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395" r:id="rId2"/>
    <p:sldId id="396" r:id="rId3"/>
    <p:sldId id="397" r:id="rId4"/>
    <p:sldId id="398" r:id="rId5"/>
    <p:sldId id="399" r:id="rId6"/>
    <p:sldId id="492" r:id="rId7"/>
    <p:sldId id="493" r:id="rId8"/>
    <p:sldId id="542" r:id="rId9"/>
    <p:sldId id="544" r:id="rId10"/>
    <p:sldId id="543" r:id="rId11"/>
    <p:sldId id="497" r:id="rId12"/>
    <p:sldId id="498" r:id="rId13"/>
    <p:sldId id="545" r:id="rId14"/>
    <p:sldId id="546" r:id="rId15"/>
    <p:sldId id="547" r:id="rId16"/>
    <p:sldId id="548" r:id="rId17"/>
    <p:sldId id="504" r:id="rId18"/>
    <p:sldId id="404" r:id="rId19"/>
    <p:sldId id="405" r:id="rId20"/>
    <p:sldId id="406" r:id="rId21"/>
    <p:sldId id="407" r:id="rId22"/>
    <p:sldId id="620" r:id="rId23"/>
    <p:sldId id="1062" r:id="rId24"/>
    <p:sldId id="1063" r:id="rId25"/>
    <p:sldId id="1064" r:id="rId26"/>
    <p:sldId id="1065" r:id="rId27"/>
    <p:sldId id="1067" r:id="rId28"/>
    <p:sldId id="1068" r:id="rId29"/>
    <p:sldId id="1125" r:id="rId30"/>
    <p:sldId id="1126" r:id="rId31"/>
    <p:sldId id="592" r:id="rId32"/>
    <p:sldId id="1069" r:id="rId33"/>
    <p:sldId id="1070" r:id="rId34"/>
    <p:sldId id="596" r:id="rId35"/>
    <p:sldId id="597" r:id="rId36"/>
    <p:sldId id="600" r:id="rId37"/>
    <p:sldId id="602" r:id="rId38"/>
    <p:sldId id="591" r:id="rId39"/>
    <p:sldId id="1072" r:id="rId40"/>
    <p:sldId id="1073" r:id="rId41"/>
    <p:sldId id="1074" r:id="rId42"/>
    <p:sldId id="1075" r:id="rId43"/>
    <p:sldId id="1076" r:id="rId44"/>
    <p:sldId id="1077" r:id="rId45"/>
    <p:sldId id="566" r:id="rId46"/>
    <p:sldId id="567" r:id="rId47"/>
    <p:sldId id="1081" r:id="rId48"/>
    <p:sldId id="1082" r:id="rId49"/>
    <p:sldId id="1084" r:id="rId50"/>
    <p:sldId id="1085" r:id="rId51"/>
    <p:sldId id="1087" r:id="rId52"/>
    <p:sldId id="1086" r:id="rId53"/>
    <p:sldId id="1088" r:id="rId54"/>
    <p:sldId id="1089" r:id="rId55"/>
    <p:sldId id="1090" r:id="rId56"/>
    <p:sldId id="1091" r:id="rId57"/>
    <p:sldId id="1092" r:id="rId58"/>
    <p:sldId id="1093" r:id="rId59"/>
    <p:sldId id="1094" r:id="rId60"/>
    <p:sldId id="1095" r:id="rId61"/>
    <p:sldId id="1096" r:id="rId62"/>
    <p:sldId id="1097" r:id="rId63"/>
    <p:sldId id="1128" r:id="rId64"/>
    <p:sldId id="1127" r:id="rId65"/>
    <p:sldId id="1129" r:id="rId66"/>
    <p:sldId id="1083" r:id="rId67"/>
    <p:sldId id="1098" r:id="rId68"/>
    <p:sldId id="1099" r:id="rId69"/>
    <p:sldId id="1130" r:id="rId70"/>
    <p:sldId id="1100" r:id="rId71"/>
    <p:sldId id="1101" r:id="rId72"/>
    <p:sldId id="1102" r:id="rId73"/>
    <p:sldId id="1103" r:id="rId74"/>
    <p:sldId id="1104" r:id="rId75"/>
    <p:sldId id="1105" r:id="rId76"/>
    <p:sldId id="1106" r:id="rId77"/>
    <p:sldId id="1107" r:id="rId78"/>
    <p:sldId id="1131" r:id="rId79"/>
    <p:sldId id="1108" r:id="rId80"/>
    <p:sldId id="1109" r:id="rId81"/>
    <p:sldId id="1112" r:id="rId82"/>
    <p:sldId id="1110" r:id="rId83"/>
    <p:sldId id="1111" r:id="rId84"/>
    <p:sldId id="1113" r:id="rId85"/>
    <p:sldId id="1115" r:id="rId86"/>
    <p:sldId id="1116" r:id="rId87"/>
    <p:sldId id="1114" r:id="rId88"/>
    <p:sldId id="1117" r:id="rId89"/>
    <p:sldId id="1118" r:id="rId90"/>
    <p:sldId id="1119" r:id="rId91"/>
    <p:sldId id="1120" r:id="rId92"/>
    <p:sldId id="1121" r:id="rId93"/>
    <p:sldId id="1122" r:id="rId94"/>
    <p:sldId id="1124" r:id="rId95"/>
    <p:sldId id="1123" r:id="rId96"/>
    <p:sldId id="1132" r:id="rId97"/>
    <p:sldId id="1133" r:id="rId98"/>
    <p:sldId id="1134" r:id="rId99"/>
    <p:sldId id="1135" r:id="rId100"/>
    <p:sldId id="1136" r:id="rId101"/>
  </p:sldIdLst>
  <p:sldSz cx="9144000" cy="6858000" type="screen4x3"/>
  <p:notesSz cx="6797675" cy="9928225"/>
  <p:custDataLst>
    <p:tags r:id="rId10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E50093"/>
    <a:srgbClr val="FF9900"/>
    <a:srgbClr val="CBCBCB"/>
    <a:srgbClr val="FFE6FF"/>
    <a:srgbClr val="00CC00"/>
    <a:srgbClr val="969696"/>
    <a:srgbClr val="E0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8" autoAdjust="0"/>
    <p:restoredTop sz="96723" autoAdjust="0"/>
  </p:normalViewPr>
  <p:slideViewPr>
    <p:cSldViewPr>
      <p:cViewPr varScale="1">
        <p:scale>
          <a:sx n="109" d="100"/>
          <a:sy n="109" d="100"/>
        </p:scale>
        <p:origin x="1452" y="102"/>
      </p:cViewPr>
      <p:guideLst>
        <p:guide orient="horz" pos="1162"/>
        <p:guide pos="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429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876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1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47213"/>
            <a:ext cx="298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8FB449-3DEB-48E3-BE80-E7B9CDA68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887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9T09:45:51.1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31 1248 0 0,'2'-1'3991'0'0,"-6"-8"-1672"0"0,-3-8-776 0 0,11 14-1426 0 0,10 8-16 0 0,-4-2-279 0 0,-17-2-7946 0 0,-5-3 7171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066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74EC8C2-D7A2-6096-1953-FBFA9FDC33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898525" y="744538"/>
            <a:ext cx="4964113" cy="3724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E6FF2DAB-7576-6F0F-EA3E-AEFA904A36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6275" y="4716463"/>
            <a:ext cx="5408613" cy="4468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8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00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79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19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22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03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25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14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55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07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2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04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82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5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89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29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816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297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685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7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654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62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5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00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45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18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13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2097088" y="2478088"/>
            <a:ext cx="5218112" cy="1908175"/>
          </a:xfrm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562600"/>
            <a:ext cx="8456613" cy="1065213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91CE5-B170-4DB5-9DA6-69BC8685BF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22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76250"/>
            <a:ext cx="1943100" cy="5160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76250"/>
            <a:ext cx="5676900" cy="5160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FD220-945E-4DC0-A2DC-609E5E4A1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871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1276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656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751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4613"/>
            <a:ext cx="38100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9E1B2F6-D60D-4B71-94A9-589E7F1292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295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6250"/>
            <a:ext cx="7772400" cy="1276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656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656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99844FD-92DC-442A-8304-170A2AA458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9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SzPct val="100000"/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D7392-6458-4B19-92AA-745178D26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81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AB9C5-9189-47F4-97ED-66744839C8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27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656013"/>
          </a:xfrm>
        </p:spPr>
        <p:txBody>
          <a:bodyPr/>
          <a:lstStyle>
            <a:lvl1pPr>
              <a:defRPr sz="2800"/>
            </a:lvl1pPr>
            <a:lvl2pPr marL="742950" indent="-285750">
              <a:buSzPct val="100000"/>
              <a:buFont typeface="Wingdings" panose="05000000000000000000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656013"/>
          </a:xfrm>
        </p:spPr>
        <p:txBody>
          <a:bodyPr/>
          <a:lstStyle>
            <a:lvl1pPr>
              <a:defRPr sz="2800"/>
            </a:lvl1pPr>
            <a:lvl2pPr marL="742950" indent="-285750">
              <a:buSzPct val="100000"/>
              <a:buFont typeface="Wingdings" panose="05000000000000000000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2609D-4115-4DF5-9841-5609E0AACE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30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6DF73-98DB-411B-BA07-9867740CB1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63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5C3C3-F5C6-486D-B344-BA62D22D92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9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4B062-507A-42C7-A020-09BA4D5CC2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41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AA38B-BF97-4E30-A4A4-B9A2A8CC3F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8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4D7B2-422F-45D5-A19E-D45D960C77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39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76250"/>
            <a:ext cx="77724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798AF1-E51C-4086-B07C-CB8EB20A920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65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CE7FE9-0D40-9B2A-5E5A-DBA26079A32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8337550" y="6672580"/>
            <a:ext cx="76517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Cisco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E50093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E50093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E50093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E50093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E50093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E50093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E50093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E50093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E50093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50093"/>
        </a:buClr>
        <a:buSzPct val="120000"/>
        <a:buFont typeface="Symbol" pitchFamily="18" charset="2"/>
        <a:buChar char="·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u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8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8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8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8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0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2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5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1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400.png"/><Relationship Id="rId4" Type="http://schemas.openxmlformats.org/officeDocument/2006/relationships/image" Target="../media/image5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6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1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0.png"/><Relationship Id="rId9" Type="http://schemas.openxmlformats.org/officeDocument/2006/relationships/image" Target="../media/image81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2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6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73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3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800.png"/><Relationship Id="rId4" Type="http://schemas.openxmlformats.org/officeDocument/2006/relationships/image" Target="../media/image94.png"/><Relationship Id="rId9" Type="http://schemas.openxmlformats.org/officeDocument/2006/relationships/image" Target="../media/image9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Rectangle 4">
            <a:extLst>
              <a:ext uri="{FF2B5EF4-FFF2-40B4-BE49-F238E27FC236}">
                <a16:creationId xmlns:a16="http://schemas.microsoft.com/office/drawing/2014/main" id="{9EC534A9-09E8-7234-8D09-5FFB56FEF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133600"/>
            <a:ext cx="70564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000" dirty="0">
                <a:solidFill>
                  <a:srgbClr val="E5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ENCS 3310</a:t>
            </a:r>
            <a:br>
              <a:rPr lang="en-US" sz="4000" dirty="0">
                <a:solidFill>
                  <a:srgbClr val="E5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dirty="0">
                <a:solidFill>
                  <a:srgbClr val="E5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Advanced Digital Design</a:t>
            </a:r>
          </a:p>
          <a:p>
            <a:pPr algn="ctr">
              <a:defRPr/>
            </a:pPr>
            <a:r>
              <a:rPr lang="en-US" sz="4000" dirty="0">
                <a:solidFill>
                  <a:srgbClr val="E5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dirty="0">
                <a:solidFill>
                  <a:srgbClr val="E5009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000" dirty="0">
              <a:solidFill>
                <a:srgbClr val="E5009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33D05B0D-6963-FB85-F952-13C9ABB3F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13" y="4495800"/>
            <a:ext cx="71405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E50093"/>
              </a:buClr>
              <a:buSzPct val="120000"/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r>
              <a:rPr lang="en-GB" altLang="en-US" dirty="0">
                <a:cs typeface="Times New Roman" panose="02020603050405020304" pitchFamily="18" charset="0"/>
              </a:rPr>
              <a:t>Testing Digital Circuits </a:t>
            </a:r>
            <a:endParaRPr lang="en-US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92F6495-DF18-5387-99C3-443BE2C753AF}"/>
                  </a:ext>
                </a:extLst>
              </p14:cNvPr>
              <p14:cNvContentPartPr/>
              <p14:nvPr/>
            </p14:nvContentPartPr>
            <p14:xfrm>
              <a:off x="-2308817" y="5927673"/>
              <a:ext cx="1044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92F6495-DF18-5387-99C3-443BE2C753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314937" y="5921553"/>
                <a:ext cx="22680" cy="23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620" name="Group 76"/>
          <p:cNvGrpSpPr>
            <a:grpSpLocks/>
          </p:cNvGrpSpPr>
          <p:nvPr/>
        </p:nvGrpSpPr>
        <p:grpSpPr bwMode="auto">
          <a:xfrm>
            <a:off x="1020763" y="4781550"/>
            <a:ext cx="2867025" cy="1628775"/>
            <a:chOff x="643" y="3012"/>
            <a:chExt cx="1806" cy="1026"/>
          </a:xfrm>
        </p:grpSpPr>
        <p:sp>
          <p:nvSpPr>
            <p:cNvPr id="364621" name="Rectangle 77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64622" name="Group 78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364623" name="Line 79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4624" name="Line 80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4625" name="Rectangle 81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364626" name="Rectangle 82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364627" name="Line 83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4628" name="Rectangle 84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364629" name="Line 85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4630" name="Line 86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4631" name="Line 87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4632" name="Line 88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4633" name="Freeform 89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4634" name="Rectangle 90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364635" name="Rectangle 91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364636" name="Freeform 92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4637" name="Text Box 93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364638" name="Text Box 94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sp>
        <p:nvSpPr>
          <p:cNvPr id="364546" name="Rectangle 2"/>
          <p:cNvSpPr>
            <a:spLocks noChangeArrowheads="1"/>
          </p:cNvSpPr>
          <p:nvPr/>
        </p:nvSpPr>
        <p:spPr bwMode="auto">
          <a:xfrm>
            <a:off x="685800" y="1419225"/>
            <a:ext cx="84582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E50093"/>
              </a:buClr>
              <a:buSzPct val="120000"/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en-US"/>
              <a:t>Apply all possible combinations of a, b, c</a:t>
            </a:r>
          </a:p>
          <a:p>
            <a:r>
              <a:rPr lang="en-GB" altLang="en-US"/>
              <a:t>These inputs are called </a:t>
            </a:r>
            <a:r>
              <a:rPr lang="en-GB" altLang="en-US" i="1"/>
              <a:t>test vectors</a:t>
            </a:r>
          </a:p>
          <a:p>
            <a:r>
              <a:rPr lang="en-GB" altLang="en-US"/>
              <a:t>Compare output of unit-under-test with expectation</a:t>
            </a:r>
          </a:p>
          <a:p>
            <a:r>
              <a:rPr lang="en-GB" altLang="en-US"/>
              <a:t>If we find a difference, then the unit is faulty</a:t>
            </a:r>
          </a:p>
          <a:p>
            <a:r>
              <a:rPr lang="en-GB" altLang="en-US"/>
              <a:t>This circuit requires 8 test vectors</a:t>
            </a:r>
          </a:p>
          <a:p>
            <a:r>
              <a:rPr lang="en-GB" altLang="en-US"/>
              <a:t>(Truth table has 2</a:t>
            </a:r>
            <a:r>
              <a:rPr lang="en-GB" altLang="en-US" baseline="30000"/>
              <a:t>3</a:t>
            </a:r>
            <a:r>
              <a:rPr lang="en-GB" altLang="en-US"/>
              <a:t>=8 rows)</a:t>
            </a:r>
          </a:p>
          <a:p>
            <a:endParaRPr lang="en-US" alt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Exhaustive Testing</a:t>
            </a:r>
            <a:endParaRPr lang="en-US" altLang="en-US"/>
          </a:p>
        </p:txBody>
      </p:sp>
      <p:sp>
        <p:nvSpPr>
          <p:cNvPr id="364550" name="Rectangle 6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364551" name="Group 7"/>
          <p:cNvGrpSpPr>
            <a:grpSpLocks/>
          </p:cNvGrpSpPr>
          <p:nvPr/>
        </p:nvGrpSpPr>
        <p:grpSpPr bwMode="auto">
          <a:xfrm>
            <a:off x="1219200" y="4676775"/>
            <a:ext cx="2733675" cy="1854200"/>
            <a:chOff x="768" y="2946"/>
            <a:chExt cx="1722" cy="1168"/>
          </a:xfrm>
        </p:grpSpPr>
        <p:sp>
          <p:nvSpPr>
            <p:cNvPr id="364552" name="Line 8"/>
            <p:cNvSpPr>
              <a:spLocks noChangeShapeType="1"/>
            </p:cNvSpPr>
            <p:nvPr/>
          </p:nvSpPr>
          <p:spPr bwMode="auto">
            <a:xfrm>
              <a:off x="792" y="3996"/>
              <a:ext cx="155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4553" name="Line 9"/>
            <p:cNvSpPr>
              <a:spLocks noChangeShapeType="1"/>
            </p:cNvSpPr>
            <p:nvPr/>
          </p:nvSpPr>
          <p:spPr bwMode="auto">
            <a:xfrm>
              <a:off x="768" y="3084"/>
              <a:ext cx="155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4554" name="Text Box 10"/>
            <p:cNvSpPr txBox="1">
              <a:spLocks noChangeArrowheads="1"/>
            </p:cNvSpPr>
            <p:nvPr/>
          </p:nvSpPr>
          <p:spPr bwMode="auto">
            <a:xfrm>
              <a:off x="2286" y="2946"/>
              <a:ext cx="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364555" name="Text Box 11"/>
            <p:cNvSpPr txBox="1">
              <a:spLocks noChangeArrowheads="1"/>
            </p:cNvSpPr>
            <p:nvPr/>
          </p:nvSpPr>
          <p:spPr bwMode="auto">
            <a:xfrm>
              <a:off x="2286" y="3864"/>
              <a:ext cx="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1</a:t>
              </a:r>
            </a:p>
          </p:txBody>
        </p:sp>
      </p:grpSp>
      <p:graphicFrame>
        <p:nvGraphicFramePr>
          <p:cNvPr id="364556" name="Group 12"/>
          <p:cNvGraphicFramePr>
            <a:graphicFrameLocks noGrp="1"/>
          </p:cNvGraphicFramePr>
          <p:nvPr>
            <p:ph sz="quarter" idx="2"/>
          </p:nvPr>
        </p:nvGraphicFramePr>
        <p:xfrm>
          <a:off x="5010150" y="3629025"/>
          <a:ext cx="2797175" cy="2743200"/>
        </p:xfrm>
        <a:graphic>
          <a:graphicData uri="http://schemas.openxmlformats.org/drawingml/2006/table">
            <a:tbl>
              <a:tblPr/>
              <a:tblGrid>
                <a:gridCol w="32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4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a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b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c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e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Faulty 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64618" name="Oval 74"/>
          <p:cNvSpPr>
            <a:spLocks noChangeArrowheads="1"/>
          </p:cNvSpPr>
          <p:nvPr/>
        </p:nvSpPr>
        <p:spPr bwMode="auto">
          <a:xfrm>
            <a:off x="2314575" y="4810125"/>
            <a:ext cx="209550" cy="4857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4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4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4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4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4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4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6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D079E6-AFA5-4466-917C-318CD6D81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022" y="94922"/>
            <a:ext cx="3652353" cy="2975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980506-8646-5DDC-DCEF-B1BB0D645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3388"/>
            <a:ext cx="7772400" cy="684076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56C57CB-7F92-6922-C0AD-A120A6DFA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060989"/>
              </p:ext>
            </p:extLst>
          </p:nvPr>
        </p:nvGraphicFramePr>
        <p:xfrm>
          <a:off x="102765" y="1739014"/>
          <a:ext cx="6084555" cy="510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915">
                  <a:extLst>
                    <a:ext uri="{9D8B030D-6E8A-4147-A177-3AD203B41FA5}">
                      <a16:colId xmlns:a16="http://schemas.microsoft.com/office/drawing/2014/main" val="72369441"/>
                    </a:ext>
                  </a:extLst>
                </a:gridCol>
                <a:gridCol w="357915">
                  <a:extLst>
                    <a:ext uri="{9D8B030D-6E8A-4147-A177-3AD203B41FA5}">
                      <a16:colId xmlns:a16="http://schemas.microsoft.com/office/drawing/2014/main" val="1333641523"/>
                    </a:ext>
                  </a:extLst>
                </a:gridCol>
                <a:gridCol w="357915">
                  <a:extLst>
                    <a:ext uri="{9D8B030D-6E8A-4147-A177-3AD203B41FA5}">
                      <a16:colId xmlns:a16="http://schemas.microsoft.com/office/drawing/2014/main" val="967935160"/>
                    </a:ext>
                  </a:extLst>
                </a:gridCol>
                <a:gridCol w="357915">
                  <a:extLst>
                    <a:ext uri="{9D8B030D-6E8A-4147-A177-3AD203B41FA5}">
                      <a16:colId xmlns:a16="http://schemas.microsoft.com/office/drawing/2014/main" val="1947579324"/>
                    </a:ext>
                  </a:extLst>
                </a:gridCol>
                <a:gridCol w="357915">
                  <a:extLst>
                    <a:ext uri="{9D8B030D-6E8A-4147-A177-3AD203B41FA5}">
                      <a16:colId xmlns:a16="http://schemas.microsoft.com/office/drawing/2014/main" val="4128428325"/>
                    </a:ext>
                  </a:extLst>
                </a:gridCol>
                <a:gridCol w="357915">
                  <a:extLst>
                    <a:ext uri="{9D8B030D-6E8A-4147-A177-3AD203B41FA5}">
                      <a16:colId xmlns:a16="http://schemas.microsoft.com/office/drawing/2014/main" val="2606110217"/>
                    </a:ext>
                  </a:extLst>
                </a:gridCol>
                <a:gridCol w="357915">
                  <a:extLst>
                    <a:ext uri="{9D8B030D-6E8A-4147-A177-3AD203B41FA5}">
                      <a16:colId xmlns:a16="http://schemas.microsoft.com/office/drawing/2014/main" val="1686469268"/>
                    </a:ext>
                  </a:extLst>
                </a:gridCol>
                <a:gridCol w="357915">
                  <a:extLst>
                    <a:ext uri="{9D8B030D-6E8A-4147-A177-3AD203B41FA5}">
                      <a16:colId xmlns:a16="http://schemas.microsoft.com/office/drawing/2014/main" val="3428492773"/>
                    </a:ext>
                  </a:extLst>
                </a:gridCol>
                <a:gridCol w="357915">
                  <a:extLst>
                    <a:ext uri="{9D8B030D-6E8A-4147-A177-3AD203B41FA5}">
                      <a16:colId xmlns:a16="http://schemas.microsoft.com/office/drawing/2014/main" val="107863563"/>
                    </a:ext>
                  </a:extLst>
                </a:gridCol>
                <a:gridCol w="357915">
                  <a:extLst>
                    <a:ext uri="{9D8B030D-6E8A-4147-A177-3AD203B41FA5}">
                      <a16:colId xmlns:a16="http://schemas.microsoft.com/office/drawing/2014/main" val="430917884"/>
                    </a:ext>
                  </a:extLst>
                </a:gridCol>
                <a:gridCol w="357915">
                  <a:extLst>
                    <a:ext uri="{9D8B030D-6E8A-4147-A177-3AD203B41FA5}">
                      <a16:colId xmlns:a16="http://schemas.microsoft.com/office/drawing/2014/main" val="2092232109"/>
                    </a:ext>
                  </a:extLst>
                </a:gridCol>
                <a:gridCol w="357915">
                  <a:extLst>
                    <a:ext uri="{9D8B030D-6E8A-4147-A177-3AD203B41FA5}">
                      <a16:colId xmlns:a16="http://schemas.microsoft.com/office/drawing/2014/main" val="3425266630"/>
                    </a:ext>
                  </a:extLst>
                </a:gridCol>
                <a:gridCol w="357915">
                  <a:extLst>
                    <a:ext uri="{9D8B030D-6E8A-4147-A177-3AD203B41FA5}">
                      <a16:colId xmlns:a16="http://schemas.microsoft.com/office/drawing/2014/main" val="3960858012"/>
                    </a:ext>
                  </a:extLst>
                </a:gridCol>
                <a:gridCol w="357915">
                  <a:extLst>
                    <a:ext uri="{9D8B030D-6E8A-4147-A177-3AD203B41FA5}">
                      <a16:colId xmlns:a16="http://schemas.microsoft.com/office/drawing/2014/main" val="3507254179"/>
                    </a:ext>
                  </a:extLst>
                </a:gridCol>
                <a:gridCol w="357915">
                  <a:extLst>
                    <a:ext uri="{9D8B030D-6E8A-4147-A177-3AD203B41FA5}">
                      <a16:colId xmlns:a16="http://schemas.microsoft.com/office/drawing/2014/main" val="1279655163"/>
                    </a:ext>
                  </a:extLst>
                </a:gridCol>
                <a:gridCol w="357915">
                  <a:extLst>
                    <a:ext uri="{9D8B030D-6E8A-4147-A177-3AD203B41FA5}">
                      <a16:colId xmlns:a16="http://schemas.microsoft.com/office/drawing/2014/main" val="2958444984"/>
                    </a:ext>
                  </a:extLst>
                </a:gridCol>
                <a:gridCol w="357915">
                  <a:extLst>
                    <a:ext uri="{9D8B030D-6E8A-4147-A177-3AD203B41FA5}">
                      <a16:colId xmlns:a16="http://schemas.microsoft.com/office/drawing/2014/main" val="1897110676"/>
                    </a:ext>
                  </a:extLst>
                </a:gridCol>
              </a:tblGrid>
              <a:tr h="314004">
                <a:tc>
                  <a:txBody>
                    <a:bodyPr/>
                    <a:lstStyle/>
                    <a:p>
                      <a:r>
                        <a:rPr lang="en-US" sz="1100" dirty="0"/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a=b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a&gt;b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a&lt;b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C1 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C2 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C3 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a=b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a&gt;b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a&lt;b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C1 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C2 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C3 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541278"/>
                  </a:ext>
                </a:extLst>
              </a:tr>
              <a:tr h="314004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344913"/>
                  </a:ext>
                </a:extLst>
              </a:tr>
              <a:tr h="314004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143451"/>
                  </a:ext>
                </a:extLst>
              </a:tr>
              <a:tr h="314004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892807"/>
                  </a:ext>
                </a:extLst>
              </a:tr>
              <a:tr h="314004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795379"/>
                  </a:ext>
                </a:extLst>
              </a:tr>
              <a:tr h="314004"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247787"/>
                  </a:ext>
                </a:extLst>
              </a:tr>
              <a:tr h="314004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9995"/>
                  </a:ext>
                </a:extLst>
              </a:tr>
              <a:tr h="314004"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270832"/>
                  </a:ext>
                </a:extLst>
              </a:tr>
              <a:tr h="314004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497205"/>
                  </a:ext>
                </a:extLst>
              </a:tr>
              <a:tr h="314004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773267"/>
                  </a:ext>
                </a:extLst>
              </a:tr>
              <a:tr h="314004"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908663"/>
                  </a:ext>
                </a:extLst>
              </a:tr>
              <a:tr h="314004"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75028"/>
                  </a:ext>
                </a:extLst>
              </a:tr>
              <a:tr h="314004"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092883"/>
                  </a:ext>
                </a:extLst>
              </a:tr>
              <a:tr h="314004"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512047"/>
                  </a:ext>
                </a:extLst>
              </a:tr>
              <a:tr h="314004"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296844"/>
                  </a:ext>
                </a:extLst>
              </a:tr>
              <a:tr h="314004"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88601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7651769C-DC31-4515-7298-91F122DEA60B}"/>
              </a:ext>
            </a:extLst>
          </p:cNvPr>
          <p:cNvSpPr/>
          <p:nvPr/>
        </p:nvSpPr>
        <p:spPr bwMode="auto">
          <a:xfrm>
            <a:off x="2555776" y="6489340"/>
            <a:ext cx="1152128" cy="368660"/>
          </a:xfrm>
          <a:prstGeom prst="ellipse">
            <a:avLst/>
          </a:prstGeom>
          <a:noFill/>
          <a:ln w="12700" cap="flat" cmpd="sng" algn="ctr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4A2C160-9570-8E86-2B24-010F0FE3DBFE}"/>
              </a:ext>
            </a:extLst>
          </p:cNvPr>
          <p:cNvSpPr/>
          <p:nvPr/>
        </p:nvSpPr>
        <p:spPr bwMode="auto">
          <a:xfrm>
            <a:off x="3869922" y="665504"/>
            <a:ext cx="1404156" cy="792088"/>
          </a:xfrm>
          <a:prstGeom prst="wedgeRoundRectCallout">
            <a:avLst>
              <a:gd name="adj1" fmla="val -26215"/>
              <a:gd name="adj2" fmla="val 84444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Assume a=b output signal is  stuck at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49BF329-C466-001A-216E-2065BD60B4A7}"/>
              </a:ext>
            </a:extLst>
          </p:cNvPr>
          <p:cNvSpPr/>
          <p:nvPr/>
        </p:nvSpPr>
        <p:spPr bwMode="auto">
          <a:xfrm>
            <a:off x="5036105" y="6504807"/>
            <a:ext cx="1152128" cy="368660"/>
          </a:xfrm>
          <a:prstGeom prst="ellipse">
            <a:avLst/>
          </a:prstGeom>
          <a:noFill/>
          <a:ln w="12700" cap="flat" cmpd="sng" algn="ctr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7ECABBE-7213-7BDF-474A-BDA3CEF5DB24}"/>
              </a:ext>
            </a:extLst>
          </p:cNvPr>
          <p:cNvSpPr/>
          <p:nvPr/>
        </p:nvSpPr>
        <p:spPr bwMode="auto">
          <a:xfrm>
            <a:off x="6498152" y="5697252"/>
            <a:ext cx="1638243" cy="792088"/>
          </a:xfrm>
          <a:prstGeom prst="wedgeRoundRectCallout">
            <a:avLst>
              <a:gd name="adj1" fmla="val -68660"/>
              <a:gd name="adj2" fmla="val 75167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Bad Signature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6A4B85-7B4D-D721-1623-4B86D92C734A}"/>
              </a:ext>
            </a:extLst>
          </p:cNvPr>
          <p:cNvSpPr txBox="1"/>
          <p:nvPr/>
        </p:nvSpPr>
        <p:spPr>
          <a:xfrm>
            <a:off x="6243756" y="514894"/>
            <a:ext cx="197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</a:t>
            </a:r>
          </a:p>
          <a:p>
            <a:r>
              <a:rPr lang="en-US" sz="2000" dirty="0">
                <a:solidFill>
                  <a:srgbClr val="FF0000"/>
                </a:solidFill>
              </a:rPr>
              <a:t>0</a:t>
            </a:r>
          </a:p>
          <a:p>
            <a:r>
              <a:rPr lang="en-US" sz="2000" dirty="0">
                <a:solidFill>
                  <a:srgbClr val="FF0000"/>
                </a:solidFill>
              </a:rPr>
              <a:t>0</a:t>
            </a:r>
          </a:p>
          <a:p>
            <a:r>
              <a:rPr lang="en-US" sz="2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0B1801-4DC4-A32C-068F-9C6592B18203}"/>
              </a:ext>
            </a:extLst>
          </p:cNvPr>
          <p:cNvSpPr txBox="1"/>
          <p:nvPr/>
        </p:nvSpPr>
        <p:spPr>
          <a:xfrm>
            <a:off x="8208404" y="861280"/>
            <a:ext cx="144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34DE5D-87AC-7032-6336-59D6472F2ACD}"/>
              </a:ext>
            </a:extLst>
          </p:cNvPr>
          <p:cNvSpPr txBox="1"/>
          <p:nvPr/>
        </p:nvSpPr>
        <p:spPr>
          <a:xfrm>
            <a:off x="8208404" y="1585125"/>
            <a:ext cx="144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028A98-8C83-0ED4-3311-F0C0FCCF8EA4}"/>
              </a:ext>
            </a:extLst>
          </p:cNvPr>
          <p:cNvSpPr txBox="1"/>
          <p:nvPr/>
        </p:nvSpPr>
        <p:spPr>
          <a:xfrm>
            <a:off x="8208404" y="2492896"/>
            <a:ext cx="144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94DDCAE5-0B5F-9D7F-3045-204D4E3164B4}"/>
              </a:ext>
            </a:extLst>
          </p:cNvPr>
          <p:cNvSpPr/>
          <p:nvPr/>
        </p:nvSpPr>
        <p:spPr bwMode="auto">
          <a:xfrm rot="5400000">
            <a:off x="694152" y="866205"/>
            <a:ext cx="221381" cy="1404155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C5A2A0-B067-3983-3000-8B8E58925236}"/>
              </a:ext>
            </a:extLst>
          </p:cNvPr>
          <p:cNvSpPr txBox="1"/>
          <p:nvPr/>
        </p:nvSpPr>
        <p:spPr>
          <a:xfrm>
            <a:off x="336351" y="1170453"/>
            <a:ext cx="1404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LFSR TPG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1536FFBF-488E-2616-210D-03004458DAF6}"/>
              </a:ext>
            </a:extLst>
          </p:cNvPr>
          <p:cNvSpPr/>
          <p:nvPr/>
        </p:nvSpPr>
        <p:spPr bwMode="auto">
          <a:xfrm rot="5400000">
            <a:off x="1947441" y="1058572"/>
            <a:ext cx="221381" cy="995287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DD8610-4969-5529-272E-64BF935B9433}"/>
              </a:ext>
            </a:extLst>
          </p:cNvPr>
          <p:cNvSpPr txBox="1"/>
          <p:nvPr/>
        </p:nvSpPr>
        <p:spPr>
          <a:xfrm>
            <a:off x="1719918" y="1156423"/>
            <a:ext cx="995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Output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A86DD465-C87D-6F34-BEB2-43D60C2002D9}"/>
              </a:ext>
            </a:extLst>
          </p:cNvPr>
          <p:cNvSpPr/>
          <p:nvPr/>
        </p:nvSpPr>
        <p:spPr bwMode="auto">
          <a:xfrm rot="5400000">
            <a:off x="3014206" y="1007747"/>
            <a:ext cx="221381" cy="1086750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9C1D7E-A7F7-9F98-C620-4FE2FDDF7B1C}"/>
              </a:ext>
            </a:extLst>
          </p:cNvPr>
          <p:cNvSpPr txBox="1"/>
          <p:nvPr/>
        </p:nvSpPr>
        <p:spPr>
          <a:xfrm>
            <a:off x="2825150" y="1194669"/>
            <a:ext cx="1404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MISR</a:t>
            </a:r>
          </a:p>
        </p:txBody>
      </p:sp>
    </p:spTree>
    <p:extLst>
      <p:ext uri="{BB962C8B-B14F-4D97-AF65-F5344CB8AC3E}">
        <p14:creationId xmlns:p14="http://schemas.microsoft.com/office/powerpoint/2010/main" val="848899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8801100" cy="1276350"/>
          </a:xfrm>
        </p:spPr>
        <p:txBody>
          <a:bodyPr/>
          <a:lstStyle/>
          <a:p>
            <a:r>
              <a:rPr lang="en-GB" altLang="en-US"/>
              <a:t>Exhaustive test of combinational logic</a:t>
            </a:r>
            <a:endParaRPr lang="en-US" altLang="en-US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24025"/>
            <a:ext cx="7772400" cy="3656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/>
              <a:t>Generalisation: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n-input combinational system requires 2</a:t>
            </a:r>
            <a:r>
              <a:rPr lang="en-GB" altLang="en-US" sz="2400" baseline="30000"/>
              <a:t>n</a:t>
            </a:r>
            <a:r>
              <a:rPr lang="en-GB" altLang="en-US" sz="2400"/>
              <a:t> test vectors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Example: system with 32 inputs.</a:t>
            </a:r>
          </a:p>
          <a:p>
            <a:pPr lvl="1">
              <a:lnSpc>
                <a:spcPct val="90000"/>
              </a:lnSpc>
            </a:pPr>
            <a:r>
              <a:rPr lang="en-GB" altLang="en-US" sz="2400"/>
              <a:t>Needs 2</a:t>
            </a:r>
            <a:r>
              <a:rPr lang="en-GB" altLang="en-US" sz="2400" baseline="30000"/>
              <a:t>32</a:t>
            </a:r>
            <a:r>
              <a:rPr lang="en-GB" altLang="en-US" sz="2400"/>
              <a:t> = 4 </a:t>
            </a:r>
            <a:r>
              <a:rPr lang="en-GB" altLang="en-US" sz="2400">
                <a:sym typeface="Symbol" pitchFamily="18" charset="2"/>
              </a:rPr>
              <a:t></a:t>
            </a:r>
            <a:r>
              <a:rPr lang="en-GB" altLang="en-US" sz="2400"/>
              <a:t> 10</a:t>
            </a:r>
            <a:r>
              <a:rPr lang="en-GB" altLang="en-US" sz="2400" baseline="30000"/>
              <a:t>9</a:t>
            </a:r>
            <a:r>
              <a:rPr lang="en-GB" altLang="en-US" sz="2400"/>
              <a:t> test inputs.</a:t>
            </a:r>
          </a:p>
          <a:p>
            <a:pPr lvl="1">
              <a:lnSpc>
                <a:spcPct val="90000"/>
              </a:lnSpc>
            </a:pPr>
            <a:r>
              <a:rPr lang="en-GB" altLang="en-US" sz="2400"/>
              <a:t>Using a standard 100 MHz tester would take almost a minute for just </a:t>
            </a:r>
            <a:r>
              <a:rPr lang="en-GB" altLang="en-US" sz="2400" i="1"/>
              <a:t>one</a:t>
            </a:r>
            <a:r>
              <a:rPr lang="en-GB" altLang="en-US" sz="2400"/>
              <a:t> unit</a:t>
            </a:r>
          </a:p>
          <a:p>
            <a:pPr lvl="1">
              <a:lnSpc>
                <a:spcPct val="90000"/>
              </a:lnSpc>
            </a:pPr>
            <a:r>
              <a:rPr lang="en-GB" altLang="en-US" sz="2400"/>
              <a:t>May not be acceptable if we have a high throughput manufacturing line</a:t>
            </a:r>
            <a:endParaRPr lang="en-US" altLang="en-US" sz="2400"/>
          </a:p>
        </p:txBody>
      </p:sp>
      <p:grpSp>
        <p:nvGrpSpPr>
          <p:cNvPr id="309270" name="Group 22"/>
          <p:cNvGrpSpPr>
            <a:grpSpLocks/>
          </p:cNvGrpSpPr>
          <p:nvPr/>
        </p:nvGrpSpPr>
        <p:grpSpPr bwMode="auto">
          <a:xfrm>
            <a:off x="695325" y="4972050"/>
            <a:ext cx="3263900" cy="1628775"/>
            <a:chOff x="438" y="3132"/>
            <a:chExt cx="2056" cy="1026"/>
          </a:xfrm>
        </p:grpSpPr>
        <p:sp>
          <p:nvSpPr>
            <p:cNvPr id="309255" name="Rectangle 7"/>
            <p:cNvSpPr>
              <a:spLocks noChangeArrowheads="1"/>
            </p:cNvSpPr>
            <p:nvPr/>
          </p:nvSpPr>
          <p:spPr bwMode="auto">
            <a:xfrm>
              <a:off x="942" y="3132"/>
              <a:ext cx="1344" cy="102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9257" name="Line 9"/>
            <p:cNvSpPr>
              <a:spLocks noChangeShapeType="1"/>
            </p:cNvSpPr>
            <p:nvPr/>
          </p:nvSpPr>
          <p:spPr bwMode="auto">
            <a:xfrm>
              <a:off x="726" y="3240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58" name="Line 10"/>
            <p:cNvSpPr>
              <a:spLocks noChangeShapeType="1"/>
            </p:cNvSpPr>
            <p:nvPr/>
          </p:nvSpPr>
          <p:spPr bwMode="auto">
            <a:xfrm>
              <a:off x="726" y="3376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59" name="Line 11"/>
            <p:cNvSpPr>
              <a:spLocks noChangeShapeType="1"/>
            </p:cNvSpPr>
            <p:nvPr/>
          </p:nvSpPr>
          <p:spPr bwMode="auto">
            <a:xfrm>
              <a:off x="726" y="3512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60" name="Line 12"/>
            <p:cNvSpPr>
              <a:spLocks noChangeShapeType="1"/>
            </p:cNvSpPr>
            <p:nvPr/>
          </p:nvSpPr>
          <p:spPr bwMode="auto">
            <a:xfrm>
              <a:off x="726" y="3648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61" name="Line 13"/>
            <p:cNvSpPr>
              <a:spLocks noChangeShapeType="1"/>
            </p:cNvSpPr>
            <p:nvPr/>
          </p:nvSpPr>
          <p:spPr bwMode="auto">
            <a:xfrm>
              <a:off x="726" y="3784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62" name="Line 14"/>
            <p:cNvSpPr>
              <a:spLocks noChangeShapeType="1"/>
            </p:cNvSpPr>
            <p:nvPr/>
          </p:nvSpPr>
          <p:spPr bwMode="auto">
            <a:xfrm>
              <a:off x="724" y="3922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63" name="Line 15"/>
            <p:cNvSpPr>
              <a:spLocks noChangeShapeType="1"/>
            </p:cNvSpPr>
            <p:nvPr/>
          </p:nvSpPr>
          <p:spPr bwMode="auto">
            <a:xfrm>
              <a:off x="724" y="4058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64" name="Line 16"/>
            <p:cNvSpPr>
              <a:spLocks noChangeShapeType="1"/>
            </p:cNvSpPr>
            <p:nvPr/>
          </p:nvSpPr>
          <p:spPr bwMode="auto">
            <a:xfrm>
              <a:off x="2284" y="3456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65" name="Line 17"/>
            <p:cNvSpPr>
              <a:spLocks noChangeShapeType="1"/>
            </p:cNvSpPr>
            <p:nvPr/>
          </p:nvSpPr>
          <p:spPr bwMode="auto">
            <a:xfrm>
              <a:off x="2284" y="3592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66" name="Line 18"/>
            <p:cNvSpPr>
              <a:spLocks noChangeShapeType="1"/>
            </p:cNvSpPr>
            <p:nvPr/>
          </p:nvSpPr>
          <p:spPr bwMode="auto">
            <a:xfrm>
              <a:off x="2284" y="3728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67" name="Line 19"/>
            <p:cNvSpPr>
              <a:spLocks noChangeShapeType="1"/>
            </p:cNvSpPr>
            <p:nvPr/>
          </p:nvSpPr>
          <p:spPr bwMode="auto">
            <a:xfrm>
              <a:off x="2282" y="3866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68" name="Line 20"/>
            <p:cNvSpPr>
              <a:spLocks noChangeShapeType="1"/>
            </p:cNvSpPr>
            <p:nvPr/>
          </p:nvSpPr>
          <p:spPr bwMode="auto">
            <a:xfrm>
              <a:off x="618" y="3234"/>
              <a:ext cx="0" cy="8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9269" name="Text Box 21"/>
            <p:cNvSpPr txBox="1">
              <a:spLocks noChangeArrowheads="1"/>
            </p:cNvSpPr>
            <p:nvPr/>
          </p:nvSpPr>
          <p:spPr bwMode="auto">
            <a:xfrm>
              <a:off x="438" y="3462"/>
              <a:ext cx="1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n</a:t>
              </a: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8801100" cy="1276350"/>
          </a:xfrm>
        </p:spPr>
        <p:txBody>
          <a:bodyPr/>
          <a:lstStyle/>
          <a:p>
            <a:r>
              <a:rPr lang="en-GB" altLang="en-US"/>
              <a:t>Exhaustive test of sequential logic</a:t>
            </a:r>
            <a:endParaRPr lang="en-US" altLang="en-US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19250"/>
            <a:ext cx="8458200" cy="4503738"/>
          </a:xfrm>
        </p:spPr>
        <p:txBody>
          <a:bodyPr/>
          <a:lstStyle/>
          <a:p>
            <a:r>
              <a:rPr lang="en-GB" altLang="en-US" sz="2400"/>
              <a:t>If system contains state memory, things get much worse.</a:t>
            </a:r>
          </a:p>
          <a:p>
            <a:r>
              <a:rPr lang="en-GB" altLang="en-US" sz="2400"/>
              <a:t>The </a:t>
            </a:r>
            <a:r>
              <a:rPr lang="en-GB" altLang="en-US" sz="2400" i="1"/>
              <a:t>sequence</a:t>
            </a:r>
            <a:r>
              <a:rPr lang="en-GB" altLang="en-US" sz="2400"/>
              <a:t> in which we apply the inputs becomes significant.</a:t>
            </a:r>
          </a:p>
          <a:p>
            <a:r>
              <a:rPr lang="en-GB" altLang="en-US" sz="2400"/>
              <a:t>System with n inputs and m state flip flops</a:t>
            </a:r>
          </a:p>
          <a:p>
            <a:r>
              <a:rPr lang="en-GB" altLang="en-US" sz="2400"/>
              <a:t>2</a:t>
            </a:r>
            <a:r>
              <a:rPr lang="en-GB" altLang="en-US" sz="2400" baseline="30000"/>
              <a:t>n</a:t>
            </a:r>
            <a:r>
              <a:rPr lang="en-GB" altLang="en-US" sz="2400"/>
              <a:t> distinct inputs</a:t>
            </a:r>
          </a:p>
          <a:p>
            <a:r>
              <a:rPr lang="en-GB" altLang="en-US" sz="2400"/>
              <a:t>2</a:t>
            </a:r>
            <a:r>
              <a:rPr lang="en-GB" altLang="en-US" sz="2400" baseline="30000"/>
              <a:t>m</a:t>
            </a:r>
            <a:r>
              <a:rPr lang="en-GB" altLang="en-US" sz="2400"/>
              <a:t> distinct sequences that we can apply these inputs in</a:t>
            </a:r>
          </a:p>
          <a:p>
            <a:r>
              <a:rPr lang="en-GB" altLang="en-US" sz="2400"/>
              <a:t>Needs 2</a:t>
            </a:r>
            <a:r>
              <a:rPr lang="en-GB" altLang="en-US" sz="2400" baseline="30000"/>
              <a:t>n+m</a:t>
            </a:r>
            <a:r>
              <a:rPr lang="en-GB" altLang="en-US" sz="2400"/>
              <a:t> test vectors for exhaustive test. </a:t>
            </a:r>
          </a:p>
          <a:p>
            <a:endParaRPr lang="en-US" altLang="en-US" sz="2400"/>
          </a:p>
        </p:txBody>
      </p:sp>
      <p:grpSp>
        <p:nvGrpSpPr>
          <p:cNvPr id="310278" name="Group 6"/>
          <p:cNvGrpSpPr>
            <a:grpSpLocks/>
          </p:cNvGrpSpPr>
          <p:nvPr/>
        </p:nvGrpSpPr>
        <p:grpSpPr bwMode="auto">
          <a:xfrm>
            <a:off x="695325" y="4972050"/>
            <a:ext cx="3263900" cy="1628775"/>
            <a:chOff x="438" y="3132"/>
            <a:chExt cx="2056" cy="1026"/>
          </a:xfrm>
        </p:grpSpPr>
        <p:sp>
          <p:nvSpPr>
            <p:cNvPr id="310279" name="Rectangle 7"/>
            <p:cNvSpPr>
              <a:spLocks noChangeArrowheads="1"/>
            </p:cNvSpPr>
            <p:nvPr/>
          </p:nvSpPr>
          <p:spPr bwMode="auto">
            <a:xfrm>
              <a:off x="942" y="3132"/>
              <a:ext cx="1344" cy="102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0280" name="Line 8"/>
            <p:cNvSpPr>
              <a:spLocks noChangeShapeType="1"/>
            </p:cNvSpPr>
            <p:nvPr/>
          </p:nvSpPr>
          <p:spPr bwMode="auto">
            <a:xfrm>
              <a:off x="726" y="3240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81" name="Line 9"/>
            <p:cNvSpPr>
              <a:spLocks noChangeShapeType="1"/>
            </p:cNvSpPr>
            <p:nvPr/>
          </p:nvSpPr>
          <p:spPr bwMode="auto">
            <a:xfrm>
              <a:off x="726" y="3376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82" name="Line 10"/>
            <p:cNvSpPr>
              <a:spLocks noChangeShapeType="1"/>
            </p:cNvSpPr>
            <p:nvPr/>
          </p:nvSpPr>
          <p:spPr bwMode="auto">
            <a:xfrm>
              <a:off x="726" y="3512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83" name="Line 11"/>
            <p:cNvSpPr>
              <a:spLocks noChangeShapeType="1"/>
            </p:cNvSpPr>
            <p:nvPr/>
          </p:nvSpPr>
          <p:spPr bwMode="auto">
            <a:xfrm>
              <a:off x="726" y="3648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84" name="Line 12"/>
            <p:cNvSpPr>
              <a:spLocks noChangeShapeType="1"/>
            </p:cNvSpPr>
            <p:nvPr/>
          </p:nvSpPr>
          <p:spPr bwMode="auto">
            <a:xfrm>
              <a:off x="726" y="3784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85" name="Line 13"/>
            <p:cNvSpPr>
              <a:spLocks noChangeShapeType="1"/>
            </p:cNvSpPr>
            <p:nvPr/>
          </p:nvSpPr>
          <p:spPr bwMode="auto">
            <a:xfrm>
              <a:off x="724" y="3922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86" name="Line 14"/>
            <p:cNvSpPr>
              <a:spLocks noChangeShapeType="1"/>
            </p:cNvSpPr>
            <p:nvPr/>
          </p:nvSpPr>
          <p:spPr bwMode="auto">
            <a:xfrm>
              <a:off x="724" y="4058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87" name="Line 15"/>
            <p:cNvSpPr>
              <a:spLocks noChangeShapeType="1"/>
            </p:cNvSpPr>
            <p:nvPr/>
          </p:nvSpPr>
          <p:spPr bwMode="auto">
            <a:xfrm>
              <a:off x="2284" y="3456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88" name="Line 16"/>
            <p:cNvSpPr>
              <a:spLocks noChangeShapeType="1"/>
            </p:cNvSpPr>
            <p:nvPr/>
          </p:nvSpPr>
          <p:spPr bwMode="auto">
            <a:xfrm>
              <a:off x="2284" y="3592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89" name="Line 17"/>
            <p:cNvSpPr>
              <a:spLocks noChangeShapeType="1"/>
            </p:cNvSpPr>
            <p:nvPr/>
          </p:nvSpPr>
          <p:spPr bwMode="auto">
            <a:xfrm>
              <a:off x="2284" y="3728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90" name="Line 18"/>
            <p:cNvSpPr>
              <a:spLocks noChangeShapeType="1"/>
            </p:cNvSpPr>
            <p:nvPr/>
          </p:nvSpPr>
          <p:spPr bwMode="auto">
            <a:xfrm>
              <a:off x="2282" y="3866"/>
              <a:ext cx="2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91" name="Line 19"/>
            <p:cNvSpPr>
              <a:spLocks noChangeShapeType="1"/>
            </p:cNvSpPr>
            <p:nvPr/>
          </p:nvSpPr>
          <p:spPr bwMode="auto">
            <a:xfrm>
              <a:off x="618" y="3234"/>
              <a:ext cx="0" cy="8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0292" name="Text Box 20"/>
            <p:cNvSpPr txBox="1">
              <a:spLocks noChangeArrowheads="1"/>
            </p:cNvSpPr>
            <p:nvPr/>
          </p:nvSpPr>
          <p:spPr bwMode="auto">
            <a:xfrm>
              <a:off x="438" y="3462"/>
              <a:ext cx="1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n</a:t>
              </a: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476250"/>
            <a:ext cx="8801100" cy="1276350"/>
          </a:xfrm>
        </p:spPr>
        <p:txBody>
          <a:bodyPr/>
          <a:lstStyle/>
          <a:p>
            <a:r>
              <a:rPr lang="en-GB" altLang="en-US"/>
              <a:t>Exhaustive test of sequential logic</a:t>
            </a:r>
            <a:endParaRPr lang="en-US" altLang="en-US"/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19250"/>
            <a:ext cx="8458200" cy="4503738"/>
          </a:xfrm>
        </p:spPr>
        <p:txBody>
          <a:bodyPr/>
          <a:lstStyle/>
          <a:p>
            <a:r>
              <a:rPr lang="en-GB" altLang="en-US" sz="2400"/>
              <a:t>Example: system with 32 inputs, containing 32 state bits</a:t>
            </a:r>
          </a:p>
          <a:p>
            <a:r>
              <a:rPr lang="en-GB" altLang="en-US" sz="2400"/>
              <a:t>Need 2</a:t>
            </a:r>
            <a:r>
              <a:rPr lang="en-GB" altLang="en-US" sz="2400" baseline="30000"/>
              <a:t>32+32</a:t>
            </a:r>
            <a:r>
              <a:rPr lang="en-GB" altLang="en-US" sz="2400"/>
              <a:t> = 2</a:t>
            </a:r>
            <a:r>
              <a:rPr lang="en-GB" altLang="en-US" sz="2400" baseline="30000"/>
              <a:t>64</a:t>
            </a:r>
            <a:r>
              <a:rPr lang="en-GB" altLang="en-US" sz="2400"/>
              <a:t> = 2x10</a:t>
            </a:r>
            <a:r>
              <a:rPr lang="en-GB" altLang="en-US" sz="2400" baseline="30000"/>
              <a:t>19</a:t>
            </a:r>
            <a:r>
              <a:rPr lang="en-GB" altLang="en-US" sz="2400"/>
              <a:t> test vectors</a:t>
            </a:r>
          </a:p>
          <a:p>
            <a:r>
              <a:rPr lang="en-GB" altLang="en-US" sz="2400"/>
              <a:t>100 MHz tester requires 6,000 years for </a:t>
            </a:r>
            <a:r>
              <a:rPr lang="en-GB" altLang="en-US" sz="2400" i="1"/>
              <a:t>one</a:t>
            </a:r>
            <a:r>
              <a:rPr lang="en-GB" altLang="en-US" sz="2400"/>
              <a:t> unit</a:t>
            </a:r>
            <a:r>
              <a:rPr lang="en-GB" altLang="en-US"/>
              <a:t>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721" name="Group 81"/>
          <p:cNvGrpSpPr>
            <a:grpSpLocks/>
          </p:cNvGrpSpPr>
          <p:nvPr/>
        </p:nvGrpSpPr>
        <p:grpSpPr bwMode="auto">
          <a:xfrm>
            <a:off x="1020763" y="4781550"/>
            <a:ext cx="2867025" cy="1628775"/>
            <a:chOff x="643" y="3012"/>
            <a:chExt cx="1806" cy="1026"/>
          </a:xfrm>
        </p:grpSpPr>
        <p:sp>
          <p:nvSpPr>
            <p:cNvPr id="368722" name="Rectangle 82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68723" name="Group 83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368724" name="Line 84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725" name="Line 85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726" name="Rectangle 86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368727" name="Rectangle 87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368728" name="Line 88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729" name="Rectangle 89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368730" name="Line 90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731" name="Line 91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732" name="Line 92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733" name="Line 93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734" name="Freeform 94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735" name="Rectangle 95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368736" name="Rectangle 96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368737" name="Freeform 97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738" name="Text Box 98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368739" name="Text Box 99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sp>
        <p:nvSpPr>
          <p:cNvPr id="3686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Non-Exhaustive Testing (</a:t>
            </a:r>
            <a:r>
              <a:rPr lang="en-US" dirty="0"/>
              <a:t>Structural )</a:t>
            </a:r>
            <a:endParaRPr lang="en-US" altLang="en-US" dirty="0"/>
          </a:p>
        </p:txBody>
      </p:sp>
      <p:sp>
        <p:nvSpPr>
          <p:cNvPr id="368646" name="Rectangle 6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368647" name="Group 7"/>
          <p:cNvGrpSpPr>
            <a:grpSpLocks/>
          </p:cNvGrpSpPr>
          <p:nvPr/>
        </p:nvGrpSpPr>
        <p:grpSpPr bwMode="auto">
          <a:xfrm>
            <a:off x="1219200" y="4676775"/>
            <a:ext cx="2733675" cy="1854200"/>
            <a:chOff x="768" y="2946"/>
            <a:chExt cx="1722" cy="1168"/>
          </a:xfrm>
        </p:grpSpPr>
        <p:sp>
          <p:nvSpPr>
            <p:cNvPr id="368648" name="Line 8"/>
            <p:cNvSpPr>
              <a:spLocks noChangeShapeType="1"/>
            </p:cNvSpPr>
            <p:nvPr/>
          </p:nvSpPr>
          <p:spPr bwMode="auto">
            <a:xfrm>
              <a:off x="792" y="3996"/>
              <a:ext cx="155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8649" name="Line 9"/>
            <p:cNvSpPr>
              <a:spLocks noChangeShapeType="1"/>
            </p:cNvSpPr>
            <p:nvPr/>
          </p:nvSpPr>
          <p:spPr bwMode="auto">
            <a:xfrm>
              <a:off x="768" y="3084"/>
              <a:ext cx="155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8650" name="Text Box 10"/>
            <p:cNvSpPr txBox="1">
              <a:spLocks noChangeArrowheads="1"/>
            </p:cNvSpPr>
            <p:nvPr/>
          </p:nvSpPr>
          <p:spPr bwMode="auto">
            <a:xfrm>
              <a:off x="2286" y="2946"/>
              <a:ext cx="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368651" name="Text Box 11"/>
            <p:cNvSpPr txBox="1">
              <a:spLocks noChangeArrowheads="1"/>
            </p:cNvSpPr>
            <p:nvPr/>
          </p:nvSpPr>
          <p:spPr bwMode="auto">
            <a:xfrm>
              <a:off x="2286" y="3864"/>
              <a:ext cx="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1</a:t>
              </a:r>
            </a:p>
          </p:txBody>
        </p:sp>
      </p:grpSp>
      <p:graphicFrame>
        <p:nvGraphicFramePr>
          <p:cNvPr id="368719" name="Group 79"/>
          <p:cNvGraphicFramePr>
            <a:graphicFrameLocks noGrp="1"/>
          </p:cNvGraphicFramePr>
          <p:nvPr>
            <p:ph sz="quarter" idx="2"/>
          </p:nvPr>
        </p:nvGraphicFramePr>
        <p:xfrm>
          <a:off x="5353050" y="3629025"/>
          <a:ext cx="2797175" cy="2743200"/>
        </p:xfrm>
        <a:graphic>
          <a:graphicData uri="http://schemas.openxmlformats.org/drawingml/2006/table">
            <a:tbl>
              <a:tblPr/>
              <a:tblGrid>
                <a:gridCol w="32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4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a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b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c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Faulty 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68714" name="Oval 74"/>
          <p:cNvSpPr>
            <a:spLocks noChangeArrowheads="1"/>
          </p:cNvSpPr>
          <p:nvPr/>
        </p:nvSpPr>
        <p:spPr bwMode="auto">
          <a:xfrm>
            <a:off x="2314575" y="4810125"/>
            <a:ext cx="209550" cy="4857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15" name="Rectangle 7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66850"/>
            <a:ext cx="8029575" cy="1854200"/>
          </a:xfrm>
          <a:noFill/>
          <a:ln/>
        </p:spPr>
        <p:txBody>
          <a:bodyPr/>
          <a:lstStyle/>
          <a:p>
            <a:r>
              <a:rPr lang="en-GB" altLang="en-US" sz="2400"/>
              <a:t>We cannot afford to apply every possible test input</a:t>
            </a:r>
          </a:p>
          <a:p>
            <a:r>
              <a:rPr lang="en-GB" altLang="en-US" sz="2400"/>
              <a:t>Instead we must select a few</a:t>
            </a:r>
          </a:p>
          <a:p>
            <a:r>
              <a:rPr lang="en-GB" altLang="en-US" sz="2400"/>
              <a:t>Suppose we can use only two test inputs </a:t>
            </a:r>
          </a:p>
          <a:p>
            <a:r>
              <a:rPr lang="en-GB" altLang="en-US" sz="2400"/>
              <a:t>Will we detect the fault?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752" name="Group 88"/>
          <p:cNvGrpSpPr>
            <a:grpSpLocks/>
          </p:cNvGrpSpPr>
          <p:nvPr/>
        </p:nvGrpSpPr>
        <p:grpSpPr bwMode="auto">
          <a:xfrm>
            <a:off x="1020763" y="4781550"/>
            <a:ext cx="2867025" cy="1628775"/>
            <a:chOff x="643" y="3012"/>
            <a:chExt cx="1806" cy="1026"/>
          </a:xfrm>
        </p:grpSpPr>
        <p:sp>
          <p:nvSpPr>
            <p:cNvPr id="369753" name="Rectangle 89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69754" name="Group 90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369755" name="Line 91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756" name="Line 92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757" name="Rectangle 93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369758" name="Rectangle 94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369759" name="Line 95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760" name="Rectangle 96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369761" name="Line 97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762" name="Line 98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763" name="Line 99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764" name="Line 100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765" name="Freeform 101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766" name="Rectangle 102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369767" name="Rectangle 103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369768" name="Freeform 104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769" name="Text Box 105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369770" name="Text Box 106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sp>
        <p:nvSpPr>
          <p:cNvPr id="369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Non-Exhaustive Testing (</a:t>
            </a:r>
            <a:r>
              <a:rPr lang="en-US" dirty="0"/>
              <a:t>Structural )</a:t>
            </a:r>
            <a:endParaRPr lang="en-US" altLang="en-US" dirty="0"/>
          </a:p>
        </p:txBody>
      </p:sp>
      <p:sp>
        <p:nvSpPr>
          <p:cNvPr id="369669" name="Rectangle 5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369670" name="Group 6"/>
          <p:cNvGrpSpPr>
            <a:grpSpLocks/>
          </p:cNvGrpSpPr>
          <p:nvPr/>
        </p:nvGrpSpPr>
        <p:grpSpPr bwMode="auto">
          <a:xfrm>
            <a:off x="1219200" y="4676775"/>
            <a:ext cx="2733675" cy="1854200"/>
            <a:chOff x="768" y="2946"/>
            <a:chExt cx="1722" cy="1168"/>
          </a:xfrm>
        </p:grpSpPr>
        <p:sp>
          <p:nvSpPr>
            <p:cNvPr id="369671" name="Line 7"/>
            <p:cNvSpPr>
              <a:spLocks noChangeShapeType="1"/>
            </p:cNvSpPr>
            <p:nvPr/>
          </p:nvSpPr>
          <p:spPr bwMode="auto">
            <a:xfrm>
              <a:off x="792" y="3996"/>
              <a:ext cx="155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9672" name="Line 8"/>
            <p:cNvSpPr>
              <a:spLocks noChangeShapeType="1"/>
            </p:cNvSpPr>
            <p:nvPr/>
          </p:nvSpPr>
          <p:spPr bwMode="auto">
            <a:xfrm>
              <a:off x="768" y="3084"/>
              <a:ext cx="155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9673" name="Text Box 9"/>
            <p:cNvSpPr txBox="1">
              <a:spLocks noChangeArrowheads="1"/>
            </p:cNvSpPr>
            <p:nvPr/>
          </p:nvSpPr>
          <p:spPr bwMode="auto">
            <a:xfrm>
              <a:off x="2286" y="2946"/>
              <a:ext cx="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369674" name="Text Box 10"/>
            <p:cNvSpPr txBox="1">
              <a:spLocks noChangeArrowheads="1"/>
            </p:cNvSpPr>
            <p:nvPr/>
          </p:nvSpPr>
          <p:spPr bwMode="auto">
            <a:xfrm>
              <a:off x="2286" y="3864"/>
              <a:ext cx="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1</a:t>
              </a:r>
            </a:p>
          </p:txBody>
        </p:sp>
      </p:grpSp>
      <p:graphicFrame>
        <p:nvGraphicFramePr>
          <p:cNvPr id="369750" name="Group 86"/>
          <p:cNvGraphicFramePr>
            <a:graphicFrameLocks noGrp="1"/>
          </p:cNvGraphicFramePr>
          <p:nvPr>
            <p:ph sz="quarter" idx="2"/>
          </p:nvPr>
        </p:nvGraphicFramePr>
        <p:xfrm>
          <a:off x="5353050" y="3629025"/>
          <a:ext cx="2797175" cy="2743200"/>
        </p:xfrm>
        <a:graphic>
          <a:graphicData uri="http://schemas.openxmlformats.org/drawingml/2006/table">
            <a:tbl>
              <a:tblPr/>
              <a:tblGrid>
                <a:gridCol w="32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4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a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b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c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Faulty 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69737" name="Oval 73"/>
          <p:cNvSpPr>
            <a:spLocks noChangeArrowheads="1"/>
          </p:cNvSpPr>
          <p:nvPr/>
        </p:nvSpPr>
        <p:spPr bwMode="auto">
          <a:xfrm>
            <a:off x="2314575" y="4810125"/>
            <a:ext cx="209550" cy="4857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9738" name="Rectangle 7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66850"/>
            <a:ext cx="8029575" cy="1998663"/>
          </a:xfrm>
          <a:noFill/>
          <a:ln/>
        </p:spPr>
        <p:txBody>
          <a:bodyPr/>
          <a:lstStyle/>
          <a:p>
            <a:r>
              <a:rPr lang="en-GB" altLang="en-US" sz="2400"/>
              <a:t>We cannot afford to apply every possible test input</a:t>
            </a:r>
          </a:p>
          <a:p>
            <a:r>
              <a:rPr lang="en-GB" altLang="en-US" sz="2400"/>
              <a:t>Instead we must select a few</a:t>
            </a:r>
          </a:p>
          <a:p>
            <a:r>
              <a:rPr lang="en-GB" altLang="en-US" sz="2400"/>
              <a:t>Suppose we can use only two test inputs. </a:t>
            </a:r>
          </a:p>
          <a:p>
            <a:r>
              <a:rPr lang="en-GB" altLang="en-US" sz="2400"/>
              <a:t>Will we detect the fault?</a:t>
            </a:r>
            <a:endParaRPr lang="en-US" altLang="en-US" sz="2400"/>
          </a:p>
        </p:txBody>
      </p:sp>
      <p:grpSp>
        <p:nvGrpSpPr>
          <p:cNvPr id="369747" name="Group 83"/>
          <p:cNvGrpSpPr>
            <a:grpSpLocks/>
          </p:cNvGrpSpPr>
          <p:nvPr/>
        </p:nvGrpSpPr>
        <p:grpSpPr bwMode="auto">
          <a:xfrm>
            <a:off x="3416300" y="4016375"/>
            <a:ext cx="2933700" cy="2393950"/>
            <a:chOff x="2152" y="2530"/>
            <a:chExt cx="1848" cy="1508"/>
          </a:xfrm>
        </p:grpSpPr>
        <p:sp>
          <p:nvSpPr>
            <p:cNvPr id="369741" name="Text Box 77"/>
            <p:cNvSpPr txBox="1">
              <a:spLocks noChangeArrowheads="1"/>
            </p:cNvSpPr>
            <p:nvPr/>
          </p:nvSpPr>
          <p:spPr bwMode="auto">
            <a:xfrm>
              <a:off x="2152" y="2530"/>
              <a:ext cx="1104" cy="296"/>
            </a:xfrm>
            <a:prstGeom prst="rect">
              <a:avLst/>
            </a:prstGeom>
            <a:noFill/>
            <a:ln w="12700">
              <a:solidFill>
                <a:srgbClr val="E50093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rgbClr val="E50093"/>
                  </a:solidFill>
                </a:rPr>
                <a:t>This is OK</a:t>
              </a:r>
              <a:endParaRPr lang="en-US" altLang="en-US">
                <a:solidFill>
                  <a:srgbClr val="E50093"/>
                </a:solidFill>
              </a:endParaRPr>
            </a:p>
          </p:txBody>
        </p:sp>
        <p:sp>
          <p:nvSpPr>
            <p:cNvPr id="369739" name="Oval 75"/>
            <p:cNvSpPr>
              <a:spLocks noChangeArrowheads="1"/>
            </p:cNvSpPr>
            <p:nvPr/>
          </p:nvSpPr>
          <p:spPr bwMode="auto">
            <a:xfrm>
              <a:off x="3298" y="3786"/>
              <a:ext cx="702" cy="252"/>
            </a:xfrm>
            <a:prstGeom prst="ellipse">
              <a:avLst/>
            </a:prstGeom>
            <a:noFill/>
            <a:ln w="12700">
              <a:solidFill>
                <a:srgbClr val="E5009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E50093"/>
                </a:solidFill>
              </a:endParaRPr>
            </a:p>
          </p:txBody>
        </p:sp>
        <p:sp>
          <p:nvSpPr>
            <p:cNvPr id="369740" name="Oval 76"/>
            <p:cNvSpPr>
              <a:spLocks noChangeArrowheads="1"/>
            </p:cNvSpPr>
            <p:nvPr/>
          </p:nvSpPr>
          <p:spPr bwMode="auto">
            <a:xfrm>
              <a:off x="3292" y="3208"/>
              <a:ext cx="702" cy="252"/>
            </a:xfrm>
            <a:prstGeom prst="ellipse">
              <a:avLst/>
            </a:prstGeom>
            <a:noFill/>
            <a:ln w="12700">
              <a:solidFill>
                <a:srgbClr val="E5009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E50093"/>
                </a:solidFill>
              </a:endParaRPr>
            </a:p>
          </p:txBody>
        </p:sp>
      </p:grpSp>
      <p:grpSp>
        <p:nvGrpSpPr>
          <p:cNvPr id="369748" name="Group 84"/>
          <p:cNvGrpSpPr>
            <a:grpSpLocks/>
          </p:cNvGrpSpPr>
          <p:nvPr/>
        </p:nvGrpSpPr>
        <p:grpSpPr bwMode="auto">
          <a:xfrm>
            <a:off x="2133600" y="4591050"/>
            <a:ext cx="4860925" cy="1819275"/>
            <a:chOff x="1344" y="2892"/>
            <a:chExt cx="3062" cy="1146"/>
          </a:xfrm>
        </p:grpSpPr>
        <p:sp>
          <p:nvSpPr>
            <p:cNvPr id="369742" name="Text Box 78"/>
            <p:cNvSpPr txBox="1">
              <a:spLocks noChangeArrowheads="1"/>
            </p:cNvSpPr>
            <p:nvPr/>
          </p:nvSpPr>
          <p:spPr bwMode="auto">
            <a:xfrm>
              <a:off x="1344" y="2892"/>
              <a:ext cx="1914" cy="98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chemeClr val="accent2"/>
                  </a:solidFill>
                </a:rPr>
                <a:t>Output of faulty unit is </a:t>
              </a:r>
              <a:r>
                <a:rPr lang="en-GB" altLang="en-US" i="1">
                  <a:solidFill>
                    <a:schemeClr val="accent2"/>
                  </a:solidFill>
                </a:rPr>
                <a:t>not</a:t>
              </a:r>
              <a:r>
                <a:rPr lang="en-GB" altLang="en-US">
                  <a:solidFill>
                    <a:schemeClr val="accent2"/>
                  </a:solidFill>
                </a:rPr>
                <a:t> identical to output of good unit:            Fault </a:t>
              </a:r>
              <a:r>
                <a:rPr lang="en-GB" altLang="en-US" i="1">
                  <a:solidFill>
                    <a:schemeClr val="accent2"/>
                  </a:solidFill>
                </a:rPr>
                <a:t>is</a:t>
              </a:r>
              <a:r>
                <a:rPr lang="en-GB" altLang="en-US">
                  <a:solidFill>
                    <a:schemeClr val="accent2"/>
                  </a:solidFill>
                </a:rPr>
                <a:t> detected</a:t>
              </a: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369743" name="Oval 79"/>
            <p:cNvSpPr>
              <a:spLocks noChangeArrowheads="1"/>
            </p:cNvSpPr>
            <p:nvPr/>
          </p:nvSpPr>
          <p:spPr bwMode="auto">
            <a:xfrm>
              <a:off x="3986" y="3786"/>
              <a:ext cx="420" cy="252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E50093"/>
                </a:solidFill>
              </a:endParaRPr>
            </a:p>
          </p:txBody>
        </p:sp>
        <p:sp>
          <p:nvSpPr>
            <p:cNvPr id="369744" name="Oval 80"/>
            <p:cNvSpPr>
              <a:spLocks noChangeArrowheads="1"/>
            </p:cNvSpPr>
            <p:nvPr/>
          </p:nvSpPr>
          <p:spPr bwMode="auto">
            <a:xfrm>
              <a:off x="3986" y="3208"/>
              <a:ext cx="420" cy="252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E5009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778" name="Group 90"/>
          <p:cNvGrpSpPr>
            <a:grpSpLocks/>
          </p:cNvGrpSpPr>
          <p:nvPr/>
        </p:nvGrpSpPr>
        <p:grpSpPr bwMode="auto">
          <a:xfrm>
            <a:off x="1020763" y="4781550"/>
            <a:ext cx="2867025" cy="1628775"/>
            <a:chOff x="643" y="3012"/>
            <a:chExt cx="1806" cy="1026"/>
          </a:xfrm>
        </p:grpSpPr>
        <p:sp>
          <p:nvSpPr>
            <p:cNvPr id="370779" name="Rectangle 91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70780" name="Group 92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370781" name="Line 93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0782" name="Line 94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0783" name="Rectangle 95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370784" name="Rectangle 96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370785" name="Line 97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0786" name="Rectangle 98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370787" name="Line 99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0788" name="Line 100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0789" name="Line 101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0790" name="Line 102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0791" name="Freeform 103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0792" name="Rectangle 104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370793" name="Rectangle 105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370794" name="Freeform 106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0795" name="Text Box 107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370796" name="Text Box 108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sp>
        <p:nvSpPr>
          <p:cNvPr id="370762" name="Rectangle 7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66850"/>
            <a:ext cx="8029575" cy="259873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/>
              <a:t>We cannot afford to apply every possible test input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Instead we must select a few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Suppose we can use only two test inputs. 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Will we detect the fault?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OK if we choose a set that includes abc=111</a:t>
            </a:r>
          </a:p>
          <a:p>
            <a:pPr>
              <a:lnSpc>
                <a:spcPct val="90000"/>
              </a:lnSpc>
            </a:pPr>
            <a:r>
              <a:rPr lang="en-GB" altLang="en-US" sz="2400"/>
              <a:t>Otherwise fault is not detected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Non-Exhaustive Testing (</a:t>
            </a:r>
            <a:r>
              <a:rPr lang="en-US" dirty="0"/>
              <a:t>Structural )</a:t>
            </a:r>
            <a:endParaRPr lang="en-US" altLang="en-US" dirty="0"/>
          </a:p>
        </p:txBody>
      </p:sp>
      <p:sp>
        <p:nvSpPr>
          <p:cNvPr id="370693" name="Rectangle 5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370694" name="Group 6"/>
          <p:cNvGrpSpPr>
            <a:grpSpLocks/>
          </p:cNvGrpSpPr>
          <p:nvPr/>
        </p:nvGrpSpPr>
        <p:grpSpPr bwMode="auto">
          <a:xfrm>
            <a:off x="1219200" y="4676775"/>
            <a:ext cx="2733675" cy="1854200"/>
            <a:chOff x="768" y="2946"/>
            <a:chExt cx="1722" cy="1168"/>
          </a:xfrm>
        </p:grpSpPr>
        <p:sp>
          <p:nvSpPr>
            <p:cNvPr id="370695" name="Line 7"/>
            <p:cNvSpPr>
              <a:spLocks noChangeShapeType="1"/>
            </p:cNvSpPr>
            <p:nvPr/>
          </p:nvSpPr>
          <p:spPr bwMode="auto">
            <a:xfrm>
              <a:off x="792" y="3996"/>
              <a:ext cx="155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0696" name="Line 8"/>
            <p:cNvSpPr>
              <a:spLocks noChangeShapeType="1"/>
            </p:cNvSpPr>
            <p:nvPr/>
          </p:nvSpPr>
          <p:spPr bwMode="auto">
            <a:xfrm>
              <a:off x="768" y="3084"/>
              <a:ext cx="155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0697" name="Text Box 9"/>
            <p:cNvSpPr txBox="1">
              <a:spLocks noChangeArrowheads="1"/>
            </p:cNvSpPr>
            <p:nvPr/>
          </p:nvSpPr>
          <p:spPr bwMode="auto">
            <a:xfrm>
              <a:off x="2286" y="2946"/>
              <a:ext cx="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370698" name="Text Box 10"/>
            <p:cNvSpPr txBox="1">
              <a:spLocks noChangeArrowheads="1"/>
            </p:cNvSpPr>
            <p:nvPr/>
          </p:nvSpPr>
          <p:spPr bwMode="auto">
            <a:xfrm>
              <a:off x="2286" y="3864"/>
              <a:ext cx="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1</a:t>
              </a:r>
            </a:p>
          </p:txBody>
        </p:sp>
      </p:grpSp>
      <p:graphicFrame>
        <p:nvGraphicFramePr>
          <p:cNvPr id="370776" name="Group 88"/>
          <p:cNvGraphicFramePr>
            <a:graphicFrameLocks noGrp="1"/>
          </p:cNvGraphicFramePr>
          <p:nvPr>
            <p:ph sz="quarter" idx="2"/>
          </p:nvPr>
        </p:nvGraphicFramePr>
        <p:xfrm>
          <a:off x="5353050" y="3629025"/>
          <a:ext cx="2797175" cy="2743200"/>
        </p:xfrm>
        <a:graphic>
          <a:graphicData uri="http://schemas.openxmlformats.org/drawingml/2006/table">
            <a:tbl>
              <a:tblPr/>
              <a:tblGrid>
                <a:gridCol w="32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4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a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b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c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Faulty 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70761" name="Oval 73"/>
          <p:cNvSpPr>
            <a:spLocks noChangeArrowheads="1"/>
          </p:cNvSpPr>
          <p:nvPr/>
        </p:nvSpPr>
        <p:spPr bwMode="auto">
          <a:xfrm>
            <a:off x="2314575" y="4810125"/>
            <a:ext cx="209550" cy="4857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70773" name="Group 85"/>
          <p:cNvGrpSpPr>
            <a:grpSpLocks/>
          </p:cNvGrpSpPr>
          <p:nvPr/>
        </p:nvGrpSpPr>
        <p:grpSpPr bwMode="auto">
          <a:xfrm>
            <a:off x="3082925" y="4016375"/>
            <a:ext cx="3267075" cy="2098675"/>
            <a:chOff x="1942" y="2530"/>
            <a:chExt cx="2058" cy="1322"/>
          </a:xfrm>
        </p:grpSpPr>
        <p:sp>
          <p:nvSpPr>
            <p:cNvPr id="370765" name="Text Box 77"/>
            <p:cNvSpPr txBox="1">
              <a:spLocks noChangeArrowheads="1"/>
            </p:cNvSpPr>
            <p:nvPr/>
          </p:nvSpPr>
          <p:spPr bwMode="auto">
            <a:xfrm>
              <a:off x="1942" y="2530"/>
              <a:ext cx="1314" cy="296"/>
            </a:xfrm>
            <a:prstGeom prst="rect">
              <a:avLst/>
            </a:prstGeom>
            <a:noFill/>
            <a:ln w="12700">
              <a:solidFill>
                <a:srgbClr val="E50093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rgbClr val="E50093"/>
                  </a:solidFill>
                </a:rPr>
                <a:t>This is no good</a:t>
              </a:r>
              <a:endParaRPr lang="en-US" altLang="en-US">
                <a:solidFill>
                  <a:srgbClr val="E50093"/>
                </a:solidFill>
              </a:endParaRPr>
            </a:p>
          </p:txBody>
        </p:sp>
        <p:sp>
          <p:nvSpPr>
            <p:cNvPr id="370768" name="Oval 80"/>
            <p:cNvSpPr>
              <a:spLocks noChangeArrowheads="1"/>
            </p:cNvSpPr>
            <p:nvPr/>
          </p:nvSpPr>
          <p:spPr bwMode="auto">
            <a:xfrm>
              <a:off x="3298" y="3600"/>
              <a:ext cx="702" cy="252"/>
            </a:xfrm>
            <a:prstGeom prst="ellipse">
              <a:avLst/>
            </a:prstGeom>
            <a:noFill/>
            <a:ln w="12700">
              <a:solidFill>
                <a:srgbClr val="E5009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E50093"/>
                </a:solidFill>
              </a:endParaRPr>
            </a:p>
          </p:txBody>
        </p:sp>
        <p:sp>
          <p:nvSpPr>
            <p:cNvPr id="370771" name="Oval 83"/>
            <p:cNvSpPr>
              <a:spLocks noChangeArrowheads="1"/>
            </p:cNvSpPr>
            <p:nvPr/>
          </p:nvSpPr>
          <p:spPr bwMode="auto">
            <a:xfrm>
              <a:off x="3292" y="3022"/>
              <a:ext cx="702" cy="252"/>
            </a:xfrm>
            <a:prstGeom prst="ellipse">
              <a:avLst/>
            </a:prstGeom>
            <a:noFill/>
            <a:ln w="12700">
              <a:solidFill>
                <a:srgbClr val="E5009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E50093"/>
                </a:solidFill>
              </a:endParaRPr>
            </a:p>
          </p:txBody>
        </p:sp>
      </p:grpSp>
      <p:grpSp>
        <p:nvGrpSpPr>
          <p:cNvPr id="370774" name="Group 86"/>
          <p:cNvGrpSpPr>
            <a:grpSpLocks/>
          </p:cNvGrpSpPr>
          <p:nvPr/>
        </p:nvGrpSpPr>
        <p:grpSpPr bwMode="auto">
          <a:xfrm>
            <a:off x="2133600" y="4591050"/>
            <a:ext cx="4860925" cy="1565275"/>
            <a:chOff x="1344" y="2892"/>
            <a:chExt cx="3062" cy="986"/>
          </a:xfrm>
        </p:grpSpPr>
        <p:sp>
          <p:nvSpPr>
            <p:cNvPr id="370766" name="Text Box 78"/>
            <p:cNvSpPr txBox="1">
              <a:spLocks noChangeArrowheads="1"/>
            </p:cNvSpPr>
            <p:nvPr/>
          </p:nvSpPr>
          <p:spPr bwMode="auto">
            <a:xfrm>
              <a:off x="1344" y="2892"/>
              <a:ext cx="1914" cy="98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chemeClr val="accent2"/>
                  </a:solidFill>
                </a:rPr>
                <a:t>Output of faulty unit is identical to output of good unit:                Fault is missed</a:t>
              </a: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370769" name="Oval 81"/>
            <p:cNvSpPr>
              <a:spLocks noChangeArrowheads="1"/>
            </p:cNvSpPr>
            <p:nvPr/>
          </p:nvSpPr>
          <p:spPr bwMode="auto">
            <a:xfrm>
              <a:off x="3986" y="3600"/>
              <a:ext cx="420" cy="252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E50093"/>
                </a:solidFill>
              </a:endParaRPr>
            </a:p>
          </p:txBody>
        </p:sp>
        <p:sp>
          <p:nvSpPr>
            <p:cNvPr id="370772" name="Oval 84"/>
            <p:cNvSpPr>
              <a:spLocks noChangeArrowheads="1"/>
            </p:cNvSpPr>
            <p:nvPr/>
          </p:nvSpPr>
          <p:spPr bwMode="auto">
            <a:xfrm>
              <a:off x="3986" y="3022"/>
              <a:ext cx="420" cy="252"/>
            </a:xfrm>
            <a:prstGeom prst="ellips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rgbClr val="E5009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0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0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Non-Exhaustive Test (</a:t>
            </a:r>
            <a:r>
              <a:rPr lang="en-US" dirty="0"/>
              <a:t>Structural )</a:t>
            </a:r>
            <a:endParaRPr lang="en-US" altLang="en-US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04950"/>
            <a:ext cx="8639175" cy="3656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400" dirty="0"/>
              <a:t>If we can’t use all possible test vectors, we may miss faults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The percentage of faults that is detected by a set of test vectors is the </a:t>
            </a:r>
            <a:r>
              <a:rPr lang="en-GB" altLang="en-US" sz="2400" i="1" dirty="0"/>
              <a:t>fault coverage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If we can’t use all possible test vectors, fault coverage may be less than 100%.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Some choices of test vectors will have high fault coverage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Other choices will have low fault coverage 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How do we choose test vectors that maximise fault coverage? (Ideally to 100%)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A2C86-CE7C-6A0B-6DB4-53919698C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Testing Methods – Structural 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66B845B3-6C15-8577-9DA2-02D806E321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92275"/>
            <a:ext cx="7772400" cy="822325"/>
          </a:xfrm>
        </p:spPr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en-US" altLang="en-US"/>
              <a:t>Example : Half Adder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79B98B-EF65-FF28-3291-1BFAA2E05D56}"/>
              </a:ext>
            </a:extLst>
          </p:cNvPr>
          <p:cNvSpPr txBox="1">
            <a:spLocks/>
          </p:cNvSpPr>
          <p:nvPr/>
        </p:nvSpPr>
        <p:spPr bwMode="auto">
          <a:xfrm>
            <a:off x="376238" y="2614613"/>
            <a:ext cx="6264275" cy="2551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Exhaustive =&gt; 4 test vectors (tiny circuit)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Check if sum is stuck on </a:t>
            </a:r>
            <a:r>
              <a:rPr lang="en-US" sz="1600" dirty="0" err="1"/>
              <a:t>Vcc</a:t>
            </a:r>
            <a:r>
              <a:rPr lang="en-US" sz="1600" dirty="0"/>
              <a:t>, What test vectors can be used?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We need to add test vectors that produce sum = 0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Check if sum is stuck on </a:t>
            </a:r>
            <a:r>
              <a:rPr lang="en-US" sz="1600" dirty="0" err="1"/>
              <a:t>Gnd</a:t>
            </a:r>
            <a:r>
              <a:rPr lang="en-US" sz="1600" dirty="0"/>
              <a:t>, What test vectors can be used?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We need to add test vectors that produce sum =1</a:t>
            </a:r>
          </a:p>
          <a:p>
            <a:pPr marL="0" indent="0">
              <a:buFont typeface="Symbol" panose="05050102010706020507" pitchFamily="18" charset="2"/>
              <a:buNone/>
              <a:defRPr/>
            </a:pPr>
            <a:r>
              <a:rPr lang="en-US" sz="1800" dirty="0"/>
              <a:t> </a:t>
            </a:r>
          </a:p>
          <a:p>
            <a:pPr marL="0" indent="0">
              <a:buFont typeface="Symbol" panose="05050102010706020507" pitchFamily="18" charset="2"/>
              <a:buNone/>
              <a:defRPr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Test vector should produce opposite of fault value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endParaRPr lang="en-US" sz="1800" dirty="0"/>
          </a:p>
        </p:txBody>
      </p:sp>
      <p:pic>
        <p:nvPicPr>
          <p:cNvPr id="16389" name="Picture 2" descr="Lightbox">
            <a:extLst>
              <a:ext uri="{FF2B5EF4-FFF2-40B4-BE49-F238E27FC236}">
                <a16:creationId xmlns:a16="http://schemas.microsoft.com/office/drawing/2014/main" id="{1966AC1E-ACAA-1092-D995-743590374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1752600"/>
            <a:ext cx="23177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ha_truth">
            <a:extLst>
              <a:ext uri="{FF2B5EF4-FFF2-40B4-BE49-F238E27FC236}">
                <a16:creationId xmlns:a16="http://schemas.microsoft.com/office/drawing/2014/main" id="{075D45DB-12D5-E918-9915-3E22191E3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3732213"/>
            <a:ext cx="28575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A7D71-5EB3-D8F2-6D3D-617B4719F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Testing Methods – Structural 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D28ABFE3-24FD-A7E0-2B99-E4739247C2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92275"/>
            <a:ext cx="7772400" cy="822325"/>
          </a:xfrm>
        </p:spPr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en-US" altLang="en-US"/>
              <a:t>Example : Half Adder 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en-US" sz="2000"/>
              <a:t>use just 2 Test Vectors</a:t>
            </a:r>
          </a:p>
        </p:txBody>
      </p:sp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38D5CB43-F712-B4CE-0C61-D68CD0BD3D2B}"/>
              </a:ext>
            </a:extLst>
          </p:cNvPr>
          <p:cNvSpPr txBox="1">
            <a:spLocks/>
          </p:cNvSpPr>
          <p:nvPr/>
        </p:nvSpPr>
        <p:spPr bwMode="auto">
          <a:xfrm>
            <a:off x="376238" y="4594225"/>
            <a:ext cx="62642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E50093"/>
              </a:buClr>
              <a:buSzPct val="120000"/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34290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endParaRPr lang="en-US" altLang="en-US" sz="1800"/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800"/>
          </a:p>
        </p:txBody>
      </p:sp>
      <p:pic>
        <p:nvPicPr>
          <p:cNvPr id="17413" name="Picture 2" descr="Lightbox">
            <a:extLst>
              <a:ext uri="{FF2B5EF4-FFF2-40B4-BE49-F238E27FC236}">
                <a16:creationId xmlns:a16="http://schemas.microsoft.com/office/drawing/2014/main" id="{70C36602-EC38-9E99-1706-2E37BA570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1752600"/>
            <a:ext cx="23177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ha_truth">
            <a:extLst>
              <a:ext uri="{FF2B5EF4-FFF2-40B4-BE49-F238E27FC236}">
                <a16:creationId xmlns:a16="http://schemas.microsoft.com/office/drawing/2014/main" id="{EBA752CF-C075-F7DE-B5E9-FE8E1390D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3732213"/>
            <a:ext cx="28575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6AAE45F-F63E-7658-6DE9-9EEC7B8B2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644331"/>
              </p:ext>
            </p:extLst>
          </p:nvPr>
        </p:nvGraphicFramePr>
        <p:xfrm>
          <a:off x="206376" y="2777033"/>
          <a:ext cx="6434137" cy="239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8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987">
                <a:tc>
                  <a:txBody>
                    <a:bodyPr/>
                    <a:lstStyle/>
                    <a:p>
                      <a:r>
                        <a:rPr lang="en-US" sz="1800" dirty="0"/>
                        <a:t> 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Group 1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Group 2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Group 3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Group 1</a:t>
                      </a:r>
                    </a:p>
                  </a:txBody>
                  <a:tcPr marL="91420" marR="91420" marT="45738" marB="457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87">
                <a:tc>
                  <a:txBody>
                    <a:bodyPr/>
                    <a:lstStyle/>
                    <a:p>
                      <a:r>
                        <a:rPr lang="en-US" sz="1400" dirty="0"/>
                        <a:t>Test Vector 1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0 1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0 0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0 0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1 0 </a:t>
                      </a:r>
                    </a:p>
                  </a:txBody>
                  <a:tcPr marL="91420" marR="91420" marT="45738" marB="457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Test Vector 2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1 0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0 1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1 1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1 1</a:t>
                      </a:r>
                    </a:p>
                  </a:txBody>
                  <a:tcPr marL="91420" marR="91420" marT="45738" marB="4573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82">
                <a:tc>
                  <a:txBody>
                    <a:bodyPr/>
                    <a:lstStyle/>
                    <a:p>
                      <a:r>
                        <a:rPr lang="en-US" sz="1400" dirty="0"/>
                        <a:t>V1 Coverage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0" marR="91420" marT="45738" marB="4573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382">
                <a:tc>
                  <a:txBody>
                    <a:bodyPr/>
                    <a:lstStyle/>
                    <a:p>
                      <a:r>
                        <a:rPr lang="en-US" sz="1400" dirty="0"/>
                        <a:t>V2 Coverage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0" marR="91420" marT="45738" marB="4573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87">
                <a:tc>
                  <a:txBody>
                    <a:bodyPr/>
                    <a:lstStyle/>
                    <a:p>
                      <a:r>
                        <a:rPr lang="en-US" sz="1400" dirty="0"/>
                        <a:t>Fault Coverage</a:t>
                      </a:r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0" marR="91420" marT="45738" marB="45738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0" marR="91420" marT="45738" marB="4573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44390BF-C63F-8D92-0666-3716E06C35C4}"/>
              </a:ext>
            </a:extLst>
          </p:cNvPr>
          <p:cNvSpPr txBox="1"/>
          <p:nvPr/>
        </p:nvSpPr>
        <p:spPr>
          <a:xfrm>
            <a:off x="1803930" y="3891260"/>
            <a:ext cx="111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 =&gt; </a:t>
            </a:r>
            <a:r>
              <a:rPr lang="en-US" sz="1200" dirty="0" err="1"/>
              <a:t>gnd</a:t>
            </a:r>
            <a:endParaRPr lang="en-US" sz="1200" dirty="0"/>
          </a:p>
          <a:p>
            <a:r>
              <a:rPr lang="en-US" sz="1200" dirty="0"/>
              <a:t>C =&gt; </a:t>
            </a:r>
            <a:r>
              <a:rPr lang="en-US" sz="1200" dirty="0" err="1"/>
              <a:t>Vcc</a:t>
            </a: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FC057-C0AF-450D-412E-46EC416C7CA1}"/>
              </a:ext>
            </a:extLst>
          </p:cNvPr>
          <p:cNvSpPr txBox="1"/>
          <p:nvPr/>
        </p:nvSpPr>
        <p:spPr>
          <a:xfrm>
            <a:off x="1821314" y="4352925"/>
            <a:ext cx="783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 =&gt; </a:t>
            </a:r>
            <a:r>
              <a:rPr lang="en-US" sz="1200" dirty="0" err="1"/>
              <a:t>gnd</a:t>
            </a:r>
            <a:endParaRPr lang="en-US" sz="1200" dirty="0"/>
          </a:p>
          <a:p>
            <a:r>
              <a:rPr lang="en-US" sz="1200" dirty="0"/>
              <a:t>C =&gt; </a:t>
            </a:r>
            <a:r>
              <a:rPr lang="en-US" sz="1200" dirty="0" err="1"/>
              <a:t>Vcc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13F735-F078-B190-5684-541D86633D99}"/>
              </a:ext>
            </a:extLst>
          </p:cNvPr>
          <p:cNvSpPr txBox="1"/>
          <p:nvPr/>
        </p:nvSpPr>
        <p:spPr>
          <a:xfrm>
            <a:off x="1815173" y="4851400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2/4 = 50%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464526-AADE-98C1-1B3B-E62B83E22EC1}"/>
              </a:ext>
            </a:extLst>
          </p:cNvPr>
          <p:cNvSpPr txBox="1"/>
          <p:nvPr/>
        </p:nvSpPr>
        <p:spPr>
          <a:xfrm>
            <a:off x="3035244" y="3891260"/>
            <a:ext cx="783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 =&gt; </a:t>
            </a:r>
            <a:r>
              <a:rPr lang="en-US" sz="1200" dirty="0" err="1"/>
              <a:t>Vcc</a:t>
            </a:r>
            <a:endParaRPr lang="en-US" sz="1200" dirty="0"/>
          </a:p>
          <a:p>
            <a:r>
              <a:rPr lang="en-US" sz="1200" dirty="0"/>
              <a:t>C =&gt; </a:t>
            </a:r>
            <a:r>
              <a:rPr lang="en-US" sz="1200" dirty="0" err="1"/>
              <a:t>Vcc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52B6E-38DA-F753-1D25-F8B23AFB5F65}"/>
              </a:ext>
            </a:extLst>
          </p:cNvPr>
          <p:cNvSpPr txBox="1"/>
          <p:nvPr/>
        </p:nvSpPr>
        <p:spPr>
          <a:xfrm>
            <a:off x="3071534" y="4352925"/>
            <a:ext cx="891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 =&gt; </a:t>
            </a:r>
            <a:r>
              <a:rPr lang="en-US" sz="1200" dirty="0" err="1"/>
              <a:t>gnd</a:t>
            </a:r>
            <a:endParaRPr lang="en-US" sz="1200" dirty="0"/>
          </a:p>
          <a:p>
            <a:r>
              <a:rPr lang="en-US" sz="1200" dirty="0"/>
              <a:t>C =&gt; </a:t>
            </a:r>
            <a:r>
              <a:rPr lang="en-US" sz="1200" dirty="0" err="1"/>
              <a:t>Vcc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74B2A1-E1F1-4866-4643-DA6B88FDADC6}"/>
              </a:ext>
            </a:extLst>
          </p:cNvPr>
          <p:cNvSpPr txBox="1"/>
          <p:nvPr/>
        </p:nvSpPr>
        <p:spPr>
          <a:xfrm>
            <a:off x="3056958" y="4888726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3/4 = 75%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AE2A15-D911-710F-6874-087613BEF90B}"/>
              </a:ext>
            </a:extLst>
          </p:cNvPr>
          <p:cNvSpPr txBox="1"/>
          <p:nvPr/>
        </p:nvSpPr>
        <p:spPr>
          <a:xfrm>
            <a:off x="4229384" y="3895166"/>
            <a:ext cx="783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 =&gt; </a:t>
            </a:r>
            <a:r>
              <a:rPr lang="en-US" sz="1200" dirty="0" err="1"/>
              <a:t>Vcc</a:t>
            </a:r>
            <a:endParaRPr lang="en-US" sz="1200" dirty="0"/>
          </a:p>
          <a:p>
            <a:r>
              <a:rPr lang="en-US" sz="1200" dirty="0"/>
              <a:t>C =&gt; </a:t>
            </a:r>
            <a:r>
              <a:rPr lang="en-US" sz="1200" dirty="0" err="1"/>
              <a:t>Vcc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146EBD-6199-FC81-FEC2-85168AC97772}"/>
              </a:ext>
            </a:extLst>
          </p:cNvPr>
          <p:cNvSpPr txBox="1"/>
          <p:nvPr/>
        </p:nvSpPr>
        <p:spPr>
          <a:xfrm>
            <a:off x="4239960" y="4326966"/>
            <a:ext cx="765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 =&gt; </a:t>
            </a:r>
            <a:r>
              <a:rPr lang="en-US" sz="1200" dirty="0" err="1"/>
              <a:t>Vcc</a:t>
            </a:r>
            <a:endParaRPr lang="en-US" sz="1200" dirty="0"/>
          </a:p>
          <a:p>
            <a:r>
              <a:rPr lang="en-US" sz="1200" dirty="0"/>
              <a:t>C =&gt; </a:t>
            </a:r>
            <a:r>
              <a:rPr lang="en-US" sz="1200" dirty="0" err="1"/>
              <a:t>gnd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7D64BE-8423-FA0C-F1C3-2B39F881633B}"/>
              </a:ext>
            </a:extLst>
          </p:cNvPr>
          <p:cNvSpPr txBox="1"/>
          <p:nvPr/>
        </p:nvSpPr>
        <p:spPr>
          <a:xfrm>
            <a:off x="4265896" y="4836874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3/4 = 75%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B97DA6-C284-8F6F-EF2D-AA40BC2F8D53}"/>
              </a:ext>
            </a:extLst>
          </p:cNvPr>
          <p:cNvSpPr txBox="1"/>
          <p:nvPr/>
        </p:nvSpPr>
        <p:spPr>
          <a:xfrm>
            <a:off x="5429076" y="3891260"/>
            <a:ext cx="783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 =&gt; </a:t>
            </a:r>
            <a:r>
              <a:rPr lang="en-US" sz="1200" dirty="0" err="1"/>
              <a:t>gnd</a:t>
            </a:r>
            <a:endParaRPr lang="en-US" sz="1200" dirty="0"/>
          </a:p>
          <a:p>
            <a:r>
              <a:rPr lang="en-US" sz="1200" dirty="0"/>
              <a:t>C =&gt; </a:t>
            </a:r>
            <a:r>
              <a:rPr lang="en-US" sz="1200" dirty="0" err="1"/>
              <a:t>Vcc</a:t>
            </a:r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6D5F07-97B8-B4C8-8245-6CC2B164F1A8}"/>
              </a:ext>
            </a:extLst>
          </p:cNvPr>
          <p:cNvSpPr txBox="1"/>
          <p:nvPr/>
        </p:nvSpPr>
        <p:spPr>
          <a:xfrm>
            <a:off x="5434100" y="4326966"/>
            <a:ext cx="765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 =&gt; </a:t>
            </a:r>
            <a:r>
              <a:rPr lang="en-US" sz="1200" dirty="0" err="1"/>
              <a:t>Vcc</a:t>
            </a:r>
            <a:endParaRPr lang="en-US" sz="1200" dirty="0"/>
          </a:p>
          <a:p>
            <a:r>
              <a:rPr lang="en-US" sz="1200" dirty="0"/>
              <a:t>C =&gt; </a:t>
            </a:r>
            <a:r>
              <a:rPr lang="en-US" sz="1200" dirty="0" err="1"/>
              <a:t>gnd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096C80-97CD-C13B-1FD1-C77F89A08178}"/>
              </a:ext>
            </a:extLst>
          </p:cNvPr>
          <p:cNvSpPr txBox="1"/>
          <p:nvPr/>
        </p:nvSpPr>
        <p:spPr>
          <a:xfrm>
            <a:off x="5447000" y="4861899"/>
            <a:ext cx="904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4/4 =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4D4A8-08A9-834E-109E-9BC59ACF9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476250"/>
            <a:ext cx="8836025" cy="1276350"/>
          </a:xfrm>
        </p:spPr>
        <p:txBody>
          <a:bodyPr/>
          <a:lstStyle/>
          <a:p>
            <a:pPr>
              <a:defRPr/>
            </a:pPr>
            <a:r>
              <a:rPr lang="en-US" dirty="0"/>
              <a:t>Chip Design and Development Life Cycle 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C54E402A-8170-C0C7-45D9-70D1A4E26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414588"/>
            <a:ext cx="84359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6B2DD-42CF-D100-6ABE-195669D4B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Fault Modeling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C47269D9-6D62-869B-8BDA-3CC3B647DF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Stuck at 1</a:t>
            </a:r>
          </a:p>
          <a:p>
            <a:r>
              <a:rPr lang="en-US" altLang="en-US">
                <a:solidFill>
                  <a:srgbClr val="FF0000"/>
                </a:solidFill>
              </a:rPr>
              <a:t>Stuck at 0</a:t>
            </a:r>
          </a:p>
          <a:p>
            <a:r>
              <a:rPr lang="en-US" altLang="en-US"/>
              <a:t>Bridging fault (short circuit)</a:t>
            </a:r>
          </a:p>
          <a:p>
            <a:r>
              <a:rPr lang="en-US" altLang="en-US"/>
              <a:t>Open circuit </a:t>
            </a:r>
          </a:p>
          <a:p>
            <a:r>
              <a:rPr lang="en-US" altLang="en-US"/>
              <a:t>Transition delay</a:t>
            </a:r>
          </a:p>
          <a:p>
            <a:r>
              <a:rPr lang="en-US" altLang="en-US"/>
              <a:t>Wire delay </a:t>
            </a:r>
          </a:p>
          <a:p>
            <a:r>
              <a:rPr lang="en-US" altLang="en-US"/>
              <a:t>Multiple stuck at fault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00A3-951E-8241-8383-9FC9F52BC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Fault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C37D8-5C55-B109-241D-094D66806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118475" cy="3656013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Course focus:</a:t>
            </a:r>
          </a:p>
          <a:p>
            <a:pPr>
              <a:defRPr/>
            </a:pPr>
            <a:endParaRPr lang="en-US" sz="2400" dirty="0"/>
          </a:p>
          <a:p>
            <a:pPr lvl="1">
              <a:defRPr/>
            </a:pPr>
            <a:r>
              <a:rPr lang="en-US" sz="2000" b="1" dirty="0"/>
              <a:t>Single</a:t>
            </a:r>
            <a:r>
              <a:rPr lang="en-US" sz="2000" dirty="0"/>
              <a:t> stuck at 0 (S</a:t>
            </a:r>
            <a:r>
              <a:rPr lang="en-US" sz="2000" baseline="-25000" dirty="0"/>
              <a:t>a0</a:t>
            </a:r>
            <a:r>
              <a:rPr lang="en-US" sz="2000" dirty="0"/>
              <a:t>) == Node short circuit with </a:t>
            </a:r>
            <a:r>
              <a:rPr lang="en-US" sz="2000" dirty="0" err="1"/>
              <a:t>gnd</a:t>
            </a:r>
            <a:endParaRPr lang="en-US" sz="2000" dirty="0"/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r>
              <a:rPr lang="en-US" sz="2000" b="1" dirty="0"/>
              <a:t>Single</a:t>
            </a:r>
            <a:r>
              <a:rPr lang="en-US" sz="2000" dirty="0"/>
              <a:t> stuck at 1 (S</a:t>
            </a:r>
            <a:r>
              <a:rPr lang="en-US" sz="2000" baseline="-25000" dirty="0"/>
              <a:t>a1</a:t>
            </a:r>
            <a:r>
              <a:rPr lang="en-US" sz="2000" dirty="0"/>
              <a:t>) == Node short circuit </a:t>
            </a:r>
            <a:r>
              <a:rPr lang="en-US" sz="2000" dirty="0" err="1"/>
              <a:t>Vcc</a:t>
            </a:r>
            <a:endParaRPr lang="en-US" sz="2000" dirty="0"/>
          </a:p>
          <a:p>
            <a:pPr lvl="1">
              <a:defRPr/>
            </a:pPr>
            <a:endParaRPr lang="en-US" sz="2400" dirty="0"/>
          </a:p>
          <a:p>
            <a:pPr marL="457200" lvl="1" indent="0">
              <a:buFont typeface="Monotype Sorts" pitchFamily="2" charset="2"/>
              <a:buNone/>
              <a:defRPr/>
            </a:pPr>
            <a:r>
              <a:rPr lang="en-US" sz="2400" dirty="0"/>
              <a:t>Single stuck cant still discover multiple stuck points too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Path sensitization</a:t>
            </a:r>
            <a:endParaRPr lang="en-US" altLang="en-US"/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687388" y="1628775"/>
            <a:ext cx="8205092" cy="489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400" dirty="0"/>
              <a:t>For each node in the circuit:</a:t>
            </a:r>
          </a:p>
          <a:p>
            <a:pPr lvl="1"/>
            <a:r>
              <a:rPr lang="en-US" altLang="en-US" sz="2400" dirty="0"/>
              <a:t>Assume the fault type (S-a-0 or S-a-1)</a:t>
            </a:r>
          </a:p>
          <a:p>
            <a:pPr lvl="1"/>
            <a:r>
              <a:rPr lang="en-US" altLang="en-US" sz="2400" dirty="0"/>
              <a:t>Perform the the following steps:</a:t>
            </a:r>
          </a:p>
          <a:p>
            <a:pPr lvl="2"/>
            <a:r>
              <a:rPr lang="en-US" altLang="en-US" sz="2400" b="1" dirty="0"/>
              <a:t>Backtrace phase</a:t>
            </a:r>
            <a:r>
              <a:rPr lang="en-US" altLang="en-US" sz="2400" dirty="0"/>
              <a:t>: Send the non-fault value to the node under consideration </a:t>
            </a:r>
          </a:p>
          <a:p>
            <a:pPr lvl="2"/>
            <a:r>
              <a:rPr lang="en-US" altLang="en-US" sz="2400" b="1" dirty="0"/>
              <a:t>Propagation phase</a:t>
            </a:r>
            <a:r>
              <a:rPr lang="en-US" altLang="en-US" sz="2400" dirty="0"/>
              <a:t>: Steer the value of the node under consideration to one of the outputs</a:t>
            </a:r>
          </a:p>
          <a:p>
            <a:pPr lvl="2"/>
            <a:endParaRPr lang="en-US" altLang="en-US" sz="2400" dirty="0"/>
          </a:p>
          <a:p>
            <a:r>
              <a:rPr lang="en-US" altLang="en-US" sz="2400" dirty="0"/>
              <a:t>Only inputs nodes can be </a:t>
            </a:r>
            <a:r>
              <a:rPr lang="en-US" altLang="en-US" sz="2400" b="1" dirty="0"/>
              <a:t>controlled</a:t>
            </a:r>
          </a:p>
          <a:p>
            <a:r>
              <a:rPr lang="en-US" altLang="en-US" sz="2400" dirty="0"/>
              <a:t>Only output nodes can be </a:t>
            </a:r>
            <a:r>
              <a:rPr lang="en-US" altLang="en-US" sz="2400" b="1" dirty="0"/>
              <a:t>observed</a:t>
            </a:r>
            <a:r>
              <a:rPr lang="en-US" alt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463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0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0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5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981" name="Group 13"/>
          <p:cNvGrpSpPr>
            <a:grpSpLocks/>
          </p:cNvGrpSpPr>
          <p:nvPr/>
        </p:nvGrpSpPr>
        <p:grpSpPr bwMode="auto">
          <a:xfrm>
            <a:off x="2987824" y="4977172"/>
            <a:ext cx="2867025" cy="1628775"/>
            <a:chOff x="643" y="3012"/>
            <a:chExt cx="1806" cy="1026"/>
          </a:xfrm>
        </p:grpSpPr>
        <p:sp>
          <p:nvSpPr>
            <p:cNvPr id="467982" name="Rectangle 14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rgbClr val="E0BE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467983" name="Group 15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467984" name="Line 16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5" name="Line 17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6" name="Rectangle 18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467987" name="Rectangle 19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467988" name="Line 20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9" name="Rectangle 21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467990" name="Line 22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1" name="Line 23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2" name="Line 24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3" name="Line 25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4" name="Freeform 26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5" name="Rectangle 27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467996" name="Rectangle 28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467997" name="Freeform 29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8" name="Text Box 30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467999" name="Text Box 31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Example problem</a:t>
            </a:r>
            <a:endParaRPr lang="en-US" altLang="en-US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128" y="1916604"/>
            <a:ext cx="8718872" cy="1700596"/>
          </a:xfrm>
        </p:spPr>
        <p:txBody>
          <a:bodyPr/>
          <a:lstStyle/>
          <a:p>
            <a:pPr lvl="1"/>
            <a:r>
              <a:rPr lang="en-GB" altLang="en-US" sz="2000" b="1" dirty="0"/>
              <a:t>Backtrace</a:t>
            </a:r>
            <a:r>
              <a:rPr lang="en-GB" altLang="en-US" sz="2000" dirty="0"/>
              <a:t>: Set y to </a:t>
            </a:r>
            <a:r>
              <a:rPr lang="en-GB" altLang="en-US" sz="2000" b="1" dirty="0"/>
              <a:t>1</a:t>
            </a:r>
            <a:r>
              <a:rPr lang="en-GB" altLang="en-US" sz="2000" dirty="0"/>
              <a:t> (</a:t>
            </a:r>
            <a:r>
              <a:rPr lang="en-GB" altLang="en-US" sz="1600" dirty="0">
                <a:solidFill>
                  <a:srgbClr val="FF0000"/>
                </a:solidFill>
              </a:rPr>
              <a:t>Opposite to test value</a:t>
            </a:r>
            <a:r>
              <a:rPr lang="en-GB" altLang="en-US" sz="2000" dirty="0"/>
              <a:t>)  =&gt; </a:t>
            </a:r>
            <a:r>
              <a:rPr lang="en-GB" altLang="en-US" sz="2000" dirty="0" err="1"/>
              <a:t>a.b</a:t>
            </a:r>
            <a:r>
              <a:rPr lang="en-GB" altLang="en-US" sz="2000" dirty="0"/>
              <a:t>=1</a:t>
            </a:r>
          </a:p>
          <a:p>
            <a:pPr lvl="2"/>
            <a:r>
              <a:rPr lang="en-GB" altLang="en-US" sz="2000" dirty="0" err="1"/>
              <a:t>A.b</a:t>
            </a:r>
            <a:r>
              <a:rPr lang="en-GB" altLang="en-US" sz="2000" dirty="0"/>
              <a:t>=1  =&gt;  a=1 b=1   =&gt;  y = 1  </a:t>
            </a:r>
            <a:r>
              <a:rPr lang="en-GB" altLang="en-US" sz="1600" i="1" dirty="0"/>
              <a:t>if no fault</a:t>
            </a:r>
          </a:p>
          <a:p>
            <a:pPr lvl="2"/>
            <a:r>
              <a:rPr lang="en-GB" altLang="en-US" sz="2000" dirty="0"/>
              <a:t>                                        y = 0  </a:t>
            </a:r>
            <a:r>
              <a:rPr lang="en-GB" altLang="en-US" sz="1600" i="1" dirty="0"/>
              <a:t>if fault </a:t>
            </a:r>
            <a:endParaRPr lang="en-GB" altLang="en-US" sz="2000" dirty="0"/>
          </a:p>
          <a:p>
            <a:pPr lvl="1"/>
            <a:endParaRPr lang="en-GB" altLang="en-US" sz="1600" i="1" dirty="0"/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67973" name="Text Box 5"/>
          <p:cNvSpPr txBox="1">
            <a:spLocks noChangeArrowheads="1"/>
          </p:cNvSpPr>
          <p:nvPr/>
        </p:nvSpPr>
        <p:spPr bwMode="auto">
          <a:xfrm>
            <a:off x="685800" y="1482726"/>
            <a:ext cx="206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E50093"/>
                </a:solidFill>
              </a:rPr>
              <a:t>Is y s-a-0? </a:t>
            </a:r>
            <a:endParaRPr lang="en-US" altLang="en-US" dirty="0">
              <a:solidFill>
                <a:srgbClr val="E50093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F9D742B-1A37-010D-FB51-FBDE88826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28" y="2707891"/>
            <a:ext cx="8718872" cy="170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altLang="en-US" sz="2000" kern="0" dirty="0"/>
          </a:p>
          <a:p>
            <a:pPr lvl="1"/>
            <a:r>
              <a:rPr lang="en-GB" altLang="en-US" sz="2000" b="1" dirty="0"/>
              <a:t>Propagation</a:t>
            </a:r>
            <a:r>
              <a:rPr lang="en-GB" altLang="en-US" sz="2000" dirty="0"/>
              <a:t>: y is not observable (internal). Propagate its value to z</a:t>
            </a:r>
            <a:r>
              <a:rPr lang="en-GB" altLang="en-US" sz="1600" i="1" dirty="0"/>
              <a:t> </a:t>
            </a:r>
            <a:endParaRPr lang="en-GB" altLang="en-US" sz="1600" dirty="0"/>
          </a:p>
          <a:p>
            <a:pPr lvl="2"/>
            <a:r>
              <a:rPr lang="en-GB" altLang="en-US" sz="1600" dirty="0">
                <a:solidFill>
                  <a:srgbClr val="FF0000"/>
                </a:solidFill>
              </a:rPr>
              <a:t>C must be 1  </a:t>
            </a:r>
            <a:r>
              <a:rPr lang="en-GB" altLang="en-US" sz="1600" dirty="0"/>
              <a:t>(if c = 0, z will always be 0 so no way to test)</a:t>
            </a:r>
          </a:p>
          <a:p>
            <a:pPr lvl="2"/>
            <a:r>
              <a:rPr lang="en-GB" altLang="en-US" sz="1600" dirty="0"/>
              <a:t>Z = 1 … no fault</a:t>
            </a:r>
          </a:p>
          <a:p>
            <a:pPr lvl="2"/>
            <a:r>
              <a:rPr lang="en-GB" altLang="en-US" sz="1600" dirty="0"/>
              <a:t>Z = 0 … fault</a:t>
            </a:r>
          </a:p>
          <a:p>
            <a:pPr marL="457200" lvl="1" indent="0">
              <a:buNone/>
            </a:pPr>
            <a:endParaRPr lang="en-GB" altLang="en-US" sz="1600" i="1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791E2-52AD-EF26-6F82-7FCC71AA921C}"/>
              </a:ext>
            </a:extLst>
          </p:cNvPr>
          <p:cNvSpPr txBox="1"/>
          <p:nvPr/>
        </p:nvSpPr>
        <p:spPr>
          <a:xfrm>
            <a:off x="1232273" y="4451711"/>
            <a:ext cx="324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Vector  ‘</a:t>
            </a:r>
            <a:r>
              <a:rPr lang="en-US" dirty="0" err="1"/>
              <a:t>abc</a:t>
            </a:r>
            <a:r>
              <a:rPr lang="en-US" dirty="0"/>
              <a:t>’ = 1 1 1</a:t>
            </a:r>
          </a:p>
        </p:txBody>
      </p:sp>
    </p:spTree>
    <p:extLst>
      <p:ext uri="{BB962C8B-B14F-4D97-AF65-F5344CB8AC3E}">
        <p14:creationId xmlns:p14="http://schemas.microsoft.com/office/powerpoint/2010/main" val="180928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build="p"/>
      <p:bldP spid="467973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981" name="Group 13"/>
          <p:cNvGrpSpPr>
            <a:grpSpLocks/>
          </p:cNvGrpSpPr>
          <p:nvPr/>
        </p:nvGrpSpPr>
        <p:grpSpPr bwMode="auto">
          <a:xfrm>
            <a:off x="2987824" y="4977172"/>
            <a:ext cx="2867025" cy="1628775"/>
            <a:chOff x="643" y="3012"/>
            <a:chExt cx="1806" cy="1026"/>
          </a:xfrm>
        </p:grpSpPr>
        <p:sp>
          <p:nvSpPr>
            <p:cNvPr id="467982" name="Rectangle 14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rgbClr val="E0BE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467983" name="Group 15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467984" name="Line 16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5" name="Line 17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6" name="Rectangle 18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467987" name="Rectangle 19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467988" name="Line 20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9" name="Rectangle 21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467990" name="Line 22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1" name="Line 23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2" name="Line 24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3" name="Line 25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4" name="Freeform 26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5" name="Rectangle 27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467996" name="Rectangle 28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467997" name="Freeform 29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8" name="Text Box 30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467999" name="Text Box 31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Example problem</a:t>
            </a:r>
            <a:endParaRPr lang="en-US" altLang="en-US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128" y="1916604"/>
            <a:ext cx="8718872" cy="1700596"/>
          </a:xfrm>
        </p:spPr>
        <p:txBody>
          <a:bodyPr/>
          <a:lstStyle/>
          <a:p>
            <a:pPr lvl="1"/>
            <a:r>
              <a:rPr lang="en-GB" altLang="en-US" sz="2000" b="1" dirty="0"/>
              <a:t>Backtrace</a:t>
            </a:r>
            <a:r>
              <a:rPr lang="en-GB" altLang="en-US" sz="2000" dirty="0"/>
              <a:t>: Set y to </a:t>
            </a:r>
            <a:r>
              <a:rPr lang="en-GB" altLang="en-US" sz="2000" b="1" dirty="0"/>
              <a:t>0</a:t>
            </a:r>
            <a:r>
              <a:rPr lang="en-GB" altLang="en-US" sz="2000" dirty="0"/>
              <a:t> (</a:t>
            </a:r>
            <a:r>
              <a:rPr lang="en-GB" altLang="en-US" sz="1600" dirty="0">
                <a:solidFill>
                  <a:srgbClr val="FF0000"/>
                </a:solidFill>
              </a:rPr>
              <a:t>Opposite to test value</a:t>
            </a:r>
            <a:r>
              <a:rPr lang="en-GB" altLang="en-US" sz="2000" dirty="0"/>
              <a:t>)  =&gt; </a:t>
            </a:r>
            <a:r>
              <a:rPr lang="en-GB" altLang="en-US" sz="2000" dirty="0" err="1"/>
              <a:t>a.b</a:t>
            </a:r>
            <a:r>
              <a:rPr lang="en-GB" altLang="en-US" sz="2000" dirty="0"/>
              <a:t>=0</a:t>
            </a:r>
          </a:p>
          <a:p>
            <a:pPr lvl="2"/>
            <a:r>
              <a:rPr lang="en-GB" altLang="en-US" sz="2000" dirty="0" err="1"/>
              <a:t>A.b</a:t>
            </a:r>
            <a:r>
              <a:rPr lang="en-GB" altLang="en-US" sz="2000" dirty="0"/>
              <a:t>=0  =&gt;   a=1 b=0   </a:t>
            </a:r>
          </a:p>
          <a:p>
            <a:pPr lvl="2"/>
            <a:r>
              <a:rPr lang="en-GB" altLang="en-US" sz="2000" dirty="0"/>
              <a:t>                   a=0 b=1          =&gt;  y = 0  </a:t>
            </a:r>
            <a:r>
              <a:rPr lang="en-GB" altLang="en-US" sz="1600" i="1" dirty="0"/>
              <a:t>if no fault</a:t>
            </a:r>
          </a:p>
          <a:p>
            <a:pPr lvl="2"/>
            <a:r>
              <a:rPr lang="en-GB" altLang="en-US" sz="2000" dirty="0"/>
              <a:t>                   a=0 b=0                y = 1  </a:t>
            </a:r>
            <a:r>
              <a:rPr lang="en-GB" altLang="en-US" sz="1600" i="1" dirty="0"/>
              <a:t>if fault </a:t>
            </a:r>
            <a:endParaRPr lang="en-GB" altLang="en-US" sz="2000" dirty="0"/>
          </a:p>
          <a:p>
            <a:pPr lvl="1"/>
            <a:endParaRPr lang="en-GB" altLang="en-US" sz="1600" i="1" dirty="0"/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67973" name="Text Box 5"/>
          <p:cNvSpPr txBox="1">
            <a:spLocks noChangeArrowheads="1"/>
          </p:cNvSpPr>
          <p:nvPr/>
        </p:nvSpPr>
        <p:spPr bwMode="auto">
          <a:xfrm>
            <a:off x="685800" y="1482726"/>
            <a:ext cx="206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E50093"/>
                </a:solidFill>
              </a:rPr>
              <a:t>Is y s-a-1? </a:t>
            </a:r>
            <a:endParaRPr lang="en-US" altLang="en-US" dirty="0">
              <a:solidFill>
                <a:srgbClr val="E50093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F9D742B-1A37-010D-FB51-FBDE88826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906" y="3547847"/>
            <a:ext cx="8718872" cy="136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GB" altLang="en-US" sz="2000" b="1" dirty="0"/>
              <a:t>Propagation</a:t>
            </a:r>
            <a:r>
              <a:rPr lang="en-GB" altLang="en-US" sz="2000" dirty="0"/>
              <a:t>: y is not observable (internal). Propagate its value to z</a:t>
            </a:r>
            <a:r>
              <a:rPr lang="en-GB" altLang="en-US" sz="1600" i="1" dirty="0"/>
              <a:t> </a:t>
            </a:r>
            <a:endParaRPr lang="en-GB" altLang="en-US" sz="1600" dirty="0"/>
          </a:p>
          <a:p>
            <a:pPr lvl="2"/>
            <a:r>
              <a:rPr lang="en-GB" altLang="en-US" sz="1600" dirty="0">
                <a:solidFill>
                  <a:srgbClr val="FF0000"/>
                </a:solidFill>
              </a:rPr>
              <a:t>C must be 1  </a:t>
            </a:r>
            <a:r>
              <a:rPr lang="en-GB" altLang="en-US" sz="1600" dirty="0"/>
              <a:t>(if c = 0, z will always be 0 so no way to test)</a:t>
            </a:r>
          </a:p>
          <a:p>
            <a:pPr lvl="2"/>
            <a:r>
              <a:rPr lang="en-GB" altLang="en-US" sz="1600" dirty="0"/>
              <a:t>Z = 0 … no fault</a:t>
            </a:r>
          </a:p>
          <a:p>
            <a:pPr lvl="2"/>
            <a:r>
              <a:rPr lang="en-GB" altLang="en-US" sz="1600" dirty="0"/>
              <a:t>Z = 1 … fault</a:t>
            </a:r>
          </a:p>
          <a:p>
            <a:pPr marL="457200" lvl="1" indent="0">
              <a:buNone/>
            </a:pPr>
            <a:endParaRPr lang="en-GB" altLang="en-US" sz="1600" i="1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791E2-52AD-EF26-6F82-7FCC71AA921C}"/>
              </a:ext>
            </a:extLst>
          </p:cNvPr>
          <p:cNvSpPr txBox="1"/>
          <p:nvPr/>
        </p:nvSpPr>
        <p:spPr>
          <a:xfrm>
            <a:off x="5733030" y="4893228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Vectors   a b c</a:t>
            </a:r>
          </a:p>
          <a:p>
            <a:r>
              <a:rPr lang="en-US" dirty="0"/>
              <a:t>                       1 0 1</a:t>
            </a:r>
          </a:p>
          <a:p>
            <a:r>
              <a:rPr lang="en-US" dirty="0"/>
              <a:t>                       0 1 1</a:t>
            </a:r>
          </a:p>
          <a:p>
            <a:r>
              <a:rPr lang="en-US" dirty="0"/>
              <a:t>                       0 0 1</a:t>
            </a:r>
          </a:p>
        </p:txBody>
      </p:sp>
    </p:spTree>
    <p:extLst>
      <p:ext uri="{BB962C8B-B14F-4D97-AF65-F5344CB8AC3E}">
        <p14:creationId xmlns:p14="http://schemas.microsoft.com/office/powerpoint/2010/main" val="248882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build="p"/>
      <p:bldP spid="467973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981" name="Group 13"/>
          <p:cNvGrpSpPr>
            <a:grpSpLocks/>
          </p:cNvGrpSpPr>
          <p:nvPr/>
        </p:nvGrpSpPr>
        <p:grpSpPr bwMode="auto">
          <a:xfrm>
            <a:off x="2987824" y="5121188"/>
            <a:ext cx="2867025" cy="1628775"/>
            <a:chOff x="643" y="3012"/>
            <a:chExt cx="1806" cy="1026"/>
          </a:xfrm>
        </p:grpSpPr>
        <p:sp>
          <p:nvSpPr>
            <p:cNvPr id="467982" name="Rectangle 14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rgbClr val="E0BE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467983" name="Group 15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467984" name="Line 16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5" name="Line 17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6" name="Rectangle 18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467987" name="Rectangle 19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467988" name="Line 20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9" name="Rectangle 21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467990" name="Line 22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1" name="Line 23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2" name="Line 24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3" name="Line 25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4" name="Freeform 26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5" name="Rectangle 27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467996" name="Rectangle 28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467997" name="Freeform 29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8" name="Text Box 30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467999" name="Text Box 31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Example problem</a:t>
            </a:r>
            <a:endParaRPr lang="en-US" altLang="en-US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604"/>
            <a:ext cx="9144000" cy="1700596"/>
          </a:xfrm>
        </p:spPr>
        <p:txBody>
          <a:bodyPr/>
          <a:lstStyle/>
          <a:p>
            <a:pPr lvl="1"/>
            <a:r>
              <a:rPr lang="en-GB" altLang="en-US" sz="1600" b="1" dirty="0"/>
              <a:t>Backtrace</a:t>
            </a:r>
            <a:r>
              <a:rPr lang="en-GB" altLang="en-US" sz="1600" dirty="0"/>
              <a:t>: Set a to </a:t>
            </a:r>
            <a:r>
              <a:rPr lang="en-GB" altLang="en-US" sz="1600" b="1" dirty="0"/>
              <a:t>1</a:t>
            </a:r>
            <a:r>
              <a:rPr lang="en-GB" altLang="en-US" sz="1600" dirty="0"/>
              <a:t> (</a:t>
            </a:r>
            <a:r>
              <a:rPr lang="en-GB" altLang="en-US" sz="1600" dirty="0">
                <a:solidFill>
                  <a:srgbClr val="FF0000"/>
                </a:solidFill>
              </a:rPr>
              <a:t>Opposite to test value</a:t>
            </a:r>
            <a:r>
              <a:rPr lang="en-GB" altLang="en-US" sz="1600" dirty="0"/>
              <a:t>)  =&gt; a=1</a:t>
            </a:r>
          </a:p>
          <a:p>
            <a:pPr lvl="2"/>
            <a:r>
              <a:rPr lang="en-GB" altLang="en-US" sz="2000" dirty="0"/>
              <a:t>                                        a = 1  </a:t>
            </a:r>
            <a:r>
              <a:rPr lang="en-GB" altLang="en-US" sz="1600" i="1" dirty="0"/>
              <a:t>if no fault</a:t>
            </a:r>
          </a:p>
          <a:p>
            <a:pPr lvl="2"/>
            <a:r>
              <a:rPr lang="en-GB" altLang="en-US" sz="2000" dirty="0"/>
              <a:t>                                        a = 0  </a:t>
            </a:r>
            <a:r>
              <a:rPr lang="en-GB" altLang="en-US" sz="1600" i="1" dirty="0"/>
              <a:t>if fault </a:t>
            </a:r>
            <a:endParaRPr lang="en-GB" altLang="en-US" sz="2000" dirty="0"/>
          </a:p>
          <a:p>
            <a:pPr lvl="1"/>
            <a:endParaRPr lang="en-GB" altLang="en-US" sz="1600" i="1" dirty="0"/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67973" name="Text Box 5"/>
          <p:cNvSpPr txBox="1">
            <a:spLocks noChangeArrowheads="1"/>
          </p:cNvSpPr>
          <p:nvPr/>
        </p:nvSpPr>
        <p:spPr bwMode="auto">
          <a:xfrm>
            <a:off x="685800" y="1482726"/>
            <a:ext cx="206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E50093"/>
                </a:solidFill>
              </a:rPr>
              <a:t>Is a s-a-0? </a:t>
            </a:r>
            <a:endParaRPr lang="en-US" altLang="en-US" dirty="0">
              <a:solidFill>
                <a:srgbClr val="E50093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F9D742B-1A37-010D-FB51-FBDE88826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99960"/>
            <a:ext cx="9150037" cy="170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GB" altLang="en-US" sz="1600" b="1" dirty="0"/>
              <a:t>Propagation</a:t>
            </a:r>
            <a:r>
              <a:rPr lang="en-GB" altLang="en-US" sz="1600" dirty="0"/>
              <a:t>: a is not observable (internal gate input). Propagate its value to y and z</a:t>
            </a:r>
            <a:r>
              <a:rPr lang="en-GB" altLang="en-US" sz="1600" i="1" dirty="0"/>
              <a:t> </a:t>
            </a:r>
            <a:endParaRPr lang="en-GB" altLang="en-US" sz="1600" dirty="0"/>
          </a:p>
          <a:p>
            <a:pPr lvl="2"/>
            <a:r>
              <a:rPr lang="en-GB" altLang="en-US" sz="1600" dirty="0">
                <a:solidFill>
                  <a:srgbClr val="FF0000"/>
                </a:solidFill>
              </a:rPr>
              <a:t>b must be 1  </a:t>
            </a:r>
            <a:r>
              <a:rPr lang="en-GB" altLang="en-US" sz="1600" dirty="0"/>
              <a:t>(if b = 0, y will always be 0 so no way to test)</a:t>
            </a:r>
          </a:p>
          <a:p>
            <a:pPr lvl="3"/>
            <a:r>
              <a:rPr lang="en-GB" altLang="en-US" sz="1600" dirty="0"/>
              <a:t>y = 1 … no fault</a:t>
            </a:r>
          </a:p>
          <a:p>
            <a:pPr lvl="3"/>
            <a:r>
              <a:rPr lang="en-GB" altLang="en-US" sz="1600" dirty="0"/>
              <a:t>y = 0 … fault</a:t>
            </a:r>
          </a:p>
          <a:p>
            <a:pPr lvl="2"/>
            <a:r>
              <a:rPr lang="en-GB" altLang="en-US" sz="1600" dirty="0">
                <a:solidFill>
                  <a:srgbClr val="FF0000"/>
                </a:solidFill>
              </a:rPr>
              <a:t>c must be 1  </a:t>
            </a:r>
            <a:r>
              <a:rPr lang="en-GB" altLang="en-US" sz="1600" dirty="0"/>
              <a:t>(if b = 0, y will always be 0 so no way to test)</a:t>
            </a:r>
          </a:p>
          <a:p>
            <a:pPr lvl="3"/>
            <a:r>
              <a:rPr lang="en-GB" altLang="en-US" sz="1600" dirty="0"/>
              <a:t>z = 1 … no fault</a:t>
            </a:r>
          </a:p>
          <a:p>
            <a:pPr lvl="3"/>
            <a:r>
              <a:rPr lang="en-GB" altLang="en-US" sz="1600" dirty="0"/>
              <a:t>z = 0 … fault</a:t>
            </a:r>
          </a:p>
          <a:p>
            <a:pPr lvl="2"/>
            <a:endParaRPr lang="en-GB" altLang="en-US" sz="1600" dirty="0"/>
          </a:p>
          <a:p>
            <a:pPr marL="457200" lvl="1" indent="0">
              <a:buNone/>
            </a:pPr>
            <a:endParaRPr lang="en-GB" altLang="en-US" sz="1600" i="1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791E2-52AD-EF26-6F82-7FCC71AA921C}"/>
              </a:ext>
            </a:extLst>
          </p:cNvPr>
          <p:cNvSpPr txBox="1"/>
          <p:nvPr/>
        </p:nvSpPr>
        <p:spPr>
          <a:xfrm>
            <a:off x="5940472" y="4943026"/>
            <a:ext cx="324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Vector  ‘</a:t>
            </a:r>
            <a:r>
              <a:rPr lang="en-US" dirty="0" err="1"/>
              <a:t>abc</a:t>
            </a:r>
            <a:r>
              <a:rPr lang="en-US" dirty="0"/>
              <a:t>’ = 1 1 1</a:t>
            </a:r>
          </a:p>
        </p:txBody>
      </p:sp>
    </p:spTree>
    <p:extLst>
      <p:ext uri="{BB962C8B-B14F-4D97-AF65-F5344CB8AC3E}">
        <p14:creationId xmlns:p14="http://schemas.microsoft.com/office/powerpoint/2010/main" val="412419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build="p"/>
      <p:bldP spid="467973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981" name="Group 13"/>
          <p:cNvGrpSpPr>
            <a:grpSpLocks/>
          </p:cNvGrpSpPr>
          <p:nvPr/>
        </p:nvGrpSpPr>
        <p:grpSpPr bwMode="auto">
          <a:xfrm>
            <a:off x="2987824" y="5121188"/>
            <a:ext cx="2867025" cy="1628775"/>
            <a:chOff x="643" y="3012"/>
            <a:chExt cx="1806" cy="1026"/>
          </a:xfrm>
        </p:grpSpPr>
        <p:sp>
          <p:nvSpPr>
            <p:cNvPr id="467982" name="Rectangle 14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rgbClr val="E0BE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467983" name="Group 15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467984" name="Line 16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5" name="Line 17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6" name="Rectangle 18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467987" name="Rectangle 19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467988" name="Line 20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9" name="Rectangle 21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467990" name="Line 22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1" name="Line 23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2" name="Line 24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3" name="Line 25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4" name="Freeform 26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5" name="Rectangle 27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467996" name="Rectangle 28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467997" name="Freeform 29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8" name="Text Box 30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467999" name="Text Box 31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Example problem</a:t>
            </a:r>
            <a:endParaRPr lang="en-US" altLang="en-US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604"/>
            <a:ext cx="9144000" cy="1700596"/>
          </a:xfrm>
        </p:spPr>
        <p:txBody>
          <a:bodyPr/>
          <a:lstStyle/>
          <a:p>
            <a:pPr lvl="1"/>
            <a:r>
              <a:rPr lang="en-GB" altLang="en-US" sz="1600" b="1" dirty="0"/>
              <a:t>Backtrace</a:t>
            </a:r>
            <a:r>
              <a:rPr lang="en-GB" altLang="en-US" sz="1600" dirty="0"/>
              <a:t>: Set a to </a:t>
            </a:r>
            <a:r>
              <a:rPr lang="en-GB" altLang="en-US" sz="1600" b="1" dirty="0"/>
              <a:t>0</a:t>
            </a:r>
            <a:r>
              <a:rPr lang="en-GB" altLang="en-US" sz="1600" dirty="0"/>
              <a:t> (</a:t>
            </a:r>
            <a:r>
              <a:rPr lang="en-GB" altLang="en-US" sz="1600" dirty="0">
                <a:solidFill>
                  <a:srgbClr val="FF0000"/>
                </a:solidFill>
              </a:rPr>
              <a:t>Opposite to test value</a:t>
            </a:r>
            <a:r>
              <a:rPr lang="en-GB" altLang="en-US" sz="1600" dirty="0"/>
              <a:t>)  =&gt; a=1</a:t>
            </a:r>
          </a:p>
          <a:p>
            <a:pPr lvl="2"/>
            <a:r>
              <a:rPr lang="en-GB" altLang="en-US" sz="2000" dirty="0"/>
              <a:t>                                        a = 0  </a:t>
            </a:r>
            <a:r>
              <a:rPr lang="en-GB" altLang="en-US" sz="1600" i="1" dirty="0"/>
              <a:t>if no fault</a:t>
            </a:r>
          </a:p>
          <a:p>
            <a:pPr lvl="2"/>
            <a:r>
              <a:rPr lang="en-GB" altLang="en-US" sz="2000" dirty="0"/>
              <a:t>                                        a = 1  </a:t>
            </a:r>
            <a:r>
              <a:rPr lang="en-GB" altLang="en-US" sz="1600" i="1" dirty="0"/>
              <a:t>if fault </a:t>
            </a:r>
            <a:endParaRPr lang="en-GB" altLang="en-US" sz="2000" dirty="0"/>
          </a:p>
          <a:p>
            <a:pPr lvl="1"/>
            <a:endParaRPr lang="en-GB" altLang="en-US" sz="1600" i="1" dirty="0"/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67973" name="Text Box 5"/>
          <p:cNvSpPr txBox="1">
            <a:spLocks noChangeArrowheads="1"/>
          </p:cNvSpPr>
          <p:nvPr/>
        </p:nvSpPr>
        <p:spPr bwMode="auto">
          <a:xfrm>
            <a:off x="685800" y="1482726"/>
            <a:ext cx="206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E50093"/>
                </a:solidFill>
              </a:rPr>
              <a:t>Is a s-a-1? </a:t>
            </a:r>
            <a:endParaRPr lang="en-US" altLang="en-US" dirty="0">
              <a:solidFill>
                <a:srgbClr val="E50093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F9D742B-1A37-010D-FB51-FBDE88826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99960"/>
            <a:ext cx="9150037" cy="170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GB" altLang="en-US" sz="1600" b="1" dirty="0"/>
              <a:t>Propagation</a:t>
            </a:r>
            <a:r>
              <a:rPr lang="en-GB" altLang="en-US" sz="1600" dirty="0"/>
              <a:t>: a is not observable (internal gate input). Propagate its value to y and z</a:t>
            </a:r>
            <a:r>
              <a:rPr lang="en-GB" altLang="en-US" sz="1600" i="1" dirty="0"/>
              <a:t> </a:t>
            </a:r>
            <a:endParaRPr lang="en-GB" altLang="en-US" sz="1600" dirty="0"/>
          </a:p>
          <a:p>
            <a:pPr lvl="2"/>
            <a:r>
              <a:rPr lang="en-GB" altLang="en-US" sz="1600" dirty="0">
                <a:solidFill>
                  <a:srgbClr val="FF0000"/>
                </a:solidFill>
              </a:rPr>
              <a:t>b must be 1  </a:t>
            </a:r>
            <a:r>
              <a:rPr lang="en-GB" altLang="en-US" sz="1600" dirty="0"/>
              <a:t>(if b = 0, y will always be 0 so no way to test)</a:t>
            </a:r>
          </a:p>
          <a:p>
            <a:pPr lvl="3"/>
            <a:r>
              <a:rPr lang="en-GB" altLang="en-US" sz="1600" dirty="0"/>
              <a:t>y = 0 … no fault</a:t>
            </a:r>
          </a:p>
          <a:p>
            <a:pPr lvl="3"/>
            <a:r>
              <a:rPr lang="en-GB" altLang="en-US" sz="1600" dirty="0"/>
              <a:t>y = 1 … fault</a:t>
            </a:r>
          </a:p>
          <a:p>
            <a:pPr lvl="2"/>
            <a:r>
              <a:rPr lang="en-GB" altLang="en-US" sz="1600" dirty="0">
                <a:solidFill>
                  <a:srgbClr val="FF0000"/>
                </a:solidFill>
              </a:rPr>
              <a:t>c must be 1  </a:t>
            </a:r>
            <a:r>
              <a:rPr lang="en-GB" altLang="en-US" sz="1600" dirty="0"/>
              <a:t>(if b = 0, y will always be 0 so no way to test)</a:t>
            </a:r>
          </a:p>
          <a:p>
            <a:pPr lvl="3"/>
            <a:r>
              <a:rPr lang="en-GB" altLang="en-US" sz="1600" dirty="0"/>
              <a:t>z = 0 … no fault</a:t>
            </a:r>
          </a:p>
          <a:p>
            <a:pPr lvl="3"/>
            <a:r>
              <a:rPr lang="en-GB" altLang="en-US" sz="1600" dirty="0"/>
              <a:t>z =1… fault</a:t>
            </a:r>
          </a:p>
          <a:p>
            <a:pPr lvl="2"/>
            <a:endParaRPr lang="en-GB" altLang="en-US" sz="1600" dirty="0"/>
          </a:p>
          <a:p>
            <a:pPr marL="457200" lvl="1" indent="0">
              <a:buNone/>
            </a:pPr>
            <a:endParaRPr lang="en-GB" altLang="en-US" sz="1600" i="1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791E2-52AD-EF26-6F82-7FCC71AA921C}"/>
              </a:ext>
            </a:extLst>
          </p:cNvPr>
          <p:cNvSpPr txBox="1"/>
          <p:nvPr/>
        </p:nvSpPr>
        <p:spPr>
          <a:xfrm>
            <a:off x="5940472" y="4943026"/>
            <a:ext cx="324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 Vector  ‘</a:t>
            </a:r>
            <a:r>
              <a:rPr lang="en-US" dirty="0" err="1"/>
              <a:t>abc</a:t>
            </a:r>
            <a:r>
              <a:rPr lang="en-US" dirty="0"/>
              <a:t>’ = 0 1 1</a:t>
            </a:r>
          </a:p>
        </p:txBody>
      </p:sp>
    </p:spTree>
    <p:extLst>
      <p:ext uri="{BB962C8B-B14F-4D97-AF65-F5344CB8AC3E}">
        <p14:creationId xmlns:p14="http://schemas.microsoft.com/office/powerpoint/2010/main" val="252513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build="p"/>
      <p:bldP spid="467973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981" name="Group 13"/>
          <p:cNvGrpSpPr>
            <a:grpSpLocks/>
          </p:cNvGrpSpPr>
          <p:nvPr/>
        </p:nvGrpSpPr>
        <p:grpSpPr bwMode="auto">
          <a:xfrm>
            <a:off x="6771082" y="2114860"/>
            <a:ext cx="2223713" cy="1447254"/>
            <a:chOff x="643" y="3012"/>
            <a:chExt cx="1806" cy="1026"/>
          </a:xfrm>
        </p:grpSpPr>
        <p:sp>
          <p:nvSpPr>
            <p:cNvPr id="467982" name="Rectangle 14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rgbClr val="E0BE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467983" name="Group 15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467984" name="Line 16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5" name="Line 17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6" name="Rectangle 18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467987" name="Rectangle 19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467988" name="Line 20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89" name="Rectangle 21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467990" name="Line 22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1" name="Line 23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2" name="Line 24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3" name="Line 25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4" name="Freeform 26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5" name="Rectangle 27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467996" name="Rectangle 28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467997" name="Freeform 29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998" name="Text Box 30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467999" name="Text Box 31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9262" y="-18965"/>
            <a:ext cx="7772400" cy="855677"/>
          </a:xfrm>
        </p:spPr>
        <p:txBody>
          <a:bodyPr/>
          <a:lstStyle/>
          <a:p>
            <a:r>
              <a:rPr lang="en-GB" altLang="en-US" dirty="0"/>
              <a:t>Example problem</a:t>
            </a:r>
            <a:endParaRPr lang="en-US" altLang="en-US" dirty="0"/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4E6C89-858A-9BDC-731B-8620E2B55C4D}"/>
              </a:ext>
            </a:extLst>
          </p:cNvPr>
          <p:cNvGraphicFramePr>
            <a:graphicFrameLocks noGrp="1"/>
          </p:cNvGraphicFramePr>
          <p:nvPr/>
        </p:nvGraphicFramePr>
        <p:xfrm>
          <a:off x="189499" y="873526"/>
          <a:ext cx="644471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423">
                  <a:extLst>
                    <a:ext uri="{9D8B030D-6E8A-4147-A177-3AD203B41FA5}">
                      <a16:colId xmlns:a16="http://schemas.microsoft.com/office/drawing/2014/main" val="4085981020"/>
                    </a:ext>
                  </a:extLst>
                </a:gridCol>
                <a:gridCol w="2623997">
                  <a:extLst>
                    <a:ext uri="{9D8B030D-6E8A-4147-A177-3AD203B41FA5}">
                      <a16:colId xmlns:a16="http://schemas.microsoft.com/office/drawing/2014/main" val="1973811037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1581619068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1046217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 Vectors a b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Fault Free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Faulty 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336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 s-a-0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253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 s-a-0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533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 s-a-0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6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 s-a-0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38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Z s-a-0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969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 s-a-1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014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 s-a-1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912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 s-a-1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582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 s-a-1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892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Z s-a-1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33107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9AC3360-30F0-18AE-4556-552C63B26356}"/>
              </a:ext>
            </a:extLst>
          </p:cNvPr>
          <p:cNvSpPr txBox="1"/>
          <p:nvPr/>
        </p:nvSpPr>
        <p:spPr>
          <a:xfrm>
            <a:off x="120132" y="5202595"/>
            <a:ext cx="4415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Test Vector 1 1 1 is capable of testing 5 cases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8B68F0-DE9C-A83E-FCA0-FEB734054E10}"/>
              </a:ext>
            </a:extLst>
          </p:cNvPr>
          <p:cNvSpPr txBox="1"/>
          <p:nvPr/>
        </p:nvSpPr>
        <p:spPr>
          <a:xfrm>
            <a:off x="2018055" y="122722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1 1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933D58-BA0A-A575-3D59-E887D3BE534F}"/>
              </a:ext>
            </a:extLst>
          </p:cNvPr>
          <p:cNvSpPr txBox="1"/>
          <p:nvPr/>
        </p:nvSpPr>
        <p:spPr>
          <a:xfrm>
            <a:off x="2018055" y="158562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C35B4E-6D07-DF41-58DE-66AD463DA6B2}"/>
              </a:ext>
            </a:extLst>
          </p:cNvPr>
          <p:cNvSpPr txBox="1"/>
          <p:nvPr/>
        </p:nvSpPr>
        <p:spPr>
          <a:xfrm>
            <a:off x="2005355" y="192840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1 1 </a:t>
            </a: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76F2C-437D-0FCE-71A8-C80F48225080}"/>
              </a:ext>
            </a:extLst>
          </p:cNvPr>
          <p:cNvSpPr txBox="1"/>
          <p:nvPr/>
        </p:nvSpPr>
        <p:spPr>
          <a:xfrm>
            <a:off x="2018157" y="2309263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1 1 1 </a:t>
            </a:r>
            <a:r>
              <a:rPr lang="en-US" sz="1100" dirty="0"/>
              <a:t>(to get 1 on z)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5A9553-49D9-A2DA-2374-D3DE6BB27155}"/>
              </a:ext>
            </a:extLst>
          </p:cNvPr>
          <p:cNvSpPr txBox="1"/>
          <p:nvPr/>
        </p:nvSpPr>
        <p:spPr>
          <a:xfrm>
            <a:off x="2024507" y="2682314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1 1 1 </a:t>
            </a:r>
            <a:r>
              <a:rPr lang="en-US" sz="1100" dirty="0"/>
              <a:t>(to get 1 on z)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4C10DE-0F4A-7850-8291-3EE015BFD664}"/>
              </a:ext>
            </a:extLst>
          </p:cNvPr>
          <p:cNvSpPr txBox="1"/>
          <p:nvPr/>
        </p:nvSpPr>
        <p:spPr>
          <a:xfrm>
            <a:off x="2062901" y="310044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1 1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32BCBB-F839-3471-0DB6-82D0512AAD70}"/>
              </a:ext>
            </a:extLst>
          </p:cNvPr>
          <p:cNvSpPr txBox="1"/>
          <p:nvPr/>
        </p:nvSpPr>
        <p:spPr>
          <a:xfrm>
            <a:off x="2062900" y="349454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411694-6A39-59D0-C9C6-72FB9C34A66B}"/>
              </a:ext>
            </a:extLst>
          </p:cNvPr>
          <p:cNvSpPr txBox="1"/>
          <p:nvPr/>
        </p:nvSpPr>
        <p:spPr>
          <a:xfrm>
            <a:off x="2077924" y="379189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1 1 </a:t>
            </a:r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774133-0E07-9B4A-0366-4D20C5E3936E}"/>
              </a:ext>
            </a:extLst>
          </p:cNvPr>
          <p:cNvSpPr txBox="1"/>
          <p:nvPr/>
        </p:nvSpPr>
        <p:spPr>
          <a:xfrm>
            <a:off x="1835696" y="4173680"/>
            <a:ext cx="178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001, 011,101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0453D9-597F-FD9C-1168-07A37E5759D6}"/>
              </a:ext>
            </a:extLst>
          </p:cNvPr>
          <p:cNvSpPr txBox="1"/>
          <p:nvPr/>
        </p:nvSpPr>
        <p:spPr>
          <a:xfrm>
            <a:off x="1835696" y="4560170"/>
            <a:ext cx="222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Everything except 111 result in 0</a:t>
            </a:r>
          </a:p>
          <a:p>
            <a:r>
              <a:rPr lang="en-US" sz="1200" b="1" dirty="0"/>
              <a:t>000  001 010  011 100 101 110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5B8245-34AB-14DB-1E95-13528242437E}"/>
              </a:ext>
            </a:extLst>
          </p:cNvPr>
          <p:cNvSpPr txBox="1"/>
          <p:nvPr/>
        </p:nvSpPr>
        <p:spPr>
          <a:xfrm>
            <a:off x="120132" y="5480917"/>
            <a:ext cx="5270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Essential test vectors</a:t>
            </a:r>
            <a:r>
              <a:rPr lang="en-US" sz="1600" dirty="0"/>
              <a:t>: vectors that </a:t>
            </a:r>
            <a:r>
              <a:rPr lang="en-US" sz="1600" b="1" dirty="0"/>
              <a:t>no</a:t>
            </a:r>
            <a:r>
              <a:rPr lang="en-US" sz="1600" dirty="0"/>
              <a:t> other vectors can cover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5109-E7B3-5B20-70EA-01B01F368B55}"/>
              </a:ext>
            </a:extLst>
          </p:cNvPr>
          <p:cNvSpPr txBox="1"/>
          <p:nvPr/>
        </p:nvSpPr>
        <p:spPr>
          <a:xfrm>
            <a:off x="120132" y="5759239"/>
            <a:ext cx="5270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Such as  111  011 101 110 </a:t>
            </a: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C372B9-AA2C-2B8F-434B-37366E18B629}"/>
              </a:ext>
            </a:extLst>
          </p:cNvPr>
          <p:cNvSpPr txBox="1"/>
          <p:nvPr/>
        </p:nvSpPr>
        <p:spPr>
          <a:xfrm>
            <a:off x="5401713" y="5021778"/>
            <a:ext cx="3436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Exhaustive  test vectors</a:t>
            </a:r>
            <a:r>
              <a:rPr lang="en-US" sz="1600" dirty="0"/>
              <a:t> = 8 vectors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30D87B-5F9D-B5C4-B6C5-C5F329D6C4C9}"/>
              </a:ext>
            </a:extLst>
          </p:cNvPr>
          <p:cNvSpPr txBox="1"/>
          <p:nvPr/>
        </p:nvSpPr>
        <p:spPr>
          <a:xfrm>
            <a:off x="5616116" y="5370076"/>
            <a:ext cx="2964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Minimal test vectors ABC</a:t>
            </a:r>
          </a:p>
          <a:p>
            <a:r>
              <a:rPr lang="en-US" sz="1600" b="1" dirty="0"/>
              <a:t>                       111</a:t>
            </a:r>
          </a:p>
          <a:p>
            <a:r>
              <a:rPr lang="en-US" sz="1600" b="1" dirty="0"/>
              <a:t>                       011</a:t>
            </a:r>
          </a:p>
          <a:p>
            <a:r>
              <a:rPr lang="en-US" sz="1600" b="1" dirty="0"/>
              <a:t>                       101</a:t>
            </a:r>
          </a:p>
          <a:p>
            <a:r>
              <a:rPr lang="en-US" sz="1600" b="1" dirty="0"/>
              <a:t>                       110 </a:t>
            </a:r>
          </a:p>
        </p:txBody>
      </p:sp>
    </p:spTree>
    <p:extLst>
      <p:ext uri="{BB962C8B-B14F-4D97-AF65-F5344CB8AC3E}">
        <p14:creationId xmlns:p14="http://schemas.microsoft.com/office/powerpoint/2010/main" val="4783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Example problem</a:t>
            </a:r>
            <a:endParaRPr lang="en-US" altLang="en-US" dirty="0"/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67973" name="Text Box 5"/>
          <p:cNvSpPr txBox="1">
            <a:spLocks noChangeArrowheads="1"/>
          </p:cNvSpPr>
          <p:nvPr/>
        </p:nvSpPr>
        <p:spPr bwMode="auto">
          <a:xfrm>
            <a:off x="685800" y="1456756"/>
            <a:ext cx="20669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E50093"/>
                </a:solidFill>
              </a:rPr>
              <a:t>Is Y s-a-0?</a:t>
            </a:r>
          </a:p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E50093"/>
                </a:solidFill>
              </a:rPr>
              <a:t>Is Y s-a-1?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8ED69A-39A6-EF5A-CBD7-DB5DB5F8E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692021"/>
            <a:ext cx="5832648" cy="338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3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17850"/>
            <a:ext cx="7772400" cy="1276350"/>
          </a:xfrm>
        </p:spPr>
        <p:txBody>
          <a:bodyPr/>
          <a:lstStyle/>
          <a:p>
            <a:r>
              <a:rPr lang="en-GB" altLang="en-US" dirty="0"/>
              <a:t>Example problem</a:t>
            </a:r>
            <a:endParaRPr lang="en-US" altLang="en-US" dirty="0"/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67973" name="Text Box 5"/>
          <p:cNvSpPr txBox="1">
            <a:spLocks noChangeArrowheads="1"/>
          </p:cNvSpPr>
          <p:nvPr/>
        </p:nvSpPr>
        <p:spPr bwMode="auto">
          <a:xfrm>
            <a:off x="514201" y="1093134"/>
            <a:ext cx="2066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E50093"/>
                </a:solidFill>
              </a:rPr>
              <a:t>Is Y s-a-0?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8ED69A-39A6-EF5A-CBD7-DB5DB5F8E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115" y="367272"/>
            <a:ext cx="3419011" cy="1985480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68EE8DA8-C232-3C5F-06CF-BBF125DDA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0548" y="1815485"/>
            <a:ext cx="9144000" cy="170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GB" altLang="en-US" sz="1600" b="1" kern="0" dirty="0"/>
              <a:t>Backtrace</a:t>
            </a:r>
            <a:r>
              <a:rPr lang="en-GB" altLang="en-US" sz="1600" kern="0" dirty="0"/>
              <a:t>: Set y to </a:t>
            </a:r>
            <a:r>
              <a:rPr lang="en-GB" altLang="en-US" sz="1600" b="1" kern="0" dirty="0"/>
              <a:t>1</a:t>
            </a:r>
            <a:r>
              <a:rPr lang="en-GB" altLang="en-US" sz="1600" kern="0" dirty="0"/>
              <a:t> (</a:t>
            </a:r>
            <a:r>
              <a:rPr lang="en-GB" altLang="en-US" sz="1600" kern="0" dirty="0">
                <a:solidFill>
                  <a:srgbClr val="FF0000"/>
                </a:solidFill>
              </a:rPr>
              <a:t>Opposite to test value</a:t>
            </a:r>
            <a:r>
              <a:rPr lang="en-GB" altLang="en-US" sz="1600" kern="0" dirty="0"/>
              <a:t>)  </a:t>
            </a:r>
          </a:p>
          <a:p>
            <a:pPr marL="457200" lvl="1" indent="0">
              <a:buNone/>
            </a:pPr>
            <a:r>
              <a:rPr lang="en-GB" altLang="en-US" sz="2000" kern="0" dirty="0"/>
              <a:t>                                                 Y = 1  </a:t>
            </a:r>
            <a:r>
              <a:rPr lang="en-GB" altLang="en-US" sz="1600" i="1" kern="0" dirty="0"/>
              <a:t>if no fault</a:t>
            </a:r>
          </a:p>
          <a:p>
            <a:pPr marL="914400" lvl="2" indent="0">
              <a:buNone/>
            </a:pPr>
            <a:r>
              <a:rPr lang="en-GB" altLang="en-US" sz="2000" kern="0" dirty="0"/>
              <a:t>                      ___              Y = 0  </a:t>
            </a:r>
            <a:r>
              <a:rPr lang="en-GB" altLang="en-US" sz="1600" i="1" kern="0" dirty="0"/>
              <a:t>if fault </a:t>
            </a:r>
            <a:endParaRPr lang="en-GB" altLang="en-US" sz="2000" kern="0" dirty="0"/>
          </a:p>
          <a:p>
            <a:pPr marL="457200" lvl="1" indent="0">
              <a:buNone/>
            </a:pPr>
            <a:r>
              <a:rPr lang="en-GB" altLang="en-US" sz="1600" kern="0" dirty="0"/>
              <a:t>                              =&gt;  AB = 10 </a:t>
            </a:r>
          </a:p>
          <a:p>
            <a:pPr lvl="1"/>
            <a:endParaRPr lang="en-GB" altLang="en-US" sz="1600" i="1" kern="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71D9FB0-D26F-56E0-2851-74B51C5F9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6585" y="3301106"/>
            <a:ext cx="9150037" cy="170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GB" altLang="en-US" sz="1600" b="1" dirty="0"/>
              <a:t>Propagation</a:t>
            </a:r>
            <a:r>
              <a:rPr lang="en-GB" altLang="en-US" sz="1600" dirty="0"/>
              <a:t>: Y is not observable (internal gate input). Propagate its value to F</a:t>
            </a:r>
          </a:p>
          <a:p>
            <a:pPr lvl="2"/>
            <a:r>
              <a:rPr lang="en-GB" altLang="en-US" sz="1600" dirty="0">
                <a:solidFill>
                  <a:srgbClr val="FF0000"/>
                </a:solidFill>
              </a:rPr>
              <a:t>z must be 0</a:t>
            </a:r>
          </a:p>
          <a:p>
            <a:pPr marL="914400" lvl="2" indent="0">
              <a:buNone/>
            </a:pPr>
            <a:r>
              <a:rPr lang="en-GB" altLang="en-US" sz="1600" dirty="0">
                <a:solidFill>
                  <a:srgbClr val="FF0000"/>
                </a:solidFill>
              </a:rPr>
              <a:t>                              </a:t>
            </a:r>
            <a:r>
              <a:rPr lang="en-GB" altLang="en-US" sz="1600" dirty="0"/>
              <a:t>___                     ___</a:t>
            </a:r>
          </a:p>
          <a:p>
            <a:pPr marL="914400" lvl="2" indent="0">
              <a:buNone/>
            </a:pPr>
            <a:r>
              <a:rPr lang="en-GB" altLang="en-US" sz="1600" dirty="0">
                <a:solidFill>
                  <a:srgbClr val="FF0000"/>
                </a:solidFill>
              </a:rPr>
              <a:t>                        </a:t>
            </a:r>
            <a:r>
              <a:rPr lang="en-GB" altLang="en-US" sz="1600" dirty="0"/>
              <a:t>=&gt;  CX  = 0 1      =&gt;  CD = 0 0</a:t>
            </a:r>
          </a:p>
          <a:p>
            <a:pPr marL="914400" lvl="2" indent="0">
              <a:buNone/>
            </a:pPr>
            <a:r>
              <a:rPr lang="en-GB" altLang="en-US" sz="1600" dirty="0"/>
              <a:t>                                        1 0                      1 1</a:t>
            </a:r>
          </a:p>
          <a:p>
            <a:pPr marL="914400" lvl="2" indent="0">
              <a:buNone/>
            </a:pPr>
            <a:r>
              <a:rPr lang="en-GB" altLang="en-US" sz="1600" dirty="0"/>
              <a:t>                                        1 1                       1 0</a:t>
            </a:r>
          </a:p>
          <a:p>
            <a:pPr lvl="2"/>
            <a:endParaRPr lang="en-GB" altLang="en-US" sz="1600" dirty="0"/>
          </a:p>
          <a:p>
            <a:pPr marL="457200" lvl="1" indent="0">
              <a:buNone/>
            </a:pPr>
            <a:endParaRPr lang="en-GB" altLang="en-US" sz="1600" i="1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9857CE-A71F-729A-FAC1-8C5A3F5A8F1E}"/>
              </a:ext>
            </a:extLst>
          </p:cNvPr>
          <p:cNvSpPr txBox="1"/>
          <p:nvPr/>
        </p:nvSpPr>
        <p:spPr>
          <a:xfrm>
            <a:off x="647564" y="4980036"/>
            <a:ext cx="7308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_______</a:t>
            </a:r>
          </a:p>
          <a:p>
            <a:r>
              <a:rPr lang="en-US" dirty="0"/>
              <a:t>Test Vectors :    A B C D</a:t>
            </a:r>
          </a:p>
          <a:p>
            <a:r>
              <a:rPr lang="en-US" dirty="0"/>
              <a:t>                          1 0  0 0        =&gt;    F = 1  no Fault</a:t>
            </a:r>
          </a:p>
          <a:p>
            <a:r>
              <a:rPr lang="en-US" dirty="0"/>
              <a:t>                          1 0  1 0                 F = 0  Faulty</a:t>
            </a:r>
          </a:p>
          <a:p>
            <a:r>
              <a:rPr lang="en-US" dirty="0"/>
              <a:t>                          1 0  1 1</a:t>
            </a:r>
          </a:p>
          <a:p>
            <a:r>
              <a:rPr lang="en-US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142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3" grpId="0"/>
      <p:bldP spid="2" grpId="0" build="p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4BC2A2E-3C37-9020-C4D8-FE2E1CC3D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534988"/>
            <a:ext cx="77089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17850"/>
            <a:ext cx="7772400" cy="1276350"/>
          </a:xfrm>
        </p:spPr>
        <p:txBody>
          <a:bodyPr/>
          <a:lstStyle/>
          <a:p>
            <a:r>
              <a:rPr lang="en-GB" altLang="en-US" dirty="0"/>
              <a:t>Example problem</a:t>
            </a:r>
            <a:endParaRPr lang="en-US" altLang="en-US" dirty="0"/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67973" name="Text Box 5"/>
          <p:cNvSpPr txBox="1">
            <a:spLocks noChangeArrowheads="1"/>
          </p:cNvSpPr>
          <p:nvPr/>
        </p:nvSpPr>
        <p:spPr bwMode="auto">
          <a:xfrm>
            <a:off x="431540" y="855004"/>
            <a:ext cx="2066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E50093"/>
                </a:solidFill>
              </a:rPr>
              <a:t>Is Y s-a-1?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8ED69A-39A6-EF5A-CBD7-DB5DB5F8E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124" y="367273"/>
            <a:ext cx="3347002" cy="1801588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68EE8DA8-C232-3C5F-06CF-BBF125DDA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9044" y="1258500"/>
            <a:ext cx="9144000" cy="185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GB" altLang="en-US" sz="1600" b="1" kern="0" dirty="0"/>
              <a:t>Backtrace</a:t>
            </a:r>
            <a:r>
              <a:rPr lang="en-GB" altLang="en-US" sz="1600" kern="0" dirty="0"/>
              <a:t>: Set y to </a:t>
            </a:r>
            <a:r>
              <a:rPr lang="en-GB" altLang="en-US" sz="1600" b="1" kern="0" dirty="0"/>
              <a:t>0</a:t>
            </a:r>
            <a:r>
              <a:rPr lang="en-GB" altLang="en-US" sz="1600" kern="0" dirty="0"/>
              <a:t> (</a:t>
            </a:r>
            <a:r>
              <a:rPr lang="en-GB" altLang="en-US" sz="1600" kern="0" dirty="0">
                <a:solidFill>
                  <a:srgbClr val="FF0000"/>
                </a:solidFill>
              </a:rPr>
              <a:t>Opposite to test value</a:t>
            </a:r>
            <a:r>
              <a:rPr lang="en-GB" altLang="en-US" sz="1600" kern="0" dirty="0"/>
              <a:t>)  </a:t>
            </a:r>
          </a:p>
          <a:p>
            <a:pPr marL="457200" lvl="1" indent="0">
              <a:buNone/>
            </a:pPr>
            <a:r>
              <a:rPr lang="en-GB" altLang="en-US" sz="2000" kern="0" dirty="0"/>
              <a:t>                         __      __                   </a:t>
            </a:r>
            <a:endParaRPr lang="en-GB" altLang="en-US" sz="1600" i="1" kern="0" dirty="0"/>
          </a:p>
          <a:p>
            <a:pPr marL="914400" lvl="2" indent="0">
              <a:buNone/>
            </a:pPr>
            <a:r>
              <a:rPr lang="en-GB" altLang="en-US" sz="1600" kern="0" dirty="0"/>
              <a:t>                      AW       AB</a:t>
            </a:r>
          </a:p>
          <a:p>
            <a:pPr marL="457200" lvl="1" indent="0">
              <a:buNone/>
            </a:pPr>
            <a:r>
              <a:rPr lang="en-GB" altLang="en-US" sz="1600" i="1" kern="0" dirty="0"/>
              <a:t>                               </a:t>
            </a:r>
            <a:r>
              <a:rPr lang="en-GB" altLang="en-US" sz="1600" kern="0" dirty="0"/>
              <a:t>0 0       </a:t>
            </a:r>
            <a:r>
              <a:rPr lang="en-GB" altLang="en-US" sz="1600" kern="0" dirty="0">
                <a:solidFill>
                  <a:srgbClr val="FF0000"/>
                </a:solidFill>
              </a:rPr>
              <a:t>0 1</a:t>
            </a:r>
            <a:r>
              <a:rPr lang="en-GB" altLang="en-US" sz="1600" kern="0" dirty="0"/>
              <a:t>                Y = 0  </a:t>
            </a:r>
            <a:r>
              <a:rPr lang="en-GB" altLang="en-US" sz="1600" i="1" kern="0" dirty="0"/>
              <a:t>if no fault       </a:t>
            </a:r>
            <a:r>
              <a:rPr lang="en-GB" altLang="en-US" sz="1600" kern="0" dirty="0"/>
              <a:t>Y = 1  </a:t>
            </a:r>
            <a:r>
              <a:rPr lang="en-GB" altLang="en-US" sz="1600" i="1" kern="0" dirty="0"/>
              <a:t>if fault </a:t>
            </a:r>
            <a:endParaRPr lang="en-GB" altLang="en-US" sz="1600" kern="0" dirty="0"/>
          </a:p>
          <a:p>
            <a:pPr marL="457200" lvl="1" indent="0">
              <a:buNone/>
            </a:pPr>
            <a:r>
              <a:rPr lang="en-GB" altLang="en-US" sz="1600" kern="0" dirty="0"/>
              <a:t>                               0 1       </a:t>
            </a:r>
            <a:r>
              <a:rPr lang="en-GB" altLang="en-US" sz="1600" kern="0" dirty="0">
                <a:solidFill>
                  <a:schemeClr val="bg2">
                    <a:lumMod val="50000"/>
                  </a:schemeClr>
                </a:solidFill>
              </a:rPr>
              <a:t>0 0</a:t>
            </a:r>
          </a:p>
          <a:p>
            <a:pPr marL="457200" lvl="1" indent="0">
              <a:buNone/>
            </a:pPr>
            <a:r>
              <a:rPr lang="en-GB" altLang="en-US" sz="1600" kern="0" dirty="0"/>
              <a:t>                               10        </a:t>
            </a:r>
            <a:r>
              <a:rPr lang="en-GB" altLang="en-US" sz="1600" kern="0" dirty="0">
                <a:solidFill>
                  <a:schemeClr val="accent1">
                    <a:lumMod val="75000"/>
                  </a:schemeClr>
                </a:solidFill>
              </a:rPr>
              <a:t>11</a:t>
            </a:r>
            <a:endParaRPr lang="en-GB" altLang="en-US" sz="1600" i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71D9FB0-D26F-56E0-2851-74B51C5F9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291" y="3105366"/>
            <a:ext cx="9150037" cy="14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GB" altLang="en-US" sz="1600" b="1" dirty="0"/>
              <a:t>Propagation</a:t>
            </a:r>
            <a:r>
              <a:rPr lang="en-GB" altLang="en-US" sz="1600" dirty="0"/>
              <a:t>: Y is not observable (internal gate input). Propagate its value to F </a:t>
            </a:r>
            <a:r>
              <a:rPr lang="en-GB" altLang="en-US" sz="1600" dirty="0">
                <a:solidFill>
                  <a:srgbClr val="FF0000"/>
                </a:solidFill>
              </a:rPr>
              <a:t>z must be 0     </a:t>
            </a:r>
            <a:r>
              <a:rPr lang="en-GB" altLang="en-US" sz="1600" dirty="0"/>
              <a:t>___                     ___</a:t>
            </a:r>
          </a:p>
          <a:p>
            <a:pPr marL="457200" lvl="1" indent="0">
              <a:buNone/>
            </a:pPr>
            <a:r>
              <a:rPr lang="en-GB" altLang="en-US" sz="1600" dirty="0"/>
              <a:t>=&gt;  CX  = 0 1      =&gt;  CD = </a:t>
            </a:r>
            <a:r>
              <a:rPr lang="en-GB" altLang="en-US" sz="1600" dirty="0">
                <a:highlight>
                  <a:srgbClr val="FFFF00"/>
                </a:highlight>
              </a:rPr>
              <a:t>0 0</a:t>
            </a:r>
          </a:p>
          <a:p>
            <a:pPr marL="914400" lvl="2" indent="0">
              <a:buNone/>
            </a:pPr>
            <a:r>
              <a:rPr lang="en-GB" altLang="en-US" sz="1600" dirty="0"/>
              <a:t>        1 1                      </a:t>
            </a:r>
            <a:r>
              <a:rPr lang="en-GB" altLang="en-US" sz="1600" dirty="0">
                <a:highlight>
                  <a:srgbClr val="00FF00"/>
                </a:highlight>
              </a:rPr>
              <a:t>1 0</a:t>
            </a:r>
          </a:p>
          <a:p>
            <a:pPr marL="914400" lvl="2" indent="0">
              <a:buNone/>
            </a:pPr>
            <a:r>
              <a:rPr lang="en-GB" altLang="en-US" sz="1600" dirty="0"/>
              <a:t>        1 0                      </a:t>
            </a:r>
            <a:r>
              <a:rPr lang="en-GB" altLang="en-US" sz="1600" dirty="0">
                <a:highlight>
                  <a:srgbClr val="00FFFF"/>
                </a:highlight>
              </a:rPr>
              <a:t>1 1</a:t>
            </a:r>
          </a:p>
          <a:p>
            <a:pPr lvl="2"/>
            <a:endParaRPr lang="en-GB" altLang="en-US" sz="1600" dirty="0"/>
          </a:p>
          <a:p>
            <a:pPr marL="457200" lvl="1" indent="0">
              <a:buNone/>
            </a:pPr>
            <a:endParaRPr lang="en-GB" altLang="en-US" sz="1600" i="1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9857CE-A71F-729A-FAC1-8C5A3F5A8F1E}"/>
              </a:ext>
            </a:extLst>
          </p:cNvPr>
          <p:cNvSpPr txBox="1"/>
          <p:nvPr/>
        </p:nvSpPr>
        <p:spPr>
          <a:xfrm>
            <a:off x="3887924" y="3346116"/>
            <a:ext cx="73088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_______</a:t>
            </a:r>
          </a:p>
          <a:p>
            <a:r>
              <a:rPr lang="en-US" sz="2000" dirty="0"/>
              <a:t>Test Vectors :    A B C D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                         0 0  </a:t>
            </a:r>
            <a:r>
              <a:rPr lang="en-US" sz="2000" dirty="0">
                <a:highlight>
                  <a:srgbClr val="FFFF00"/>
                </a:highlight>
              </a:rPr>
              <a:t>0 0</a:t>
            </a:r>
            <a:r>
              <a:rPr lang="en-US" sz="2000" dirty="0"/>
              <a:t>        =&gt;   F = 0  no Fault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                         0 0  </a:t>
            </a:r>
            <a:r>
              <a:rPr lang="en-US" sz="2000" dirty="0">
                <a:highlight>
                  <a:srgbClr val="00FF00"/>
                </a:highlight>
              </a:rPr>
              <a:t>1 0</a:t>
            </a:r>
            <a:r>
              <a:rPr lang="en-US" sz="2000" dirty="0"/>
              <a:t>                F = 1  Faulty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                         0 0  </a:t>
            </a:r>
            <a:r>
              <a:rPr lang="en-US" sz="2000" dirty="0">
                <a:highlight>
                  <a:srgbClr val="00FFFF"/>
                </a:highlight>
              </a:rPr>
              <a:t>1 1</a:t>
            </a:r>
          </a:p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  <a:r>
              <a:rPr lang="en-US" sz="2000" dirty="0">
                <a:solidFill>
                  <a:srgbClr val="FF0000"/>
                </a:solidFill>
              </a:rPr>
              <a:t>   0 1  </a:t>
            </a:r>
            <a:r>
              <a:rPr lang="en-US" sz="2000" dirty="0">
                <a:highlight>
                  <a:srgbClr val="FFFF00"/>
                </a:highlight>
              </a:rPr>
              <a:t>0 0</a:t>
            </a:r>
          </a:p>
          <a:p>
            <a:r>
              <a:rPr lang="en-US" sz="2000" dirty="0"/>
              <a:t>                       </a:t>
            </a:r>
            <a:r>
              <a:rPr lang="en-US" sz="2000" dirty="0">
                <a:solidFill>
                  <a:srgbClr val="FF0000"/>
                </a:solidFill>
              </a:rPr>
              <a:t>   0 1  </a:t>
            </a:r>
            <a:r>
              <a:rPr lang="en-US" sz="2000" dirty="0">
                <a:highlight>
                  <a:srgbClr val="00FF00"/>
                </a:highlight>
              </a:rPr>
              <a:t>1 0</a:t>
            </a:r>
            <a:r>
              <a:rPr lang="en-US" sz="2000" dirty="0"/>
              <a:t>                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                  0 1  </a:t>
            </a:r>
            <a:r>
              <a:rPr lang="en-US" sz="2000" dirty="0">
                <a:highlight>
                  <a:srgbClr val="00FFFF"/>
                </a:highlight>
              </a:rPr>
              <a:t>1 1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                         1 1  </a:t>
            </a:r>
            <a:r>
              <a:rPr lang="en-US" sz="2000" dirty="0">
                <a:highlight>
                  <a:srgbClr val="FFFF00"/>
                </a:highlight>
              </a:rPr>
              <a:t>0 0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                         1 1  </a:t>
            </a:r>
            <a:r>
              <a:rPr lang="en-US" sz="2000" dirty="0">
                <a:highlight>
                  <a:srgbClr val="00FF00"/>
                </a:highlight>
              </a:rPr>
              <a:t>1 0</a:t>
            </a:r>
            <a:r>
              <a:rPr lang="en-US" sz="2000" dirty="0"/>
              <a:t>                 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                         1 1  </a:t>
            </a:r>
            <a:r>
              <a:rPr lang="en-US" sz="2000" dirty="0">
                <a:highlight>
                  <a:srgbClr val="00FFFF"/>
                </a:highlight>
              </a:rPr>
              <a:t>1 1</a:t>
            </a:r>
          </a:p>
          <a:p>
            <a:endParaRPr lang="en-US" sz="2000" dirty="0"/>
          </a:p>
          <a:p>
            <a:r>
              <a:rPr lang="en-US" sz="2000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98971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3" grpId="0"/>
      <p:bldP spid="2" grpId="0" build="p"/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 Algorithm (5 value logic)</a:t>
            </a:r>
            <a:endParaRPr lang="en-US" altLang="en-US" dirty="0"/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0825"/>
            <a:ext cx="8458200" cy="3932238"/>
          </a:xfrm>
        </p:spPr>
        <p:txBody>
          <a:bodyPr/>
          <a:lstStyle/>
          <a:p>
            <a:r>
              <a:rPr lang="en-US" sz="2200" dirty="0"/>
              <a:t>Provide convenient treatment Sa1 and Sa0 faults </a:t>
            </a:r>
          </a:p>
          <a:p>
            <a:r>
              <a:rPr lang="en-US" sz="2200" dirty="0"/>
              <a:t>The 5 values are </a:t>
            </a:r>
          </a:p>
          <a:p>
            <a:pPr lvl="1"/>
            <a:r>
              <a:rPr lang="en-US" sz="2200" dirty="0"/>
              <a:t>logic 0 </a:t>
            </a:r>
          </a:p>
          <a:p>
            <a:pPr lvl="1"/>
            <a:r>
              <a:rPr lang="en-US" sz="2200" dirty="0"/>
              <a:t>Logic 1 </a:t>
            </a:r>
          </a:p>
          <a:p>
            <a:pPr lvl="1"/>
            <a:r>
              <a:rPr lang="en-US" sz="2200" dirty="0"/>
              <a:t>x unknown</a:t>
            </a:r>
          </a:p>
          <a:p>
            <a:pPr lvl="1"/>
            <a:r>
              <a:rPr lang="en-GB" altLang="en-US" sz="2200" dirty="0"/>
              <a:t>Introduce 2 new logic symbols:</a:t>
            </a:r>
          </a:p>
          <a:p>
            <a:pPr lvl="2"/>
            <a:r>
              <a:rPr lang="en-GB" altLang="en-US" sz="2200" dirty="0"/>
              <a:t>D: 	1 in a good circuit  /  0 in a faulty circuit</a:t>
            </a:r>
          </a:p>
          <a:p>
            <a:pPr lvl="2"/>
            <a:r>
              <a:rPr lang="en-GB" altLang="en-US" sz="2200" dirty="0"/>
              <a:t>D: 	0 in a good circuit  /  1 in a faulty circuit</a:t>
            </a:r>
          </a:p>
          <a:p>
            <a:pPr lvl="1"/>
            <a:endParaRPr lang="en-GB" altLang="en-US" sz="2200" dirty="0"/>
          </a:p>
          <a:p>
            <a:pPr lvl="1"/>
            <a:r>
              <a:rPr lang="en-GB" altLang="en-US" sz="2200" dirty="0"/>
              <a:t>Goal of testing is to discriminate good circuits from faulty:</a:t>
            </a:r>
          </a:p>
          <a:p>
            <a:pPr lvl="1"/>
            <a:r>
              <a:rPr lang="en-GB" altLang="en-US" sz="2200" dirty="0"/>
              <a:t>Need to make at least one output go to D or D</a:t>
            </a:r>
          </a:p>
          <a:p>
            <a:endParaRPr lang="en-US" altLang="en-US" sz="2400" dirty="0"/>
          </a:p>
        </p:txBody>
      </p:sp>
      <p:sp>
        <p:nvSpPr>
          <p:cNvPr id="435293" name="Line 93"/>
          <p:cNvSpPr>
            <a:spLocks noChangeShapeType="1"/>
          </p:cNvSpPr>
          <p:nvPr/>
        </p:nvSpPr>
        <p:spPr bwMode="auto">
          <a:xfrm>
            <a:off x="1907704" y="4365104"/>
            <a:ext cx="17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Line 93">
            <a:extLst>
              <a:ext uri="{FF2B5EF4-FFF2-40B4-BE49-F238E27FC236}">
                <a16:creationId xmlns:a16="http://schemas.microsoft.com/office/drawing/2014/main" id="{610645E2-F8F8-4B26-5B0E-B6ABD95A3A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0272" y="5625244"/>
            <a:ext cx="17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5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5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5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5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5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5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3" grpId="0" uiExpand="1" build="p"/>
      <p:bldP spid="435293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A19C-64C6-F0AA-F3A0-736271942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8424"/>
            <a:ext cx="7772400" cy="1276350"/>
          </a:xfrm>
        </p:spPr>
        <p:txBody>
          <a:bodyPr/>
          <a:lstStyle/>
          <a:p>
            <a:r>
              <a:rPr lang="en-US" dirty="0"/>
              <a:t>D Algorithm (5 value logic)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781CD0F-8EAA-91BF-92DF-748472368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92" y="2894195"/>
            <a:ext cx="4301108" cy="18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altLang="en-US" sz="2400" kern="0" dirty="0">
                <a:solidFill>
                  <a:srgbClr val="FF0000"/>
                </a:solidFill>
              </a:rPr>
              <a:t>Test X s-a-0 </a:t>
            </a:r>
          </a:p>
          <a:p>
            <a:r>
              <a:rPr lang="en-GB" altLang="en-US" sz="2400" kern="0" dirty="0"/>
              <a:t>X = 1 no fault, X = 0 fault </a:t>
            </a:r>
          </a:p>
          <a:p>
            <a:r>
              <a:rPr lang="en-GB" altLang="en-US" sz="2400" kern="0" dirty="0"/>
              <a:t>Y = 0 no fault, Y = 1 fault </a:t>
            </a:r>
          </a:p>
          <a:p>
            <a:r>
              <a:rPr lang="en-GB" altLang="en-US" sz="2400" kern="0" dirty="0"/>
              <a:t>W = 1 no fault, W = 0 fault </a:t>
            </a:r>
          </a:p>
          <a:p>
            <a:endParaRPr lang="en-GB" altLang="en-US" sz="2400" kern="0" dirty="0"/>
          </a:p>
          <a:p>
            <a:endParaRPr lang="en-US" altLang="en-US" sz="2400" kern="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B94501F-B84F-751F-83BE-BA69B525BFE4}"/>
              </a:ext>
            </a:extLst>
          </p:cNvPr>
          <p:cNvSpPr/>
          <p:nvPr/>
        </p:nvSpPr>
        <p:spPr bwMode="auto">
          <a:xfrm flipV="1">
            <a:off x="4427984" y="3740076"/>
            <a:ext cx="720080" cy="44745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BFA6AE-02DD-8A11-FF1E-3F17E1DC4EE4}"/>
              </a:ext>
            </a:extLst>
          </p:cNvPr>
          <p:cNvSpPr txBox="1"/>
          <p:nvPr/>
        </p:nvSpPr>
        <p:spPr>
          <a:xfrm>
            <a:off x="5286294" y="3548306"/>
            <a:ext cx="3841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Always propagating 2 values </a:t>
            </a:r>
          </a:p>
          <a:p>
            <a:r>
              <a:rPr lang="en-US" dirty="0"/>
              <a:t>Prone to mistakes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297FF5-84DE-ADE6-3619-A5D636BEEF30}"/>
              </a:ext>
            </a:extLst>
          </p:cNvPr>
          <p:cNvSpPr txBox="1"/>
          <p:nvPr/>
        </p:nvSpPr>
        <p:spPr>
          <a:xfrm>
            <a:off x="0" y="4884460"/>
            <a:ext cx="46730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GB" altLang="en-US" sz="2200" dirty="0"/>
              <a:t>Introduce 2 new logic symbols:</a:t>
            </a:r>
          </a:p>
          <a:p>
            <a:pPr lvl="2"/>
            <a:r>
              <a:rPr lang="en-GB" altLang="en-US" sz="2200" dirty="0"/>
              <a:t>D: 	1 No Fault /  0 on Fault</a:t>
            </a:r>
          </a:p>
          <a:p>
            <a:pPr lvl="2"/>
            <a:r>
              <a:rPr lang="en-GB" altLang="en-US" sz="2200" dirty="0"/>
              <a:t>D: 	0 No Fault /  1 on Fault</a:t>
            </a:r>
          </a:p>
          <a:p>
            <a:endParaRPr lang="en-US" dirty="0"/>
          </a:p>
        </p:txBody>
      </p:sp>
      <p:sp>
        <p:nvSpPr>
          <p:cNvPr id="12" name="Line 93">
            <a:extLst>
              <a:ext uri="{FF2B5EF4-FFF2-40B4-BE49-F238E27FC236}">
                <a16:creationId xmlns:a16="http://schemas.microsoft.com/office/drawing/2014/main" id="{9AA52905-4C5E-AD0D-1B99-94D21AEA9D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5596" y="5655120"/>
            <a:ext cx="288032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71F96D-8E0B-1E56-F7C8-07A54A35A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0" y="1221847"/>
            <a:ext cx="5758408" cy="158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4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071F96D-8E0B-1E56-F7C8-07A54A35A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204864"/>
            <a:ext cx="5758408" cy="15882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6BA19C-64C6-F0AA-F3A0-736271942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8424"/>
            <a:ext cx="7772400" cy="1276350"/>
          </a:xfrm>
        </p:spPr>
        <p:txBody>
          <a:bodyPr/>
          <a:lstStyle/>
          <a:p>
            <a:r>
              <a:rPr lang="en-US" dirty="0"/>
              <a:t>D Algorithm (5 value logic)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3A798-9F81-9B86-F43C-478726E6BF4A}"/>
              </a:ext>
            </a:extLst>
          </p:cNvPr>
          <p:cNvSpPr txBox="1"/>
          <p:nvPr/>
        </p:nvSpPr>
        <p:spPr>
          <a:xfrm>
            <a:off x="1031318" y="2085495"/>
            <a:ext cx="25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A18A87-8FD4-A518-1A80-70E0ECE5E78A}"/>
              </a:ext>
            </a:extLst>
          </p:cNvPr>
          <p:cNvSpPr txBox="1"/>
          <p:nvPr/>
        </p:nvSpPr>
        <p:spPr>
          <a:xfrm>
            <a:off x="1043608" y="2484916"/>
            <a:ext cx="25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9FD105-539D-4379-3548-4D4A21A2345B}"/>
              </a:ext>
            </a:extLst>
          </p:cNvPr>
          <p:cNvSpPr txBox="1"/>
          <p:nvPr/>
        </p:nvSpPr>
        <p:spPr>
          <a:xfrm>
            <a:off x="1079612" y="3038409"/>
            <a:ext cx="25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2F014E-C44C-C93C-1419-B390E0726B05}"/>
              </a:ext>
            </a:extLst>
          </p:cNvPr>
          <p:cNvSpPr txBox="1"/>
          <p:nvPr/>
        </p:nvSpPr>
        <p:spPr>
          <a:xfrm>
            <a:off x="1094520" y="3681667"/>
            <a:ext cx="25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4A1670-336B-6288-9D8B-B9A3878762FA}"/>
              </a:ext>
            </a:extLst>
          </p:cNvPr>
          <p:cNvSpPr txBox="1"/>
          <p:nvPr/>
        </p:nvSpPr>
        <p:spPr>
          <a:xfrm>
            <a:off x="2249742" y="2085495"/>
            <a:ext cx="25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D90EE8-BFEE-24E1-8BEA-F8594A7DCECB}"/>
              </a:ext>
            </a:extLst>
          </p:cNvPr>
          <p:cNvSpPr txBox="1"/>
          <p:nvPr/>
        </p:nvSpPr>
        <p:spPr>
          <a:xfrm>
            <a:off x="3118917" y="2093412"/>
            <a:ext cx="25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6" name="Line 93">
            <a:extLst>
              <a:ext uri="{FF2B5EF4-FFF2-40B4-BE49-F238E27FC236}">
                <a16:creationId xmlns:a16="http://schemas.microsoft.com/office/drawing/2014/main" id="{8FF0CD47-A9F9-D0EE-AB02-A40A935F0D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1558" y="2197992"/>
            <a:ext cx="285167" cy="68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0AFE7B-F16C-06F4-2F68-EAAB0977D808}"/>
              </a:ext>
            </a:extLst>
          </p:cNvPr>
          <p:cNvSpPr txBox="1"/>
          <p:nvPr/>
        </p:nvSpPr>
        <p:spPr>
          <a:xfrm>
            <a:off x="4427984" y="2715748"/>
            <a:ext cx="25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EFB743-2D38-8379-1A66-5FF682E29B5A}"/>
              </a:ext>
            </a:extLst>
          </p:cNvPr>
          <p:cNvSpPr txBox="1"/>
          <p:nvPr/>
        </p:nvSpPr>
        <p:spPr>
          <a:xfrm>
            <a:off x="5239989" y="2768176"/>
            <a:ext cx="25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1" name="Line 93">
            <a:extLst>
              <a:ext uri="{FF2B5EF4-FFF2-40B4-BE49-F238E27FC236}">
                <a16:creationId xmlns:a16="http://schemas.microsoft.com/office/drawing/2014/main" id="{EFFEE0BC-928E-6A27-A195-C70E24987B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5251" y="2774618"/>
            <a:ext cx="285167" cy="68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47BE2F-B6B2-7BE6-BE34-38B9F38C0B84}"/>
              </a:ext>
            </a:extLst>
          </p:cNvPr>
          <p:cNvSpPr txBox="1"/>
          <p:nvPr/>
        </p:nvSpPr>
        <p:spPr>
          <a:xfrm>
            <a:off x="6405972" y="2946580"/>
            <a:ext cx="25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204500-8FE0-5ADA-064C-DF3646097338}"/>
              </a:ext>
            </a:extLst>
          </p:cNvPr>
          <p:cNvSpPr txBox="1"/>
          <p:nvPr/>
        </p:nvSpPr>
        <p:spPr>
          <a:xfrm>
            <a:off x="667989" y="130131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altLang="en-US" sz="2400" kern="0" dirty="0">
                <a:solidFill>
                  <a:srgbClr val="FF0000"/>
                </a:solidFill>
              </a:rPr>
              <a:t>Test X s-a-0 </a:t>
            </a:r>
          </a:p>
        </p:txBody>
      </p:sp>
    </p:spTree>
    <p:extLst>
      <p:ext uri="{BB962C8B-B14F-4D97-AF65-F5344CB8AC3E}">
        <p14:creationId xmlns:p14="http://schemas.microsoft.com/office/powerpoint/2010/main" val="416017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/>
      <p:bldP spid="15" grpId="0"/>
      <p:bldP spid="16" grpId="0" animBg="1"/>
      <p:bldP spid="19" grpId="0"/>
      <p:bldP spid="20" grpId="0"/>
      <p:bldP spid="21" grpId="0" animBg="1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Reasoning about s-a-0, s-a-1 faults</a:t>
            </a:r>
            <a:endParaRPr lang="en-US" altLang="en-US" dirty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0825"/>
            <a:ext cx="8458200" cy="3932238"/>
          </a:xfrm>
        </p:spPr>
        <p:txBody>
          <a:bodyPr/>
          <a:lstStyle/>
          <a:p>
            <a:r>
              <a:rPr lang="en-GB" altLang="en-US" sz="2400" dirty="0"/>
              <a:t>Introduce 2 new logic symbols:</a:t>
            </a:r>
          </a:p>
          <a:p>
            <a:pPr lvl="1"/>
            <a:r>
              <a:rPr lang="en-GB" altLang="en-US" sz="2400" dirty="0"/>
              <a:t>D: 	1 in a good circuit  /  0 in a faulty circuit</a:t>
            </a:r>
          </a:p>
          <a:p>
            <a:pPr lvl="1"/>
            <a:r>
              <a:rPr lang="en-GB" altLang="en-US" sz="2400" dirty="0"/>
              <a:t>D: 	0 in a good circuit  /  1 in a faulty circuit</a:t>
            </a:r>
          </a:p>
          <a:p>
            <a:r>
              <a:rPr lang="en-GB" altLang="en-US" sz="2400" dirty="0"/>
              <a:t>Goal of testing is to discriminate good circuits from faulty:</a:t>
            </a:r>
          </a:p>
          <a:p>
            <a:r>
              <a:rPr lang="en-GB" altLang="en-US" sz="2400" dirty="0"/>
              <a:t>Need to make at least one output go to D or D</a:t>
            </a:r>
          </a:p>
          <a:p>
            <a:endParaRPr lang="en-US" altLang="en-US" sz="2400" dirty="0"/>
          </a:p>
        </p:txBody>
      </p:sp>
      <p:graphicFrame>
        <p:nvGraphicFramePr>
          <p:cNvPr id="439324" name="Group 28"/>
          <p:cNvGraphicFramePr>
            <a:graphicFrameLocks noGrp="1"/>
          </p:cNvGraphicFramePr>
          <p:nvPr/>
        </p:nvGraphicFramePr>
        <p:xfrm>
          <a:off x="5292725" y="3789363"/>
          <a:ext cx="2797175" cy="2743200"/>
        </p:xfrm>
        <a:graphic>
          <a:graphicData uri="http://schemas.openxmlformats.org/drawingml/2006/table">
            <a:tbl>
              <a:tblPr/>
              <a:tblGrid>
                <a:gridCol w="32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4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a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b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c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Faulty 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439391" name="Group 95"/>
          <p:cNvGrpSpPr>
            <a:grpSpLocks/>
          </p:cNvGrpSpPr>
          <p:nvPr/>
        </p:nvGrpSpPr>
        <p:grpSpPr bwMode="auto">
          <a:xfrm>
            <a:off x="1379538" y="4837113"/>
            <a:ext cx="2932112" cy="1854200"/>
            <a:chOff x="869" y="3047"/>
            <a:chExt cx="1847" cy="1168"/>
          </a:xfrm>
        </p:grpSpPr>
        <p:grpSp>
          <p:nvGrpSpPr>
            <p:cNvPr id="439300" name="Group 4"/>
            <p:cNvGrpSpPr>
              <a:grpSpLocks/>
            </p:cNvGrpSpPr>
            <p:nvPr/>
          </p:nvGrpSpPr>
          <p:grpSpPr bwMode="auto">
            <a:xfrm>
              <a:off x="869" y="3113"/>
              <a:ext cx="1806" cy="1026"/>
              <a:chOff x="643" y="3012"/>
              <a:chExt cx="1806" cy="1026"/>
            </a:xfrm>
          </p:grpSpPr>
          <p:sp>
            <p:nvSpPr>
              <p:cNvPr id="439301" name="Rectangle 5"/>
              <p:cNvSpPr>
                <a:spLocks noChangeArrowheads="1"/>
              </p:cNvSpPr>
              <p:nvPr/>
            </p:nvSpPr>
            <p:spPr bwMode="auto">
              <a:xfrm>
                <a:off x="864" y="3012"/>
                <a:ext cx="1344" cy="102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439302" name="Group 6"/>
              <p:cNvGrpSpPr>
                <a:grpSpLocks/>
              </p:cNvGrpSpPr>
              <p:nvPr/>
            </p:nvGrpSpPr>
            <p:grpSpPr bwMode="auto">
              <a:xfrm>
                <a:off x="643" y="3113"/>
                <a:ext cx="1806" cy="818"/>
                <a:chOff x="643" y="3134"/>
                <a:chExt cx="1806" cy="818"/>
              </a:xfrm>
            </p:grpSpPr>
            <p:sp>
              <p:nvSpPr>
                <p:cNvPr id="439303" name="Line 7"/>
                <p:cNvSpPr>
                  <a:spLocks noChangeShapeType="1"/>
                </p:cNvSpPr>
                <p:nvPr/>
              </p:nvSpPr>
              <p:spPr bwMode="auto">
                <a:xfrm>
                  <a:off x="763" y="3227"/>
                  <a:ext cx="35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304" name="Line 8"/>
                <p:cNvSpPr>
                  <a:spLocks noChangeShapeType="1"/>
                </p:cNvSpPr>
                <p:nvPr/>
              </p:nvSpPr>
              <p:spPr bwMode="auto">
                <a:xfrm>
                  <a:off x="763" y="3359"/>
                  <a:ext cx="35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305" name="Rectangle 9"/>
                <p:cNvSpPr>
                  <a:spLocks noChangeArrowheads="1"/>
                </p:cNvSpPr>
                <p:nvPr/>
              </p:nvSpPr>
              <p:spPr bwMode="auto">
                <a:xfrm>
                  <a:off x="643" y="3134"/>
                  <a:ext cx="64" cy="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GB" altLang="zh-CN" sz="1400">
                      <a:solidFill>
                        <a:srgbClr val="000000"/>
                      </a:solidFill>
                      <a:latin typeface="Helv" charset="0"/>
                      <a:ea typeface="SimSun" pitchFamily="2" charset="-122"/>
                    </a:rPr>
                    <a:t>a</a:t>
                  </a:r>
                  <a:endParaRPr lang="en-US" altLang="en-US" sz="1400"/>
                </a:p>
              </p:txBody>
            </p:sp>
            <p:sp>
              <p:nvSpPr>
                <p:cNvPr id="439306" name="Rectangle 10"/>
                <p:cNvSpPr>
                  <a:spLocks noChangeArrowheads="1"/>
                </p:cNvSpPr>
                <p:nvPr/>
              </p:nvSpPr>
              <p:spPr bwMode="auto">
                <a:xfrm>
                  <a:off x="649" y="3302"/>
                  <a:ext cx="64" cy="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altLang="zh-CN" sz="1400">
                      <a:solidFill>
                        <a:srgbClr val="000000"/>
                      </a:solidFill>
                      <a:latin typeface="Helv" charset="0"/>
                      <a:ea typeface="SimSun" pitchFamily="2" charset="-122"/>
                    </a:rPr>
                    <a:t>b</a:t>
                  </a:r>
                  <a:endParaRPr lang="en-US" altLang="en-US" sz="1400"/>
                </a:p>
              </p:txBody>
            </p:sp>
            <p:sp>
              <p:nvSpPr>
                <p:cNvPr id="439307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769" y="3863"/>
                  <a:ext cx="110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308" name="Rectangle 12"/>
                <p:cNvSpPr>
                  <a:spLocks noChangeArrowheads="1"/>
                </p:cNvSpPr>
                <p:nvPr/>
              </p:nvSpPr>
              <p:spPr bwMode="auto">
                <a:xfrm>
                  <a:off x="655" y="3806"/>
                  <a:ext cx="70" cy="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altLang="zh-CN" sz="1400">
                      <a:solidFill>
                        <a:srgbClr val="000000"/>
                      </a:solidFill>
                      <a:latin typeface="Helv" charset="0"/>
                      <a:ea typeface="SimSun" pitchFamily="2" charset="-122"/>
                    </a:rPr>
                    <a:t>c</a:t>
                  </a:r>
                  <a:endParaRPr lang="en-US" altLang="en-US" sz="1400"/>
                </a:p>
              </p:txBody>
            </p:sp>
            <p:sp>
              <p:nvSpPr>
                <p:cNvPr id="439309" name="Line 13"/>
                <p:cNvSpPr>
                  <a:spLocks noChangeShapeType="1"/>
                </p:cNvSpPr>
                <p:nvPr/>
              </p:nvSpPr>
              <p:spPr bwMode="auto">
                <a:xfrm>
                  <a:off x="1339" y="3305"/>
                  <a:ext cx="28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310" name="Line 14"/>
                <p:cNvSpPr>
                  <a:spLocks noChangeShapeType="1"/>
                </p:cNvSpPr>
                <p:nvPr/>
              </p:nvSpPr>
              <p:spPr bwMode="auto">
                <a:xfrm>
                  <a:off x="1627" y="3305"/>
                  <a:ext cx="0" cy="4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311" name="Line 15"/>
                <p:cNvSpPr>
                  <a:spLocks noChangeShapeType="1"/>
                </p:cNvSpPr>
                <p:nvPr/>
              </p:nvSpPr>
              <p:spPr bwMode="auto">
                <a:xfrm>
                  <a:off x="1627" y="3737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312" name="Line 16"/>
                <p:cNvSpPr>
                  <a:spLocks noChangeShapeType="1"/>
                </p:cNvSpPr>
                <p:nvPr/>
              </p:nvSpPr>
              <p:spPr bwMode="auto">
                <a:xfrm>
                  <a:off x="2113" y="3809"/>
                  <a:ext cx="3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313" name="Freeform 17"/>
                <p:cNvSpPr>
                  <a:spLocks/>
                </p:cNvSpPr>
                <p:nvPr/>
              </p:nvSpPr>
              <p:spPr bwMode="auto">
                <a:xfrm>
                  <a:off x="1074" y="3149"/>
                  <a:ext cx="367" cy="276"/>
                </a:xfrm>
                <a:custGeom>
                  <a:avLst/>
                  <a:gdLst>
                    <a:gd name="T0" fmla="*/ 625 w 917"/>
                    <a:gd name="T1" fmla="*/ 0 h 690"/>
                    <a:gd name="T2" fmla="*/ 657 w 917"/>
                    <a:gd name="T3" fmla="*/ 3 h 690"/>
                    <a:gd name="T4" fmla="*/ 685 w 917"/>
                    <a:gd name="T5" fmla="*/ 10 h 690"/>
                    <a:gd name="T6" fmla="*/ 715 w 917"/>
                    <a:gd name="T7" fmla="*/ 20 h 690"/>
                    <a:gd name="T8" fmla="*/ 742 w 917"/>
                    <a:gd name="T9" fmla="*/ 33 h 690"/>
                    <a:gd name="T10" fmla="*/ 767 w 917"/>
                    <a:gd name="T11" fmla="*/ 50 h 690"/>
                    <a:gd name="T12" fmla="*/ 792 w 917"/>
                    <a:gd name="T13" fmla="*/ 68 h 690"/>
                    <a:gd name="T14" fmla="*/ 815 w 917"/>
                    <a:gd name="T15" fmla="*/ 88 h 690"/>
                    <a:gd name="T16" fmla="*/ 835 w 917"/>
                    <a:gd name="T17" fmla="*/ 113 h 690"/>
                    <a:gd name="T18" fmla="*/ 855 w 917"/>
                    <a:gd name="T19" fmla="*/ 138 h 690"/>
                    <a:gd name="T20" fmla="*/ 872 w 917"/>
                    <a:gd name="T21" fmla="*/ 165 h 690"/>
                    <a:gd name="T22" fmla="*/ 885 w 917"/>
                    <a:gd name="T23" fmla="*/ 195 h 690"/>
                    <a:gd name="T24" fmla="*/ 897 w 917"/>
                    <a:gd name="T25" fmla="*/ 225 h 690"/>
                    <a:gd name="T26" fmla="*/ 907 w 917"/>
                    <a:gd name="T27" fmla="*/ 258 h 690"/>
                    <a:gd name="T28" fmla="*/ 912 w 917"/>
                    <a:gd name="T29" fmla="*/ 290 h 690"/>
                    <a:gd name="T30" fmla="*/ 915 w 917"/>
                    <a:gd name="T31" fmla="*/ 325 h 690"/>
                    <a:gd name="T32" fmla="*/ 915 w 917"/>
                    <a:gd name="T33" fmla="*/ 363 h 690"/>
                    <a:gd name="T34" fmla="*/ 912 w 917"/>
                    <a:gd name="T35" fmla="*/ 398 h 690"/>
                    <a:gd name="T36" fmla="*/ 907 w 917"/>
                    <a:gd name="T37" fmla="*/ 430 h 690"/>
                    <a:gd name="T38" fmla="*/ 897 w 917"/>
                    <a:gd name="T39" fmla="*/ 463 h 690"/>
                    <a:gd name="T40" fmla="*/ 885 w 917"/>
                    <a:gd name="T41" fmla="*/ 493 h 690"/>
                    <a:gd name="T42" fmla="*/ 872 w 917"/>
                    <a:gd name="T43" fmla="*/ 523 h 690"/>
                    <a:gd name="T44" fmla="*/ 855 w 917"/>
                    <a:gd name="T45" fmla="*/ 550 h 690"/>
                    <a:gd name="T46" fmla="*/ 837 w 917"/>
                    <a:gd name="T47" fmla="*/ 575 h 690"/>
                    <a:gd name="T48" fmla="*/ 815 w 917"/>
                    <a:gd name="T49" fmla="*/ 600 h 690"/>
                    <a:gd name="T50" fmla="*/ 792 w 917"/>
                    <a:gd name="T51" fmla="*/ 620 h 690"/>
                    <a:gd name="T52" fmla="*/ 767 w 917"/>
                    <a:gd name="T53" fmla="*/ 640 h 690"/>
                    <a:gd name="T54" fmla="*/ 742 w 917"/>
                    <a:gd name="T55" fmla="*/ 655 h 690"/>
                    <a:gd name="T56" fmla="*/ 715 w 917"/>
                    <a:gd name="T57" fmla="*/ 668 h 690"/>
                    <a:gd name="T58" fmla="*/ 687 w 917"/>
                    <a:gd name="T59" fmla="*/ 678 h 690"/>
                    <a:gd name="T60" fmla="*/ 657 w 917"/>
                    <a:gd name="T61" fmla="*/ 685 h 690"/>
                    <a:gd name="T62" fmla="*/ 625 w 917"/>
                    <a:gd name="T63" fmla="*/ 688 h 690"/>
                    <a:gd name="T64" fmla="*/ 0 w 917"/>
                    <a:gd name="T65" fmla="*/ 690 h 690"/>
                    <a:gd name="T66" fmla="*/ 610 w 917"/>
                    <a:gd name="T67" fmla="*/ 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17" h="690">
                      <a:moveTo>
                        <a:pt x="610" y="0"/>
                      </a:moveTo>
                      <a:lnTo>
                        <a:pt x="625" y="0"/>
                      </a:lnTo>
                      <a:lnTo>
                        <a:pt x="642" y="0"/>
                      </a:lnTo>
                      <a:lnTo>
                        <a:pt x="657" y="3"/>
                      </a:lnTo>
                      <a:lnTo>
                        <a:pt x="672" y="5"/>
                      </a:lnTo>
                      <a:lnTo>
                        <a:pt x="685" y="10"/>
                      </a:lnTo>
                      <a:lnTo>
                        <a:pt x="700" y="15"/>
                      </a:lnTo>
                      <a:lnTo>
                        <a:pt x="715" y="20"/>
                      </a:lnTo>
                      <a:lnTo>
                        <a:pt x="727" y="25"/>
                      </a:lnTo>
                      <a:lnTo>
                        <a:pt x="742" y="33"/>
                      </a:lnTo>
                      <a:lnTo>
                        <a:pt x="755" y="40"/>
                      </a:lnTo>
                      <a:lnTo>
                        <a:pt x="767" y="50"/>
                      </a:lnTo>
                      <a:lnTo>
                        <a:pt x="780" y="58"/>
                      </a:lnTo>
                      <a:lnTo>
                        <a:pt x="792" y="68"/>
                      </a:lnTo>
                      <a:lnTo>
                        <a:pt x="805" y="78"/>
                      </a:lnTo>
                      <a:lnTo>
                        <a:pt x="815" y="88"/>
                      </a:lnTo>
                      <a:lnTo>
                        <a:pt x="825" y="100"/>
                      </a:lnTo>
                      <a:lnTo>
                        <a:pt x="835" y="113"/>
                      </a:lnTo>
                      <a:lnTo>
                        <a:pt x="845" y="125"/>
                      </a:lnTo>
                      <a:lnTo>
                        <a:pt x="855" y="138"/>
                      </a:lnTo>
                      <a:lnTo>
                        <a:pt x="862" y="153"/>
                      </a:lnTo>
                      <a:lnTo>
                        <a:pt x="872" y="165"/>
                      </a:lnTo>
                      <a:lnTo>
                        <a:pt x="880" y="180"/>
                      </a:lnTo>
                      <a:lnTo>
                        <a:pt x="885" y="195"/>
                      </a:lnTo>
                      <a:lnTo>
                        <a:pt x="892" y="210"/>
                      </a:lnTo>
                      <a:lnTo>
                        <a:pt x="897" y="225"/>
                      </a:lnTo>
                      <a:lnTo>
                        <a:pt x="902" y="243"/>
                      </a:lnTo>
                      <a:lnTo>
                        <a:pt x="907" y="258"/>
                      </a:lnTo>
                      <a:lnTo>
                        <a:pt x="910" y="275"/>
                      </a:lnTo>
                      <a:lnTo>
                        <a:pt x="912" y="290"/>
                      </a:lnTo>
                      <a:lnTo>
                        <a:pt x="915" y="308"/>
                      </a:lnTo>
                      <a:lnTo>
                        <a:pt x="915" y="325"/>
                      </a:lnTo>
                      <a:lnTo>
                        <a:pt x="917" y="345"/>
                      </a:lnTo>
                      <a:lnTo>
                        <a:pt x="915" y="363"/>
                      </a:lnTo>
                      <a:lnTo>
                        <a:pt x="915" y="380"/>
                      </a:lnTo>
                      <a:lnTo>
                        <a:pt x="912" y="398"/>
                      </a:lnTo>
                      <a:lnTo>
                        <a:pt x="910" y="413"/>
                      </a:lnTo>
                      <a:lnTo>
                        <a:pt x="907" y="430"/>
                      </a:lnTo>
                      <a:lnTo>
                        <a:pt x="902" y="445"/>
                      </a:lnTo>
                      <a:lnTo>
                        <a:pt x="897" y="463"/>
                      </a:lnTo>
                      <a:lnTo>
                        <a:pt x="892" y="478"/>
                      </a:lnTo>
                      <a:lnTo>
                        <a:pt x="885" y="493"/>
                      </a:lnTo>
                      <a:lnTo>
                        <a:pt x="880" y="508"/>
                      </a:lnTo>
                      <a:lnTo>
                        <a:pt x="872" y="523"/>
                      </a:lnTo>
                      <a:lnTo>
                        <a:pt x="865" y="538"/>
                      </a:lnTo>
                      <a:lnTo>
                        <a:pt x="855" y="550"/>
                      </a:lnTo>
                      <a:lnTo>
                        <a:pt x="845" y="563"/>
                      </a:lnTo>
                      <a:lnTo>
                        <a:pt x="837" y="575"/>
                      </a:lnTo>
                      <a:lnTo>
                        <a:pt x="825" y="588"/>
                      </a:lnTo>
                      <a:lnTo>
                        <a:pt x="815" y="600"/>
                      </a:lnTo>
                      <a:lnTo>
                        <a:pt x="805" y="610"/>
                      </a:lnTo>
                      <a:lnTo>
                        <a:pt x="792" y="620"/>
                      </a:lnTo>
                      <a:lnTo>
                        <a:pt x="780" y="630"/>
                      </a:lnTo>
                      <a:lnTo>
                        <a:pt x="767" y="640"/>
                      </a:lnTo>
                      <a:lnTo>
                        <a:pt x="755" y="648"/>
                      </a:lnTo>
                      <a:lnTo>
                        <a:pt x="742" y="655"/>
                      </a:lnTo>
                      <a:lnTo>
                        <a:pt x="730" y="663"/>
                      </a:lnTo>
                      <a:lnTo>
                        <a:pt x="715" y="668"/>
                      </a:lnTo>
                      <a:lnTo>
                        <a:pt x="700" y="673"/>
                      </a:lnTo>
                      <a:lnTo>
                        <a:pt x="687" y="678"/>
                      </a:lnTo>
                      <a:lnTo>
                        <a:pt x="672" y="683"/>
                      </a:lnTo>
                      <a:lnTo>
                        <a:pt x="657" y="685"/>
                      </a:lnTo>
                      <a:lnTo>
                        <a:pt x="642" y="688"/>
                      </a:lnTo>
                      <a:lnTo>
                        <a:pt x="625" y="688"/>
                      </a:lnTo>
                      <a:lnTo>
                        <a:pt x="610" y="690"/>
                      </a:lnTo>
                      <a:lnTo>
                        <a:pt x="0" y="690"/>
                      </a:lnTo>
                      <a:lnTo>
                        <a:pt x="0" y="0"/>
                      </a:lnTo>
                      <a:lnTo>
                        <a:pt x="61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314" name="Rectangle 18"/>
                <p:cNvSpPr>
                  <a:spLocks noChangeArrowheads="1"/>
                </p:cNvSpPr>
                <p:nvPr/>
              </p:nvSpPr>
              <p:spPr bwMode="auto">
                <a:xfrm>
                  <a:off x="1657" y="3308"/>
                  <a:ext cx="70" cy="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altLang="zh-CN" sz="1400">
                      <a:solidFill>
                        <a:srgbClr val="000000"/>
                      </a:solidFill>
                      <a:latin typeface="Helv" charset="0"/>
                      <a:ea typeface="SimSun" pitchFamily="2" charset="-122"/>
                    </a:rPr>
                    <a:t>y</a:t>
                  </a:r>
                  <a:endParaRPr lang="en-US" altLang="en-US" sz="1400"/>
                </a:p>
              </p:txBody>
            </p:sp>
            <p:sp>
              <p:nvSpPr>
                <p:cNvPr id="439315" name="Rectangle 19"/>
                <p:cNvSpPr>
                  <a:spLocks noChangeArrowheads="1"/>
                </p:cNvSpPr>
                <p:nvPr/>
              </p:nvSpPr>
              <p:spPr bwMode="auto">
                <a:xfrm>
                  <a:off x="2359" y="3656"/>
                  <a:ext cx="64" cy="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r>
                    <a:rPr lang="en-US" altLang="zh-CN" sz="1400">
                      <a:solidFill>
                        <a:srgbClr val="000000"/>
                      </a:solidFill>
                      <a:latin typeface="Helv" charset="0"/>
                      <a:ea typeface="SimSun" pitchFamily="2" charset="-122"/>
                    </a:rPr>
                    <a:t>z</a:t>
                  </a:r>
                  <a:endParaRPr lang="en-US" altLang="en-US" sz="1400"/>
                </a:p>
              </p:txBody>
            </p:sp>
            <p:sp>
              <p:nvSpPr>
                <p:cNvPr id="439316" name="Freeform 20"/>
                <p:cNvSpPr>
                  <a:spLocks/>
                </p:cNvSpPr>
                <p:nvPr/>
              </p:nvSpPr>
              <p:spPr bwMode="auto">
                <a:xfrm>
                  <a:off x="1809" y="3676"/>
                  <a:ext cx="367" cy="276"/>
                </a:xfrm>
                <a:custGeom>
                  <a:avLst/>
                  <a:gdLst>
                    <a:gd name="T0" fmla="*/ 625 w 917"/>
                    <a:gd name="T1" fmla="*/ 0 h 690"/>
                    <a:gd name="T2" fmla="*/ 657 w 917"/>
                    <a:gd name="T3" fmla="*/ 3 h 690"/>
                    <a:gd name="T4" fmla="*/ 685 w 917"/>
                    <a:gd name="T5" fmla="*/ 10 h 690"/>
                    <a:gd name="T6" fmla="*/ 715 w 917"/>
                    <a:gd name="T7" fmla="*/ 20 h 690"/>
                    <a:gd name="T8" fmla="*/ 742 w 917"/>
                    <a:gd name="T9" fmla="*/ 33 h 690"/>
                    <a:gd name="T10" fmla="*/ 767 w 917"/>
                    <a:gd name="T11" fmla="*/ 50 h 690"/>
                    <a:gd name="T12" fmla="*/ 792 w 917"/>
                    <a:gd name="T13" fmla="*/ 68 h 690"/>
                    <a:gd name="T14" fmla="*/ 815 w 917"/>
                    <a:gd name="T15" fmla="*/ 88 h 690"/>
                    <a:gd name="T16" fmla="*/ 835 w 917"/>
                    <a:gd name="T17" fmla="*/ 113 h 690"/>
                    <a:gd name="T18" fmla="*/ 855 w 917"/>
                    <a:gd name="T19" fmla="*/ 138 h 690"/>
                    <a:gd name="T20" fmla="*/ 872 w 917"/>
                    <a:gd name="T21" fmla="*/ 165 h 690"/>
                    <a:gd name="T22" fmla="*/ 885 w 917"/>
                    <a:gd name="T23" fmla="*/ 195 h 690"/>
                    <a:gd name="T24" fmla="*/ 897 w 917"/>
                    <a:gd name="T25" fmla="*/ 225 h 690"/>
                    <a:gd name="T26" fmla="*/ 907 w 917"/>
                    <a:gd name="T27" fmla="*/ 258 h 690"/>
                    <a:gd name="T28" fmla="*/ 912 w 917"/>
                    <a:gd name="T29" fmla="*/ 290 h 690"/>
                    <a:gd name="T30" fmla="*/ 915 w 917"/>
                    <a:gd name="T31" fmla="*/ 325 h 690"/>
                    <a:gd name="T32" fmla="*/ 915 w 917"/>
                    <a:gd name="T33" fmla="*/ 363 h 690"/>
                    <a:gd name="T34" fmla="*/ 912 w 917"/>
                    <a:gd name="T35" fmla="*/ 398 h 690"/>
                    <a:gd name="T36" fmla="*/ 907 w 917"/>
                    <a:gd name="T37" fmla="*/ 430 h 690"/>
                    <a:gd name="T38" fmla="*/ 897 w 917"/>
                    <a:gd name="T39" fmla="*/ 463 h 690"/>
                    <a:gd name="T40" fmla="*/ 885 w 917"/>
                    <a:gd name="T41" fmla="*/ 493 h 690"/>
                    <a:gd name="T42" fmla="*/ 872 w 917"/>
                    <a:gd name="T43" fmla="*/ 523 h 690"/>
                    <a:gd name="T44" fmla="*/ 855 w 917"/>
                    <a:gd name="T45" fmla="*/ 550 h 690"/>
                    <a:gd name="T46" fmla="*/ 837 w 917"/>
                    <a:gd name="T47" fmla="*/ 575 h 690"/>
                    <a:gd name="T48" fmla="*/ 815 w 917"/>
                    <a:gd name="T49" fmla="*/ 600 h 690"/>
                    <a:gd name="T50" fmla="*/ 792 w 917"/>
                    <a:gd name="T51" fmla="*/ 620 h 690"/>
                    <a:gd name="T52" fmla="*/ 767 w 917"/>
                    <a:gd name="T53" fmla="*/ 640 h 690"/>
                    <a:gd name="T54" fmla="*/ 742 w 917"/>
                    <a:gd name="T55" fmla="*/ 655 h 690"/>
                    <a:gd name="T56" fmla="*/ 715 w 917"/>
                    <a:gd name="T57" fmla="*/ 668 h 690"/>
                    <a:gd name="T58" fmla="*/ 687 w 917"/>
                    <a:gd name="T59" fmla="*/ 678 h 690"/>
                    <a:gd name="T60" fmla="*/ 657 w 917"/>
                    <a:gd name="T61" fmla="*/ 685 h 690"/>
                    <a:gd name="T62" fmla="*/ 625 w 917"/>
                    <a:gd name="T63" fmla="*/ 688 h 690"/>
                    <a:gd name="T64" fmla="*/ 0 w 917"/>
                    <a:gd name="T65" fmla="*/ 690 h 690"/>
                    <a:gd name="T66" fmla="*/ 610 w 917"/>
                    <a:gd name="T67" fmla="*/ 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17" h="690">
                      <a:moveTo>
                        <a:pt x="610" y="0"/>
                      </a:moveTo>
                      <a:lnTo>
                        <a:pt x="625" y="0"/>
                      </a:lnTo>
                      <a:lnTo>
                        <a:pt x="642" y="0"/>
                      </a:lnTo>
                      <a:lnTo>
                        <a:pt x="657" y="3"/>
                      </a:lnTo>
                      <a:lnTo>
                        <a:pt x="672" y="5"/>
                      </a:lnTo>
                      <a:lnTo>
                        <a:pt x="685" y="10"/>
                      </a:lnTo>
                      <a:lnTo>
                        <a:pt x="700" y="15"/>
                      </a:lnTo>
                      <a:lnTo>
                        <a:pt x="715" y="20"/>
                      </a:lnTo>
                      <a:lnTo>
                        <a:pt x="727" y="25"/>
                      </a:lnTo>
                      <a:lnTo>
                        <a:pt x="742" y="33"/>
                      </a:lnTo>
                      <a:lnTo>
                        <a:pt x="755" y="40"/>
                      </a:lnTo>
                      <a:lnTo>
                        <a:pt x="767" y="50"/>
                      </a:lnTo>
                      <a:lnTo>
                        <a:pt x="780" y="58"/>
                      </a:lnTo>
                      <a:lnTo>
                        <a:pt x="792" y="68"/>
                      </a:lnTo>
                      <a:lnTo>
                        <a:pt x="805" y="78"/>
                      </a:lnTo>
                      <a:lnTo>
                        <a:pt x="815" y="88"/>
                      </a:lnTo>
                      <a:lnTo>
                        <a:pt x="825" y="100"/>
                      </a:lnTo>
                      <a:lnTo>
                        <a:pt x="835" y="113"/>
                      </a:lnTo>
                      <a:lnTo>
                        <a:pt x="845" y="125"/>
                      </a:lnTo>
                      <a:lnTo>
                        <a:pt x="855" y="138"/>
                      </a:lnTo>
                      <a:lnTo>
                        <a:pt x="862" y="153"/>
                      </a:lnTo>
                      <a:lnTo>
                        <a:pt x="872" y="165"/>
                      </a:lnTo>
                      <a:lnTo>
                        <a:pt x="880" y="180"/>
                      </a:lnTo>
                      <a:lnTo>
                        <a:pt x="885" y="195"/>
                      </a:lnTo>
                      <a:lnTo>
                        <a:pt x="892" y="210"/>
                      </a:lnTo>
                      <a:lnTo>
                        <a:pt x="897" y="225"/>
                      </a:lnTo>
                      <a:lnTo>
                        <a:pt x="902" y="243"/>
                      </a:lnTo>
                      <a:lnTo>
                        <a:pt x="907" y="258"/>
                      </a:lnTo>
                      <a:lnTo>
                        <a:pt x="910" y="275"/>
                      </a:lnTo>
                      <a:lnTo>
                        <a:pt x="912" y="290"/>
                      </a:lnTo>
                      <a:lnTo>
                        <a:pt x="915" y="308"/>
                      </a:lnTo>
                      <a:lnTo>
                        <a:pt x="915" y="325"/>
                      </a:lnTo>
                      <a:lnTo>
                        <a:pt x="917" y="345"/>
                      </a:lnTo>
                      <a:lnTo>
                        <a:pt x="915" y="363"/>
                      </a:lnTo>
                      <a:lnTo>
                        <a:pt x="915" y="380"/>
                      </a:lnTo>
                      <a:lnTo>
                        <a:pt x="912" y="398"/>
                      </a:lnTo>
                      <a:lnTo>
                        <a:pt x="910" y="413"/>
                      </a:lnTo>
                      <a:lnTo>
                        <a:pt x="907" y="430"/>
                      </a:lnTo>
                      <a:lnTo>
                        <a:pt x="902" y="445"/>
                      </a:lnTo>
                      <a:lnTo>
                        <a:pt x="897" y="463"/>
                      </a:lnTo>
                      <a:lnTo>
                        <a:pt x="892" y="478"/>
                      </a:lnTo>
                      <a:lnTo>
                        <a:pt x="885" y="493"/>
                      </a:lnTo>
                      <a:lnTo>
                        <a:pt x="880" y="508"/>
                      </a:lnTo>
                      <a:lnTo>
                        <a:pt x="872" y="523"/>
                      </a:lnTo>
                      <a:lnTo>
                        <a:pt x="865" y="538"/>
                      </a:lnTo>
                      <a:lnTo>
                        <a:pt x="855" y="550"/>
                      </a:lnTo>
                      <a:lnTo>
                        <a:pt x="845" y="563"/>
                      </a:lnTo>
                      <a:lnTo>
                        <a:pt x="837" y="575"/>
                      </a:lnTo>
                      <a:lnTo>
                        <a:pt x="825" y="588"/>
                      </a:lnTo>
                      <a:lnTo>
                        <a:pt x="815" y="600"/>
                      </a:lnTo>
                      <a:lnTo>
                        <a:pt x="805" y="610"/>
                      </a:lnTo>
                      <a:lnTo>
                        <a:pt x="792" y="620"/>
                      </a:lnTo>
                      <a:lnTo>
                        <a:pt x="780" y="630"/>
                      </a:lnTo>
                      <a:lnTo>
                        <a:pt x="767" y="640"/>
                      </a:lnTo>
                      <a:lnTo>
                        <a:pt x="755" y="648"/>
                      </a:lnTo>
                      <a:lnTo>
                        <a:pt x="742" y="655"/>
                      </a:lnTo>
                      <a:lnTo>
                        <a:pt x="730" y="663"/>
                      </a:lnTo>
                      <a:lnTo>
                        <a:pt x="715" y="668"/>
                      </a:lnTo>
                      <a:lnTo>
                        <a:pt x="700" y="673"/>
                      </a:lnTo>
                      <a:lnTo>
                        <a:pt x="687" y="678"/>
                      </a:lnTo>
                      <a:lnTo>
                        <a:pt x="672" y="683"/>
                      </a:lnTo>
                      <a:lnTo>
                        <a:pt x="657" y="685"/>
                      </a:lnTo>
                      <a:lnTo>
                        <a:pt x="642" y="688"/>
                      </a:lnTo>
                      <a:lnTo>
                        <a:pt x="625" y="688"/>
                      </a:lnTo>
                      <a:lnTo>
                        <a:pt x="610" y="690"/>
                      </a:lnTo>
                      <a:lnTo>
                        <a:pt x="0" y="690"/>
                      </a:lnTo>
                      <a:lnTo>
                        <a:pt x="0" y="0"/>
                      </a:lnTo>
                      <a:lnTo>
                        <a:pt x="61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931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066" y="3202"/>
                  <a:ext cx="371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GB" altLang="en-US" sz="1200">
                      <a:latin typeface="Arial" pitchFamily="34" charset="0"/>
                    </a:rPr>
                    <a:t>AND1</a:t>
                  </a:r>
                  <a:endParaRPr lang="en-US" altLang="en-US" sz="1200">
                    <a:latin typeface="Arial" pitchFamily="34" charset="0"/>
                  </a:endParaRPr>
                </a:p>
              </p:txBody>
            </p:sp>
            <p:sp>
              <p:nvSpPr>
                <p:cNvPr id="43931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799" y="3707"/>
                  <a:ext cx="371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GB" altLang="en-US" sz="1200">
                      <a:latin typeface="Arial" pitchFamily="34" charset="0"/>
                    </a:rPr>
                    <a:t>AND1</a:t>
                  </a:r>
                  <a:endParaRPr lang="en-US" altLang="en-US" sz="1200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439319" name="Group 23"/>
            <p:cNvGrpSpPr>
              <a:grpSpLocks/>
            </p:cNvGrpSpPr>
            <p:nvPr/>
          </p:nvGrpSpPr>
          <p:grpSpPr bwMode="auto">
            <a:xfrm>
              <a:off x="994" y="3047"/>
              <a:ext cx="1722" cy="1168"/>
              <a:chOff x="768" y="2946"/>
              <a:chExt cx="1722" cy="1168"/>
            </a:xfrm>
          </p:grpSpPr>
          <p:sp>
            <p:nvSpPr>
              <p:cNvPr id="439320" name="Line 24"/>
              <p:cNvSpPr>
                <a:spLocks noChangeShapeType="1"/>
              </p:cNvSpPr>
              <p:nvPr/>
            </p:nvSpPr>
            <p:spPr bwMode="auto">
              <a:xfrm>
                <a:off x="792" y="3996"/>
                <a:ext cx="1554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9321" name="Line 25"/>
              <p:cNvSpPr>
                <a:spLocks noChangeShapeType="1"/>
              </p:cNvSpPr>
              <p:nvPr/>
            </p:nvSpPr>
            <p:spPr bwMode="auto">
              <a:xfrm>
                <a:off x="768" y="3084"/>
                <a:ext cx="1554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9322" name="Text Box 26"/>
              <p:cNvSpPr txBox="1">
                <a:spLocks noChangeArrowheads="1"/>
              </p:cNvSpPr>
              <p:nvPr/>
            </p:nvSpPr>
            <p:spPr bwMode="auto">
              <a:xfrm>
                <a:off x="2286" y="2946"/>
                <a:ext cx="2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solidFill>
                      <a:schemeClr val="hlink"/>
                    </a:solidFill>
                  </a:rPr>
                  <a:t>0</a:t>
                </a:r>
              </a:p>
            </p:txBody>
          </p:sp>
          <p:sp>
            <p:nvSpPr>
              <p:cNvPr id="439323" name="Text Box 27"/>
              <p:cNvSpPr txBox="1">
                <a:spLocks noChangeArrowheads="1"/>
              </p:cNvSpPr>
              <p:nvPr/>
            </p:nvSpPr>
            <p:spPr bwMode="auto">
              <a:xfrm>
                <a:off x="2286" y="3864"/>
                <a:ext cx="18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solidFill>
                      <a:schemeClr val="hlink"/>
                    </a:solidFill>
                  </a:rPr>
                  <a:t>1</a:t>
                </a:r>
              </a:p>
            </p:txBody>
          </p:sp>
        </p:grpSp>
        <p:sp>
          <p:nvSpPr>
            <p:cNvPr id="439386" name="Oval 90"/>
            <p:cNvSpPr>
              <a:spLocks noChangeArrowheads="1"/>
            </p:cNvSpPr>
            <p:nvPr/>
          </p:nvSpPr>
          <p:spPr bwMode="auto">
            <a:xfrm>
              <a:off x="1684" y="3131"/>
              <a:ext cx="132" cy="30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39387" name="Oval 91"/>
          <p:cNvSpPr>
            <a:spLocks noChangeArrowheads="1"/>
          </p:cNvSpPr>
          <p:nvPr/>
        </p:nvSpPr>
        <p:spPr bwMode="auto">
          <a:xfrm>
            <a:off x="6227763" y="6146800"/>
            <a:ext cx="684212" cy="431800"/>
          </a:xfrm>
          <a:prstGeom prst="ellipse">
            <a:avLst/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9388" name="Text Box 92"/>
          <p:cNvSpPr txBox="1">
            <a:spLocks noChangeArrowheads="1"/>
          </p:cNvSpPr>
          <p:nvPr/>
        </p:nvSpPr>
        <p:spPr bwMode="auto">
          <a:xfrm>
            <a:off x="6911975" y="6146800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E50093"/>
                </a:solidFill>
              </a:rPr>
              <a:t>D</a:t>
            </a:r>
            <a:endParaRPr lang="en-US" altLang="en-US">
              <a:solidFill>
                <a:srgbClr val="E50093"/>
              </a:solidFill>
            </a:endParaRPr>
          </a:p>
        </p:txBody>
      </p:sp>
      <p:sp>
        <p:nvSpPr>
          <p:cNvPr id="439389" name="Line 93"/>
          <p:cNvSpPr>
            <a:spLocks noChangeShapeType="1"/>
          </p:cNvSpPr>
          <p:nvPr/>
        </p:nvSpPr>
        <p:spPr bwMode="auto">
          <a:xfrm>
            <a:off x="1547813" y="2457450"/>
            <a:ext cx="17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9390" name="Line 94"/>
          <p:cNvSpPr>
            <a:spLocks noChangeShapeType="1"/>
          </p:cNvSpPr>
          <p:nvPr/>
        </p:nvSpPr>
        <p:spPr bwMode="auto">
          <a:xfrm>
            <a:off x="7127875" y="3321050"/>
            <a:ext cx="179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87" grpId="0" animBg="1"/>
      <p:bldP spid="43938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Reasoning about s-a-0, s-a-1 faults</a:t>
            </a:r>
            <a:endParaRPr lang="en-US" altLang="en-US"/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0825"/>
            <a:ext cx="8458200" cy="3932238"/>
          </a:xfrm>
        </p:spPr>
        <p:txBody>
          <a:bodyPr/>
          <a:lstStyle/>
          <a:p>
            <a:r>
              <a:rPr lang="en-GB" altLang="en-US" sz="2400"/>
              <a:t>Introduce 2 new logic symbols:</a:t>
            </a:r>
          </a:p>
          <a:p>
            <a:pPr lvl="1"/>
            <a:r>
              <a:rPr lang="en-GB" altLang="en-US" sz="2400"/>
              <a:t>D: 	1 in a good circuit  /  0 in a faulty circuit</a:t>
            </a:r>
          </a:p>
          <a:p>
            <a:pPr lvl="1"/>
            <a:r>
              <a:rPr lang="en-GB" altLang="en-US" sz="2400"/>
              <a:t>D: 	0 in a good circuit  /  1 in a faulty circuit</a:t>
            </a:r>
          </a:p>
          <a:p>
            <a:r>
              <a:rPr lang="en-GB" altLang="en-US" sz="2400"/>
              <a:t>Goal of testing is to discriminate good circuits from faulty:</a:t>
            </a:r>
          </a:p>
          <a:p>
            <a:r>
              <a:rPr lang="en-GB" altLang="en-US" sz="2400"/>
              <a:t>Need to make at least one output go to D or D</a:t>
            </a:r>
          </a:p>
          <a:p>
            <a:endParaRPr lang="en-US" altLang="en-US" sz="2400"/>
          </a:p>
        </p:txBody>
      </p:sp>
      <p:grpSp>
        <p:nvGrpSpPr>
          <p:cNvPr id="440324" name="Group 4"/>
          <p:cNvGrpSpPr>
            <a:grpSpLocks/>
          </p:cNvGrpSpPr>
          <p:nvPr/>
        </p:nvGrpSpPr>
        <p:grpSpPr bwMode="auto">
          <a:xfrm>
            <a:off x="1379538" y="4941888"/>
            <a:ext cx="2867025" cy="1628775"/>
            <a:chOff x="643" y="3012"/>
            <a:chExt cx="1806" cy="1026"/>
          </a:xfrm>
        </p:grpSpPr>
        <p:sp>
          <p:nvSpPr>
            <p:cNvPr id="440325" name="Rectangle 5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40326" name="Group 6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440327" name="Line 7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328" name="Line 8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329" name="Rectangle 9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440330" name="Rectangle 10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440331" name="Line 11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332" name="Rectangle 12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440333" name="Line 13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334" name="Line 14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335" name="Line 15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336" name="Line 16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337" name="Freeform 17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338" name="Rectangle 18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440339" name="Rectangle 19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440340" name="Freeform 20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341" name="Text Box 21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440342" name="Text Box 22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grpSp>
        <p:nvGrpSpPr>
          <p:cNvPr id="440343" name="Group 23"/>
          <p:cNvGrpSpPr>
            <a:grpSpLocks/>
          </p:cNvGrpSpPr>
          <p:nvPr/>
        </p:nvGrpSpPr>
        <p:grpSpPr bwMode="auto">
          <a:xfrm>
            <a:off x="1577975" y="4837113"/>
            <a:ext cx="2733675" cy="1854200"/>
            <a:chOff x="768" y="2946"/>
            <a:chExt cx="1722" cy="1168"/>
          </a:xfrm>
        </p:grpSpPr>
        <p:sp>
          <p:nvSpPr>
            <p:cNvPr id="440344" name="Line 24"/>
            <p:cNvSpPr>
              <a:spLocks noChangeShapeType="1"/>
            </p:cNvSpPr>
            <p:nvPr/>
          </p:nvSpPr>
          <p:spPr bwMode="auto">
            <a:xfrm>
              <a:off x="792" y="3996"/>
              <a:ext cx="155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0345" name="Line 25"/>
            <p:cNvSpPr>
              <a:spLocks noChangeShapeType="1"/>
            </p:cNvSpPr>
            <p:nvPr/>
          </p:nvSpPr>
          <p:spPr bwMode="auto">
            <a:xfrm>
              <a:off x="768" y="3084"/>
              <a:ext cx="155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0346" name="Text Box 26"/>
            <p:cNvSpPr txBox="1">
              <a:spLocks noChangeArrowheads="1"/>
            </p:cNvSpPr>
            <p:nvPr/>
          </p:nvSpPr>
          <p:spPr bwMode="auto">
            <a:xfrm>
              <a:off x="2286" y="2946"/>
              <a:ext cx="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440347" name="Text Box 27"/>
            <p:cNvSpPr txBox="1">
              <a:spLocks noChangeArrowheads="1"/>
            </p:cNvSpPr>
            <p:nvPr/>
          </p:nvSpPr>
          <p:spPr bwMode="auto">
            <a:xfrm>
              <a:off x="2286" y="3864"/>
              <a:ext cx="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1</a:t>
              </a:r>
            </a:p>
          </p:txBody>
        </p:sp>
      </p:grpSp>
      <p:graphicFrame>
        <p:nvGraphicFramePr>
          <p:cNvPr id="440348" name="Group 28"/>
          <p:cNvGraphicFramePr>
            <a:graphicFrameLocks noGrp="1"/>
          </p:cNvGraphicFramePr>
          <p:nvPr/>
        </p:nvGraphicFramePr>
        <p:xfrm>
          <a:off x="5292725" y="3789363"/>
          <a:ext cx="1379538" cy="2804160"/>
        </p:xfrm>
        <a:graphic>
          <a:graphicData uri="http://schemas.openxmlformats.org/drawingml/2006/table">
            <a:tbl>
              <a:tblPr/>
              <a:tblGrid>
                <a:gridCol w="32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4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a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b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c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elv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40400" name="Oval 80"/>
          <p:cNvSpPr>
            <a:spLocks noChangeArrowheads="1"/>
          </p:cNvSpPr>
          <p:nvPr/>
        </p:nvSpPr>
        <p:spPr bwMode="auto">
          <a:xfrm>
            <a:off x="2673350" y="4970463"/>
            <a:ext cx="209550" cy="4857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40411" name="Group 91"/>
          <p:cNvGrpSpPr>
            <a:grpSpLocks/>
          </p:cNvGrpSpPr>
          <p:nvPr/>
        </p:nvGrpSpPr>
        <p:grpSpPr bwMode="auto">
          <a:xfrm>
            <a:off x="5256213" y="4113213"/>
            <a:ext cx="3743325" cy="2087562"/>
            <a:chOff x="3311" y="2591"/>
            <a:chExt cx="2358" cy="1315"/>
          </a:xfrm>
        </p:grpSpPr>
        <p:sp>
          <p:nvSpPr>
            <p:cNvPr id="440403" name="Text Box 83"/>
            <p:cNvSpPr txBox="1">
              <a:spLocks noChangeArrowheads="1"/>
            </p:cNvSpPr>
            <p:nvPr/>
          </p:nvSpPr>
          <p:spPr bwMode="auto">
            <a:xfrm>
              <a:off x="4422" y="2768"/>
              <a:ext cx="1247" cy="526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chemeClr val="accent2"/>
                  </a:solidFill>
                </a:rPr>
                <a:t>Not useful to test for y s-a-0</a:t>
              </a: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440404" name="AutoShape 84"/>
            <p:cNvSpPr>
              <a:spLocks noChangeArrowheads="1"/>
            </p:cNvSpPr>
            <p:nvPr/>
          </p:nvSpPr>
          <p:spPr bwMode="auto">
            <a:xfrm>
              <a:off x="3311" y="2591"/>
              <a:ext cx="930" cy="1315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406" name="Line 86"/>
            <p:cNvSpPr>
              <a:spLocks noChangeShapeType="1"/>
            </p:cNvSpPr>
            <p:nvPr/>
          </p:nvSpPr>
          <p:spPr bwMode="auto">
            <a:xfrm flipH="1">
              <a:off x="4241" y="3045"/>
              <a:ext cx="18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40410" name="Group 90"/>
          <p:cNvGrpSpPr>
            <a:grpSpLocks/>
          </p:cNvGrpSpPr>
          <p:nvPr/>
        </p:nvGrpSpPr>
        <p:grpSpPr bwMode="auto">
          <a:xfrm>
            <a:off x="5256213" y="6129338"/>
            <a:ext cx="3744912" cy="504825"/>
            <a:chOff x="3311" y="3861"/>
            <a:chExt cx="2359" cy="318"/>
          </a:xfrm>
        </p:grpSpPr>
        <p:sp>
          <p:nvSpPr>
            <p:cNvPr id="440401" name="Text Box 81"/>
            <p:cNvSpPr txBox="1">
              <a:spLocks noChangeArrowheads="1"/>
            </p:cNvSpPr>
            <p:nvPr/>
          </p:nvSpPr>
          <p:spPr bwMode="auto">
            <a:xfrm>
              <a:off x="4491" y="3861"/>
              <a:ext cx="1179" cy="296"/>
            </a:xfrm>
            <a:prstGeom prst="rect">
              <a:avLst/>
            </a:prstGeom>
            <a:noFill/>
            <a:ln w="12700">
              <a:solidFill>
                <a:srgbClr val="E50093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rgbClr val="E50093"/>
                  </a:solidFill>
                </a:rPr>
                <a:t>Effective</a:t>
              </a:r>
              <a:r>
                <a:rPr lang="en-GB" altLang="en-US"/>
                <a:t> </a:t>
              </a:r>
              <a:r>
                <a:rPr lang="en-GB" altLang="en-US">
                  <a:solidFill>
                    <a:srgbClr val="E50093"/>
                  </a:solidFill>
                </a:rPr>
                <a:t>test</a:t>
              </a:r>
              <a:endParaRPr lang="en-US" altLang="en-US">
                <a:solidFill>
                  <a:srgbClr val="E50093"/>
                </a:solidFill>
              </a:endParaRPr>
            </a:p>
          </p:txBody>
        </p:sp>
        <p:sp>
          <p:nvSpPr>
            <p:cNvPr id="440405" name="AutoShape 85"/>
            <p:cNvSpPr>
              <a:spLocks noChangeArrowheads="1"/>
            </p:cNvSpPr>
            <p:nvPr/>
          </p:nvSpPr>
          <p:spPr bwMode="auto">
            <a:xfrm>
              <a:off x="3311" y="3884"/>
              <a:ext cx="930" cy="295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E5009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407" name="Line 87"/>
            <p:cNvSpPr>
              <a:spLocks noChangeShapeType="1"/>
            </p:cNvSpPr>
            <p:nvPr/>
          </p:nvSpPr>
          <p:spPr bwMode="auto">
            <a:xfrm flipH="1">
              <a:off x="4240" y="4020"/>
              <a:ext cx="250" cy="0"/>
            </a:xfrm>
            <a:prstGeom prst="line">
              <a:avLst/>
            </a:prstGeom>
            <a:noFill/>
            <a:ln w="19050">
              <a:solidFill>
                <a:srgbClr val="E5009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40408" name="Line 88"/>
          <p:cNvSpPr>
            <a:spLocks noChangeShapeType="1"/>
          </p:cNvSpPr>
          <p:nvPr/>
        </p:nvSpPr>
        <p:spPr bwMode="auto">
          <a:xfrm>
            <a:off x="1547813" y="2457450"/>
            <a:ext cx="17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409" name="Line 89"/>
          <p:cNvSpPr>
            <a:spLocks noChangeShapeType="1"/>
          </p:cNvSpPr>
          <p:nvPr/>
        </p:nvSpPr>
        <p:spPr bwMode="auto">
          <a:xfrm>
            <a:off x="7127875" y="3321050"/>
            <a:ext cx="179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4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4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Fault oriented testing</a:t>
            </a:r>
            <a:endParaRPr lang="en-US" altLang="en-US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0825"/>
            <a:ext cx="8458200" cy="3932238"/>
          </a:xfrm>
        </p:spPr>
        <p:txBody>
          <a:bodyPr/>
          <a:lstStyle/>
          <a:p>
            <a:r>
              <a:rPr lang="en-GB" altLang="en-US" sz="2400"/>
              <a:t>If we know what fault we are looking for:</a:t>
            </a:r>
          </a:p>
          <a:p>
            <a:r>
              <a:rPr lang="en-GB" altLang="en-US" sz="2400"/>
              <a:t>We don’t need to test whole truth table</a:t>
            </a:r>
          </a:p>
          <a:p>
            <a:r>
              <a:rPr lang="en-GB" altLang="en-US" sz="2400"/>
              <a:t>Just find one effective test</a:t>
            </a:r>
          </a:p>
          <a:p>
            <a:r>
              <a:rPr lang="en-GB" altLang="en-US" sz="2400"/>
              <a:t>Then continue checking process for all other possible faults</a:t>
            </a:r>
          </a:p>
          <a:p>
            <a:endParaRPr lang="en-US" altLang="en-US" sz="2400"/>
          </a:p>
        </p:txBody>
      </p:sp>
      <p:grpSp>
        <p:nvGrpSpPr>
          <p:cNvPr id="443396" name="Group 4"/>
          <p:cNvGrpSpPr>
            <a:grpSpLocks/>
          </p:cNvGrpSpPr>
          <p:nvPr/>
        </p:nvGrpSpPr>
        <p:grpSpPr bwMode="auto">
          <a:xfrm>
            <a:off x="1379538" y="4941888"/>
            <a:ext cx="2867025" cy="1628775"/>
            <a:chOff x="643" y="3012"/>
            <a:chExt cx="1806" cy="1026"/>
          </a:xfrm>
        </p:grpSpPr>
        <p:sp>
          <p:nvSpPr>
            <p:cNvPr id="443397" name="Rectangle 5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43398" name="Group 6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443399" name="Line 7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400" name="Line 8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401" name="Rectangle 9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443402" name="Rectangle 10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443403" name="Line 11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404" name="Rectangle 12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443405" name="Line 13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406" name="Line 14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407" name="Line 15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408" name="Line 16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409" name="Freeform 17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410" name="Rectangle 18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443411" name="Rectangle 19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443412" name="Freeform 20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413" name="Text Box 21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443414" name="Text Box 22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grpSp>
        <p:nvGrpSpPr>
          <p:cNvPr id="443415" name="Group 23"/>
          <p:cNvGrpSpPr>
            <a:grpSpLocks/>
          </p:cNvGrpSpPr>
          <p:nvPr/>
        </p:nvGrpSpPr>
        <p:grpSpPr bwMode="auto">
          <a:xfrm>
            <a:off x="1577975" y="4837113"/>
            <a:ext cx="2733675" cy="1854200"/>
            <a:chOff x="768" y="2946"/>
            <a:chExt cx="1722" cy="1168"/>
          </a:xfrm>
        </p:grpSpPr>
        <p:sp>
          <p:nvSpPr>
            <p:cNvPr id="443416" name="Line 24"/>
            <p:cNvSpPr>
              <a:spLocks noChangeShapeType="1"/>
            </p:cNvSpPr>
            <p:nvPr/>
          </p:nvSpPr>
          <p:spPr bwMode="auto">
            <a:xfrm>
              <a:off x="792" y="3996"/>
              <a:ext cx="155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3417" name="Line 25"/>
            <p:cNvSpPr>
              <a:spLocks noChangeShapeType="1"/>
            </p:cNvSpPr>
            <p:nvPr/>
          </p:nvSpPr>
          <p:spPr bwMode="auto">
            <a:xfrm>
              <a:off x="768" y="3084"/>
              <a:ext cx="155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3418" name="Text Box 26"/>
            <p:cNvSpPr txBox="1">
              <a:spLocks noChangeArrowheads="1"/>
            </p:cNvSpPr>
            <p:nvPr/>
          </p:nvSpPr>
          <p:spPr bwMode="auto">
            <a:xfrm>
              <a:off x="2286" y="2946"/>
              <a:ext cx="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443419" name="Text Box 27"/>
            <p:cNvSpPr txBox="1">
              <a:spLocks noChangeArrowheads="1"/>
            </p:cNvSpPr>
            <p:nvPr/>
          </p:nvSpPr>
          <p:spPr bwMode="auto">
            <a:xfrm>
              <a:off x="2286" y="3864"/>
              <a:ext cx="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1</a:t>
              </a:r>
            </a:p>
          </p:txBody>
        </p:sp>
      </p:grpSp>
      <p:graphicFrame>
        <p:nvGraphicFramePr>
          <p:cNvPr id="443420" name="Group 28"/>
          <p:cNvGraphicFramePr>
            <a:graphicFrameLocks noGrp="1"/>
          </p:cNvGraphicFramePr>
          <p:nvPr/>
        </p:nvGraphicFramePr>
        <p:xfrm>
          <a:off x="5292725" y="3789363"/>
          <a:ext cx="1379538" cy="2804160"/>
        </p:xfrm>
        <a:graphic>
          <a:graphicData uri="http://schemas.openxmlformats.org/drawingml/2006/table">
            <a:tbl>
              <a:tblPr/>
              <a:tblGrid>
                <a:gridCol w="32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4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a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b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c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elv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43472" name="Oval 80"/>
          <p:cNvSpPr>
            <a:spLocks noChangeArrowheads="1"/>
          </p:cNvSpPr>
          <p:nvPr/>
        </p:nvSpPr>
        <p:spPr bwMode="auto">
          <a:xfrm>
            <a:off x="2673350" y="4970463"/>
            <a:ext cx="209550" cy="4857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3473" name="Text Box 81"/>
          <p:cNvSpPr txBox="1">
            <a:spLocks noChangeArrowheads="1"/>
          </p:cNvSpPr>
          <p:nvPr/>
        </p:nvSpPr>
        <p:spPr bwMode="auto">
          <a:xfrm>
            <a:off x="7129463" y="6129338"/>
            <a:ext cx="1871662" cy="469900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E50093"/>
                </a:solidFill>
              </a:rPr>
              <a:t>Effective</a:t>
            </a:r>
            <a:r>
              <a:rPr lang="en-GB" altLang="en-US"/>
              <a:t> </a:t>
            </a:r>
            <a:r>
              <a:rPr lang="en-GB" altLang="en-US">
                <a:solidFill>
                  <a:srgbClr val="E50093"/>
                </a:solidFill>
              </a:rPr>
              <a:t>test</a:t>
            </a:r>
            <a:endParaRPr lang="en-US" altLang="en-US">
              <a:solidFill>
                <a:srgbClr val="E50093"/>
              </a:solidFill>
            </a:endParaRPr>
          </a:p>
        </p:txBody>
      </p:sp>
      <p:sp>
        <p:nvSpPr>
          <p:cNvPr id="443474" name="Text Box 82"/>
          <p:cNvSpPr txBox="1">
            <a:spLocks noChangeArrowheads="1"/>
          </p:cNvSpPr>
          <p:nvPr/>
        </p:nvSpPr>
        <p:spPr bwMode="auto">
          <a:xfrm>
            <a:off x="7019925" y="4394200"/>
            <a:ext cx="1979613" cy="83502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chemeClr val="accent2"/>
                </a:solidFill>
              </a:rPr>
              <a:t>Not useful to test for y s-a-0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443475" name="AutoShape 83"/>
          <p:cNvSpPr>
            <a:spLocks noChangeArrowheads="1"/>
          </p:cNvSpPr>
          <p:nvPr/>
        </p:nvSpPr>
        <p:spPr bwMode="auto">
          <a:xfrm>
            <a:off x="5256213" y="4113213"/>
            <a:ext cx="1476375" cy="2087562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3476" name="AutoShape 84"/>
          <p:cNvSpPr>
            <a:spLocks noChangeArrowheads="1"/>
          </p:cNvSpPr>
          <p:nvPr/>
        </p:nvSpPr>
        <p:spPr bwMode="auto">
          <a:xfrm>
            <a:off x="5256213" y="6165850"/>
            <a:ext cx="1476375" cy="468313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3477" name="Line 85"/>
          <p:cNvSpPr>
            <a:spLocks noChangeShapeType="1"/>
          </p:cNvSpPr>
          <p:nvPr/>
        </p:nvSpPr>
        <p:spPr bwMode="auto">
          <a:xfrm flipH="1">
            <a:off x="6732588" y="4833938"/>
            <a:ext cx="28733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3478" name="Line 86"/>
          <p:cNvSpPr>
            <a:spLocks noChangeShapeType="1"/>
          </p:cNvSpPr>
          <p:nvPr/>
        </p:nvSpPr>
        <p:spPr bwMode="auto">
          <a:xfrm flipH="1">
            <a:off x="6731000" y="6381750"/>
            <a:ext cx="396875" cy="0"/>
          </a:xfrm>
          <a:prstGeom prst="line">
            <a:avLst/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3479" name="Text Box 87"/>
          <p:cNvSpPr txBox="1">
            <a:spLocks noChangeArrowheads="1"/>
          </p:cNvSpPr>
          <p:nvPr/>
        </p:nvSpPr>
        <p:spPr bwMode="auto">
          <a:xfrm>
            <a:off x="1150938" y="3789363"/>
            <a:ext cx="3959225" cy="469900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E50093"/>
                </a:solidFill>
              </a:rPr>
              <a:t>abc=111 tests for y s-a-0</a:t>
            </a:r>
            <a:endParaRPr lang="en-US" altLang="en-US">
              <a:solidFill>
                <a:srgbClr val="E50093"/>
              </a:solidFill>
            </a:endParaRPr>
          </a:p>
        </p:txBody>
      </p:sp>
      <p:sp>
        <p:nvSpPr>
          <p:cNvPr id="443480" name="Text Box 88"/>
          <p:cNvSpPr txBox="1">
            <a:spLocks noChangeArrowheads="1"/>
          </p:cNvSpPr>
          <p:nvPr/>
        </p:nvSpPr>
        <p:spPr bwMode="auto">
          <a:xfrm>
            <a:off x="1042988" y="4976813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E5009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E50093"/>
                </a:solidFill>
              </a:rPr>
              <a:t>1</a:t>
            </a:r>
            <a:endParaRPr lang="en-US" altLang="en-US">
              <a:solidFill>
                <a:srgbClr val="E50093"/>
              </a:solidFill>
            </a:endParaRPr>
          </a:p>
        </p:txBody>
      </p:sp>
      <p:sp>
        <p:nvSpPr>
          <p:cNvPr id="443481" name="Text Box 89"/>
          <p:cNvSpPr txBox="1">
            <a:spLocks noChangeArrowheads="1"/>
          </p:cNvSpPr>
          <p:nvPr/>
        </p:nvSpPr>
        <p:spPr bwMode="auto">
          <a:xfrm>
            <a:off x="1042988" y="5265738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E5009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E50093"/>
                </a:solidFill>
              </a:rPr>
              <a:t>1</a:t>
            </a:r>
            <a:endParaRPr lang="en-US" altLang="en-US">
              <a:solidFill>
                <a:srgbClr val="E50093"/>
              </a:solidFill>
            </a:endParaRPr>
          </a:p>
        </p:txBody>
      </p:sp>
      <p:sp>
        <p:nvSpPr>
          <p:cNvPr id="443482" name="Text Box 90"/>
          <p:cNvSpPr txBox="1">
            <a:spLocks noChangeArrowheads="1"/>
          </p:cNvSpPr>
          <p:nvPr/>
        </p:nvSpPr>
        <p:spPr bwMode="auto">
          <a:xfrm>
            <a:off x="1042988" y="5984875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E5009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E50093"/>
                </a:solidFill>
              </a:rPr>
              <a:t>1</a:t>
            </a:r>
            <a:endParaRPr lang="en-US" altLang="en-US">
              <a:solidFill>
                <a:srgbClr val="E50093"/>
              </a:solidFill>
            </a:endParaRPr>
          </a:p>
        </p:txBody>
      </p:sp>
      <p:sp>
        <p:nvSpPr>
          <p:cNvPr id="443483" name="Text Box 91"/>
          <p:cNvSpPr txBox="1">
            <a:spLocks noChangeArrowheads="1"/>
          </p:cNvSpPr>
          <p:nvPr/>
        </p:nvSpPr>
        <p:spPr bwMode="auto">
          <a:xfrm>
            <a:off x="3024188" y="526573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E5009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E50093"/>
                </a:solidFill>
              </a:rPr>
              <a:t>D</a:t>
            </a:r>
            <a:endParaRPr lang="en-US" altLang="en-US">
              <a:solidFill>
                <a:srgbClr val="E50093"/>
              </a:solidFill>
            </a:endParaRPr>
          </a:p>
        </p:txBody>
      </p:sp>
      <p:sp>
        <p:nvSpPr>
          <p:cNvPr id="443484" name="Text Box 92"/>
          <p:cNvSpPr txBox="1">
            <a:spLocks noChangeArrowheads="1"/>
          </p:cNvSpPr>
          <p:nvPr/>
        </p:nvSpPr>
        <p:spPr bwMode="auto">
          <a:xfrm>
            <a:off x="4140200" y="578008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E50093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E50093"/>
                </a:solidFill>
              </a:rPr>
              <a:t>D</a:t>
            </a:r>
            <a:endParaRPr lang="en-US" altLang="en-US">
              <a:solidFill>
                <a:srgbClr val="E5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4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4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4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4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uiExpand="1" build="p"/>
      <p:bldP spid="443479" grpId="0" animBg="1"/>
      <p:bldP spid="443480" grpId="0"/>
      <p:bldP spid="443481" grpId="0"/>
      <p:bldP spid="443482" grpId="0"/>
      <p:bldP spid="443483" grpId="0"/>
      <p:bldP spid="44348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Fault oriented testing</a:t>
            </a:r>
            <a:endParaRPr lang="en-US" altLang="en-US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0825"/>
            <a:ext cx="8458200" cy="3932238"/>
          </a:xfrm>
        </p:spPr>
        <p:txBody>
          <a:bodyPr/>
          <a:lstStyle/>
          <a:p>
            <a:r>
              <a:rPr lang="en-GB" altLang="en-US" sz="2400"/>
              <a:t>If we know what fault we are looking for</a:t>
            </a:r>
          </a:p>
          <a:p>
            <a:r>
              <a:rPr lang="en-GB" altLang="en-US" sz="2400"/>
              <a:t>We don’t need to test whole truth table</a:t>
            </a:r>
          </a:p>
          <a:p>
            <a:r>
              <a:rPr lang="en-GB" altLang="en-US" sz="2400"/>
              <a:t>Just find one effective test</a:t>
            </a:r>
          </a:p>
          <a:p>
            <a:r>
              <a:rPr lang="en-GB" altLang="en-US" sz="2400"/>
              <a:t>Then continue checking process for all other possible faults</a:t>
            </a:r>
          </a:p>
          <a:p>
            <a:endParaRPr lang="en-US" altLang="en-US" sz="2400"/>
          </a:p>
        </p:txBody>
      </p:sp>
      <p:grpSp>
        <p:nvGrpSpPr>
          <p:cNvPr id="445444" name="Group 4"/>
          <p:cNvGrpSpPr>
            <a:grpSpLocks/>
          </p:cNvGrpSpPr>
          <p:nvPr/>
        </p:nvGrpSpPr>
        <p:grpSpPr bwMode="auto">
          <a:xfrm>
            <a:off x="1379538" y="4941888"/>
            <a:ext cx="2867025" cy="1628775"/>
            <a:chOff x="643" y="3012"/>
            <a:chExt cx="1806" cy="1026"/>
          </a:xfrm>
        </p:grpSpPr>
        <p:sp>
          <p:nvSpPr>
            <p:cNvPr id="445445" name="Rectangle 5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45446" name="Group 6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445447" name="Line 7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448" name="Line 8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449" name="Rectangle 9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445450" name="Rectangle 10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445451" name="Line 11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452" name="Rectangle 12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445453" name="Line 13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454" name="Line 14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455" name="Line 15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456" name="Line 16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457" name="Freeform 17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458" name="Rectangle 18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445459" name="Rectangle 19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445460" name="Freeform 20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461" name="Text Box 21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445462" name="Text Box 22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grpSp>
        <p:nvGrpSpPr>
          <p:cNvPr id="445463" name="Group 23"/>
          <p:cNvGrpSpPr>
            <a:grpSpLocks/>
          </p:cNvGrpSpPr>
          <p:nvPr/>
        </p:nvGrpSpPr>
        <p:grpSpPr bwMode="auto">
          <a:xfrm>
            <a:off x="1577975" y="4837113"/>
            <a:ext cx="2733675" cy="1854200"/>
            <a:chOff x="768" y="2946"/>
            <a:chExt cx="1722" cy="1168"/>
          </a:xfrm>
        </p:grpSpPr>
        <p:sp>
          <p:nvSpPr>
            <p:cNvPr id="445464" name="Line 24"/>
            <p:cNvSpPr>
              <a:spLocks noChangeShapeType="1"/>
            </p:cNvSpPr>
            <p:nvPr/>
          </p:nvSpPr>
          <p:spPr bwMode="auto">
            <a:xfrm>
              <a:off x="792" y="3996"/>
              <a:ext cx="155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65" name="Line 25"/>
            <p:cNvSpPr>
              <a:spLocks noChangeShapeType="1"/>
            </p:cNvSpPr>
            <p:nvPr/>
          </p:nvSpPr>
          <p:spPr bwMode="auto">
            <a:xfrm>
              <a:off x="768" y="3084"/>
              <a:ext cx="155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5466" name="Text Box 26"/>
            <p:cNvSpPr txBox="1">
              <a:spLocks noChangeArrowheads="1"/>
            </p:cNvSpPr>
            <p:nvPr/>
          </p:nvSpPr>
          <p:spPr bwMode="auto">
            <a:xfrm>
              <a:off x="2286" y="2946"/>
              <a:ext cx="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445467" name="Text Box 27"/>
            <p:cNvSpPr txBox="1">
              <a:spLocks noChangeArrowheads="1"/>
            </p:cNvSpPr>
            <p:nvPr/>
          </p:nvSpPr>
          <p:spPr bwMode="auto">
            <a:xfrm>
              <a:off x="2286" y="3864"/>
              <a:ext cx="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1</a:t>
              </a:r>
            </a:p>
          </p:txBody>
        </p:sp>
      </p:grpSp>
      <p:sp>
        <p:nvSpPr>
          <p:cNvPr id="445468" name="Oval 28"/>
          <p:cNvSpPr>
            <a:spLocks noChangeArrowheads="1"/>
          </p:cNvSpPr>
          <p:nvPr/>
        </p:nvSpPr>
        <p:spPr bwMode="auto">
          <a:xfrm>
            <a:off x="2673350" y="4970463"/>
            <a:ext cx="209550" cy="4857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45470" name="Group 30"/>
          <p:cNvGraphicFramePr>
            <a:graphicFrameLocks noGrp="1"/>
          </p:cNvGraphicFramePr>
          <p:nvPr/>
        </p:nvGraphicFramePr>
        <p:xfrm>
          <a:off x="5292725" y="3794125"/>
          <a:ext cx="2562225" cy="2725420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4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a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b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c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z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y s-a-0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Helv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y s-a-1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z s-a-0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z s-a-1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a s-a-0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a s-a-1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b s-a-0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b s-a-1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c s-a-0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c s-a-1</a:t>
                      </a: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Operations on 5 value logic 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0982F-6601-CF41-CF7F-BB1E99929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1600993"/>
            <a:ext cx="3810000" cy="603871"/>
          </a:xfrm>
        </p:spPr>
        <p:txBody>
          <a:bodyPr/>
          <a:lstStyle/>
          <a:p>
            <a:r>
              <a:rPr lang="en-US" dirty="0"/>
              <a:t>NOT   Z = A</a:t>
            </a:r>
          </a:p>
        </p:txBody>
      </p:sp>
      <p:sp>
        <p:nvSpPr>
          <p:cNvPr id="5" name="Line 93">
            <a:extLst>
              <a:ext uri="{FF2B5EF4-FFF2-40B4-BE49-F238E27FC236}">
                <a16:creationId xmlns:a16="http://schemas.microsoft.com/office/drawing/2014/main" id="{4FD4B819-E558-2414-3822-3F85F9C1BD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69593" y="4221088"/>
            <a:ext cx="288032" cy="33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2B14E4-02FA-364F-22E7-E0ECBC618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956487"/>
              </p:ext>
            </p:extLst>
          </p:nvPr>
        </p:nvGraphicFramePr>
        <p:xfrm>
          <a:off x="935596" y="2678752"/>
          <a:ext cx="334837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>
                  <a:extLst>
                    <a:ext uri="{9D8B030D-6E8A-4147-A177-3AD203B41FA5}">
                      <a16:colId xmlns:a16="http://schemas.microsoft.com/office/drawing/2014/main" val="168030086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213275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722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116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278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976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512901"/>
                  </a:ext>
                </a:extLst>
              </a:tr>
            </a:tbl>
          </a:graphicData>
        </a:graphic>
      </p:graphicFrame>
      <p:sp>
        <p:nvSpPr>
          <p:cNvPr id="7" name="Line 93">
            <a:extLst>
              <a:ext uri="{FF2B5EF4-FFF2-40B4-BE49-F238E27FC236}">
                <a16:creationId xmlns:a16="http://schemas.microsoft.com/office/drawing/2014/main" id="{F3C2C205-935A-358E-2C1C-5B33205518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3808" y="1600993"/>
            <a:ext cx="288032" cy="41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93">
            <a:extLst>
              <a:ext uri="{FF2B5EF4-FFF2-40B4-BE49-F238E27FC236}">
                <a16:creationId xmlns:a16="http://schemas.microsoft.com/office/drawing/2014/main" id="{FD9AFD3E-4DA3-4755-9E8B-4767ADF8D6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3808" y="1600992"/>
            <a:ext cx="288032" cy="33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93">
            <a:extLst>
              <a:ext uri="{FF2B5EF4-FFF2-40B4-BE49-F238E27FC236}">
                <a16:creationId xmlns:a16="http://schemas.microsoft.com/office/drawing/2014/main" id="{4CF46E1B-1064-3DAB-EA98-509BCB8D6B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7233" y="4217689"/>
            <a:ext cx="288032" cy="33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93">
            <a:extLst>
              <a:ext uri="{FF2B5EF4-FFF2-40B4-BE49-F238E27FC236}">
                <a16:creationId xmlns:a16="http://schemas.microsoft.com/office/drawing/2014/main" id="{3A69FEB9-EA1E-6B6A-B5C6-ADBB1BF37D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83668" y="4581128"/>
            <a:ext cx="288032" cy="33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50726D-1BE2-8A7A-2DDE-DCA4E35D70E9}"/>
              </a:ext>
            </a:extLst>
          </p:cNvPr>
          <p:cNvSpPr txBox="1"/>
          <p:nvPr/>
        </p:nvSpPr>
        <p:spPr>
          <a:xfrm flipH="1">
            <a:off x="3277233" y="2981938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18BB28-00F2-E571-E6C7-F222665A341B}"/>
              </a:ext>
            </a:extLst>
          </p:cNvPr>
          <p:cNvSpPr txBox="1"/>
          <p:nvPr/>
        </p:nvSpPr>
        <p:spPr>
          <a:xfrm>
            <a:off x="3219071" y="33296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353E90-13C2-D9DC-AF79-2B586599CDF4}"/>
              </a:ext>
            </a:extLst>
          </p:cNvPr>
          <p:cNvSpPr txBox="1"/>
          <p:nvPr/>
        </p:nvSpPr>
        <p:spPr>
          <a:xfrm>
            <a:off x="3150141" y="369652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87641F-BF2E-8A41-4ADD-402F12755AB9}"/>
              </a:ext>
            </a:extLst>
          </p:cNvPr>
          <p:cNvSpPr txBox="1"/>
          <p:nvPr/>
        </p:nvSpPr>
        <p:spPr>
          <a:xfrm>
            <a:off x="3172533" y="449578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CDF56D-1177-0FB7-E940-DB3B16BCCA16}"/>
              </a:ext>
            </a:extLst>
          </p:cNvPr>
          <p:cNvSpPr txBox="1"/>
          <p:nvPr/>
        </p:nvSpPr>
        <p:spPr>
          <a:xfrm>
            <a:off x="3208276" y="418488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3" grpId="0"/>
      <p:bldP spid="15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Operations on 5 value logic 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0982F-6601-CF41-CF7F-BB1E99929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1600993"/>
            <a:ext cx="3810000" cy="603871"/>
          </a:xfrm>
        </p:spPr>
        <p:txBody>
          <a:bodyPr/>
          <a:lstStyle/>
          <a:p>
            <a:r>
              <a:rPr lang="en-US" dirty="0"/>
              <a:t>AND   Z = A.B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C52C4DD-3F6C-39A4-6069-3899AE3BB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45893"/>
              </p:ext>
            </p:extLst>
          </p:nvPr>
        </p:nvGraphicFramePr>
        <p:xfrm>
          <a:off x="1727684" y="2584123"/>
          <a:ext cx="4680522" cy="3384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087">
                  <a:extLst>
                    <a:ext uri="{9D8B030D-6E8A-4147-A177-3AD203B41FA5}">
                      <a16:colId xmlns:a16="http://schemas.microsoft.com/office/drawing/2014/main" val="1312217362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327578227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2028299140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3289235758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2889116281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2060079869"/>
                    </a:ext>
                  </a:extLst>
                </a:gridCol>
              </a:tblGrid>
              <a:tr h="56406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19395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309689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151934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692106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438600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4797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AB6C5C1-A485-3BEE-C605-887AA077F678}"/>
              </a:ext>
            </a:extLst>
          </p:cNvPr>
          <p:cNvSpPr txBox="1"/>
          <p:nvPr/>
        </p:nvSpPr>
        <p:spPr>
          <a:xfrm>
            <a:off x="3868807" y="201879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98F3C-FF37-8880-3FD2-96CCFE2BF05B}"/>
              </a:ext>
            </a:extLst>
          </p:cNvPr>
          <p:cNvSpPr txBox="1"/>
          <p:nvPr/>
        </p:nvSpPr>
        <p:spPr>
          <a:xfrm>
            <a:off x="1151620" y="406226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7" name="Line 57">
            <a:extLst>
              <a:ext uri="{FF2B5EF4-FFF2-40B4-BE49-F238E27FC236}">
                <a16:creationId xmlns:a16="http://schemas.microsoft.com/office/drawing/2014/main" id="{C1B8D617-370B-5313-82D3-31493BAEE6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5716" y="548122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57">
            <a:extLst>
              <a:ext uri="{FF2B5EF4-FFF2-40B4-BE49-F238E27FC236}">
                <a16:creationId xmlns:a16="http://schemas.microsoft.com/office/drawing/2014/main" id="{C45D6402-2DFC-73E2-48D4-E0D6CC695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4148" y="2643802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9A5BB9-050F-820B-0F88-ED67A63806EB}"/>
              </a:ext>
            </a:extLst>
          </p:cNvPr>
          <p:cNvSpPr txBox="1"/>
          <p:nvPr/>
        </p:nvSpPr>
        <p:spPr>
          <a:xfrm>
            <a:off x="2667000" y="319816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A3E444-8D23-74A6-6EA4-0D5AA7EBD01F}"/>
              </a:ext>
            </a:extLst>
          </p:cNvPr>
          <p:cNvSpPr txBox="1"/>
          <p:nvPr/>
        </p:nvSpPr>
        <p:spPr>
          <a:xfrm>
            <a:off x="3491880" y="318590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4E7C83-1496-E949-0BDD-8B36BC088E48}"/>
              </a:ext>
            </a:extLst>
          </p:cNvPr>
          <p:cNvSpPr txBox="1"/>
          <p:nvPr/>
        </p:nvSpPr>
        <p:spPr>
          <a:xfrm>
            <a:off x="4249571" y="3183165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A95D39-5E1A-70A8-B8CA-BF9FD5408A64}"/>
              </a:ext>
            </a:extLst>
          </p:cNvPr>
          <p:cNvSpPr txBox="1"/>
          <p:nvPr/>
        </p:nvSpPr>
        <p:spPr>
          <a:xfrm>
            <a:off x="5008918" y="319816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7C28C1-FBA9-40B7-047A-B1A2CF1D3BB8}"/>
              </a:ext>
            </a:extLst>
          </p:cNvPr>
          <p:cNvSpPr txBox="1"/>
          <p:nvPr/>
        </p:nvSpPr>
        <p:spPr>
          <a:xfrm>
            <a:off x="5832016" y="3183165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327F12-588C-422E-83DF-76DF55A2BBBB}"/>
              </a:ext>
            </a:extLst>
          </p:cNvPr>
          <p:cNvSpPr txBox="1"/>
          <p:nvPr/>
        </p:nvSpPr>
        <p:spPr>
          <a:xfrm>
            <a:off x="2667000" y="368292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CF3D50-FED9-0675-280E-761D5A6E5C77}"/>
              </a:ext>
            </a:extLst>
          </p:cNvPr>
          <p:cNvSpPr txBox="1"/>
          <p:nvPr/>
        </p:nvSpPr>
        <p:spPr>
          <a:xfrm>
            <a:off x="3491880" y="370197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407E7F-5D94-7570-BB76-1F6E8D595674}"/>
              </a:ext>
            </a:extLst>
          </p:cNvPr>
          <p:cNvSpPr txBox="1"/>
          <p:nvPr/>
        </p:nvSpPr>
        <p:spPr>
          <a:xfrm>
            <a:off x="4242505" y="370400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28E0F6-1CF6-8DD1-1206-671DA909F386}"/>
              </a:ext>
            </a:extLst>
          </p:cNvPr>
          <p:cNvSpPr txBox="1"/>
          <p:nvPr/>
        </p:nvSpPr>
        <p:spPr>
          <a:xfrm>
            <a:off x="5008918" y="372507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1BB177-7569-1CE5-A755-1C40AD516FE7}"/>
              </a:ext>
            </a:extLst>
          </p:cNvPr>
          <p:cNvSpPr txBox="1"/>
          <p:nvPr/>
        </p:nvSpPr>
        <p:spPr>
          <a:xfrm>
            <a:off x="5832016" y="369350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9D6891-78CE-4A48-546E-3E1784FD9AED}"/>
              </a:ext>
            </a:extLst>
          </p:cNvPr>
          <p:cNvSpPr txBox="1"/>
          <p:nvPr/>
        </p:nvSpPr>
        <p:spPr>
          <a:xfrm>
            <a:off x="2667000" y="4309805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66ED28-B6F7-3231-9685-8482D030474B}"/>
              </a:ext>
            </a:extLst>
          </p:cNvPr>
          <p:cNvSpPr txBox="1"/>
          <p:nvPr/>
        </p:nvSpPr>
        <p:spPr>
          <a:xfrm>
            <a:off x="5872210" y="433703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C6FF01-EC7E-9D5F-5374-C6BF11670EC3}"/>
              </a:ext>
            </a:extLst>
          </p:cNvPr>
          <p:cNvSpPr txBox="1"/>
          <p:nvPr/>
        </p:nvSpPr>
        <p:spPr>
          <a:xfrm>
            <a:off x="2667000" y="480645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AA685A-6A2C-1089-13F3-C981A5229FD3}"/>
              </a:ext>
            </a:extLst>
          </p:cNvPr>
          <p:cNvSpPr txBox="1"/>
          <p:nvPr/>
        </p:nvSpPr>
        <p:spPr>
          <a:xfrm>
            <a:off x="2667000" y="543332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3E0409-B856-9F10-45DE-BDFC5137CAEE}"/>
              </a:ext>
            </a:extLst>
          </p:cNvPr>
          <p:cNvSpPr txBox="1"/>
          <p:nvPr/>
        </p:nvSpPr>
        <p:spPr>
          <a:xfrm>
            <a:off x="5888050" y="490562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6974FB-A84F-D5F7-7E5F-BE653143EF35}"/>
              </a:ext>
            </a:extLst>
          </p:cNvPr>
          <p:cNvSpPr txBox="1"/>
          <p:nvPr/>
        </p:nvSpPr>
        <p:spPr>
          <a:xfrm>
            <a:off x="5152934" y="547806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59EF95-6D8B-D2E9-3574-A9FBB2E95E9E}"/>
              </a:ext>
            </a:extLst>
          </p:cNvPr>
          <p:cNvSpPr txBox="1"/>
          <p:nvPr/>
        </p:nvSpPr>
        <p:spPr>
          <a:xfrm>
            <a:off x="3491880" y="431701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7C6949-C260-9124-538C-8BF762306A6A}"/>
              </a:ext>
            </a:extLst>
          </p:cNvPr>
          <p:cNvSpPr txBox="1"/>
          <p:nvPr/>
        </p:nvSpPr>
        <p:spPr>
          <a:xfrm>
            <a:off x="4258657" y="431382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AA25E7-0040-6382-3D11-74AB6FF17E43}"/>
              </a:ext>
            </a:extLst>
          </p:cNvPr>
          <p:cNvSpPr txBox="1"/>
          <p:nvPr/>
        </p:nvSpPr>
        <p:spPr>
          <a:xfrm>
            <a:off x="5008918" y="435329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4A913E-EB2C-BF90-A199-B4D732FC04B1}"/>
              </a:ext>
            </a:extLst>
          </p:cNvPr>
          <p:cNvSpPr txBox="1"/>
          <p:nvPr/>
        </p:nvSpPr>
        <p:spPr>
          <a:xfrm>
            <a:off x="4274809" y="480721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567588-A653-8368-DABF-EF1E05740BFE}"/>
              </a:ext>
            </a:extLst>
          </p:cNvPr>
          <p:cNvSpPr txBox="1"/>
          <p:nvPr/>
        </p:nvSpPr>
        <p:spPr>
          <a:xfrm>
            <a:off x="4290595" y="544161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AB64352-3506-DFE5-9899-B1F726B3DBB0}"/>
              </a:ext>
            </a:extLst>
          </p:cNvPr>
          <p:cNvSpPr txBox="1"/>
          <p:nvPr/>
        </p:nvSpPr>
        <p:spPr>
          <a:xfrm>
            <a:off x="3468189" y="481887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86DB81-320E-0BAA-6FC4-CC7540107AB4}"/>
              </a:ext>
            </a:extLst>
          </p:cNvPr>
          <p:cNvSpPr txBox="1"/>
          <p:nvPr/>
        </p:nvSpPr>
        <p:spPr>
          <a:xfrm>
            <a:off x="5008918" y="4839725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DDB8B2-5B4C-D668-A10A-8F21FB748FA4}"/>
              </a:ext>
            </a:extLst>
          </p:cNvPr>
          <p:cNvSpPr txBox="1"/>
          <p:nvPr/>
        </p:nvSpPr>
        <p:spPr>
          <a:xfrm>
            <a:off x="5888050" y="547746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5D191E-3EED-CCFE-78C3-F3655198EF06}"/>
              </a:ext>
            </a:extLst>
          </p:cNvPr>
          <p:cNvSpPr txBox="1"/>
          <p:nvPr/>
        </p:nvSpPr>
        <p:spPr>
          <a:xfrm>
            <a:off x="3491880" y="547746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5" name="Line 57">
            <a:extLst>
              <a:ext uri="{FF2B5EF4-FFF2-40B4-BE49-F238E27FC236}">
                <a16:creationId xmlns:a16="http://schemas.microsoft.com/office/drawing/2014/main" id="{87CB086E-3C87-B078-275D-9907D1A1AA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4342" y="5553236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Line 57">
            <a:extLst>
              <a:ext uri="{FF2B5EF4-FFF2-40B4-BE49-F238E27FC236}">
                <a16:creationId xmlns:a16="http://schemas.microsoft.com/office/drawing/2014/main" id="{76BE58F5-9C31-645B-2A05-8686862D65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4012" y="553003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" name="Line 57">
            <a:extLst>
              <a:ext uri="{FF2B5EF4-FFF2-40B4-BE49-F238E27FC236}">
                <a16:creationId xmlns:a16="http://schemas.microsoft.com/office/drawing/2014/main" id="{83D1E3E3-0892-865B-E3F6-CD46C30FCD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4148" y="3751754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1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ADEE1-CD90-7250-807C-F981DA8D3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152400"/>
            <a:ext cx="8072437" cy="127635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Why is Design For Testability Important ?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8BCB0D94-4BA1-D869-038F-1B9A7663CA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>
                <a:solidFill>
                  <a:srgbClr val="000000"/>
                </a:solidFill>
                <a:latin typeface="Aptos" panose="020B0004020202020204" pitchFamily="34" charset="0"/>
              </a:rPr>
              <a:t>Easier to identify the structural defects in the chip and fix design errors before the product is shipped to customers.</a:t>
            </a:r>
          </a:p>
          <a:p>
            <a:r>
              <a:rPr lang="en-US" altLang="en-US" sz="1800">
                <a:solidFill>
                  <a:srgbClr val="000000"/>
                </a:solidFill>
                <a:latin typeface="Aptos" panose="020B0004020202020204" pitchFamily="34" charset="0"/>
              </a:rPr>
              <a:t> Make the testing process more efficient, reducing the cost and time required for testing. </a:t>
            </a:r>
          </a:p>
          <a:p>
            <a:r>
              <a:rPr lang="en-US" altLang="en-US" sz="1800">
                <a:solidFill>
                  <a:srgbClr val="000000"/>
                </a:solidFill>
                <a:latin typeface="Aptos" panose="020B0004020202020204" pitchFamily="34" charset="0"/>
              </a:rPr>
              <a:t>This can lead to significant cost savings during the manufacturing process.</a:t>
            </a:r>
          </a:p>
          <a:p>
            <a:r>
              <a:rPr lang="en-US" altLang="en-US" sz="1800">
                <a:solidFill>
                  <a:srgbClr val="000000"/>
                </a:solidFill>
                <a:latin typeface="Aptos" panose="020B0004020202020204" pitchFamily="34" charset="0"/>
              </a:rPr>
              <a:t> Identify any defects early in the process, allowing for faster repairs and improvements in production yield.</a:t>
            </a:r>
          </a:p>
          <a:p>
            <a:r>
              <a:rPr lang="en-US" altLang="en-US" sz="1800">
                <a:solidFill>
                  <a:srgbClr val="000000"/>
                </a:solidFill>
                <a:latin typeface="Aptos" panose="020B0004020202020204" pitchFamily="34" charset="0"/>
              </a:rPr>
              <a:t>Accelerate the development cycle by reducing the time and effort required for testing and debugging. </a:t>
            </a:r>
          </a:p>
          <a:p>
            <a:r>
              <a:rPr lang="en-US" altLang="en-US" sz="1800">
                <a:solidFill>
                  <a:srgbClr val="000000"/>
                </a:solidFill>
                <a:latin typeface="Aptos" panose="020B0004020202020204" pitchFamily="34" charset="0"/>
              </a:rPr>
              <a:t>Easier to diagnose and fix problems in the chip design, reducing the effort required for maintenance and updates.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Operations on 5 value logic 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0982F-6601-CF41-CF7F-BB1E99929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1600993"/>
            <a:ext cx="3810000" cy="603871"/>
          </a:xfrm>
        </p:spPr>
        <p:txBody>
          <a:bodyPr/>
          <a:lstStyle/>
          <a:p>
            <a:r>
              <a:rPr lang="en-US" dirty="0"/>
              <a:t>OR   Z = A+B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C52C4DD-3F6C-39A4-6069-3899AE3BB43B}"/>
              </a:ext>
            </a:extLst>
          </p:cNvPr>
          <p:cNvGraphicFramePr>
            <a:graphicFrameLocks noGrp="1"/>
          </p:cNvGraphicFramePr>
          <p:nvPr/>
        </p:nvGraphicFramePr>
        <p:xfrm>
          <a:off x="1727684" y="2584123"/>
          <a:ext cx="4680522" cy="3384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087">
                  <a:extLst>
                    <a:ext uri="{9D8B030D-6E8A-4147-A177-3AD203B41FA5}">
                      <a16:colId xmlns:a16="http://schemas.microsoft.com/office/drawing/2014/main" val="1312217362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327578227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2028299140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3289235758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2889116281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2060079869"/>
                    </a:ext>
                  </a:extLst>
                </a:gridCol>
              </a:tblGrid>
              <a:tr h="56406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19395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309689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151934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692106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438600"/>
                  </a:ext>
                </a:extLst>
              </a:tr>
              <a:tr h="56406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4797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AB6C5C1-A485-3BEE-C605-887AA077F678}"/>
              </a:ext>
            </a:extLst>
          </p:cNvPr>
          <p:cNvSpPr txBox="1"/>
          <p:nvPr/>
        </p:nvSpPr>
        <p:spPr>
          <a:xfrm>
            <a:off x="3868807" y="201879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98F3C-FF37-8880-3FD2-96CCFE2BF05B}"/>
              </a:ext>
            </a:extLst>
          </p:cNvPr>
          <p:cNvSpPr txBox="1"/>
          <p:nvPr/>
        </p:nvSpPr>
        <p:spPr>
          <a:xfrm>
            <a:off x="1151620" y="406226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7" name="Line 57">
            <a:extLst>
              <a:ext uri="{FF2B5EF4-FFF2-40B4-BE49-F238E27FC236}">
                <a16:creationId xmlns:a16="http://schemas.microsoft.com/office/drawing/2014/main" id="{C1B8D617-370B-5313-82D3-31493BAEE6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5716" y="548122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57">
            <a:extLst>
              <a:ext uri="{FF2B5EF4-FFF2-40B4-BE49-F238E27FC236}">
                <a16:creationId xmlns:a16="http://schemas.microsoft.com/office/drawing/2014/main" id="{C45D6402-2DFC-73E2-48D4-E0D6CC695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4148" y="2643802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9A5BB9-050F-820B-0F88-ED67A63806EB}"/>
              </a:ext>
            </a:extLst>
          </p:cNvPr>
          <p:cNvSpPr txBox="1"/>
          <p:nvPr/>
        </p:nvSpPr>
        <p:spPr>
          <a:xfrm>
            <a:off x="2667000" y="319816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A3E444-8D23-74A6-6EA4-0D5AA7EBD01F}"/>
              </a:ext>
            </a:extLst>
          </p:cNvPr>
          <p:cNvSpPr txBox="1"/>
          <p:nvPr/>
        </p:nvSpPr>
        <p:spPr>
          <a:xfrm>
            <a:off x="3491880" y="318590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4E7C83-1496-E949-0BDD-8B36BC088E48}"/>
              </a:ext>
            </a:extLst>
          </p:cNvPr>
          <p:cNvSpPr txBox="1"/>
          <p:nvPr/>
        </p:nvSpPr>
        <p:spPr>
          <a:xfrm>
            <a:off x="4249571" y="3183165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A95D39-5E1A-70A8-B8CA-BF9FD5408A64}"/>
              </a:ext>
            </a:extLst>
          </p:cNvPr>
          <p:cNvSpPr txBox="1"/>
          <p:nvPr/>
        </p:nvSpPr>
        <p:spPr>
          <a:xfrm>
            <a:off x="5008918" y="319816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7C28C1-FBA9-40B7-047A-B1A2CF1D3BB8}"/>
              </a:ext>
            </a:extLst>
          </p:cNvPr>
          <p:cNvSpPr txBox="1"/>
          <p:nvPr/>
        </p:nvSpPr>
        <p:spPr>
          <a:xfrm>
            <a:off x="5832016" y="372030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327F12-588C-422E-83DF-76DF55A2BBBB}"/>
              </a:ext>
            </a:extLst>
          </p:cNvPr>
          <p:cNvSpPr txBox="1"/>
          <p:nvPr/>
        </p:nvSpPr>
        <p:spPr>
          <a:xfrm>
            <a:off x="2683851" y="369144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CF3D50-FED9-0675-280E-761D5A6E5C77}"/>
              </a:ext>
            </a:extLst>
          </p:cNvPr>
          <p:cNvSpPr txBox="1"/>
          <p:nvPr/>
        </p:nvSpPr>
        <p:spPr>
          <a:xfrm>
            <a:off x="3491880" y="370197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407E7F-5D94-7570-BB76-1F6E8D595674}"/>
              </a:ext>
            </a:extLst>
          </p:cNvPr>
          <p:cNvSpPr txBox="1"/>
          <p:nvPr/>
        </p:nvSpPr>
        <p:spPr>
          <a:xfrm>
            <a:off x="4242505" y="370400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28E0F6-1CF6-8DD1-1206-671DA909F386}"/>
              </a:ext>
            </a:extLst>
          </p:cNvPr>
          <p:cNvSpPr txBox="1"/>
          <p:nvPr/>
        </p:nvSpPr>
        <p:spPr>
          <a:xfrm>
            <a:off x="5008918" y="372507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1BB177-7569-1CE5-A755-1C40AD516FE7}"/>
              </a:ext>
            </a:extLst>
          </p:cNvPr>
          <p:cNvSpPr txBox="1"/>
          <p:nvPr/>
        </p:nvSpPr>
        <p:spPr>
          <a:xfrm>
            <a:off x="5764260" y="320659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9D6891-78CE-4A48-546E-3E1784FD9AED}"/>
              </a:ext>
            </a:extLst>
          </p:cNvPr>
          <p:cNvSpPr txBox="1"/>
          <p:nvPr/>
        </p:nvSpPr>
        <p:spPr>
          <a:xfrm>
            <a:off x="2667000" y="4309805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66ED28-B6F7-3231-9685-8482D030474B}"/>
              </a:ext>
            </a:extLst>
          </p:cNvPr>
          <p:cNvSpPr txBox="1"/>
          <p:nvPr/>
        </p:nvSpPr>
        <p:spPr>
          <a:xfrm>
            <a:off x="5872210" y="433703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C6FF01-EC7E-9D5F-5374-C6BF11670EC3}"/>
              </a:ext>
            </a:extLst>
          </p:cNvPr>
          <p:cNvSpPr txBox="1"/>
          <p:nvPr/>
        </p:nvSpPr>
        <p:spPr>
          <a:xfrm>
            <a:off x="2667000" y="480645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AA685A-6A2C-1089-13F3-C981A5229FD3}"/>
              </a:ext>
            </a:extLst>
          </p:cNvPr>
          <p:cNvSpPr txBox="1"/>
          <p:nvPr/>
        </p:nvSpPr>
        <p:spPr>
          <a:xfrm>
            <a:off x="3552230" y="5394152"/>
            <a:ext cx="47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3E0409-B856-9F10-45DE-BDFC5137CAEE}"/>
              </a:ext>
            </a:extLst>
          </p:cNvPr>
          <p:cNvSpPr txBox="1"/>
          <p:nvPr/>
        </p:nvSpPr>
        <p:spPr>
          <a:xfrm>
            <a:off x="5888050" y="490562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6974FB-A84F-D5F7-7E5F-BE653143EF35}"/>
              </a:ext>
            </a:extLst>
          </p:cNvPr>
          <p:cNvSpPr txBox="1"/>
          <p:nvPr/>
        </p:nvSpPr>
        <p:spPr>
          <a:xfrm>
            <a:off x="5152934" y="547806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59EF95-6D8B-D2E9-3574-A9FBB2E95E9E}"/>
              </a:ext>
            </a:extLst>
          </p:cNvPr>
          <p:cNvSpPr txBox="1"/>
          <p:nvPr/>
        </p:nvSpPr>
        <p:spPr>
          <a:xfrm>
            <a:off x="3491880" y="431701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7C6949-C260-9124-538C-8BF762306A6A}"/>
              </a:ext>
            </a:extLst>
          </p:cNvPr>
          <p:cNvSpPr txBox="1"/>
          <p:nvPr/>
        </p:nvSpPr>
        <p:spPr>
          <a:xfrm>
            <a:off x="4258657" y="431382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AA25E7-0040-6382-3D11-74AB6FF17E43}"/>
              </a:ext>
            </a:extLst>
          </p:cNvPr>
          <p:cNvSpPr txBox="1"/>
          <p:nvPr/>
        </p:nvSpPr>
        <p:spPr>
          <a:xfrm>
            <a:off x="5008918" y="435329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4A913E-EB2C-BF90-A199-B4D732FC04B1}"/>
              </a:ext>
            </a:extLst>
          </p:cNvPr>
          <p:cNvSpPr txBox="1"/>
          <p:nvPr/>
        </p:nvSpPr>
        <p:spPr>
          <a:xfrm>
            <a:off x="4274809" y="480721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567588-A653-8368-DABF-EF1E05740BFE}"/>
              </a:ext>
            </a:extLst>
          </p:cNvPr>
          <p:cNvSpPr txBox="1"/>
          <p:nvPr/>
        </p:nvSpPr>
        <p:spPr>
          <a:xfrm>
            <a:off x="4290595" y="544161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AB64352-3506-DFE5-9899-B1F726B3DBB0}"/>
              </a:ext>
            </a:extLst>
          </p:cNvPr>
          <p:cNvSpPr txBox="1"/>
          <p:nvPr/>
        </p:nvSpPr>
        <p:spPr>
          <a:xfrm>
            <a:off x="3468189" y="481887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86DB81-320E-0BAA-6FC4-CC7540107AB4}"/>
              </a:ext>
            </a:extLst>
          </p:cNvPr>
          <p:cNvSpPr txBox="1"/>
          <p:nvPr/>
        </p:nvSpPr>
        <p:spPr>
          <a:xfrm>
            <a:off x="5008918" y="4839725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DDB8B2-5B4C-D668-A10A-8F21FB748FA4}"/>
              </a:ext>
            </a:extLst>
          </p:cNvPr>
          <p:cNvSpPr txBox="1"/>
          <p:nvPr/>
        </p:nvSpPr>
        <p:spPr>
          <a:xfrm>
            <a:off x="5888050" y="547746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5D191E-3EED-CCFE-78C3-F3655198EF06}"/>
              </a:ext>
            </a:extLst>
          </p:cNvPr>
          <p:cNvSpPr txBox="1"/>
          <p:nvPr/>
        </p:nvSpPr>
        <p:spPr>
          <a:xfrm>
            <a:off x="2644155" y="547746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5" name="Line 57">
            <a:extLst>
              <a:ext uri="{FF2B5EF4-FFF2-40B4-BE49-F238E27FC236}">
                <a16:creationId xmlns:a16="http://schemas.microsoft.com/office/drawing/2014/main" id="{87CB086E-3C87-B078-275D-9907D1A1AA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4342" y="5553236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Line 57">
            <a:extLst>
              <a:ext uri="{FF2B5EF4-FFF2-40B4-BE49-F238E27FC236}">
                <a16:creationId xmlns:a16="http://schemas.microsoft.com/office/drawing/2014/main" id="{76BE58F5-9C31-645B-2A05-8686862D65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4108" y="5511581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" name="Line 57">
            <a:extLst>
              <a:ext uri="{FF2B5EF4-FFF2-40B4-BE49-F238E27FC236}">
                <a16:creationId xmlns:a16="http://schemas.microsoft.com/office/drawing/2014/main" id="{83D1E3E3-0892-865B-E3F6-CD46C30FCD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6392" y="3284984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DAF050-B39D-F1C2-C9B7-4AE9D976C692}"/>
              </a:ext>
            </a:extLst>
          </p:cNvPr>
          <p:cNvSpPr txBox="1"/>
          <p:nvPr/>
        </p:nvSpPr>
        <p:spPr>
          <a:xfrm>
            <a:off x="539552" y="6115831"/>
            <a:ext cx="871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Gates can be extracted from the basic AND OR NOT gates</a:t>
            </a:r>
          </a:p>
        </p:txBody>
      </p:sp>
    </p:spTree>
    <p:extLst>
      <p:ext uri="{BB962C8B-B14F-4D97-AF65-F5344CB8AC3E}">
        <p14:creationId xmlns:p14="http://schemas.microsoft.com/office/powerpoint/2010/main" val="16943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CABB2-F5D7-A60F-6045-8E540242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64325"/>
            <a:ext cx="7772400" cy="127635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98225-CC19-C2DE-3070-D1C8B694190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1520" y="2816932"/>
            <a:ext cx="8892480" cy="3656013"/>
          </a:xfrm>
        </p:spPr>
        <p:txBody>
          <a:bodyPr/>
          <a:lstStyle/>
          <a:p>
            <a:r>
              <a:rPr lang="en-US" sz="2000" dirty="0"/>
              <a:t>Test B s-a-1</a:t>
            </a:r>
          </a:p>
          <a:p>
            <a:r>
              <a:rPr lang="en-US" sz="2000" dirty="0"/>
              <a:t>Can propagate B through one of 3 paths</a:t>
            </a:r>
          </a:p>
          <a:p>
            <a:pPr lvl="1"/>
            <a:r>
              <a:rPr lang="en-US" sz="1600" dirty="0"/>
              <a:t>If one test vector is required, then any </a:t>
            </a:r>
            <a:r>
              <a:rPr lang="en-US" sz="1600" b="1" dirty="0"/>
              <a:t>good</a:t>
            </a:r>
            <a:r>
              <a:rPr lang="en-US" sz="1600" dirty="0"/>
              <a:t> path can result in one test vector </a:t>
            </a:r>
          </a:p>
          <a:p>
            <a:pPr lvl="1"/>
            <a:r>
              <a:rPr lang="en-US" sz="1600" dirty="0"/>
              <a:t>If all test vectors are required, all paths should be tested</a:t>
            </a:r>
          </a:p>
          <a:p>
            <a:pPr lvl="1"/>
            <a:r>
              <a:rPr lang="en-US" sz="1600" dirty="0"/>
              <a:t>To get the minimal set for the circuit all test vectors should be required</a:t>
            </a:r>
          </a:p>
          <a:p>
            <a:r>
              <a:rPr lang="en-US" sz="1600" dirty="0"/>
              <a:t>Check path BXWF</a:t>
            </a:r>
          </a:p>
          <a:p>
            <a:pPr lvl="1"/>
            <a:r>
              <a:rPr lang="en-US" sz="1600" dirty="0"/>
              <a:t>Set 0 on B          </a:t>
            </a:r>
            <a:r>
              <a:rPr lang="en-US" sz="1600" dirty="0" err="1"/>
              <a:t>B</a:t>
            </a:r>
            <a:r>
              <a:rPr lang="en-US" sz="1600" dirty="0"/>
              <a:t> = 0 No Fault and 1 Fault          B = D</a:t>
            </a:r>
          </a:p>
          <a:p>
            <a:pPr lvl="1"/>
            <a:r>
              <a:rPr lang="en-US" sz="1600" dirty="0"/>
              <a:t>A must be 1         X = D            W = D</a:t>
            </a:r>
          </a:p>
          <a:p>
            <a:pPr lvl="1"/>
            <a:r>
              <a:rPr lang="en-US" sz="1600" dirty="0"/>
              <a:t>To propagate to F, Z must be 0         Y = 1         BC  = 11</a:t>
            </a:r>
          </a:p>
          <a:p>
            <a:pPr lvl="1"/>
            <a:r>
              <a:rPr lang="en-US" sz="1600" dirty="0"/>
              <a:t>B must be 1 while initially it was set to 0         Contradiction        Path Fails </a:t>
            </a:r>
          </a:p>
          <a:p>
            <a:r>
              <a:rPr lang="en-US" sz="1600" dirty="0"/>
              <a:t>Check Path BYZF           Fails as it is symmetrical to path BXWF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109631-55F4-141B-10C3-EAD4CD78D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169200"/>
            <a:ext cx="3672408" cy="11780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480EE1-5596-A330-34C3-AC3291BBBE1C}"/>
              </a:ext>
            </a:extLst>
          </p:cNvPr>
          <p:cNvSpPr txBox="1"/>
          <p:nvPr/>
        </p:nvSpPr>
        <p:spPr>
          <a:xfrm>
            <a:off x="1833445" y="1140487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6781C2-1337-FACA-DBC4-438D4D0C1958}"/>
              </a:ext>
            </a:extLst>
          </p:cNvPr>
          <p:cNvSpPr txBox="1"/>
          <p:nvPr/>
        </p:nvSpPr>
        <p:spPr>
          <a:xfrm>
            <a:off x="1833445" y="209181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FF32C-179A-1A13-914B-CEACCB5C0535}"/>
              </a:ext>
            </a:extLst>
          </p:cNvPr>
          <p:cNvSpPr txBox="1"/>
          <p:nvPr/>
        </p:nvSpPr>
        <p:spPr>
          <a:xfrm>
            <a:off x="2982144" y="1206580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F9AFCF-6753-4B45-02F4-3C6B38193F56}"/>
              </a:ext>
            </a:extLst>
          </p:cNvPr>
          <p:cNvSpPr txBox="1"/>
          <p:nvPr/>
        </p:nvSpPr>
        <p:spPr>
          <a:xfrm>
            <a:off x="2982144" y="2070233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13" name="Line 57">
            <a:extLst>
              <a:ext uri="{FF2B5EF4-FFF2-40B4-BE49-F238E27FC236}">
                <a16:creationId xmlns:a16="http://schemas.microsoft.com/office/drawing/2014/main" id="{A379CA84-0B33-361B-4C58-FB230367D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8144" y="471516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305782A-DC55-C78A-22B8-77BE2669B024}"/>
              </a:ext>
            </a:extLst>
          </p:cNvPr>
          <p:cNvSpPr/>
          <p:nvPr/>
        </p:nvSpPr>
        <p:spPr bwMode="auto">
          <a:xfrm>
            <a:off x="2123152" y="4808265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EBE99A0-4479-79E5-8936-7F8B8A12A38C}"/>
              </a:ext>
            </a:extLst>
          </p:cNvPr>
          <p:cNvSpPr/>
          <p:nvPr/>
        </p:nvSpPr>
        <p:spPr bwMode="auto">
          <a:xfrm>
            <a:off x="5040052" y="4808265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F5797F1-625E-6980-4BDB-758B07C2FB18}"/>
              </a:ext>
            </a:extLst>
          </p:cNvPr>
          <p:cNvSpPr/>
          <p:nvPr/>
        </p:nvSpPr>
        <p:spPr bwMode="auto">
          <a:xfrm>
            <a:off x="2231548" y="5060289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</a:t>
            </a:r>
          </a:p>
        </p:txBody>
      </p:sp>
      <p:sp>
        <p:nvSpPr>
          <p:cNvPr id="17" name="Line 57">
            <a:extLst>
              <a:ext uri="{FF2B5EF4-FFF2-40B4-BE49-F238E27FC236}">
                <a16:creationId xmlns:a16="http://schemas.microsoft.com/office/drawing/2014/main" id="{54592B2B-1510-F4D5-AF46-0454DABA5A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2144" y="5060289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8A4042C-CF3C-9BD7-B33D-1311C88A10FE}"/>
              </a:ext>
            </a:extLst>
          </p:cNvPr>
          <p:cNvSpPr/>
          <p:nvPr/>
        </p:nvSpPr>
        <p:spPr bwMode="auto">
          <a:xfrm>
            <a:off x="3419872" y="5076702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BDDF3D6-EE83-00AE-AB25-374D037DDBD9}"/>
              </a:ext>
            </a:extLst>
          </p:cNvPr>
          <p:cNvSpPr/>
          <p:nvPr/>
        </p:nvSpPr>
        <p:spPr bwMode="auto">
          <a:xfrm>
            <a:off x="3967373" y="5386914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0938534-90E1-A43E-B3F1-AC6632FBCCB0}"/>
              </a:ext>
            </a:extLst>
          </p:cNvPr>
          <p:cNvSpPr/>
          <p:nvPr/>
        </p:nvSpPr>
        <p:spPr bwMode="auto">
          <a:xfrm>
            <a:off x="4932040" y="5386913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</a:t>
            </a:r>
          </a:p>
        </p:txBody>
      </p:sp>
      <p:sp>
        <p:nvSpPr>
          <p:cNvPr id="21" name="Line 57">
            <a:extLst>
              <a:ext uri="{FF2B5EF4-FFF2-40B4-BE49-F238E27FC236}">
                <a16:creationId xmlns:a16="http://schemas.microsoft.com/office/drawing/2014/main" id="{4826C87C-5077-04D4-A114-4DDD78F185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4737" y="5358631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D963B56-80A8-7840-BDE1-F6507C537A50}"/>
              </a:ext>
            </a:extLst>
          </p:cNvPr>
          <p:cNvSpPr/>
          <p:nvPr/>
        </p:nvSpPr>
        <p:spPr bwMode="auto">
          <a:xfrm>
            <a:off x="4751828" y="5688800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F8988A1-1D0B-B090-2E8C-4896F207DCB7}"/>
              </a:ext>
            </a:extLst>
          </p:cNvPr>
          <p:cNvSpPr/>
          <p:nvPr/>
        </p:nvSpPr>
        <p:spPr bwMode="auto">
          <a:xfrm>
            <a:off x="6408204" y="5688800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0FF83FE-57BB-17C7-9051-7CEA62828316}"/>
              </a:ext>
            </a:extLst>
          </p:cNvPr>
          <p:cNvSpPr/>
          <p:nvPr/>
        </p:nvSpPr>
        <p:spPr bwMode="auto">
          <a:xfrm>
            <a:off x="2483576" y="5985284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4117534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CABB2-F5D7-A60F-6045-8E540242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64325"/>
            <a:ext cx="7772400" cy="127635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98225-CC19-C2DE-3070-D1C8B694190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1520" y="2347232"/>
            <a:ext cx="8892480" cy="4125713"/>
          </a:xfrm>
        </p:spPr>
        <p:txBody>
          <a:bodyPr/>
          <a:lstStyle/>
          <a:p>
            <a:r>
              <a:rPr lang="en-US" sz="1800" dirty="0"/>
              <a:t>Test B s-a-1</a:t>
            </a:r>
          </a:p>
          <a:p>
            <a:r>
              <a:rPr lang="en-US" sz="1800" dirty="0"/>
              <a:t>Check the two paths BXWF and BYZF in parallel </a:t>
            </a:r>
          </a:p>
          <a:p>
            <a:pPr lvl="1"/>
            <a:r>
              <a:rPr lang="en-US" sz="1600" dirty="0"/>
              <a:t>Set 0 on B          </a:t>
            </a:r>
            <a:r>
              <a:rPr lang="en-US" sz="1600" dirty="0" err="1"/>
              <a:t>B</a:t>
            </a:r>
            <a:r>
              <a:rPr lang="en-US" sz="1600" dirty="0"/>
              <a:t> = 0 No Fault and 1 Fault          B = D</a:t>
            </a:r>
          </a:p>
          <a:p>
            <a:pPr lvl="1"/>
            <a:r>
              <a:rPr lang="en-US" sz="1600" dirty="0"/>
              <a:t>BXWF: A = 1          X = D            W = D</a:t>
            </a:r>
          </a:p>
          <a:p>
            <a:pPr lvl="1"/>
            <a:r>
              <a:rPr lang="en-US" sz="1600" dirty="0"/>
              <a:t>BYZF:  C = 1          Y = D            Z = D</a:t>
            </a:r>
          </a:p>
          <a:p>
            <a:pPr lvl="1"/>
            <a:r>
              <a:rPr lang="en-US" sz="1600" dirty="0"/>
              <a:t>F = D+D = D  </a:t>
            </a:r>
            <a:r>
              <a:rPr lang="en-US" sz="1200" dirty="0">
                <a:solidFill>
                  <a:srgbClr val="FF3399"/>
                </a:solidFill>
              </a:rPr>
              <a:t>(1 no fault, 0 on fault)</a:t>
            </a:r>
          </a:p>
          <a:p>
            <a:pPr lvl="1"/>
            <a:r>
              <a:rPr lang="en-US" sz="1600" dirty="0"/>
              <a:t>If output is in D or D Then It is a good path and good test vector</a:t>
            </a:r>
          </a:p>
          <a:p>
            <a:pPr lvl="1"/>
            <a:r>
              <a:rPr lang="en-US" sz="1600" dirty="0"/>
              <a:t> </a:t>
            </a:r>
          </a:p>
          <a:p>
            <a:pPr lvl="1"/>
            <a:r>
              <a:rPr lang="en-US" sz="1600" dirty="0"/>
              <a:t> Test Vector ABC = 1</a:t>
            </a:r>
            <a:r>
              <a:rPr lang="en-US" sz="1600" dirty="0">
                <a:solidFill>
                  <a:srgbClr val="FF0000"/>
                </a:solidFill>
              </a:rPr>
              <a:t>0</a:t>
            </a:r>
            <a:r>
              <a:rPr lang="en-US" sz="1600" dirty="0"/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109631-55F4-141B-10C3-EAD4CD78D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169200"/>
            <a:ext cx="3672408" cy="11780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480EE1-5596-A330-34C3-AC3291BBBE1C}"/>
              </a:ext>
            </a:extLst>
          </p:cNvPr>
          <p:cNvSpPr txBox="1"/>
          <p:nvPr/>
        </p:nvSpPr>
        <p:spPr>
          <a:xfrm>
            <a:off x="1833445" y="1140487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6781C2-1337-FACA-DBC4-438D4D0C1958}"/>
              </a:ext>
            </a:extLst>
          </p:cNvPr>
          <p:cNvSpPr txBox="1"/>
          <p:nvPr/>
        </p:nvSpPr>
        <p:spPr>
          <a:xfrm>
            <a:off x="1833445" y="209181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FF32C-179A-1A13-914B-CEACCB5C0535}"/>
              </a:ext>
            </a:extLst>
          </p:cNvPr>
          <p:cNvSpPr txBox="1"/>
          <p:nvPr/>
        </p:nvSpPr>
        <p:spPr>
          <a:xfrm>
            <a:off x="2982144" y="1206580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F9AFCF-6753-4B45-02F4-3C6B38193F56}"/>
              </a:ext>
            </a:extLst>
          </p:cNvPr>
          <p:cNvSpPr txBox="1"/>
          <p:nvPr/>
        </p:nvSpPr>
        <p:spPr>
          <a:xfrm>
            <a:off x="2982144" y="2070233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13" name="Line 57">
            <a:extLst>
              <a:ext uri="{FF2B5EF4-FFF2-40B4-BE49-F238E27FC236}">
                <a16:creationId xmlns:a16="http://schemas.microsoft.com/office/drawing/2014/main" id="{A379CA84-0B33-361B-4C58-FB230367D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8144" y="3032956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0FF83FE-57BB-17C7-9051-7CEA62828316}"/>
              </a:ext>
            </a:extLst>
          </p:cNvPr>
          <p:cNvSpPr/>
          <p:nvPr/>
        </p:nvSpPr>
        <p:spPr bwMode="auto">
          <a:xfrm>
            <a:off x="2375757" y="3402340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4" name="Line 57">
            <a:extLst>
              <a:ext uri="{FF2B5EF4-FFF2-40B4-BE49-F238E27FC236}">
                <a16:creationId xmlns:a16="http://schemas.microsoft.com/office/drawing/2014/main" id="{636D8E5B-2190-C427-2C93-9D6500DDF0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1452" y="332098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57">
            <a:extLst>
              <a:ext uri="{FF2B5EF4-FFF2-40B4-BE49-F238E27FC236}">
                <a16:creationId xmlns:a16="http://schemas.microsoft.com/office/drawing/2014/main" id="{C48399CA-4031-147C-84A7-6B9D60B8E7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1452" y="3645024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57">
            <a:extLst>
              <a:ext uri="{FF2B5EF4-FFF2-40B4-BE49-F238E27FC236}">
                <a16:creationId xmlns:a16="http://schemas.microsoft.com/office/drawing/2014/main" id="{92117F8B-7B48-A1D6-7F63-848E10563B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6181" y="422108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CC3399A-9544-A1DF-2A43-40B42C6D76F4}"/>
              </a:ext>
            </a:extLst>
          </p:cNvPr>
          <p:cNvSpPr/>
          <p:nvPr/>
        </p:nvSpPr>
        <p:spPr bwMode="auto">
          <a:xfrm>
            <a:off x="2375757" y="3679339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FC26FC35-9AB9-71E5-E38A-FBB920DE6183}"/>
              </a:ext>
            </a:extLst>
          </p:cNvPr>
          <p:cNvSpPr/>
          <p:nvPr/>
        </p:nvSpPr>
        <p:spPr bwMode="auto">
          <a:xfrm>
            <a:off x="3527884" y="3362827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6A513997-EB8C-95F9-8204-08DABE2A33A9}"/>
              </a:ext>
            </a:extLst>
          </p:cNvPr>
          <p:cNvSpPr/>
          <p:nvPr/>
        </p:nvSpPr>
        <p:spPr bwMode="auto">
          <a:xfrm>
            <a:off x="3527884" y="3680758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FB24D8E-CB75-338B-FEAC-A560001D3F04}"/>
              </a:ext>
            </a:extLst>
          </p:cNvPr>
          <p:cNvSpPr/>
          <p:nvPr/>
        </p:nvSpPr>
        <p:spPr bwMode="auto">
          <a:xfrm>
            <a:off x="5076056" y="3058480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28" name="Line 57">
            <a:extLst>
              <a:ext uri="{FF2B5EF4-FFF2-40B4-BE49-F238E27FC236}">
                <a16:creationId xmlns:a16="http://schemas.microsoft.com/office/drawing/2014/main" id="{B46875B5-CB01-1222-5159-763DDFB94F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3413" y="4833156"/>
            <a:ext cx="46792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640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CABB2-F5D7-A60F-6045-8E540242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64325"/>
            <a:ext cx="7772400" cy="690731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98225-CC19-C2DE-3070-D1C8B694190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1520" y="2204864"/>
            <a:ext cx="8892480" cy="4268081"/>
          </a:xfrm>
        </p:spPr>
        <p:txBody>
          <a:bodyPr/>
          <a:lstStyle/>
          <a:p>
            <a:r>
              <a:rPr lang="en-US" sz="1800" dirty="0"/>
              <a:t>Test B s-a-0</a:t>
            </a:r>
          </a:p>
          <a:p>
            <a:r>
              <a:rPr lang="en-US" sz="1800" dirty="0"/>
              <a:t>Check the two paths BXF and BYZF in parallel </a:t>
            </a:r>
          </a:p>
          <a:p>
            <a:pPr lvl="1"/>
            <a:r>
              <a:rPr lang="en-US" sz="1600" dirty="0"/>
              <a:t>Set 1 on B          </a:t>
            </a:r>
            <a:r>
              <a:rPr lang="en-US" sz="1600" dirty="0" err="1"/>
              <a:t>B</a:t>
            </a:r>
            <a:r>
              <a:rPr lang="en-US" sz="1600" dirty="0"/>
              <a:t> = 1 No Fault and 0 Fault          B = </a:t>
            </a:r>
            <a:r>
              <a:rPr lang="en-US" sz="1600" b="1" dirty="0">
                <a:solidFill>
                  <a:srgbClr val="FF3399"/>
                </a:solidFill>
              </a:rPr>
              <a:t>D</a:t>
            </a:r>
          </a:p>
          <a:p>
            <a:pPr lvl="1"/>
            <a:r>
              <a:rPr lang="en-US" sz="1600" dirty="0"/>
              <a:t>BXF: A = 1          X = D             </a:t>
            </a:r>
          </a:p>
          <a:p>
            <a:pPr lvl="1"/>
            <a:r>
              <a:rPr lang="en-US" sz="1600" dirty="0"/>
              <a:t>BYZF:  C = 1          Y = D            Z = D</a:t>
            </a:r>
          </a:p>
          <a:p>
            <a:pPr lvl="1"/>
            <a:r>
              <a:rPr lang="en-US" sz="1600" dirty="0"/>
              <a:t>F = D+D = 1  </a:t>
            </a:r>
            <a:r>
              <a:rPr lang="en-US" sz="1200" dirty="0">
                <a:solidFill>
                  <a:srgbClr val="FF3399"/>
                </a:solidFill>
              </a:rPr>
              <a:t>(Output not in D or D so it can't be used for generating a test vector)</a:t>
            </a:r>
          </a:p>
          <a:p>
            <a:r>
              <a:rPr lang="en-US" sz="1600" dirty="0"/>
              <a:t> Try path BXF</a:t>
            </a:r>
          </a:p>
          <a:p>
            <a:pPr lvl="1"/>
            <a:r>
              <a:rPr lang="en-US" sz="1600" dirty="0"/>
              <a:t>Set 1 on B          </a:t>
            </a:r>
            <a:r>
              <a:rPr lang="en-US" sz="1600" dirty="0" err="1"/>
              <a:t>B</a:t>
            </a:r>
            <a:r>
              <a:rPr lang="en-US" sz="1600" dirty="0"/>
              <a:t> = 1 No Fault and 0 Fault          B = D</a:t>
            </a:r>
          </a:p>
          <a:p>
            <a:pPr lvl="1"/>
            <a:r>
              <a:rPr lang="en-US" sz="1600" dirty="0"/>
              <a:t>A = 1         X = D</a:t>
            </a:r>
          </a:p>
          <a:p>
            <a:pPr lvl="1"/>
            <a:r>
              <a:rPr lang="en-US" sz="1600" dirty="0"/>
              <a:t>Z must be 0        Y = 1         BC must be 11         B </a:t>
            </a:r>
            <a:r>
              <a:rPr lang="en-US" sz="1600" b="1" dirty="0"/>
              <a:t>MUST</a:t>
            </a:r>
            <a:r>
              <a:rPr lang="en-US" sz="1600" dirty="0"/>
              <a:t> be </a:t>
            </a:r>
            <a:r>
              <a:rPr lang="en-US" sz="1600" b="1" dirty="0">
                <a:solidFill>
                  <a:srgbClr val="FF3399"/>
                </a:solidFill>
              </a:rPr>
              <a:t>1</a:t>
            </a:r>
            <a:r>
              <a:rPr lang="en-US" sz="1600" dirty="0"/>
              <a:t>          </a:t>
            </a:r>
          </a:p>
          <a:p>
            <a:pPr lvl="1"/>
            <a:r>
              <a:rPr lang="en-US" sz="1600" dirty="0"/>
              <a:t>B must be 1 while it was set to D        D != 1           contradiction ….  path fail </a:t>
            </a:r>
          </a:p>
          <a:p>
            <a:pPr lvl="1"/>
            <a:r>
              <a:rPr lang="en-US" sz="1600" dirty="0"/>
              <a:t>Try ABC = 111 with and without B s-a-0  and notice contradiction (F will always be 1) </a:t>
            </a:r>
          </a:p>
          <a:p>
            <a:pPr lvl="1"/>
            <a:endParaRPr lang="en-US" sz="1600" dirty="0"/>
          </a:p>
        </p:txBody>
      </p:sp>
      <p:sp>
        <p:nvSpPr>
          <p:cNvPr id="13" name="Line 57">
            <a:extLst>
              <a:ext uri="{FF2B5EF4-FFF2-40B4-BE49-F238E27FC236}">
                <a16:creationId xmlns:a16="http://schemas.microsoft.com/office/drawing/2014/main" id="{A379CA84-0B33-361B-4C58-FB230367D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676" y="3789040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0FF83FE-57BB-17C7-9051-7CEA62828316}"/>
              </a:ext>
            </a:extLst>
          </p:cNvPr>
          <p:cNvSpPr/>
          <p:nvPr/>
        </p:nvSpPr>
        <p:spPr bwMode="auto">
          <a:xfrm>
            <a:off x="2149382" y="3230659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5" name="Line 57">
            <a:extLst>
              <a:ext uri="{FF2B5EF4-FFF2-40B4-BE49-F238E27FC236}">
                <a16:creationId xmlns:a16="http://schemas.microsoft.com/office/drawing/2014/main" id="{C48399CA-4031-147C-84A7-6B9D60B8E7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5331" y="3449469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CC3399A-9544-A1DF-2A43-40B42C6D76F4}"/>
              </a:ext>
            </a:extLst>
          </p:cNvPr>
          <p:cNvSpPr/>
          <p:nvPr/>
        </p:nvSpPr>
        <p:spPr bwMode="auto">
          <a:xfrm>
            <a:off x="2375756" y="3545266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6A513997-EB8C-95F9-8204-08DABE2A33A9}"/>
              </a:ext>
            </a:extLst>
          </p:cNvPr>
          <p:cNvSpPr/>
          <p:nvPr/>
        </p:nvSpPr>
        <p:spPr bwMode="auto">
          <a:xfrm>
            <a:off x="3491880" y="3545265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FB24D8E-CB75-338B-FEAC-A560001D3F04}"/>
              </a:ext>
            </a:extLst>
          </p:cNvPr>
          <p:cNvSpPr/>
          <p:nvPr/>
        </p:nvSpPr>
        <p:spPr bwMode="auto">
          <a:xfrm>
            <a:off x="5040052" y="2924944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2DEC00-8779-AC42-7C2F-4DB47FFAA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855055"/>
            <a:ext cx="3672408" cy="1233543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21D5857A-5E1B-1EBC-4D12-74B6BF7CB0A6}"/>
              </a:ext>
            </a:extLst>
          </p:cNvPr>
          <p:cNvSpPr/>
          <p:nvPr/>
        </p:nvSpPr>
        <p:spPr bwMode="auto">
          <a:xfrm>
            <a:off x="2127115" y="2936134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17" name="Line 57">
            <a:extLst>
              <a:ext uri="{FF2B5EF4-FFF2-40B4-BE49-F238E27FC236}">
                <a16:creationId xmlns:a16="http://schemas.microsoft.com/office/drawing/2014/main" id="{6CC44D20-D9E4-02AD-0579-8E0EE6D9B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0673" y="3790459"/>
            <a:ext cx="215900" cy="0"/>
          </a:xfrm>
          <a:prstGeom prst="line">
            <a:avLst/>
          </a:prstGeom>
          <a:noFill/>
          <a:ln w="19050">
            <a:solidFill>
              <a:srgbClr val="FF33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1D29643-6D80-E2D8-ACFB-59F9C2E8F0B8}"/>
              </a:ext>
            </a:extLst>
          </p:cNvPr>
          <p:cNvSpPr/>
          <p:nvPr/>
        </p:nvSpPr>
        <p:spPr bwMode="auto">
          <a:xfrm>
            <a:off x="2140671" y="4399973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4B473CA-5D19-6049-ACDD-0AD356DDB9E8}"/>
              </a:ext>
            </a:extLst>
          </p:cNvPr>
          <p:cNvSpPr/>
          <p:nvPr/>
        </p:nvSpPr>
        <p:spPr bwMode="auto">
          <a:xfrm>
            <a:off x="5112060" y="4399972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FEEBA9C-CCE2-FE3C-CAD9-1DDD63B5310D}"/>
              </a:ext>
            </a:extLst>
          </p:cNvPr>
          <p:cNvSpPr/>
          <p:nvPr/>
        </p:nvSpPr>
        <p:spPr bwMode="auto">
          <a:xfrm>
            <a:off x="1655676" y="4689140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3E7C33F-CC8D-15C5-114C-4E0E9193F85E}"/>
              </a:ext>
            </a:extLst>
          </p:cNvPr>
          <p:cNvSpPr/>
          <p:nvPr/>
        </p:nvSpPr>
        <p:spPr bwMode="auto">
          <a:xfrm>
            <a:off x="2195544" y="4979529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079688B-6FC4-E79A-8E9B-33165CE256C4}"/>
              </a:ext>
            </a:extLst>
          </p:cNvPr>
          <p:cNvSpPr/>
          <p:nvPr/>
        </p:nvSpPr>
        <p:spPr bwMode="auto">
          <a:xfrm>
            <a:off x="3180249" y="4979529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05AF06C-096E-5F66-87DE-2554C8B9F045}"/>
              </a:ext>
            </a:extLst>
          </p:cNvPr>
          <p:cNvSpPr/>
          <p:nvPr/>
        </p:nvSpPr>
        <p:spPr bwMode="auto">
          <a:xfrm>
            <a:off x="4999325" y="4979528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1AF9B197-C82F-9E13-7DF9-C2A8CEF076C7}"/>
              </a:ext>
            </a:extLst>
          </p:cNvPr>
          <p:cNvSpPr/>
          <p:nvPr/>
        </p:nvSpPr>
        <p:spPr bwMode="auto">
          <a:xfrm>
            <a:off x="4092857" y="5265204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541F06C0-FD41-B3F4-C711-4721BC29943B}"/>
              </a:ext>
            </a:extLst>
          </p:cNvPr>
          <p:cNvSpPr/>
          <p:nvPr/>
        </p:nvSpPr>
        <p:spPr bwMode="auto">
          <a:xfrm>
            <a:off x="5179537" y="5288963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752231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CABB2-F5D7-A60F-6045-8E540242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64325"/>
            <a:ext cx="7772400" cy="690731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98225-CC19-C2DE-3070-D1C8B694190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1520" y="2204864"/>
            <a:ext cx="8892480" cy="4268081"/>
          </a:xfrm>
        </p:spPr>
        <p:txBody>
          <a:bodyPr/>
          <a:lstStyle/>
          <a:p>
            <a:r>
              <a:rPr lang="en-US" sz="1800" dirty="0"/>
              <a:t>Test B s-a-0</a:t>
            </a:r>
          </a:p>
          <a:p>
            <a:r>
              <a:rPr lang="en-US" sz="1800" dirty="0"/>
              <a:t>Try path BYZF</a:t>
            </a:r>
          </a:p>
          <a:p>
            <a:pPr lvl="1"/>
            <a:r>
              <a:rPr lang="en-US" sz="1600" dirty="0"/>
              <a:t>Set 1 on B          </a:t>
            </a:r>
            <a:r>
              <a:rPr lang="en-US" sz="1600" dirty="0" err="1"/>
              <a:t>B</a:t>
            </a:r>
            <a:r>
              <a:rPr lang="en-US" sz="1600" dirty="0"/>
              <a:t> = 1 No Fault and 0 Fault          B = </a:t>
            </a:r>
            <a:r>
              <a:rPr lang="en-US" sz="1600" b="1" dirty="0"/>
              <a:t>D</a:t>
            </a:r>
          </a:p>
          <a:p>
            <a:pPr lvl="1"/>
            <a:r>
              <a:rPr lang="en-US" sz="1600" dirty="0"/>
              <a:t>BYZF:  C = 1          Y = D            Z = D</a:t>
            </a:r>
          </a:p>
          <a:p>
            <a:pPr lvl="1"/>
            <a:r>
              <a:rPr lang="en-US" sz="1600" dirty="0"/>
              <a:t>Need to propagate Z to F then X must be 0</a:t>
            </a:r>
          </a:p>
          <a:p>
            <a:pPr lvl="1"/>
            <a:r>
              <a:rPr lang="en-US" sz="1600" dirty="0"/>
              <a:t>X = 0         A.B = 0           B = D         A = 0</a:t>
            </a:r>
          </a:p>
          <a:p>
            <a:pPr lvl="1"/>
            <a:r>
              <a:rPr lang="en-US" sz="1600" dirty="0"/>
              <a:t>Test vector ABC = 011</a:t>
            </a:r>
          </a:p>
          <a:p>
            <a:pPr lvl="1"/>
            <a:r>
              <a:rPr lang="en-US" sz="1600" dirty="0"/>
              <a:t>Try this test vector with and without Bs-a-0 (not fault F=0 while on Fault F=1         F = D)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13" name="Line 57">
            <a:extLst>
              <a:ext uri="{FF2B5EF4-FFF2-40B4-BE49-F238E27FC236}">
                <a16:creationId xmlns:a16="http://schemas.microsoft.com/office/drawing/2014/main" id="{A379CA84-0B33-361B-4C58-FB230367D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0670" y="4077072"/>
            <a:ext cx="41529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0FF83FE-57BB-17C7-9051-7CEA62828316}"/>
              </a:ext>
            </a:extLst>
          </p:cNvPr>
          <p:cNvSpPr/>
          <p:nvPr/>
        </p:nvSpPr>
        <p:spPr bwMode="auto">
          <a:xfrm>
            <a:off x="2375756" y="3260089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5" name="Line 57">
            <a:extLst>
              <a:ext uri="{FF2B5EF4-FFF2-40B4-BE49-F238E27FC236}">
                <a16:creationId xmlns:a16="http://schemas.microsoft.com/office/drawing/2014/main" id="{C48399CA-4031-147C-84A7-6B9D60B8E7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3176972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CC3399A-9544-A1DF-2A43-40B42C6D76F4}"/>
              </a:ext>
            </a:extLst>
          </p:cNvPr>
          <p:cNvSpPr/>
          <p:nvPr/>
        </p:nvSpPr>
        <p:spPr bwMode="auto">
          <a:xfrm>
            <a:off x="1661828" y="3797060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6A513997-EB8C-95F9-8204-08DABE2A33A9}"/>
              </a:ext>
            </a:extLst>
          </p:cNvPr>
          <p:cNvSpPr/>
          <p:nvPr/>
        </p:nvSpPr>
        <p:spPr bwMode="auto">
          <a:xfrm>
            <a:off x="3540673" y="3212957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FB24D8E-CB75-338B-FEAC-A560001D3F04}"/>
              </a:ext>
            </a:extLst>
          </p:cNvPr>
          <p:cNvSpPr/>
          <p:nvPr/>
        </p:nvSpPr>
        <p:spPr bwMode="auto">
          <a:xfrm>
            <a:off x="5040052" y="2924944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2DEC00-8779-AC42-7C2F-4DB47FFAA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55055"/>
            <a:ext cx="3672408" cy="1233543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21D5857A-5E1B-1EBC-4D12-74B6BF7CB0A6}"/>
              </a:ext>
            </a:extLst>
          </p:cNvPr>
          <p:cNvSpPr/>
          <p:nvPr/>
        </p:nvSpPr>
        <p:spPr bwMode="auto">
          <a:xfrm>
            <a:off x="2127115" y="2936134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4B473CA-5D19-6049-ACDD-0AD356DDB9E8}"/>
              </a:ext>
            </a:extLst>
          </p:cNvPr>
          <p:cNvSpPr/>
          <p:nvPr/>
        </p:nvSpPr>
        <p:spPr bwMode="auto">
          <a:xfrm>
            <a:off x="2915816" y="3785687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079688B-6FC4-E79A-8E9B-33165CE256C4}"/>
              </a:ext>
            </a:extLst>
          </p:cNvPr>
          <p:cNvSpPr/>
          <p:nvPr/>
        </p:nvSpPr>
        <p:spPr bwMode="auto">
          <a:xfrm>
            <a:off x="3989592" y="3797060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317E3F2-0954-2DDD-6B40-A8CFB8D77CD7}"/>
              </a:ext>
            </a:extLst>
          </p:cNvPr>
          <p:cNvSpPr/>
          <p:nvPr/>
        </p:nvSpPr>
        <p:spPr bwMode="auto">
          <a:xfrm>
            <a:off x="7951528" y="4377376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6" name="Line 57">
            <a:extLst>
              <a:ext uri="{FF2B5EF4-FFF2-40B4-BE49-F238E27FC236}">
                <a16:creationId xmlns:a16="http://schemas.microsoft.com/office/drawing/2014/main" id="{501FF398-136F-5A72-7982-FFE6FBB3F72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2460" y="4363101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7407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Derivative</a:t>
            </a:r>
            <a:r>
              <a:rPr lang="en-US" altLang="en-US"/>
              <a:t> 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14475"/>
            <a:ext cx="7410450" cy="2674938"/>
          </a:xfrm>
        </p:spPr>
        <p:txBody>
          <a:bodyPr/>
          <a:lstStyle/>
          <a:p>
            <a:r>
              <a:rPr lang="en-GB" altLang="en-US" sz="2400" dirty="0"/>
              <a:t>Derivative is rate of change</a:t>
            </a:r>
          </a:p>
          <a:p>
            <a:endParaRPr lang="en-GB" altLang="en-US" sz="2400" dirty="0"/>
          </a:p>
          <a:p>
            <a:endParaRPr lang="en-GB" altLang="en-US" sz="2400" dirty="0"/>
          </a:p>
        </p:txBody>
      </p:sp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2437" name="Rectangle 5"/>
          <p:cNvSpPr>
            <a:spLocks noChangeArrowheads="1"/>
          </p:cNvSpPr>
          <p:nvPr/>
        </p:nvSpPr>
        <p:spPr bwMode="auto">
          <a:xfrm>
            <a:off x="701675" y="2787650"/>
            <a:ext cx="7772400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en-US" sz="2400" dirty="0"/>
              <a:t>Rate of change of distance x with respect to time t </a:t>
            </a:r>
          </a:p>
          <a:p>
            <a:endParaRPr lang="en-GB" altLang="en-US" dirty="0"/>
          </a:p>
          <a:p>
            <a:endParaRPr lang="en-GB" altLang="en-US" dirty="0"/>
          </a:p>
        </p:txBody>
      </p:sp>
      <p:graphicFrame>
        <p:nvGraphicFramePr>
          <p:cNvPr id="40243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1152525" y="1947863"/>
          <a:ext cx="45085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215640" imgH="393480" progId="Equation.3">
                  <p:embed/>
                </p:oleObj>
              </mc:Choice>
              <mc:Fallback>
                <p:oleObj name="Equation" r:id="rId3" imgW="215640" imgH="393480" progId="Equation.3">
                  <p:embed/>
                  <p:pic>
                    <p:nvPicPr>
                      <p:cNvPr id="402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1947863"/>
                        <a:ext cx="450850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2439" name="Group 7"/>
          <p:cNvGrpSpPr>
            <a:grpSpLocks/>
          </p:cNvGrpSpPr>
          <p:nvPr/>
        </p:nvGrpSpPr>
        <p:grpSpPr bwMode="auto">
          <a:xfrm>
            <a:off x="1352550" y="3667125"/>
            <a:ext cx="1854200" cy="1978025"/>
            <a:chOff x="852" y="2310"/>
            <a:chExt cx="1168" cy="1246"/>
          </a:xfrm>
        </p:grpSpPr>
        <p:sp>
          <p:nvSpPr>
            <p:cNvPr id="402440" name="Line 8"/>
            <p:cNvSpPr>
              <a:spLocks noChangeShapeType="1"/>
            </p:cNvSpPr>
            <p:nvPr/>
          </p:nvSpPr>
          <p:spPr bwMode="auto">
            <a:xfrm flipV="1">
              <a:off x="1104" y="2406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2441" name="Line 9"/>
            <p:cNvSpPr>
              <a:spLocks noChangeShapeType="1"/>
            </p:cNvSpPr>
            <p:nvPr/>
          </p:nvSpPr>
          <p:spPr bwMode="auto">
            <a:xfrm rot="5400000" flipV="1">
              <a:off x="1546" y="2836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2442" name="Text Box 10"/>
            <p:cNvSpPr txBox="1">
              <a:spLocks noChangeArrowheads="1"/>
            </p:cNvSpPr>
            <p:nvPr/>
          </p:nvSpPr>
          <p:spPr bwMode="auto">
            <a:xfrm>
              <a:off x="852" y="2310"/>
              <a:ext cx="1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x</a:t>
              </a:r>
              <a:endParaRPr lang="en-US" altLang="en-US"/>
            </a:p>
          </p:txBody>
        </p:sp>
        <p:sp>
          <p:nvSpPr>
            <p:cNvPr id="402443" name="Text Box 11"/>
            <p:cNvSpPr txBox="1">
              <a:spLocks noChangeArrowheads="1"/>
            </p:cNvSpPr>
            <p:nvPr/>
          </p:nvSpPr>
          <p:spPr bwMode="auto">
            <a:xfrm>
              <a:off x="1864" y="3268"/>
              <a:ext cx="1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t</a:t>
              </a:r>
              <a:endParaRPr lang="en-US" altLang="en-US"/>
            </a:p>
          </p:txBody>
        </p:sp>
      </p:grpSp>
      <p:grpSp>
        <p:nvGrpSpPr>
          <p:cNvPr id="402444" name="Group 12"/>
          <p:cNvGrpSpPr>
            <a:grpSpLocks/>
          </p:cNvGrpSpPr>
          <p:nvPr/>
        </p:nvGrpSpPr>
        <p:grpSpPr bwMode="auto">
          <a:xfrm>
            <a:off x="1762125" y="3443288"/>
            <a:ext cx="2051050" cy="1738312"/>
            <a:chOff x="1110" y="2169"/>
            <a:chExt cx="1292" cy="1095"/>
          </a:xfrm>
        </p:grpSpPr>
        <p:sp>
          <p:nvSpPr>
            <p:cNvPr id="402445" name="Line 13"/>
            <p:cNvSpPr>
              <a:spLocks noChangeShapeType="1"/>
            </p:cNvSpPr>
            <p:nvPr/>
          </p:nvSpPr>
          <p:spPr bwMode="auto">
            <a:xfrm flipV="1">
              <a:off x="1110" y="2435"/>
              <a:ext cx="474" cy="82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02446" name="Group 14"/>
            <p:cNvGrpSpPr>
              <a:grpSpLocks/>
            </p:cNvGrpSpPr>
            <p:nvPr/>
          </p:nvGrpSpPr>
          <p:grpSpPr bwMode="auto">
            <a:xfrm>
              <a:off x="1639" y="2169"/>
              <a:ext cx="763" cy="408"/>
              <a:chOff x="1837" y="2115"/>
              <a:chExt cx="763" cy="408"/>
            </a:xfrm>
          </p:grpSpPr>
          <p:sp>
            <p:nvSpPr>
              <p:cNvPr id="402447" name="Text Box 15"/>
              <p:cNvSpPr txBox="1">
                <a:spLocks noChangeArrowheads="1"/>
              </p:cNvSpPr>
              <p:nvPr/>
            </p:nvSpPr>
            <p:spPr bwMode="auto">
              <a:xfrm>
                <a:off x="2018" y="2160"/>
                <a:ext cx="58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solidFill>
                      <a:schemeClr val="accent2"/>
                    </a:solidFill>
                  </a:rPr>
                  <a:t>is big</a:t>
                </a:r>
                <a:endParaRPr lang="en-US" altLang="en-US">
                  <a:solidFill>
                    <a:schemeClr val="accent2"/>
                  </a:solidFill>
                </a:endParaRPr>
              </a:p>
            </p:txBody>
          </p:sp>
          <p:pic>
            <p:nvPicPr>
              <p:cNvPr id="402448" name="Picture 1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7" y="2115"/>
                <a:ext cx="224" cy="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402449" name="Group 17"/>
          <p:cNvGrpSpPr>
            <a:grpSpLocks/>
          </p:cNvGrpSpPr>
          <p:nvPr/>
        </p:nvGrpSpPr>
        <p:grpSpPr bwMode="auto">
          <a:xfrm>
            <a:off x="1752600" y="4292600"/>
            <a:ext cx="2819400" cy="898525"/>
            <a:chOff x="1104" y="2704"/>
            <a:chExt cx="1776" cy="566"/>
          </a:xfrm>
        </p:grpSpPr>
        <p:sp>
          <p:nvSpPr>
            <p:cNvPr id="402450" name="Line 18"/>
            <p:cNvSpPr>
              <a:spLocks noChangeShapeType="1"/>
            </p:cNvSpPr>
            <p:nvPr/>
          </p:nvSpPr>
          <p:spPr bwMode="auto">
            <a:xfrm flipV="1">
              <a:off x="1104" y="2931"/>
              <a:ext cx="869" cy="339"/>
            </a:xfrm>
            <a:prstGeom prst="line">
              <a:avLst/>
            </a:prstGeom>
            <a:noFill/>
            <a:ln w="12700">
              <a:solidFill>
                <a:srgbClr val="00CC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02451" name="Group 19"/>
            <p:cNvGrpSpPr>
              <a:grpSpLocks/>
            </p:cNvGrpSpPr>
            <p:nvPr/>
          </p:nvGrpSpPr>
          <p:grpSpPr bwMode="auto">
            <a:xfrm>
              <a:off x="1973" y="2704"/>
              <a:ext cx="907" cy="408"/>
              <a:chOff x="2018" y="2795"/>
              <a:chExt cx="907" cy="408"/>
            </a:xfrm>
          </p:grpSpPr>
          <p:sp>
            <p:nvSpPr>
              <p:cNvPr id="402452" name="Text Box 20"/>
              <p:cNvSpPr txBox="1">
                <a:spLocks noChangeArrowheads="1"/>
              </p:cNvSpPr>
              <p:nvPr/>
            </p:nvSpPr>
            <p:spPr bwMode="auto">
              <a:xfrm>
                <a:off x="2199" y="2840"/>
                <a:ext cx="7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solidFill>
                      <a:srgbClr val="00CC00"/>
                    </a:solidFill>
                  </a:rPr>
                  <a:t>is small</a:t>
                </a:r>
                <a:endParaRPr lang="en-US" altLang="en-US">
                  <a:solidFill>
                    <a:srgbClr val="00CC00"/>
                  </a:solidFill>
                </a:endParaRPr>
              </a:p>
            </p:txBody>
          </p:sp>
          <p:pic>
            <p:nvPicPr>
              <p:cNvPr id="402453" name="Picture 2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" y="2795"/>
                <a:ext cx="224" cy="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402454" name="Group 22"/>
          <p:cNvGrpSpPr>
            <a:grpSpLocks/>
          </p:cNvGrpSpPr>
          <p:nvPr/>
        </p:nvGrpSpPr>
        <p:grpSpPr bwMode="auto">
          <a:xfrm>
            <a:off x="1773238" y="4941888"/>
            <a:ext cx="2952750" cy="647700"/>
            <a:chOff x="1111" y="3113"/>
            <a:chExt cx="1860" cy="408"/>
          </a:xfrm>
        </p:grpSpPr>
        <p:sp>
          <p:nvSpPr>
            <p:cNvPr id="402455" name="Line 23"/>
            <p:cNvSpPr>
              <a:spLocks noChangeShapeType="1"/>
            </p:cNvSpPr>
            <p:nvPr/>
          </p:nvSpPr>
          <p:spPr bwMode="auto">
            <a:xfrm>
              <a:off x="1111" y="3267"/>
              <a:ext cx="966" cy="0"/>
            </a:xfrm>
            <a:prstGeom prst="line">
              <a:avLst/>
            </a:prstGeom>
            <a:noFill/>
            <a:ln w="12700">
              <a:solidFill>
                <a:srgbClr val="E50093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02456" name="Group 24"/>
            <p:cNvGrpSpPr>
              <a:grpSpLocks/>
            </p:cNvGrpSpPr>
            <p:nvPr/>
          </p:nvGrpSpPr>
          <p:grpSpPr bwMode="auto">
            <a:xfrm>
              <a:off x="2064" y="3113"/>
              <a:ext cx="907" cy="408"/>
              <a:chOff x="2018" y="2795"/>
              <a:chExt cx="907" cy="408"/>
            </a:xfrm>
          </p:grpSpPr>
          <p:sp>
            <p:nvSpPr>
              <p:cNvPr id="402457" name="Text Box 25"/>
              <p:cNvSpPr txBox="1">
                <a:spLocks noChangeArrowheads="1"/>
              </p:cNvSpPr>
              <p:nvPr/>
            </p:nvSpPr>
            <p:spPr bwMode="auto">
              <a:xfrm>
                <a:off x="2199" y="2840"/>
                <a:ext cx="7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solidFill>
                      <a:srgbClr val="E50093"/>
                    </a:solidFill>
                  </a:rPr>
                  <a:t>is zero</a:t>
                </a:r>
                <a:endParaRPr lang="en-US" altLang="en-US">
                  <a:solidFill>
                    <a:srgbClr val="E50093"/>
                  </a:solidFill>
                </a:endParaRPr>
              </a:p>
            </p:txBody>
          </p:sp>
          <p:pic>
            <p:nvPicPr>
              <p:cNvPr id="402458" name="Picture 2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" y="2795"/>
                <a:ext cx="224" cy="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02459" name="Rectangle 27"/>
          <p:cNvSpPr>
            <a:spLocks noChangeArrowheads="1"/>
          </p:cNvSpPr>
          <p:nvPr/>
        </p:nvSpPr>
        <p:spPr bwMode="auto">
          <a:xfrm>
            <a:off x="701675" y="5603875"/>
            <a:ext cx="7772400" cy="59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en-US" sz="2400"/>
              <a:t>If derivative is zero, x is </a:t>
            </a:r>
            <a:r>
              <a:rPr lang="en-GB" altLang="en-US" sz="2400" i="1"/>
              <a:t>insensitive</a:t>
            </a:r>
            <a:r>
              <a:rPr lang="en-GB" altLang="en-US" sz="2400"/>
              <a:t> to t</a:t>
            </a:r>
          </a:p>
          <a:p>
            <a:r>
              <a:rPr lang="en-GB" altLang="en-US" sz="2400"/>
              <a:t>If non-zero, then x is </a:t>
            </a:r>
            <a:r>
              <a:rPr lang="en-GB" altLang="en-US" sz="2400" i="1"/>
              <a:t>sensitive</a:t>
            </a:r>
            <a:r>
              <a:rPr lang="en-GB" altLang="en-US" sz="2400"/>
              <a:t> to t</a:t>
            </a:r>
          </a:p>
          <a:p>
            <a:endParaRPr lang="en-GB" altLang="en-US"/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042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2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2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/>
      <p:bldP spid="402437" grpId="0"/>
      <p:bldP spid="40245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6375"/>
            <a:ext cx="8115300" cy="4484688"/>
          </a:xfrm>
        </p:spPr>
        <p:txBody>
          <a:bodyPr/>
          <a:lstStyle/>
          <a:p>
            <a:r>
              <a:rPr lang="en-GB" altLang="en-US" sz="2400" dirty="0"/>
              <a:t>We want to know if z is sensitive to a</a:t>
            </a:r>
          </a:p>
          <a:p>
            <a:r>
              <a:rPr lang="en-GB" altLang="en-US" sz="2400" dirty="0"/>
              <a:t>Boolean difference of z with respect to a is</a:t>
            </a:r>
          </a:p>
          <a:p>
            <a:r>
              <a:rPr lang="en-GB" altLang="en-US" sz="2400" dirty="0"/>
              <a:t>Digital equivalent of derivative</a:t>
            </a:r>
          </a:p>
          <a:p>
            <a:endParaRPr lang="en-GB" altLang="en-US" sz="2400" dirty="0"/>
          </a:p>
          <a:p>
            <a:endParaRPr lang="en-GB" altLang="en-US" sz="2400" dirty="0"/>
          </a:p>
          <a:p>
            <a:endParaRPr lang="en-GB" altLang="en-US" sz="2400" dirty="0"/>
          </a:p>
          <a:p>
            <a:pPr>
              <a:buFont typeface="Symbol" pitchFamily="18" charset="2"/>
              <a:buNone/>
            </a:pPr>
            <a:r>
              <a:rPr lang="en-GB" altLang="en-US" sz="2400" dirty="0"/>
              <a:t> </a:t>
            </a:r>
          </a:p>
          <a:p>
            <a:endParaRPr lang="en-US" altLang="en-US" sz="2400" dirty="0"/>
          </a:p>
        </p:txBody>
      </p:sp>
      <p:sp>
        <p:nvSpPr>
          <p:cNvPr id="403478" name="Rectangle 22"/>
          <p:cNvSpPr>
            <a:spLocks noChangeArrowheads="1"/>
          </p:cNvSpPr>
          <p:nvPr/>
        </p:nvSpPr>
        <p:spPr bwMode="auto">
          <a:xfrm>
            <a:off x="625475" y="2882900"/>
            <a:ext cx="8115300" cy="105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en-US" sz="2400" dirty="0"/>
              <a:t>If                then z is sensitive to a</a:t>
            </a:r>
          </a:p>
          <a:p>
            <a:endParaRPr lang="en-GB" altLang="en-US" sz="2400" dirty="0"/>
          </a:p>
          <a:p>
            <a:r>
              <a:rPr lang="en-GB" altLang="en-US" sz="2400" dirty="0"/>
              <a:t>If             then z is </a:t>
            </a:r>
            <a:r>
              <a:rPr lang="en-GB" altLang="en-US" sz="2400" i="1" dirty="0"/>
              <a:t>not</a:t>
            </a:r>
            <a:r>
              <a:rPr lang="en-GB" altLang="en-US" sz="2400" dirty="0"/>
              <a:t> sensitive to a</a:t>
            </a:r>
          </a:p>
          <a:p>
            <a:endParaRPr lang="en-GB" altLang="en-US" sz="2400" dirty="0"/>
          </a:p>
          <a:p>
            <a:pPr>
              <a:buFont typeface="Symbol" pitchFamily="18" charset="2"/>
              <a:buNone/>
            </a:pPr>
            <a:r>
              <a:rPr lang="en-GB" altLang="en-US" sz="2400" dirty="0"/>
              <a:t> </a:t>
            </a:r>
          </a:p>
          <a:p>
            <a:endParaRPr lang="en-US" altLang="en-US" sz="2400" dirty="0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Boolean Difference</a:t>
            </a:r>
            <a:r>
              <a:rPr lang="en-US" altLang="en-US"/>
              <a:t> </a:t>
            </a:r>
          </a:p>
        </p:txBody>
      </p:sp>
      <p:sp>
        <p:nvSpPr>
          <p:cNvPr id="403460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3475" name="Object 19"/>
              <p:cNvSpPr txBox="1"/>
              <p:nvPr/>
            </p:nvSpPr>
            <p:spPr bwMode="auto">
              <a:xfrm>
                <a:off x="1187625" y="2810739"/>
                <a:ext cx="1442864" cy="66587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𝑑𝑎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3475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5" y="2810739"/>
                <a:ext cx="1442864" cy="665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3476" name="Object 20"/>
          <p:cNvGraphicFramePr>
            <a:graphicFrameLocks noChangeAspect="1"/>
          </p:cNvGraphicFramePr>
          <p:nvPr/>
        </p:nvGraphicFramePr>
        <p:xfrm>
          <a:off x="7013575" y="1770063"/>
          <a:ext cx="47625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4" imgW="228600" imgH="393480" progId="Equation.3">
                  <p:embed/>
                </p:oleObj>
              </mc:Choice>
              <mc:Fallback>
                <p:oleObj name="Equation" r:id="rId4" imgW="228600" imgH="393480" progId="Equation.3">
                  <p:embed/>
                  <p:pic>
                    <p:nvPicPr>
                      <p:cNvPr id="4034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575" y="1770063"/>
                        <a:ext cx="476250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9" name="Object 23"/>
          <p:cNvGraphicFramePr>
            <a:graphicFrameLocks noChangeAspect="1"/>
          </p:cNvGraphicFramePr>
          <p:nvPr/>
        </p:nvGraphicFramePr>
        <p:xfrm>
          <a:off x="1311275" y="3611563"/>
          <a:ext cx="9525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6" imgW="457200" imgH="393480" progId="Equation.3">
                  <p:embed/>
                </p:oleObj>
              </mc:Choice>
              <mc:Fallback>
                <p:oleObj name="Equation" r:id="rId6" imgW="457200" imgH="393480" progId="Equation.3">
                  <p:embed/>
                  <p:pic>
                    <p:nvPicPr>
                      <p:cNvPr id="4034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3611563"/>
                        <a:ext cx="952500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3480" name="Group 24"/>
          <p:cNvGrpSpPr>
            <a:grpSpLocks/>
          </p:cNvGrpSpPr>
          <p:nvPr/>
        </p:nvGrpSpPr>
        <p:grpSpPr bwMode="auto">
          <a:xfrm>
            <a:off x="2519363" y="4932363"/>
            <a:ext cx="2867025" cy="1628775"/>
            <a:chOff x="643" y="3012"/>
            <a:chExt cx="1806" cy="1026"/>
          </a:xfrm>
        </p:grpSpPr>
        <p:sp>
          <p:nvSpPr>
            <p:cNvPr id="403481" name="Rectangle 25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rgbClr val="E0BE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03482" name="Group 26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403483" name="Line 27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484" name="Line 28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485" name="Rectangle 29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403486" name="Rectangle 30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403487" name="Line 31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488" name="Rectangle 32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403489" name="Line 33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490" name="Line 34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491" name="Line 35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492" name="Line 36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493" name="Freeform 37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494" name="Rectangle 38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403495" name="Rectangle 39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403496" name="Freeform 40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497" name="Text Box 41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403498" name="Text Box 42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027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3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uiExpand="1" build="p"/>
      <p:bldP spid="403478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76375"/>
            <a:ext cx="8172450" cy="4903788"/>
          </a:xfrm>
        </p:spPr>
        <p:txBody>
          <a:bodyPr/>
          <a:lstStyle/>
          <a:p>
            <a:r>
              <a:rPr lang="en-GB" altLang="en-US" sz="2400" dirty="0"/>
              <a:t>Boolean relation between f and x</a:t>
            </a:r>
            <a:r>
              <a:rPr lang="en-GB" altLang="en-US" sz="2400" baseline="-25000" dirty="0"/>
              <a:t>i</a:t>
            </a:r>
            <a:r>
              <a:rPr lang="en-GB" altLang="en-US" sz="2400" dirty="0"/>
              <a:t> is</a:t>
            </a:r>
          </a:p>
          <a:p>
            <a:r>
              <a:rPr lang="en-GB" altLang="en-US" sz="2400" dirty="0"/>
              <a:t> </a:t>
            </a:r>
          </a:p>
          <a:p>
            <a:r>
              <a:rPr lang="en-GB" altLang="en-US" sz="2400" dirty="0"/>
              <a:t>Work out value of this function with x</a:t>
            </a:r>
            <a:r>
              <a:rPr lang="en-GB" altLang="en-US" sz="2400" baseline="-25000" dirty="0"/>
              <a:t>i</a:t>
            </a:r>
            <a:r>
              <a:rPr lang="en-GB" altLang="en-US" sz="2400" dirty="0"/>
              <a:t> set to 1</a:t>
            </a:r>
          </a:p>
          <a:p>
            <a:r>
              <a:rPr lang="en-GB" altLang="en-US" sz="2400" dirty="0"/>
              <a:t>Work out value of this function with x</a:t>
            </a:r>
            <a:r>
              <a:rPr lang="en-GB" altLang="en-US" sz="2400" baseline="-25000" dirty="0"/>
              <a:t>i</a:t>
            </a:r>
            <a:r>
              <a:rPr lang="en-GB" altLang="en-US" sz="2400" dirty="0"/>
              <a:t> set to 0</a:t>
            </a:r>
          </a:p>
          <a:p>
            <a:r>
              <a:rPr lang="en-GB" altLang="en-US" sz="2400" dirty="0"/>
              <a:t>XOR the two together</a:t>
            </a:r>
          </a:p>
          <a:p>
            <a:r>
              <a:rPr lang="en-GB" altLang="en-US" sz="2400" dirty="0"/>
              <a:t>This is the Boolean difference</a:t>
            </a:r>
          </a:p>
          <a:p>
            <a:endParaRPr lang="en-GB" altLang="en-US" sz="2400" dirty="0"/>
          </a:p>
          <a:p>
            <a:endParaRPr lang="en-GB" altLang="en-US" dirty="0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Computation of Boolean Difference</a:t>
            </a:r>
            <a:r>
              <a:rPr lang="en-US" altLang="en-US" dirty="0"/>
              <a:t> </a:t>
            </a:r>
          </a:p>
        </p:txBody>
      </p:sp>
      <p:sp>
        <p:nvSpPr>
          <p:cNvPr id="425988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25998" name="Rectangle 14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2600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6000" name="Object 16"/>
              <p:cNvSpPr txBox="1"/>
              <p:nvPr/>
            </p:nvSpPr>
            <p:spPr bwMode="auto">
              <a:xfrm>
                <a:off x="5299075" y="3552826"/>
                <a:ext cx="3702050" cy="904875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=1)⊕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6000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9075" y="3552826"/>
                <a:ext cx="3702050" cy="9048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6024" name="Group 40"/>
          <p:cNvGrpSpPr>
            <a:grpSpLocks/>
          </p:cNvGrpSpPr>
          <p:nvPr/>
        </p:nvGrpSpPr>
        <p:grpSpPr bwMode="auto">
          <a:xfrm>
            <a:off x="2114549" y="4514850"/>
            <a:ext cx="3038475" cy="2009775"/>
            <a:chOff x="1356" y="2964"/>
            <a:chExt cx="1914" cy="1266"/>
          </a:xfrm>
        </p:grpSpPr>
        <p:sp>
          <p:nvSpPr>
            <p:cNvPr id="425999" name="Rectangle 15"/>
            <p:cNvSpPr>
              <a:spLocks noChangeArrowheads="1"/>
            </p:cNvSpPr>
            <p:nvPr/>
          </p:nvSpPr>
          <p:spPr bwMode="auto">
            <a:xfrm>
              <a:off x="1854" y="3096"/>
              <a:ext cx="834" cy="113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6003" name="Line 19"/>
            <p:cNvSpPr>
              <a:spLocks noChangeShapeType="1"/>
            </p:cNvSpPr>
            <p:nvPr/>
          </p:nvSpPr>
          <p:spPr bwMode="auto">
            <a:xfrm>
              <a:off x="1612" y="3162"/>
              <a:ext cx="2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04" name="Line 20"/>
            <p:cNvSpPr>
              <a:spLocks noChangeShapeType="1"/>
            </p:cNvSpPr>
            <p:nvPr/>
          </p:nvSpPr>
          <p:spPr bwMode="auto">
            <a:xfrm>
              <a:off x="1612" y="3323"/>
              <a:ext cx="2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05" name="Line 21"/>
            <p:cNvSpPr>
              <a:spLocks noChangeShapeType="1"/>
            </p:cNvSpPr>
            <p:nvPr/>
          </p:nvSpPr>
          <p:spPr bwMode="auto">
            <a:xfrm>
              <a:off x="1612" y="3502"/>
              <a:ext cx="2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06" name="Line 22"/>
            <p:cNvSpPr>
              <a:spLocks noChangeShapeType="1"/>
            </p:cNvSpPr>
            <p:nvPr/>
          </p:nvSpPr>
          <p:spPr bwMode="auto">
            <a:xfrm>
              <a:off x="1612" y="4060"/>
              <a:ext cx="2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26010" name="Group 26"/>
            <p:cNvGrpSpPr>
              <a:grpSpLocks/>
            </p:cNvGrpSpPr>
            <p:nvPr/>
          </p:nvGrpSpPr>
          <p:grpSpPr bwMode="auto">
            <a:xfrm>
              <a:off x="1368" y="2964"/>
              <a:ext cx="328" cy="350"/>
              <a:chOff x="1374" y="2958"/>
              <a:chExt cx="328" cy="350"/>
            </a:xfrm>
          </p:grpSpPr>
          <p:sp>
            <p:nvSpPr>
              <p:cNvPr id="426011" name="Text Box 27"/>
              <p:cNvSpPr txBox="1">
                <a:spLocks noChangeArrowheads="1"/>
              </p:cNvSpPr>
              <p:nvPr/>
            </p:nvSpPr>
            <p:spPr bwMode="auto">
              <a:xfrm>
                <a:off x="1374" y="295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latin typeface="Arial" pitchFamily="34" charset="0"/>
                  </a:rPr>
                  <a:t>x</a:t>
                </a:r>
                <a:endParaRPr lang="en-US" altLang="en-US">
                  <a:latin typeface="Arial" pitchFamily="34" charset="0"/>
                </a:endParaRPr>
              </a:p>
            </p:txBody>
          </p:sp>
          <p:sp>
            <p:nvSpPr>
              <p:cNvPr id="426012" name="Text Box 28"/>
              <p:cNvSpPr txBox="1">
                <a:spLocks noChangeArrowheads="1"/>
              </p:cNvSpPr>
              <p:nvPr/>
            </p:nvSpPr>
            <p:spPr bwMode="auto">
              <a:xfrm>
                <a:off x="1468" y="3058"/>
                <a:ext cx="2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Arial" pitchFamily="34" charset="0"/>
                  </a:rPr>
                  <a:t>1</a:t>
                </a:r>
                <a:endParaRPr lang="en-US" altLang="en-US" sz="2000">
                  <a:latin typeface="Arial" pitchFamily="34" charset="0"/>
                </a:endParaRPr>
              </a:p>
            </p:txBody>
          </p:sp>
        </p:grpSp>
        <p:grpSp>
          <p:nvGrpSpPr>
            <p:cNvPr id="426013" name="Group 29"/>
            <p:cNvGrpSpPr>
              <a:grpSpLocks/>
            </p:cNvGrpSpPr>
            <p:nvPr/>
          </p:nvGrpSpPr>
          <p:grpSpPr bwMode="auto">
            <a:xfrm>
              <a:off x="1366" y="3136"/>
              <a:ext cx="328" cy="350"/>
              <a:chOff x="1374" y="2958"/>
              <a:chExt cx="328" cy="350"/>
            </a:xfrm>
          </p:grpSpPr>
          <p:sp>
            <p:nvSpPr>
              <p:cNvPr id="426014" name="Text Box 30"/>
              <p:cNvSpPr txBox="1">
                <a:spLocks noChangeArrowheads="1"/>
              </p:cNvSpPr>
              <p:nvPr/>
            </p:nvSpPr>
            <p:spPr bwMode="auto">
              <a:xfrm>
                <a:off x="1374" y="295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latin typeface="Arial" pitchFamily="34" charset="0"/>
                  </a:rPr>
                  <a:t>x</a:t>
                </a:r>
                <a:endParaRPr lang="en-US" altLang="en-US">
                  <a:latin typeface="Arial" pitchFamily="34" charset="0"/>
                </a:endParaRPr>
              </a:p>
            </p:txBody>
          </p:sp>
          <p:sp>
            <p:nvSpPr>
              <p:cNvPr id="426015" name="Text Box 31"/>
              <p:cNvSpPr txBox="1">
                <a:spLocks noChangeArrowheads="1"/>
              </p:cNvSpPr>
              <p:nvPr/>
            </p:nvSpPr>
            <p:spPr bwMode="auto">
              <a:xfrm>
                <a:off x="1468" y="3058"/>
                <a:ext cx="2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Arial" pitchFamily="34" charset="0"/>
                  </a:rPr>
                  <a:t>2</a:t>
                </a:r>
                <a:endParaRPr lang="en-US" altLang="en-US" sz="2000">
                  <a:latin typeface="Arial" pitchFamily="34" charset="0"/>
                </a:endParaRPr>
              </a:p>
            </p:txBody>
          </p:sp>
        </p:grpSp>
        <p:grpSp>
          <p:nvGrpSpPr>
            <p:cNvPr id="426016" name="Group 32"/>
            <p:cNvGrpSpPr>
              <a:grpSpLocks/>
            </p:cNvGrpSpPr>
            <p:nvPr/>
          </p:nvGrpSpPr>
          <p:grpSpPr bwMode="auto">
            <a:xfrm>
              <a:off x="1358" y="3326"/>
              <a:ext cx="328" cy="350"/>
              <a:chOff x="1374" y="2958"/>
              <a:chExt cx="328" cy="350"/>
            </a:xfrm>
          </p:grpSpPr>
          <p:sp>
            <p:nvSpPr>
              <p:cNvPr id="426017" name="Text Box 33"/>
              <p:cNvSpPr txBox="1">
                <a:spLocks noChangeArrowheads="1"/>
              </p:cNvSpPr>
              <p:nvPr/>
            </p:nvSpPr>
            <p:spPr bwMode="auto">
              <a:xfrm>
                <a:off x="1374" y="295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latin typeface="Arial" pitchFamily="34" charset="0"/>
                  </a:rPr>
                  <a:t>x</a:t>
                </a:r>
                <a:endParaRPr lang="en-US" altLang="en-US">
                  <a:latin typeface="Arial" pitchFamily="34" charset="0"/>
                </a:endParaRPr>
              </a:p>
            </p:txBody>
          </p:sp>
          <p:sp>
            <p:nvSpPr>
              <p:cNvPr id="426018" name="Text Box 34"/>
              <p:cNvSpPr txBox="1">
                <a:spLocks noChangeArrowheads="1"/>
              </p:cNvSpPr>
              <p:nvPr/>
            </p:nvSpPr>
            <p:spPr bwMode="auto">
              <a:xfrm>
                <a:off x="1468" y="3058"/>
                <a:ext cx="2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Arial" pitchFamily="34" charset="0"/>
                  </a:rPr>
                  <a:t>3</a:t>
                </a:r>
                <a:endParaRPr lang="en-US" altLang="en-US" sz="2000">
                  <a:latin typeface="Arial" pitchFamily="34" charset="0"/>
                </a:endParaRPr>
              </a:p>
            </p:txBody>
          </p:sp>
        </p:grpSp>
        <p:grpSp>
          <p:nvGrpSpPr>
            <p:cNvPr id="426019" name="Group 35"/>
            <p:cNvGrpSpPr>
              <a:grpSpLocks/>
            </p:cNvGrpSpPr>
            <p:nvPr/>
          </p:nvGrpSpPr>
          <p:grpSpPr bwMode="auto">
            <a:xfrm>
              <a:off x="1356" y="3852"/>
              <a:ext cx="328" cy="350"/>
              <a:chOff x="1374" y="2958"/>
              <a:chExt cx="328" cy="350"/>
            </a:xfrm>
          </p:grpSpPr>
          <p:sp>
            <p:nvSpPr>
              <p:cNvPr id="426020" name="Text Box 36"/>
              <p:cNvSpPr txBox="1">
                <a:spLocks noChangeArrowheads="1"/>
              </p:cNvSpPr>
              <p:nvPr/>
            </p:nvSpPr>
            <p:spPr bwMode="auto">
              <a:xfrm>
                <a:off x="1374" y="295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latin typeface="Arial" pitchFamily="34" charset="0"/>
                  </a:rPr>
                  <a:t>x</a:t>
                </a:r>
                <a:endParaRPr lang="en-US" altLang="en-US">
                  <a:latin typeface="Arial" pitchFamily="34" charset="0"/>
                </a:endParaRPr>
              </a:p>
            </p:txBody>
          </p:sp>
          <p:sp>
            <p:nvSpPr>
              <p:cNvPr id="426021" name="Text Box 37"/>
              <p:cNvSpPr txBox="1">
                <a:spLocks noChangeArrowheads="1"/>
              </p:cNvSpPr>
              <p:nvPr/>
            </p:nvSpPr>
            <p:spPr bwMode="auto">
              <a:xfrm>
                <a:off x="1468" y="3058"/>
                <a:ext cx="2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Arial" pitchFamily="34" charset="0"/>
                  </a:rPr>
                  <a:t>n</a:t>
                </a:r>
                <a:endParaRPr lang="en-US" altLang="en-US" sz="2000">
                  <a:latin typeface="Arial" pitchFamily="34" charset="0"/>
                </a:endParaRPr>
              </a:p>
            </p:txBody>
          </p:sp>
        </p:grpSp>
        <p:sp>
          <p:nvSpPr>
            <p:cNvPr id="426022" name="Line 38"/>
            <p:cNvSpPr>
              <a:spLocks noChangeShapeType="1"/>
            </p:cNvSpPr>
            <p:nvPr/>
          </p:nvSpPr>
          <p:spPr bwMode="auto">
            <a:xfrm>
              <a:off x="2696" y="3638"/>
              <a:ext cx="2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23" name="Text Box 39"/>
            <p:cNvSpPr txBox="1">
              <a:spLocks noChangeArrowheads="1"/>
            </p:cNvSpPr>
            <p:nvPr/>
          </p:nvSpPr>
          <p:spPr bwMode="auto">
            <a:xfrm>
              <a:off x="2940" y="3486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latin typeface="Arial" pitchFamily="34" charset="0"/>
                </a:rPr>
                <a:t>z</a:t>
              </a:r>
              <a:endParaRPr lang="en-US" altLang="en-US">
                <a:latin typeface="Arial" pitchFamily="34" charset="0"/>
              </a:endParaRPr>
            </a:p>
          </p:txBody>
        </p:sp>
      </p:grpSp>
      <p:sp>
        <p:nvSpPr>
          <p:cNvPr id="426026" name="Rectangle 4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42602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98638"/>
              </p:ext>
            </p:extLst>
          </p:nvPr>
        </p:nvGraphicFramePr>
        <p:xfrm>
          <a:off x="1068387" y="1952625"/>
          <a:ext cx="2565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4" imgW="1231560" imgH="228600" progId="Equation.3">
                  <p:embed/>
                </p:oleObj>
              </mc:Choice>
              <mc:Fallback>
                <p:oleObj name="Equation" r:id="rId4" imgW="1231560" imgH="228600" progId="Equation.3">
                  <p:embed/>
                  <p:pic>
                    <p:nvPicPr>
                      <p:cNvPr id="426025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7" y="1952625"/>
                        <a:ext cx="25654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6031" name="Object 47"/>
          <p:cNvGraphicFramePr>
            <a:graphicFrameLocks noChangeAspect="1"/>
          </p:cNvGraphicFramePr>
          <p:nvPr/>
        </p:nvGraphicFramePr>
        <p:xfrm>
          <a:off x="3038475" y="5556250"/>
          <a:ext cx="11906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6" imgW="571320" imgH="203040" progId="Equation.3">
                  <p:embed/>
                </p:oleObj>
              </mc:Choice>
              <mc:Fallback>
                <p:oleObj name="Equation" r:id="rId6" imgW="571320" imgH="203040" progId="Equation.3">
                  <p:embed/>
                  <p:pic>
                    <p:nvPicPr>
                      <p:cNvPr id="426031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5556250"/>
                        <a:ext cx="1190625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6032" name="Text Box 48"/>
          <p:cNvSpPr txBox="1">
            <a:spLocks noChangeArrowheads="1"/>
          </p:cNvSpPr>
          <p:nvPr/>
        </p:nvSpPr>
        <p:spPr bwMode="auto">
          <a:xfrm>
            <a:off x="5414962" y="5493370"/>
            <a:ext cx="3457575" cy="835025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E50093"/>
                </a:solidFill>
              </a:rPr>
              <a:t>XOR operator outputs a 1 when its arguments differ</a:t>
            </a:r>
            <a:endParaRPr lang="en-US" altLang="en-US" dirty="0">
              <a:solidFill>
                <a:srgbClr val="E5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240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7" name="Rectangle 3"/>
          <p:cNvSpPr>
            <a:spLocks noGrp="1" noChangeArrowheads="1"/>
          </p:cNvSpPr>
          <p:nvPr>
            <p:ph type="title"/>
          </p:nvPr>
        </p:nvSpPr>
        <p:spPr>
          <a:xfrm>
            <a:off x="550861" y="64296"/>
            <a:ext cx="7772400" cy="877093"/>
          </a:xfrm>
        </p:spPr>
        <p:txBody>
          <a:bodyPr/>
          <a:lstStyle/>
          <a:p>
            <a:r>
              <a:rPr lang="en-GB" altLang="en-US" dirty="0"/>
              <a:t>Computation of Boolean Difference</a:t>
            </a:r>
            <a:r>
              <a:rPr lang="en-US" altLang="en-US" dirty="0"/>
              <a:t> </a:t>
            </a:r>
          </a:p>
        </p:txBody>
      </p:sp>
      <p:sp>
        <p:nvSpPr>
          <p:cNvPr id="425988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25998" name="Rectangle 14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2600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6000" name="Object 16"/>
              <p:cNvSpPr txBox="1"/>
              <p:nvPr/>
            </p:nvSpPr>
            <p:spPr bwMode="auto">
              <a:xfrm>
                <a:off x="662297" y="1830390"/>
                <a:ext cx="4144962" cy="91122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=1)⊕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6000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297" y="1830390"/>
                <a:ext cx="4144962" cy="911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6024" name="Group 40"/>
          <p:cNvGrpSpPr>
            <a:grpSpLocks/>
          </p:cNvGrpSpPr>
          <p:nvPr/>
        </p:nvGrpSpPr>
        <p:grpSpPr bwMode="auto">
          <a:xfrm>
            <a:off x="6124884" y="1033464"/>
            <a:ext cx="3038475" cy="2009775"/>
            <a:chOff x="1356" y="2964"/>
            <a:chExt cx="1914" cy="1266"/>
          </a:xfrm>
        </p:grpSpPr>
        <p:sp>
          <p:nvSpPr>
            <p:cNvPr id="425999" name="Rectangle 15"/>
            <p:cNvSpPr>
              <a:spLocks noChangeArrowheads="1"/>
            </p:cNvSpPr>
            <p:nvPr/>
          </p:nvSpPr>
          <p:spPr bwMode="auto">
            <a:xfrm>
              <a:off x="1854" y="3096"/>
              <a:ext cx="834" cy="113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6003" name="Line 19"/>
            <p:cNvSpPr>
              <a:spLocks noChangeShapeType="1"/>
            </p:cNvSpPr>
            <p:nvPr/>
          </p:nvSpPr>
          <p:spPr bwMode="auto">
            <a:xfrm>
              <a:off x="1612" y="3162"/>
              <a:ext cx="2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04" name="Line 20"/>
            <p:cNvSpPr>
              <a:spLocks noChangeShapeType="1"/>
            </p:cNvSpPr>
            <p:nvPr/>
          </p:nvSpPr>
          <p:spPr bwMode="auto">
            <a:xfrm>
              <a:off x="1612" y="3323"/>
              <a:ext cx="2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05" name="Line 21"/>
            <p:cNvSpPr>
              <a:spLocks noChangeShapeType="1"/>
            </p:cNvSpPr>
            <p:nvPr/>
          </p:nvSpPr>
          <p:spPr bwMode="auto">
            <a:xfrm>
              <a:off x="1612" y="3502"/>
              <a:ext cx="2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06" name="Line 22"/>
            <p:cNvSpPr>
              <a:spLocks noChangeShapeType="1"/>
            </p:cNvSpPr>
            <p:nvPr/>
          </p:nvSpPr>
          <p:spPr bwMode="auto">
            <a:xfrm>
              <a:off x="1612" y="4060"/>
              <a:ext cx="2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26010" name="Group 26"/>
            <p:cNvGrpSpPr>
              <a:grpSpLocks/>
            </p:cNvGrpSpPr>
            <p:nvPr/>
          </p:nvGrpSpPr>
          <p:grpSpPr bwMode="auto">
            <a:xfrm>
              <a:off x="1368" y="2964"/>
              <a:ext cx="328" cy="350"/>
              <a:chOff x="1374" y="2958"/>
              <a:chExt cx="328" cy="350"/>
            </a:xfrm>
          </p:grpSpPr>
          <p:sp>
            <p:nvSpPr>
              <p:cNvPr id="426011" name="Text Box 27"/>
              <p:cNvSpPr txBox="1">
                <a:spLocks noChangeArrowheads="1"/>
              </p:cNvSpPr>
              <p:nvPr/>
            </p:nvSpPr>
            <p:spPr bwMode="auto">
              <a:xfrm>
                <a:off x="1374" y="295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latin typeface="Arial" pitchFamily="34" charset="0"/>
                  </a:rPr>
                  <a:t>x</a:t>
                </a:r>
                <a:endParaRPr lang="en-US" altLang="en-US">
                  <a:latin typeface="Arial" pitchFamily="34" charset="0"/>
                </a:endParaRPr>
              </a:p>
            </p:txBody>
          </p:sp>
          <p:sp>
            <p:nvSpPr>
              <p:cNvPr id="426012" name="Text Box 28"/>
              <p:cNvSpPr txBox="1">
                <a:spLocks noChangeArrowheads="1"/>
              </p:cNvSpPr>
              <p:nvPr/>
            </p:nvSpPr>
            <p:spPr bwMode="auto">
              <a:xfrm>
                <a:off x="1468" y="3058"/>
                <a:ext cx="2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Arial" pitchFamily="34" charset="0"/>
                  </a:rPr>
                  <a:t>1</a:t>
                </a:r>
                <a:endParaRPr lang="en-US" altLang="en-US" sz="2000">
                  <a:latin typeface="Arial" pitchFamily="34" charset="0"/>
                </a:endParaRPr>
              </a:p>
            </p:txBody>
          </p:sp>
        </p:grpSp>
        <p:grpSp>
          <p:nvGrpSpPr>
            <p:cNvPr id="426013" name="Group 29"/>
            <p:cNvGrpSpPr>
              <a:grpSpLocks/>
            </p:cNvGrpSpPr>
            <p:nvPr/>
          </p:nvGrpSpPr>
          <p:grpSpPr bwMode="auto">
            <a:xfrm>
              <a:off x="1366" y="3136"/>
              <a:ext cx="328" cy="350"/>
              <a:chOff x="1374" y="2958"/>
              <a:chExt cx="328" cy="350"/>
            </a:xfrm>
          </p:grpSpPr>
          <p:sp>
            <p:nvSpPr>
              <p:cNvPr id="426014" name="Text Box 30"/>
              <p:cNvSpPr txBox="1">
                <a:spLocks noChangeArrowheads="1"/>
              </p:cNvSpPr>
              <p:nvPr/>
            </p:nvSpPr>
            <p:spPr bwMode="auto">
              <a:xfrm>
                <a:off x="1374" y="295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latin typeface="Arial" pitchFamily="34" charset="0"/>
                  </a:rPr>
                  <a:t>x</a:t>
                </a:r>
                <a:endParaRPr lang="en-US" altLang="en-US">
                  <a:latin typeface="Arial" pitchFamily="34" charset="0"/>
                </a:endParaRPr>
              </a:p>
            </p:txBody>
          </p:sp>
          <p:sp>
            <p:nvSpPr>
              <p:cNvPr id="426015" name="Text Box 31"/>
              <p:cNvSpPr txBox="1">
                <a:spLocks noChangeArrowheads="1"/>
              </p:cNvSpPr>
              <p:nvPr/>
            </p:nvSpPr>
            <p:spPr bwMode="auto">
              <a:xfrm>
                <a:off x="1468" y="3058"/>
                <a:ext cx="2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Arial" pitchFamily="34" charset="0"/>
                  </a:rPr>
                  <a:t>2</a:t>
                </a:r>
                <a:endParaRPr lang="en-US" altLang="en-US" sz="2000">
                  <a:latin typeface="Arial" pitchFamily="34" charset="0"/>
                </a:endParaRPr>
              </a:p>
            </p:txBody>
          </p:sp>
        </p:grpSp>
        <p:grpSp>
          <p:nvGrpSpPr>
            <p:cNvPr id="426016" name="Group 32"/>
            <p:cNvGrpSpPr>
              <a:grpSpLocks/>
            </p:cNvGrpSpPr>
            <p:nvPr/>
          </p:nvGrpSpPr>
          <p:grpSpPr bwMode="auto">
            <a:xfrm>
              <a:off x="1358" y="3326"/>
              <a:ext cx="328" cy="350"/>
              <a:chOff x="1374" y="2958"/>
              <a:chExt cx="328" cy="350"/>
            </a:xfrm>
          </p:grpSpPr>
          <p:sp>
            <p:nvSpPr>
              <p:cNvPr id="426017" name="Text Box 33"/>
              <p:cNvSpPr txBox="1">
                <a:spLocks noChangeArrowheads="1"/>
              </p:cNvSpPr>
              <p:nvPr/>
            </p:nvSpPr>
            <p:spPr bwMode="auto">
              <a:xfrm>
                <a:off x="1374" y="295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latin typeface="Arial" pitchFamily="34" charset="0"/>
                  </a:rPr>
                  <a:t>x</a:t>
                </a:r>
                <a:endParaRPr lang="en-US" altLang="en-US">
                  <a:latin typeface="Arial" pitchFamily="34" charset="0"/>
                </a:endParaRPr>
              </a:p>
            </p:txBody>
          </p:sp>
          <p:sp>
            <p:nvSpPr>
              <p:cNvPr id="426018" name="Text Box 34"/>
              <p:cNvSpPr txBox="1">
                <a:spLocks noChangeArrowheads="1"/>
              </p:cNvSpPr>
              <p:nvPr/>
            </p:nvSpPr>
            <p:spPr bwMode="auto">
              <a:xfrm>
                <a:off x="1468" y="3058"/>
                <a:ext cx="2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Arial" pitchFamily="34" charset="0"/>
                  </a:rPr>
                  <a:t>3</a:t>
                </a:r>
                <a:endParaRPr lang="en-US" altLang="en-US" sz="2000">
                  <a:latin typeface="Arial" pitchFamily="34" charset="0"/>
                </a:endParaRPr>
              </a:p>
            </p:txBody>
          </p:sp>
        </p:grpSp>
        <p:grpSp>
          <p:nvGrpSpPr>
            <p:cNvPr id="426019" name="Group 35"/>
            <p:cNvGrpSpPr>
              <a:grpSpLocks/>
            </p:cNvGrpSpPr>
            <p:nvPr/>
          </p:nvGrpSpPr>
          <p:grpSpPr bwMode="auto">
            <a:xfrm>
              <a:off x="1356" y="3852"/>
              <a:ext cx="328" cy="350"/>
              <a:chOff x="1374" y="2958"/>
              <a:chExt cx="328" cy="350"/>
            </a:xfrm>
          </p:grpSpPr>
          <p:sp>
            <p:nvSpPr>
              <p:cNvPr id="426020" name="Text Box 36"/>
              <p:cNvSpPr txBox="1">
                <a:spLocks noChangeArrowheads="1"/>
              </p:cNvSpPr>
              <p:nvPr/>
            </p:nvSpPr>
            <p:spPr bwMode="auto">
              <a:xfrm>
                <a:off x="1374" y="295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>
                    <a:latin typeface="Arial" pitchFamily="34" charset="0"/>
                  </a:rPr>
                  <a:t>x</a:t>
                </a:r>
                <a:endParaRPr lang="en-US" altLang="en-US">
                  <a:latin typeface="Arial" pitchFamily="34" charset="0"/>
                </a:endParaRPr>
              </a:p>
            </p:txBody>
          </p:sp>
          <p:sp>
            <p:nvSpPr>
              <p:cNvPr id="426021" name="Text Box 37"/>
              <p:cNvSpPr txBox="1">
                <a:spLocks noChangeArrowheads="1"/>
              </p:cNvSpPr>
              <p:nvPr/>
            </p:nvSpPr>
            <p:spPr bwMode="auto">
              <a:xfrm>
                <a:off x="1468" y="3058"/>
                <a:ext cx="23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altLang="en-US" sz="2000">
                    <a:latin typeface="Arial" pitchFamily="34" charset="0"/>
                  </a:rPr>
                  <a:t>n</a:t>
                </a:r>
                <a:endParaRPr lang="en-US" altLang="en-US" sz="2000">
                  <a:latin typeface="Arial" pitchFamily="34" charset="0"/>
                </a:endParaRPr>
              </a:p>
            </p:txBody>
          </p:sp>
        </p:grpSp>
        <p:sp>
          <p:nvSpPr>
            <p:cNvPr id="426022" name="Line 38"/>
            <p:cNvSpPr>
              <a:spLocks noChangeShapeType="1"/>
            </p:cNvSpPr>
            <p:nvPr/>
          </p:nvSpPr>
          <p:spPr bwMode="auto">
            <a:xfrm>
              <a:off x="2696" y="3638"/>
              <a:ext cx="2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23" name="Text Box 39"/>
            <p:cNvSpPr txBox="1">
              <a:spLocks noChangeArrowheads="1"/>
            </p:cNvSpPr>
            <p:nvPr/>
          </p:nvSpPr>
          <p:spPr bwMode="auto">
            <a:xfrm>
              <a:off x="2940" y="3486"/>
              <a:ext cx="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>
                  <a:latin typeface="Arial" pitchFamily="34" charset="0"/>
                </a:rPr>
                <a:t>z</a:t>
              </a:r>
              <a:endParaRPr lang="en-US" altLang="en-US">
                <a:latin typeface="Arial" pitchFamily="34" charset="0"/>
              </a:endParaRPr>
            </a:p>
          </p:txBody>
        </p:sp>
      </p:grpSp>
      <p:sp>
        <p:nvSpPr>
          <p:cNvPr id="426026" name="Rectangle 4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42602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896559"/>
              </p:ext>
            </p:extLst>
          </p:nvPr>
        </p:nvGraphicFramePr>
        <p:xfrm>
          <a:off x="759917" y="889002"/>
          <a:ext cx="381208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5" imgW="1231560" imgH="228600" progId="Equation.3">
                  <p:embed/>
                </p:oleObj>
              </mc:Choice>
              <mc:Fallback>
                <p:oleObj name="Equation" r:id="rId5" imgW="1231560" imgH="228600" progId="Equation.3">
                  <p:embed/>
                  <p:pic>
                    <p:nvPicPr>
                      <p:cNvPr id="426025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917" y="889002"/>
                        <a:ext cx="3812083" cy="638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B20FB6-7970-0FC8-4620-B2A9C4DC9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1" y="2822574"/>
            <a:ext cx="7772400" cy="58579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Boolean Difference and DFT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6">
                <a:extLst>
                  <a:ext uri="{FF2B5EF4-FFF2-40B4-BE49-F238E27FC236}">
                    <a16:creationId xmlns:a16="http://schemas.microsoft.com/office/drawing/2014/main" id="{7CDFCACC-DE0E-26AF-B6F9-68B3CB653FA2}"/>
                  </a:ext>
                </a:extLst>
              </p:cNvPr>
              <p:cNvSpPr txBox="1"/>
              <p:nvPr/>
            </p:nvSpPr>
            <p:spPr bwMode="auto">
              <a:xfrm>
                <a:off x="5066515" y="3462335"/>
                <a:ext cx="1418917" cy="695330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16">
                <a:extLst>
                  <a:ext uri="{FF2B5EF4-FFF2-40B4-BE49-F238E27FC236}">
                    <a16:creationId xmlns:a16="http://schemas.microsoft.com/office/drawing/2014/main" id="{7CDFCACC-DE0E-26AF-B6F9-68B3CB653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6515" y="3462335"/>
                <a:ext cx="1418917" cy="695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16">
                <a:extLst>
                  <a:ext uri="{FF2B5EF4-FFF2-40B4-BE49-F238E27FC236}">
                    <a16:creationId xmlns:a16="http://schemas.microsoft.com/office/drawing/2014/main" id="{43581956-F8AD-9C0C-0D9E-DEA5DE82BFC5}"/>
                  </a:ext>
                </a:extLst>
              </p:cNvPr>
              <p:cNvSpPr txBox="1"/>
              <p:nvPr/>
            </p:nvSpPr>
            <p:spPr bwMode="auto">
              <a:xfrm>
                <a:off x="3176607" y="4380569"/>
                <a:ext cx="1878870" cy="695330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𝑋𝑖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 . 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bject 16">
                <a:extLst>
                  <a:ext uri="{FF2B5EF4-FFF2-40B4-BE49-F238E27FC236}">
                    <a16:creationId xmlns:a16="http://schemas.microsoft.com/office/drawing/2014/main" id="{43581956-F8AD-9C0C-0D9E-DEA5DE82B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6607" y="4380569"/>
                <a:ext cx="1878870" cy="695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6">
                <a:extLst>
                  <a:ext uri="{FF2B5EF4-FFF2-40B4-BE49-F238E27FC236}">
                    <a16:creationId xmlns:a16="http://schemas.microsoft.com/office/drawing/2014/main" id="{F445E164-C834-A7F2-7F2D-839A78DF3FC2}"/>
                  </a:ext>
                </a:extLst>
              </p:cNvPr>
              <p:cNvSpPr txBox="1"/>
              <p:nvPr/>
            </p:nvSpPr>
            <p:spPr bwMode="auto">
              <a:xfrm>
                <a:off x="3166524" y="5265561"/>
                <a:ext cx="2421962" cy="695317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𝑋𝑖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 baseline="30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`</m:t>
                      </m:r>
                      <m:r>
                        <a:rPr lang="en-US" b="0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16">
                <a:extLst>
                  <a:ext uri="{FF2B5EF4-FFF2-40B4-BE49-F238E27FC236}">
                    <a16:creationId xmlns:a16="http://schemas.microsoft.com/office/drawing/2014/main" id="{F445E164-C834-A7F2-7F2D-839A78DF3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6524" y="5265561"/>
                <a:ext cx="2421962" cy="6953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47">
            <a:extLst>
              <a:ext uri="{FF2B5EF4-FFF2-40B4-BE49-F238E27FC236}">
                <a16:creationId xmlns:a16="http://schemas.microsoft.com/office/drawing/2014/main" id="{C9780A0E-C475-1BD7-6D9A-82FAB9D2D2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000384"/>
              </p:ext>
            </p:extLst>
          </p:nvPr>
        </p:nvGraphicFramePr>
        <p:xfrm>
          <a:off x="6982133" y="1902270"/>
          <a:ext cx="11906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0" imgW="571320" imgH="203040" progId="Equation.3">
                  <p:embed/>
                </p:oleObj>
              </mc:Choice>
              <mc:Fallback>
                <p:oleObj name="Equation" r:id="rId10" imgW="571320" imgH="203040" progId="Equation.3">
                  <p:embed/>
                  <p:pic>
                    <p:nvPicPr>
                      <p:cNvPr id="426031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2133" y="1902270"/>
                        <a:ext cx="1190625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61670A6-29BA-12F0-ACFF-3E44C39298B9}"/>
              </a:ext>
            </a:extLst>
          </p:cNvPr>
          <p:cNvSpPr txBox="1"/>
          <p:nvPr/>
        </p:nvSpPr>
        <p:spPr>
          <a:xfrm>
            <a:off x="1158114" y="3567129"/>
            <a:ext cx="3908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Z is sensitive to node x</a:t>
            </a:r>
            <a:r>
              <a:rPr lang="en-US" sz="2400" baseline="-25000" dirty="0"/>
              <a:t>i</a:t>
            </a:r>
            <a:r>
              <a:rPr lang="en-US" sz="2400" dirty="0"/>
              <a:t> when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D90B28-1DFE-F78B-8CF8-E3C9121C87CF}"/>
              </a:ext>
            </a:extLst>
          </p:cNvPr>
          <p:cNvSpPr txBox="1"/>
          <p:nvPr/>
        </p:nvSpPr>
        <p:spPr>
          <a:xfrm>
            <a:off x="1153389" y="4404356"/>
            <a:ext cx="209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test x</a:t>
            </a:r>
            <a:r>
              <a:rPr lang="en-US" sz="2400" baseline="-25000" dirty="0"/>
              <a:t>i</a:t>
            </a:r>
            <a:r>
              <a:rPr lang="en-US" sz="2400" dirty="0"/>
              <a:t> </a:t>
            </a:r>
            <a:r>
              <a:rPr lang="en-US" sz="2400" baseline="-25000" dirty="0"/>
              <a:t>s-a-</a:t>
            </a:r>
            <a:r>
              <a:rPr lang="en-US" sz="2400" baseline="-25000" dirty="0">
                <a:solidFill>
                  <a:srgbClr val="FF0000"/>
                </a:solidFill>
              </a:rPr>
              <a:t>0</a:t>
            </a:r>
            <a:r>
              <a:rPr lang="en-US" sz="2400" dirty="0"/>
              <a:t> :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FB28D8-ABD1-2155-667E-05500CB1FAA1}"/>
              </a:ext>
            </a:extLst>
          </p:cNvPr>
          <p:cNvSpPr txBox="1"/>
          <p:nvPr/>
        </p:nvSpPr>
        <p:spPr>
          <a:xfrm>
            <a:off x="1165052" y="5265561"/>
            <a:ext cx="270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test x</a:t>
            </a:r>
            <a:r>
              <a:rPr lang="en-US" sz="2400" baseline="-25000" dirty="0"/>
              <a:t>i</a:t>
            </a:r>
            <a:r>
              <a:rPr lang="en-US" sz="2400" dirty="0"/>
              <a:t> </a:t>
            </a:r>
            <a:r>
              <a:rPr lang="en-US" sz="2400" baseline="-25000" dirty="0"/>
              <a:t>s-a-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/>
              <a:t> 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9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000" grpId="0"/>
      <p:bldP spid="6" grpId="0" uiExpand="1" build="p"/>
      <p:bldP spid="7" grpId="0"/>
      <p:bldP spid="8" grpId="0"/>
      <p:bldP spid="9" grpId="0"/>
      <p:bldP spid="17" grpId="0"/>
      <p:bldP spid="18" grpId="0"/>
      <p:bldP spid="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7" name="Rectangle 3"/>
          <p:cNvSpPr>
            <a:spLocks noGrp="1" noChangeArrowheads="1"/>
          </p:cNvSpPr>
          <p:nvPr>
            <p:ph type="title"/>
          </p:nvPr>
        </p:nvSpPr>
        <p:spPr>
          <a:xfrm>
            <a:off x="550861" y="64296"/>
            <a:ext cx="7772400" cy="877093"/>
          </a:xfrm>
        </p:spPr>
        <p:txBody>
          <a:bodyPr/>
          <a:lstStyle/>
          <a:p>
            <a:r>
              <a:rPr lang="en-GB" altLang="en-US" dirty="0"/>
              <a:t>Computation of Boolean Difference</a:t>
            </a:r>
            <a:r>
              <a:rPr lang="en-US" altLang="en-US" dirty="0"/>
              <a:t> </a:t>
            </a:r>
          </a:p>
        </p:txBody>
      </p:sp>
      <p:sp>
        <p:nvSpPr>
          <p:cNvPr id="425988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25998" name="Rectangle 14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2600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6000" name="Object 16"/>
              <p:cNvSpPr txBox="1"/>
              <p:nvPr/>
            </p:nvSpPr>
            <p:spPr bwMode="auto">
              <a:xfrm>
                <a:off x="662297" y="1830389"/>
                <a:ext cx="1461431" cy="339880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0=</m:t>
                      </m:r>
                    </m:oMath>
                  </m:oMathPara>
                </a14:m>
                <a:endParaRPr lang="en-US" b="0" dirty="0">
                  <a:solidFill>
                    <a:srgbClr val="000000"/>
                  </a:solidFill>
                </a:endParaRPr>
              </a:p>
              <a:p>
                <a:endParaRPr lang="en-US" b="0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⊕1=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`=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26000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297" y="1830389"/>
                <a:ext cx="1461431" cy="3398809"/>
              </a:xfrm>
              <a:prstGeom prst="rect">
                <a:avLst/>
              </a:prstGeom>
              <a:blipFill>
                <a:blip r:embed="rId3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6026" name="Rectangle 4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16">
                <a:extLst>
                  <a:ext uri="{FF2B5EF4-FFF2-40B4-BE49-F238E27FC236}">
                    <a16:creationId xmlns:a16="http://schemas.microsoft.com/office/drawing/2014/main" id="{D6363212-A145-BEDD-E7D9-733F26C95028}"/>
                  </a:ext>
                </a:extLst>
              </p:cNvPr>
              <p:cNvSpPr txBox="1"/>
              <p:nvPr/>
            </p:nvSpPr>
            <p:spPr bwMode="auto">
              <a:xfrm>
                <a:off x="1889702" y="1830388"/>
                <a:ext cx="468052" cy="51752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Object 16">
                <a:extLst>
                  <a:ext uri="{FF2B5EF4-FFF2-40B4-BE49-F238E27FC236}">
                    <a16:creationId xmlns:a16="http://schemas.microsoft.com/office/drawing/2014/main" id="{D6363212-A145-BEDD-E7D9-733F26C95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9702" y="1830388"/>
                <a:ext cx="468052" cy="5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6">
                <a:extLst>
                  <a:ext uri="{FF2B5EF4-FFF2-40B4-BE49-F238E27FC236}">
                    <a16:creationId xmlns:a16="http://schemas.microsoft.com/office/drawing/2014/main" id="{CF4DF039-EAF3-2570-332E-8EFA0C776646}"/>
                  </a:ext>
                </a:extLst>
              </p:cNvPr>
              <p:cNvSpPr txBox="1"/>
              <p:nvPr/>
            </p:nvSpPr>
            <p:spPr bwMode="auto">
              <a:xfrm>
                <a:off x="1889702" y="2515398"/>
                <a:ext cx="468052" cy="51752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`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Object 16">
                <a:extLst>
                  <a:ext uri="{FF2B5EF4-FFF2-40B4-BE49-F238E27FC236}">
                    <a16:creationId xmlns:a16="http://schemas.microsoft.com/office/drawing/2014/main" id="{CF4DF039-EAF3-2570-332E-8EFA0C776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9702" y="2515398"/>
                <a:ext cx="468052" cy="517523"/>
              </a:xfrm>
              <a:prstGeom prst="rect">
                <a:avLst/>
              </a:prstGeom>
              <a:blipFill>
                <a:blip r:embed="rId5"/>
                <a:stretch>
                  <a:fillRect l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6">
                <a:extLst>
                  <a:ext uri="{FF2B5EF4-FFF2-40B4-BE49-F238E27FC236}">
                    <a16:creationId xmlns:a16="http://schemas.microsoft.com/office/drawing/2014/main" id="{EB511AB8-11E6-54F6-4955-452899AA4552}"/>
                  </a:ext>
                </a:extLst>
              </p:cNvPr>
              <p:cNvSpPr txBox="1"/>
              <p:nvPr/>
            </p:nvSpPr>
            <p:spPr bwMode="auto">
              <a:xfrm>
                <a:off x="1889702" y="3275223"/>
                <a:ext cx="468052" cy="51752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Object 16">
                <a:extLst>
                  <a:ext uri="{FF2B5EF4-FFF2-40B4-BE49-F238E27FC236}">
                    <a16:creationId xmlns:a16="http://schemas.microsoft.com/office/drawing/2014/main" id="{EB511AB8-11E6-54F6-4955-452899AA4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9702" y="3275223"/>
                <a:ext cx="468052" cy="517523"/>
              </a:xfrm>
              <a:prstGeom prst="rect">
                <a:avLst/>
              </a:prstGeom>
              <a:blipFill>
                <a:blip r:embed="rId6"/>
                <a:stretch>
                  <a:fillRect l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6">
                <a:extLst>
                  <a:ext uri="{FF2B5EF4-FFF2-40B4-BE49-F238E27FC236}">
                    <a16:creationId xmlns:a16="http://schemas.microsoft.com/office/drawing/2014/main" id="{F7C9C364-E03D-391D-78FB-816B9AC2CCBF}"/>
                  </a:ext>
                </a:extLst>
              </p:cNvPr>
              <p:cNvSpPr txBox="1"/>
              <p:nvPr/>
            </p:nvSpPr>
            <p:spPr bwMode="auto">
              <a:xfrm>
                <a:off x="1917930" y="3991352"/>
                <a:ext cx="468052" cy="51752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Object 16">
                <a:extLst>
                  <a:ext uri="{FF2B5EF4-FFF2-40B4-BE49-F238E27FC236}">
                    <a16:creationId xmlns:a16="http://schemas.microsoft.com/office/drawing/2014/main" id="{F7C9C364-E03D-391D-78FB-816B9AC2C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930" y="3991352"/>
                <a:ext cx="468052" cy="517523"/>
              </a:xfrm>
              <a:prstGeom prst="rect">
                <a:avLst/>
              </a:prstGeom>
              <a:blipFill>
                <a:blip r:embed="rId7"/>
                <a:stretch>
                  <a:fillRect l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6">
                <a:extLst>
                  <a:ext uri="{FF2B5EF4-FFF2-40B4-BE49-F238E27FC236}">
                    <a16:creationId xmlns:a16="http://schemas.microsoft.com/office/drawing/2014/main" id="{D79DA140-9E2D-FD65-EA7B-D37698CAD8D7}"/>
                  </a:ext>
                </a:extLst>
              </p:cNvPr>
              <p:cNvSpPr txBox="1"/>
              <p:nvPr/>
            </p:nvSpPr>
            <p:spPr bwMode="auto">
              <a:xfrm>
                <a:off x="1889702" y="4748977"/>
                <a:ext cx="1461431" cy="51752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`+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`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Object 16">
                <a:extLst>
                  <a:ext uri="{FF2B5EF4-FFF2-40B4-BE49-F238E27FC236}">
                    <a16:creationId xmlns:a16="http://schemas.microsoft.com/office/drawing/2014/main" id="{D79DA140-9E2D-FD65-EA7B-D37698CAD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9702" y="4748977"/>
                <a:ext cx="1461431" cy="517523"/>
              </a:xfrm>
              <a:prstGeom prst="rect">
                <a:avLst/>
              </a:prstGeom>
              <a:blipFill>
                <a:blip r:embed="rId8"/>
                <a:stretch>
                  <a:fillRect l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87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000" grpId="0"/>
      <p:bldP spid="5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E05D3-1DEF-01D6-79E5-80ABE9DC3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Testing Methods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BB13F5D5-9FF8-40A3-D1E9-A7BE13820E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92275"/>
            <a:ext cx="7772400" cy="822325"/>
          </a:xfrm>
        </p:spPr>
        <p:txBody>
          <a:bodyPr/>
          <a:lstStyle/>
          <a:p>
            <a:pPr marL="514350" indent="-514350">
              <a:buFont typeface="Times New Roman" panose="02020603050405020304" pitchFamily="18" charset="0"/>
              <a:buAutoNum type="arabicPeriod"/>
            </a:pPr>
            <a:r>
              <a:rPr lang="en-US" altLang="en-US"/>
              <a:t>Functional testing (Exhaustive testing)</a:t>
            </a:r>
          </a:p>
        </p:txBody>
      </p:sp>
      <p:pic>
        <p:nvPicPr>
          <p:cNvPr id="11268" name="Picture 2" descr="Carry Look-Ahead Adder - GeeksforGeeks">
            <a:extLst>
              <a:ext uri="{FF2B5EF4-FFF2-40B4-BE49-F238E27FC236}">
                <a16:creationId xmlns:a16="http://schemas.microsoft.com/office/drawing/2014/main" id="{6A7D1702-26DB-DB7E-2F5C-432FDDEAB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2514600"/>
            <a:ext cx="444976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Content Placeholder 2">
            <a:extLst>
              <a:ext uri="{FF2B5EF4-FFF2-40B4-BE49-F238E27FC236}">
                <a16:creationId xmlns:a16="http://schemas.microsoft.com/office/drawing/2014/main" id="{5034EF19-72BC-4F69-FD48-8B5B2BC94AD4}"/>
              </a:ext>
            </a:extLst>
          </p:cNvPr>
          <p:cNvSpPr txBox="1">
            <a:spLocks/>
          </p:cNvSpPr>
          <p:nvPr/>
        </p:nvSpPr>
        <p:spPr bwMode="auto">
          <a:xfrm>
            <a:off x="628650" y="4402138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E50093"/>
              </a:buClr>
              <a:buSzPct val="120000"/>
              <a:buFont typeface="Symbol" panose="05050102010706020507" pitchFamily="18" charset="2"/>
              <a:buChar char="·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4 bits Adder has 8 inputs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Possible combinations for input = 256 input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Test all combinations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59500"/>
            <a:ext cx="7772400" cy="1276350"/>
          </a:xfrm>
        </p:spPr>
        <p:txBody>
          <a:bodyPr/>
          <a:lstStyle/>
          <a:p>
            <a:r>
              <a:rPr lang="en-GB" altLang="en-US" dirty="0"/>
              <a:t>Using Boolean Differences</a:t>
            </a:r>
            <a:r>
              <a:rPr lang="en-US" altLang="en-US" dirty="0"/>
              <a:t> 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660" y="1077309"/>
            <a:ext cx="5311452" cy="3324228"/>
          </a:xfrm>
        </p:spPr>
        <p:txBody>
          <a:bodyPr/>
          <a:lstStyle/>
          <a:p>
            <a:r>
              <a:rPr lang="en-GB" altLang="en-US" sz="2400" dirty="0"/>
              <a:t>Test for a s-a-</a:t>
            </a:r>
            <a:r>
              <a:rPr lang="en-GB" altLang="en-US" sz="2400" dirty="0">
                <a:solidFill>
                  <a:srgbClr val="FF0000"/>
                </a:solidFill>
              </a:rPr>
              <a:t>0</a:t>
            </a:r>
            <a:r>
              <a:rPr lang="en-GB" altLang="en-US" sz="2400" dirty="0"/>
              <a:t>:</a:t>
            </a:r>
          </a:p>
          <a:p>
            <a:pPr lvl="1"/>
            <a:r>
              <a:rPr lang="en-GB" altLang="en-US" sz="2400" dirty="0"/>
              <a:t>Drive a with 1</a:t>
            </a:r>
          </a:p>
          <a:p>
            <a:pPr lvl="1"/>
            <a:r>
              <a:rPr lang="en-GB" altLang="en-US" sz="2400" dirty="0"/>
              <a:t>Make z sensitive to a, i.e. make  </a:t>
            </a:r>
          </a:p>
          <a:p>
            <a:endParaRPr lang="en-GB" altLang="en-US" sz="2400" dirty="0"/>
          </a:p>
          <a:p>
            <a:r>
              <a:rPr lang="en-GB" altLang="en-US" sz="2400" dirty="0"/>
              <a:t>But</a:t>
            </a:r>
          </a:p>
          <a:p>
            <a:endParaRPr lang="en-GB" altLang="en-US" sz="2400" dirty="0"/>
          </a:p>
          <a:p>
            <a:endParaRPr lang="en-GB" altLang="en-US" sz="2400" dirty="0"/>
          </a:p>
          <a:p>
            <a:r>
              <a:rPr lang="en-GB" altLang="en-US" sz="2400" dirty="0"/>
              <a:t>So we need to make b=1 and c=1 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208757" y="5103813"/>
            <a:ext cx="206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E50093"/>
                </a:solidFill>
              </a:rPr>
              <a:t>Is a s-a-0?</a:t>
            </a:r>
            <a:endParaRPr lang="en-US" altLang="en-US" dirty="0">
              <a:solidFill>
                <a:srgbClr val="E50093"/>
              </a:solidFill>
            </a:endParaRPr>
          </a:p>
        </p:txBody>
      </p:sp>
      <p:sp>
        <p:nvSpPr>
          <p:cNvPr id="406534" name="Text Box 6"/>
          <p:cNvSpPr txBox="1">
            <a:spLocks noChangeArrowheads="1"/>
          </p:cNvSpPr>
          <p:nvPr/>
        </p:nvSpPr>
        <p:spPr bwMode="auto">
          <a:xfrm>
            <a:off x="2066925" y="5103813"/>
            <a:ext cx="37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solidFill>
                  <a:schemeClr val="accent2"/>
                </a:solidFill>
              </a:rPr>
              <a:t>1</a:t>
            </a:r>
            <a:endParaRPr lang="en-US" altLang="en-US" sz="2000" dirty="0">
              <a:solidFill>
                <a:schemeClr val="accent2"/>
              </a:solidFill>
            </a:endParaRPr>
          </a:p>
        </p:txBody>
      </p:sp>
      <p:grpSp>
        <p:nvGrpSpPr>
          <p:cNvPr id="406550" name="Group 22"/>
          <p:cNvGrpSpPr>
            <a:grpSpLocks/>
          </p:cNvGrpSpPr>
          <p:nvPr/>
        </p:nvGrpSpPr>
        <p:grpSpPr bwMode="auto">
          <a:xfrm>
            <a:off x="2082803" y="5597528"/>
            <a:ext cx="379413" cy="1036638"/>
            <a:chOff x="1330" y="3435"/>
            <a:chExt cx="239" cy="653"/>
          </a:xfrm>
        </p:grpSpPr>
        <p:sp>
          <p:nvSpPr>
            <p:cNvPr id="406535" name="Text Box 7"/>
            <p:cNvSpPr txBox="1">
              <a:spLocks noChangeArrowheads="1"/>
            </p:cNvSpPr>
            <p:nvPr/>
          </p:nvSpPr>
          <p:spPr bwMode="auto">
            <a:xfrm>
              <a:off x="1335" y="3435"/>
              <a:ext cx="2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 dirty="0">
                  <a:solidFill>
                    <a:schemeClr val="accent2"/>
                  </a:solidFill>
                </a:rPr>
                <a:t>1</a:t>
              </a:r>
              <a:endParaRPr lang="en-US" alt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406541" name="Text Box 13"/>
            <p:cNvSpPr txBox="1">
              <a:spLocks noChangeArrowheads="1"/>
            </p:cNvSpPr>
            <p:nvPr/>
          </p:nvSpPr>
          <p:spPr bwMode="auto">
            <a:xfrm>
              <a:off x="1330" y="3838"/>
              <a:ext cx="2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accent2"/>
                  </a:solidFill>
                </a:rPr>
                <a:t>1</a:t>
              </a:r>
              <a:endParaRPr lang="en-US" altLang="en-US" sz="2000">
                <a:solidFill>
                  <a:schemeClr val="accent2"/>
                </a:solidFill>
              </a:endParaRPr>
            </a:p>
          </p:txBody>
        </p:sp>
      </p:grpSp>
      <p:graphicFrame>
        <p:nvGraphicFramePr>
          <p:cNvPr id="40654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83608"/>
              </p:ext>
            </p:extLst>
          </p:nvPr>
        </p:nvGraphicFramePr>
        <p:xfrm>
          <a:off x="5580112" y="1782497"/>
          <a:ext cx="900113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3" imgW="431640" imgH="393480" progId="Equation.3">
                  <p:embed/>
                </p:oleObj>
              </mc:Choice>
              <mc:Fallback>
                <p:oleObj name="Equation" r:id="rId3" imgW="431640" imgH="393480" progId="Equation.3">
                  <p:embed/>
                  <p:pic>
                    <p:nvPicPr>
                      <p:cNvPr id="40654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1782497"/>
                        <a:ext cx="900113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6551" name="Group 23"/>
          <p:cNvGrpSpPr>
            <a:grpSpLocks/>
          </p:cNvGrpSpPr>
          <p:nvPr/>
        </p:nvGrpSpPr>
        <p:grpSpPr bwMode="auto">
          <a:xfrm>
            <a:off x="2339752" y="5103813"/>
            <a:ext cx="2867025" cy="1628775"/>
            <a:chOff x="643" y="3012"/>
            <a:chExt cx="1806" cy="1026"/>
          </a:xfrm>
        </p:grpSpPr>
        <p:sp>
          <p:nvSpPr>
            <p:cNvPr id="406552" name="Rectangle 24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rgbClr val="E0BE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06553" name="Group 25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406554" name="Line 26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55" name="Line 27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56" name="Rectangle 28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406557" name="Rectangle 29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406558" name="Line 30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59" name="Rectangle 31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406560" name="Line 32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1" name="Line 33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2" name="Line 34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3" name="Line 35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4" name="Freeform 36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5" name="Rectangle 37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406566" name="Rectangle 38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406567" name="Freeform 39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8" name="Text Box 40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406569" name="Text Box 41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6572" name="Object 44"/>
              <p:cNvSpPr txBox="1"/>
              <p:nvPr/>
            </p:nvSpPr>
            <p:spPr bwMode="auto">
              <a:xfrm>
                <a:off x="1480797" y="2805114"/>
                <a:ext cx="4567368" cy="11668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𝑑𝑎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b="0" dirty="0">
                    <a:solidFill>
                      <a:srgbClr val="000000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 =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406572" name="Object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0797" y="2805114"/>
                <a:ext cx="4567368" cy="1166813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4">
                <a:extLst>
                  <a:ext uri="{FF2B5EF4-FFF2-40B4-BE49-F238E27FC236}">
                    <a16:creationId xmlns:a16="http://schemas.microsoft.com/office/drawing/2014/main" id="{1620B8A8-89F1-DCBB-B414-6ED15E74A4AF}"/>
                  </a:ext>
                </a:extLst>
              </p:cNvPr>
              <p:cNvSpPr txBox="1"/>
              <p:nvPr/>
            </p:nvSpPr>
            <p:spPr bwMode="auto">
              <a:xfrm>
                <a:off x="3428442" y="1054632"/>
                <a:ext cx="3196541" cy="5278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Object 44">
                <a:extLst>
                  <a:ext uri="{FF2B5EF4-FFF2-40B4-BE49-F238E27FC236}">
                    <a16:creationId xmlns:a16="http://schemas.microsoft.com/office/drawing/2014/main" id="{1620B8A8-89F1-DCBB-B414-6ED15E74A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8442" y="1054632"/>
                <a:ext cx="3196541" cy="527841"/>
              </a:xfrm>
              <a:prstGeom prst="rect">
                <a:avLst/>
              </a:prstGeom>
              <a:blipFill>
                <a:blip r:embed="rId6"/>
                <a:stretch>
                  <a:fillRect b="-459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4">
                <a:extLst>
                  <a:ext uri="{FF2B5EF4-FFF2-40B4-BE49-F238E27FC236}">
                    <a16:creationId xmlns:a16="http://schemas.microsoft.com/office/drawing/2014/main" id="{BDD355BC-817B-4DAE-9189-EA2A4F98C9F0}"/>
                  </a:ext>
                </a:extLst>
              </p:cNvPr>
              <p:cNvSpPr txBox="1"/>
              <p:nvPr/>
            </p:nvSpPr>
            <p:spPr bwMode="auto">
              <a:xfrm>
                <a:off x="5267673" y="5000230"/>
                <a:ext cx="3196541" cy="5278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Object 44">
                <a:extLst>
                  <a:ext uri="{FF2B5EF4-FFF2-40B4-BE49-F238E27FC236}">
                    <a16:creationId xmlns:a16="http://schemas.microsoft.com/office/drawing/2014/main" id="{BDD355BC-817B-4DAE-9189-EA2A4F98C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7673" y="5000230"/>
                <a:ext cx="3196541" cy="527841"/>
              </a:xfrm>
              <a:prstGeom prst="rect">
                <a:avLst/>
              </a:prstGeom>
              <a:blipFill>
                <a:blip r:embed="rId7"/>
                <a:stretch>
                  <a:fillRect b="-459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9112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59500"/>
            <a:ext cx="7772400" cy="1276350"/>
          </a:xfrm>
        </p:spPr>
        <p:txBody>
          <a:bodyPr/>
          <a:lstStyle/>
          <a:p>
            <a:r>
              <a:rPr lang="en-GB" altLang="en-US" dirty="0"/>
              <a:t>Using Boolean Differences</a:t>
            </a:r>
            <a:r>
              <a:rPr lang="en-US" altLang="en-US" dirty="0"/>
              <a:t> 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0" y="27775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208757" y="5103813"/>
            <a:ext cx="206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E50093"/>
                </a:solidFill>
              </a:rPr>
              <a:t>Is a s-a-0?</a:t>
            </a:r>
            <a:endParaRPr lang="en-US" altLang="en-US" dirty="0">
              <a:solidFill>
                <a:srgbClr val="E50093"/>
              </a:solidFill>
            </a:endParaRPr>
          </a:p>
        </p:txBody>
      </p:sp>
      <p:sp>
        <p:nvSpPr>
          <p:cNvPr id="406534" name="Text Box 6"/>
          <p:cNvSpPr txBox="1">
            <a:spLocks noChangeArrowheads="1"/>
          </p:cNvSpPr>
          <p:nvPr/>
        </p:nvSpPr>
        <p:spPr bwMode="auto">
          <a:xfrm>
            <a:off x="2066925" y="5103813"/>
            <a:ext cx="37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solidFill>
                  <a:schemeClr val="accent2"/>
                </a:solidFill>
              </a:rPr>
              <a:t>1</a:t>
            </a:r>
            <a:endParaRPr lang="en-US" altLang="en-US" sz="2000" dirty="0">
              <a:solidFill>
                <a:schemeClr val="accent2"/>
              </a:solidFill>
            </a:endParaRPr>
          </a:p>
        </p:txBody>
      </p:sp>
      <p:grpSp>
        <p:nvGrpSpPr>
          <p:cNvPr id="406550" name="Group 22"/>
          <p:cNvGrpSpPr>
            <a:grpSpLocks/>
          </p:cNvGrpSpPr>
          <p:nvPr/>
        </p:nvGrpSpPr>
        <p:grpSpPr bwMode="auto">
          <a:xfrm>
            <a:off x="2082803" y="5597528"/>
            <a:ext cx="379413" cy="1036638"/>
            <a:chOff x="1330" y="3435"/>
            <a:chExt cx="239" cy="653"/>
          </a:xfrm>
        </p:grpSpPr>
        <p:sp>
          <p:nvSpPr>
            <p:cNvPr id="406535" name="Text Box 7"/>
            <p:cNvSpPr txBox="1">
              <a:spLocks noChangeArrowheads="1"/>
            </p:cNvSpPr>
            <p:nvPr/>
          </p:nvSpPr>
          <p:spPr bwMode="auto">
            <a:xfrm>
              <a:off x="1335" y="3435"/>
              <a:ext cx="2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 dirty="0">
                  <a:solidFill>
                    <a:schemeClr val="accent2"/>
                  </a:solidFill>
                </a:rPr>
                <a:t>1</a:t>
              </a:r>
              <a:endParaRPr lang="en-US" alt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406541" name="Text Box 13"/>
            <p:cNvSpPr txBox="1">
              <a:spLocks noChangeArrowheads="1"/>
            </p:cNvSpPr>
            <p:nvPr/>
          </p:nvSpPr>
          <p:spPr bwMode="auto">
            <a:xfrm>
              <a:off x="1330" y="3838"/>
              <a:ext cx="2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accent2"/>
                  </a:solidFill>
                </a:rPr>
                <a:t>1</a:t>
              </a:r>
              <a:endParaRPr lang="en-US" altLang="en-US" sz="2000">
                <a:solidFill>
                  <a:schemeClr val="accent2"/>
                </a:solidFill>
              </a:endParaRPr>
            </a:p>
          </p:txBody>
        </p:sp>
      </p:grpSp>
      <p:grpSp>
        <p:nvGrpSpPr>
          <p:cNvPr id="406551" name="Group 23"/>
          <p:cNvGrpSpPr>
            <a:grpSpLocks/>
          </p:cNvGrpSpPr>
          <p:nvPr/>
        </p:nvGrpSpPr>
        <p:grpSpPr bwMode="auto">
          <a:xfrm>
            <a:off x="2339752" y="5103813"/>
            <a:ext cx="2867025" cy="1628775"/>
            <a:chOff x="643" y="3012"/>
            <a:chExt cx="1806" cy="1026"/>
          </a:xfrm>
        </p:grpSpPr>
        <p:sp>
          <p:nvSpPr>
            <p:cNvPr id="406552" name="Rectangle 24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rgbClr val="E0BE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06553" name="Group 25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406554" name="Line 26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55" name="Line 27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56" name="Rectangle 28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406557" name="Rectangle 29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406558" name="Line 30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59" name="Rectangle 31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406560" name="Line 32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1" name="Line 33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2" name="Line 34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3" name="Line 35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4" name="Freeform 36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5" name="Rectangle 37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406566" name="Rectangle 38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406567" name="Freeform 39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8" name="Text Box 40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406569" name="Text Box 41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669DE6-5E65-4EC2-A9B6-3FA2D353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707" y="1879120"/>
            <a:ext cx="2959522" cy="558801"/>
          </a:xfrm>
        </p:spPr>
        <p:txBody>
          <a:bodyPr/>
          <a:lstStyle/>
          <a:p>
            <a:r>
              <a:rPr lang="en-US" dirty="0"/>
              <a:t>a is s-a-0 when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16">
                <a:extLst>
                  <a:ext uri="{FF2B5EF4-FFF2-40B4-BE49-F238E27FC236}">
                    <a16:creationId xmlns:a16="http://schemas.microsoft.com/office/drawing/2014/main" id="{AABFD55D-5A0B-2845-C83C-507ED21C0AE1}"/>
                  </a:ext>
                </a:extLst>
              </p:cNvPr>
              <p:cNvSpPr txBox="1"/>
              <p:nvPr/>
            </p:nvSpPr>
            <p:spPr bwMode="auto">
              <a:xfrm>
                <a:off x="3606578" y="1742591"/>
                <a:ext cx="1878870" cy="695330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Object 16">
                <a:extLst>
                  <a:ext uri="{FF2B5EF4-FFF2-40B4-BE49-F238E27FC236}">
                    <a16:creationId xmlns:a16="http://schemas.microsoft.com/office/drawing/2014/main" id="{AABFD55D-5A0B-2845-C83C-507ED21C0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6578" y="1742591"/>
                <a:ext cx="1878870" cy="695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6">
                <a:extLst>
                  <a:ext uri="{FF2B5EF4-FFF2-40B4-BE49-F238E27FC236}">
                    <a16:creationId xmlns:a16="http://schemas.microsoft.com/office/drawing/2014/main" id="{76C4F3AF-0825-DF58-B7A9-4F19E49BA63E}"/>
                  </a:ext>
                </a:extLst>
              </p:cNvPr>
              <p:cNvSpPr txBox="1"/>
              <p:nvPr/>
            </p:nvSpPr>
            <p:spPr bwMode="auto">
              <a:xfrm>
                <a:off x="3681983" y="2453666"/>
                <a:ext cx="1600199" cy="395294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16">
                <a:extLst>
                  <a:ext uri="{FF2B5EF4-FFF2-40B4-BE49-F238E27FC236}">
                    <a16:creationId xmlns:a16="http://schemas.microsoft.com/office/drawing/2014/main" id="{76C4F3AF-0825-DF58-B7A9-4F19E49BA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1983" y="2453666"/>
                <a:ext cx="1600199" cy="3952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F1F16942-982A-4E3B-1059-15BF364C7EED}"/>
              </a:ext>
            </a:extLst>
          </p:cNvPr>
          <p:cNvSpPr txBox="1">
            <a:spLocks/>
          </p:cNvSpPr>
          <p:nvPr/>
        </p:nvSpPr>
        <p:spPr bwMode="auto">
          <a:xfrm>
            <a:off x="640705" y="3010212"/>
            <a:ext cx="3550071" cy="55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a = 1 , b =1 , c = 1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809F0A6-C4FE-F28A-1612-CA99919EC5BE}"/>
              </a:ext>
            </a:extLst>
          </p:cNvPr>
          <p:cNvSpPr txBox="1">
            <a:spLocks/>
          </p:cNvSpPr>
          <p:nvPr/>
        </p:nvSpPr>
        <p:spPr bwMode="auto">
          <a:xfrm>
            <a:off x="640705" y="3667190"/>
            <a:ext cx="4183485" cy="55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Test Vector  </a:t>
            </a:r>
            <a:r>
              <a:rPr lang="en-US" kern="0" dirty="0" err="1"/>
              <a:t>abc</a:t>
            </a:r>
            <a:r>
              <a:rPr lang="en-US" kern="0" dirty="0"/>
              <a:t> = 111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7DC2F25-2ADE-6FB5-2A77-28FF5FE1C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58" y="1046680"/>
            <a:ext cx="23804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dirty="0">
                <a:solidFill>
                  <a:srgbClr val="E50093"/>
                </a:solidFill>
              </a:rPr>
              <a:t>Is a s-a-0?</a:t>
            </a:r>
            <a:endParaRPr lang="en-US" altLang="en-US" sz="3200" dirty="0">
              <a:solidFill>
                <a:srgbClr val="E50093"/>
              </a:solidFill>
            </a:endParaRPr>
          </a:p>
        </p:txBody>
      </p:sp>
      <p:sp>
        <p:nvSpPr>
          <p:cNvPr id="14" name="Line 57">
            <a:extLst>
              <a:ext uri="{FF2B5EF4-FFF2-40B4-BE49-F238E27FC236}">
                <a16:creationId xmlns:a16="http://schemas.microsoft.com/office/drawing/2014/main" id="{C13F782E-20B8-07FD-56FC-653CC2F176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2227" y="3753036"/>
            <a:ext cx="58975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58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/>
      <p:bldP spid="406534" grpId="0"/>
      <p:bldP spid="2" grpId="0" build="p"/>
      <p:bldP spid="3" grpId="0"/>
      <p:bldP spid="6" grpId="0"/>
      <p:bldP spid="9" grpId="0"/>
      <p:bldP spid="11" grpId="0"/>
      <p:bldP spid="13" grpId="0"/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59500"/>
            <a:ext cx="7772400" cy="1276350"/>
          </a:xfrm>
        </p:spPr>
        <p:txBody>
          <a:bodyPr/>
          <a:lstStyle/>
          <a:p>
            <a:r>
              <a:rPr lang="en-GB" altLang="en-US" dirty="0"/>
              <a:t>Using Boolean Differences</a:t>
            </a:r>
            <a:r>
              <a:rPr lang="en-US" altLang="en-US" dirty="0"/>
              <a:t> 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0" y="27775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208757" y="5103813"/>
            <a:ext cx="206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E50093"/>
                </a:solidFill>
              </a:rPr>
              <a:t>Is a s-a-1?</a:t>
            </a:r>
            <a:endParaRPr lang="en-US" altLang="en-US" dirty="0">
              <a:solidFill>
                <a:srgbClr val="E50093"/>
              </a:solidFill>
            </a:endParaRPr>
          </a:p>
        </p:txBody>
      </p:sp>
      <p:sp>
        <p:nvSpPr>
          <p:cNvPr id="406534" name="Text Box 6"/>
          <p:cNvSpPr txBox="1">
            <a:spLocks noChangeArrowheads="1"/>
          </p:cNvSpPr>
          <p:nvPr/>
        </p:nvSpPr>
        <p:spPr bwMode="auto">
          <a:xfrm>
            <a:off x="2066925" y="5103813"/>
            <a:ext cx="37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solidFill>
                  <a:schemeClr val="accent2"/>
                </a:solidFill>
              </a:rPr>
              <a:t>0</a:t>
            </a:r>
            <a:endParaRPr lang="en-US" altLang="en-US" sz="2000" dirty="0">
              <a:solidFill>
                <a:schemeClr val="accent2"/>
              </a:solidFill>
            </a:endParaRPr>
          </a:p>
        </p:txBody>
      </p:sp>
      <p:grpSp>
        <p:nvGrpSpPr>
          <p:cNvPr id="406550" name="Group 22"/>
          <p:cNvGrpSpPr>
            <a:grpSpLocks/>
          </p:cNvGrpSpPr>
          <p:nvPr/>
        </p:nvGrpSpPr>
        <p:grpSpPr bwMode="auto">
          <a:xfrm>
            <a:off x="2082803" y="5597528"/>
            <a:ext cx="379413" cy="1036638"/>
            <a:chOff x="1330" y="3435"/>
            <a:chExt cx="239" cy="653"/>
          </a:xfrm>
        </p:grpSpPr>
        <p:sp>
          <p:nvSpPr>
            <p:cNvPr id="406535" name="Text Box 7"/>
            <p:cNvSpPr txBox="1">
              <a:spLocks noChangeArrowheads="1"/>
            </p:cNvSpPr>
            <p:nvPr/>
          </p:nvSpPr>
          <p:spPr bwMode="auto">
            <a:xfrm>
              <a:off x="1335" y="3435"/>
              <a:ext cx="2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 dirty="0">
                  <a:solidFill>
                    <a:schemeClr val="accent2"/>
                  </a:solidFill>
                </a:rPr>
                <a:t>1</a:t>
              </a:r>
              <a:endParaRPr lang="en-US" alt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406541" name="Text Box 13"/>
            <p:cNvSpPr txBox="1">
              <a:spLocks noChangeArrowheads="1"/>
            </p:cNvSpPr>
            <p:nvPr/>
          </p:nvSpPr>
          <p:spPr bwMode="auto">
            <a:xfrm>
              <a:off x="1330" y="3838"/>
              <a:ext cx="2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accent2"/>
                  </a:solidFill>
                </a:rPr>
                <a:t>1</a:t>
              </a:r>
              <a:endParaRPr lang="en-US" altLang="en-US" sz="2000">
                <a:solidFill>
                  <a:schemeClr val="accent2"/>
                </a:solidFill>
              </a:endParaRPr>
            </a:p>
          </p:txBody>
        </p:sp>
      </p:grpSp>
      <p:grpSp>
        <p:nvGrpSpPr>
          <p:cNvPr id="406551" name="Group 23"/>
          <p:cNvGrpSpPr>
            <a:grpSpLocks/>
          </p:cNvGrpSpPr>
          <p:nvPr/>
        </p:nvGrpSpPr>
        <p:grpSpPr bwMode="auto">
          <a:xfrm>
            <a:off x="2339752" y="5103813"/>
            <a:ext cx="2867025" cy="1628775"/>
            <a:chOff x="643" y="3012"/>
            <a:chExt cx="1806" cy="1026"/>
          </a:xfrm>
        </p:grpSpPr>
        <p:sp>
          <p:nvSpPr>
            <p:cNvPr id="406552" name="Rectangle 24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rgbClr val="E0BE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06553" name="Group 25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406554" name="Line 26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55" name="Line 27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56" name="Rectangle 28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406557" name="Rectangle 29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406558" name="Line 30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59" name="Rectangle 31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406560" name="Line 32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1" name="Line 33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2" name="Line 34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3" name="Line 35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4" name="Freeform 36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5" name="Rectangle 37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406566" name="Rectangle 38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406567" name="Freeform 39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568" name="Text Box 40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406569" name="Text Box 41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669DE6-5E65-4EC2-A9B6-3FA2D353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707" y="1879120"/>
            <a:ext cx="2959522" cy="558801"/>
          </a:xfrm>
        </p:spPr>
        <p:txBody>
          <a:bodyPr/>
          <a:lstStyle/>
          <a:p>
            <a:r>
              <a:rPr lang="en-US" dirty="0"/>
              <a:t>a is s-a-1 when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16">
                <a:extLst>
                  <a:ext uri="{FF2B5EF4-FFF2-40B4-BE49-F238E27FC236}">
                    <a16:creationId xmlns:a16="http://schemas.microsoft.com/office/drawing/2014/main" id="{AABFD55D-5A0B-2845-C83C-507ED21C0AE1}"/>
                  </a:ext>
                </a:extLst>
              </p:cNvPr>
              <p:cNvSpPr txBox="1"/>
              <p:nvPr/>
            </p:nvSpPr>
            <p:spPr bwMode="auto">
              <a:xfrm>
                <a:off x="3606578" y="1742591"/>
                <a:ext cx="1878870" cy="695330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`. 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Object 16">
                <a:extLst>
                  <a:ext uri="{FF2B5EF4-FFF2-40B4-BE49-F238E27FC236}">
                    <a16:creationId xmlns:a16="http://schemas.microsoft.com/office/drawing/2014/main" id="{AABFD55D-5A0B-2845-C83C-507ED21C0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6578" y="1742591"/>
                <a:ext cx="1878870" cy="695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6">
                <a:extLst>
                  <a:ext uri="{FF2B5EF4-FFF2-40B4-BE49-F238E27FC236}">
                    <a16:creationId xmlns:a16="http://schemas.microsoft.com/office/drawing/2014/main" id="{76C4F3AF-0825-DF58-B7A9-4F19E49BA63E}"/>
                  </a:ext>
                </a:extLst>
              </p:cNvPr>
              <p:cNvSpPr txBox="1"/>
              <p:nvPr/>
            </p:nvSpPr>
            <p:spPr bwMode="auto">
              <a:xfrm>
                <a:off x="3681983" y="2453666"/>
                <a:ext cx="1682105" cy="442240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`.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16">
                <a:extLst>
                  <a:ext uri="{FF2B5EF4-FFF2-40B4-BE49-F238E27FC236}">
                    <a16:creationId xmlns:a16="http://schemas.microsoft.com/office/drawing/2014/main" id="{76C4F3AF-0825-DF58-B7A9-4F19E49BA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1983" y="2453666"/>
                <a:ext cx="1682105" cy="4422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F1F16942-982A-4E3B-1059-15BF364C7EED}"/>
              </a:ext>
            </a:extLst>
          </p:cNvPr>
          <p:cNvSpPr txBox="1">
            <a:spLocks/>
          </p:cNvSpPr>
          <p:nvPr/>
        </p:nvSpPr>
        <p:spPr bwMode="auto">
          <a:xfrm>
            <a:off x="640705" y="3010212"/>
            <a:ext cx="3550071" cy="55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a = 0 , b =1 , c = 1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809F0A6-C4FE-F28A-1612-CA99919EC5BE}"/>
              </a:ext>
            </a:extLst>
          </p:cNvPr>
          <p:cNvSpPr txBox="1">
            <a:spLocks/>
          </p:cNvSpPr>
          <p:nvPr/>
        </p:nvSpPr>
        <p:spPr bwMode="auto">
          <a:xfrm>
            <a:off x="640705" y="3667190"/>
            <a:ext cx="4183485" cy="55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Test Vector  </a:t>
            </a:r>
            <a:r>
              <a:rPr lang="en-US" kern="0" dirty="0" err="1"/>
              <a:t>abc</a:t>
            </a:r>
            <a:r>
              <a:rPr lang="en-US" kern="0" dirty="0"/>
              <a:t> = 011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7DC2F25-2ADE-6FB5-2A77-28FF5FE1C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58" y="1046680"/>
            <a:ext cx="23804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dirty="0">
                <a:solidFill>
                  <a:srgbClr val="E50093"/>
                </a:solidFill>
              </a:rPr>
              <a:t>Is a s-a-1?</a:t>
            </a:r>
            <a:endParaRPr lang="en-US" altLang="en-US" sz="3200" dirty="0">
              <a:solidFill>
                <a:srgbClr val="E50093"/>
              </a:solidFill>
            </a:endParaRPr>
          </a:p>
        </p:txBody>
      </p:sp>
      <p:sp>
        <p:nvSpPr>
          <p:cNvPr id="14" name="Line 57">
            <a:extLst>
              <a:ext uri="{FF2B5EF4-FFF2-40B4-BE49-F238E27FC236}">
                <a16:creationId xmlns:a16="http://schemas.microsoft.com/office/drawing/2014/main" id="{C13F782E-20B8-07FD-56FC-653CC2F176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2227" y="3753036"/>
            <a:ext cx="58975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03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/>
      <p:bldP spid="406534" grpId="0"/>
      <p:bldP spid="2" grpId="0" build="p"/>
      <p:bldP spid="3" grpId="0"/>
      <p:bldP spid="6" grpId="0"/>
      <p:bldP spid="9" grpId="0"/>
      <p:bldP spid="11" grpId="0"/>
      <p:bldP spid="13" grpId="0"/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59500"/>
            <a:ext cx="8532440" cy="1276350"/>
          </a:xfrm>
        </p:spPr>
        <p:txBody>
          <a:bodyPr/>
          <a:lstStyle/>
          <a:p>
            <a:r>
              <a:rPr lang="en-GB" altLang="en-US" dirty="0"/>
              <a:t>Using Boolean Differences</a:t>
            </a:r>
            <a:r>
              <a:rPr lang="en-US" altLang="en-US" dirty="0"/>
              <a:t> – Example 2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0" y="27775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9D714-8A9B-2250-43C2-A3F9BBB1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443" y="1009305"/>
            <a:ext cx="5064024" cy="511481"/>
          </a:xfrm>
        </p:spPr>
        <p:txBody>
          <a:bodyPr/>
          <a:lstStyle/>
          <a:p>
            <a:r>
              <a:rPr lang="en-US" dirty="0"/>
              <a:t>Test node 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F5228-5923-FD33-351B-711A5E4E1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3" y="980729"/>
            <a:ext cx="3360910" cy="179679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AE2340-A776-F0F2-FA2C-102CFC36D050}"/>
              </a:ext>
            </a:extLst>
          </p:cNvPr>
          <p:cNvSpPr txBox="1">
            <a:spLocks/>
          </p:cNvSpPr>
          <p:nvPr/>
        </p:nvSpPr>
        <p:spPr bwMode="auto">
          <a:xfrm>
            <a:off x="3720443" y="1381933"/>
            <a:ext cx="5377711" cy="5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Is node F sensitive to node 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/>
              <p:nvPr/>
            </p:nvSpPr>
            <p:spPr bwMode="auto">
              <a:xfrm>
                <a:off x="4095206" y="2021734"/>
                <a:ext cx="3951068" cy="5278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`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5206" y="2021734"/>
                <a:ext cx="3951068" cy="527841"/>
              </a:xfrm>
              <a:prstGeom prst="rect">
                <a:avLst/>
              </a:prstGeom>
              <a:blipFill>
                <a:blip r:embed="rId4"/>
                <a:stretch>
                  <a:fillRect l="-463" b="-581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/>
              <p:nvPr/>
            </p:nvSpPr>
            <p:spPr bwMode="auto">
              <a:xfrm>
                <a:off x="3977316" y="2579520"/>
                <a:ext cx="4567368" cy="8231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7316" y="2579520"/>
                <a:ext cx="4567368" cy="8231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44">
                <a:extLst>
                  <a:ext uri="{FF2B5EF4-FFF2-40B4-BE49-F238E27FC236}">
                    <a16:creationId xmlns:a16="http://schemas.microsoft.com/office/drawing/2014/main" id="{EA3B7E5F-08A9-784F-64DE-85DB38B3DEF8}"/>
                  </a:ext>
                </a:extLst>
              </p:cNvPr>
              <p:cNvSpPr txBox="1"/>
              <p:nvPr/>
            </p:nvSpPr>
            <p:spPr bwMode="auto">
              <a:xfrm>
                <a:off x="3968771" y="3392270"/>
                <a:ext cx="4567368" cy="468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     ⊕ 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 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Object 44">
                <a:extLst>
                  <a:ext uri="{FF2B5EF4-FFF2-40B4-BE49-F238E27FC236}">
                    <a16:creationId xmlns:a16="http://schemas.microsoft.com/office/drawing/2014/main" id="{EA3B7E5F-08A9-784F-64DE-85DB38B3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8771" y="3392270"/>
                <a:ext cx="4567368" cy="468778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44">
                <a:extLst>
                  <a:ext uri="{FF2B5EF4-FFF2-40B4-BE49-F238E27FC236}">
                    <a16:creationId xmlns:a16="http://schemas.microsoft.com/office/drawing/2014/main" id="{71C3C403-8485-2417-8B29-DF68D61831DE}"/>
                  </a:ext>
                </a:extLst>
              </p:cNvPr>
              <p:cNvSpPr txBox="1"/>
              <p:nvPr/>
            </p:nvSpPr>
            <p:spPr bwMode="auto">
              <a:xfrm>
                <a:off x="3968771" y="3878961"/>
                <a:ext cx="4567368" cy="468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     ⊕ 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 )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Object 44">
                <a:extLst>
                  <a:ext uri="{FF2B5EF4-FFF2-40B4-BE49-F238E27FC236}">
                    <a16:creationId xmlns:a16="http://schemas.microsoft.com/office/drawing/2014/main" id="{71C3C403-8485-2417-8B29-DF68D6183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8771" y="3878961"/>
                <a:ext cx="4567368" cy="468778"/>
              </a:xfrm>
              <a:prstGeom prst="rect">
                <a:avLst/>
              </a:prstGeom>
              <a:blipFill>
                <a:blip r:embed="rId7"/>
                <a:stretch>
                  <a:fillRect b="-1688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44">
                <a:extLst>
                  <a:ext uri="{FF2B5EF4-FFF2-40B4-BE49-F238E27FC236}">
                    <a16:creationId xmlns:a16="http://schemas.microsoft.com/office/drawing/2014/main" id="{0B24C1E1-FE02-85EE-3FCE-1E19F2F97325}"/>
                  </a:ext>
                </a:extLst>
              </p:cNvPr>
              <p:cNvSpPr txBox="1"/>
              <p:nvPr/>
            </p:nvSpPr>
            <p:spPr bwMode="auto">
              <a:xfrm>
                <a:off x="3977316" y="4365652"/>
                <a:ext cx="4567368" cy="468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     ⊕ 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Object 44">
                <a:extLst>
                  <a:ext uri="{FF2B5EF4-FFF2-40B4-BE49-F238E27FC236}">
                    <a16:creationId xmlns:a16="http://schemas.microsoft.com/office/drawing/2014/main" id="{0B24C1E1-FE02-85EE-3FCE-1E19F2F97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7316" y="4365652"/>
                <a:ext cx="4567368" cy="468778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16">
            <a:extLst>
              <a:ext uri="{FF2B5EF4-FFF2-40B4-BE49-F238E27FC236}">
                <a16:creationId xmlns:a16="http://schemas.microsoft.com/office/drawing/2014/main" id="{A1672B55-0436-84A7-BC2C-9B015A7CE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74" y="4938924"/>
            <a:ext cx="3852428" cy="400110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i="1" dirty="0">
                <a:solidFill>
                  <a:srgbClr val="E50093"/>
                </a:solidFill>
              </a:rPr>
              <a:t>Using identity X </a:t>
            </a:r>
            <a:r>
              <a:rPr lang="en-GB" altLang="en-US" sz="2000" i="1" dirty="0">
                <a:solidFill>
                  <a:srgbClr val="E50093"/>
                </a:solidFill>
                <a:sym typeface="Symbol" pitchFamily="18" charset="2"/>
              </a:rPr>
              <a:t></a:t>
            </a:r>
            <a:r>
              <a:rPr lang="en-GB" altLang="en-US" sz="2000" i="1" dirty="0">
                <a:solidFill>
                  <a:srgbClr val="E50093"/>
                </a:solidFill>
              </a:rPr>
              <a:t> Y = X`.Y + X.Y`</a:t>
            </a:r>
            <a:endParaRPr lang="en-US" altLang="en-US" sz="2000" i="1" dirty="0">
              <a:solidFill>
                <a:srgbClr val="E5009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44">
                <a:extLst>
                  <a:ext uri="{FF2B5EF4-FFF2-40B4-BE49-F238E27FC236}">
                    <a16:creationId xmlns:a16="http://schemas.microsoft.com/office/drawing/2014/main" id="{2ED1A8B5-0952-01E9-C2B6-70C7EC56AED3}"/>
                  </a:ext>
                </a:extLst>
              </p:cNvPr>
              <p:cNvSpPr txBox="1"/>
              <p:nvPr/>
            </p:nvSpPr>
            <p:spPr bwMode="auto">
              <a:xfrm>
                <a:off x="3981297" y="4886222"/>
                <a:ext cx="4567368" cy="468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`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`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Object 44">
                <a:extLst>
                  <a:ext uri="{FF2B5EF4-FFF2-40B4-BE49-F238E27FC236}">
                    <a16:creationId xmlns:a16="http://schemas.microsoft.com/office/drawing/2014/main" id="{2ED1A8B5-0952-01E9-C2B6-70C7EC56A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1297" y="4886222"/>
                <a:ext cx="4567368" cy="4687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44">
                <a:extLst>
                  <a:ext uri="{FF2B5EF4-FFF2-40B4-BE49-F238E27FC236}">
                    <a16:creationId xmlns:a16="http://schemas.microsoft.com/office/drawing/2014/main" id="{02A6749B-A4C2-A14B-1818-385FD01CC16A}"/>
                  </a:ext>
                </a:extLst>
              </p:cNvPr>
              <p:cNvSpPr txBox="1"/>
              <p:nvPr/>
            </p:nvSpPr>
            <p:spPr bwMode="auto">
              <a:xfrm>
                <a:off x="3966202" y="5310759"/>
                <a:ext cx="4567368" cy="468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`+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     0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Object 44">
                <a:extLst>
                  <a:ext uri="{FF2B5EF4-FFF2-40B4-BE49-F238E27FC236}">
                    <a16:creationId xmlns:a16="http://schemas.microsoft.com/office/drawing/2014/main" id="{02A6749B-A4C2-A14B-1818-385FD01CC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6202" y="5310759"/>
                <a:ext cx="4567368" cy="4687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16">
            <a:extLst>
              <a:ext uri="{FF2B5EF4-FFF2-40B4-BE49-F238E27FC236}">
                <a16:creationId xmlns:a16="http://schemas.microsoft.com/office/drawing/2014/main" id="{C3F00890-7BD7-09F8-FA69-4349A59AD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37" y="5379427"/>
            <a:ext cx="2874050" cy="400110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i="1" dirty="0">
                <a:solidFill>
                  <a:srgbClr val="E50093"/>
                </a:solidFill>
              </a:rPr>
              <a:t>Using De Morgan's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44">
                <a:extLst>
                  <a:ext uri="{FF2B5EF4-FFF2-40B4-BE49-F238E27FC236}">
                    <a16:creationId xmlns:a16="http://schemas.microsoft.com/office/drawing/2014/main" id="{55182163-75A7-2F7C-EFFC-54385A5F12A7}"/>
                  </a:ext>
                </a:extLst>
              </p:cNvPr>
              <p:cNvSpPr txBox="1"/>
              <p:nvPr/>
            </p:nvSpPr>
            <p:spPr bwMode="auto">
              <a:xfrm>
                <a:off x="3977316" y="5726835"/>
                <a:ext cx="4567368" cy="468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Object 44">
                <a:extLst>
                  <a:ext uri="{FF2B5EF4-FFF2-40B4-BE49-F238E27FC236}">
                    <a16:creationId xmlns:a16="http://schemas.microsoft.com/office/drawing/2014/main" id="{55182163-75A7-2F7C-EFFC-54385A5F1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7316" y="5726835"/>
                <a:ext cx="4567368" cy="4687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44">
                <a:extLst>
                  <a:ext uri="{FF2B5EF4-FFF2-40B4-BE49-F238E27FC236}">
                    <a16:creationId xmlns:a16="http://schemas.microsoft.com/office/drawing/2014/main" id="{B506E4EE-BE56-30B2-C9BE-841C5AB7F0AB}"/>
                  </a:ext>
                </a:extLst>
              </p:cNvPr>
              <p:cNvSpPr txBox="1"/>
              <p:nvPr/>
            </p:nvSpPr>
            <p:spPr bwMode="auto">
              <a:xfrm>
                <a:off x="5785279" y="5715510"/>
                <a:ext cx="4567368" cy="468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Object 44">
                <a:extLst>
                  <a:ext uri="{FF2B5EF4-FFF2-40B4-BE49-F238E27FC236}">
                    <a16:creationId xmlns:a16="http://schemas.microsoft.com/office/drawing/2014/main" id="{B506E4EE-BE56-30B2-C9BE-841C5AB7F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5279" y="5715510"/>
                <a:ext cx="4567368" cy="4687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6">
            <a:extLst>
              <a:ext uri="{FF2B5EF4-FFF2-40B4-BE49-F238E27FC236}">
                <a16:creationId xmlns:a16="http://schemas.microsoft.com/office/drawing/2014/main" id="{EA881BDC-1A09-B78D-EC49-8C9B804A3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78" y="6296687"/>
            <a:ext cx="4725266" cy="400110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i="1" dirty="0">
                <a:solidFill>
                  <a:srgbClr val="E50093"/>
                </a:solidFill>
              </a:rPr>
              <a:t>F is sensitive to A when             =   BC = 1 </a:t>
            </a:r>
            <a:endParaRPr lang="en-US" altLang="en-US" sz="2000" i="1" dirty="0">
              <a:solidFill>
                <a:srgbClr val="E50093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FC2D59-9872-DAC4-1A82-6187F92EAB20}"/>
              </a:ext>
            </a:extLst>
          </p:cNvPr>
          <p:cNvSpPr txBox="1"/>
          <p:nvPr/>
        </p:nvSpPr>
        <p:spPr>
          <a:xfrm>
            <a:off x="5404477" y="6309286"/>
            <a:ext cx="1690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rgbClr val="E50093"/>
                </a:solidFill>
              </a:rPr>
              <a:t>BC  = 11</a:t>
            </a:r>
            <a:endParaRPr lang="en-US" b="1" dirty="0"/>
          </a:p>
        </p:txBody>
      </p:sp>
      <p:sp>
        <p:nvSpPr>
          <p:cNvPr id="28" name="Line 57">
            <a:extLst>
              <a:ext uri="{FF2B5EF4-FFF2-40B4-BE49-F238E27FC236}">
                <a16:creationId xmlns:a16="http://schemas.microsoft.com/office/drawing/2014/main" id="{C0506A67-86AC-7B85-2D2D-550935E32B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4477" y="6338523"/>
            <a:ext cx="589756" cy="0"/>
          </a:xfrm>
          <a:prstGeom prst="line">
            <a:avLst/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44">
                <a:extLst>
                  <a:ext uri="{FF2B5EF4-FFF2-40B4-BE49-F238E27FC236}">
                    <a16:creationId xmlns:a16="http://schemas.microsoft.com/office/drawing/2014/main" id="{F80CB4C7-E976-A4CD-8C11-B73AF17E39A6}"/>
                  </a:ext>
                </a:extLst>
              </p:cNvPr>
              <p:cNvSpPr txBox="1"/>
              <p:nvPr/>
            </p:nvSpPr>
            <p:spPr bwMode="auto">
              <a:xfrm>
                <a:off x="2771800" y="6249960"/>
                <a:ext cx="756084" cy="50118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i="1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Object 44">
                <a:extLst>
                  <a:ext uri="{FF2B5EF4-FFF2-40B4-BE49-F238E27FC236}">
                    <a16:creationId xmlns:a16="http://schemas.microsoft.com/office/drawing/2014/main" id="{F80CB4C7-E976-A4CD-8C11-B73AF17E3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1800" y="6249960"/>
                <a:ext cx="756084" cy="5011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70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0" grpId="0"/>
      <p:bldP spid="12" grpId="0"/>
      <p:bldP spid="15" grpId="0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  <p:bldP spid="23" grpId="0"/>
      <p:bldP spid="25" grpId="0" animBg="1"/>
      <p:bldP spid="27" grpId="0"/>
      <p:bldP spid="28" grpId="0" animBg="1"/>
      <p:bldP spid="2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59500"/>
            <a:ext cx="8532440" cy="1276350"/>
          </a:xfrm>
        </p:spPr>
        <p:txBody>
          <a:bodyPr/>
          <a:lstStyle/>
          <a:p>
            <a:r>
              <a:rPr lang="en-GB" altLang="en-US" dirty="0"/>
              <a:t>Using Boolean Differences</a:t>
            </a:r>
            <a:r>
              <a:rPr lang="en-US" altLang="en-US" dirty="0"/>
              <a:t> – Example 2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0" y="27775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9D714-8A9B-2250-43C2-A3F9BBB1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443" y="1009305"/>
            <a:ext cx="5064024" cy="511481"/>
          </a:xfrm>
        </p:spPr>
        <p:txBody>
          <a:bodyPr/>
          <a:lstStyle/>
          <a:p>
            <a:r>
              <a:rPr lang="en-US" dirty="0"/>
              <a:t>Test node 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F5228-5923-FD33-351B-711A5E4E1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3" y="980729"/>
            <a:ext cx="3360910" cy="179679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AE2340-A776-F0F2-FA2C-102CFC36D050}"/>
              </a:ext>
            </a:extLst>
          </p:cNvPr>
          <p:cNvSpPr txBox="1">
            <a:spLocks/>
          </p:cNvSpPr>
          <p:nvPr/>
        </p:nvSpPr>
        <p:spPr bwMode="auto">
          <a:xfrm>
            <a:off x="3720443" y="1381933"/>
            <a:ext cx="5377711" cy="5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Is node A s-a-0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/>
              <p:nvPr/>
            </p:nvSpPr>
            <p:spPr bwMode="auto">
              <a:xfrm>
                <a:off x="5868144" y="2097526"/>
                <a:ext cx="1552542" cy="5278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𝑑𝐹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𝑑𝐴</m:t>
                        </m:r>
                      </m:den>
                    </m:f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= 1</a:t>
                </a:r>
              </a:p>
            </p:txBody>
          </p:sp>
        </mc:Choice>
        <mc:Fallback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144" y="2097526"/>
                <a:ext cx="1552542" cy="527841"/>
              </a:xfrm>
              <a:prstGeom prst="rect">
                <a:avLst/>
              </a:prstGeom>
              <a:blipFill>
                <a:blip r:embed="rId4"/>
                <a:stretch>
                  <a:fillRect t="-2299" b="-103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/>
              <p:nvPr/>
            </p:nvSpPr>
            <p:spPr bwMode="auto">
              <a:xfrm>
                <a:off x="5868144" y="2597483"/>
                <a:ext cx="2970949" cy="7460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  <m: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BC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144" y="2597483"/>
                <a:ext cx="2970949" cy="746028"/>
              </a:xfrm>
              <a:prstGeom prst="rect">
                <a:avLst/>
              </a:prstGeom>
              <a:blipFill>
                <a:blip r:embed="rId5"/>
                <a:stretch>
                  <a:fillRect l="-328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6">
            <a:extLst>
              <a:ext uri="{FF2B5EF4-FFF2-40B4-BE49-F238E27FC236}">
                <a16:creationId xmlns:a16="http://schemas.microsoft.com/office/drawing/2014/main" id="{EA881BDC-1A09-B78D-EC49-8C9B804A3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167" y="4993884"/>
            <a:ext cx="4725266" cy="400110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i="1" dirty="0">
                <a:solidFill>
                  <a:srgbClr val="E50093"/>
                </a:solidFill>
              </a:rPr>
              <a:t>A s-a-0 when   ABC = 1 </a:t>
            </a:r>
            <a:endParaRPr lang="en-US" altLang="en-US" sz="2000" i="1" dirty="0">
              <a:solidFill>
                <a:srgbClr val="E50093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FC2D59-9872-DAC4-1A82-6187F92EAB20}"/>
              </a:ext>
            </a:extLst>
          </p:cNvPr>
          <p:cNvSpPr txBox="1"/>
          <p:nvPr/>
        </p:nvSpPr>
        <p:spPr>
          <a:xfrm>
            <a:off x="5662801" y="4891000"/>
            <a:ext cx="1690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rgbClr val="E50093"/>
                </a:solidFill>
              </a:rPr>
              <a:t>ABC  = 111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36303F-12D9-E21B-F894-C28A5B157EA2}"/>
              </a:ext>
            </a:extLst>
          </p:cNvPr>
          <p:cNvSpPr txBox="1"/>
          <p:nvPr/>
        </p:nvSpPr>
        <p:spPr>
          <a:xfrm>
            <a:off x="4053856" y="2054840"/>
            <a:ext cx="202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s-a-0 when</a:t>
            </a:r>
          </a:p>
        </p:txBody>
      </p:sp>
      <p:sp>
        <p:nvSpPr>
          <p:cNvPr id="3" name="Line 57">
            <a:extLst>
              <a:ext uri="{FF2B5EF4-FFF2-40B4-BE49-F238E27FC236}">
                <a16:creationId xmlns:a16="http://schemas.microsoft.com/office/drawing/2014/main" id="{8EB7D472-E8C5-E47C-72BA-81EB7941E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75" y="4914448"/>
            <a:ext cx="589756" cy="0"/>
          </a:xfrm>
          <a:prstGeom prst="line">
            <a:avLst/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8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0" grpId="0"/>
      <p:bldP spid="12" grpId="0"/>
      <p:bldP spid="25" grpId="0" animBg="1"/>
      <p:bldP spid="27" grpId="0"/>
      <p:bldP spid="2" grpId="0"/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59500"/>
            <a:ext cx="8532440" cy="1276350"/>
          </a:xfrm>
        </p:spPr>
        <p:txBody>
          <a:bodyPr/>
          <a:lstStyle/>
          <a:p>
            <a:r>
              <a:rPr lang="en-GB" altLang="en-US" dirty="0"/>
              <a:t>Using Boolean Differences</a:t>
            </a:r>
            <a:r>
              <a:rPr lang="en-US" altLang="en-US" dirty="0"/>
              <a:t> – Example 2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0" y="27775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9D714-8A9B-2250-43C2-A3F9BBB1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443" y="1009305"/>
            <a:ext cx="5064024" cy="511481"/>
          </a:xfrm>
        </p:spPr>
        <p:txBody>
          <a:bodyPr/>
          <a:lstStyle/>
          <a:p>
            <a:r>
              <a:rPr lang="en-US" dirty="0"/>
              <a:t>Test node 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F5228-5923-FD33-351B-711A5E4E1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3" y="980729"/>
            <a:ext cx="3360910" cy="179679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AE2340-A776-F0F2-FA2C-102CFC36D050}"/>
              </a:ext>
            </a:extLst>
          </p:cNvPr>
          <p:cNvSpPr txBox="1">
            <a:spLocks/>
          </p:cNvSpPr>
          <p:nvPr/>
        </p:nvSpPr>
        <p:spPr bwMode="auto">
          <a:xfrm>
            <a:off x="3720443" y="1381933"/>
            <a:ext cx="5377711" cy="5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Is node A s-a-1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/>
              <p:nvPr/>
            </p:nvSpPr>
            <p:spPr bwMode="auto">
              <a:xfrm>
                <a:off x="5868144" y="2097526"/>
                <a:ext cx="1552542" cy="5278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`.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𝑑𝐹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𝑑𝐴</m:t>
                        </m:r>
                      </m:den>
                    </m:f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= 1</a:t>
                </a:r>
              </a:p>
            </p:txBody>
          </p:sp>
        </mc:Choice>
        <mc:Fallback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144" y="2097526"/>
                <a:ext cx="1552542" cy="527841"/>
              </a:xfrm>
              <a:prstGeom prst="rect">
                <a:avLst/>
              </a:prstGeom>
              <a:blipFill>
                <a:blip r:embed="rId4"/>
                <a:stretch>
                  <a:fillRect t="-2299" b="-103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/>
              <p:nvPr/>
            </p:nvSpPr>
            <p:spPr bwMode="auto">
              <a:xfrm>
                <a:off x="5868144" y="2597483"/>
                <a:ext cx="2970949" cy="7460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A`.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  <m: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`.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BC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144" y="2597483"/>
                <a:ext cx="2970949" cy="746028"/>
              </a:xfrm>
              <a:prstGeom prst="rect">
                <a:avLst/>
              </a:prstGeom>
              <a:blipFill>
                <a:blip r:embed="rId5"/>
                <a:stretch>
                  <a:fillRect l="-328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6">
            <a:extLst>
              <a:ext uri="{FF2B5EF4-FFF2-40B4-BE49-F238E27FC236}">
                <a16:creationId xmlns:a16="http://schemas.microsoft.com/office/drawing/2014/main" id="{EA881BDC-1A09-B78D-EC49-8C9B804A3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167" y="4993884"/>
            <a:ext cx="4725266" cy="400110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i="1" dirty="0">
                <a:solidFill>
                  <a:srgbClr val="E50093"/>
                </a:solidFill>
              </a:rPr>
              <a:t>A s-a-0 when   A`BC = 1 </a:t>
            </a:r>
            <a:endParaRPr lang="en-US" altLang="en-US" sz="2000" i="1" dirty="0">
              <a:solidFill>
                <a:srgbClr val="E50093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FC2D59-9872-DAC4-1A82-6187F92EAB20}"/>
              </a:ext>
            </a:extLst>
          </p:cNvPr>
          <p:cNvSpPr txBox="1"/>
          <p:nvPr/>
        </p:nvSpPr>
        <p:spPr>
          <a:xfrm>
            <a:off x="5662801" y="4891000"/>
            <a:ext cx="1690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rgbClr val="E50093"/>
                </a:solidFill>
              </a:rPr>
              <a:t>ABC  = 011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36303F-12D9-E21B-F894-C28A5B157EA2}"/>
              </a:ext>
            </a:extLst>
          </p:cNvPr>
          <p:cNvSpPr txBox="1"/>
          <p:nvPr/>
        </p:nvSpPr>
        <p:spPr>
          <a:xfrm>
            <a:off x="4053856" y="2054840"/>
            <a:ext cx="202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s-a-0 when</a:t>
            </a:r>
          </a:p>
        </p:txBody>
      </p:sp>
      <p:sp>
        <p:nvSpPr>
          <p:cNvPr id="3" name="Line 57">
            <a:extLst>
              <a:ext uri="{FF2B5EF4-FFF2-40B4-BE49-F238E27FC236}">
                <a16:creationId xmlns:a16="http://schemas.microsoft.com/office/drawing/2014/main" id="{8EB7D472-E8C5-E47C-72BA-81EB7941E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75" y="4914448"/>
            <a:ext cx="589756" cy="0"/>
          </a:xfrm>
          <a:prstGeom prst="line">
            <a:avLst/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19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0" grpId="0"/>
      <p:bldP spid="12" grpId="0"/>
      <p:bldP spid="25" grpId="0" animBg="1"/>
      <p:bldP spid="27" grpId="0"/>
      <p:bldP spid="2" grpId="0"/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59500"/>
            <a:ext cx="8532440" cy="1276350"/>
          </a:xfrm>
        </p:spPr>
        <p:txBody>
          <a:bodyPr/>
          <a:lstStyle/>
          <a:p>
            <a:r>
              <a:rPr lang="en-GB" altLang="en-US" dirty="0"/>
              <a:t>Using Boolean Differences</a:t>
            </a:r>
            <a:r>
              <a:rPr lang="en-US" altLang="en-US" dirty="0"/>
              <a:t> – Example 2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0" y="27775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9D714-8A9B-2250-43C2-A3F9BBB1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443" y="1009305"/>
            <a:ext cx="5064024" cy="511481"/>
          </a:xfrm>
        </p:spPr>
        <p:txBody>
          <a:bodyPr/>
          <a:lstStyle/>
          <a:p>
            <a:r>
              <a:rPr lang="en-US" dirty="0"/>
              <a:t>Test node 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F5228-5923-FD33-351B-711A5E4E1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3" y="980729"/>
            <a:ext cx="3360910" cy="179679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AE2340-A776-F0F2-FA2C-102CFC36D050}"/>
              </a:ext>
            </a:extLst>
          </p:cNvPr>
          <p:cNvSpPr txBox="1">
            <a:spLocks/>
          </p:cNvSpPr>
          <p:nvPr/>
        </p:nvSpPr>
        <p:spPr bwMode="auto">
          <a:xfrm>
            <a:off x="3720443" y="1381933"/>
            <a:ext cx="5377711" cy="5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Is node F sensitive to node B?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/>
              <p:nvPr/>
            </p:nvSpPr>
            <p:spPr bwMode="auto">
              <a:xfrm>
                <a:off x="4095206" y="2021734"/>
                <a:ext cx="3951068" cy="5278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`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5206" y="2021734"/>
                <a:ext cx="3951068" cy="527841"/>
              </a:xfrm>
              <a:prstGeom prst="rect">
                <a:avLst/>
              </a:prstGeom>
              <a:blipFill>
                <a:blip r:embed="rId4"/>
                <a:stretch>
                  <a:fillRect l="-463" b="-581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/>
              <p:nvPr/>
            </p:nvSpPr>
            <p:spPr bwMode="auto">
              <a:xfrm>
                <a:off x="3977316" y="2579520"/>
                <a:ext cx="4567368" cy="8231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7316" y="2579520"/>
                <a:ext cx="4567368" cy="8231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44">
                <a:extLst>
                  <a:ext uri="{FF2B5EF4-FFF2-40B4-BE49-F238E27FC236}">
                    <a16:creationId xmlns:a16="http://schemas.microsoft.com/office/drawing/2014/main" id="{EA3B7E5F-08A9-784F-64DE-85DB38B3DEF8}"/>
                  </a:ext>
                </a:extLst>
              </p:cNvPr>
              <p:cNvSpPr txBox="1"/>
              <p:nvPr/>
            </p:nvSpPr>
            <p:spPr bwMode="auto">
              <a:xfrm>
                <a:off x="3968771" y="3392270"/>
                <a:ext cx="4567368" cy="468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0          ⊕ 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 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Object 44">
                <a:extLst>
                  <a:ext uri="{FF2B5EF4-FFF2-40B4-BE49-F238E27FC236}">
                    <a16:creationId xmlns:a16="http://schemas.microsoft.com/office/drawing/2014/main" id="{EA3B7E5F-08A9-784F-64DE-85DB38B3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8771" y="3392270"/>
                <a:ext cx="4567368" cy="468778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44">
                <a:extLst>
                  <a:ext uri="{FF2B5EF4-FFF2-40B4-BE49-F238E27FC236}">
                    <a16:creationId xmlns:a16="http://schemas.microsoft.com/office/drawing/2014/main" id="{71C3C403-8485-2417-8B29-DF68D61831DE}"/>
                  </a:ext>
                </a:extLst>
              </p:cNvPr>
              <p:cNvSpPr txBox="1"/>
              <p:nvPr/>
            </p:nvSpPr>
            <p:spPr bwMode="auto">
              <a:xfrm>
                <a:off x="3968771" y="3878961"/>
                <a:ext cx="4567368" cy="468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 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Object 44">
                <a:extLst>
                  <a:ext uri="{FF2B5EF4-FFF2-40B4-BE49-F238E27FC236}">
                    <a16:creationId xmlns:a16="http://schemas.microsoft.com/office/drawing/2014/main" id="{71C3C403-8485-2417-8B29-DF68D6183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8771" y="3878961"/>
                <a:ext cx="4567368" cy="4687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6">
            <a:extLst>
              <a:ext uri="{FF2B5EF4-FFF2-40B4-BE49-F238E27FC236}">
                <a16:creationId xmlns:a16="http://schemas.microsoft.com/office/drawing/2014/main" id="{EA881BDC-1A09-B78D-EC49-8C9B804A3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489231"/>
            <a:ext cx="5076564" cy="400110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i="1" dirty="0">
                <a:solidFill>
                  <a:srgbClr val="E50093"/>
                </a:solidFill>
              </a:rPr>
              <a:t>F is sensitive to A when             =   A+C` = 1 </a:t>
            </a:r>
            <a:endParaRPr lang="en-US" altLang="en-US" sz="2000" i="1" dirty="0">
              <a:solidFill>
                <a:srgbClr val="E50093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FC2D59-9872-DAC4-1A82-6187F92EAB20}"/>
              </a:ext>
            </a:extLst>
          </p:cNvPr>
          <p:cNvSpPr txBox="1"/>
          <p:nvPr/>
        </p:nvSpPr>
        <p:spPr>
          <a:xfrm>
            <a:off x="5760132" y="4513791"/>
            <a:ext cx="1690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b="1" dirty="0">
                <a:solidFill>
                  <a:srgbClr val="E50093"/>
                </a:solidFill>
              </a:rPr>
              <a:t>A</a:t>
            </a:r>
            <a:r>
              <a:rPr lang="en-GB" altLang="en-US" sz="2400" b="1" dirty="0">
                <a:solidFill>
                  <a:srgbClr val="E50093"/>
                </a:solidFill>
              </a:rPr>
              <a:t>C  = </a:t>
            </a:r>
            <a:endParaRPr lang="en-US" b="1" dirty="0"/>
          </a:p>
        </p:txBody>
      </p:sp>
      <p:sp>
        <p:nvSpPr>
          <p:cNvPr id="28" name="Line 57">
            <a:extLst>
              <a:ext uri="{FF2B5EF4-FFF2-40B4-BE49-F238E27FC236}">
                <a16:creationId xmlns:a16="http://schemas.microsoft.com/office/drawing/2014/main" id="{C0506A67-86AC-7B85-2D2D-550935E32B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0132" y="4543028"/>
            <a:ext cx="589756" cy="0"/>
          </a:xfrm>
          <a:prstGeom prst="line">
            <a:avLst/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44">
                <a:extLst>
                  <a:ext uri="{FF2B5EF4-FFF2-40B4-BE49-F238E27FC236}">
                    <a16:creationId xmlns:a16="http://schemas.microsoft.com/office/drawing/2014/main" id="{F80CB4C7-E976-A4CD-8C11-B73AF17E39A6}"/>
                  </a:ext>
                </a:extLst>
              </p:cNvPr>
              <p:cNvSpPr txBox="1"/>
              <p:nvPr/>
            </p:nvSpPr>
            <p:spPr bwMode="auto">
              <a:xfrm>
                <a:off x="2879812" y="4438694"/>
                <a:ext cx="756084" cy="50118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i="1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Object 44">
                <a:extLst>
                  <a:ext uri="{FF2B5EF4-FFF2-40B4-BE49-F238E27FC236}">
                    <a16:creationId xmlns:a16="http://schemas.microsoft.com/office/drawing/2014/main" id="{F80CB4C7-E976-A4CD-8C11-B73AF17E3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9812" y="4438694"/>
                <a:ext cx="756084" cy="5011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5175388-EC12-3FAC-EE11-1E73CBB08DF8}"/>
              </a:ext>
            </a:extLst>
          </p:cNvPr>
          <p:cNvSpPr txBox="1"/>
          <p:nvPr/>
        </p:nvSpPr>
        <p:spPr>
          <a:xfrm>
            <a:off x="5797230" y="4889341"/>
            <a:ext cx="754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99"/>
                </a:solidFill>
              </a:rPr>
              <a:t>00</a:t>
            </a:r>
          </a:p>
          <a:p>
            <a:r>
              <a:rPr lang="en-US" sz="2800" b="1" dirty="0">
                <a:solidFill>
                  <a:srgbClr val="FF3399"/>
                </a:solidFill>
              </a:rPr>
              <a:t>10</a:t>
            </a:r>
          </a:p>
          <a:p>
            <a:r>
              <a:rPr lang="en-US" sz="2800" b="1" dirty="0">
                <a:solidFill>
                  <a:srgbClr val="FF3399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28182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0" grpId="0"/>
      <p:bldP spid="12" grpId="0"/>
      <p:bldP spid="15" grpId="0"/>
      <p:bldP spid="16" grpId="0"/>
      <p:bldP spid="25" grpId="0" animBg="1"/>
      <p:bldP spid="27" grpId="0"/>
      <p:bldP spid="28" grpId="0" animBg="1"/>
      <p:bldP spid="29" grpId="0"/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59500"/>
            <a:ext cx="8532440" cy="1276350"/>
          </a:xfrm>
        </p:spPr>
        <p:txBody>
          <a:bodyPr/>
          <a:lstStyle/>
          <a:p>
            <a:r>
              <a:rPr lang="en-GB" altLang="en-US" dirty="0"/>
              <a:t>Using Boolean Differences</a:t>
            </a:r>
            <a:r>
              <a:rPr lang="en-US" altLang="en-US" dirty="0"/>
              <a:t> – Example 2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0" y="27775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9D714-8A9B-2250-43C2-A3F9BBB1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443" y="1009305"/>
            <a:ext cx="5064024" cy="511481"/>
          </a:xfrm>
        </p:spPr>
        <p:txBody>
          <a:bodyPr/>
          <a:lstStyle/>
          <a:p>
            <a:r>
              <a:rPr lang="en-US" dirty="0"/>
              <a:t>Test node 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F5228-5923-FD33-351B-711A5E4E1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3" y="980729"/>
            <a:ext cx="3360910" cy="179679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AE2340-A776-F0F2-FA2C-102CFC36D050}"/>
              </a:ext>
            </a:extLst>
          </p:cNvPr>
          <p:cNvSpPr txBox="1">
            <a:spLocks/>
          </p:cNvSpPr>
          <p:nvPr/>
        </p:nvSpPr>
        <p:spPr bwMode="auto">
          <a:xfrm>
            <a:off x="3720443" y="1381933"/>
            <a:ext cx="5377711" cy="5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Is node B s-a-0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/>
              <p:nvPr/>
            </p:nvSpPr>
            <p:spPr bwMode="auto">
              <a:xfrm>
                <a:off x="5868144" y="2097526"/>
                <a:ext cx="1552542" cy="5278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𝑑𝐹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= 1</a:t>
                </a:r>
              </a:p>
            </p:txBody>
          </p:sp>
        </mc:Choice>
        <mc:Fallback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144" y="2097526"/>
                <a:ext cx="1552542" cy="527841"/>
              </a:xfrm>
              <a:prstGeom prst="rect">
                <a:avLst/>
              </a:prstGeom>
              <a:blipFill>
                <a:blip r:embed="rId4"/>
                <a:stretch>
                  <a:fillRect t="-2299" b="-103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/>
              <p:nvPr/>
            </p:nvSpPr>
            <p:spPr bwMode="auto">
              <a:xfrm>
                <a:off x="5884118" y="2596275"/>
                <a:ext cx="3176292" cy="7460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den>
                    </m:f>
                    <m: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4118" y="2596275"/>
                <a:ext cx="3176292" cy="746028"/>
              </a:xfrm>
              <a:prstGeom prst="rect">
                <a:avLst/>
              </a:prstGeom>
              <a:blipFill>
                <a:blip r:embed="rId5"/>
                <a:stretch>
                  <a:fillRect l="-287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E36303F-12D9-E21B-F894-C28A5B157EA2}"/>
              </a:ext>
            </a:extLst>
          </p:cNvPr>
          <p:cNvSpPr txBox="1"/>
          <p:nvPr/>
        </p:nvSpPr>
        <p:spPr>
          <a:xfrm>
            <a:off x="4053856" y="2054840"/>
            <a:ext cx="202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s-a-0 when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C7CCE9-23FD-1C53-68FD-42474F2FCC18}"/>
              </a:ext>
            </a:extLst>
          </p:cNvPr>
          <p:cNvSpPr txBox="1"/>
          <p:nvPr/>
        </p:nvSpPr>
        <p:spPr>
          <a:xfrm>
            <a:off x="3839830" y="3275481"/>
            <a:ext cx="522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Will be 1 when both B and (A+C`) are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BD155F-4BFF-0E76-9B4B-F7B7A59141F0}"/>
              </a:ext>
            </a:extLst>
          </p:cNvPr>
          <p:cNvSpPr txBox="1"/>
          <p:nvPr/>
        </p:nvSpPr>
        <p:spPr>
          <a:xfrm>
            <a:off x="7158328" y="3789488"/>
            <a:ext cx="1690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B     AC </a:t>
            </a:r>
          </a:p>
          <a:p>
            <a:pPr marL="457200" indent="-457200">
              <a:buAutoNum type="arabicPlain"/>
            </a:pPr>
            <a:r>
              <a:rPr lang="en-US" dirty="0">
                <a:solidFill>
                  <a:srgbClr val="FF3399"/>
                </a:solidFill>
              </a:rPr>
              <a:t>  0 0</a:t>
            </a:r>
          </a:p>
          <a:p>
            <a:r>
              <a:rPr lang="en-US" dirty="0">
                <a:solidFill>
                  <a:srgbClr val="FF3399"/>
                </a:solidFill>
              </a:rPr>
              <a:t>        1 0</a:t>
            </a:r>
          </a:p>
          <a:p>
            <a:r>
              <a:rPr lang="en-US" dirty="0">
                <a:solidFill>
                  <a:srgbClr val="FF3399"/>
                </a:solidFill>
              </a:rPr>
              <a:t>        1 1</a:t>
            </a:r>
          </a:p>
        </p:txBody>
      </p:sp>
      <p:sp>
        <p:nvSpPr>
          <p:cNvPr id="15" name="Line 57">
            <a:extLst>
              <a:ext uri="{FF2B5EF4-FFF2-40B4-BE49-F238E27FC236}">
                <a16:creationId xmlns:a16="http://schemas.microsoft.com/office/drawing/2014/main" id="{B983621C-1793-19C6-F92A-93AF70478F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8858" y="3798870"/>
            <a:ext cx="589756" cy="0"/>
          </a:xfrm>
          <a:prstGeom prst="line">
            <a:avLst/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DA0F2C-BD96-051E-09B9-344DCE9EEF2D}"/>
              </a:ext>
            </a:extLst>
          </p:cNvPr>
          <p:cNvSpPr txBox="1"/>
          <p:nvPr/>
        </p:nvSpPr>
        <p:spPr>
          <a:xfrm>
            <a:off x="1103884" y="548122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Test Vectors: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51D56D-5AA0-156D-7CD3-487F5C35C121}"/>
              </a:ext>
            </a:extLst>
          </p:cNvPr>
          <p:cNvSpPr txBox="1"/>
          <p:nvPr/>
        </p:nvSpPr>
        <p:spPr>
          <a:xfrm>
            <a:off x="3186963" y="5060705"/>
            <a:ext cx="1690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ABC</a:t>
            </a:r>
          </a:p>
          <a:p>
            <a:r>
              <a:rPr lang="en-US" dirty="0">
                <a:solidFill>
                  <a:srgbClr val="FF3399"/>
                </a:solidFill>
              </a:rPr>
              <a:t>0 1 0</a:t>
            </a:r>
          </a:p>
          <a:p>
            <a:r>
              <a:rPr lang="en-US" dirty="0">
                <a:solidFill>
                  <a:srgbClr val="FF3399"/>
                </a:solidFill>
              </a:rPr>
              <a:t>1 1 0</a:t>
            </a:r>
          </a:p>
          <a:p>
            <a:r>
              <a:rPr lang="en-US" dirty="0">
                <a:solidFill>
                  <a:srgbClr val="FF3399"/>
                </a:solidFill>
              </a:rPr>
              <a:t>1 1 1</a:t>
            </a:r>
          </a:p>
        </p:txBody>
      </p:sp>
      <p:sp>
        <p:nvSpPr>
          <p:cNvPr id="18" name="Line 57">
            <a:extLst>
              <a:ext uri="{FF2B5EF4-FFF2-40B4-BE49-F238E27FC236}">
                <a16:creationId xmlns:a16="http://schemas.microsoft.com/office/drawing/2014/main" id="{5D28B8F6-02BB-2DC6-D22D-4308F7AE50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0074" y="5078150"/>
            <a:ext cx="589756" cy="0"/>
          </a:xfrm>
          <a:prstGeom prst="line">
            <a:avLst/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74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0" grpId="0"/>
      <p:bldP spid="12" grpId="0"/>
      <p:bldP spid="2" grpId="0"/>
      <p:bldP spid="6" grpId="0"/>
      <p:bldP spid="14" grpId="0"/>
      <p:bldP spid="15" grpId="0" animBg="1"/>
      <p:bldP spid="16" grpId="0"/>
      <p:bldP spid="17" grpId="0"/>
      <p:bldP spid="1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59500"/>
            <a:ext cx="8532440" cy="1276350"/>
          </a:xfrm>
        </p:spPr>
        <p:txBody>
          <a:bodyPr/>
          <a:lstStyle/>
          <a:p>
            <a:r>
              <a:rPr lang="en-GB" altLang="en-US" dirty="0"/>
              <a:t>Using Boolean Differences</a:t>
            </a:r>
            <a:r>
              <a:rPr lang="en-US" altLang="en-US" dirty="0"/>
              <a:t> – Example 2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0" y="27775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9D714-8A9B-2250-43C2-A3F9BBB1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443" y="1009305"/>
            <a:ext cx="5064024" cy="511481"/>
          </a:xfrm>
        </p:spPr>
        <p:txBody>
          <a:bodyPr/>
          <a:lstStyle/>
          <a:p>
            <a:r>
              <a:rPr lang="en-US" dirty="0"/>
              <a:t>Test node 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F5228-5923-FD33-351B-711A5E4E1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3" y="980729"/>
            <a:ext cx="3360910" cy="179679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AE2340-A776-F0F2-FA2C-102CFC36D050}"/>
              </a:ext>
            </a:extLst>
          </p:cNvPr>
          <p:cNvSpPr txBox="1">
            <a:spLocks/>
          </p:cNvSpPr>
          <p:nvPr/>
        </p:nvSpPr>
        <p:spPr bwMode="auto">
          <a:xfrm>
            <a:off x="3720443" y="1381933"/>
            <a:ext cx="5377711" cy="5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Is node B s-a-1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/>
              <p:nvPr/>
            </p:nvSpPr>
            <p:spPr bwMode="auto">
              <a:xfrm>
                <a:off x="5868144" y="2097526"/>
                <a:ext cx="1552542" cy="5278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`.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𝑑𝐹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= 1</a:t>
                </a:r>
              </a:p>
            </p:txBody>
          </p:sp>
        </mc:Choice>
        <mc:Fallback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144" y="2097526"/>
                <a:ext cx="1552542" cy="527841"/>
              </a:xfrm>
              <a:prstGeom prst="rect">
                <a:avLst/>
              </a:prstGeom>
              <a:blipFill>
                <a:blip r:embed="rId4"/>
                <a:stretch>
                  <a:fillRect t="-2299" b="-103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/>
              <p:nvPr/>
            </p:nvSpPr>
            <p:spPr bwMode="auto">
              <a:xfrm>
                <a:off x="5935211" y="2668053"/>
                <a:ext cx="2970949" cy="7460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B`.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den>
                    </m:f>
                    <m: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`.(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5211" y="2668053"/>
                <a:ext cx="2970949" cy="746028"/>
              </a:xfrm>
              <a:prstGeom prst="rect">
                <a:avLst/>
              </a:prstGeom>
              <a:blipFill>
                <a:blip r:embed="rId5"/>
                <a:stretch>
                  <a:fillRect l="-225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E36303F-12D9-E21B-F894-C28A5B157EA2}"/>
              </a:ext>
            </a:extLst>
          </p:cNvPr>
          <p:cNvSpPr txBox="1"/>
          <p:nvPr/>
        </p:nvSpPr>
        <p:spPr>
          <a:xfrm>
            <a:off x="4053856" y="2054840"/>
            <a:ext cx="202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s-a-0 when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EC3F9-8B42-4C90-A06C-F25A39169BF1}"/>
              </a:ext>
            </a:extLst>
          </p:cNvPr>
          <p:cNvSpPr txBox="1"/>
          <p:nvPr/>
        </p:nvSpPr>
        <p:spPr>
          <a:xfrm>
            <a:off x="3839830" y="3275481"/>
            <a:ext cx="522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Will be 1 when both B` and (A+C`) are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4CD7EE-ECC5-1D37-AC81-BE5883CBFF0A}"/>
              </a:ext>
            </a:extLst>
          </p:cNvPr>
          <p:cNvSpPr txBox="1"/>
          <p:nvPr/>
        </p:nvSpPr>
        <p:spPr>
          <a:xfrm>
            <a:off x="7158328" y="3789488"/>
            <a:ext cx="1690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B     AC </a:t>
            </a:r>
          </a:p>
          <a:p>
            <a:r>
              <a:rPr lang="en-US" dirty="0">
                <a:solidFill>
                  <a:srgbClr val="FF3399"/>
                </a:solidFill>
              </a:rPr>
              <a:t>0      0 0</a:t>
            </a:r>
          </a:p>
          <a:p>
            <a:r>
              <a:rPr lang="en-US" dirty="0">
                <a:solidFill>
                  <a:srgbClr val="FF3399"/>
                </a:solidFill>
              </a:rPr>
              <a:t>        1 0</a:t>
            </a:r>
          </a:p>
          <a:p>
            <a:r>
              <a:rPr lang="en-US" dirty="0">
                <a:solidFill>
                  <a:srgbClr val="FF3399"/>
                </a:solidFill>
              </a:rPr>
              <a:t>        1 1</a:t>
            </a:r>
          </a:p>
        </p:txBody>
      </p:sp>
      <p:sp>
        <p:nvSpPr>
          <p:cNvPr id="9" name="Line 57">
            <a:extLst>
              <a:ext uri="{FF2B5EF4-FFF2-40B4-BE49-F238E27FC236}">
                <a16:creationId xmlns:a16="http://schemas.microsoft.com/office/drawing/2014/main" id="{96F0727B-F2CA-D44C-C356-62380158D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8858" y="3798870"/>
            <a:ext cx="589756" cy="0"/>
          </a:xfrm>
          <a:prstGeom prst="line">
            <a:avLst/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ED2CD0-1F3F-5E38-E3D4-6E387F9364A3}"/>
              </a:ext>
            </a:extLst>
          </p:cNvPr>
          <p:cNvSpPr txBox="1"/>
          <p:nvPr/>
        </p:nvSpPr>
        <p:spPr>
          <a:xfrm>
            <a:off x="1103884" y="548122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Test Vectors: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E781C2-022B-1592-A882-482A65A30E1C}"/>
              </a:ext>
            </a:extLst>
          </p:cNvPr>
          <p:cNvSpPr txBox="1"/>
          <p:nvPr/>
        </p:nvSpPr>
        <p:spPr>
          <a:xfrm>
            <a:off x="3186963" y="5060705"/>
            <a:ext cx="1690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ABC</a:t>
            </a:r>
          </a:p>
          <a:p>
            <a:r>
              <a:rPr lang="en-US" dirty="0">
                <a:solidFill>
                  <a:srgbClr val="FF3399"/>
                </a:solidFill>
              </a:rPr>
              <a:t>0 0 0</a:t>
            </a:r>
          </a:p>
          <a:p>
            <a:r>
              <a:rPr lang="en-US" dirty="0">
                <a:solidFill>
                  <a:srgbClr val="FF3399"/>
                </a:solidFill>
              </a:rPr>
              <a:t>1 0 0</a:t>
            </a:r>
          </a:p>
          <a:p>
            <a:r>
              <a:rPr lang="en-US" dirty="0">
                <a:solidFill>
                  <a:srgbClr val="FF3399"/>
                </a:solidFill>
              </a:rPr>
              <a:t>1 0 1</a:t>
            </a:r>
          </a:p>
        </p:txBody>
      </p:sp>
      <p:sp>
        <p:nvSpPr>
          <p:cNvPr id="14" name="Line 57">
            <a:extLst>
              <a:ext uri="{FF2B5EF4-FFF2-40B4-BE49-F238E27FC236}">
                <a16:creationId xmlns:a16="http://schemas.microsoft.com/office/drawing/2014/main" id="{A0EAA278-62ED-4E7F-F3B4-FFCE3231B9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0074" y="5078150"/>
            <a:ext cx="589756" cy="0"/>
          </a:xfrm>
          <a:prstGeom prst="line">
            <a:avLst/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44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0" grpId="0"/>
      <p:bldP spid="12" grpId="0"/>
      <p:bldP spid="2" grpId="0"/>
      <p:bldP spid="5" grpId="0"/>
      <p:bldP spid="6" grpId="0"/>
      <p:bldP spid="9" grpId="0" animBg="1"/>
      <p:bldP spid="11" grpId="0"/>
      <p:bldP spid="13" grpId="0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59500"/>
            <a:ext cx="8532440" cy="1276350"/>
          </a:xfrm>
        </p:spPr>
        <p:txBody>
          <a:bodyPr/>
          <a:lstStyle/>
          <a:p>
            <a:r>
              <a:rPr lang="en-GB" altLang="en-US" dirty="0"/>
              <a:t>Using Boolean Differences</a:t>
            </a:r>
            <a:r>
              <a:rPr lang="en-US" altLang="en-US" dirty="0"/>
              <a:t> – Example 2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0" y="27775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9D714-8A9B-2250-43C2-A3F9BBB1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443" y="1009305"/>
            <a:ext cx="5064024" cy="511481"/>
          </a:xfrm>
        </p:spPr>
        <p:txBody>
          <a:bodyPr/>
          <a:lstStyle/>
          <a:p>
            <a:r>
              <a:rPr lang="en-US" dirty="0"/>
              <a:t>Test node 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F5228-5923-FD33-351B-711A5E4E1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3" y="980729"/>
            <a:ext cx="3360910" cy="179679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AE2340-A776-F0F2-FA2C-102CFC36D050}"/>
              </a:ext>
            </a:extLst>
          </p:cNvPr>
          <p:cNvSpPr txBox="1">
            <a:spLocks/>
          </p:cNvSpPr>
          <p:nvPr/>
        </p:nvSpPr>
        <p:spPr bwMode="auto">
          <a:xfrm>
            <a:off x="3720443" y="1381933"/>
            <a:ext cx="5377711" cy="5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Is node F sensitive to node x?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/>
              <p:nvPr/>
            </p:nvSpPr>
            <p:spPr bwMode="auto">
              <a:xfrm>
                <a:off x="4095206" y="2021734"/>
                <a:ext cx="3951068" cy="5278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`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5206" y="2021734"/>
                <a:ext cx="3951068" cy="527841"/>
              </a:xfrm>
              <a:prstGeom prst="rect">
                <a:avLst/>
              </a:prstGeom>
              <a:blipFill>
                <a:blip r:embed="rId4"/>
                <a:stretch>
                  <a:fillRect l="-463" b="-581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/>
              <p:nvPr/>
            </p:nvSpPr>
            <p:spPr bwMode="auto">
              <a:xfrm>
                <a:off x="3977316" y="2579520"/>
                <a:ext cx="4567368" cy="8231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7316" y="2579520"/>
                <a:ext cx="4567368" cy="8231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44">
                <a:extLst>
                  <a:ext uri="{FF2B5EF4-FFF2-40B4-BE49-F238E27FC236}">
                    <a16:creationId xmlns:a16="http://schemas.microsoft.com/office/drawing/2014/main" id="{EA3B7E5F-08A9-784F-64DE-85DB38B3DEF8}"/>
                  </a:ext>
                </a:extLst>
              </p:cNvPr>
              <p:cNvSpPr txBox="1"/>
              <p:nvPr/>
            </p:nvSpPr>
            <p:spPr bwMode="auto">
              <a:xfrm>
                <a:off x="3968771" y="3392270"/>
                <a:ext cx="4567368" cy="468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          ⊕  1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Object 44">
                <a:extLst>
                  <a:ext uri="{FF2B5EF4-FFF2-40B4-BE49-F238E27FC236}">
                    <a16:creationId xmlns:a16="http://schemas.microsoft.com/office/drawing/2014/main" id="{EA3B7E5F-08A9-784F-64DE-85DB38B3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8771" y="3392270"/>
                <a:ext cx="4567368" cy="468778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44">
                <a:extLst>
                  <a:ext uri="{FF2B5EF4-FFF2-40B4-BE49-F238E27FC236}">
                    <a16:creationId xmlns:a16="http://schemas.microsoft.com/office/drawing/2014/main" id="{71C3C403-8485-2417-8B29-DF68D61831DE}"/>
                  </a:ext>
                </a:extLst>
              </p:cNvPr>
              <p:cNvSpPr txBox="1"/>
              <p:nvPr/>
            </p:nvSpPr>
            <p:spPr bwMode="auto">
              <a:xfrm>
                <a:off x="3968771" y="3878961"/>
                <a:ext cx="4567368" cy="468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`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 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Object 44">
                <a:extLst>
                  <a:ext uri="{FF2B5EF4-FFF2-40B4-BE49-F238E27FC236}">
                    <a16:creationId xmlns:a16="http://schemas.microsoft.com/office/drawing/2014/main" id="{71C3C403-8485-2417-8B29-DF68D6183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8771" y="3878961"/>
                <a:ext cx="4567368" cy="4687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16">
            <a:extLst>
              <a:ext uri="{FF2B5EF4-FFF2-40B4-BE49-F238E27FC236}">
                <a16:creationId xmlns:a16="http://schemas.microsoft.com/office/drawing/2014/main" id="{FEBE6876-7880-144C-90DE-359E3C1DE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669" y="4365652"/>
            <a:ext cx="2874050" cy="400110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i="1" dirty="0">
                <a:solidFill>
                  <a:srgbClr val="E50093"/>
                </a:solidFill>
              </a:rPr>
              <a:t>Using De Morgan's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4">
                <a:extLst>
                  <a:ext uri="{FF2B5EF4-FFF2-40B4-BE49-F238E27FC236}">
                    <a16:creationId xmlns:a16="http://schemas.microsoft.com/office/drawing/2014/main" id="{D16A4BAB-8D42-5AA3-6463-1230DF56D8C8}"/>
                  </a:ext>
                </a:extLst>
              </p:cNvPr>
              <p:cNvSpPr txBox="1"/>
              <p:nvPr/>
            </p:nvSpPr>
            <p:spPr bwMode="auto">
              <a:xfrm>
                <a:off x="3977316" y="4365652"/>
                <a:ext cx="4567368" cy="468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   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Object 44">
                <a:extLst>
                  <a:ext uri="{FF2B5EF4-FFF2-40B4-BE49-F238E27FC236}">
                    <a16:creationId xmlns:a16="http://schemas.microsoft.com/office/drawing/2014/main" id="{D16A4BAB-8D42-5AA3-6463-1230DF56D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7316" y="4365652"/>
                <a:ext cx="4567368" cy="4687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6">
            <a:extLst>
              <a:ext uri="{FF2B5EF4-FFF2-40B4-BE49-F238E27FC236}">
                <a16:creationId xmlns:a16="http://schemas.microsoft.com/office/drawing/2014/main" id="{9640F708-422E-1DCD-1AB9-E489BE249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910649"/>
            <a:ext cx="5076564" cy="400110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i="1" dirty="0">
                <a:solidFill>
                  <a:srgbClr val="E50093"/>
                </a:solidFill>
              </a:rPr>
              <a:t>F is sensitive to x when             =   B` + C = 1 </a:t>
            </a:r>
            <a:endParaRPr lang="en-US" altLang="en-US" sz="2000" i="1" dirty="0">
              <a:solidFill>
                <a:srgbClr val="E5009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880E2D-F6CF-4665-50A2-06EFC9EF512D}"/>
              </a:ext>
            </a:extLst>
          </p:cNvPr>
          <p:cNvSpPr txBox="1"/>
          <p:nvPr/>
        </p:nvSpPr>
        <p:spPr>
          <a:xfrm>
            <a:off x="5760132" y="4935209"/>
            <a:ext cx="1690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b="1" dirty="0">
                <a:solidFill>
                  <a:srgbClr val="E50093"/>
                </a:solidFill>
              </a:rPr>
              <a:t>BC</a:t>
            </a:r>
            <a:r>
              <a:rPr lang="en-GB" altLang="en-US" sz="2400" b="1" dirty="0">
                <a:solidFill>
                  <a:srgbClr val="E50093"/>
                </a:solidFill>
              </a:rPr>
              <a:t>  = </a:t>
            </a:r>
            <a:endParaRPr lang="en-US" b="1" dirty="0"/>
          </a:p>
        </p:txBody>
      </p:sp>
      <p:sp>
        <p:nvSpPr>
          <p:cNvPr id="11" name="Line 57">
            <a:extLst>
              <a:ext uri="{FF2B5EF4-FFF2-40B4-BE49-F238E27FC236}">
                <a16:creationId xmlns:a16="http://schemas.microsoft.com/office/drawing/2014/main" id="{C6FA8837-7C9B-FF25-660A-3A966A402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0132" y="4964446"/>
            <a:ext cx="589756" cy="0"/>
          </a:xfrm>
          <a:prstGeom prst="line">
            <a:avLst/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8B59B7-B5F2-8CB9-BFDF-8876453AECFF}"/>
              </a:ext>
            </a:extLst>
          </p:cNvPr>
          <p:cNvSpPr txBox="1"/>
          <p:nvPr/>
        </p:nvSpPr>
        <p:spPr>
          <a:xfrm>
            <a:off x="5797230" y="5310759"/>
            <a:ext cx="754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99"/>
                </a:solidFill>
              </a:rPr>
              <a:t>11</a:t>
            </a:r>
          </a:p>
          <a:p>
            <a:r>
              <a:rPr lang="en-US" sz="2800" b="1" dirty="0">
                <a:solidFill>
                  <a:srgbClr val="FF3399"/>
                </a:solidFill>
              </a:rPr>
              <a:t>01</a:t>
            </a:r>
          </a:p>
          <a:p>
            <a:r>
              <a:rPr lang="en-US" sz="2800" b="1" dirty="0">
                <a:solidFill>
                  <a:srgbClr val="FF3399"/>
                </a:solidFill>
              </a:rPr>
              <a:t>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44">
                <a:extLst>
                  <a:ext uri="{FF2B5EF4-FFF2-40B4-BE49-F238E27FC236}">
                    <a16:creationId xmlns:a16="http://schemas.microsoft.com/office/drawing/2014/main" id="{5786E095-B335-45EF-9AE5-75DB31C82CF8}"/>
                  </a:ext>
                </a:extLst>
              </p:cNvPr>
              <p:cNvSpPr txBox="1"/>
              <p:nvPr/>
            </p:nvSpPr>
            <p:spPr bwMode="auto">
              <a:xfrm>
                <a:off x="2879812" y="4866226"/>
                <a:ext cx="756084" cy="50118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Object 44">
                <a:extLst>
                  <a:ext uri="{FF2B5EF4-FFF2-40B4-BE49-F238E27FC236}">
                    <a16:creationId xmlns:a16="http://schemas.microsoft.com/office/drawing/2014/main" id="{5786E095-B335-45EF-9AE5-75DB31C82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9812" y="4866226"/>
                <a:ext cx="756084" cy="5011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5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0" grpId="0"/>
      <p:bldP spid="12" grpId="0"/>
      <p:bldP spid="15" grpId="0"/>
      <p:bldP spid="16" grpId="0"/>
      <p:bldP spid="3" grpId="0" animBg="1"/>
      <p:bldP spid="5" grpId="0"/>
      <p:bldP spid="6" grpId="0" animBg="1"/>
      <p:bldP spid="9" grpId="0"/>
      <p:bldP spid="11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Basic testing procedure</a:t>
            </a:r>
            <a:r>
              <a:rPr lang="en-US" altLang="en-US"/>
              <a:t> 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19250"/>
            <a:ext cx="7772400" cy="3656013"/>
          </a:xfrm>
        </p:spPr>
        <p:txBody>
          <a:bodyPr/>
          <a:lstStyle/>
          <a:p>
            <a:pPr marL="533400" indent="-533400"/>
            <a:r>
              <a:rPr lang="en-GB" altLang="en-US" sz="2400"/>
              <a:t>Initialise the circuit into a known state</a:t>
            </a:r>
          </a:p>
          <a:p>
            <a:pPr marL="533400" indent="-533400"/>
            <a:r>
              <a:rPr lang="en-GB" altLang="en-US" sz="2400"/>
              <a:t>Apply the test inputs</a:t>
            </a:r>
          </a:p>
          <a:p>
            <a:pPr marL="533400" indent="-533400"/>
            <a:r>
              <a:rPr lang="en-GB" altLang="en-US" sz="2400"/>
              <a:t>Compare outputs with expectation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59500"/>
            <a:ext cx="8532440" cy="1276350"/>
          </a:xfrm>
        </p:spPr>
        <p:txBody>
          <a:bodyPr/>
          <a:lstStyle/>
          <a:p>
            <a:r>
              <a:rPr lang="en-GB" altLang="en-US" dirty="0"/>
              <a:t>Using Boolean Differences</a:t>
            </a:r>
            <a:r>
              <a:rPr lang="en-US" altLang="en-US" dirty="0"/>
              <a:t> – Example 2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0" y="27775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9D714-8A9B-2250-43C2-A3F9BBB1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443" y="1009305"/>
            <a:ext cx="5064024" cy="511481"/>
          </a:xfrm>
        </p:spPr>
        <p:txBody>
          <a:bodyPr/>
          <a:lstStyle/>
          <a:p>
            <a:r>
              <a:rPr lang="en-US" dirty="0"/>
              <a:t>Test node 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F5228-5923-FD33-351B-711A5E4E1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3" y="980729"/>
            <a:ext cx="3360910" cy="179679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AE2340-A776-F0F2-FA2C-102CFC36D050}"/>
              </a:ext>
            </a:extLst>
          </p:cNvPr>
          <p:cNvSpPr txBox="1">
            <a:spLocks/>
          </p:cNvSpPr>
          <p:nvPr/>
        </p:nvSpPr>
        <p:spPr bwMode="auto">
          <a:xfrm>
            <a:off x="3720443" y="1381933"/>
            <a:ext cx="5377711" cy="5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Is node x s-a-0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/>
              <p:nvPr/>
            </p:nvSpPr>
            <p:spPr bwMode="auto">
              <a:xfrm>
                <a:off x="5423559" y="2021734"/>
                <a:ext cx="1552542" cy="5278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𝑑𝐹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= 1</a:t>
                </a:r>
              </a:p>
            </p:txBody>
          </p:sp>
        </mc:Choice>
        <mc:Fallback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3559" y="2021734"/>
                <a:ext cx="1552542" cy="527841"/>
              </a:xfrm>
              <a:prstGeom prst="rect">
                <a:avLst/>
              </a:prstGeom>
              <a:blipFill>
                <a:blip r:embed="rId4"/>
                <a:stretch>
                  <a:fillRect t="-2326" b="-1046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/>
              <p:nvPr/>
            </p:nvSpPr>
            <p:spPr bwMode="auto">
              <a:xfrm>
                <a:off x="5884118" y="2596275"/>
                <a:ext cx="3176292" cy="7460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x.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  <m: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AB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.(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 1</a:t>
                </a:r>
              </a:p>
            </p:txBody>
          </p:sp>
        </mc:Choice>
        <mc:Fallback xmlns="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4118" y="2596275"/>
                <a:ext cx="3176292" cy="746028"/>
              </a:xfrm>
              <a:prstGeom prst="rect">
                <a:avLst/>
              </a:prstGeom>
              <a:blipFill>
                <a:blip r:embed="rId5"/>
                <a:stretch>
                  <a:fillRect l="-2879" r="-172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E36303F-12D9-E21B-F894-C28A5B157EA2}"/>
              </a:ext>
            </a:extLst>
          </p:cNvPr>
          <p:cNvSpPr txBox="1"/>
          <p:nvPr/>
        </p:nvSpPr>
        <p:spPr>
          <a:xfrm>
            <a:off x="3791732" y="1996752"/>
            <a:ext cx="202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s-a-0 when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01DB2C63-5194-8690-A66C-79AF1E367360}"/>
              </a:ext>
            </a:extLst>
          </p:cNvPr>
          <p:cNvSpPr/>
          <p:nvPr/>
        </p:nvSpPr>
        <p:spPr bwMode="auto">
          <a:xfrm>
            <a:off x="6687114" y="1263550"/>
            <a:ext cx="2411760" cy="1326041"/>
          </a:xfrm>
          <a:prstGeom prst="wedgeEllipseCallout">
            <a:avLst>
              <a:gd name="adj1" fmla="val -30019"/>
              <a:gd name="adj2" fmla="val 64952"/>
            </a:avLst>
          </a:prstGeom>
          <a:solidFill>
            <a:srgbClr val="FF3399">
              <a:alpha val="42000"/>
            </a:srgbClr>
          </a:solidFill>
          <a:ln w="12700" cap="flat" cmpd="sng" algn="ctr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Test Vectors should be presented by input values not internal nodes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    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x=AB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4">
                <a:extLst>
                  <a:ext uri="{FF2B5EF4-FFF2-40B4-BE49-F238E27FC236}">
                    <a16:creationId xmlns:a16="http://schemas.microsoft.com/office/drawing/2014/main" id="{19F41E03-1AFE-B684-2DBA-E2F26D2B372D}"/>
                  </a:ext>
                </a:extLst>
              </p:cNvPr>
              <p:cNvSpPr txBox="1"/>
              <p:nvPr/>
            </p:nvSpPr>
            <p:spPr bwMode="auto">
              <a:xfrm>
                <a:off x="3835413" y="3317580"/>
                <a:ext cx="3176292" cy="7460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x.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AB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 1</a:t>
                </a:r>
              </a:p>
            </p:txBody>
          </p:sp>
        </mc:Choice>
        <mc:Fallback xmlns="">
          <p:sp>
            <p:nvSpPr>
              <p:cNvPr id="5" name="Object 44">
                <a:extLst>
                  <a:ext uri="{FF2B5EF4-FFF2-40B4-BE49-F238E27FC236}">
                    <a16:creationId xmlns:a16="http://schemas.microsoft.com/office/drawing/2014/main" id="{19F41E03-1AFE-B684-2DBA-E2F26D2B3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5413" y="3317580"/>
                <a:ext cx="3176292" cy="746028"/>
              </a:xfrm>
              <a:prstGeom prst="rect">
                <a:avLst/>
              </a:prstGeom>
              <a:blipFill>
                <a:blip r:embed="rId6"/>
                <a:stretch>
                  <a:fillRect l="-2879" r="-287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44">
                <a:extLst>
                  <a:ext uri="{FF2B5EF4-FFF2-40B4-BE49-F238E27FC236}">
                    <a16:creationId xmlns:a16="http://schemas.microsoft.com/office/drawing/2014/main" id="{B321761D-C6B6-0AA6-E317-B9C8C6F9C25F}"/>
                  </a:ext>
                </a:extLst>
              </p:cNvPr>
              <p:cNvSpPr txBox="1"/>
              <p:nvPr/>
            </p:nvSpPr>
            <p:spPr bwMode="auto">
              <a:xfrm>
                <a:off x="3835413" y="3882359"/>
                <a:ext cx="3176292" cy="7460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0   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 1</a:t>
                </a:r>
              </a:p>
            </p:txBody>
          </p:sp>
        </mc:Choice>
        <mc:Fallback xmlns="">
          <p:sp>
            <p:nvSpPr>
              <p:cNvPr id="11" name="Object 44">
                <a:extLst>
                  <a:ext uri="{FF2B5EF4-FFF2-40B4-BE49-F238E27FC236}">
                    <a16:creationId xmlns:a16="http://schemas.microsoft.com/office/drawing/2014/main" id="{B321761D-C6B6-0AA6-E317-B9C8C6F9C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5413" y="3882359"/>
                <a:ext cx="3176292" cy="746028"/>
              </a:xfrm>
              <a:prstGeom prst="rect">
                <a:avLst/>
              </a:prstGeom>
              <a:blipFill>
                <a:blip r:embed="rId7"/>
                <a:stretch>
                  <a:fillRect t="-737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44">
                <a:extLst>
                  <a:ext uri="{FF2B5EF4-FFF2-40B4-BE49-F238E27FC236}">
                    <a16:creationId xmlns:a16="http://schemas.microsoft.com/office/drawing/2014/main" id="{87219764-1E0F-2CFF-C8C5-648B691A0DF6}"/>
                  </a:ext>
                </a:extLst>
              </p:cNvPr>
              <p:cNvSpPr txBox="1"/>
              <p:nvPr/>
            </p:nvSpPr>
            <p:spPr bwMode="auto">
              <a:xfrm>
                <a:off x="3822914" y="4338197"/>
                <a:ext cx="3176292" cy="564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 1</a:t>
                </a:r>
              </a:p>
            </p:txBody>
          </p:sp>
        </mc:Choice>
        <mc:Fallback xmlns="">
          <p:sp>
            <p:nvSpPr>
              <p:cNvPr id="13" name="Object 44">
                <a:extLst>
                  <a:ext uri="{FF2B5EF4-FFF2-40B4-BE49-F238E27FC236}">
                    <a16:creationId xmlns:a16="http://schemas.microsoft.com/office/drawing/2014/main" id="{87219764-1E0F-2CFF-C8C5-648B691A0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2914" y="4338197"/>
                <a:ext cx="3176292" cy="564778"/>
              </a:xfrm>
              <a:prstGeom prst="rect">
                <a:avLst/>
              </a:prstGeom>
              <a:blipFill>
                <a:blip r:embed="rId8"/>
                <a:stretch>
                  <a:fillRect t="-9783" b="-543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6">
            <a:extLst>
              <a:ext uri="{FF2B5EF4-FFF2-40B4-BE49-F238E27FC236}">
                <a16:creationId xmlns:a16="http://schemas.microsoft.com/office/drawing/2014/main" id="{14A11BB9-61B3-D649-4645-7D096EF41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167" y="4993884"/>
            <a:ext cx="4725266" cy="400110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i="1" dirty="0">
                <a:solidFill>
                  <a:srgbClr val="E50093"/>
                </a:solidFill>
              </a:rPr>
              <a:t>x s-a-0 when   ABC = 1 </a:t>
            </a:r>
            <a:endParaRPr lang="en-US" altLang="en-US" sz="2000" i="1" dirty="0">
              <a:solidFill>
                <a:srgbClr val="E5009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7C0CC0-21C2-45E6-C3F2-7B01B0580D8A}"/>
              </a:ext>
            </a:extLst>
          </p:cNvPr>
          <p:cNvSpPr txBox="1"/>
          <p:nvPr/>
        </p:nvSpPr>
        <p:spPr>
          <a:xfrm>
            <a:off x="5662801" y="4891000"/>
            <a:ext cx="1690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rgbClr val="E50093"/>
                </a:solidFill>
              </a:rPr>
              <a:t>ABC  = 111</a:t>
            </a:r>
            <a:endParaRPr lang="en-US" b="1" dirty="0"/>
          </a:p>
        </p:txBody>
      </p:sp>
      <p:sp>
        <p:nvSpPr>
          <p:cNvPr id="21" name="Line 57">
            <a:extLst>
              <a:ext uri="{FF2B5EF4-FFF2-40B4-BE49-F238E27FC236}">
                <a16:creationId xmlns:a16="http://schemas.microsoft.com/office/drawing/2014/main" id="{651ECC60-9930-5293-2FAC-230C1CA903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0132" y="4964446"/>
            <a:ext cx="589756" cy="0"/>
          </a:xfrm>
          <a:prstGeom prst="line">
            <a:avLst/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90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0" grpId="0"/>
      <p:bldP spid="12" grpId="0"/>
      <p:bldP spid="2" grpId="0"/>
      <p:bldP spid="3" grpId="0" animBg="1"/>
      <p:bldP spid="5" grpId="0"/>
      <p:bldP spid="11" grpId="0"/>
      <p:bldP spid="13" grpId="0"/>
      <p:bldP spid="19" grpId="0" animBg="1"/>
      <p:bldP spid="20" grpId="0"/>
      <p:bldP spid="2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59500"/>
            <a:ext cx="8532440" cy="1276350"/>
          </a:xfrm>
        </p:spPr>
        <p:txBody>
          <a:bodyPr/>
          <a:lstStyle/>
          <a:p>
            <a:r>
              <a:rPr lang="en-GB" altLang="en-US" dirty="0"/>
              <a:t>Using Boolean Differences</a:t>
            </a:r>
            <a:r>
              <a:rPr lang="en-US" altLang="en-US" dirty="0"/>
              <a:t> – Example 2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0" y="27775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9D714-8A9B-2250-43C2-A3F9BBB1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584" y="906801"/>
            <a:ext cx="5064024" cy="511481"/>
          </a:xfrm>
        </p:spPr>
        <p:txBody>
          <a:bodyPr/>
          <a:lstStyle/>
          <a:p>
            <a:r>
              <a:rPr lang="en-US" dirty="0"/>
              <a:t>Test node 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F5228-5923-FD33-351B-711A5E4E1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3" y="980729"/>
            <a:ext cx="3360910" cy="179679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AE2340-A776-F0F2-FA2C-102CFC36D050}"/>
              </a:ext>
            </a:extLst>
          </p:cNvPr>
          <p:cNvSpPr txBox="1">
            <a:spLocks/>
          </p:cNvSpPr>
          <p:nvPr/>
        </p:nvSpPr>
        <p:spPr bwMode="auto">
          <a:xfrm>
            <a:off x="3720443" y="1290778"/>
            <a:ext cx="5377711" cy="5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Is node x s-a-1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/>
              <p:nvPr/>
            </p:nvSpPr>
            <p:spPr bwMode="auto">
              <a:xfrm>
                <a:off x="5760644" y="1811324"/>
                <a:ext cx="1552542" cy="5278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`.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𝑑𝐹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= 1</a:t>
                </a:r>
              </a:p>
            </p:txBody>
          </p:sp>
        </mc:Choice>
        <mc:Fallback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0644" y="1811324"/>
                <a:ext cx="1552542" cy="527841"/>
              </a:xfrm>
              <a:prstGeom prst="rect">
                <a:avLst/>
              </a:prstGeom>
              <a:blipFill>
                <a:blip r:embed="rId4"/>
                <a:stretch>
                  <a:fillRect t="-2299" b="-103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/>
              <p:nvPr/>
            </p:nvSpPr>
            <p:spPr bwMode="auto">
              <a:xfrm>
                <a:off x="5821791" y="2304482"/>
                <a:ext cx="3276363" cy="7460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x`.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  <m: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AB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)`.(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 1</a:t>
                </a:r>
              </a:p>
            </p:txBody>
          </p:sp>
        </mc:Choice>
        <mc:Fallback xmlns="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1791" y="2304482"/>
                <a:ext cx="3276363" cy="746028"/>
              </a:xfrm>
              <a:prstGeom prst="rect">
                <a:avLst/>
              </a:prstGeom>
              <a:blipFill>
                <a:blip r:embed="rId5"/>
                <a:stretch>
                  <a:fillRect l="-186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E36303F-12D9-E21B-F894-C28A5B157EA2}"/>
              </a:ext>
            </a:extLst>
          </p:cNvPr>
          <p:cNvSpPr txBox="1"/>
          <p:nvPr/>
        </p:nvSpPr>
        <p:spPr>
          <a:xfrm>
            <a:off x="3995936" y="1797809"/>
            <a:ext cx="202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s-a-0 when</a:t>
            </a: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C79A617B-F24C-A27C-6A49-244A5C153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33" y="2832323"/>
            <a:ext cx="6625247" cy="400110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i="1" dirty="0">
                <a:solidFill>
                  <a:srgbClr val="E50093"/>
                </a:solidFill>
              </a:rPr>
              <a:t>Can use De Morgan's Law to simplify and get test vectors 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F46501DF-2CB4-8ABF-0C54-659DA23C7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116" y="3240769"/>
            <a:ext cx="3482038" cy="646331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i="1" dirty="0">
                <a:solidFill>
                  <a:srgbClr val="E50093"/>
                </a:solidFill>
              </a:rPr>
              <a:t>Another option is to use the truth table to get test vectors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9B0C406A-685E-5035-296E-6A3E3B8563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61122"/>
                  </p:ext>
                </p:extLst>
              </p:nvPr>
            </p:nvGraphicFramePr>
            <p:xfrm>
              <a:off x="179512" y="3434030"/>
              <a:ext cx="5328592" cy="3261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056">
                      <a:extLst>
                        <a:ext uri="{9D8B030D-6E8A-4147-A177-3AD203B41FA5}">
                          <a16:colId xmlns:a16="http://schemas.microsoft.com/office/drawing/2014/main" val="371143369"/>
                        </a:ext>
                      </a:extLst>
                    </a:gridCol>
                    <a:gridCol w="540060">
                      <a:extLst>
                        <a:ext uri="{9D8B030D-6E8A-4147-A177-3AD203B41FA5}">
                          <a16:colId xmlns:a16="http://schemas.microsoft.com/office/drawing/2014/main" val="304326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298110335"/>
                        </a:ext>
                      </a:extLst>
                    </a:gridCol>
                    <a:gridCol w="684076">
                      <a:extLst>
                        <a:ext uri="{9D8B030D-6E8A-4147-A177-3AD203B41FA5}">
                          <a16:colId xmlns:a16="http://schemas.microsoft.com/office/drawing/2014/main" val="2642866658"/>
                        </a:ext>
                      </a:extLst>
                    </a:gridCol>
                    <a:gridCol w="756084">
                      <a:extLst>
                        <a:ext uri="{9D8B030D-6E8A-4147-A177-3AD203B41FA5}">
                          <a16:colId xmlns:a16="http://schemas.microsoft.com/office/drawing/2014/main" val="466398016"/>
                        </a:ext>
                      </a:extLst>
                    </a:gridCol>
                    <a:gridCol w="2340260">
                      <a:extLst>
                        <a:ext uri="{9D8B030D-6E8A-4147-A177-3AD203B41FA5}">
                          <a16:colId xmlns:a16="http://schemas.microsoft.com/office/drawing/2014/main" val="3999287431"/>
                        </a:ext>
                      </a:extLst>
                    </a:gridCol>
                  </a:tblGrid>
                  <a:tr h="219702"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(AB)`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B`+C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𝐀𝐁</m:t>
                                </m:r>
                                <m:r>
                                  <a:rPr lang="en-US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)`.(</m:t>
                                </m:r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`+</m:t>
                                </m:r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r>
                                  <a:rPr lang="en-US" sz="16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9630494"/>
                      </a:ext>
                    </a:extLst>
                  </a:tr>
                  <a:tr h="2197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7187836"/>
                      </a:ext>
                    </a:extLst>
                  </a:tr>
                  <a:tr h="2197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3947567"/>
                      </a:ext>
                    </a:extLst>
                  </a:tr>
                  <a:tr h="2197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3105728"/>
                      </a:ext>
                    </a:extLst>
                  </a:tr>
                  <a:tr h="2197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0092626"/>
                      </a:ext>
                    </a:extLst>
                  </a:tr>
                  <a:tr h="2197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8887825"/>
                      </a:ext>
                    </a:extLst>
                  </a:tr>
                  <a:tr h="2197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336337"/>
                      </a:ext>
                    </a:extLst>
                  </a:tr>
                  <a:tr h="2197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4835343"/>
                      </a:ext>
                    </a:extLst>
                  </a:tr>
                  <a:tr h="2197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15919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9B0C406A-685E-5035-296E-6A3E3B8563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61122"/>
                  </p:ext>
                </p:extLst>
              </p:nvPr>
            </p:nvGraphicFramePr>
            <p:xfrm>
              <a:off x="179512" y="3434030"/>
              <a:ext cx="5328592" cy="3261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056">
                      <a:extLst>
                        <a:ext uri="{9D8B030D-6E8A-4147-A177-3AD203B41FA5}">
                          <a16:colId xmlns:a16="http://schemas.microsoft.com/office/drawing/2014/main" val="371143369"/>
                        </a:ext>
                      </a:extLst>
                    </a:gridCol>
                    <a:gridCol w="540060">
                      <a:extLst>
                        <a:ext uri="{9D8B030D-6E8A-4147-A177-3AD203B41FA5}">
                          <a16:colId xmlns:a16="http://schemas.microsoft.com/office/drawing/2014/main" val="304326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298110335"/>
                        </a:ext>
                      </a:extLst>
                    </a:gridCol>
                    <a:gridCol w="684076">
                      <a:extLst>
                        <a:ext uri="{9D8B030D-6E8A-4147-A177-3AD203B41FA5}">
                          <a16:colId xmlns:a16="http://schemas.microsoft.com/office/drawing/2014/main" val="2642866658"/>
                        </a:ext>
                      </a:extLst>
                    </a:gridCol>
                    <a:gridCol w="756084">
                      <a:extLst>
                        <a:ext uri="{9D8B030D-6E8A-4147-A177-3AD203B41FA5}">
                          <a16:colId xmlns:a16="http://schemas.microsoft.com/office/drawing/2014/main" val="466398016"/>
                        </a:ext>
                      </a:extLst>
                    </a:gridCol>
                    <a:gridCol w="2340260">
                      <a:extLst>
                        <a:ext uri="{9D8B030D-6E8A-4147-A177-3AD203B41FA5}">
                          <a16:colId xmlns:a16="http://schemas.microsoft.com/office/drawing/2014/main" val="399928743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(AB)`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</a:rPr>
                            <a:t>B`+C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8125" t="-5455" r="-1042" b="-9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963049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71878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394756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310572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00926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888782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33633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483534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15919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17A0FF8-53D8-58A8-F0F2-6CC3D8855228}"/>
              </a:ext>
            </a:extLst>
          </p:cNvPr>
          <p:cNvSpPr txBox="1"/>
          <p:nvPr/>
        </p:nvSpPr>
        <p:spPr>
          <a:xfrm>
            <a:off x="1890403" y="3772581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92B48E-7958-F65D-A271-4833E39B1649}"/>
              </a:ext>
            </a:extLst>
          </p:cNvPr>
          <p:cNvSpPr txBox="1"/>
          <p:nvPr/>
        </p:nvSpPr>
        <p:spPr>
          <a:xfrm>
            <a:off x="1890403" y="4100834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59C8C2-F633-037D-11FF-A8C4800E6F32}"/>
              </a:ext>
            </a:extLst>
          </p:cNvPr>
          <p:cNvSpPr txBox="1"/>
          <p:nvPr/>
        </p:nvSpPr>
        <p:spPr>
          <a:xfrm>
            <a:off x="1890403" y="4470166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96F2F1-8AA9-4107-FA5C-6290C881C8B4}"/>
              </a:ext>
            </a:extLst>
          </p:cNvPr>
          <p:cNvSpPr txBox="1"/>
          <p:nvPr/>
        </p:nvSpPr>
        <p:spPr>
          <a:xfrm>
            <a:off x="1890403" y="4880044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2816AE-86BC-986B-EFB8-4E37B4B19C20}"/>
              </a:ext>
            </a:extLst>
          </p:cNvPr>
          <p:cNvSpPr txBox="1"/>
          <p:nvPr/>
        </p:nvSpPr>
        <p:spPr>
          <a:xfrm>
            <a:off x="1890403" y="5182360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E951FF-AF61-3ABE-7A56-654B19509594}"/>
              </a:ext>
            </a:extLst>
          </p:cNvPr>
          <p:cNvSpPr txBox="1"/>
          <p:nvPr/>
        </p:nvSpPr>
        <p:spPr>
          <a:xfrm>
            <a:off x="1890403" y="5510613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D82054-BD71-DD47-9427-94C1DEC13920}"/>
              </a:ext>
            </a:extLst>
          </p:cNvPr>
          <p:cNvSpPr txBox="1"/>
          <p:nvPr/>
        </p:nvSpPr>
        <p:spPr>
          <a:xfrm>
            <a:off x="1890403" y="5879945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4091DE-FBF5-6EBD-C528-B8B073CD8D2E}"/>
              </a:ext>
            </a:extLst>
          </p:cNvPr>
          <p:cNvSpPr txBox="1"/>
          <p:nvPr/>
        </p:nvSpPr>
        <p:spPr>
          <a:xfrm>
            <a:off x="1890403" y="6289823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C967FB-B29D-E5E6-31EC-F88726443618}"/>
              </a:ext>
            </a:extLst>
          </p:cNvPr>
          <p:cNvSpPr txBox="1"/>
          <p:nvPr/>
        </p:nvSpPr>
        <p:spPr>
          <a:xfrm>
            <a:off x="2555776" y="3765970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A26127-7FB9-FF51-3832-FDC73F580C17}"/>
              </a:ext>
            </a:extLst>
          </p:cNvPr>
          <p:cNvSpPr txBox="1"/>
          <p:nvPr/>
        </p:nvSpPr>
        <p:spPr>
          <a:xfrm>
            <a:off x="2555776" y="4128186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295F66-89DE-D089-2E15-246F0DD01255}"/>
              </a:ext>
            </a:extLst>
          </p:cNvPr>
          <p:cNvSpPr txBox="1"/>
          <p:nvPr/>
        </p:nvSpPr>
        <p:spPr>
          <a:xfrm>
            <a:off x="2555776" y="4463555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B699AF-347C-F99C-584C-4FC0D694E1C9}"/>
              </a:ext>
            </a:extLst>
          </p:cNvPr>
          <p:cNvSpPr txBox="1"/>
          <p:nvPr/>
        </p:nvSpPr>
        <p:spPr>
          <a:xfrm>
            <a:off x="2555776" y="4873433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216634-C104-4F64-E6EA-243BA74DB824}"/>
              </a:ext>
            </a:extLst>
          </p:cNvPr>
          <p:cNvSpPr txBox="1"/>
          <p:nvPr/>
        </p:nvSpPr>
        <p:spPr>
          <a:xfrm>
            <a:off x="2555776" y="5175749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4BA476-A96B-38CC-E160-F02719A7E6FE}"/>
              </a:ext>
            </a:extLst>
          </p:cNvPr>
          <p:cNvSpPr txBox="1"/>
          <p:nvPr/>
        </p:nvSpPr>
        <p:spPr>
          <a:xfrm>
            <a:off x="2555776" y="5551692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95717A-7CEF-4135-A819-613BFFD40B9A}"/>
              </a:ext>
            </a:extLst>
          </p:cNvPr>
          <p:cNvSpPr txBox="1"/>
          <p:nvPr/>
        </p:nvSpPr>
        <p:spPr>
          <a:xfrm>
            <a:off x="2556756" y="5937955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21390E-0A03-14A2-E13C-68D5C4AFAEED}"/>
              </a:ext>
            </a:extLst>
          </p:cNvPr>
          <p:cNvSpPr txBox="1"/>
          <p:nvPr/>
        </p:nvSpPr>
        <p:spPr>
          <a:xfrm>
            <a:off x="2555776" y="6313870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9FD1BB3-ABC7-1F8B-C9F9-169E3A235AE3}"/>
              </a:ext>
            </a:extLst>
          </p:cNvPr>
          <p:cNvSpPr txBox="1"/>
          <p:nvPr/>
        </p:nvSpPr>
        <p:spPr>
          <a:xfrm>
            <a:off x="4057464" y="3783242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13EEA5-A58B-773F-FA67-8FA541AC1E2D}"/>
              </a:ext>
            </a:extLst>
          </p:cNvPr>
          <p:cNvSpPr txBox="1"/>
          <p:nvPr/>
        </p:nvSpPr>
        <p:spPr>
          <a:xfrm>
            <a:off x="4057464" y="4145458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9964D33-511F-1A9D-EC2A-0280368AD723}"/>
              </a:ext>
            </a:extLst>
          </p:cNvPr>
          <p:cNvSpPr txBox="1"/>
          <p:nvPr/>
        </p:nvSpPr>
        <p:spPr>
          <a:xfrm>
            <a:off x="4057464" y="4480827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EC8B81-6F41-AF8D-4F4A-21596EBC9683}"/>
              </a:ext>
            </a:extLst>
          </p:cNvPr>
          <p:cNvSpPr txBox="1"/>
          <p:nvPr/>
        </p:nvSpPr>
        <p:spPr>
          <a:xfrm>
            <a:off x="4057464" y="4890705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E81D39D-B2D9-6259-0DD3-069DF48ECA16}"/>
              </a:ext>
            </a:extLst>
          </p:cNvPr>
          <p:cNvSpPr txBox="1"/>
          <p:nvPr/>
        </p:nvSpPr>
        <p:spPr>
          <a:xfrm>
            <a:off x="4057464" y="5193021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94B1A2-5861-C2F8-F11C-2D32FA71DE7F}"/>
              </a:ext>
            </a:extLst>
          </p:cNvPr>
          <p:cNvSpPr txBox="1"/>
          <p:nvPr/>
        </p:nvSpPr>
        <p:spPr>
          <a:xfrm>
            <a:off x="4057464" y="5568964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E409185-85D6-8546-B6E1-A2A4BE23F9BF}"/>
              </a:ext>
            </a:extLst>
          </p:cNvPr>
          <p:cNvSpPr txBox="1"/>
          <p:nvPr/>
        </p:nvSpPr>
        <p:spPr>
          <a:xfrm>
            <a:off x="4058444" y="5955227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A9BC2C-2AD0-78B6-8FAD-8E8245274D94}"/>
              </a:ext>
            </a:extLst>
          </p:cNvPr>
          <p:cNvSpPr txBox="1"/>
          <p:nvPr/>
        </p:nvSpPr>
        <p:spPr>
          <a:xfrm>
            <a:off x="4057464" y="6331142"/>
            <a:ext cx="2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0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381890C-6667-24B7-85C0-C5A39FB96BD1}"/>
              </a:ext>
            </a:extLst>
          </p:cNvPr>
          <p:cNvSpPr/>
          <p:nvPr/>
        </p:nvSpPr>
        <p:spPr bwMode="auto">
          <a:xfrm>
            <a:off x="179512" y="3783242"/>
            <a:ext cx="1512168" cy="352060"/>
          </a:xfrm>
          <a:prstGeom prst="ellipse">
            <a:avLst/>
          </a:prstGeom>
          <a:noFill/>
          <a:ln w="254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0AAD469-21B1-3602-1FF7-CA434E0C9302}"/>
              </a:ext>
            </a:extLst>
          </p:cNvPr>
          <p:cNvSpPr/>
          <p:nvPr/>
        </p:nvSpPr>
        <p:spPr bwMode="auto">
          <a:xfrm>
            <a:off x="200658" y="4154094"/>
            <a:ext cx="1512168" cy="352060"/>
          </a:xfrm>
          <a:prstGeom prst="ellipse">
            <a:avLst/>
          </a:prstGeom>
          <a:noFill/>
          <a:ln w="254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AEA4892-94EC-E5F6-75BD-9E6C6EDA0281}"/>
              </a:ext>
            </a:extLst>
          </p:cNvPr>
          <p:cNvSpPr/>
          <p:nvPr/>
        </p:nvSpPr>
        <p:spPr bwMode="auto">
          <a:xfrm>
            <a:off x="209278" y="4859581"/>
            <a:ext cx="1512168" cy="352060"/>
          </a:xfrm>
          <a:prstGeom prst="ellipse">
            <a:avLst/>
          </a:prstGeom>
          <a:noFill/>
          <a:ln w="254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E588EE4-988A-56DF-5641-5C5892624417}"/>
              </a:ext>
            </a:extLst>
          </p:cNvPr>
          <p:cNvSpPr/>
          <p:nvPr/>
        </p:nvSpPr>
        <p:spPr bwMode="auto">
          <a:xfrm>
            <a:off x="209278" y="5211641"/>
            <a:ext cx="1512168" cy="352060"/>
          </a:xfrm>
          <a:prstGeom prst="ellipse">
            <a:avLst/>
          </a:prstGeom>
          <a:noFill/>
          <a:ln w="254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AF7CB0D-9C3A-9166-C953-50AF4FC7366B}"/>
              </a:ext>
            </a:extLst>
          </p:cNvPr>
          <p:cNvSpPr/>
          <p:nvPr/>
        </p:nvSpPr>
        <p:spPr bwMode="auto">
          <a:xfrm>
            <a:off x="209278" y="5589268"/>
            <a:ext cx="1512168" cy="352060"/>
          </a:xfrm>
          <a:prstGeom prst="ellipse">
            <a:avLst/>
          </a:prstGeom>
          <a:noFill/>
          <a:ln w="254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089EB77-D3D4-479D-3175-5A1563280748}"/>
              </a:ext>
            </a:extLst>
          </p:cNvPr>
          <p:cNvSpPr/>
          <p:nvPr/>
        </p:nvSpPr>
        <p:spPr bwMode="auto">
          <a:xfrm>
            <a:off x="3995936" y="3792583"/>
            <a:ext cx="396044" cy="352060"/>
          </a:xfrm>
          <a:prstGeom prst="ellipse">
            <a:avLst/>
          </a:prstGeom>
          <a:noFill/>
          <a:ln w="254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821A15A-122F-F14D-50BA-58A75474BC11}"/>
              </a:ext>
            </a:extLst>
          </p:cNvPr>
          <p:cNvSpPr/>
          <p:nvPr/>
        </p:nvSpPr>
        <p:spPr bwMode="auto">
          <a:xfrm>
            <a:off x="3995936" y="4193120"/>
            <a:ext cx="396044" cy="352060"/>
          </a:xfrm>
          <a:prstGeom prst="ellipse">
            <a:avLst/>
          </a:prstGeom>
          <a:noFill/>
          <a:ln w="254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F20F59C-A063-8C6D-F182-CF0C3E9B28A9}"/>
              </a:ext>
            </a:extLst>
          </p:cNvPr>
          <p:cNvSpPr/>
          <p:nvPr/>
        </p:nvSpPr>
        <p:spPr bwMode="auto">
          <a:xfrm>
            <a:off x="3985456" y="4859581"/>
            <a:ext cx="396044" cy="352060"/>
          </a:xfrm>
          <a:prstGeom prst="ellipse">
            <a:avLst/>
          </a:prstGeom>
          <a:noFill/>
          <a:ln w="254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7404572-072A-143E-1B84-02AB74C86929}"/>
              </a:ext>
            </a:extLst>
          </p:cNvPr>
          <p:cNvSpPr/>
          <p:nvPr/>
        </p:nvSpPr>
        <p:spPr bwMode="auto">
          <a:xfrm>
            <a:off x="3995936" y="5238748"/>
            <a:ext cx="396044" cy="352060"/>
          </a:xfrm>
          <a:prstGeom prst="ellipse">
            <a:avLst/>
          </a:prstGeom>
          <a:noFill/>
          <a:ln w="254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660F6E2-8BEC-B230-523C-714FF92100E6}"/>
              </a:ext>
            </a:extLst>
          </p:cNvPr>
          <p:cNvSpPr/>
          <p:nvPr/>
        </p:nvSpPr>
        <p:spPr bwMode="auto">
          <a:xfrm>
            <a:off x="3974300" y="5582746"/>
            <a:ext cx="396044" cy="352060"/>
          </a:xfrm>
          <a:prstGeom prst="ellipse">
            <a:avLst/>
          </a:prstGeom>
          <a:noFill/>
          <a:ln w="254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26C3A4B-988B-D228-8CAE-F609F42B68AD}"/>
                  </a:ext>
                </a:extLst>
              </p:cNvPr>
              <p:cNvSpPr txBox="1"/>
              <p:nvPr/>
            </p:nvSpPr>
            <p:spPr>
              <a:xfrm>
                <a:off x="5635070" y="3870001"/>
                <a:ext cx="339132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Select Test vectors where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𝐀𝐁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)`.(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`+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= 1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26C3A4B-988B-D228-8CAE-F609F42B6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070" y="3870001"/>
                <a:ext cx="3391327" cy="707886"/>
              </a:xfrm>
              <a:prstGeom prst="rect">
                <a:avLst/>
              </a:prstGeom>
              <a:blipFill>
                <a:blip r:embed="rId7"/>
                <a:stretch>
                  <a:fillRect l="-1795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6528" name="TextBox 406527">
            <a:extLst>
              <a:ext uri="{FF2B5EF4-FFF2-40B4-BE49-F238E27FC236}">
                <a16:creationId xmlns:a16="http://schemas.microsoft.com/office/drawing/2014/main" id="{CD93B229-C475-0B50-D6B2-C8A9519EA356}"/>
              </a:ext>
            </a:extLst>
          </p:cNvPr>
          <p:cNvSpPr txBox="1"/>
          <p:nvPr/>
        </p:nvSpPr>
        <p:spPr>
          <a:xfrm>
            <a:off x="6516838" y="4639779"/>
            <a:ext cx="906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3399"/>
                </a:solidFill>
              </a:rPr>
              <a:t>ABC</a:t>
            </a:r>
          </a:p>
          <a:p>
            <a:r>
              <a:rPr lang="en-US" sz="2000" dirty="0">
                <a:solidFill>
                  <a:srgbClr val="FF3399"/>
                </a:solidFill>
              </a:rPr>
              <a:t>0 0 0</a:t>
            </a:r>
          </a:p>
          <a:p>
            <a:r>
              <a:rPr lang="en-US" sz="2000" dirty="0">
                <a:solidFill>
                  <a:srgbClr val="FF3399"/>
                </a:solidFill>
              </a:rPr>
              <a:t>0 0 1</a:t>
            </a:r>
          </a:p>
          <a:p>
            <a:r>
              <a:rPr lang="en-US" sz="2000" dirty="0">
                <a:solidFill>
                  <a:srgbClr val="FF3399"/>
                </a:solidFill>
              </a:rPr>
              <a:t>0 1 1</a:t>
            </a:r>
          </a:p>
          <a:p>
            <a:r>
              <a:rPr lang="en-US" sz="2000" dirty="0">
                <a:solidFill>
                  <a:srgbClr val="FF3399"/>
                </a:solidFill>
              </a:rPr>
              <a:t>1 0 0</a:t>
            </a:r>
          </a:p>
          <a:p>
            <a:r>
              <a:rPr lang="en-US" sz="2000" dirty="0">
                <a:solidFill>
                  <a:srgbClr val="FF3399"/>
                </a:solidFill>
              </a:rPr>
              <a:t>1 0 1</a:t>
            </a:r>
          </a:p>
        </p:txBody>
      </p:sp>
      <p:sp>
        <p:nvSpPr>
          <p:cNvPr id="406529" name="Line 57">
            <a:extLst>
              <a:ext uri="{FF2B5EF4-FFF2-40B4-BE49-F238E27FC236}">
                <a16:creationId xmlns:a16="http://schemas.microsoft.com/office/drawing/2014/main" id="{1F17B5CB-04EB-7779-64B3-9DA164430E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6838" y="4660750"/>
            <a:ext cx="589756" cy="0"/>
          </a:xfrm>
          <a:prstGeom prst="line">
            <a:avLst/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23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0" grpId="0"/>
      <p:bldP spid="12" grpId="0"/>
      <p:bldP spid="2" grpId="0"/>
      <p:bldP spid="3" grpId="0" animBg="1"/>
      <p:bldP spid="16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406528" grpId="0"/>
      <p:bldP spid="40652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87584"/>
            <a:ext cx="8532440" cy="1276350"/>
          </a:xfrm>
        </p:spPr>
        <p:txBody>
          <a:bodyPr/>
          <a:lstStyle/>
          <a:p>
            <a:r>
              <a:rPr lang="en-GB" altLang="en-US" dirty="0"/>
              <a:t>Using Boolean Differences</a:t>
            </a:r>
            <a:r>
              <a:rPr lang="en-US" altLang="en-US" dirty="0"/>
              <a:t> – Example 2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0" y="27775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F5228-5923-FD33-351B-711A5E4E1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3" y="980729"/>
            <a:ext cx="3360910" cy="1796794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A0EDC7-E33E-59C4-2900-112865D1A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976" y="1037455"/>
            <a:ext cx="5064024" cy="511481"/>
          </a:xfrm>
        </p:spPr>
        <p:txBody>
          <a:bodyPr/>
          <a:lstStyle/>
          <a:p>
            <a:r>
              <a:rPr lang="en-US" dirty="0"/>
              <a:t>Test node y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1348197-86AE-E396-401A-5D4B433AF27E}"/>
              </a:ext>
            </a:extLst>
          </p:cNvPr>
          <p:cNvSpPr txBox="1">
            <a:spLocks/>
          </p:cNvSpPr>
          <p:nvPr/>
        </p:nvSpPr>
        <p:spPr bwMode="auto">
          <a:xfrm>
            <a:off x="4079976" y="1621527"/>
            <a:ext cx="4344452" cy="5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Find Test vector to test </a:t>
            </a:r>
            <a:r>
              <a:rPr lang="en-US" kern="0"/>
              <a:t>y s-a-0 </a:t>
            </a:r>
            <a:r>
              <a:rPr lang="en-US" kern="0" dirty="0"/>
              <a:t>and y s-a-1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476DF02-A2C0-EC21-BD30-4B4484F06B21}"/>
              </a:ext>
            </a:extLst>
          </p:cNvPr>
          <p:cNvSpPr txBox="1">
            <a:spLocks/>
          </p:cNvSpPr>
          <p:nvPr/>
        </p:nvSpPr>
        <p:spPr bwMode="auto">
          <a:xfrm>
            <a:off x="4091014" y="2253398"/>
            <a:ext cx="5064024" cy="5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9947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 build="p"/>
      <p:bldP spid="1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59500"/>
            <a:ext cx="8532440" cy="1276350"/>
          </a:xfrm>
        </p:spPr>
        <p:txBody>
          <a:bodyPr/>
          <a:lstStyle/>
          <a:p>
            <a:r>
              <a:rPr lang="en-GB" altLang="en-US" dirty="0"/>
              <a:t>Using Boolean Differences</a:t>
            </a:r>
            <a:r>
              <a:rPr lang="en-US" altLang="en-US" dirty="0"/>
              <a:t> – Example 2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0" y="27775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9D714-8A9B-2250-43C2-A3F9BBB1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443" y="1009305"/>
            <a:ext cx="5064024" cy="511481"/>
          </a:xfrm>
        </p:spPr>
        <p:txBody>
          <a:bodyPr/>
          <a:lstStyle/>
          <a:p>
            <a:r>
              <a:rPr lang="en-US" dirty="0"/>
              <a:t>Test node 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F5228-5923-FD33-351B-711A5E4E1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3" y="980729"/>
            <a:ext cx="3360910" cy="179679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AE2340-A776-F0F2-FA2C-102CFC36D050}"/>
              </a:ext>
            </a:extLst>
          </p:cNvPr>
          <p:cNvSpPr txBox="1">
            <a:spLocks/>
          </p:cNvSpPr>
          <p:nvPr/>
        </p:nvSpPr>
        <p:spPr bwMode="auto">
          <a:xfrm>
            <a:off x="3720443" y="1381933"/>
            <a:ext cx="5377711" cy="5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Is node F sensitive to node 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/>
              <p:nvPr/>
            </p:nvSpPr>
            <p:spPr bwMode="auto">
              <a:xfrm>
                <a:off x="4095206" y="2021734"/>
                <a:ext cx="3951068" cy="5278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5206" y="2021734"/>
                <a:ext cx="3951068" cy="527841"/>
              </a:xfrm>
              <a:prstGeom prst="rect">
                <a:avLst/>
              </a:prstGeom>
              <a:blipFill>
                <a:blip r:embed="rId4"/>
                <a:stretch>
                  <a:fillRect l="-463" b="-581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/>
              <p:nvPr/>
            </p:nvSpPr>
            <p:spPr bwMode="auto">
              <a:xfrm>
                <a:off x="3977316" y="2579520"/>
                <a:ext cx="4567368" cy="8231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7316" y="2579520"/>
                <a:ext cx="4567368" cy="8231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44">
                <a:extLst>
                  <a:ext uri="{FF2B5EF4-FFF2-40B4-BE49-F238E27FC236}">
                    <a16:creationId xmlns:a16="http://schemas.microsoft.com/office/drawing/2014/main" id="{EA3B7E5F-08A9-784F-64DE-85DB38B3DEF8}"/>
                  </a:ext>
                </a:extLst>
              </p:cNvPr>
              <p:cNvSpPr txBox="1"/>
              <p:nvPr/>
            </p:nvSpPr>
            <p:spPr bwMode="auto">
              <a:xfrm>
                <a:off x="3968771" y="3392270"/>
                <a:ext cx="4567368" cy="468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⊕     1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Object 44">
                <a:extLst>
                  <a:ext uri="{FF2B5EF4-FFF2-40B4-BE49-F238E27FC236}">
                    <a16:creationId xmlns:a16="http://schemas.microsoft.com/office/drawing/2014/main" id="{EA3B7E5F-08A9-784F-64DE-85DB38B3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8771" y="3392270"/>
                <a:ext cx="4567368" cy="468778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44">
                <a:extLst>
                  <a:ext uri="{FF2B5EF4-FFF2-40B4-BE49-F238E27FC236}">
                    <a16:creationId xmlns:a16="http://schemas.microsoft.com/office/drawing/2014/main" id="{71C3C403-8485-2417-8B29-DF68D61831DE}"/>
                  </a:ext>
                </a:extLst>
              </p:cNvPr>
              <p:cNvSpPr txBox="1"/>
              <p:nvPr/>
            </p:nvSpPr>
            <p:spPr bwMode="auto">
              <a:xfrm>
                <a:off x="3968771" y="3878961"/>
                <a:ext cx="4567368" cy="468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 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Object 44">
                <a:extLst>
                  <a:ext uri="{FF2B5EF4-FFF2-40B4-BE49-F238E27FC236}">
                    <a16:creationId xmlns:a16="http://schemas.microsoft.com/office/drawing/2014/main" id="{71C3C403-8485-2417-8B29-DF68D6183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8771" y="3878961"/>
                <a:ext cx="4567368" cy="4687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16">
            <a:extLst>
              <a:ext uri="{FF2B5EF4-FFF2-40B4-BE49-F238E27FC236}">
                <a16:creationId xmlns:a16="http://schemas.microsoft.com/office/drawing/2014/main" id="{FEBE6876-7880-144C-90DE-359E3C1DE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669" y="4365652"/>
            <a:ext cx="2874050" cy="400110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i="1" dirty="0">
                <a:solidFill>
                  <a:srgbClr val="E50093"/>
                </a:solidFill>
              </a:rPr>
              <a:t>Using De Morgan's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4">
                <a:extLst>
                  <a:ext uri="{FF2B5EF4-FFF2-40B4-BE49-F238E27FC236}">
                    <a16:creationId xmlns:a16="http://schemas.microsoft.com/office/drawing/2014/main" id="{D16A4BAB-8D42-5AA3-6463-1230DF56D8C8}"/>
                  </a:ext>
                </a:extLst>
              </p:cNvPr>
              <p:cNvSpPr txBox="1"/>
              <p:nvPr/>
            </p:nvSpPr>
            <p:spPr bwMode="auto">
              <a:xfrm>
                <a:off x="3977316" y="4365652"/>
                <a:ext cx="4567368" cy="468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   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Object 44">
                <a:extLst>
                  <a:ext uri="{FF2B5EF4-FFF2-40B4-BE49-F238E27FC236}">
                    <a16:creationId xmlns:a16="http://schemas.microsoft.com/office/drawing/2014/main" id="{D16A4BAB-8D42-5AA3-6463-1230DF56D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77316" y="4365652"/>
                <a:ext cx="4567368" cy="4687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6">
            <a:extLst>
              <a:ext uri="{FF2B5EF4-FFF2-40B4-BE49-F238E27FC236}">
                <a16:creationId xmlns:a16="http://schemas.microsoft.com/office/drawing/2014/main" id="{9640F708-422E-1DCD-1AB9-E489BE249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910649"/>
            <a:ext cx="5076564" cy="400110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i="1" dirty="0">
                <a:solidFill>
                  <a:srgbClr val="E50093"/>
                </a:solidFill>
              </a:rPr>
              <a:t>F is sensitive to y when             =   A` + B’ = 1 </a:t>
            </a:r>
            <a:endParaRPr lang="en-US" altLang="en-US" sz="2000" i="1" dirty="0">
              <a:solidFill>
                <a:srgbClr val="E5009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880E2D-F6CF-4665-50A2-06EFC9EF512D}"/>
              </a:ext>
            </a:extLst>
          </p:cNvPr>
          <p:cNvSpPr txBox="1"/>
          <p:nvPr/>
        </p:nvSpPr>
        <p:spPr>
          <a:xfrm>
            <a:off x="5760132" y="4935209"/>
            <a:ext cx="1690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b="1" dirty="0">
                <a:solidFill>
                  <a:srgbClr val="E50093"/>
                </a:solidFill>
              </a:rPr>
              <a:t>AB</a:t>
            </a:r>
            <a:r>
              <a:rPr lang="en-GB" altLang="en-US" sz="2400" b="1" dirty="0">
                <a:solidFill>
                  <a:srgbClr val="E50093"/>
                </a:solidFill>
              </a:rPr>
              <a:t>  = </a:t>
            </a:r>
            <a:endParaRPr lang="en-US" b="1" dirty="0"/>
          </a:p>
        </p:txBody>
      </p:sp>
      <p:sp>
        <p:nvSpPr>
          <p:cNvPr id="11" name="Line 57">
            <a:extLst>
              <a:ext uri="{FF2B5EF4-FFF2-40B4-BE49-F238E27FC236}">
                <a16:creationId xmlns:a16="http://schemas.microsoft.com/office/drawing/2014/main" id="{C6FA8837-7C9B-FF25-660A-3A966A402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0132" y="4964446"/>
            <a:ext cx="589756" cy="0"/>
          </a:xfrm>
          <a:prstGeom prst="line">
            <a:avLst/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8B59B7-B5F2-8CB9-BFDF-8876453AECFF}"/>
              </a:ext>
            </a:extLst>
          </p:cNvPr>
          <p:cNvSpPr txBox="1"/>
          <p:nvPr/>
        </p:nvSpPr>
        <p:spPr>
          <a:xfrm>
            <a:off x="5797230" y="5310759"/>
            <a:ext cx="754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99"/>
                </a:solidFill>
              </a:rPr>
              <a:t>00</a:t>
            </a:r>
          </a:p>
          <a:p>
            <a:r>
              <a:rPr lang="en-US" sz="2800" b="1" dirty="0">
                <a:solidFill>
                  <a:srgbClr val="FF3399"/>
                </a:solidFill>
              </a:rPr>
              <a:t>01</a:t>
            </a:r>
          </a:p>
          <a:p>
            <a:r>
              <a:rPr lang="en-US" sz="2800" b="1" dirty="0">
                <a:solidFill>
                  <a:srgbClr val="FF3399"/>
                </a:solidFill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44">
                <a:extLst>
                  <a:ext uri="{FF2B5EF4-FFF2-40B4-BE49-F238E27FC236}">
                    <a16:creationId xmlns:a16="http://schemas.microsoft.com/office/drawing/2014/main" id="{5786E095-B335-45EF-9AE5-75DB31C82CF8}"/>
                  </a:ext>
                </a:extLst>
              </p:cNvPr>
              <p:cNvSpPr txBox="1"/>
              <p:nvPr/>
            </p:nvSpPr>
            <p:spPr bwMode="auto">
              <a:xfrm>
                <a:off x="2879812" y="4866226"/>
                <a:ext cx="756084" cy="50118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Object 44">
                <a:extLst>
                  <a:ext uri="{FF2B5EF4-FFF2-40B4-BE49-F238E27FC236}">
                    <a16:creationId xmlns:a16="http://schemas.microsoft.com/office/drawing/2014/main" id="{5786E095-B335-45EF-9AE5-75DB31C82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9812" y="4866226"/>
                <a:ext cx="756084" cy="5011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90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0" grpId="0"/>
      <p:bldP spid="12" grpId="0"/>
      <p:bldP spid="15" grpId="0"/>
      <p:bldP spid="16" grpId="0"/>
      <p:bldP spid="3" grpId="0" animBg="1"/>
      <p:bldP spid="5" grpId="0"/>
      <p:bldP spid="6" grpId="0" animBg="1"/>
      <p:bldP spid="9" grpId="0"/>
      <p:bldP spid="11" grpId="0" animBg="1"/>
      <p:bldP spid="13" grpId="0"/>
      <p:bldP spid="1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59500"/>
            <a:ext cx="8532440" cy="1276350"/>
          </a:xfrm>
        </p:spPr>
        <p:txBody>
          <a:bodyPr/>
          <a:lstStyle/>
          <a:p>
            <a:r>
              <a:rPr lang="en-GB" altLang="en-US" dirty="0"/>
              <a:t>Using Boolean Differences</a:t>
            </a:r>
            <a:r>
              <a:rPr lang="en-US" altLang="en-US" dirty="0"/>
              <a:t> – Example 2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0" y="27775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9D714-8A9B-2250-43C2-A3F9BBB1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443" y="1009305"/>
            <a:ext cx="5064024" cy="511481"/>
          </a:xfrm>
        </p:spPr>
        <p:txBody>
          <a:bodyPr/>
          <a:lstStyle/>
          <a:p>
            <a:r>
              <a:rPr lang="en-US" dirty="0"/>
              <a:t>Test node 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F5228-5923-FD33-351B-711A5E4E1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3" y="980729"/>
            <a:ext cx="3360910" cy="179679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AE2340-A776-F0F2-FA2C-102CFC36D050}"/>
              </a:ext>
            </a:extLst>
          </p:cNvPr>
          <p:cNvSpPr txBox="1">
            <a:spLocks/>
          </p:cNvSpPr>
          <p:nvPr/>
        </p:nvSpPr>
        <p:spPr bwMode="auto">
          <a:xfrm>
            <a:off x="3720443" y="1381933"/>
            <a:ext cx="5377711" cy="5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Is node y s-a-0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/>
              <p:nvPr/>
            </p:nvSpPr>
            <p:spPr bwMode="auto">
              <a:xfrm>
                <a:off x="5423559" y="2021734"/>
                <a:ext cx="1552542" cy="5278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0" dirty="0">
                    <a:solidFill>
                      <a:srgbClr val="000000"/>
                    </a:solidFill>
                  </a:rPr>
                  <a:t>y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𝑑𝐹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= 1</a:t>
                </a:r>
              </a:p>
            </p:txBody>
          </p:sp>
        </mc:Choice>
        <mc:Fallback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3559" y="2021734"/>
                <a:ext cx="1552542" cy="527841"/>
              </a:xfrm>
              <a:prstGeom prst="rect">
                <a:avLst/>
              </a:prstGeom>
              <a:blipFill>
                <a:blip r:embed="rId4"/>
                <a:stretch>
                  <a:fillRect l="-5118" t="-10465" b="-348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/>
              <p:nvPr/>
            </p:nvSpPr>
            <p:spPr bwMode="auto">
              <a:xfrm>
                <a:off x="5423559" y="2596275"/>
                <a:ext cx="3636851" cy="7460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y.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den>
                    </m:f>
                    <m: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`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.(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`)=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3559" y="2596275"/>
                <a:ext cx="3636851" cy="746028"/>
              </a:xfrm>
              <a:prstGeom prst="rect">
                <a:avLst/>
              </a:prstGeom>
              <a:blipFill>
                <a:blip r:embed="rId5"/>
                <a:stretch>
                  <a:fillRect l="-2685" r="-218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E36303F-12D9-E21B-F894-C28A5B157EA2}"/>
              </a:ext>
            </a:extLst>
          </p:cNvPr>
          <p:cNvSpPr txBox="1"/>
          <p:nvPr/>
        </p:nvSpPr>
        <p:spPr>
          <a:xfrm>
            <a:off x="3739035" y="1988033"/>
            <a:ext cx="202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 s-a-0 when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01DB2C63-5194-8690-A66C-79AF1E367360}"/>
              </a:ext>
            </a:extLst>
          </p:cNvPr>
          <p:cNvSpPr/>
          <p:nvPr/>
        </p:nvSpPr>
        <p:spPr bwMode="auto">
          <a:xfrm>
            <a:off x="6687114" y="1263550"/>
            <a:ext cx="2411760" cy="1326041"/>
          </a:xfrm>
          <a:prstGeom prst="wedgeEllipseCallout">
            <a:avLst>
              <a:gd name="adj1" fmla="val -30019"/>
              <a:gd name="adj2" fmla="val 64952"/>
            </a:avLst>
          </a:prstGeom>
          <a:solidFill>
            <a:srgbClr val="FF3399">
              <a:alpha val="42000"/>
            </a:srgbClr>
          </a:solidFill>
          <a:ln w="12700" cap="flat" cmpd="sng" algn="ctr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Test Vectors should be presented by input values not internal nodes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     y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=BC’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4">
                <a:extLst>
                  <a:ext uri="{FF2B5EF4-FFF2-40B4-BE49-F238E27FC236}">
                    <a16:creationId xmlns:a16="http://schemas.microsoft.com/office/drawing/2014/main" id="{19F41E03-1AFE-B684-2DBA-E2F26D2B372D}"/>
                  </a:ext>
                </a:extLst>
              </p:cNvPr>
              <p:cNvSpPr txBox="1"/>
              <p:nvPr/>
            </p:nvSpPr>
            <p:spPr bwMode="auto">
              <a:xfrm>
                <a:off x="3835413" y="3317580"/>
                <a:ext cx="3176292" cy="7460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y.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den>
                    </m:f>
                    <m: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 1</a:t>
                </a:r>
              </a:p>
            </p:txBody>
          </p:sp>
        </mc:Choice>
        <mc:Fallback xmlns="">
          <p:sp>
            <p:nvSpPr>
              <p:cNvPr id="5" name="Object 44">
                <a:extLst>
                  <a:ext uri="{FF2B5EF4-FFF2-40B4-BE49-F238E27FC236}">
                    <a16:creationId xmlns:a16="http://schemas.microsoft.com/office/drawing/2014/main" id="{19F41E03-1AFE-B684-2DBA-E2F26D2B3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5413" y="3317580"/>
                <a:ext cx="3176292" cy="746028"/>
              </a:xfrm>
              <a:prstGeom prst="rect">
                <a:avLst/>
              </a:prstGeom>
              <a:blipFill>
                <a:blip r:embed="rId6"/>
                <a:stretch>
                  <a:fillRect l="-2495" r="-38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44">
                <a:extLst>
                  <a:ext uri="{FF2B5EF4-FFF2-40B4-BE49-F238E27FC236}">
                    <a16:creationId xmlns:a16="http://schemas.microsoft.com/office/drawing/2014/main" id="{B321761D-C6B6-0AA6-E317-B9C8C6F9C25F}"/>
                  </a:ext>
                </a:extLst>
              </p:cNvPr>
              <p:cNvSpPr txBox="1"/>
              <p:nvPr/>
            </p:nvSpPr>
            <p:spPr bwMode="auto">
              <a:xfrm>
                <a:off x="3835413" y="3882359"/>
                <a:ext cx="3176292" cy="7460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BC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   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+0 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 1</a:t>
                </a:r>
              </a:p>
            </p:txBody>
          </p:sp>
        </mc:Choice>
        <mc:Fallback xmlns="">
          <p:sp>
            <p:nvSpPr>
              <p:cNvPr id="11" name="Object 44">
                <a:extLst>
                  <a:ext uri="{FF2B5EF4-FFF2-40B4-BE49-F238E27FC236}">
                    <a16:creationId xmlns:a16="http://schemas.microsoft.com/office/drawing/2014/main" id="{B321761D-C6B6-0AA6-E317-B9C8C6F9C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5413" y="3882359"/>
                <a:ext cx="3176292" cy="746028"/>
              </a:xfrm>
              <a:prstGeom prst="rect">
                <a:avLst/>
              </a:prstGeom>
              <a:blipFill>
                <a:blip r:embed="rId7"/>
                <a:stretch>
                  <a:fillRect t="-7377" r="-24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44">
                <a:extLst>
                  <a:ext uri="{FF2B5EF4-FFF2-40B4-BE49-F238E27FC236}">
                    <a16:creationId xmlns:a16="http://schemas.microsoft.com/office/drawing/2014/main" id="{87219764-1E0F-2CFF-C8C5-648B691A0DF6}"/>
                  </a:ext>
                </a:extLst>
              </p:cNvPr>
              <p:cNvSpPr txBox="1"/>
              <p:nvPr/>
            </p:nvSpPr>
            <p:spPr bwMode="auto">
              <a:xfrm>
                <a:off x="3822914" y="4338197"/>
                <a:ext cx="3176292" cy="564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 1</a:t>
                </a:r>
              </a:p>
            </p:txBody>
          </p:sp>
        </mc:Choice>
        <mc:Fallback xmlns="">
          <p:sp>
            <p:nvSpPr>
              <p:cNvPr id="13" name="Object 44">
                <a:extLst>
                  <a:ext uri="{FF2B5EF4-FFF2-40B4-BE49-F238E27FC236}">
                    <a16:creationId xmlns:a16="http://schemas.microsoft.com/office/drawing/2014/main" id="{87219764-1E0F-2CFF-C8C5-648B691A0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2914" y="4338197"/>
                <a:ext cx="3176292" cy="564778"/>
              </a:xfrm>
              <a:prstGeom prst="rect">
                <a:avLst/>
              </a:prstGeom>
              <a:blipFill>
                <a:blip r:embed="rId8"/>
                <a:stretch>
                  <a:fillRect t="-9783" b="-543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6">
            <a:extLst>
              <a:ext uri="{FF2B5EF4-FFF2-40B4-BE49-F238E27FC236}">
                <a16:creationId xmlns:a16="http://schemas.microsoft.com/office/drawing/2014/main" id="{14A11BB9-61B3-D649-4645-7D096EF41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167" y="4993884"/>
            <a:ext cx="4725266" cy="400110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i="1" dirty="0">
                <a:solidFill>
                  <a:srgbClr val="E50093"/>
                </a:solidFill>
              </a:rPr>
              <a:t>y s-a-0 when   A`BC` = 1 </a:t>
            </a:r>
            <a:endParaRPr lang="en-US" altLang="en-US" sz="2000" i="1" dirty="0">
              <a:solidFill>
                <a:srgbClr val="E5009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7C0CC0-21C2-45E6-C3F2-7B01B0580D8A}"/>
              </a:ext>
            </a:extLst>
          </p:cNvPr>
          <p:cNvSpPr txBox="1"/>
          <p:nvPr/>
        </p:nvSpPr>
        <p:spPr>
          <a:xfrm>
            <a:off x="5662801" y="4891000"/>
            <a:ext cx="1690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rgbClr val="E50093"/>
                </a:solidFill>
              </a:rPr>
              <a:t>ABC  = 010</a:t>
            </a:r>
            <a:endParaRPr lang="en-US" b="1" dirty="0"/>
          </a:p>
        </p:txBody>
      </p:sp>
      <p:sp>
        <p:nvSpPr>
          <p:cNvPr id="21" name="Line 57">
            <a:extLst>
              <a:ext uri="{FF2B5EF4-FFF2-40B4-BE49-F238E27FC236}">
                <a16:creationId xmlns:a16="http://schemas.microsoft.com/office/drawing/2014/main" id="{651ECC60-9930-5293-2FAC-230C1CA903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0132" y="4964446"/>
            <a:ext cx="589756" cy="0"/>
          </a:xfrm>
          <a:prstGeom prst="line">
            <a:avLst/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46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0" grpId="0"/>
      <p:bldP spid="12" grpId="0"/>
      <p:bldP spid="2" grpId="0"/>
      <p:bldP spid="3" grpId="0" animBg="1"/>
      <p:bldP spid="5" grpId="0"/>
      <p:bldP spid="11" grpId="0"/>
      <p:bldP spid="13" grpId="0"/>
      <p:bldP spid="19" grpId="0" animBg="1"/>
      <p:bldP spid="20" grpId="0"/>
      <p:bldP spid="2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59500"/>
            <a:ext cx="8532440" cy="1276350"/>
          </a:xfrm>
        </p:spPr>
        <p:txBody>
          <a:bodyPr/>
          <a:lstStyle/>
          <a:p>
            <a:r>
              <a:rPr lang="en-GB" altLang="en-US" dirty="0"/>
              <a:t>Using Boolean Differences</a:t>
            </a:r>
            <a:r>
              <a:rPr lang="en-US" altLang="en-US" dirty="0"/>
              <a:t> – Example 2</a:t>
            </a:r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0" y="27775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9D714-8A9B-2250-43C2-A3F9BBB1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443" y="1009305"/>
            <a:ext cx="5064024" cy="511481"/>
          </a:xfrm>
        </p:spPr>
        <p:txBody>
          <a:bodyPr/>
          <a:lstStyle/>
          <a:p>
            <a:r>
              <a:rPr lang="en-US" dirty="0"/>
              <a:t>Test node 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F5228-5923-FD33-351B-711A5E4E1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3" y="980729"/>
            <a:ext cx="3360910" cy="179679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AE2340-A776-F0F2-FA2C-102CFC36D050}"/>
              </a:ext>
            </a:extLst>
          </p:cNvPr>
          <p:cNvSpPr txBox="1">
            <a:spLocks/>
          </p:cNvSpPr>
          <p:nvPr/>
        </p:nvSpPr>
        <p:spPr bwMode="auto">
          <a:xfrm>
            <a:off x="3720443" y="1381933"/>
            <a:ext cx="5377711" cy="5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Is node y s-a-1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/>
              <p:nvPr/>
            </p:nvSpPr>
            <p:spPr bwMode="auto">
              <a:xfrm>
                <a:off x="5423559" y="2021734"/>
                <a:ext cx="1552542" cy="5278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0" dirty="0">
                    <a:solidFill>
                      <a:srgbClr val="000000"/>
                    </a:solidFill>
                  </a:rPr>
                  <a:t>y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𝑑𝐹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= 1</a:t>
                </a:r>
              </a:p>
            </p:txBody>
          </p:sp>
        </mc:Choice>
        <mc:Fallback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3559" y="2021734"/>
                <a:ext cx="1552542" cy="527841"/>
              </a:xfrm>
              <a:prstGeom prst="rect">
                <a:avLst/>
              </a:prstGeom>
              <a:blipFill>
                <a:blip r:embed="rId4"/>
                <a:stretch>
                  <a:fillRect l="-5118" t="-10465" b="-348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/>
              <p:nvPr/>
            </p:nvSpPr>
            <p:spPr bwMode="auto">
              <a:xfrm>
                <a:off x="4968044" y="2549575"/>
                <a:ext cx="4012951" cy="7460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Y`.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den>
                    </m:f>
                    <m: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`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`.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`+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`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8044" y="2549575"/>
                <a:ext cx="4012951" cy="746028"/>
              </a:xfrm>
              <a:prstGeom prst="rect">
                <a:avLst/>
              </a:prstGeom>
              <a:blipFill>
                <a:blip r:embed="rId5"/>
                <a:stretch>
                  <a:fillRect l="-24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E36303F-12D9-E21B-F894-C28A5B157EA2}"/>
              </a:ext>
            </a:extLst>
          </p:cNvPr>
          <p:cNvSpPr txBox="1"/>
          <p:nvPr/>
        </p:nvSpPr>
        <p:spPr>
          <a:xfrm>
            <a:off x="3739035" y="1988033"/>
            <a:ext cx="202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 s-a-0 when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4">
                <a:extLst>
                  <a:ext uri="{FF2B5EF4-FFF2-40B4-BE49-F238E27FC236}">
                    <a16:creationId xmlns:a16="http://schemas.microsoft.com/office/drawing/2014/main" id="{19F41E03-1AFE-B684-2DBA-E2F26D2B372D}"/>
                  </a:ext>
                </a:extLst>
              </p:cNvPr>
              <p:cNvSpPr txBox="1"/>
              <p:nvPr/>
            </p:nvSpPr>
            <p:spPr bwMode="auto">
              <a:xfrm>
                <a:off x="4969625" y="3106238"/>
                <a:ext cx="4012951" cy="7460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Y`.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dy</m:t>
                        </m:r>
                      </m:den>
                    </m:f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`+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.(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`+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`)=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5" name="Object 44">
                <a:extLst>
                  <a:ext uri="{FF2B5EF4-FFF2-40B4-BE49-F238E27FC236}">
                    <a16:creationId xmlns:a16="http://schemas.microsoft.com/office/drawing/2014/main" id="{19F41E03-1AFE-B684-2DBA-E2F26D2B3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9625" y="3106238"/>
                <a:ext cx="4012951" cy="746028"/>
              </a:xfrm>
              <a:prstGeom prst="rect">
                <a:avLst/>
              </a:prstGeom>
              <a:blipFill>
                <a:blip r:embed="rId6"/>
                <a:stretch>
                  <a:fillRect l="-197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44">
                <a:extLst>
                  <a:ext uri="{FF2B5EF4-FFF2-40B4-BE49-F238E27FC236}">
                    <a16:creationId xmlns:a16="http://schemas.microsoft.com/office/drawing/2014/main" id="{B321761D-C6B6-0AA6-E317-B9C8C6F9C25F}"/>
                  </a:ext>
                </a:extLst>
              </p:cNvPr>
              <p:cNvSpPr txBox="1"/>
              <p:nvPr/>
            </p:nvSpPr>
            <p:spPr bwMode="auto">
              <a:xfrm>
                <a:off x="3563888" y="3828289"/>
                <a:ext cx="4725266" cy="126410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>
                  <a:solidFill>
                    <a:srgbClr val="000000"/>
                  </a:solidFill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`+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    +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`(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`+1+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`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          = B` + A`C = 1</a:t>
                </a: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Object 44">
                <a:extLst>
                  <a:ext uri="{FF2B5EF4-FFF2-40B4-BE49-F238E27FC236}">
                    <a16:creationId xmlns:a16="http://schemas.microsoft.com/office/drawing/2014/main" id="{B321761D-C6B6-0AA6-E317-B9C8C6F9C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888" y="3828289"/>
                <a:ext cx="4725266" cy="1264108"/>
              </a:xfrm>
              <a:prstGeom prst="rect">
                <a:avLst/>
              </a:prstGeom>
              <a:blipFill>
                <a:blip r:embed="rId7"/>
                <a:stretch>
                  <a:fillRect b="-724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ject 44">
            <a:extLst>
              <a:ext uri="{FF2B5EF4-FFF2-40B4-BE49-F238E27FC236}">
                <a16:creationId xmlns:a16="http://schemas.microsoft.com/office/drawing/2014/main" id="{87219764-1E0F-2CFF-C8C5-648B691A0DF6}"/>
              </a:ext>
            </a:extLst>
          </p:cNvPr>
          <p:cNvSpPr txBox="1"/>
          <p:nvPr/>
        </p:nvSpPr>
        <p:spPr bwMode="auto">
          <a:xfrm>
            <a:off x="3577478" y="5092397"/>
            <a:ext cx="3176292" cy="56477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/>
          </a:bodyPr>
          <a:lstStyle/>
          <a:p>
            <a:endParaRPr lang="en-US" dirty="0">
              <a:solidFill>
                <a:srgbClr val="000000"/>
              </a:solidFill>
              <a:latin typeface="Cambria Math" panose="02040503050406030204" pitchFamily="18" charset="0"/>
            </a:endParaRP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14A11BB9-61B3-D649-4645-7D096EF41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33" y="5202892"/>
            <a:ext cx="4725266" cy="400110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i="1" dirty="0">
                <a:solidFill>
                  <a:srgbClr val="E50093"/>
                </a:solidFill>
              </a:rPr>
              <a:t>y s-a-1 when   B` + A`C = 1 </a:t>
            </a:r>
            <a:endParaRPr lang="en-US" altLang="en-US" sz="2000" i="1" dirty="0">
              <a:solidFill>
                <a:srgbClr val="E5009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7C0CC0-21C2-45E6-C3F2-7B01B0580D8A}"/>
              </a:ext>
            </a:extLst>
          </p:cNvPr>
          <p:cNvSpPr txBox="1"/>
          <p:nvPr/>
        </p:nvSpPr>
        <p:spPr>
          <a:xfrm>
            <a:off x="5423559" y="5012760"/>
            <a:ext cx="20647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400" b="1" dirty="0">
                <a:solidFill>
                  <a:srgbClr val="E50093"/>
                </a:solidFill>
              </a:rPr>
              <a:t>ABC  = 000</a:t>
            </a:r>
          </a:p>
          <a:p>
            <a:r>
              <a:rPr lang="en-GB" b="1" dirty="0">
                <a:solidFill>
                  <a:srgbClr val="E50093"/>
                </a:solidFill>
              </a:rPr>
              <a:t>              001</a:t>
            </a:r>
          </a:p>
          <a:p>
            <a:r>
              <a:rPr lang="en-GB" b="1" dirty="0">
                <a:solidFill>
                  <a:srgbClr val="E50093"/>
                </a:solidFill>
              </a:rPr>
              <a:t>              100</a:t>
            </a:r>
          </a:p>
          <a:p>
            <a:r>
              <a:rPr lang="en-GB" b="1" dirty="0">
                <a:solidFill>
                  <a:srgbClr val="E50093"/>
                </a:solidFill>
              </a:rPr>
              <a:t>              101</a:t>
            </a:r>
          </a:p>
          <a:p>
            <a:r>
              <a:rPr lang="en-GB" b="1" dirty="0">
                <a:solidFill>
                  <a:srgbClr val="E50093"/>
                </a:solidFill>
              </a:rPr>
              <a:t>              011</a:t>
            </a:r>
            <a:endParaRPr lang="en-US" b="1" dirty="0"/>
          </a:p>
        </p:txBody>
      </p:sp>
      <p:sp>
        <p:nvSpPr>
          <p:cNvPr id="21" name="Line 57">
            <a:extLst>
              <a:ext uri="{FF2B5EF4-FFF2-40B4-BE49-F238E27FC236}">
                <a16:creationId xmlns:a16="http://schemas.microsoft.com/office/drawing/2014/main" id="{651ECC60-9930-5293-2FAC-230C1CA903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8582" y="5092397"/>
            <a:ext cx="589756" cy="0"/>
          </a:xfrm>
          <a:prstGeom prst="line">
            <a:avLst/>
          </a:prstGeom>
          <a:noFill/>
          <a:ln w="19050">
            <a:solidFill>
              <a:srgbClr val="E5009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98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0" grpId="0"/>
      <p:bldP spid="12" grpId="0"/>
      <p:bldP spid="2" grpId="0"/>
      <p:bldP spid="5" grpId="0"/>
      <p:bldP spid="11" grpId="0"/>
      <p:bldP spid="13" grpId="0"/>
      <p:bldP spid="19" grpId="0" animBg="1"/>
      <p:bldP spid="20" grpId="0"/>
      <p:bldP spid="2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456C-094F-4BA7-C9A9-2C6720930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Untestable Faults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5B723-6C64-01C8-7374-9D80A54FA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1"/>
            <a:ext cx="7270576" cy="1714286"/>
          </a:xfrm>
        </p:spPr>
        <p:txBody>
          <a:bodyPr/>
          <a:lstStyle/>
          <a:p>
            <a:r>
              <a:rPr lang="en-US" dirty="0"/>
              <a:t>Due to existence of redundant hardware </a:t>
            </a:r>
          </a:p>
          <a:p>
            <a:pPr lvl="1"/>
            <a:r>
              <a:rPr lang="en-US" dirty="0"/>
              <a:t>Completely untestable node</a:t>
            </a:r>
          </a:p>
          <a:p>
            <a:pPr lvl="1"/>
            <a:r>
              <a:rPr lang="en-US" dirty="0"/>
              <a:t>Partially untestable </a:t>
            </a:r>
          </a:p>
        </p:txBody>
      </p:sp>
    </p:spTree>
    <p:extLst>
      <p:ext uri="{BB962C8B-B14F-4D97-AF65-F5344CB8AC3E}">
        <p14:creationId xmlns:p14="http://schemas.microsoft.com/office/powerpoint/2010/main" val="13314340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456C-094F-4BA7-C9A9-2C672093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09" y="-99392"/>
            <a:ext cx="7772400" cy="1276350"/>
          </a:xfrm>
        </p:spPr>
        <p:txBody>
          <a:bodyPr/>
          <a:lstStyle/>
          <a:p>
            <a:r>
              <a:rPr lang="en-US" dirty="0"/>
              <a:t>Untestable Faults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355D38-3C3B-49BF-D382-ED04DB91C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23" y="908720"/>
            <a:ext cx="5266667" cy="1714286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6DE9F6-48EF-42DD-7E90-403C4F595545}"/>
              </a:ext>
            </a:extLst>
          </p:cNvPr>
          <p:cNvSpPr txBox="1">
            <a:spLocks/>
          </p:cNvSpPr>
          <p:nvPr/>
        </p:nvSpPr>
        <p:spPr bwMode="auto">
          <a:xfrm>
            <a:off x="125760" y="3060610"/>
            <a:ext cx="8892480" cy="249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X s-a-0         set 1 to x         ab = 11 (x = D)</a:t>
            </a:r>
          </a:p>
          <a:p>
            <a:endParaRPr lang="en-US" sz="1800" kern="0" dirty="0"/>
          </a:p>
          <a:p>
            <a:r>
              <a:rPr lang="en-US" sz="1800" kern="0" dirty="0"/>
              <a:t>If c= 0          z = 0         w =0   </a:t>
            </a:r>
          </a:p>
          <a:p>
            <a:endParaRPr lang="en-US" sz="1800" kern="0" dirty="0"/>
          </a:p>
          <a:p>
            <a:r>
              <a:rPr lang="en-US" sz="1800" kern="0" dirty="0"/>
              <a:t>If c =1          z = D        w = D.D = 0</a:t>
            </a:r>
          </a:p>
          <a:p>
            <a:endParaRPr lang="en-US" sz="1800" kern="0" dirty="0"/>
          </a:p>
          <a:p>
            <a:r>
              <a:rPr lang="en-US" sz="1800" kern="0" dirty="0"/>
              <a:t>W is not presented as  D or D, X s-a-0 is </a:t>
            </a:r>
            <a:r>
              <a:rPr lang="en-US" sz="1800" kern="0" dirty="0">
                <a:solidFill>
                  <a:srgbClr val="FF0000"/>
                </a:solidFill>
              </a:rPr>
              <a:t>untestable</a:t>
            </a:r>
            <a:r>
              <a:rPr lang="en-US" sz="1800" kern="0" dirty="0"/>
              <a:t> </a:t>
            </a:r>
          </a:p>
          <a:p>
            <a:pPr lvl="1"/>
            <a:endParaRPr lang="en-US" sz="1600" kern="0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255615E2-A4CA-212C-5320-899E0A16007C}"/>
              </a:ext>
            </a:extLst>
          </p:cNvPr>
          <p:cNvSpPr/>
          <p:nvPr/>
        </p:nvSpPr>
        <p:spPr bwMode="auto">
          <a:xfrm>
            <a:off x="1410390" y="3189090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D85FD821-448B-A8A8-A820-B8450DBC36B1}"/>
              </a:ext>
            </a:extLst>
          </p:cNvPr>
          <p:cNvSpPr/>
          <p:nvPr/>
        </p:nvSpPr>
        <p:spPr bwMode="auto">
          <a:xfrm>
            <a:off x="2875232" y="3137286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</a:t>
            </a:r>
          </a:p>
        </p:txBody>
      </p:sp>
      <p:sp>
        <p:nvSpPr>
          <p:cNvPr id="34" name="Line 57">
            <a:extLst>
              <a:ext uri="{FF2B5EF4-FFF2-40B4-BE49-F238E27FC236}">
                <a16:creationId xmlns:a16="http://schemas.microsoft.com/office/drawing/2014/main" id="{BE047755-EE38-F701-E0E3-E32B418A7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9225" y="3117965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0CDA32EB-124E-2FFA-966F-F15AE6BF015D}"/>
              </a:ext>
            </a:extLst>
          </p:cNvPr>
          <p:cNvSpPr/>
          <p:nvPr/>
        </p:nvSpPr>
        <p:spPr bwMode="auto">
          <a:xfrm>
            <a:off x="1295636" y="3847874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E0E3E82E-1AB4-5C7A-17F9-D435746DD2CF}"/>
              </a:ext>
            </a:extLst>
          </p:cNvPr>
          <p:cNvSpPr/>
          <p:nvPr/>
        </p:nvSpPr>
        <p:spPr bwMode="auto">
          <a:xfrm>
            <a:off x="2375756" y="3852757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8EE600AE-7420-B8CF-D624-C4F21BBD5372}"/>
              </a:ext>
            </a:extLst>
          </p:cNvPr>
          <p:cNvSpPr/>
          <p:nvPr/>
        </p:nvSpPr>
        <p:spPr bwMode="auto">
          <a:xfrm>
            <a:off x="1295636" y="4506658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D17F842A-63F2-C393-213F-3CC2958202E3}"/>
              </a:ext>
            </a:extLst>
          </p:cNvPr>
          <p:cNvSpPr/>
          <p:nvPr/>
        </p:nvSpPr>
        <p:spPr bwMode="auto">
          <a:xfrm>
            <a:off x="2465512" y="4506657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39" name="Line 57">
            <a:extLst>
              <a:ext uri="{FF2B5EF4-FFF2-40B4-BE49-F238E27FC236}">
                <a16:creationId xmlns:a16="http://schemas.microsoft.com/office/drawing/2014/main" id="{029F2DD9-53FB-03AC-6461-C2116F974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7175" y="4437112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F001FF2-6306-A68A-3339-DB8336ADFA34}"/>
              </a:ext>
            </a:extLst>
          </p:cNvPr>
          <p:cNvSpPr txBox="1"/>
          <p:nvPr/>
        </p:nvSpPr>
        <p:spPr>
          <a:xfrm>
            <a:off x="194656" y="2498967"/>
            <a:ext cx="4589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FF3399"/>
                </a:solidFill>
              </a:rPr>
              <a:t>Test node x s-a-0</a:t>
            </a:r>
          </a:p>
        </p:txBody>
      </p:sp>
      <p:sp>
        <p:nvSpPr>
          <p:cNvPr id="44" name="Line 57">
            <a:extLst>
              <a:ext uri="{FF2B5EF4-FFF2-40B4-BE49-F238E27FC236}">
                <a16:creationId xmlns:a16="http://schemas.microsoft.com/office/drawing/2014/main" id="{59D52AC8-9A37-FE0C-EA7A-6559A7E0D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9225" y="5085184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06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456C-094F-4BA7-C9A9-2C672093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2" y="-398910"/>
            <a:ext cx="7772400" cy="1276350"/>
          </a:xfrm>
        </p:spPr>
        <p:txBody>
          <a:bodyPr/>
          <a:lstStyle/>
          <a:p>
            <a:r>
              <a:rPr lang="en-US" dirty="0"/>
              <a:t>Untestable Faults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355D38-3C3B-49BF-D382-ED04DB91C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23" y="908720"/>
            <a:ext cx="5266667" cy="1714286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6DE9F6-48EF-42DD-7E90-403C4F595545}"/>
              </a:ext>
            </a:extLst>
          </p:cNvPr>
          <p:cNvSpPr txBox="1">
            <a:spLocks/>
          </p:cNvSpPr>
          <p:nvPr/>
        </p:nvSpPr>
        <p:spPr bwMode="auto">
          <a:xfrm>
            <a:off x="125760" y="3060610"/>
            <a:ext cx="8892480" cy="249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X s-a-1         set 0 to x         ab = 00 , 01, 10  </a:t>
            </a:r>
          </a:p>
          <a:p>
            <a:endParaRPr lang="en-US" sz="1800" kern="0" dirty="0"/>
          </a:p>
          <a:p>
            <a:r>
              <a:rPr lang="en-US" sz="1800" kern="0" dirty="0"/>
              <a:t>If c= 0          z = 0         w =0   </a:t>
            </a:r>
          </a:p>
          <a:p>
            <a:endParaRPr lang="en-US" sz="1800" kern="0" dirty="0"/>
          </a:p>
          <a:p>
            <a:r>
              <a:rPr lang="en-US" sz="1800" kern="0" dirty="0"/>
              <a:t>If c =1          z = D        w = D.D = 0</a:t>
            </a:r>
          </a:p>
          <a:p>
            <a:endParaRPr lang="en-US" sz="1800" kern="0" dirty="0"/>
          </a:p>
          <a:p>
            <a:r>
              <a:rPr lang="en-US" sz="1800" kern="0" dirty="0"/>
              <a:t>W is not presented as  D or D, X s-a-1 is </a:t>
            </a:r>
            <a:r>
              <a:rPr lang="en-US" sz="1800" kern="0" dirty="0">
                <a:solidFill>
                  <a:srgbClr val="FF0000"/>
                </a:solidFill>
              </a:rPr>
              <a:t>untestable</a:t>
            </a:r>
            <a:r>
              <a:rPr lang="en-US" sz="1800" kern="0" dirty="0"/>
              <a:t> </a:t>
            </a:r>
          </a:p>
          <a:p>
            <a:pPr lvl="1"/>
            <a:endParaRPr lang="en-US" sz="1600" kern="0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255615E2-A4CA-212C-5320-899E0A16007C}"/>
              </a:ext>
            </a:extLst>
          </p:cNvPr>
          <p:cNvSpPr/>
          <p:nvPr/>
        </p:nvSpPr>
        <p:spPr bwMode="auto">
          <a:xfrm>
            <a:off x="1410390" y="3189090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D85FD821-448B-A8A8-A820-B8450DBC36B1}"/>
              </a:ext>
            </a:extLst>
          </p:cNvPr>
          <p:cNvSpPr/>
          <p:nvPr/>
        </p:nvSpPr>
        <p:spPr bwMode="auto">
          <a:xfrm>
            <a:off x="2875232" y="3137286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</a:t>
            </a:r>
          </a:p>
        </p:txBody>
      </p:sp>
      <p:sp>
        <p:nvSpPr>
          <p:cNvPr id="34" name="Line 57">
            <a:extLst>
              <a:ext uri="{FF2B5EF4-FFF2-40B4-BE49-F238E27FC236}">
                <a16:creationId xmlns:a16="http://schemas.microsoft.com/office/drawing/2014/main" id="{BE047755-EE38-F701-E0E3-E32B418A7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9225" y="3117965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0CDA32EB-124E-2FFA-966F-F15AE6BF015D}"/>
              </a:ext>
            </a:extLst>
          </p:cNvPr>
          <p:cNvSpPr/>
          <p:nvPr/>
        </p:nvSpPr>
        <p:spPr bwMode="auto">
          <a:xfrm>
            <a:off x="1295636" y="3847874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E0E3E82E-1AB4-5C7A-17F9-D435746DD2CF}"/>
              </a:ext>
            </a:extLst>
          </p:cNvPr>
          <p:cNvSpPr/>
          <p:nvPr/>
        </p:nvSpPr>
        <p:spPr bwMode="auto">
          <a:xfrm>
            <a:off x="2375756" y="3852757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8EE600AE-7420-B8CF-D624-C4F21BBD5372}"/>
              </a:ext>
            </a:extLst>
          </p:cNvPr>
          <p:cNvSpPr/>
          <p:nvPr/>
        </p:nvSpPr>
        <p:spPr bwMode="auto">
          <a:xfrm>
            <a:off x="1295636" y="4506658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D17F842A-63F2-C393-213F-3CC2958202E3}"/>
              </a:ext>
            </a:extLst>
          </p:cNvPr>
          <p:cNvSpPr/>
          <p:nvPr/>
        </p:nvSpPr>
        <p:spPr bwMode="auto">
          <a:xfrm>
            <a:off x="2465512" y="4506657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39" name="Line 57">
            <a:extLst>
              <a:ext uri="{FF2B5EF4-FFF2-40B4-BE49-F238E27FC236}">
                <a16:creationId xmlns:a16="http://schemas.microsoft.com/office/drawing/2014/main" id="{029F2DD9-53FB-03AC-6461-C2116F974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5656" y="440110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F001FF2-6306-A68A-3339-DB8336ADFA34}"/>
              </a:ext>
            </a:extLst>
          </p:cNvPr>
          <p:cNvSpPr txBox="1"/>
          <p:nvPr/>
        </p:nvSpPr>
        <p:spPr>
          <a:xfrm>
            <a:off x="194656" y="2498967"/>
            <a:ext cx="4589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FF3399"/>
                </a:solidFill>
              </a:rPr>
              <a:t>Test node x s-a-1</a:t>
            </a:r>
          </a:p>
        </p:txBody>
      </p:sp>
      <p:sp>
        <p:nvSpPr>
          <p:cNvPr id="44" name="Line 57">
            <a:extLst>
              <a:ext uri="{FF2B5EF4-FFF2-40B4-BE49-F238E27FC236}">
                <a16:creationId xmlns:a16="http://schemas.microsoft.com/office/drawing/2014/main" id="{59D52AC8-9A37-FE0C-EA7A-6559A7E0D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9225" y="5085184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2B885-3020-A57A-62F6-E3427140C561}"/>
              </a:ext>
            </a:extLst>
          </p:cNvPr>
          <p:cNvSpPr txBox="1"/>
          <p:nvPr/>
        </p:nvSpPr>
        <p:spPr>
          <a:xfrm>
            <a:off x="261176" y="5696188"/>
            <a:ext cx="4589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kern="0" dirty="0">
                <a:solidFill>
                  <a:srgbClr val="FF3399"/>
                </a:solidFill>
              </a:rPr>
              <a:t>Node x is completely untestable!</a:t>
            </a:r>
            <a:endParaRPr lang="en-US" sz="2400" kern="0" dirty="0">
              <a:solidFill>
                <a:srgbClr val="FF3399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E5218C-1FCA-D2FB-260B-11045E84E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054279"/>
              </p:ext>
            </p:extLst>
          </p:nvPr>
        </p:nvGraphicFramePr>
        <p:xfrm>
          <a:off x="6353642" y="3306197"/>
          <a:ext cx="2116744" cy="3338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186">
                  <a:extLst>
                    <a:ext uri="{9D8B030D-6E8A-4147-A177-3AD203B41FA5}">
                      <a16:colId xmlns:a16="http://schemas.microsoft.com/office/drawing/2014/main" val="743145795"/>
                    </a:ext>
                  </a:extLst>
                </a:gridCol>
                <a:gridCol w="529186">
                  <a:extLst>
                    <a:ext uri="{9D8B030D-6E8A-4147-A177-3AD203B41FA5}">
                      <a16:colId xmlns:a16="http://schemas.microsoft.com/office/drawing/2014/main" val="720110220"/>
                    </a:ext>
                  </a:extLst>
                </a:gridCol>
                <a:gridCol w="529186">
                  <a:extLst>
                    <a:ext uri="{9D8B030D-6E8A-4147-A177-3AD203B41FA5}">
                      <a16:colId xmlns:a16="http://schemas.microsoft.com/office/drawing/2014/main" val="3047823956"/>
                    </a:ext>
                  </a:extLst>
                </a:gridCol>
                <a:gridCol w="529186">
                  <a:extLst>
                    <a:ext uri="{9D8B030D-6E8A-4147-A177-3AD203B41FA5}">
                      <a16:colId xmlns:a16="http://schemas.microsoft.com/office/drawing/2014/main" val="4234042489"/>
                    </a:ext>
                  </a:extLst>
                </a:gridCol>
              </a:tblGrid>
              <a:tr h="37191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477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247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61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397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791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422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573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635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082243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763B97A4-8002-7809-B0CC-94515B39F886}"/>
              </a:ext>
            </a:extLst>
          </p:cNvPr>
          <p:cNvSpPr/>
          <p:nvPr/>
        </p:nvSpPr>
        <p:spPr bwMode="auto">
          <a:xfrm>
            <a:off x="7802236" y="3243637"/>
            <a:ext cx="693803" cy="3396823"/>
          </a:xfrm>
          <a:prstGeom prst="ellipse">
            <a:avLst/>
          </a:prstGeom>
          <a:noFill/>
          <a:ln w="254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D83ADAE-FD9E-0B91-A565-0E07E5A31E89}"/>
              </a:ext>
            </a:extLst>
          </p:cNvPr>
          <p:cNvSpPr/>
          <p:nvPr/>
        </p:nvSpPr>
        <p:spPr bwMode="auto">
          <a:xfrm>
            <a:off x="7566894" y="2474747"/>
            <a:ext cx="1476057" cy="612648"/>
          </a:xfrm>
          <a:prstGeom prst="wedgeRoundRectCallout">
            <a:avLst>
              <a:gd name="adj1" fmla="val -13231"/>
              <a:gd name="adj2" fmla="val 78286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W is always 0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75B97A-8F12-AE9F-F42F-9A7E7517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771" y="1362191"/>
            <a:ext cx="716894" cy="8073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1837FC-BF80-5518-7224-FA3A8BFA0BBB}"/>
              </a:ext>
            </a:extLst>
          </p:cNvPr>
          <p:cNvSpPr txBox="1"/>
          <p:nvPr/>
        </p:nvSpPr>
        <p:spPr>
          <a:xfrm>
            <a:off x="6992181" y="100952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79C10A7-A817-AD32-7208-C8BF02E8F496}"/>
              </a:ext>
            </a:extLst>
          </p:cNvPr>
          <p:cNvSpPr/>
          <p:nvPr/>
        </p:nvSpPr>
        <p:spPr bwMode="auto">
          <a:xfrm>
            <a:off x="5921851" y="1765862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F4788C5-2004-185C-7B5C-F3BB396ECE81}"/>
              </a:ext>
            </a:extLst>
          </p:cNvPr>
          <p:cNvSpPr/>
          <p:nvPr/>
        </p:nvSpPr>
        <p:spPr bwMode="auto">
          <a:xfrm>
            <a:off x="5712292" y="367953"/>
            <a:ext cx="2559777" cy="612648"/>
          </a:xfrm>
          <a:prstGeom prst="wedgeRoundRectCallout">
            <a:avLst>
              <a:gd name="adj1" fmla="val -19803"/>
              <a:gd name="adj2" fmla="val 95508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Redundant Hardware</a:t>
            </a:r>
          </a:p>
        </p:txBody>
      </p:sp>
      <p:sp>
        <p:nvSpPr>
          <p:cNvPr id="14" name="Line 57">
            <a:extLst>
              <a:ext uri="{FF2B5EF4-FFF2-40B4-BE49-F238E27FC236}">
                <a16:creationId xmlns:a16="http://schemas.microsoft.com/office/drawing/2014/main" id="{640A260B-6FFE-B301-6594-B0D04BBD6E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856" y="4417785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05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3" grpId="0"/>
      <p:bldP spid="6" grpId="0" animBg="1"/>
      <p:bldP spid="8" grpId="0" animBg="1"/>
      <p:bldP spid="11" grpId="0"/>
      <p:bldP spid="12" grpId="0" animBg="1"/>
      <p:bldP spid="13" grpId="0" animBg="1"/>
      <p:bldP spid="1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456C-094F-4BA7-C9A9-2C672093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2" y="-398910"/>
            <a:ext cx="7772400" cy="1276350"/>
          </a:xfrm>
        </p:spPr>
        <p:txBody>
          <a:bodyPr/>
          <a:lstStyle/>
          <a:p>
            <a:r>
              <a:rPr lang="en-US" dirty="0"/>
              <a:t>Untestable Faults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355D38-3C3B-49BF-D382-ED04DB91C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23" y="908720"/>
            <a:ext cx="5266667" cy="1714286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6DE9F6-48EF-42DD-7E90-403C4F595545}"/>
              </a:ext>
            </a:extLst>
          </p:cNvPr>
          <p:cNvSpPr txBox="1">
            <a:spLocks/>
          </p:cNvSpPr>
          <p:nvPr/>
        </p:nvSpPr>
        <p:spPr bwMode="auto">
          <a:xfrm>
            <a:off x="251520" y="3384646"/>
            <a:ext cx="8892480" cy="249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kern="0" dirty="0"/>
              <a:t>W = (ab)` . </a:t>
            </a:r>
            <a:r>
              <a:rPr lang="en-US" sz="1800" kern="0" dirty="0" err="1"/>
              <a:t>abz</a:t>
            </a:r>
            <a:endParaRPr lang="en-US" sz="1800" kern="0" dirty="0"/>
          </a:p>
          <a:p>
            <a:pPr marL="0" indent="0">
              <a:buNone/>
            </a:pPr>
            <a:endParaRPr lang="en-US" sz="1800" kern="0" dirty="0"/>
          </a:p>
          <a:p>
            <a:pPr marL="0" indent="0">
              <a:buNone/>
            </a:pPr>
            <a:r>
              <a:rPr lang="en-US" sz="1800" kern="0" dirty="0"/>
              <a:t>W = (a` + b`) . </a:t>
            </a:r>
            <a:r>
              <a:rPr lang="en-US" sz="1800" kern="0" dirty="0" err="1"/>
              <a:t>abz</a:t>
            </a:r>
            <a:endParaRPr lang="en-US" sz="1800" kern="0" dirty="0"/>
          </a:p>
          <a:p>
            <a:pPr marL="0" indent="0">
              <a:buNone/>
            </a:pPr>
            <a:r>
              <a:rPr lang="en-US" sz="1800" kern="0" dirty="0"/>
              <a:t> </a:t>
            </a:r>
          </a:p>
          <a:p>
            <a:pPr marL="0" indent="0">
              <a:buNone/>
            </a:pPr>
            <a:r>
              <a:rPr lang="en-US" sz="1800" kern="0" dirty="0"/>
              <a:t>W = </a:t>
            </a:r>
            <a:r>
              <a:rPr lang="en-US" sz="1800" kern="0" dirty="0" err="1"/>
              <a:t>a`abz</a:t>
            </a:r>
            <a:r>
              <a:rPr lang="en-US" sz="1800" kern="0" dirty="0"/>
              <a:t> + </a:t>
            </a:r>
            <a:r>
              <a:rPr lang="en-US" sz="1800" kern="0" dirty="0" err="1"/>
              <a:t>abb`z</a:t>
            </a:r>
            <a:endParaRPr lang="en-US" sz="1800" kern="0" dirty="0"/>
          </a:p>
          <a:p>
            <a:pPr marL="0" indent="0">
              <a:buNone/>
            </a:pPr>
            <a:endParaRPr lang="en-US" sz="1800" kern="0" dirty="0"/>
          </a:p>
          <a:p>
            <a:pPr marL="0" indent="0">
              <a:buNone/>
            </a:pPr>
            <a:r>
              <a:rPr lang="en-US" sz="1800" kern="0" dirty="0"/>
              <a:t>W = 0 + 0</a:t>
            </a:r>
          </a:p>
          <a:p>
            <a:pPr marL="0" indent="0">
              <a:buNone/>
            </a:pPr>
            <a:endParaRPr lang="en-US" sz="1800" kern="0" dirty="0"/>
          </a:p>
          <a:p>
            <a:pPr marL="0" indent="0">
              <a:buNone/>
            </a:pPr>
            <a:r>
              <a:rPr lang="en-US" sz="1800" kern="0" dirty="0"/>
              <a:t>W = 0</a:t>
            </a:r>
          </a:p>
          <a:p>
            <a:pPr lvl="1"/>
            <a:endParaRPr lang="en-US" sz="1600" kern="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F001FF2-6306-A68A-3339-DB8336ADFA34}"/>
              </a:ext>
            </a:extLst>
          </p:cNvPr>
          <p:cNvSpPr txBox="1"/>
          <p:nvPr/>
        </p:nvSpPr>
        <p:spPr>
          <a:xfrm>
            <a:off x="215623" y="2775230"/>
            <a:ext cx="4589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FF3399"/>
                </a:solidFill>
              </a:rPr>
              <a:t>Simplify Digital Formula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2B885-3020-A57A-62F6-E3427140C561}"/>
              </a:ext>
            </a:extLst>
          </p:cNvPr>
          <p:cNvSpPr txBox="1"/>
          <p:nvPr/>
        </p:nvSpPr>
        <p:spPr>
          <a:xfrm>
            <a:off x="1332571" y="5938530"/>
            <a:ext cx="4589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kern="0" dirty="0">
                <a:solidFill>
                  <a:srgbClr val="FF3399"/>
                </a:solidFill>
              </a:rPr>
              <a:t>Node x is completely untestable!</a:t>
            </a:r>
            <a:endParaRPr lang="en-US" sz="2400" kern="0" dirty="0">
              <a:solidFill>
                <a:srgbClr val="FF3399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D83ADAE-FD9E-0B91-A565-0E07E5A31E89}"/>
              </a:ext>
            </a:extLst>
          </p:cNvPr>
          <p:cNvSpPr/>
          <p:nvPr/>
        </p:nvSpPr>
        <p:spPr bwMode="auto">
          <a:xfrm>
            <a:off x="7667943" y="1248166"/>
            <a:ext cx="1476057" cy="612648"/>
          </a:xfrm>
          <a:prstGeom prst="wedgeRoundRectCallout">
            <a:avLst>
              <a:gd name="adj1" fmla="val -69491"/>
              <a:gd name="adj2" fmla="val -43554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W is always 0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75B97A-8F12-AE9F-F42F-9A7E7517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771" y="1362191"/>
            <a:ext cx="716894" cy="8073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1837FC-BF80-5518-7224-FA3A8BFA0BBB}"/>
              </a:ext>
            </a:extLst>
          </p:cNvPr>
          <p:cNvSpPr txBox="1"/>
          <p:nvPr/>
        </p:nvSpPr>
        <p:spPr>
          <a:xfrm>
            <a:off x="6992181" y="100952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79C10A7-A817-AD32-7208-C8BF02E8F496}"/>
              </a:ext>
            </a:extLst>
          </p:cNvPr>
          <p:cNvSpPr/>
          <p:nvPr/>
        </p:nvSpPr>
        <p:spPr bwMode="auto">
          <a:xfrm>
            <a:off x="5921851" y="1765862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F4788C5-2004-185C-7B5C-F3BB396ECE81}"/>
              </a:ext>
            </a:extLst>
          </p:cNvPr>
          <p:cNvSpPr/>
          <p:nvPr/>
        </p:nvSpPr>
        <p:spPr bwMode="auto">
          <a:xfrm>
            <a:off x="5712292" y="367953"/>
            <a:ext cx="2559777" cy="612648"/>
          </a:xfrm>
          <a:prstGeom prst="wedgeRoundRectCallout">
            <a:avLst>
              <a:gd name="adj1" fmla="val -19803"/>
              <a:gd name="adj2" fmla="val 95508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Redundant Hardware</a:t>
            </a:r>
          </a:p>
        </p:txBody>
      </p:sp>
    </p:spTree>
    <p:extLst>
      <p:ext uri="{BB962C8B-B14F-4D97-AF65-F5344CB8AC3E}">
        <p14:creationId xmlns:p14="http://schemas.microsoft.com/office/powerpoint/2010/main" val="26378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8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Example</a:t>
            </a:r>
            <a:endParaRPr lang="en-US" altLang="en-U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19250"/>
            <a:ext cx="7762875" cy="1341438"/>
          </a:xfrm>
        </p:spPr>
        <p:txBody>
          <a:bodyPr/>
          <a:lstStyle/>
          <a:p>
            <a:r>
              <a:rPr lang="en-GB" altLang="en-US" sz="2400"/>
              <a:t>Simple example circuit</a:t>
            </a:r>
          </a:p>
        </p:txBody>
      </p:sp>
      <p:sp>
        <p:nvSpPr>
          <p:cNvPr id="303608" name="Rectangle 504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303801" name="Group 697"/>
          <p:cNvGraphicFramePr>
            <a:graphicFrameLocks noGrp="1"/>
          </p:cNvGraphicFramePr>
          <p:nvPr>
            <p:ph sz="quarter" idx="2"/>
          </p:nvPr>
        </p:nvGraphicFramePr>
        <p:xfrm>
          <a:off x="5010150" y="3629025"/>
          <a:ext cx="1301750" cy="2743200"/>
        </p:xfrm>
        <a:graphic>
          <a:graphicData uri="http://schemas.openxmlformats.org/drawingml/2006/table">
            <a:tbl>
              <a:tblPr/>
              <a:tblGrid>
                <a:gridCol w="32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4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a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b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c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03804" name="Group 700"/>
          <p:cNvGrpSpPr>
            <a:grpSpLocks/>
          </p:cNvGrpSpPr>
          <p:nvPr/>
        </p:nvGrpSpPr>
        <p:grpSpPr bwMode="auto">
          <a:xfrm>
            <a:off x="1020763" y="4781550"/>
            <a:ext cx="2867025" cy="1628775"/>
            <a:chOff x="643" y="3012"/>
            <a:chExt cx="1806" cy="1026"/>
          </a:xfrm>
        </p:grpSpPr>
        <p:sp>
          <p:nvSpPr>
            <p:cNvPr id="303639" name="Rectangle 535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03803" name="Group 699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303778" name="Line 674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3779" name="Line 675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3780" name="Rectangle 676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303781" name="Rectangle 677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303782" name="Line 678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3783" name="Rectangle 679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303784" name="Line 680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3785" name="Line 681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3786" name="Line 682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3787" name="Line 683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3788" name="Freeform 684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3789" name="Rectangle 685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303790" name="Rectangle 686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303796" name="Freeform 692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3797" name="Text Box 693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303798" name="Text Box 694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456C-094F-4BA7-C9A9-2C672093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09" y="-99392"/>
            <a:ext cx="7772400" cy="1276350"/>
          </a:xfrm>
        </p:spPr>
        <p:txBody>
          <a:bodyPr/>
          <a:lstStyle/>
          <a:p>
            <a:r>
              <a:rPr lang="en-US" dirty="0"/>
              <a:t>Partially Untestable Faults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6DE9F6-48EF-42DD-7E90-403C4F595545}"/>
              </a:ext>
            </a:extLst>
          </p:cNvPr>
          <p:cNvSpPr txBox="1">
            <a:spLocks/>
          </p:cNvSpPr>
          <p:nvPr/>
        </p:nvSpPr>
        <p:spPr bwMode="auto">
          <a:xfrm>
            <a:off x="125760" y="3029885"/>
            <a:ext cx="8892480" cy="86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X s-a-0         set 1 to x         AB = 11 (x = D)</a:t>
            </a:r>
          </a:p>
          <a:p>
            <a:r>
              <a:rPr lang="en-US" sz="1800" kern="0" dirty="0"/>
              <a:t>To propagate x to E         B = 0  , Contradicts with AB = 1          x s-a-0 untestable</a:t>
            </a:r>
          </a:p>
          <a:p>
            <a:pPr marL="0" indent="0">
              <a:buNone/>
            </a:pPr>
            <a:r>
              <a:rPr lang="en-US" sz="1800" kern="0" dirty="0"/>
              <a:t> </a:t>
            </a:r>
          </a:p>
          <a:p>
            <a:pPr lvl="1"/>
            <a:endParaRPr lang="en-US" sz="1600" kern="0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255615E2-A4CA-212C-5320-899E0A16007C}"/>
              </a:ext>
            </a:extLst>
          </p:cNvPr>
          <p:cNvSpPr/>
          <p:nvPr/>
        </p:nvSpPr>
        <p:spPr bwMode="auto">
          <a:xfrm>
            <a:off x="1410390" y="3189090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D85FD821-448B-A8A8-A820-B8450DBC36B1}"/>
              </a:ext>
            </a:extLst>
          </p:cNvPr>
          <p:cNvSpPr/>
          <p:nvPr/>
        </p:nvSpPr>
        <p:spPr bwMode="auto">
          <a:xfrm>
            <a:off x="2875232" y="3137286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</a:t>
            </a:r>
          </a:p>
        </p:txBody>
      </p:sp>
      <p:sp>
        <p:nvSpPr>
          <p:cNvPr id="34" name="Line 57">
            <a:extLst>
              <a:ext uri="{FF2B5EF4-FFF2-40B4-BE49-F238E27FC236}">
                <a16:creationId xmlns:a16="http://schemas.microsoft.com/office/drawing/2014/main" id="{BE047755-EE38-F701-E0E3-E32B418A7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3868" y="3035373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F001FF2-6306-A68A-3339-DB8336ADFA34}"/>
              </a:ext>
            </a:extLst>
          </p:cNvPr>
          <p:cNvSpPr txBox="1"/>
          <p:nvPr/>
        </p:nvSpPr>
        <p:spPr>
          <a:xfrm>
            <a:off x="194656" y="2498967"/>
            <a:ext cx="4589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FF3399"/>
                </a:solidFill>
              </a:rPr>
              <a:t>Test node x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2E1F6-EE22-7C36-B936-0CEE351D3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" y="944000"/>
            <a:ext cx="4019048" cy="1485714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44B6BE7-8AA1-CB52-1DD2-D5514B9289D4}"/>
              </a:ext>
            </a:extLst>
          </p:cNvPr>
          <p:cNvSpPr/>
          <p:nvPr/>
        </p:nvSpPr>
        <p:spPr bwMode="auto">
          <a:xfrm>
            <a:off x="2645724" y="3468778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</a:t>
            </a:r>
          </a:p>
        </p:txBody>
      </p:sp>
      <p:sp>
        <p:nvSpPr>
          <p:cNvPr id="6" name="Line 57">
            <a:extLst>
              <a:ext uri="{FF2B5EF4-FFF2-40B4-BE49-F238E27FC236}">
                <a16:creationId xmlns:a16="http://schemas.microsoft.com/office/drawing/2014/main" id="{EA9B2454-8FBF-F032-058C-551081B8826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2120" y="3429000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98E697F-1929-A8F7-0540-1D7D5B24AB0B}"/>
              </a:ext>
            </a:extLst>
          </p:cNvPr>
          <p:cNvSpPr/>
          <p:nvPr/>
        </p:nvSpPr>
        <p:spPr bwMode="auto">
          <a:xfrm>
            <a:off x="6588224" y="3468778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78F103C-6B9D-94A8-0FBE-EAA67CF49657}"/>
              </a:ext>
            </a:extLst>
          </p:cNvPr>
          <p:cNvSpPr txBox="1">
            <a:spLocks/>
          </p:cNvSpPr>
          <p:nvPr/>
        </p:nvSpPr>
        <p:spPr bwMode="auto">
          <a:xfrm>
            <a:off x="133257" y="3902857"/>
            <a:ext cx="8892480" cy="86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X s-a-1         set 0 to x         AB = 00, 10, 01  (x = D)</a:t>
            </a:r>
          </a:p>
          <a:p>
            <a:r>
              <a:rPr lang="en-US" sz="1800" kern="0" dirty="0"/>
              <a:t>To propagate x to E         B =  0          A</a:t>
            </a:r>
            <a:r>
              <a:rPr lang="en-US" sz="1800" kern="0" dirty="0">
                <a:solidFill>
                  <a:srgbClr val="FF0000"/>
                </a:solidFill>
              </a:rPr>
              <a:t>B</a:t>
            </a:r>
            <a:r>
              <a:rPr lang="en-US" sz="1800" kern="0" dirty="0"/>
              <a:t> = 0</a:t>
            </a:r>
            <a:r>
              <a:rPr lang="en-US" sz="1800" kern="0" dirty="0">
                <a:solidFill>
                  <a:srgbClr val="FF0000"/>
                </a:solidFill>
              </a:rPr>
              <a:t>0</a:t>
            </a:r>
            <a:r>
              <a:rPr lang="en-US" sz="1800" kern="0" dirty="0"/>
              <a:t>, 1</a:t>
            </a:r>
            <a:r>
              <a:rPr lang="en-US" sz="1800" kern="0" dirty="0">
                <a:solidFill>
                  <a:srgbClr val="FF0000"/>
                </a:solidFill>
              </a:rPr>
              <a:t>0</a:t>
            </a:r>
            <a:r>
              <a:rPr lang="en-US" sz="1800" kern="0" dirty="0"/>
              <a:t> </a:t>
            </a:r>
          </a:p>
          <a:p>
            <a:pPr marL="0" indent="0">
              <a:buNone/>
            </a:pPr>
            <a:r>
              <a:rPr lang="en-US" sz="1800" kern="0" dirty="0"/>
              <a:t> </a:t>
            </a:r>
          </a:p>
          <a:p>
            <a:pPr lvl="1"/>
            <a:endParaRPr lang="en-US" sz="1600" kern="0" dirty="0"/>
          </a:p>
        </p:txBody>
      </p:sp>
      <p:sp>
        <p:nvSpPr>
          <p:cNvPr id="13" name="Line 57">
            <a:extLst>
              <a:ext uri="{FF2B5EF4-FFF2-40B4-BE49-F238E27FC236}">
                <a16:creationId xmlns:a16="http://schemas.microsoft.com/office/drawing/2014/main" id="{54B20431-A1FD-408E-D4B8-0237BF19E9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6339" y="431463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5AC1111-D4D4-1224-F888-70625A915835}"/>
              </a:ext>
            </a:extLst>
          </p:cNvPr>
          <p:cNvSpPr/>
          <p:nvPr/>
        </p:nvSpPr>
        <p:spPr bwMode="auto">
          <a:xfrm>
            <a:off x="1410390" y="3998141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96B2D90-95D5-3FED-7A87-36701AF39E61}"/>
              </a:ext>
            </a:extLst>
          </p:cNvPr>
          <p:cNvSpPr/>
          <p:nvPr/>
        </p:nvSpPr>
        <p:spPr bwMode="auto">
          <a:xfrm>
            <a:off x="2896377" y="4024043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02FA324-8B4C-17FE-423A-B4BD883B8C9D}"/>
              </a:ext>
            </a:extLst>
          </p:cNvPr>
          <p:cNvSpPr/>
          <p:nvPr/>
        </p:nvSpPr>
        <p:spPr bwMode="auto">
          <a:xfrm>
            <a:off x="2649284" y="4336262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4B98321-A423-2F15-892E-D5FDC79FE463}"/>
              </a:ext>
            </a:extLst>
          </p:cNvPr>
          <p:cNvSpPr/>
          <p:nvPr/>
        </p:nvSpPr>
        <p:spPr bwMode="auto">
          <a:xfrm>
            <a:off x="3892588" y="4337283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</a:t>
            </a:r>
          </a:p>
        </p:txBody>
      </p:sp>
      <p:sp>
        <p:nvSpPr>
          <p:cNvPr id="18" name="Line 57">
            <a:extLst>
              <a:ext uri="{FF2B5EF4-FFF2-40B4-BE49-F238E27FC236}">
                <a16:creationId xmlns:a16="http://schemas.microsoft.com/office/drawing/2014/main" id="{1964D570-3AA5-F707-CED1-E4665D99ED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3868" y="3929053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57">
            <a:extLst>
              <a:ext uri="{FF2B5EF4-FFF2-40B4-BE49-F238E27FC236}">
                <a16:creationId xmlns:a16="http://schemas.microsoft.com/office/drawing/2014/main" id="{2467F25D-77C1-66FE-7157-CCC452BACF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7871" y="3929053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4519C6-6D27-5FDB-1FB9-7569D8B1BF74}"/>
              </a:ext>
            </a:extLst>
          </p:cNvPr>
          <p:cNvSpPr txBox="1"/>
          <p:nvPr/>
        </p:nvSpPr>
        <p:spPr>
          <a:xfrm>
            <a:off x="145996" y="4707745"/>
            <a:ext cx="72343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FF3399"/>
                </a:solidFill>
              </a:rPr>
              <a:t>Node x is partially testable …. Redundant hardware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221AAB-0FC1-576D-2113-721014ED3E5B}"/>
              </a:ext>
            </a:extLst>
          </p:cNvPr>
          <p:cNvSpPr txBox="1"/>
          <p:nvPr/>
        </p:nvSpPr>
        <p:spPr>
          <a:xfrm>
            <a:off x="185809" y="5344396"/>
            <a:ext cx="1865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 = AB + B  </a:t>
            </a:r>
          </a:p>
          <a:p>
            <a:r>
              <a:rPr lang="en-US" dirty="0"/>
              <a:t>   = B (A+1)</a:t>
            </a:r>
          </a:p>
          <a:p>
            <a:r>
              <a:rPr lang="en-US" dirty="0"/>
              <a:t>   = B  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8E1D2482-EFBC-6BBF-EFA2-187634799175}"/>
              </a:ext>
            </a:extLst>
          </p:cNvPr>
          <p:cNvSpPr/>
          <p:nvPr/>
        </p:nvSpPr>
        <p:spPr bwMode="auto">
          <a:xfrm>
            <a:off x="4664261" y="1754158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8BA84D82-9AB2-2BC8-D1AF-B692043CD352}"/>
              </a:ext>
            </a:extLst>
          </p:cNvPr>
          <p:cNvSpPr/>
          <p:nvPr/>
        </p:nvSpPr>
        <p:spPr bwMode="auto">
          <a:xfrm>
            <a:off x="5693771" y="798494"/>
            <a:ext cx="2559777" cy="612648"/>
          </a:xfrm>
          <a:prstGeom prst="wedgeRoundRectCallout">
            <a:avLst>
              <a:gd name="adj1" fmla="val -19803"/>
              <a:gd name="adj2" fmla="val 95508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Redundant Hardware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0E0B620-E179-DDCA-EA16-A1842CE5FBCE}"/>
              </a:ext>
            </a:extLst>
          </p:cNvPr>
          <p:cNvCxnSpPr/>
          <p:nvPr/>
        </p:nvCxnSpPr>
        <p:spPr bwMode="auto">
          <a:xfrm>
            <a:off x="6228184" y="1981846"/>
            <a:ext cx="10081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CC39A90-9391-424C-47C9-BB0378128FFB}"/>
              </a:ext>
            </a:extLst>
          </p:cNvPr>
          <p:cNvSpPr txBox="1"/>
          <p:nvPr/>
        </p:nvSpPr>
        <p:spPr>
          <a:xfrm>
            <a:off x="7141377" y="1581736"/>
            <a:ext cx="477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C1B2C0-5CFF-5354-3664-018B78232E08}"/>
              </a:ext>
            </a:extLst>
          </p:cNvPr>
          <p:cNvSpPr txBox="1"/>
          <p:nvPr/>
        </p:nvSpPr>
        <p:spPr>
          <a:xfrm>
            <a:off x="5930333" y="1596656"/>
            <a:ext cx="477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8560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 animBg="1"/>
      <p:bldP spid="33" grpId="0" animBg="1"/>
      <p:bldP spid="34" grpId="0" animBg="1"/>
      <p:bldP spid="5" grpId="0" animBg="1"/>
      <p:bldP spid="6" grpId="0" animBg="1"/>
      <p:bldP spid="8" grpId="0" animBg="1"/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2" grpId="0"/>
      <p:bldP spid="23" grpId="0" animBg="1"/>
      <p:bldP spid="24" grpId="0" animBg="1"/>
      <p:bldP spid="27" grpId="0"/>
      <p:bldP spid="2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59500"/>
            <a:ext cx="8532440" cy="1276350"/>
          </a:xfrm>
        </p:spPr>
        <p:txBody>
          <a:bodyPr/>
          <a:lstStyle/>
          <a:p>
            <a:r>
              <a:rPr lang="en-US" dirty="0"/>
              <a:t>Partially Untestable Faults</a:t>
            </a:r>
            <a:endParaRPr lang="en-US" altLang="en-US" dirty="0"/>
          </a:p>
        </p:txBody>
      </p:sp>
      <p:sp>
        <p:nvSpPr>
          <p:cNvPr id="406532" name="Rectangle 4"/>
          <p:cNvSpPr>
            <a:spLocks noChangeArrowheads="1"/>
          </p:cNvSpPr>
          <p:nvPr/>
        </p:nvSpPr>
        <p:spPr bwMode="auto">
          <a:xfrm>
            <a:off x="0" y="27775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9D714-8A9B-2250-43C2-A3F9BBB1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7873" y="877735"/>
            <a:ext cx="5064024" cy="342683"/>
          </a:xfrm>
        </p:spPr>
        <p:txBody>
          <a:bodyPr/>
          <a:lstStyle/>
          <a:p>
            <a:r>
              <a:rPr lang="en-US" sz="1800" dirty="0"/>
              <a:t>Test node x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AE2340-A776-F0F2-FA2C-102CFC36D050}"/>
              </a:ext>
            </a:extLst>
          </p:cNvPr>
          <p:cNvSpPr txBox="1">
            <a:spLocks/>
          </p:cNvSpPr>
          <p:nvPr/>
        </p:nvSpPr>
        <p:spPr bwMode="auto">
          <a:xfrm>
            <a:off x="3717873" y="1144859"/>
            <a:ext cx="5377711" cy="33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Is node E sensitive to node x?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/>
              <p:nvPr/>
            </p:nvSpPr>
            <p:spPr bwMode="auto">
              <a:xfrm>
                <a:off x="4018699" y="1513196"/>
                <a:ext cx="3951068" cy="5278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</a:rPr>
                  <a:t>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1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Object 44">
                <a:extLst>
                  <a:ext uri="{FF2B5EF4-FFF2-40B4-BE49-F238E27FC236}">
                    <a16:creationId xmlns:a16="http://schemas.microsoft.com/office/drawing/2014/main" id="{D5AE9530-C576-3818-6641-F7DF91335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8699" y="1513196"/>
                <a:ext cx="3951068" cy="527841"/>
              </a:xfrm>
              <a:prstGeom prst="rect">
                <a:avLst/>
              </a:prstGeom>
              <a:blipFill>
                <a:blip r:embed="rId3"/>
                <a:stretch>
                  <a:fillRect l="-1235" t="-574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/>
              <p:nvPr/>
            </p:nvSpPr>
            <p:spPr bwMode="auto">
              <a:xfrm>
                <a:off x="3949087" y="1918929"/>
                <a:ext cx="4567368" cy="62095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sz="1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Object 44">
                <a:extLst>
                  <a:ext uri="{FF2B5EF4-FFF2-40B4-BE49-F238E27FC236}">
                    <a16:creationId xmlns:a16="http://schemas.microsoft.com/office/drawing/2014/main" id="{37F21845-B20F-2D7F-FF9E-7FD506BC7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9087" y="1918929"/>
                <a:ext cx="4567368" cy="6209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44">
                <a:extLst>
                  <a:ext uri="{FF2B5EF4-FFF2-40B4-BE49-F238E27FC236}">
                    <a16:creationId xmlns:a16="http://schemas.microsoft.com/office/drawing/2014/main" id="{EA3B7E5F-08A9-784F-64DE-85DB38B3DEF8}"/>
                  </a:ext>
                </a:extLst>
              </p:cNvPr>
              <p:cNvSpPr txBox="1"/>
              <p:nvPr/>
            </p:nvSpPr>
            <p:spPr bwMode="auto">
              <a:xfrm>
                <a:off x="3750921" y="2433077"/>
                <a:ext cx="4567368" cy="4687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 ⊕   1             = 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`      </m:t>
                    </m:r>
                  </m:oMath>
                </a14:m>
                <a:endParaRPr lang="en-US" sz="1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Object 44">
                <a:extLst>
                  <a:ext uri="{FF2B5EF4-FFF2-40B4-BE49-F238E27FC236}">
                    <a16:creationId xmlns:a16="http://schemas.microsoft.com/office/drawing/2014/main" id="{EA3B7E5F-08A9-784F-64DE-85DB38B3D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0921" y="2433077"/>
                <a:ext cx="4567368" cy="4687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16">
            <a:extLst>
              <a:ext uri="{FF2B5EF4-FFF2-40B4-BE49-F238E27FC236}">
                <a16:creationId xmlns:a16="http://schemas.microsoft.com/office/drawing/2014/main" id="{EA881BDC-1A09-B78D-EC49-8C9B804A3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59" y="2917188"/>
            <a:ext cx="7301655" cy="400110"/>
          </a:xfrm>
          <a:prstGeom prst="rect">
            <a:avLst/>
          </a:prstGeom>
          <a:noFill/>
          <a:ln w="12700">
            <a:solidFill>
              <a:srgbClr val="E50093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i="1" dirty="0">
                <a:solidFill>
                  <a:srgbClr val="E50093"/>
                </a:solidFill>
              </a:rPr>
              <a:t>F is sensitive to x when             =   B` = 1  …… B = 0</a:t>
            </a:r>
            <a:endParaRPr lang="en-US" altLang="en-US" sz="2000" i="1" dirty="0">
              <a:solidFill>
                <a:srgbClr val="E5009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44">
                <a:extLst>
                  <a:ext uri="{FF2B5EF4-FFF2-40B4-BE49-F238E27FC236}">
                    <a16:creationId xmlns:a16="http://schemas.microsoft.com/office/drawing/2014/main" id="{F80CB4C7-E976-A4CD-8C11-B73AF17E39A6}"/>
                  </a:ext>
                </a:extLst>
              </p:cNvPr>
              <p:cNvSpPr txBox="1"/>
              <p:nvPr/>
            </p:nvSpPr>
            <p:spPr bwMode="auto">
              <a:xfrm>
                <a:off x="2842247" y="2898475"/>
                <a:ext cx="756084" cy="50118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Object 44">
                <a:extLst>
                  <a:ext uri="{FF2B5EF4-FFF2-40B4-BE49-F238E27FC236}">
                    <a16:creationId xmlns:a16="http://schemas.microsoft.com/office/drawing/2014/main" id="{F80CB4C7-E976-A4CD-8C11-B73AF17E3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2247" y="2898475"/>
                <a:ext cx="756084" cy="5011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7632ECB-88B8-C741-813B-5FF186480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464" y="944416"/>
            <a:ext cx="3609356" cy="13342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54A1EE-43B3-2A2F-A64C-262366211282}"/>
              </a:ext>
            </a:extLst>
          </p:cNvPr>
          <p:cNvSpPr txBox="1"/>
          <p:nvPr/>
        </p:nvSpPr>
        <p:spPr>
          <a:xfrm>
            <a:off x="431540" y="35730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X s-a-0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4">
                <a:extLst>
                  <a:ext uri="{FF2B5EF4-FFF2-40B4-BE49-F238E27FC236}">
                    <a16:creationId xmlns:a16="http://schemas.microsoft.com/office/drawing/2014/main" id="{EBA42AE4-37F3-F6C8-9840-3712D6395F01}"/>
                  </a:ext>
                </a:extLst>
              </p:cNvPr>
              <p:cNvSpPr txBox="1"/>
              <p:nvPr/>
            </p:nvSpPr>
            <p:spPr bwMode="auto">
              <a:xfrm>
                <a:off x="1786531" y="3429000"/>
                <a:ext cx="1327575" cy="62095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1  </m:t>
                      </m:r>
                    </m:oMath>
                  </m:oMathPara>
                </a14:m>
                <a:endParaRPr lang="en-US" sz="1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Object 44">
                <a:extLst>
                  <a:ext uri="{FF2B5EF4-FFF2-40B4-BE49-F238E27FC236}">
                    <a16:creationId xmlns:a16="http://schemas.microsoft.com/office/drawing/2014/main" id="{EBA42AE4-37F3-F6C8-9840-3712D6395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6531" y="3429000"/>
                <a:ext cx="1327575" cy="6209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91A2AEB8-360C-0B47-B5A9-43EB6B453514}"/>
              </a:ext>
            </a:extLst>
          </p:cNvPr>
          <p:cNvSpPr/>
          <p:nvPr/>
        </p:nvSpPr>
        <p:spPr bwMode="auto">
          <a:xfrm>
            <a:off x="3114106" y="3655019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EDB965-0463-AA3A-894B-C2C81AD2B12B}"/>
              </a:ext>
            </a:extLst>
          </p:cNvPr>
          <p:cNvSpPr txBox="1"/>
          <p:nvPr/>
        </p:nvSpPr>
        <p:spPr>
          <a:xfrm>
            <a:off x="3474530" y="3508641"/>
            <a:ext cx="5453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X.B</a:t>
            </a:r>
            <a:r>
              <a:rPr lang="en-US" b="1" dirty="0"/>
              <a:t>`</a:t>
            </a:r>
            <a:r>
              <a:rPr lang="en-US" sz="1800" dirty="0"/>
              <a:t> =1           AB.B` = 1            </a:t>
            </a:r>
            <a:r>
              <a:rPr lang="en-US" dirty="0"/>
              <a:t>0 = 1 </a:t>
            </a:r>
            <a:r>
              <a:rPr lang="en-US" sz="1800" dirty="0">
                <a:solidFill>
                  <a:srgbClr val="FF0000"/>
                </a:solidFill>
              </a:rPr>
              <a:t>!!!    Untestable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F06BF22-527C-031E-6B77-04F4A163D731}"/>
              </a:ext>
            </a:extLst>
          </p:cNvPr>
          <p:cNvSpPr/>
          <p:nvPr/>
        </p:nvSpPr>
        <p:spPr bwMode="auto">
          <a:xfrm>
            <a:off x="4443186" y="3667019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E36AFA-F4C7-F2CB-50B9-1FF39B1584E2}"/>
              </a:ext>
            </a:extLst>
          </p:cNvPr>
          <p:cNvSpPr txBox="1"/>
          <p:nvPr/>
        </p:nvSpPr>
        <p:spPr>
          <a:xfrm>
            <a:off x="398702" y="447215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X s-a-1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44">
                <a:extLst>
                  <a:ext uri="{FF2B5EF4-FFF2-40B4-BE49-F238E27FC236}">
                    <a16:creationId xmlns:a16="http://schemas.microsoft.com/office/drawing/2014/main" id="{62AE9E57-EFAD-D2C9-C027-7CF039407230}"/>
                  </a:ext>
                </a:extLst>
              </p:cNvPr>
              <p:cNvSpPr txBox="1"/>
              <p:nvPr/>
            </p:nvSpPr>
            <p:spPr bwMode="auto">
              <a:xfrm>
                <a:off x="1753693" y="4328137"/>
                <a:ext cx="1327575" cy="62095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`.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1  </m:t>
                      </m:r>
                    </m:oMath>
                  </m:oMathPara>
                </a14:m>
                <a:endParaRPr lang="en-US" sz="1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Object 44">
                <a:extLst>
                  <a:ext uri="{FF2B5EF4-FFF2-40B4-BE49-F238E27FC236}">
                    <a16:creationId xmlns:a16="http://schemas.microsoft.com/office/drawing/2014/main" id="{62AE9E57-EFAD-D2C9-C027-7CF039407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3693" y="4328137"/>
                <a:ext cx="1327575" cy="6209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row: Right 23">
            <a:extLst>
              <a:ext uri="{FF2B5EF4-FFF2-40B4-BE49-F238E27FC236}">
                <a16:creationId xmlns:a16="http://schemas.microsoft.com/office/drawing/2014/main" id="{D1F3AC3A-8CC9-B48B-71FF-E4F0BE6EBA36}"/>
              </a:ext>
            </a:extLst>
          </p:cNvPr>
          <p:cNvSpPr/>
          <p:nvPr/>
        </p:nvSpPr>
        <p:spPr bwMode="auto">
          <a:xfrm>
            <a:off x="3081268" y="4554156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DF27CA-B7F6-C081-391D-8C46BE56AB2C}"/>
              </a:ext>
            </a:extLst>
          </p:cNvPr>
          <p:cNvSpPr txBox="1"/>
          <p:nvPr/>
        </p:nvSpPr>
        <p:spPr>
          <a:xfrm>
            <a:off x="3791654" y="4351954"/>
            <a:ext cx="523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X`.B</a:t>
            </a:r>
            <a:r>
              <a:rPr lang="en-US" b="1" dirty="0"/>
              <a:t>`</a:t>
            </a:r>
            <a:r>
              <a:rPr lang="en-US" sz="1800" dirty="0"/>
              <a:t> =1            (AB)’.B’ = 1       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54D2DB45-D2E2-4F8F-AC2D-D2A09C1D0DF5}"/>
              </a:ext>
            </a:extLst>
          </p:cNvPr>
          <p:cNvSpPr/>
          <p:nvPr/>
        </p:nvSpPr>
        <p:spPr bwMode="auto">
          <a:xfrm>
            <a:off x="4802105" y="4554156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70A87CC-FAB4-0934-E3FF-38D9B0845661}"/>
              </a:ext>
            </a:extLst>
          </p:cNvPr>
          <p:cNvSpPr/>
          <p:nvPr/>
        </p:nvSpPr>
        <p:spPr bwMode="auto">
          <a:xfrm>
            <a:off x="6046304" y="3680672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EFBD70-ACF0-AFF3-EBF7-1806D77F9FE8}"/>
              </a:ext>
            </a:extLst>
          </p:cNvPr>
          <p:cNvSpPr txBox="1"/>
          <p:nvPr/>
        </p:nvSpPr>
        <p:spPr>
          <a:xfrm>
            <a:off x="2303748" y="52292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= (A` + B`). B` = 1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76CF49-E390-B554-1E7D-2F5145D31A1B}"/>
              </a:ext>
            </a:extLst>
          </p:cNvPr>
          <p:cNvSpPr txBox="1"/>
          <p:nvPr/>
        </p:nvSpPr>
        <p:spPr>
          <a:xfrm>
            <a:off x="2303748" y="55985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=   A`B` + B`    = 1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BD79DD-4D8B-F4CD-C6EB-8C1F710003A4}"/>
              </a:ext>
            </a:extLst>
          </p:cNvPr>
          <p:cNvSpPr txBox="1"/>
          <p:nvPr/>
        </p:nvSpPr>
        <p:spPr>
          <a:xfrm>
            <a:off x="2320059" y="5970955"/>
            <a:ext cx="2071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= (A` + 1). B`  = 1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1B1CBE-45DB-33CF-8796-E70B464029DD}"/>
              </a:ext>
            </a:extLst>
          </p:cNvPr>
          <p:cNvSpPr txBox="1"/>
          <p:nvPr/>
        </p:nvSpPr>
        <p:spPr>
          <a:xfrm>
            <a:off x="2264431" y="6390852"/>
            <a:ext cx="133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  =  B`  = 1 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70308208-2ADF-8871-AB15-F8A0FCCBD139}"/>
              </a:ext>
            </a:extLst>
          </p:cNvPr>
          <p:cNvSpPr/>
          <p:nvPr/>
        </p:nvSpPr>
        <p:spPr bwMode="auto">
          <a:xfrm>
            <a:off x="3721773" y="6543799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310751-E104-A62A-7A6A-246496B3E368}"/>
              </a:ext>
            </a:extLst>
          </p:cNvPr>
          <p:cNvSpPr txBox="1"/>
          <p:nvPr/>
        </p:nvSpPr>
        <p:spPr>
          <a:xfrm>
            <a:off x="4134374" y="6407956"/>
            <a:ext cx="133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E50093"/>
                </a:solidFill>
              </a:rPr>
              <a:t>B  = 0 </a:t>
            </a:r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8F7DE84A-1AF6-9F0E-CFD5-80C733C97DB4}"/>
              </a:ext>
            </a:extLst>
          </p:cNvPr>
          <p:cNvSpPr/>
          <p:nvPr/>
        </p:nvSpPr>
        <p:spPr bwMode="auto">
          <a:xfrm>
            <a:off x="5162529" y="5157192"/>
            <a:ext cx="3619368" cy="1555518"/>
          </a:xfrm>
          <a:prstGeom prst="wedgeRoundRectCallout">
            <a:avLst>
              <a:gd name="adj1" fmla="val -59215"/>
              <a:gd name="adj2" fmla="val 42843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For </a:t>
            </a:r>
            <a:r>
              <a:rPr lang="en-US" sz="1800" dirty="0"/>
              <a:t>X s-a-1 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 is don’t care.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Can be 0 or 1 </a:t>
            </a:r>
            <a:endParaRPr lang="en-US" sz="18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Test vector AB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                   0 0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   1 0</a:t>
            </a:r>
          </a:p>
        </p:txBody>
      </p:sp>
      <p:sp>
        <p:nvSpPr>
          <p:cNvPr id="41" name="Line 57">
            <a:extLst>
              <a:ext uri="{FF2B5EF4-FFF2-40B4-BE49-F238E27FC236}">
                <a16:creationId xmlns:a16="http://schemas.microsoft.com/office/drawing/2014/main" id="{ECC76846-04EC-819E-AD89-B21182D7C3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6728" y="5877272"/>
            <a:ext cx="289508" cy="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05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0" grpId="0"/>
      <p:bldP spid="12" grpId="0"/>
      <p:bldP spid="15" grpId="0"/>
      <p:bldP spid="25" grpId="0" animBg="1"/>
      <p:bldP spid="29" grpId="0"/>
      <p:bldP spid="3" grpId="0"/>
      <p:bldP spid="5" grpId="0"/>
      <p:bldP spid="6" grpId="0" animBg="1"/>
      <p:bldP spid="9" grpId="0"/>
      <p:bldP spid="11" grpId="0" animBg="1"/>
      <p:bldP spid="13" grpId="0"/>
      <p:bldP spid="14" grpId="0"/>
      <p:bldP spid="24" grpId="0" animBg="1"/>
      <p:bldP spid="26" grpId="0"/>
      <p:bldP spid="30" grpId="0" animBg="1"/>
      <p:bldP spid="31" grpId="0" animBg="1"/>
      <p:bldP spid="32" grpId="0"/>
      <p:bldP spid="33" grpId="0"/>
      <p:bldP spid="34" grpId="0"/>
      <p:bldP spid="35" grpId="0"/>
      <p:bldP spid="36" grpId="0" animBg="1"/>
      <p:bldP spid="38" grpId="0"/>
      <p:bldP spid="40" grpId="0" animBg="1"/>
      <p:bldP spid="4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456C-094F-4BA7-C9A9-2C672093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09" y="-99392"/>
            <a:ext cx="7772400" cy="1276350"/>
          </a:xfrm>
        </p:spPr>
        <p:txBody>
          <a:bodyPr/>
          <a:lstStyle/>
          <a:p>
            <a:r>
              <a:rPr lang="en-US" dirty="0"/>
              <a:t>Fault Collapsing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6DE9F6-48EF-42DD-7E90-403C4F595545}"/>
              </a:ext>
            </a:extLst>
          </p:cNvPr>
          <p:cNvSpPr txBox="1">
            <a:spLocks/>
          </p:cNvSpPr>
          <p:nvPr/>
        </p:nvSpPr>
        <p:spPr bwMode="auto">
          <a:xfrm>
            <a:off x="125760" y="1268760"/>
            <a:ext cx="8892480" cy="9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Equivalent faults: Faults having exactly the same test vectors </a:t>
            </a:r>
          </a:p>
          <a:p>
            <a:pPr lvl="1"/>
            <a:r>
              <a:rPr lang="en-US" sz="1800" kern="0" dirty="0"/>
              <a:t>One test vector can cover both faults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D02A1C-8493-55D2-89DF-08664A67E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75" y="2189358"/>
            <a:ext cx="1780952" cy="914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443030-246D-7E24-279E-C3B0EABF6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994630"/>
            <a:ext cx="1723810" cy="8857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BEC0D8-3C40-C858-EDF2-4A1E0ABD7C8B}"/>
              </a:ext>
            </a:extLst>
          </p:cNvPr>
          <p:cNvSpPr txBox="1"/>
          <p:nvPr/>
        </p:nvSpPr>
        <p:spPr>
          <a:xfrm>
            <a:off x="167889" y="316146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sz="1600" dirty="0"/>
              <a:t>s-a-0</a:t>
            </a:r>
            <a:r>
              <a:rPr lang="en-US" dirty="0"/>
              <a:t>   ==   b </a:t>
            </a:r>
            <a:r>
              <a:rPr lang="en-US" sz="1600" dirty="0"/>
              <a:t>s-a-0</a:t>
            </a:r>
            <a:r>
              <a:rPr lang="en-US" dirty="0"/>
              <a:t>   ==  c </a:t>
            </a:r>
            <a:r>
              <a:rPr lang="en-US" sz="1600" dirty="0"/>
              <a:t>s-a-0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5ECB0B-B591-BB98-ABF7-394D32AEF4FD}"/>
              </a:ext>
            </a:extLst>
          </p:cNvPr>
          <p:cNvSpPr txBox="1"/>
          <p:nvPr/>
        </p:nvSpPr>
        <p:spPr>
          <a:xfrm>
            <a:off x="4577680" y="316146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sz="1600" dirty="0"/>
              <a:t>s-a-1</a:t>
            </a:r>
            <a:r>
              <a:rPr lang="en-US" dirty="0"/>
              <a:t>   ==   b </a:t>
            </a:r>
            <a:r>
              <a:rPr lang="en-US" sz="1600" dirty="0"/>
              <a:t>s-a-1</a:t>
            </a:r>
            <a:r>
              <a:rPr lang="en-US" dirty="0"/>
              <a:t>   ==  c </a:t>
            </a:r>
            <a:r>
              <a:rPr lang="en-US" sz="1600" dirty="0"/>
              <a:t>s-a-1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DE7193-FAA4-71F3-DA9F-B7E5CB6B5075}"/>
              </a:ext>
            </a:extLst>
          </p:cNvPr>
          <p:cNvSpPr txBox="1"/>
          <p:nvPr/>
        </p:nvSpPr>
        <p:spPr>
          <a:xfrm>
            <a:off x="5940152" y="3793409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 = 00</a:t>
            </a:r>
          </a:p>
        </p:txBody>
      </p:sp>
      <p:sp>
        <p:nvSpPr>
          <p:cNvPr id="11" name="Line 57">
            <a:extLst>
              <a:ext uri="{FF2B5EF4-FFF2-40B4-BE49-F238E27FC236}">
                <a16:creationId xmlns:a16="http://schemas.microsoft.com/office/drawing/2014/main" id="{AAFD1698-7715-302E-F8A8-4CB1DB6C8D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0152" y="3850625"/>
            <a:ext cx="403067" cy="11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488A9B-BE5B-B1BA-D60E-909744742BFA}"/>
              </a:ext>
            </a:extLst>
          </p:cNvPr>
          <p:cNvSpPr txBox="1"/>
          <p:nvPr/>
        </p:nvSpPr>
        <p:spPr>
          <a:xfrm>
            <a:off x="1043608" y="3793409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 = 11</a:t>
            </a:r>
          </a:p>
        </p:txBody>
      </p:sp>
      <p:sp>
        <p:nvSpPr>
          <p:cNvPr id="14" name="Line 57">
            <a:extLst>
              <a:ext uri="{FF2B5EF4-FFF2-40B4-BE49-F238E27FC236}">
                <a16:creationId xmlns:a16="http://schemas.microsoft.com/office/drawing/2014/main" id="{1899A3F2-FEB1-7465-85ED-AEF96FA2CA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72588" y="3825050"/>
            <a:ext cx="403067" cy="11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2899ED-CA8F-2BE9-AFFD-AB5946BCC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07" y="4798764"/>
            <a:ext cx="1238095" cy="7904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961580-D140-3A15-1B93-9CDF6D1B9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8916" y="4543729"/>
            <a:ext cx="1666667" cy="100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FAD0BA6-E1BA-9159-0E8E-FBAD5BB2A6C4}"/>
              </a:ext>
            </a:extLst>
          </p:cNvPr>
          <p:cNvSpPr txBox="1"/>
          <p:nvPr/>
        </p:nvSpPr>
        <p:spPr>
          <a:xfrm>
            <a:off x="358291" y="5659368"/>
            <a:ext cx="2449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</a:t>
            </a:r>
            <a:r>
              <a:rPr lang="en-US" sz="1600" dirty="0"/>
              <a:t>s-a-0</a:t>
            </a:r>
            <a:r>
              <a:rPr lang="en-US" dirty="0"/>
              <a:t>   ==   y </a:t>
            </a:r>
            <a:r>
              <a:rPr lang="en-US" sz="1600" dirty="0"/>
              <a:t>s-a-1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BE4D42-15B9-B08C-E54E-7B04700D001E}"/>
              </a:ext>
            </a:extLst>
          </p:cNvPr>
          <p:cNvSpPr txBox="1"/>
          <p:nvPr/>
        </p:nvSpPr>
        <p:spPr>
          <a:xfrm>
            <a:off x="4895528" y="555140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sz="1600" dirty="0"/>
              <a:t>s-a-0</a:t>
            </a:r>
            <a:r>
              <a:rPr lang="en-US" dirty="0"/>
              <a:t>   ==   b </a:t>
            </a:r>
            <a:r>
              <a:rPr lang="en-US" sz="1600" dirty="0"/>
              <a:t>s-a-0</a:t>
            </a:r>
            <a:r>
              <a:rPr lang="en-US" dirty="0"/>
              <a:t>   ==  c </a:t>
            </a:r>
            <a:r>
              <a:rPr lang="en-US" sz="1600" dirty="0"/>
              <a:t>s-a-1</a:t>
            </a:r>
          </a:p>
        </p:txBody>
      </p:sp>
    </p:spTree>
    <p:extLst>
      <p:ext uri="{BB962C8B-B14F-4D97-AF65-F5344CB8AC3E}">
        <p14:creationId xmlns:p14="http://schemas.microsoft.com/office/powerpoint/2010/main" val="272324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3" grpId="0"/>
      <p:bldP spid="14" grpId="0" animBg="1"/>
      <p:bldP spid="19" grpId="0"/>
      <p:bldP spid="2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456C-094F-4BA7-C9A9-2C672093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09" y="-99392"/>
            <a:ext cx="7772400" cy="1276350"/>
          </a:xfrm>
        </p:spPr>
        <p:txBody>
          <a:bodyPr/>
          <a:lstStyle/>
          <a:p>
            <a:r>
              <a:rPr lang="en-US" dirty="0"/>
              <a:t>Fault Collapsing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6DE9F6-48EF-42DD-7E90-403C4F595545}"/>
              </a:ext>
            </a:extLst>
          </p:cNvPr>
          <p:cNvSpPr txBox="1">
            <a:spLocks/>
          </p:cNvSpPr>
          <p:nvPr/>
        </p:nvSpPr>
        <p:spPr bwMode="auto">
          <a:xfrm>
            <a:off x="125760" y="1268760"/>
            <a:ext cx="8892480" cy="9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1" kern="0" dirty="0"/>
              <a:t>Dominant Fault</a:t>
            </a:r>
            <a:r>
              <a:rPr lang="en-US" sz="1800" kern="0" dirty="0"/>
              <a:t>: Fault F1 is said to dominate F2 if test vectors of F2 are subset of F1 test vectors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488A9B-BE5B-B1BA-D60E-909744742BFA}"/>
              </a:ext>
            </a:extLst>
          </p:cNvPr>
          <p:cNvSpPr txBox="1"/>
          <p:nvPr/>
        </p:nvSpPr>
        <p:spPr>
          <a:xfrm>
            <a:off x="611560" y="2332670"/>
            <a:ext cx="2988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F1                      F2</a:t>
            </a:r>
          </a:p>
          <a:p>
            <a:endParaRPr lang="en-US" dirty="0"/>
          </a:p>
          <a:p>
            <a:r>
              <a:rPr lang="en-US" dirty="0" err="1"/>
              <a:t>abc</a:t>
            </a:r>
            <a:r>
              <a:rPr lang="en-US" dirty="0"/>
              <a:t>                     </a:t>
            </a:r>
            <a:r>
              <a:rPr lang="en-US" dirty="0" err="1"/>
              <a:t>abc</a:t>
            </a:r>
            <a:endParaRPr lang="en-US" dirty="0"/>
          </a:p>
          <a:p>
            <a:r>
              <a:rPr lang="en-US" dirty="0"/>
              <a:t>000                     111</a:t>
            </a:r>
          </a:p>
          <a:p>
            <a:r>
              <a:rPr lang="en-US" dirty="0"/>
              <a:t>111                     101</a:t>
            </a:r>
          </a:p>
          <a:p>
            <a:r>
              <a:rPr lang="en-US" dirty="0"/>
              <a:t>101</a:t>
            </a:r>
          </a:p>
        </p:txBody>
      </p:sp>
      <p:sp>
        <p:nvSpPr>
          <p:cNvPr id="7" name="Line 57">
            <a:extLst>
              <a:ext uri="{FF2B5EF4-FFF2-40B4-BE49-F238E27FC236}">
                <a16:creationId xmlns:a16="http://schemas.microsoft.com/office/drawing/2014/main" id="{0662AE4D-4E7A-5702-810C-2D3DF4900E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3788" y="3140968"/>
            <a:ext cx="56449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57">
            <a:extLst>
              <a:ext uri="{FF2B5EF4-FFF2-40B4-BE49-F238E27FC236}">
                <a16:creationId xmlns:a16="http://schemas.microsoft.com/office/drawing/2014/main" id="{7AAB6F38-FB09-F009-D9C8-D803F0B13B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560" y="3140968"/>
            <a:ext cx="56449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82D802D-1EA3-46D1-176C-DF15BD6665DD}"/>
              </a:ext>
            </a:extLst>
          </p:cNvPr>
          <p:cNvSpPr/>
          <p:nvPr/>
        </p:nvSpPr>
        <p:spPr bwMode="auto">
          <a:xfrm>
            <a:off x="3891797" y="2968273"/>
            <a:ext cx="360424" cy="168911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A74E1E-1377-5870-F070-553F4FD56664}"/>
              </a:ext>
            </a:extLst>
          </p:cNvPr>
          <p:cNvSpPr txBox="1"/>
          <p:nvPr/>
        </p:nvSpPr>
        <p:spPr>
          <a:xfrm>
            <a:off x="5087624" y="2996952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F1 Dominates F2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310921-5709-F2BB-A793-37D8C7E5FEBD}"/>
              </a:ext>
            </a:extLst>
          </p:cNvPr>
          <p:cNvSpPr txBox="1"/>
          <p:nvPr/>
        </p:nvSpPr>
        <p:spPr>
          <a:xfrm>
            <a:off x="4072009" y="3633756"/>
            <a:ext cx="5004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Shall we adopt F1 test vectors or F2</a:t>
            </a:r>
            <a:r>
              <a:rPr lang="en-US" sz="4000" dirty="0"/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960B53-C467-1B2D-C32F-A4129500FD04}"/>
              </a:ext>
            </a:extLst>
          </p:cNvPr>
          <p:cNvSpPr txBox="1"/>
          <p:nvPr/>
        </p:nvSpPr>
        <p:spPr>
          <a:xfrm>
            <a:off x="5904148" y="437654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B7E5F7-3DED-8909-C3AC-C4F47D8E543F}"/>
              </a:ext>
            </a:extLst>
          </p:cNvPr>
          <p:cNvSpPr txBox="1"/>
          <p:nvPr/>
        </p:nvSpPr>
        <p:spPr>
          <a:xfrm>
            <a:off x="4013684" y="5373216"/>
            <a:ext cx="5004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any of F2 test vectors can cover F1</a:t>
            </a:r>
          </a:p>
          <a:p>
            <a:r>
              <a:rPr lang="en-US" dirty="0"/>
              <a:t>The opposite is not true!</a:t>
            </a:r>
          </a:p>
        </p:txBody>
      </p:sp>
    </p:spTree>
    <p:extLst>
      <p:ext uri="{BB962C8B-B14F-4D97-AF65-F5344CB8AC3E}">
        <p14:creationId xmlns:p14="http://schemas.microsoft.com/office/powerpoint/2010/main" val="69129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12" grpId="0" animBg="1"/>
      <p:bldP spid="15" grpId="0" animBg="1"/>
      <p:bldP spid="17" grpId="0"/>
      <p:bldP spid="22" grpId="0"/>
      <p:bldP spid="24" grpId="0"/>
      <p:bldP spid="2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456C-094F-4BA7-C9A9-2C672093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09" y="-99392"/>
            <a:ext cx="7772400" cy="1276350"/>
          </a:xfrm>
        </p:spPr>
        <p:txBody>
          <a:bodyPr/>
          <a:lstStyle/>
          <a:p>
            <a:r>
              <a:rPr lang="en-US" dirty="0"/>
              <a:t>Fault Collapsing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6DE9F6-48EF-42DD-7E90-403C4F595545}"/>
              </a:ext>
            </a:extLst>
          </p:cNvPr>
          <p:cNvSpPr txBox="1">
            <a:spLocks/>
          </p:cNvSpPr>
          <p:nvPr/>
        </p:nvSpPr>
        <p:spPr bwMode="auto">
          <a:xfrm>
            <a:off x="125760" y="1268760"/>
            <a:ext cx="8892480" cy="9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1" kern="0" dirty="0"/>
              <a:t>Dominant Fault</a:t>
            </a:r>
            <a:r>
              <a:rPr lang="en-US" sz="1800" kern="0" dirty="0"/>
              <a:t>: Fault F1 is said to dominate F2 if test vectors of F2 are subset of F1 test vectors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FDAE3-AB79-6AA7-2903-36F2D2E91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80" y="2228631"/>
            <a:ext cx="1780952" cy="914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BB67F9-BEF1-D3F9-330B-9BCF41DDB1ED}"/>
              </a:ext>
            </a:extLst>
          </p:cNvPr>
          <p:cNvSpPr txBox="1"/>
          <p:nvPr/>
        </p:nvSpPr>
        <p:spPr>
          <a:xfrm>
            <a:off x="121414" y="3465853"/>
            <a:ext cx="283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sz="1600" dirty="0"/>
              <a:t>s-a-1</a:t>
            </a:r>
            <a:r>
              <a:rPr lang="en-US" dirty="0"/>
              <a:t>    b </a:t>
            </a:r>
            <a:r>
              <a:rPr lang="en-US" sz="1600" dirty="0"/>
              <a:t>s-a-1</a:t>
            </a:r>
            <a:r>
              <a:rPr lang="en-US" dirty="0"/>
              <a:t>   </a:t>
            </a:r>
            <a:r>
              <a:rPr lang="en-US" sz="2800" dirty="0"/>
              <a:t> c </a:t>
            </a:r>
            <a:r>
              <a:rPr lang="en-US" sz="1600" dirty="0"/>
              <a:t>s-a-1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71ADA-A059-63DD-A6EA-6603C1906933}"/>
              </a:ext>
            </a:extLst>
          </p:cNvPr>
          <p:cNvSpPr txBox="1"/>
          <p:nvPr/>
        </p:nvSpPr>
        <p:spPr>
          <a:xfrm>
            <a:off x="208281" y="4137069"/>
            <a:ext cx="684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</a:t>
            </a:r>
          </a:p>
          <a:p>
            <a:r>
              <a:rPr lang="en-US" dirty="0"/>
              <a:t>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231859-DB2B-7A81-A78C-65DE8193B794}"/>
              </a:ext>
            </a:extLst>
          </p:cNvPr>
          <p:cNvSpPr txBox="1"/>
          <p:nvPr/>
        </p:nvSpPr>
        <p:spPr>
          <a:xfrm>
            <a:off x="1133618" y="4146642"/>
            <a:ext cx="684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</a:t>
            </a:r>
          </a:p>
          <a:p>
            <a:r>
              <a:rPr lang="en-US" dirty="0"/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14FA4C-65BC-AD35-7158-A6516321BDFA}"/>
              </a:ext>
            </a:extLst>
          </p:cNvPr>
          <p:cNvSpPr txBox="1"/>
          <p:nvPr/>
        </p:nvSpPr>
        <p:spPr>
          <a:xfrm>
            <a:off x="2058955" y="4177737"/>
            <a:ext cx="684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</a:t>
            </a:r>
          </a:p>
          <a:p>
            <a:r>
              <a:rPr lang="en-US" dirty="0"/>
              <a:t>00</a:t>
            </a:r>
          </a:p>
          <a:p>
            <a:r>
              <a:rPr lang="en-US" dirty="0"/>
              <a:t>01</a:t>
            </a:r>
          </a:p>
          <a:p>
            <a:r>
              <a:rPr lang="en-US" dirty="0"/>
              <a:t>10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FD626C-4B44-2B68-4A4A-7E109B0E9A95}"/>
              </a:ext>
            </a:extLst>
          </p:cNvPr>
          <p:cNvSpPr/>
          <p:nvPr/>
        </p:nvSpPr>
        <p:spPr bwMode="auto">
          <a:xfrm>
            <a:off x="121414" y="3989073"/>
            <a:ext cx="1642274" cy="1168119"/>
          </a:xfrm>
          <a:prstGeom prst="ellipse">
            <a:avLst/>
          </a:prstGeom>
          <a:noFill/>
          <a:ln w="28575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2FDDF3-665A-C7BB-DA71-AF8DBF696210}"/>
              </a:ext>
            </a:extLst>
          </p:cNvPr>
          <p:cNvSpPr txBox="1"/>
          <p:nvPr/>
        </p:nvSpPr>
        <p:spPr>
          <a:xfrm>
            <a:off x="208281" y="5373216"/>
            <a:ext cx="173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50093"/>
                </a:solidFill>
              </a:rPr>
              <a:t>Test Vectors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FCD5DC-7A92-CD8D-89A9-8E508AE1C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965" y="2132856"/>
            <a:ext cx="1723810" cy="8857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D4A0465-58AE-22E9-2700-89F4B0203531}"/>
              </a:ext>
            </a:extLst>
          </p:cNvPr>
          <p:cNvSpPr txBox="1"/>
          <p:nvPr/>
        </p:nvSpPr>
        <p:spPr>
          <a:xfrm>
            <a:off x="5362667" y="3465853"/>
            <a:ext cx="283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sz="1600" dirty="0"/>
              <a:t>s-a-0 </a:t>
            </a:r>
            <a:r>
              <a:rPr lang="en-US" dirty="0"/>
              <a:t>   b </a:t>
            </a:r>
            <a:r>
              <a:rPr lang="en-US" sz="1600" dirty="0"/>
              <a:t>s-a-0</a:t>
            </a:r>
            <a:r>
              <a:rPr lang="en-US" dirty="0"/>
              <a:t>   </a:t>
            </a:r>
            <a:r>
              <a:rPr lang="en-US" sz="2800" dirty="0"/>
              <a:t> c </a:t>
            </a:r>
            <a:r>
              <a:rPr lang="en-US" sz="1600" dirty="0"/>
              <a:t>s-a-0           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A2857B-3BA5-11AF-449A-2538041725D5}"/>
              </a:ext>
            </a:extLst>
          </p:cNvPr>
          <p:cNvSpPr txBox="1"/>
          <p:nvPr/>
        </p:nvSpPr>
        <p:spPr>
          <a:xfrm>
            <a:off x="5475632" y="4202887"/>
            <a:ext cx="684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</a:t>
            </a:r>
          </a:p>
          <a:p>
            <a:r>
              <a:rPr lang="en-US" dirty="0"/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A31BE9-A5C3-496A-29AB-F0E980D75EFB}"/>
              </a:ext>
            </a:extLst>
          </p:cNvPr>
          <p:cNvSpPr txBox="1"/>
          <p:nvPr/>
        </p:nvSpPr>
        <p:spPr>
          <a:xfrm>
            <a:off x="6400969" y="4212460"/>
            <a:ext cx="684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</a:t>
            </a:r>
          </a:p>
          <a:p>
            <a:r>
              <a:rPr lang="en-US" dirty="0"/>
              <a:t>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84D93E-7B4D-86FF-BE5C-0ECA6030B8FE}"/>
              </a:ext>
            </a:extLst>
          </p:cNvPr>
          <p:cNvSpPr txBox="1"/>
          <p:nvPr/>
        </p:nvSpPr>
        <p:spPr>
          <a:xfrm>
            <a:off x="7326306" y="4243555"/>
            <a:ext cx="684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</a:t>
            </a:r>
          </a:p>
          <a:p>
            <a:r>
              <a:rPr lang="en-US" dirty="0"/>
              <a:t>01</a:t>
            </a:r>
          </a:p>
          <a:p>
            <a:r>
              <a:rPr lang="en-US" dirty="0"/>
              <a:t>10</a:t>
            </a:r>
          </a:p>
          <a:p>
            <a:r>
              <a:rPr lang="en-US" dirty="0"/>
              <a:t>11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C6B54E4-94EF-3AA5-5778-7833136B69A0}"/>
              </a:ext>
            </a:extLst>
          </p:cNvPr>
          <p:cNvSpPr/>
          <p:nvPr/>
        </p:nvSpPr>
        <p:spPr bwMode="auto">
          <a:xfrm>
            <a:off x="5354299" y="4045939"/>
            <a:ext cx="1642274" cy="1168119"/>
          </a:xfrm>
          <a:prstGeom prst="ellipse">
            <a:avLst/>
          </a:prstGeom>
          <a:noFill/>
          <a:ln w="28575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BC6266-DAE2-FCCA-7144-E8C68B676B84}"/>
              </a:ext>
            </a:extLst>
          </p:cNvPr>
          <p:cNvSpPr txBox="1"/>
          <p:nvPr/>
        </p:nvSpPr>
        <p:spPr>
          <a:xfrm>
            <a:off x="5441166" y="5430082"/>
            <a:ext cx="173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50093"/>
                </a:solidFill>
              </a:rPr>
              <a:t>Test Vectors</a:t>
            </a:r>
          </a:p>
        </p:txBody>
      </p:sp>
    </p:spTree>
    <p:extLst>
      <p:ext uri="{BB962C8B-B14F-4D97-AF65-F5344CB8AC3E}">
        <p14:creationId xmlns:p14="http://schemas.microsoft.com/office/powerpoint/2010/main" val="384320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 animBg="1"/>
      <p:bldP spid="10" grpId="0"/>
      <p:bldP spid="14" grpId="0"/>
      <p:bldP spid="16" grpId="0"/>
      <p:bldP spid="18" grpId="0"/>
      <p:bldP spid="19" grpId="0"/>
      <p:bldP spid="26" grpId="0" animBg="1"/>
      <p:bldP spid="2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456C-094F-4BA7-C9A9-2C672093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09" y="-99392"/>
            <a:ext cx="7772400" cy="1276350"/>
          </a:xfrm>
        </p:spPr>
        <p:txBody>
          <a:bodyPr/>
          <a:lstStyle/>
          <a:p>
            <a:r>
              <a:rPr lang="en-US" dirty="0"/>
              <a:t>Fault Collapsing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6DE9F6-48EF-42DD-7E90-403C4F595545}"/>
              </a:ext>
            </a:extLst>
          </p:cNvPr>
          <p:cNvSpPr txBox="1">
            <a:spLocks/>
          </p:cNvSpPr>
          <p:nvPr/>
        </p:nvSpPr>
        <p:spPr bwMode="auto">
          <a:xfrm>
            <a:off x="125760" y="1268760"/>
            <a:ext cx="8892480" cy="9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1" kern="0" dirty="0"/>
              <a:t>Dominant Fault</a:t>
            </a:r>
            <a:r>
              <a:rPr lang="en-US" sz="1800" kern="0" dirty="0"/>
              <a:t>: Fault F1 is said to dominate F2 if test vectors of F2 are subset of F1 test vectors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FDAE3-AB79-6AA7-2903-36F2D2E91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80" y="2228631"/>
            <a:ext cx="1780952" cy="914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BB67F9-BEF1-D3F9-330B-9BCF41DDB1ED}"/>
              </a:ext>
            </a:extLst>
          </p:cNvPr>
          <p:cNvSpPr txBox="1"/>
          <p:nvPr/>
        </p:nvSpPr>
        <p:spPr>
          <a:xfrm>
            <a:off x="121414" y="3465853"/>
            <a:ext cx="283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sz="1600" dirty="0"/>
              <a:t>s-a-1</a:t>
            </a:r>
            <a:r>
              <a:rPr lang="en-US" dirty="0"/>
              <a:t>    b </a:t>
            </a:r>
            <a:r>
              <a:rPr lang="en-US" sz="1600" dirty="0"/>
              <a:t>s-a-1</a:t>
            </a:r>
            <a:r>
              <a:rPr lang="en-US" dirty="0"/>
              <a:t>   </a:t>
            </a:r>
            <a:r>
              <a:rPr lang="en-US" sz="2800" dirty="0"/>
              <a:t> c </a:t>
            </a:r>
            <a:r>
              <a:rPr lang="en-US" sz="1600" dirty="0"/>
              <a:t>s-a-0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71ADA-A059-63DD-A6EA-6603C1906933}"/>
              </a:ext>
            </a:extLst>
          </p:cNvPr>
          <p:cNvSpPr txBox="1"/>
          <p:nvPr/>
        </p:nvSpPr>
        <p:spPr>
          <a:xfrm>
            <a:off x="208281" y="4137069"/>
            <a:ext cx="684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</a:t>
            </a:r>
          </a:p>
          <a:p>
            <a:r>
              <a:rPr lang="en-US" dirty="0"/>
              <a:t>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231859-DB2B-7A81-A78C-65DE8193B794}"/>
              </a:ext>
            </a:extLst>
          </p:cNvPr>
          <p:cNvSpPr txBox="1"/>
          <p:nvPr/>
        </p:nvSpPr>
        <p:spPr>
          <a:xfrm>
            <a:off x="1133618" y="4146642"/>
            <a:ext cx="684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</a:t>
            </a:r>
          </a:p>
          <a:p>
            <a:r>
              <a:rPr lang="en-US" dirty="0"/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14FA4C-65BC-AD35-7158-A6516321BDFA}"/>
              </a:ext>
            </a:extLst>
          </p:cNvPr>
          <p:cNvSpPr txBox="1"/>
          <p:nvPr/>
        </p:nvSpPr>
        <p:spPr>
          <a:xfrm>
            <a:off x="2058955" y="4177737"/>
            <a:ext cx="684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</a:t>
            </a:r>
          </a:p>
          <a:p>
            <a:r>
              <a:rPr lang="en-US" dirty="0"/>
              <a:t>00</a:t>
            </a:r>
          </a:p>
          <a:p>
            <a:r>
              <a:rPr lang="en-US" dirty="0"/>
              <a:t>01</a:t>
            </a:r>
          </a:p>
          <a:p>
            <a:r>
              <a:rPr lang="en-US" dirty="0"/>
              <a:t>10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FD626C-4B44-2B68-4A4A-7E109B0E9A95}"/>
              </a:ext>
            </a:extLst>
          </p:cNvPr>
          <p:cNvSpPr/>
          <p:nvPr/>
        </p:nvSpPr>
        <p:spPr bwMode="auto">
          <a:xfrm>
            <a:off x="121414" y="3989073"/>
            <a:ext cx="1642274" cy="1168119"/>
          </a:xfrm>
          <a:prstGeom prst="ellipse">
            <a:avLst/>
          </a:prstGeom>
          <a:noFill/>
          <a:ln w="28575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2FDDF3-665A-C7BB-DA71-AF8DBF696210}"/>
              </a:ext>
            </a:extLst>
          </p:cNvPr>
          <p:cNvSpPr txBox="1"/>
          <p:nvPr/>
        </p:nvSpPr>
        <p:spPr>
          <a:xfrm>
            <a:off x="208281" y="5373216"/>
            <a:ext cx="173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50093"/>
                </a:solidFill>
              </a:rPr>
              <a:t>Test Vectors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FCD5DC-7A92-CD8D-89A9-8E508AE1C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34" y="2105880"/>
            <a:ext cx="1723810" cy="8857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D4A0465-58AE-22E9-2700-89F4B0203531}"/>
              </a:ext>
            </a:extLst>
          </p:cNvPr>
          <p:cNvSpPr txBox="1"/>
          <p:nvPr/>
        </p:nvSpPr>
        <p:spPr>
          <a:xfrm>
            <a:off x="5362667" y="3465853"/>
            <a:ext cx="2830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sz="1600" dirty="0"/>
              <a:t>s-a-0 </a:t>
            </a:r>
            <a:r>
              <a:rPr lang="en-US" dirty="0"/>
              <a:t>   b </a:t>
            </a:r>
            <a:r>
              <a:rPr lang="en-US" sz="1600" dirty="0"/>
              <a:t>s-a-0</a:t>
            </a:r>
            <a:r>
              <a:rPr lang="en-US" dirty="0"/>
              <a:t>   </a:t>
            </a:r>
            <a:r>
              <a:rPr lang="en-US" sz="2800" dirty="0"/>
              <a:t> c </a:t>
            </a:r>
            <a:r>
              <a:rPr lang="en-US" sz="1600" dirty="0"/>
              <a:t>s-a-1           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A2857B-3BA5-11AF-449A-2538041725D5}"/>
              </a:ext>
            </a:extLst>
          </p:cNvPr>
          <p:cNvSpPr txBox="1"/>
          <p:nvPr/>
        </p:nvSpPr>
        <p:spPr>
          <a:xfrm>
            <a:off x="5475632" y="4202887"/>
            <a:ext cx="684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</a:t>
            </a:r>
          </a:p>
          <a:p>
            <a:r>
              <a:rPr lang="en-US" dirty="0"/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A31BE9-A5C3-496A-29AB-F0E980D75EFB}"/>
              </a:ext>
            </a:extLst>
          </p:cNvPr>
          <p:cNvSpPr txBox="1"/>
          <p:nvPr/>
        </p:nvSpPr>
        <p:spPr>
          <a:xfrm>
            <a:off x="6400969" y="4212460"/>
            <a:ext cx="684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</a:t>
            </a:r>
          </a:p>
          <a:p>
            <a:r>
              <a:rPr lang="en-US" dirty="0"/>
              <a:t>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84D93E-7B4D-86FF-BE5C-0ECA6030B8FE}"/>
              </a:ext>
            </a:extLst>
          </p:cNvPr>
          <p:cNvSpPr txBox="1"/>
          <p:nvPr/>
        </p:nvSpPr>
        <p:spPr>
          <a:xfrm>
            <a:off x="7326306" y="4243555"/>
            <a:ext cx="684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</a:t>
            </a:r>
          </a:p>
          <a:p>
            <a:r>
              <a:rPr lang="en-US" dirty="0"/>
              <a:t>01</a:t>
            </a:r>
          </a:p>
          <a:p>
            <a:r>
              <a:rPr lang="en-US" dirty="0"/>
              <a:t>10</a:t>
            </a:r>
          </a:p>
          <a:p>
            <a:r>
              <a:rPr lang="en-US" dirty="0"/>
              <a:t>11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C6B54E4-94EF-3AA5-5778-7833136B69A0}"/>
              </a:ext>
            </a:extLst>
          </p:cNvPr>
          <p:cNvSpPr/>
          <p:nvPr/>
        </p:nvSpPr>
        <p:spPr bwMode="auto">
          <a:xfrm>
            <a:off x="5354299" y="4045939"/>
            <a:ext cx="1642274" cy="1168119"/>
          </a:xfrm>
          <a:prstGeom prst="ellipse">
            <a:avLst/>
          </a:prstGeom>
          <a:noFill/>
          <a:ln w="28575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BC6266-DAE2-FCCA-7144-E8C68B676B84}"/>
              </a:ext>
            </a:extLst>
          </p:cNvPr>
          <p:cNvSpPr txBox="1"/>
          <p:nvPr/>
        </p:nvSpPr>
        <p:spPr>
          <a:xfrm>
            <a:off x="5441166" y="5430082"/>
            <a:ext cx="173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50093"/>
                </a:solidFill>
              </a:rPr>
              <a:t>Test Vectors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FC0A74-9D5E-A049-CF61-4025146079C6}"/>
              </a:ext>
            </a:extLst>
          </p:cNvPr>
          <p:cNvSpPr/>
          <p:nvPr/>
        </p:nvSpPr>
        <p:spPr bwMode="auto">
          <a:xfrm>
            <a:off x="7236615" y="2520113"/>
            <a:ext cx="118382" cy="111936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606F95-0D9C-DD80-852E-CB6298D5AD77}"/>
              </a:ext>
            </a:extLst>
          </p:cNvPr>
          <p:cNvSpPr/>
          <p:nvPr/>
        </p:nvSpPr>
        <p:spPr bwMode="auto">
          <a:xfrm>
            <a:off x="1937016" y="2612974"/>
            <a:ext cx="118382" cy="111936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 animBg="1"/>
      <p:bldP spid="10" grpId="0"/>
      <p:bldP spid="14" grpId="0"/>
      <p:bldP spid="16" grpId="0"/>
      <p:bldP spid="18" grpId="0"/>
      <p:bldP spid="19" grpId="0"/>
      <p:bldP spid="26" grpId="0" animBg="1"/>
      <p:bldP spid="27" grpId="0"/>
      <p:bldP spid="7" grpId="0" animBg="1"/>
      <p:bldP spid="1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456C-094F-4BA7-C9A9-2C672093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09" y="-99392"/>
            <a:ext cx="7772400" cy="1276350"/>
          </a:xfrm>
        </p:spPr>
        <p:txBody>
          <a:bodyPr/>
          <a:lstStyle/>
          <a:p>
            <a:r>
              <a:rPr lang="en-US" dirty="0"/>
              <a:t>Fault Collapsing Example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77FF9A-EA82-1671-867C-E216F2372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3" y="1211726"/>
            <a:ext cx="5256584" cy="46952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3311AF0-8831-E5AC-C250-4A6ECD37D72F}"/>
              </a:ext>
            </a:extLst>
          </p:cNvPr>
          <p:cNvSpPr txBox="1"/>
          <p:nvPr/>
        </p:nvSpPr>
        <p:spPr>
          <a:xfrm>
            <a:off x="0" y="105783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C854D9-2B04-3E8A-E983-946E3688A873}"/>
              </a:ext>
            </a:extLst>
          </p:cNvPr>
          <p:cNvSpPr txBox="1"/>
          <p:nvPr/>
        </p:nvSpPr>
        <p:spPr>
          <a:xfrm>
            <a:off x="473841" y="1057838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9BDDD5-C432-43FB-D6C9-3247D5713EB0}"/>
              </a:ext>
            </a:extLst>
          </p:cNvPr>
          <p:cNvSpPr txBox="1"/>
          <p:nvPr/>
        </p:nvSpPr>
        <p:spPr>
          <a:xfrm>
            <a:off x="10779" y="159279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1F18D9-0DD9-E3CE-8E08-5AA7D1814853}"/>
              </a:ext>
            </a:extLst>
          </p:cNvPr>
          <p:cNvSpPr txBox="1"/>
          <p:nvPr/>
        </p:nvSpPr>
        <p:spPr>
          <a:xfrm>
            <a:off x="484620" y="159279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3B5A9A-9EBD-FD81-8FF3-221E4F43BD3D}"/>
              </a:ext>
            </a:extLst>
          </p:cNvPr>
          <p:cNvSpPr txBox="1"/>
          <p:nvPr/>
        </p:nvSpPr>
        <p:spPr>
          <a:xfrm>
            <a:off x="10779" y="231047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D256EF-4482-3FED-7913-F3754CE0111B}"/>
              </a:ext>
            </a:extLst>
          </p:cNvPr>
          <p:cNvSpPr txBox="1"/>
          <p:nvPr/>
        </p:nvSpPr>
        <p:spPr>
          <a:xfrm>
            <a:off x="484620" y="231047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96DE5E-CBE8-F9E3-7E90-42C974E6F1C7}"/>
              </a:ext>
            </a:extLst>
          </p:cNvPr>
          <p:cNvSpPr txBox="1"/>
          <p:nvPr/>
        </p:nvSpPr>
        <p:spPr>
          <a:xfrm>
            <a:off x="18174" y="283237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7B63C1-FF46-4ADC-9468-AC49BD1C65B1}"/>
              </a:ext>
            </a:extLst>
          </p:cNvPr>
          <p:cNvSpPr txBox="1"/>
          <p:nvPr/>
        </p:nvSpPr>
        <p:spPr>
          <a:xfrm>
            <a:off x="492015" y="283237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18B7BF-3DF9-37E0-D573-3E96C0EBAA3D}"/>
              </a:ext>
            </a:extLst>
          </p:cNvPr>
          <p:cNvSpPr txBox="1"/>
          <p:nvPr/>
        </p:nvSpPr>
        <p:spPr>
          <a:xfrm>
            <a:off x="18174" y="371785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2E3B21-A723-B45B-A7B5-9D289DEA2AFE}"/>
              </a:ext>
            </a:extLst>
          </p:cNvPr>
          <p:cNvSpPr txBox="1"/>
          <p:nvPr/>
        </p:nvSpPr>
        <p:spPr>
          <a:xfrm>
            <a:off x="492015" y="371785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09C167-FE20-7ECC-FE76-CB4C9E5CA526}"/>
              </a:ext>
            </a:extLst>
          </p:cNvPr>
          <p:cNvSpPr txBox="1"/>
          <p:nvPr/>
        </p:nvSpPr>
        <p:spPr>
          <a:xfrm>
            <a:off x="18174" y="423890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A9A02C-2ECE-6FD1-301D-94EA0F42B245}"/>
              </a:ext>
            </a:extLst>
          </p:cNvPr>
          <p:cNvSpPr txBox="1"/>
          <p:nvPr/>
        </p:nvSpPr>
        <p:spPr>
          <a:xfrm>
            <a:off x="492015" y="423890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7A0333-BA38-B05F-1AAB-6B4B29076121}"/>
              </a:ext>
            </a:extLst>
          </p:cNvPr>
          <p:cNvSpPr txBox="1"/>
          <p:nvPr/>
        </p:nvSpPr>
        <p:spPr>
          <a:xfrm>
            <a:off x="18174" y="491904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C3F820-8A1C-15F7-BFC2-C95021B15D8B}"/>
              </a:ext>
            </a:extLst>
          </p:cNvPr>
          <p:cNvSpPr txBox="1"/>
          <p:nvPr/>
        </p:nvSpPr>
        <p:spPr>
          <a:xfrm>
            <a:off x="492015" y="491904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B3ECD7-078A-AF56-5792-2A047FD016F0}"/>
              </a:ext>
            </a:extLst>
          </p:cNvPr>
          <p:cNvSpPr txBox="1"/>
          <p:nvPr/>
        </p:nvSpPr>
        <p:spPr>
          <a:xfrm>
            <a:off x="18174" y="544529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8E9B9D-D6D7-3FB3-E542-4A9BD7E8ED9A}"/>
              </a:ext>
            </a:extLst>
          </p:cNvPr>
          <p:cNvSpPr txBox="1"/>
          <p:nvPr/>
        </p:nvSpPr>
        <p:spPr>
          <a:xfrm>
            <a:off x="492015" y="544529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1276EC-63F5-248D-24C1-6CD9B47AF576}"/>
              </a:ext>
            </a:extLst>
          </p:cNvPr>
          <p:cNvSpPr txBox="1"/>
          <p:nvPr/>
        </p:nvSpPr>
        <p:spPr>
          <a:xfrm>
            <a:off x="2010844" y="128501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62B6BED-62CA-3442-9031-FFFC2F3EA0E4}"/>
              </a:ext>
            </a:extLst>
          </p:cNvPr>
          <p:cNvSpPr txBox="1"/>
          <p:nvPr/>
        </p:nvSpPr>
        <p:spPr>
          <a:xfrm>
            <a:off x="2484685" y="128501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A30793-E541-681A-18D3-1CD7A7DEDD08}"/>
              </a:ext>
            </a:extLst>
          </p:cNvPr>
          <p:cNvSpPr txBox="1"/>
          <p:nvPr/>
        </p:nvSpPr>
        <p:spPr>
          <a:xfrm>
            <a:off x="1962055" y="252431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C22F63-7F19-7609-2F1F-C80A0157B984}"/>
              </a:ext>
            </a:extLst>
          </p:cNvPr>
          <p:cNvSpPr txBox="1"/>
          <p:nvPr/>
        </p:nvSpPr>
        <p:spPr>
          <a:xfrm>
            <a:off x="2435896" y="252431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744B35D-33D5-3AD1-7DF3-BBC99955CDDB}"/>
              </a:ext>
            </a:extLst>
          </p:cNvPr>
          <p:cNvSpPr txBox="1"/>
          <p:nvPr/>
        </p:nvSpPr>
        <p:spPr>
          <a:xfrm>
            <a:off x="1767240" y="391456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FB883E-4DDD-F1E3-5160-1BF1F6BA3D69}"/>
              </a:ext>
            </a:extLst>
          </p:cNvPr>
          <p:cNvSpPr txBox="1"/>
          <p:nvPr/>
        </p:nvSpPr>
        <p:spPr>
          <a:xfrm>
            <a:off x="2241081" y="391456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8DE77DC-31A5-F78A-A172-CFA444E28A39}"/>
              </a:ext>
            </a:extLst>
          </p:cNvPr>
          <p:cNvSpPr txBox="1"/>
          <p:nvPr/>
        </p:nvSpPr>
        <p:spPr>
          <a:xfrm>
            <a:off x="1767240" y="544948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24F554-4FEF-CFF9-6B84-9993767234EF}"/>
              </a:ext>
            </a:extLst>
          </p:cNvPr>
          <p:cNvSpPr txBox="1"/>
          <p:nvPr/>
        </p:nvSpPr>
        <p:spPr>
          <a:xfrm>
            <a:off x="2241081" y="544948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4BE39AC-E8E3-3123-A11D-BB17DB4954DB}"/>
              </a:ext>
            </a:extLst>
          </p:cNvPr>
          <p:cNvSpPr txBox="1"/>
          <p:nvPr/>
        </p:nvSpPr>
        <p:spPr>
          <a:xfrm>
            <a:off x="3509156" y="231025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0AE0952-05FB-2999-F3C4-6917643152B1}"/>
              </a:ext>
            </a:extLst>
          </p:cNvPr>
          <p:cNvSpPr txBox="1"/>
          <p:nvPr/>
        </p:nvSpPr>
        <p:spPr>
          <a:xfrm>
            <a:off x="3982997" y="231025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25EADCB-D82D-9E41-546A-DFA2EFEAA6B4}"/>
              </a:ext>
            </a:extLst>
          </p:cNvPr>
          <p:cNvSpPr txBox="1"/>
          <p:nvPr/>
        </p:nvSpPr>
        <p:spPr>
          <a:xfrm>
            <a:off x="3323347" y="461126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9B1D409-013D-A1E8-E4CC-5877AA41903C}"/>
              </a:ext>
            </a:extLst>
          </p:cNvPr>
          <p:cNvSpPr txBox="1"/>
          <p:nvPr/>
        </p:nvSpPr>
        <p:spPr>
          <a:xfrm>
            <a:off x="3797188" y="461126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3E280C4-5DF4-E0D9-5D36-9706D9D95CF6}"/>
              </a:ext>
            </a:extLst>
          </p:cNvPr>
          <p:cNvSpPr txBox="1"/>
          <p:nvPr/>
        </p:nvSpPr>
        <p:spPr>
          <a:xfrm>
            <a:off x="5328085" y="322965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90E621A-3601-868C-2C6F-72001A6C5F3A}"/>
              </a:ext>
            </a:extLst>
          </p:cNvPr>
          <p:cNvSpPr txBox="1"/>
          <p:nvPr/>
        </p:nvSpPr>
        <p:spPr>
          <a:xfrm>
            <a:off x="5276974" y="371785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BC4F594-D3D4-4330-B94A-2C7AC2DDAC2F}"/>
              </a:ext>
            </a:extLst>
          </p:cNvPr>
          <p:cNvSpPr txBox="1"/>
          <p:nvPr/>
        </p:nvSpPr>
        <p:spPr>
          <a:xfrm>
            <a:off x="5975650" y="264950"/>
            <a:ext cx="2700300" cy="468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Exhaustive Testing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D56B0D0-77B8-1686-DA6F-E2D03871DF24}"/>
              </a:ext>
            </a:extLst>
          </p:cNvPr>
          <p:cNvSpPr txBox="1"/>
          <p:nvPr/>
        </p:nvSpPr>
        <p:spPr>
          <a:xfrm>
            <a:off x="6372200" y="660690"/>
            <a:ext cx="299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8 inputs =&gt; 256 test vector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ACC4B1F-DB03-C425-6963-D9564028AF72}"/>
              </a:ext>
            </a:extLst>
          </p:cNvPr>
          <p:cNvSpPr txBox="1"/>
          <p:nvPr/>
        </p:nvSpPr>
        <p:spPr>
          <a:xfrm>
            <a:off x="5975650" y="1439541"/>
            <a:ext cx="349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Structural (Fault Model)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069A079-2090-95F2-13BE-30D50D24FD3E}"/>
              </a:ext>
            </a:extLst>
          </p:cNvPr>
          <p:cNvSpPr txBox="1"/>
          <p:nvPr/>
        </p:nvSpPr>
        <p:spPr>
          <a:xfrm>
            <a:off x="6372200" y="1971696"/>
            <a:ext cx="299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15 node * 2 faults = 30 fault</a:t>
            </a:r>
          </a:p>
          <a:p>
            <a:r>
              <a:rPr lang="en-US" sz="1800" dirty="0"/>
              <a:t>Max 30 test vector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70B0E65-1E55-B486-CA8E-69386DE5C0B5}"/>
              </a:ext>
            </a:extLst>
          </p:cNvPr>
          <p:cNvSpPr txBox="1"/>
          <p:nvPr/>
        </p:nvSpPr>
        <p:spPr>
          <a:xfrm>
            <a:off x="6089958" y="2730003"/>
            <a:ext cx="2933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Fault Collapsing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072B145-6503-EB82-BD63-69CA948734DF}"/>
              </a:ext>
            </a:extLst>
          </p:cNvPr>
          <p:cNvSpPr txBox="1"/>
          <p:nvPr/>
        </p:nvSpPr>
        <p:spPr>
          <a:xfrm>
            <a:off x="6374541" y="3198878"/>
            <a:ext cx="241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15 test vector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814502C-834B-B39D-928B-1736085C656B}"/>
              </a:ext>
            </a:extLst>
          </p:cNvPr>
          <p:cNvCxnSpPr>
            <a:cxnSpLocks/>
          </p:cNvCxnSpPr>
          <p:nvPr/>
        </p:nvCxnSpPr>
        <p:spPr bwMode="auto">
          <a:xfrm flipH="1">
            <a:off x="576064" y="5753073"/>
            <a:ext cx="473841" cy="381072"/>
          </a:xfrm>
          <a:prstGeom prst="line">
            <a:avLst/>
          </a:prstGeom>
          <a:ln w="15875"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0EDE0A6-2962-F7F7-5275-3F97C8BC1FD8}"/>
              </a:ext>
            </a:extLst>
          </p:cNvPr>
          <p:cNvCxnSpPr/>
          <p:nvPr/>
        </p:nvCxnSpPr>
        <p:spPr bwMode="auto">
          <a:xfrm flipH="1">
            <a:off x="132482" y="6120235"/>
            <a:ext cx="461756" cy="1391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3A4DEFD-F0F0-E010-E82F-84677BC31765}"/>
              </a:ext>
            </a:extLst>
          </p:cNvPr>
          <p:cNvSpPr txBox="1"/>
          <p:nvPr/>
        </p:nvSpPr>
        <p:spPr>
          <a:xfrm>
            <a:off x="-38808" y="613414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7AAFDF4-5F34-9D32-3BF1-F252AAEABB20}"/>
              </a:ext>
            </a:extLst>
          </p:cNvPr>
          <p:cNvSpPr txBox="1"/>
          <p:nvPr/>
        </p:nvSpPr>
        <p:spPr>
          <a:xfrm>
            <a:off x="435033" y="613414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s-a-1</a:t>
            </a:r>
          </a:p>
        </p:txBody>
      </p:sp>
      <p:sp>
        <p:nvSpPr>
          <p:cNvPr id="75" name="Speech Bubble: Oval 74">
            <a:extLst>
              <a:ext uri="{FF2B5EF4-FFF2-40B4-BE49-F238E27FC236}">
                <a16:creationId xmlns:a16="http://schemas.microsoft.com/office/drawing/2014/main" id="{F16DEF38-62F2-9D78-676A-A88260E1EDE5}"/>
              </a:ext>
            </a:extLst>
          </p:cNvPr>
          <p:cNvSpPr/>
          <p:nvPr/>
        </p:nvSpPr>
        <p:spPr bwMode="auto">
          <a:xfrm>
            <a:off x="1174404" y="5906964"/>
            <a:ext cx="1730025" cy="804942"/>
          </a:xfrm>
          <a:prstGeom prst="wedgeEllipseCallout">
            <a:avLst>
              <a:gd name="adj1" fmla="val -66969"/>
              <a:gd name="adj2" fmla="val -43929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What Will Happen With extra line</a:t>
            </a:r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E9B4DD3A-451A-77FC-DCFD-F893FC78DFDE}"/>
              </a:ext>
            </a:extLst>
          </p:cNvPr>
          <p:cNvSpPr/>
          <p:nvPr/>
        </p:nvSpPr>
        <p:spPr bwMode="auto">
          <a:xfrm>
            <a:off x="3239851" y="5943609"/>
            <a:ext cx="2376265" cy="617739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F32090B4-FF84-9690-9E97-AD57015ED426}"/>
              </a:ext>
            </a:extLst>
          </p:cNvPr>
          <p:cNvSpPr/>
          <p:nvPr/>
        </p:nvSpPr>
        <p:spPr bwMode="auto">
          <a:xfrm>
            <a:off x="5975650" y="4365104"/>
            <a:ext cx="3047954" cy="59169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Exhaustive Testing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9 inputs =&gt; 512 test vector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636662E-E6C0-CBE1-02DF-EF8926FE08B5}"/>
              </a:ext>
            </a:extLst>
          </p:cNvPr>
          <p:cNvSpPr/>
          <p:nvPr/>
        </p:nvSpPr>
        <p:spPr bwMode="auto">
          <a:xfrm>
            <a:off x="5975650" y="5100992"/>
            <a:ext cx="3047954" cy="59169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Structural Testing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16 node * 2 faults = max 32 test vector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D3EEE1DD-33CD-6CCB-7A57-2C6F654E7374}"/>
              </a:ext>
            </a:extLst>
          </p:cNvPr>
          <p:cNvSpPr/>
          <p:nvPr/>
        </p:nvSpPr>
        <p:spPr bwMode="auto">
          <a:xfrm>
            <a:off x="5951538" y="5908019"/>
            <a:ext cx="3047954" cy="591691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Fault Collapsing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16 test vector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27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8" grpId="0"/>
      <p:bldP spid="30" grpId="0"/>
      <p:bldP spid="32" grpId="0"/>
      <p:bldP spid="34" grpId="0"/>
      <p:bldP spid="36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73" grpId="0"/>
      <p:bldP spid="74" grpId="0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456C-094F-4BA7-C9A9-2C672093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09" y="-99392"/>
            <a:ext cx="7772400" cy="1276350"/>
          </a:xfrm>
        </p:spPr>
        <p:txBody>
          <a:bodyPr/>
          <a:lstStyle/>
          <a:p>
            <a:r>
              <a:rPr lang="en-US" dirty="0"/>
              <a:t>Fault Collapsing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CBC9E-2D1F-D905-E211-95444ECE0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76957"/>
            <a:ext cx="8431663" cy="33843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085AC5-B3A9-7163-E816-3DD94D2F6A59}"/>
              </a:ext>
            </a:extLst>
          </p:cNvPr>
          <p:cNvSpPr txBox="1"/>
          <p:nvPr/>
        </p:nvSpPr>
        <p:spPr>
          <a:xfrm>
            <a:off x="3262767" y="1176958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Asa0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228F8D-F828-D225-9418-A9D6ED4B632E}"/>
              </a:ext>
            </a:extLst>
          </p:cNvPr>
          <p:cNvSpPr txBox="1"/>
          <p:nvPr/>
        </p:nvSpPr>
        <p:spPr>
          <a:xfrm>
            <a:off x="3739160" y="1176957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Asa1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941437-EB38-1877-14A3-3D34563B0422}"/>
              </a:ext>
            </a:extLst>
          </p:cNvPr>
          <p:cNvSpPr txBox="1"/>
          <p:nvPr/>
        </p:nvSpPr>
        <p:spPr>
          <a:xfrm>
            <a:off x="3239852" y="1664804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Bsa0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A7FE34-48F8-C06E-D29B-38BA46D44EC6}"/>
              </a:ext>
            </a:extLst>
          </p:cNvPr>
          <p:cNvSpPr txBox="1"/>
          <p:nvPr/>
        </p:nvSpPr>
        <p:spPr>
          <a:xfrm>
            <a:off x="3716245" y="1664803"/>
            <a:ext cx="61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Bsa1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8C1E0B-FDF8-4246-1588-62B466CD6725}"/>
              </a:ext>
            </a:extLst>
          </p:cNvPr>
          <p:cNvSpPr txBox="1"/>
          <p:nvPr/>
        </p:nvSpPr>
        <p:spPr>
          <a:xfrm>
            <a:off x="783239" y="2780929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Csa0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864773-8CC2-62AE-D4DB-3C9BFAF3296B}"/>
              </a:ext>
            </a:extLst>
          </p:cNvPr>
          <p:cNvSpPr txBox="1"/>
          <p:nvPr/>
        </p:nvSpPr>
        <p:spPr>
          <a:xfrm>
            <a:off x="1259632" y="2780928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Csa1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A29F9E-9B24-C8AF-6506-15887B27732F}"/>
              </a:ext>
            </a:extLst>
          </p:cNvPr>
          <p:cNvSpPr txBox="1"/>
          <p:nvPr/>
        </p:nvSpPr>
        <p:spPr>
          <a:xfrm>
            <a:off x="783239" y="3268775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Dsa0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3DF39-FBC2-8699-C309-105CC322A683}"/>
              </a:ext>
            </a:extLst>
          </p:cNvPr>
          <p:cNvSpPr txBox="1"/>
          <p:nvPr/>
        </p:nvSpPr>
        <p:spPr>
          <a:xfrm>
            <a:off x="1259632" y="3268774"/>
            <a:ext cx="61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Dsa1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0990ED-1EAC-D689-EF80-3E456EC915AB}"/>
              </a:ext>
            </a:extLst>
          </p:cNvPr>
          <p:cNvSpPr txBox="1"/>
          <p:nvPr/>
        </p:nvSpPr>
        <p:spPr>
          <a:xfrm>
            <a:off x="3239852" y="3861049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Esa0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468EA2-F56D-BCBE-A3C8-5EA8B4990324}"/>
              </a:ext>
            </a:extLst>
          </p:cNvPr>
          <p:cNvSpPr txBox="1"/>
          <p:nvPr/>
        </p:nvSpPr>
        <p:spPr>
          <a:xfrm>
            <a:off x="3716245" y="3861048"/>
            <a:ext cx="61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Esa1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BAC47D-D3BC-E72A-E297-912683C6D9C2}"/>
              </a:ext>
            </a:extLst>
          </p:cNvPr>
          <p:cNvSpPr txBox="1"/>
          <p:nvPr/>
        </p:nvSpPr>
        <p:spPr>
          <a:xfrm>
            <a:off x="2547435" y="2627040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Fsa0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08F323-B582-131F-3B62-7301873FF268}"/>
              </a:ext>
            </a:extLst>
          </p:cNvPr>
          <p:cNvSpPr txBox="1"/>
          <p:nvPr/>
        </p:nvSpPr>
        <p:spPr>
          <a:xfrm>
            <a:off x="3023828" y="2627039"/>
            <a:ext cx="61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Fsa1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20E3E8-A80B-74FF-5AFA-C3A3AE5D44EB}"/>
              </a:ext>
            </a:extLst>
          </p:cNvPr>
          <p:cNvSpPr txBox="1"/>
          <p:nvPr/>
        </p:nvSpPr>
        <p:spPr>
          <a:xfrm>
            <a:off x="3731119" y="2621587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Gsa0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D81CF6-970A-04F9-2C6D-DCD4A7CF6A40}"/>
              </a:ext>
            </a:extLst>
          </p:cNvPr>
          <p:cNvSpPr txBox="1"/>
          <p:nvPr/>
        </p:nvSpPr>
        <p:spPr>
          <a:xfrm>
            <a:off x="4207512" y="2621586"/>
            <a:ext cx="61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Gsa1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E33B83-83BC-9B41-8785-02082B628281}"/>
              </a:ext>
            </a:extLst>
          </p:cNvPr>
          <p:cNvSpPr txBox="1"/>
          <p:nvPr/>
        </p:nvSpPr>
        <p:spPr>
          <a:xfrm>
            <a:off x="5427755" y="3707160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Vsa0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2E41C0-63B5-1086-0EFC-172C8188AC53}"/>
              </a:ext>
            </a:extLst>
          </p:cNvPr>
          <p:cNvSpPr txBox="1"/>
          <p:nvPr/>
        </p:nvSpPr>
        <p:spPr>
          <a:xfrm>
            <a:off x="5904148" y="3707159"/>
            <a:ext cx="61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Vsa1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9C9483-B20C-3DA6-C2C5-8E0E4EFBF221}"/>
              </a:ext>
            </a:extLst>
          </p:cNvPr>
          <p:cNvSpPr txBox="1"/>
          <p:nvPr/>
        </p:nvSpPr>
        <p:spPr>
          <a:xfrm>
            <a:off x="5427755" y="1357027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Hsa0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9E41D4-E177-E7B3-37BA-3CBCA61A5F81}"/>
              </a:ext>
            </a:extLst>
          </p:cNvPr>
          <p:cNvSpPr txBox="1"/>
          <p:nvPr/>
        </p:nvSpPr>
        <p:spPr>
          <a:xfrm>
            <a:off x="5904148" y="1357026"/>
            <a:ext cx="61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Hsa1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C88A0E-E53E-3B75-C343-C8A06F4983D4}"/>
              </a:ext>
            </a:extLst>
          </p:cNvPr>
          <p:cNvSpPr txBox="1"/>
          <p:nvPr/>
        </p:nvSpPr>
        <p:spPr>
          <a:xfrm>
            <a:off x="7407975" y="2267254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Zsa0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FEB7FC-7A33-A650-2B9C-95C737C3DF92}"/>
              </a:ext>
            </a:extLst>
          </p:cNvPr>
          <p:cNvSpPr txBox="1"/>
          <p:nvPr/>
        </p:nvSpPr>
        <p:spPr>
          <a:xfrm>
            <a:off x="7884368" y="2267253"/>
            <a:ext cx="612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Zsa1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EB3613-47B3-1B41-45D1-E3B3D05B1574}"/>
              </a:ext>
            </a:extLst>
          </p:cNvPr>
          <p:cNvSpPr txBox="1"/>
          <p:nvPr/>
        </p:nvSpPr>
        <p:spPr>
          <a:xfrm>
            <a:off x="2647034" y="2544641"/>
            <a:ext cx="37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iscoSansCHT Light" panose="020B0604030504040204" pitchFamily="2" charset="-120"/>
                <a:ea typeface="CiscoSansCHT Light" panose="020B0604030504040204" pitchFamily="2" charset="-120"/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71A1B2-AE8A-3DBC-B8F6-DF879245EE3D}"/>
              </a:ext>
            </a:extLst>
          </p:cNvPr>
          <p:cNvSpPr txBox="1"/>
          <p:nvPr/>
        </p:nvSpPr>
        <p:spPr>
          <a:xfrm>
            <a:off x="3359510" y="1601861"/>
            <a:ext cx="37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iscoSansCHT Light" panose="020B0604030504040204" pitchFamily="2" charset="-120"/>
                <a:ea typeface="CiscoSansCHT Light" panose="020B0604030504040204" pitchFamily="2" charset="-120"/>
              </a:rPr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6F8EFE-70CE-C6FB-F66E-8E7ADE899C71}"/>
              </a:ext>
            </a:extLst>
          </p:cNvPr>
          <p:cNvSpPr txBox="1"/>
          <p:nvPr/>
        </p:nvSpPr>
        <p:spPr>
          <a:xfrm>
            <a:off x="5520816" y="1278021"/>
            <a:ext cx="37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iscoSansCHT Light" panose="020B0604030504040204" pitchFamily="2" charset="-120"/>
                <a:ea typeface="CiscoSansCHT Light" panose="020B0604030504040204" pitchFamily="2" charset="-120"/>
              </a:rPr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07F576D-0F4A-5532-C6BA-EF20347B5CC8}"/>
              </a:ext>
            </a:extLst>
          </p:cNvPr>
          <p:cNvSpPr txBox="1"/>
          <p:nvPr/>
        </p:nvSpPr>
        <p:spPr>
          <a:xfrm>
            <a:off x="1371008" y="3242536"/>
            <a:ext cx="37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iscoSansCHT Light" panose="020B0604030504040204" pitchFamily="2" charset="-120"/>
                <a:ea typeface="CiscoSansCHT Light" panose="020B0604030504040204" pitchFamily="2" charset="-120"/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59C97E-B6A0-8DC7-E8B9-D2DB4A9E5E49}"/>
              </a:ext>
            </a:extLst>
          </p:cNvPr>
          <p:cNvSpPr txBox="1"/>
          <p:nvPr/>
        </p:nvSpPr>
        <p:spPr>
          <a:xfrm>
            <a:off x="3072687" y="2575030"/>
            <a:ext cx="37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iscoSansCHT Light" panose="020B0604030504040204" pitchFamily="2" charset="-120"/>
                <a:ea typeface="CiscoSansCHT Light" panose="020B0604030504040204" pitchFamily="2" charset="-120"/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08B72E-D004-7698-D0C6-E591AC68C9A6}"/>
              </a:ext>
            </a:extLst>
          </p:cNvPr>
          <p:cNvSpPr txBox="1"/>
          <p:nvPr/>
        </p:nvSpPr>
        <p:spPr>
          <a:xfrm>
            <a:off x="3781859" y="2575030"/>
            <a:ext cx="37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iscoSansCHT Light" panose="020B0604030504040204" pitchFamily="2" charset="-120"/>
                <a:ea typeface="CiscoSansCHT Light" panose="020B0604030504040204" pitchFamily="2" charset="-12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A6A1DD-3F4E-0CE1-0718-4DECE0EE3A47}"/>
              </a:ext>
            </a:extLst>
          </p:cNvPr>
          <p:cNvSpPr txBox="1"/>
          <p:nvPr/>
        </p:nvSpPr>
        <p:spPr>
          <a:xfrm>
            <a:off x="5965655" y="1323378"/>
            <a:ext cx="37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iscoSansCHT Light" panose="020B0604030504040204" pitchFamily="2" charset="-120"/>
                <a:ea typeface="CiscoSansCHT Light" panose="020B0604030504040204" pitchFamily="2" charset="-120"/>
              </a:rPr>
              <a:t>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8DDEC6-E0EA-A617-CBB4-9AA7B1CB6DB5}"/>
              </a:ext>
            </a:extLst>
          </p:cNvPr>
          <p:cNvSpPr txBox="1"/>
          <p:nvPr/>
        </p:nvSpPr>
        <p:spPr>
          <a:xfrm>
            <a:off x="7943823" y="2246523"/>
            <a:ext cx="37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iscoSansCHT Light" panose="020B0604030504040204" pitchFamily="2" charset="-120"/>
                <a:ea typeface="CiscoSansCHT Light" panose="020B0604030504040204" pitchFamily="2" charset="-120"/>
              </a:rPr>
              <a:t>X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BF3305-84CC-749F-9AC5-FB5F21A68D99}"/>
              </a:ext>
            </a:extLst>
          </p:cNvPr>
          <p:cNvSpPr txBox="1"/>
          <p:nvPr/>
        </p:nvSpPr>
        <p:spPr>
          <a:xfrm>
            <a:off x="5957772" y="3704201"/>
            <a:ext cx="37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iscoSansCHT Light" panose="020B0604030504040204" pitchFamily="2" charset="-120"/>
                <a:ea typeface="CiscoSansCHT Light" panose="020B0604030504040204" pitchFamily="2" charset="-120"/>
              </a:rPr>
              <a:t>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BA73C9-E3A2-82A8-30CE-96E9A301425B}"/>
              </a:ext>
            </a:extLst>
          </p:cNvPr>
          <p:cNvSpPr txBox="1"/>
          <p:nvPr/>
        </p:nvSpPr>
        <p:spPr>
          <a:xfrm>
            <a:off x="7512893" y="2215904"/>
            <a:ext cx="37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iscoSansCHT Light" panose="020B0604030504040204" pitchFamily="2" charset="-120"/>
                <a:ea typeface="CiscoSansCHT Light" panose="020B0604030504040204" pitchFamily="2" charset="-120"/>
              </a:rPr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94DF817-5AE2-0EAC-ED55-2E56D2A1594D}"/>
              </a:ext>
            </a:extLst>
          </p:cNvPr>
          <p:cNvSpPr txBox="1"/>
          <p:nvPr/>
        </p:nvSpPr>
        <p:spPr>
          <a:xfrm>
            <a:off x="5520816" y="3638003"/>
            <a:ext cx="37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iscoSansCHT Light" panose="020B0604030504040204" pitchFamily="2" charset="-120"/>
                <a:ea typeface="CiscoSansCHT Light" panose="020B0604030504040204" pitchFamily="2" charset="-120"/>
              </a:rPr>
              <a:t>X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82C907-9373-A7EE-B61A-558372682BCD}"/>
              </a:ext>
            </a:extLst>
          </p:cNvPr>
          <p:cNvSpPr txBox="1"/>
          <p:nvPr/>
        </p:nvSpPr>
        <p:spPr>
          <a:xfrm>
            <a:off x="3311860" y="3868836"/>
            <a:ext cx="37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iscoSansCHT Light" panose="020B0604030504040204" pitchFamily="2" charset="-120"/>
                <a:ea typeface="CiscoSansCHT Light" panose="020B0604030504040204" pitchFamily="2" charset="-120"/>
              </a:rPr>
              <a:t>X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4A099F9-1431-CC40-14F6-5F77F25DAE53}"/>
              </a:ext>
            </a:extLst>
          </p:cNvPr>
          <p:cNvSpPr txBox="1"/>
          <p:nvPr/>
        </p:nvSpPr>
        <p:spPr>
          <a:xfrm>
            <a:off x="4285160" y="2575030"/>
            <a:ext cx="37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iscoSansCHT Light" panose="020B0604030504040204" pitchFamily="2" charset="-120"/>
                <a:ea typeface="CiscoSansCHT Light" panose="020B0604030504040204" pitchFamily="2" charset="-12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810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456C-094F-4BA7-C9A9-2C672093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09" y="-99392"/>
            <a:ext cx="7772400" cy="1276350"/>
          </a:xfrm>
        </p:spPr>
        <p:txBody>
          <a:bodyPr/>
          <a:lstStyle/>
          <a:p>
            <a:r>
              <a:rPr lang="en-US" dirty="0"/>
              <a:t>Fault Collapsing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3FEDE-20C7-25E1-0E8F-58696C035B01}"/>
              </a:ext>
            </a:extLst>
          </p:cNvPr>
          <p:cNvSpPr txBox="1">
            <a:spLocks/>
          </p:cNvSpPr>
          <p:nvPr/>
        </p:nvSpPr>
        <p:spPr bwMode="auto">
          <a:xfrm>
            <a:off x="125760" y="1268760"/>
            <a:ext cx="8892480" cy="9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IMPORTANT NOTE: </a:t>
            </a:r>
          </a:p>
          <a:p>
            <a:pPr lvl="1"/>
            <a:r>
              <a:rPr lang="en-US" sz="1800" kern="0" dirty="0"/>
              <a:t>Fault equivalency and dominance save time</a:t>
            </a:r>
          </a:p>
          <a:p>
            <a:pPr lvl="1"/>
            <a:r>
              <a:rPr lang="en-US" sz="1800" kern="0" dirty="0"/>
              <a:t>No need to recalculate faults </a:t>
            </a:r>
          </a:p>
          <a:p>
            <a:pPr lvl="1"/>
            <a:r>
              <a:rPr lang="en-US" sz="1800" kern="0" dirty="0"/>
              <a:t>Pay attention in exam to save solving time </a:t>
            </a:r>
          </a:p>
        </p:txBody>
      </p:sp>
    </p:spTree>
    <p:extLst>
      <p:ext uri="{BB962C8B-B14F-4D97-AF65-F5344CB8AC3E}">
        <p14:creationId xmlns:p14="http://schemas.microsoft.com/office/powerpoint/2010/main" val="14904729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DFF7-7F57-4ABB-452C-D03694A9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Testability (DFT)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E8865-719D-94D2-5D86-24807AB0E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26660" cy="3656013"/>
          </a:xfrm>
        </p:spPr>
        <p:txBody>
          <a:bodyPr/>
          <a:lstStyle/>
          <a:p>
            <a:r>
              <a:rPr lang="en-US" sz="2400" dirty="0"/>
              <a:t>Testing is taken into account during the design phase </a:t>
            </a:r>
          </a:p>
          <a:p>
            <a:r>
              <a:rPr lang="en-US" sz="2400" dirty="0"/>
              <a:t>DFT: Adding extra logic to ease circuit testing after manufacturing </a:t>
            </a:r>
          </a:p>
          <a:p>
            <a:r>
              <a:rPr lang="en-US" sz="2400" dirty="0"/>
              <a:t>DFT enhances Construability and observability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D66DAE-8B52-1813-16F6-0E55C6E18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60" y="4446737"/>
            <a:ext cx="5609524" cy="11904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AB22E6-BFCF-502A-178D-B59F6BC9A212}"/>
              </a:ext>
            </a:extLst>
          </p:cNvPr>
          <p:cNvSpPr txBox="1"/>
          <p:nvPr/>
        </p:nvSpPr>
        <p:spPr>
          <a:xfrm>
            <a:off x="1259632" y="5752184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Control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9F3F09-A961-1FB9-A7B8-E1F0E0BA30D8}"/>
              </a:ext>
            </a:extLst>
          </p:cNvPr>
          <p:cNvSpPr txBox="1"/>
          <p:nvPr/>
        </p:nvSpPr>
        <p:spPr>
          <a:xfrm>
            <a:off x="6048164" y="5703677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Observe</a:t>
            </a:r>
          </a:p>
        </p:txBody>
      </p:sp>
    </p:spTree>
    <p:extLst>
      <p:ext uri="{BB962C8B-B14F-4D97-AF65-F5344CB8AC3E}">
        <p14:creationId xmlns:p14="http://schemas.microsoft.com/office/powerpoint/2010/main" val="82651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657" name="Group 137"/>
          <p:cNvGrpSpPr>
            <a:grpSpLocks/>
          </p:cNvGrpSpPr>
          <p:nvPr/>
        </p:nvGrpSpPr>
        <p:grpSpPr bwMode="auto">
          <a:xfrm>
            <a:off x="1020763" y="4781550"/>
            <a:ext cx="2867025" cy="1628775"/>
            <a:chOff x="643" y="3012"/>
            <a:chExt cx="1806" cy="1026"/>
          </a:xfrm>
        </p:grpSpPr>
        <p:sp>
          <p:nvSpPr>
            <p:cNvPr id="363658" name="Rectangle 138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63659" name="Group 139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363660" name="Line 140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3661" name="Line 141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3662" name="Rectangle 142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363663" name="Rectangle 143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363664" name="Line 144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3665" name="Rectangle 145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363666" name="Line 146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3667" name="Line 147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3668" name="Line 148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3669" name="Line 149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3670" name="Freeform 150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3671" name="Rectangle 151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363672" name="Rectangle 152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363673" name="Freeform 153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3674" name="Text Box 154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363675" name="Text Box 155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sp>
        <p:nvSpPr>
          <p:cNvPr id="363533" name="Rectangle 13"/>
          <p:cNvSpPr>
            <a:spLocks noChangeArrowheads="1"/>
          </p:cNvSpPr>
          <p:nvPr/>
        </p:nvSpPr>
        <p:spPr bwMode="auto">
          <a:xfrm>
            <a:off x="685800" y="1619250"/>
            <a:ext cx="84582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E50093"/>
              </a:buClr>
              <a:buSzPct val="120000"/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en-US"/>
              <a:t>One of the units has a fault </a:t>
            </a:r>
          </a:p>
          <a:p>
            <a:r>
              <a:rPr lang="en-GB" altLang="en-US"/>
              <a:t>Node y has been short-circuited to a voltage supply rail </a:t>
            </a:r>
          </a:p>
          <a:p>
            <a:r>
              <a:rPr lang="en-GB" altLang="en-US"/>
              <a:t>This node’s value is stuck at logic 0</a:t>
            </a:r>
          </a:p>
          <a:p>
            <a:endParaRPr lang="en-GB" altLang="en-US"/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Example</a:t>
            </a:r>
            <a:endParaRPr lang="en-US" altLang="en-US"/>
          </a:p>
        </p:txBody>
      </p:sp>
      <p:sp>
        <p:nvSpPr>
          <p:cNvPr id="363527" name="Rectangle 7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363600" name="Group 80"/>
          <p:cNvGrpSpPr>
            <a:grpSpLocks/>
          </p:cNvGrpSpPr>
          <p:nvPr/>
        </p:nvGrpSpPr>
        <p:grpSpPr bwMode="auto">
          <a:xfrm>
            <a:off x="1219200" y="4676775"/>
            <a:ext cx="2733675" cy="1854200"/>
            <a:chOff x="768" y="2946"/>
            <a:chExt cx="1722" cy="1168"/>
          </a:xfrm>
        </p:grpSpPr>
        <p:sp>
          <p:nvSpPr>
            <p:cNvPr id="363529" name="Line 9"/>
            <p:cNvSpPr>
              <a:spLocks noChangeShapeType="1"/>
            </p:cNvSpPr>
            <p:nvPr/>
          </p:nvSpPr>
          <p:spPr bwMode="auto">
            <a:xfrm>
              <a:off x="792" y="3996"/>
              <a:ext cx="155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3530" name="Line 10"/>
            <p:cNvSpPr>
              <a:spLocks noChangeShapeType="1"/>
            </p:cNvSpPr>
            <p:nvPr/>
          </p:nvSpPr>
          <p:spPr bwMode="auto">
            <a:xfrm>
              <a:off x="768" y="3084"/>
              <a:ext cx="155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3531" name="Text Box 11"/>
            <p:cNvSpPr txBox="1">
              <a:spLocks noChangeArrowheads="1"/>
            </p:cNvSpPr>
            <p:nvPr/>
          </p:nvSpPr>
          <p:spPr bwMode="auto">
            <a:xfrm>
              <a:off x="2286" y="2946"/>
              <a:ext cx="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363532" name="Text Box 12"/>
            <p:cNvSpPr txBox="1">
              <a:spLocks noChangeArrowheads="1"/>
            </p:cNvSpPr>
            <p:nvPr/>
          </p:nvSpPr>
          <p:spPr bwMode="auto">
            <a:xfrm>
              <a:off x="2286" y="3864"/>
              <a:ext cx="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1</a:t>
              </a:r>
            </a:p>
          </p:txBody>
        </p:sp>
      </p:grpSp>
      <p:sp>
        <p:nvSpPr>
          <p:cNvPr id="363596" name="Oval 76"/>
          <p:cNvSpPr>
            <a:spLocks noChangeArrowheads="1"/>
          </p:cNvSpPr>
          <p:nvPr/>
        </p:nvSpPr>
        <p:spPr bwMode="auto">
          <a:xfrm>
            <a:off x="2314575" y="4810125"/>
            <a:ext cx="209550" cy="4857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63677" name="Group 157"/>
          <p:cNvGraphicFramePr>
            <a:graphicFrameLocks noGrp="1"/>
          </p:cNvGraphicFramePr>
          <p:nvPr>
            <p:ph sz="quarter" idx="2"/>
          </p:nvPr>
        </p:nvGraphicFramePr>
        <p:xfrm>
          <a:off x="5010150" y="3629025"/>
          <a:ext cx="1301750" cy="2743200"/>
        </p:xfrm>
        <a:graphic>
          <a:graphicData uri="http://schemas.openxmlformats.org/drawingml/2006/table">
            <a:tbl>
              <a:tblPr/>
              <a:tblGrid>
                <a:gridCol w="32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4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a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b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c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3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3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3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33" grpId="0" uiExpand="1" build="p"/>
      <p:bldP spid="36359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DFF7-7F57-4ABB-452C-D03694A9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Testability (DFT)</a:t>
            </a:r>
          </a:p>
        </p:txBody>
      </p:sp>
      <p:pic>
        <p:nvPicPr>
          <p:cNvPr id="5" name="Content Placeholder 4" descr="A group of white shapes on a black background&#10;&#10;Description automatically generated">
            <a:extLst>
              <a:ext uri="{FF2B5EF4-FFF2-40B4-BE49-F238E27FC236}">
                <a16:creationId xmlns:a16="http://schemas.microsoft.com/office/drawing/2014/main" id="{485BFCEA-53F6-F2D9-05B8-426CD658C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329" y="2420888"/>
            <a:ext cx="5565341" cy="2186384"/>
          </a:xfr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8DD56F-4D43-A0FF-DD35-9BEE063F033C}"/>
              </a:ext>
            </a:extLst>
          </p:cNvPr>
          <p:cNvCxnSpPr/>
          <p:nvPr/>
        </p:nvCxnSpPr>
        <p:spPr bwMode="auto">
          <a:xfrm flipV="1">
            <a:off x="3527884" y="1952836"/>
            <a:ext cx="0" cy="136815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E8EF40-4D15-5DC0-AD21-8EF04FA07693}"/>
              </a:ext>
            </a:extLst>
          </p:cNvPr>
          <p:cNvCxnSpPr/>
          <p:nvPr/>
        </p:nvCxnSpPr>
        <p:spPr bwMode="auto">
          <a:xfrm flipV="1">
            <a:off x="5004048" y="2060848"/>
            <a:ext cx="0" cy="136815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4ABE4E9-64A2-E2A8-49BD-52A316EF0B85}"/>
              </a:ext>
            </a:extLst>
          </p:cNvPr>
          <p:cNvSpPr txBox="1"/>
          <p:nvPr/>
        </p:nvSpPr>
        <p:spPr>
          <a:xfrm>
            <a:off x="3527884" y="1592796"/>
            <a:ext cx="972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Additional Input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5223B-B130-B4BA-63FF-4F2B73D4D400}"/>
              </a:ext>
            </a:extLst>
          </p:cNvPr>
          <p:cNvSpPr txBox="1"/>
          <p:nvPr/>
        </p:nvSpPr>
        <p:spPr>
          <a:xfrm>
            <a:off x="4932040" y="1496733"/>
            <a:ext cx="972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Additional Output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E3E4B65-BB0B-4D0C-F529-CABD404CF65F}"/>
              </a:ext>
            </a:extLst>
          </p:cNvPr>
          <p:cNvSpPr txBox="1">
            <a:spLocks/>
          </p:cNvSpPr>
          <p:nvPr/>
        </p:nvSpPr>
        <p:spPr bwMode="auto">
          <a:xfrm>
            <a:off x="685800" y="4863138"/>
            <a:ext cx="8026660" cy="49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Additional Input increases controllability 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FBD84DE-E7E7-20E2-C702-1030CF743AB1}"/>
              </a:ext>
            </a:extLst>
          </p:cNvPr>
          <p:cNvSpPr txBox="1">
            <a:spLocks/>
          </p:cNvSpPr>
          <p:nvPr/>
        </p:nvSpPr>
        <p:spPr bwMode="auto">
          <a:xfrm>
            <a:off x="669268" y="5379399"/>
            <a:ext cx="8026660" cy="49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Additional Output increases Observability </a:t>
            </a:r>
          </a:p>
        </p:txBody>
      </p:sp>
    </p:spTree>
    <p:extLst>
      <p:ext uri="{BB962C8B-B14F-4D97-AF65-F5344CB8AC3E}">
        <p14:creationId xmlns:p14="http://schemas.microsoft.com/office/powerpoint/2010/main" val="301365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DFF7-7F57-4ABB-452C-D03694A9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Testability (DFT)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E8865-719D-94D2-5D86-24807AB0E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034" y="1740980"/>
            <a:ext cx="8026660" cy="1208745"/>
          </a:xfrm>
        </p:spPr>
        <p:txBody>
          <a:bodyPr/>
          <a:lstStyle/>
          <a:p>
            <a:r>
              <a:rPr lang="en-US" sz="2000" dirty="0"/>
              <a:t>Ad-hoc Technique</a:t>
            </a:r>
          </a:p>
          <a:p>
            <a:pPr lvl="1"/>
            <a:r>
              <a:rPr lang="en-US" sz="2000" dirty="0"/>
              <a:t>Adding minor changes into the design </a:t>
            </a:r>
          </a:p>
          <a:p>
            <a:pPr lvl="1"/>
            <a:r>
              <a:rPr lang="en-US" sz="2000" dirty="0"/>
              <a:t>Target a specific problem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A7884C-9386-E521-5FB8-8AC156D7BBA0}"/>
              </a:ext>
            </a:extLst>
          </p:cNvPr>
          <p:cNvSpPr/>
          <p:nvPr/>
        </p:nvSpPr>
        <p:spPr bwMode="auto">
          <a:xfrm>
            <a:off x="1426365" y="3537223"/>
            <a:ext cx="5508612" cy="194421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C4E93B-4655-4999-96F2-2108EB85AF78}"/>
              </a:ext>
            </a:extLst>
          </p:cNvPr>
          <p:cNvSpPr/>
          <p:nvPr/>
        </p:nvSpPr>
        <p:spPr bwMode="auto">
          <a:xfrm>
            <a:off x="2110441" y="3933267"/>
            <a:ext cx="1584176" cy="100811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D845D-136E-019C-9F3C-D9DC0BE2AD3A}"/>
              </a:ext>
            </a:extLst>
          </p:cNvPr>
          <p:cNvSpPr/>
          <p:nvPr/>
        </p:nvSpPr>
        <p:spPr bwMode="auto">
          <a:xfrm>
            <a:off x="4738733" y="3933267"/>
            <a:ext cx="1584176" cy="100811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C393CA-9D4F-1AC9-9EB3-39D096819AAD}"/>
              </a:ext>
            </a:extLst>
          </p:cNvPr>
          <p:cNvCxnSpPr>
            <a:stCxn id="4" idx="3"/>
            <a:endCxn id="5" idx="1"/>
          </p:cNvCxnSpPr>
          <p:nvPr/>
        </p:nvCxnSpPr>
        <p:spPr bwMode="auto">
          <a:xfrm>
            <a:off x="3694617" y="4437323"/>
            <a:ext cx="10441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28D40A-5F6A-6C24-56F9-B85B37152B00}"/>
              </a:ext>
            </a:extLst>
          </p:cNvPr>
          <p:cNvCxnSpPr/>
          <p:nvPr/>
        </p:nvCxnSpPr>
        <p:spPr bwMode="auto">
          <a:xfrm>
            <a:off x="1066325" y="4400474"/>
            <a:ext cx="10441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040204-095E-1EE7-B72E-0E5CBD3537F4}"/>
              </a:ext>
            </a:extLst>
          </p:cNvPr>
          <p:cNvCxnSpPr/>
          <p:nvPr/>
        </p:nvCxnSpPr>
        <p:spPr bwMode="auto">
          <a:xfrm>
            <a:off x="6322909" y="4400474"/>
            <a:ext cx="10441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B313AB-2EF1-4C5C-2544-8E3714772BAA}"/>
              </a:ext>
            </a:extLst>
          </p:cNvPr>
          <p:cNvSpPr txBox="1"/>
          <p:nvPr/>
        </p:nvSpPr>
        <p:spPr>
          <a:xfrm>
            <a:off x="310241" y="4386510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EF6776-873D-D0C1-C5AF-4299B4C1E360}"/>
              </a:ext>
            </a:extLst>
          </p:cNvPr>
          <p:cNvSpPr txBox="1"/>
          <p:nvPr/>
        </p:nvSpPr>
        <p:spPr>
          <a:xfrm>
            <a:off x="7096995" y="4353398"/>
            <a:ext cx="142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05B352-1058-CBB2-287B-036355BCD34B}"/>
              </a:ext>
            </a:extLst>
          </p:cNvPr>
          <p:cNvSpPr txBox="1"/>
          <p:nvPr/>
        </p:nvSpPr>
        <p:spPr>
          <a:xfrm>
            <a:off x="3455876" y="5985495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Output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18C236-4B1E-2894-D37E-B65BFCB07B3C}"/>
              </a:ext>
            </a:extLst>
          </p:cNvPr>
          <p:cNvCxnSpPr/>
          <p:nvPr/>
        </p:nvCxnSpPr>
        <p:spPr bwMode="auto">
          <a:xfrm>
            <a:off x="4180671" y="4437323"/>
            <a:ext cx="0" cy="13353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2D7CA796-92B7-8069-F2AC-396DDB94AABB}"/>
              </a:ext>
            </a:extLst>
          </p:cNvPr>
          <p:cNvSpPr/>
          <p:nvPr/>
        </p:nvSpPr>
        <p:spPr bwMode="auto">
          <a:xfrm>
            <a:off x="215520" y="5711426"/>
            <a:ext cx="2124232" cy="735734"/>
          </a:xfrm>
          <a:prstGeom prst="wedgeRoundRectCallout">
            <a:avLst>
              <a:gd name="adj1" fmla="val 130659"/>
              <a:gd name="adj2" fmla="val -64321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Increasing Observability for S1</a:t>
            </a:r>
          </a:p>
        </p:txBody>
      </p:sp>
    </p:spTree>
    <p:extLst>
      <p:ext uri="{BB962C8B-B14F-4D97-AF65-F5344CB8AC3E}">
        <p14:creationId xmlns:p14="http://schemas.microsoft.com/office/powerpoint/2010/main" val="260189808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DFF7-7F57-4ABB-452C-D03694A9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Testability (DFT)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E8865-719D-94D2-5D86-24807AB0E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034" y="1740980"/>
            <a:ext cx="8026660" cy="1208745"/>
          </a:xfrm>
        </p:spPr>
        <p:txBody>
          <a:bodyPr/>
          <a:lstStyle/>
          <a:p>
            <a:r>
              <a:rPr lang="en-US" sz="2000" dirty="0"/>
              <a:t>Ad-hoc Technique</a:t>
            </a:r>
          </a:p>
          <a:p>
            <a:pPr lvl="1"/>
            <a:r>
              <a:rPr lang="en-US" sz="2000" dirty="0"/>
              <a:t>Adding minor changes into the design </a:t>
            </a:r>
          </a:p>
          <a:p>
            <a:pPr lvl="1"/>
            <a:r>
              <a:rPr lang="en-US" sz="2000" dirty="0"/>
              <a:t>Target a specific problem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A7884C-9386-E521-5FB8-8AC156D7BBA0}"/>
              </a:ext>
            </a:extLst>
          </p:cNvPr>
          <p:cNvSpPr/>
          <p:nvPr/>
        </p:nvSpPr>
        <p:spPr bwMode="auto">
          <a:xfrm>
            <a:off x="1426364" y="3429000"/>
            <a:ext cx="5737923" cy="205243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C4E93B-4655-4999-96F2-2108EB85AF78}"/>
              </a:ext>
            </a:extLst>
          </p:cNvPr>
          <p:cNvSpPr/>
          <p:nvPr/>
        </p:nvSpPr>
        <p:spPr bwMode="auto">
          <a:xfrm>
            <a:off x="1871700" y="3947230"/>
            <a:ext cx="1584176" cy="100811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D845D-136E-019C-9F3C-D9DC0BE2AD3A}"/>
              </a:ext>
            </a:extLst>
          </p:cNvPr>
          <p:cNvSpPr/>
          <p:nvPr/>
        </p:nvSpPr>
        <p:spPr bwMode="auto">
          <a:xfrm>
            <a:off x="5413381" y="3909398"/>
            <a:ext cx="1584176" cy="100811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C393CA-9D4F-1AC9-9EB3-39D096819AAD}"/>
              </a:ext>
            </a:extLst>
          </p:cNvPr>
          <p:cNvCxnSpPr>
            <a:stCxn id="4" idx="3"/>
          </p:cNvCxnSpPr>
          <p:nvPr/>
        </p:nvCxnSpPr>
        <p:spPr bwMode="auto">
          <a:xfrm>
            <a:off x="3455876" y="4451286"/>
            <a:ext cx="88209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28D40A-5F6A-6C24-56F9-B85B37152B00}"/>
              </a:ext>
            </a:extLst>
          </p:cNvPr>
          <p:cNvCxnSpPr/>
          <p:nvPr/>
        </p:nvCxnSpPr>
        <p:spPr bwMode="auto">
          <a:xfrm>
            <a:off x="827584" y="4401596"/>
            <a:ext cx="10441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040204-095E-1EE7-B72E-0E5CBD3537F4}"/>
              </a:ext>
            </a:extLst>
          </p:cNvPr>
          <p:cNvCxnSpPr/>
          <p:nvPr/>
        </p:nvCxnSpPr>
        <p:spPr bwMode="auto">
          <a:xfrm>
            <a:off x="6934979" y="4433748"/>
            <a:ext cx="104411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B313AB-2EF1-4C5C-2544-8E3714772BAA}"/>
              </a:ext>
            </a:extLst>
          </p:cNvPr>
          <p:cNvSpPr txBox="1"/>
          <p:nvPr/>
        </p:nvSpPr>
        <p:spPr>
          <a:xfrm>
            <a:off x="310241" y="4386510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EF6776-873D-D0C1-C5AF-4299B4C1E360}"/>
              </a:ext>
            </a:extLst>
          </p:cNvPr>
          <p:cNvSpPr txBox="1"/>
          <p:nvPr/>
        </p:nvSpPr>
        <p:spPr>
          <a:xfrm>
            <a:off x="7411601" y="4437323"/>
            <a:ext cx="142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05B352-1058-CBB2-287B-036355BCD34B}"/>
              </a:ext>
            </a:extLst>
          </p:cNvPr>
          <p:cNvSpPr txBox="1"/>
          <p:nvPr/>
        </p:nvSpPr>
        <p:spPr>
          <a:xfrm>
            <a:off x="2192262" y="5599603"/>
            <a:ext cx="176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Output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18C236-4B1E-2894-D37E-B65BFCB07B3C}"/>
              </a:ext>
            </a:extLst>
          </p:cNvPr>
          <p:cNvCxnSpPr/>
          <p:nvPr/>
        </p:nvCxnSpPr>
        <p:spPr bwMode="auto">
          <a:xfrm>
            <a:off x="3815916" y="4433580"/>
            <a:ext cx="0" cy="13353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C5B6AE1-90FB-A897-4456-968308E72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800" y="3493111"/>
            <a:ext cx="590006" cy="129033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85B090E-09D4-E348-4152-5E11CFEEBBA3}"/>
              </a:ext>
            </a:extLst>
          </p:cNvPr>
          <p:cNvCxnSpPr/>
          <p:nvPr/>
        </p:nvCxnSpPr>
        <p:spPr bwMode="auto">
          <a:xfrm>
            <a:off x="4337974" y="4221088"/>
            <a:ext cx="1075407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A1F829F-D1CB-1265-B666-8F6703577683}"/>
              </a:ext>
            </a:extLst>
          </p:cNvPr>
          <p:cNvCxnSpPr/>
          <p:nvPr/>
        </p:nvCxnSpPr>
        <p:spPr bwMode="auto">
          <a:xfrm flipV="1">
            <a:off x="3826800" y="3104964"/>
            <a:ext cx="0" cy="8422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1E66848-86DB-5620-9142-23CC4DBADA94}"/>
              </a:ext>
            </a:extLst>
          </p:cNvPr>
          <p:cNvSpPr txBox="1"/>
          <p:nvPr/>
        </p:nvSpPr>
        <p:spPr>
          <a:xfrm>
            <a:off x="3788427" y="2958482"/>
            <a:ext cx="1453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Input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53EC996-CA82-9651-B3DD-6BC53EDE1BBA}"/>
              </a:ext>
            </a:extLst>
          </p:cNvPr>
          <p:cNvCxnSpPr/>
          <p:nvPr/>
        </p:nvCxnSpPr>
        <p:spPr bwMode="auto">
          <a:xfrm flipH="1" flipV="1">
            <a:off x="4253160" y="4601318"/>
            <a:ext cx="965" cy="115157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E559CC8-FB86-B014-67C9-3C4FD24A799B}"/>
              </a:ext>
            </a:extLst>
          </p:cNvPr>
          <p:cNvSpPr txBox="1"/>
          <p:nvPr/>
        </p:nvSpPr>
        <p:spPr>
          <a:xfrm>
            <a:off x="4291776" y="5462398"/>
            <a:ext cx="276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test/normal</a:t>
            </a:r>
          </a:p>
        </p:txBody>
      </p:sp>
    </p:spTree>
    <p:extLst>
      <p:ext uri="{BB962C8B-B14F-4D97-AF65-F5344CB8AC3E}">
        <p14:creationId xmlns:p14="http://schemas.microsoft.com/office/powerpoint/2010/main" val="16915338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49812AD-B2D6-0F40-95D4-AA94605BE503}"/>
              </a:ext>
            </a:extLst>
          </p:cNvPr>
          <p:cNvCxnSpPr/>
          <p:nvPr/>
        </p:nvCxnSpPr>
        <p:spPr bwMode="auto">
          <a:xfrm>
            <a:off x="4644008" y="4329100"/>
            <a:ext cx="0" cy="16921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C2F8046-7A20-5D8E-5FA8-73B7EB9EA132}"/>
              </a:ext>
            </a:extLst>
          </p:cNvPr>
          <p:cNvCxnSpPr/>
          <p:nvPr/>
        </p:nvCxnSpPr>
        <p:spPr bwMode="auto">
          <a:xfrm flipV="1">
            <a:off x="7200292" y="3897052"/>
            <a:ext cx="18002" cy="21242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0645E82-49BB-960B-3347-45AA970ECBF6}"/>
              </a:ext>
            </a:extLst>
          </p:cNvPr>
          <p:cNvCxnSpPr/>
          <p:nvPr/>
        </p:nvCxnSpPr>
        <p:spPr bwMode="auto">
          <a:xfrm flipV="1">
            <a:off x="2051720" y="4329100"/>
            <a:ext cx="0" cy="21602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8D8DFF7-7F57-4ABB-452C-D03694A9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for Testability (DFT)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E8865-719D-94D2-5D86-24807AB0E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342" y="1555441"/>
            <a:ext cx="8026660" cy="643317"/>
          </a:xfrm>
        </p:spPr>
        <p:txBody>
          <a:bodyPr/>
          <a:lstStyle/>
          <a:p>
            <a:r>
              <a:rPr lang="en-US" sz="2000" dirty="0"/>
              <a:t>Structured Technique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A7884C-9386-E521-5FB8-8AC156D7BBA0}"/>
              </a:ext>
            </a:extLst>
          </p:cNvPr>
          <p:cNvSpPr/>
          <p:nvPr/>
        </p:nvSpPr>
        <p:spPr bwMode="auto">
          <a:xfrm>
            <a:off x="1414373" y="4214455"/>
            <a:ext cx="6531278" cy="194421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C4E93B-4655-4999-96F2-2108EB85AF78}"/>
              </a:ext>
            </a:extLst>
          </p:cNvPr>
          <p:cNvSpPr/>
          <p:nvPr/>
        </p:nvSpPr>
        <p:spPr bwMode="auto">
          <a:xfrm>
            <a:off x="2723717" y="4603916"/>
            <a:ext cx="1171634" cy="100811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Comb Logic 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28D40A-5F6A-6C24-56F9-B85B37152B00}"/>
              </a:ext>
            </a:extLst>
          </p:cNvPr>
          <p:cNvCxnSpPr>
            <a:endCxn id="4" idx="1"/>
          </p:cNvCxnSpPr>
          <p:nvPr/>
        </p:nvCxnSpPr>
        <p:spPr bwMode="auto">
          <a:xfrm flipV="1">
            <a:off x="827584" y="5107972"/>
            <a:ext cx="1896133" cy="67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040204-095E-1EE7-B72E-0E5CBD3537F4}"/>
              </a:ext>
            </a:extLst>
          </p:cNvPr>
          <p:cNvCxnSpPr>
            <a:stCxn id="55" idx="3"/>
          </p:cNvCxnSpPr>
          <p:nvPr/>
        </p:nvCxnSpPr>
        <p:spPr bwMode="auto">
          <a:xfrm>
            <a:off x="6552220" y="5114766"/>
            <a:ext cx="17554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B313AB-2EF1-4C5C-2544-8E3714772BAA}"/>
              </a:ext>
            </a:extLst>
          </p:cNvPr>
          <p:cNvSpPr txBox="1"/>
          <p:nvPr/>
        </p:nvSpPr>
        <p:spPr>
          <a:xfrm>
            <a:off x="329078" y="5063951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EF6776-873D-D0C1-C5AF-4299B4C1E360}"/>
              </a:ext>
            </a:extLst>
          </p:cNvPr>
          <p:cNvSpPr txBox="1"/>
          <p:nvPr/>
        </p:nvSpPr>
        <p:spPr>
          <a:xfrm>
            <a:off x="7945651" y="5063952"/>
            <a:ext cx="142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D2BB056-4CE9-734F-164E-8306C5454D66}"/>
              </a:ext>
            </a:extLst>
          </p:cNvPr>
          <p:cNvCxnSpPr>
            <a:stCxn id="4" idx="3"/>
            <a:endCxn id="55" idx="1"/>
          </p:cNvCxnSpPr>
          <p:nvPr/>
        </p:nvCxnSpPr>
        <p:spPr bwMode="auto">
          <a:xfrm>
            <a:off x="3895351" y="5107972"/>
            <a:ext cx="1495984" cy="67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1A9B8A2-57CD-5FD2-C7D1-86152AF00571}"/>
              </a:ext>
            </a:extLst>
          </p:cNvPr>
          <p:cNvSpPr/>
          <p:nvPr/>
        </p:nvSpPr>
        <p:spPr bwMode="auto">
          <a:xfrm>
            <a:off x="5391335" y="4610710"/>
            <a:ext cx="1160885" cy="100811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Comb Logic 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7AFF120-5E08-A35F-FD7C-DD765EDDCB94}"/>
              </a:ext>
            </a:extLst>
          </p:cNvPr>
          <p:cNvSpPr/>
          <p:nvPr/>
        </p:nvSpPr>
        <p:spPr bwMode="auto">
          <a:xfrm>
            <a:off x="1886363" y="4610710"/>
            <a:ext cx="333342" cy="1008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C55EAB8-6F26-1A67-BC61-823639C832D0}"/>
              </a:ext>
            </a:extLst>
          </p:cNvPr>
          <p:cNvSpPr/>
          <p:nvPr/>
        </p:nvSpPr>
        <p:spPr bwMode="auto">
          <a:xfrm>
            <a:off x="4476672" y="4610710"/>
            <a:ext cx="333342" cy="1008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8473E20-D539-D4B3-8239-FE209A370409}"/>
              </a:ext>
            </a:extLst>
          </p:cNvPr>
          <p:cNvSpPr/>
          <p:nvPr/>
        </p:nvSpPr>
        <p:spPr bwMode="auto">
          <a:xfrm>
            <a:off x="7010268" y="4650350"/>
            <a:ext cx="333342" cy="1008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8C2E5EB-9936-835F-A65E-32D783E0B064}"/>
              </a:ext>
            </a:extLst>
          </p:cNvPr>
          <p:cNvSpPr txBox="1"/>
          <p:nvPr/>
        </p:nvSpPr>
        <p:spPr>
          <a:xfrm>
            <a:off x="1467047" y="4650350"/>
            <a:ext cx="419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Reg1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114C57C-0110-912F-C0B4-F85FDF08FAB2}"/>
              </a:ext>
            </a:extLst>
          </p:cNvPr>
          <p:cNvSpPr txBox="1"/>
          <p:nvPr/>
        </p:nvSpPr>
        <p:spPr>
          <a:xfrm>
            <a:off x="4036767" y="4653330"/>
            <a:ext cx="419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Reg2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ED78CDB-BD55-BF63-4125-0F4CECF5E11D}"/>
              </a:ext>
            </a:extLst>
          </p:cNvPr>
          <p:cNvSpPr txBox="1"/>
          <p:nvPr/>
        </p:nvSpPr>
        <p:spPr>
          <a:xfrm>
            <a:off x="6656337" y="4726484"/>
            <a:ext cx="419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Reg3</a:t>
            </a:r>
          </a:p>
        </p:txBody>
      </p:sp>
      <p:sp>
        <p:nvSpPr>
          <p:cNvPr id="66" name="Content Placeholder 5">
            <a:extLst>
              <a:ext uri="{FF2B5EF4-FFF2-40B4-BE49-F238E27FC236}">
                <a16:creationId xmlns:a16="http://schemas.microsoft.com/office/drawing/2014/main" id="{10A0399F-536A-0883-60BD-3BB0E60779FD}"/>
              </a:ext>
            </a:extLst>
          </p:cNvPr>
          <p:cNvSpPr txBox="1">
            <a:spLocks/>
          </p:cNvSpPr>
          <p:nvPr/>
        </p:nvSpPr>
        <p:spPr bwMode="auto">
          <a:xfrm>
            <a:off x="619725" y="1931528"/>
            <a:ext cx="8026660" cy="64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/>
              <a:t>Example</a:t>
            </a:r>
          </a:p>
          <a:p>
            <a:pPr lvl="1"/>
            <a:r>
              <a:rPr lang="en-US" sz="1600" kern="0" dirty="0"/>
              <a:t>To get comb. Logic 2 functional reg 2 has to be programmed</a:t>
            </a:r>
          </a:p>
          <a:p>
            <a:pPr lvl="1"/>
            <a:r>
              <a:rPr lang="en-US" sz="1600" kern="0" dirty="0"/>
              <a:t>To program reg 2 comb logic 1 should be functional </a:t>
            </a:r>
          </a:p>
        </p:txBody>
      </p:sp>
      <p:sp>
        <p:nvSpPr>
          <p:cNvPr id="71" name="Content Placeholder 5">
            <a:extLst>
              <a:ext uri="{FF2B5EF4-FFF2-40B4-BE49-F238E27FC236}">
                <a16:creationId xmlns:a16="http://schemas.microsoft.com/office/drawing/2014/main" id="{2AD2712D-72C6-9B71-7EC0-EE21C0D7BCCE}"/>
              </a:ext>
            </a:extLst>
          </p:cNvPr>
          <p:cNvSpPr txBox="1">
            <a:spLocks/>
          </p:cNvSpPr>
          <p:nvPr/>
        </p:nvSpPr>
        <p:spPr bwMode="auto">
          <a:xfrm>
            <a:off x="438996" y="2923488"/>
            <a:ext cx="8680658" cy="64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/>
              <a:t>Solution: Design all registers as shift registers connected to each other </a:t>
            </a:r>
          </a:p>
          <a:p>
            <a:r>
              <a:rPr lang="en-US" sz="1600" kern="0" dirty="0"/>
              <a:t>Reg 2 can be programed without going through comb logic 1 (scan design)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F1E7712-68E8-192F-93BE-7EF790C303C9}"/>
              </a:ext>
            </a:extLst>
          </p:cNvPr>
          <p:cNvCxnSpPr/>
          <p:nvPr/>
        </p:nvCxnSpPr>
        <p:spPr bwMode="auto">
          <a:xfrm>
            <a:off x="2051720" y="4329100"/>
            <a:ext cx="259228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AD52DE7-2DC6-824E-E6E5-D1DBD9C0CC2D}"/>
              </a:ext>
            </a:extLst>
          </p:cNvPr>
          <p:cNvCxnSpPr/>
          <p:nvPr/>
        </p:nvCxnSpPr>
        <p:spPr bwMode="auto">
          <a:xfrm>
            <a:off x="4644008" y="6021288"/>
            <a:ext cx="255628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4CB9BEE-E9E4-948C-99C3-B3B5C7320390}"/>
              </a:ext>
            </a:extLst>
          </p:cNvPr>
          <p:cNvCxnSpPr/>
          <p:nvPr/>
        </p:nvCxnSpPr>
        <p:spPr bwMode="auto">
          <a:xfrm>
            <a:off x="7200292" y="6021288"/>
            <a:ext cx="3600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D33FFEA2-912B-0FE7-C89E-07A56AB7B3F7}"/>
              </a:ext>
            </a:extLst>
          </p:cNvPr>
          <p:cNvSpPr txBox="1"/>
          <p:nvPr/>
        </p:nvSpPr>
        <p:spPr>
          <a:xfrm>
            <a:off x="7176939" y="3674470"/>
            <a:ext cx="1035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Test Output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A0B0E8D-2CDB-95D0-4E5F-0BBF075EFC98}"/>
              </a:ext>
            </a:extLst>
          </p:cNvPr>
          <p:cNvSpPr txBox="1"/>
          <p:nvPr/>
        </p:nvSpPr>
        <p:spPr>
          <a:xfrm>
            <a:off x="1467046" y="6463382"/>
            <a:ext cx="2168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Test Input (Shift reg input)</a:t>
            </a:r>
          </a:p>
        </p:txBody>
      </p:sp>
    </p:spTree>
    <p:extLst>
      <p:ext uri="{BB962C8B-B14F-4D97-AF65-F5344CB8AC3E}">
        <p14:creationId xmlns:p14="http://schemas.microsoft.com/office/powerpoint/2010/main" val="385298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5" grpId="0"/>
      <p:bldP spid="16" grpId="0"/>
      <p:bldP spid="55" grpId="0" animBg="1"/>
      <p:bldP spid="56" grpId="0" animBg="1"/>
      <p:bldP spid="57" grpId="0" animBg="1"/>
      <p:bldP spid="62" grpId="0"/>
      <p:bldP spid="63" grpId="0"/>
      <p:bldP spid="64" grpId="0"/>
      <p:bldP spid="66" grpId="0"/>
      <p:bldP spid="71" grpId="0"/>
      <p:bldP spid="95" grpId="0"/>
      <p:bldP spid="9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08C6-DD51-01DA-C07B-9ABF4906E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Built-in Self Test (BIST)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A15D8-D3D4-BCF2-E141-5E1EDB94B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56" y="1618887"/>
            <a:ext cx="7772400" cy="1015752"/>
          </a:xfrm>
        </p:spPr>
        <p:txBody>
          <a:bodyPr/>
          <a:lstStyle/>
          <a:p>
            <a:r>
              <a:rPr lang="en-US" dirty="0"/>
              <a:t>Circuit Has capability for self testing and detecting faults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F6E4A2-01C5-D4FC-C97E-32BE4E26F71A}"/>
              </a:ext>
            </a:extLst>
          </p:cNvPr>
          <p:cNvSpPr/>
          <p:nvPr/>
        </p:nvSpPr>
        <p:spPr bwMode="auto">
          <a:xfrm>
            <a:off x="2132754" y="2816932"/>
            <a:ext cx="1332148" cy="158417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Comb. Logic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51FD7-0E4D-658A-4C68-580EBBBC6F41}"/>
              </a:ext>
            </a:extLst>
          </p:cNvPr>
          <p:cNvSpPr/>
          <p:nvPr/>
        </p:nvSpPr>
        <p:spPr bwMode="auto">
          <a:xfrm>
            <a:off x="1016630" y="2816932"/>
            <a:ext cx="504056" cy="15841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DCAAC0-A477-C875-72F0-72B3AD23C49E}"/>
              </a:ext>
            </a:extLst>
          </p:cNvPr>
          <p:cNvSpPr/>
          <p:nvPr/>
        </p:nvSpPr>
        <p:spPr bwMode="auto">
          <a:xfrm>
            <a:off x="4076970" y="2800299"/>
            <a:ext cx="504056" cy="15841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REG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956AF7B-022E-70F2-A478-972B53682FD3}"/>
              </a:ext>
            </a:extLst>
          </p:cNvPr>
          <p:cNvSpPr/>
          <p:nvPr/>
        </p:nvSpPr>
        <p:spPr bwMode="auto">
          <a:xfrm>
            <a:off x="1520686" y="3302986"/>
            <a:ext cx="616530" cy="41404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064A19F-A733-7CD5-EC8F-8DC122967170}"/>
              </a:ext>
            </a:extLst>
          </p:cNvPr>
          <p:cNvSpPr/>
          <p:nvPr/>
        </p:nvSpPr>
        <p:spPr bwMode="auto">
          <a:xfrm>
            <a:off x="3464902" y="3340004"/>
            <a:ext cx="616530" cy="41404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3B0D50-D6F3-AF97-7C29-CAD2EFCD8AA6}"/>
              </a:ext>
            </a:extLst>
          </p:cNvPr>
          <p:cNvSpPr txBox="1">
            <a:spLocks/>
          </p:cNvSpPr>
          <p:nvPr/>
        </p:nvSpPr>
        <p:spPr bwMode="auto">
          <a:xfrm>
            <a:off x="574744" y="4731237"/>
            <a:ext cx="7772400" cy="101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In normal mode, Registers are used normally as parallel in/out</a:t>
            </a:r>
          </a:p>
          <a:p>
            <a:r>
              <a:rPr lang="en-US" kern="0" dirty="0"/>
              <a:t>In test mode, registers are used as test generators/test analyzer </a:t>
            </a:r>
          </a:p>
        </p:txBody>
      </p:sp>
    </p:spTree>
    <p:extLst>
      <p:ext uri="{BB962C8B-B14F-4D97-AF65-F5344CB8AC3E}">
        <p14:creationId xmlns:p14="http://schemas.microsoft.com/office/powerpoint/2010/main" val="17728900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08C6-DD51-01DA-C07B-9ABF4906E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Built-in Self Test (BIST)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A15D8-D3D4-BCF2-E141-5E1EDB94B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56" y="1618887"/>
            <a:ext cx="7772400" cy="1015752"/>
          </a:xfrm>
        </p:spPr>
        <p:txBody>
          <a:bodyPr/>
          <a:lstStyle/>
          <a:p>
            <a:r>
              <a:rPr lang="en-US" dirty="0"/>
              <a:t>Test Generator: Should be able to generate large number of test vectors</a:t>
            </a:r>
          </a:p>
          <a:p>
            <a:pPr lvl="1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3B0D50-D6F3-AF97-7C29-CAD2EFCD8AA6}"/>
              </a:ext>
            </a:extLst>
          </p:cNvPr>
          <p:cNvSpPr txBox="1">
            <a:spLocks/>
          </p:cNvSpPr>
          <p:nvPr/>
        </p:nvSpPr>
        <p:spPr bwMode="auto">
          <a:xfrm>
            <a:off x="558923" y="2728203"/>
            <a:ext cx="7772400" cy="209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Counters can be used as a test generators but with major disadvantages:</a:t>
            </a:r>
          </a:p>
          <a:p>
            <a:pPr lvl="1"/>
            <a:r>
              <a:rPr lang="en-US" kern="0" dirty="0"/>
              <a:t>Counters are more complicated HW than normal registers </a:t>
            </a:r>
          </a:p>
          <a:p>
            <a:pPr lvl="1"/>
            <a:r>
              <a:rPr lang="en-US" kern="0" dirty="0"/>
              <a:t>To covers are inputs, all bits of a counter should be triggered. For large counters (</a:t>
            </a:r>
            <a:r>
              <a:rPr lang="en-US" kern="0" dirty="0" err="1"/>
              <a:t>e.g</a:t>
            </a:r>
            <a:r>
              <a:rPr lang="en-US" kern="0" dirty="0"/>
              <a:t> 64 bit) it will be impossible to trigger MSB of the counter </a:t>
            </a:r>
          </a:p>
        </p:txBody>
      </p:sp>
    </p:spTree>
    <p:extLst>
      <p:ext uri="{BB962C8B-B14F-4D97-AF65-F5344CB8AC3E}">
        <p14:creationId xmlns:p14="http://schemas.microsoft.com/office/powerpoint/2010/main" val="31080698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08C6-DD51-01DA-C07B-9ABF4906E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32441"/>
            <a:ext cx="8242684" cy="1276350"/>
          </a:xfrm>
        </p:spPr>
        <p:txBody>
          <a:bodyPr/>
          <a:lstStyle/>
          <a:p>
            <a:r>
              <a:rPr lang="en-US" dirty="0"/>
              <a:t>Linear Feedback Shift Register (LFSR)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A15D8-D3D4-BCF2-E141-5E1EDB94B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56" y="1618887"/>
            <a:ext cx="7772400" cy="1015752"/>
          </a:xfrm>
        </p:spPr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Helvetica Neue"/>
              </a:rPr>
              <a:t> </a:t>
            </a:r>
            <a:r>
              <a:rPr lang="en-US" dirty="0">
                <a:solidFill>
                  <a:srgbClr val="040C28"/>
                </a:solidFill>
                <a:highlight>
                  <a:srgbClr val="FFFFFF"/>
                </a:highlight>
                <a:latin typeface="Helvetica Neue"/>
              </a:rPr>
              <a:t>L</a:t>
            </a:r>
            <a:r>
              <a:rPr lang="en-US" b="0" i="0" dirty="0">
                <a:solidFill>
                  <a:srgbClr val="040C28"/>
                </a:solidFill>
                <a:effectLst/>
                <a:latin typeface="Helvetica Neue"/>
              </a:rPr>
              <a:t>inear feedback shift register</a:t>
            </a:r>
            <a:r>
              <a:rPr lang="en-US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Helvetica Neue"/>
              </a:rPr>
              <a:t> (LFSR) is a shift register whose input bit is the output of a linear function of two or more of its previous state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3B0D50-D6F3-AF97-7C29-CAD2EFCD8AA6}"/>
              </a:ext>
            </a:extLst>
          </p:cNvPr>
          <p:cNvSpPr txBox="1">
            <a:spLocks/>
          </p:cNvSpPr>
          <p:nvPr/>
        </p:nvSpPr>
        <p:spPr bwMode="auto">
          <a:xfrm>
            <a:off x="557604" y="3429000"/>
            <a:ext cx="7772400" cy="319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93"/>
              </a:buClr>
              <a:buSzPct val="120000"/>
              <a:buFont typeface="Symbol" pitchFamily="18" charset="2"/>
              <a:buChar char="·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Produces a sequence of numbers. The next value of the sequence depends on the current value. The first value is usually called </a:t>
            </a:r>
            <a:r>
              <a:rPr lang="en-US" b="1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seed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Usually, the function XOR is used to link two consecutive values. </a:t>
            </a:r>
          </a:p>
          <a:p>
            <a:r>
              <a:rPr lang="en-US" kern="0" dirty="0">
                <a:solidFill>
                  <a:srgbClr val="202122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Seed can be any value except 0</a:t>
            </a:r>
            <a:r>
              <a:rPr lang="en-US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427547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F2C62-63E8-CA2F-1B2C-7FC49A6B5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F2234-4B95-DCD7-006F-7D9BD6380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2F3C07-485D-DEED-CEC4-A3AAE3118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3" y="291585"/>
            <a:ext cx="8676027" cy="627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5395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6686C-904C-5432-46A1-7F1E45499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76350"/>
          </a:xfrm>
        </p:spPr>
        <p:txBody>
          <a:bodyPr/>
          <a:lstStyle/>
          <a:p>
            <a:r>
              <a:rPr lang="en-US" dirty="0"/>
              <a:t>3 bit LFSR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E3666-FCE2-FB1B-9045-7E39D73D2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01932"/>
            <a:ext cx="1028571" cy="5333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3056CD-F680-0C0E-9043-53182AB67089}"/>
              </a:ext>
            </a:extLst>
          </p:cNvPr>
          <p:cNvSpPr/>
          <p:nvPr/>
        </p:nvSpPr>
        <p:spPr bwMode="auto">
          <a:xfrm>
            <a:off x="2144187" y="1401932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367928-3B98-E103-927B-1B214C5B4906}"/>
              </a:ext>
            </a:extLst>
          </p:cNvPr>
          <p:cNvSpPr/>
          <p:nvPr/>
        </p:nvSpPr>
        <p:spPr bwMode="auto">
          <a:xfrm>
            <a:off x="2915816" y="1397358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A20244-FB2C-4194-B355-50CD2AB4F82B}"/>
              </a:ext>
            </a:extLst>
          </p:cNvPr>
          <p:cNvSpPr/>
          <p:nvPr/>
        </p:nvSpPr>
        <p:spPr bwMode="auto">
          <a:xfrm>
            <a:off x="3687445" y="1397358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66885C-0E55-720A-751B-584C29693BBD}"/>
              </a:ext>
            </a:extLst>
          </p:cNvPr>
          <p:cNvCxnSpPr>
            <a:stCxn id="8" idx="2"/>
          </p:cNvCxnSpPr>
          <p:nvPr/>
        </p:nvCxnSpPr>
        <p:spPr bwMode="auto">
          <a:xfrm>
            <a:off x="4073260" y="1930691"/>
            <a:ext cx="0" cy="6264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4DB55C-FD70-BE57-665B-8E22DAF16763}"/>
              </a:ext>
            </a:extLst>
          </p:cNvPr>
          <p:cNvCxnSpPr/>
          <p:nvPr/>
        </p:nvCxnSpPr>
        <p:spPr bwMode="auto">
          <a:xfrm flipH="1">
            <a:off x="685800" y="2565090"/>
            <a:ext cx="338745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E9B08B-67AA-28D3-64EC-8A872FBDE57D}"/>
              </a:ext>
            </a:extLst>
          </p:cNvPr>
          <p:cNvCxnSpPr/>
          <p:nvPr/>
        </p:nvCxnSpPr>
        <p:spPr bwMode="auto">
          <a:xfrm flipV="1">
            <a:off x="685800" y="1520788"/>
            <a:ext cx="0" cy="103636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0B75D78-72A3-B7A4-2A37-43453DEF6497}"/>
              </a:ext>
            </a:extLst>
          </p:cNvPr>
          <p:cNvCxnSpPr/>
          <p:nvPr/>
        </p:nvCxnSpPr>
        <p:spPr bwMode="auto">
          <a:xfrm flipH="1">
            <a:off x="685800" y="1520788"/>
            <a:ext cx="42981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ACEB02-9918-63A1-8DF6-A01573A0C172}"/>
              </a:ext>
            </a:extLst>
          </p:cNvPr>
          <p:cNvCxnSpPr/>
          <p:nvPr/>
        </p:nvCxnSpPr>
        <p:spPr bwMode="auto">
          <a:xfrm>
            <a:off x="3281861" y="1938628"/>
            <a:ext cx="0" cy="44625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83E4CC-DCD5-6096-C1C9-D8250D87E78D}"/>
              </a:ext>
            </a:extLst>
          </p:cNvPr>
          <p:cNvCxnSpPr/>
          <p:nvPr/>
        </p:nvCxnSpPr>
        <p:spPr bwMode="auto">
          <a:xfrm flipH="1">
            <a:off x="1115616" y="2384884"/>
            <a:ext cx="218601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BA40838-4DA0-DDA6-B0F7-472486D90323}"/>
              </a:ext>
            </a:extLst>
          </p:cNvPr>
          <p:cNvCxnSpPr/>
          <p:nvPr/>
        </p:nvCxnSpPr>
        <p:spPr bwMode="auto">
          <a:xfrm flipV="1">
            <a:off x="1115616" y="1771069"/>
            <a:ext cx="0" cy="61381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B565B5F-DB4A-835C-6BF4-1A0DB7D8DA84}"/>
              </a:ext>
            </a:extLst>
          </p:cNvPr>
          <p:cNvSpPr txBox="1"/>
          <p:nvPr/>
        </p:nvSpPr>
        <p:spPr>
          <a:xfrm>
            <a:off x="5040052" y="1397357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Seed </a:t>
            </a:r>
            <a:r>
              <a:rPr lang="en-US" dirty="0">
                <a:solidFill>
                  <a:srgbClr val="FF3399"/>
                </a:solidFill>
              </a:rPr>
              <a:t>111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3E0C36-7B4E-7E13-A479-EFBFF73FC78B}"/>
              </a:ext>
            </a:extLst>
          </p:cNvPr>
          <p:cNvSpPr txBox="1"/>
          <p:nvPr/>
        </p:nvSpPr>
        <p:spPr>
          <a:xfrm>
            <a:off x="2358959" y="1438278"/>
            <a:ext cx="42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2FD288-0037-3E01-0A4C-B38A3ADB3031}"/>
              </a:ext>
            </a:extLst>
          </p:cNvPr>
          <p:cNvSpPr txBox="1"/>
          <p:nvPr/>
        </p:nvSpPr>
        <p:spPr>
          <a:xfrm>
            <a:off x="3150646" y="1465290"/>
            <a:ext cx="42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03FE08-1885-53E2-2C5C-25BF64FFB09F}"/>
              </a:ext>
            </a:extLst>
          </p:cNvPr>
          <p:cNvSpPr txBox="1"/>
          <p:nvPr/>
        </p:nvSpPr>
        <p:spPr>
          <a:xfrm>
            <a:off x="3893238" y="1457016"/>
            <a:ext cx="42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0973BB-C153-2D01-1B2A-8D6B4E22E761}"/>
              </a:ext>
            </a:extLst>
          </p:cNvPr>
          <p:cNvSpPr txBox="1"/>
          <p:nvPr/>
        </p:nvSpPr>
        <p:spPr>
          <a:xfrm>
            <a:off x="2208623" y="925441"/>
            <a:ext cx="2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S0       S1      S2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63B5EE-1B2B-4A6A-DC97-705142A76AAD}"/>
              </a:ext>
            </a:extLst>
          </p:cNvPr>
          <p:cNvSpPr txBox="1"/>
          <p:nvPr/>
        </p:nvSpPr>
        <p:spPr>
          <a:xfrm>
            <a:off x="4659130" y="255715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Cycle     S0   S1  S2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322B57-B695-9509-5473-DE69B3466BA1}"/>
              </a:ext>
            </a:extLst>
          </p:cNvPr>
          <p:cNvSpPr txBox="1"/>
          <p:nvPr/>
        </p:nvSpPr>
        <p:spPr>
          <a:xfrm>
            <a:off x="4752020" y="2981229"/>
            <a:ext cx="255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             </a:t>
            </a:r>
            <a:r>
              <a:rPr lang="en-US" dirty="0">
                <a:solidFill>
                  <a:srgbClr val="FF3399"/>
                </a:solidFill>
              </a:rPr>
              <a:t>1    1    1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71F2C9-E54E-4B5F-D094-C20D23BD404D}"/>
              </a:ext>
            </a:extLst>
          </p:cNvPr>
          <p:cNvSpPr txBox="1"/>
          <p:nvPr/>
        </p:nvSpPr>
        <p:spPr>
          <a:xfrm>
            <a:off x="4752020" y="3410249"/>
            <a:ext cx="255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1             0    1    1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B44DEE-65DE-9581-4389-E6F22DB7C72F}"/>
              </a:ext>
            </a:extLst>
          </p:cNvPr>
          <p:cNvSpPr txBox="1"/>
          <p:nvPr/>
        </p:nvSpPr>
        <p:spPr>
          <a:xfrm>
            <a:off x="4752020" y="3870687"/>
            <a:ext cx="255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2             0    0    1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500957-5FC5-D46E-FB2D-864D1BEE2333}"/>
              </a:ext>
            </a:extLst>
          </p:cNvPr>
          <p:cNvSpPr txBox="1"/>
          <p:nvPr/>
        </p:nvSpPr>
        <p:spPr>
          <a:xfrm>
            <a:off x="4756483" y="4332352"/>
            <a:ext cx="255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3             1    0    0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17AE08-B4CC-B25B-660D-29CD47F38322}"/>
              </a:ext>
            </a:extLst>
          </p:cNvPr>
          <p:cNvSpPr txBox="1"/>
          <p:nvPr/>
        </p:nvSpPr>
        <p:spPr>
          <a:xfrm>
            <a:off x="4752020" y="4806860"/>
            <a:ext cx="255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4             0    1    0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AA203D-1BB9-9135-E49F-81A1D4E9E06B}"/>
              </a:ext>
            </a:extLst>
          </p:cNvPr>
          <p:cNvSpPr txBox="1"/>
          <p:nvPr/>
        </p:nvSpPr>
        <p:spPr>
          <a:xfrm>
            <a:off x="4752020" y="5286107"/>
            <a:ext cx="255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5             1    0    1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BEA7E6-8A3D-FED3-5A37-CA9F18BA7984}"/>
              </a:ext>
            </a:extLst>
          </p:cNvPr>
          <p:cNvSpPr txBox="1"/>
          <p:nvPr/>
        </p:nvSpPr>
        <p:spPr>
          <a:xfrm>
            <a:off x="4752020" y="5798085"/>
            <a:ext cx="255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6             1    1    0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B9A535-EC24-FEED-9822-9CCD19C7E801}"/>
              </a:ext>
            </a:extLst>
          </p:cNvPr>
          <p:cNvSpPr txBox="1"/>
          <p:nvPr/>
        </p:nvSpPr>
        <p:spPr>
          <a:xfrm>
            <a:off x="4752020" y="6267298"/>
            <a:ext cx="255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             </a:t>
            </a:r>
            <a:r>
              <a:rPr lang="en-US" dirty="0">
                <a:solidFill>
                  <a:srgbClr val="FF3399"/>
                </a:solidFill>
              </a:rPr>
              <a:t>1    1    1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75349CC-AD96-855B-C24D-3193D9F0D2C8}"/>
              </a:ext>
            </a:extLst>
          </p:cNvPr>
          <p:cNvSpPr txBox="1"/>
          <p:nvPr/>
        </p:nvSpPr>
        <p:spPr>
          <a:xfrm>
            <a:off x="143512" y="3410249"/>
            <a:ext cx="4248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Generated all values between 1-7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ABE1B75-6523-3EC0-55AB-701DD9F216CA}"/>
              </a:ext>
            </a:extLst>
          </p:cNvPr>
          <p:cNvSpPr txBox="1"/>
          <p:nvPr/>
        </p:nvSpPr>
        <p:spPr>
          <a:xfrm>
            <a:off x="139048" y="4147685"/>
            <a:ext cx="4248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No repeated value until all possible values are generated</a:t>
            </a:r>
          </a:p>
        </p:txBody>
      </p:sp>
    </p:spTree>
    <p:extLst>
      <p:ext uri="{BB962C8B-B14F-4D97-AF65-F5344CB8AC3E}">
        <p14:creationId xmlns:p14="http://schemas.microsoft.com/office/powerpoint/2010/main" val="11282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56" grpId="0"/>
      <p:bldP spid="57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6686C-904C-5432-46A1-7F1E45499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76350"/>
          </a:xfrm>
        </p:spPr>
        <p:txBody>
          <a:bodyPr/>
          <a:lstStyle/>
          <a:p>
            <a:r>
              <a:rPr lang="en-US" dirty="0"/>
              <a:t>4 bit LFSR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E3666-FCE2-FB1B-9045-7E39D73D2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401932"/>
            <a:ext cx="1028571" cy="5333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3056CD-F680-0C0E-9043-53182AB67089}"/>
              </a:ext>
            </a:extLst>
          </p:cNvPr>
          <p:cNvSpPr/>
          <p:nvPr/>
        </p:nvSpPr>
        <p:spPr bwMode="auto">
          <a:xfrm>
            <a:off x="2144187" y="1401932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367928-3B98-E103-927B-1B214C5B4906}"/>
              </a:ext>
            </a:extLst>
          </p:cNvPr>
          <p:cNvSpPr/>
          <p:nvPr/>
        </p:nvSpPr>
        <p:spPr bwMode="auto">
          <a:xfrm>
            <a:off x="2915816" y="1397358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A20244-FB2C-4194-B355-50CD2AB4F82B}"/>
              </a:ext>
            </a:extLst>
          </p:cNvPr>
          <p:cNvSpPr/>
          <p:nvPr/>
        </p:nvSpPr>
        <p:spPr bwMode="auto">
          <a:xfrm>
            <a:off x="3687445" y="1397358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66885C-0E55-720A-751B-584C29693BBD}"/>
              </a:ext>
            </a:extLst>
          </p:cNvPr>
          <p:cNvCxnSpPr/>
          <p:nvPr/>
        </p:nvCxnSpPr>
        <p:spPr bwMode="auto">
          <a:xfrm>
            <a:off x="4860032" y="1943534"/>
            <a:ext cx="0" cy="6264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4DB55C-FD70-BE57-665B-8E22DAF16763}"/>
              </a:ext>
            </a:extLst>
          </p:cNvPr>
          <p:cNvCxnSpPr/>
          <p:nvPr/>
        </p:nvCxnSpPr>
        <p:spPr bwMode="auto">
          <a:xfrm flipH="1">
            <a:off x="685800" y="2557153"/>
            <a:ext cx="4174232" cy="7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E9B08B-67AA-28D3-64EC-8A872FBDE57D}"/>
              </a:ext>
            </a:extLst>
          </p:cNvPr>
          <p:cNvCxnSpPr/>
          <p:nvPr/>
        </p:nvCxnSpPr>
        <p:spPr bwMode="auto">
          <a:xfrm flipV="1">
            <a:off x="685800" y="1520788"/>
            <a:ext cx="0" cy="103636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0B75D78-72A3-B7A4-2A37-43453DEF6497}"/>
              </a:ext>
            </a:extLst>
          </p:cNvPr>
          <p:cNvCxnSpPr/>
          <p:nvPr/>
        </p:nvCxnSpPr>
        <p:spPr bwMode="auto">
          <a:xfrm flipH="1">
            <a:off x="685800" y="1520788"/>
            <a:ext cx="42981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ACEB02-9918-63A1-8DF6-A01573A0C172}"/>
              </a:ext>
            </a:extLst>
          </p:cNvPr>
          <p:cNvCxnSpPr/>
          <p:nvPr/>
        </p:nvCxnSpPr>
        <p:spPr bwMode="auto">
          <a:xfrm>
            <a:off x="4067944" y="1912651"/>
            <a:ext cx="0" cy="44625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83E4CC-DCD5-6096-C1C9-D8250D87E78D}"/>
              </a:ext>
            </a:extLst>
          </p:cNvPr>
          <p:cNvCxnSpPr/>
          <p:nvPr/>
        </p:nvCxnSpPr>
        <p:spPr bwMode="auto">
          <a:xfrm flipH="1">
            <a:off x="1115616" y="2358907"/>
            <a:ext cx="2952328" cy="2597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BA40838-4DA0-DDA6-B0F7-472486D90323}"/>
              </a:ext>
            </a:extLst>
          </p:cNvPr>
          <p:cNvCxnSpPr/>
          <p:nvPr/>
        </p:nvCxnSpPr>
        <p:spPr bwMode="auto">
          <a:xfrm flipV="1">
            <a:off x="1115616" y="1771069"/>
            <a:ext cx="0" cy="61381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83E0C36-7B4E-7E13-A479-EFBFF73FC78B}"/>
              </a:ext>
            </a:extLst>
          </p:cNvPr>
          <p:cNvSpPr txBox="1"/>
          <p:nvPr/>
        </p:nvSpPr>
        <p:spPr>
          <a:xfrm>
            <a:off x="2358959" y="1438278"/>
            <a:ext cx="42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2FD288-0037-3E01-0A4C-B38A3ADB3031}"/>
              </a:ext>
            </a:extLst>
          </p:cNvPr>
          <p:cNvSpPr txBox="1"/>
          <p:nvPr/>
        </p:nvSpPr>
        <p:spPr>
          <a:xfrm>
            <a:off x="3150646" y="1465290"/>
            <a:ext cx="42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03FE08-1885-53E2-2C5C-25BF64FFB09F}"/>
              </a:ext>
            </a:extLst>
          </p:cNvPr>
          <p:cNvSpPr txBox="1"/>
          <p:nvPr/>
        </p:nvSpPr>
        <p:spPr>
          <a:xfrm>
            <a:off x="3893238" y="1457016"/>
            <a:ext cx="42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0973BB-C153-2D01-1B2A-8D6B4E22E761}"/>
              </a:ext>
            </a:extLst>
          </p:cNvPr>
          <p:cNvSpPr txBox="1"/>
          <p:nvPr/>
        </p:nvSpPr>
        <p:spPr>
          <a:xfrm>
            <a:off x="2208623" y="925441"/>
            <a:ext cx="3155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S0       S1      S2      S3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63B5EE-1B2B-4A6A-DC97-705142A76AAD}"/>
              </a:ext>
            </a:extLst>
          </p:cNvPr>
          <p:cNvSpPr txBox="1"/>
          <p:nvPr/>
        </p:nvSpPr>
        <p:spPr>
          <a:xfrm>
            <a:off x="6120172" y="56730"/>
            <a:ext cx="3492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Cycle     S0   S1  S2 S3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322B57-B695-9509-5473-DE69B3466BA1}"/>
              </a:ext>
            </a:extLst>
          </p:cNvPr>
          <p:cNvSpPr txBox="1"/>
          <p:nvPr/>
        </p:nvSpPr>
        <p:spPr>
          <a:xfrm>
            <a:off x="6195263" y="424195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             </a:t>
            </a:r>
            <a:r>
              <a:rPr lang="en-US" sz="2000" dirty="0">
                <a:solidFill>
                  <a:srgbClr val="FF3399"/>
                </a:solidFill>
              </a:rPr>
              <a:t>0    0    0   1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71F2C9-E54E-4B5F-D094-C20D23BD404D}"/>
              </a:ext>
            </a:extLst>
          </p:cNvPr>
          <p:cNvSpPr txBox="1"/>
          <p:nvPr/>
        </p:nvSpPr>
        <p:spPr>
          <a:xfrm>
            <a:off x="6170830" y="707287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1             1    0    0   0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B44DEE-65DE-9581-4389-E6F22DB7C72F}"/>
              </a:ext>
            </a:extLst>
          </p:cNvPr>
          <p:cNvSpPr txBox="1"/>
          <p:nvPr/>
        </p:nvSpPr>
        <p:spPr>
          <a:xfrm>
            <a:off x="6200741" y="1065180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2             0    1   0    0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500957-5FC5-D46E-FB2D-864D1BEE2333}"/>
              </a:ext>
            </a:extLst>
          </p:cNvPr>
          <p:cNvSpPr txBox="1"/>
          <p:nvPr/>
        </p:nvSpPr>
        <p:spPr>
          <a:xfrm>
            <a:off x="6170830" y="1424525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3             0    0    1   0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17AE08-B4CC-B25B-660D-29CD47F38322}"/>
              </a:ext>
            </a:extLst>
          </p:cNvPr>
          <p:cNvSpPr txBox="1"/>
          <p:nvPr/>
        </p:nvSpPr>
        <p:spPr>
          <a:xfrm>
            <a:off x="6216766" y="1757893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4            1    0    0    1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AA203D-1BB9-9135-E49F-81A1D4E9E06B}"/>
              </a:ext>
            </a:extLst>
          </p:cNvPr>
          <p:cNvSpPr txBox="1"/>
          <p:nvPr/>
        </p:nvSpPr>
        <p:spPr>
          <a:xfrm>
            <a:off x="6216766" y="2099629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5            1    1    0    0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BEA7E6-8A3D-FED3-5A37-CA9F18BA7984}"/>
              </a:ext>
            </a:extLst>
          </p:cNvPr>
          <p:cNvSpPr txBox="1"/>
          <p:nvPr/>
        </p:nvSpPr>
        <p:spPr>
          <a:xfrm>
            <a:off x="6200741" y="2458974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6             0   1    1    0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75349CC-AD96-855B-C24D-3193D9F0D2C8}"/>
              </a:ext>
            </a:extLst>
          </p:cNvPr>
          <p:cNvSpPr txBox="1"/>
          <p:nvPr/>
        </p:nvSpPr>
        <p:spPr>
          <a:xfrm>
            <a:off x="143512" y="3410249"/>
            <a:ext cx="4248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Generated all values between 1-5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ABE1B75-6523-3EC0-55AB-701DD9F216CA}"/>
              </a:ext>
            </a:extLst>
          </p:cNvPr>
          <p:cNvSpPr txBox="1"/>
          <p:nvPr/>
        </p:nvSpPr>
        <p:spPr>
          <a:xfrm>
            <a:off x="139048" y="4147685"/>
            <a:ext cx="4248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No repeated value until all possible values are generated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07DFB0-3B1A-3A19-EBCC-A0ED45EF9646}"/>
              </a:ext>
            </a:extLst>
          </p:cNvPr>
          <p:cNvSpPr/>
          <p:nvPr/>
        </p:nvSpPr>
        <p:spPr bwMode="auto">
          <a:xfrm>
            <a:off x="4451440" y="1410201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F31DBC-1BFD-DE4C-9D5F-3EF023539AB5}"/>
              </a:ext>
            </a:extLst>
          </p:cNvPr>
          <p:cNvSpPr txBox="1"/>
          <p:nvPr/>
        </p:nvSpPr>
        <p:spPr>
          <a:xfrm>
            <a:off x="4634180" y="1470141"/>
            <a:ext cx="42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029413-80F0-7A9E-04F2-9668B8D7F7A0}"/>
              </a:ext>
            </a:extLst>
          </p:cNvPr>
          <p:cNvSpPr txBox="1"/>
          <p:nvPr/>
        </p:nvSpPr>
        <p:spPr>
          <a:xfrm>
            <a:off x="6204696" y="2835000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7             1    0   1    1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BC39FB-9EF1-B869-79E0-8F19F71039D7}"/>
              </a:ext>
            </a:extLst>
          </p:cNvPr>
          <p:cNvSpPr txBox="1"/>
          <p:nvPr/>
        </p:nvSpPr>
        <p:spPr>
          <a:xfrm>
            <a:off x="6204696" y="3194345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8             0    1    0   1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C4B89C-383E-5062-B48F-9719FA3428CE}"/>
              </a:ext>
            </a:extLst>
          </p:cNvPr>
          <p:cNvSpPr txBox="1"/>
          <p:nvPr/>
        </p:nvSpPr>
        <p:spPr>
          <a:xfrm>
            <a:off x="6216766" y="3529606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9             1    0    1   0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4DCBB-9BBA-0F62-7FEE-DE2B4E5564DA}"/>
              </a:ext>
            </a:extLst>
          </p:cNvPr>
          <p:cNvSpPr txBox="1"/>
          <p:nvPr/>
        </p:nvSpPr>
        <p:spPr>
          <a:xfrm>
            <a:off x="6207637" y="3905632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10           1    1    0   1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23A188-5EEF-0434-7637-BA81B1DBC0A9}"/>
              </a:ext>
            </a:extLst>
          </p:cNvPr>
          <p:cNvSpPr txBox="1"/>
          <p:nvPr/>
        </p:nvSpPr>
        <p:spPr>
          <a:xfrm>
            <a:off x="6195263" y="4249387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11            1    1    1  0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986725-40E4-0981-FB87-0238F29E5B0F}"/>
              </a:ext>
            </a:extLst>
          </p:cNvPr>
          <p:cNvSpPr txBox="1"/>
          <p:nvPr/>
        </p:nvSpPr>
        <p:spPr>
          <a:xfrm>
            <a:off x="6206320" y="4624322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12            1    1    1  1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40DAAE-9458-D238-2387-8C35825585C6}"/>
              </a:ext>
            </a:extLst>
          </p:cNvPr>
          <p:cNvSpPr txBox="1"/>
          <p:nvPr/>
        </p:nvSpPr>
        <p:spPr>
          <a:xfrm>
            <a:off x="6234414" y="4965705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13            0    1    1  1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456B7F-129C-A577-F23A-DAE45676B125}"/>
              </a:ext>
            </a:extLst>
          </p:cNvPr>
          <p:cNvSpPr txBox="1"/>
          <p:nvPr/>
        </p:nvSpPr>
        <p:spPr>
          <a:xfrm>
            <a:off x="6234414" y="5341339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14            0    0    1  1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06DE89-5FE5-8EB8-4ECE-4707BFE07683}"/>
              </a:ext>
            </a:extLst>
          </p:cNvPr>
          <p:cNvSpPr txBox="1"/>
          <p:nvPr/>
        </p:nvSpPr>
        <p:spPr>
          <a:xfrm>
            <a:off x="6241210" y="5741449"/>
            <a:ext cx="255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15            0    0    0  1</a:t>
            </a:r>
          </a:p>
        </p:txBody>
      </p:sp>
    </p:spTree>
    <p:extLst>
      <p:ext uri="{BB962C8B-B14F-4D97-AF65-F5344CB8AC3E}">
        <p14:creationId xmlns:p14="http://schemas.microsoft.com/office/powerpoint/2010/main" val="168504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56" grpId="0"/>
      <p:bldP spid="57" grpId="0"/>
      <p:bldP spid="9" grpId="0"/>
      <p:bldP spid="11" grpId="0"/>
      <p:bldP spid="13" grpId="0"/>
      <p:bldP spid="14" grpId="0"/>
      <p:bldP spid="16" grpId="0"/>
      <p:bldP spid="17" grpId="0"/>
      <p:bldP spid="18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664" name="Group 96"/>
          <p:cNvGrpSpPr>
            <a:grpSpLocks/>
          </p:cNvGrpSpPr>
          <p:nvPr/>
        </p:nvGrpSpPr>
        <p:grpSpPr bwMode="auto">
          <a:xfrm>
            <a:off x="1020763" y="4781550"/>
            <a:ext cx="2867025" cy="1628775"/>
            <a:chOff x="643" y="3012"/>
            <a:chExt cx="1806" cy="1026"/>
          </a:xfrm>
        </p:grpSpPr>
        <p:sp>
          <p:nvSpPr>
            <p:cNvPr id="365665" name="Rectangle 97"/>
            <p:cNvSpPr>
              <a:spLocks noChangeArrowheads="1"/>
            </p:cNvSpPr>
            <p:nvPr/>
          </p:nvSpPr>
          <p:spPr bwMode="auto">
            <a:xfrm>
              <a:off x="864" y="3012"/>
              <a:ext cx="1344" cy="102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65666" name="Group 98"/>
            <p:cNvGrpSpPr>
              <a:grpSpLocks/>
            </p:cNvGrpSpPr>
            <p:nvPr/>
          </p:nvGrpSpPr>
          <p:grpSpPr bwMode="auto">
            <a:xfrm>
              <a:off x="643" y="3113"/>
              <a:ext cx="1806" cy="818"/>
              <a:chOff x="643" y="3134"/>
              <a:chExt cx="1806" cy="818"/>
            </a:xfrm>
          </p:grpSpPr>
          <p:sp>
            <p:nvSpPr>
              <p:cNvPr id="365667" name="Line 99"/>
              <p:cNvSpPr>
                <a:spLocks noChangeShapeType="1"/>
              </p:cNvSpPr>
              <p:nvPr/>
            </p:nvSpPr>
            <p:spPr bwMode="auto">
              <a:xfrm>
                <a:off x="763" y="3227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5668" name="Line 100"/>
              <p:cNvSpPr>
                <a:spLocks noChangeShapeType="1"/>
              </p:cNvSpPr>
              <p:nvPr/>
            </p:nvSpPr>
            <p:spPr bwMode="auto">
              <a:xfrm>
                <a:off x="763" y="3359"/>
                <a:ext cx="35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5669" name="Rectangle 101"/>
              <p:cNvSpPr>
                <a:spLocks noChangeArrowheads="1"/>
              </p:cNvSpPr>
              <p:nvPr/>
            </p:nvSpPr>
            <p:spPr bwMode="auto">
              <a:xfrm>
                <a:off x="643" y="3134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GB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a</a:t>
                </a:r>
                <a:endParaRPr lang="en-US" altLang="en-US" sz="1400"/>
              </a:p>
            </p:txBody>
          </p:sp>
          <p:sp>
            <p:nvSpPr>
              <p:cNvPr id="365670" name="Rectangle 102"/>
              <p:cNvSpPr>
                <a:spLocks noChangeArrowheads="1"/>
              </p:cNvSpPr>
              <p:nvPr/>
            </p:nvSpPr>
            <p:spPr bwMode="auto">
              <a:xfrm>
                <a:off x="649" y="3302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b</a:t>
                </a:r>
                <a:endParaRPr lang="en-US" altLang="en-US" sz="1400"/>
              </a:p>
            </p:txBody>
          </p:sp>
          <p:sp>
            <p:nvSpPr>
              <p:cNvPr id="365671" name="Line 103"/>
              <p:cNvSpPr>
                <a:spLocks noChangeShapeType="1"/>
              </p:cNvSpPr>
              <p:nvPr/>
            </p:nvSpPr>
            <p:spPr bwMode="auto">
              <a:xfrm flipH="1">
                <a:off x="769" y="3863"/>
                <a:ext cx="110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5672" name="Rectangle 104"/>
              <p:cNvSpPr>
                <a:spLocks noChangeArrowheads="1"/>
              </p:cNvSpPr>
              <p:nvPr/>
            </p:nvSpPr>
            <p:spPr bwMode="auto">
              <a:xfrm>
                <a:off x="655" y="3806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c</a:t>
                </a:r>
                <a:endParaRPr lang="en-US" altLang="en-US" sz="1400"/>
              </a:p>
            </p:txBody>
          </p:sp>
          <p:sp>
            <p:nvSpPr>
              <p:cNvPr id="365673" name="Line 105"/>
              <p:cNvSpPr>
                <a:spLocks noChangeShapeType="1"/>
              </p:cNvSpPr>
              <p:nvPr/>
            </p:nvSpPr>
            <p:spPr bwMode="auto">
              <a:xfrm>
                <a:off x="1339" y="3305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5674" name="Line 106"/>
              <p:cNvSpPr>
                <a:spLocks noChangeShapeType="1"/>
              </p:cNvSpPr>
              <p:nvPr/>
            </p:nvSpPr>
            <p:spPr bwMode="auto">
              <a:xfrm>
                <a:off x="1627" y="3305"/>
                <a:ext cx="0" cy="4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5675" name="Line 107"/>
              <p:cNvSpPr>
                <a:spLocks noChangeShapeType="1"/>
              </p:cNvSpPr>
              <p:nvPr/>
            </p:nvSpPr>
            <p:spPr bwMode="auto">
              <a:xfrm>
                <a:off x="1627" y="3737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5676" name="Line 108"/>
              <p:cNvSpPr>
                <a:spLocks noChangeShapeType="1"/>
              </p:cNvSpPr>
              <p:nvPr/>
            </p:nvSpPr>
            <p:spPr bwMode="auto">
              <a:xfrm>
                <a:off x="2113" y="3809"/>
                <a:ext cx="3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5677" name="Freeform 109"/>
              <p:cNvSpPr>
                <a:spLocks/>
              </p:cNvSpPr>
              <p:nvPr/>
            </p:nvSpPr>
            <p:spPr bwMode="auto">
              <a:xfrm>
                <a:off x="1074" y="3149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5678" name="Rectangle 110"/>
              <p:cNvSpPr>
                <a:spLocks noChangeArrowheads="1"/>
              </p:cNvSpPr>
              <p:nvPr/>
            </p:nvSpPr>
            <p:spPr bwMode="auto">
              <a:xfrm>
                <a:off x="1657" y="3308"/>
                <a:ext cx="7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y</a:t>
                </a:r>
                <a:endParaRPr lang="en-US" altLang="en-US" sz="1400"/>
              </a:p>
            </p:txBody>
          </p:sp>
          <p:sp>
            <p:nvSpPr>
              <p:cNvPr id="365679" name="Rectangle 111"/>
              <p:cNvSpPr>
                <a:spLocks noChangeArrowheads="1"/>
              </p:cNvSpPr>
              <p:nvPr/>
            </p:nvSpPr>
            <p:spPr bwMode="auto">
              <a:xfrm>
                <a:off x="2359" y="3656"/>
                <a:ext cx="6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en-US" altLang="zh-CN" sz="1400">
                    <a:solidFill>
                      <a:srgbClr val="000000"/>
                    </a:solidFill>
                    <a:latin typeface="Helv" charset="0"/>
                    <a:ea typeface="SimSun" pitchFamily="2" charset="-122"/>
                  </a:rPr>
                  <a:t>z</a:t>
                </a:r>
                <a:endParaRPr lang="en-US" altLang="en-US" sz="1400"/>
              </a:p>
            </p:txBody>
          </p:sp>
          <p:sp>
            <p:nvSpPr>
              <p:cNvPr id="365680" name="Freeform 112"/>
              <p:cNvSpPr>
                <a:spLocks/>
              </p:cNvSpPr>
              <p:nvPr/>
            </p:nvSpPr>
            <p:spPr bwMode="auto">
              <a:xfrm>
                <a:off x="1809" y="3676"/>
                <a:ext cx="367" cy="276"/>
              </a:xfrm>
              <a:custGeom>
                <a:avLst/>
                <a:gdLst>
                  <a:gd name="T0" fmla="*/ 625 w 917"/>
                  <a:gd name="T1" fmla="*/ 0 h 690"/>
                  <a:gd name="T2" fmla="*/ 657 w 917"/>
                  <a:gd name="T3" fmla="*/ 3 h 690"/>
                  <a:gd name="T4" fmla="*/ 685 w 917"/>
                  <a:gd name="T5" fmla="*/ 10 h 690"/>
                  <a:gd name="T6" fmla="*/ 715 w 917"/>
                  <a:gd name="T7" fmla="*/ 20 h 690"/>
                  <a:gd name="T8" fmla="*/ 742 w 917"/>
                  <a:gd name="T9" fmla="*/ 33 h 690"/>
                  <a:gd name="T10" fmla="*/ 767 w 917"/>
                  <a:gd name="T11" fmla="*/ 50 h 690"/>
                  <a:gd name="T12" fmla="*/ 792 w 917"/>
                  <a:gd name="T13" fmla="*/ 68 h 690"/>
                  <a:gd name="T14" fmla="*/ 815 w 917"/>
                  <a:gd name="T15" fmla="*/ 88 h 690"/>
                  <a:gd name="T16" fmla="*/ 835 w 917"/>
                  <a:gd name="T17" fmla="*/ 113 h 690"/>
                  <a:gd name="T18" fmla="*/ 855 w 917"/>
                  <a:gd name="T19" fmla="*/ 138 h 690"/>
                  <a:gd name="T20" fmla="*/ 872 w 917"/>
                  <a:gd name="T21" fmla="*/ 165 h 690"/>
                  <a:gd name="T22" fmla="*/ 885 w 917"/>
                  <a:gd name="T23" fmla="*/ 195 h 690"/>
                  <a:gd name="T24" fmla="*/ 897 w 917"/>
                  <a:gd name="T25" fmla="*/ 225 h 690"/>
                  <a:gd name="T26" fmla="*/ 907 w 917"/>
                  <a:gd name="T27" fmla="*/ 258 h 690"/>
                  <a:gd name="T28" fmla="*/ 912 w 917"/>
                  <a:gd name="T29" fmla="*/ 290 h 690"/>
                  <a:gd name="T30" fmla="*/ 915 w 917"/>
                  <a:gd name="T31" fmla="*/ 325 h 690"/>
                  <a:gd name="T32" fmla="*/ 915 w 917"/>
                  <a:gd name="T33" fmla="*/ 363 h 690"/>
                  <a:gd name="T34" fmla="*/ 912 w 917"/>
                  <a:gd name="T35" fmla="*/ 398 h 690"/>
                  <a:gd name="T36" fmla="*/ 907 w 917"/>
                  <a:gd name="T37" fmla="*/ 430 h 690"/>
                  <a:gd name="T38" fmla="*/ 897 w 917"/>
                  <a:gd name="T39" fmla="*/ 463 h 690"/>
                  <a:gd name="T40" fmla="*/ 885 w 917"/>
                  <a:gd name="T41" fmla="*/ 493 h 690"/>
                  <a:gd name="T42" fmla="*/ 872 w 917"/>
                  <a:gd name="T43" fmla="*/ 523 h 690"/>
                  <a:gd name="T44" fmla="*/ 855 w 917"/>
                  <a:gd name="T45" fmla="*/ 550 h 690"/>
                  <a:gd name="T46" fmla="*/ 837 w 917"/>
                  <a:gd name="T47" fmla="*/ 575 h 690"/>
                  <a:gd name="T48" fmla="*/ 815 w 917"/>
                  <a:gd name="T49" fmla="*/ 600 h 690"/>
                  <a:gd name="T50" fmla="*/ 792 w 917"/>
                  <a:gd name="T51" fmla="*/ 620 h 690"/>
                  <a:gd name="T52" fmla="*/ 767 w 917"/>
                  <a:gd name="T53" fmla="*/ 640 h 690"/>
                  <a:gd name="T54" fmla="*/ 742 w 917"/>
                  <a:gd name="T55" fmla="*/ 655 h 690"/>
                  <a:gd name="T56" fmla="*/ 715 w 917"/>
                  <a:gd name="T57" fmla="*/ 668 h 690"/>
                  <a:gd name="T58" fmla="*/ 687 w 917"/>
                  <a:gd name="T59" fmla="*/ 678 h 690"/>
                  <a:gd name="T60" fmla="*/ 657 w 917"/>
                  <a:gd name="T61" fmla="*/ 685 h 690"/>
                  <a:gd name="T62" fmla="*/ 625 w 917"/>
                  <a:gd name="T63" fmla="*/ 688 h 690"/>
                  <a:gd name="T64" fmla="*/ 0 w 917"/>
                  <a:gd name="T65" fmla="*/ 690 h 690"/>
                  <a:gd name="T66" fmla="*/ 610 w 917"/>
                  <a:gd name="T67" fmla="*/ 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7" h="690">
                    <a:moveTo>
                      <a:pt x="610" y="0"/>
                    </a:moveTo>
                    <a:lnTo>
                      <a:pt x="625" y="0"/>
                    </a:lnTo>
                    <a:lnTo>
                      <a:pt x="642" y="0"/>
                    </a:lnTo>
                    <a:lnTo>
                      <a:pt x="657" y="3"/>
                    </a:lnTo>
                    <a:lnTo>
                      <a:pt x="672" y="5"/>
                    </a:lnTo>
                    <a:lnTo>
                      <a:pt x="685" y="10"/>
                    </a:lnTo>
                    <a:lnTo>
                      <a:pt x="700" y="15"/>
                    </a:lnTo>
                    <a:lnTo>
                      <a:pt x="715" y="20"/>
                    </a:lnTo>
                    <a:lnTo>
                      <a:pt x="727" y="25"/>
                    </a:lnTo>
                    <a:lnTo>
                      <a:pt x="742" y="33"/>
                    </a:lnTo>
                    <a:lnTo>
                      <a:pt x="755" y="40"/>
                    </a:lnTo>
                    <a:lnTo>
                      <a:pt x="767" y="50"/>
                    </a:lnTo>
                    <a:lnTo>
                      <a:pt x="780" y="58"/>
                    </a:lnTo>
                    <a:lnTo>
                      <a:pt x="792" y="68"/>
                    </a:lnTo>
                    <a:lnTo>
                      <a:pt x="805" y="78"/>
                    </a:lnTo>
                    <a:lnTo>
                      <a:pt x="815" y="88"/>
                    </a:lnTo>
                    <a:lnTo>
                      <a:pt x="825" y="100"/>
                    </a:lnTo>
                    <a:lnTo>
                      <a:pt x="835" y="113"/>
                    </a:lnTo>
                    <a:lnTo>
                      <a:pt x="845" y="125"/>
                    </a:lnTo>
                    <a:lnTo>
                      <a:pt x="855" y="138"/>
                    </a:lnTo>
                    <a:lnTo>
                      <a:pt x="862" y="153"/>
                    </a:lnTo>
                    <a:lnTo>
                      <a:pt x="872" y="165"/>
                    </a:lnTo>
                    <a:lnTo>
                      <a:pt x="880" y="180"/>
                    </a:lnTo>
                    <a:lnTo>
                      <a:pt x="885" y="195"/>
                    </a:lnTo>
                    <a:lnTo>
                      <a:pt x="892" y="210"/>
                    </a:lnTo>
                    <a:lnTo>
                      <a:pt x="897" y="225"/>
                    </a:lnTo>
                    <a:lnTo>
                      <a:pt x="902" y="243"/>
                    </a:lnTo>
                    <a:lnTo>
                      <a:pt x="907" y="258"/>
                    </a:lnTo>
                    <a:lnTo>
                      <a:pt x="910" y="275"/>
                    </a:lnTo>
                    <a:lnTo>
                      <a:pt x="912" y="290"/>
                    </a:lnTo>
                    <a:lnTo>
                      <a:pt x="915" y="308"/>
                    </a:lnTo>
                    <a:lnTo>
                      <a:pt x="915" y="325"/>
                    </a:lnTo>
                    <a:lnTo>
                      <a:pt x="917" y="345"/>
                    </a:lnTo>
                    <a:lnTo>
                      <a:pt x="915" y="363"/>
                    </a:lnTo>
                    <a:lnTo>
                      <a:pt x="915" y="380"/>
                    </a:lnTo>
                    <a:lnTo>
                      <a:pt x="912" y="398"/>
                    </a:lnTo>
                    <a:lnTo>
                      <a:pt x="910" y="413"/>
                    </a:lnTo>
                    <a:lnTo>
                      <a:pt x="907" y="430"/>
                    </a:lnTo>
                    <a:lnTo>
                      <a:pt x="902" y="445"/>
                    </a:lnTo>
                    <a:lnTo>
                      <a:pt x="897" y="463"/>
                    </a:lnTo>
                    <a:lnTo>
                      <a:pt x="892" y="478"/>
                    </a:lnTo>
                    <a:lnTo>
                      <a:pt x="885" y="493"/>
                    </a:lnTo>
                    <a:lnTo>
                      <a:pt x="880" y="508"/>
                    </a:lnTo>
                    <a:lnTo>
                      <a:pt x="872" y="523"/>
                    </a:lnTo>
                    <a:lnTo>
                      <a:pt x="865" y="538"/>
                    </a:lnTo>
                    <a:lnTo>
                      <a:pt x="855" y="550"/>
                    </a:lnTo>
                    <a:lnTo>
                      <a:pt x="845" y="563"/>
                    </a:lnTo>
                    <a:lnTo>
                      <a:pt x="837" y="575"/>
                    </a:lnTo>
                    <a:lnTo>
                      <a:pt x="825" y="588"/>
                    </a:lnTo>
                    <a:lnTo>
                      <a:pt x="815" y="600"/>
                    </a:lnTo>
                    <a:lnTo>
                      <a:pt x="805" y="610"/>
                    </a:lnTo>
                    <a:lnTo>
                      <a:pt x="792" y="620"/>
                    </a:lnTo>
                    <a:lnTo>
                      <a:pt x="780" y="630"/>
                    </a:lnTo>
                    <a:lnTo>
                      <a:pt x="767" y="640"/>
                    </a:lnTo>
                    <a:lnTo>
                      <a:pt x="755" y="648"/>
                    </a:lnTo>
                    <a:lnTo>
                      <a:pt x="742" y="655"/>
                    </a:lnTo>
                    <a:lnTo>
                      <a:pt x="730" y="663"/>
                    </a:lnTo>
                    <a:lnTo>
                      <a:pt x="715" y="668"/>
                    </a:lnTo>
                    <a:lnTo>
                      <a:pt x="700" y="673"/>
                    </a:lnTo>
                    <a:lnTo>
                      <a:pt x="687" y="678"/>
                    </a:lnTo>
                    <a:lnTo>
                      <a:pt x="672" y="683"/>
                    </a:lnTo>
                    <a:lnTo>
                      <a:pt x="657" y="685"/>
                    </a:lnTo>
                    <a:lnTo>
                      <a:pt x="642" y="688"/>
                    </a:lnTo>
                    <a:lnTo>
                      <a:pt x="625" y="688"/>
                    </a:lnTo>
                    <a:lnTo>
                      <a:pt x="610" y="690"/>
                    </a:lnTo>
                    <a:lnTo>
                      <a:pt x="0" y="690"/>
                    </a:lnTo>
                    <a:lnTo>
                      <a:pt x="0" y="0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5681" name="Text Box 113"/>
              <p:cNvSpPr txBox="1">
                <a:spLocks noChangeArrowheads="1"/>
              </p:cNvSpPr>
              <p:nvPr/>
            </p:nvSpPr>
            <p:spPr bwMode="auto">
              <a:xfrm>
                <a:off x="1066" y="3202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  <p:sp>
            <p:nvSpPr>
              <p:cNvPr id="365682" name="Text Box 114"/>
              <p:cNvSpPr txBox="1">
                <a:spLocks noChangeArrowheads="1"/>
              </p:cNvSpPr>
              <p:nvPr/>
            </p:nvSpPr>
            <p:spPr bwMode="auto">
              <a:xfrm>
                <a:off x="1799" y="3707"/>
                <a:ext cx="3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altLang="en-US" sz="1200">
                    <a:latin typeface="Arial" pitchFamily="34" charset="0"/>
                  </a:rPr>
                  <a:t>AND1</a:t>
                </a:r>
                <a:endParaRPr lang="en-US" altLang="en-US" sz="1200">
                  <a:latin typeface="Arial" pitchFamily="34" charset="0"/>
                </a:endParaRPr>
              </a:p>
            </p:txBody>
          </p:sp>
        </p:grpSp>
      </p:grpSp>
      <p:sp>
        <p:nvSpPr>
          <p:cNvPr id="365570" name="Rectangle 2"/>
          <p:cNvSpPr>
            <a:spLocks noChangeArrowheads="1"/>
          </p:cNvSpPr>
          <p:nvPr/>
        </p:nvSpPr>
        <p:spPr bwMode="auto">
          <a:xfrm>
            <a:off x="692150" y="1616075"/>
            <a:ext cx="84582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E50093"/>
              </a:buClr>
              <a:buSzPct val="120000"/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r>
              <a:rPr lang="en-GB" altLang="en-US"/>
              <a:t>We cannot directly probe the node (it is inside the chip)</a:t>
            </a:r>
          </a:p>
          <a:p>
            <a:r>
              <a:rPr lang="en-GB" altLang="en-US"/>
              <a:t>How do we detect this?</a:t>
            </a:r>
            <a:endParaRPr lang="en-US" altLang="en-US"/>
          </a:p>
        </p:txBody>
      </p:sp>
      <p:sp>
        <p:nvSpPr>
          <p:cNvPr id="365571" name="Rectangle 3"/>
          <p:cNvSpPr>
            <a:spLocks noChangeArrowheads="1"/>
          </p:cNvSpPr>
          <p:nvPr/>
        </p:nvSpPr>
        <p:spPr bwMode="auto">
          <a:xfrm>
            <a:off x="685800" y="1619250"/>
            <a:ext cx="8458200" cy="24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E50093"/>
              </a:buClr>
              <a:buSzPct val="120000"/>
              <a:buFont typeface="Symbol" pitchFamily="18" charset="2"/>
              <a:buChar char="·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en-US"/>
              <a:t>One of the units has a fault </a:t>
            </a:r>
          </a:p>
          <a:p>
            <a:r>
              <a:rPr lang="en-GB" altLang="en-US"/>
              <a:t>Node y has been short-circuited to a voltage supply rail </a:t>
            </a:r>
          </a:p>
          <a:p>
            <a:r>
              <a:rPr lang="en-GB" altLang="en-US"/>
              <a:t>This node’s value is stuck at logic 0</a:t>
            </a:r>
          </a:p>
          <a:p>
            <a:endParaRPr lang="en-GB" altLang="en-US"/>
          </a:p>
        </p:txBody>
      </p:sp>
      <p:sp>
        <p:nvSpPr>
          <p:cNvPr id="3655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Example</a:t>
            </a:r>
            <a:endParaRPr lang="en-US" altLang="en-US"/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0" y="2619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365576" name="Group 8"/>
          <p:cNvGrpSpPr>
            <a:grpSpLocks/>
          </p:cNvGrpSpPr>
          <p:nvPr/>
        </p:nvGrpSpPr>
        <p:grpSpPr bwMode="auto">
          <a:xfrm>
            <a:off x="1219200" y="4676775"/>
            <a:ext cx="2733675" cy="1854200"/>
            <a:chOff x="768" y="2946"/>
            <a:chExt cx="1722" cy="1168"/>
          </a:xfrm>
        </p:grpSpPr>
        <p:sp>
          <p:nvSpPr>
            <p:cNvPr id="365577" name="Line 9"/>
            <p:cNvSpPr>
              <a:spLocks noChangeShapeType="1"/>
            </p:cNvSpPr>
            <p:nvPr/>
          </p:nvSpPr>
          <p:spPr bwMode="auto">
            <a:xfrm>
              <a:off x="792" y="3996"/>
              <a:ext cx="155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5578" name="Line 10"/>
            <p:cNvSpPr>
              <a:spLocks noChangeShapeType="1"/>
            </p:cNvSpPr>
            <p:nvPr/>
          </p:nvSpPr>
          <p:spPr bwMode="auto">
            <a:xfrm>
              <a:off x="768" y="3084"/>
              <a:ext cx="155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5579" name="Text Box 11"/>
            <p:cNvSpPr txBox="1">
              <a:spLocks noChangeArrowheads="1"/>
            </p:cNvSpPr>
            <p:nvPr/>
          </p:nvSpPr>
          <p:spPr bwMode="auto">
            <a:xfrm>
              <a:off x="2286" y="2946"/>
              <a:ext cx="2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0</a:t>
              </a:r>
            </a:p>
          </p:txBody>
        </p:sp>
        <p:sp>
          <p:nvSpPr>
            <p:cNvPr id="365580" name="Text Box 12"/>
            <p:cNvSpPr txBox="1">
              <a:spLocks noChangeArrowheads="1"/>
            </p:cNvSpPr>
            <p:nvPr/>
          </p:nvSpPr>
          <p:spPr bwMode="auto">
            <a:xfrm>
              <a:off x="2286" y="3864"/>
              <a:ext cx="1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2000">
                  <a:solidFill>
                    <a:schemeClr val="hlink"/>
                  </a:solidFill>
                </a:rPr>
                <a:t>1</a:t>
              </a:r>
            </a:p>
          </p:txBody>
        </p:sp>
      </p:grpSp>
      <p:graphicFrame>
        <p:nvGraphicFramePr>
          <p:cNvPr id="365684" name="Group 116"/>
          <p:cNvGraphicFramePr>
            <a:graphicFrameLocks noGrp="1"/>
          </p:cNvGraphicFramePr>
          <p:nvPr>
            <p:ph sz="quarter" idx="2"/>
          </p:nvPr>
        </p:nvGraphicFramePr>
        <p:xfrm>
          <a:off x="5010150" y="3629025"/>
          <a:ext cx="2797175" cy="2743200"/>
        </p:xfrm>
        <a:graphic>
          <a:graphicData uri="http://schemas.openxmlformats.org/drawingml/2006/table">
            <a:tbl>
              <a:tblPr/>
              <a:tblGrid>
                <a:gridCol w="325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4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a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b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c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Faulty z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1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E50093"/>
                        </a:buClr>
                        <a:buSzPct val="120000"/>
                        <a:buFont typeface="Symbol" pitchFamily="18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Helv" charset="0"/>
                          <a:cs typeface="Times New Roman" pitchFamily="18" charset="0"/>
                        </a:rPr>
                        <a:t>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Helv" charset="0"/>
                        <a:cs typeface="Times New Roman" pitchFamily="18" charset="0"/>
                      </a:endParaRPr>
                    </a:p>
                  </a:txBody>
                  <a:tcPr marL="90000" marR="9000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65643" name="Oval 75"/>
          <p:cNvSpPr>
            <a:spLocks noChangeArrowheads="1"/>
          </p:cNvSpPr>
          <p:nvPr/>
        </p:nvSpPr>
        <p:spPr bwMode="auto">
          <a:xfrm>
            <a:off x="2314575" y="4810125"/>
            <a:ext cx="209550" cy="48577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5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5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0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08C6-DD51-01DA-C07B-9ABF4906E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32441"/>
            <a:ext cx="8242684" cy="1276350"/>
          </a:xfrm>
        </p:spPr>
        <p:txBody>
          <a:bodyPr/>
          <a:lstStyle/>
          <a:p>
            <a:r>
              <a:rPr lang="en-US" dirty="0"/>
              <a:t>Single Input Signature register (SISR)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A15D8-D3D4-BCF2-E141-5E1EDB94B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56" y="1618887"/>
            <a:ext cx="7772400" cy="1015752"/>
          </a:xfrm>
        </p:spPr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Helvetica Neue"/>
              </a:rPr>
              <a:t>Same as LFSR with an extra </a:t>
            </a:r>
            <a:r>
              <a:rPr lang="en-US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Helvetica Neue"/>
              </a:rPr>
              <a:t>xor</a:t>
            </a:r>
            <a:r>
              <a:rPr lang="en-US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Helvetica Neue"/>
              </a:rPr>
              <a:t> input from the circuit under test (CUT)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D1AB14-171D-69D2-0937-66810E07B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76" y="2892065"/>
            <a:ext cx="1028571" cy="53333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DAE1CD-A419-54E5-3572-2D78328BC784}"/>
              </a:ext>
            </a:extLst>
          </p:cNvPr>
          <p:cNvCxnSpPr/>
          <p:nvPr/>
        </p:nvCxnSpPr>
        <p:spPr bwMode="auto">
          <a:xfrm flipV="1">
            <a:off x="469776" y="3018377"/>
            <a:ext cx="0" cy="224682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3C2ED7-F24C-237C-3396-9289531FF7C9}"/>
              </a:ext>
            </a:extLst>
          </p:cNvPr>
          <p:cNvCxnSpPr/>
          <p:nvPr/>
        </p:nvCxnSpPr>
        <p:spPr bwMode="auto">
          <a:xfrm flipH="1">
            <a:off x="468660" y="3018377"/>
            <a:ext cx="42981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85CA91-6CF9-5303-7BBB-AA1D2E31E5DB}"/>
              </a:ext>
            </a:extLst>
          </p:cNvPr>
          <p:cNvCxnSpPr/>
          <p:nvPr/>
        </p:nvCxnSpPr>
        <p:spPr bwMode="auto">
          <a:xfrm flipV="1">
            <a:off x="899592" y="3268658"/>
            <a:ext cx="0" cy="149249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79E2FD4-9FDC-A2FC-77C9-9236D6658FA8}"/>
              </a:ext>
            </a:extLst>
          </p:cNvPr>
          <p:cNvSpPr/>
          <p:nvPr/>
        </p:nvSpPr>
        <p:spPr bwMode="auto">
          <a:xfrm>
            <a:off x="2053294" y="3349140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C7E8B0-CE84-CA5F-1B85-5012351116B3}"/>
              </a:ext>
            </a:extLst>
          </p:cNvPr>
          <p:cNvSpPr/>
          <p:nvPr/>
        </p:nvSpPr>
        <p:spPr bwMode="auto">
          <a:xfrm>
            <a:off x="2053294" y="3889678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7053B2-DF6A-8784-A38A-D7977AC4628E}"/>
              </a:ext>
            </a:extLst>
          </p:cNvPr>
          <p:cNvSpPr/>
          <p:nvPr/>
        </p:nvSpPr>
        <p:spPr bwMode="auto">
          <a:xfrm>
            <a:off x="2053294" y="4436626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AD2108-D4ED-0AEF-4B5C-A216FBA91F7A}"/>
              </a:ext>
            </a:extLst>
          </p:cNvPr>
          <p:cNvSpPr/>
          <p:nvPr/>
        </p:nvSpPr>
        <p:spPr bwMode="auto">
          <a:xfrm>
            <a:off x="2056625" y="4983574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8830A1-EE14-AA97-D0CA-32E4490F9101}"/>
              </a:ext>
            </a:extLst>
          </p:cNvPr>
          <p:cNvCxnSpPr/>
          <p:nvPr/>
        </p:nvCxnSpPr>
        <p:spPr bwMode="auto">
          <a:xfrm flipH="1">
            <a:off x="1838386" y="3140968"/>
            <a:ext cx="57337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B1917A-728B-97EF-6B2D-F5B6F26FC6E8}"/>
              </a:ext>
            </a:extLst>
          </p:cNvPr>
          <p:cNvCxnSpPr/>
          <p:nvPr/>
        </p:nvCxnSpPr>
        <p:spPr bwMode="auto">
          <a:xfrm flipV="1">
            <a:off x="2411760" y="3140968"/>
            <a:ext cx="0" cy="1843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A98520-6751-F302-583F-D35D86D1073A}"/>
              </a:ext>
            </a:extLst>
          </p:cNvPr>
          <p:cNvCxnSpPr/>
          <p:nvPr/>
        </p:nvCxnSpPr>
        <p:spPr bwMode="auto">
          <a:xfrm flipH="1">
            <a:off x="468660" y="5265204"/>
            <a:ext cx="158463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666B5F-0481-F817-9EC0-26A04E203F70}"/>
              </a:ext>
            </a:extLst>
          </p:cNvPr>
          <p:cNvCxnSpPr/>
          <p:nvPr/>
        </p:nvCxnSpPr>
        <p:spPr bwMode="auto">
          <a:xfrm flipH="1">
            <a:off x="898476" y="4761148"/>
            <a:ext cx="115481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E33418AA-6773-B3E0-BCF0-3AB8189A57B0}"/>
              </a:ext>
            </a:extLst>
          </p:cNvPr>
          <p:cNvSpPr/>
          <p:nvPr/>
        </p:nvSpPr>
        <p:spPr bwMode="auto">
          <a:xfrm>
            <a:off x="3206995" y="3018377"/>
            <a:ext cx="1365006" cy="285889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CUT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9EFF952-A091-9650-F5D3-3AF1588F4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437" y="3371800"/>
            <a:ext cx="1057164" cy="54815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394FF78-54AB-B12D-2E7C-35869EBC5889}"/>
              </a:ext>
            </a:extLst>
          </p:cNvPr>
          <p:cNvSpPr/>
          <p:nvPr/>
        </p:nvSpPr>
        <p:spPr bwMode="auto">
          <a:xfrm>
            <a:off x="6575600" y="3386626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A6B982-3A0A-B84C-44A1-C6262195779F}"/>
              </a:ext>
            </a:extLst>
          </p:cNvPr>
          <p:cNvSpPr/>
          <p:nvPr/>
        </p:nvSpPr>
        <p:spPr bwMode="auto">
          <a:xfrm>
            <a:off x="7347229" y="3382052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CEAFE27-2015-BF45-383E-18C9141E0071}"/>
              </a:ext>
            </a:extLst>
          </p:cNvPr>
          <p:cNvSpPr/>
          <p:nvPr/>
        </p:nvSpPr>
        <p:spPr bwMode="auto">
          <a:xfrm>
            <a:off x="8118858" y="3382052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9628259-A721-2C51-5FF9-CD2B8C1A426B}"/>
              </a:ext>
            </a:extLst>
          </p:cNvPr>
          <p:cNvCxnSpPr>
            <a:stCxn id="33" idx="2"/>
          </p:cNvCxnSpPr>
          <p:nvPr/>
        </p:nvCxnSpPr>
        <p:spPr bwMode="auto">
          <a:xfrm>
            <a:off x="8504673" y="3915385"/>
            <a:ext cx="0" cy="6264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926FB58-737B-F8DD-D25F-5391BFDAED3A}"/>
              </a:ext>
            </a:extLst>
          </p:cNvPr>
          <p:cNvCxnSpPr/>
          <p:nvPr/>
        </p:nvCxnSpPr>
        <p:spPr bwMode="auto">
          <a:xfrm flipH="1">
            <a:off x="5117213" y="4549784"/>
            <a:ext cx="338745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A7C9CD8-B903-F5FF-897E-9363F79D8855}"/>
              </a:ext>
            </a:extLst>
          </p:cNvPr>
          <p:cNvCxnSpPr/>
          <p:nvPr/>
        </p:nvCxnSpPr>
        <p:spPr bwMode="auto">
          <a:xfrm flipV="1">
            <a:off x="5117213" y="3645024"/>
            <a:ext cx="0" cy="89682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16AD9B3-6022-75CD-3D35-7A7F565D7A3F}"/>
              </a:ext>
            </a:extLst>
          </p:cNvPr>
          <p:cNvCxnSpPr/>
          <p:nvPr/>
        </p:nvCxnSpPr>
        <p:spPr bwMode="auto">
          <a:xfrm flipH="1">
            <a:off x="5117213" y="3645024"/>
            <a:ext cx="71492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0CC7163-198E-3524-547B-FDBFBC2C9BEC}"/>
              </a:ext>
            </a:extLst>
          </p:cNvPr>
          <p:cNvCxnSpPr/>
          <p:nvPr/>
        </p:nvCxnSpPr>
        <p:spPr bwMode="auto">
          <a:xfrm>
            <a:off x="6948264" y="3915385"/>
            <a:ext cx="0" cy="44625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473B861-305D-1B51-163C-4C0C8CD76993}"/>
              </a:ext>
            </a:extLst>
          </p:cNvPr>
          <p:cNvCxnSpPr/>
          <p:nvPr/>
        </p:nvCxnSpPr>
        <p:spPr bwMode="auto">
          <a:xfrm flipH="1">
            <a:off x="5547029" y="4361641"/>
            <a:ext cx="1401235" cy="7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79D2AC1-5D34-4A3B-23A4-FE897F7F8DEC}"/>
              </a:ext>
            </a:extLst>
          </p:cNvPr>
          <p:cNvCxnSpPr/>
          <p:nvPr/>
        </p:nvCxnSpPr>
        <p:spPr bwMode="auto">
          <a:xfrm flipV="1">
            <a:off x="5547029" y="3755763"/>
            <a:ext cx="0" cy="61381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F5F71AE-6457-FEA3-06EA-0E29AC6BC1A5}"/>
              </a:ext>
            </a:extLst>
          </p:cNvPr>
          <p:cNvSpPr txBox="1"/>
          <p:nvPr/>
        </p:nvSpPr>
        <p:spPr>
          <a:xfrm>
            <a:off x="6640036" y="2910135"/>
            <a:ext cx="2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S0       S1      S2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AE6BEFD-CE09-7363-2FD2-007A28B11E43}"/>
              </a:ext>
            </a:extLst>
          </p:cNvPr>
          <p:cNvCxnSpPr/>
          <p:nvPr/>
        </p:nvCxnSpPr>
        <p:spPr bwMode="auto">
          <a:xfrm flipH="1">
            <a:off x="4572000" y="3501008"/>
            <a:ext cx="97502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DD6AE5B0-33FF-BD03-B8AB-29D3CCE189CB}"/>
              </a:ext>
            </a:extLst>
          </p:cNvPr>
          <p:cNvSpPr/>
          <p:nvPr/>
        </p:nvSpPr>
        <p:spPr bwMode="auto">
          <a:xfrm>
            <a:off x="2866314" y="3594630"/>
            <a:ext cx="324036" cy="15393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EBD3F368-C7CA-7CE2-DBAA-C342AB30D9E7}"/>
              </a:ext>
            </a:extLst>
          </p:cNvPr>
          <p:cNvSpPr/>
          <p:nvPr/>
        </p:nvSpPr>
        <p:spPr bwMode="auto">
          <a:xfrm>
            <a:off x="2861955" y="4112932"/>
            <a:ext cx="324036" cy="15393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211BEF54-95B1-73D6-80A4-AEBFA056CEAD}"/>
              </a:ext>
            </a:extLst>
          </p:cNvPr>
          <p:cNvSpPr/>
          <p:nvPr/>
        </p:nvSpPr>
        <p:spPr bwMode="auto">
          <a:xfrm>
            <a:off x="2861955" y="4641219"/>
            <a:ext cx="324036" cy="15393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5F7654A6-9D3A-4512-D9D3-07E3761B491F}"/>
              </a:ext>
            </a:extLst>
          </p:cNvPr>
          <p:cNvSpPr/>
          <p:nvPr/>
        </p:nvSpPr>
        <p:spPr bwMode="auto">
          <a:xfrm>
            <a:off x="2855606" y="5149892"/>
            <a:ext cx="324036" cy="15393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E864F8BA-F60E-CBDB-4BBE-D207539AC0BD}"/>
              </a:ext>
            </a:extLst>
          </p:cNvPr>
          <p:cNvSpPr/>
          <p:nvPr/>
        </p:nvSpPr>
        <p:spPr bwMode="auto">
          <a:xfrm>
            <a:off x="4599354" y="3425398"/>
            <a:ext cx="324036" cy="15393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1737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29AE4E4E-6B02-1050-9503-CFDC07C4D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86" y="2270426"/>
            <a:ext cx="4664779" cy="1693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9408C6-DD51-01DA-C07B-9ABF4906E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32441"/>
            <a:ext cx="8242684" cy="1276350"/>
          </a:xfrm>
        </p:spPr>
        <p:txBody>
          <a:bodyPr/>
          <a:lstStyle/>
          <a:p>
            <a:r>
              <a:rPr lang="en-US" dirty="0"/>
              <a:t>Single Input Signature register (SISR)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C3DB66-487E-C8BA-5D48-D2B19BF7B509}"/>
              </a:ext>
            </a:extLst>
          </p:cNvPr>
          <p:cNvSpPr txBox="1"/>
          <p:nvPr/>
        </p:nvSpPr>
        <p:spPr>
          <a:xfrm>
            <a:off x="775857" y="1376772"/>
            <a:ext cx="190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CCE25D-17CE-CF13-E4F3-D267EE234C49}"/>
              </a:ext>
            </a:extLst>
          </p:cNvPr>
          <p:cNvSpPr txBox="1"/>
          <p:nvPr/>
        </p:nvSpPr>
        <p:spPr>
          <a:xfrm>
            <a:off x="2555776" y="2082043"/>
            <a:ext cx="1239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10111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E4945-9C88-0385-4CF1-5CCB3E49F1BC}"/>
              </a:ext>
            </a:extLst>
          </p:cNvPr>
          <p:cNvSpPr txBox="1"/>
          <p:nvPr/>
        </p:nvSpPr>
        <p:spPr>
          <a:xfrm>
            <a:off x="3671900" y="2501979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3399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8461A3-7937-A2F8-C2DE-B75F43046596}"/>
              </a:ext>
            </a:extLst>
          </p:cNvPr>
          <p:cNvSpPr txBox="1"/>
          <p:nvPr/>
        </p:nvSpPr>
        <p:spPr>
          <a:xfrm>
            <a:off x="4071090" y="2501979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3399"/>
                </a:solidFill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E38B0D-5FC0-067E-467E-8D3C7F30C2C4}"/>
              </a:ext>
            </a:extLst>
          </p:cNvPr>
          <p:cNvSpPr txBox="1"/>
          <p:nvPr/>
        </p:nvSpPr>
        <p:spPr>
          <a:xfrm>
            <a:off x="4498573" y="2501979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3399"/>
                </a:solidFill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74A4C4-C745-3968-2990-13208195E4CE}"/>
              </a:ext>
            </a:extLst>
          </p:cNvPr>
          <p:cNvSpPr txBox="1"/>
          <p:nvPr/>
        </p:nvSpPr>
        <p:spPr>
          <a:xfrm>
            <a:off x="5348367" y="1246503"/>
            <a:ext cx="3940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Initial value (seed) = 000</a:t>
            </a:r>
          </a:p>
          <a:p>
            <a:r>
              <a:rPr lang="en-US" sz="1800" dirty="0"/>
              <a:t>SISR can use a seed of 0 as it has additional input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EA034AD-132C-F888-EEBA-B0FDE4BCF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344392"/>
              </p:ext>
            </p:extLst>
          </p:nvPr>
        </p:nvGraphicFramePr>
        <p:xfrm>
          <a:off x="5348366" y="2312874"/>
          <a:ext cx="3577885" cy="2900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577">
                  <a:extLst>
                    <a:ext uri="{9D8B030D-6E8A-4147-A177-3AD203B41FA5}">
                      <a16:colId xmlns:a16="http://schemas.microsoft.com/office/drawing/2014/main" val="936183706"/>
                    </a:ext>
                  </a:extLst>
                </a:gridCol>
                <a:gridCol w="715577">
                  <a:extLst>
                    <a:ext uri="{9D8B030D-6E8A-4147-A177-3AD203B41FA5}">
                      <a16:colId xmlns:a16="http://schemas.microsoft.com/office/drawing/2014/main" val="3397215274"/>
                    </a:ext>
                  </a:extLst>
                </a:gridCol>
                <a:gridCol w="715577">
                  <a:extLst>
                    <a:ext uri="{9D8B030D-6E8A-4147-A177-3AD203B41FA5}">
                      <a16:colId xmlns:a16="http://schemas.microsoft.com/office/drawing/2014/main" val="2911530031"/>
                    </a:ext>
                  </a:extLst>
                </a:gridCol>
                <a:gridCol w="715577">
                  <a:extLst>
                    <a:ext uri="{9D8B030D-6E8A-4147-A177-3AD203B41FA5}">
                      <a16:colId xmlns:a16="http://schemas.microsoft.com/office/drawing/2014/main" val="4118690188"/>
                    </a:ext>
                  </a:extLst>
                </a:gridCol>
                <a:gridCol w="715577">
                  <a:extLst>
                    <a:ext uri="{9D8B030D-6E8A-4147-A177-3AD203B41FA5}">
                      <a16:colId xmlns:a16="http://schemas.microsoft.com/office/drawing/2014/main" val="3378680920"/>
                    </a:ext>
                  </a:extLst>
                </a:gridCol>
              </a:tblGrid>
              <a:tr h="48348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026367"/>
                  </a:ext>
                </a:extLst>
              </a:tr>
              <a:tr h="483483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774547"/>
                  </a:ext>
                </a:extLst>
              </a:tr>
              <a:tr h="483483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976376"/>
                  </a:ext>
                </a:extLst>
              </a:tr>
              <a:tr h="483483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715490"/>
                  </a:ext>
                </a:extLst>
              </a:tr>
              <a:tr h="483483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012528"/>
                  </a:ext>
                </a:extLst>
              </a:tr>
              <a:tr h="483483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469430"/>
                  </a:ext>
                </a:extLst>
              </a:tr>
            </a:tbl>
          </a:graphicData>
        </a:graphic>
      </p:graphicFrame>
      <p:sp>
        <p:nvSpPr>
          <p:cNvPr id="43" name="Oval 42">
            <a:extLst>
              <a:ext uri="{FF2B5EF4-FFF2-40B4-BE49-F238E27FC236}">
                <a16:creationId xmlns:a16="http://schemas.microsoft.com/office/drawing/2014/main" id="{97B4BB81-2C32-4F10-A771-35ECE2648562}"/>
              </a:ext>
            </a:extLst>
          </p:cNvPr>
          <p:cNvSpPr/>
          <p:nvPr/>
        </p:nvSpPr>
        <p:spPr bwMode="auto">
          <a:xfrm>
            <a:off x="6876256" y="4688168"/>
            <a:ext cx="1980220" cy="541032"/>
          </a:xfrm>
          <a:prstGeom prst="ellipse">
            <a:avLst/>
          </a:prstGeom>
          <a:noFill/>
          <a:ln w="19050" cap="flat" cmpd="sng" algn="ctr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72741DC3-66CA-F30D-718A-C98F90BD9B5F}"/>
              </a:ext>
            </a:extLst>
          </p:cNvPr>
          <p:cNvSpPr/>
          <p:nvPr/>
        </p:nvSpPr>
        <p:spPr bwMode="auto">
          <a:xfrm>
            <a:off x="6876256" y="5445224"/>
            <a:ext cx="1728192" cy="792088"/>
          </a:xfrm>
          <a:prstGeom prst="wedgeRoundRectCallout">
            <a:avLst>
              <a:gd name="adj1" fmla="val -8415"/>
              <a:gd name="adj2" fmla="val -80717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Signature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010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192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29AE4E4E-6B02-1050-9503-CFDC07C4D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86" y="2270426"/>
            <a:ext cx="4664779" cy="1693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9408C6-DD51-01DA-C07B-9ABF4906E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32441"/>
            <a:ext cx="8242684" cy="1276350"/>
          </a:xfrm>
        </p:spPr>
        <p:txBody>
          <a:bodyPr/>
          <a:lstStyle/>
          <a:p>
            <a:r>
              <a:rPr lang="en-US" dirty="0"/>
              <a:t>Single Input Signature register (SISR)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C3DB66-487E-C8BA-5D48-D2B19BF7B509}"/>
              </a:ext>
            </a:extLst>
          </p:cNvPr>
          <p:cNvSpPr txBox="1"/>
          <p:nvPr/>
        </p:nvSpPr>
        <p:spPr>
          <a:xfrm>
            <a:off x="775857" y="1376772"/>
            <a:ext cx="190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CCE25D-17CE-CF13-E4F3-D267EE234C49}"/>
              </a:ext>
            </a:extLst>
          </p:cNvPr>
          <p:cNvSpPr txBox="1"/>
          <p:nvPr/>
        </p:nvSpPr>
        <p:spPr>
          <a:xfrm>
            <a:off x="2555776" y="2082043"/>
            <a:ext cx="1239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101</a:t>
            </a:r>
            <a:r>
              <a:rPr lang="en-US" sz="3200" b="1" dirty="0"/>
              <a:t>0</a:t>
            </a:r>
            <a:r>
              <a:rPr lang="en-US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E4945-9C88-0385-4CF1-5CCB3E49F1BC}"/>
              </a:ext>
            </a:extLst>
          </p:cNvPr>
          <p:cNvSpPr txBox="1"/>
          <p:nvPr/>
        </p:nvSpPr>
        <p:spPr>
          <a:xfrm>
            <a:off x="3671900" y="2501979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3399"/>
                </a:solidFill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8461A3-7937-A2F8-C2DE-B75F43046596}"/>
              </a:ext>
            </a:extLst>
          </p:cNvPr>
          <p:cNvSpPr txBox="1"/>
          <p:nvPr/>
        </p:nvSpPr>
        <p:spPr>
          <a:xfrm>
            <a:off x="4071090" y="2501979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3399"/>
                </a:solidFill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E38B0D-5FC0-067E-467E-8D3C7F30C2C4}"/>
              </a:ext>
            </a:extLst>
          </p:cNvPr>
          <p:cNvSpPr txBox="1"/>
          <p:nvPr/>
        </p:nvSpPr>
        <p:spPr>
          <a:xfrm>
            <a:off x="4498573" y="2501979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3399"/>
                </a:solidFill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74A4C4-C745-3968-2990-13208195E4CE}"/>
              </a:ext>
            </a:extLst>
          </p:cNvPr>
          <p:cNvSpPr txBox="1"/>
          <p:nvPr/>
        </p:nvSpPr>
        <p:spPr>
          <a:xfrm>
            <a:off x="5348367" y="1246503"/>
            <a:ext cx="3940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Initial value (seed) = 000</a:t>
            </a:r>
          </a:p>
          <a:p>
            <a:r>
              <a:rPr lang="en-US" sz="1800" dirty="0"/>
              <a:t>SISR can use a seed of 0 as it has additional input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EA034AD-132C-F888-EEBA-B0FDE4BCF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917771"/>
              </p:ext>
            </p:extLst>
          </p:nvPr>
        </p:nvGraphicFramePr>
        <p:xfrm>
          <a:off x="5348366" y="2312874"/>
          <a:ext cx="3577885" cy="2900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577">
                  <a:extLst>
                    <a:ext uri="{9D8B030D-6E8A-4147-A177-3AD203B41FA5}">
                      <a16:colId xmlns:a16="http://schemas.microsoft.com/office/drawing/2014/main" val="936183706"/>
                    </a:ext>
                  </a:extLst>
                </a:gridCol>
                <a:gridCol w="715577">
                  <a:extLst>
                    <a:ext uri="{9D8B030D-6E8A-4147-A177-3AD203B41FA5}">
                      <a16:colId xmlns:a16="http://schemas.microsoft.com/office/drawing/2014/main" val="3397215274"/>
                    </a:ext>
                  </a:extLst>
                </a:gridCol>
                <a:gridCol w="715577">
                  <a:extLst>
                    <a:ext uri="{9D8B030D-6E8A-4147-A177-3AD203B41FA5}">
                      <a16:colId xmlns:a16="http://schemas.microsoft.com/office/drawing/2014/main" val="2911530031"/>
                    </a:ext>
                  </a:extLst>
                </a:gridCol>
                <a:gridCol w="715577">
                  <a:extLst>
                    <a:ext uri="{9D8B030D-6E8A-4147-A177-3AD203B41FA5}">
                      <a16:colId xmlns:a16="http://schemas.microsoft.com/office/drawing/2014/main" val="4118690188"/>
                    </a:ext>
                  </a:extLst>
                </a:gridCol>
                <a:gridCol w="715577">
                  <a:extLst>
                    <a:ext uri="{9D8B030D-6E8A-4147-A177-3AD203B41FA5}">
                      <a16:colId xmlns:a16="http://schemas.microsoft.com/office/drawing/2014/main" val="3378680920"/>
                    </a:ext>
                  </a:extLst>
                </a:gridCol>
              </a:tblGrid>
              <a:tr h="48348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026367"/>
                  </a:ext>
                </a:extLst>
              </a:tr>
              <a:tr h="483483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774547"/>
                  </a:ext>
                </a:extLst>
              </a:tr>
              <a:tr h="483483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976376"/>
                  </a:ext>
                </a:extLst>
              </a:tr>
              <a:tr h="483483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715490"/>
                  </a:ext>
                </a:extLst>
              </a:tr>
              <a:tr h="483483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012528"/>
                  </a:ext>
                </a:extLst>
              </a:tr>
              <a:tr h="483483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469430"/>
                  </a:ext>
                </a:extLst>
              </a:tr>
            </a:tbl>
          </a:graphicData>
        </a:graphic>
      </p:graphicFrame>
      <p:sp>
        <p:nvSpPr>
          <p:cNvPr id="43" name="Oval 42">
            <a:extLst>
              <a:ext uri="{FF2B5EF4-FFF2-40B4-BE49-F238E27FC236}">
                <a16:creationId xmlns:a16="http://schemas.microsoft.com/office/drawing/2014/main" id="{97B4BB81-2C32-4F10-A771-35ECE2648562}"/>
              </a:ext>
            </a:extLst>
          </p:cNvPr>
          <p:cNvSpPr/>
          <p:nvPr/>
        </p:nvSpPr>
        <p:spPr bwMode="auto">
          <a:xfrm>
            <a:off x="6876256" y="4688168"/>
            <a:ext cx="1980220" cy="541032"/>
          </a:xfrm>
          <a:prstGeom prst="ellipse">
            <a:avLst/>
          </a:prstGeom>
          <a:noFill/>
          <a:ln w="19050" cap="flat" cmpd="sng" algn="ctr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72741DC3-66CA-F30D-718A-C98F90BD9B5F}"/>
              </a:ext>
            </a:extLst>
          </p:cNvPr>
          <p:cNvSpPr/>
          <p:nvPr/>
        </p:nvSpPr>
        <p:spPr bwMode="auto">
          <a:xfrm>
            <a:off x="5112060" y="5445224"/>
            <a:ext cx="3292085" cy="923330"/>
          </a:xfrm>
          <a:prstGeom prst="wedgeRoundRectCallout">
            <a:avLst>
              <a:gd name="adj1" fmla="val 32553"/>
              <a:gd name="adj2" fmla="val -78361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Value != good Signature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FAULTY Circuit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23AE318-724E-BD88-7D8E-7958B1E61CF7}"/>
              </a:ext>
            </a:extLst>
          </p:cNvPr>
          <p:cNvSpPr/>
          <p:nvPr/>
        </p:nvSpPr>
        <p:spPr bwMode="auto">
          <a:xfrm>
            <a:off x="2821081" y="1255844"/>
            <a:ext cx="1407302" cy="835540"/>
          </a:xfrm>
          <a:prstGeom prst="wedgeEllipseCallout">
            <a:avLst>
              <a:gd name="adj1" fmla="val -21496"/>
              <a:gd name="adj2" fmla="val 64939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Faulty Output </a:t>
            </a:r>
          </a:p>
        </p:txBody>
      </p:sp>
    </p:spTree>
    <p:extLst>
      <p:ext uri="{BB962C8B-B14F-4D97-AF65-F5344CB8AC3E}">
        <p14:creationId xmlns:p14="http://schemas.microsoft.com/office/powerpoint/2010/main" val="157060810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92A54A8F-6331-1E86-C31D-B7327F830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7" y="1103645"/>
            <a:ext cx="5796644" cy="2077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BC532C-CB82-1BE1-18D7-EA93C7CE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-104302"/>
            <a:ext cx="7772400" cy="1276350"/>
          </a:xfrm>
        </p:spPr>
        <p:txBody>
          <a:bodyPr/>
          <a:lstStyle/>
          <a:p>
            <a:r>
              <a:rPr lang="en-US" dirty="0"/>
              <a:t>BIST Example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E0B133-F11A-36EE-9E0F-C8A5F6F856AF}"/>
              </a:ext>
            </a:extLst>
          </p:cNvPr>
          <p:cNvSpPr txBox="1"/>
          <p:nvPr/>
        </p:nvSpPr>
        <p:spPr>
          <a:xfrm>
            <a:off x="1475656" y="1412776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5606CC-B43D-193A-5430-28370D47B55E}"/>
              </a:ext>
            </a:extLst>
          </p:cNvPr>
          <p:cNvSpPr txBox="1"/>
          <p:nvPr/>
        </p:nvSpPr>
        <p:spPr>
          <a:xfrm>
            <a:off x="1475656" y="1814425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992850-B28F-FCEA-80B8-C41AEFE4D845}"/>
              </a:ext>
            </a:extLst>
          </p:cNvPr>
          <p:cNvSpPr txBox="1"/>
          <p:nvPr/>
        </p:nvSpPr>
        <p:spPr>
          <a:xfrm>
            <a:off x="1475656" y="2183757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B14152-6424-D7A6-02CB-38C8DE02A18C}"/>
              </a:ext>
            </a:extLst>
          </p:cNvPr>
          <p:cNvSpPr txBox="1"/>
          <p:nvPr/>
        </p:nvSpPr>
        <p:spPr>
          <a:xfrm>
            <a:off x="1475656" y="2536256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CDEC0B-EBE5-70E7-4F9F-A8866F4D41C3}"/>
              </a:ext>
            </a:extLst>
          </p:cNvPr>
          <p:cNvSpPr txBox="1"/>
          <p:nvPr/>
        </p:nvSpPr>
        <p:spPr>
          <a:xfrm>
            <a:off x="4572000" y="1410334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004D87-2D46-C38D-5644-F292C85E4372}"/>
              </a:ext>
            </a:extLst>
          </p:cNvPr>
          <p:cNvSpPr txBox="1"/>
          <p:nvPr/>
        </p:nvSpPr>
        <p:spPr>
          <a:xfrm>
            <a:off x="5012096" y="1410334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806A01-8988-78F8-F7D1-7D14AA68E8D4}"/>
              </a:ext>
            </a:extLst>
          </p:cNvPr>
          <p:cNvSpPr txBox="1"/>
          <p:nvPr/>
        </p:nvSpPr>
        <p:spPr>
          <a:xfrm>
            <a:off x="5556180" y="1410295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47" name="Speech Bubble: Oval 46">
            <a:extLst>
              <a:ext uri="{FF2B5EF4-FFF2-40B4-BE49-F238E27FC236}">
                <a16:creationId xmlns:a16="http://schemas.microsoft.com/office/drawing/2014/main" id="{CD4593E4-E1C2-B40B-2A7E-82D64C808EA3}"/>
              </a:ext>
            </a:extLst>
          </p:cNvPr>
          <p:cNvSpPr/>
          <p:nvPr/>
        </p:nvSpPr>
        <p:spPr bwMode="auto">
          <a:xfrm>
            <a:off x="-3855" y="3104965"/>
            <a:ext cx="1728192" cy="557569"/>
          </a:xfrm>
          <a:prstGeom prst="wedgeEllipseCallout">
            <a:avLst>
              <a:gd name="adj1" fmla="val 38197"/>
              <a:gd name="adj2" fmla="val -8476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Seed 1111</a:t>
            </a:r>
          </a:p>
        </p:txBody>
      </p:sp>
      <p:sp>
        <p:nvSpPr>
          <p:cNvPr id="48" name="Speech Bubble: Oval 47">
            <a:extLst>
              <a:ext uri="{FF2B5EF4-FFF2-40B4-BE49-F238E27FC236}">
                <a16:creationId xmlns:a16="http://schemas.microsoft.com/office/drawing/2014/main" id="{E41AC7EA-C1DC-910D-743F-ADC7AC07A593}"/>
              </a:ext>
            </a:extLst>
          </p:cNvPr>
          <p:cNvSpPr/>
          <p:nvPr/>
        </p:nvSpPr>
        <p:spPr bwMode="auto">
          <a:xfrm>
            <a:off x="4572000" y="454799"/>
            <a:ext cx="1528265" cy="557569"/>
          </a:xfrm>
          <a:prstGeom prst="wedgeEllipseCallout">
            <a:avLst>
              <a:gd name="adj1" fmla="val -23892"/>
              <a:gd name="adj2" fmla="val 9262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Seed 111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C84E55-CF26-D56E-9063-9C86CA4C282B}"/>
              </a:ext>
            </a:extLst>
          </p:cNvPr>
          <p:cNvSpPr txBox="1"/>
          <p:nvPr/>
        </p:nvSpPr>
        <p:spPr>
          <a:xfrm>
            <a:off x="3128038" y="1060339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BA554497-E78F-5191-E3ED-9A9607951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04341"/>
              </p:ext>
            </p:extLst>
          </p:nvPr>
        </p:nvGraphicFramePr>
        <p:xfrm>
          <a:off x="143508" y="3979808"/>
          <a:ext cx="280831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3">
                  <a:extLst>
                    <a:ext uri="{9D8B030D-6E8A-4147-A177-3AD203B41FA5}">
                      <a16:colId xmlns:a16="http://schemas.microsoft.com/office/drawing/2014/main" val="227826708"/>
                    </a:ext>
                  </a:extLst>
                </a:gridCol>
                <a:gridCol w="561663">
                  <a:extLst>
                    <a:ext uri="{9D8B030D-6E8A-4147-A177-3AD203B41FA5}">
                      <a16:colId xmlns:a16="http://schemas.microsoft.com/office/drawing/2014/main" val="691394795"/>
                    </a:ext>
                  </a:extLst>
                </a:gridCol>
                <a:gridCol w="561663">
                  <a:extLst>
                    <a:ext uri="{9D8B030D-6E8A-4147-A177-3AD203B41FA5}">
                      <a16:colId xmlns:a16="http://schemas.microsoft.com/office/drawing/2014/main" val="1162390838"/>
                    </a:ext>
                  </a:extLst>
                </a:gridCol>
                <a:gridCol w="561663">
                  <a:extLst>
                    <a:ext uri="{9D8B030D-6E8A-4147-A177-3AD203B41FA5}">
                      <a16:colId xmlns:a16="http://schemas.microsoft.com/office/drawing/2014/main" val="2179524668"/>
                    </a:ext>
                  </a:extLst>
                </a:gridCol>
                <a:gridCol w="561663">
                  <a:extLst>
                    <a:ext uri="{9D8B030D-6E8A-4147-A177-3AD203B41FA5}">
                      <a16:colId xmlns:a16="http://schemas.microsoft.com/office/drawing/2014/main" val="2078062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952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200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018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26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729973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8F9D47A9-422F-D1F6-0EFA-1AD599B01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806919"/>
              </p:ext>
            </p:extLst>
          </p:nvPr>
        </p:nvGraphicFramePr>
        <p:xfrm>
          <a:off x="3112013" y="3971850"/>
          <a:ext cx="308016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042">
                  <a:extLst>
                    <a:ext uri="{9D8B030D-6E8A-4147-A177-3AD203B41FA5}">
                      <a16:colId xmlns:a16="http://schemas.microsoft.com/office/drawing/2014/main" val="3086096767"/>
                    </a:ext>
                  </a:extLst>
                </a:gridCol>
                <a:gridCol w="770042">
                  <a:extLst>
                    <a:ext uri="{9D8B030D-6E8A-4147-A177-3AD203B41FA5}">
                      <a16:colId xmlns:a16="http://schemas.microsoft.com/office/drawing/2014/main" val="3573990219"/>
                    </a:ext>
                  </a:extLst>
                </a:gridCol>
                <a:gridCol w="770042">
                  <a:extLst>
                    <a:ext uri="{9D8B030D-6E8A-4147-A177-3AD203B41FA5}">
                      <a16:colId xmlns:a16="http://schemas.microsoft.com/office/drawing/2014/main" val="3474200630"/>
                    </a:ext>
                  </a:extLst>
                </a:gridCol>
                <a:gridCol w="770042">
                  <a:extLst>
                    <a:ext uri="{9D8B030D-6E8A-4147-A177-3AD203B41FA5}">
                      <a16:colId xmlns:a16="http://schemas.microsoft.com/office/drawing/2014/main" val="313255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75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203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083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176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681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591479"/>
                  </a:ext>
                </a:extLst>
              </a:tr>
            </a:tbl>
          </a:graphicData>
        </a:graphic>
      </p:graphicFrame>
      <p:sp>
        <p:nvSpPr>
          <p:cNvPr id="54" name="Oval 53">
            <a:extLst>
              <a:ext uri="{FF2B5EF4-FFF2-40B4-BE49-F238E27FC236}">
                <a16:creationId xmlns:a16="http://schemas.microsoft.com/office/drawing/2014/main" id="{8CB5644E-B382-5E01-0F7F-326518F5CA20}"/>
              </a:ext>
            </a:extLst>
          </p:cNvPr>
          <p:cNvSpPr/>
          <p:nvPr/>
        </p:nvSpPr>
        <p:spPr bwMode="auto">
          <a:xfrm>
            <a:off x="3786023" y="5754355"/>
            <a:ext cx="1956288" cy="573622"/>
          </a:xfrm>
          <a:prstGeom prst="ellipse">
            <a:avLst/>
          </a:prstGeom>
          <a:noFill/>
          <a:ln w="25400" cap="flat" cmpd="sng" algn="ctr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AA3DB4AC-6240-0072-8D28-D6774B8E481E}"/>
              </a:ext>
            </a:extLst>
          </p:cNvPr>
          <p:cNvSpPr/>
          <p:nvPr/>
        </p:nvSpPr>
        <p:spPr bwMode="auto">
          <a:xfrm>
            <a:off x="4041431" y="6375000"/>
            <a:ext cx="1221332" cy="612648"/>
          </a:xfrm>
          <a:prstGeom prst="wedgeRoundRectCallout">
            <a:avLst>
              <a:gd name="adj1" fmla="val -4506"/>
              <a:gd name="adj2" fmla="val -68478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303721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48" grpId="0" animBg="1"/>
      <p:bldP spid="54" grpId="0" animBg="1"/>
      <p:bldP spid="55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92A54A8F-6331-1E86-C31D-B7327F830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7" y="1103645"/>
            <a:ext cx="5796644" cy="2077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BC532C-CB82-1BE1-18D7-EA93C7CE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22" y="-168239"/>
            <a:ext cx="7772400" cy="1276350"/>
          </a:xfrm>
        </p:spPr>
        <p:txBody>
          <a:bodyPr/>
          <a:lstStyle/>
          <a:p>
            <a:r>
              <a:rPr lang="en-US" dirty="0"/>
              <a:t>BIST Example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E0B133-F11A-36EE-9E0F-C8A5F6F856AF}"/>
              </a:ext>
            </a:extLst>
          </p:cNvPr>
          <p:cNvSpPr txBox="1"/>
          <p:nvPr/>
        </p:nvSpPr>
        <p:spPr>
          <a:xfrm>
            <a:off x="1475656" y="1412776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5606CC-B43D-193A-5430-28370D47B55E}"/>
              </a:ext>
            </a:extLst>
          </p:cNvPr>
          <p:cNvSpPr txBox="1"/>
          <p:nvPr/>
        </p:nvSpPr>
        <p:spPr>
          <a:xfrm>
            <a:off x="1475656" y="1814425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992850-B28F-FCEA-80B8-C41AEFE4D845}"/>
              </a:ext>
            </a:extLst>
          </p:cNvPr>
          <p:cNvSpPr txBox="1"/>
          <p:nvPr/>
        </p:nvSpPr>
        <p:spPr>
          <a:xfrm>
            <a:off x="1475656" y="2183757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B14152-6424-D7A6-02CB-38C8DE02A18C}"/>
              </a:ext>
            </a:extLst>
          </p:cNvPr>
          <p:cNvSpPr txBox="1"/>
          <p:nvPr/>
        </p:nvSpPr>
        <p:spPr>
          <a:xfrm>
            <a:off x="1475656" y="2536256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7CDEC0B-EBE5-70E7-4F9F-A8866F4D41C3}"/>
              </a:ext>
            </a:extLst>
          </p:cNvPr>
          <p:cNvSpPr txBox="1"/>
          <p:nvPr/>
        </p:nvSpPr>
        <p:spPr>
          <a:xfrm>
            <a:off x="4572000" y="1410334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004D87-2D46-C38D-5644-F292C85E4372}"/>
              </a:ext>
            </a:extLst>
          </p:cNvPr>
          <p:cNvSpPr txBox="1"/>
          <p:nvPr/>
        </p:nvSpPr>
        <p:spPr>
          <a:xfrm>
            <a:off x="5012096" y="1410334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806A01-8988-78F8-F7D1-7D14AA68E8D4}"/>
              </a:ext>
            </a:extLst>
          </p:cNvPr>
          <p:cNvSpPr txBox="1"/>
          <p:nvPr/>
        </p:nvSpPr>
        <p:spPr>
          <a:xfrm>
            <a:off x="5556180" y="1410295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C84E55-CF26-D56E-9063-9C86CA4C282B}"/>
              </a:ext>
            </a:extLst>
          </p:cNvPr>
          <p:cNvSpPr txBox="1"/>
          <p:nvPr/>
        </p:nvSpPr>
        <p:spPr>
          <a:xfrm>
            <a:off x="3128038" y="1060339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BA554497-E78F-5191-E3ED-9A9607951603}"/>
              </a:ext>
            </a:extLst>
          </p:cNvPr>
          <p:cNvGraphicFramePr>
            <a:graphicFrameLocks noGrp="1"/>
          </p:cNvGraphicFramePr>
          <p:nvPr/>
        </p:nvGraphicFramePr>
        <p:xfrm>
          <a:off x="143508" y="3979808"/>
          <a:ext cx="280831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3">
                  <a:extLst>
                    <a:ext uri="{9D8B030D-6E8A-4147-A177-3AD203B41FA5}">
                      <a16:colId xmlns:a16="http://schemas.microsoft.com/office/drawing/2014/main" val="227826708"/>
                    </a:ext>
                  </a:extLst>
                </a:gridCol>
                <a:gridCol w="561663">
                  <a:extLst>
                    <a:ext uri="{9D8B030D-6E8A-4147-A177-3AD203B41FA5}">
                      <a16:colId xmlns:a16="http://schemas.microsoft.com/office/drawing/2014/main" val="691394795"/>
                    </a:ext>
                  </a:extLst>
                </a:gridCol>
                <a:gridCol w="561663">
                  <a:extLst>
                    <a:ext uri="{9D8B030D-6E8A-4147-A177-3AD203B41FA5}">
                      <a16:colId xmlns:a16="http://schemas.microsoft.com/office/drawing/2014/main" val="1162390838"/>
                    </a:ext>
                  </a:extLst>
                </a:gridCol>
                <a:gridCol w="561663">
                  <a:extLst>
                    <a:ext uri="{9D8B030D-6E8A-4147-A177-3AD203B41FA5}">
                      <a16:colId xmlns:a16="http://schemas.microsoft.com/office/drawing/2014/main" val="2179524668"/>
                    </a:ext>
                  </a:extLst>
                </a:gridCol>
                <a:gridCol w="561663">
                  <a:extLst>
                    <a:ext uri="{9D8B030D-6E8A-4147-A177-3AD203B41FA5}">
                      <a16:colId xmlns:a16="http://schemas.microsoft.com/office/drawing/2014/main" val="20780621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952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200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018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26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729973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8F9D47A9-422F-D1F6-0EFA-1AD599B01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678181"/>
              </p:ext>
            </p:extLst>
          </p:nvPr>
        </p:nvGraphicFramePr>
        <p:xfrm>
          <a:off x="3112013" y="3971850"/>
          <a:ext cx="3080168" cy="227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042">
                  <a:extLst>
                    <a:ext uri="{9D8B030D-6E8A-4147-A177-3AD203B41FA5}">
                      <a16:colId xmlns:a16="http://schemas.microsoft.com/office/drawing/2014/main" val="3086096767"/>
                    </a:ext>
                  </a:extLst>
                </a:gridCol>
                <a:gridCol w="770042">
                  <a:extLst>
                    <a:ext uri="{9D8B030D-6E8A-4147-A177-3AD203B41FA5}">
                      <a16:colId xmlns:a16="http://schemas.microsoft.com/office/drawing/2014/main" val="3573990219"/>
                    </a:ext>
                  </a:extLst>
                </a:gridCol>
                <a:gridCol w="770042">
                  <a:extLst>
                    <a:ext uri="{9D8B030D-6E8A-4147-A177-3AD203B41FA5}">
                      <a16:colId xmlns:a16="http://schemas.microsoft.com/office/drawing/2014/main" val="3474200630"/>
                    </a:ext>
                  </a:extLst>
                </a:gridCol>
                <a:gridCol w="770042">
                  <a:extLst>
                    <a:ext uri="{9D8B030D-6E8A-4147-A177-3AD203B41FA5}">
                      <a16:colId xmlns:a16="http://schemas.microsoft.com/office/drawing/2014/main" val="313255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75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272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083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176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681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591479"/>
                  </a:ext>
                </a:extLst>
              </a:tr>
            </a:tbl>
          </a:graphicData>
        </a:graphic>
      </p:graphicFrame>
      <p:sp>
        <p:nvSpPr>
          <p:cNvPr id="54" name="Oval 53">
            <a:extLst>
              <a:ext uri="{FF2B5EF4-FFF2-40B4-BE49-F238E27FC236}">
                <a16:creationId xmlns:a16="http://schemas.microsoft.com/office/drawing/2014/main" id="{8CB5644E-B382-5E01-0F7F-326518F5CA20}"/>
              </a:ext>
            </a:extLst>
          </p:cNvPr>
          <p:cNvSpPr/>
          <p:nvPr/>
        </p:nvSpPr>
        <p:spPr bwMode="auto">
          <a:xfrm>
            <a:off x="3869339" y="5766263"/>
            <a:ext cx="1956288" cy="573622"/>
          </a:xfrm>
          <a:prstGeom prst="ellipse">
            <a:avLst/>
          </a:prstGeom>
          <a:noFill/>
          <a:ln w="25400" cap="flat" cmpd="sng" algn="ctr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AA3DB4AC-6240-0072-8D28-D6774B8E481E}"/>
              </a:ext>
            </a:extLst>
          </p:cNvPr>
          <p:cNvSpPr/>
          <p:nvPr/>
        </p:nvSpPr>
        <p:spPr bwMode="auto">
          <a:xfrm>
            <a:off x="4041431" y="6432080"/>
            <a:ext cx="1970730" cy="425920"/>
          </a:xfrm>
          <a:prstGeom prst="wedgeRoundRectCallout">
            <a:avLst>
              <a:gd name="adj1" fmla="val -4506"/>
              <a:gd name="adj2" fmla="val -68478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Bad Signature</a:t>
            </a:r>
          </a:p>
        </p:txBody>
      </p:sp>
      <p:sp>
        <p:nvSpPr>
          <p:cNvPr id="3" name="Wave 2">
            <a:extLst>
              <a:ext uri="{FF2B5EF4-FFF2-40B4-BE49-F238E27FC236}">
                <a16:creationId xmlns:a16="http://schemas.microsoft.com/office/drawing/2014/main" id="{E77A488C-EB2C-5273-79BD-EEC4CF57C397}"/>
              </a:ext>
            </a:extLst>
          </p:cNvPr>
          <p:cNvSpPr/>
          <p:nvPr/>
        </p:nvSpPr>
        <p:spPr bwMode="auto">
          <a:xfrm>
            <a:off x="3381967" y="592305"/>
            <a:ext cx="900100" cy="659372"/>
          </a:xfrm>
          <a:prstGeom prst="wave">
            <a:avLst/>
          </a:prstGeom>
          <a:solidFill>
            <a:srgbClr val="FF99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 s-a-0</a:t>
            </a:r>
          </a:p>
        </p:txBody>
      </p:sp>
    </p:spTree>
    <p:extLst>
      <p:ext uri="{BB962C8B-B14F-4D97-AF65-F5344CB8AC3E}">
        <p14:creationId xmlns:p14="http://schemas.microsoft.com/office/powerpoint/2010/main" val="382862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54" grpId="0" animBg="1"/>
      <p:bldP spid="55" grpId="0" animBg="1"/>
      <p:bldP spid="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C532C-CB82-1BE1-18D7-EA93C7CE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32F512-4F82-FC62-6A76-7644A4FA6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76" y="2892065"/>
            <a:ext cx="1028571" cy="53333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9CB0E0-8778-6B5C-D675-C6AEDC8CCDA9}"/>
              </a:ext>
            </a:extLst>
          </p:cNvPr>
          <p:cNvCxnSpPr/>
          <p:nvPr/>
        </p:nvCxnSpPr>
        <p:spPr bwMode="auto">
          <a:xfrm flipV="1">
            <a:off x="469776" y="3018377"/>
            <a:ext cx="0" cy="224682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70CAB7-0334-850A-1303-5695D19385B5}"/>
              </a:ext>
            </a:extLst>
          </p:cNvPr>
          <p:cNvCxnSpPr/>
          <p:nvPr/>
        </p:nvCxnSpPr>
        <p:spPr bwMode="auto">
          <a:xfrm flipH="1">
            <a:off x="468660" y="3018377"/>
            <a:ext cx="42981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EA0CE8-E6A9-998B-3C8D-C86BD83F589E}"/>
              </a:ext>
            </a:extLst>
          </p:cNvPr>
          <p:cNvCxnSpPr/>
          <p:nvPr/>
        </p:nvCxnSpPr>
        <p:spPr bwMode="auto">
          <a:xfrm flipV="1">
            <a:off x="899592" y="3268658"/>
            <a:ext cx="0" cy="149249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B15F218-3C1D-00C9-C29C-23F05A8071C5}"/>
              </a:ext>
            </a:extLst>
          </p:cNvPr>
          <p:cNvSpPr/>
          <p:nvPr/>
        </p:nvSpPr>
        <p:spPr bwMode="auto">
          <a:xfrm>
            <a:off x="2053294" y="3349140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3DD8C7-C89E-57C3-24E7-B44C8C392386}"/>
              </a:ext>
            </a:extLst>
          </p:cNvPr>
          <p:cNvSpPr/>
          <p:nvPr/>
        </p:nvSpPr>
        <p:spPr bwMode="auto">
          <a:xfrm>
            <a:off x="2053294" y="3889678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322243-1CEE-7367-E114-1A240F4EEFF7}"/>
              </a:ext>
            </a:extLst>
          </p:cNvPr>
          <p:cNvSpPr/>
          <p:nvPr/>
        </p:nvSpPr>
        <p:spPr bwMode="auto">
          <a:xfrm>
            <a:off x="2053294" y="4436626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6341DA-EA19-FA6E-8102-4E29E76A4EA0}"/>
              </a:ext>
            </a:extLst>
          </p:cNvPr>
          <p:cNvSpPr/>
          <p:nvPr/>
        </p:nvSpPr>
        <p:spPr bwMode="auto">
          <a:xfrm>
            <a:off x="2056625" y="4983574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87EF2F-F150-5153-FDCD-4B725310C05D}"/>
              </a:ext>
            </a:extLst>
          </p:cNvPr>
          <p:cNvCxnSpPr/>
          <p:nvPr/>
        </p:nvCxnSpPr>
        <p:spPr bwMode="auto">
          <a:xfrm flipH="1">
            <a:off x="1838386" y="3140968"/>
            <a:ext cx="57337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ABF67E-A913-0714-F1FB-33DB8349D0E9}"/>
              </a:ext>
            </a:extLst>
          </p:cNvPr>
          <p:cNvCxnSpPr/>
          <p:nvPr/>
        </p:nvCxnSpPr>
        <p:spPr bwMode="auto">
          <a:xfrm flipV="1">
            <a:off x="2411760" y="3140968"/>
            <a:ext cx="0" cy="1843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32AB76-EF69-2FE0-0170-0427C346B3E0}"/>
              </a:ext>
            </a:extLst>
          </p:cNvPr>
          <p:cNvCxnSpPr/>
          <p:nvPr/>
        </p:nvCxnSpPr>
        <p:spPr bwMode="auto">
          <a:xfrm flipH="1">
            <a:off x="468660" y="5265204"/>
            <a:ext cx="158463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C774D1-3ABE-4EC6-1CB9-3504700F0200}"/>
              </a:ext>
            </a:extLst>
          </p:cNvPr>
          <p:cNvCxnSpPr/>
          <p:nvPr/>
        </p:nvCxnSpPr>
        <p:spPr bwMode="auto">
          <a:xfrm flipH="1">
            <a:off x="898476" y="4761148"/>
            <a:ext cx="115481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D4350F2-F288-B873-93D6-938D14151500}"/>
              </a:ext>
            </a:extLst>
          </p:cNvPr>
          <p:cNvSpPr/>
          <p:nvPr/>
        </p:nvSpPr>
        <p:spPr bwMode="auto">
          <a:xfrm>
            <a:off x="3206995" y="3018377"/>
            <a:ext cx="1365006" cy="285889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Equal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Logic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if a == b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out = </a:t>
            </a:r>
            <a:r>
              <a:rPr lang="en-US" sz="1600" dirty="0"/>
              <a:t>1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else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   out = 0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9FC5A0-DA11-24D8-A3F5-5A280ABE2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437" y="3371800"/>
            <a:ext cx="1057164" cy="54815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5D52D53-B12B-DA4E-6C73-C5B3DE37886E}"/>
              </a:ext>
            </a:extLst>
          </p:cNvPr>
          <p:cNvSpPr/>
          <p:nvPr/>
        </p:nvSpPr>
        <p:spPr bwMode="auto">
          <a:xfrm>
            <a:off x="6575600" y="3386626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9E9BA-73D0-86CC-6573-1BC08A3AFEC3}"/>
              </a:ext>
            </a:extLst>
          </p:cNvPr>
          <p:cNvSpPr/>
          <p:nvPr/>
        </p:nvSpPr>
        <p:spPr bwMode="auto">
          <a:xfrm>
            <a:off x="7347229" y="3382052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A9EB7A-2032-58DB-22E4-EE5967650613}"/>
              </a:ext>
            </a:extLst>
          </p:cNvPr>
          <p:cNvSpPr/>
          <p:nvPr/>
        </p:nvSpPr>
        <p:spPr bwMode="auto">
          <a:xfrm>
            <a:off x="8118858" y="3382052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057107-4AE2-61FF-E837-BD00A56F5FA3}"/>
              </a:ext>
            </a:extLst>
          </p:cNvPr>
          <p:cNvCxnSpPr>
            <a:stCxn id="19" idx="2"/>
          </p:cNvCxnSpPr>
          <p:nvPr/>
        </p:nvCxnSpPr>
        <p:spPr bwMode="auto">
          <a:xfrm>
            <a:off x="8504673" y="3915385"/>
            <a:ext cx="0" cy="6264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D83391-A356-00C8-B3A7-2D00F9368D76}"/>
              </a:ext>
            </a:extLst>
          </p:cNvPr>
          <p:cNvCxnSpPr/>
          <p:nvPr/>
        </p:nvCxnSpPr>
        <p:spPr bwMode="auto">
          <a:xfrm flipH="1">
            <a:off x="5117213" y="4549784"/>
            <a:ext cx="338745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32FB7D5-CEE9-6E33-C362-CBE176012633}"/>
              </a:ext>
            </a:extLst>
          </p:cNvPr>
          <p:cNvCxnSpPr/>
          <p:nvPr/>
        </p:nvCxnSpPr>
        <p:spPr bwMode="auto">
          <a:xfrm flipV="1">
            <a:off x="5117213" y="3645024"/>
            <a:ext cx="0" cy="89682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FAA162-069E-86EF-7C31-0911FF728DE4}"/>
              </a:ext>
            </a:extLst>
          </p:cNvPr>
          <p:cNvCxnSpPr/>
          <p:nvPr/>
        </p:nvCxnSpPr>
        <p:spPr bwMode="auto">
          <a:xfrm flipH="1">
            <a:off x="5117213" y="3645024"/>
            <a:ext cx="71492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00B56A2-8FD3-6217-2AF1-F4CC2EF6F705}"/>
              </a:ext>
            </a:extLst>
          </p:cNvPr>
          <p:cNvCxnSpPr/>
          <p:nvPr/>
        </p:nvCxnSpPr>
        <p:spPr bwMode="auto">
          <a:xfrm>
            <a:off x="7740352" y="3923322"/>
            <a:ext cx="0" cy="44625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CA0AA0-486E-CECA-2CF1-E70F6F0BD892}"/>
              </a:ext>
            </a:extLst>
          </p:cNvPr>
          <p:cNvCxnSpPr/>
          <p:nvPr/>
        </p:nvCxnSpPr>
        <p:spPr bwMode="auto">
          <a:xfrm flipH="1">
            <a:off x="5547029" y="4369578"/>
            <a:ext cx="2193323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CC9120-3BA3-E7B3-C4BE-9C75A6A774E3}"/>
              </a:ext>
            </a:extLst>
          </p:cNvPr>
          <p:cNvCxnSpPr/>
          <p:nvPr/>
        </p:nvCxnSpPr>
        <p:spPr bwMode="auto">
          <a:xfrm flipV="1">
            <a:off x="5547029" y="3755763"/>
            <a:ext cx="0" cy="61381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41ABF0F-9A86-B06A-473C-30A0847F2AF0}"/>
              </a:ext>
            </a:extLst>
          </p:cNvPr>
          <p:cNvSpPr txBox="1"/>
          <p:nvPr/>
        </p:nvSpPr>
        <p:spPr>
          <a:xfrm>
            <a:off x="6640036" y="2910135"/>
            <a:ext cx="225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S0       S1      S2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7FA5BA-BA49-FBE4-8A07-9FE97DD72B7E}"/>
              </a:ext>
            </a:extLst>
          </p:cNvPr>
          <p:cNvCxnSpPr/>
          <p:nvPr/>
        </p:nvCxnSpPr>
        <p:spPr bwMode="auto">
          <a:xfrm flipH="1">
            <a:off x="4572000" y="3501008"/>
            <a:ext cx="97502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1EB059FB-4D1A-ECD2-2323-FC0402673905}"/>
              </a:ext>
            </a:extLst>
          </p:cNvPr>
          <p:cNvSpPr/>
          <p:nvPr/>
        </p:nvSpPr>
        <p:spPr bwMode="auto">
          <a:xfrm>
            <a:off x="2866314" y="3594630"/>
            <a:ext cx="324036" cy="15393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AEFFE77D-0469-11A8-6362-CE902D4CB634}"/>
              </a:ext>
            </a:extLst>
          </p:cNvPr>
          <p:cNvSpPr/>
          <p:nvPr/>
        </p:nvSpPr>
        <p:spPr bwMode="auto">
          <a:xfrm>
            <a:off x="2861955" y="4112932"/>
            <a:ext cx="324036" cy="15393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FD7B9704-6A95-65C3-1FC9-DF48F1E6A429}"/>
              </a:ext>
            </a:extLst>
          </p:cNvPr>
          <p:cNvSpPr/>
          <p:nvPr/>
        </p:nvSpPr>
        <p:spPr bwMode="auto">
          <a:xfrm>
            <a:off x="2861955" y="4641219"/>
            <a:ext cx="324036" cy="15393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1E1A683D-E20A-A254-349C-90D970479A86}"/>
              </a:ext>
            </a:extLst>
          </p:cNvPr>
          <p:cNvSpPr/>
          <p:nvPr/>
        </p:nvSpPr>
        <p:spPr bwMode="auto">
          <a:xfrm>
            <a:off x="2855606" y="5149892"/>
            <a:ext cx="324036" cy="15393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976054C-2530-1843-E25B-26096BC0813E}"/>
              </a:ext>
            </a:extLst>
          </p:cNvPr>
          <p:cNvSpPr/>
          <p:nvPr/>
        </p:nvSpPr>
        <p:spPr bwMode="auto">
          <a:xfrm>
            <a:off x="4599354" y="3425398"/>
            <a:ext cx="324036" cy="15393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B08C74-780B-07E9-01FA-FF093B75A174}"/>
              </a:ext>
            </a:extLst>
          </p:cNvPr>
          <p:cNvSpPr txBox="1"/>
          <p:nvPr/>
        </p:nvSpPr>
        <p:spPr>
          <a:xfrm>
            <a:off x="2805772" y="3349140"/>
            <a:ext cx="38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AE58B3-E4F2-EFAB-3F59-645FFAD5F7FD}"/>
              </a:ext>
            </a:extLst>
          </p:cNvPr>
          <p:cNvSpPr txBox="1"/>
          <p:nvPr/>
        </p:nvSpPr>
        <p:spPr>
          <a:xfrm>
            <a:off x="2817995" y="3856339"/>
            <a:ext cx="38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DE19F8-3344-AC2B-F6E1-312BABA17E8C}"/>
              </a:ext>
            </a:extLst>
          </p:cNvPr>
          <p:cNvSpPr txBox="1"/>
          <p:nvPr/>
        </p:nvSpPr>
        <p:spPr>
          <a:xfrm>
            <a:off x="2836042" y="4379634"/>
            <a:ext cx="497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727EEA-D7BC-5E2A-579E-5D8316561559}"/>
              </a:ext>
            </a:extLst>
          </p:cNvPr>
          <p:cNvSpPr txBox="1"/>
          <p:nvPr/>
        </p:nvSpPr>
        <p:spPr>
          <a:xfrm>
            <a:off x="2800955" y="4879674"/>
            <a:ext cx="406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b0</a:t>
            </a:r>
          </a:p>
        </p:txBody>
      </p:sp>
    </p:spTree>
    <p:extLst>
      <p:ext uri="{BB962C8B-B14F-4D97-AF65-F5344CB8AC3E}">
        <p14:creationId xmlns:p14="http://schemas.microsoft.com/office/powerpoint/2010/main" val="346062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B4DF5154-AEE4-8969-9A96-321ADAA00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439" y="5029553"/>
            <a:ext cx="629158" cy="3992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E24F24-26D0-AD90-EAF6-4ED53B515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104764" y="4050717"/>
            <a:ext cx="641398" cy="4070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4857EE-0284-6A79-E922-C76F4FB95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127477" y="4062914"/>
            <a:ext cx="669965" cy="4251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694BD1-8982-28E8-EB7C-9C2AC1186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279659" y="4088813"/>
            <a:ext cx="629158" cy="39929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129FAEB-A3F1-CF8B-A2CF-43D9975A1A05}"/>
              </a:ext>
            </a:extLst>
          </p:cNvPr>
          <p:cNvSpPr/>
          <p:nvPr/>
        </p:nvSpPr>
        <p:spPr bwMode="auto">
          <a:xfrm>
            <a:off x="564004" y="4119823"/>
            <a:ext cx="540060" cy="54006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3937FEA-1FA8-23F3-F253-459090DE0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331266" y="4194082"/>
            <a:ext cx="629158" cy="3992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F93334-C928-3831-8E60-EEC68913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22" y="15693"/>
            <a:ext cx="8604956" cy="1276350"/>
          </a:xfrm>
        </p:spPr>
        <p:txBody>
          <a:bodyPr/>
          <a:lstStyle/>
          <a:p>
            <a:r>
              <a:rPr lang="en-US" dirty="0"/>
              <a:t>Multiple Input Signature register (MISR)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44055A-964F-63F1-A439-78DC9BBE292C}"/>
              </a:ext>
            </a:extLst>
          </p:cNvPr>
          <p:cNvSpPr txBox="1"/>
          <p:nvPr/>
        </p:nvSpPr>
        <p:spPr>
          <a:xfrm>
            <a:off x="269522" y="818564"/>
            <a:ext cx="4477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Parallel Loading Signature register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F6302CC-0107-C37C-482D-9B43F83DFD54}"/>
              </a:ext>
            </a:extLst>
          </p:cNvPr>
          <p:cNvSpPr/>
          <p:nvPr/>
        </p:nvSpPr>
        <p:spPr bwMode="auto">
          <a:xfrm>
            <a:off x="683573" y="1520788"/>
            <a:ext cx="7632841" cy="461665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TPG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8B8AC2-6494-488E-BA5B-BF464AA53C24}"/>
              </a:ext>
            </a:extLst>
          </p:cNvPr>
          <p:cNvSpPr/>
          <p:nvPr/>
        </p:nvSpPr>
        <p:spPr bwMode="auto">
          <a:xfrm>
            <a:off x="683573" y="2381744"/>
            <a:ext cx="7632841" cy="1044116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CUT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C8C2C8-9A69-7E51-8B02-2DBF2D01AA9A}"/>
              </a:ext>
            </a:extLst>
          </p:cNvPr>
          <p:cNvSpPr/>
          <p:nvPr/>
        </p:nvSpPr>
        <p:spPr bwMode="auto">
          <a:xfrm>
            <a:off x="2721441" y="4036438"/>
            <a:ext cx="540060" cy="54006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46A8295-60F2-7896-90BE-3A6C91102869}"/>
              </a:ext>
            </a:extLst>
          </p:cNvPr>
          <p:cNvSpPr/>
          <p:nvPr/>
        </p:nvSpPr>
        <p:spPr bwMode="auto">
          <a:xfrm>
            <a:off x="4571557" y="4023066"/>
            <a:ext cx="540060" cy="54006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C12479-39C8-4046-67C4-4ED12F577577}"/>
              </a:ext>
            </a:extLst>
          </p:cNvPr>
          <p:cNvSpPr/>
          <p:nvPr/>
        </p:nvSpPr>
        <p:spPr bwMode="auto">
          <a:xfrm>
            <a:off x="6564704" y="4004649"/>
            <a:ext cx="540060" cy="540060"/>
          </a:xfrm>
          <a:prstGeom prst="round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3027C93-723C-2929-C622-81CAEF33EF56}"/>
              </a:ext>
            </a:extLst>
          </p:cNvPr>
          <p:cNvCxnSpPr>
            <a:cxnSpLocks/>
          </p:cNvCxnSpPr>
          <p:nvPr/>
        </p:nvCxnSpPr>
        <p:spPr bwMode="auto">
          <a:xfrm>
            <a:off x="1939237" y="3436063"/>
            <a:ext cx="0" cy="8672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744A681-B773-E1FC-9BE3-96F5DA4537C3}"/>
              </a:ext>
            </a:extLst>
          </p:cNvPr>
          <p:cNvCxnSpPr>
            <a:cxnSpLocks/>
          </p:cNvCxnSpPr>
          <p:nvPr/>
        </p:nvCxnSpPr>
        <p:spPr bwMode="auto">
          <a:xfrm>
            <a:off x="3908817" y="3415690"/>
            <a:ext cx="0" cy="7580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22F89F-02EE-E3E7-BC0F-0BC81482F341}"/>
              </a:ext>
            </a:extLst>
          </p:cNvPr>
          <p:cNvCxnSpPr>
            <a:cxnSpLocks/>
          </p:cNvCxnSpPr>
          <p:nvPr/>
        </p:nvCxnSpPr>
        <p:spPr bwMode="auto">
          <a:xfrm>
            <a:off x="5766407" y="3443990"/>
            <a:ext cx="0" cy="7113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BA7B4D-B170-ED7C-173C-9311590AA211}"/>
              </a:ext>
            </a:extLst>
          </p:cNvPr>
          <p:cNvCxnSpPr>
            <a:cxnSpLocks/>
          </p:cNvCxnSpPr>
          <p:nvPr/>
        </p:nvCxnSpPr>
        <p:spPr bwMode="auto">
          <a:xfrm>
            <a:off x="7730895" y="3425860"/>
            <a:ext cx="0" cy="71132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4D6974-3A3A-7208-9082-29D793831D59}"/>
              </a:ext>
            </a:extLst>
          </p:cNvPr>
          <p:cNvCxnSpPr>
            <a:cxnSpLocks/>
          </p:cNvCxnSpPr>
          <p:nvPr/>
        </p:nvCxnSpPr>
        <p:spPr bwMode="auto">
          <a:xfrm>
            <a:off x="1960424" y="4508480"/>
            <a:ext cx="76101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7FB216C-FBB8-76D0-DEC9-8AFFF73BFBF0}"/>
              </a:ext>
            </a:extLst>
          </p:cNvPr>
          <p:cNvCxnSpPr>
            <a:cxnSpLocks/>
          </p:cNvCxnSpPr>
          <p:nvPr/>
        </p:nvCxnSpPr>
        <p:spPr bwMode="auto">
          <a:xfrm>
            <a:off x="3869017" y="4383526"/>
            <a:ext cx="7025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5AA03B5-389D-6C33-F06F-B2B2CD4C2340}"/>
              </a:ext>
            </a:extLst>
          </p:cNvPr>
          <p:cNvCxnSpPr>
            <a:cxnSpLocks/>
          </p:cNvCxnSpPr>
          <p:nvPr/>
        </p:nvCxnSpPr>
        <p:spPr bwMode="auto">
          <a:xfrm>
            <a:off x="5688124" y="4383526"/>
            <a:ext cx="8765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Arrow: Down 35">
            <a:extLst>
              <a:ext uri="{FF2B5EF4-FFF2-40B4-BE49-F238E27FC236}">
                <a16:creationId xmlns:a16="http://schemas.microsoft.com/office/drawing/2014/main" id="{64611EA0-0985-A971-1565-DE1732B68061}"/>
              </a:ext>
            </a:extLst>
          </p:cNvPr>
          <p:cNvSpPr/>
          <p:nvPr/>
        </p:nvSpPr>
        <p:spPr bwMode="auto">
          <a:xfrm>
            <a:off x="4283968" y="1982453"/>
            <a:ext cx="463062" cy="399291"/>
          </a:xfrm>
          <a:prstGeom prst="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6256BF-5496-DC74-10AB-43B207EBC5A0}"/>
              </a:ext>
            </a:extLst>
          </p:cNvPr>
          <p:cNvCxnSpPr>
            <a:cxnSpLocks/>
          </p:cNvCxnSpPr>
          <p:nvPr/>
        </p:nvCxnSpPr>
        <p:spPr bwMode="auto">
          <a:xfrm>
            <a:off x="7730895" y="4383526"/>
            <a:ext cx="15267" cy="8456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32FC51A-0804-10A8-2BAA-7B95FFD817F4}"/>
              </a:ext>
            </a:extLst>
          </p:cNvPr>
          <p:cNvCxnSpPr>
            <a:cxnSpLocks/>
          </p:cNvCxnSpPr>
          <p:nvPr/>
        </p:nvCxnSpPr>
        <p:spPr bwMode="auto">
          <a:xfrm flipH="1">
            <a:off x="2879812" y="5229200"/>
            <a:ext cx="485108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A0AE62D-967C-D0E2-30F4-6BBE7C403D2E}"/>
              </a:ext>
            </a:extLst>
          </p:cNvPr>
          <p:cNvCxnSpPr>
            <a:cxnSpLocks/>
          </p:cNvCxnSpPr>
          <p:nvPr/>
        </p:nvCxnSpPr>
        <p:spPr bwMode="auto">
          <a:xfrm flipV="1">
            <a:off x="295784" y="4383526"/>
            <a:ext cx="0" cy="9536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CB012D9-7FC2-A810-0A17-B8A5D0445E3E}"/>
              </a:ext>
            </a:extLst>
          </p:cNvPr>
          <p:cNvCxnSpPr>
            <a:cxnSpLocks/>
            <a:endCxn id="10" idx="1"/>
          </p:cNvCxnSpPr>
          <p:nvPr/>
        </p:nvCxnSpPr>
        <p:spPr bwMode="auto">
          <a:xfrm>
            <a:off x="295784" y="4383526"/>
            <a:ext cx="268220" cy="632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0A670EE-17E7-EA78-EE88-C74331BBA4A2}"/>
              </a:ext>
            </a:extLst>
          </p:cNvPr>
          <p:cNvCxnSpPr>
            <a:cxnSpLocks/>
          </p:cNvCxnSpPr>
          <p:nvPr/>
        </p:nvCxnSpPr>
        <p:spPr bwMode="auto">
          <a:xfrm flipH="1">
            <a:off x="295784" y="5337212"/>
            <a:ext cx="19904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2F09916-6871-6151-C048-5D4D8713E5DA}"/>
              </a:ext>
            </a:extLst>
          </p:cNvPr>
          <p:cNvCxnSpPr>
            <a:cxnSpLocks/>
            <a:stCxn id="21" idx="3"/>
            <a:endCxn id="10" idx="3"/>
          </p:cNvCxnSpPr>
          <p:nvPr/>
        </p:nvCxnSpPr>
        <p:spPr bwMode="auto">
          <a:xfrm flipH="1" flipV="1">
            <a:off x="1104064" y="4389853"/>
            <a:ext cx="227202" cy="38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8A0E0F2-672D-4AC6-C718-028F1C60D895}"/>
              </a:ext>
            </a:extLst>
          </p:cNvPr>
          <p:cNvCxnSpPr>
            <a:cxnSpLocks/>
          </p:cNvCxnSpPr>
          <p:nvPr/>
        </p:nvCxnSpPr>
        <p:spPr bwMode="auto">
          <a:xfrm flipH="1">
            <a:off x="1960424" y="5114448"/>
            <a:ext cx="3258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10A52E0-C5CE-FAE2-D508-5A85A0CA973B}"/>
              </a:ext>
            </a:extLst>
          </p:cNvPr>
          <p:cNvCxnSpPr>
            <a:cxnSpLocks/>
          </p:cNvCxnSpPr>
          <p:nvPr/>
        </p:nvCxnSpPr>
        <p:spPr bwMode="auto">
          <a:xfrm flipV="1">
            <a:off x="1965063" y="4488107"/>
            <a:ext cx="0" cy="6263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C0678F9-E6A1-F89A-EC84-D4456BDB07BE}"/>
              </a:ext>
            </a:extLst>
          </p:cNvPr>
          <p:cNvSpPr txBox="1"/>
          <p:nvPr/>
        </p:nvSpPr>
        <p:spPr>
          <a:xfrm>
            <a:off x="1727684" y="3104964"/>
            <a:ext cx="396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48EB72-C4EB-E4AF-54F5-673BA7FA8BDA}"/>
              </a:ext>
            </a:extLst>
          </p:cNvPr>
          <p:cNvSpPr txBox="1"/>
          <p:nvPr/>
        </p:nvSpPr>
        <p:spPr>
          <a:xfrm>
            <a:off x="3670995" y="3097591"/>
            <a:ext cx="396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77473C5-1CE5-BE25-FB1F-379C36D90026}"/>
              </a:ext>
            </a:extLst>
          </p:cNvPr>
          <p:cNvSpPr txBox="1"/>
          <p:nvPr/>
        </p:nvSpPr>
        <p:spPr>
          <a:xfrm>
            <a:off x="5535824" y="3124466"/>
            <a:ext cx="396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1B608B-A67E-E2DF-C8F2-ADD78F53441C}"/>
              </a:ext>
            </a:extLst>
          </p:cNvPr>
          <p:cNvSpPr txBox="1"/>
          <p:nvPr/>
        </p:nvSpPr>
        <p:spPr>
          <a:xfrm>
            <a:off x="7503966" y="3105741"/>
            <a:ext cx="396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D0</a:t>
            </a:r>
          </a:p>
        </p:txBody>
      </p:sp>
    </p:spTree>
    <p:extLst>
      <p:ext uri="{BB962C8B-B14F-4D97-AF65-F5344CB8AC3E}">
        <p14:creationId xmlns:p14="http://schemas.microsoft.com/office/powerpoint/2010/main" val="90710290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93334-C928-3831-8E60-EEC68913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38401"/>
            <a:ext cx="8604956" cy="1037043"/>
          </a:xfrm>
        </p:spPr>
        <p:txBody>
          <a:bodyPr/>
          <a:lstStyle/>
          <a:p>
            <a:r>
              <a:rPr lang="en-US" sz="3600" dirty="0" smtClean="0"/>
              <a:t>Built </a:t>
            </a:r>
            <a:r>
              <a:rPr lang="en-US" sz="3600" dirty="0"/>
              <a:t>In Logic Block Observation (BILBO)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FFEDB19-4374-DDF4-55AE-77AD6FAEE1DF}"/>
              </a:ext>
            </a:extLst>
          </p:cNvPr>
          <p:cNvSpPr/>
          <p:nvPr/>
        </p:nvSpPr>
        <p:spPr bwMode="auto">
          <a:xfrm>
            <a:off x="1297550" y="2312876"/>
            <a:ext cx="252028" cy="1296144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BILBO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B84BCC-288C-EC99-7543-624BF5DECC24}"/>
              </a:ext>
            </a:extLst>
          </p:cNvPr>
          <p:cNvSpPr/>
          <p:nvPr/>
        </p:nvSpPr>
        <p:spPr bwMode="auto">
          <a:xfrm>
            <a:off x="1827992" y="2306229"/>
            <a:ext cx="864096" cy="1296144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Comb. Logic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DD15D38-F05C-3AB3-791A-654CDAB9234C}"/>
              </a:ext>
            </a:extLst>
          </p:cNvPr>
          <p:cNvSpPr/>
          <p:nvPr/>
        </p:nvSpPr>
        <p:spPr bwMode="auto">
          <a:xfrm>
            <a:off x="1549578" y="2816932"/>
            <a:ext cx="252028" cy="144016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8F1004C-AB14-1547-9067-9CD6896A9C9E}"/>
              </a:ext>
            </a:extLst>
          </p:cNvPr>
          <p:cNvSpPr/>
          <p:nvPr/>
        </p:nvSpPr>
        <p:spPr bwMode="auto">
          <a:xfrm>
            <a:off x="2678895" y="2816932"/>
            <a:ext cx="252028" cy="144016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02F661EF-B6B7-6171-9AAD-845EEAEAEA27}"/>
              </a:ext>
            </a:extLst>
          </p:cNvPr>
          <p:cNvSpPr/>
          <p:nvPr/>
        </p:nvSpPr>
        <p:spPr bwMode="auto">
          <a:xfrm>
            <a:off x="774754" y="2810284"/>
            <a:ext cx="496410" cy="258675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9B1878D-F6E3-EC07-4FCE-252AE3E4B37C}"/>
              </a:ext>
            </a:extLst>
          </p:cNvPr>
          <p:cNvSpPr/>
          <p:nvPr/>
        </p:nvSpPr>
        <p:spPr bwMode="auto">
          <a:xfrm>
            <a:off x="2936470" y="2319523"/>
            <a:ext cx="252028" cy="1296144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BILBO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BD2815E-F62C-AE24-A160-016BCF98C535}"/>
              </a:ext>
            </a:extLst>
          </p:cNvPr>
          <p:cNvSpPr/>
          <p:nvPr/>
        </p:nvSpPr>
        <p:spPr bwMode="auto">
          <a:xfrm>
            <a:off x="3466912" y="2312876"/>
            <a:ext cx="864096" cy="1296144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Comb. Logic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06DE5461-D1F4-7F3B-FFEA-750808E05739}"/>
              </a:ext>
            </a:extLst>
          </p:cNvPr>
          <p:cNvSpPr/>
          <p:nvPr/>
        </p:nvSpPr>
        <p:spPr bwMode="auto">
          <a:xfrm>
            <a:off x="3188498" y="2823579"/>
            <a:ext cx="252028" cy="144016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DB5967C3-DD7F-F605-BAF7-4F82605CBEE3}"/>
              </a:ext>
            </a:extLst>
          </p:cNvPr>
          <p:cNvSpPr/>
          <p:nvPr/>
        </p:nvSpPr>
        <p:spPr bwMode="auto">
          <a:xfrm>
            <a:off x="4317815" y="2823579"/>
            <a:ext cx="252028" cy="144016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C88B8C8-8870-3056-CDF4-438D4BB50D7A}"/>
              </a:ext>
            </a:extLst>
          </p:cNvPr>
          <p:cNvSpPr/>
          <p:nvPr/>
        </p:nvSpPr>
        <p:spPr bwMode="auto">
          <a:xfrm>
            <a:off x="4575390" y="2326170"/>
            <a:ext cx="252028" cy="1296144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BILBO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21FC1F8-2970-069C-EC6E-CD3A9813146F}"/>
              </a:ext>
            </a:extLst>
          </p:cNvPr>
          <p:cNvSpPr/>
          <p:nvPr/>
        </p:nvSpPr>
        <p:spPr bwMode="auto">
          <a:xfrm>
            <a:off x="5105832" y="2319523"/>
            <a:ext cx="864096" cy="1296144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Comb. Logic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F769BB9B-A8D4-47AF-90C4-1A400363EB28}"/>
              </a:ext>
            </a:extLst>
          </p:cNvPr>
          <p:cNvSpPr/>
          <p:nvPr/>
        </p:nvSpPr>
        <p:spPr bwMode="auto">
          <a:xfrm>
            <a:off x="4827418" y="2830226"/>
            <a:ext cx="252028" cy="144016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4329F903-B44B-F189-1195-F8F277F97C1B}"/>
              </a:ext>
            </a:extLst>
          </p:cNvPr>
          <p:cNvSpPr/>
          <p:nvPr/>
        </p:nvSpPr>
        <p:spPr bwMode="auto">
          <a:xfrm>
            <a:off x="5956735" y="2830226"/>
            <a:ext cx="252028" cy="144016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9728B58-3CA1-E44D-D995-F9B623AF4DD2}"/>
              </a:ext>
            </a:extLst>
          </p:cNvPr>
          <p:cNvSpPr/>
          <p:nvPr/>
        </p:nvSpPr>
        <p:spPr bwMode="auto">
          <a:xfrm>
            <a:off x="6226523" y="2326170"/>
            <a:ext cx="252028" cy="1296144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BILBO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1416FC5-FEA9-D562-AEC8-F82E899FEFBE}"/>
              </a:ext>
            </a:extLst>
          </p:cNvPr>
          <p:cNvSpPr/>
          <p:nvPr/>
        </p:nvSpPr>
        <p:spPr bwMode="auto">
          <a:xfrm>
            <a:off x="6756965" y="2319523"/>
            <a:ext cx="864096" cy="1296144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Comb. Logic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D8AE566D-80C9-DB99-49D5-A969D3A3C0E1}"/>
              </a:ext>
            </a:extLst>
          </p:cNvPr>
          <p:cNvSpPr/>
          <p:nvPr/>
        </p:nvSpPr>
        <p:spPr bwMode="auto">
          <a:xfrm>
            <a:off x="6478551" y="2830226"/>
            <a:ext cx="252028" cy="144016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AC17BF87-724D-710A-0A15-EAC72ADC6E77}"/>
              </a:ext>
            </a:extLst>
          </p:cNvPr>
          <p:cNvSpPr/>
          <p:nvPr/>
        </p:nvSpPr>
        <p:spPr bwMode="auto">
          <a:xfrm>
            <a:off x="8165688" y="2768377"/>
            <a:ext cx="494438" cy="238733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B9ED743-D2AA-B0B9-3EFD-823DACE6773D}"/>
              </a:ext>
            </a:extLst>
          </p:cNvPr>
          <p:cNvSpPr/>
          <p:nvPr/>
        </p:nvSpPr>
        <p:spPr bwMode="auto">
          <a:xfrm>
            <a:off x="946632" y="1844824"/>
            <a:ext cx="7430755" cy="219624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3F6F8C-5F6D-A893-53EB-C7B799967A3F}"/>
              </a:ext>
            </a:extLst>
          </p:cNvPr>
          <p:cNvCxnSpPr>
            <a:stCxn id="8" idx="2"/>
          </p:cNvCxnSpPr>
          <p:nvPr/>
        </p:nvCxnSpPr>
        <p:spPr bwMode="auto">
          <a:xfrm flipH="1">
            <a:off x="1414684" y="3609020"/>
            <a:ext cx="8880" cy="10441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E50093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A4869C19-6976-1078-297E-0E7531E30002}"/>
              </a:ext>
            </a:extLst>
          </p:cNvPr>
          <p:cNvSpPr/>
          <p:nvPr/>
        </p:nvSpPr>
        <p:spPr bwMode="auto">
          <a:xfrm>
            <a:off x="7629687" y="2798605"/>
            <a:ext cx="252028" cy="144016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65794E5-EEF3-A658-FE9D-41D909D33842}"/>
              </a:ext>
            </a:extLst>
          </p:cNvPr>
          <p:cNvSpPr/>
          <p:nvPr/>
        </p:nvSpPr>
        <p:spPr bwMode="auto">
          <a:xfrm>
            <a:off x="7899475" y="2294549"/>
            <a:ext cx="252028" cy="1296144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BILBO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548C43B-0A4B-F534-4BC4-1DCBD3651393}"/>
              </a:ext>
            </a:extLst>
          </p:cNvPr>
          <p:cNvCxnSpPr>
            <a:stCxn id="8" idx="0"/>
          </p:cNvCxnSpPr>
          <p:nvPr/>
        </p:nvCxnSpPr>
        <p:spPr bwMode="auto">
          <a:xfrm flipV="1">
            <a:off x="1423564" y="2060848"/>
            <a:ext cx="0" cy="2520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3399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C910D0F-8CEF-4F14-0083-F56A41A749D9}"/>
              </a:ext>
            </a:extLst>
          </p:cNvPr>
          <p:cNvCxnSpPr/>
          <p:nvPr/>
        </p:nvCxnSpPr>
        <p:spPr bwMode="auto">
          <a:xfrm>
            <a:off x="1423564" y="2060848"/>
            <a:ext cx="16389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5EE3DE5-D058-E5CA-7255-A4134C5C7314}"/>
              </a:ext>
            </a:extLst>
          </p:cNvPr>
          <p:cNvCxnSpPr>
            <a:stCxn id="27" idx="0"/>
          </p:cNvCxnSpPr>
          <p:nvPr/>
        </p:nvCxnSpPr>
        <p:spPr bwMode="auto">
          <a:xfrm flipV="1">
            <a:off x="3062484" y="2060848"/>
            <a:ext cx="0" cy="258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5E407FF-D205-1CD7-ABB5-BBA17E558015}"/>
              </a:ext>
            </a:extLst>
          </p:cNvPr>
          <p:cNvCxnSpPr/>
          <p:nvPr/>
        </p:nvCxnSpPr>
        <p:spPr bwMode="auto">
          <a:xfrm flipV="1">
            <a:off x="4718420" y="2060848"/>
            <a:ext cx="0" cy="2520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D41F6B7-2D20-E740-63D4-7B5F31189EC2}"/>
              </a:ext>
            </a:extLst>
          </p:cNvPr>
          <p:cNvCxnSpPr/>
          <p:nvPr/>
        </p:nvCxnSpPr>
        <p:spPr bwMode="auto">
          <a:xfrm>
            <a:off x="4718420" y="2060848"/>
            <a:ext cx="16389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526D1C4-1143-5FA3-DC87-3EAFFD8A8180}"/>
              </a:ext>
            </a:extLst>
          </p:cNvPr>
          <p:cNvCxnSpPr/>
          <p:nvPr/>
        </p:nvCxnSpPr>
        <p:spPr bwMode="auto">
          <a:xfrm flipV="1">
            <a:off x="6357340" y="2060848"/>
            <a:ext cx="0" cy="258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A8BCCAE-70C1-A08F-80A0-7E4F78199A6A}"/>
              </a:ext>
            </a:extLst>
          </p:cNvPr>
          <p:cNvCxnSpPr/>
          <p:nvPr/>
        </p:nvCxnSpPr>
        <p:spPr bwMode="auto">
          <a:xfrm flipV="1">
            <a:off x="3062484" y="3609020"/>
            <a:ext cx="0" cy="2520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9968D04-0E6A-F073-6BFC-75A0290B3B32}"/>
              </a:ext>
            </a:extLst>
          </p:cNvPr>
          <p:cNvCxnSpPr/>
          <p:nvPr/>
        </p:nvCxnSpPr>
        <p:spPr bwMode="auto">
          <a:xfrm>
            <a:off x="3062484" y="3861048"/>
            <a:ext cx="16389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130463C-8265-ADA1-B279-C66B2A61EB86}"/>
              </a:ext>
            </a:extLst>
          </p:cNvPr>
          <p:cNvCxnSpPr/>
          <p:nvPr/>
        </p:nvCxnSpPr>
        <p:spPr bwMode="auto">
          <a:xfrm flipV="1">
            <a:off x="4701404" y="3602373"/>
            <a:ext cx="0" cy="258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7AF8FB0-FD5E-8005-1678-6E52FE6164E5}"/>
              </a:ext>
            </a:extLst>
          </p:cNvPr>
          <p:cNvCxnSpPr/>
          <p:nvPr/>
        </p:nvCxnSpPr>
        <p:spPr bwMode="auto">
          <a:xfrm flipV="1">
            <a:off x="6386569" y="3609020"/>
            <a:ext cx="0" cy="2520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94B90B1-E264-679E-1147-18EEAE5C7DC0}"/>
              </a:ext>
            </a:extLst>
          </p:cNvPr>
          <p:cNvCxnSpPr/>
          <p:nvPr/>
        </p:nvCxnSpPr>
        <p:spPr bwMode="auto">
          <a:xfrm>
            <a:off x="6386569" y="3861048"/>
            <a:ext cx="16389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E0164CD-8678-BB19-5EF3-46A393F397DC}"/>
              </a:ext>
            </a:extLst>
          </p:cNvPr>
          <p:cNvCxnSpPr/>
          <p:nvPr/>
        </p:nvCxnSpPr>
        <p:spPr bwMode="auto">
          <a:xfrm flipV="1">
            <a:off x="8025489" y="3602373"/>
            <a:ext cx="0" cy="258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E50093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9326459-50EC-975E-2252-E9DF83652E7A}"/>
              </a:ext>
            </a:extLst>
          </p:cNvPr>
          <p:cNvCxnSpPr>
            <a:stCxn id="53" idx="0"/>
          </p:cNvCxnSpPr>
          <p:nvPr/>
        </p:nvCxnSpPr>
        <p:spPr bwMode="auto">
          <a:xfrm flipV="1">
            <a:off x="8025489" y="1464338"/>
            <a:ext cx="0" cy="8302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E50093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7C40E0A1-B8F9-F98D-8F36-C10559EF92C8}"/>
              </a:ext>
            </a:extLst>
          </p:cNvPr>
          <p:cNvSpPr txBox="1"/>
          <p:nvPr/>
        </p:nvSpPr>
        <p:spPr>
          <a:xfrm>
            <a:off x="201379" y="2562836"/>
            <a:ext cx="785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Data In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25B2132-67AE-7E55-FE93-4D08AF1AEADF}"/>
              </a:ext>
            </a:extLst>
          </p:cNvPr>
          <p:cNvSpPr txBox="1"/>
          <p:nvPr/>
        </p:nvSpPr>
        <p:spPr>
          <a:xfrm>
            <a:off x="8337022" y="2424246"/>
            <a:ext cx="891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Data Out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E177AB4-46E6-B547-3472-E00951DE90BA}"/>
              </a:ext>
            </a:extLst>
          </p:cNvPr>
          <p:cNvSpPr txBox="1"/>
          <p:nvPr/>
        </p:nvSpPr>
        <p:spPr>
          <a:xfrm>
            <a:off x="2227528" y="4422209"/>
            <a:ext cx="5310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BILBO works as: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Parallel Load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Shift register to load/read TP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Test Pattern Generator (TPG)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Test Pattern Analyzer (TA) </a:t>
            </a:r>
          </a:p>
        </p:txBody>
      </p:sp>
    </p:spTree>
    <p:extLst>
      <p:ext uri="{BB962C8B-B14F-4D97-AF65-F5344CB8AC3E}">
        <p14:creationId xmlns:p14="http://schemas.microsoft.com/office/powerpoint/2010/main" val="383278919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93334-C928-3831-8E60-EEC68913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38402"/>
            <a:ext cx="8604956" cy="710828"/>
          </a:xfrm>
        </p:spPr>
        <p:txBody>
          <a:bodyPr/>
          <a:lstStyle/>
          <a:p>
            <a:r>
              <a:rPr lang="en-US" sz="3600"/>
              <a:t>Built-</a:t>
            </a:r>
            <a:r>
              <a:rPr lang="en-US" sz="3600" dirty="0"/>
              <a:t>I</a:t>
            </a:r>
            <a:r>
              <a:rPr lang="en-US" sz="3600"/>
              <a:t>n </a:t>
            </a:r>
            <a:r>
              <a:rPr lang="en-US" sz="3600" dirty="0"/>
              <a:t>Logic Block Observation (BILBO)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3E32F-2C3C-CB82-7DF8-87D3C9222F4E}"/>
              </a:ext>
            </a:extLst>
          </p:cNvPr>
          <p:cNvSpPr txBox="1"/>
          <p:nvPr/>
        </p:nvSpPr>
        <p:spPr>
          <a:xfrm>
            <a:off x="431540" y="587903"/>
            <a:ext cx="536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3 bit BILBO Structure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F20D21-DA54-B2E1-795D-D9783DFA4AE9}"/>
              </a:ext>
            </a:extLst>
          </p:cNvPr>
          <p:cNvSpPr/>
          <p:nvPr/>
        </p:nvSpPr>
        <p:spPr bwMode="auto">
          <a:xfrm>
            <a:off x="1151620" y="1664804"/>
            <a:ext cx="648072" cy="576064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DFF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3CF42A-38F8-A47C-5C1B-C7267BC866A7}"/>
              </a:ext>
            </a:extLst>
          </p:cNvPr>
          <p:cNvSpPr/>
          <p:nvPr/>
        </p:nvSpPr>
        <p:spPr bwMode="auto">
          <a:xfrm>
            <a:off x="4247263" y="1634659"/>
            <a:ext cx="648072" cy="576064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DFF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693935-5928-26CB-30C2-33F8A5624E82}"/>
              </a:ext>
            </a:extLst>
          </p:cNvPr>
          <p:cNvSpPr/>
          <p:nvPr/>
        </p:nvSpPr>
        <p:spPr bwMode="auto">
          <a:xfrm>
            <a:off x="7456877" y="1659938"/>
            <a:ext cx="648072" cy="576064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DFF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AA8A9B-C9A9-ADC7-A848-F6FE7422DCBD}"/>
              </a:ext>
            </a:extLst>
          </p:cNvPr>
          <p:cNvCxnSpPr>
            <a:stCxn id="4" idx="0"/>
          </p:cNvCxnSpPr>
          <p:nvPr/>
        </p:nvCxnSpPr>
        <p:spPr bwMode="auto">
          <a:xfrm flipV="1">
            <a:off x="1475656" y="1376772"/>
            <a:ext cx="0" cy="2880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42BD3E-CD24-FA2F-50D5-7AC22BEDB9DD}"/>
              </a:ext>
            </a:extLst>
          </p:cNvPr>
          <p:cNvCxnSpPr/>
          <p:nvPr/>
        </p:nvCxnSpPr>
        <p:spPr bwMode="auto">
          <a:xfrm flipV="1">
            <a:off x="4571299" y="1371906"/>
            <a:ext cx="0" cy="2880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952EEE-B9A6-A5E1-82A0-65FAE83B52FC}"/>
              </a:ext>
            </a:extLst>
          </p:cNvPr>
          <p:cNvCxnSpPr/>
          <p:nvPr/>
        </p:nvCxnSpPr>
        <p:spPr bwMode="auto">
          <a:xfrm flipV="1">
            <a:off x="7758899" y="1371906"/>
            <a:ext cx="0" cy="2880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97F9EE7-337E-8A7D-09CC-3C8FBA28A67E}"/>
              </a:ext>
            </a:extLst>
          </p:cNvPr>
          <p:cNvSpPr txBox="1"/>
          <p:nvPr/>
        </p:nvSpPr>
        <p:spPr>
          <a:xfrm>
            <a:off x="1438852" y="1218016"/>
            <a:ext cx="468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C45C81-3183-873A-05B6-A6AEF17D1892}"/>
              </a:ext>
            </a:extLst>
          </p:cNvPr>
          <p:cNvSpPr txBox="1"/>
          <p:nvPr/>
        </p:nvSpPr>
        <p:spPr>
          <a:xfrm>
            <a:off x="4553300" y="1195505"/>
            <a:ext cx="468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BDBB7B-391F-B160-EC73-470DFFF10324}"/>
              </a:ext>
            </a:extLst>
          </p:cNvPr>
          <p:cNvSpPr txBox="1"/>
          <p:nvPr/>
        </p:nvSpPr>
        <p:spPr>
          <a:xfrm>
            <a:off x="7758899" y="1218017"/>
            <a:ext cx="468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2B70DB-753B-65EE-B79C-9AB809A3EC82}"/>
              </a:ext>
            </a:extLst>
          </p:cNvPr>
          <p:cNvSpPr/>
          <p:nvPr/>
        </p:nvSpPr>
        <p:spPr bwMode="auto">
          <a:xfrm>
            <a:off x="629562" y="2600908"/>
            <a:ext cx="1692188" cy="144016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MUX 4x1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AC23CA-F3BD-61FE-6887-D7405FE020F1}"/>
              </a:ext>
            </a:extLst>
          </p:cNvPr>
          <p:cNvCxnSpPr>
            <a:stCxn id="16" idx="0"/>
            <a:endCxn id="4" idx="2"/>
          </p:cNvCxnSpPr>
          <p:nvPr/>
        </p:nvCxnSpPr>
        <p:spPr bwMode="auto">
          <a:xfrm flipV="1">
            <a:off x="1475656" y="2240868"/>
            <a:ext cx="0" cy="3600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056E916-DBA4-712B-E63B-447DAD099848}"/>
              </a:ext>
            </a:extLst>
          </p:cNvPr>
          <p:cNvCxnSpPr/>
          <p:nvPr/>
        </p:nvCxnSpPr>
        <p:spPr bwMode="auto">
          <a:xfrm>
            <a:off x="791580" y="4041068"/>
            <a:ext cx="0" cy="6840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3AC014E-7EB6-93E5-38CD-4EE37B9F41B2}"/>
              </a:ext>
            </a:extLst>
          </p:cNvPr>
          <p:cNvCxnSpPr/>
          <p:nvPr/>
        </p:nvCxnSpPr>
        <p:spPr bwMode="auto">
          <a:xfrm>
            <a:off x="1295636" y="4041068"/>
            <a:ext cx="0" cy="3600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D7E8D8F-697B-75E0-2CC3-F21718D5348E}"/>
              </a:ext>
            </a:extLst>
          </p:cNvPr>
          <p:cNvCxnSpPr/>
          <p:nvPr/>
        </p:nvCxnSpPr>
        <p:spPr bwMode="auto">
          <a:xfrm>
            <a:off x="1727684" y="4041068"/>
            <a:ext cx="0" cy="3600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7E4FC0F-CE36-D6AC-A846-C8FADD230C62}"/>
              </a:ext>
            </a:extLst>
          </p:cNvPr>
          <p:cNvCxnSpPr>
            <a:endCxn id="131" idx="3"/>
          </p:cNvCxnSpPr>
          <p:nvPr/>
        </p:nvCxnSpPr>
        <p:spPr bwMode="auto">
          <a:xfrm>
            <a:off x="2131110" y="4046090"/>
            <a:ext cx="3446" cy="10578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1B7E692-1876-02B4-C17C-008E6B689D00}"/>
              </a:ext>
            </a:extLst>
          </p:cNvPr>
          <p:cNvSpPr txBox="1"/>
          <p:nvPr/>
        </p:nvSpPr>
        <p:spPr>
          <a:xfrm>
            <a:off x="683569" y="375855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23636E-4F90-5944-E206-28CF261BEA02}"/>
              </a:ext>
            </a:extLst>
          </p:cNvPr>
          <p:cNvSpPr txBox="1"/>
          <p:nvPr/>
        </p:nvSpPr>
        <p:spPr>
          <a:xfrm>
            <a:off x="1151620" y="3741783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D00A2B-CADC-237E-07C4-6028C7472188}"/>
              </a:ext>
            </a:extLst>
          </p:cNvPr>
          <p:cNvSpPr txBox="1"/>
          <p:nvPr/>
        </p:nvSpPr>
        <p:spPr>
          <a:xfrm>
            <a:off x="1565667" y="3741783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2414F7F-02AF-58E1-3095-DACD5087788F}"/>
              </a:ext>
            </a:extLst>
          </p:cNvPr>
          <p:cNvSpPr txBox="1"/>
          <p:nvPr/>
        </p:nvSpPr>
        <p:spPr>
          <a:xfrm>
            <a:off x="1988714" y="3741783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6D60CC-2E9C-AAD1-A97D-AC54FB807A09}"/>
              </a:ext>
            </a:extLst>
          </p:cNvPr>
          <p:cNvCxnSpPr/>
          <p:nvPr/>
        </p:nvCxnSpPr>
        <p:spPr bwMode="auto">
          <a:xfrm>
            <a:off x="2321750" y="2816932"/>
            <a:ext cx="1403455" cy="849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2ECF7FD-440D-4322-A6FB-A45E3263F2F5}"/>
              </a:ext>
            </a:extLst>
          </p:cNvPr>
          <p:cNvCxnSpPr>
            <a:endCxn id="58" idx="1"/>
          </p:cNvCxnSpPr>
          <p:nvPr/>
        </p:nvCxnSpPr>
        <p:spPr bwMode="auto">
          <a:xfrm>
            <a:off x="2348754" y="3229023"/>
            <a:ext cx="1376451" cy="87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21F6479-DD6E-70C4-9BBF-536A75EA0CB1}"/>
              </a:ext>
            </a:extLst>
          </p:cNvPr>
          <p:cNvSpPr txBox="1"/>
          <p:nvPr/>
        </p:nvSpPr>
        <p:spPr>
          <a:xfrm>
            <a:off x="2325039" y="2517647"/>
            <a:ext cx="518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7CC26AF-DDD0-6CC5-36CE-8ABFD8325B9F}"/>
              </a:ext>
            </a:extLst>
          </p:cNvPr>
          <p:cNvSpPr txBox="1"/>
          <p:nvPr/>
        </p:nvSpPr>
        <p:spPr>
          <a:xfrm>
            <a:off x="2298045" y="2887559"/>
            <a:ext cx="518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E321B76-A8CD-94FA-065D-932F52E554ED}"/>
              </a:ext>
            </a:extLst>
          </p:cNvPr>
          <p:cNvSpPr/>
          <p:nvPr/>
        </p:nvSpPr>
        <p:spPr bwMode="auto">
          <a:xfrm>
            <a:off x="3725205" y="2517647"/>
            <a:ext cx="1692188" cy="144016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MUX 4x1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B3B453F-5974-DC64-C8DA-62FBE1406AAA}"/>
              </a:ext>
            </a:extLst>
          </p:cNvPr>
          <p:cNvCxnSpPr/>
          <p:nvPr/>
        </p:nvCxnSpPr>
        <p:spPr bwMode="auto">
          <a:xfrm>
            <a:off x="3887223" y="3957807"/>
            <a:ext cx="0" cy="6953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A824A04-A165-AAC1-129F-472213D38805}"/>
              </a:ext>
            </a:extLst>
          </p:cNvPr>
          <p:cNvCxnSpPr/>
          <p:nvPr/>
        </p:nvCxnSpPr>
        <p:spPr bwMode="auto">
          <a:xfrm>
            <a:off x="4391279" y="3957807"/>
            <a:ext cx="0" cy="3600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9D8B6A6-7D08-19DE-1611-A9D9E12847F3}"/>
              </a:ext>
            </a:extLst>
          </p:cNvPr>
          <p:cNvCxnSpPr/>
          <p:nvPr/>
        </p:nvCxnSpPr>
        <p:spPr bwMode="auto">
          <a:xfrm>
            <a:off x="4823327" y="3957807"/>
            <a:ext cx="0" cy="3600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81A0E33-2AF6-C314-CE76-1070CC11159E}"/>
              </a:ext>
            </a:extLst>
          </p:cNvPr>
          <p:cNvCxnSpPr/>
          <p:nvPr/>
        </p:nvCxnSpPr>
        <p:spPr bwMode="auto">
          <a:xfrm>
            <a:off x="5241073" y="3943586"/>
            <a:ext cx="0" cy="9445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FE3462B-3E81-62F3-BF0E-835754561A0A}"/>
              </a:ext>
            </a:extLst>
          </p:cNvPr>
          <p:cNvSpPr txBox="1"/>
          <p:nvPr/>
        </p:nvSpPr>
        <p:spPr>
          <a:xfrm>
            <a:off x="3779212" y="367529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B9CCE6D-4679-6816-CBBE-9E129AFC4E97}"/>
              </a:ext>
            </a:extLst>
          </p:cNvPr>
          <p:cNvSpPr txBox="1"/>
          <p:nvPr/>
        </p:nvSpPr>
        <p:spPr>
          <a:xfrm>
            <a:off x="4247263" y="365852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018D709-8AE9-DBAC-CA20-2E9CA7873363}"/>
              </a:ext>
            </a:extLst>
          </p:cNvPr>
          <p:cNvSpPr txBox="1"/>
          <p:nvPr/>
        </p:nvSpPr>
        <p:spPr>
          <a:xfrm>
            <a:off x="4661310" y="365852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BFA195C-C1FC-9B43-F149-83887B9408EE}"/>
              </a:ext>
            </a:extLst>
          </p:cNvPr>
          <p:cNvSpPr txBox="1"/>
          <p:nvPr/>
        </p:nvSpPr>
        <p:spPr>
          <a:xfrm>
            <a:off x="5084357" y="365852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C4C46CC-B916-7516-078A-0A1A16FA3037}"/>
              </a:ext>
            </a:extLst>
          </p:cNvPr>
          <p:cNvCxnSpPr/>
          <p:nvPr/>
        </p:nvCxnSpPr>
        <p:spPr bwMode="auto">
          <a:xfrm>
            <a:off x="5417393" y="2697205"/>
            <a:ext cx="15174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72A1CC9-5167-1B43-1344-5B00D4C80C42}"/>
              </a:ext>
            </a:extLst>
          </p:cNvPr>
          <p:cNvCxnSpPr/>
          <p:nvPr/>
        </p:nvCxnSpPr>
        <p:spPr bwMode="auto">
          <a:xfrm>
            <a:off x="5417393" y="3195336"/>
            <a:ext cx="15174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9177448E-5D20-A506-F9C1-BD6D462E2274}"/>
              </a:ext>
            </a:extLst>
          </p:cNvPr>
          <p:cNvSpPr txBox="1"/>
          <p:nvPr/>
        </p:nvSpPr>
        <p:spPr>
          <a:xfrm>
            <a:off x="5420682" y="2434386"/>
            <a:ext cx="518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075833E-50A0-64FA-6C60-E23F6D837C5D}"/>
              </a:ext>
            </a:extLst>
          </p:cNvPr>
          <p:cNvSpPr txBox="1"/>
          <p:nvPr/>
        </p:nvSpPr>
        <p:spPr>
          <a:xfrm>
            <a:off x="5393688" y="2804298"/>
            <a:ext cx="518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S1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9289975-3260-9F65-09FA-0E7C57F0ECED}"/>
              </a:ext>
            </a:extLst>
          </p:cNvPr>
          <p:cNvSpPr/>
          <p:nvPr/>
        </p:nvSpPr>
        <p:spPr bwMode="auto">
          <a:xfrm>
            <a:off x="6934819" y="2508943"/>
            <a:ext cx="1692188" cy="144016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MUX 4x1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021956E-381B-D0D6-1282-2178A988076F}"/>
              </a:ext>
            </a:extLst>
          </p:cNvPr>
          <p:cNvCxnSpPr/>
          <p:nvPr/>
        </p:nvCxnSpPr>
        <p:spPr bwMode="auto">
          <a:xfrm>
            <a:off x="7096837" y="3949103"/>
            <a:ext cx="0" cy="7040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2A106EF-556D-9D26-7C58-AD6FB8AD6908}"/>
              </a:ext>
            </a:extLst>
          </p:cNvPr>
          <p:cNvCxnSpPr/>
          <p:nvPr/>
        </p:nvCxnSpPr>
        <p:spPr bwMode="auto">
          <a:xfrm>
            <a:off x="7600893" y="3949103"/>
            <a:ext cx="0" cy="3600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5E0C1D0-3751-688E-BCC9-482C5C16C081}"/>
              </a:ext>
            </a:extLst>
          </p:cNvPr>
          <p:cNvCxnSpPr/>
          <p:nvPr/>
        </p:nvCxnSpPr>
        <p:spPr bwMode="auto">
          <a:xfrm>
            <a:off x="8032941" y="3949103"/>
            <a:ext cx="0" cy="3600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F002E6B-923B-3143-E864-E1AB5A0DF2B0}"/>
              </a:ext>
            </a:extLst>
          </p:cNvPr>
          <p:cNvCxnSpPr/>
          <p:nvPr/>
        </p:nvCxnSpPr>
        <p:spPr bwMode="auto">
          <a:xfrm>
            <a:off x="8400470" y="3943586"/>
            <a:ext cx="0" cy="90979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74743DE-2002-2F71-CE23-F0ABB8C6181C}"/>
              </a:ext>
            </a:extLst>
          </p:cNvPr>
          <p:cNvSpPr txBox="1"/>
          <p:nvPr/>
        </p:nvSpPr>
        <p:spPr>
          <a:xfrm>
            <a:off x="6988826" y="3666587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35A00C5-BDBF-F485-A7F8-C83B5C0D014C}"/>
              </a:ext>
            </a:extLst>
          </p:cNvPr>
          <p:cNvSpPr txBox="1"/>
          <p:nvPr/>
        </p:nvSpPr>
        <p:spPr>
          <a:xfrm>
            <a:off x="7456877" y="364981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2C24BEB-D060-D415-5CAD-99B21E90206F}"/>
              </a:ext>
            </a:extLst>
          </p:cNvPr>
          <p:cNvSpPr txBox="1"/>
          <p:nvPr/>
        </p:nvSpPr>
        <p:spPr>
          <a:xfrm>
            <a:off x="7870924" y="364981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D61879E-A9BF-CD21-B18A-DFA1D2AFB6BC}"/>
              </a:ext>
            </a:extLst>
          </p:cNvPr>
          <p:cNvSpPr txBox="1"/>
          <p:nvPr/>
        </p:nvSpPr>
        <p:spPr>
          <a:xfrm>
            <a:off x="8320973" y="364981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3FAC651-FF79-7465-9BC0-275BE40CA2E0}"/>
              </a:ext>
            </a:extLst>
          </p:cNvPr>
          <p:cNvCxnSpPr/>
          <p:nvPr/>
        </p:nvCxnSpPr>
        <p:spPr bwMode="auto">
          <a:xfrm>
            <a:off x="8613473" y="2714291"/>
            <a:ext cx="35101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7EAB2F0-0AE6-ADA3-25E6-124DE7DC2370}"/>
              </a:ext>
            </a:extLst>
          </p:cNvPr>
          <p:cNvCxnSpPr/>
          <p:nvPr/>
        </p:nvCxnSpPr>
        <p:spPr bwMode="auto">
          <a:xfrm>
            <a:off x="8627007" y="3085007"/>
            <a:ext cx="44549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7A46CE7-558B-CCC0-7749-1BC5C2CF83C8}"/>
              </a:ext>
            </a:extLst>
          </p:cNvPr>
          <p:cNvSpPr txBox="1"/>
          <p:nvPr/>
        </p:nvSpPr>
        <p:spPr>
          <a:xfrm>
            <a:off x="8635564" y="2425894"/>
            <a:ext cx="518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17890BD-0378-7EA4-09CE-8F608488E312}"/>
              </a:ext>
            </a:extLst>
          </p:cNvPr>
          <p:cNvSpPr txBox="1"/>
          <p:nvPr/>
        </p:nvSpPr>
        <p:spPr>
          <a:xfrm>
            <a:off x="8603302" y="2795594"/>
            <a:ext cx="518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S1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70DC912-3F1C-1A02-C9FB-7502DBBA3599}"/>
              </a:ext>
            </a:extLst>
          </p:cNvPr>
          <p:cNvCxnSpPr>
            <a:stCxn id="58" idx="0"/>
          </p:cNvCxnSpPr>
          <p:nvPr/>
        </p:nvCxnSpPr>
        <p:spPr bwMode="auto">
          <a:xfrm flipV="1">
            <a:off x="4571299" y="2210723"/>
            <a:ext cx="0" cy="3069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1CBE0F5-4693-6552-B491-C5DAC0605E92}"/>
              </a:ext>
            </a:extLst>
          </p:cNvPr>
          <p:cNvCxnSpPr>
            <a:stCxn id="86" idx="0"/>
            <a:endCxn id="6" idx="2"/>
          </p:cNvCxnSpPr>
          <p:nvPr/>
        </p:nvCxnSpPr>
        <p:spPr bwMode="auto">
          <a:xfrm flipV="1">
            <a:off x="7780913" y="2236002"/>
            <a:ext cx="0" cy="2729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4E74009F-22F6-0DA2-4153-43F7296FE40F}"/>
              </a:ext>
            </a:extLst>
          </p:cNvPr>
          <p:cNvSpPr txBox="1"/>
          <p:nvPr/>
        </p:nvSpPr>
        <p:spPr>
          <a:xfrm>
            <a:off x="449545" y="4434256"/>
            <a:ext cx="414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I0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EC6833C-A0FA-8A71-D1B7-C5535192BDB0}"/>
              </a:ext>
            </a:extLst>
          </p:cNvPr>
          <p:cNvSpPr txBox="1"/>
          <p:nvPr/>
        </p:nvSpPr>
        <p:spPr>
          <a:xfrm>
            <a:off x="3497138" y="4404233"/>
            <a:ext cx="414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98BB8D5-02DA-DA9B-02D9-BB5A1AB2A8DE}"/>
              </a:ext>
            </a:extLst>
          </p:cNvPr>
          <p:cNvSpPr txBox="1"/>
          <p:nvPr/>
        </p:nvSpPr>
        <p:spPr>
          <a:xfrm>
            <a:off x="6726325" y="4369605"/>
            <a:ext cx="414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I2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867FED0-0BEA-71B9-B72B-22516BF78F8B}"/>
              </a:ext>
            </a:extLst>
          </p:cNvPr>
          <p:cNvSpPr txBox="1"/>
          <p:nvPr/>
        </p:nvSpPr>
        <p:spPr>
          <a:xfrm>
            <a:off x="908596" y="4200328"/>
            <a:ext cx="414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SI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9930CD9-CAC9-B12B-D480-2202D6CD4776}"/>
              </a:ext>
            </a:extLst>
          </p:cNvPr>
          <p:cNvSpPr txBox="1"/>
          <p:nvPr/>
        </p:nvSpPr>
        <p:spPr>
          <a:xfrm>
            <a:off x="3995235" y="4094318"/>
            <a:ext cx="466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A0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C1D99A0-1DCC-60AE-2AF0-004950B453A3}"/>
              </a:ext>
            </a:extLst>
          </p:cNvPr>
          <p:cNvSpPr txBox="1"/>
          <p:nvPr/>
        </p:nvSpPr>
        <p:spPr>
          <a:xfrm>
            <a:off x="7204849" y="4064064"/>
            <a:ext cx="459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A1</a:t>
            </a:r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6BD9BE24-F9E9-F5A9-DD7A-A9E6100D8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20635" y="4478285"/>
            <a:ext cx="629158" cy="399294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2AFE227A-E747-EF4B-4645-4A9B1A4E6BD3}"/>
              </a:ext>
            </a:extLst>
          </p:cNvPr>
          <p:cNvSpPr txBox="1"/>
          <p:nvPr/>
        </p:nvSpPr>
        <p:spPr>
          <a:xfrm>
            <a:off x="1374570" y="4922607"/>
            <a:ext cx="473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A2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B3FFE35-69EA-F456-AFF0-27D9BDA01BE2}"/>
              </a:ext>
            </a:extLst>
          </p:cNvPr>
          <p:cNvSpPr txBox="1"/>
          <p:nvPr/>
        </p:nvSpPr>
        <p:spPr>
          <a:xfrm>
            <a:off x="1718956" y="4922607"/>
            <a:ext cx="431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A1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288B51C-30B2-5BE3-8581-0368F6285956}"/>
              </a:ext>
            </a:extLst>
          </p:cNvPr>
          <p:cNvSpPr txBox="1"/>
          <p:nvPr/>
        </p:nvSpPr>
        <p:spPr>
          <a:xfrm>
            <a:off x="4434812" y="4094318"/>
            <a:ext cx="466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A0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23FEE7B-4379-C64C-204D-597EAA51F8EE}"/>
              </a:ext>
            </a:extLst>
          </p:cNvPr>
          <p:cNvSpPr txBox="1"/>
          <p:nvPr/>
        </p:nvSpPr>
        <p:spPr>
          <a:xfrm>
            <a:off x="7686401" y="4064064"/>
            <a:ext cx="459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A1</a:t>
            </a:r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67A94408-21EE-1F41-846D-7A17D9D50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19977" y="5218873"/>
            <a:ext cx="629158" cy="399294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CB307913-6DDA-67FD-2779-92FB32F2C09D}"/>
              </a:ext>
            </a:extLst>
          </p:cNvPr>
          <p:cNvSpPr txBox="1"/>
          <p:nvPr/>
        </p:nvSpPr>
        <p:spPr>
          <a:xfrm>
            <a:off x="1745687" y="5675437"/>
            <a:ext cx="473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A2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0DF4146-7239-E9C2-FD45-7BF6FDE1842A}"/>
              </a:ext>
            </a:extLst>
          </p:cNvPr>
          <p:cNvSpPr txBox="1"/>
          <p:nvPr/>
        </p:nvSpPr>
        <p:spPr>
          <a:xfrm>
            <a:off x="2134507" y="5675437"/>
            <a:ext cx="431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A1</a:t>
            </a:r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5C62AD13-AB59-9CB8-28C1-A85EA318D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930171" y="4967340"/>
            <a:ext cx="629158" cy="399294"/>
          </a:xfrm>
          <a:prstGeom prst="rect">
            <a:avLst/>
          </a:prstGeom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28A09299-74DD-9EC5-4784-B751276ACE6C}"/>
              </a:ext>
            </a:extLst>
          </p:cNvPr>
          <p:cNvSpPr txBox="1"/>
          <p:nvPr/>
        </p:nvSpPr>
        <p:spPr>
          <a:xfrm>
            <a:off x="4884106" y="5411662"/>
            <a:ext cx="473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E2A1C3D-AC2C-71EC-6FCE-411F3F9CD5C7}"/>
              </a:ext>
            </a:extLst>
          </p:cNvPr>
          <p:cNvSpPr txBox="1"/>
          <p:nvPr/>
        </p:nvSpPr>
        <p:spPr>
          <a:xfrm>
            <a:off x="5228492" y="5411662"/>
            <a:ext cx="431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I1</a:t>
            </a: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C38C7A3B-2DBD-BAE1-95FF-21E23084F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082989" y="4929914"/>
            <a:ext cx="629158" cy="399294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E0A102C9-08AB-455F-FF53-140087904657}"/>
              </a:ext>
            </a:extLst>
          </p:cNvPr>
          <p:cNvSpPr txBox="1"/>
          <p:nvPr/>
        </p:nvSpPr>
        <p:spPr>
          <a:xfrm>
            <a:off x="8053182" y="5373742"/>
            <a:ext cx="473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A1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85E8C00-D175-8F96-7B37-CF2670C97861}"/>
              </a:ext>
            </a:extLst>
          </p:cNvPr>
          <p:cNvSpPr txBox="1"/>
          <p:nvPr/>
        </p:nvSpPr>
        <p:spPr>
          <a:xfrm>
            <a:off x="8397568" y="5373742"/>
            <a:ext cx="431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I2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DC9F1079-AC74-FCA0-64AB-8245E3A53091}"/>
              </a:ext>
            </a:extLst>
          </p:cNvPr>
          <p:cNvCxnSpPr/>
          <p:nvPr/>
        </p:nvCxnSpPr>
        <p:spPr bwMode="auto">
          <a:xfrm>
            <a:off x="2131110" y="5543019"/>
            <a:ext cx="0" cy="6840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132CF9EE-0EEA-7C40-06A4-BA3871305E57}"/>
              </a:ext>
            </a:extLst>
          </p:cNvPr>
          <p:cNvSpPr txBox="1"/>
          <p:nvPr/>
        </p:nvSpPr>
        <p:spPr>
          <a:xfrm>
            <a:off x="1976996" y="6155271"/>
            <a:ext cx="414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FFE0AFB-BABF-B521-ED83-02DB4B0784ED}"/>
              </a:ext>
            </a:extLst>
          </p:cNvPr>
          <p:cNvSpPr txBox="1"/>
          <p:nvPr/>
        </p:nvSpPr>
        <p:spPr>
          <a:xfrm>
            <a:off x="5295797" y="704239"/>
            <a:ext cx="23484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S1 S0</a:t>
            </a:r>
          </a:p>
          <a:p>
            <a:r>
              <a:rPr lang="en-US" sz="1400" dirty="0">
                <a:solidFill>
                  <a:srgbClr val="FF0000"/>
                </a:solidFill>
              </a:rPr>
              <a:t>0    0    Normal Mode</a:t>
            </a:r>
          </a:p>
          <a:p>
            <a:r>
              <a:rPr lang="en-US" sz="1400" dirty="0">
                <a:solidFill>
                  <a:srgbClr val="FF0000"/>
                </a:solidFill>
              </a:rPr>
              <a:t>0    1    Scan mode</a:t>
            </a:r>
          </a:p>
          <a:p>
            <a:pPr marL="228600" indent="-228600">
              <a:buAutoNum type="arabicPlain"/>
            </a:pPr>
            <a:r>
              <a:rPr lang="en-US" sz="1400" dirty="0">
                <a:solidFill>
                  <a:srgbClr val="FF0000"/>
                </a:solidFill>
              </a:rPr>
              <a:t>0    LFSR (TPG)</a:t>
            </a:r>
          </a:p>
          <a:p>
            <a:r>
              <a:rPr lang="en-US" sz="1400" dirty="0">
                <a:solidFill>
                  <a:srgbClr val="FF0000"/>
                </a:solidFill>
              </a:rPr>
              <a:t>1    1     MISR</a:t>
            </a:r>
          </a:p>
          <a:p>
            <a:r>
              <a:rPr lang="en-US" sz="1000" dirty="0">
                <a:solidFill>
                  <a:srgbClr val="FF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8775829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432E7D7-CB58-7932-2F6F-88E3B844B1C1}"/>
              </a:ext>
            </a:extLst>
          </p:cNvPr>
          <p:cNvCxnSpPr/>
          <p:nvPr/>
        </p:nvCxnSpPr>
        <p:spPr bwMode="auto">
          <a:xfrm flipV="1">
            <a:off x="5976156" y="4013441"/>
            <a:ext cx="0" cy="4255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2BC532C-CB82-1BE1-18D7-EA93C7CE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0" y="-109651"/>
            <a:ext cx="7772400" cy="1276350"/>
          </a:xfrm>
        </p:spPr>
        <p:txBody>
          <a:bodyPr/>
          <a:lstStyle/>
          <a:p>
            <a:r>
              <a:rPr lang="en-US" dirty="0"/>
              <a:t>Example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32F512-4F82-FC62-6A76-7644A4FA6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71" y="1311630"/>
            <a:ext cx="1028571" cy="53333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9CB0E0-8778-6B5C-D675-C6AEDC8CCDA9}"/>
              </a:ext>
            </a:extLst>
          </p:cNvPr>
          <p:cNvCxnSpPr/>
          <p:nvPr/>
        </p:nvCxnSpPr>
        <p:spPr bwMode="auto">
          <a:xfrm flipV="1">
            <a:off x="180171" y="1437942"/>
            <a:ext cx="0" cy="224682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70CAB7-0334-850A-1303-5695D19385B5}"/>
              </a:ext>
            </a:extLst>
          </p:cNvPr>
          <p:cNvCxnSpPr/>
          <p:nvPr/>
        </p:nvCxnSpPr>
        <p:spPr bwMode="auto">
          <a:xfrm flipH="1">
            <a:off x="179055" y="1437942"/>
            <a:ext cx="42981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EA0CE8-E6A9-998B-3C8D-C86BD83F589E}"/>
              </a:ext>
            </a:extLst>
          </p:cNvPr>
          <p:cNvCxnSpPr/>
          <p:nvPr/>
        </p:nvCxnSpPr>
        <p:spPr bwMode="auto">
          <a:xfrm flipV="1">
            <a:off x="609987" y="1688223"/>
            <a:ext cx="0" cy="38045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B15F218-3C1D-00C9-C29C-23F05A8071C5}"/>
              </a:ext>
            </a:extLst>
          </p:cNvPr>
          <p:cNvSpPr/>
          <p:nvPr/>
        </p:nvSpPr>
        <p:spPr bwMode="auto">
          <a:xfrm>
            <a:off x="1763689" y="1768705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3DD8C7-C89E-57C3-24E7-B44C8C392386}"/>
              </a:ext>
            </a:extLst>
          </p:cNvPr>
          <p:cNvSpPr/>
          <p:nvPr/>
        </p:nvSpPr>
        <p:spPr bwMode="auto">
          <a:xfrm>
            <a:off x="1763689" y="2309243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322243-1CEE-7367-E114-1A240F4EEFF7}"/>
              </a:ext>
            </a:extLst>
          </p:cNvPr>
          <p:cNvSpPr/>
          <p:nvPr/>
        </p:nvSpPr>
        <p:spPr bwMode="auto">
          <a:xfrm>
            <a:off x="1763689" y="2856191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6341DA-EA19-FA6E-8102-4E29E76A4EA0}"/>
              </a:ext>
            </a:extLst>
          </p:cNvPr>
          <p:cNvSpPr/>
          <p:nvPr/>
        </p:nvSpPr>
        <p:spPr bwMode="auto">
          <a:xfrm>
            <a:off x="1767020" y="3403139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87EF2F-F150-5153-FDCD-4B725310C05D}"/>
              </a:ext>
            </a:extLst>
          </p:cNvPr>
          <p:cNvCxnSpPr/>
          <p:nvPr/>
        </p:nvCxnSpPr>
        <p:spPr bwMode="auto">
          <a:xfrm flipH="1">
            <a:off x="1548781" y="1560533"/>
            <a:ext cx="57337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ABF67E-A913-0714-F1FB-33DB8349D0E9}"/>
              </a:ext>
            </a:extLst>
          </p:cNvPr>
          <p:cNvCxnSpPr/>
          <p:nvPr/>
        </p:nvCxnSpPr>
        <p:spPr bwMode="auto">
          <a:xfrm flipV="1">
            <a:off x="2122155" y="1560533"/>
            <a:ext cx="0" cy="18431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32AB76-EF69-2FE0-0170-0427C346B3E0}"/>
              </a:ext>
            </a:extLst>
          </p:cNvPr>
          <p:cNvCxnSpPr/>
          <p:nvPr/>
        </p:nvCxnSpPr>
        <p:spPr bwMode="auto">
          <a:xfrm flipH="1">
            <a:off x="179055" y="3684769"/>
            <a:ext cx="158463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C774D1-3ABE-4EC6-1CB9-3504700F0200}"/>
              </a:ext>
            </a:extLst>
          </p:cNvPr>
          <p:cNvCxnSpPr/>
          <p:nvPr/>
        </p:nvCxnSpPr>
        <p:spPr bwMode="auto">
          <a:xfrm flipH="1">
            <a:off x="608871" y="2068679"/>
            <a:ext cx="115481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D4350F2-F288-B873-93D6-938D14151500}"/>
              </a:ext>
            </a:extLst>
          </p:cNvPr>
          <p:cNvSpPr/>
          <p:nvPr/>
        </p:nvSpPr>
        <p:spPr bwMode="auto">
          <a:xfrm>
            <a:off x="2917390" y="1437942"/>
            <a:ext cx="1365006" cy="285889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Equal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Logic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9FC5A0-DA11-24D8-A3F5-5A280ABE2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88152" y="1761380"/>
            <a:ext cx="651470" cy="337799"/>
          </a:xfrm>
          <a:prstGeom prst="rect">
            <a:avLst/>
          </a:prstGeom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1EB059FB-4D1A-ECD2-2323-FC0402673905}"/>
              </a:ext>
            </a:extLst>
          </p:cNvPr>
          <p:cNvSpPr/>
          <p:nvPr/>
        </p:nvSpPr>
        <p:spPr bwMode="auto">
          <a:xfrm>
            <a:off x="2576709" y="2014195"/>
            <a:ext cx="324036" cy="15393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AEFFE77D-0469-11A8-6362-CE902D4CB634}"/>
              </a:ext>
            </a:extLst>
          </p:cNvPr>
          <p:cNvSpPr/>
          <p:nvPr/>
        </p:nvSpPr>
        <p:spPr bwMode="auto">
          <a:xfrm>
            <a:off x="2572350" y="2532497"/>
            <a:ext cx="324036" cy="15393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FD7B9704-6A95-65C3-1FC9-DF48F1E6A429}"/>
              </a:ext>
            </a:extLst>
          </p:cNvPr>
          <p:cNvSpPr/>
          <p:nvPr/>
        </p:nvSpPr>
        <p:spPr bwMode="auto">
          <a:xfrm>
            <a:off x="2572350" y="3060784"/>
            <a:ext cx="324036" cy="15393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1E1A683D-E20A-A254-349C-90D970479A86}"/>
              </a:ext>
            </a:extLst>
          </p:cNvPr>
          <p:cNvSpPr/>
          <p:nvPr/>
        </p:nvSpPr>
        <p:spPr bwMode="auto">
          <a:xfrm>
            <a:off x="2566001" y="3569457"/>
            <a:ext cx="324036" cy="15393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976054C-2530-1843-E25B-26096BC0813E}"/>
              </a:ext>
            </a:extLst>
          </p:cNvPr>
          <p:cNvSpPr/>
          <p:nvPr/>
        </p:nvSpPr>
        <p:spPr bwMode="auto">
          <a:xfrm>
            <a:off x="4291481" y="1534285"/>
            <a:ext cx="324036" cy="15393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B08C74-780B-07E9-01FA-FF093B75A174}"/>
              </a:ext>
            </a:extLst>
          </p:cNvPr>
          <p:cNvSpPr txBox="1"/>
          <p:nvPr/>
        </p:nvSpPr>
        <p:spPr>
          <a:xfrm>
            <a:off x="2516167" y="1768705"/>
            <a:ext cx="38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AE58B3-E4F2-EFAB-3F59-645FFAD5F7FD}"/>
              </a:ext>
            </a:extLst>
          </p:cNvPr>
          <p:cNvSpPr txBox="1"/>
          <p:nvPr/>
        </p:nvSpPr>
        <p:spPr>
          <a:xfrm>
            <a:off x="2528390" y="2275904"/>
            <a:ext cx="38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DE19F8-3344-AC2B-F6E1-312BABA17E8C}"/>
              </a:ext>
            </a:extLst>
          </p:cNvPr>
          <p:cNvSpPr txBox="1"/>
          <p:nvPr/>
        </p:nvSpPr>
        <p:spPr>
          <a:xfrm>
            <a:off x="2546437" y="2799199"/>
            <a:ext cx="497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727EEA-D7BC-5E2A-579E-5D8316561559}"/>
              </a:ext>
            </a:extLst>
          </p:cNvPr>
          <p:cNvSpPr txBox="1"/>
          <p:nvPr/>
        </p:nvSpPr>
        <p:spPr>
          <a:xfrm>
            <a:off x="2511350" y="3299239"/>
            <a:ext cx="406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b0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DEE77AF5-5B2D-F86A-C5A6-362B608B7709}"/>
              </a:ext>
            </a:extLst>
          </p:cNvPr>
          <p:cNvSpPr/>
          <p:nvPr/>
        </p:nvSpPr>
        <p:spPr bwMode="auto">
          <a:xfrm>
            <a:off x="4299724" y="2844748"/>
            <a:ext cx="324036" cy="15393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95CF812E-7EC8-6F86-8EE1-FB6B727F1BCB}"/>
              </a:ext>
            </a:extLst>
          </p:cNvPr>
          <p:cNvSpPr/>
          <p:nvPr/>
        </p:nvSpPr>
        <p:spPr bwMode="auto">
          <a:xfrm>
            <a:off x="4273046" y="3859503"/>
            <a:ext cx="324036" cy="15393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35AF09F-20B0-B1EE-8BA3-0A8BB1BEAB99}"/>
              </a:ext>
            </a:extLst>
          </p:cNvPr>
          <p:cNvSpPr/>
          <p:nvPr/>
        </p:nvSpPr>
        <p:spPr bwMode="auto">
          <a:xfrm>
            <a:off x="5544108" y="2216124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27AE204-D0D4-A238-D254-A982D6CE7056}"/>
              </a:ext>
            </a:extLst>
          </p:cNvPr>
          <p:cNvSpPr/>
          <p:nvPr/>
        </p:nvSpPr>
        <p:spPr bwMode="auto">
          <a:xfrm>
            <a:off x="5512038" y="3547986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7C8A050-F8FE-3008-59AF-561C535BAA43}"/>
              </a:ext>
            </a:extLst>
          </p:cNvPr>
          <p:cNvSpPr/>
          <p:nvPr/>
        </p:nvSpPr>
        <p:spPr bwMode="auto">
          <a:xfrm>
            <a:off x="5512038" y="4937194"/>
            <a:ext cx="771629" cy="53333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D6FAA24-0847-3AC4-70B3-4D9176B5E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03039" y="3088180"/>
            <a:ext cx="589628" cy="30573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2FF6FDF-E3DB-5400-528C-16E9537B0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603039" y="4489513"/>
            <a:ext cx="589628" cy="305733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7E2C1B5-9259-51BC-3D1F-3A95DED3DE1B}"/>
              </a:ext>
            </a:extLst>
          </p:cNvPr>
          <p:cNvCxnSpPr/>
          <p:nvPr/>
        </p:nvCxnSpPr>
        <p:spPr bwMode="auto">
          <a:xfrm flipV="1">
            <a:off x="4606432" y="1597725"/>
            <a:ext cx="1220677" cy="68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3369402-2DBD-5E91-AA1C-0EF6F9AA4495}"/>
              </a:ext>
            </a:extLst>
          </p:cNvPr>
          <p:cNvCxnSpPr/>
          <p:nvPr/>
        </p:nvCxnSpPr>
        <p:spPr bwMode="auto">
          <a:xfrm flipV="1">
            <a:off x="5976156" y="2726369"/>
            <a:ext cx="0" cy="3775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7F02495-A535-853C-5BBF-592B0DB5880D}"/>
              </a:ext>
            </a:extLst>
          </p:cNvPr>
          <p:cNvCxnSpPr/>
          <p:nvPr/>
        </p:nvCxnSpPr>
        <p:spPr bwMode="auto">
          <a:xfrm flipH="1" flipV="1">
            <a:off x="4597082" y="2934805"/>
            <a:ext cx="1209419" cy="1589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EEF0AD3-0BF8-4E5F-03DD-F41DB9610624}"/>
              </a:ext>
            </a:extLst>
          </p:cNvPr>
          <p:cNvCxnSpPr/>
          <p:nvPr/>
        </p:nvCxnSpPr>
        <p:spPr bwMode="auto">
          <a:xfrm>
            <a:off x="5976156" y="2930681"/>
            <a:ext cx="825536" cy="196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C887B67-7740-4C44-0909-6848447087D1}"/>
              </a:ext>
            </a:extLst>
          </p:cNvPr>
          <p:cNvCxnSpPr/>
          <p:nvPr/>
        </p:nvCxnSpPr>
        <p:spPr bwMode="auto">
          <a:xfrm flipV="1">
            <a:off x="6780165" y="1611254"/>
            <a:ext cx="0" cy="13329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DACB409-8562-3E93-48D9-320E64A8A355}"/>
              </a:ext>
            </a:extLst>
          </p:cNvPr>
          <p:cNvCxnSpPr/>
          <p:nvPr/>
        </p:nvCxnSpPr>
        <p:spPr bwMode="auto">
          <a:xfrm flipH="1" flipV="1">
            <a:off x="6009622" y="1604545"/>
            <a:ext cx="770543" cy="260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F46C555-F84B-D0B7-F043-452CF5C434AE}"/>
              </a:ext>
            </a:extLst>
          </p:cNvPr>
          <p:cNvCxnSpPr>
            <a:stCxn id="42" idx="2"/>
          </p:cNvCxnSpPr>
          <p:nvPr/>
        </p:nvCxnSpPr>
        <p:spPr bwMode="auto">
          <a:xfrm flipH="1">
            <a:off x="5897852" y="5470527"/>
            <a:ext cx="1" cy="32254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8C3A39C-19D5-9766-434E-849501350D95}"/>
              </a:ext>
            </a:extLst>
          </p:cNvPr>
          <p:cNvCxnSpPr/>
          <p:nvPr/>
        </p:nvCxnSpPr>
        <p:spPr bwMode="auto">
          <a:xfrm>
            <a:off x="5897852" y="5793069"/>
            <a:ext cx="152410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7DCAA45-C0B9-16FC-80A7-B8DECBE67309}"/>
              </a:ext>
            </a:extLst>
          </p:cNvPr>
          <p:cNvCxnSpPr/>
          <p:nvPr/>
        </p:nvCxnSpPr>
        <p:spPr bwMode="auto">
          <a:xfrm flipH="1" flipV="1">
            <a:off x="7380312" y="1232756"/>
            <a:ext cx="41645" cy="456031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FA174AA-5A53-979C-51C3-4B6B1571F10C}"/>
              </a:ext>
            </a:extLst>
          </p:cNvPr>
          <p:cNvCxnSpPr/>
          <p:nvPr/>
        </p:nvCxnSpPr>
        <p:spPr bwMode="auto">
          <a:xfrm>
            <a:off x="5897852" y="1240057"/>
            <a:ext cx="1477676" cy="10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7ABC2B7-3BE4-65BB-BCD8-F37F658F10A3}"/>
              </a:ext>
            </a:extLst>
          </p:cNvPr>
          <p:cNvCxnSpPr/>
          <p:nvPr/>
        </p:nvCxnSpPr>
        <p:spPr bwMode="auto">
          <a:xfrm flipH="1" flipV="1">
            <a:off x="5897852" y="1227022"/>
            <a:ext cx="16035" cy="5416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2A64EE0-9D03-7A00-37C2-1888C3B14039}"/>
              </a:ext>
            </a:extLst>
          </p:cNvPr>
          <p:cNvCxnSpPr>
            <a:stCxn id="39" idx="3"/>
          </p:cNvCxnSpPr>
          <p:nvPr/>
        </p:nvCxnSpPr>
        <p:spPr bwMode="auto">
          <a:xfrm>
            <a:off x="4597082" y="3936472"/>
            <a:ext cx="33495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07E0D5E-F30D-D4DA-9184-E09D1ED1B4B9}"/>
              </a:ext>
            </a:extLst>
          </p:cNvPr>
          <p:cNvCxnSpPr/>
          <p:nvPr/>
        </p:nvCxnSpPr>
        <p:spPr bwMode="auto">
          <a:xfrm>
            <a:off x="4968044" y="3936472"/>
            <a:ext cx="0" cy="4035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F06979E-EAFE-95DA-C4B7-979BACE17C74}"/>
              </a:ext>
            </a:extLst>
          </p:cNvPr>
          <p:cNvCxnSpPr/>
          <p:nvPr/>
        </p:nvCxnSpPr>
        <p:spPr bwMode="auto">
          <a:xfrm flipH="1">
            <a:off x="4968044" y="4340037"/>
            <a:ext cx="87159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36995823-F26C-274A-CECF-8EBC65789C9F}"/>
              </a:ext>
            </a:extLst>
          </p:cNvPr>
          <p:cNvSpPr txBox="1"/>
          <p:nvPr/>
        </p:nvSpPr>
        <p:spPr>
          <a:xfrm>
            <a:off x="4318400" y="1284053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a=b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20FE0CA-C487-8A7D-9D77-9276F55765E9}"/>
              </a:ext>
            </a:extLst>
          </p:cNvPr>
          <p:cNvSpPr txBox="1"/>
          <p:nvPr/>
        </p:nvSpPr>
        <p:spPr>
          <a:xfrm>
            <a:off x="4303669" y="249483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a&gt;b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277A436-684D-0FBE-29BF-138417EF120D}"/>
              </a:ext>
            </a:extLst>
          </p:cNvPr>
          <p:cNvSpPr txBox="1"/>
          <p:nvPr/>
        </p:nvSpPr>
        <p:spPr>
          <a:xfrm>
            <a:off x="4304311" y="354798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A&lt;b</a:t>
            </a:r>
          </a:p>
        </p:txBody>
      </p:sp>
    </p:spTree>
    <p:extLst>
      <p:ext uri="{BB962C8B-B14F-4D97-AF65-F5344CB8AC3E}">
        <p14:creationId xmlns:p14="http://schemas.microsoft.com/office/powerpoint/2010/main" val="1931485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8837a2e7-1b12-4756-9912-0eac6cd4819a"/>
  <p:tag name="WASPOLLED" val="640BEFB744824742B19D3CB739C7148A"/>
  <p:tag name="TPVERSION" val="8"/>
  <p:tag name="TPFULLVERSION" val="8.2.3.1"/>
  <p:tag name="PPTVERSION" val="14"/>
  <p:tag name="TPOS" val="2"/>
  <p:tag name="TPLASTSAVEVERSION" val="6.2 PC"/>
</p:tagLst>
</file>

<file path=ppt/theme/theme1.xml><?xml version="1.0" encoding="utf-8"?>
<a:theme xmlns:a="http://schemas.openxmlformats.org/drawingml/2006/main" name="Double Lines">
  <a:themeElements>
    <a:clrScheme name="Double Lines 2">
      <a:dk1>
        <a:srgbClr val="000000"/>
      </a:dk1>
      <a:lt1>
        <a:srgbClr val="FFFFFF"/>
      </a:lt1>
      <a:dk2>
        <a:srgbClr val="000000"/>
      </a:dk2>
      <a:lt2>
        <a:srgbClr val="CCECFF"/>
      </a:lt2>
      <a:accent1>
        <a:srgbClr val="CC99FF"/>
      </a:accent1>
      <a:accent2>
        <a:srgbClr val="3366FF"/>
      </a:accent2>
      <a:accent3>
        <a:srgbClr val="FFFFFF"/>
      </a:accent3>
      <a:accent4>
        <a:srgbClr val="000000"/>
      </a:accent4>
      <a:accent5>
        <a:srgbClr val="E2CAFF"/>
      </a:accent5>
      <a:accent6>
        <a:srgbClr val="2D5CE7"/>
      </a:accent6>
      <a:hlink>
        <a:srgbClr val="00CCFF"/>
      </a:hlink>
      <a:folHlink>
        <a:srgbClr val="99CCFF"/>
      </a:folHlink>
    </a:clrScheme>
    <a:fontScheme name="Double Line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ouble Lines 1">
        <a:dk1>
          <a:srgbClr val="2A004E"/>
        </a:dk1>
        <a:lt1>
          <a:srgbClr val="FFFFFF"/>
        </a:lt1>
        <a:dk2>
          <a:srgbClr val="500093"/>
        </a:dk2>
        <a:lt2>
          <a:srgbClr val="00CCCC"/>
        </a:lt2>
        <a:accent1>
          <a:srgbClr val="D60093"/>
        </a:accent1>
        <a:accent2>
          <a:srgbClr val="0000FF"/>
        </a:accent2>
        <a:accent3>
          <a:srgbClr val="B3AAC8"/>
        </a:accent3>
        <a:accent4>
          <a:srgbClr val="DADADA"/>
        </a:accent4>
        <a:accent5>
          <a:srgbClr val="E8AAC8"/>
        </a:accent5>
        <a:accent6>
          <a:srgbClr val="0000E7"/>
        </a:accent6>
        <a:hlink>
          <a:srgbClr val="FFFF00"/>
        </a:hlink>
        <a:folHlink>
          <a:srgbClr val="7500D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uble Lin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99FF"/>
        </a:accent1>
        <a:accent2>
          <a:srgbClr val="3366F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uble Lines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777777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B8B8B8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uble Lines 4">
        <a:dk1>
          <a:srgbClr val="000000"/>
        </a:dk1>
        <a:lt1>
          <a:srgbClr val="00CCCC"/>
        </a:lt1>
        <a:dk2>
          <a:srgbClr val="FFFFCC"/>
        </a:dk2>
        <a:lt2>
          <a:srgbClr val="009999"/>
        </a:lt2>
        <a:accent1>
          <a:srgbClr val="CC99FF"/>
        </a:accent1>
        <a:accent2>
          <a:srgbClr val="3366FF"/>
        </a:accent2>
        <a:accent3>
          <a:srgbClr val="AAE2E2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uble Lines 5">
        <a:dk1>
          <a:srgbClr val="003300"/>
        </a:dk1>
        <a:lt1>
          <a:srgbClr val="FFFFFF"/>
        </a:lt1>
        <a:dk2>
          <a:srgbClr val="669900"/>
        </a:dk2>
        <a:lt2>
          <a:srgbClr val="FFCC66"/>
        </a:lt2>
        <a:accent1>
          <a:srgbClr val="990033"/>
        </a:accent1>
        <a:accent2>
          <a:srgbClr val="FF9933"/>
        </a:accent2>
        <a:accent3>
          <a:srgbClr val="B8CAAA"/>
        </a:accent3>
        <a:accent4>
          <a:srgbClr val="DADADA"/>
        </a:accent4>
        <a:accent5>
          <a:srgbClr val="CAAAAD"/>
        </a:accent5>
        <a:accent6>
          <a:srgbClr val="E78A2D"/>
        </a:accent6>
        <a:hlink>
          <a:srgbClr val="CCCC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uble Lines 6">
        <a:dk1>
          <a:srgbClr val="663300"/>
        </a:dk1>
        <a:lt1>
          <a:srgbClr val="FFFFFF"/>
        </a:lt1>
        <a:dk2>
          <a:srgbClr val="CC6600"/>
        </a:dk2>
        <a:lt2>
          <a:srgbClr val="FFCC00"/>
        </a:lt2>
        <a:accent1>
          <a:srgbClr val="990033"/>
        </a:accent1>
        <a:accent2>
          <a:srgbClr val="FF0033"/>
        </a:accent2>
        <a:accent3>
          <a:srgbClr val="E2B8AA"/>
        </a:accent3>
        <a:accent4>
          <a:srgbClr val="DADADA"/>
        </a:accent4>
        <a:accent5>
          <a:srgbClr val="CAAAAD"/>
        </a:accent5>
        <a:accent6>
          <a:srgbClr val="E7002D"/>
        </a:accent6>
        <a:hlink>
          <a:srgbClr val="CC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uble Lines 7">
        <a:dk1>
          <a:srgbClr val="660033"/>
        </a:dk1>
        <a:lt1>
          <a:srgbClr val="FFFFFF"/>
        </a:lt1>
        <a:dk2>
          <a:srgbClr val="990066"/>
        </a:dk2>
        <a:lt2>
          <a:srgbClr val="FFFF66"/>
        </a:lt2>
        <a:accent1>
          <a:srgbClr val="9933FF"/>
        </a:accent1>
        <a:accent2>
          <a:srgbClr val="00CCCC"/>
        </a:accent2>
        <a:accent3>
          <a:srgbClr val="CAAAB8"/>
        </a:accent3>
        <a:accent4>
          <a:srgbClr val="DADADA"/>
        </a:accent4>
        <a:accent5>
          <a:srgbClr val="CAADFF"/>
        </a:accent5>
        <a:accent6>
          <a:srgbClr val="00B9B9"/>
        </a:accent6>
        <a:hlink>
          <a:srgbClr val="CC66FF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Designs\Double Lines.pot</Template>
  <TotalTime>26380</TotalTime>
  <Words>7443</Words>
  <Application>Microsoft Office PowerPoint</Application>
  <PresentationFormat>On-screen Show (4:3)</PresentationFormat>
  <Paragraphs>2490</Paragraphs>
  <Slides>100</Slides>
  <Notes>28</Notes>
  <HiddenSlides>2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15" baseType="lpstr">
      <vt:lpstr>SimSun</vt:lpstr>
      <vt:lpstr>Aptos</vt:lpstr>
      <vt:lpstr>Arial</vt:lpstr>
      <vt:lpstr>Calibri</vt:lpstr>
      <vt:lpstr>Cambria Math</vt:lpstr>
      <vt:lpstr>CiscoSansCHT Light</vt:lpstr>
      <vt:lpstr>Helv</vt:lpstr>
      <vt:lpstr>Helvetica Neue</vt:lpstr>
      <vt:lpstr>Monotype Sorts</vt:lpstr>
      <vt:lpstr>Symbol</vt:lpstr>
      <vt:lpstr>Times</vt:lpstr>
      <vt:lpstr>Times New Roman</vt:lpstr>
      <vt:lpstr>Wingdings</vt:lpstr>
      <vt:lpstr>Double Lines</vt:lpstr>
      <vt:lpstr>Equation</vt:lpstr>
      <vt:lpstr>PowerPoint Presentation</vt:lpstr>
      <vt:lpstr>Chip Design and Development Life Cycle </vt:lpstr>
      <vt:lpstr>PowerPoint Presentation</vt:lpstr>
      <vt:lpstr>Why is Design For Testability Important ?</vt:lpstr>
      <vt:lpstr>Testing Methods</vt:lpstr>
      <vt:lpstr>Basic testing procedure </vt:lpstr>
      <vt:lpstr>Example</vt:lpstr>
      <vt:lpstr>Example</vt:lpstr>
      <vt:lpstr>Example</vt:lpstr>
      <vt:lpstr>Exhaustive Testing</vt:lpstr>
      <vt:lpstr>Exhaustive test of combinational logic</vt:lpstr>
      <vt:lpstr>Exhaustive test of sequential logic</vt:lpstr>
      <vt:lpstr>Exhaustive test of sequential logic</vt:lpstr>
      <vt:lpstr>Non-Exhaustive Testing (Structural )</vt:lpstr>
      <vt:lpstr>Non-Exhaustive Testing (Structural )</vt:lpstr>
      <vt:lpstr>Non-Exhaustive Testing (Structural )</vt:lpstr>
      <vt:lpstr>Non-Exhaustive Test (Structural )</vt:lpstr>
      <vt:lpstr>Testing Methods – Structural </vt:lpstr>
      <vt:lpstr>Testing Methods – Structural </vt:lpstr>
      <vt:lpstr>Fault Modeling</vt:lpstr>
      <vt:lpstr>Fault Model</vt:lpstr>
      <vt:lpstr>Path sensitization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Example problem</vt:lpstr>
      <vt:lpstr>D Algorithm (5 value logic)</vt:lpstr>
      <vt:lpstr>D Algorithm (5 value logic)</vt:lpstr>
      <vt:lpstr>D Algorithm (5 value logic)</vt:lpstr>
      <vt:lpstr>Reasoning about s-a-0, s-a-1 faults</vt:lpstr>
      <vt:lpstr>Reasoning about s-a-0, s-a-1 faults</vt:lpstr>
      <vt:lpstr>Fault oriented testing</vt:lpstr>
      <vt:lpstr>Fault oriented testing</vt:lpstr>
      <vt:lpstr>Operations on 5 value logic </vt:lpstr>
      <vt:lpstr>Operations on 5 value logic </vt:lpstr>
      <vt:lpstr>Operations on 5 value logic </vt:lpstr>
      <vt:lpstr>Example</vt:lpstr>
      <vt:lpstr>Example</vt:lpstr>
      <vt:lpstr>Example</vt:lpstr>
      <vt:lpstr>Example</vt:lpstr>
      <vt:lpstr>Derivative </vt:lpstr>
      <vt:lpstr>Boolean Difference </vt:lpstr>
      <vt:lpstr>Computation of Boolean Difference </vt:lpstr>
      <vt:lpstr>Computation of Boolean Difference </vt:lpstr>
      <vt:lpstr>Computation of Boolean Difference </vt:lpstr>
      <vt:lpstr>Using Boolean Differences </vt:lpstr>
      <vt:lpstr>Using Boolean Differences </vt:lpstr>
      <vt:lpstr>Using Boolean Differences </vt:lpstr>
      <vt:lpstr>Using Boolean Differences – Example 2</vt:lpstr>
      <vt:lpstr>Using Boolean Differences – Example 2</vt:lpstr>
      <vt:lpstr>Using Boolean Differences – Example 2</vt:lpstr>
      <vt:lpstr>Using Boolean Differences – Example 2</vt:lpstr>
      <vt:lpstr>Using Boolean Differences – Example 2</vt:lpstr>
      <vt:lpstr>Using Boolean Differences – Example 2</vt:lpstr>
      <vt:lpstr>Using Boolean Differences – Example 2</vt:lpstr>
      <vt:lpstr>Using Boolean Differences – Example 2</vt:lpstr>
      <vt:lpstr>Using Boolean Differences – Example 2</vt:lpstr>
      <vt:lpstr>Using Boolean Differences – Example 2</vt:lpstr>
      <vt:lpstr>Using Boolean Differences – Example 2</vt:lpstr>
      <vt:lpstr>Using Boolean Differences – Example 2</vt:lpstr>
      <vt:lpstr>Using Boolean Differences – Example 2</vt:lpstr>
      <vt:lpstr>Untestable Faults</vt:lpstr>
      <vt:lpstr>Untestable Faults</vt:lpstr>
      <vt:lpstr>Untestable Faults</vt:lpstr>
      <vt:lpstr>Untestable Faults</vt:lpstr>
      <vt:lpstr>Partially Untestable Faults</vt:lpstr>
      <vt:lpstr>Partially Untestable Faults</vt:lpstr>
      <vt:lpstr>Fault Collapsing</vt:lpstr>
      <vt:lpstr>Fault Collapsing</vt:lpstr>
      <vt:lpstr>Fault Collapsing</vt:lpstr>
      <vt:lpstr>Fault Collapsing</vt:lpstr>
      <vt:lpstr>Fault Collapsing Example</vt:lpstr>
      <vt:lpstr>Fault Collapsing Example</vt:lpstr>
      <vt:lpstr>Fault Collapsing</vt:lpstr>
      <vt:lpstr>Design for Testability (DFT)</vt:lpstr>
      <vt:lpstr>Design for Testability (DFT)</vt:lpstr>
      <vt:lpstr>Design for Testability (DFT)</vt:lpstr>
      <vt:lpstr>Design for Testability (DFT)</vt:lpstr>
      <vt:lpstr>Design for Testability (DFT)</vt:lpstr>
      <vt:lpstr>Built-in Self Test (BIST)</vt:lpstr>
      <vt:lpstr>Built-in Self Test (BIST)</vt:lpstr>
      <vt:lpstr>Linear Feedback Shift Register (LFSR)</vt:lpstr>
      <vt:lpstr>PowerPoint Presentation</vt:lpstr>
      <vt:lpstr>3 bit LFSR </vt:lpstr>
      <vt:lpstr>4 bit LFSR </vt:lpstr>
      <vt:lpstr>Single Input Signature register (SISR)</vt:lpstr>
      <vt:lpstr>Single Input Signature register (SISR)</vt:lpstr>
      <vt:lpstr>Single Input Signature register (SISR)</vt:lpstr>
      <vt:lpstr>BIST Example</vt:lpstr>
      <vt:lpstr>BIST Example</vt:lpstr>
      <vt:lpstr>Example </vt:lpstr>
      <vt:lpstr>Multiple Input Signature register (MISR)</vt:lpstr>
      <vt:lpstr>Built In Logic Block Observation (BILBO)</vt:lpstr>
      <vt:lpstr>Built-In Logic Block Observation (BILBO)</vt:lpstr>
      <vt:lpstr>Example </vt:lpstr>
      <vt:lpstr>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Reconfigurable computing</dc:title>
  <dc:creator>Preferred Customer</dc:creator>
  <cp:lastModifiedBy>Abuissa</cp:lastModifiedBy>
  <cp:revision>1126</cp:revision>
  <cp:lastPrinted>1999-04-17T18:25:41Z</cp:lastPrinted>
  <dcterms:created xsi:type="dcterms:W3CDTF">1995-05-28T16:34:56Z</dcterms:created>
  <dcterms:modified xsi:type="dcterms:W3CDTF">2024-12-11T22:23:06Z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f49a32-fde3-48a5-9266-b5b0972a22dc_Enabled">
    <vt:lpwstr>true</vt:lpwstr>
  </property>
  <property fmtid="{D5CDD505-2E9C-101B-9397-08002B2CF9AE}" pid="3" name="MSIP_Label_c8f49a32-fde3-48a5-9266-b5b0972a22dc_SetDate">
    <vt:lpwstr>2024-06-08T19:54:56Z</vt:lpwstr>
  </property>
  <property fmtid="{D5CDD505-2E9C-101B-9397-08002B2CF9AE}" pid="4" name="MSIP_Label_c8f49a32-fde3-48a5-9266-b5b0972a22dc_Method">
    <vt:lpwstr>Standard</vt:lpwstr>
  </property>
  <property fmtid="{D5CDD505-2E9C-101B-9397-08002B2CF9AE}" pid="5" name="MSIP_Label_c8f49a32-fde3-48a5-9266-b5b0972a22dc_Name">
    <vt:lpwstr>Cisco Confidential</vt:lpwstr>
  </property>
  <property fmtid="{D5CDD505-2E9C-101B-9397-08002B2CF9AE}" pid="6" name="MSIP_Label_c8f49a32-fde3-48a5-9266-b5b0972a22dc_SiteId">
    <vt:lpwstr>5ae1af62-9505-4097-a69a-c1553ef7840e</vt:lpwstr>
  </property>
  <property fmtid="{D5CDD505-2E9C-101B-9397-08002B2CF9AE}" pid="7" name="MSIP_Label_c8f49a32-fde3-48a5-9266-b5b0972a22dc_ActionId">
    <vt:lpwstr>42037d8a-cfe0-4089-ae60-26a52f760266</vt:lpwstr>
  </property>
  <property fmtid="{D5CDD505-2E9C-101B-9397-08002B2CF9AE}" pid="8" name="MSIP_Label_c8f49a32-fde3-48a5-9266-b5b0972a22dc_ContentBits">
    <vt:lpwstr>2</vt:lpwstr>
  </property>
  <property fmtid="{D5CDD505-2E9C-101B-9397-08002B2CF9AE}" pid="9" name="ClassificationContentMarkingFooterLocations">
    <vt:lpwstr>Double Lines:3</vt:lpwstr>
  </property>
  <property fmtid="{D5CDD505-2E9C-101B-9397-08002B2CF9AE}" pid="10" name="ClassificationContentMarkingFooterText">
    <vt:lpwstr>Cisco Confidential</vt:lpwstr>
  </property>
</Properties>
</file>