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8"/>
  </p:notesMasterIdLst>
  <p:handoutMasterIdLst>
    <p:handoutMasterId r:id="rId69"/>
  </p:handoutMasterIdLst>
  <p:sldIdLst>
    <p:sldId id="832" r:id="rId2"/>
    <p:sldId id="308" r:id="rId3"/>
    <p:sldId id="795" r:id="rId4"/>
    <p:sldId id="814" r:id="rId5"/>
    <p:sldId id="679" r:id="rId6"/>
    <p:sldId id="742" r:id="rId7"/>
    <p:sldId id="680" r:id="rId8"/>
    <p:sldId id="745" r:id="rId9"/>
    <p:sldId id="681" r:id="rId10"/>
    <p:sldId id="799" r:id="rId11"/>
    <p:sldId id="682" r:id="rId12"/>
    <p:sldId id="683" r:id="rId13"/>
    <p:sldId id="811" r:id="rId14"/>
    <p:sldId id="684" r:id="rId15"/>
    <p:sldId id="723" r:id="rId16"/>
    <p:sldId id="685" r:id="rId17"/>
    <p:sldId id="686" r:id="rId18"/>
    <p:sldId id="687" r:id="rId19"/>
    <p:sldId id="812" r:id="rId20"/>
    <p:sldId id="724" r:id="rId21"/>
    <p:sldId id="813" r:id="rId22"/>
    <p:sldId id="688" r:id="rId23"/>
    <p:sldId id="691" r:id="rId24"/>
    <p:sldId id="729" r:id="rId25"/>
    <p:sldId id="730" r:id="rId26"/>
    <p:sldId id="731" r:id="rId27"/>
    <p:sldId id="766" r:id="rId28"/>
    <p:sldId id="767" r:id="rId29"/>
    <p:sldId id="768" r:id="rId30"/>
    <p:sldId id="769" r:id="rId31"/>
    <p:sldId id="694" r:id="rId32"/>
    <p:sldId id="770" r:id="rId33"/>
    <p:sldId id="802" r:id="rId34"/>
    <p:sldId id="771" r:id="rId35"/>
    <p:sldId id="775" r:id="rId36"/>
    <p:sldId id="776" r:id="rId37"/>
    <p:sldId id="777" r:id="rId38"/>
    <p:sldId id="778" r:id="rId39"/>
    <p:sldId id="779" r:id="rId40"/>
    <p:sldId id="781" r:id="rId41"/>
    <p:sldId id="803" r:id="rId42"/>
    <p:sldId id="815" r:id="rId43"/>
    <p:sldId id="819" r:id="rId44"/>
    <p:sldId id="817" r:id="rId45"/>
    <p:sldId id="706" r:id="rId46"/>
    <p:sldId id="756" r:id="rId47"/>
    <p:sldId id="707" r:id="rId48"/>
    <p:sldId id="708" r:id="rId49"/>
    <p:sldId id="758" r:id="rId50"/>
    <p:sldId id="713" r:id="rId51"/>
    <p:sldId id="714" r:id="rId52"/>
    <p:sldId id="715" r:id="rId53"/>
    <p:sldId id="716" r:id="rId54"/>
    <p:sldId id="721" r:id="rId55"/>
    <p:sldId id="821" r:id="rId56"/>
    <p:sldId id="823" r:id="rId57"/>
    <p:sldId id="820" r:id="rId58"/>
    <p:sldId id="790" r:id="rId59"/>
    <p:sldId id="824" r:id="rId60"/>
    <p:sldId id="825" r:id="rId61"/>
    <p:sldId id="826" r:id="rId62"/>
    <p:sldId id="827" r:id="rId63"/>
    <p:sldId id="828" r:id="rId64"/>
    <p:sldId id="829" r:id="rId65"/>
    <p:sldId id="830" r:id="rId66"/>
    <p:sldId id="831" r:id="rId67"/>
  </p:sldIdLst>
  <p:sldSz cx="9144000" cy="6858000" type="screen4x3"/>
  <p:notesSz cx="6858000" cy="9190038"/>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b="1" kern="1200">
        <a:solidFill>
          <a:schemeClr val="folHlink"/>
        </a:solidFill>
        <a:latin typeface="Comic Sans MS" pitchFamily="66" charset="0"/>
        <a:ea typeface="+mn-ea"/>
        <a:cs typeface="+mn-cs"/>
      </a:defRPr>
    </a:lvl1pPr>
    <a:lvl2pPr marL="457200" algn="ctr" rtl="0" eaLnBrk="0" fontAlgn="base" hangingPunct="0">
      <a:spcBef>
        <a:spcPct val="0"/>
      </a:spcBef>
      <a:spcAft>
        <a:spcPct val="0"/>
      </a:spcAft>
      <a:defRPr b="1" kern="1200">
        <a:solidFill>
          <a:schemeClr val="folHlink"/>
        </a:solidFill>
        <a:latin typeface="Comic Sans MS" pitchFamily="66" charset="0"/>
        <a:ea typeface="+mn-ea"/>
        <a:cs typeface="+mn-cs"/>
      </a:defRPr>
    </a:lvl2pPr>
    <a:lvl3pPr marL="914400" algn="ctr" rtl="0" eaLnBrk="0" fontAlgn="base" hangingPunct="0">
      <a:spcBef>
        <a:spcPct val="0"/>
      </a:spcBef>
      <a:spcAft>
        <a:spcPct val="0"/>
      </a:spcAft>
      <a:defRPr b="1" kern="1200">
        <a:solidFill>
          <a:schemeClr val="folHlink"/>
        </a:solidFill>
        <a:latin typeface="Comic Sans MS" pitchFamily="66" charset="0"/>
        <a:ea typeface="+mn-ea"/>
        <a:cs typeface="+mn-cs"/>
      </a:defRPr>
    </a:lvl3pPr>
    <a:lvl4pPr marL="1371600" algn="ctr" rtl="0" eaLnBrk="0" fontAlgn="base" hangingPunct="0">
      <a:spcBef>
        <a:spcPct val="0"/>
      </a:spcBef>
      <a:spcAft>
        <a:spcPct val="0"/>
      </a:spcAft>
      <a:defRPr b="1" kern="1200">
        <a:solidFill>
          <a:schemeClr val="folHlink"/>
        </a:solidFill>
        <a:latin typeface="Comic Sans MS" pitchFamily="66" charset="0"/>
        <a:ea typeface="+mn-ea"/>
        <a:cs typeface="+mn-cs"/>
      </a:defRPr>
    </a:lvl4pPr>
    <a:lvl5pPr marL="1828800" algn="ctr" rtl="0" eaLnBrk="0" fontAlgn="base" hangingPunct="0">
      <a:spcBef>
        <a:spcPct val="0"/>
      </a:spcBef>
      <a:spcAft>
        <a:spcPct val="0"/>
      </a:spcAft>
      <a:defRPr b="1" kern="1200">
        <a:solidFill>
          <a:schemeClr val="folHlink"/>
        </a:solidFill>
        <a:latin typeface="Comic Sans MS" pitchFamily="66" charset="0"/>
        <a:ea typeface="+mn-ea"/>
        <a:cs typeface="+mn-cs"/>
      </a:defRPr>
    </a:lvl5pPr>
    <a:lvl6pPr marL="2286000" algn="l" defTabSz="914400" rtl="0" eaLnBrk="1" latinLnBrk="0" hangingPunct="1">
      <a:defRPr b="1" kern="1200">
        <a:solidFill>
          <a:schemeClr val="folHlink"/>
        </a:solidFill>
        <a:latin typeface="Comic Sans MS" pitchFamily="66" charset="0"/>
        <a:ea typeface="+mn-ea"/>
        <a:cs typeface="+mn-cs"/>
      </a:defRPr>
    </a:lvl6pPr>
    <a:lvl7pPr marL="2743200" algn="l" defTabSz="914400" rtl="0" eaLnBrk="1" latinLnBrk="0" hangingPunct="1">
      <a:defRPr b="1" kern="1200">
        <a:solidFill>
          <a:schemeClr val="folHlink"/>
        </a:solidFill>
        <a:latin typeface="Comic Sans MS" pitchFamily="66" charset="0"/>
        <a:ea typeface="+mn-ea"/>
        <a:cs typeface="+mn-cs"/>
      </a:defRPr>
    </a:lvl7pPr>
    <a:lvl8pPr marL="3200400" algn="l" defTabSz="914400" rtl="0" eaLnBrk="1" latinLnBrk="0" hangingPunct="1">
      <a:defRPr b="1" kern="1200">
        <a:solidFill>
          <a:schemeClr val="folHlink"/>
        </a:solidFill>
        <a:latin typeface="Comic Sans MS" pitchFamily="66" charset="0"/>
        <a:ea typeface="+mn-ea"/>
        <a:cs typeface="+mn-cs"/>
      </a:defRPr>
    </a:lvl8pPr>
    <a:lvl9pPr marL="3657600" algn="l" defTabSz="914400" rtl="0" eaLnBrk="1" latinLnBrk="0" hangingPunct="1">
      <a:defRPr b="1" kern="1200">
        <a:solidFill>
          <a:schemeClr val="folHlink"/>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FFFFC5"/>
    <a:srgbClr val="660066"/>
    <a:srgbClr val="EAFAEA"/>
    <a:srgbClr val="006600"/>
    <a:srgbClr val="003300"/>
    <a:srgbClr val="B7FFFF"/>
    <a:srgbClr val="E6FEE9"/>
    <a:srgbClr val="E7FFE7"/>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35" autoAdjust="0"/>
    <p:restoredTop sz="94671" autoAdjust="0"/>
  </p:normalViewPr>
  <p:slideViewPr>
    <p:cSldViewPr>
      <p:cViewPr>
        <p:scale>
          <a:sx n="70" d="100"/>
          <a:sy n="70" d="100"/>
        </p:scale>
        <p:origin x="1008" y="-88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 r:id="rId58" collapse="1"/>
      <p:sld r:id="rId59" collapse="1"/>
      <p:sld r:id="rId60" collapse="1"/>
      <p:sld r:id="rId61" collapse="1"/>
      <p:sld r:id="rId62" collapse="1"/>
      <p:sld r:id="rId63" collapse="1"/>
    </p:sldLst>
  </p:outlineViewPr>
  <p:notesTextViewPr>
    <p:cViewPr>
      <p:scale>
        <a:sx n="100" d="100"/>
        <a:sy n="100" d="100"/>
      </p:scale>
      <p:origin x="0" y="0"/>
    </p:cViewPr>
  </p:notesTextViewPr>
  <p:sorterViewPr>
    <p:cViewPr>
      <p:scale>
        <a:sx n="100" d="100"/>
        <a:sy n="100" d="100"/>
      </p:scale>
      <p:origin x="0" y="13554"/>
    </p:cViewPr>
  </p:sorterViewPr>
  <p:notesViewPr>
    <p:cSldViewPr>
      <p:cViewPr>
        <p:scale>
          <a:sx n="75" d="100"/>
          <a:sy n="75" d="100"/>
        </p:scale>
        <p:origin x="-2082" y="-180"/>
      </p:cViewPr>
      <p:guideLst>
        <p:guide orient="horz" pos="2894"/>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13" Type="http://schemas.openxmlformats.org/officeDocument/2006/relationships/slide" Target="slides/slide15.xml"/><Relationship Id="rId18" Type="http://schemas.openxmlformats.org/officeDocument/2006/relationships/slide" Target="slides/slide20.xml"/><Relationship Id="rId26" Type="http://schemas.openxmlformats.org/officeDocument/2006/relationships/slide" Target="slides/slide28.xml"/><Relationship Id="rId39" Type="http://schemas.openxmlformats.org/officeDocument/2006/relationships/slide" Target="slides/slide41.xml"/><Relationship Id="rId21" Type="http://schemas.openxmlformats.org/officeDocument/2006/relationships/slide" Target="slides/slide23.xml"/><Relationship Id="rId34" Type="http://schemas.openxmlformats.org/officeDocument/2006/relationships/slide" Target="slides/slide36.xml"/><Relationship Id="rId42" Type="http://schemas.openxmlformats.org/officeDocument/2006/relationships/slide" Target="slides/slide44.xml"/><Relationship Id="rId47" Type="http://schemas.openxmlformats.org/officeDocument/2006/relationships/slide" Target="slides/slide49.xml"/><Relationship Id="rId50" Type="http://schemas.openxmlformats.org/officeDocument/2006/relationships/slide" Target="slides/slide52.xml"/><Relationship Id="rId55" Type="http://schemas.openxmlformats.org/officeDocument/2006/relationships/slide" Target="slides/slide57.xml"/><Relationship Id="rId63" Type="http://schemas.openxmlformats.org/officeDocument/2006/relationships/slide" Target="slides/slide65.xml"/><Relationship Id="rId7" Type="http://schemas.openxmlformats.org/officeDocument/2006/relationships/slide" Target="slides/slide9.xml"/><Relationship Id="rId2" Type="http://schemas.openxmlformats.org/officeDocument/2006/relationships/slide" Target="slides/slide4.xml"/><Relationship Id="rId16" Type="http://schemas.openxmlformats.org/officeDocument/2006/relationships/slide" Target="slides/slide18.xml"/><Relationship Id="rId20" Type="http://schemas.openxmlformats.org/officeDocument/2006/relationships/slide" Target="slides/slide22.xml"/><Relationship Id="rId29" Type="http://schemas.openxmlformats.org/officeDocument/2006/relationships/slide" Target="slides/slide31.xml"/><Relationship Id="rId41" Type="http://schemas.openxmlformats.org/officeDocument/2006/relationships/slide" Target="slides/slide43.xml"/><Relationship Id="rId54" Type="http://schemas.openxmlformats.org/officeDocument/2006/relationships/slide" Target="slides/slide56.xml"/><Relationship Id="rId62" Type="http://schemas.openxmlformats.org/officeDocument/2006/relationships/slide" Target="slides/slide64.xml"/><Relationship Id="rId1" Type="http://schemas.openxmlformats.org/officeDocument/2006/relationships/slide" Target="slides/slide2.xml"/><Relationship Id="rId6" Type="http://schemas.openxmlformats.org/officeDocument/2006/relationships/slide" Target="slides/slide8.xml"/><Relationship Id="rId11" Type="http://schemas.openxmlformats.org/officeDocument/2006/relationships/slide" Target="slides/slide13.xml"/><Relationship Id="rId24" Type="http://schemas.openxmlformats.org/officeDocument/2006/relationships/slide" Target="slides/slide26.xml"/><Relationship Id="rId32" Type="http://schemas.openxmlformats.org/officeDocument/2006/relationships/slide" Target="slides/slide34.xml"/><Relationship Id="rId37" Type="http://schemas.openxmlformats.org/officeDocument/2006/relationships/slide" Target="slides/slide39.xml"/><Relationship Id="rId40" Type="http://schemas.openxmlformats.org/officeDocument/2006/relationships/slide" Target="slides/slide42.xml"/><Relationship Id="rId45" Type="http://schemas.openxmlformats.org/officeDocument/2006/relationships/slide" Target="slides/slide47.xml"/><Relationship Id="rId53" Type="http://schemas.openxmlformats.org/officeDocument/2006/relationships/slide" Target="slides/slide55.xml"/><Relationship Id="rId58" Type="http://schemas.openxmlformats.org/officeDocument/2006/relationships/slide" Target="slides/slide60.xml"/><Relationship Id="rId5" Type="http://schemas.openxmlformats.org/officeDocument/2006/relationships/slide" Target="slides/slide7.xml"/><Relationship Id="rId15" Type="http://schemas.openxmlformats.org/officeDocument/2006/relationships/slide" Target="slides/slide17.xml"/><Relationship Id="rId23" Type="http://schemas.openxmlformats.org/officeDocument/2006/relationships/slide" Target="slides/slide25.xml"/><Relationship Id="rId28" Type="http://schemas.openxmlformats.org/officeDocument/2006/relationships/slide" Target="slides/slide30.xml"/><Relationship Id="rId36" Type="http://schemas.openxmlformats.org/officeDocument/2006/relationships/slide" Target="slides/slide38.xml"/><Relationship Id="rId49" Type="http://schemas.openxmlformats.org/officeDocument/2006/relationships/slide" Target="slides/slide51.xml"/><Relationship Id="rId57" Type="http://schemas.openxmlformats.org/officeDocument/2006/relationships/slide" Target="slides/slide59.xml"/><Relationship Id="rId61" Type="http://schemas.openxmlformats.org/officeDocument/2006/relationships/slide" Target="slides/slide63.xml"/><Relationship Id="rId10" Type="http://schemas.openxmlformats.org/officeDocument/2006/relationships/slide" Target="slides/slide12.xml"/><Relationship Id="rId19" Type="http://schemas.openxmlformats.org/officeDocument/2006/relationships/slide" Target="slides/slide21.xml"/><Relationship Id="rId31" Type="http://schemas.openxmlformats.org/officeDocument/2006/relationships/slide" Target="slides/slide33.xml"/><Relationship Id="rId44" Type="http://schemas.openxmlformats.org/officeDocument/2006/relationships/slide" Target="slides/slide46.xml"/><Relationship Id="rId52" Type="http://schemas.openxmlformats.org/officeDocument/2006/relationships/slide" Target="slides/slide54.xml"/><Relationship Id="rId60" Type="http://schemas.openxmlformats.org/officeDocument/2006/relationships/slide" Target="slides/slide62.xml"/><Relationship Id="rId4" Type="http://schemas.openxmlformats.org/officeDocument/2006/relationships/slide" Target="slides/slide6.xml"/><Relationship Id="rId9" Type="http://schemas.openxmlformats.org/officeDocument/2006/relationships/slide" Target="slides/slide11.xml"/><Relationship Id="rId14" Type="http://schemas.openxmlformats.org/officeDocument/2006/relationships/slide" Target="slides/slide16.xml"/><Relationship Id="rId22" Type="http://schemas.openxmlformats.org/officeDocument/2006/relationships/slide" Target="slides/slide24.xml"/><Relationship Id="rId27" Type="http://schemas.openxmlformats.org/officeDocument/2006/relationships/slide" Target="slides/slide29.xml"/><Relationship Id="rId30" Type="http://schemas.openxmlformats.org/officeDocument/2006/relationships/slide" Target="slides/slide32.xml"/><Relationship Id="rId35" Type="http://schemas.openxmlformats.org/officeDocument/2006/relationships/slide" Target="slides/slide37.xml"/><Relationship Id="rId43" Type="http://schemas.openxmlformats.org/officeDocument/2006/relationships/slide" Target="slides/slide45.xml"/><Relationship Id="rId48" Type="http://schemas.openxmlformats.org/officeDocument/2006/relationships/slide" Target="slides/slide50.xml"/><Relationship Id="rId56" Type="http://schemas.openxmlformats.org/officeDocument/2006/relationships/slide" Target="slides/slide58.xml"/><Relationship Id="rId8" Type="http://schemas.openxmlformats.org/officeDocument/2006/relationships/slide" Target="slides/slide10.xml"/><Relationship Id="rId51" Type="http://schemas.openxmlformats.org/officeDocument/2006/relationships/slide" Target="slides/slide53.xml"/><Relationship Id="rId3" Type="http://schemas.openxmlformats.org/officeDocument/2006/relationships/slide" Target="slides/slide5.xml"/><Relationship Id="rId12" Type="http://schemas.openxmlformats.org/officeDocument/2006/relationships/slide" Target="slides/slide14.xml"/><Relationship Id="rId17" Type="http://schemas.openxmlformats.org/officeDocument/2006/relationships/slide" Target="slides/slide19.xml"/><Relationship Id="rId25" Type="http://schemas.openxmlformats.org/officeDocument/2006/relationships/slide" Target="slides/slide27.xml"/><Relationship Id="rId33" Type="http://schemas.openxmlformats.org/officeDocument/2006/relationships/slide" Target="slides/slide35.xml"/><Relationship Id="rId38" Type="http://schemas.openxmlformats.org/officeDocument/2006/relationships/slide" Target="slides/slide40.xml"/><Relationship Id="rId46" Type="http://schemas.openxmlformats.org/officeDocument/2006/relationships/slide" Target="slides/slide48.xml"/><Relationship Id="rId59"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6893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381000" y="4365625"/>
            <a:ext cx="6172200" cy="413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6563" name="Rectangle 3"/>
          <p:cNvSpPr>
            <a:spLocks noGrp="1" noRot="1" noChangeAspect="1" noChangeArrowheads="1" noTextEdit="1"/>
          </p:cNvSpPr>
          <p:nvPr>
            <p:ph type="sldImg" idx="2"/>
          </p:nvPr>
        </p:nvSpPr>
        <p:spPr bwMode="auto">
          <a:xfrm>
            <a:off x="1139825" y="695325"/>
            <a:ext cx="4578350" cy="343376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32303309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mn-ea"/>
        <a:cs typeface="+mn-cs"/>
      </a:defRPr>
    </a:lvl1pPr>
    <a:lvl2pPr marL="457200" algn="l" rtl="0" eaLnBrk="0" fontAlgn="base" hangingPunct="0">
      <a:spcBef>
        <a:spcPct val="30000"/>
      </a:spcBef>
      <a:spcAft>
        <a:spcPct val="0"/>
      </a:spcAft>
      <a:defRPr sz="1400" kern="1200">
        <a:solidFill>
          <a:schemeClr val="tx1"/>
        </a:solidFill>
        <a:latin typeface="Arial" charset="0"/>
        <a:ea typeface="+mn-ea"/>
        <a:cs typeface="+mn-cs"/>
      </a:defRPr>
    </a:lvl2pPr>
    <a:lvl3pPr marL="914400" algn="l" rtl="0" eaLnBrk="0" fontAlgn="base" hangingPunct="0">
      <a:spcBef>
        <a:spcPct val="30000"/>
      </a:spcBef>
      <a:spcAft>
        <a:spcPct val="0"/>
      </a:spcAft>
      <a:defRPr sz="1400" kern="1200">
        <a:solidFill>
          <a:schemeClr val="tx1"/>
        </a:solidFill>
        <a:latin typeface="Arial" charset="0"/>
        <a:ea typeface="+mn-ea"/>
        <a:cs typeface="+mn-cs"/>
      </a:defRPr>
    </a:lvl3pPr>
    <a:lvl4pPr marL="1371600" algn="l" rtl="0" eaLnBrk="0" fontAlgn="base" hangingPunct="0">
      <a:spcBef>
        <a:spcPct val="30000"/>
      </a:spcBef>
      <a:spcAft>
        <a:spcPct val="0"/>
      </a:spcAft>
      <a:defRPr sz="1400" kern="1200">
        <a:solidFill>
          <a:schemeClr val="tx1"/>
        </a:solidFill>
        <a:latin typeface="Arial" charset="0"/>
        <a:ea typeface="+mn-ea"/>
        <a:cs typeface="+mn-cs"/>
      </a:defRPr>
    </a:lvl4pPr>
    <a:lvl5pPr marL="1828800" algn="l" rtl="0" eaLnBrk="0" fontAlgn="base" hangingPunct="0">
      <a:spcBef>
        <a:spcPct val="3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4"/>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026"/>
          <p:cNvSpPr>
            <a:spLocks noGrp="1" noRot="1" noChangeAspect="1" noChangeArrowheads="1" noTextEdit="1"/>
          </p:cNvSpPr>
          <p:nvPr>
            <p:ph type="sldImg"/>
          </p:nvPr>
        </p:nvSpPr>
        <p:spPr>
          <a:ln/>
        </p:spPr>
      </p:sp>
      <p:sp>
        <p:nvSpPr>
          <p:cNvPr id="77827" name="Rectangle 1027"/>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143000" y="695325"/>
            <a:ext cx="4578350" cy="3433763"/>
          </a:xfrm>
          <a:ln/>
        </p:spPr>
      </p:sp>
      <p:sp>
        <p:nvSpPr>
          <p:cNvPr id="69635" name="Rectangle 4"/>
          <p:cNvSpPr>
            <a:spLocks noGrp="1" noChangeArrowheads="1"/>
          </p:cNvSpPr>
          <p:nvPr>
            <p:ph type="body" idx="1"/>
          </p:nvPr>
        </p:nvSpPr>
        <p:spPr>
          <a:noFill/>
          <a:extLst>
            <a:ext uri="{91240B29-F687-4F45-9708-019B960494DF}">
              <a14:hiddenLine xmlns:a14="http://schemas.microsoft.com/office/drawing/2010/main" w="9525">
                <a:solidFill>
                  <a:schemeClr val="tx1"/>
                </a:solidFill>
                <a:miter lim="800000"/>
                <a:headEnd/>
                <a:tailEnd/>
              </a14:hiddenLine>
            </a:ext>
          </a:extLst>
        </p:spPr>
        <p:txBody>
          <a:bodyPr lIns="90465" tIns="44439" rIns="90465" bIns="44439"/>
          <a:lstStyle/>
          <a:p>
            <a:endParaRPr lang="en-US" alt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xfrm>
            <a:off x="914400" y="4365625"/>
            <a:ext cx="5029200" cy="4135438"/>
          </a:xfrm>
          <a:noFill/>
        </p:spPr>
        <p:txBody>
          <a:bodyPr/>
          <a:lstStyle/>
          <a:p>
            <a:endParaRPr lang="en-US" altLang="en-US"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xfrm>
            <a:off x="381000" y="4365625"/>
            <a:ext cx="6172200" cy="4133850"/>
          </a:xfrm>
          <a:noFill/>
        </p:spPr>
        <p:txBody>
          <a:bodyPr/>
          <a:lstStyle/>
          <a:p>
            <a:endParaRPr lang="en-US" altLang="en-US"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xfrm>
            <a:off x="381000" y="4365625"/>
            <a:ext cx="6172200" cy="4133850"/>
          </a:xfrm>
          <a:noFill/>
        </p:spPr>
        <p:txBody>
          <a:bodyPr/>
          <a:lstStyle/>
          <a:p>
            <a:endParaRPr lang="en-US" altLang="en-US"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xfrm>
            <a:off x="381000" y="4365625"/>
            <a:ext cx="6172200" cy="4133850"/>
          </a:xfrm>
          <a:noFill/>
        </p:spPr>
        <p:txBody>
          <a:bodyPr/>
          <a:lstStyle/>
          <a:p>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xfrm>
            <a:off x="381000" y="4365625"/>
            <a:ext cx="6172200" cy="4133850"/>
          </a:xfrm>
          <a:noFill/>
        </p:spPr>
        <p:txBody>
          <a:bodyPr/>
          <a:lstStyle/>
          <a:p>
            <a:endParaRPr lang="en-US" altLang="en-US" dirty="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xfrm>
            <a:off x="381000" y="4365625"/>
            <a:ext cx="6172200" cy="4133850"/>
          </a:xfrm>
          <a:noFill/>
        </p:spPr>
        <p:txBody>
          <a:bodyPr/>
          <a:lstStyle/>
          <a:p>
            <a:endParaRPr lang="en-US" altLang="en-US" dirty="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xfrm>
            <a:off x="381000" y="4365625"/>
            <a:ext cx="6172200" cy="4133850"/>
          </a:xfrm>
          <a:noFill/>
        </p:spPr>
        <p:txBody>
          <a:bodyPr/>
          <a:lstStyle/>
          <a:p>
            <a:endParaRPr lang="en-US" altLang="en-US" dirty="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xfrm>
            <a:off x="381000" y="4365625"/>
            <a:ext cx="6172200" cy="4133850"/>
          </a:xfrm>
          <a:noFill/>
        </p:spPr>
        <p:txBody>
          <a:bodyPr/>
          <a:lstStyle/>
          <a:p>
            <a:endParaRPr lang="en-US" altLang="en-US" dirty="0"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xfrm>
            <a:off x="381000" y="4365625"/>
            <a:ext cx="6172200" cy="4133850"/>
          </a:xfrm>
          <a:noFill/>
        </p:spPr>
        <p:txBody>
          <a:bodyPr/>
          <a:lstStyle/>
          <a:p>
            <a:endParaRPr lang="en-US" altLang="en-US" dirty="0"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Rot="1" noChangeAspect="1" noChangeArrowheads="1" noTextEdit="1"/>
          </p:cNvSpPr>
          <p:nvPr>
            <p:ph type="sldImg"/>
          </p:nvPr>
        </p:nvSpPr>
        <p:spPr>
          <a:xfrm>
            <a:off x="1133475" y="690563"/>
            <a:ext cx="4591050" cy="3443287"/>
          </a:xfrm>
          <a:ln cap="flat"/>
        </p:spPr>
      </p:sp>
      <p:sp>
        <p:nvSpPr>
          <p:cNvPr id="353283" name="Rectangle 3"/>
          <p:cNvSpPr>
            <a:spLocks noGrp="1" noChangeArrowheads="1"/>
          </p:cNvSpPr>
          <p:nvPr>
            <p:ph type="body" idx="1"/>
          </p:nvPr>
        </p:nvSpPr>
        <p:spPr>
          <a:xfrm>
            <a:off x="913986" y="4365739"/>
            <a:ext cx="5030029" cy="413488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1" tIns="46032" rIns="92061" bIns="46032"/>
          <a:lstStyle/>
          <a:p>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77960396"/>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6129797"/>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274638"/>
            <a:ext cx="2095500" cy="566896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74638"/>
            <a:ext cx="6134100" cy="5668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9604625"/>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13883550"/>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85168587"/>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58907701"/>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68833421"/>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97603476"/>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1773060"/>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33516307"/>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69447366"/>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8" name="Rectangle 14"/>
          <p:cNvSpPr>
            <a:spLocks noGrp="1" noChangeArrowheads="1"/>
          </p:cNvSpPr>
          <p:nvPr>
            <p:ph type="body" idx="1"/>
          </p:nvPr>
        </p:nvSpPr>
        <p:spPr bwMode="auto">
          <a:xfrm>
            <a:off x="381000" y="1143000"/>
            <a:ext cx="8382000" cy="4800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182562" tIns="46038" rIns="182562"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7" name="Text Box 16"/>
          <p:cNvSpPr txBox="1">
            <a:spLocks noChangeArrowheads="1"/>
          </p:cNvSpPr>
          <p:nvPr/>
        </p:nvSpPr>
        <p:spPr bwMode="auto">
          <a:xfrm>
            <a:off x="76200" y="6400800"/>
            <a:ext cx="838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altLang="en-US" sz="1200" dirty="0">
                <a:solidFill>
                  <a:schemeClr val="tx1"/>
                </a:solidFill>
                <a:latin typeface="Arial" charset="0"/>
              </a:rPr>
              <a:t>12-</a:t>
            </a:r>
            <a:fld id="{F7E8555A-E25B-47E0-831A-EF7E50F8B595}" type="slidenum">
              <a:rPr lang="en-US" altLang="en-US" sz="1200">
                <a:solidFill>
                  <a:schemeClr val="tx1"/>
                </a:solidFill>
                <a:latin typeface="Arial" charset="0"/>
              </a:rPr>
              <a:pPr>
                <a:spcBef>
                  <a:spcPct val="50000"/>
                </a:spcBef>
              </a:pPr>
              <a:t>‹#›</a:t>
            </a:fld>
            <a:endParaRPr lang="en-US" altLang="en-US" sz="1200" dirty="0">
              <a:solidFill>
                <a:schemeClr val="tx1"/>
              </a:solidFill>
              <a:latin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r"/>
  </p:transition>
  <p:txStyles>
    <p:titleStyle>
      <a:lvl1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p:titleStyle>
    <p:bodyStyle>
      <a:lvl1pPr marL="342900" indent="-342900" algn="l" rtl="0" eaLnBrk="0" fontAlgn="base" hangingPunct="0">
        <a:spcBef>
          <a:spcPct val="20000"/>
        </a:spcBef>
        <a:spcAft>
          <a:spcPct val="0"/>
        </a:spcAft>
        <a:buClr>
          <a:schemeClr val="accent2"/>
        </a:buClr>
        <a:buSzPct val="75000"/>
        <a:buFont typeface="Wingdings" pitchFamily="2" charset="2"/>
        <a:buChar char="l"/>
        <a:defRPr sz="2800" b="1">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Wingdings" pitchFamily="2" charset="2"/>
        <a:buChar char="l"/>
        <a:defRPr sz="2400" b="1">
          <a:solidFill>
            <a:schemeClr val="bg2"/>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1.emf"/><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2.emf"/><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5.emf"/><Relationship Id="rId5" Type="http://schemas.openxmlformats.org/officeDocument/2006/relationships/oleObject" Target="../embeddings/Microsoft_Excel_97-2003_Worksheet1.xls"/><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55388099"/>
      </p:ext>
    </p:ext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381000" y="990600"/>
            <a:ext cx="8382000" cy="5257800"/>
          </a:xfrm>
          <a:prstGeom prst="rect">
            <a:avLst/>
          </a:prstGeom>
          <a:solidFill>
            <a:srgbClr val="EAFAEA"/>
          </a:solidFill>
          <a:ln w="28575" cap="sq"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folHlink"/>
              </a:solidFill>
              <a:effectLst>
                <a:outerShdw blurRad="38100" dist="38100" dir="2700000" algn="tl">
                  <a:srgbClr val="000000">
                    <a:alpha val="43137"/>
                  </a:srgbClr>
                </a:outerShdw>
              </a:effectLst>
              <a:latin typeface="Comic Sans MS" pitchFamily="66" charset="0"/>
            </a:endParaRPr>
          </a:p>
        </p:txBody>
      </p:sp>
      <p:sp>
        <p:nvSpPr>
          <p:cNvPr id="11268" name="Rectangle 4"/>
          <p:cNvSpPr>
            <a:spLocks noChangeArrowheads="1"/>
          </p:cNvSpPr>
          <p:nvPr/>
        </p:nvSpPr>
        <p:spPr bwMode="auto">
          <a:xfrm>
            <a:off x="457200" y="1143000"/>
            <a:ext cx="4191000" cy="498649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05000"/>
              </a:lnSpc>
              <a:tabLst>
                <a:tab pos="342900" algn="l"/>
              </a:tabLst>
            </a:pPr>
            <a:r>
              <a:rPr lang="en-US" sz="1600" b="0" dirty="0" smtClean="0">
                <a:latin typeface="Liberation Sans" panose="020B0604020202020204" pitchFamily="34" charset="0"/>
              </a:rPr>
              <a:t>Does </a:t>
            </a:r>
            <a:r>
              <a:rPr lang="en-US" sz="1600" b="0" dirty="0">
                <a:latin typeface="Liberation Sans" panose="020B0604020202020204" pitchFamily="34" charset="0"/>
              </a:rPr>
              <a:t>it matter how a company builds brand value? In a word, yes</a:t>
            </a:r>
            <a:r>
              <a:rPr lang="en-US" sz="1600" b="0" dirty="0" smtClean="0">
                <a:latin typeface="Liberation Sans" panose="020B0604020202020204" pitchFamily="34" charset="0"/>
              </a:rPr>
              <a:t>. If </a:t>
            </a:r>
            <a:r>
              <a:rPr lang="en-US" sz="1600" b="0" dirty="0">
                <a:latin typeface="Liberation Sans" panose="020B0604020202020204" pitchFamily="34" charset="0"/>
              </a:rPr>
              <a:t>the brand is internally developed, its value does not appear </a:t>
            </a:r>
            <a:r>
              <a:rPr lang="en-US" sz="1600" b="0" dirty="0" smtClean="0">
                <a:latin typeface="Liberation Sans" panose="020B0604020202020204" pitchFamily="34" charset="0"/>
              </a:rPr>
              <a:t>in the financial </a:t>
            </a:r>
            <a:r>
              <a:rPr lang="en-US" sz="1600" b="0" dirty="0">
                <a:latin typeface="Liberation Sans" panose="020B0604020202020204" pitchFamily="34" charset="0"/>
              </a:rPr>
              <a:t>statements. This is the case for </a:t>
            </a:r>
            <a:r>
              <a:rPr lang="en-US" sz="1600" dirty="0">
                <a:solidFill>
                  <a:srgbClr val="CC0000"/>
                </a:solidFill>
                <a:latin typeface="Liberation Sans" panose="020B0604020202020204" pitchFamily="34" charset="0"/>
              </a:rPr>
              <a:t>The </a:t>
            </a:r>
            <a:r>
              <a:rPr lang="en-US" sz="1600" dirty="0" smtClean="0">
                <a:solidFill>
                  <a:srgbClr val="CC0000"/>
                </a:solidFill>
                <a:latin typeface="Liberation Sans" panose="020B0604020202020204" pitchFamily="34" charset="0"/>
              </a:rPr>
              <a:t>Coca-Cola Company</a:t>
            </a:r>
            <a:r>
              <a:rPr lang="en-US" sz="1600" b="0" dirty="0">
                <a:latin typeface="Liberation Sans" panose="020B0604020202020204" pitchFamily="34" charset="0"/>
              </a:rPr>
              <a:t>, whose brand value is estimated to be roughly </a:t>
            </a:r>
            <a:r>
              <a:rPr lang="en-US" sz="1600" b="0" dirty="0" smtClean="0">
                <a:latin typeface="Liberation Sans" panose="020B0604020202020204" pitchFamily="34" charset="0"/>
              </a:rPr>
              <a:t>worth $</a:t>
            </a:r>
            <a:r>
              <a:rPr lang="en-US" sz="1600" b="0" dirty="0">
                <a:latin typeface="Liberation Sans" panose="020B0604020202020204" pitchFamily="34" charset="0"/>
              </a:rPr>
              <a:t>79.2 billion but its balance sheet values its “trademarks </a:t>
            </a:r>
            <a:r>
              <a:rPr lang="en-US" sz="1600" b="0" dirty="0" smtClean="0">
                <a:latin typeface="Liberation Sans" panose="020B0604020202020204" pitchFamily="34" charset="0"/>
              </a:rPr>
              <a:t>within definite-lives</a:t>
            </a:r>
            <a:r>
              <a:rPr lang="en-US" sz="1600" b="0" dirty="0">
                <a:latin typeface="Liberation Sans" panose="020B0604020202020204" pitchFamily="34" charset="0"/>
              </a:rPr>
              <a:t>” (i.e., brands) at just $6.7 billion. As you are </a:t>
            </a:r>
            <a:r>
              <a:rPr lang="en-US" sz="1600" b="0" dirty="0" smtClean="0">
                <a:latin typeface="Liberation Sans" panose="020B0604020202020204" pitchFamily="34" charset="0"/>
              </a:rPr>
              <a:t>learning in </a:t>
            </a:r>
            <a:r>
              <a:rPr lang="en-US" sz="1600" b="0" dirty="0">
                <a:latin typeface="Liberation Sans" panose="020B0604020202020204" pitchFamily="34" charset="0"/>
              </a:rPr>
              <a:t>this chapter, this reporting results because the accounting </a:t>
            </a:r>
            <a:r>
              <a:rPr lang="en-US" sz="1600" b="0" dirty="0" smtClean="0">
                <a:latin typeface="Liberation Sans" panose="020B0604020202020204" pitchFamily="34" charset="0"/>
              </a:rPr>
              <a:t>rules prohibit </a:t>
            </a:r>
            <a:r>
              <a:rPr lang="en-US" sz="1600" b="0" dirty="0">
                <a:latin typeface="Liberation Sans" panose="020B0604020202020204" pitchFamily="34" charset="0"/>
              </a:rPr>
              <a:t>companies from recognizing brands and many </a:t>
            </a:r>
            <a:r>
              <a:rPr lang="en-US" sz="1600" b="0" dirty="0" smtClean="0">
                <a:latin typeface="Liberation Sans" panose="020B0604020202020204" pitchFamily="34" charset="0"/>
              </a:rPr>
              <a:t>other “intangible</a:t>
            </a:r>
            <a:r>
              <a:rPr lang="en-US" sz="1600" b="0" dirty="0">
                <a:latin typeface="Liberation Sans" panose="020B0604020202020204" pitchFamily="34" charset="0"/>
              </a:rPr>
              <a:t>” assets if they created them themselves. In </a:t>
            </a:r>
            <a:r>
              <a:rPr lang="en-US" sz="1600" b="0" dirty="0" smtClean="0">
                <a:latin typeface="Liberation Sans" panose="020B0604020202020204" pitchFamily="34" charset="0"/>
              </a:rPr>
              <a:t>contrast, when </a:t>
            </a:r>
            <a:r>
              <a:rPr lang="en-US" sz="1600" dirty="0">
                <a:solidFill>
                  <a:srgbClr val="CC0000"/>
                </a:solidFill>
                <a:latin typeface="Liberation Sans" panose="020B0604020202020204" pitchFamily="34" charset="0"/>
              </a:rPr>
              <a:t>Procter</a:t>
            </a:r>
            <a:r>
              <a:rPr lang="en-US" sz="1600" b="0" dirty="0">
                <a:latin typeface="Liberation Sans" panose="020B0604020202020204" pitchFamily="34" charset="0"/>
              </a:rPr>
              <a:t> </a:t>
            </a:r>
            <a:r>
              <a:rPr lang="en-US" sz="1600" dirty="0">
                <a:solidFill>
                  <a:srgbClr val="CC0000"/>
                </a:solidFill>
                <a:latin typeface="Liberation Sans" panose="020B0604020202020204" pitchFamily="34" charset="0"/>
              </a:rPr>
              <a:t>&amp;</a:t>
            </a:r>
            <a:r>
              <a:rPr lang="en-US" sz="1600" b="0" dirty="0">
                <a:latin typeface="Liberation Sans" panose="020B0604020202020204" pitchFamily="34" charset="0"/>
              </a:rPr>
              <a:t> </a:t>
            </a:r>
            <a:r>
              <a:rPr lang="en-US" sz="1600" dirty="0">
                <a:solidFill>
                  <a:srgbClr val="CC0000"/>
                </a:solidFill>
                <a:latin typeface="Liberation Sans" panose="020B0604020202020204" pitchFamily="34" charset="0"/>
              </a:rPr>
              <a:t>Gamble</a:t>
            </a:r>
            <a:r>
              <a:rPr lang="en-US" sz="1600" b="0" dirty="0">
                <a:latin typeface="Liberation Sans" panose="020B0604020202020204" pitchFamily="34" charset="0"/>
              </a:rPr>
              <a:t> </a:t>
            </a:r>
            <a:r>
              <a:rPr lang="en-US" sz="1600" dirty="0">
                <a:solidFill>
                  <a:srgbClr val="CC0000"/>
                </a:solidFill>
                <a:latin typeface="Liberation Sans" panose="020B0604020202020204" pitchFamily="34" charset="0"/>
              </a:rPr>
              <a:t>(P&amp;G) </a:t>
            </a:r>
            <a:r>
              <a:rPr lang="en-US" sz="1600" b="0" dirty="0">
                <a:latin typeface="Liberation Sans" panose="020B0604020202020204" pitchFamily="34" charset="0"/>
              </a:rPr>
              <a:t>acquired </a:t>
            </a:r>
            <a:r>
              <a:rPr lang="en-US" sz="1600" dirty="0">
                <a:solidFill>
                  <a:srgbClr val="CC0000"/>
                </a:solidFill>
                <a:latin typeface="Liberation Sans" panose="020B0604020202020204" pitchFamily="34" charset="0"/>
              </a:rPr>
              <a:t>Gillette</a:t>
            </a:r>
            <a:r>
              <a:rPr lang="en-US" sz="1600" b="0" dirty="0">
                <a:latin typeface="Liberation Sans" panose="020B0604020202020204" pitchFamily="34" charset="0"/>
              </a:rPr>
              <a:t> in 2005, it </a:t>
            </a:r>
            <a:r>
              <a:rPr lang="en-US" sz="1600" b="0" dirty="0" smtClean="0">
                <a:latin typeface="Liberation Sans" panose="020B0604020202020204" pitchFamily="34" charset="0"/>
              </a:rPr>
              <a:t>realized an </a:t>
            </a:r>
            <a:r>
              <a:rPr lang="en-US" sz="1600" b="0" dirty="0">
                <a:latin typeface="Liberation Sans" panose="020B0604020202020204" pitchFamily="34" charset="0"/>
              </a:rPr>
              <a:t>additional $24 billion in intangible assets on its </a:t>
            </a:r>
            <a:r>
              <a:rPr lang="en-US" sz="1600" b="0" dirty="0" smtClean="0">
                <a:latin typeface="Liberation Sans" panose="020B0604020202020204" pitchFamily="34" charset="0"/>
              </a:rPr>
              <a:t>balance sheet</a:t>
            </a:r>
            <a:r>
              <a:rPr lang="en-US" sz="1600" b="0" dirty="0">
                <a:latin typeface="Liberation Sans" panose="020B0604020202020204" pitchFamily="34" charset="0"/>
              </a:rPr>
              <a:t>. That is, P&amp;G paid $57 billion for Gillette </a:t>
            </a:r>
            <a:r>
              <a:rPr lang="en-US" sz="1600" b="0" dirty="0" smtClean="0">
                <a:latin typeface="Liberation Sans" panose="020B0604020202020204" pitchFamily="34" charset="0"/>
              </a:rPr>
              <a:t>and</a:t>
            </a:r>
            <a:endParaRPr lang="en-US" altLang="en-US" sz="1600" b="0" dirty="0">
              <a:latin typeface="Liberation Sans" panose="020B0604020202020204" pitchFamily="34" charset="0"/>
            </a:endParaRPr>
          </a:p>
        </p:txBody>
      </p:sp>
      <p:sp>
        <p:nvSpPr>
          <p:cNvPr id="11269" name="Rectangle 5"/>
          <p:cNvSpPr>
            <a:spLocks noChangeArrowheads="1"/>
          </p:cNvSpPr>
          <p:nvPr/>
        </p:nvSpPr>
        <p:spPr bwMode="auto">
          <a:xfrm>
            <a:off x="4714164" y="1143000"/>
            <a:ext cx="3962400" cy="515833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05000"/>
              </a:lnSpc>
              <a:tabLst>
                <a:tab pos="342900" algn="l"/>
              </a:tabLst>
            </a:pPr>
            <a:r>
              <a:rPr lang="en-US" sz="1600" b="0" dirty="0">
                <a:latin typeface="Liberation Sans" panose="020B0604020202020204" pitchFamily="34" charset="0"/>
              </a:rPr>
              <a:t>estimated the Gillette brand value to be worth $24 billion of the total paid</a:t>
            </a:r>
            <a:r>
              <a:rPr lang="en-US" sz="1600" b="0" dirty="0" smtClean="0">
                <a:latin typeface="Liberation Sans" panose="020B0604020202020204" pitchFamily="34" charset="0"/>
              </a:rPr>
              <a:t>. </a:t>
            </a:r>
          </a:p>
          <a:p>
            <a:pPr algn="just">
              <a:lnSpc>
                <a:spcPct val="105000"/>
              </a:lnSpc>
              <a:tabLst>
                <a:tab pos="342900" algn="l"/>
              </a:tabLst>
            </a:pPr>
            <a:r>
              <a:rPr lang="en-US" sz="1600" b="0" dirty="0">
                <a:latin typeface="Liberation Sans" panose="020B0604020202020204" pitchFamily="34" charset="0"/>
              </a:rPr>
              <a:t>	</a:t>
            </a:r>
            <a:r>
              <a:rPr lang="en-US" sz="1600" b="0" dirty="0" smtClean="0">
                <a:latin typeface="Liberation Sans" panose="020B0604020202020204" pitchFamily="34" charset="0"/>
              </a:rPr>
              <a:t>Some </a:t>
            </a:r>
            <a:r>
              <a:rPr lang="en-US" sz="1600" b="0" dirty="0">
                <a:latin typeface="Liberation Sans" panose="020B0604020202020204" pitchFamily="34" charset="0"/>
              </a:rPr>
              <a:t>have criticized this inconsistency in accounting</a:t>
            </a:r>
            <a:r>
              <a:rPr lang="en-US" sz="1600" b="0" dirty="0" smtClean="0">
                <a:latin typeface="Liberation Sans" panose="020B0604020202020204" pitchFamily="34" charset="0"/>
              </a:rPr>
              <a:t>, noting </a:t>
            </a:r>
            <a:r>
              <a:rPr lang="en-US" sz="1600" b="0" dirty="0">
                <a:latin typeface="Liberation Sans" panose="020B0604020202020204" pitchFamily="34" charset="0"/>
              </a:rPr>
              <a:t>that information about the value of a brand is </a:t>
            </a:r>
            <a:r>
              <a:rPr lang="en-US" sz="1600" b="0" dirty="0" smtClean="0">
                <a:latin typeface="Liberation Sans" panose="020B0604020202020204" pitchFamily="34" charset="0"/>
              </a:rPr>
              <a:t>important to </a:t>
            </a:r>
            <a:r>
              <a:rPr lang="en-US" sz="1600" b="0" dirty="0">
                <a:latin typeface="Liberation Sans" panose="020B0604020202020204" pitchFamily="34" charset="0"/>
              </a:rPr>
              <a:t>investors in consumer-product companies. </a:t>
            </a:r>
            <a:r>
              <a:rPr lang="en-US" sz="1600" b="0" dirty="0" smtClean="0">
                <a:latin typeface="Liberation Sans" panose="020B0604020202020204" pitchFamily="34" charset="0"/>
              </a:rPr>
              <a:t>Those supporting </a:t>
            </a:r>
            <a:r>
              <a:rPr lang="en-US" sz="1600" b="0" dirty="0">
                <a:latin typeface="Liberation Sans" panose="020B0604020202020204" pitchFamily="34" charset="0"/>
              </a:rPr>
              <a:t>the difference in accounting cite the </a:t>
            </a:r>
            <a:r>
              <a:rPr lang="en-US" sz="1600" b="0" dirty="0" smtClean="0">
                <a:latin typeface="Liberation Sans" panose="020B0604020202020204" pitchFamily="34" charset="0"/>
              </a:rPr>
              <a:t>difficulty in arriving </a:t>
            </a:r>
            <a:r>
              <a:rPr lang="en-US" sz="1600" b="0" dirty="0">
                <a:latin typeface="Liberation Sans" panose="020B0604020202020204" pitchFamily="34" charset="0"/>
              </a:rPr>
              <a:t>at reliable estimates of internally generated </a:t>
            </a:r>
            <a:r>
              <a:rPr lang="en-US" sz="1600" b="0" dirty="0" smtClean="0">
                <a:latin typeface="Liberation Sans" panose="020B0604020202020204" pitchFamily="34" charset="0"/>
              </a:rPr>
              <a:t>intangible assets</a:t>
            </a:r>
            <a:r>
              <a:rPr lang="en-US" sz="1600" b="0" dirty="0">
                <a:latin typeface="Liberation Sans" panose="020B0604020202020204" pitchFamily="34" charset="0"/>
              </a:rPr>
              <a:t>. This latter argument seems to be carrying the day </a:t>
            </a:r>
            <a:r>
              <a:rPr lang="en-US" sz="1600" b="0" dirty="0" smtClean="0">
                <a:latin typeface="Liberation Sans" panose="020B0604020202020204" pitchFamily="34" charset="0"/>
              </a:rPr>
              <a:t>in support </a:t>
            </a:r>
            <a:r>
              <a:rPr lang="en-US" sz="1600" b="0" dirty="0">
                <a:latin typeface="Liberation Sans" panose="020B0604020202020204" pitchFamily="34" charset="0"/>
              </a:rPr>
              <a:t>of the current accounting, under which only </a:t>
            </a:r>
            <a:r>
              <a:rPr lang="en-US" sz="1600" b="0" dirty="0" smtClean="0">
                <a:latin typeface="Liberation Sans" panose="020B0604020202020204" pitchFamily="34" charset="0"/>
              </a:rPr>
              <a:t>purchased brands </a:t>
            </a:r>
            <a:r>
              <a:rPr lang="en-US" sz="1600" b="0" dirty="0">
                <a:latin typeface="Liberation Sans" panose="020B0604020202020204" pitchFamily="34" charset="0"/>
              </a:rPr>
              <a:t>and other intangible assets are recognized </a:t>
            </a:r>
            <a:r>
              <a:rPr lang="en-US" sz="1600" b="0" dirty="0" smtClean="0">
                <a:latin typeface="Liberation Sans" panose="020B0604020202020204" pitchFamily="34" charset="0"/>
              </a:rPr>
              <a:t>in accounting </a:t>
            </a:r>
            <a:r>
              <a:rPr lang="en-US" sz="1600" b="0" dirty="0">
                <a:latin typeface="Liberation Sans" panose="020B0604020202020204" pitchFamily="34" charset="0"/>
              </a:rPr>
              <a:t>reports</a:t>
            </a:r>
            <a:r>
              <a:rPr lang="en-US" sz="1600" b="0" dirty="0" smtClean="0">
                <a:latin typeface="Liberation Sans" panose="020B0604020202020204" pitchFamily="34" charset="0"/>
              </a:rPr>
              <a:t>. </a:t>
            </a:r>
          </a:p>
          <a:p>
            <a:pPr algn="just">
              <a:lnSpc>
                <a:spcPct val="105000"/>
              </a:lnSpc>
              <a:spcBef>
                <a:spcPts val="1200"/>
              </a:spcBef>
              <a:tabLst>
                <a:tab pos="342900" algn="l"/>
              </a:tabLst>
            </a:pPr>
            <a:r>
              <a:rPr lang="en-US" sz="1400" b="0" i="1" dirty="0" smtClean="0">
                <a:latin typeface="Liberation Sans" panose="020B0604020202020204" pitchFamily="34" charset="0"/>
              </a:rPr>
              <a:t>Source</a:t>
            </a:r>
            <a:r>
              <a:rPr lang="en-US" sz="1400" b="0" i="1" dirty="0">
                <a:latin typeface="Liberation Sans" panose="020B0604020202020204" pitchFamily="34" charset="0"/>
              </a:rPr>
              <a:t>: </a:t>
            </a:r>
            <a:r>
              <a:rPr lang="en-US" sz="1400" b="0" dirty="0">
                <a:latin typeface="Liberation Sans" panose="020B0604020202020204" pitchFamily="34" charset="0"/>
              </a:rPr>
              <a:t>“Untouchable Intangibles: Sometimes You See Brands on </a:t>
            </a:r>
            <a:r>
              <a:rPr lang="en-US" sz="1400" b="0" dirty="0" smtClean="0">
                <a:latin typeface="Liberation Sans" panose="020B0604020202020204" pitchFamily="34" charset="0"/>
              </a:rPr>
              <a:t>the Balance </a:t>
            </a:r>
            <a:r>
              <a:rPr lang="en-US" sz="1400" b="0" dirty="0">
                <a:latin typeface="Liberation Sans" panose="020B0604020202020204" pitchFamily="34" charset="0"/>
              </a:rPr>
              <a:t>Sheet, Sometimes You Don’t,” </a:t>
            </a:r>
            <a:r>
              <a:rPr lang="en-US" sz="1400" b="0" i="1" dirty="0">
                <a:latin typeface="Liberation Sans" panose="020B0604020202020204" pitchFamily="34" charset="0"/>
              </a:rPr>
              <a:t>The Economist </a:t>
            </a:r>
            <a:r>
              <a:rPr lang="en-US" sz="1400" b="0" dirty="0">
                <a:latin typeface="Liberation Sans" panose="020B0604020202020204" pitchFamily="34" charset="0"/>
              </a:rPr>
              <a:t>(August 30, 2014).</a:t>
            </a:r>
            <a:endParaRPr lang="en-US" altLang="en-US" sz="1400" b="0" dirty="0">
              <a:latin typeface="Liberation Sans" panose="020B0604020202020204" pitchFamily="34" charset="0"/>
            </a:endParaRPr>
          </a:p>
        </p:txBody>
      </p:sp>
      <p:sp>
        <p:nvSpPr>
          <p:cNvPr id="2" name="Rectangle 1"/>
          <p:cNvSpPr/>
          <p:nvPr/>
        </p:nvSpPr>
        <p:spPr>
          <a:xfrm>
            <a:off x="457200" y="529372"/>
            <a:ext cx="8305800" cy="415498"/>
          </a:xfrm>
          <a:prstGeom prst="rect">
            <a:avLst/>
          </a:prstGeom>
        </p:spPr>
        <p:txBody>
          <a:bodyPr wrap="square" anchor="ctr" anchorCtr="0">
            <a:spAutoFit/>
          </a:bodyPr>
          <a:lstStyle/>
          <a:p>
            <a:pPr algn="l"/>
            <a:r>
              <a:rPr lang="en-US" sz="2100" dirty="0">
                <a:solidFill>
                  <a:schemeClr val="tx2">
                    <a:lumMod val="50000"/>
                  </a:schemeClr>
                </a:solidFill>
                <a:latin typeface="Liberation Sans" panose="020B0604020202020204" pitchFamily="34" charset="0"/>
              </a:rPr>
              <a:t>WHAT DO THE NUMBERS MEAN? </a:t>
            </a:r>
            <a:r>
              <a:rPr lang="en-US" sz="2100" dirty="0" smtClean="0">
                <a:solidFill>
                  <a:schemeClr val="tx2">
                    <a:lumMod val="50000"/>
                  </a:schemeClr>
                </a:solidFill>
                <a:latin typeface="Liberation Sans" panose="020B0604020202020204" pitchFamily="34" charset="0"/>
              </a:rPr>
              <a:t> </a:t>
            </a:r>
            <a:r>
              <a:rPr lang="en-US" dirty="0" smtClean="0">
                <a:solidFill>
                  <a:srgbClr val="660066"/>
                </a:solidFill>
                <a:latin typeface="Liberation Sans" panose="020B0604020202020204" pitchFamily="34" charset="0"/>
              </a:rPr>
              <a:t>ARE </a:t>
            </a:r>
            <a:r>
              <a:rPr lang="en-US" dirty="0">
                <a:solidFill>
                  <a:srgbClr val="660066"/>
                </a:solidFill>
                <a:latin typeface="Liberation Sans" panose="020B0604020202020204" pitchFamily="34" charset="0"/>
              </a:rPr>
              <a:t>ALL BRANDS THE SAME?</a:t>
            </a:r>
          </a:p>
        </p:txBody>
      </p:sp>
      <p:sp>
        <p:nvSpPr>
          <p:cNvPr id="8" name="Line 17"/>
          <p:cNvSpPr>
            <a:spLocks noChangeShapeType="1"/>
          </p:cNvSpPr>
          <p:nvPr/>
        </p:nvSpPr>
        <p:spPr bwMode="auto">
          <a:xfrm>
            <a:off x="381000" y="9906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9" name="Line 17"/>
          <p:cNvSpPr>
            <a:spLocks noChangeShapeType="1"/>
          </p:cNvSpPr>
          <p:nvPr/>
        </p:nvSpPr>
        <p:spPr bwMode="auto">
          <a:xfrm>
            <a:off x="381000" y="4572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0"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1 </a:t>
            </a:r>
            <a:endParaRPr lang="en-US" altLang="en-US" dirty="0"/>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4"/>
          <p:cNvSpPr txBox="1">
            <a:spLocks noChangeArrowheads="1"/>
          </p:cNvSpPr>
          <p:nvPr/>
        </p:nvSpPr>
        <p:spPr bwMode="auto">
          <a:xfrm>
            <a:off x="609600" y="1371600"/>
            <a:ext cx="8001000"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0000"/>
              </a:lnSpc>
              <a:spcBef>
                <a:spcPct val="30000"/>
              </a:spcBef>
              <a:spcAft>
                <a:spcPct val="20000"/>
              </a:spcAft>
              <a:buSzPct val="80000"/>
            </a:pPr>
            <a:r>
              <a:rPr lang="en-US" altLang="en-US" sz="2500" dirty="0">
                <a:solidFill>
                  <a:schemeClr val="tx1"/>
                </a:solidFill>
                <a:latin typeface="Liberation Sans" panose="020B0604020202020204" pitchFamily="34" charset="0"/>
              </a:rPr>
              <a:t>Six Major Categories:</a:t>
            </a:r>
            <a:endParaRPr lang="en-US" altLang="en-US" sz="2500" b="0" dirty="0">
              <a:solidFill>
                <a:schemeClr val="tx1"/>
              </a:solidFill>
              <a:latin typeface="Liberation Sans" panose="020B0604020202020204" pitchFamily="34" charset="0"/>
            </a:endParaRPr>
          </a:p>
        </p:txBody>
      </p:sp>
      <p:sp>
        <p:nvSpPr>
          <p:cNvPr id="12292" name="Text Box 7"/>
          <p:cNvSpPr txBox="1">
            <a:spLocks noChangeArrowheads="1"/>
          </p:cNvSpPr>
          <p:nvPr/>
        </p:nvSpPr>
        <p:spPr bwMode="auto">
          <a:xfrm>
            <a:off x="825500" y="2035175"/>
            <a:ext cx="3746500" cy="17912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74675" indent="-574675">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0000"/>
              </a:lnSpc>
              <a:spcBef>
                <a:spcPct val="60000"/>
              </a:spcBef>
              <a:buFont typeface="+mj-lt"/>
              <a:buAutoNum type="arabicPeriod"/>
            </a:pPr>
            <a:r>
              <a:rPr lang="en-US" altLang="en-US" sz="2300" b="0" dirty="0">
                <a:solidFill>
                  <a:schemeClr val="tx1"/>
                </a:solidFill>
                <a:latin typeface="Liberation Sans" panose="020B0604020202020204" pitchFamily="34" charset="0"/>
              </a:rPr>
              <a:t>Marketing-related.</a:t>
            </a:r>
          </a:p>
          <a:p>
            <a:pPr algn="l">
              <a:lnSpc>
                <a:spcPct val="120000"/>
              </a:lnSpc>
              <a:spcBef>
                <a:spcPct val="60000"/>
              </a:spcBef>
              <a:buFont typeface="+mj-lt"/>
              <a:buAutoNum type="arabicPeriod"/>
            </a:pPr>
            <a:r>
              <a:rPr lang="en-US" altLang="en-US" sz="2300" b="0" dirty="0">
                <a:solidFill>
                  <a:schemeClr val="tx1"/>
                </a:solidFill>
                <a:latin typeface="Liberation Sans" panose="020B0604020202020204" pitchFamily="34" charset="0"/>
              </a:rPr>
              <a:t>Customer-related.</a:t>
            </a:r>
          </a:p>
          <a:p>
            <a:pPr algn="l">
              <a:lnSpc>
                <a:spcPct val="120000"/>
              </a:lnSpc>
              <a:spcBef>
                <a:spcPct val="60000"/>
              </a:spcBef>
              <a:buFont typeface="+mj-lt"/>
              <a:buAutoNum type="arabicPeriod"/>
            </a:pPr>
            <a:r>
              <a:rPr lang="en-US" altLang="en-US" sz="2300" b="0" dirty="0">
                <a:solidFill>
                  <a:schemeClr val="tx1"/>
                </a:solidFill>
                <a:latin typeface="Liberation Sans" panose="020B0604020202020204" pitchFamily="34" charset="0"/>
              </a:rPr>
              <a:t>Artistic-related.</a:t>
            </a:r>
          </a:p>
        </p:txBody>
      </p:sp>
      <p:sp>
        <p:nvSpPr>
          <p:cNvPr id="12293" name="Text Box 8"/>
          <p:cNvSpPr txBox="1">
            <a:spLocks noChangeArrowheads="1"/>
          </p:cNvSpPr>
          <p:nvPr/>
        </p:nvSpPr>
        <p:spPr bwMode="auto">
          <a:xfrm>
            <a:off x="4495800" y="2036763"/>
            <a:ext cx="3746500" cy="17912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74675" indent="-574675">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0000"/>
              </a:lnSpc>
              <a:spcBef>
                <a:spcPct val="60000"/>
              </a:spcBef>
              <a:buFont typeface="+mj-lt"/>
              <a:buAutoNum type="arabicPeriod" startAt="4"/>
            </a:pPr>
            <a:r>
              <a:rPr lang="en-US" altLang="en-US" sz="2300" b="0" dirty="0">
                <a:solidFill>
                  <a:schemeClr val="tx1"/>
                </a:solidFill>
                <a:latin typeface="Liberation Sans" panose="020B0604020202020204" pitchFamily="34" charset="0"/>
              </a:rPr>
              <a:t>Contract-related.</a:t>
            </a:r>
          </a:p>
          <a:p>
            <a:pPr algn="l">
              <a:lnSpc>
                <a:spcPct val="120000"/>
              </a:lnSpc>
              <a:spcBef>
                <a:spcPct val="60000"/>
              </a:spcBef>
              <a:buFont typeface="+mj-lt"/>
              <a:buAutoNum type="arabicPeriod" startAt="4"/>
            </a:pPr>
            <a:r>
              <a:rPr lang="en-US" altLang="en-US" sz="2300" b="0" dirty="0">
                <a:solidFill>
                  <a:schemeClr val="tx1"/>
                </a:solidFill>
                <a:latin typeface="Liberation Sans" panose="020B0604020202020204" pitchFamily="34" charset="0"/>
              </a:rPr>
              <a:t>Technology-related.</a:t>
            </a:r>
          </a:p>
          <a:p>
            <a:pPr algn="l">
              <a:lnSpc>
                <a:spcPct val="120000"/>
              </a:lnSpc>
              <a:spcBef>
                <a:spcPct val="60000"/>
              </a:spcBef>
              <a:buFont typeface="+mj-lt"/>
              <a:buAutoNum type="arabicPeriod" startAt="4"/>
            </a:pPr>
            <a:r>
              <a:rPr lang="en-US" altLang="en-US" sz="2300" b="0" dirty="0">
                <a:solidFill>
                  <a:schemeClr val="tx1"/>
                </a:solidFill>
                <a:latin typeface="Liberation Sans" panose="020B0604020202020204" pitchFamily="34" charset="0"/>
              </a:rPr>
              <a:t>Goodwill.</a:t>
            </a:r>
          </a:p>
        </p:txBody>
      </p:sp>
      <p:sp>
        <p:nvSpPr>
          <p:cNvPr id="12294" name="Rectangle 7"/>
          <p:cNvSpPr>
            <a:spLocks noChangeArrowheads="1"/>
          </p:cNvSpPr>
          <p:nvPr/>
        </p:nvSpPr>
        <p:spPr bwMode="auto">
          <a:xfrm>
            <a:off x="609600" y="3810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dirty="0">
                <a:solidFill>
                  <a:schemeClr val="tx2">
                    <a:lumMod val="50000"/>
                  </a:schemeClr>
                </a:solidFill>
                <a:latin typeface="Liberation Sans" panose="020B0604020202020204" pitchFamily="34" charset="0"/>
              </a:rPr>
              <a:t>TYPES OF INTANGIBLE ASSETS</a:t>
            </a:r>
          </a:p>
        </p:txBody>
      </p:sp>
      <p:sp>
        <p:nvSpPr>
          <p:cNvPr id="1349634" name="Line 2"/>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8" name="Text Box 5"/>
          <p:cNvSpPr txBox="1">
            <a:spLocks noChangeArrowheads="1"/>
          </p:cNvSpPr>
          <p:nvPr/>
        </p:nvSpPr>
        <p:spPr bwMode="auto">
          <a:xfrm>
            <a:off x="4849091" y="6248400"/>
            <a:ext cx="4294909" cy="584775"/>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marL="573088" indent="-573088" algn="l">
              <a:spcBef>
                <a:spcPts val="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 	</a:t>
            </a:r>
            <a:r>
              <a:rPr lang="en-US" sz="1600" i="1" dirty="0" smtClean="0">
                <a:solidFill>
                  <a:schemeClr val="bg2"/>
                </a:solidFill>
                <a:latin typeface="Liberation Sans" panose="020B0604020202020204" pitchFamily="34" charset="0"/>
              </a:rPr>
              <a:t>Describe </a:t>
            </a:r>
            <a:r>
              <a:rPr lang="en-US" sz="1600" i="1" dirty="0">
                <a:solidFill>
                  <a:schemeClr val="bg2"/>
                </a:solidFill>
                <a:latin typeface="Liberation Sans" panose="020B0604020202020204" pitchFamily="34" charset="0"/>
              </a:rPr>
              <a:t>the </a:t>
            </a:r>
            <a:r>
              <a:rPr lang="en-US" sz="1600" i="1" dirty="0" smtClean="0">
                <a:solidFill>
                  <a:schemeClr val="bg2"/>
                </a:solidFill>
                <a:latin typeface="Liberation Sans" panose="020B0604020202020204" pitchFamily="34" charset="0"/>
              </a:rPr>
              <a:t>accounting for various types of intangible assets.</a:t>
            </a:r>
            <a:endParaRPr 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4"/>
          <p:cNvSpPr txBox="1">
            <a:spLocks noChangeArrowheads="1"/>
          </p:cNvSpPr>
          <p:nvPr/>
        </p:nvSpPr>
        <p:spPr bwMode="auto">
          <a:xfrm>
            <a:off x="609600" y="1371600"/>
            <a:ext cx="8001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spcBef>
                <a:spcPct val="30000"/>
              </a:spcBef>
              <a:spcAft>
                <a:spcPct val="20000"/>
              </a:spcAft>
              <a:buSzPct val="80000"/>
            </a:pPr>
            <a:r>
              <a:rPr lang="en-US" altLang="en-US" sz="2800" dirty="0">
                <a:solidFill>
                  <a:srgbClr val="660066"/>
                </a:solidFill>
                <a:latin typeface="Liberation Sans" panose="020B0604020202020204" pitchFamily="34" charset="0"/>
              </a:rPr>
              <a:t>Marketing-Related Intangible Assets</a:t>
            </a:r>
          </a:p>
        </p:txBody>
      </p:sp>
      <p:sp>
        <p:nvSpPr>
          <p:cNvPr id="13316" name="Text Box 6"/>
          <p:cNvSpPr txBox="1">
            <a:spLocks noChangeArrowheads="1"/>
          </p:cNvSpPr>
          <p:nvPr/>
        </p:nvSpPr>
        <p:spPr bwMode="auto">
          <a:xfrm>
            <a:off x="838200" y="1987550"/>
            <a:ext cx="7010400" cy="43088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1638" indent="-401638">
              <a:defRPr b="1">
                <a:solidFill>
                  <a:schemeClr val="folHlink"/>
                </a:solidFill>
                <a:latin typeface="Comic Sans MS" pitchFamily="66" charset="0"/>
              </a:defRPr>
            </a:lvl1pPr>
            <a:lvl2pPr marL="976313" indent="-404813">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0000"/>
              </a:lnSpc>
              <a:spcBef>
                <a:spcPts val="1200"/>
              </a:spcBef>
              <a:buClr>
                <a:srgbClr val="CC0000"/>
              </a:buClr>
              <a:buSzPct val="80000"/>
              <a:buFont typeface="Wingdings" pitchFamily="2" charset="2"/>
              <a:buChar char="u"/>
            </a:pPr>
            <a:r>
              <a:rPr lang="en-US" altLang="en-US" sz="2200" dirty="0">
                <a:solidFill>
                  <a:schemeClr val="tx1"/>
                </a:solidFill>
                <a:latin typeface="Liberation Sans" panose="020B0604020202020204" pitchFamily="34" charset="0"/>
              </a:rPr>
              <a:t>Examples: </a:t>
            </a:r>
          </a:p>
          <a:p>
            <a:pPr lvl="1" algn="l">
              <a:lnSpc>
                <a:spcPct val="120000"/>
              </a:lnSpc>
              <a:spcBef>
                <a:spcPts val="1200"/>
              </a:spcBef>
              <a:buClr>
                <a:srgbClr val="CC0000"/>
              </a:buClr>
              <a:buSzPct val="80000"/>
              <a:buFont typeface="Arial" charset="0"/>
              <a:buChar char="►"/>
            </a:pPr>
            <a:r>
              <a:rPr lang="en-US" altLang="en-US" sz="2100" dirty="0">
                <a:solidFill>
                  <a:schemeClr val="tx2">
                    <a:lumMod val="50000"/>
                  </a:schemeClr>
                </a:solidFill>
                <a:latin typeface="Liberation Sans" panose="020B0604020202020204" pitchFamily="34" charset="0"/>
              </a:rPr>
              <a:t>Trademarks</a:t>
            </a:r>
            <a:r>
              <a:rPr lang="en-US" altLang="en-US" sz="2100" b="0" dirty="0">
                <a:solidFill>
                  <a:schemeClr val="tx1"/>
                </a:solidFill>
                <a:latin typeface="Liberation Sans" panose="020B0604020202020204" pitchFamily="34" charset="0"/>
              </a:rPr>
              <a:t> or </a:t>
            </a:r>
            <a:r>
              <a:rPr lang="en-US" altLang="en-US" sz="2100" dirty="0">
                <a:solidFill>
                  <a:schemeClr val="tx2">
                    <a:lumMod val="50000"/>
                  </a:schemeClr>
                </a:solidFill>
                <a:latin typeface="Liberation Sans" panose="020B0604020202020204" pitchFamily="34" charset="0"/>
              </a:rPr>
              <a:t>trade</a:t>
            </a:r>
            <a:r>
              <a:rPr lang="en-US" altLang="en-US" sz="2100" dirty="0">
                <a:solidFill>
                  <a:schemeClr val="hlink"/>
                </a:solidFill>
                <a:latin typeface="Liberation Sans" panose="020B0604020202020204" pitchFamily="34" charset="0"/>
              </a:rPr>
              <a:t> </a:t>
            </a:r>
            <a:r>
              <a:rPr lang="en-US" altLang="en-US" sz="2100" dirty="0">
                <a:solidFill>
                  <a:schemeClr val="tx2">
                    <a:lumMod val="50000"/>
                  </a:schemeClr>
                </a:solidFill>
                <a:latin typeface="Liberation Sans" panose="020B0604020202020204" pitchFamily="34" charset="0"/>
              </a:rPr>
              <a:t>names</a:t>
            </a:r>
            <a:r>
              <a:rPr lang="en-US" altLang="en-US" sz="2100" b="0" dirty="0">
                <a:solidFill>
                  <a:schemeClr val="tx1"/>
                </a:solidFill>
                <a:latin typeface="Liberation Sans" panose="020B0604020202020204" pitchFamily="34" charset="0"/>
              </a:rPr>
              <a:t>, newspaper mastheads, Internet domain names, and non-competition agreements.</a:t>
            </a:r>
          </a:p>
          <a:p>
            <a:pPr algn="l">
              <a:lnSpc>
                <a:spcPct val="120000"/>
              </a:lnSpc>
              <a:spcBef>
                <a:spcPts val="1200"/>
              </a:spcBef>
              <a:buClr>
                <a:srgbClr val="CC0000"/>
              </a:buClr>
              <a:buSzPct val="80000"/>
              <a:buFont typeface="Wingdings" pitchFamily="2" charset="2"/>
              <a:buChar char="u"/>
            </a:pPr>
            <a:r>
              <a:rPr lang="en-US" altLang="en-US" sz="2200" b="0" dirty="0">
                <a:solidFill>
                  <a:schemeClr val="tx1"/>
                </a:solidFill>
                <a:latin typeface="Liberation Sans" panose="020B0604020202020204" pitchFamily="34" charset="0"/>
              </a:rPr>
              <a:t>In the </a:t>
            </a:r>
            <a:r>
              <a:rPr lang="en-US" altLang="en-US" sz="2200" dirty="0">
                <a:solidFill>
                  <a:schemeClr val="tx1"/>
                </a:solidFill>
                <a:latin typeface="Liberation Sans" panose="020B0604020202020204" pitchFamily="34" charset="0"/>
              </a:rPr>
              <a:t>United States </a:t>
            </a:r>
            <a:r>
              <a:rPr lang="en-US" altLang="en-US" sz="2200" b="0" dirty="0">
                <a:solidFill>
                  <a:schemeClr val="tx1"/>
                </a:solidFill>
                <a:latin typeface="Liberation Sans" panose="020B0604020202020204" pitchFamily="34" charset="0"/>
              </a:rPr>
              <a:t>trademarks or trade names have legal protection for indefinite number of 10 year renewal periods. </a:t>
            </a:r>
          </a:p>
          <a:p>
            <a:pPr algn="l">
              <a:lnSpc>
                <a:spcPct val="120000"/>
              </a:lnSpc>
              <a:spcBef>
                <a:spcPts val="1200"/>
              </a:spcBef>
              <a:buClr>
                <a:srgbClr val="CC0000"/>
              </a:buClr>
              <a:buSzPct val="80000"/>
              <a:buFont typeface="Wingdings" pitchFamily="2" charset="2"/>
              <a:buChar char="u"/>
            </a:pPr>
            <a:r>
              <a:rPr lang="en-US" altLang="en-US" sz="2200" b="0" dirty="0">
                <a:solidFill>
                  <a:schemeClr val="tx1"/>
                </a:solidFill>
                <a:latin typeface="Liberation Sans" panose="020B0604020202020204" pitchFamily="34" charset="0"/>
              </a:rPr>
              <a:t>Capitalize acquisition costs. </a:t>
            </a:r>
          </a:p>
          <a:p>
            <a:pPr algn="l">
              <a:lnSpc>
                <a:spcPct val="120000"/>
              </a:lnSpc>
              <a:spcBef>
                <a:spcPts val="1200"/>
              </a:spcBef>
              <a:buClr>
                <a:srgbClr val="CC0000"/>
              </a:buClr>
              <a:buSzPct val="80000"/>
              <a:buFont typeface="Wingdings" pitchFamily="2" charset="2"/>
              <a:buChar char="u"/>
            </a:pPr>
            <a:r>
              <a:rPr lang="en-US" altLang="en-US" sz="2200" b="0" dirty="0">
                <a:solidFill>
                  <a:schemeClr val="tx1"/>
                </a:solidFill>
                <a:latin typeface="Liberation Sans" panose="020B0604020202020204" pitchFamily="34" charset="0"/>
              </a:rPr>
              <a:t>No amortization.</a:t>
            </a:r>
          </a:p>
        </p:txBody>
      </p:sp>
      <p:pic>
        <p:nvPicPr>
          <p:cNvPr id="1331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3200400"/>
            <a:ext cx="1000125" cy="5619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8"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5286375"/>
            <a:ext cx="1295400" cy="7223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0" name="Picture 1044" descr="Kleene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2057400"/>
            <a:ext cx="1328738"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182" name="AutoShape 1046" descr="Z"/>
          <p:cNvSpPr>
            <a:spLocks noChangeAspect="1" noChangeArrowheads="1"/>
          </p:cNvSpPr>
          <p:nvPr/>
        </p:nvSpPr>
        <p:spPr bwMode="auto">
          <a:xfrm>
            <a:off x="3352800" y="2490788"/>
            <a:ext cx="2438400" cy="1876425"/>
          </a:xfrm>
          <a:prstGeom prst="rect">
            <a:avLst/>
          </a:prstGeom>
          <a:noFill/>
          <a:extLst>
            <a:ext uri="{909E8E84-426E-40DD-AFC4-6F175D3DCCD1}">
              <a14:hiddenFill xmlns:a14="http://schemas.microsoft.com/office/drawing/2010/main">
                <a:solidFill>
                  <a:srgbClr val="FFFFFF"/>
                </a:solidFill>
              </a14:hiddenFill>
            </a:ext>
          </a:extLst>
        </p:spPr>
        <p:txBody>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endParaRPr lang="en-US" altLang="en-US" dirty="0">
              <a:effectLst>
                <a:outerShdw blurRad="38100" dist="38100" dir="2700000" algn="tl">
                  <a:srgbClr val="C0C0C0"/>
                </a:outerShdw>
              </a:effectLst>
              <a:latin typeface="Liberation Sans" panose="020B0604020202020204" pitchFamily="34" charset="0"/>
            </a:endParaRPr>
          </a:p>
        </p:txBody>
      </p:sp>
      <p:sp>
        <p:nvSpPr>
          <p:cNvPr id="1116184" name="AutoShape 1048" descr="Z"/>
          <p:cNvSpPr>
            <a:spLocks noChangeAspect="1" noChangeArrowheads="1"/>
          </p:cNvSpPr>
          <p:nvPr/>
        </p:nvSpPr>
        <p:spPr bwMode="auto">
          <a:xfrm>
            <a:off x="3352800" y="2490788"/>
            <a:ext cx="2438400" cy="1876425"/>
          </a:xfrm>
          <a:prstGeom prst="rect">
            <a:avLst/>
          </a:prstGeom>
          <a:noFill/>
          <a:extLst>
            <a:ext uri="{909E8E84-426E-40DD-AFC4-6F175D3DCCD1}">
              <a14:hiddenFill xmlns:a14="http://schemas.microsoft.com/office/drawing/2010/main">
                <a:solidFill>
                  <a:srgbClr val="FFFFFF"/>
                </a:solidFill>
              </a14:hiddenFill>
            </a:ext>
          </a:extLst>
        </p:spPr>
        <p:txBody>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endParaRPr lang="en-US" altLang="en-US" dirty="0">
              <a:effectLst>
                <a:outerShdw blurRad="38100" dist="38100" dir="2700000" algn="tl">
                  <a:srgbClr val="C0C0C0"/>
                </a:outerShdw>
              </a:effectLst>
              <a:latin typeface="Liberation Sans" panose="020B0604020202020204" pitchFamily="34" charset="0"/>
            </a:endParaRPr>
          </a:p>
        </p:txBody>
      </p:sp>
      <p:pic>
        <p:nvPicPr>
          <p:cNvPr id="13323" name="Picture 1050" descr="Buick-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7600" y="4724400"/>
            <a:ext cx="1247775"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187" name="Line 1051"/>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3" name="Rectangle 7"/>
          <p:cNvSpPr>
            <a:spLocks noChangeArrowheads="1"/>
          </p:cNvSpPr>
          <p:nvPr/>
        </p:nvSpPr>
        <p:spPr bwMode="auto">
          <a:xfrm>
            <a:off x="609600" y="3810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dirty="0">
                <a:solidFill>
                  <a:schemeClr val="tx2">
                    <a:lumMod val="50000"/>
                  </a:schemeClr>
                </a:solidFill>
                <a:latin typeface="Liberation Sans" panose="020B0604020202020204" pitchFamily="34" charset="0"/>
              </a:rPr>
              <a:t>TYPES OF INTANGIBLE ASSETS</a:t>
            </a:r>
          </a:p>
        </p:txBody>
      </p:sp>
      <p:sp>
        <p:nvSpPr>
          <p:cNvPr id="12"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2 </a:t>
            </a:r>
            <a:endParaRPr lang="en-US" altLang="en-US" dirty="0"/>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381000" y="990600"/>
            <a:ext cx="8382000" cy="5257800"/>
          </a:xfrm>
          <a:prstGeom prst="rect">
            <a:avLst/>
          </a:prstGeom>
          <a:solidFill>
            <a:srgbClr val="EAFAEA"/>
          </a:solidFill>
          <a:ln w="28575" cap="sq"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folHlink"/>
              </a:solidFill>
              <a:effectLst>
                <a:outerShdw blurRad="38100" dist="38100" dir="2700000" algn="tl">
                  <a:srgbClr val="000000">
                    <a:alpha val="43137"/>
                  </a:srgbClr>
                </a:outerShdw>
              </a:effectLst>
              <a:latin typeface="Comic Sans MS" pitchFamily="66" charset="0"/>
            </a:endParaRPr>
          </a:p>
        </p:txBody>
      </p:sp>
      <p:sp>
        <p:nvSpPr>
          <p:cNvPr id="11268" name="Rectangle 4"/>
          <p:cNvSpPr>
            <a:spLocks noChangeArrowheads="1"/>
          </p:cNvSpPr>
          <p:nvPr/>
        </p:nvSpPr>
        <p:spPr bwMode="auto">
          <a:xfrm>
            <a:off x="457200" y="1143000"/>
            <a:ext cx="4191000" cy="498649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05000"/>
              </a:lnSpc>
              <a:tabLst>
                <a:tab pos="342900" algn="l"/>
              </a:tabLst>
            </a:pPr>
            <a:r>
              <a:rPr lang="en-US" sz="1600" b="0" dirty="0">
                <a:latin typeface="Liberation Sans" panose="020B0604020202020204" pitchFamily="34" charset="0"/>
              </a:rPr>
              <a:t>Companies go to great extremes to protect their </a:t>
            </a:r>
            <a:r>
              <a:rPr lang="en-US" sz="1600" b="0" dirty="0" smtClean="0">
                <a:latin typeface="Liberation Sans" panose="020B0604020202020204" pitchFamily="34" charset="0"/>
              </a:rPr>
              <a:t>valuable intangible </a:t>
            </a:r>
            <a:r>
              <a:rPr lang="en-US" sz="1600" b="0" dirty="0">
                <a:latin typeface="Liberation Sans" panose="020B0604020202020204" pitchFamily="34" charset="0"/>
              </a:rPr>
              <a:t>assets. Consider how the creators of the highly </a:t>
            </a:r>
            <a:r>
              <a:rPr lang="en-US" sz="1600" b="0" dirty="0" smtClean="0">
                <a:latin typeface="Liberation Sans" panose="020B0604020202020204" pitchFamily="34" charset="0"/>
              </a:rPr>
              <a:t>successful game </a:t>
            </a:r>
            <a:r>
              <a:rPr lang="en-US" sz="1600" b="0" dirty="0">
                <a:latin typeface="Liberation Sans" panose="020B0604020202020204" pitchFamily="34" charset="0"/>
              </a:rPr>
              <a:t>Trivial Pursuit protected their creation. First, </a:t>
            </a:r>
            <a:r>
              <a:rPr lang="en-US" sz="1600" b="0" dirty="0" smtClean="0">
                <a:latin typeface="Liberation Sans" panose="020B0604020202020204" pitchFamily="34" charset="0"/>
              </a:rPr>
              <a:t>they copyrighted </a:t>
            </a:r>
            <a:r>
              <a:rPr lang="en-US" sz="1600" b="0" dirty="0">
                <a:latin typeface="Liberation Sans" panose="020B0604020202020204" pitchFamily="34" charset="0"/>
              </a:rPr>
              <a:t>the 6,000 questions that are at the heart of </a:t>
            </a:r>
            <a:r>
              <a:rPr lang="en-US" sz="1600" b="0" dirty="0" smtClean="0">
                <a:latin typeface="Liberation Sans" panose="020B0604020202020204" pitchFamily="34" charset="0"/>
              </a:rPr>
              <a:t>the game</a:t>
            </a:r>
            <a:r>
              <a:rPr lang="en-US" sz="1600" b="0" dirty="0">
                <a:latin typeface="Liberation Sans" panose="020B0604020202020204" pitchFamily="34" charset="0"/>
              </a:rPr>
              <a:t>. Then they shielded the Trivial Pursuit name by </a:t>
            </a:r>
            <a:r>
              <a:rPr lang="en-US" sz="1600" b="0" dirty="0" smtClean="0">
                <a:latin typeface="Liberation Sans" panose="020B0604020202020204" pitchFamily="34" charset="0"/>
              </a:rPr>
              <a:t>applying for </a:t>
            </a:r>
            <a:r>
              <a:rPr lang="en-US" sz="1600" b="0" dirty="0">
                <a:latin typeface="Liberation Sans" panose="020B0604020202020204" pitchFamily="34" charset="0"/>
              </a:rPr>
              <a:t>a registered trademark. As a third mode of protection, </a:t>
            </a:r>
            <a:r>
              <a:rPr lang="en-US" sz="1600" b="0" dirty="0" smtClean="0">
                <a:latin typeface="Liberation Sans" panose="020B0604020202020204" pitchFamily="34" charset="0"/>
              </a:rPr>
              <a:t>they obtained </a:t>
            </a:r>
            <a:r>
              <a:rPr lang="en-US" sz="1600" b="0" dirty="0">
                <a:latin typeface="Liberation Sans" panose="020B0604020202020204" pitchFamily="34" charset="0"/>
              </a:rPr>
              <a:t>a design patent on the playing board’s design as </a:t>
            </a:r>
            <a:r>
              <a:rPr lang="en-US" sz="1600" b="0" dirty="0" smtClean="0">
                <a:latin typeface="Liberation Sans" panose="020B0604020202020204" pitchFamily="34" charset="0"/>
              </a:rPr>
              <a:t>a unique </a:t>
            </a:r>
            <a:r>
              <a:rPr lang="en-US" sz="1600" b="0" dirty="0">
                <a:latin typeface="Liberation Sans" panose="020B0604020202020204" pitchFamily="34" charset="0"/>
              </a:rPr>
              <a:t>graphic </a:t>
            </a:r>
            <a:r>
              <a:rPr lang="en-US" sz="1600" b="0" dirty="0" smtClean="0">
                <a:latin typeface="Liberation Sans" panose="020B0604020202020204" pitchFamily="34" charset="0"/>
              </a:rPr>
              <a:t>creation.</a:t>
            </a:r>
          </a:p>
          <a:p>
            <a:pPr algn="just">
              <a:lnSpc>
                <a:spcPct val="105000"/>
              </a:lnSpc>
              <a:tabLst>
                <a:tab pos="342900" algn="l"/>
              </a:tabLst>
            </a:pPr>
            <a:r>
              <a:rPr lang="en-US" sz="1600" b="0" dirty="0">
                <a:latin typeface="Liberation Sans" panose="020B0604020202020204" pitchFamily="34" charset="0"/>
              </a:rPr>
              <a:t>	</a:t>
            </a:r>
            <a:r>
              <a:rPr lang="en-US" sz="1600" b="0" dirty="0" smtClean="0">
                <a:latin typeface="Liberation Sans" panose="020B0604020202020204" pitchFamily="34" charset="0"/>
              </a:rPr>
              <a:t>Another </a:t>
            </a:r>
            <a:r>
              <a:rPr lang="en-US" sz="1600" b="0" dirty="0">
                <a:latin typeface="Liberation Sans" panose="020B0604020202020204" pitchFamily="34" charset="0"/>
              </a:rPr>
              <a:t>more recent example is the case of </a:t>
            </a:r>
            <a:r>
              <a:rPr lang="en-US" sz="1600" dirty="0" smtClean="0">
                <a:solidFill>
                  <a:srgbClr val="CC0000"/>
                </a:solidFill>
                <a:latin typeface="Liberation Sans" panose="020B0604020202020204" pitchFamily="34" charset="0"/>
              </a:rPr>
              <a:t>Converse</a:t>
            </a:r>
            <a:r>
              <a:rPr lang="en-US" sz="1600" b="0" dirty="0" smtClean="0">
                <a:latin typeface="Liberation Sans" panose="020B0604020202020204" pitchFamily="34" charset="0"/>
              </a:rPr>
              <a:t> and </a:t>
            </a:r>
            <a:r>
              <a:rPr lang="en-US" sz="1600" b="0" dirty="0">
                <a:latin typeface="Liberation Sans" panose="020B0604020202020204" pitchFamily="34" charset="0"/>
              </a:rPr>
              <a:t>its efforts to protect its classic Chuck Taylor </a:t>
            </a:r>
            <a:r>
              <a:rPr lang="en-US" sz="1600" b="0" dirty="0" smtClean="0">
                <a:latin typeface="Liberation Sans" panose="020B0604020202020204" pitchFamily="34" charset="0"/>
              </a:rPr>
              <a:t>trademark.  Converse </a:t>
            </a:r>
            <a:r>
              <a:rPr lang="en-US" sz="1600" b="0" dirty="0">
                <a:latin typeface="Liberation Sans" panose="020B0604020202020204" pitchFamily="34" charset="0"/>
              </a:rPr>
              <a:t>(owned by </a:t>
            </a:r>
            <a:r>
              <a:rPr lang="en-US" sz="1600" dirty="0">
                <a:solidFill>
                  <a:srgbClr val="CC0000"/>
                </a:solidFill>
                <a:latin typeface="Liberation Sans" panose="020B0604020202020204" pitchFamily="34" charset="0"/>
              </a:rPr>
              <a:t>Nike</a:t>
            </a:r>
            <a:r>
              <a:rPr lang="en-US" sz="1600" b="0" dirty="0">
                <a:latin typeface="Liberation Sans" panose="020B0604020202020204" pitchFamily="34" charset="0"/>
              </a:rPr>
              <a:t>) accused 31 companies (</a:t>
            </a:r>
            <a:r>
              <a:rPr lang="en-US" sz="1600" b="0" dirty="0" smtClean="0">
                <a:latin typeface="Liberation Sans" panose="020B0604020202020204" pitchFamily="34" charset="0"/>
              </a:rPr>
              <a:t>including </a:t>
            </a:r>
            <a:r>
              <a:rPr lang="en-US" sz="1600" dirty="0">
                <a:solidFill>
                  <a:srgbClr val="CC0000"/>
                </a:solidFill>
                <a:latin typeface="Liberation Sans" panose="020B0604020202020204" pitchFamily="34" charset="0"/>
              </a:rPr>
              <a:t>Wal-Mart</a:t>
            </a:r>
            <a:r>
              <a:rPr lang="en-US" sz="1600" b="0" dirty="0" smtClean="0">
                <a:latin typeface="Liberation Sans" panose="020B0604020202020204" pitchFamily="34" charset="0"/>
              </a:rPr>
              <a:t> </a:t>
            </a:r>
            <a:r>
              <a:rPr lang="en-US" sz="1600" dirty="0">
                <a:solidFill>
                  <a:srgbClr val="CC0000"/>
                </a:solidFill>
                <a:latin typeface="Liberation Sans" panose="020B0604020202020204" pitchFamily="34" charset="0"/>
              </a:rPr>
              <a:t>Stores</a:t>
            </a:r>
            <a:r>
              <a:rPr lang="en-US" sz="1600" b="0" dirty="0">
                <a:latin typeface="Liberation Sans" panose="020B0604020202020204" pitchFamily="34" charset="0"/>
              </a:rPr>
              <a:t> </a:t>
            </a:r>
            <a:r>
              <a:rPr lang="en-US" sz="1600" dirty="0">
                <a:solidFill>
                  <a:srgbClr val="CC0000"/>
                </a:solidFill>
                <a:latin typeface="Liberation Sans" panose="020B0604020202020204" pitchFamily="34" charset="0"/>
              </a:rPr>
              <a:t>Inc.</a:t>
            </a:r>
            <a:r>
              <a:rPr lang="en-US" sz="1600" b="0" dirty="0">
                <a:latin typeface="Liberation Sans" panose="020B0604020202020204" pitchFamily="34" charset="0"/>
              </a:rPr>
              <a:t>, </a:t>
            </a:r>
            <a:r>
              <a:rPr lang="en-US" sz="1600" dirty="0">
                <a:solidFill>
                  <a:srgbClr val="CC0000"/>
                </a:solidFill>
                <a:latin typeface="Liberation Sans" panose="020B0604020202020204" pitchFamily="34" charset="0"/>
              </a:rPr>
              <a:t>Kmart</a:t>
            </a:r>
            <a:r>
              <a:rPr lang="en-US" sz="1600" b="0" dirty="0">
                <a:latin typeface="Liberation Sans" panose="020B0604020202020204" pitchFamily="34" charset="0"/>
              </a:rPr>
              <a:t>, and </a:t>
            </a:r>
            <a:r>
              <a:rPr lang="en-US" sz="1600" dirty="0">
                <a:solidFill>
                  <a:srgbClr val="CC0000"/>
                </a:solidFill>
                <a:latin typeface="Liberation Sans" panose="020B0604020202020204" pitchFamily="34" charset="0"/>
              </a:rPr>
              <a:t>Skechers</a:t>
            </a:r>
            <a:r>
              <a:rPr lang="en-US" sz="1600" b="0" dirty="0">
                <a:latin typeface="Liberation Sans" panose="020B0604020202020204" pitchFamily="34" charset="0"/>
              </a:rPr>
              <a:t>) of </a:t>
            </a:r>
            <a:r>
              <a:rPr lang="en-US" sz="1600" b="0" dirty="0" smtClean="0">
                <a:latin typeface="Liberation Sans" panose="020B0604020202020204" pitchFamily="34" charset="0"/>
              </a:rPr>
              <a:t>trademark infringement </a:t>
            </a:r>
            <a:r>
              <a:rPr lang="en-US" sz="1600" b="0" dirty="0">
                <a:latin typeface="Liberation Sans" panose="020B0604020202020204" pitchFamily="34" charset="0"/>
              </a:rPr>
              <a:t>for co-opting its widely recognizable Chuck</a:t>
            </a:r>
            <a:endParaRPr lang="en-US" altLang="en-US" sz="1600" b="0" dirty="0">
              <a:latin typeface="Liberation Sans" panose="020B0604020202020204" pitchFamily="34" charset="0"/>
            </a:endParaRPr>
          </a:p>
        </p:txBody>
      </p:sp>
      <p:sp>
        <p:nvSpPr>
          <p:cNvPr id="11269" name="Rectangle 5"/>
          <p:cNvSpPr>
            <a:spLocks noChangeArrowheads="1"/>
          </p:cNvSpPr>
          <p:nvPr/>
        </p:nvSpPr>
        <p:spPr bwMode="auto">
          <a:xfrm>
            <a:off x="4714164" y="1143000"/>
            <a:ext cx="3962400" cy="474591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05000"/>
              </a:lnSpc>
              <a:tabLst>
                <a:tab pos="342900" algn="l"/>
              </a:tabLst>
            </a:pPr>
            <a:r>
              <a:rPr lang="en-US" sz="1600" b="0" dirty="0">
                <a:latin typeface="Liberation Sans" panose="020B0604020202020204" pitchFamily="34" charset="0"/>
              </a:rPr>
              <a:t>Taylor® sneakers. While Converse is suing for monetary damages</a:t>
            </a:r>
            <a:r>
              <a:rPr lang="en-US" sz="1600" b="0" dirty="0" smtClean="0">
                <a:latin typeface="Liberation Sans" panose="020B0604020202020204" pitchFamily="34" charset="0"/>
              </a:rPr>
              <a:t>, its </a:t>
            </a:r>
            <a:r>
              <a:rPr lang="en-US" sz="1600" b="0" dirty="0">
                <a:latin typeface="Liberation Sans" panose="020B0604020202020204" pitchFamily="34" charset="0"/>
              </a:rPr>
              <a:t>main goal is to get these imposters off store shelves</a:t>
            </a:r>
            <a:r>
              <a:rPr lang="en-US" sz="1600" b="0" dirty="0" smtClean="0">
                <a:latin typeface="Liberation Sans" panose="020B0604020202020204" pitchFamily="34" charset="0"/>
              </a:rPr>
              <a:t>. The </a:t>
            </a:r>
            <a:r>
              <a:rPr lang="en-US" sz="1600" b="0" dirty="0">
                <a:latin typeface="Liberation Sans" panose="020B0604020202020204" pitchFamily="34" charset="0"/>
              </a:rPr>
              <a:t>company went as far as </a:t>
            </a:r>
            <a:r>
              <a:rPr lang="en-US" sz="1600" b="0" dirty="0" smtClean="0">
                <a:latin typeface="Liberation Sans" panose="020B0604020202020204" pitchFamily="34" charset="0"/>
              </a:rPr>
              <a:t>filing </a:t>
            </a:r>
            <a:r>
              <a:rPr lang="en-US" sz="1600" b="0" dirty="0">
                <a:latin typeface="Liberation Sans" panose="020B0604020202020204" pitchFamily="34" charset="0"/>
              </a:rPr>
              <a:t>a separate complaint </a:t>
            </a:r>
            <a:r>
              <a:rPr lang="en-US" sz="1600" b="0" dirty="0" smtClean="0">
                <a:latin typeface="Liberation Sans" panose="020B0604020202020204" pitchFamily="34" charset="0"/>
              </a:rPr>
              <a:t>with the </a:t>
            </a:r>
            <a:r>
              <a:rPr lang="en-US" sz="1600" b="0" dirty="0">
                <a:latin typeface="Liberation Sans" panose="020B0604020202020204" pitchFamily="34" charset="0"/>
              </a:rPr>
              <a:t>International Trade Commission to stop any shoes </a:t>
            </a:r>
            <a:r>
              <a:rPr lang="en-US" sz="1600" b="0" dirty="0" smtClean="0">
                <a:latin typeface="Liberation Sans" panose="020B0604020202020204" pitchFamily="34" charset="0"/>
              </a:rPr>
              <a:t>considered to </a:t>
            </a:r>
            <a:r>
              <a:rPr lang="en-US" sz="1600" b="0" dirty="0">
                <a:latin typeface="Liberation Sans" panose="020B0604020202020204" pitchFamily="34" charset="0"/>
              </a:rPr>
              <a:t>be counterfeit from entering the country. That </a:t>
            </a:r>
            <a:r>
              <a:rPr lang="en-US" sz="1600" b="0" dirty="0" smtClean="0">
                <a:latin typeface="Liberation Sans" panose="020B0604020202020204" pitchFamily="34" charset="0"/>
              </a:rPr>
              <a:t>Converse (</a:t>
            </a:r>
            <a:r>
              <a:rPr lang="en-US" sz="1600" b="0" dirty="0">
                <a:latin typeface="Liberation Sans" panose="020B0604020202020204" pitchFamily="34" charset="0"/>
              </a:rPr>
              <a:t>Nike) is going to these ends to protect its trademark is </a:t>
            </a:r>
            <a:r>
              <a:rPr lang="en-US" sz="1600" b="0" dirty="0" smtClean="0">
                <a:latin typeface="Liberation Sans" panose="020B0604020202020204" pitchFamily="34" charset="0"/>
              </a:rPr>
              <a:t>understandable given </a:t>
            </a:r>
            <a:r>
              <a:rPr lang="en-US" sz="1600" b="0" dirty="0">
                <a:latin typeface="Liberation Sans" panose="020B0604020202020204" pitchFamily="34" charset="0"/>
              </a:rPr>
              <a:t>the Nike reinvigorated the brand by </a:t>
            </a:r>
            <a:r>
              <a:rPr lang="en-US" sz="1600" b="0" dirty="0" smtClean="0">
                <a:latin typeface="Liberation Sans" panose="020B0604020202020204" pitchFamily="34" charset="0"/>
              </a:rPr>
              <a:t>expanding the </a:t>
            </a:r>
            <a:r>
              <a:rPr lang="en-US" sz="1600" b="0" dirty="0">
                <a:latin typeface="Liberation Sans" panose="020B0604020202020204" pitchFamily="34" charset="0"/>
              </a:rPr>
              <a:t>franchise, introducing more colors and styles, and </a:t>
            </a:r>
            <a:r>
              <a:rPr lang="en-US" sz="1600" b="0" dirty="0" smtClean="0">
                <a:latin typeface="Liberation Sans" panose="020B0604020202020204" pitchFamily="34" charset="0"/>
              </a:rPr>
              <a:t>helping to </a:t>
            </a:r>
            <a:r>
              <a:rPr lang="en-US" sz="1600" b="0" dirty="0">
                <a:latin typeface="Liberation Sans" panose="020B0604020202020204" pitchFamily="34" charset="0"/>
              </a:rPr>
              <a:t>push All Stars® into overseas markets.</a:t>
            </a:r>
          </a:p>
          <a:p>
            <a:pPr algn="just">
              <a:lnSpc>
                <a:spcPct val="105000"/>
              </a:lnSpc>
              <a:tabLst>
                <a:tab pos="342900" algn="l"/>
              </a:tabLst>
            </a:pPr>
            <a:endParaRPr lang="en-US" sz="1600" b="0" dirty="0" smtClean="0">
              <a:latin typeface="Liberation Sans" panose="020B0604020202020204" pitchFamily="34" charset="0"/>
            </a:endParaRPr>
          </a:p>
          <a:p>
            <a:pPr algn="just">
              <a:lnSpc>
                <a:spcPct val="105000"/>
              </a:lnSpc>
              <a:tabLst>
                <a:tab pos="342900" algn="l"/>
              </a:tabLst>
            </a:pPr>
            <a:r>
              <a:rPr lang="en-US" sz="1500" b="0" i="1" dirty="0" smtClean="0">
                <a:latin typeface="Liberation Sans" panose="020B0604020202020204" pitchFamily="34" charset="0"/>
              </a:rPr>
              <a:t>Source</a:t>
            </a:r>
            <a:r>
              <a:rPr lang="en-US" sz="1500" b="0" i="1" dirty="0">
                <a:latin typeface="Liberation Sans" panose="020B0604020202020204" pitchFamily="34" charset="0"/>
              </a:rPr>
              <a:t>: </a:t>
            </a:r>
            <a:r>
              <a:rPr lang="en-US" sz="1500" b="0" dirty="0">
                <a:latin typeface="Liberation Sans" panose="020B0604020202020204" pitchFamily="34" charset="0"/>
              </a:rPr>
              <a:t>“Converse Sues to Product Its Chuck Taylor All Stars,” </a:t>
            </a:r>
            <a:r>
              <a:rPr lang="en-US" sz="1500" b="0" i="1" dirty="0">
                <a:latin typeface="Liberation Sans" panose="020B0604020202020204" pitchFamily="34" charset="0"/>
              </a:rPr>
              <a:t>The New</a:t>
            </a:r>
          </a:p>
          <a:p>
            <a:pPr algn="just">
              <a:lnSpc>
                <a:spcPct val="105000"/>
              </a:lnSpc>
              <a:tabLst>
                <a:tab pos="342900" algn="l"/>
              </a:tabLst>
            </a:pPr>
            <a:r>
              <a:rPr lang="en-US" sz="1500" b="0" i="1" dirty="0">
                <a:latin typeface="Liberation Sans" panose="020B0604020202020204" pitchFamily="34" charset="0"/>
              </a:rPr>
              <a:t>Work Times</a:t>
            </a:r>
            <a:r>
              <a:rPr lang="en-US" sz="1500" b="0" dirty="0">
                <a:latin typeface="Liberation Sans" panose="020B0604020202020204" pitchFamily="34" charset="0"/>
              </a:rPr>
              <a:t> (October 14, 2014).</a:t>
            </a:r>
            <a:endParaRPr lang="en-US" altLang="en-US" sz="1500" b="0" dirty="0">
              <a:latin typeface="Liberation Sans" panose="020B0604020202020204" pitchFamily="34" charset="0"/>
            </a:endParaRPr>
          </a:p>
        </p:txBody>
      </p:sp>
      <p:sp>
        <p:nvSpPr>
          <p:cNvPr id="2" name="Rectangle 1"/>
          <p:cNvSpPr/>
          <p:nvPr/>
        </p:nvSpPr>
        <p:spPr>
          <a:xfrm>
            <a:off x="381000" y="537066"/>
            <a:ext cx="8534400" cy="400110"/>
          </a:xfrm>
          <a:prstGeom prst="rect">
            <a:avLst/>
          </a:prstGeom>
        </p:spPr>
        <p:txBody>
          <a:bodyPr wrap="square" anchor="ctr" anchorCtr="0">
            <a:spAutoFit/>
          </a:bodyPr>
          <a:lstStyle/>
          <a:p>
            <a:pPr algn="l"/>
            <a:r>
              <a:rPr lang="en-US" sz="2000" dirty="0">
                <a:solidFill>
                  <a:schemeClr val="tx2">
                    <a:lumMod val="50000"/>
                  </a:schemeClr>
                </a:solidFill>
                <a:latin typeface="Liberation Sans" panose="020B0604020202020204" pitchFamily="34" charset="0"/>
              </a:rPr>
              <a:t>WHAT DO THE NUMBERS MEAN? </a:t>
            </a:r>
            <a:r>
              <a:rPr lang="en-US" sz="1500" dirty="0" smtClean="0">
                <a:solidFill>
                  <a:srgbClr val="660066"/>
                </a:solidFill>
                <a:latin typeface="Liberation Sans" panose="020B0604020202020204" pitchFamily="34" charset="0"/>
              </a:rPr>
              <a:t>KEEP YOUR HANDS OFF MY INTANGIBLES?</a:t>
            </a:r>
            <a:endParaRPr lang="en-US" sz="1500" dirty="0">
              <a:solidFill>
                <a:srgbClr val="660066"/>
              </a:solidFill>
              <a:latin typeface="Liberation Sans" panose="020B0604020202020204" pitchFamily="34" charset="0"/>
            </a:endParaRPr>
          </a:p>
        </p:txBody>
      </p:sp>
      <p:sp>
        <p:nvSpPr>
          <p:cNvPr id="8" name="Line 17"/>
          <p:cNvSpPr>
            <a:spLocks noChangeShapeType="1"/>
          </p:cNvSpPr>
          <p:nvPr/>
        </p:nvSpPr>
        <p:spPr bwMode="auto">
          <a:xfrm>
            <a:off x="381000" y="9906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9" name="Line 17"/>
          <p:cNvSpPr>
            <a:spLocks noChangeShapeType="1"/>
          </p:cNvSpPr>
          <p:nvPr/>
        </p:nvSpPr>
        <p:spPr bwMode="auto">
          <a:xfrm>
            <a:off x="381000" y="4572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0"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2 </a:t>
            </a:r>
            <a:endParaRPr lang="en-US" altLang="en-US" dirty="0"/>
          </a:p>
        </p:txBody>
      </p:sp>
    </p:spTree>
    <p:extLst>
      <p:ext uri="{BB962C8B-B14F-4D97-AF65-F5344CB8AC3E}">
        <p14:creationId xmlns:p14="http://schemas.microsoft.com/office/powerpoint/2010/main" val="3944402047"/>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4"/>
          <p:cNvSpPr txBox="1">
            <a:spLocks noChangeArrowheads="1"/>
          </p:cNvSpPr>
          <p:nvPr/>
        </p:nvSpPr>
        <p:spPr bwMode="auto">
          <a:xfrm>
            <a:off x="609600" y="1371600"/>
            <a:ext cx="8001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spcBef>
                <a:spcPct val="30000"/>
              </a:spcBef>
              <a:spcAft>
                <a:spcPct val="20000"/>
              </a:spcAft>
              <a:buSzPct val="80000"/>
              <a:defRPr sz="2800">
                <a:solidFill>
                  <a:srgbClr val="660066"/>
                </a:solidFill>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Customer-Related Intangible Assets</a:t>
            </a:r>
          </a:p>
        </p:txBody>
      </p:sp>
      <p:sp>
        <p:nvSpPr>
          <p:cNvPr id="14340" name="Text Box 5"/>
          <p:cNvSpPr txBox="1">
            <a:spLocks noChangeArrowheads="1"/>
          </p:cNvSpPr>
          <p:nvPr/>
        </p:nvSpPr>
        <p:spPr bwMode="auto">
          <a:xfrm>
            <a:off x="838200" y="1984375"/>
            <a:ext cx="7696200" cy="29254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marL="401638" indent="-401638" algn="l">
              <a:lnSpc>
                <a:spcPct val="120000"/>
              </a:lnSpc>
              <a:spcBef>
                <a:spcPts val="1200"/>
              </a:spcBef>
              <a:buClr>
                <a:srgbClr val="CC0000"/>
              </a:buClr>
              <a:buSzPct val="80000"/>
              <a:buFont typeface="Wingdings" pitchFamily="2" charset="2"/>
              <a:buChar char="u"/>
              <a:defRPr sz="2200">
                <a:solidFill>
                  <a:schemeClr val="tx1"/>
                </a:solidFill>
                <a:latin typeface="Liberation Sans" panose="020B0604020202020204" pitchFamily="34" charset="0"/>
              </a:defRPr>
            </a:lvl1pPr>
            <a:lvl2pPr marL="976313" lvl="1" indent="-404813" algn="l">
              <a:lnSpc>
                <a:spcPct val="120000"/>
              </a:lnSpc>
              <a:spcBef>
                <a:spcPts val="1200"/>
              </a:spcBef>
              <a:buClr>
                <a:srgbClr val="CC0000"/>
              </a:buClr>
              <a:buSzPct val="80000"/>
              <a:buFont typeface="Arial" charset="0"/>
              <a:buChar char="►"/>
              <a:defRPr sz="2100">
                <a:solidFill>
                  <a:schemeClr val="tx2">
                    <a:lumMod val="50000"/>
                  </a:schemeClr>
                </a:solidFill>
                <a:latin typeface="Liberation Sans" panose="020B0604020202020204" pitchFamily="34" charset="0"/>
              </a:defRPr>
            </a:lvl2pPr>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Examples: </a:t>
            </a:r>
          </a:p>
          <a:p>
            <a:pPr lvl="1"/>
            <a:r>
              <a:rPr lang="en-US" altLang="en-US" b="0" dirty="0">
                <a:solidFill>
                  <a:schemeClr val="tx1"/>
                </a:solidFill>
              </a:rPr>
              <a:t>Customer lists, order or production backlogs, and both contractual and non-contractual customer relationships.</a:t>
            </a:r>
          </a:p>
          <a:p>
            <a:r>
              <a:rPr lang="en-US" altLang="en-US" b="0" dirty="0"/>
              <a:t>Capitalize acquisition costs. </a:t>
            </a:r>
          </a:p>
          <a:p>
            <a:r>
              <a:rPr lang="en-US" altLang="en-US" b="0" dirty="0"/>
              <a:t>Amortized to expense over useful life.</a:t>
            </a:r>
          </a:p>
        </p:txBody>
      </p:sp>
      <p:sp>
        <p:nvSpPr>
          <p:cNvPr id="1120268" name="Line 12"/>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7" name="Rectangle 7"/>
          <p:cNvSpPr>
            <a:spLocks noChangeArrowheads="1"/>
          </p:cNvSpPr>
          <p:nvPr/>
        </p:nvSpPr>
        <p:spPr bwMode="auto">
          <a:xfrm>
            <a:off x="609600" y="3810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dirty="0">
                <a:solidFill>
                  <a:schemeClr val="tx2">
                    <a:lumMod val="50000"/>
                  </a:schemeClr>
                </a:solidFill>
                <a:latin typeface="Liberation Sans" panose="020B0604020202020204" pitchFamily="34" charset="0"/>
              </a:rPr>
              <a:t>TYPES OF INTANGIBLE ASSETS</a:t>
            </a:r>
          </a:p>
        </p:txBody>
      </p:sp>
      <p:sp>
        <p:nvSpPr>
          <p:cNvPr id="6"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2 </a:t>
            </a:r>
            <a:endParaRPr lang="en-US" altLang="en-US" dirty="0"/>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5"/>
          <p:cNvSpPr txBox="1">
            <a:spLocks noChangeArrowheads="1"/>
          </p:cNvSpPr>
          <p:nvPr/>
        </p:nvSpPr>
        <p:spPr bwMode="auto">
          <a:xfrm>
            <a:off x="609600" y="1371600"/>
            <a:ext cx="7848600" cy="21121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5000"/>
              </a:lnSpc>
            </a:pPr>
            <a:r>
              <a:rPr lang="en-US" altLang="en-US" sz="2100" dirty="0">
                <a:solidFill>
                  <a:schemeClr val="tx1"/>
                </a:solidFill>
                <a:latin typeface="Liberation Sans" panose="020B0604020202020204" pitchFamily="34" charset="0"/>
              </a:rPr>
              <a:t>Illustration:  </a:t>
            </a:r>
            <a:r>
              <a:rPr lang="en-US" altLang="en-US" sz="2100" b="0" dirty="0">
                <a:solidFill>
                  <a:schemeClr val="tx1"/>
                </a:solidFill>
                <a:latin typeface="Liberation Sans" panose="020B0604020202020204" pitchFamily="34" charset="0"/>
              </a:rPr>
              <a:t>Green Market Inc. acquires the customer list of a large newspaper for $6,000,000 on January 1, </a:t>
            </a:r>
            <a:r>
              <a:rPr lang="en-US" altLang="en-US" sz="2100" b="0" dirty="0" smtClean="0">
                <a:solidFill>
                  <a:schemeClr val="tx1"/>
                </a:solidFill>
                <a:latin typeface="Liberation Sans" panose="020B0604020202020204" pitchFamily="34" charset="0"/>
              </a:rPr>
              <a:t>2017. </a:t>
            </a:r>
            <a:r>
              <a:rPr lang="en-US" altLang="en-US" sz="2100" b="0" dirty="0">
                <a:solidFill>
                  <a:schemeClr val="tx1"/>
                </a:solidFill>
                <a:latin typeface="Liberation Sans" panose="020B0604020202020204" pitchFamily="34" charset="0"/>
              </a:rPr>
              <a:t>Green Market expects to benefit from the information </a:t>
            </a:r>
            <a:r>
              <a:rPr lang="en-US" altLang="en-US" sz="2100" dirty="0">
                <a:solidFill>
                  <a:schemeClr val="tx1"/>
                </a:solidFill>
                <a:latin typeface="Liberation Sans" panose="020B0604020202020204" pitchFamily="34" charset="0"/>
              </a:rPr>
              <a:t>evenly</a:t>
            </a:r>
            <a:r>
              <a:rPr lang="en-US" altLang="en-US" sz="2100" b="0" dirty="0">
                <a:solidFill>
                  <a:schemeClr val="tx1"/>
                </a:solidFill>
                <a:latin typeface="Liberation Sans" panose="020B0604020202020204" pitchFamily="34" charset="0"/>
              </a:rPr>
              <a:t> over a three-year period. Record the purchase of the customer list and the amortization of the customer list at the end of each year.</a:t>
            </a:r>
          </a:p>
        </p:txBody>
      </p:sp>
      <p:sp>
        <p:nvSpPr>
          <p:cNvPr id="1176582" name="Rectangle 6"/>
          <p:cNvSpPr>
            <a:spLocks noChangeArrowheads="1"/>
          </p:cNvSpPr>
          <p:nvPr/>
        </p:nvSpPr>
        <p:spPr bwMode="auto">
          <a:xfrm>
            <a:off x="1905000" y="3671888"/>
            <a:ext cx="7086600" cy="41549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009A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4572000" algn="r"/>
                <a:tab pos="6400800" algn="r"/>
              </a:tabLst>
              <a:defRPr b="1">
                <a:solidFill>
                  <a:schemeClr val="folHlink"/>
                </a:solidFill>
                <a:latin typeface="Comic Sans MS" pitchFamily="66" charset="0"/>
              </a:defRPr>
            </a:lvl1pPr>
            <a:lvl2pPr marL="742950" indent="-285750">
              <a:tabLst>
                <a:tab pos="4572000" algn="r"/>
                <a:tab pos="6400800" algn="r"/>
              </a:tabLst>
              <a:defRPr b="1">
                <a:solidFill>
                  <a:schemeClr val="folHlink"/>
                </a:solidFill>
                <a:latin typeface="Comic Sans MS" pitchFamily="66" charset="0"/>
              </a:defRPr>
            </a:lvl2pPr>
            <a:lvl3pPr marL="1143000" indent="-228600">
              <a:tabLst>
                <a:tab pos="4572000" algn="r"/>
                <a:tab pos="6400800" algn="r"/>
              </a:tabLst>
              <a:defRPr b="1">
                <a:solidFill>
                  <a:schemeClr val="folHlink"/>
                </a:solidFill>
                <a:latin typeface="Comic Sans MS" pitchFamily="66" charset="0"/>
              </a:defRPr>
            </a:lvl3pPr>
            <a:lvl4pPr marL="1600200" indent="-228600">
              <a:tabLst>
                <a:tab pos="4572000" algn="r"/>
                <a:tab pos="6400800" algn="r"/>
              </a:tabLst>
              <a:defRPr b="1">
                <a:solidFill>
                  <a:schemeClr val="folHlink"/>
                </a:solidFill>
                <a:latin typeface="Comic Sans MS" pitchFamily="66" charset="0"/>
              </a:defRPr>
            </a:lvl4pPr>
            <a:lvl5pPr marL="2057400" indent="-228600">
              <a:tabLst>
                <a:tab pos="4572000" algn="r"/>
                <a:tab pos="6400800" algn="r"/>
              </a:tabLst>
              <a:defRPr b="1">
                <a:solidFill>
                  <a:schemeClr val="folHlink"/>
                </a:solidFill>
                <a:latin typeface="Comic Sans MS" pitchFamily="66" charset="0"/>
              </a:defRPr>
            </a:lvl5pPr>
            <a:lvl6pPr marL="2514600" indent="-228600" algn="ctr" eaLnBrk="0" fontAlgn="base" hangingPunct="0">
              <a:spcBef>
                <a:spcPct val="0"/>
              </a:spcBef>
              <a:spcAft>
                <a:spcPct val="0"/>
              </a:spcAft>
              <a:tabLst>
                <a:tab pos="4572000" algn="r"/>
                <a:tab pos="6400800" algn="r"/>
              </a:tabLst>
              <a:defRPr b="1">
                <a:solidFill>
                  <a:schemeClr val="folHlink"/>
                </a:solidFill>
                <a:latin typeface="Comic Sans MS" pitchFamily="66" charset="0"/>
              </a:defRPr>
            </a:lvl6pPr>
            <a:lvl7pPr marL="2971800" indent="-228600" algn="ctr" eaLnBrk="0" fontAlgn="base" hangingPunct="0">
              <a:spcBef>
                <a:spcPct val="0"/>
              </a:spcBef>
              <a:spcAft>
                <a:spcPct val="0"/>
              </a:spcAft>
              <a:tabLst>
                <a:tab pos="4572000" algn="r"/>
                <a:tab pos="6400800" algn="r"/>
              </a:tabLst>
              <a:defRPr b="1">
                <a:solidFill>
                  <a:schemeClr val="folHlink"/>
                </a:solidFill>
                <a:latin typeface="Comic Sans MS" pitchFamily="66" charset="0"/>
              </a:defRPr>
            </a:lvl7pPr>
            <a:lvl8pPr marL="3429000" indent="-228600" algn="ctr" eaLnBrk="0" fontAlgn="base" hangingPunct="0">
              <a:spcBef>
                <a:spcPct val="0"/>
              </a:spcBef>
              <a:spcAft>
                <a:spcPct val="0"/>
              </a:spcAft>
              <a:tabLst>
                <a:tab pos="4572000" algn="r"/>
                <a:tab pos="6400800" algn="r"/>
              </a:tabLst>
              <a:defRPr b="1">
                <a:solidFill>
                  <a:schemeClr val="folHlink"/>
                </a:solidFill>
                <a:latin typeface="Comic Sans MS" pitchFamily="66" charset="0"/>
              </a:defRPr>
            </a:lvl8pPr>
            <a:lvl9pPr marL="3886200" indent="-228600" algn="ctr" eaLnBrk="0" fontAlgn="base" hangingPunct="0">
              <a:spcBef>
                <a:spcPct val="0"/>
              </a:spcBef>
              <a:spcAft>
                <a:spcPct val="0"/>
              </a:spcAft>
              <a:tabLst>
                <a:tab pos="4572000" algn="r"/>
                <a:tab pos="6400800" algn="r"/>
              </a:tabLst>
              <a:defRPr b="1">
                <a:solidFill>
                  <a:schemeClr val="folHlink"/>
                </a:solidFill>
                <a:latin typeface="Comic Sans MS" pitchFamily="66" charset="0"/>
              </a:defRPr>
            </a:lvl9pPr>
          </a:lstStyle>
          <a:p>
            <a:pPr algn="l"/>
            <a:r>
              <a:rPr lang="en-US" altLang="en-US" sz="2100" b="0" dirty="0">
                <a:latin typeface="Liberation Sans" panose="020B0604020202020204" pitchFamily="34" charset="0"/>
              </a:rPr>
              <a:t>Customer List 	6,000,000</a:t>
            </a:r>
          </a:p>
        </p:txBody>
      </p:sp>
      <p:sp>
        <p:nvSpPr>
          <p:cNvPr id="15365" name="Rectangle 7"/>
          <p:cNvSpPr>
            <a:spLocks noChangeArrowheads="1"/>
          </p:cNvSpPr>
          <p:nvPr/>
        </p:nvSpPr>
        <p:spPr bwMode="auto">
          <a:xfrm>
            <a:off x="609600" y="3657600"/>
            <a:ext cx="1219200" cy="73866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5029200" algn="r"/>
                <a:tab pos="6400800" algn="r"/>
              </a:tabLst>
              <a:defRPr b="1">
                <a:solidFill>
                  <a:schemeClr val="folHlink"/>
                </a:solidFill>
                <a:latin typeface="Comic Sans MS" pitchFamily="66" charset="0"/>
              </a:defRPr>
            </a:lvl1pPr>
            <a:lvl2pPr marL="742950" indent="-285750">
              <a:tabLst>
                <a:tab pos="5029200" algn="r"/>
                <a:tab pos="6400800" algn="r"/>
              </a:tabLst>
              <a:defRPr b="1">
                <a:solidFill>
                  <a:schemeClr val="folHlink"/>
                </a:solidFill>
                <a:latin typeface="Comic Sans MS" pitchFamily="66" charset="0"/>
              </a:defRPr>
            </a:lvl2pPr>
            <a:lvl3pPr marL="1143000" indent="-228600">
              <a:tabLst>
                <a:tab pos="5029200" algn="r"/>
                <a:tab pos="6400800" algn="r"/>
              </a:tabLst>
              <a:defRPr b="1">
                <a:solidFill>
                  <a:schemeClr val="folHlink"/>
                </a:solidFill>
                <a:latin typeface="Comic Sans MS" pitchFamily="66" charset="0"/>
              </a:defRPr>
            </a:lvl3pPr>
            <a:lvl4pPr marL="1600200" indent="-228600">
              <a:tabLst>
                <a:tab pos="5029200" algn="r"/>
                <a:tab pos="6400800" algn="r"/>
              </a:tabLst>
              <a:defRPr b="1">
                <a:solidFill>
                  <a:schemeClr val="folHlink"/>
                </a:solidFill>
                <a:latin typeface="Comic Sans MS" pitchFamily="66" charset="0"/>
              </a:defRPr>
            </a:lvl4pPr>
            <a:lvl5pPr marL="2057400" indent="-228600">
              <a:tabLst>
                <a:tab pos="5029200" algn="r"/>
                <a:tab pos="6400800" algn="r"/>
              </a:tabLst>
              <a:defRPr b="1">
                <a:solidFill>
                  <a:schemeClr val="folHlink"/>
                </a:solidFill>
                <a:latin typeface="Comic Sans MS" pitchFamily="66" charset="0"/>
              </a:defRPr>
            </a:lvl5pPr>
            <a:lvl6pPr marL="2514600" indent="-228600" algn="ctr" eaLnBrk="0" fontAlgn="base" hangingPunct="0">
              <a:spcBef>
                <a:spcPct val="0"/>
              </a:spcBef>
              <a:spcAft>
                <a:spcPct val="0"/>
              </a:spcAft>
              <a:tabLst>
                <a:tab pos="5029200" algn="r"/>
                <a:tab pos="6400800" algn="r"/>
              </a:tabLst>
              <a:defRPr b="1">
                <a:solidFill>
                  <a:schemeClr val="folHlink"/>
                </a:solidFill>
                <a:latin typeface="Comic Sans MS" pitchFamily="66" charset="0"/>
              </a:defRPr>
            </a:lvl6pPr>
            <a:lvl7pPr marL="2971800" indent="-228600" algn="ctr" eaLnBrk="0" fontAlgn="base" hangingPunct="0">
              <a:spcBef>
                <a:spcPct val="0"/>
              </a:spcBef>
              <a:spcAft>
                <a:spcPct val="0"/>
              </a:spcAft>
              <a:tabLst>
                <a:tab pos="5029200" algn="r"/>
                <a:tab pos="6400800" algn="r"/>
              </a:tabLst>
              <a:defRPr b="1">
                <a:solidFill>
                  <a:schemeClr val="folHlink"/>
                </a:solidFill>
                <a:latin typeface="Comic Sans MS" pitchFamily="66" charset="0"/>
              </a:defRPr>
            </a:lvl7pPr>
            <a:lvl8pPr marL="3429000" indent="-228600" algn="ctr" eaLnBrk="0" fontAlgn="base" hangingPunct="0">
              <a:spcBef>
                <a:spcPct val="0"/>
              </a:spcBef>
              <a:spcAft>
                <a:spcPct val="0"/>
              </a:spcAft>
              <a:tabLst>
                <a:tab pos="5029200" algn="r"/>
                <a:tab pos="6400800" algn="r"/>
              </a:tabLst>
              <a:defRPr b="1">
                <a:solidFill>
                  <a:schemeClr val="folHlink"/>
                </a:solidFill>
                <a:latin typeface="Comic Sans MS" pitchFamily="66" charset="0"/>
              </a:defRPr>
            </a:lvl8pPr>
            <a:lvl9pPr marL="3886200" indent="-228600" algn="ctr" eaLnBrk="0" fontAlgn="base" hangingPunct="0">
              <a:spcBef>
                <a:spcPct val="0"/>
              </a:spcBef>
              <a:spcAft>
                <a:spcPct val="0"/>
              </a:spcAft>
              <a:tabLst>
                <a:tab pos="5029200" algn="r"/>
                <a:tab pos="6400800" algn="r"/>
              </a:tabLst>
              <a:defRPr b="1">
                <a:solidFill>
                  <a:schemeClr val="folHlink"/>
                </a:solidFill>
                <a:latin typeface="Comic Sans MS" pitchFamily="66" charset="0"/>
              </a:defRPr>
            </a:lvl9pPr>
          </a:lstStyle>
          <a:p>
            <a:pPr algn="l"/>
            <a:r>
              <a:rPr lang="en-US" altLang="en-US" sz="2100" b="0" dirty="0">
                <a:latin typeface="Liberation Sans" panose="020B0604020202020204" pitchFamily="34" charset="0"/>
              </a:rPr>
              <a:t>Jan. 1</a:t>
            </a:r>
          </a:p>
          <a:p>
            <a:pPr algn="l"/>
            <a:r>
              <a:rPr lang="en-US" altLang="en-US" sz="2100" b="0" dirty="0" smtClean="0">
                <a:latin typeface="Liberation Sans" panose="020B0604020202020204" pitchFamily="34" charset="0"/>
              </a:rPr>
              <a:t>2017</a:t>
            </a:r>
            <a:endParaRPr lang="en-US" altLang="en-US" sz="2100" b="0" dirty="0">
              <a:latin typeface="Liberation Sans" panose="020B0604020202020204" pitchFamily="34" charset="0"/>
            </a:endParaRPr>
          </a:p>
        </p:txBody>
      </p:sp>
      <p:sp>
        <p:nvSpPr>
          <p:cNvPr id="1176584" name="Rectangle 8"/>
          <p:cNvSpPr>
            <a:spLocks noChangeArrowheads="1"/>
          </p:cNvSpPr>
          <p:nvPr/>
        </p:nvSpPr>
        <p:spPr bwMode="auto">
          <a:xfrm>
            <a:off x="1905000" y="4114800"/>
            <a:ext cx="7086600" cy="41549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009A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4572000" algn="r"/>
                <a:tab pos="6057900" algn="r"/>
              </a:tabLst>
              <a:defRPr b="1">
                <a:solidFill>
                  <a:schemeClr val="folHlink"/>
                </a:solidFill>
                <a:latin typeface="Comic Sans MS" pitchFamily="66" charset="0"/>
              </a:defRPr>
            </a:lvl1pPr>
            <a:lvl2pPr marL="742950" indent="-285750">
              <a:tabLst>
                <a:tab pos="4572000" algn="r"/>
                <a:tab pos="6057900" algn="r"/>
              </a:tabLst>
              <a:defRPr b="1">
                <a:solidFill>
                  <a:schemeClr val="folHlink"/>
                </a:solidFill>
                <a:latin typeface="Comic Sans MS" pitchFamily="66" charset="0"/>
              </a:defRPr>
            </a:lvl2pPr>
            <a:lvl3pPr marL="1143000" indent="-228600">
              <a:tabLst>
                <a:tab pos="4572000" algn="r"/>
                <a:tab pos="6057900" algn="r"/>
              </a:tabLst>
              <a:defRPr b="1">
                <a:solidFill>
                  <a:schemeClr val="folHlink"/>
                </a:solidFill>
                <a:latin typeface="Comic Sans MS" pitchFamily="66" charset="0"/>
              </a:defRPr>
            </a:lvl3pPr>
            <a:lvl4pPr marL="1600200" indent="-228600">
              <a:tabLst>
                <a:tab pos="4572000" algn="r"/>
                <a:tab pos="6057900" algn="r"/>
              </a:tabLst>
              <a:defRPr b="1">
                <a:solidFill>
                  <a:schemeClr val="folHlink"/>
                </a:solidFill>
                <a:latin typeface="Comic Sans MS" pitchFamily="66" charset="0"/>
              </a:defRPr>
            </a:lvl4pPr>
            <a:lvl5pPr marL="2057400" indent="-228600">
              <a:tabLst>
                <a:tab pos="4572000" algn="r"/>
                <a:tab pos="6057900" algn="r"/>
              </a:tabLst>
              <a:defRPr b="1">
                <a:solidFill>
                  <a:schemeClr val="folHlink"/>
                </a:solidFill>
                <a:latin typeface="Comic Sans MS" pitchFamily="66" charset="0"/>
              </a:defRPr>
            </a:lvl5pPr>
            <a:lvl6pPr marL="2514600" indent="-228600" algn="ctr" eaLnBrk="0" fontAlgn="base" hangingPunct="0">
              <a:spcBef>
                <a:spcPct val="0"/>
              </a:spcBef>
              <a:spcAft>
                <a:spcPct val="0"/>
              </a:spcAft>
              <a:tabLst>
                <a:tab pos="4572000" algn="r"/>
                <a:tab pos="6057900" algn="r"/>
              </a:tabLst>
              <a:defRPr b="1">
                <a:solidFill>
                  <a:schemeClr val="folHlink"/>
                </a:solidFill>
                <a:latin typeface="Comic Sans MS" pitchFamily="66" charset="0"/>
              </a:defRPr>
            </a:lvl6pPr>
            <a:lvl7pPr marL="2971800" indent="-228600" algn="ctr" eaLnBrk="0" fontAlgn="base" hangingPunct="0">
              <a:spcBef>
                <a:spcPct val="0"/>
              </a:spcBef>
              <a:spcAft>
                <a:spcPct val="0"/>
              </a:spcAft>
              <a:tabLst>
                <a:tab pos="4572000" algn="r"/>
                <a:tab pos="6057900" algn="r"/>
              </a:tabLst>
              <a:defRPr b="1">
                <a:solidFill>
                  <a:schemeClr val="folHlink"/>
                </a:solidFill>
                <a:latin typeface="Comic Sans MS" pitchFamily="66" charset="0"/>
              </a:defRPr>
            </a:lvl7pPr>
            <a:lvl8pPr marL="3429000" indent="-228600" algn="ctr" eaLnBrk="0" fontAlgn="base" hangingPunct="0">
              <a:spcBef>
                <a:spcPct val="0"/>
              </a:spcBef>
              <a:spcAft>
                <a:spcPct val="0"/>
              </a:spcAft>
              <a:tabLst>
                <a:tab pos="4572000" algn="r"/>
                <a:tab pos="6057900" algn="r"/>
              </a:tabLst>
              <a:defRPr b="1">
                <a:solidFill>
                  <a:schemeClr val="folHlink"/>
                </a:solidFill>
                <a:latin typeface="Comic Sans MS" pitchFamily="66" charset="0"/>
              </a:defRPr>
            </a:lvl8pPr>
            <a:lvl9pPr marL="3886200" indent="-228600" algn="ctr" eaLnBrk="0" fontAlgn="base" hangingPunct="0">
              <a:spcBef>
                <a:spcPct val="0"/>
              </a:spcBef>
              <a:spcAft>
                <a:spcPct val="0"/>
              </a:spcAft>
              <a:tabLst>
                <a:tab pos="4572000" algn="r"/>
                <a:tab pos="6057900" algn="r"/>
              </a:tabLst>
              <a:defRPr b="1">
                <a:solidFill>
                  <a:schemeClr val="folHlink"/>
                </a:solidFill>
                <a:latin typeface="Comic Sans MS" pitchFamily="66" charset="0"/>
              </a:defRPr>
            </a:lvl9pPr>
          </a:lstStyle>
          <a:p>
            <a:pPr algn="l"/>
            <a:r>
              <a:rPr lang="en-US" altLang="en-US" sz="2100" b="0" dirty="0">
                <a:latin typeface="Liberation Sans" panose="020B0604020202020204" pitchFamily="34" charset="0"/>
              </a:rPr>
              <a:t>	Cash 		6,000,000</a:t>
            </a:r>
          </a:p>
        </p:txBody>
      </p:sp>
      <p:sp>
        <p:nvSpPr>
          <p:cNvPr id="1176585" name="Rectangle 9"/>
          <p:cNvSpPr>
            <a:spLocks noChangeArrowheads="1"/>
          </p:cNvSpPr>
          <p:nvPr/>
        </p:nvSpPr>
        <p:spPr bwMode="auto">
          <a:xfrm>
            <a:off x="1905000" y="4810125"/>
            <a:ext cx="7086600" cy="41549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009A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4572000" algn="r"/>
                <a:tab pos="6400800" algn="r"/>
              </a:tabLst>
              <a:defRPr b="1">
                <a:solidFill>
                  <a:schemeClr val="folHlink"/>
                </a:solidFill>
                <a:latin typeface="Comic Sans MS" pitchFamily="66" charset="0"/>
              </a:defRPr>
            </a:lvl1pPr>
            <a:lvl2pPr marL="742950" indent="-285750">
              <a:tabLst>
                <a:tab pos="4572000" algn="r"/>
                <a:tab pos="6400800" algn="r"/>
              </a:tabLst>
              <a:defRPr b="1">
                <a:solidFill>
                  <a:schemeClr val="folHlink"/>
                </a:solidFill>
                <a:latin typeface="Comic Sans MS" pitchFamily="66" charset="0"/>
              </a:defRPr>
            </a:lvl2pPr>
            <a:lvl3pPr marL="1143000" indent="-228600">
              <a:tabLst>
                <a:tab pos="4572000" algn="r"/>
                <a:tab pos="6400800" algn="r"/>
              </a:tabLst>
              <a:defRPr b="1">
                <a:solidFill>
                  <a:schemeClr val="folHlink"/>
                </a:solidFill>
                <a:latin typeface="Comic Sans MS" pitchFamily="66" charset="0"/>
              </a:defRPr>
            </a:lvl3pPr>
            <a:lvl4pPr marL="1600200" indent="-228600">
              <a:tabLst>
                <a:tab pos="4572000" algn="r"/>
                <a:tab pos="6400800" algn="r"/>
              </a:tabLst>
              <a:defRPr b="1">
                <a:solidFill>
                  <a:schemeClr val="folHlink"/>
                </a:solidFill>
                <a:latin typeface="Comic Sans MS" pitchFamily="66" charset="0"/>
              </a:defRPr>
            </a:lvl4pPr>
            <a:lvl5pPr marL="2057400" indent="-228600">
              <a:tabLst>
                <a:tab pos="4572000" algn="r"/>
                <a:tab pos="6400800" algn="r"/>
              </a:tabLst>
              <a:defRPr b="1">
                <a:solidFill>
                  <a:schemeClr val="folHlink"/>
                </a:solidFill>
                <a:latin typeface="Comic Sans MS" pitchFamily="66" charset="0"/>
              </a:defRPr>
            </a:lvl5pPr>
            <a:lvl6pPr marL="2514600" indent="-228600" algn="ctr" eaLnBrk="0" fontAlgn="base" hangingPunct="0">
              <a:spcBef>
                <a:spcPct val="0"/>
              </a:spcBef>
              <a:spcAft>
                <a:spcPct val="0"/>
              </a:spcAft>
              <a:tabLst>
                <a:tab pos="4572000" algn="r"/>
                <a:tab pos="6400800" algn="r"/>
              </a:tabLst>
              <a:defRPr b="1">
                <a:solidFill>
                  <a:schemeClr val="folHlink"/>
                </a:solidFill>
                <a:latin typeface="Comic Sans MS" pitchFamily="66" charset="0"/>
              </a:defRPr>
            </a:lvl6pPr>
            <a:lvl7pPr marL="2971800" indent="-228600" algn="ctr" eaLnBrk="0" fontAlgn="base" hangingPunct="0">
              <a:spcBef>
                <a:spcPct val="0"/>
              </a:spcBef>
              <a:spcAft>
                <a:spcPct val="0"/>
              </a:spcAft>
              <a:tabLst>
                <a:tab pos="4572000" algn="r"/>
                <a:tab pos="6400800" algn="r"/>
              </a:tabLst>
              <a:defRPr b="1">
                <a:solidFill>
                  <a:schemeClr val="folHlink"/>
                </a:solidFill>
                <a:latin typeface="Comic Sans MS" pitchFamily="66" charset="0"/>
              </a:defRPr>
            </a:lvl7pPr>
            <a:lvl8pPr marL="3429000" indent="-228600" algn="ctr" eaLnBrk="0" fontAlgn="base" hangingPunct="0">
              <a:spcBef>
                <a:spcPct val="0"/>
              </a:spcBef>
              <a:spcAft>
                <a:spcPct val="0"/>
              </a:spcAft>
              <a:tabLst>
                <a:tab pos="4572000" algn="r"/>
                <a:tab pos="6400800" algn="r"/>
              </a:tabLst>
              <a:defRPr b="1">
                <a:solidFill>
                  <a:schemeClr val="folHlink"/>
                </a:solidFill>
                <a:latin typeface="Comic Sans MS" pitchFamily="66" charset="0"/>
              </a:defRPr>
            </a:lvl8pPr>
            <a:lvl9pPr marL="3886200" indent="-228600" algn="ctr" eaLnBrk="0" fontAlgn="base" hangingPunct="0">
              <a:spcBef>
                <a:spcPct val="0"/>
              </a:spcBef>
              <a:spcAft>
                <a:spcPct val="0"/>
              </a:spcAft>
              <a:tabLst>
                <a:tab pos="4572000" algn="r"/>
                <a:tab pos="6400800" algn="r"/>
              </a:tabLst>
              <a:defRPr b="1">
                <a:solidFill>
                  <a:schemeClr val="folHlink"/>
                </a:solidFill>
                <a:latin typeface="Comic Sans MS" pitchFamily="66" charset="0"/>
              </a:defRPr>
            </a:lvl9pPr>
          </a:lstStyle>
          <a:p>
            <a:pPr algn="l"/>
            <a:r>
              <a:rPr lang="en-US" altLang="en-US" sz="2100" b="0" dirty="0">
                <a:latin typeface="Liberation Sans" panose="020B0604020202020204" pitchFamily="34" charset="0"/>
              </a:rPr>
              <a:t>Amortization Expense 	2,000,000</a:t>
            </a:r>
          </a:p>
        </p:txBody>
      </p:sp>
      <p:sp>
        <p:nvSpPr>
          <p:cNvPr id="15368" name="Rectangle 10"/>
          <p:cNvSpPr>
            <a:spLocks noChangeArrowheads="1"/>
          </p:cNvSpPr>
          <p:nvPr/>
        </p:nvSpPr>
        <p:spPr bwMode="auto">
          <a:xfrm>
            <a:off x="609600" y="4800600"/>
            <a:ext cx="1219200" cy="138499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5029200" algn="r"/>
                <a:tab pos="6400800" algn="r"/>
              </a:tabLst>
              <a:defRPr b="1">
                <a:solidFill>
                  <a:schemeClr val="folHlink"/>
                </a:solidFill>
                <a:latin typeface="Comic Sans MS" pitchFamily="66" charset="0"/>
              </a:defRPr>
            </a:lvl1pPr>
            <a:lvl2pPr marL="742950" indent="-285750">
              <a:tabLst>
                <a:tab pos="5029200" algn="r"/>
                <a:tab pos="6400800" algn="r"/>
              </a:tabLst>
              <a:defRPr b="1">
                <a:solidFill>
                  <a:schemeClr val="folHlink"/>
                </a:solidFill>
                <a:latin typeface="Comic Sans MS" pitchFamily="66" charset="0"/>
              </a:defRPr>
            </a:lvl2pPr>
            <a:lvl3pPr marL="1143000" indent="-228600">
              <a:tabLst>
                <a:tab pos="5029200" algn="r"/>
                <a:tab pos="6400800" algn="r"/>
              </a:tabLst>
              <a:defRPr b="1">
                <a:solidFill>
                  <a:schemeClr val="folHlink"/>
                </a:solidFill>
                <a:latin typeface="Comic Sans MS" pitchFamily="66" charset="0"/>
              </a:defRPr>
            </a:lvl3pPr>
            <a:lvl4pPr marL="1600200" indent="-228600">
              <a:tabLst>
                <a:tab pos="5029200" algn="r"/>
                <a:tab pos="6400800" algn="r"/>
              </a:tabLst>
              <a:defRPr b="1">
                <a:solidFill>
                  <a:schemeClr val="folHlink"/>
                </a:solidFill>
                <a:latin typeface="Comic Sans MS" pitchFamily="66" charset="0"/>
              </a:defRPr>
            </a:lvl4pPr>
            <a:lvl5pPr marL="2057400" indent="-228600">
              <a:tabLst>
                <a:tab pos="5029200" algn="r"/>
                <a:tab pos="6400800" algn="r"/>
              </a:tabLst>
              <a:defRPr b="1">
                <a:solidFill>
                  <a:schemeClr val="folHlink"/>
                </a:solidFill>
                <a:latin typeface="Comic Sans MS" pitchFamily="66" charset="0"/>
              </a:defRPr>
            </a:lvl5pPr>
            <a:lvl6pPr marL="2514600" indent="-228600" algn="ctr" eaLnBrk="0" fontAlgn="base" hangingPunct="0">
              <a:spcBef>
                <a:spcPct val="0"/>
              </a:spcBef>
              <a:spcAft>
                <a:spcPct val="0"/>
              </a:spcAft>
              <a:tabLst>
                <a:tab pos="5029200" algn="r"/>
                <a:tab pos="6400800" algn="r"/>
              </a:tabLst>
              <a:defRPr b="1">
                <a:solidFill>
                  <a:schemeClr val="folHlink"/>
                </a:solidFill>
                <a:latin typeface="Comic Sans MS" pitchFamily="66" charset="0"/>
              </a:defRPr>
            </a:lvl6pPr>
            <a:lvl7pPr marL="2971800" indent="-228600" algn="ctr" eaLnBrk="0" fontAlgn="base" hangingPunct="0">
              <a:spcBef>
                <a:spcPct val="0"/>
              </a:spcBef>
              <a:spcAft>
                <a:spcPct val="0"/>
              </a:spcAft>
              <a:tabLst>
                <a:tab pos="5029200" algn="r"/>
                <a:tab pos="6400800" algn="r"/>
              </a:tabLst>
              <a:defRPr b="1">
                <a:solidFill>
                  <a:schemeClr val="folHlink"/>
                </a:solidFill>
                <a:latin typeface="Comic Sans MS" pitchFamily="66" charset="0"/>
              </a:defRPr>
            </a:lvl7pPr>
            <a:lvl8pPr marL="3429000" indent="-228600" algn="ctr" eaLnBrk="0" fontAlgn="base" hangingPunct="0">
              <a:spcBef>
                <a:spcPct val="0"/>
              </a:spcBef>
              <a:spcAft>
                <a:spcPct val="0"/>
              </a:spcAft>
              <a:tabLst>
                <a:tab pos="5029200" algn="r"/>
                <a:tab pos="6400800" algn="r"/>
              </a:tabLst>
              <a:defRPr b="1">
                <a:solidFill>
                  <a:schemeClr val="folHlink"/>
                </a:solidFill>
                <a:latin typeface="Comic Sans MS" pitchFamily="66" charset="0"/>
              </a:defRPr>
            </a:lvl8pPr>
            <a:lvl9pPr marL="3886200" indent="-228600" algn="ctr" eaLnBrk="0" fontAlgn="base" hangingPunct="0">
              <a:spcBef>
                <a:spcPct val="0"/>
              </a:spcBef>
              <a:spcAft>
                <a:spcPct val="0"/>
              </a:spcAft>
              <a:tabLst>
                <a:tab pos="5029200" algn="r"/>
                <a:tab pos="6400800" algn="r"/>
              </a:tabLst>
              <a:defRPr b="1">
                <a:solidFill>
                  <a:schemeClr val="folHlink"/>
                </a:solidFill>
                <a:latin typeface="Comic Sans MS" pitchFamily="66" charset="0"/>
              </a:defRPr>
            </a:lvl9pPr>
          </a:lstStyle>
          <a:p>
            <a:pPr algn="l"/>
            <a:r>
              <a:rPr lang="en-US" altLang="en-US" sz="2100" b="0" dirty="0">
                <a:latin typeface="Liberation Sans" panose="020B0604020202020204" pitchFamily="34" charset="0"/>
              </a:rPr>
              <a:t>Dec. 31</a:t>
            </a:r>
          </a:p>
          <a:p>
            <a:pPr algn="l"/>
            <a:r>
              <a:rPr lang="en-US" altLang="en-US" sz="2100" b="0" dirty="0" smtClean="0">
                <a:latin typeface="Liberation Sans" panose="020B0604020202020204" pitchFamily="34" charset="0"/>
              </a:rPr>
              <a:t>2017</a:t>
            </a:r>
            <a:endParaRPr lang="en-US" altLang="en-US" sz="2100" b="0" dirty="0">
              <a:latin typeface="Liberation Sans" panose="020B0604020202020204" pitchFamily="34" charset="0"/>
            </a:endParaRPr>
          </a:p>
          <a:p>
            <a:pPr algn="l"/>
            <a:r>
              <a:rPr lang="en-US" altLang="en-US" sz="2100" b="0" dirty="0" smtClean="0">
                <a:latin typeface="Liberation Sans" panose="020B0604020202020204" pitchFamily="34" charset="0"/>
              </a:rPr>
              <a:t>2018</a:t>
            </a:r>
            <a:endParaRPr lang="en-US" altLang="en-US" sz="2100" b="0" dirty="0">
              <a:latin typeface="Liberation Sans" panose="020B0604020202020204" pitchFamily="34" charset="0"/>
            </a:endParaRPr>
          </a:p>
          <a:p>
            <a:pPr algn="l"/>
            <a:r>
              <a:rPr lang="en-US" altLang="en-US" sz="2100" b="0" dirty="0" smtClean="0">
                <a:latin typeface="Liberation Sans" panose="020B0604020202020204" pitchFamily="34" charset="0"/>
              </a:rPr>
              <a:t>2019</a:t>
            </a:r>
            <a:endParaRPr lang="en-US" altLang="en-US" sz="2100" b="0" dirty="0">
              <a:latin typeface="Liberation Sans" panose="020B0604020202020204" pitchFamily="34" charset="0"/>
            </a:endParaRPr>
          </a:p>
        </p:txBody>
      </p:sp>
      <p:sp>
        <p:nvSpPr>
          <p:cNvPr id="1176587" name="Rectangle 11"/>
          <p:cNvSpPr>
            <a:spLocks noChangeArrowheads="1"/>
          </p:cNvSpPr>
          <p:nvPr/>
        </p:nvSpPr>
        <p:spPr bwMode="auto">
          <a:xfrm>
            <a:off x="1905000" y="5257800"/>
            <a:ext cx="7086600" cy="41549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009A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4572000" algn="r"/>
                <a:tab pos="6057900" algn="r"/>
              </a:tabLst>
              <a:defRPr b="1">
                <a:solidFill>
                  <a:schemeClr val="folHlink"/>
                </a:solidFill>
                <a:latin typeface="Comic Sans MS" pitchFamily="66" charset="0"/>
              </a:defRPr>
            </a:lvl1pPr>
            <a:lvl2pPr marL="742950" indent="-285750">
              <a:tabLst>
                <a:tab pos="4572000" algn="r"/>
                <a:tab pos="6057900" algn="r"/>
              </a:tabLst>
              <a:defRPr b="1">
                <a:solidFill>
                  <a:schemeClr val="folHlink"/>
                </a:solidFill>
                <a:latin typeface="Comic Sans MS" pitchFamily="66" charset="0"/>
              </a:defRPr>
            </a:lvl2pPr>
            <a:lvl3pPr marL="1143000" indent="-228600">
              <a:tabLst>
                <a:tab pos="4572000" algn="r"/>
                <a:tab pos="6057900" algn="r"/>
              </a:tabLst>
              <a:defRPr b="1">
                <a:solidFill>
                  <a:schemeClr val="folHlink"/>
                </a:solidFill>
                <a:latin typeface="Comic Sans MS" pitchFamily="66" charset="0"/>
              </a:defRPr>
            </a:lvl3pPr>
            <a:lvl4pPr marL="1600200" indent="-228600">
              <a:tabLst>
                <a:tab pos="4572000" algn="r"/>
                <a:tab pos="6057900" algn="r"/>
              </a:tabLst>
              <a:defRPr b="1">
                <a:solidFill>
                  <a:schemeClr val="folHlink"/>
                </a:solidFill>
                <a:latin typeface="Comic Sans MS" pitchFamily="66" charset="0"/>
              </a:defRPr>
            </a:lvl4pPr>
            <a:lvl5pPr marL="2057400" indent="-228600">
              <a:tabLst>
                <a:tab pos="4572000" algn="r"/>
                <a:tab pos="6057900" algn="r"/>
              </a:tabLst>
              <a:defRPr b="1">
                <a:solidFill>
                  <a:schemeClr val="folHlink"/>
                </a:solidFill>
                <a:latin typeface="Comic Sans MS" pitchFamily="66" charset="0"/>
              </a:defRPr>
            </a:lvl5pPr>
            <a:lvl6pPr marL="2514600" indent="-228600" algn="ctr" eaLnBrk="0" fontAlgn="base" hangingPunct="0">
              <a:spcBef>
                <a:spcPct val="0"/>
              </a:spcBef>
              <a:spcAft>
                <a:spcPct val="0"/>
              </a:spcAft>
              <a:tabLst>
                <a:tab pos="4572000" algn="r"/>
                <a:tab pos="6057900" algn="r"/>
              </a:tabLst>
              <a:defRPr b="1">
                <a:solidFill>
                  <a:schemeClr val="folHlink"/>
                </a:solidFill>
                <a:latin typeface="Comic Sans MS" pitchFamily="66" charset="0"/>
              </a:defRPr>
            </a:lvl6pPr>
            <a:lvl7pPr marL="2971800" indent="-228600" algn="ctr" eaLnBrk="0" fontAlgn="base" hangingPunct="0">
              <a:spcBef>
                <a:spcPct val="0"/>
              </a:spcBef>
              <a:spcAft>
                <a:spcPct val="0"/>
              </a:spcAft>
              <a:tabLst>
                <a:tab pos="4572000" algn="r"/>
                <a:tab pos="6057900" algn="r"/>
              </a:tabLst>
              <a:defRPr b="1">
                <a:solidFill>
                  <a:schemeClr val="folHlink"/>
                </a:solidFill>
                <a:latin typeface="Comic Sans MS" pitchFamily="66" charset="0"/>
              </a:defRPr>
            </a:lvl7pPr>
            <a:lvl8pPr marL="3429000" indent="-228600" algn="ctr" eaLnBrk="0" fontAlgn="base" hangingPunct="0">
              <a:spcBef>
                <a:spcPct val="0"/>
              </a:spcBef>
              <a:spcAft>
                <a:spcPct val="0"/>
              </a:spcAft>
              <a:tabLst>
                <a:tab pos="4572000" algn="r"/>
                <a:tab pos="6057900" algn="r"/>
              </a:tabLst>
              <a:defRPr b="1">
                <a:solidFill>
                  <a:schemeClr val="folHlink"/>
                </a:solidFill>
                <a:latin typeface="Comic Sans MS" pitchFamily="66" charset="0"/>
              </a:defRPr>
            </a:lvl8pPr>
            <a:lvl9pPr marL="3886200" indent="-228600" algn="ctr" eaLnBrk="0" fontAlgn="base" hangingPunct="0">
              <a:spcBef>
                <a:spcPct val="0"/>
              </a:spcBef>
              <a:spcAft>
                <a:spcPct val="0"/>
              </a:spcAft>
              <a:tabLst>
                <a:tab pos="4572000" algn="r"/>
                <a:tab pos="6057900" algn="r"/>
              </a:tabLst>
              <a:defRPr b="1">
                <a:solidFill>
                  <a:schemeClr val="folHlink"/>
                </a:solidFill>
                <a:latin typeface="Comic Sans MS" pitchFamily="66" charset="0"/>
              </a:defRPr>
            </a:lvl9pPr>
          </a:lstStyle>
          <a:p>
            <a:pPr algn="l"/>
            <a:r>
              <a:rPr lang="en-US" altLang="en-US" sz="2100" b="0" dirty="0">
                <a:latin typeface="Liberation Sans" panose="020B0604020202020204" pitchFamily="34" charset="0"/>
              </a:rPr>
              <a:t>	Customer List *		2,000,000</a:t>
            </a:r>
          </a:p>
        </p:txBody>
      </p:sp>
      <p:sp>
        <p:nvSpPr>
          <p:cNvPr id="1176593" name="Rectangle 17"/>
          <p:cNvSpPr>
            <a:spLocks noChangeArrowheads="1"/>
          </p:cNvSpPr>
          <p:nvPr/>
        </p:nvSpPr>
        <p:spPr bwMode="auto">
          <a:xfrm>
            <a:off x="1066800" y="6324600"/>
            <a:ext cx="3276600"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009A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572000" algn="r"/>
                <a:tab pos="6057900" algn="r"/>
              </a:tabLst>
              <a:defRPr b="1">
                <a:solidFill>
                  <a:schemeClr val="folHlink"/>
                </a:solidFill>
                <a:latin typeface="Comic Sans MS" pitchFamily="66" charset="0"/>
              </a:defRPr>
            </a:lvl1pPr>
            <a:lvl2pPr marL="742950" indent="-285750">
              <a:tabLst>
                <a:tab pos="4572000" algn="r"/>
                <a:tab pos="6057900" algn="r"/>
              </a:tabLst>
              <a:defRPr b="1">
                <a:solidFill>
                  <a:schemeClr val="folHlink"/>
                </a:solidFill>
                <a:latin typeface="Comic Sans MS" pitchFamily="66" charset="0"/>
              </a:defRPr>
            </a:lvl2pPr>
            <a:lvl3pPr marL="1143000" indent="-228600">
              <a:tabLst>
                <a:tab pos="4572000" algn="r"/>
                <a:tab pos="6057900" algn="r"/>
              </a:tabLst>
              <a:defRPr b="1">
                <a:solidFill>
                  <a:schemeClr val="folHlink"/>
                </a:solidFill>
                <a:latin typeface="Comic Sans MS" pitchFamily="66" charset="0"/>
              </a:defRPr>
            </a:lvl3pPr>
            <a:lvl4pPr marL="1600200" indent="-228600">
              <a:tabLst>
                <a:tab pos="4572000" algn="r"/>
                <a:tab pos="6057900" algn="r"/>
              </a:tabLst>
              <a:defRPr b="1">
                <a:solidFill>
                  <a:schemeClr val="folHlink"/>
                </a:solidFill>
                <a:latin typeface="Comic Sans MS" pitchFamily="66" charset="0"/>
              </a:defRPr>
            </a:lvl4pPr>
            <a:lvl5pPr marL="2057400" indent="-228600">
              <a:tabLst>
                <a:tab pos="4572000" algn="r"/>
                <a:tab pos="6057900" algn="r"/>
              </a:tabLst>
              <a:defRPr b="1">
                <a:solidFill>
                  <a:schemeClr val="folHlink"/>
                </a:solidFill>
                <a:latin typeface="Comic Sans MS" pitchFamily="66" charset="0"/>
              </a:defRPr>
            </a:lvl5pPr>
            <a:lvl6pPr marL="2514600" indent="-228600" algn="ctr" eaLnBrk="0" fontAlgn="base" hangingPunct="0">
              <a:spcBef>
                <a:spcPct val="0"/>
              </a:spcBef>
              <a:spcAft>
                <a:spcPct val="0"/>
              </a:spcAft>
              <a:tabLst>
                <a:tab pos="4572000" algn="r"/>
                <a:tab pos="6057900" algn="r"/>
              </a:tabLst>
              <a:defRPr b="1">
                <a:solidFill>
                  <a:schemeClr val="folHlink"/>
                </a:solidFill>
                <a:latin typeface="Comic Sans MS" pitchFamily="66" charset="0"/>
              </a:defRPr>
            </a:lvl6pPr>
            <a:lvl7pPr marL="2971800" indent="-228600" algn="ctr" eaLnBrk="0" fontAlgn="base" hangingPunct="0">
              <a:spcBef>
                <a:spcPct val="0"/>
              </a:spcBef>
              <a:spcAft>
                <a:spcPct val="0"/>
              </a:spcAft>
              <a:tabLst>
                <a:tab pos="4572000" algn="r"/>
                <a:tab pos="6057900" algn="r"/>
              </a:tabLst>
              <a:defRPr b="1">
                <a:solidFill>
                  <a:schemeClr val="folHlink"/>
                </a:solidFill>
                <a:latin typeface="Comic Sans MS" pitchFamily="66" charset="0"/>
              </a:defRPr>
            </a:lvl7pPr>
            <a:lvl8pPr marL="3429000" indent="-228600" algn="ctr" eaLnBrk="0" fontAlgn="base" hangingPunct="0">
              <a:spcBef>
                <a:spcPct val="0"/>
              </a:spcBef>
              <a:spcAft>
                <a:spcPct val="0"/>
              </a:spcAft>
              <a:tabLst>
                <a:tab pos="4572000" algn="r"/>
                <a:tab pos="6057900" algn="r"/>
              </a:tabLst>
              <a:defRPr b="1">
                <a:solidFill>
                  <a:schemeClr val="folHlink"/>
                </a:solidFill>
                <a:latin typeface="Comic Sans MS" pitchFamily="66" charset="0"/>
              </a:defRPr>
            </a:lvl8pPr>
            <a:lvl9pPr marL="3886200" indent="-228600" algn="ctr" eaLnBrk="0" fontAlgn="base" hangingPunct="0">
              <a:spcBef>
                <a:spcPct val="0"/>
              </a:spcBef>
              <a:spcAft>
                <a:spcPct val="0"/>
              </a:spcAft>
              <a:tabLst>
                <a:tab pos="4572000" algn="r"/>
                <a:tab pos="6057900" algn="r"/>
              </a:tabLst>
              <a:defRPr b="1">
                <a:solidFill>
                  <a:schemeClr val="folHlink"/>
                </a:solidFill>
                <a:latin typeface="Comic Sans MS" pitchFamily="66" charset="0"/>
              </a:defRPr>
            </a:lvl9pPr>
          </a:lstStyle>
          <a:p>
            <a:pPr algn="l"/>
            <a:r>
              <a:rPr lang="en-US" altLang="en-US" sz="1600" b="0" dirty="0">
                <a:latin typeface="Liberation Sans" panose="020B0604020202020204" pitchFamily="34" charset="0"/>
              </a:rPr>
              <a:t>* or Accumulated Amortization 	</a:t>
            </a:r>
          </a:p>
        </p:txBody>
      </p:sp>
      <p:sp>
        <p:nvSpPr>
          <p:cNvPr id="1176594" name="Line 18"/>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3" name="Rectangle 7"/>
          <p:cNvSpPr>
            <a:spLocks noChangeArrowheads="1"/>
          </p:cNvSpPr>
          <p:nvPr/>
        </p:nvSpPr>
        <p:spPr bwMode="auto">
          <a:xfrm>
            <a:off x="609600" y="3810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dirty="0">
                <a:solidFill>
                  <a:schemeClr val="tx2">
                    <a:lumMod val="50000"/>
                  </a:schemeClr>
                </a:solidFill>
                <a:latin typeface="Liberation Sans" panose="020B0604020202020204" pitchFamily="34" charset="0"/>
              </a:rPr>
              <a:t>TYPES OF INTANGIBLE ASSETS</a:t>
            </a:r>
          </a:p>
        </p:txBody>
      </p:sp>
      <p:sp>
        <p:nvSpPr>
          <p:cNvPr id="12"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2 </a:t>
            </a:r>
            <a:endParaRPr lang="en-US" alt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76582"/>
                                        </p:tgtEl>
                                        <p:attrNameLst>
                                          <p:attrName>style.visibility</p:attrName>
                                        </p:attrNameLst>
                                      </p:cBhvr>
                                      <p:to>
                                        <p:strVal val="visible"/>
                                      </p:to>
                                    </p:set>
                                    <p:animEffect transition="in" filter="wipe(left)">
                                      <p:cBhvr>
                                        <p:cTn id="7" dur="500"/>
                                        <p:tgtEl>
                                          <p:spTgt spid="11765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76584"/>
                                        </p:tgtEl>
                                        <p:attrNameLst>
                                          <p:attrName>style.visibility</p:attrName>
                                        </p:attrNameLst>
                                      </p:cBhvr>
                                      <p:to>
                                        <p:strVal val="visible"/>
                                      </p:to>
                                    </p:set>
                                    <p:animEffect transition="in" filter="wipe(left)">
                                      <p:cBhvr>
                                        <p:cTn id="12" dur="500"/>
                                        <p:tgtEl>
                                          <p:spTgt spid="117658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76585"/>
                                        </p:tgtEl>
                                        <p:attrNameLst>
                                          <p:attrName>style.visibility</p:attrName>
                                        </p:attrNameLst>
                                      </p:cBhvr>
                                      <p:to>
                                        <p:strVal val="visible"/>
                                      </p:to>
                                    </p:set>
                                    <p:animEffect transition="in" filter="wipe(left)">
                                      <p:cBhvr>
                                        <p:cTn id="17" dur="500"/>
                                        <p:tgtEl>
                                          <p:spTgt spid="117658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76587"/>
                                        </p:tgtEl>
                                        <p:attrNameLst>
                                          <p:attrName>style.visibility</p:attrName>
                                        </p:attrNameLst>
                                      </p:cBhvr>
                                      <p:to>
                                        <p:strVal val="visible"/>
                                      </p:to>
                                    </p:set>
                                    <p:animEffect transition="in" filter="wipe(left)">
                                      <p:cBhvr>
                                        <p:cTn id="22" dur="500"/>
                                        <p:tgtEl>
                                          <p:spTgt spid="1176587"/>
                                        </p:tgtEl>
                                      </p:cBhvr>
                                    </p:animEffect>
                                  </p:childTnLst>
                                </p:cTn>
                              </p:par>
                            </p:childTnLst>
                          </p:cTn>
                        </p:par>
                        <p:par>
                          <p:cTn id="23" fill="hold" nodeType="afterGroup">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1176593"/>
                                        </p:tgtEl>
                                        <p:attrNameLst>
                                          <p:attrName>style.visibility</p:attrName>
                                        </p:attrNameLst>
                                      </p:cBhvr>
                                      <p:to>
                                        <p:strVal val="visible"/>
                                      </p:to>
                                    </p:set>
                                    <p:animEffect transition="in" filter="wipe(left)">
                                      <p:cBhvr>
                                        <p:cTn id="26" dur="500"/>
                                        <p:tgtEl>
                                          <p:spTgt spid="11765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6582" grpId="0"/>
      <p:bldP spid="1176584" grpId="0"/>
      <p:bldP spid="1176585" grpId="0"/>
      <p:bldP spid="1176587" grpId="0"/>
      <p:bldP spid="117659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609600" y="1371600"/>
            <a:ext cx="8001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spcBef>
                <a:spcPct val="30000"/>
              </a:spcBef>
              <a:spcAft>
                <a:spcPct val="20000"/>
              </a:spcAft>
              <a:buSzPct val="80000"/>
            </a:pPr>
            <a:r>
              <a:rPr lang="en-US" altLang="en-US" sz="2800" dirty="0">
                <a:solidFill>
                  <a:srgbClr val="660066"/>
                </a:solidFill>
                <a:latin typeface="Arial" charset="0"/>
              </a:rPr>
              <a:t>Artistic-Related Intangible Assets</a:t>
            </a:r>
          </a:p>
        </p:txBody>
      </p:sp>
      <p:sp>
        <p:nvSpPr>
          <p:cNvPr id="16387" name="Text Box 5"/>
          <p:cNvSpPr txBox="1">
            <a:spLocks noChangeArrowheads="1"/>
          </p:cNvSpPr>
          <p:nvPr/>
        </p:nvSpPr>
        <p:spPr bwMode="auto">
          <a:xfrm>
            <a:off x="838200" y="1995488"/>
            <a:ext cx="7696200" cy="36419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marL="401638" indent="-401638" algn="l">
              <a:lnSpc>
                <a:spcPct val="120000"/>
              </a:lnSpc>
              <a:spcBef>
                <a:spcPts val="1200"/>
              </a:spcBef>
              <a:buClr>
                <a:srgbClr val="CC0000"/>
              </a:buClr>
              <a:buSzPct val="80000"/>
              <a:buFont typeface="Wingdings" pitchFamily="2" charset="2"/>
              <a:buChar char="u"/>
              <a:defRPr sz="2200">
                <a:solidFill>
                  <a:schemeClr val="tx1"/>
                </a:solidFill>
                <a:latin typeface="Liberation Sans" panose="020B0604020202020204" pitchFamily="34" charset="0"/>
              </a:defRPr>
            </a:lvl1pPr>
            <a:lvl2pPr marL="976313" lvl="1" indent="-404813" algn="l">
              <a:lnSpc>
                <a:spcPct val="120000"/>
              </a:lnSpc>
              <a:spcBef>
                <a:spcPts val="1200"/>
              </a:spcBef>
              <a:buClr>
                <a:srgbClr val="CC0000"/>
              </a:buClr>
              <a:buSzPct val="80000"/>
              <a:buFont typeface="Arial" charset="0"/>
              <a:buChar char="►"/>
              <a:defRPr sz="2100" b="0">
                <a:solidFill>
                  <a:schemeClr val="tx1"/>
                </a:solidFill>
                <a:latin typeface="Liberation Sans" panose="020B0604020202020204" pitchFamily="34" charset="0"/>
              </a:defRPr>
            </a:lvl2pPr>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sz="2300" dirty="0"/>
              <a:t>Examples: </a:t>
            </a:r>
          </a:p>
          <a:p>
            <a:pPr lvl="1"/>
            <a:r>
              <a:rPr lang="en-US" altLang="en-US" sz="2200" dirty="0"/>
              <a:t>Plays, literary works, musical works, pictures, photographs, and video and audiovisual material.</a:t>
            </a:r>
          </a:p>
          <a:p>
            <a:r>
              <a:rPr lang="en-US" altLang="en-US" sz="2300" dirty="0">
                <a:solidFill>
                  <a:schemeClr val="tx2">
                    <a:lumMod val="50000"/>
                  </a:schemeClr>
                </a:solidFill>
              </a:rPr>
              <a:t>Copyright</a:t>
            </a:r>
            <a:r>
              <a:rPr lang="en-US" altLang="en-US" sz="2300" b="0" dirty="0"/>
              <a:t> granted for the life of the creator plus 70 years.</a:t>
            </a:r>
          </a:p>
          <a:p>
            <a:r>
              <a:rPr lang="en-US" altLang="en-US" sz="2300" b="0" dirty="0"/>
              <a:t>Capitalize costs of acquiring and defending.</a:t>
            </a:r>
          </a:p>
          <a:p>
            <a:r>
              <a:rPr lang="en-US" altLang="en-US" sz="2300" b="0" dirty="0"/>
              <a:t>Amortized to expense over useful life.</a:t>
            </a:r>
          </a:p>
        </p:txBody>
      </p:sp>
      <p:pic>
        <p:nvPicPr>
          <p:cNvPr id="1638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5791200"/>
            <a:ext cx="1004888" cy="6016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14119" name="Text Box 7"/>
          <p:cNvSpPr txBox="1">
            <a:spLocks noChangeArrowheads="1"/>
          </p:cNvSpPr>
          <p:nvPr/>
        </p:nvSpPr>
        <p:spPr bwMode="auto">
          <a:xfrm>
            <a:off x="5867400" y="5791200"/>
            <a:ext cx="1143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dirty="0">
                <a:latin typeface="Arial" charset="0"/>
              </a:rPr>
              <a:t>Mickey Mouse</a:t>
            </a:r>
          </a:p>
        </p:txBody>
      </p:sp>
      <p:sp>
        <p:nvSpPr>
          <p:cNvPr id="1114120" name="Text Box 8"/>
          <p:cNvSpPr txBox="1">
            <a:spLocks noChangeArrowheads="1"/>
          </p:cNvSpPr>
          <p:nvPr/>
        </p:nvSpPr>
        <p:spPr bwMode="auto">
          <a:xfrm>
            <a:off x="5241925" y="5943600"/>
            <a:ext cx="549275"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defRPr/>
            </a:pPr>
            <a:r>
              <a:rPr lang="en-US" dirty="0">
                <a:latin typeface="Arial" charset="0"/>
              </a:rPr>
              <a:t>and</a:t>
            </a:r>
          </a:p>
        </p:txBody>
      </p:sp>
      <p:sp>
        <p:nvSpPr>
          <p:cNvPr id="1114121" name="Rectangle 9"/>
          <p:cNvSpPr>
            <a:spLocks noChangeArrowheads="1"/>
          </p:cNvSpPr>
          <p:nvPr/>
        </p:nvSpPr>
        <p:spPr bwMode="auto">
          <a:xfrm>
            <a:off x="3810000" y="5638800"/>
            <a:ext cx="3276600" cy="914400"/>
          </a:xfrm>
          <a:prstGeom prst="rect">
            <a:avLst/>
          </a:prstGeom>
          <a:noFill/>
          <a:ln w="19050" cap="sq">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endParaRPr lang="en-US" altLang="en-US" dirty="0">
              <a:effectLst>
                <a:outerShdw blurRad="38100" dist="38100" dir="2700000" algn="tl">
                  <a:srgbClr val="C0C0C0"/>
                </a:outerShdw>
              </a:effectLst>
            </a:endParaRPr>
          </a:p>
        </p:txBody>
      </p:sp>
      <p:sp>
        <p:nvSpPr>
          <p:cNvPr id="1348610" name="Line 2"/>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1" name="Rectangle 7"/>
          <p:cNvSpPr>
            <a:spLocks noChangeArrowheads="1"/>
          </p:cNvSpPr>
          <p:nvPr/>
        </p:nvSpPr>
        <p:spPr bwMode="auto">
          <a:xfrm>
            <a:off x="609600" y="3810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dirty="0">
                <a:solidFill>
                  <a:schemeClr val="tx2">
                    <a:lumMod val="50000"/>
                  </a:schemeClr>
                </a:solidFill>
                <a:latin typeface="Liberation Sans" panose="020B0604020202020204" pitchFamily="34" charset="0"/>
              </a:rPr>
              <a:t>TYPES OF INTANGIBLE ASSETS</a:t>
            </a:r>
          </a:p>
        </p:txBody>
      </p:sp>
      <p:sp>
        <p:nvSpPr>
          <p:cNvPr id="10"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2 </a:t>
            </a:r>
            <a:endParaRPr lang="en-US" altLang="en-US" dirty="0"/>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5581" y="3352800"/>
            <a:ext cx="1176338" cy="838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2" name="Text Box 15"/>
          <p:cNvSpPr txBox="1">
            <a:spLocks noChangeArrowheads="1"/>
          </p:cNvSpPr>
          <p:nvPr/>
        </p:nvSpPr>
        <p:spPr bwMode="auto">
          <a:xfrm>
            <a:off x="609600" y="1371600"/>
            <a:ext cx="8001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spcBef>
                <a:spcPct val="30000"/>
              </a:spcBef>
              <a:spcAft>
                <a:spcPct val="20000"/>
              </a:spcAft>
              <a:buSzPct val="80000"/>
              <a:defRPr sz="2800">
                <a:solidFill>
                  <a:srgbClr val="660066"/>
                </a:solidFill>
                <a:latin typeface="Arial"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Contract-Related Intangible Assets</a:t>
            </a:r>
          </a:p>
        </p:txBody>
      </p:sp>
      <p:pic>
        <p:nvPicPr>
          <p:cNvPr id="17414" name="Picture 3" descr="ANd9GcRVifV18PG0JJyDqoOGEsV-7rItYu8rfsVfXmAcLFYN9NPfL-De0drc9FnZ"/>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5600700"/>
            <a:ext cx="18288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5" descr="subway-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2150" y="5980112"/>
            <a:ext cx="184785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7" descr="NFL-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3800" y="1295400"/>
            <a:ext cx="8699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9" descr="fox-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00600" y="5715000"/>
            <a:ext cx="1119188"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2714" name="Line 10"/>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7419" name="Text Box 11"/>
          <p:cNvSpPr txBox="1">
            <a:spLocks noChangeArrowheads="1"/>
          </p:cNvSpPr>
          <p:nvPr/>
        </p:nvSpPr>
        <p:spPr bwMode="auto">
          <a:xfrm>
            <a:off x="838200" y="1995488"/>
            <a:ext cx="7696200" cy="38964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marL="401638" indent="-401638" algn="l">
              <a:lnSpc>
                <a:spcPct val="120000"/>
              </a:lnSpc>
              <a:spcBef>
                <a:spcPts val="1200"/>
              </a:spcBef>
              <a:buClr>
                <a:srgbClr val="CC0000"/>
              </a:buClr>
              <a:buSzPct val="80000"/>
              <a:buFont typeface="Wingdings" pitchFamily="2" charset="2"/>
              <a:buChar char="u"/>
              <a:defRPr sz="2300">
                <a:solidFill>
                  <a:schemeClr val="tx1"/>
                </a:solidFill>
                <a:latin typeface="Liberation Sans" panose="020B0604020202020204" pitchFamily="34" charset="0"/>
              </a:defRPr>
            </a:lvl1pPr>
            <a:lvl2pPr marL="976313" lvl="1" indent="-404813" algn="l">
              <a:lnSpc>
                <a:spcPct val="120000"/>
              </a:lnSpc>
              <a:spcBef>
                <a:spcPts val="1200"/>
              </a:spcBef>
              <a:buClr>
                <a:srgbClr val="CC0000"/>
              </a:buClr>
              <a:buSzPct val="80000"/>
              <a:buFont typeface="Arial" charset="0"/>
              <a:buChar char="►"/>
              <a:defRPr sz="2200" b="0">
                <a:solidFill>
                  <a:schemeClr val="tx1"/>
                </a:solidFill>
                <a:latin typeface="Liberation Sans" panose="020B0604020202020204" pitchFamily="34" charset="0"/>
              </a:defRPr>
            </a:lvl2pPr>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Examples: </a:t>
            </a:r>
          </a:p>
          <a:p>
            <a:pPr lvl="1"/>
            <a:r>
              <a:rPr lang="en-US" altLang="en-US" dirty="0"/>
              <a:t>Franchise and licensing agreements, construction permits, broadcast rights, and service or supply contracts.</a:t>
            </a:r>
          </a:p>
          <a:p>
            <a:r>
              <a:rPr lang="en-US" altLang="en-US" dirty="0">
                <a:solidFill>
                  <a:schemeClr val="tx2">
                    <a:lumMod val="50000"/>
                  </a:schemeClr>
                </a:solidFill>
              </a:rPr>
              <a:t>Franchise</a:t>
            </a:r>
            <a:r>
              <a:rPr lang="en-US" altLang="en-US" b="0" dirty="0"/>
              <a:t> (or license) with a limited life should be amortized to expense over the life of the franchise.</a:t>
            </a:r>
          </a:p>
          <a:p>
            <a:r>
              <a:rPr lang="en-US" altLang="en-US" b="0" dirty="0"/>
              <a:t>Franchise with an indefinite life should be carried at cost and not amortized.</a:t>
            </a:r>
          </a:p>
        </p:txBody>
      </p:sp>
      <p:sp>
        <p:nvSpPr>
          <p:cNvPr id="12" name="Rectangle 7"/>
          <p:cNvSpPr>
            <a:spLocks noChangeArrowheads="1"/>
          </p:cNvSpPr>
          <p:nvPr/>
        </p:nvSpPr>
        <p:spPr bwMode="auto">
          <a:xfrm>
            <a:off x="609600" y="3810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dirty="0">
                <a:solidFill>
                  <a:schemeClr val="tx2">
                    <a:lumMod val="50000"/>
                  </a:schemeClr>
                </a:solidFill>
                <a:latin typeface="Liberation Sans" panose="020B0604020202020204" pitchFamily="34" charset="0"/>
              </a:rPr>
              <a:t>TYPES OF INTANGIBLE ASSETS</a:t>
            </a:r>
          </a:p>
        </p:txBody>
      </p:sp>
      <p:sp>
        <p:nvSpPr>
          <p:cNvPr id="11"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2 </a:t>
            </a:r>
            <a:endParaRPr lang="en-US" altLang="en-US" dirty="0"/>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4"/>
          <p:cNvSpPr txBox="1">
            <a:spLocks noChangeArrowheads="1"/>
          </p:cNvSpPr>
          <p:nvPr/>
        </p:nvSpPr>
        <p:spPr bwMode="auto">
          <a:xfrm>
            <a:off x="609600" y="1371600"/>
            <a:ext cx="8001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spcBef>
                <a:spcPct val="30000"/>
              </a:spcBef>
              <a:spcAft>
                <a:spcPct val="20000"/>
              </a:spcAft>
              <a:buSzPct val="80000"/>
              <a:defRPr sz="2800">
                <a:solidFill>
                  <a:srgbClr val="660066"/>
                </a:solidFill>
                <a:latin typeface="Arial"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Technology-Related Intangible Assets</a:t>
            </a:r>
          </a:p>
        </p:txBody>
      </p:sp>
      <p:sp>
        <p:nvSpPr>
          <p:cNvPr id="18436" name="Text Box 5"/>
          <p:cNvSpPr txBox="1">
            <a:spLocks noChangeArrowheads="1"/>
          </p:cNvSpPr>
          <p:nvPr/>
        </p:nvSpPr>
        <p:spPr bwMode="auto">
          <a:xfrm>
            <a:off x="838200" y="2000250"/>
            <a:ext cx="7696200" cy="42226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marL="401638" indent="-401638" algn="l">
              <a:lnSpc>
                <a:spcPct val="120000"/>
              </a:lnSpc>
              <a:spcBef>
                <a:spcPts val="1200"/>
              </a:spcBef>
              <a:buClr>
                <a:srgbClr val="CC0000"/>
              </a:buClr>
              <a:buSzPct val="80000"/>
              <a:buFont typeface="Wingdings" pitchFamily="2" charset="2"/>
              <a:buChar char="u"/>
              <a:defRPr sz="2300">
                <a:solidFill>
                  <a:schemeClr val="tx1"/>
                </a:solidFill>
                <a:latin typeface="Liberation Sans" panose="020B0604020202020204" pitchFamily="34" charset="0"/>
              </a:defRPr>
            </a:lvl1pPr>
            <a:lvl2pPr marL="976313" lvl="1" indent="-404813" algn="l">
              <a:lnSpc>
                <a:spcPct val="120000"/>
              </a:lnSpc>
              <a:spcBef>
                <a:spcPts val="1200"/>
              </a:spcBef>
              <a:buClr>
                <a:srgbClr val="CC0000"/>
              </a:buClr>
              <a:buSzPct val="80000"/>
              <a:buFont typeface="Arial" charset="0"/>
              <a:buChar char="►"/>
              <a:defRPr sz="2200" b="0">
                <a:solidFill>
                  <a:schemeClr val="tx1"/>
                </a:solidFill>
                <a:latin typeface="Liberation Sans" panose="020B0604020202020204" pitchFamily="34" charset="0"/>
              </a:defRPr>
            </a:lvl2pPr>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Examples: </a:t>
            </a:r>
          </a:p>
          <a:p>
            <a:pPr lvl="1"/>
            <a:r>
              <a:rPr lang="en-US" altLang="en-US" dirty="0"/>
              <a:t>Patented technology and trade secrets granted by the U.S. Patent and Trademark Office.</a:t>
            </a:r>
          </a:p>
          <a:p>
            <a:r>
              <a:rPr lang="en-US" altLang="en-US" dirty="0">
                <a:solidFill>
                  <a:schemeClr val="tx2">
                    <a:lumMod val="50000"/>
                  </a:schemeClr>
                </a:solidFill>
              </a:rPr>
              <a:t>Patent</a:t>
            </a:r>
            <a:r>
              <a:rPr lang="en-US" altLang="en-US" b="0" dirty="0"/>
              <a:t> gives holder exclusive use </a:t>
            </a:r>
            <a:r>
              <a:rPr lang="en-US" altLang="en-US" b="0" dirty="0" smtClean="0"/>
              <a:t>for </a:t>
            </a:r>
            <a:r>
              <a:rPr lang="en-US" altLang="en-US" b="0" dirty="0"/>
              <a:t>20 years.</a:t>
            </a:r>
          </a:p>
          <a:p>
            <a:r>
              <a:rPr lang="en-US" altLang="en-US" b="0" dirty="0"/>
              <a:t>Capitalize costs of purchasing a patent.</a:t>
            </a:r>
          </a:p>
          <a:p>
            <a:r>
              <a:rPr lang="en-US" altLang="en-US" b="0" dirty="0"/>
              <a:t>Expense any R&amp;D costs in developing a patent. </a:t>
            </a:r>
          </a:p>
          <a:p>
            <a:r>
              <a:rPr lang="en-US" altLang="en-US" b="0" dirty="0"/>
              <a:t>Amortize over legal life or useful life, whichever is shorter.</a:t>
            </a:r>
          </a:p>
        </p:txBody>
      </p:sp>
      <p:pic>
        <p:nvPicPr>
          <p:cNvPr id="1843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1981200"/>
            <a:ext cx="1600200" cy="5032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9" name="Picture 12" descr="qualcomm-inc-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9500" y="5896712"/>
            <a:ext cx="19050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8221" name="Line 13"/>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9" name="Rectangle 7"/>
          <p:cNvSpPr>
            <a:spLocks noChangeArrowheads="1"/>
          </p:cNvSpPr>
          <p:nvPr/>
        </p:nvSpPr>
        <p:spPr bwMode="auto">
          <a:xfrm>
            <a:off x="609600" y="3810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dirty="0">
                <a:solidFill>
                  <a:schemeClr val="tx2">
                    <a:lumMod val="50000"/>
                  </a:schemeClr>
                </a:solidFill>
                <a:latin typeface="Liberation Sans" panose="020B0604020202020204" pitchFamily="34" charset="0"/>
              </a:rPr>
              <a:t>TYPES OF INTANGIBLE ASSETS</a:t>
            </a:r>
          </a:p>
        </p:txBody>
      </p:sp>
      <p:sp>
        <p:nvSpPr>
          <p:cNvPr id="8"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2 </a:t>
            </a:r>
            <a:endParaRPr lang="en-US" altLang="en-US" dirty="0"/>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381000" y="990600"/>
            <a:ext cx="8382000" cy="5257800"/>
          </a:xfrm>
          <a:prstGeom prst="rect">
            <a:avLst/>
          </a:prstGeom>
          <a:solidFill>
            <a:srgbClr val="EAFAEA"/>
          </a:solidFill>
          <a:ln w="28575" cap="sq"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folHlink"/>
              </a:solidFill>
              <a:effectLst>
                <a:outerShdw blurRad="38100" dist="38100" dir="2700000" algn="tl">
                  <a:srgbClr val="000000">
                    <a:alpha val="43137"/>
                  </a:srgbClr>
                </a:outerShdw>
              </a:effectLst>
              <a:latin typeface="Comic Sans MS" pitchFamily="66" charset="0"/>
            </a:endParaRPr>
          </a:p>
        </p:txBody>
      </p:sp>
      <p:sp>
        <p:nvSpPr>
          <p:cNvPr id="11268" name="Rectangle 4"/>
          <p:cNvSpPr>
            <a:spLocks noChangeArrowheads="1"/>
          </p:cNvSpPr>
          <p:nvPr/>
        </p:nvSpPr>
        <p:spPr bwMode="auto">
          <a:xfrm>
            <a:off x="457200" y="1143000"/>
            <a:ext cx="4191000" cy="500444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05000"/>
              </a:lnSpc>
              <a:tabLst>
                <a:tab pos="342900" algn="l"/>
              </a:tabLst>
            </a:pPr>
            <a:r>
              <a:rPr lang="en-US" sz="1600" b="0" dirty="0">
                <a:latin typeface="Liberation Sans" panose="020B0604020202020204" pitchFamily="34" charset="0"/>
              </a:rPr>
              <a:t>The smartphone industry has been a patent battleground. </a:t>
            </a:r>
            <a:r>
              <a:rPr lang="en-US" sz="1600" b="0" dirty="0" smtClean="0">
                <a:latin typeface="Liberation Sans" panose="020B0604020202020204" pitchFamily="34" charset="0"/>
              </a:rPr>
              <a:t>For example</a:t>
            </a:r>
            <a:r>
              <a:rPr lang="en-US" sz="1600" b="0" dirty="0">
                <a:latin typeface="Liberation Sans" panose="020B0604020202020204" pitchFamily="34" charset="0"/>
              </a:rPr>
              <a:t>, </a:t>
            </a:r>
            <a:r>
              <a:rPr lang="en-US" sz="1600" dirty="0">
                <a:solidFill>
                  <a:srgbClr val="CC0000"/>
                </a:solidFill>
                <a:latin typeface="Liberation Sans" panose="020B0604020202020204" pitchFamily="34" charset="0"/>
              </a:rPr>
              <a:t>Nokia</a:t>
            </a:r>
            <a:r>
              <a:rPr lang="en-US" sz="1600" b="0" dirty="0">
                <a:latin typeface="Liberation Sans" panose="020B0604020202020204" pitchFamily="34" charset="0"/>
              </a:rPr>
              <a:t> </a:t>
            </a:r>
            <a:r>
              <a:rPr lang="en-US" sz="1600" b="0" dirty="0" smtClean="0">
                <a:latin typeface="Liberation Sans" panose="020B0604020202020204" pitchFamily="34" charset="0"/>
              </a:rPr>
              <a:t>filed </a:t>
            </a:r>
            <a:r>
              <a:rPr lang="en-US" sz="1600" b="0" dirty="0">
                <a:latin typeface="Liberation Sans" panose="020B0604020202020204" pitchFamily="34" charset="0"/>
              </a:rPr>
              <a:t>patent lawsuits against </a:t>
            </a:r>
            <a:r>
              <a:rPr lang="en-US" sz="1600" dirty="0">
                <a:solidFill>
                  <a:srgbClr val="CC0000"/>
                </a:solidFill>
                <a:latin typeface="Liberation Sans" panose="020B0604020202020204" pitchFamily="34" charset="0"/>
              </a:rPr>
              <a:t>Apple</a:t>
            </a:r>
            <a:r>
              <a:rPr lang="en-US" sz="1600" b="0" dirty="0">
                <a:latin typeface="Liberation Sans" panose="020B0604020202020204" pitchFamily="34" charset="0"/>
              </a:rPr>
              <a:t> (and </a:t>
            </a:r>
            <a:r>
              <a:rPr lang="en-US" sz="1600" b="0" dirty="0" smtClean="0">
                <a:latin typeface="Liberation Sans" panose="020B0604020202020204" pitchFamily="34" charset="0"/>
              </a:rPr>
              <a:t>Apple countersued</a:t>
            </a:r>
            <a:r>
              <a:rPr lang="en-US" sz="1600" b="0" dirty="0">
                <a:latin typeface="Liberation Sans" panose="020B0604020202020204" pitchFamily="34" charset="0"/>
              </a:rPr>
              <a:t>) over cell phone features such as swiping </a:t>
            </a:r>
            <a:r>
              <a:rPr lang="en-US" sz="1600" b="0" dirty="0" smtClean="0">
                <a:latin typeface="Liberation Sans" panose="020B0604020202020204" pitchFamily="34" charset="0"/>
              </a:rPr>
              <a:t>gestures on </a:t>
            </a:r>
            <a:r>
              <a:rPr lang="en-US" sz="1600" b="0" dirty="0">
                <a:latin typeface="Liberation Sans" panose="020B0604020202020204" pitchFamily="34" charset="0"/>
              </a:rPr>
              <a:t>touch screens and the “app store” for </a:t>
            </a:r>
            <a:r>
              <a:rPr lang="en-US" sz="1600" b="0" dirty="0" smtClean="0">
                <a:latin typeface="Liberation Sans" panose="020B0604020202020204" pitchFamily="34" charset="0"/>
              </a:rPr>
              <a:t>downloading software</a:t>
            </a:r>
            <a:r>
              <a:rPr lang="en-US" sz="1600" b="0" dirty="0">
                <a:latin typeface="Liberation Sans" panose="020B0604020202020204" pitchFamily="34" charset="0"/>
              </a:rPr>
              <a:t>. Apple also targeted </a:t>
            </a:r>
            <a:r>
              <a:rPr lang="en-US" sz="1600" dirty="0">
                <a:solidFill>
                  <a:srgbClr val="CC0000"/>
                </a:solidFill>
                <a:latin typeface="Liberation Sans" panose="020B0604020202020204" pitchFamily="34" charset="0"/>
              </a:rPr>
              <a:t>HTC</a:t>
            </a:r>
            <a:r>
              <a:rPr lang="en-US" sz="1600" b="0" dirty="0">
                <a:latin typeface="Liberation Sans" panose="020B0604020202020204" pitchFamily="34" charset="0"/>
              </a:rPr>
              <a:t> for infringing on </a:t>
            </a:r>
            <a:r>
              <a:rPr lang="en-US" sz="1600" b="0" dirty="0" smtClean="0">
                <a:latin typeface="Liberation Sans" panose="020B0604020202020204" pitchFamily="34" charset="0"/>
              </a:rPr>
              <a:t>Apple’s patented </a:t>
            </a:r>
            <a:r>
              <a:rPr lang="en-US" sz="1600" b="0" dirty="0">
                <a:latin typeface="Liberation Sans" panose="020B0604020202020204" pitchFamily="34" charset="0"/>
              </a:rPr>
              <a:t>feature that allows screens to detect more than </a:t>
            </a:r>
            <a:r>
              <a:rPr lang="en-US" sz="1600" b="0" dirty="0" smtClean="0">
                <a:latin typeface="Liberation Sans" panose="020B0604020202020204" pitchFamily="34" charset="0"/>
              </a:rPr>
              <a:t>one finger </a:t>
            </a:r>
            <a:r>
              <a:rPr lang="en-US" sz="1600" b="0" dirty="0">
                <a:latin typeface="Liberation Sans" panose="020B0604020202020204" pitchFamily="34" charset="0"/>
              </a:rPr>
              <a:t>touch at a time. This facilitates the popular zoom-in </a:t>
            </a:r>
            <a:r>
              <a:rPr lang="en-US" sz="1600" b="0" dirty="0" smtClean="0">
                <a:latin typeface="Liberation Sans" panose="020B0604020202020204" pitchFamily="34" charset="0"/>
              </a:rPr>
              <a:t>and zoom-out </a:t>
            </a:r>
            <a:r>
              <a:rPr lang="en-US" sz="1600" b="0" dirty="0">
                <a:latin typeface="Liberation Sans" panose="020B0604020202020204" pitchFamily="34" charset="0"/>
              </a:rPr>
              <a:t>capability. HTC, in turn, sued Apple for infringing </a:t>
            </a:r>
            <a:r>
              <a:rPr lang="en-US" sz="1600" b="0" dirty="0" smtClean="0">
                <a:latin typeface="Liberation Sans" panose="020B0604020202020204" pitchFamily="34" charset="0"/>
              </a:rPr>
              <a:t>on patented </a:t>
            </a:r>
            <a:r>
              <a:rPr lang="en-US" sz="1600" b="0" dirty="0">
                <a:latin typeface="Liberation Sans" panose="020B0604020202020204" pitchFamily="34" charset="0"/>
              </a:rPr>
              <a:t>technology that helps extend battery </a:t>
            </a:r>
            <a:r>
              <a:rPr lang="en-US" sz="1600" b="0" dirty="0" smtClean="0">
                <a:latin typeface="Liberation Sans" panose="020B0604020202020204" pitchFamily="34" charset="0"/>
              </a:rPr>
              <a:t>life. The </a:t>
            </a:r>
            <a:r>
              <a:rPr lang="en-US" sz="1600" b="0" dirty="0">
                <a:latin typeface="Liberation Sans" panose="020B0604020202020204" pitchFamily="34" charset="0"/>
              </a:rPr>
              <a:t>activity-tracker product space is another patent </a:t>
            </a:r>
            <a:r>
              <a:rPr lang="en-US" sz="1600" b="0" dirty="0" smtClean="0">
                <a:latin typeface="Liberation Sans" panose="020B0604020202020204" pitchFamily="34" charset="0"/>
              </a:rPr>
              <a:t>battleground. Competition </a:t>
            </a:r>
            <a:r>
              <a:rPr lang="en-US" sz="1600" b="0" dirty="0">
                <a:latin typeface="Liberation Sans" panose="020B0604020202020204" pitchFamily="34" charset="0"/>
              </a:rPr>
              <a:t>in that market heated up when </a:t>
            </a:r>
            <a:r>
              <a:rPr lang="en-US" sz="1600" dirty="0">
                <a:solidFill>
                  <a:srgbClr val="CC0000"/>
                </a:solidFill>
                <a:latin typeface="Liberation Sans" panose="020B0604020202020204" pitchFamily="34" charset="0"/>
              </a:rPr>
              <a:t>Under</a:t>
            </a:r>
            <a:r>
              <a:rPr lang="en-US" sz="1600" b="0" dirty="0" smtClean="0">
                <a:latin typeface="Liberation Sans" panose="020B0604020202020204" pitchFamily="34" charset="0"/>
              </a:rPr>
              <a:t> </a:t>
            </a:r>
            <a:r>
              <a:rPr lang="en-US" sz="1600" dirty="0">
                <a:solidFill>
                  <a:srgbClr val="CC0000"/>
                </a:solidFill>
                <a:latin typeface="Liberation Sans" panose="020B0604020202020204" pitchFamily="34" charset="0"/>
              </a:rPr>
              <a:t>Armour</a:t>
            </a:r>
            <a:r>
              <a:rPr lang="en-US" sz="1600" b="0" dirty="0" smtClean="0">
                <a:latin typeface="Liberation Sans" panose="020B0604020202020204" pitchFamily="34" charset="0"/>
              </a:rPr>
              <a:t> </a:t>
            </a:r>
            <a:r>
              <a:rPr lang="en-US" sz="1600" b="0" dirty="0">
                <a:latin typeface="Liberation Sans" panose="020B0604020202020204" pitchFamily="34" charset="0"/>
              </a:rPr>
              <a:t>recently paid $150 million to acquire </a:t>
            </a:r>
            <a:r>
              <a:rPr lang="en-US" sz="1600" dirty="0">
                <a:solidFill>
                  <a:srgbClr val="CC0000"/>
                </a:solidFill>
                <a:latin typeface="Liberation Sans" panose="020B0604020202020204" pitchFamily="34" charset="0"/>
              </a:rPr>
              <a:t>MapMyFitness</a:t>
            </a:r>
            <a:r>
              <a:rPr lang="en-US" sz="1600" b="0" dirty="0" smtClean="0">
                <a:latin typeface="Liberation Sans" panose="020B0604020202020204" pitchFamily="34" charset="0"/>
              </a:rPr>
              <a:t>, which </a:t>
            </a:r>
            <a:r>
              <a:rPr lang="en-US" sz="1600" b="0" dirty="0">
                <a:latin typeface="Liberation Sans" panose="020B0604020202020204" pitchFamily="34" charset="0"/>
              </a:rPr>
              <a:t>has 20 million people registered to use its websites </a:t>
            </a:r>
            <a:r>
              <a:rPr lang="en-US" sz="1600" b="0" dirty="0" smtClean="0">
                <a:latin typeface="Liberation Sans" panose="020B0604020202020204" pitchFamily="34" charset="0"/>
              </a:rPr>
              <a:t>and mobile applications to </a:t>
            </a:r>
            <a:endParaRPr lang="en-US" altLang="en-US" sz="1600" b="0" dirty="0">
              <a:latin typeface="Liberation Sans" panose="020B0604020202020204" pitchFamily="34" charset="0"/>
            </a:endParaRPr>
          </a:p>
        </p:txBody>
      </p:sp>
      <p:sp>
        <p:nvSpPr>
          <p:cNvPr id="11269" name="Rectangle 5"/>
          <p:cNvSpPr>
            <a:spLocks noChangeArrowheads="1"/>
          </p:cNvSpPr>
          <p:nvPr/>
        </p:nvSpPr>
        <p:spPr bwMode="auto">
          <a:xfrm>
            <a:off x="4714164" y="1143000"/>
            <a:ext cx="3962400" cy="463280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05000"/>
              </a:lnSpc>
              <a:tabLst>
                <a:tab pos="342900" algn="l"/>
              </a:tabLst>
            </a:pPr>
            <a:r>
              <a:rPr lang="en-US" sz="1600" b="0" dirty="0" smtClean="0">
                <a:latin typeface="Liberation Sans" panose="020B0604020202020204" pitchFamily="34" charset="0"/>
              </a:rPr>
              <a:t>map</a:t>
            </a:r>
            <a:r>
              <a:rPr lang="en-US" sz="1600" b="0" dirty="0">
                <a:latin typeface="Liberation Sans" panose="020B0604020202020204" pitchFamily="34" charset="0"/>
              </a:rPr>
              <a:t>, record, and share their workouts</a:t>
            </a:r>
            <a:r>
              <a:rPr lang="en-US" sz="1600" b="0" dirty="0" smtClean="0">
                <a:latin typeface="Liberation Sans" panose="020B0604020202020204" pitchFamily="34" charset="0"/>
              </a:rPr>
              <a:t>. To </a:t>
            </a:r>
            <a:r>
              <a:rPr lang="en-US" sz="1600" b="0" dirty="0">
                <a:latin typeface="Liberation Sans" panose="020B0604020202020204" pitchFamily="34" charset="0"/>
              </a:rPr>
              <a:t>protect the value of the patent related to its </a:t>
            </a:r>
            <a:r>
              <a:rPr lang="en-US" sz="1600" dirty="0">
                <a:solidFill>
                  <a:srgbClr val="CC0000"/>
                </a:solidFill>
                <a:latin typeface="Liberation Sans" panose="020B0604020202020204" pitchFamily="34" charset="0"/>
              </a:rPr>
              <a:t>miCoach</a:t>
            </a:r>
            <a:r>
              <a:rPr lang="en-US" sz="1600" b="0" dirty="0">
                <a:latin typeface="Liberation Sans" panose="020B0604020202020204" pitchFamily="34" charset="0"/>
              </a:rPr>
              <a:t> </a:t>
            </a:r>
            <a:r>
              <a:rPr lang="en-US" sz="1600" b="0" dirty="0" smtClean="0">
                <a:latin typeface="Liberation Sans" panose="020B0604020202020204" pitchFamily="34" charset="0"/>
              </a:rPr>
              <a:t>fitness tracking </a:t>
            </a:r>
            <a:r>
              <a:rPr lang="en-US" sz="1600" b="0" dirty="0">
                <a:latin typeface="Liberation Sans" panose="020B0604020202020204" pitchFamily="34" charset="0"/>
              </a:rPr>
              <a:t>system, </a:t>
            </a:r>
            <a:r>
              <a:rPr lang="en-US" sz="1600" dirty="0">
                <a:solidFill>
                  <a:srgbClr val="CC0000"/>
                </a:solidFill>
                <a:latin typeface="Liberation Sans" panose="020B0604020202020204" pitchFamily="34" charset="0"/>
              </a:rPr>
              <a:t>adidas</a:t>
            </a:r>
            <a:r>
              <a:rPr lang="en-US" sz="1600" b="0" dirty="0">
                <a:latin typeface="Liberation Sans" panose="020B0604020202020204" pitchFamily="34" charset="0"/>
              </a:rPr>
              <a:t> </a:t>
            </a:r>
            <a:r>
              <a:rPr lang="en-US" sz="1600" dirty="0">
                <a:solidFill>
                  <a:srgbClr val="CC0000"/>
                </a:solidFill>
                <a:latin typeface="Liberation Sans" panose="020B0604020202020204" pitchFamily="34" charset="0"/>
              </a:rPr>
              <a:t>AG</a:t>
            </a:r>
            <a:r>
              <a:rPr lang="en-US" sz="1600" b="0" dirty="0">
                <a:latin typeface="Liberation Sans" panose="020B0604020202020204" pitchFamily="34" charset="0"/>
              </a:rPr>
              <a:t> sued Under Armour. The </a:t>
            </a:r>
            <a:r>
              <a:rPr lang="en-US" sz="1600" b="0" dirty="0" smtClean="0">
                <a:latin typeface="Liberation Sans" panose="020B0604020202020204" pitchFamily="34" charset="0"/>
              </a:rPr>
              <a:t>lawsuit alleges </a:t>
            </a:r>
            <a:r>
              <a:rPr lang="en-US" sz="1600" b="0" dirty="0">
                <a:latin typeface="Liberation Sans" panose="020B0604020202020204" pitchFamily="34" charset="0"/>
              </a:rPr>
              <a:t>that Under Armour infringed on 10 adidas patents</a:t>
            </a:r>
            <a:r>
              <a:rPr lang="en-US" sz="1600" b="0" dirty="0" smtClean="0">
                <a:latin typeface="Liberation Sans" panose="020B0604020202020204" pitchFamily="34" charset="0"/>
              </a:rPr>
              <a:t>, underscoring </a:t>
            </a:r>
            <a:r>
              <a:rPr lang="en-US" sz="1600" b="0" dirty="0">
                <a:latin typeface="Liberation Sans" panose="020B0604020202020204" pitchFamily="34" charset="0"/>
              </a:rPr>
              <a:t>the growing importance of gadgetry and </a:t>
            </a:r>
            <a:r>
              <a:rPr lang="en-US" sz="1600" b="0" dirty="0" smtClean="0">
                <a:latin typeface="Liberation Sans" panose="020B0604020202020204" pitchFamily="34" charset="0"/>
              </a:rPr>
              <a:t>personal technology </a:t>
            </a:r>
            <a:r>
              <a:rPr lang="en-US" sz="1600" b="0" dirty="0">
                <a:latin typeface="Liberation Sans" panose="020B0604020202020204" pitchFamily="34" charset="0"/>
              </a:rPr>
              <a:t>for sportswear makers that </a:t>
            </a:r>
            <a:r>
              <a:rPr lang="en-US" sz="1600" b="0" dirty="0" smtClean="0">
                <a:latin typeface="Liberation Sans" panose="020B0604020202020204" pitchFamily="34" charset="0"/>
              </a:rPr>
              <a:t>traditionally focused </a:t>
            </a:r>
            <a:r>
              <a:rPr lang="en-US" sz="1600" b="0" dirty="0">
                <a:latin typeface="Liberation Sans" panose="020B0604020202020204" pitchFamily="34" charset="0"/>
              </a:rPr>
              <a:t>on shoes and apparel</a:t>
            </a:r>
            <a:r>
              <a:rPr lang="en-US" sz="1600" b="0" dirty="0" smtClean="0">
                <a:latin typeface="Liberation Sans" panose="020B0604020202020204" pitchFamily="34" charset="0"/>
              </a:rPr>
              <a:t>. </a:t>
            </a:r>
          </a:p>
          <a:p>
            <a:pPr algn="just">
              <a:lnSpc>
                <a:spcPct val="105000"/>
              </a:lnSpc>
              <a:tabLst>
                <a:tab pos="342900" algn="l"/>
              </a:tabLst>
            </a:pPr>
            <a:endParaRPr lang="en-US" sz="1600" b="0" dirty="0">
              <a:latin typeface="Liberation Sans" panose="020B0604020202020204" pitchFamily="34" charset="0"/>
            </a:endParaRPr>
          </a:p>
          <a:p>
            <a:pPr algn="just">
              <a:lnSpc>
                <a:spcPct val="105000"/>
              </a:lnSpc>
              <a:tabLst>
                <a:tab pos="342900" algn="l"/>
              </a:tabLst>
            </a:pPr>
            <a:r>
              <a:rPr lang="en-US" sz="1500" b="0" i="1" dirty="0">
                <a:latin typeface="Liberation Sans" panose="020B0604020202020204" pitchFamily="34" charset="0"/>
              </a:rPr>
              <a:t>Sources</a:t>
            </a:r>
            <a:r>
              <a:rPr lang="en-US" sz="1500" b="0" dirty="0">
                <a:latin typeface="Liberation Sans" panose="020B0604020202020204" pitchFamily="34" charset="0"/>
              </a:rPr>
              <a:t>: J. Mintz, “Smart Phone Makers in Legal Fights over Patents</a:t>
            </a:r>
            <a:r>
              <a:rPr lang="en-US" sz="1500" b="0" dirty="0" smtClean="0">
                <a:latin typeface="Liberation Sans" panose="020B0604020202020204" pitchFamily="34" charset="0"/>
              </a:rPr>
              <a:t>,” </a:t>
            </a:r>
            <a:r>
              <a:rPr lang="en-US" sz="1500" b="0" i="1" dirty="0">
                <a:latin typeface="Liberation Sans" panose="020B0604020202020204" pitchFamily="34" charset="0"/>
              </a:rPr>
              <a:t>Wisconsin</a:t>
            </a:r>
            <a:r>
              <a:rPr lang="en-US" sz="1500" b="0" dirty="0" smtClean="0">
                <a:latin typeface="Liberation Sans" panose="020B0604020202020204" pitchFamily="34" charset="0"/>
              </a:rPr>
              <a:t> </a:t>
            </a:r>
            <a:r>
              <a:rPr lang="en-US" sz="1500" b="0" i="1" dirty="0">
                <a:latin typeface="Liberation Sans" panose="020B0604020202020204" pitchFamily="34" charset="0"/>
              </a:rPr>
              <a:t>State</a:t>
            </a:r>
            <a:r>
              <a:rPr lang="en-US" sz="1500" b="0" dirty="0">
                <a:latin typeface="Liberation Sans" panose="020B0604020202020204" pitchFamily="34" charset="0"/>
              </a:rPr>
              <a:t> </a:t>
            </a:r>
            <a:r>
              <a:rPr lang="en-US" sz="1500" b="0" i="1" dirty="0">
                <a:latin typeface="Liberation Sans" panose="020B0604020202020204" pitchFamily="34" charset="0"/>
              </a:rPr>
              <a:t>Journal</a:t>
            </a:r>
            <a:r>
              <a:rPr lang="en-US" sz="1500" b="0" dirty="0">
                <a:latin typeface="Liberation Sans" panose="020B0604020202020204" pitchFamily="34" charset="0"/>
              </a:rPr>
              <a:t> (December 19, 2010), p. F4; and S. Germano</a:t>
            </a:r>
            <a:r>
              <a:rPr lang="en-US" sz="1500" b="0" dirty="0" smtClean="0">
                <a:latin typeface="Liberation Sans" panose="020B0604020202020204" pitchFamily="34" charset="0"/>
              </a:rPr>
              <a:t>, “</a:t>
            </a:r>
            <a:r>
              <a:rPr lang="en-US" sz="1500" b="0" dirty="0">
                <a:latin typeface="Liberation Sans" panose="020B0604020202020204" pitchFamily="34" charset="0"/>
              </a:rPr>
              <a:t>Adidas Sues Under Armour Over Patents: Company Alleges </a:t>
            </a:r>
            <a:r>
              <a:rPr lang="en-US" sz="1500" b="0" dirty="0" smtClean="0">
                <a:latin typeface="Liberation Sans" panose="020B0604020202020204" pitchFamily="34" charset="0"/>
              </a:rPr>
              <a:t>Under Armour </a:t>
            </a:r>
            <a:r>
              <a:rPr lang="en-US" sz="1500" b="0" dirty="0">
                <a:latin typeface="Liberation Sans" panose="020B0604020202020204" pitchFamily="34" charset="0"/>
              </a:rPr>
              <a:t>Infringes on 10 MiCoach Patents,” </a:t>
            </a:r>
            <a:r>
              <a:rPr lang="en-US" sz="1500" b="0" i="1" dirty="0">
                <a:latin typeface="Liberation Sans" panose="020B0604020202020204" pitchFamily="34" charset="0"/>
              </a:rPr>
              <a:t>Wall</a:t>
            </a:r>
            <a:r>
              <a:rPr lang="en-US" sz="1500" b="0" dirty="0">
                <a:latin typeface="Liberation Sans" panose="020B0604020202020204" pitchFamily="34" charset="0"/>
              </a:rPr>
              <a:t> </a:t>
            </a:r>
            <a:r>
              <a:rPr lang="en-US" sz="1500" b="0" i="1" dirty="0">
                <a:latin typeface="Liberation Sans" panose="020B0604020202020204" pitchFamily="34" charset="0"/>
              </a:rPr>
              <a:t>Street</a:t>
            </a:r>
            <a:r>
              <a:rPr lang="en-US" sz="1500" b="0" dirty="0">
                <a:latin typeface="Liberation Sans" panose="020B0604020202020204" pitchFamily="34" charset="0"/>
              </a:rPr>
              <a:t> </a:t>
            </a:r>
            <a:r>
              <a:rPr lang="en-US" sz="1500" b="0" i="1" dirty="0">
                <a:latin typeface="Liberation Sans" panose="020B0604020202020204" pitchFamily="34" charset="0"/>
              </a:rPr>
              <a:t>Journal</a:t>
            </a:r>
            <a:r>
              <a:rPr lang="en-US" sz="1500" b="0" dirty="0">
                <a:latin typeface="Liberation Sans" panose="020B0604020202020204" pitchFamily="34" charset="0"/>
              </a:rPr>
              <a:t> (</a:t>
            </a:r>
            <a:r>
              <a:rPr lang="en-US" sz="1500" b="0" dirty="0" smtClean="0">
                <a:latin typeface="Liberation Sans" panose="020B0604020202020204" pitchFamily="34" charset="0"/>
              </a:rPr>
              <a:t>February 4</a:t>
            </a:r>
            <a:r>
              <a:rPr lang="en-US" sz="1500" b="0" dirty="0">
                <a:latin typeface="Liberation Sans" panose="020B0604020202020204" pitchFamily="34" charset="0"/>
              </a:rPr>
              <a:t>, 2014).</a:t>
            </a:r>
            <a:endParaRPr lang="en-US" altLang="en-US" sz="1500" b="0" dirty="0">
              <a:latin typeface="Liberation Sans" panose="020B0604020202020204" pitchFamily="34" charset="0"/>
            </a:endParaRPr>
          </a:p>
        </p:txBody>
      </p:sp>
      <p:sp>
        <p:nvSpPr>
          <p:cNvPr id="2" name="Rectangle 1"/>
          <p:cNvSpPr/>
          <p:nvPr/>
        </p:nvSpPr>
        <p:spPr>
          <a:xfrm>
            <a:off x="457200" y="529372"/>
            <a:ext cx="8305800" cy="415498"/>
          </a:xfrm>
          <a:prstGeom prst="rect">
            <a:avLst/>
          </a:prstGeom>
        </p:spPr>
        <p:txBody>
          <a:bodyPr wrap="square" anchor="ctr" anchorCtr="0">
            <a:spAutoFit/>
          </a:bodyPr>
          <a:lstStyle/>
          <a:p>
            <a:pPr algn="l"/>
            <a:r>
              <a:rPr lang="en-US" sz="2100" dirty="0">
                <a:solidFill>
                  <a:schemeClr val="tx2">
                    <a:lumMod val="50000"/>
                  </a:schemeClr>
                </a:solidFill>
                <a:latin typeface="Liberation Sans" panose="020B0604020202020204" pitchFamily="34" charset="0"/>
              </a:rPr>
              <a:t>WHAT DO THE NUMBERS MEAN? </a:t>
            </a:r>
            <a:r>
              <a:rPr lang="en-US" sz="2100" dirty="0" smtClean="0">
                <a:solidFill>
                  <a:schemeClr val="tx2">
                    <a:lumMod val="50000"/>
                  </a:schemeClr>
                </a:solidFill>
                <a:latin typeface="Liberation Sans" panose="020B0604020202020204" pitchFamily="34" charset="0"/>
              </a:rPr>
              <a:t> </a:t>
            </a:r>
            <a:r>
              <a:rPr lang="en-US" dirty="0" smtClean="0">
                <a:solidFill>
                  <a:srgbClr val="660066"/>
                </a:solidFill>
                <a:latin typeface="Liberation Sans" panose="020B0604020202020204" pitchFamily="34" charset="0"/>
              </a:rPr>
              <a:t>PATENT BATTLES?</a:t>
            </a:r>
            <a:endParaRPr lang="en-US" dirty="0">
              <a:solidFill>
                <a:srgbClr val="660066"/>
              </a:solidFill>
              <a:latin typeface="Liberation Sans" panose="020B0604020202020204" pitchFamily="34" charset="0"/>
            </a:endParaRPr>
          </a:p>
        </p:txBody>
      </p:sp>
      <p:sp>
        <p:nvSpPr>
          <p:cNvPr id="8" name="Line 17"/>
          <p:cNvSpPr>
            <a:spLocks noChangeShapeType="1"/>
          </p:cNvSpPr>
          <p:nvPr/>
        </p:nvSpPr>
        <p:spPr bwMode="auto">
          <a:xfrm>
            <a:off x="381000" y="9906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9" name="Line 17"/>
          <p:cNvSpPr>
            <a:spLocks noChangeShapeType="1"/>
          </p:cNvSpPr>
          <p:nvPr/>
        </p:nvSpPr>
        <p:spPr bwMode="auto">
          <a:xfrm>
            <a:off x="381000" y="4572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0"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2 </a:t>
            </a:r>
            <a:endParaRPr lang="en-US" altLang="en-US" dirty="0"/>
          </a:p>
        </p:txBody>
      </p:sp>
    </p:spTree>
    <p:extLst>
      <p:ext uri="{BB962C8B-B14F-4D97-AF65-F5344CB8AC3E}">
        <p14:creationId xmlns:p14="http://schemas.microsoft.com/office/powerpoint/2010/main" val="1915048972"/>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560696" y="2871354"/>
            <a:ext cx="4114800" cy="304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marL="341313" indent="-341313">
              <a:lnSpc>
                <a:spcPct val="115000"/>
              </a:lnSpc>
              <a:spcBef>
                <a:spcPct val="45000"/>
              </a:spcBef>
              <a:buClr>
                <a:srgbClr val="CC0000"/>
              </a:buClr>
              <a:buSzTx/>
              <a:buNone/>
            </a:pPr>
            <a:r>
              <a:rPr lang="en-US" sz="1900" dirty="0" smtClean="0">
                <a:solidFill>
                  <a:srgbClr val="CC0000"/>
                </a:solidFill>
                <a:effectLst/>
                <a:latin typeface="Liberation Sans" panose="020B0604020202020204" pitchFamily="34" charset="0"/>
              </a:rPr>
              <a:t>1</a:t>
            </a:r>
            <a:r>
              <a:rPr lang="en-US" sz="1900" b="0" dirty="0" smtClean="0">
                <a:effectLst/>
                <a:latin typeface="Liberation Sans" panose="020B0604020202020204" pitchFamily="34" charset="0"/>
              </a:rPr>
              <a:t>	Describe </a:t>
            </a:r>
            <a:r>
              <a:rPr lang="en-US" sz="1900" b="0" dirty="0">
                <a:effectLst/>
                <a:latin typeface="Liberation Sans" panose="020B0604020202020204" pitchFamily="34" charset="0"/>
              </a:rPr>
              <a:t>the characteristics, valuation</a:t>
            </a:r>
            <a:r>
              <a:rPr lang="en-US" sz="1900" b="0" dirty="0" smtClean="0">
                <a:effectLst/>
                <a:latin typeface="Liberation Sans" panose="020B0604020202020204" pitchFamily="34" charset="0"/>
              </a:rPr>
              <a:t>, and </a:t>
            </a:r>
            <a:r>
              <a:rPr lang="en-US" sz="1900" b="0" dirty="0">
                <a:effectLst/>
                <a:latin typeface="Liberation Sans" panose="020B0604020202020204" pitchFamily="34" charset="0"/>
              </a:rPr>
              <a:t>amortization of intangible </a:t>
            </a:r>
            <a:r>
              <a:rPr lang="en-US" sz="1900" b="0" dirty="0" smtClean="0">
                <a:effectLst/>
                <a:latin typeface="Liberation Sans" panose="020B0604020202020204" pitchFamily="34" charset="0"/>
              </a:rPr>
              <a:t>assets.</a:t>
            </a:r>
          </a:p>
          <a:p>
            <a:pPr marL="341313" indent="-341313">
              <a:lnSpc>
                <a:spcPct val="115000"/>
              </a:lnSpc>
              <a:spcBef>
                <a:spcPct val="45000"/>
              </a:spcBef>
              <a:buClr>
                <a:srgbClr val="CC0000"/>
              </a:buClr>
              <a:buSzTx/>
              <a:buNone/>
            </a:pPr>
            <a:r>
              <a:rPr lang="en-US" sz="1900" dirty="0">
                <a:solidFill>
                  <a:srgbClr val="CC0000"/>
                </a:solidFill>
                <a:effectLst/>
                <a:latin typeface="Liberation Sans" panose="020B0604020202020204" pitchFamily="34" charset="0"/>
              </a:rPr>
              <a:t>2</a:t>
            </a:r>
            <a:r>
              <a:rPr lang="en-US" sz="1900" b="0" dirty="0" smtClean="0">
                <a:effectLst/>
                <a:latin typeface="Liberation Sans" panose="020B0604020202020204" pitchFamily="34" charset="0"/>
              </a:rPr>
              <a:t>	Describe </a:t>
            </a:r>
            <a:r>
              <a:rPr lang="en-US" sz="1900" b="0" dirty="0">
                <a:effectLst/>
                <a:latin typeface="Liberation Sans" panose="020B0604020202020204" pitchFamily="34" charset="0"/>
              </a:rPr>
              <a:t>the accounting for </a:t>
            </a:r>
            <a:r>
              <a:rPr lang="en-US" sz="1900" b="0" dirty="0" smtClean="0">
                <a:effectLst/>
                <a:latin typeface="Liberation Sans" panose="020B0604020202020204" pitchFamily="34" charset="0"/>
              </a:rPr>
              <a:t>various types </a:t>
            </a:r>
            <a:r>
              <a:rPr lang="en-US" sz="1900" b="0" dirty="0">
                <a:effectLst/>
                <a:latin typeface="Liberation Sans" panose="020B0604020202020204" pitchFamily="34" charset="0"/>
              </a:rPr>
              <a:t>of intangible </a:t>
            </a:r>
            <a:r>
              <a:rPr lang="en-US" sz="1900" b="0" dirty="0" smtClean="0">
                <a:effectLst/>
                <a:latin typeface="Liberation Sans" panose="020B0604020202020204" pitchFamily="34" charset="0"/>
              </a:rPr>
              <a:t>assets.</a:t>
            </a:r>
          </a:p>
          <a:p>
            <a:pPr marL="341313" indent="-341313">
              <a:lnSpc>
                <a:spcPct val="115000"/>
              </a:lnSpc>
              <a:spcBef>
                <a:spcPct val="45000"/>
              </a:spcBef>
              <a:buClr>
                <a:srgbClr val="CC0000"/>
              </a:buClr>
              <a:buSzTx/>
              <a:buNone/>
            </a:pPr>
            <a:r>
              <a:rPr lang="en-US" sz="1900" dirty="0">
                <a:solidFill>
                  <a:srgbClr val="CC0000"/>
                </a:solidFill>
                <a:effectLst/>
                <a:latin typeface="Liberation Sans" panose="020B0604020202020204" pitchFamily="34" charset="0"/>
              </a:rPr>
              <a:t>3</a:t>
            </a:r>
            <a:r>
              <a:rPr lang="en-US" sz="1900" b="0" dirty="0" smtClean="0">
                <a:effectLst/>
                <a:latin typeface="Liberation Sans" panose="020B0604020202020204" pitchFamily="34" charset="0"/>
              </a:rPr>
              <a:t>	Explain </a:t>
            </a:r>
            <a:r>
              <a:rPr lang="en-US" sz="1900" b="0" dirty="0">
                <a:effectLst/>
                <a:latin typeface="Liberation Sans" panose="020B0604020202020204" pitchFamily="34" charset="0"/>
              </a:rPr>
              <a:t>the accounting issues for recording goodwill.</a:t>
            </a:r>
            <a:endParaRPr lang="en-US" altLang="en-US" sz="1900" b="0" dirty="0">
              <a:effectLst/>
              <a:latin typeface="Liberation Sans" panose="020B0604020202020204" pitchFamily="34" charset="0"/>
            </a:endParaRPr>
          </a:p>
        </p:txBody>
      </p:sp>
      <p:sp>
        <p:nvSpPr>
          <p:cNvPr id="3075" name="Rectangle 15"/>
          <p:cNvSpPr>
            <a:spLocks noGrp="1" noChangeArrowheads="1"/>
          </p:cNvSpPr>
          <p:nvPr>
            <p:ph type="title"/>
          </p:nvPr>
        </p:nvSpPr>
        <p:spPr bwMode="auto">
          <a:xfrm>
            <a:off x="560696" y="1828800"/>
            <a:ext cx="3886200" cy="484909"/>
          </a:xfrm>
          <a:noFill/>
        </p:spPr>
        <p:txBody>
          <a:bodyPr vert="horz" wrap="square" lIns="90488" tIns="44450" rIns="90488" bIns="44450" numCol="1" anchor="t" anchorCtr="0" compatLnSpc="1">
            <a:prstTxWarp prst="textNoShape">
              <a:avLst/>
            </a:prstTxWarp>
          </a:bodyPr>
          <a:lstStyle/>
          <a:p>
            <a:pPr marL="0" indent="0" algn="l">
              <a:lnSpc>
                <a:spcPct val="110000"/>
              </a:lnSpc>
            </a:pPr>
            <a:r>
              <a:rPr lang="en-US" altLang="en-US" sz="2400" i="0" dirty="0" smtClean="0">
                <a:solidFill>
                  <a:srgbClr val="CC0000"/>
                </a:solidFill>
                <a:effectLst/>
                <a:latin typeface="Liberation Sans" panose="020B0604020202020204" pitchFamily="34" charset="0"/>
              </a:rPr>
              <a:t>LEARNING OBJECTIVES</a:t>
            </a:r>
          </a:p>
        </p:txBody>
      </p:sp>
      <p:sp>
        <p:nvSpPr>
          <p:cNvPr id="3076" name="Rectangle 18"/>
          <p:cNvSpPr>
            <a:spLocks noChangeArrowheads="1"/>
          </p:cNvSpPr>
          <p:nvPr/>
        </p:nvSpPr>
        <p:spPr bwMode="auto">
          <a:xfrm>
            <a:off x="4800600" y="2871354"/>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341313" indent="-341313" algn="l">
              <a:lnSpc>
                <a:spcPct val="115000"/>
              </a:lnSpc>
              <a:spcBef>
                <a:spcPct val="45000"/>
              </a:spcBef>
              <a:buClr>
                <a:srgbClr val="CC0000"/>
              </a:buClr>
            </a:pPr>
            <a:r>
              <a:rPr lang="en-US" sz="1900" dirty="0">
                <a:solidFill>
                  <a:srgbClr val="CC0000"/>
                </a:solidFill>
                <a:latin typeface="Liberation Sans" panose="020B0604020202020204" pitchFamily="34" charset="0"/>
              </a:rPr>
              <a:t>4</a:t>
            </a:r>
            <a:r>
              <a:rPr lang="en-US" sz="1900" b="0" dirty="0" smtClean="0">
                <a:solidFill>
                  <a:schemeClr val="bg2"/>
                </a:solidFill>
                <a:latin typeface="Liberation Sans" panose="020B0604020202020204" pitchFamily="34" charset="0"/>
              </a:rPr>
              <a:t>	Explain </a:t>
            </a:r>
            <a:r>
              <a:rPr lang="en-US" sz="1900" b="0" dirty="0">
                <a:solidFill>
                  <a:schemeClr val="bg2"/>
                </a:solidFill>
                <a:latin typeface="Liberation Sans" panose="020B0604020202020204" pitchFamily="34" charset="0"/>
              </a:rPr>
              <a:t>impairment procedures </a:t>
            </a:r>
            <a:r>
              <a:rPr lang="en-US" sz="1900" b="0" dirty="0" smtClean="0">
                <a:solidFill>
                  <a:schemeClr val="bg2"/>
                </a:solidFill>
                <a:latin typeface="Liberation Sans" panose="020B0604020202020204" pitchFamily="34" charset="0"/>
              </a:rPr>
              <a:t>and presentation </a:t>
            </a:r>
            <a:r>
              <a:rPr lang="en-US" sz="1900" b="0" dirty="0">
                <a:solidFill>
                  <a:schemeClr val="bg2"/>
                </a:solidFill>
                <a:latin typeface="Liberation Sans" panose="020B0604020202020204" pitchFamily="34" charset="0"/>
              </a:rPr>
              <a:t>requirements for </a:t>
            </a:r>
            <a:r>
              <a:rPr lang="en-US" sz="1900" b="0" dirty="0" smtClean="0">
                <a:solidFill>
                  <a:schemeClr val="bg2"/>
                </a:solidFill>
                <a:latin typeface="Liberation Sans" panose="020B0604020202020204" pitchFamily="34" charset="0"/>
              </a:rPr>
              <a:t>intangible assets</a:t>
            </a:r>
            <a:r>
              <a:rPr lang="en-US" sz="1900" b="0" dirty="0">
                <a:solidFill>
                  <a:schemeClr val="bg2"/>
                </a:solidFill>
                <a:latin typeface="Liberation Sans" panose="020B0604020202020204" pitchFamily="34" charset="0"/>
              </a:rPr>
              <a:t>.</a:t>
            </a:r>
          </a:p>
          <a:p>
            <a:pPr marL="341313" indent="-341313" algn="l">
              <a:lnSpc>
                <a:spcPct val="115000"/>
              </a:lnSpc>
              <a:spcBef>
                <a:spcPct val="45000"/>
              </a:spcBef>
              <a:buClr>
                <a:srgbClr val="CC0000"/>
              </a:buClr>
            </a:pPr>
            <a:r>
              <a:rPr lang="en-US" sz="1900" dirty="0">
                <a:solidFill>
                  <a:srgbClr val="CC0000"/>
                </a:solidFill>
                <a:latin typeface="Liberation Sans" panose="020B0604020202020204" pitchFamily="34" charset="0"/>
              </a:rPr>
              <a:t>5</a:t>
            </a:r>
            <a:r>
              <a:rPr lang="en-US" sz="1900" b="0" dirty="0" smtClean="0">
                <a:solidFill>
                  <a:schemeClr val="bg2"/>
                </a:solidFill>
                <a:latin typeface="Liberation Sans" panose="020B0604020202020204" pitchFamily="34" charset="0"/>
              </a:rPr>
              <a:t>	Describe </a:t>
            </a:r>
            <a:r>
              <a:rPr lang="en-US" sz="1900" b="0" dirty="0">
                <a:solidFill>
                  <a:schemeClr val="bg2"/>
                </a:solidFill>
                <a:latin typeface="Liberation Sans" panose="020B0604020202020204" pitchFamily="34" charset="0"/>
              </a:rPr>
              <a:t>accounting and </a:t>
            </a:r>
            <a:r>
              <a:rPr lang="en-US" sz="1900" b="0" dirty="0" smtClean="0">
                <a:solidFill>
                  <a:schemeClr val="bg2"/>
                </a:solidFill>
                <a:latin typeface="Liberation Sans" panose="020B0604020202020204" pitchFamily="34" charset="0"/>
              </a:rPr>
              <a:t>presentation for </a:t>
            </a:r>
            <a:r>
              <a:rPr lang="en-US" sz="1900" b="0" dirty="0">
                <a:solidFill>
                  <a:schemeClr val="bg2"/>
                </a:solidFill>
                <a:latin typeface="Liberation Sans" panose="020B0604020202020204" pitchFamily="34" charset="0"/>
              </a:rPr>
              <a:t>research and development </a:t>
            </a:r>
            <a:r>
              <a:rPr lang="en-US" sz="1900" b="0" dirty="0" smtClean="0">
                <a:solidFill>
                  <a:schemeClr val="bg2"/>
                </a:solidFill>
                <a:latin typeface="Liberation Sans" panose="020B0604020202020204" pitchFamily="34" charset="0"/>
              </a:rPr>
              <a:t>and similar </a:t>
            </a:r>
            <a:r>
              <a:rPr lang="en-US" sz="1900" b="0" dirty="0">
                <a:solidFill>
                  <a:schemeClr val="bg2"/>
                </a:solidFill>
                <a:latin typeface="Liberation Sans" panose="020B0604020202020204" pitchFamily="34" charset="0"/>
              </a:rPr>
              <a:t>costs.</a:t>
            </a:r>
            <a:endParaRPr lang="en-US" altLang="en-US" sz="1900" b="0" dirty="0">
              <a:solidFill>
                <a:schemeClr val="bg2"/>
              </a:solidFill>
              <a:latin typeface="Liberation Sans" panose="020B0604020202020204" pitchFamily="34" charset="0"/>
            </a:endParaRPr>
          </a:p>
        </p:txBody>
      </p:sp>
      <p:sp>
        <p:nvSpPr>
          <p:cNvPr id="3077" name="Rectangle 19"/>
          <p:cNvSpPr>
            <a:spLocks noChangeArrowheads="1"/>
          </p:cNvSpPr>
          <p:nvPr/>
        </p:nvSpPr>
        <p:spPr bwMode="auto">
          <a:xfrm>
            <a:off x="560696" y="2414154"/>
            <a:ext cx="7211704" cy="3974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90488" tIns="44450" rIns="90488" bIns="44450">
            <a:spAutoFit/>
          </a:bodyPr>
          <a:lstStyle>
            <a:lvl1pPr marL="285750" indent="-28575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5000"/>
              </a:lnSpc>
              <a:spcBef>
                <a:spcPct val="45000"/>
              </a:spcBef>
              <a:buClr>
                <a:srgbClr val="A50021"/>
              </a:buClr>
              <a:buFont typeface="Wingdings" pitchFamily="2" charset="2"/>
              <a:buNone/>
            </a:pPr>
            <a:r>
              <a:rPr lang="en-US" altLang="en-US" sz="1900" dirty="0">
                <a:solidFill>
                  <a:schemeClr val="bg2"/>
                </a:solidFill>
                <a:latin typeface="Liberation Sans" panose="020B0604020202020204" pitchFamily="34" charset="0"/>
              </a:rPr>
              <a:t>After studying this chapter, you should be able to:</a:t>
            </a:r>
          </a:p>
        </p:txBody>
      </p:sp>
      <p:sp>
        <p:nvSpPr>
          <p:cNvPr id="3079" name="Rectangle 24"/>
          <p:cNvSpPr>
            <a:spLocks noChangeArrowheads="1"/>
          </p:cNvSpPr>
          <p:nvPr/>
        </p:nvSpPr>
        <p:spPr bwMode="auto">
          <a:xfrm>
            <a:off x="2438400" y="402608"/>
            <a:ext cx="5867400" cy="10668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sz="5000" dirty="0">
                <a:solidFill>
                  <a:schemeClr val="tx2">
                    <a:lumMod val="50000"/>
                  </a:schemeClr>
                </a:solidFill>
                <a:latin typeface="Liberation Sans" panose="020B0604020202020204" pitchFamily="34" charset="0"/>
              </a:rPr>
              <a:t>Intangible Assets</a:t>
            </a:r>
          </a:p>
        </p:txBody>
      </p:sp>
      <p:sp>
        <p:nvSpPr>
          <p:cNvPr id="3081" name="Text Box 26"/>
          <p:cNvSpPr txBox="1">
            <a:spLocks noChangeArrowheads="1"/>
          </p:cNvSpPr>
          <p:nvPr/>
        </p:nvSpPr>
        <p:spPr bwMode="auto">
          <a:xfrm>
            <a:off x="381000" y="76200"/>
            <a:ext cx="19050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altLang="en-US" sz="10700" b="0" dirty="0">
                <a:solidFill>
                  <a:srgbClr val="006600"/>
                </a:solidFill>
                <a:latin typeface="Liberation Sans" panose="020B0604020202020204" pitchFamily="34" charset="0"/>
              </a:rPr>
              <a:t>12</a:t>
            </a:r>
          </a:p>
        </p:txBody>
      </p:sp>
      <p:cxnSp>
        <p:nvCxnSpPr>
          <p:cNvPr id="3" name="Straight Connector 2"/>
          <p:cNvCxnSpPr/>
          <p:nvPr/>
        </p:nvCxnSpPr>
        <p:spPr bwMode="auto">
          <a:xfrm>
            <a:off x="340056" y="-4592"/>
            <a:ext cx="0" cy="6086944"/>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152400" y="6096000"/>
            <a:ext cx="1524000" cy="0"/>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4"/>
          <p:cNvSpPr txBox="1">
            <a:spLocks noChangeArrowheads="1"/>
          </p:cNvSpPr>
          <p:nvPr/>
        </p:nvSpPr>
        <p:spPr bwMode="auto">
          <a:xfrm>
            <a:off x="609600" y="1371600"/>
            <a:ext cx="7848600" cy="21121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5000"/>
              </a:lnSpc>
            </a:pPr>
            <a:r>
              <a:rPr lang="en-US" altLang="en-US" sz="2100" dirty="0">
                <a:solidFill>
                  <a:schemeClr val="tx1"/>
                </a:solidFill>
                <a:latin typeface="Liberation Sans" panose="020B0604020202020204" pitchFamily="34" charset="0"/>
              </a:rPr>
              <a:t>Illustration:</a:t>
            </a:r>
            <a:r>
              <a:rPr lang="en-US" altLang="en-US" sz="2100" b="0" dirty="0">
                <a:solidFill>
                  <a:schemeClr val="tx1"/>
                </a:solidFill>
                <a:latin typeface="Liberation Sans" panose="020B0604020202020204" pitchFamily="34" charset="0"/>
              </a:rPr>
              <a:t>  Harcott Co. incurs $180,000 in legal costs on January 1, </a:t>
            </a:r>
            <a:r>
              <a:rPr lang="en-US" altLang="en-US" sz="2100" b="0" dirty="0" smtClean="0">
                <a:solidFill>
                  <a:schemeClr val="tx1"/>
                </a:solidFill>
                <a:latin typeface="Liberation Sans" panose="020B0604020202020204" pitchFamily="34" charset="0"/>
              </a:rPr>
              <a:t>2017, </a:t>
            </a:r>
            <a:r>
              <a:rPr lang="en-US" altLang="en-US" sz="2100" b="0" dirty="0">
                <a:solidFill>
                  <a:schemeClr val="tx1"/>
                </a:solidFill>
                <a:latin typeface="Liberation Sans" panose="020B0604020202020204" pitchFamily="34" charset="0"/>
              </a:rPr>
              <a:t>to successfully defend a patent. The patent’s useful life is </a:t>
            </a:r>
            <a:r>
              <a:rPr lang="en-US" altLang="en-US" sz="2100" b="0" dirty="0" smtClean="0">
                <a:solidFill>
                  <a:schemeClr val="tx1"/>
                </a:solidFill>
                <a:latin typeface="Liberation Sans" panose="020B0604020202020204" pitchFamily="34" charset="0"/>
              </a:rPr>
              <a:t>12 </a:t>
            </a:r>
            <a:r>
              <a:rPr lang="en-US" altLang="en-US" sz="2100" b="0" dirty="0">
                <a:solidFill>
                  <a:schemeClr val="tx1"/>
                </a:solidFill>
                <a:latin typeface="Liberation Sans" panose="020B0604020202020204" pitchFamily="34" charset="0"/>
              </a:rPr>
              <a:t>years, amortized on a straight-line basis.  Harcott records the legal fees and the amortization at the end of </a:t>
            </a:r>
            <a:r>
              <a:rPr lang="en-US" altLang="en-US" sz="2100" b="0" dirty="0" smtClean="0">
                <a:solidFill>
                  <a:schemeClr val="tx1"/>
                </a:solidFill>
                <a:latin typeface="Liberation Sans" panose="020B0604020202020204" pitchFamily="34" charset="0"/>
              </a:rPr>
              <a:t>2017 as </a:t>
            </a:r>
            <a:r>
              <a:rPr lang="en-US" altLang="en-US" sz="2100" b="0" dirty="0">
                <a:solidFill>
                  <a:schemeClr val="tx1"/>
                </a:solidFill>
                <a:latin typeface="Liberation Sans" panose="020B0604020202020204" pitchFamily="34" charset="0"/>
              </a:rPr>
              <a:t>follows.</a:t>
            </a:r>
          </a:p>
        </p:txBody>
      </p:sp>
      <p:sp>
        <p:nvSpPr>
          <p:cNvPr id="1178629" name="Rectangle 5"/>
          <p:cNvSpPr>
            <a:spLocks noChangeArrowheads="1"/>
          </p:cNvSpPr>
          <p:nvPr/>
        </p:nvSpPr>
        <p:spPr bwMode="auto">
          <a:xfrm>
            <a:off x="1752600" y="3650774"/>
            <a:ext cx="6629400" cy="41549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009A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4800600" algn="r"/>
                <a:tab pos="6400800" algn="r"/>
              </a:tabLst>
              <a:defRPr b="1">
                <a:solidFill>
                  <a:schemeClr val="folHlink"/>
                </a:solidFill>
                <a:latin typeface="Comic Sans MS" pitchFamily="66" charset="0"/>
              </a:defRPr>
            </a:lvl1pPr>
            <a:lvl2pPr marL="742950" indent="-285750">
              <a:tabLst>
                <a:tab pos="4800600" algn="r"/>
                <a:tab pos="6400800" algn="r"/>
              </a:tabLst>
              <a:defRPr b="1">
                <a:solidFill>
                  <a:schemeClr val="folHlink"/>
                </a:solidFill>
                <a:latin typeface="Comic Sans MS" pitchFamily="66" charset="0"/>
              </a:defRPr>
            </a:lvl2pPr>
            <a:lvl3pPr marL="1143000" indent="-228600">
              <a:tabLst>
                <a:tab pos="4800600" algn="r"/>
                <a:tab pos="6400800" algn="r"/>
              </a:tabLst>
              <a:defRPr b="1">
                <a:solidFill>
                  <a:schemeClr val="folHlink"/>
                </a:solidFill>
                <a:latin typeface="Comic Sans MS" pitchFamily="66" charset="0"/>
              </a:defRPr>
            </a:lvl3pPr>
            <a:lvl4pPr marL="1600200" indent="-228600">
              <a:tabLst>
                <a:tab pos="4800600" algn="r"/>
                <a:tab pos="6400800" algn="r"/>
              </a:tabLst>
              <a:defRPr b="1">
                <a:solidFill>
                  <a:schemeClr val="folHlink"/>
                </a:solidFill>
                <a:latin typeface="Comic Sans MS" pitchFamily="66" charset="0"/>
              </a:defRPr>
            </a:lvl4pPr>
            <a:lvl5pPr marL="2057400" indent="-228600">
              <a:tabLst>
                <a:tab pos="4800600" algn="r"/>
                <a:tab pos="6400800" algn="r"/>
              </a:tabLst>
              <a:defRPr b="1">
                <a:solidFill>
                  <a:schemeClr val="folHlink"/>
                </a:solidFill>
                <a:latin typeface="Comic Sans MS" pitchFamily="66" charset="0"/>
              </a:defRPr>
            </a:lvl5pPr>
            <a:lvl6pPr marL="2514600" indent="-228600" algn="ctr" eaLnBrk="0" fontAlgn="base" hangingPunct="0">
              <a:spcBef>
                <a:spcPct val="0"/>
              </a:spcBef>
              <a:spcAft>
                <a:spcPct val="0"/>
              </a:spcAft>
              <a:tabLst>
                <a:tab pos="4800600" algn="r"/>
                <a:tab pos="6400800" algn="r"/>
              </a:tabLst>
              <a:defRPr b="1">
                <a:solidFill>
                  <a:schemeClr val="folHlink"/>
                </a:solidFill>
                <a:latin typeface="Comic Sans MS" pitchFamily="66" charset="0"/>
              </a:defRPr>
            </a:lvl6pPr>
            <a:lvl7pPr marL="2971800" indent="-228600" algn="ctr" eaLnBrk="0" fontAlgn="base" hangingPunct="0">
              <a:spcBef>
                <a:spcPct val="0"/>
              </a:spcBef>
              <a:spcAft>
                <a:spcPct val="0"/>
              </a:spcAft>
              <a:tabLst>
                <a:tab pos="4800600" algn="r"/>
                <a:tab pos="6400800" algn="r"/>
              </a:tabLst>
              <a:defRPr b="1">
                <a:solidFill>
                  <a:schemeClr val="folHlink"/>
                </a:solidFill>
                <a:latin typeface="Comic Sans MS" pitchFamily="66" charset="0"/>
              </a:defRPr>
            </a:lvl7pPr>
            <a:lvl8pPr marL="3429000" indent="-228600" algn="ctr" eaLnBrk="0" fontAlgn="base" hangingPunct="0">
              <a:spcBef>
                <a:spcPct val="0"/>
              </a:spcBef>
              <a:spcAft>
                <a:spcPct val="0"/>
              </a:spcAft>
              <a:tabLst>
                <a:tab pos="4800600" algn="r"/>
                <a:tab pos="6400800" algn="r"/>
              </a:tabLst>
              <a:defRPr b="1">
                <a:solidFill>
                  <a:schemeClr val="folHlink"/>
                </a:solidFill>
                <a:latin typeface="Comic Sans MS" pitchFamily="66" charset="0"/>
              </a:defRPr>
            </a:lvl8pPr>
            <a:lvl9pPr marL="3886200" indent="-228600" algn="ctr" eaLnBrk="0" fontAlgn="base" hangingPunct="0">
              <a:spcBef>
                <a:spcPct val="0"/>
              </a:spcBef>
              <a:spcAft>
                <a:spcPct val="0"/>
              </a:spcAft>
              <a:tabLst>
                <a:tab pos="4800600" algn="r"/>
                <a:tab pos="6400800" algn="r"/>
              </a:tabLst>
              <a:defRPr b="1">
                <a:solidFill>
                  <a:schemeClr val="folHlink"/>
                </a:solidFill>
                <a:latin typeface="Comic Sans MS" pitchFamily="66" charset="0"/>
              </a:defRPr>
            </a:lvl9pPr>
          </a:lstStyle>
          <a:p>
            <a:pPr algn="l">
              <a:tabLst>
                <a:tab pos="5308600" algn="r"/>
                <a:tab pos="6400800" algn="r"/>
              </a:tabLst>
            </a:pPr>
            <a:r>
              <a:rPr lang="en-US" altLang="en-US" sz="2100" b="0" dirty="0">
                <a:latin typeface="Liberation Sans" panose="020B0604020202020204" pitchFamily="34" charset="0"/>
              </a:rPr>
              <a:t>Patents 	180,000</a:t>
            </a:r>
          </a:p>
        </p:txBody>
      </p:sp>
      <p:sp>
        <p:nvSpPr>
          <p:cNvPr id="20485" name="Rectangle 6"/>
          <p:cNvSpPr>
            <a:spLocks noChangeArrowheads="1"/>
          </p:cNvSpPr>
          <p:nvPr/>
        </p:nvSpPr>
        <p:spPr bwMode="auto">
          <a:xfrm>
            <a:off x="609600" y="3650134"/>
            <a:ext cx="1219200" cy="41549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5029200" algn="r"/>
                <a:tab pos="6400800" algn="r"/>
              </a:tabLst>
              <a:defRPr b="1">
                <a:solidFill>
                  <a:schemeClr val="folHlink"/>
                </a:solidFill>
                <a:latin typeface="Comic Sans MS" pitchFamily="66" charset="0"/>
              </a:defRPr>
            </a:lvl1pPr>
            <a:lvl2pPr marL="742950" indent="-285750">
              <a:tabLst>
                <a:tab pos="5029200" algn="r"/>
                <a:tab pos="6400800" algn="r"/>
              </a:tabLst>
              <a:defRPr b="1">
                <a:solidFill>
                  <a:schemeClr val="folHlink"/>
                </a:solidFill>
                <a:latin typeface="Comic Sans MS" pitchFamily="66" charset="0"/>
              </a:defRPr>
            </a:lvl2pPr>
            <a:lvl3pPr marL="1143000" indent="-228600">
              <a:tabLst>
                <a:tab pos="5029200" algn="r"/>
                <a:tab pos="6400800" algn="r"/>
              </a:tabLst>
              <a:defRPr b="1">
                <a:solidFill>
                  <a:schemeClr val="folHlink"/>
                </a:solidFill>
                <a:latin typeface="Comic Sans MS" pitchFamily="66" charset="0"/>
              </a:defRPr>
            </a:lvl3pPr>
            <a:lvl4pPr marL="1600200" indent="-228600">
              <a:tabLst>
                <a:tab pos="5029200" algn="r"/>
                <a:tab pos="6400800" algn="r"/>
              </a:tabLst>
              <a:defRPr b="1">
                <a:solidFill>
                  <a:schemeClr val="folHlink"/>
                </a:solidFill>
                <a:latin typeface="Comic Sans MS" pitchFamily="66" charset="0"/>
              </a:defRPr>
            </a:lvl4pPr>
            <a:lvl5pPr marL="2057400" indent="-228600">
              <a:tabLst>
                <a:tab pos="5029200" algn="r"/>
                <a:tab pos="6400800" algn="r"/>
              </a:tabLst>
              <a:defRPr b="1">
                <a:solidFill>
                  <a:schemeClr val="folHlink"/>
                </a:solidFill>
                <a:latin typeface="Comic Sans MS" pitchFamily="66" charset="0"/>
              </a:defRPr>
            </a:lvl5pPr>
            <a:lvl6pPr marL="2514600" indent="-228600" algn="ctr" eaLnBrk="0" fontAlgn="base" hangingPunct="0">
              <a:spcBef>
                <a:spcPct val="0"/>
              </a:spcBef>
              <a:spcAft>
                <a:spcPct val="0"/>
              </a:spcAft>
              <a:tabLst>
                <a:tab pos="5029200" algn="r"/>
                <a:tab pos="6400800" algn="r"/>
              </a:tabLst>
              <a:defRPr b="1">
                <a:solidFill>
                  <a:schemeClr val="folHlink"/>
                </a:solidFill>
                <a:latin typeface="Comic Sans MS" pitchFamily="66" charset="0"/>
              </a:defRPr>
            </a:lvl6pPr>
            <a:lvl7pPr marL="2971800" indent="-228600" algn="ctr" eaLnBrk="0" fontAlgn="base" hangingPunct="0">
              <a:spcBef>
                <a:spcPct val="0"/>
              </a:spcBef>
              <a:spcAft>
                <a:spcPct val="0"/>
              </a:spcAft>
              <a:tabLst>
                <a:tab pos="5029200" algn="r"/>
                <a:tab pos="6400800" algn="r"/>
              </a:tabLst>
              <a:defRPr b="1">
                <a:solidFill>
                  <a:schemeClr val="folHlink"/>
                </a:solidFill>
                <a:latin typeface="Comic Sans MS" pitchFamily="66" charset="0"/>
              </a:defRPr>
            </a:lvl7pPr>
            <a:lvl8pPr marL="3429000" indent="-228600" algn="ctr" eaLnBrk="0" fontAlgn="base" hangingPunct="0">
              <a:spcBef>
                <a:spcPct val="0"/>
              </a:spcBef>
              <a:spcAft>
                <a:spcPct val="0"/>
              </a:spcAft>
              <a:tabLst>
                <a:tab pos="5029200" algn="r"/>
                <a:tab pos="6400800" algn="r"/>
              </a:tabLst>
              <a:defRPr b="1">
                <a:solidFill>
                  <a:schemeClr val="folHlink"/>
                </a:solidFill>
                <a:latin typeface="Comic Sans MS" pitchFamily="66" charset="0"/>
              </a:defRPr>
            </a:lvl8pPr>
            <a:lvl9pPr marL="3886200" indent="-228600" algn="ctr" eaLnBrk="0" fontAlgn="base" hangingPunct="0">
              <a:spcBef>
                <a:spcPct val="0"/>
              </a:spcBef>
              <a:spcAft>
                <a:spcPct val="0"/>
              </a:spcAft>
              <a:tabLst>
                <a:tab pos="5029200" algn="r"/>
                <a:tab pos="6400800" algn="r"/>
              </a:tabLst>
              <a:defRPr b="1">
                <a:solidFill>
                  <a:schemeClr val="folHlink"/>
                </a:solidFill>
                <a:latin typeface="Comic Sans MS" pitchFamily="66" charset="0"/>
              </a:defRPr>
            </a:lvl9pPr>
          </a:lstStyle>
          <a:p>
            <a:pPr algn="l"/>
            <a:r>
              <a:rPr lang="en-US" altLang="en-US" sz="2100" b="0" dirty="0">
                <a:latin typeface="Liberation Sans" panose="020B0604020202020204" pitchFamily="34" charset="0"/>
              </a:rPr>
              <a:t>Jan. 1</a:t>
            </a:r>
          </a:p>
        </p:txBody>
      </p:sp>
      <p:sp>
        <p:nvSpPr>
          <p:cNvPr id="1178631" name="Rectangle 7"/>
          <p:cNvSpPr>
            <a:spLocks noChangeArrowheads="1"/>
          </p:cNvSpPr>
          <p:nvPr/>
        </p:nvSpPr>
        <p:spPr bwMode="auto">
          <a:xfrm>
            <a:off x="1752600" y="4152424"/>
            <a:ext cx="7010400" cy="41549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009A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tabLst>
                <a:tab pos="4800600" algn="r"/>
                <a:tab pos="6400800" algn="r"/>
              </a:tabLst>
              <a:defRPr b="1">
                <a:solidFill>
                  <a:schemeClr val="folHlink"/>
                </a:solidFill>
                <a:latin typeface="Comic Sans MS" pitchFamily="66" charset="0"/>
              </a:defRPr>
            </a:lvl1pPr>
            <a:lvl2pPr marL="742950" indent="-285750">
              <a:tabLst>
                <a:tab pos="4800600" algn="r"/>
                <a:tab pos="6400800" algn="r"/>
              </a:tabLst>
              <a:defRPr b="1">
                <a:solidFill>
                  <a:schemeClr val="folHlink"/>
                </a:solidFill>
                <a:latin typeface="Comic Sans MS" pitchFamily="66" charset="0"/>
              </a:defRPr>
            </a:lvl2pPr>
            <a:lvl3pPr marL="1143000" indent="-228600">
              <a:tabLst>
                <a:tab pos="4800600" algn="r"/>
                <a:tab pos="6400800" algn="r"/>
              </a:tabLst>
              <a:defRPr b="1">
                <a:solidFill>
                  <a:schemeClr val="folHlink"/>
                </a:solidFill>
                <a:latin typeface="Comic Sans MS" pitchFamily="66" charset="0"/>
              </a:defRPr>
            </a:lvl3pPr>
            <a:lvl4pPr marL="1600200" indent="-228600">
              <a:tabLst>
                <a:tab pos="4800600" algn="r"/>
                <a:tab pos="6400800" algn="r"/>
              </a:tabLst>
              <a:defRPr b="1">
                <a:solidFill>
                  <a:schemeClr val="folHlink"/>
                </a:solidFill>
                <a:latin typeface="Comic Sans MS" pitchFamily="66" charset="0"/>
              </a:defRPr>
            </a:lvl4pPr>
            <a:lvl5pPr marL="2057400" indent="-228600">
              <a:tabLst>
                <a:tab pos="4800600" algn="r"/>
                <a:tab pos="6400800" algn="r"/>
              </a:tabLst>
              <a:defRPr b="1">
                <a:solidFill>
                  <a:schemeClr val="folHlink"/>
                </a:solidFill>
                <a:latin typeface="Comic Sans MS" pitchFamily="66" charset="0"/>
              </a:defRPr>
            </a:lvl5pPr>
            <a:lvl6pPr marL="2514600" indent="-228600" algn="ctr" eaLnBrk="0" fontAlgn="base" hangingPunct="0">
              <a:spcBef>
                <a:spcPct val="0"/>
              </a:spcBef>
              <a:spcAft>
                <a:spcPct val="0"/>
              </a:spcAft>
              <a:tabLst>
                <a:tab pos="4800600" algn="r"/>
                <a:tab pos="6400800" algn="r"/>
              </a:tabLst>
              <a:defRPr b="1">
                <a:solidFill>
                  <a:schemeClr val="folHlink"/>
                </a:solidFill>
                <a:latin typeface="Comic Sans MS" pitchFamily="66" charset="0"/>
              </a:defRPr>
            </a:lvl6pPr>
            <a:lvl7pPr marL="2971800" indent="-228600" algn="ctr" eaLnBrk="0" fontAlgn="base" hangingPunct="0">
              <a:spcBef>
                <a:spcPct val="0"/>
              </a:spcBef>
              <a:spcAft>
                <a:spcPct val="0"/>
              </a:spcAft>
              <a:tabLst>
                <a:tab pos="4800600" algn="r"/>
                <a:tab pos="6400800" algn="r"/>
              </a:tabLst>
              <a:defRPr b="1">
                <a:solidFill>
                  <a:schemeClr val="folHlink"/>
                </a:solidFill>
                <a:latin typeface="Comic Sans MS" pitchFamily="66" charset="0"/>
              </a:defRPr>
            </a:lvl7pPr>
            <a:lvl8pPr marL="3429000" indent="-228600" algn="ctr" eaLnBrk="0" fontAlgn="base" hangingPunct="0">
              <a:spcBef>
                <a:spcPct val="0"/>
              </a:spcBef>
              <a:spcAft>
                <a:spcPct val="0"/>
              </a:spcAft>
              <a:tabLst>
                <a:tab pos="4800600" algn="r"/>
                <a:tab pos="6400800" algn="r"/>
              </a:tabLst>
              <a:defRPr b="1">
                <a:solidFill>
                  <a:schemeClr val="folHlink"/>
                </a:solidFill>
                <a:latin typeface="Comic Sans MS" pitchFamily="66" charset="0"/>
              </a:defRPr>
            </a:lvl8pPr>
            <a:lvl9pPr marL="3886200" indent="-228600" algn="ctr" eaLnBrk="0" fontAlgn="base" hangingPunct="0">
              <a:spcBef>
                <a:spcPct val="0"/>
              </a:spcBef>
              <a:spcAft>
                <a:spcPct val="0"/>
              </a:spcAft>
              <a:tabLst>
                <a:tab pos="4800600" algn="r"/>
                <a:tab pos="6400800" algn="r"/>
              </a:tabLst>
              <a:defRPr b="1">
                <a:solidFill>
                  <a:schemeClr val="folHlink"/>
                </a:solidFill>
                <a:latin typeface="Comic Sans MS" pitchFamily="66" charset="0"/>
              </a:defRPr>
            </a:lvl9pPr>
          </a:lstStyle>
          <a:p>
            <a:pPr algn="l">
              <a:tabLst>
                <a:tab pos="4800600" algn="r"/>
                <a:tab pos="6688138" algn="r"/>
              </a:tabLst>
            </a:pPr>
            <a:r>
              <a:rPr lang="en-US" altLang="en-US" sz="2100" b="0" dirty="0">
                <a:latin typeface="Liberation Sans" panose="020B0604020202020204" pitchFamily="34" charset="0"/>
              </a:rPr>
              <a:t>	Cash 		180,000</a:t>
            </a:r>
          </a:p>
        </p:txBody>
      </p:sp>
      <p:sp>
        <p:nvSpPr>
          <p:cNvPr id="1178632" name="Rectangle 8"/>
          <p:cNvSpPr>
            <a:spLocks noChangeArrowheads="1"/>
          </p:cNvSpPr>
          <p:nvPr/>
        </p:nvSpPr>
        <p:spPr bwMode="auto">
          <a:xfrm>
            <a:off x="1752600" y="4855686"/>
            <a:ext cx="6629400" cy="41549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009A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4800600" algn="r"/>
                <a:tab pos="6400800" algn="r"/>
              </a:tabLst>
              <a:defRPr b="1">
                <a:solidFill>
                  <a:schemeClr val="folHlink"/>
                </a:solidFill>
                <a:latin typeface="Comic Sans MS" pitchFamily="66" charset="0"/>
              </a:defRPr>
            </a:lvl1pPr>
            <a:lvl2pPr marL="742950" indent="-285750">
              <a:tabLst>
                <a:tab pos="4800600" algn="r"/>
                <a:tab pos="6400800" algn="r"/>
              </a:tabLst>
              <a:defRPr b="1">
                <a:solidFill>
                  <a:schemeClr val="folHlink"/>
                </a:solidFill>
                <a:latin typeface="Comic Sans MS" pitchFamily="66" charset="0"/>
              </a:defRPr>
            </a:lvl2pPr>
            <a:lvl3pPr marL="1143000" indent="-228600">
              <a:tabLst>
                <a:tab pos="4800600" algn="r"/>
                <a:tab pos="6400800" algn="r"/>
              </a:tabLst>
              <a:defRPr b="1">
                <a:solidFill>
                  <a:schemeClr val="folHlink"/>
                </a:solidFill>
                <a:latin typeface="Comic Sans MS" pitchFamily="66" charset="0"/>
              </a:defRPr>
            </a:lvl3pPr>
            <a:lvl4pPr marL="1600200" indent="-228600">
              <a:tabLst>
                <a:tab pos="4800600" algn="r"/>
                <a:tab pos="6400800" algn="r"/>
              </a:tabLst>
              <a:defRPr b="1">
                <a:solidFill>
                  <a:schemeClr val="folHlink"/>
                </a:solidFill>
                <a:latin typeface="Comic Sans MS" pitchFamily="66" charset="0"/>
              </a:defRPr>
            </a:lvl4pPr>
            <a:lvl5pPr marL="2057400" indent="-228600">
              <a:tabLst>
                <a:tab pos="4800600" algn="r"/>
                <a:tab pos="6400800" algn="r"/>
              </a:tabLst>
              <a:defRPr b="1">
                <a:solidFill>
                  <a:schemeClr val="folHlink"/>
                </a:solidFill>
                <a:latin typeface="Comic Sans MS" pitchFamily="66" charset="0"/>
              </a:defRPr>
            </a:lvl5pPr>
            <a:lvl6pPr marL="2514600" indent="-228600" algn="ctr" eaLnBrk="0" fontAlgn="base" hangingPunct="0">
              <a:spcBef>
                <a:spcPct val="0"/>
              </a:spcBef>
              <a:spcAft>
                <a:spcPct val="0"/>
              </a:spcAft>
              <a:tabLst>
                <a:tab pos="4800600" algn="r"/>
                <a:tab pos="6400800" algn="r"/>
              </a:tabLst>
              <a:defRPr b="1">
                <a:solidFill>
                  <a:schemeClr val="folHlink"/>
                </a:solidFill>
                <a:latin typeface="Comic Sans MS" pitchFamily="66" charset="0"/>
              </a:defRPr>
            </a:lvl6pPr>
            <a:lvl7pPr marL="2971800" indent="-228600" algn="ctr" eaLnBrk="0" fontAlgn="base" hangingPunct="0">
              <a:spcBef>
                <a:spcPct val="0"/>
              </a:spcBef>
              <a:spcAft>
                <a:spcPct val="0"/>
              </a:spcAft>
              <a:tabLst>
                <a:tab pos="4800600" algn="r"/>
                <a:tab pos="6400800" algn="r"/>
              </a:tabLst>
              <a:defRPr b="1">
                <a:solidFill>
                  <a:schemeClr val="folHlink"/>
                </a:solidFill>
                <a:latin typeface="Comic Sans MS" pitchFamily="66" charset="0"/>
              </a:defRPr>
            </a:lvl7pPr>
            <a:lvl8pPr marL="3429000" indent="-228600" algn="ctr" eaLnBrk="0" fontAlgn="base" hangingPunct="0">
              <a:spcBef>
                <a:spcPct val="0"/>
              </a:spcBef>
              <a:spcAft>
                <a:spcPct val="0"/>
              </a:spcAft>
              <a:tabLst>
                <a:tab pos="4800600" algn="r"/>
                <a:tab pos="6400800" algn="r"/>
              </a:tabLst>
              <a:defRPr b="1">
                <a:solidFill>
                  <a:schemeClr val="folHlink"/>
                </a:solidFill>
                <a:latin typeface="Comic Sans MS" pitchFamily="66" charset="0"/>
              </a:defRPr>
            </a:lvl8pPr>
            <a:lvl9pPr marL="3886200" indent="-228600" algn="ctr" eaLnBrk="0" fontAlgn="base" hangingPunct="0">
              <a:spcBef>
                <a:spcPct val="0"/>
              </a:spcBef>
              <a:spcAft>
                <a:spcPct val="0"/>
              </a:spcAft>
              <a:tabLst>
                <a:tab pos="4800600" algn="r"/>
                <a:tab pos="6400800" algn="r"/>
              </a:tabLst>
              <a:defRPr b="1">
                <a:solidFill>
                  <a:schemeClr val="folHlink"/>
                </a:solidFill>
                <a:latin typeface="Comic Sans MS" pitchFamily="66" charset="0"/>
              </a:defRPr>
            </a:lvl9pPr>
          </a:lstStyle>
          <a:p>
            <a:pPr algn="l">
              <a:tabLst>
                <a:tab pos="5308600" algn="r"/>
                <a:tab pos="6400800" algn="r"/>
              </a:tabLst>
            </a:pPr>
            <a:r>
              <a:rPr lang="en-US" altLang="en-US" sz="2100" b="0" dirty="0">
                <a:latin typeface="Liberation Sans" panose="020B0604020202020204" pitchFamily="34" charset="0"/>
              </a:rPr>
              <a:t>Amortization Expense 	</a:t>
            </a:r>
            <a:r>
              <a:rPr lang="en-US" altLang="en-US" sz="2100" b="0" dirty="0" smtClean="0">
                <a:latin typeface="Liberation Sans" panose="020B0604020202020204" pitchFamily="34" charset="0"/>
              </a:rPr>
              <a:t>15,000</a:t>
            </a:r>
            <a:endParaRPr lang="en-US" altLang="en-US" sz="2100" b="0" dirty="0">
              <a:latin typeface="Liberation Sans" panose="020B0604020202020204" pitchFamily="34" charset="0"/>
            </a:endParaRPr>
          </a:p>
        </p:txBody>
      </p:sp>
      <p:sp>
        <p:nvSpPr>
          <p:cNvPr id="20488" name="Rectangle 9"/>
          <p:cNvSpPr>
            <a:spLocks noChangeArrowheads="1"/>
          </p:cNvSpPr>
          <p:nvPr/>
        </p:nvSpPr>
        <p:spPr bwMode="auto">
          <a:xfrm>
            <a:off x="609600" y="4855686"/>
            <a:ext cx="1219200" cy="41549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5029200" algn="r"/>
                <a:tab pos="6400800" algn="r"/>
              </a:tabLst>
              <a:defRPr b="1">
                <a:solidFill>
                  <a:schemeClr val="folHlink"/>
                </a:solidFill>
                <a:latin typeface="Comic Sans MS" pitchFamily="66" charset="0"/>
              </a:defRPr>
            </a:lvl1pPr>
            <a:lvl2pPr marL="742950" indent="-285750">
              <a:tabLst>
                <a:tab pos="5029200" algn="r"/>
                <a:tab pos="6400800" algn="r"/>
              </a:tabLst>
              <a:defRPr b="1">
                <a:solidFill>
                  <a:schemeClr val="folHlink"/>
                </a:solidFill>
                <a:latin typeface="Comic Sans MS" pitchFamily="66" charset="0"/>
              </a:defRPr>
            </a:lvl2pPr>
            <a:lvl3pPr marL="1143000" indent="-228600">
              <a:tabLst>
                <a:tab pos="5029200" algn="r"/>
                <a:tab pos="6400800" algn="r"/>
              </a:tabLst>
              <a:defRPr b="1">
                <a:solidFill>
                  <a:schemeClr val="folHlink"/>
                </a:solidFill>
                <a:latin typeface="Comic Sans MS" pitchFamily="66" charset="0"/>
              </a:defRPr>
            </a:lvl3pPr>
            <a:lvl4pPr marL="1600200" indent="-228600">
              <a:tabLst>
                <a:tab pos="5029200" algn="r"/>
                <a:tab pos="6400800" algn="r"/>
              </a:tabLst>
              <a:defRPr b="1">
                <a:solidFill>
                  <a:schemeClr val="folHlink"/>
                </a:solidFill>
                <a:latin typeface="Comic Sans MS" pitchFamily="66" charset="0"/>
              </a:defRPr>
            </a:lvl4pPr>
            <a:lvl5pPr marL="2057400" indent="-228600">
              <a:tabLst>
                <a:tab pos="5029200" algn="r"/>
                <a:tab pos="6400800" algn="r"/>
              </a:tabLst>
              <a:defRPr b="1">
                <a:solidFill>
                  <a:schemeClr val="folHlink"/>
                </a:solidFill>
                <a:latin typeface="Comic Sans MS" pitchFamily="66" charset="0"/>
              </a:defRPr>
            </a:lvl5pPr>
            <a:lvl6pPr marL="2514600" indent="-228600" algn="ctr" eaLnBrk="0" fontAlgn="base" hangingPunct="0">
              <a:spcBef>
                <a:spcPct val="0"/>
              </a:spcBef>
              <a:spcAft>
                <a:spcPct val="0"/>
              </a:spcAft>
              <a:tabLst>
                <a:tab pos="5029200" algn="r"/>
                <a:tab pos="6400800" algn="r"/>
              </a:tabLst>
              <a:defRPr b="1">
                <a:solidFill>
                  <a:schemeClr val="folHlink"/>
                </a:solidFill>
                <a:latin typeface="Comic Sans MS" pitchFamily="66" charset="0"/>
              </a:defRPr>
            </a:lvl6pPr>
            <a:lvl7pPr marL="2971800" indent="-228600" algn="ctr" eaLnBrk="0" fontAlgn="base" hangingPunct="0">
              <a:spcBef>
                <a:spcPct val="0"/>
              </a:spcBef>
              <a:spcAft>
                <a:spcPct val="0"/>
              </a:spcAft>
              <a:tabLst>
                <a:tab pos="5029200" algn="r"/>
                <a:tab pos="6400800" algn="r"/>
              </a:tabLst>
              <a:defRPr b="1">
                <a:solidFill>
                  <a:schemeClr val="folHlink"/>
                </a:solidFill>
                <a:latin typeface="Comic Sans MS" pitchFamily="66" charset="0"/>
              </a:defRPr>
            </a:lvl7pPr>
            <a:lvl8pPr marL="3429000" indent="-228600" algn="ctr" eaLnBrk="0" fontAlgn="base" hangingPunct="0">
              <a:spcBef>
                <a:spcPct val="0"/>
              </a:spcBef>
              <a:spcAft>
                <a:spcPct val="0"/>
              </a:spcAft>
              <a:tabLst>
                <a:tab pos="5029200" algn="r"/>
                <a:tab pos="6400800" algn="r"/>
              </a:tabLst>
              <a:defRPr b="1">
                <a:solidFill>
                  <a:schemeClr val="folHlink"/>
                </a:solidFill>
                <a:latin typeface="Comic Sans MS" pitchFamily="66" charset="0"/>
              </a:defRPr>
            </a:lvl8pPr>
            <a:lvl9pPr marL="3886200" indent="-228600" algn="ctr" eaLnBrk="0" fontAlgn="base" hangingPunct="0">
              <a:spcBef>
                <a:spcPct val="0"/>
              </a:spcBef>
              <a:spcAft>
                <a:spcPct val="0"/>
              </a:spcAft>
              <a:tabLst>
                <a:tab pos="5029200" algn="r"/>
                <a:tab pos="6400800" algn="r"/>
              </a:tabLst>
              <a:defRPr b="1">
                <a:solidFill>
                  <a:schemeClr val="folHlink"/>
                </a:solidFill>
                <a:latin typeface="Comic Sans MS" pitchFamily="66" charset="0"/>
              </a:defRPr>
            </a:lvl9pPr>
          </a:lstStyle>
          <a:p>
            <a:pPr algn="l"/>
            <a:r>
              <a:rPr lang="en-US" altLang="en-US" sz="2100" b="0" dirty="0">
                <a:latin typeface="Liberation Sans" panose="020B0604020202020204" pitchFamily="34" charset="0"/>
              </a:rPr>
              <a:t>Dec. 31</a:t>
            </a:r>
          </a:p>
        </p:txBody>
      </p:sp>
      <p:sp>
        <p:nvSpPr>
          <p:cNvPr id="1178634" name="Rectangle 10"/>
          <p:cNvSpPr>
            <a:spLocks noChangeArrowheads="1"/>
          </p:cNvSpPr>
          <p:nvPr/>
        </p:nvSpPr>
        <p:spPr bwMode="auto">
          <a:xfrm>
            <a:off x="1752600" y="5357336"/>
            <a:ext cx="7010400" cy="41549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009A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tabLst>
                <a:tab pos="4800600" algn="r"/>
                <a:tab pos="6400800" algn="r"/>
              </a:tabLst>
              <a:defRPr b="1">
                <a:solidFill>
                  <a:schemeClr val="folHlink"/>
                </a:solidFill>
                <a:latin typeface="Comic Sans MS" pitchFamily="66" charset="0"/>
              </a:defRPr>
            </a:lvl1pPr>
            <a:lvl2pPr marL="742950" indent="-285750">
              <a:tabLst>
                <a:tab pos="4800600" algn="r"/>
                <a:tab pos="6400800" algn="r"/>
              </a:tabLst>
              <a:defRPr b="1">
                <a:solidFill>
                  <a:schemeClr val="folHlink"/>
                </a:solidFill>
                <a:latin typeface="Comic Sans MS" pitchFamily="66" charset="0"/>
              </a:defRPr>
            </a:lvl2pPr>
            <a:lvl3pPr marL="1143000" indent="-228600">
              <a:tabLst>
                <a:tab pos="4800600" algn="r"/>
                <a:tab pos="6400800" algn="r"/>
              </a:tabLst>
              <a:defRPr b="1">
                <a:solidFill>
                  <a:schemeClr val="folHlink"/>
                </a:solidFill>
                <a:latin typeface="Comic Sans MS" pitchFamily="66" charset="0"/>
              </a:defRPr>
            </a:lvl3pPr>
            <a:lvl4pPr marL="1600200" indent="-228600">
              <a:tabLst>
                <a:tab pos="4800600" algn="r"/>
                <a:tab pos="6400800" algn="r"/>
              </a:tabLst>
              <a:defRPr b="1">
                <a:solidFill>
                  <a:schemeClr val="folHlink"/>
                </a:solidFill>
                <a:latin typeface="Comic Sans MS" pitchFamily="66" charset="0"/>
              </a:defRPr>
            </a:lvl4pPr>
            <a:lvl5pPr marL="2057400" indent="-228600">
              <a:tabLst>
                <a:tab pos="4800600" algn="r"/>
                <a:tab pos="6400800" algn="r"/>
              </a:tabLst>
              <a:defRPr b="1">
                <a:solidFill>
                  <a:schemeClr val="folHlink"/>
                </a:solidFill>
                <a:latin typeface="Comic Sans MS" pitchFamily="66" charset="0"/>
              </a:defRPr>
            </a:lvl5pPr>
            <a:lvl6pPr marL="2514600" indent="-228600" algn="ctr" eaLnBrk="0" fontAlgn="base" hangingPunct="0">
              <a:spcBef>
                <a:spcPct val="0"/>
              </a:spcBef>
              <a:spcAft>
                <a:spcPct val="0"/>
              </a:spcAft>
              <a:tabLst>
                <a:tab pos="4800600" algn="r"/>
                <a:tab pos="6400800" algn="r"/>
              </a:tabLst>
              <a:defRPr b="1">
                <a:solidFill>
                  <a:schemeClr val="folHlink"/>
                </a:solidFill>
                <a:latin typeface="Comic Sans MS" pitchFamily="66" charset="0"/>
              </a:defRPr>
            </a:lvl6pPr>
            <a:lvl7pPr marL="2971800" indent="-228600" algn="ctr" eaLnBrk="0" fontAlgn="base" hangingPunct="0">
              <a:spcBef>
                <a:spcPct val="0"/>
              </a:spcBef>
              <a:spcAft>
                <a:spcPct val="0"/>
              </a:spcAft>
              <a:tabLst>
                <a:tab pos="4800600" algn="r"/>
                <a:tab pos="6400800" algn="r"/>
              </a:tabLst>
              <a:defRPr b="1">
                <a:solidFill>
                  <a:schemeClr val="folHlink"/>
                </a:solidFill>
                <a:latin typeface="Comic Sans MS" pitchFamily="66" charset="0"/>
              </a:defRPr>
            </a:lvl7pPr>
            <a:lvl8pPr marL="3429000" indent="-228600" algn="ctr" eaLnBrk="0" fontAlgn="base" hangingPunct="0">
              <a:spcBef>
                <a:spcPct val="0"/>
              </a:spcBef>
              <a:spcAft>
                <a:spcPct val="0"/>
              </a:spcAft>
              <a:tabLst>
                <a:tab pos="4800600" algn="r"/>
                <a:tab pos="6400800" algn="r"/>
              </a:tabLst>
              <a:defRPr b="1">
                <a:solidFill>
                  <a:schemeClr val="folHlink"/>
                </a:solidFill>
                <a:latin typeface="Comic Sans MS" pitchFamily="66" charset="0"/>
              </a:defRPr>
            </a:lvl8pPr>
            <a:lvl9pPr marL="3886200" indent="-228600" algn="ctr" eaLnBrk="0" fontAlgn="base" hangingPunct="0">
              <a:spcBef>
                <a:spcPct val="0"/>
              </a:spcBef>
              <a:spcAft>
                <a:spcPct val="0"/>
              </a:spcAft>
              <a:tabLst>
                <a:tab pos="4800600" algn="r"/>
                <a:tab pos="6400800" algn="r"/>
              </a:tabLst>
              <a:defRPr b="1">
                <a:solidFill>
                  <a:schemeClr val="folHlink"/>
                </a:solidFill>
                <a:latin typeface="Comic Sans MS" pitchFamily="66" charset="0"/>
              </a:defRPr>
            </a:lvl9pPr>
          </a:lstStyle>
          <a:p>
            <a:pPr algn="l">
              <a:tabLst>
                <a:tab pos="4800600" algn="r"/>
                <a:tab pos="6688138" algn="r"/>
              </a:tabLst>
            </a:pPr>
            <a:r>
              <a:rPr lang="en-US" altLang="en-US" sz="2100" b="0" dirty="0">
                <a:latin typeface="Liberation Sans" panose="020B0604020202020204" pitchFamily="34" charset="0"/>
              </a:rPr>
              <a:t>	Patents (</a:t>
            </a:r>
            <a:r>
              <a:rPr lang="en-US" altLang="en-US" sz="1900" b="0" dirty="0">
                <a:latin typeface="Liberation Sans" panose="020B0604020202020204" pitchFamily="34" charset="0"/>
              </a:rPr>
              <a:t>or Accumulated Amortization</a:t>
            </a:r>
            <a:r>
              <a:rPr lang="en-US" altLang="en-US" sz="2100" b="0" dirty="0" smtClean="0">
                <a:latin typeface="Liberation Sans" panose="020B0604020202020204" pitchFamily="34" charset="0"/>
              </a:rPr>
              <a:t>) </a:t>
            </a:r>
            <a:r>
              <a:rPr lang="en-US" altLang="en-US" sz="2100" b="0" dirty="0">
                <a:latin typeface="Liberation Sans" panose="020B0604020202020204" pitchFamily="34" charset="0"/>
              </a:rPr>
              <a:t>	</a:t>
            </a:r>
            <a:r>
              <a:rPr lang="en-US" altLang="en-US" sz="2100" b="0" dirty="0" smtClean="0">
                <a:latin typeface="Liberation Sans" panose="020B0604020202020204" pitchFamily="34" charset="0"/>
              </a:rPr>
              <a:t>	15,000</a:t>
            </a:r>
            <a:endParaRPr lang="en-US" altLang="en-US" sz="2100" b="0" dirty="0">
              <a:latin typeface="Liberation Sans" panose="020B0604020202020204" pitchFamily="34" charset="0"/>
            </a:endParaRPr>
          </a:p>
        </p:txBody>
      </p:sp>
      <p:sp>
        <p:nvSpPr>
          <p:cNvPr id="1178638" name="Line 14"/>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2100" dirty="0">
              <a:effectLst>
                <a:outerShdw blurRad="38100" dist="38100" dir="2700000" algn="tl">
                  <a:srgbClr val="000000">
                    <a:alpha val="43137"/>
                  </a:srgbClr>
                </a:outerShdw>
              </a:effectLst>
              <a:latin typeface="Liberation Sans" panose="020B0604020202020204" pitchFamily="34" charset="0"/>
            </a:endParaRPr>
          </a:p>
        </p:txBody>
      </p:sp>
      <p:sp>
        <p:nvSpPr>
          <p:cNvPr id="12" name="Rectangle 7"/>
          <p:cNvSpPr>
            <a:spLocks noChangeArrowheads="1"/>
          </p:cNvSpPr>
          <p:nvPr/>
        </p:nvSpPr>
        <p:spPr bwMode="auto">
          <a:xfrm>
            <a:off x="609600" y="3810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dirty="0">
                <a:solidFill>
                  <a:schemeClr val="tx2">
                    <a:lumMod val="50000"/>
                  </a:schemeClr>
                </a:solidFill>
                <a:latin typeface="Liberation Sans" panose="020B0604020202020204" pitchFamily="34" charset="0"/>
              </a:rPr>
              <a:t>TYPES OF INTANGIBLE ASSETS</a:t>
            </a:r>
          </a:p>
        </p:txBody>
      </p:sp>
      <p:sp>
        <p:nvSpPr>
          <p:cNvPr id="11"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2 </a:t>
            </a:r>
            <a:endParaRPr lang="en-US" alt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78629"/>
                                        </p:tgtEl>
                                        <p:attrNameLst>
                                          <p:attrName>style.visibility</p:attrName>
                                        </p:attrNameLst>
                                      </p:cBhvr>
                                      <p:to>
                                        <p:strVal val="visible"/>
                                      </p:to>
                                    </p:set>
                                    <p:animEffect transition="in" filter="wipe(left)">
                                      <p:cBhvr>
                                        <p:cTn id="7" dur="500"/>
                                        <p:tgtEl>
                                          <p:spTgt spid="11786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78631"/>
                                        </p:tgtEl>
                                        <p:attrNameLst>
                                          <p:attrName>style.visibility</p:attrName>
                                        </p:attrNameLst>
                                      </p:cBhvr>
                                      <p:to>
                                        <p:strVal val="visible"/>
                                      </p:to>
                                    </p:set>
                                    <p:animEffect transition="in" filter="wipe(left)">
                                      <p:cBhvr>
                                        <p:cTn id="12" dur="500"/>
                                        <p:tgtEl>
                                          <p:spTgt spid="117863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78632"/>
                                        </p:tgtEl>
                                        <p:attrNameLst>
                                          <p:attrName>style.visibility</p:attrName>
                                        </p:attrNameLst>
                                      </p:cBhvr>
                                      <p:to>
                                        <p:strVal val="visible"/>
                                      </p:to>
                                    </p:set>
                                    <p:animEffect transition="in" filter="wipe(left)">
                                      <p:cBhvr>
                                        <p:cTn id="17" dur="500"/>
                                        <p:tgtEl>
                                          <p:spTgt spid="117863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78634"/>
                                        </p:tgtEl>
                                        <p:attrNameLst>
                                          <p:attrName>style.visibility</p:attrName>
                                        </p:attrNameLst>
                                      </p:cBhvr>
                                      <p:to>
                                        <p:strVal val="visible"/>
                                      </p:to>
                                    </p:set>
                                    <p:animEffect transition="in" filter="wipe(left)">
                                      <p:cBhvr>
                                        <p:cTn id="22" dur="500"/>
                                        <p:tgtEl>
                                          <p:spTgt spid="11786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8629" grpId="0"/>
      <p:bldP spid="1178631" grpId="0"/>
      <p:bldP spid="1178632" grpId="0"/>
      <p:bldP spid="117863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381000" y="990600"/>
            <a:ext cx="8382000" cy="5257800"/>
          </a:xfrm>
          <a:prstGeom prst="rect">
            <a:avLst/>
          </a:prstGeom>
          <a:solidFill>
            <a:srgbClr val="EAFAEA"/>
          </a:solidFill>
          <a:ln w="28575" cap="sq"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folHlink"/>
              </a:solidFill>
              <a:effectLst>
                <a:outerShdw blurRad="38100" dist="38100" dir="2700000" algn="tl">
                  <a:srgbClr val="000000">
                    <a:alpha val="43137"/>
                  </a:srgbClr>
                </a:outerShdw>
              </a:effectLst>
              <a:latin typeface="Comic Sans MS" pitchFamily="66" charset="0"/>
            </a:endParaRPr>
          </a:p>
        </p:txBody>
      </p:sp>
      <p:sp>
        <p:nvSpPr>
          <p:cNvPr id="11268" name="Rectangle 4"/>
          <p:cNvSpPr>
            <a:spLocks noChangeArrowheads="1"/>
          </p:cNvSpPr>
          <p:nvPr/>
        </p:nvSpPr>
        <p:spPr bwMode="auto">
          <a:xfrm>
            <a:off x="457200" y="1143000"/>
            <a:ext cx="4191000" cy="500444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05000"/>
              </a:lnSpc>
              <a:tabLst>
                <a:tab pos="342900" algn="l"/>
              </a:tabLst>
            </a:pPr>
            <a:r>
              <a:rPr lang="en-US" sz="1600" b="0" dirty="0">
                <a:latin typeface="Liberation Sans" panose="020B0604020202020204" pitchFamily="34" charset="0"/>
              </a:rPr>
              <a:t>After several espionage cases were uncovered, the </a:t>
            </a:r>
            <a:r>
              <a:rPr lang="en-US" sz="1600" b="0" dirty="0" smtClean="0">
                <a:latin typeface="Liberation Sans" panose="020B0604020202020204" pitchFamily="34" charset="0"/>
              </a:rPr>
              <a:t>secrets contained </a:t>
            </a:r>
            <a:r>
              <a:rPr lang="en-US" sz="1600" b="0" dirty="0">
                <a:latin typeface="Liberation Sans" panose="020B0604020202020204" pitchFamily="34" charset="0"/>
              </a:rPr>
              <a:t>within the Los Alamos nuclear lab seemed easier </a:t>
            </a:r>
            <a:r>
              <a:rPr lang="en-US" sz="1600" b="0" dirty="0" smtClean="0">
                <a:latin typeface="Liberation Sans" panose="020B0604020202020204" pitchFamily="34" charset="0"/>
              </a:rPr>
              <a:t>to check </a:t>
            </a:r>
            <a:r>
              <a:rPr lang="en-US" sz="1600" b="0" dirty="0">
                <a:latin typeface="Liberation Sans" panose="020B0604020202020204" pitchFamily="34" charset="0"/>
              </a:rPr>
              <a:t>out than a library book. But </a:t>
            </a:r>
            <a:r>
              <a:rPr lang="en-US" sz="1600" dirty="0">
                <a:solidFill>
                  <a:srgbClr val="CC0000"/>
                </a:solidFill>
                <a:latin typeface="Liberation Sans" panose="020B0604020202020204" pitchFamily="34" charset="0"/>
              </a:rPr>
              <a:t>The Coca-Cola </a:t>
            </a:r>
            <a:r>
              <a:rPr lang="en-US" sz="1600" dirty="0" smtClean="0">
                <a:solidFill>
                  <a:srgbClr val="CC0000"/>
                </a:solidFill>
                <a:latin typeface="Liberation Sans" panose="020B0604020202020204" pitchFamily="34" charset="0"/>
              </a:rPr>
              <a:t>Company</a:t>
            </a:r>
            <a:r>
              <a:rPr lang="en-US" sz="1600" b="0" dirty="0" smtClean="0">
                <a:latin typeface="Liberation Sans" panose="020B0604020202020204" pitchFamily="34" charset="0"/>
              </a:rPr>
              <a:t> has </a:t>
            </a:r>
            <a:r>
              <a:rPr lang="en-US" sz="1600" b="0" dirty="0">
                <a:latin typeface="Liberation Sans" panose="020B0604020202020204" pitchFamily="34" charset="0"/>
              </a:rPr>
              <a:t>managed to keep the recipe for the world’s </a:t>
            </a:r>
            <a:r>
              <a:rPr lang="en-US" sz="1600" b="0" dirty="0" smtClean="0">
                <a:latin typeface="Liberation Sans" panose="020B0604020202020204" pitchFamily="34" charset="0"/>
              </a:rPr>
              <a:t>best-selling soft </a:t>
            </a:r>
            <a:r>
              <a:rPr lang="en-US" sz="1600" b="0" dirty="0">
                <a:latin typeface="Liberation Sans" panose="020B0604020202020204" pitchFamily="34" charset="0"/>
              </a:rPr>
              <a:t>drink under wraps for more than 100 years. The </a:t>
            </a:r>
            <a:r>
              <a:rPr lang="en-US" sz="1600" b="0" dirty="0" smtClean="0">
                <a:latin typeface="Liberation Sans" panose="020B0604020202020204" pitchFamily="34" charset="0"/>
              </a:rPr>
              <a:t>company offers </a:t>
            </a:r>
            <a:r>
              <a:rPr lang="en-US" sz="1600" b="0" dirty="0">
                <a:latin typeface="Liberation Sans" panose="020B0604020202020204" pitchFamily="34" charset="0"/>
              </a:rPr>
              <a:t>almost no information about its lifeblood, and the </a:t>
            </a:r>
            <a:r>
              <a:rPr lang="en-US" sz="1600" b="0" dirty="0" smtClean="0">
                <a:latin typeface="Liberation Sans" panose="020B0604020202020204" pitchFamily="34" charset="0"/>
              </a:rPr>
              <a:t>only written </a:t>
            </a:r>
            <a:r>
              <a:rPr lang="en-US" sz="1600" b="0" dirty="0">
                <a:latin typeface="Liberation Sans" panose="020B0604020202020204" pitchFamily="34" charset="0"/>
              </a:rPr>
              <a:t>copy of the formula resides in a bank vault in Atlanta</a:t>
            </a:r>
            <a:r>
              <a:rPr lang="en-US" sz="1600" b="0" dirty="0" smtClean="0">
                <a:latin typeface="Liberation Sans" panose="020B0604020202020204" pitchFamily="34" charset="0"/>
              </a:rPr>
              <a:t>. This </a:t>
            </a:r>
            <a:r>
              <a:rPr lang="en-US" sz="1600" b="0" dirty="0">
                <a:latin typeface="Liberation Sans" panose="020B0604020202020204" pitchFamily="34" charset="0"/>
              </a:rPr>
              <a:t>handwritten sheet is available to no one except by vote </a:t>
            </a:r>
            <a:r>
              <a:rPr lang="en-US" sz="1600" b="0" dirty="0" smtClean="0">
                <a:latin typeface="Liberation Sans" panose="020B0604020202020204" pitchFamily="34" charset="0"/>
              </a:rPr>
              <a:t>of Coca-Cola’s </a:t>
            </a:r>
            <a:r>
              <a:rPr lang="en-US" sz="1600" b="0" dirty="0">
                <a:latin typeface="Liberation Sans" panose="020B0604020202020204" pitchFamily="34" charset="0"/>
              </a:rPr>
              <a:t>board of directors</a:t>
            </a:r>
            <a:r>
              <a:rPr lang="en-US" sz="1600" b="0" dirty="0" smtClean="0">
                <a:latin typeface="Liberation Sans" panose="020B0604020202020204" pitchFamily="34" charset="0"/>
              </a:rPr>
              <a:t>. </a:t>
            </a:r>
          </a:p>
          <a:p>
            <a:pPr algn="just">
              <a:lnSpc>
                <a:spcPct val="105000"/>
              </a:lnSpc>
              <a:tabLst>
                <a:tab pos="342900" algn="l"/>
              </a:tabLst>
            </a:pPr>
            <a:r>
              <a:rPr lang="en-US" sz="1600" b="0" dirty="0">
                <a:latin typeface="Liberation Sans" panose="020B0604020202020204" pitchFamily="34" charset="0"/>
              </a:rPr>
              <a:t>	</a:t>
            </a:r>
            <a:r>
              <a:rPr lang="en-US" sz="1600" b="0" dirty="0" smtClean="0">
                <a:latin typeface="Liberation Sans" panose="020B0604020202020204" pitchFamily="34" charset="0"/>
              </a:rPr>
              <a:t>Can’t </a:t>
            </a:r>
            <a:r>
              <a:rPr lang="en-US" sz="1600" b="0" dirty="0">
                <a:latin typeface="Liberation Sans" panose="020B0604020202020204" pitchFamily="34" charset="0"/>
              </a:rPr>
              <a:t>science offer some clues? Coke purportedly </a:t>
            </a:r>
            <a:r>
              <a:rPr lang="en-US" sz="1600" b="0" dirty="0" smtClean="0">
                <a:latin typeface="Liberation Sans" panose="020B0604020202020204" pitchFamily="34" charset="0"/>
              </a:rPr>
              <a:t>contains 17 </a:t>
            </a:r>
            <a:r>
              <a:rPr lang="en-US" sz="1600" b="0" dirty="0">
                <a:latin typeface="Liberation Sans" panose="020B0604020202020204" pitchFamily="34" charset="0"/>
              </a:rPr>
              <a:t>to 18 ingredients. That includes the usual </a:t>
            </a:r>
            <a:r>
              <a:rPr lang="en-US" sz="1600" b="0" dirty="0" smtClean="0">
                <a:latin typeface="Liberation Sans" panose="020B0604020202020204" pitchFamily="34" charset="0"/>
              </a:rPr>
              <a:t>caramel color </a:t>
            </a:r>
            <a:r>
              <a:rPr lang="en-US" sz="1600" b="0" dirty="0">
                <a:latin typeface="Liberation Sans" panose="020B0604020202020204" pitchFamily="34" charset="0"/>
              </a:rPr>
              <a:t>and corn syrup, as well as a blend of oils known as </a:t>
            </a:r>
            <a:r>
              <a:rPr lang="en-US" sz="1600" b="0" dirty="0" smtClean="0">
                <a:latin typeface="Liberation Sans" panose="020B0604020202020204" pitchFamily="34" charset="0"/>
              </a:rPr>
              <a:t>7X (</a:t>
            </a:r>
            <a:r>
              <a:rPr lang="en-US" sz="1600" b="0" dirty="0">
                <a:latin typeface="Liberation Sans" panose="020B0604020202020204" pitchFamily="34" charset="0"/>
              </a:rPr>
              <a:t>rumored to be a mix of orange, lemon, cinnamon, and others).</a:t>
            </a:r>
            <a:endParaRPr lang="en-US" altLang="en-US" sz="1600" b="0" dirty="0">
              <a:latin typeface="Liberation Sans" panose="020B0604020202020204" pitchFamily="34" charset="0"/>
            </a:endParaRPr>
          </a:p>
        </p:txBody>
      </p:sp>
      <p:sp>
        <p:nvSpPr>
          <p:cNvPr id="11269" name="Rectangle 5"/>
          <p:cNvSpPr>
            <a:spLocks noChangeArrowheads="1"/>
          </p:cNvSpPr>
          <p:nvPr/>
        </p:nvSpPr>
        <p:spPr bwMode="auto">
          <a:xfrm>
            <a:off x="4714164" y="1143000"/>
            <a:ext cx="3962400" cy="492365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05000"/>
              </a:lnSpc>
              <a:tabLst>
                <a:tab pos="342900" algn="l"/>
              </a:tabLst>
            </a:pPr>
            <a:r>
              <a:rPr lang="en-US" sz="1600" b="0" dirty="0">
                <a:latin typeface="Liberation Sans" panose="020B0604020202020204" pitchFamily="34" charset="0"/>
              </a:rPr>
              <a:t>Distilling natural products like these is complicated since </a:t>
            </a:r>
            <a:r>
              <a:rPr lang="en-US" sz="1600" b="0" dirty="0" smtClean="0">
                <a:latin typeface="Liberation Sans" panose="020B0604020202020204" pitchFamily="34" charset="0"/>
              </a:rPr>
              <a:t>they are </a:t>
            </a:r>
            <a:r>
              <a:rPr lang="en-US" sz="1600" b="0" dirty="0">
                <a:latin typeface="Liberation Sans" panose="020B0604020202020204" pitchFamily="34" charset="0"/>
              </a:rPr>
              <a:t>made of thousands of compounds. One ingredient you </a:t>
            </a:r>
            <a:r>
              <a:rPr lang="en-US" sz="1600" b="0" dirty="0" smtClean="0">
                <a:latin typeface="Liberation Sans" panose="020B0604020202020204" pitchFamily="34" charset="0"/>
              </a:rPr>
              <a:t>will not find</a:t>
            </a:r>
            <a:r>
              <a:rPr lang="en-US" sz="1600" b="0" dirty="0">
                <a:latin typeface="Liberation Sans" panose="020B0604020202020204" pitchFamily="34" charset="0"/>
              </a:rPr>
              <a:t>, by the way, is cocaine. Although the original </a:t>
            </a:r>
            <a:r>
              <a:rPr lang="en-US" sz="1600" b="0" dirty="0" smtClean="0">
                <a:latin typeface="Liberation Sans" panose="020B0604020202020204" pitchFamily="34" charset="0"/>
              </a:rPr>
              <a:t>formula did </a:t>
            </a:r>
            <a:r>
              <a:rPr lang="en-US" sz="1600" b="0" dirty="0">
                <a:latin typeface="Liberation Sans" panose="020B0604020202020204" pitchFamily="34" charset="0"/>
              </a:rPr>
              <a:t>contain trace amounts, today’s Coke doesn’t. When was </a:t>
            </a:r>
            <a:r>
              <a:rPr lang="en-US" sz="1600" b="0" dirty="0" smtClean="0">
                <a:latin typeface="Liberation Sans" panose="020B0604020202020204" pitchFamily="34" charset="0"/>
              </a:rPr>
              <a:t>it removed</a:t>
            </a:r>
            <a:r>
              <a:rPr lang="en-US" sz="1600" b="0" dirty="0">
                <a:latin typeface="Liberation Sans" panose="020B0604020202020204" pitchFamily="34" charset="0"/>
              </a:rPr>
              <a:t>? That too is a </a:t>
            </a:r>
            <a:r>
              <a:rPr lang="en-US" sz="1600" b="0" dirty="0" smtClean="0">
                <a:latin typeface="Liberation Sans" panose="020B0604020202020204" pitchFamily="34" charset="0"/>
              </a:rPr>
              <a:t>secret. </a:t>
            </a:r>
          </a:p>
          <a:p>
            <a:pPr algn="just">
              <a:lnSpc>
                <a:spcPct val="105000"/>
              </a:lnSpc>
              <a:tabLst>
                <a:tab pos="342900" algn="l"/>
              </a:tabLst>
            </a:pPr>
            <a:r>
              <a:rPr lang="en-US" sz="1600" b="0" dirty="0">
                <a:latin typeface="Liberation Sans" panose="020B0604020202020204" pitchFamily="34" charset="0"/>
              </a:rPr>
              <a:t>	</a:t>
            </a:r>
            <a:r>
              <a:rPr lang="en-US" sz="1600" b="0" dirty="0" smtClean="0">
                <a:latin typeface="Liberation Sans" panose="020B0604020202020204" pitchFamily="34" charset="0"/>
              </a:rPr>
              <a:t>Some </a:t>
            </a:r>
            <a:r>
              <a:rPr lang="en-US" sz="1600" b="0" dirty="0">
                <a:latin typeface="Liberation Sans" panose="020B0604020202020204" pitchFamily="34" charset="0"/>
              </a:rPr>
              <a:t>experts indicate that the power of the Coca-Cola </a:t>
            </a:r>
            <a:r>
              <a:rPr lang="en-US" sz="1600" b="0" dirty="0" smtClean="0">
                <a:latin typeface="Liberation Sans" panose="020B0604020202020204" pitchFamily="34" charset="0"/>
              </a:rPr>
              <a:t>formula and </a:t>
            </a:r>
            <a:r>
              <a:rPr lang="en-US" sz="1600" b="0" dirty="0">
                <a:latin typeface="Liberation Sans" panose="020B0604020202020204" pitchFamily="34" charset="0"/>
              </a:rPr>
              <a:t>related brand image account for almost $79.2 billion</a:t>
            </a:r>
            <a:r>
              <a:rPr lang="en-US" sz="1600" b="0" dirty="0" smtClean="0">
                <a:latin typeface="Liberation Sans" panose="020B0604020202020204" pitchFamily="34" charset="0"/>
              </a:rPr>
              <a:t>, or </a:t>
            </a:r>
            <a:r>
              <a:rPr lang="en-US" sz="1600" b="0" dirty="0">
                <a:latin typeface="Liberation Sans" panose="020B0604020202020204" pitchFamily="34" charset="0"/>
              </a:rPr>
              <a:t>roughly 43 percent, of Coke’s $182.2 billion stock value</a:t>
            </a:r>
            <a:r>
              <a:rPr lang="en-US" sz="1600" b="0" dirty="0" smtClean="0">
                <a:latin typeface="Liberation Sans" panose="020B0604020202020204" pitchFamily="34" charset="0"/>
              </a:rPr>
              <a:t>. </a:t>
            </a:r>
          </a:p>
          <a:p>
            <a:pPr algn="just">
              <a:lnSpc>
                <a:spcPct val="105000"/>
              </a:lnSpc>
              <a:tabLst>
                <a:tab pos="342900" algn="l"/>
              </a:tabLst>
            </a:pPr>
            <a:endParaRPr lang="en-US" sz="1600" b="0" dirty="0">
              <a:latin typeface="Liberation Sans" panose="020B0604020202020204" pitchFamily="34" charset="0"/>
            </a:endParaRPr>
          </a:p>
          <a:p>
            <a:pPr algn="just">
              <a:lnSpc>
                <a:spcPct val="105000"/>
              </a:lnSpc>
              <a:tabLst>
                <a:tab pos="342900" algn="l"/>
              </a:tabLst>
            </a:pPr>
            <a:r>
              <a:rPr lang="en-US" sz="1500" b="0" i="1" dirty="0" smtClean="0">
                <a:latin typeface="Liberation Sans" panose="020B0604020202020204" pitchFamily="34" charset="0"/>
              </a:rPr>
              <a:t>Sources</a:t>
            </a:r>
            <a:r>
              <a:rPr lang="en-US" sz="1500" b="0" i="1" dirty="0">
                <a:latin typeface="Liberation Sans" panose="020B0604020202020204" pitchFamily="34" charset="0"/>
              </a:rPr>
              <a:t>: </a:t>
            </a:r>
            <a:r>
              <a:rPr lang="en-US" sz="1500" b="0" dirty="0">
                <a:latin typeface="Liberation Sans" panose="020B0604020202020204" pitchFamily="34" charset="0"/>
              </a:rPr>
              <a:t>Adapted from Reed Tucker, “How Has Coke’s Formula </a:t>
            </a:r>
            <a:r>
              <a:rPr lang="en-US" sz="1500" b="0" dirty="0" smtClean="0">
                <a:latin typeface="Liberation Sans" panose="020B0604020202020204" pitchFamily="34" charset="0"/>
              </a:rPr>
              <a:t>Stayeda </a:t>
            </a:r>
            <a:r>
              <a:rPr lang="en-US" sz="1500" b="0" dirty="0">
                <a:latin typeface="Liberation Sans" panose="020B0604020202020204" pitchFamily="34" charset="0"/>
              </a:rPr>
              <a:t>Secret?” </a:t>
            </a:r>
            <a:r>
              <a:rPr lang="en-US" sz="1500" b="0" i="1" dirty="0">
                <a:latin typeface="Liberation Sans" panose="020B0604020202020204" pitchFamily="34" charset="0"/>
              </a:rPr>
              <a:t>Fortune</a:t>
            </a:r>
            <a:r>
              <a:rPr lang="en-US" sz="1500" b="0" dirty="0">
                <a:latin typeface="Liberation Sans" panose="020B0604020202020204" pitchFamily="34" charset="0"/>
              </a:rPr>
              <a:t> (July 24, 2000), p. 42; and “Best Global Brands 2011</a:t>
            </a:r>
            <a:r>
              <a:rPr lang="en-US" sz="1500" b="0" dirty="0" smtClean="0">
                <a:latin typeface="Liberation Sans" panose="020B0604020202020204" pitchFamily="34" charset="0"/>
              </a:rPr>
              <a:t>,” </a:t>
            </a:r>
            <a:r>
              <a:rPr lang="en-US" sz="1500" b="0" i="1" dirty="0">
                <a:latin typeface="Liberation Sans" panose="020B0604020202020204" pitchFamily="34" charset="0"/>
              </a:rPr>
              <a:t>www.interbrand.com</a:t>
            </a:r>
            <a:r>
              <a:rPr lang="en-US" sz="1500" b="0" dirty="0" smtClean="0">
                <a:latin typeface="Liberation Sans" panose="020B0604020202020204" pitchFamily="34" charset="0"/>
              </a:rPr>
              <a:t> </a:t>
            </a:r>
            <a:r>
              <a:rPr lang="en-US" sz="1500" b="0" dirty="0">
                <a:latin typeface="Liberation Sans" panose="020B0604020202020204" pitchFamily="34" charset="0"/>
              </a:rPr>
              <a:t>(accessed August 30, 2014).</a:t>
            </a:r>
            <a:endParaRPr lang="en-US" altLang="en-US" sz="1500" b="0" dirty="0">
              <a:latin typeface="Liberation Sans" panose="020B0604020202020204" pitchFamily="34" charset="0"/>
            </a:endParaRPr>
          </a:p>
        </p:txBody>
      </p:sp>
      <p:sp>
        <p:nvSpPr>
          <p:cNvPr id="2" name="Rectangle 1"/>
          <p:cNvSpPr/>
          <p:nvPr/>
        </p:nvSpPr>
        <p:spPr>
          <a:xfrm>
            <a:off x="457200" y="529372"/>
            <a:ext cx="8305800" cy="415498"/>
          </a:xfrm>
          <a:prstGeom prst="rect">
            <a:avLst/>
          </a:prstGeom>
        </p:spPr>
        <p:txBody>
          <a:bodyPr wrap="square" anchor="ctr" anchorCtr="0">
            <a:spAutoFit/>
          </a:bodyPr>
          <a:lstStyle/>
          <a:p>
            <a:pPr algn="l"/>
            <a:r>
              <a:rPr lang="en-US" sz="2100" dirty="0">
                <a:solidFill>
                  <a:schemeClr val="tx2">
                    <a:lumMod val="50000"/>
                  </a:schemeClr>
                </a:solidFill>
                <a:latin typeface="Liberation Sans" panose="020B0604020202020204" pitchFamily="34" charset="0"/>
              </a:rPr>
              <a:t>WHAT DO THE NUMBERS MEAN? </a:t>
            </a:r>
            <a:r>
              <a:rPr lang="en-US" sz="2100" dirty="0" smtClean="0">
                <a:solidFill>
                  <a:schemeClr val="tx2">
                    <a:lumMod val="50000"/>
                  </a:schemeClr>
                </a:solidFill>
                <a:latin typeface="Liberation Sans" panose="020B0604020202020204" pitchFamily="34" charset="0"/>
              </a:rPr>
              <a:t> </a:t>
            </a:r>
            <a:r>
              <a:rPr lang="en-US" dirty="0" smtClean="0">
                <a:solidFill>
                  <a:srgbClr val="660066"/>
                </a:solidFill>
                <a:latin typeface="Liberation Sans" panose="020B0604020202020204" pitchFamily="34" charset="0"/>
              </a:rPr>
              <a:t>VALUE OF SECRET FORMULA?</a:t>
            </a:r>
            <a:endParaRPr lang="en-US" dirty="0">
              <a:solidFill>
                <a:srgbClr val="660066"/>
              </a:solidFill>
              <a:latin typeface="Liberation Sans" panose="020B0604020202020204" pitchFamily="34" charset="0"/>
            </a:endParaRPr>
          </a:p>
        </p:txBody>
      </p:sp>
      <p:sp>
        <p:nvSpPr>
          <p:cNvPr id="8" name="Line 17"/>
          <p:cNvSpPr>
            <a:spLocks noChangeShapeType="1"/>
          </p:cNvSpPr>
          <p:nvPr/>
        </p:nvSpPr>
        <p:spPr bwMode="auto">
          <a:xfrm>
            <a:off x="381000" y="9906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9" name="Line 17"/>
          <p:cNvSpPr>
            <a:spLocks noChangeShapeType="1"/>
          </p:cNvSpPr>
          <p:nvPr/>
        </p:nvSpPr>
        <p:spPr bwMode="auto">
          <a:xfrm>
            <a:off x="381000" y="4572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0"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2 </a:t>
            </a:r>
            <a:endParaRPr lang="en-US" altLang="en-US" dirty="0"/>
          </a:p>
        </p:txBody>
      </p:sp>
    </p:spTree>
    <p:extLst>
      <p:ext uri="{BB962C8B-B14F-4D97-AF65-F5344CB8AC3E}">
        <p14:creationId xmlns:p14="http://schemas.microsoft.com/office/powerpoint/2010/main" val="1526826674"/>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4"/>
          <p:cNvSpPr txBox="1">
            <a:spLocks noChangeArrowheads="1"/>
          </p:cNvSpPr>
          <p:nvPr/>
        </p:nvSpPr>
        <p:spPr bwMode="auto">
          <a:xfrm>
            <a:off x="609600" y="1371600"/>
            <a:ext cx="8001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spcBef>
                <a:spcPct val="30000"/>
              </a:spcBef>
              <a:spcAft>
                <a:spcPct val="20000"/>
              </a:spcAft>
              <a:buSzPct val="80000"/>
            </a:pPr>
            <a:r>
              <a:rPr lang="en-US" altLang="en-US" sz="2800" dirty="0">
                <a:solidFill>
                  <a:srgbClr val="660066"/>
                </a:solidFill>
                <a:latin typeface="Liberation Sans" panose="020B0604020202020204" pitchFamily="34" charset="0"/>
              </a:rPr>
              <a:t>Goodwill</a:t>
            </a:r>
          </a:p>
        </p:txBody>
      </p:sp>
      <p:sp>
        <p:nvSpPr>
          <p:cNvPr id="22532" name="Text Box 5"/>
          <p:cNvSpPr txBox="1">
            <a:spLocks noChangeArrowheads="1"/>
          </p:cNvSpPr>
          <p:nvPr/>
        </p:nvSpPr>
        <p:spPr bwMode="auto">
          <a:xfrm>
            <a:off x="609600" y="1966913"/>
            <a:ext cx="8153400" cy="1968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0000"/>
              </a:lnSpc>
              <a:spcBef>
                <a:spcPts val="1200"/>
              </a:spcBef>
            </a:pPr>
            <a:r>
              <a:rPr lang="en-US" altLang="en-US" sz="2300" b="0" dirty="0">
                <a:solidFill>
                  <a:schemeClr val="tx1"/>
                </a:solidFill>
                <a:latin typeface="Liberation Sans" panose="020B0604020202020204" pitchFamily="34" charset="0"/>
              </a:rPr>
              <a:t>Conceptually, represents the future economic benefits arising from the other assets acquired in a business combination that are not individually identified and separately recognized.</a:t>
            </a:r>
          </a:p>
          <a:p>
            <a:pPr algn="l">
              <a:lnSpc>
                <a:spcPct val="120000"/>
              </a:lnSpc>
              <a:spcBef>
                <a:spcPts val="1200"/>
              </a:spcBef>
              <a:buClr>
                <a:schemeClr val="accent2"/>
              </a:buClr>
              <a:buFont typeface="Symbol" pitchFamily="18" charset="2"/>
              <a:buNone/>
            </a:pPr>
            <a:r>
              <a:rPr lang="en-US" altLang="en-US" sz="2300" b="0" dirty="0">
                <a:solidFill>
                  <a:schemeClr val="tx1"/>
                </a:solidFill>
                <a:latin typeface="Liberation Sans" panose="020B0604020202020204" pitchFamily="34" charset="0"/>
              </a:rPr>
              <a:t>Only recorded when an entire business is purchased.</a:t>
            </a:r>
          </a:p>
        </p:txBody>
      </p:sp>
      <p:sp>
        <p:nvSpPr>
          <p:cNvPr id="1120263" name="Text Box 7"/>
          <p:cNvSpPr txBox="1">
            <a:spLocks noChangeArrowheads="1"/>
          </p:cNvSpPr>
          <p:nvPr/>
        </p:nvSpPr>
        <p:spPr bwMode="auto">
          <a:xfrm>
            <a:off x="609600" y="3962400"/>
            <a:ext cx="8305800" cy="15735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defRPr sz="2400">
                <a:solidFill>
                  <a:schemeClr val="tx1"/>
                </a:solidFill>
                <a:latin typeface="Times New Roman" pitchFamily="18" charset="0"/>
              </a:defRPr>
            </a:lvl1pPr>
            <a:lvl2pPr marL="976313" indent="-404813" algn="l">
              <a:defRPr sz="2400">
                <a:solidFill>
                  <a:schemeClr val="tx1"/>
                </a:solidFill>
                <a:latin typeface="Times New Roman" pitchFamily="18" charset="0"/>
              </a:defRPr>
            </a:lvl2pPr>
            <a:lvl3pPr marL="1090613"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ts val="1200"/>
              </a:spcBef>
              <a:buClr>
                <a:schemeClr val="accent2"/>
              </a:buClr>
              <a:buFont typeface="Symbol" pitchFamily="18" charset="2"/>
              <a:buNone/>
              <a:defRPr/>
            </a:pPr>
            <a:r>
              <a:rPr lang="en-US" sz="2300" dirty="0" smtClean="0">
                <a:solidFill>
                  <a:schemeClr val="tx2">
                    <a:lumMod val="50000"/>
                  </a:schemeClr>
                </a:solidFill>
                <a:latin typeface="Liberation Sans" panose="020B0604020202020204" pitchFamily="34" charset="0"/>
              </a:rPr>
              <a:t>Goodwill</a:t>
            </a:r>
            <a:r>
              <a:rPr lang="en-US" sz="2300" dirty="0" smtClean="0">
                <a:latin typeface="Liberation Sans" panose="020B0604020202020204" pitchFamily="34" charset="0"/>
              </a:rPr>
              <a:t> is measured </a:t>
            </a:r>
            <a:r>
              <a:rPr lang="en-US" sz="2300" b="0" dirty="0" smtClean="0">
                <a:latin typeface="Liberation Sans" panose="020B0604020202020204" pitchFamily="34" charset="0"/>
              </a:rPr>
              <a:t>as the ...</a:t>
            </a:r>
          </a:p>
          <a:p>
            <a:pPr>
              <a:lnSpc>
                <a:spcPct val="125000"/>
              </a:lnSpc>
              <a:spcBef>
                <a:spcPts val="1200"/>
              </a:spcBef>
              <a:buClr>
                <a:schemeClr val="accent2"/>
              </a:buClr>
              <a:buFont typeface="Symbol" pitchFamily="18" charset="2"/>
              <a:buNone/>
              <a:defRPr/>
            </a:pPr>
            <a:r>
              <a:rPr lang="en-US" sz="2300" b="0" i="1" dirty="0" smtClean="0">
                <a:latin typeface="Liberation Sans" panose="020B0604020202020204" pitchFamily="34" charset="0"/>
              </a:rPr>
              <a:t>	</a:t>
            </a:r>
            <a:r>
              <a:rPr lang="en-US" sz="2300" i="1" dirty="0" smtClean="0">
                <a:latin typeface="Liberation Sans" panose="020B0604020202020204" pitchFamily="34" charset="0"/>
              </a:rPr>
              <a:t>excess of cost of the purchase </a:t>
            </a:r>
            <a:r>
              <a:rPr lang="en-US" sz="2300" i="1" dirty="0" smtClean="0">
                <a:solidFill>
                  <a:srgbClr val="800000"/>
                </a:solidFill>
                <a:latin typeface="Liberation Sans" panose="020B0604020202020204" pitchFamily="34" charset="0"/>
              </a:rPr>
              <a:t>over</a:t>
            </a:r>
            <a:r>
              <a:rPr lang="en-US" sz="2300" i="1" dirty="0" smtClean="0">
                <a:latin typeface="Liberation Sans" panose="020B0604020202020204" pitchFamily="34" charset="0"/>
              </a:rPr>
              <a:t> the FMV of the identifiable net assets </a:t>
            </a:r>
            <a:r>
              <a:rPr lang="en-US" sz="2300" b="0" i="1" dirty="0" smtClean="0">
                <a:latin typeface="Liberation Sans" panose="020B0604020202020204" pitchFamily="34" charset="0"/>
              </a:rPr>
              <a:t>(assets less liabilities) </a:t>
            </a:r>
            <a:r>
              <a:rPr lang="en-US" sz="2300" i="1" dirty="0" smtClean="0">
                <a:latin typeface="Liberation Sans" panose="020B0604020202020204" pitchFamily="34" charset="0"/>
              </a:rPr>
              <a:t>purchased</a:t>
            </a:r>
            <a:r>
              <a:rPr lang="en-US" sz="2300" b="0" dirty="0" smtClean="0">
                <a:latin typeface="Liberation Sans" panose="020B0604020202020204" pitchFamily="34" charset="0"/>
              </a:rPr>
              <a:t>.</a:t>
            </a:r>
          </a:p>
        </p:txBody>
      </p:sp>
      <p:sp>
        <p:nvSpPr>
          <p:cNvPr id="22534" name="Rectangle 8"/>
          <p:cNvSpPr>
            <a:spLocks noChangeArrowheads="1"/>
          </p:cNvSpPr>
          <p:nvPr/>
        </p:nvSpPr>
        <p:spPr bwMode="auto">
          <a:xfrm>
            <a:off x="1143000" y="5736413"/>
            <a:ext cx="3718185" cy="775853"/>
          </a:xfrm>
          <a:prstGeom prst="rect">
            <a:avLst/>
          </a:prstGeom>
          <a:solidFill>
            <a:schemeClr val="accent3"/>
          </a:solidFill>
          <a:ln w="12700" algn="ctr">
            <a:solidFill>
              <a:schemeClr val="tx1"/>
            </a:solidFill>
            <a:miter lim="800000"/>
            <a:headEnd/>
            <a:tailEnd/>
          </a:ln>
          <a:effectLst>
            <a:innerShdw blurRad="114300">
              <a:prstClr val="black"/>
            </a:innerShdw>
          </a:effectLst>
          <a:extLst/>
        </p:spPr>
        <p:txBody>
          <a:bodyPr wrap="square" lIns="90488" tIns="44450" rIns="90488" bIns="44450" anchor="ctr" anchorCtr="0">
            <a:spAutoFit/>
          </a:bodyPr>
          <a:lstStyle/>
          <a:p>
            <a:r>
              <a:rPr lang="en-US" altLang="en-US" sz="2000" dirty="0">
                <a:solidFill>
                  <a:schemeClr val="tx1"/>
                </a:solidFill>
                <a:latin typeface="Liberation Sans" panose="020B0604020202020204" pitchFamily="34" charset="0"/>
              </a:rPr>
              <a:t>Internally created goodwill should not be capitalized.</a:t>
            </a:r>
          </a:p>
        </p:txBody>
      </p:sp>
      <p:sp>
        <p:nvSpPr>
          <p:cNvPr id="1129485" name="Line 13"/>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9" name="Rectangle 7"/>
          <p:cNvSpPr>
            <a:spLocks noChangeArrowheads="1"/>
          </p:cNvSpPr>
          <p:nvPr/>
        </p:nvSpPr>
        <p:spPr bwMode="auto">
          <a:xfrm>
            <a:off x="609600" y="3810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dirty="0">
                <a:solidFill>
                  <a:schemeClr val="tx2">
                    <a:lumMod val="50000"/>
                  </a:schemeClr>
                </a:solidFill>
                <a:latin typeface="Liberation Sans" panose="020B0604020202020204" pitchFamily="34" charset="0"/>
              </a:rPr>
              <a:t>TYPES OF INTANGIBLE ASSETS</a:t>
            </a:r>
          </a:p>
        </p:txBody>
      </p:sp>
      <p:sp>
        <p:nvSpPr>
          <p:cNvPr id="10" name="Text Box 5"/>
          <p:cNvSpPr txBox="1">
            <a:spLocks noChangeArrowheads="1"/>
          </p:cNvSpPr>
          <p:nvPr/>
        </p:nvSpPr>
        <p:spPr bwMode="auto">
          <a:xfrm>
            <a:off x="5410200" y="6248400"/>
            <a:ext cx="3733800" cy="584775"/>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marL="573088" indent="-573088" algn="l"/>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3	</a:t>
            </a:r>
            <a:r>
              <a:rPr lang="en-US" sz="1600" i="1" dirty="0" smtClean="0">
                <a:solidFill>
                  <a:schemeClr val="bg2"/>
                </a:solidFill>
                <a:latin typeface="Liberation Sans" panose="020B0604020202020204" pitchFamily="34" charset="0"/>
              </a:rPr>
              <a:t>Explain </a:t>
            </a:r>
            <a:r>
              <a:rPr lang="en-US" sz="1600" i="1" dirty="0">
                <a:solidFill>
                  <a:schemeClr val="bg2"/>
                </a:solidFill>
                <a:latin typeface="Liberation Sans" panose="020B0604020202020204" pitchFamily="34" charset="0"/>
              </a:rPr>
              <a:t>the </a:t>
            </a:r>
            <a:r>
              <a:rPr lang="en-US" sz="1600" i="1" dirty="0" smtClean="0">
                <a:solidFill>
                  <a:schemeClr val="bg2"/>
                </a:solidFill>
                <a:latin typeface="Liberation Sans" panose="020B0604020202020204" pitchFamily="34" charset="0"/>
              </a:rPr>
              <a:t>accounting issues </a:t>
            </a:r>
            <a:r>
              <a:rPr lang="en-US" sz="1600" i="1" dirty="0">
                <a:solidFill>
                  <a:schemeClr val="bg2"/>
                </a:solidFill>
                <a:latin typeface="Liberation Sans" panose="020B0604020202020204" pitchFamily="34" charset="0"/>
              </a:rPr>
              <a:t>for </a:t>
            </a:r>
            <a:r>
              <a:rPr lang="en-US" sz="1600" i="1" dirty="0" smtClean="0">
                <a:solidFill>
                  <a:schemeClr val="bg2"/>
                </a:solidFill>
                <a:latin typeface="Liberation Sans" panose="020B0604020202020204" pitchFamily="34" charset="0"/>
              </a:rPr>
              <a:t>recording goodwill</a:t>
            </a:r>
            <a:r>
              <a:rPr lang="en-US" sz="1600" i="1" dirty="0">
                <a:solidFill>
                  <a:schemeClr val="bg2"/>
                </a:solidFill>
                <a:latin typeface="Liberation Sans" panose="020B0604020202020204" pitchFamily="34" charset="0"/>
              </a:rPr>
              <a:t>.</a:t>
            </a:r>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3"/>
          <p:cNvSpPr txBox="1">
            <a:spLocks noChangeArrowheads="1"/>
          </p:cNvSpPr>
          <p:nvPr/>
        </p:nvSpPr>
        <p:spPr bwMode="auto">
          <a:xfrm>
            <a:off x="609600" y="1295400"/>
            <a:ext cx="8077200" cy="2112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5000"/>
              </a:lnSpc>
            </a:pPr>
            <a:r>
              <a:rPr lang="en-US" altLang="en-US" sz="2100" dirty="0">
                <a:solidFill>
                  <a:schemeClr val="tx1"/>
                </a:solidFill>
                <a:latin typeface="Liberation Sans" panose="020B0604020202020204" pitchFamily="34" charset="0"/>
              </a:rPr>
              <a:t>Illustration:  </a:t>
            </a:r>
            <a:r>
              <a:rPr lang="en-US" altLang="en-US" sz="2100" b="0" dirty="0">
                <a:solidFill>
                  <a:schemeClr val="tx1"/>
                </a:solidFill>
                <a:latin typeface="Liberation Sans" panose="020B0604020202020204" pitchFamily="34" charset="0"/>
              </a:rPr>
              <a:t>Multi-Diversified, Inc. decides that it needs a parts division to supplement its existing tractor distributorship. The president of Multi-Diversified is interested in buying Tractorling Company. The illustration presents the statement of financial position of Tractorling Company.</a:t>
            </a:r>
          </a:p>
        </p:txBody>
      </p:sp>
      <p:sp>
        <p:nvSpPr>
          <p:cNvPr id="23556" name="Rectangle 7"/>
          <p:cNvSpPr>
            <a:spLocks noChangeArrowheads="1"/>
          </p:cNvSpPr>
          <p:nvPr/>
        </p:nvSpPr>
        <p:spPr bwMode="auto">
          <a:xfrm>
            <a:off x="609600" y="3810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sz="3200" dirty="0" smtClean="0">
                <a:solidFill>
                  <a:srgbClr val="006600"/>
                </a:solidFill>
                <a:latin typeface="Liberation Sans" panose="020B0604020202020204" pitchFamily="34" charset="0"/>
              </a:rPr>
              <a:t>Recording Goodwill</a:t>
            </a:r>
            <a:endParaRPr lang="en-US" altLang="en-US" sz="3200" dirty="0">
              <a:solidFill>
                <a:srgbClr val="006600"/>
              </a:solidFill>
              <a:latin typeface="Liberation Sans" panose="020B0604020202020204" pitchFamily="34" charset="0"/>
            </a:endParaRPr>
          </a:p>
        </p:txBody>
      </p:sp>
      <p:sp>
        <p:nvSpPr>
          <p:cNvPr id="1351687" name="Line 7"/>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pic>
        <p:nvPicPr>
          <p:cNvPr id="460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650238"/>
            <a:ext cx="8382000" cy="2629923"/>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6629400" y="3124200"/>
            <a:ext cx="2286000" cy="461665"/>
          </a:xfrm>
          <a:prstGeom prst="rect">
            <a:avLst/>
          </a:prstGeom>
        </p:spPr>
        <p:txBody>
          <a:bodyPr wrap="square">
            <a:spAutoFit/>
          </a:bodyPr>
          <a:lstStyle/>
          <a:p>
            <a:pPr algn="l"/>
            <a:r>
              <a:rPr lang="en-US" sz="1200" dirty="0">
                <a:solidFill>
                  <a:srgbClr val="006600"/>
                </a:solidFill>
                <a:latin typeface="Liberation Sans" panose="020B0604020202020204" pitchFamily="34" charset="0"/>
              </a:rPr>
              <a:t>ILLUSTRATION 12-3</a:t>
            </a:r>
          </a:p>
          <a:p>
            <a:pPr algn="l"/>
            <a:r>
              <a:rPr lang="en-US" sz="1200" b="0" dirty="0">
                <a:latin typeface="Liberation Sans" panose="020B0604020202020204" pitchFamily="34" charset="0"/>
              </a:rPr>
              <a:t>Tractorling Co. </a:t>
            </a:r>
            <a:r>
              <a:rPr lang="en-US" sz="1200" b="0" dirty="0" smtClean="0">
                <a:latin typeface="Liberation Sans" panose="020B0604020202020204" pitchFamily="34" charset="0"/>
              </a:rPr>
              <a:t>Balance Sheet</a:t>
            </a:r>
            <a:endParaRPr lang="en-US" sz="1200" dirty="0">
              <a:latin typeface="Liberation Sans" panose="020B0604020202020204" pitchFamily="34" charset="0"/>
            </a:endParaRPr>
          </a:p>
        </p:txBody>
      </p:sp>
      <p:sp>
        <p:nvSpPr>
          <p:cNvPr id="7"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3 </a:t>
            </a:r>
            <a:endParaRPr lang="en-US" altLang="en-US" dirty="0"/>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052" y="2362200"/>
            <a:ext cx="6878948" cy="33813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79" name="Text Box 2"/>
          <p:cNvSpPr txBox="1">
            <a:spLocks noChangeArrowheads="1"/>
          </p:cNvSpPr>
          <p:nvPr/>
        </p:nvSpPr>
        <p:spPr bwMode="auto">
          <a:xfrm>
            <a:off x="609600" y="1295400"/>
            <a:ext cx="8077200" cy="900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lnSpc>
                <a:spcPct val="120000"/>
              </a:lnSpc>
              <a:defRPr sz="2100">
                <a:solidFill>
                  <a:schemeClr val="tx1"/>
                </a:solidFill>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pPr>
              <a:lnSpc>
                <a:spcPct val="125000"/>
              </a:lnSpc>
            </a:pPr>
            <a:r>
              <a:rPr lang="en-US" altLang="en-US" b="0" dirty="0" smtClean="0"/>
              <a:t>Multi-Diversified </a:t>
            </a:r>
            <a:r>
              <a:rPr lang="en-US" altLang="en-US" b="0" dirty="0"/>
              <a:t>investigates Tractorling’s underlying assets to determine their fair values.</a:t>
            </a:r>
          </a:p>
        </p:txBody>
      </p:sp>
      <p:sp>
        <p:nvSpPr>
          <p:cNvPr id="1188879" name="Line 15"/>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9" name="Rectangle 7"/>
          <p:cNvSpPr>
            <a:spLocks noChangeArrowheads="1"/>
          </p:cNvSpPr>
          <p:nvPr/>
        </p:nvSpPr>
        <p:spPr bwMode="auto">
          <a:xfrm>
            <a:off x="609600" y="3810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sz="3200" dirty="0" smtClean="0">
                <a:solidFill>
                  <a:srgbClr val="006600"/>
                </a:solidFill>
                <a:latin typeface="Liberation Sans" panose="020B0604020202020204" pitchFamily="34" charset="0"/>
              </a:rPr>
              <a:t>Recording Goodwill</a:t>
            </a:r>
            <a:endParaRPr lang="en-US" altLang="en-US" sz="3200" dirty="0">
              <a:solidFill>
                <a:srgbClr val="006600"/>
              </a:solidFill>
              <a:latin typeface="Liberation Sans" panose="020B0604020202020204" pitchFamily="34" charset="0"/>
            </a:endParaRPr>
          </a:p>
        </p:txBody>
      </p:sp>
      <p:sp>
        <p:nvSpPr>
          <p:cNvPr id="2" name="Rectangle 1"/>
          <p:cNvSpPr/>
          <p:nvPr/>
        </p:nvSpPr>
        <p:spPr>
          <a:xfrm>
            <a:off x="1066800" y="5758275"/>
            <a:ext cx="4572000" cy="461665"/>
          </a:xfrm>
          <a:prstGeom prst="rect">
            <a:avLst/>
          </a:prstGeom>
        </p:spPr>
        <p:txBody>
          <a:bodyPr wrap="square">
            <a:spAutoFit/>
          </a:bodyPr>
          <a:lstStyle/>
          <a:p>
            <a:pPr algn="l"/>
            <a:r>
              <a:rPr lang="en-US" sz="1200" dirty="0">
                <a:solidFill>
                  <a:srgbClr val="006600"/>
                </a:solidFill>
                <a:latin typeface="Liberation Sans" panose="020B0604020202020204" pitchFamily="34" charset="0"/>
              </a:rPr>
              <a:t>ILLUSTRATION 12-4</a:t>
            </a:r>
          </a:p>
          <a:p>
            <a:pPr algn="l"/>
            <a:r>
              <a:rPr lang="en-US" sz="1200" b="0" dirty="0">
                <a:solidFill>
                  <a:schemeClr val="tx1"/>
                </a:solidFill>
                <a:latin typeface="Liberation Sans" panose="020B0604020202020204" pitchFamily="34" charset="0"/>
              </a:rPr>
              <a:t>Fair Value of </a:t>
            </a:r>
            <a:r>
              <a:rPr lang="en-US" sz="1200" b="0" dirty="0" smtClean="0">
                <a:solidFill>
                  <a:schemeClr val="tx1"/>
                </a:solidFill>
                <a:latin typeface="Liberation Sans" panose="020B0604020202020204" pitchFamily="34" charset="0"/>
              </a:rPr>
              <a:t>Tractorling’s Net </a:t>
            </a:r>
            <a:r>
              <a:rPr lang="en-US" sz="1200" b="0" dirty="0">
                <a:solidFill>
                  <a:schemeClr val="tx1"/>
                </a:solidFill>
                <a:latin typeface="Liberation Sans" panose="020B0604020202020204" pitchFamily="34" charset="0"/>
              </a:rPr>
              <a:t>Assets</a:t>
            </a:r>
          </a:p>
        </p:txBody>
      </p:sp>
      <p:sp>
        <p:nvSpPr>
          <p:cNvPr id="7"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3 </a:t>
            </a:r>
            <a:endParaRPr lang="en-US" altLang="en-US" dirty="0"/>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438400"/>
            <a:ext cx="8458200" cy="3006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4" name="Text Box 11"/>
          <p:cNvSpPr txBox="1">
            <a:spLocks noChangeArrowheads="1"/>
          </p:cNvSpPr>
          <p:nvPr/>
        </p:nvSpPr>
        <p:spPr bwMode="auto">
          <a:xfrm>
            <a:off x="609600" y="1295400"/>
            <a:ext cx="8077200" cy="860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lnSpc>
                <a:spcPct val="125000"/>
              </a:lnSpc>
              <a:defRPr sz="2100" b="0">
                <a:solidFill>
                  <a:schemeClr val="tx1"/>
                </a:solidFill>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Tractorling Company decides to accept Multi-Diversified’s offer of $400,000. What is the value of the goodwill, if any?</a:t>
            </a:r>
          </a:p>
        </p:txBody>
      </p:sp>
      <p:sp>
        <p:nvSpPr>
          <p:cNvPr id="1189904"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8" name="Rectangle 7"/>
          <p:cNvSpPr>
            <a:spLocks noChangeArrowheads="1"/>
          </p:cNvSpPr>
          <p:nvPr/>
        </p:nvSpPr>
        <p:spPr bwMode="auto">
          <a:xfrm>
            <a:off x="609600" y="3810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sz="3200" dirty="0" smtClean="0">
                <a:solidFill>
                  <a:srgbClr val="006600"/>
                </a:solidFill>
                <a:latin typeface="Liberation Sans" panose="020B0604020202020204" pitchFamily="34" charset="0"/>
              </a:rPr>
              <a:t>Recording Goodwill</a:t>
            </a:r>
            <a:endParaRPr lang="en-US" altLang="en-US" sz="3200" dirty="0">
              <a:solidFill>
                <a:srgbClr val="006600"/>
              </a:solidFill>
              <a:latin typeface="Liberation Sans" panose="020B0604020202020204" pitchFamily="34" charset="0"/>
            </a:endParaRPr>
          </a:p>
        </p:txBody>
      </p:sp>
      <p:sp>
        <p:nvSpPr>
          <p:cNvPr id="9" name="Rectangle 8"/>
          <p:cNvSpPr/>
          <p:nvPr/>
        </p:nvSpPr>
        <p:spPr>
          <a:xfrm>
            <a:off x="318448" y="5459104"/>
            <a:ext cx="4953000" cy="461665"/>
          </a:xfrm>
          <a:prstGeom prst="rect">
            <a:avLst/>
          </a:prstGeom>
        </p:spPr>
        <p:txBody>
          <a:bodyPr wrap="square">
            <a:spAutoFit/>
          </a:bodyPr>
          <a:lstStyle/>
          <a:p>
            <a:pPr algn="l"/>
            <a:r>
              <a:rPr lang="en-US" sz="1200" dirty="0">
                <a:solidFill>
                  <a:srgbClr val="006600"/>
                </a:solidFill>
                <a:latin typeface="Liberation Sans" panose="020B0604020202020204" pitchFamily="34" charset="0"/>
              </a:rPr>
              <a:t>ILLUSTRATION 12-5</a:t>
            </a:r>
          </a:p>
          <a:p>
            <a:pPr algn="l"/>
            <a:r>
              <a:rPr lang="en-US" sz="1200" dirty="0">
                <a:solidFill>
                  <a:schemeClr val="tx1"/>
                </a:solidFill>
                <a:latin typeface="Liberation Sans" panose="020B0604020202020204" pitchFamily="34" charset="0"/>
              </a:rPr>
              <a:t>Determination </a:t>
            </a:r>
            <a:r>
              <a:rPr lang="en-US" sz="1200" dirty="0" smtClean="0">
                <a:solidFill>
                  <a:schemeClr val="tx1"/>
                </a:solidFill>
                <a:latin typeface="Liberation Sans" panose="020B0604020202020204" pitchFamily="34" charset="0"/>
              </a:rPr>
              <a:t>of Goodwill—Master Valuation Approach</a:t>
            </a:r>
            <a:endParaRPr lang="en-US" sz="1200" dirty="0">
              <a:solidFill>
                <a:schemeClr val="tx1"/>
              </a:solidFill>
              <a:latin typeface="Liberation Sans" panose="020B0604020202020204" pitchFamily="34" charset="0"/>
            </a:endParaRPr>
          </a:p>
        </p:txBody>
      </p:sp>
      <p:sp>
        <p:nvSpPr>
          <p:cNvPr id="7"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3 </a:t>
            </a:r>
            <a:endParaRPr lang="en-US" altLang="en-US" dirty="0"/>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8"/>
          <p:cNvSpPr>
            <a:spLocks noChangeArrowheads="1"/>
          </p:cNvSpPr>
          <p:nvPr/>
        </p:nvSpPr>
        <p:spPr bwMode="auto">
          <a:xfrm>
            <a:off x="838200" y="2081213"/>
            <a:ext cx="8001000" cy="358251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5943600" algn="r"/>
                <a:tab pos="7258050" algn="r"/>
              </a:tabLst>
              <a:defRPr b="1">
                <a:solidFill>
                  <a:schemeClr val="folHlink"/>
                </a:solidFill>
                <a:latin typeface="Comic Sans MS" pitchFamily="66" charset="0"/>
              </a:defRPr>
            </a:lvl1pPr>
            <a:lvl2pPr marL="742950" indent="-285750">
              <a:tabLst>
                <a:tab pos="5943600" algn="r"/>
                <a:tab pos="7258050" algn="r"/>
              </a:tabLst>
              <a:defRPr b="1">
                <a:solidFill>
                  <a:schemeClr val="folHlink"/>
                </a:solidFill>
                <a:latin typeface="Comic Sans MS" pitchFamily="66" charset="0"/>
              </a:defRPr>
            </a:lvl2pPr>
            <a:lvl3pPr marL="1143000" indent="-228600">
              <a:tabLst>
                <a:tab pos="5943600" algn="r"/>
                <a:tab pos="7258050" algn="r"/>
              </a:tabLst>
              <a:defRPr b="1">
                <a:solidFill>
                  <a:schemeClr val="folHlink"/>
                </a:solidFill>
                <a:latin typeface="Comic Sans MS" pitchFamily="66" charset="0"/>
              </a:defRPr>
            </a:lvl3pPr>
            <a:lvl4pPr marL="1600200" indent="-228600">
              <a:tabLst>
                <a:tab pos="5943600" algn="r"/>
                <a:tab pos="7258050" algn="r"/>
              </a:tabLst>
              <a:defRPr b="1">
                <a:solidFill>
                  <a:schemeClr val="folHlink"/>
                </a:solidFill>
                <a:latin typeface="Comic Sans MS" pitchFamily="66" charset="0"/>
              </a:defRPr>
            </a:lvl4pPr>
            <a:lvl5pPr marL="2057400" indent="-228600">
              <a:tabLst>
                <a:tab pos="5943600" algn="r"/>
                <a:tab pos="7258050" algn="r"/>
              </a:tabLst>
              <a:defRPr b="1">
                <a:solidFill>
                  <a:schemeClr val="folHlink"/>
                </a:solidFill>
                <a:latin typeface="Comic Sans MS" pitchFamily="66" charset="0"/>
              </a:defRPr>
            </a:lvl5pPr>
            <a:lvl6pPr marL="2514600" indent="-228600" algn="ctr" eaLnBrk="0" fontAlgn="base" hangingPunct="0">
              <a:spcBef>
                <a:spcPct val="0"/>
              </a:spcBef>
              <a:spcAft>
                <a:spcPct val="0"/>
              </a:spcAft>
              <a:tabLst>
                <a:tab pos="5943600" algn="r"/>
                <a:tab pos="7258050" algn="r"/>
              </a:tabLst>
              <a:defRPr b="1">
                <a:solidFill>
                  <a:schemeClr val="folHlink"/>
                </a:solidFill>
                <a:latin typeface="Comic Sans MS" pitchFamily="66" charset="0"/>
              </a:defRPr>
            </a:lvl6pPr>
            <a:lvl7pPr marL="2971800" indent="-228600" algn="ctr" eaLnBrk="0" fontAlgn="base" hangingPunct="0">
              <a:spcBef>
                <a:spcPct val="0"/>
              </a:spcBef>
              <a:spcAft>
                <a:spcPct val="0"/>
              </a:spcAft>
              <a:tabLst>
                <a:tab pos="5943600" algn="r"/>
                <a:tab pos="7258050" algn="r"/>
              </a:tabLst>
              <a:defRPr b="1">
                <a:solidFill>
                  <a:schemeClr val="folHlink"/>
                </a:solidFill>
                <a:latin typeface="Comic Sans MS" pitchFamily="66" charset="0"/>
              </a:defRPr>
            </a:lvl7pPr>
            <a:lvl8pPr marL="3429000" indent="-228600" algn="ctr" eaLnBrk="0" fontAlgn="base" hangingPunct="0">
              <a:spcBef>
                <a:spcPct val="0"/>
              </a:spcBef>
              <a:spcAft>
                <a:spcPct val="0"/>
              </a:spcAft>
              <a:tabLst>
                <a:tab pos="5943600" algn="r"/>
                <a:tab pos="7258050" algn="r"/>
              </a:tabLst>
              <a:defRPr b="1">
                <a:solidFill>
                  <a:schemeClr val="folHlink"/>
                </a:solidFill>
                <a:latin typeface="Comic Sans MS" pitchFamily="66" charset="0"/>
              </a:defRPr>
            </a:lvl8pPr>
            <a:lvl9pPr marL="3886200" indent="-228600" algn="ctr" eaLnBrk="0" fontAlgn="base" hangingPunct="0">
              <a:spcBef>
                <a:spcPct val="0"/>
              </a:spcBef>
              <a:spcAft>
                <a:spcPct val="0"/>
              </a:spcAft>
              <a:tabLst>
                <a:tab pos="5943600" algn="r"/>
                <a:tab pos="7258050" algn="r"/>
              </a:tabLst>
              <a:defRPr b="1">
                <a:solidFill>
                  <a:schemeClr val="folHlink"/>
                </a:solidFill>
                <a:latin typeface="Comic Sans MS" pitchFamily="66" charset="0"/>
              </a:defRPr>
            </a:lvl9pPr>
          </a:lstStyle>
          <a:p>
            <a:pPr algn="l">
              <a:spcBef>
                <a:spcPct val="40000"/>
              </a:spcBef>
            </a:pPr>
            <a:r>
              <a:rPr lang="en-US" altLang="en-US" sz="2100" b="0" dirty="0">
                <a:latin typeface="Liberation Sans" panose="020B0604020202020204" pitchFamily="34" charset="0"/>
              </a:rPr>
              <a:t>Cash 	25,000</a:t>
            </a:r>
          </a:p>
          <a:p>
            <a:pPr algn="l">
              <a:spcBef>
                <a:spcPct val="40000"/>
              </a:spcBef>
            </a:pPr>
            <a:r>
              <a:rPr lang="en-US" altLang="en-US" sz="2100" b="0" dirty="0">
                <a:latin typeface="Liberation Sans" panose="020B0604020202020204" pitchFamily="34" charset="0"/>
              </a:rPr>
              <a:t>Accounts Receivables 	35,000</a:t>
            </a:r>
          </a:p>
          <a:p>
            <a:pPr algn="l">
              <a:spcBef>
                <a:spcPct val="40000"/>
              </a:spcBef>
            </a:pPr>
            <a:r>
              <a:rPr lang="en-US" altLang="en-US" sz="2100" b="0" dirty="0">
                <a:latin typeface="Liberation Sans" panose="020B0604020202020204" pitchFamily="34" charset="0"/>
              </a:rPr>
              <a:t>Inventory	122,000</a:t>
            </a:r>
          </a:p>
          <a:p>
            <a:pPr algn="l">
              <a:spcBef>
                <a:spcPct val="40000"/>
              </a:spcBef>
            </a:pPr>
            <a:r>
              <a:rPr lang="en-US" altLang="en-US" sz="2100" b="0" dirty="0">
                <a:latin typeface="Liberation Sans" panose="020B0604020202020204" pitchFamily="34" charset="0"/>
              </a:rPr>
              <a:t>Property, Plant, and Equipment 	205,000</a:t>
            </a:r>
          </a:p>
          <a:p>
            <a:pPr algn="l">
              <a:spcBef>
                <a:spcPct val="40000"/>
              </a:spcBef>
            </a:pPr>
            <a:r>
              <a:rPr lang="en-US" altLang="en-US" sz="2100" b="0" dirty="0">
                <a:latin typeface="Liberation Sans" panose="020B0604020202020204" pitchFamily="34" charset="0"/>
              </a:rPr>
              <a:t>Patents 	18,000</a:t>
            </a:r>
          </a:p>
          <a:p>
            <a:pPr algn="l">
              <a:spcBef>
                <a:spcPct val="40000"/>
              </a:spcBef>
            </a:pPr>
            <a:r>
              <a:rPr lang="en-US" altLang="en-US" sz="2100" b="0" dirty="0">
                <a:latin typeface="Liberation Sans" panose="020B0604020202020204" pitchFamily="34" charset="0"/>
              </a:rPr>
              <a:t>Goodwill 	50,000</a:t>
            </a:r>
          </a:p>
          <a:p>
            <a:pPr algn="l">
              <a:spcBef>
                <a:spcPct val="40000"/>
              </a:spcBef>
            </a:pPr>
            <a:r>
              <a:rPr lang="en-US" altLang="en-US" sz="2100" b="0" dirty="0">
                <a:latin typeface="Liberation Sans" panose="020B0604020202020204" pitchFamily="34" charset="0"/>
              </a:rPr>
              <a:t>	Liabilities 		55,000</a:t>
            </a:r>
          </a:p>
          <a:p>
            <a:pPr algn="l">
              <a:spcBef>
                <a:spcPct val="40000"/>
              </a:spcBef>
            </a:pPr>
            <a:r>
              <a:rPr lang="en-US" altLang="en-US" sz="2100" b="0" dirty="0">
                <a:latin typeface="Liberation Sans" panose="020B0604020202020204" pitchFamily="34" charset="0"/>
              </a:rPr>
              <a:t>	Cash 		400,000</a:t>
            </a:r>
          </a:p>
        </p:txBody>
      </p:sp>
      <p:sp>
        <p:nvSpPr>
          <p:cNvPr id="26627" name="Text Box 9"/>
          <p:cNvSpPr txBox="1">
            <a:spLocks noChangeArrowheads="1"/>
          </p:cNvSpPr>
          <p:nvPr/>
        </p:nvSpPr>
        <p:spPr bwMode="auto">
          <a:xfrm>
            <a:off x="609600" y="1295400"/>
            <a:ext cx="8077200" cy="496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lnSpc>
                <a:spcPct val="125000"/>
              </a:lnSpc>
              <a:defRPr sz="2100" b="0">
                <a:solidFill>
                  <a:schemeClr val="tx1"/>
                </a:solidFill>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smtClean="0"/>
              <a:t>Multi-Diversified </a:t>
            </a:r>
            <a:r>
              <a:rPr lang="en-US" altLang="en-US" dirty="0"/>
              <a:t>records this transaction as follows.</a:t>
            </a:r>
          </a:p>
        </p:txBody>
      </p:sp>
      <p:sp>
        <p:nvSpPr>
          <p:cNvPr id="1190926" name="Line 14"/>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7" name="Rectangle 7"/>
          <p:cNvSpPr>
            <a:spLocks noChangeArrowheads="1"/>
          </p:cNvSpPr>
          <p:nvPr/>
        </p:nvSpPr>
        <p:spPr bwMode="auto">
          <a:xfrm>
            <a:off x="609600" y="3810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sz="3200" dirty="0" smtClean="0">
                <a:solidFill>
                  <a:srgbClr val="006600"/>
                </a:solidFill>
                <a:latin typeface="Liberation Sans" panose="020B0604020202020204" pitchFamily="34" charset="0"/>
              </a:rPr>
              <a:t>Recording Goodwill</a:t>
            </a:r>
            <a:endParaRPr lang="en-US" altLang="en-US" sz="3200" dirty="0">
              <a:solidFill>
                <a:srgbClr val="006600"/>
              </a:solidFill>
              <a:latin typeface="Liberation Sans" panose="020B0604020202020204" pitchFamily="34" charset="0"/>
            </a:endParaRPr>
          </a:p>
        </p:txBody>
      </p:sp>
      <p:sp>
        <p:nvSpPr>
          <p:cNvPr id="6"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3 </a:t>
            </a:r>
            <a:endParaRPr lang="en-US" altLang="en-US" dirty="0"/>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609600" y="1371600"/>
            <a:ext cx="8077200" cy="126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5000"/>
              </a:lnSpc>
              <a:spcBef>
                <a:spcPct val="50000"/>
              </a:spcBef>
            </a:pPr>
            <a:r>
              <a:rPr lang="en-US" altLang="en-US" sz="2100" dirty="0">
                <a:solidFill>
                  <a:schemeClr val="tx1"/>
                </a:solidFill>
                <a:latin typeface="Liberation Sans" panose="020B0604020202020204" pitchFamily="34" charset="0"/>
              </a:rPr>
              <a:t>Example: </a:t>
            </a:r>
            <a:r>
              <a:rPr lang="en-US" altLang="en-US" sz="2100" b="0" dirty="0">
                <a:solidFill>
                  <a:schemeClr val="tx1"/>
                </a:solidFill>
                <a:latin typeface="Liberation Sans" panose="020B0604020202020204" pitchFamily="34" charset="0"/>
              </a:rPr>
              <a:t>Global Corporation purchased the net assets of Local Company for $300,000 on December 31, </a:t>
            </a:r>
            <a:r>
              <a:rPr lang="en-US" altLang="en-US" sz="2100" b="0" dirty="0" smtClean="0">
                <a:solidFill>
                  <a:schemeClr val="tx1"/>
                </a:solidFill>
                <a:latin typeface="Liberation Sans" panose="020B0604020202020204" pitchFamily="34" charset="0"/>
              </a:rPr>
              <a:t>2017.  </a:t>
            </a:r>
            <a:r>
              <a:rPr lang="en-US" altLang="en-US" sz="2100" b="0" dirty="0">
                <a:solidFill>
                  <a:schemeClr val="tx1"/>
                </a:solidFill>
                <a:latin typeface="Liberation Sans" panose="020B0604020202020204" pitchFamily="34" charset="0"/>
              </a:rPr>
              <a:t>The balance sheet of Local Company just prior to acquisition is:</a:t>
            </a:r>
          </a:p>
        </p:txBody>
      </p:sp>
      <p:graphicFrame>
        <p:nvGraphicFramePr>
          <p:cNvPr id="27651" name="Object 5">
            <a:hlinkClick r:id="" action="ppaction://ole?verb=0"/>
          </p:cNvPr>
          <p:cNvGraphicFramePr>
            <a:graphicFrameLocks/>
          </p:cNvGraphicFramePr>
          <p:nvPr>
            <p:extLst>
              <p:ext uri="{D42A27DB-BD31-4B8C-83A1-F6EECF244321}">
                <p14:modId xmlns:p14="http://schemas.microsoft.com/office/powerpoint/2010/main" val="3735390423"/>
              </p:ext>
            </p:extLst>
          </p:nvPr>
        </p:nvGraphicFramePr>
        <p:xfrm>
          <a:off x="1143000" y="2751138"/>
          <a:ext cx="6129338" cy="3649662"/>
        </p:xfrm>
        <a:graphic>
          <a:graphicData uri="http://schemas.openxmlformats.org/presentationml/2006/ole">
            <mc:AlternateContent xmlns:mc="http://schemas.openxmlformats.org/markup-compatibility/2006">
              <mc:Choice xmlns:v="urn:schemas-microsoft-com:vml" Requires="v">
                <p:oleObj spid="_x0000_s27786" name="Worksheet" r:id="rId4" imgW="6886694" imgH="4200525" progId="Excel.Sheet.8">
                  <p:embed/>
                </p:oleObj>
              </mc:Choice>
              <mc:Fallback>
                <p:oleObj name="Worksheet" r:id="rId4" imgW="6886694" imgH="4200525" progId="Excel.Sheet.8">
                  <p:embed/>
                  <p:pic>
                    <p:nvPicPr>
                      <p:cNvPr id="0" name="Object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2751138"/>
                        <a:ext cx="6129338" cy="3649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58502" name="AutoShape 6"/>
          <p:cNvSpPr>
            <a:spLocks/>
          </p:cNvSpPr>
          <p:nvPr/>
        </p:nvSpPr>
        <p:spPr bwMode="auto">
          <a:xfrm>
            <a:off x="7086600" y="4191000"/>
            <a:ext cx="304800" cy="1143000"/>
          </a:xfrm>
          <a:prstGeom prst="rightBrace">
            <a:avLst>
              <a:gd name="adj1" fmla="val 31250"/>
              <a:gd name="adj2" fmla="val 50000"/>
            </a:avLst>
          </a:prstGeom>
          <a:noFill/>
          <a:ln w="28575" cap="sq">
            <a:solidFill>
              <a:srgbClr val="CC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endParaRPr lang="en-US" altLang="en-US" dirty="0">
              <a:effectLst>
                <a:outerShdw blurRad="38100" dist="38100" dir="2700000" algn="tl">
                  <a:srgbClr val="C0C0C0"/>
                </a:outerShdw>
              </a:effectLst>
              <a:latin typeface="Liberation Sans" panose="020B0604020202020204" pitchFamily="34" charset="0"/>
            </a:endParaRPr>
          </a:p>
        </p:txBody>
      </p:sp>
      <p:sp>
        <p:nvSpPr>
          <p:cNvPr id="27653" name="Text Box 7"/>
          <p:cNvSpPr txBox="1">
            <a:spLocks noChangeArrowheads="1"/>
          </p:cNvSpPr>
          <p:nvPr/>
        </p:nvSpPr>
        <p:spPr bwMode="auto">
          <a:xfrm>
            <a:off x="7315200" y="4265613"/>
            <a:ext cx="1600200" cy="915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altLang="en-US" dirty="0">
                <a:solidFill>
                  <a:srgbClr val="CC0000"/>
                </a:solidFill>
                <a:latin typeface="Liberation Sans" panose="020B0604020202020204" pitchFamily="34" charset="0"/>
              </a:rPr>
              <a:t>FMV of Net Assets = $200,000</a:t>
            </a:r>
          </a:p>
        </p:txBody>
      </p:sp>
      <p:sp>
        <p:nvSpPr>
          <p:cNvPr id="1258508" name="Line 12"/>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9" name="Rectangle 7"/>
          <p:cNvSpPr>
            <a:spLocks noChangeArrowheads="1"/>
          </p:cNvSpPr>
          <p:nvPr/>
        </p:nvSpPr>
        <p:spPr bwMode="auto">
          <a:xfrm>
            <a:off x="609600" y="3810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sz="3200" dirty="0" smtClean="0">
                <a:solidFill>
                  <a:srgbClr val="006600"/>
                </a:solidFill>
                <a:latin typeface="Liberation Sans" panose="020B0604020202020204" pitchFamily="34" charset="0"/>
              </a:rPr>
              <a:t>Recording Goodwill</a:t>
            </a:r>
            <a:endParaRPr lang="en-US" altLang="en-US" sz="3200" dirty="0">
              <a:solidFill>
                <a:srgbClr val="006600"/>
              </a:solidFill>
              <a:latin typeface="Liberation Sans" panose="020B0604020202020204" pitchFamily="34" charset="0"/>
            </a:endParaRPr>
          </a:p>
        </p:txBody>
      </p:sp>
      <p:sp>
        <p:nvSpPr>
          <p:cNvPr id="8"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3 </a:t>
            </a:r>
            <a:endParaRPr lang="en-US" altLang="en-US" dirty="0"/>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ChangeArrowheads="1"/>
          </p:cNvSpPr>
          <p:nvPr/>
        </p:nvSpPr>
        <p:spPr bwMode="auto">
          <a:xfrm>
            <a:off x="768350" y="2908300"/>
            <a:ext cx="4711700" cy="825500"/>
          </a:xfrm>
          <a:prstGeom prst="rect">
            <a:avLst/>
          </a:prstGeom>
          <a:solidFill>
            <a:srgbClr val="FFFFC5"/>
          </a:solidFill>
          <a:ln w="28575">
            <a:solidFill>
              <a:schemeClr val="tx1"/>
            </a:solidFill>
            <a:miter lim="800000"/>
            <a:headEnd/>
            <a:tailEnd/>
          </a:ln>
          <a:effectLst/>
          <a:extLst/>
        </p:spPr>
        <p:txBody>
          <a:bodyPr wrap="none" lIns="90488" tIns="44450" rIns="90488" bIns="44450" anchor="ct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r>
              <a:rPr lang="en-US" altLang="en-US" sz="2300" dirty="0">
                <a:solidFill>
                  <a:srgbClr val="000000"/>
                </a:solidFill>
                <a:latin typeface="Liberation Sans" panose="020B0604020202020204" pitchFamily="34" charset="0"/>
              </a:rPr>
              <a:t>Book Value = $130,000</a:t>
            </a:r>
          </a:p>
        </p:txBody>
      </p:sp>
      <p:sp>
        <p:nvSpPr>
          <p:cNvPr id="28675" name="Rectangle 4"/>
          <p:cNvSpPr>
            <a:spLocks noChangeArrowheads="1"/>
          </p:cNvSpPr>
          <p:nvPr/>
        </p:nvSpPr>
        <p:spPr bwMode="auto">
          <a:xfrm>
            <a:off x="768350" y="4127500"/>
            <a:ext cx="4711700" cy="825500"/>
          </a:xfrm>
          <a:prstGeom prst="rect">
            <a:avLst/>
          </a:prstGeom>
          <a:solidFill>
            <a:srgbClr val="FFFFC5"/>
          </a:solidFill>
          <a:ln w="28575">
            <a:solidFill>
              <a:schemeClr val="tx1"/>
            </a:solidFill>
            <a:miter lim="800000"/>
            <a:headEnd/>
            <a:tailEnd/>
          </a:ln>
          <a:effectLst/>
          <a:extLst/>
        </p:spPr>
        <p:txBody>
          <a:bodyPr wrap="none" lIns="90488" tIns="44450" rIns="90488" bIns="44450" anchor="ctr"/>
          <a:lstStyle/>
          <a:p>
            <a:r>
              <a:rPr lang="en-US" altLang="en-US" sz="2300" dirty="0">
                <a:solidFill>
                  <a:srgbClr val="000000"/>
                </a:solidFill>
                <a:latin typeface="Liberation Sans" panose="020B0604020202020204" pitchFamily="34" charset="0"/>
              </a:rPr>
              <a:t>Fair Value = $200,000</a:t>
            </a:r>
          </a:p>
        </p:txBody>
      </p:sp>
      <p:sp>
        <p:nvSpPr>
          <p:cNvPr id="28676" name="Rectangle 5"/>
          <p:cNvSpPr>
            <a:spLocks noChangeArrowheads="1"/>
          </p:cNvSpPr>
          <p:nvPr/>
        </p:nvSpPr>
        <p:spPr bwMode="auto">
          <a:xfrm>
            <a:off x="768350" y="5346700"/>
            <a:ext cx="4711700" cy="825500"/>
          </a:xfrm>
          <a:prstGeom prst="rect">
            <a:avLst/>
          </a:prstGeom>
          <a:solidFill>
            <a:srgbClr val="FFFFC5"/>
          </a:solidFill>
          <a:ln w="28575">
            <a:solidFill>
              <a:schemeClr val="tx1"/>
            </a:solidFill>
            <a:miter lim="800000"/>
            <a:headEnd/>
            <a:tailEnd/>
          </a:ln>
          <a:effectLst/>
          <a:extLst/>
        </p:spPr>
        <p:txBody>
          <a:bodyPr wrap="none" lIns="90488" tIns="44450" rIns="90488" bIns="44450" anchor="ctr"/>
          <a:lstStyle/>
          <a:p>
            <a:r>
              <a:rPr lang="en-US" altLang="en-US" sz="2300" dirty="0">
                <a:solidFill>
                  <a:srgbClr val="000000"/>
                </a:solidFill>
                <a:latin typeface="Liberation Sans" panose="020B0604020202020204" pitchFamily="34" charset="0"/>
              </a:rPr>
              <a:t>Purchase Price = $300,000</a:t>
            </a:r>
          </a:p>
        </p:txBody>
      </p:sp>
      <p:sp>
        <p:nvSpPr>
          <p:cNvPr id="1259526" name="Rectangle 6"/>
          <p:cNvSpPr>
            <a:spLocks noChangeArrowheads="1"/>
          </p:cNvSpPr>
          <p:nvPr/>
        </p:nvSpPr>
        <p:spPr bwMode="auto">
          <a:xfrm>
            <a:off x="5803900" y="3289300"/>
            <a:ext cx="96838" cy="2508250"/>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endParaRPr lang="en-US" altLang="en-US" dirty="0">
              <a:effectLst>
                <a:outerShdw blurRad="38100" dist="38100" dir="2700000" algn="tl">
                  <a:srgbClr val="FFFFFF"/>
                </a:outerShdw>
              </a:effectLst>
              <a:latin typeface="Liberation Sans" panose="020B0604020202020204" pitchFamily="34" charset="0"/>
            </a:endParaRPr>
          </a:p>
        </p:txBody>
      </p:sp>
      <p:sp>
        <p:nvSpPr>
          <p:cNvPr id="28678" name="Rectangle 7"/>
          <p:cNvSpPr>
            <a:spLocks noChangeArrowheads="1"/>
          </p:cNvSpPr>
          <p:nvPr/>
        </p:nvSpPr>
        <p:spPr bwMode="auto">
          <a:xfrm>
            <a:off x="6261100" y="3524250"/>
            <a:ext cx="2425700" cy="825500"/>
          </a:xfrm>
          <a:prstGeom prst="rect">
            <a:avLst/>
          </a:prstGeom>
          <a:solidFill>
            <a:srgbClr val="B7FFFF"/>
          </a:solidFill>
          <a:ln w="28575">
            <a:solidFill>
              <a:schemeClr val="tx1"/>
            </a:solidFill>
            <a:miter lim="800000"/>
            <a:headEnd/>
            <a:tailEnd/>
          </a:ln>
          <a:effectLst/>
          <a:extLst/>
        </p:spPr>
        <p:txBody>
          <a:bodyPr wrap="none" lIns="90488" tIns="44450" rIns="90488" bIns="44450" anchor="ct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r>
              <a:rPr lang="en-US" altLang="en-US" sz="2300" dirty="0">
                <a:solidFill>
                  <a:srgbClr val="000000"/>
                </a:solidFill>
                <a:latin typeface="Liberation Sans" panose="020B0604020202020204" pitchFamily="34" charset="0"/>
              </a:rPr>
              <a:t>Revaluation</a:t>
            </a:r>
          </a:p>
          <a:p>
            <a:r>
              <a:rPr lang="en-US" altLang="en-US" sz="2300" dirty="0">
                <a:solidFill>
                  <a:srgbClr val="000000"/>
                </a:solidFill>
                <a:latin typeface="Liberation Sans" panose="020B0604020202020204" pitchFamily="34" charset="0"/>
              </a:rPr>
              <a:t>$70,000</a:t>
            </a:r>
          </a:p>
        </p:txBody>
      </p:sp>
      <p:sp>
        <p:nvSpPr>
          <p:cNvPr id="28679" name="Rectangle 8"/>
          <p:cNvSpPr>
            <a:spLocks noChangeArrowheads="1"/>
          </p:cNvSpPr>
          <p:nvPr/>
        </p:nvSpPr>
        <p:spPr bwMode="auto">
          <a:xfrm>
            <a:off x="6261100" y="4737100"/>
            <a:ext cx="2425700" cy="825500"/>
          </a:xfrm>
          <a:prstGeom prst="rect">
            <a:avLst/>
          </a:prstGeom>
          <a:solidFill>
            <a:srgbClr val="FFFFC5"/>
          </a:solidFill>
          <a:ln w="28575">
            <a:solidFill>
              <a:schemeClr val="tx1"/>
            </a:solidFill>
            <a:miter lim="800000"/>
            <a:headEnd/>
            <a:tailEnd/>
          </a:ln>
          <a:effectLst/>
          <a:extLst/>
        </p:spPr>
        <p:txBody>
          <a:bodyPr wrap="none" lIns="90488" tIns="44450" rIns="90488" bIns="44450" anchor="ctr"/>
          <a:lstStyle/>
          <a:p>
            <a:r>
              <a:rPr lang="en-US" altLang="en-US" sz="2300" dirty="0">
                <a:solidFill>
                  <a:srgbClr val="000000"/>
                </a:solidFill>
                <a:latin typeface="Liberation Sans" panose="020B0604020202020204" pitchFamily="34" charset="0"/>
              </a:rPr>
              <a:t>Goodwill</a:t>
            </a:r>
          </a:p>
          <a:p>
            <a:r>
              <a:rPr lang="en-US" altLang="en-US" sz="2300" dirty="0">
                <a:solidFill>
                  <a:srgbClr val="000000"/>
                </a:solidFill>
                <a:latin typeface="Liberation Sans" panose="020B0604020202020204" pitchFamily="34" charset="0"/>
              </a:rPr>
              <a:t>$100,000</a:t>
            </a:r>
          </a:p>
        </p:txBody>
      </p:sp>
      <p:sp>
        <p:nvSpPr>
          <p:cNvPr id="1259530" name="Rectangle 10"/>
          <p:cNvSpPr>
            <a:spLocks noChangeArrowheads="1"/>
          </p:cNvSpPr>
          <p:nvPr/>
        </p:nvSpPr>
        <p:spPr bwMode="auto">
          <a:xfrm rot="5400000">
            <a:off x="5634037" y="5564188"/>
            <a:ext cx="85725" cy="381000"/>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endParaRPr lang="en-US" altLang="en-US" dirty="0">
              <a:effectLst>
                <a:outerShdw blurRad="38100" dist="38100" dir="2700000" algn="tl">
                  <a:srgbClr val="FFFFFF"/>
                </a:outerShdw>
              </a:effectLst>
              <a:latin typeface="Liberation Sans" panose="020B0604020202020204" pitchFamily="34" charset="0"/>
            </a:endParaRPr>
          </a:p>
        </p:txBody>
      </p:sp>
      <p:sp>
        <p:nvSpPr>
          <p:cNvPr id="1259531" name="Rectangle 11"/>
          <p:cNvSpPr>
            <a:spLocks noChangeArrowheads="1"/>
          </p:cNvSpPr>
          <p:nvPr/>
        </p:nvSpPr>
        <p:spPr bwMode="auto">
          <a:xfrm rot="5400000">
            <a:off x="5634037" y="4354513"/>
            <a:ext cx="85725" cy="381000"/>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endParaRPr lang="en-US" altLang="en-US" dirty="0">
              <a:effectLst>
                <a:outerShdw blurRad="38100" dist="38100" dir="2700000" algn="tl">
                  <a:srgbClr val="FFFFFF"/>
                </a:outerShdw>
              </a:effectLst>
              <a:latin typeface="Liberation Sans" panose="020B0604020202020204" pitchFamily="34" charset="0"/>
            </a:endParaRPr>
          </a:p>
        </p:txBody>
      </p:sp>
      <p:sp>
        <p:nvSpPr>
          <p:cNvPr id="1259532" name="Rectangle 12"/>
          <p:cNvSpPr>
            <a:spLocks noChangeArrowheads="1"/>
          </p:cNvSpPr>
          <p:nvPr/>
        </p:nvSpPr>
        <p:spPr bwMode="auto">
          <a:xfrm rot="5400000">
            <a:off x="6015037" y="3751263"/>
            <a:ext cx="85725" cy="381000"/>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endParaRPr lang="en-US" altLang="en-US" dirty="0">
              <a:effectLst>
                <a:outerShdw blurRad="38100" dist="38100" dir="2700000" algn="tl">
                  <a:srgbClr val="FFFFFF"/>
                </a:outerShdw>
              </a:effectLst>
              <a:latin typeface="Liberation Sans" panose="020B0604020202020204" pitchFamily="34" charset="0"/>
            </a:endParaRPr>
          </a:p>
        </p:txBody>
      </p:sp>
      <p:sp>
        <p:nvSpPr>
          <p:cNvPr id="1259533" name="Rectangle 13"/>
          <p:cNvSpPr>
            <a:spLocks noChangeArrowheads="1"/>
          </p:cNvSpPr>
          <p:nvPr/>
        </p:nvSpPr>
        <p:spPr bwMode="auto">
          <a:xfrm rot="5400000">
            <a:off x="6015037" y="4954588"/>
            <a:ext cx="85725" cy="381000"/>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endParaRPr lang="en-US" altLang="en-US" dirty="0">
              <a:effectLst>
                <a:outerShdw blurRad="38100" dist="38100" dir="2700000" algn="tl">
                  <a:srgbClr val="FFFFFF"/>
                </a:outerShdw>
              </a:effectLst>
              <a:latin typeface="Liberation Sans" panose="020B0604020202020204" pitchFamily="34" charset="0"/>
            </a:endParaRPr>
          </a:p>
        </p:txBody>
      </p:sp>
      <p:sp>
        <p:nvSpPr>
          <p:cNvPr id="1259534" name="Rectangle 14"/>
          <p:cNvSpPr>
            <a:spLocks noChangeArrowheads="1"/>
          </p:cNvSpPr>
          <p:nvPr/>
        </p:nvSpPr>
        <p:spPr bwMode="auto">
          <a:xfrm rot="5400000">
            <a:off x="5634037" y="3135313"/>
            <a:ext cx="85725" cy="381000"/>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endParaRPr lang="en-US" altLang="en-US" dirty="0">
              <a:effectLst>
                <a:outerShdw blurRad="38100" dist="38100" dir="2700000" algn="tl">
                  <a:srgbClr val="FFFFFF"/>
                </a:outerShdw>
              </a:effectLst>
              <a:latin typeface="Liberation Sans" panose="020B0604020202020204" pitchFamily="34" charset="0"/>
            </a:endParaRPr>
          </a:p>
        </p:txBody>
      </p:sp>
      <p:sp>
        <p:nvSpPr>
          <p:cNvPr id="28685" name="Text Box 16"/>
          <p:cNvSpPr txBox="1">
            <a:spLocks noChangeArrowheads="1"/>
          </p:cNvSpPr>
          <p:nvPr/>
        </p:nvSpPr>
        <p:spPr bwMode="auto">
          <a:xfrm>
            <a:off x="609600" y="1369129"/>
            <a:ext cx="8077200" cy="1304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lnSpc>
                <a:spcPct val="125000"/>
              </a:lnSpc>
              <a:spcBef>
                <a:spcPct val="50000"/>
              </a:spcBef>
              <a:defRPr sz="2000">
                <a:solidFill>
                  <a:schemeClr val="tx1"/>
                </a:solidFill>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sz="2100" dirty="0"/>
              <a:t>Example: </a:t>
            </a:r>
            <a:r>
              <a:rPr lang="en-US" altLang="en-US" sz="2100" b="0" dirty="0"/>
              <a:t>Global Corporation purchased the net assets of Local Company for $300,000 on December 31, </a:t>
            </a:r>
            <a:r>
              <a:rPr lang="en-US" altLang="en-US" sz="2100" b="0" dirty="0" smtClean="0"/>
              <a:t>2017. </a:t>
            </a:r>
            <a:r>
              <a:rPr lang="en-US" altLang="en-US" sz="2100" b="0" dirty="0"/>
              <a:t>The value assigned to goodwill is determined as follows:</a:t>
            </a:r>
          </a:p>
        </p:txBody>
      </p:sp>
      <p:sp>
        <p:nvSpPr>
          <p:cNvPr id="1259541" name="Line 21"/>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7" name="Rectangle 7"/>
          <p:cNvSpPr>
            <a:spLocks noChangeArrowheads="1"/>
          </p:cNvSpPr>
          <p:nvPr/>
        </p:nvSpPr>
        <p:spPr bwMode="auto">
          <a:xfrm>
            <a:off x="609600" y="3810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sz="3200" dirty="0" smtClean="0">
                <a:solidFill>
                  <a:srgbClr val="006600"/>
                </a:solidFill>
                <a:latin typeface="Liberation Sans" panose="020B0604020202020204" pitchFamily="34" charset="0"/>
              </a:rPr>
              <a:t>Recording Goodwill</a:t>
            </a:r>
            <a:endParaRPr lang="en-US" altLang="en-US" sz="3200" dirty="0">
              <a:solidFill>
                <a:srgbClr val="006600"/>
              </a:solidFill>
              <a:latin typeface="Liberation Sans" panose="020B0604020202020204" pitchFamily="34" charset="0"/>
            </a:endParaRPr>
          </a:p>
        </p:txBody>
      </p:sp>
      <p:sp>
        <p:nvSpPr>
          <p:cNvPr id="16"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3 </a:t>
            </a:r>
            <a:endParaRPr lang="en-US" altLang="en-US" dirty="0"/>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Object 5">
            <a:hlinkClick r:id="" action="ppaction://ole?verb=0"/>
          </p:cNvPr>
          <p:cNvGraphicFramePr>
            <a:graphicFrameLocks/>
          </p:cNvGraphicFramePr>
          <p:nvPr>
            <p:extLst>
              <p:ext uri="{D42A27DB-BD31-4B8C-83A1-F6EECF244321}">
                <p14:modId xmlns:p14="http://schemas.microsoft.com/office/powerpoint/2010/main" val="4271231601"/>
              </p:ext>
            </p:extLst>
          </p:nvPr>
        </p:nvGraphicFramePr>
        <p:xfrm>
          <a:off x="1143000" y="2819400"/>
          <a:ext cx="6705600" cy="3497262"/>
        </p:xfrm>
        <a:graphic>
          <a:graphicData uri="http://schemas.openxmlformats.org/presentationml/2006/ole">
            <mc:AlternateContent xmlns:mc="http://schemas.openxmlformats.org/markup-compatibility/2006">
              <mc:Choice xmlns:v="urn:schemas-microsoft-com:vml" Requires="v">
                <p:oleObj spid="_x0000_s29832" name="Worksheet" r:id="rId4" imgW="7210425" imgH="3743325" progId="Excel.Sheet.8">
                  <p:embed/>
                </p:oleObj>
              </mc:Choice>
              <mc:Fallback>
                <p:oleObj name="Worksheet" r:id="rId4" imgW="7210425" imgH="3743325" progId="Excel.Sheet.8">
                  <p:embed/>
                  <p:pic>
                    <p:nvPicPr>
                      <p:cNvPr id="0" name="Object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2819400"/>
                        <a:ext cx="6705600" cy="3497262"/>
                      </a:xfrm>
                      <a:prstGeom prst="rect">
                        <a:avLst/>
                      </a:prstGeom>
                      <a:noFill/>
                      <a:ln>
                        <a:noFill/>
                      </a:ln>
                      <a:effectLst/>
                      <a:extLst/>
                    </p:spPr>
                  </p:pic>
                </p:oleObj>
              </mc:Fallback>
            </mc:AlternateContent>
          </a:graphicData>
        </a:graphic>
      </p:graphicFrame>
      <p:sp>
        <p:nvSpPr>
          <p:cNvPr id="1261579" name="Line 11"/>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7" name="Rectangle 7"/>
          <p:cNvSpPr>
            <a:spLocks noChangeArrowheads="1"/>
          </p:cNvSpPr>
          <p:nvPr/>
        </p:nvSpPr>
        <p:spPr bwMode="auto">
          <a:xfrm>
            <a:off x="609600" y="3810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sz="3200" dirty="0" smtClean="0">
                <a:solidFill>
                  <a:srgbClr val="006600"/>
                </a:solidFill>
                <a:latin typeface="Liberation Sans" panose="020B0604020202020204" pitchFamily="34" charset="0"/>
              </a:rPr>
              <a:t>Recording Goodwill</a:t>
            </a:r>
            <a:endParaRPr lang="en-US" altLang="en-US" sz="3200" dirty="0">
              <a:solidFill>
                <a:srgbClr val="006600"/>
              </a:solidFill>
              <a:latin typeface="Liberation Sans" panose="020B0604020202020204" pitchFamily="34" charset="0"/>
            </a:endParaRPr>
          </a:p>
        </p:txBody>
      </p:sp>
      <p:sp>
        <p:nvSpPr>
          <p:cNvPr id="8" name="Text Box 16"/>
          <p:cNvSpPr txBox="1">
            <a:spLocks noChangeArrowheads="1"/>
          </p:cNvSpPr>
          <p:nvPr/>
        </p:nvSpPr>
        <p:spPr bwMode="auto">
          <a:xfrm>
            <a:off x="609600" y="1369129"/>
            <a:ext cx="8077200" cy="1304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lnSpc>
                <a:spcPct val="125000"/>
              </a:lnSpc>
              <a:spcBef>
                <a:spcPct val="50000"/>
              </a:spcBef>
              <a:defRPr sz="2000">
                <a:solidFill>
                  <a:schemeClr val="tx1"/>
                </a:solidFill>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sz="2100" dirty="0"/>
              <a:t>Example: </a:t>
            </a:r>
            <a:r>
              <a:rPr lang="en-US" altLang="en-US" sz="2100" b="0" dirty="0"/>
              <a:t>Global Corporation purchased the net assets of Local Company for $300,000 on December 31, </a:t>
            </a:r>
            <a:r>
              <a:rPr lang="en-US" altLang="en-US" sz="2100" b="0" dirty="0" smtClean="0"/>
              <a:t>2017. </a:t>
            </a:r>
            <a:r>
              <a:rPr lang="en-US" altLang="en-US" sz="2100" b="0" dirty="0"/>
              <a:t>The value assigned to goodwill is determined as follows:</a:t>
            </a:r>
          </a:p>
        </p:txBody>
      </p:sp>
      <p:sp>
        <p:nvSpPr>
          <p:cNvPr id="6"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3 </a:t>
            </a:r>
            <a:endParaRPr lang="en-US" altLang="en-US" dirty="0"/>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381000" y="454581"/>
            <a:ext cx="7772400" cy="721201"/>
          </a:xfrm>
          <a:prstGeom prst="rect">
            <a:avLst/>
          </a:prstGeom>
          <a:noFill/>
          <a:ln>
            <a:noFill/>
          </a:ln>
          <a:effectLst/>
          <a:extLst/>
        </p:spPr>
        <p:txBody>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5000"/>
              </a:lnSpc>
            </a:pPr>
            <a:r>
              <a:rPr lang="en-US" altLang="en-US" sz="3600" dirty="0">
                <a:solidFill>
                  <a:schemeClr val="tx2">
                    <a:lumMod val="50000"/>
                  </a:schemeClr>
                </a:solidFill>
                <a:latin typeface="Liberation Sans" panose="020B0604020202020204" pitchFamily="34" charset="0"/>
              </a:rPr>
              <a:t>PREVIEW OF </a:t>
            </a:r>
            <a:r>
              <a:rPr lang="en-US" altLang="en-US" sz="3600" dirty="0" smtClean="0">
                <a:solidFill>
                  <a:schemeClr val="tx2">
                    <a:lumMod val="50000"/>
                  </a:schemeClr>
                </a:solidFill>
                <a:latin typeface="Liberation Sans" panose="020B0604020202020204" pitchFamily="34" charset="0"/>
              </a:rPr>
              <a:t>CHAPTER 12</a:t>
            </a:r>
            <a:endParaRPr lang="en-US" altLang="en-US" sz="3600" dirty="0">
              <a:solidFill>
                <a:schemeClr val="tx2">
                  <a:lumMod val="50000"/>
                </a:schemeClr>
              </a:solidFill>
              <a:latin typeface="Liberation Sans" panose="020B0604020202020204" pitchFamily="34" charset="0"/>
            </a:endParaRPr>
          </a:p>
        </p:txBody>
      </p:sp>
      <p:sp>
        <p:nvSpPr>
          <p:cNvPr id="4099" name="Text Box 3"/>
          <p:cNvSpPr txBox="1">
            <a:spLocks noChangeArrowheads="1"/>
          </p:cNvSpPr>
          <p:nvPr/>
        </p:nvSpPr>
        <p:spPr bwMode="auto">
          <a:xfrm>
            <a:off x="2286000" y="5524500"/>
            <a:ext cx="4498975" cy="1041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93" tIns="43247" rIns="86493" bIns="43247">
            <a:spAutoFit/>
          </a:bodyPr>
          <a:lstStyle>
            <a:lvl1pPr defTabSz="865188">
              <a:defRPr b="1">
                <a:solidFill>
                  <a:schemeClr val="folHlink"/>
                </a:solidFill>
                <a:latin typeface="Comic Sans MS" pitchFamily="66" charset="0"/>
              </a:defRPr>
            </a:lvl1pPr>
            <a:lvl2pPr marL="742950" indent="-285750" defTabSz="865188">
              <a:defRPr b="1">
                <a:solidFill>
                  <a:schemeClr val="folHlink"/>
                </a:solidFill>
                <a:latin typeface="Comic Sans MS" pitchFamily="66" charset="0"/>
              </a:defRPr>
            </a:lvl2pPr>
            <a:lvl3pPr marL="1143000" indent="-228600" defTabSz="865188">
              <a:defRPr b="1">
                <a:solidFill>
                  <a:schemeClr val="folHlink"/>
                </a:solidFill>
                <a:latin typeface="Comic Sans MS" pitchFamily="66" charset="0"/>
              </a:defRPr>
            </a:lvl3pPr>
            <a:lvl4pPr marL="1600200" indent="-228600" defTabSz="865188">
              <a:defRPr b="1">
                <a:solidFill>
                  <a:schemeClr val="folHlink"/>
                </a:solidFill>
                <a:latin typeface="Comic Sans MS" pitchFamily="66" charset="0"/>
              </a:defRPr>
            </a:lvl4pPr>
            <a:lvl5pPr marL="2057400" indent="-228600" defTabSz="865188">
              <a:defRPr b="1">
                <a:solidFill>
                  <a:schemeClr val="folHlink"/>
                </a:solidFill>
                <a:latin typeface="Comic Sans MS" pitchFamily="66" charset="0"/>
              </a:defRPr>
            </a:lvl5pPr>
            <a:lvl6pPr marL="2514600" indent="-228600" algn="ctr" defTabSz="865188" eaLnBrk="0" fontAlgn="base" hangingPunct="0">
              <a:spcBef>
                <a:spcPct val="0"/>
              </a:spcBef>
              <a:spcAft>
                <a:spcPct val="0"/>
              </a:spcAft>
              <a:defRPr b="1">
                <a:solidFill>
                  <a:schemeClr val="folHlink"/>
                </a:solidFill>
                <a:latin typeface="Comic Sans MS" pitchFamily="66" charset="0"/>
              </a:defRPr>
            </a:lvl6pPr>
            <a:lvl7pPr marL="2971800" indent="-228600" algn="ctr" defTabSz="865188" eaLnBrk="0" fontAlgn="base" hangingPunct="0">
              <a:spcBef>
                <a:spcPct val="0"/>
              </a:spcBef>
              <a:spcAft>
                <a:spcPct val="0"/>
              </a:spcAft>
              <a:defRPr b="1">
                <a:solidFill>
                  <a:schemeClr val="folHlink"/>
                </a:solidFill>
                <a:latin typeface="Comic Sans MS" pitchFamily="66" charset="0"/>
              </a:defRPr>
            </a:lvl7pPr>
            <a:lvl8pPr marL="3429000" indent="-228600" algn="ctr" defTabSz="865188" eaLnBrk="0" fontAlgn="base" hangingPunct="0">
              <a:spcBef>
                <a:spcPct val="0"/>
              </a:spcBef>
              <a:spcAft>
                <a:spcPct val="0"/>
              </a:spcAft>
              <a:defRPr b="1">
                <a:solidFill>
                  <a:schemeClr val="folHlink"/>
                </a:solidFill>
                <a:latin typeface="Comic Sans MS" pitchFamily="66" charset="0"/>
              </a:defRPr>
            </a:lvl8pPr>
            <a:lvl9pPr marL="3886200" indent="-228600" algn="ctr" defTabSz="865188" eaLnBrk="0" fontAlgn="base" hangingPunct="0">
              <a:spcBef>
                <a:spcPct val="0"/>
              </a:spcBef>
              <a:spcAft>
                <a:spcPct val="0"/>
              </a:spcAft>
              <a:defRPr b="1">
                <a:solidFill>
                  <a:schemeClr val="folHlink"/>
                </a:solidFill>
                <a:latin typeface="Comic Sans MS" pitchFamily="66" charset="0"/>
              </a:defRPr>
            </a:lvl9pPr>
          </a:lstStyle>
          <a:p>
            <a:pPr>
              <a:spcBef>
                <a:spcPts val="300"/>
              </a:spcBef>
            </a:pPr>
            <a:r>
              <a:rPr lang="en-US" altLang="en-US" sz="1900" dirty="0">
                <a:solidFill>
                  <a:schemeClr val="tx1"/>
                </a:solidFill>
                <a:latin typeface="Liberation Sans" panose="020B0604020202020204" pitchFamily="34" charset="0"/>
              </a:rPr>
              <a:t>Intermediate Accounting</a:t>
            </a:r>
          </a:p>
          <a:p>
            <a:pPr>
              <a:spcBef>
                <a:spcPts val="300"/>
              </a:spcBef>
            </a:pPr>
            <a:r>
              <a:rPr lang="en-US" altLang="en-US" sz="1900" dirty="0" smtClean="0">
                <a:solidFill>
                  <a:schemeClr val="tx1"/>
                </a:solidFill>
                <a:latin typeface="Liberation Sans" panose="020B0604020202020204" pitchFamily="34" charset="0"/>
              </a:rPr>
              <a:t>16th </a:t>
            </a:r>
            <a:r>
              <a:rPr lang="en-US" altLang="en-US" sz="1900" dirty="0">
                <a:solidFill>
                  <a:schemeClr val="tx1"/>
                </a:solidFill>
                <a:latin typeface="Liberation Sans" panose="020B0604020202020204" pitchFamily="34" charset="0"/>
              </a:rPr>
              <a:t>Edition</a:t>
            </a:r>
          </a:p>
          <a:p>
            <a:pPr>
              <a:spcBef>
                <a:spcPts val="300"/>
              </a:spcBef>
            </a:pPr>
            <a:r>
              <a:rPr lang="en-US" altLang="en-US" sz="1900" dirty="0">
                <a:solidFill>
                  <a:schemeClr val="tx1"/>
                </a:solidFill>
                <a:latin typeface="Liberation Sans" panose="020B0604020202020204" pitchFamily="34" charset="0"/>
              </a:rPr>
              <a:t>Kieso  </a:t>
            </a:r>
            <a:r>
              <a:rPr lang="en-US" altLang="en-US" sz="1900" dirty="0" smtClean="0">
                <a:solidFill>
                  <a:schemeClr val="tx1"/>
                </a:solidFill>
                <a:latin typeface="Arial"/>
                <a:cs typeface="Arial"/>
              </a:rPr>
              <a:t>●</a:t>
            </a:r>
            <a:r>
              <a:rPr lang="en-US" altLang="en-US" sz="1900" dirty="0" smtClean="0">
                <a:solidFill>
                  <a:schemeClr val="tx1"/>
                </a:solidFill>
                <a:latin typeface="Liberation Sans" panose="020B0604020202020204" pitchFamily="34" charset="0"/>
              </a:rPr>
              <a:t> </a:t>
            </a:r>
            <a:r>
              <a:rPr lang="en-US" altLang="en-US" sz="1900" dirty="0">
                <a:solidFill>
                  <a:schemeClr val="tx1"/>
                </a:solidFill>
                <a:latin typeface="Liberation Sans" panose="020B0604020202020204" pitchFamily="34" charset="0"/>
              </a:rPr>
              <a:t>Weygandt  </a:t>
            </a:r>
            <a:r>
              <a:rPr lang="en-US" altLang="en-US" sz="1900" dirty="0" smtClean="0">
                <a:solidFill>
                  <a:schemeClr val="tx1"/>
                </a:solidFill>
                <a:latin typeface="Arial"/>
                <a:cs typeface="Arial"/>
              </a:rPr>
              <a:t>●</a:t>
            </a:r>
            <a:r>
              <a:rPr lang="en-US" altLang="en-US" sz="1900" dirty="0" smtClean="0">
                <a:solidFill>
                  <a:schemeClr val="tx1"/>
                </a:solidFill>
                <a:latin typeface="Liberation Sans" panose="020B0604020202020204" pitchFamily="34" charset="0"/>
              </a:rPr>
              <a:t> </a:t>
            </a:r>
            <a:r>
              <a:rPr lang="en-US" altLang="en-US" sz="1900" dirty="0">
                <a:solidFill>
                  <a:schemeClr val="tx1"/>
                </a:solidFill>
                <a:latin typeface="Liberation Sans" panose="020B0604020202020204" pitchFamily="34" charset="0"/>
              </a:rPr>
              <a:t>Warfield</a:t>
            </a:r>
            <a:r>
              <a:rPr lang="en-US" altLang="en-US" sz="1700" dirty="0">
                <a:solidFill>
                  <a:schemeClr val="tx1"/>
                </a:solidFill>
                <a:latin typeface="Liberation Sans" panose="020B0604020202020204" pitchFamily="34" charset="0"/>
              </a:rPr>
              <a:t> </a:t>
            </a:r>
          </a:p>
        </p:txBody>
      </p:sp>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1600200"/>
            <a:ext cx="8686800" cy="2340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5"/>
          <p:cNvSpPr txBox="1">
            <a:spLocks noChangeArrowheads="1"/>
          </p:cNvSpPr>
          <p:nvPr/>
        </p:nvSpPr>
        <p:spPr bwMode="auto">
          <a:xfrm>
            <a:off x="609600" y="2780683"/>
            <a:ext cx="76962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spcBef>
                <a:spcPct val="50000"/>
              </a:spcBef>
            </a:pPr>
            <a:r>
              <a:rPr lang="en-US" altLang="en-US" sz="2100" dirty="0">
                <a:solidFill>
                  <a:schemeClr val="tx1"/>
                </a:solidFill>
                <a:latin typeface="Liberation Sans" panose="020B0604020202020204" pitchFamily="34" charset="0"/>
              </a:rPr>
              <a:t>Journal entry recorded by Global:</a:t>
            </a:r>
          </a:p>
        </p:txBody>
      </p:sp>
      <p:sp>
        <p:nvSpPr>
          <p:cNvPr id="1262598" name="Text Box 6"/>
          <p:cNvSpPr txBox="1">
            <a:spLocks noChangeArrowheads="1"/>
          </p:cNvSpPr>
          <p:nvPr/>
        </p:nvSpPr>
        <p:spPr bwMode="auto">
          <a:xfrm>
            <a:off x="914400" y="3278827"/>
            <a:ext cx="7620000" cy="29559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08000" indent="-508000">
              <a:tabLst>
                <a:tab pos="5653088" algn="r"/>
                <a:tab pos="7085013" algn="r"/>
              </a:tabLst>
              <a:defRPr b="1">
                <a:solidFill>
                  <a:schemeClr val="folHlink"/>
                </a:solidFill>
                <a:latin typeface="Comic Sans MS" pitchFamily="66" charset="0"/>
              </a:defRPr>
            </a:lvl1pPr>
            <a:lvl2pPr marL="742950" indent="-285750">
              <a:tabLst>
                <a:tab pos="5653088" algn="r"/>
                <a:tab pos="7085013" algn="r"/>
              </a:tabLst>
              <a:defRPr b="1">
                <a:solidFill>
                  <a:schemeClr val="folHlink"/>
                </a:solidFill>
                <a:latin typeface="Comic Sans MS" pitchFamily="66" charset="0"/>
              </a:defRPr>
            </a:lvl2pPr>
            <a:lvl3pPr marL="1143000" indent="-228600">
              <a:tabLst>
                <a:tab pos="5653088" algn="r"/>
                <a:tab pos="7085013" algn="r"/>
              </a:tabLst>
              <a:defRPr b="1">
                <a:solidFill>
                  <a:schemeClr val="folHlink"/>
                </a:solidFill>
                <a:latin typeface="Comic Sans MS" pitchFamily="66" charset="0"/>
              </a:defRPr>
            </a:lvl3pPr>
            <a:lvl4pPr marL="1600200" indent="-228600">
              <a:tabLst>
                <a:tab pos="5653088" algn="r"/>
                <a:tab pos="7085013" algn="r"/>
              </a:tabLst>
              <a:defRPr b="1">
                <a:solidFill>
                  <a:schemeClr val="folHlink"/>
                </a:solidFill>
                <a:latin typeface="Comic Sans MS" pitchFamily="66" charset="0"/>
              </a:defRPr>
            </a:lvl4pPr>
            <a:lvl5pPr marL="2057400" indent="-228600">
              <a:tabLst>
                <a:tab pos="5653088" algn="r"/>
                <a:tab pos="7085013" algn="r"/>
              </a:tabLst>
              <a:defRPr b="1">
                <a:solidFill>
                  <a:schemeClr val="folHlink"/>
                </a:solidFill>
                <a:latin typeface="Comic Sans MS" pitchFamily="66" charset="0"/>
              </a:defRPr>
            </a:lvl5pPr>
            <a:lvl6pPr marL="2514600" indent="-228600" algn="ctr" eaLnBrk="0" fontAlgn="base" hangingPunct="0">
              <a:spcBef>
                <a:spcPct val="0"/>
              </a:spcBef>
              <a:spcAft>
                <a:spcPct val="0"/>
              </a:spcAft>
              <a:tabLst>
                <a:tab pos="5653088" algn="r"/>
                <a:tab pos="7085013" algn="r"/>
              </a:tabLst>
              <a:defRPr b="1">
                <a:solidFill>
                  <a:schemeClr val="folHlink"/>
                </a:solidFill>
                <a:latin typeface="Comic Sans MS" pitchFamily="66" charset="0"/>
              </a:defRPr>
            </a:lvl6pPr>
            <a:lvl7pPr marL="2971800" indent="-228600" algn="ctr" eaLnBrk="0" fontAlgn="base" hangingPunct="0">
              <a:spcBef>
                <a:spcPct val="0"/>
              </a:spcBef>
              <a:spcAft>
                <a:spcPct val="0"/>
              </a:spcAft>
              <a:tabLst>
                <a:tab pos="5653088" algn="r"/>
                <a:tab pos="7085013" algn="r"/>
              </a:tabLst>
              <a:defRPr b="1">
                <a:solidFill>
                  <a:schemeClr val="folHlink"/>
                </a:solidFill>
                <a:latin typeface="Comic Sans MS" pitchFamily="66" charset="0"/>
              </a:defRPr>
            </a:lvl7pPr>
            <a:lvl8pPr marL="3429000" indent="-228600" algn="ctr" eaLnBrk="0" fontAlgn="base" hangingPunct="0">
              <a:spcBef>
                <a:spcPct val="0"/>
              </a:spcBef>
              <a:spcAft>
                <a:spcPct val="0"/>
              </a:spcAft>
              <a:tabLst>
                <a:tab pos="5653088" algn="r"/>
                <a:tab pos="7085013" algn="r"/>
              </a:tabLst>
              <a:defRPr b="1">
                <a:solidFill>
                  <a:schemeClr val="folHlink"/>
                </a:solidFill>
                <a:latin typeface="Comic Sans MS" pitchFamily="66" charset="0"/>
              </a:defRPr>
            </a:lvl8pPr>
            <a:lvl9pPr marL="3886200" indent="-228600" algn="ctr" eaLnBrk="0" fontAlgn="base" hangingPunct="0">
              <a:spcBef>
                <a:spcPct val="0"/>
              </a:spcBef>
              <a:spcAft>
                <a:spcPct val="0"/>
              </a:spcAft>
              <a:tabLst>
                <a:tab pos="5653088" algn="r"/>
                <a:tab pos="7085013" algn="r"/>
              </a:tabLst>
              <a:defRPr b="1">
                <a:solidFill>
                  <a:schemeClr val="folHlink"/>
                </a:solidFill>
                <a:latin typeface="Comic Sans MS" pitchFamily="66" charset="0"/>
              </a:defRPr>
            </a:lvl9pPr>
          </a:lstStyle>
          <a:p>
            <a:pPr algn="l">
              <a:lnSpc>
                <a:spcPct val="115000"/>
              </a:lnSpc>
              <a:spcBef>
                <a:spcPct val="15000"/>
              </a:spcBef>
            </a:pPr>
            <a:r>
              <a:rPr lang="en-US" altLang="en-US" sz="2100" b="0" dirty="0">
                <a:solidFill>
                  <a:schemeClr val="tx1"/>
                </a:solidFill>
                <a:latin typeface="Liberation Sans" panose="020B0604020202020204" pitchFamily="34" charset="0"/>
                <a:cs typeface="Arial" charset="0"/>
              </a:rPr>
              <a:t>Cash  	15,000</a:t>
            </a:r>
          </a:p>
          <a:p>
            <a:pPr algn="l">
              <a:lnSpc>
                <a:spcPct val="115000"/>
              </a:lnSpc>
              <a:spcBef>
                <a:spcPct val="15000"/>
              </a:spcBef>
            </a:pPr>
            <a:r>
              <a:rPr lang="en-US" altLang="en-US" sz="2100" b="0" dirty="0">
                <a:solidFill>
                  <a:schemeClr val="tx1"/>
                </a:solidFill>
                <a:latin typeface="Liberation Sans" panose="020B0604020202020204" pitchFamily="34" charset="0"/>
                <a:cs typeface="Arial" charset="0"/>
              </a:rPr>
              <a:t>Receivables	10,000</a:t>
            </a:r>
          </a:p>
          <a:p>
            <a:pPr algn="l">
              <a:lnSpc>
                <a:spcPct val="115000"/>
              </a:lnSpc>
              <a:spcBef>
                <a:spcPct val="15000"/>
              </a:spcBef>
            </a:pPr>
            <a:r>
              <a:rPr lang="en-US" altLang="en-US" sz="2100" b="0" dirty="0">
                <a:solidFill>
                  <a:schemeClr val="tx1"/>
                </a:solidFill>
                <a:latin typeface="Liberation Sans" panose="020B0604020202020204" pitchFamily="34" charset="0"/>
                <a:cs typeface="Arial" charset="0"/>
              </a:rPr>
              <a:t>Inventory	70,000</a:t>
            </a:r>
          </a:p>
          <a:p>
            <a:pPr algn="l">
              <a:lnSpc>
                <a:spcPct val="115000"/>
              </a:lnSpc>
              <a:spcBef>
                <a:spcPct val="15000"/>
              </a:spcBef>
            </a:pPr>
            <a:r>
              <a:rPr lang="en-US" altLang="en-US" sz="2100" b="0" dirty="0">
                <a:solidFill>
                  <a:schemeClr val="tx1"/>
                </a:solidFill>
                <a:latin typeface="Liberation Sans" panose="020B0604020202020204" pitchFamily="34" charset="0"/>
                <a:cs typeface="Arial" charset="0"/>
              </a:rPr>
              <a:t>Equipment	130,000</a:t>
            </a:r>
          </a:p>
          <a:p>
            <a:pPr algn="l">
              <a:lnSpc>
                <a:spcPct val="115000"/>
              </a:lnSpc>
              <a:spcBef>
                <a:spcPct val="15000"/>
              </a:spcBef>
            </a:pPr>
            <a:r>
              <a:rPr lang="en-US" altLang="en-US" sz="2100" b="0" dirty="0">
                <a:solidFill>
                  <a:schemeClr val="tx1"/>
                </a:solidFill>
                <a:latin typeface="Liberation Sans" panose="020B0604020202020204" pitchFamily="34" charset="0"/>
                <a:cs typeface="Arial" charset="0"/>
              </a:rPr>
              <a:t>Goodwill	100,000</a:t>
            </a:r>
          </a:p>
          <a:p>
            <a:pPr algn="l">
              <a:lnSpc>
                <a:spcPct val="115000"/>
              </a:lnSpc>
              <a:spcBef>
                <a:spcPct val="15000"/>
              </a:spcBef>
            </a:pPr>
            <a:r>
              <a:rPr lang="en-US" altLang="en-US" sz="2100" b="0" dirty="0">
                <a:solidFill>
                  <a:schemeClr val="tx1"/>
                </a:solidFill>
                <a:latin typeface="Liberation Sans" panose="020B0604020202020204" pitchFamily="34" charset="0"/>
                <a:cs typeface="Arial" charset="0"/>
              </a:rPr>
              <a:t>	Accounts </a:t>
            </a:r>
            <a:r>
              <a:rPr lang="en-US" altLang="en-US" sz="2100" b="0" dirty="0" smtClean="0">
                <a:solidFill>
                  <a:schemeClr val="tx1"/>
                </a:solidFill>
                <a:latin typeface="Liberation Sans" panose="020B0604020202020204" pitchFamily="34" charset="0"/>
                <a:cs typeface="Arial" charset="0"/>
              </a:rPr>
              <a:t>Payable</a:t>
            </a:r>
            <a:r>
              <a:rPr lang="en-US" altLang="en-US" sz="2100" b="0" dirty="0">
                <a:solidFill>
                  <a:schemeClr val="tx1"/>
                </a:solidFill>
                <a:latin typeface="Liberation Sans" panose="020B0604020202020204" pitchFamily="34" charset="0"/>
                <a:cs typeface="Arial" charset="0"/>
              </a:rPr>
              <a:t>		25,000</a:t>
            </a:r>
          </a:p>
          <a:p>
            <a:pPr algn="l">
              <a:lnSpc>
                <a:spcPct val="115000"/>
              </a:lnSpc>
              <a:spcBef>
                <a:spcPct val="15000"/>
              </a:spcBef>
            </a:pPr>
            <a:r>
              <a:rPr lang="en-US" altLang="en-US" sz="2100" b="0" dirty="0">
                <a:solidFill>
                  <a:schemeClr val="tx1"/>
                </a:solidFill>
                <a:latin typeface="Liberation Sans" panose="020B0604020202020204" pitchFamily="34" charset="0"/>
                <a:cs typeface="Arial" charset="0"/>
              </a:rPr>
              <a:t>	Cash		300,000</a:t>
            </a:r>
          </a:p>
        </p:txBody>
      </p:sp>
      <p:sp>
        <p:nvSpPr>
          <p:cNvPr id="30724" name="Text Box 7"/>
          <p:cNvSpPr txBox="1">
            <a:spLocks noChangeArrowheads="1"/>
          </p:cNvSpPr>
          <p:nvPr/>
        </p:nvSpPr>
        <p:spPr bwMode="auto">
          <a:xfrm>
            <a:off x="609600" y="1371600"/>
            <a:ext cx="8077200" cy="1304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lnSpc>
                <a:spcPct val="125000"/>
              </a:lnSpc>
              <a:spcBef>
                <a:spcPct val="50000"/>
              </a:spcBef>
              <a:defRPr sz="2100">
                <a:solidFill>
                  <a:schemeClr val="tx1"/>
                </a:solidFill>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Example: </a:t>
            </a:r>
            <a:r>
              <a:rPr lang="en-US" altLang="en-US" b="0" dirty="0"/>
              <a:t>Global Corporation purchased the net assets of Local Company for $300,000 on December 31, </a:t>
            </a:r>
            <a:r>
              <a:rPr lang="en-US" altLang="en-US" b="0" dirty="0" smtClean="0"/>
              <a:t>2017.  </a:t>
            </a:r>
            <a:r>
              <a:rPr lang="en-US" altLang="en-US" b="0" dirty="0"/>
              <a:t>Prepare the journal entry to record the purchase of the net assets of Local.</a:t>
            </a:r>
          </a:p>
        </p:txBody>
      </p:sp>
      <p:sp>
        <p:nvSpPr>
          <p:cNvPr id="1262604" name="Line 12"/>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8" name="Rectangle 7"/>
          <p:cNvSpPr>
            <a:spLocks noChangeArrowheads="1"/>
          </p:cNvSpPr>
          <p:nvPr/>
        </p:nvSpPr>
        <p:spPr bwMode="auto">
          <a:xfrm>
            <a:off x="609600" y="3810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sz="3200" dirty="0" smtClean="0">
                <a:solidFill>
                  <a:srgbClr val="006600"/>
                </a:solidFill>
                <a:latin typeface="Liberation Sans" panose="020B0604020202020204" pitchFamily="34" charset="0"/>
              </a:rPr>
              <a:t>Recording Goodwill</a:t>
            </a:r>
            <a:endParaRPr lang="en-US" altLang="en-US" sz="3200" dirty="0">
              <a:solidFill>
                <a:srgbClr val="006600"/>
              </a:solidFill>
              <a:latin typeface="Liberation Sans" panose="020B0604020202020204" pitchFamily="34" charset="0"/>
            </a:endParaRPr>
          </a:p>
        </p:txBody>
      </p:sp>
      <p:sp>
        <p:nvSpPr>
          <p:cNvPr id="7"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3 </a:t>
            </a:r>
            <a:endParaRPr lang="en-US" alt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62598">
                                            <p:txEl>
                                              <p:pRg st="0" end="0"/>
                                            </p:txEl>
                                          </p:spTgt>
                                        </p:tgtEl>
                                        <p:attrNameLst>
                                          <p:attrName>style.visibility</p:attrName>
                                        </p:attrNameLst>
                                      </p:cBhvr>
                                      <p:to>
                                        <p:strVal val="visible"/>
                                      </p:to>
                                    </p:set>
                                    <p:animEffect transition="in" filter="wipe(left)">
                                      <p:cBhvr>
                                        <p:cTn id="7" dur="500"/>
                                        <p:tgtEl>
                                          <p:spTgt spid="126259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62598">
                                            <p:txEl>
                                              <p:pRg st="1" end="1"/>
                                            </p:txEl>
                                          </p:spTgt>
                                        </p:tgtEl>
                                        <p:attrNameLst>
                                          <p:attrName>style.visibility</p:attrName>
                                        </p:attrNameLst>
                                      </p:cBhvr>
                                      <p:to>
                                        <p:strVal val="visible"/>
                                      </p:to>
                                    </p:set>
                                    <p:animEffect transition="in" filter="wipe(left)">
                                      <p:cBhvr>
                                        <p:cTn id="12" dur="500"/>
                                        <p:tgtEl>
                                          <p:spTgt spid="126259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62598">
                                            <p:txEl>
                                              <p:pRg st="2" end="2"/>
                                            </p:txEl>
                                          </p:spTgt>
                                        </p:tgtEl>
                                        <p:attrNameLst>
                                          <p:attrName>style.visibility</p:attrName>
                                        </p:attrNameLst>
                                      </p:cBhvr>
                                      <p:to>
                                        <p:strVal val="visible"/>
                                      </p:to>
                                    </p:set>
                                    <p:animEffect transition="in" filter="wipe(left)">
                                      <p:cBhvr>
                                        <p:cTn id="17" dur="500"/>
                                        <p:tgtEl>
                                          <p:spTgt spid="126259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62598">
                                            <p:txEl>
                                              <p:pRg st="3" end="3"/>
                                            </p:txEl>
                                          </p:spTgt>
                                        </p:tgtEl>
                                        <p:attrNameLst>
                                          <p:attrName>style.visibility</p:attrName>
                                        </p:attrNameLst>
                                      </p:cBhvr>
                                      <p:to>
                                        <p:strVal val="visible"/>
                                      </p:to>
                                    </p:set>
                                    <p:animEffect transition="in" filter="wipe(left)">
                                      <p:cBhvr>
                                        <p:cTn id="22" dur="500"/>
                                        <p:tgtEl>
                                          <p:spTgt spid="126259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62598">
                                            <p:txEl>
                                              <p:pRg st="4" end="4"/>
                                            </p:txEl>
                                          </p:spTgt>
                                        </p:tgtEl>
                                        <p:attrNameLst>
                                          <p:attrName>style.visibility</p:attrName>
                                        </p:attrNameLst>
                                      </p:cBhvr>
                                      <p:to>
                                        <p:strVal val="visible"/>
                                      </p:to>
                                    </p:set>
                                    <p:animEffect transition="in" filter="wipe(left)">
                                      <p:cBhvr>
                                        <p:cTn id="27" dur="500"/>
                                        <p:tgtEl>
                                          <p:spTgt spid="1262598">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62598">
                                            <p:txEl>
                                              <p:pRg st="5" end="5"/>
                                            </p:txEl>
                                          </p:spTgt>
                                        </p:tgtEl>
                                        <p:attrNameLst>
                                          <p:attrName>style.visibility</p:attrName>
                                        </p:attrNameLst>
                                      </p:cBhvr>
                                      <p:to>
                                        <p:strVal val="visible"/>
                                      </p:to>
                                    </p:set>
                                    <p:animEffect transition="in" filter="wipe(left)">
                                      <p:cBhvr>
                                        <p:cTn id="32" dur="500"/>
                                        <p:tgtEl>
                                          <p:spTgt spid="1262598">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62598">
                                            <p:txEl>
                                              <p:pRg st="6" end="6"/>
                                            </p:txEl>
                                          </p:spTgt>
                                        </p:tgtEl>
                                        <p:attrNameLst>
                                          <p:attrName>style.visibility</p:attrName>
                                        </p:attrNameLst>
                                      </p:cBhvr>
                                      <p:to>
                                        <p:strVal val="visible"/>
                                      </p:to>
                                    </p:set>
                                    <p:animEffect transition="in" filter="wipe(left)">
                                      <p:cBhvr>
                                        <p:cTn id="37" dur="500"/>
                                        <p:tgtEl>
                                          <p:spTgt spid="126259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2598"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p:cNvSpPr txBox="1">
            <a:spLocks noChangeArrowheads="1"/>
          </p:cNvSpPr>
          <p:nvPr/>
        </p:nvSpPr>
        <p:spPr bwMode="auto">
          <a:xfrm>
            <a:off x="609600" y="1416050"/>
            <a:ext cx="80010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spcBef>
                <a:spcPct val="30000"/>
              </a:spcBef>
              <a:spcAft>
                <a:spcPct val="20000"/>
              </a:spcAft>
              <a:buSzPct val="80000"/>
            </a:pPr>
            <a:r>
              <a:rPr lang="en-US" altLang="en-US" sz="2600" dirty="0">
                <a:solidFill>
                  <a:srgbClr val="006600"/>
                </a:solidFill>
                <a:latin typeface="Liberation Sans" panose="020B0604020202020204" pitchFamily="34" charset="0"/>
              </a:rPr>
              <a:t>Goodwill Write-Off</a:t>
            </a:r>
          </a:p>
        </p:txBody>
      </p:sp>
      <p:sp>
        <p:nvSpPr>
          <p:cNvPr id="31747" name="Text Box 5"/>
          <p:cNvSpPr txBox="1">
            <a:spLocks noChangeArrowheads="1"/>
          </p:cNvSpPr>
          <p:nvPr/>
        </p:nvSpPr>
        <p:spPr bwMode="auto">
          <a:xfrm>
            <a:off x="914400" y="1981200"/>
            <a:ext cx="7696200" cy="17204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1638" indent="-401638">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0000"/>
              </a:lnSpc>
              <a:spcBef>
                <a:spcPct val="50000"/>
              </a:spcBef>
              <a:buClr>
                <a:srgbClr val="C00000"/>
              </a:buClr>
              <a:buSzPct val="80000"/>
              <a:buFont typeface="Wingdings" pitchFamily="2" charset="2"/>
              <a:buChar char="u"/>
            </a:pPr>
            <a:r>
              <a:rPr lang="en-US" altLang="en-US" sz="2300" b="0" dirty="0">
                <a:solidFill>
                  <a:schemeClr val="tx1"/>
                </a:solidFill>
                <a:latin typeface="Liberation Sans" panose="020B0604020202020204" pitchFamily="34" charset="0"/>
              </a:rPr>
              <a:t>Goodwill considered to have an </a:t>
            </a:r>
            <a:r>
              <a:rPr lang="en-US" altLang="en-US" sz="2300" dirty="0">
                <a:solidFill>
                  <a:schemeClr val="tx1"/>
                </a:solidFill>
                <a:latin typeface="Liberation Sans" panose="020B0604020202020204" pitchFamily="34" charset="0"/>
              </a:rPr>
              <a:t>indefinite life</a:t>
            </a:r>
            <a:r>
              <a:rPr lang="en-US" altLang="en-US" sz="2300" b="0" dirty="0">
                <a:solidFill>
                  <a:schemeClr val="tx1"/>
                </a:solidFill>
                <a:latin typeface="Liberation Sans" panose="020B0604020202020204" pitchFamily="34" charset="0"/>
              </a:rPr>
              <a:t>. </a:t>
            </a:r>
          </a:p>
          <a:p>
            <a:pPr algn="l">
              <a:lnSpc>
                <a:spcPct val="120000"/>
              </a:lnSpc>
              <a:spcBef>
                <a:spcPct val="50000"/>
              </a:spcBef>
              <a:buClr>
                <a:srgbClr val="C00000"/>
              </a:buClr>
              <a:buSzPct val="80000"/>
              <a:buFont typeface="Wingdings" pitchFamily="2" charset="2"/>
              <a:buChar char="u"/>
            </a:pPr>
            <a:r>
              <a:rPr lang="en-US" altLang="en-US" sz="2300" b="0" dirty="0">
                <a:solidFill>
                  <a:schemeClr val="tx1"/>
                </a:solidFill>
                <a:latin typeface="Liberation Sans" panose="020B0604020202020204" pitchFamily="34" charset="0"/>
              </a:rPr>
              <a:t>Should </a:t>
            </a:r>
            <a:r>
              <a:rPr lang="en-US" altLang="en-US" sz="2300" dirty="0">
                <a:solidFill>
                  <a:schemeClr val="tx1"/>
                </a:solidFill>
                <a:latin typeface="Liberation Sans" panose="020B0604020202020204" pitchFamily="34" charset="0"/>
              </a:rPr>
              <a:t>not</a:t>
            </a:r>
            <a:r>
              <a:rPr lang="en-US" altLang="en-US" sz="2300" b="0" dirty="0">
                <a:solidFill>
                  <a:schemeClr val="tx1"/>
                </a:solidFill>
                <a:latin typeface="Liberation Sans" panose="020B0604020202020204" pitchFamily="34" charset="0"/>
              </a:rPr>
              <a:t> be amortized.</a:t>
            </a:r>
          </a:p>
          <a:p>
            <a:pPr algn="l">
              <a:lnSpc>
                <a:spcPct val="120000"/>
              </a:lnSpc>
              <a:spcBef>
                <a:spcPct val="50000"/>
              </a:spcBef>
              <a:buClr>
                <a:srgbClr val="C00000"/>
              </a:buClr>
              <a:buSzPct val="80000"/>
              <a:buFont typeface="Wingdings" pitchFamily="2" charset="2"/>
              <a:buChar char="u"/>
            </a:pPr>
            <a:r>
              <a:rPr lang="en-US" altLang="en-US" sz="2300" b="0" dirty="0">
                <a:solidFill>
                  <a:schemeClr val="tx1"/>
                </a:solidFill>
                <a:latin typeface="Liberation Sans" panose="020B0604020202020204" pitchFamily="34" charset="0"/>
              </a:rPr>
              <a:t>Only adjust carrying value when goodwill is impaired.</a:t>
            </a:r>
          </a:p>
        </p:txBody>
      </p:sp>
      <p:sp>
        <p:nvSpPr>
          <p:cNvPr id="31748" name="Text Box 11"/>
          <p:cNvSpPr txBox="1">
            <a:spLocks noChangeArrowheads="1"/>
          </p:cNvSpPr>
          <p:nvPr/>
        </p:nvSpPr>
        <p:spPr bwMode="auto">
          <a:xfrm>
            <a:off x="685800" y="3886200"/>
            <a:ext cx="80010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spcBef>
                <a:spcPct val="30000"/>
              </a:spcBef>
              <a:spcAft>
                <a:spcPct val="20000"/>
              </a:spcAft>
              <a:buSzPct val="80000"/>
            </a:pPr>
            <a:r>
              <a:rPr lang="en-US" altLang="en-US" sz="2600" dirty="0">
                <a:solidFill>
                  <a:srgbClr val="006600"/>
                </a:solidFill>
                <a:latin typeface="Liberation Sans" panose="020B0604020202020204" pitchFamily="34" charset="0"/>
              </a:rPr>
              <a:t>Bargain Purchase</a:t>
            </a:r>
          </a:p>
        </p:txBody>
      </p:sp>
      <p:sp>
        <p:nvSpPr>
          <p:cNvPr id="31749" name="Text Box 12"/>
          <p:cNvSpPr txBox="1">
            <a:spLocks noChangeArrowheads="1"/>
          </p:cNvSpPr>
          <p:nvPr/>
        </p:nvSpPr>
        <p:spPr bwMode="auto">
          <a:xfrm>
            <a:off x="914400" y="4446588"/>
            <a:ext cx="7696200" cy="15044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1638" indent="-401638">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0000"/>
              </a:lnSpc>
              <a:spcBef>
                <a:spcPct val="50000"/>
              </a:spcBef>
              <a:buClr>
                <a:srgbClr val="C00000"/>
              </a:buClr>
              <a:buSzPct val="80000"/>
              <a:buFont typeface="Wingdings" pitchFamily="2" charset="2"/>
              <a:buChar char="u"/>
            </a:pPr>
            <a:r>
              <a:rPr lang="en-US" altLang="en-US" sz="2300" b="0" dirty="0">
                <a:solidFill>
                  <a:schemeClr val="tx1"/>
                </a:solidFill>
                <a:latin typeface="Liberation Sans" panose="020B0604020202020204" pitchFamily="34" charset="0"/>
              </a:rPr>
              <a:t>Purchase price </a:t>
            </a:r>
            <a:r>
              <a:rPr lang="en-US" altLang="en-US" sz="2300" dirty="0">
                <a:solidFill>
                  <a:schemeClr val="tx1"/>
                </a:solidFill>
                <a:latin typeface="Liberation Sans" panose="020B0604020202020204" pitchFamily="34" charset="0"/>
              </a:rPr>
              <a:t>less than</a:t>
            </a:r>
            <a:r>
              <a:rPr lang="en-US" altLang="en-US" sz="2300" b="0" dirty="0">
                <a:solidFill>
                  <a:schemeClr val="tx1"/>
                </a:solidFill>
                <a:latin typeface="Liberation Sans" panose="020B0604020202020204" pitchFamily="34" charset="0"/>
              </a:rPr>
              <a:t> the fair value of net assets acquired.</a:t>
            </a:r>
          </a:p>
          <a:p>
            <a:pPr algn="l">
              <a:lnSpc>
                <a:spcPct val="120000"/>
              </a:lnSpc>
              <a:spcBef>
                <a:spcPct val="50000"/>
              </a:spcBef>
              <a:buClr>
                <a:srgbClr val="C00000"/>
              </a:buClr>
              <a:buSzPct val="80000"/>
              <a:buFont typeface="Wingdings" pitchFamily="2" charset="2"/>
              <a:buChar char="u"/>
            </a:pPr>
            <a:r>
              <a:rPr lang="en-US" altLang="en-US" sz="2300" b="0" dirty="0">
                <a:solidFill>
                  <a:schemeClr val="tx1"/>
                </a:solidFill>
                <a:latin typeface="Liberation Sans" panose="020B0604020202020204" pitchFamily="34" charset="0"/>
              </a:rPr>
              <a:t>Amount is recorded as a </a:t>
            </a:r>
            <a:r>
              <a:rPr lang="en-US" altLang="en-US" sz="2300" dirty="0">
                <a:solidFill>
                  <a:schemeClr val="tx1"/>
                </a:solidFill>
                <a:latin typeface="Liberation Sans" panose="020B0604020202020204" pitchFamily="34" charset="0"/>
              </a:rPr>
              <a:t>gain</a:t>
            </a:r>
            <a:r>
              <a:rPr lang="en-US" altLang="en-US" sz="2300" b="0" dirty="0">
                <a:solidFill>
                  <a:schemeClr val="tx1"/>
                </a:solidFill>
                <a:latin typeface="Liberation Sans" panose="020B0604020202020204" pitchFamily="34" charset="0"/>
              </a:rPr>
              <a:t> by the purchaser.</a:t>
            </a:r>
          </a:p>
        </p:txBody>
      </p:sp>
      <p:sp>
        <p:nvSpPr>
          <p:cNvPr id="1347591" name="Line 7"/>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9" name="Rectangle 7"/>
          <p:cNvSpPr>
            <a:spLocks noChangeArrowheads="1"/>
          </p:cNvSpPr>
          <p:nvPr/>
        </p:nvSpPr>
        <p:spPr bwMode="auto">
          <a:xfrm>
            <a:off x="609600" y="3810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sz="3200" dirty="0" smtClean="0">
                <a:solidFill>
                  <a:srgbClr val="660066"/>
                </a:solidFill>
                <a:latin typeface="Liberation Sans" panose="020B0604020202020204" pitchFamily="34" charset="0"/>
              </a:rPr>
              <a:t>Goodwill</a:t>
            </a:r>
            <a:endParaRPr lang="en-US" altLang="en-US" sz="3200" dirty="0">
              <a:solidFill>
                <a:srgbClr val="660066"/>
              </a:solidFill>
              <a:latin typeface="Liberation Sans" panose="020B0604020202020204" pitchFamily="34" charset="0"/>
            </a:endParaRPr>
          </a:p>
        </p:txBody>
      </p:sp>
      <p:sp>
        <p:nvSpPr>
          <p:cNvPr id="8"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3 </a:t>
            </a:r>
            <a:endParaRPr lang="en-US" altLang="en-US" dirty="0"/>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3"/>
          <p:cNvSpPr txBox="1">
            <a:spLocks noChangeArrowheads="1"/>
          </p:cNvSpPr>
          <p:nvPr/>
        </p:nvSpPr>
        <p:spPr bwMode="auto">
          <a:xfrm>
            <a:off x="622300" y="1371600"/>
            <a:ext cx="8001000"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0000"/>
              </a:lnSpc>
              <a:spcBef>
                <a:spcPct val="30000"/>
              </a:spcBef>
              <a:spcAft>
                <a:spcPct val="20000"/>
              </a:spcAft>
              <a:buSzPct val="80000"/>
            </a:pPr>
            <a:r>
              <a:rPr lang="en-US" altLang="en-US" sz="2800" dirty="0">
                <a:solidFill>
                  <a:srgbClr val="660066"/>
                </a:solidFill>
                <a:latin typeface="Liberation Sans" panose="020B0604020202020204" pitchFamily="34" charset="0"/>
              </a:rPr>
              <a:t>Impairment of Limited-Life Intangibles</a:t>
            </a:r>
          </a:p>
        </p:txBody>
      </p:sp>
      <p:sp>
        <p:nvSpPr>
          <p:cNvPr id="32772" name="Text Box 5"/>
          <p:cNvSpPr txBox="1">
            <a:spLocks noChangeArrowheads="1"/>
          </p:cNvSpPr>
          <p:nvPr/>
        </p:nvSpPr>
        <p:spPr bwMode="auto">
          <a:xfrm>
            <a:off x="596900" y="1994848"/>
            <a:ext cx="8013700" cy="4062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defTabSz="454025">
              <a:defRPr b="1">
                <a:solidFill>
                  <a:schemeClr val="folHlink"/>
                </a:solidFill>
                <a:latin typeface="Comic Sans MS" pitchFamily="66" charset="0"/>
              </a:defRPr>
            </a:lvl1pPr>
            <a:lvl2pPr marL="742950" indent="-285750" defTabSz="454025">
              <a:defRPr b="1">
                <a:solidFill>
                  <a:schemeClr val="folHlink"/>
                </a:solidFill>
                <a:latin typeface="Comic Sans MS" pitchFamily="66" charset="0"/>
              </a:defRPr>
            </a:lvl2pPr>
            <a:lvl3pPr marL="1143000" indent="-228600" defTabSz="454025">
              <a:defRPr b="1">
                <a:solidFill>
                  <a:schemeClr val="folHlink"/>
                </a:solidFill>
                <a:latin typeface="Comic Sans MS" pitchFamily="66" charset="0"/>
              </a:defRPr>
            </a:lvl3pPr>
            <a:lvl4pPr marL="1600200" indent="-228600" defTabSz="454025">
              <a:defRPr b="1">
                <a:solidFill>
                  <a:schemeClr val="folHlink"/>
                </a:solidFill>
                <a:latin typeface="Comic Sans MS" pitchFamily="66" charset="0"/>
              </a:defRPr>
            </a:lvl4pPr>
            <a:lvl5pPr marL="2057400" indent="-228600" defTabSz="454025">
              <a:defRPr b="1">
                <a:solidFill>
                  <a:schemeClr val="folHlink"/>
                </a:solidFill>
                <a:latin typeface="Comic Sans MS" pitchFamily="66" charset="0"/>
              </a:defRPr>
            </a:lvl5pPr>
            <a:lvl6pPr marL="2514600" indent="-228600" algn="ctr" defTabSz="454025" eaLnBrk="0" fontAlgn="base" hangingPunct="0">
              <a:spcBef>
                <a:spcPct val="0"/>
              </a:spcBef>
              <a:spcAft>
                <a:spcPct val="0"/>
              </a:spcAft>
              <a:defRPr b="1">
                <a:solidFill>
                  <a:schemeClr val="folHlink"/>
                </a:solidFill>
                <a:latin typeface="Comic Sans MS" pitchFamily="66" charset="0"/>
              </a:defRPr>
            </a:lvl6pPr>
            <a:lvl7pPr marL="2971800" indent="-228600" algn="ctr" defTabSz="454025" eaLnBrk="0" fontAlgn="base" hangingPunct="0">
              <a:spcBef>
                <a:spcPct val="0"/>
              </a:spcBef>
              <a:spcAft>
                <a:spcPct val="0"/>
              </a:spcAft>
              <a:defRPr b="1">
                <a:solidFill>
                  <a:schemeClr val="folHlink"/>
                </a:solidFill>
                <a:latin typeface="Comic Sans MS" pitchFamily="66" charset="0"/>
              </a:defRPr>
            </a:lvl7pPr>
            <a:lvl8pPr marL="3429000" indent="-228600" algn="ctr" defTabSz="454025" eaLnBrk="0" fontAlgn="base" hangingPunct="0">
              <a:spcBef>
                <a:spcPct val="0"/>
              </a:spcBef>
              <a:spcAft>
                <a:spcPct val="0"/>
              </a:spcAft>
              <a:defRPr b="1">
                <a:solidFill>
                  <a:schemeClr val="folHlink"/>
                </a:solidFill>
                <a:latin typeface="Comic Sans MS" pitchFamily="66" charset="0"/>
              </a:defRPr>
            </a:lvl8pPr>
            <a:lvl9pPr marL="3886200" indent="-228600" algn="ctr" defTabSz="454025" eaLnBrk="0" fontAlgn="base" hangingPunct="0">
              <a:spcBef>
                <a:spcPct val="0"/>
              </a:spcBef>
              <a:spcAft>
                <a:spcPct val="0"/>
              </a:spcAft>
              <a:defRPr b="1">
                <a:solidFill>
                  <a:schemeClr val="folHlink"/>
                </a:solidFill>
                <a:latin typeface="Comic Sans MS" pitchFamily="66" charset="0"/>
              </a:defRPr>
            </a:lvl9pPr>
          </a:lstStyle>
          <a:p>
            <a:pPr algn="l">
              <a:lnSpc>
                <a:spcPct val="114000"/>
              </a:lnSpc>
              <a:spcBef>
                <a:spcPts val="1200"/>
              </a:spcBef>
              <a:buClr>
                <a:schemeClr val="tx1"/>
              </a:buClr>
            </a:pPr>
            <a:r>
              <a:rPr lang="en-US" altLang="en-US" sz="2300" b="0" dirty="0">
                <a:solidFill>
                  <a:schemeClr val="tx1"/>
                </a:solidFill>
                <a:latin typeface="Liberation Sans" panose="020B0604020202020204" pitchFamily="34" charset="0"/>
              </a:rPr>
              <a:t>Same as impairment for long-lived assets in Chapter 11.</a:t>
            </a:r>
          </a:p>
          <a:p>
            <a:pPr algn="l">
              <a:lnSpc>
                <a:spcPct val="114000"/>
              </a:lnSpc>
              <a:spcBef>
                <a:spcPts val="1200"/>
              </a:spcBef>
              <a:buClr>
                <a:schemeClr val="tx1"/>
              </a:buClr>
              <a:buFontTx/>
              <a:buAutoNum type="arabicPeriod"/>
            </a:pPr>
            <a:r>
              <a:rPr lang="en-US" altLang="en-US" sz="2300" b="0" dirty="0">
                <a:solidFill>
                  <a:schemeClr val="tx1"/>
                </a:solidFill>
                <a:latin typeface="Liberation Sans" panose="020B0604020202020204" pitchFamily="34" charset="0"/>
              </a:rPr>
              <a:t>If </a:t>
            </a:r>
            <a:r>
              <a:rPr lang="en-US" altLang="en-US" sz="2200" b="0" dirty="0">
                <a:solidFill>
                  <a:schemeClr val="tx1"/>
                </a:solidFill>
                <a:latin typeface="Liberation Sans" panose="020B0604020202020204" pitchFamily="34" charset="0"/>
              </a:rPr>
              <a:t>the sum of the expected future net cash flows (undiscounted) is </a:t>
            </a:r>
            <a:r>
              <a:rPr lang="en-US" altLang="en-US" sz="2200" dirty="0">
                <a:solidFill>
                  <a:schemeClr val="tx1"/>
                </a:solidFill>
                <a:latin typeface="Liberation Sans" panose="020B0604020202020204" pitchFamily="34" charset="0"/>
              </a:rPr>
              <a:t>less than</a:t>
            </a:r>
            <a:r>
              <a:rPr lang="en-US" altLang="en-US" sz="2200" b="0" dirty="0">
                <a:solidFill>
                  <a:schemeClr val="tx1"/>
                </a:solidFill>
                <a:latin typeface="Liberation Sans" panose="020B0604020202020204" pitchFamily="34" charset="0"/>
              </a:rPr>
              <a:t> the carrying amount of the asset, an impairment has occurred (</a:t>
            </a:r>
            <a:r>
              <a:rPr lang="en-US" altLang="en-US" sz="2200" dirty="0">
                <a:solidFill>
                  <a:schemeClr val="tx2">
                    <a:lumMod val="50000"/>
                  </a:schemeClr>
                </a:solidFill>
                <a:latin typeface="Liberation Sans" panose="020B0604020202020204" pitchFamily="34" charset="0"/>
              </a:rPr>
              <a:t>recoverability test</a:t>
            </a:r>
            <a:r>
              <a:rPr lang="en-US" altLang="en-US" sz="2200" b="0" dirty="0">
                <a:solidFill>
                  <a:schemeClr val="tx1"/>
                </a:solidFill>
                <a:latin typeface="Liberation Sans" panose="020B0604020202020204" pitchFamily="34" charset="0"/>
              </a:rPr>
              <a:t>).</a:t>
            </a:r>
          </a:p>
          <a:p>
            <a:pPr algn="l">
              <a:lnSpc>
                <a:spcPct val="114000"/>
              </a:lnSpc>
              <a:spcBef>
                <a:spcPts val="1200"/>
              </a:spcBef>
              <a:buClr>
                <a:schemeClr val="tx1"/>
              </a:buClr>
              <a:buFontTx/>
              <a:buAutoNum type="arabicPeriod"/>
            </a:pPr>
            <a:r>
              <a:rPr lang="en-US" altLang="en-US" sz="2200" b="0" dirty="0">
                <a:solidFill>
                  <a:schemeClr val="tx1"/>
                </a:solidFill>
                <a:latin typeface="Liberation Sans" panose="020B0604020202020204" pitchFamily="34" charset="0"/>
              </a:rPr>
              <a:t>The impairment loss is the amount by which the carrying amount of the asset exceeds the fair value of the asset (</a:t>
            </a:r>
            <a:r>
              <a:rPr lang="en-US" altLang="en-US" sz="2200" dirty="0">
                <a:solidFill>
                  <a:schemeClr val="tx2">
                    <a:lumMod val="50000"/>
                  </a:schemeClr>
                </a:solidFill>
                <a:latin typeface="Liberation Sans" panose="020B0604020202020204" pitchFamily="34" charset="0"/>
              </a:rPr>
              <a:t>fair value test</a:t>
            </a:r>
            <a:r>
              <a:rPr lang="en-US" altLang="en-US" sz="2200" b="0" dirty="0">
                <a:solidFill>
                  <a:schemeClr val="tx1"/>
                </a:solidFill>
                <a:latin typeface="Liberation Sans" panose="020B0604020202020204" pitchFamily="34" charset="0"/>
              </a:rPr>
              <a:t>).</a:t>
            </a:r>
          </a:p>
          <a:p>
            <a:pPr algn="l">
              <a:lnSpc>
                <a:spcPct val="114000"/>
              </a:lnSpc>
              <a:spcBef>
                <a:spcPts val="1200"/>
              </a:spcBef>
              <a:buClr>
                <a:schemeClr val="tx1"/>
              </a:buClr>
            </a:pPr>
            <a:r>
              <a:rPr lang="en-US" altLang="en-US" sz="2200" b="0" dirty="0">
                <a:solidFill>
                  <a:schemeClr val="tx1"/>
                </a:solidFill>
                <a:latin typeface="Liberation Sans" panose="020B0604020202020204" pitchFamily="34" charset="0"/>
              </a:rPr>
              <a:t>	The loss is reported as part of income from continuing operations, “Other expenses and losses” section.</a:t>
            </a:r>
          </a:p>
        </p:txBody>
      </p:sp>
      <p:sp>
        <p:nvSpPr>
          <p:cNvPr id="32773" name="Rectangle 7"/>
          <p:cNvSpPr>
            <a:spLocks noChangeArrowheads="1"/>
          </p:cNvSpPr>
          <p:nvPr/>
        </p:nvSpPr>
        <p:spPr bwMode="auto">
          <a:xfrm>
            <a:off x="609600" y="381000"/>
            <a:ext cx="81534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sz="3200" dirty="0">
                <a:solidFill>
                  <a:schemeClr val="tx2">
                    <a:lumMod val="50000"/>
                  </a:schemeClr>
                </a:solidFill>
                <a:latin typeface="Liberation Sans" panose="020B0604020202020204" pitchFamily="34" charset="0"/>
              </a:rPr>
              <a:t>IMPAIRMENT OF INTANGIBLE ASSETS</a:t>
            </a:r>
          </a:p>
        </p:txBody>
      </p:sp>
      <p:sp>
        <p:nvSpPr>
          <p:cNvPr id="1264649" name="Line 9"/>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7" name="Text Box 5"/>
          <p:cNvSpPr txBox="1">
            <a:spLocks noChangeArrowheads="1"/>
          </p:cNvSpPr>
          <p:nvPr/>
        </p:nvSpPr>
        <p:spPr bwMode="auto">
          <a:xfrm>
            <a:off x="3657600" y="6248400"/>
            <a:ext cx="5486400" cy="584775"/>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marL="573088" indent="-573088" algn="l"/>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4	</a:t>
            </a:r>
            <a:r>
              <a:rPr lang="en-US" sz="1600" i="1" dirty="0" smtClean="0">
                <a:solidFill>
                  <a:schemeClr val="bg2"/>
                </a:solidFill>
                <a:latin typeface="Liberation Sans" panose="020B0604020202020204" pitchFamily="34" charset="0"/>
              </a:rPr>
              <a:t>Explain impairment procedures and presentation requirements for intangible assets.</a:t>
            </a:r>
            <a:endParaRPr 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609600" y="1295400"/>
            <a:ext cx="8077200" cy="3582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0000"/>
              </a:lnSpc>
            </a:pPr>
            <a:r>
              <a:rPr lang="en-US" altLang="en-US" sz="2100" dirty="0">
                <a:solidFill>
                  <a:schemeClr val="tx1"/>
                </a:solidFill>
                <a:latin typeface="Liberation Sans" panose="020B0604020202020204" pitchFamily="34" charset="0"/>
              </a:rPr>
              <a:t>Illustration: </a:t>
            </a:r>
            <a:r>
              <a:rPr lang="en-US" altLang="en-US" sz="2100" b="0" dirty="0" smtClean="0">
                <a:solidFill>
                  <a:schemeClr val="tx1"/>
                </a:solidFill>
                <a:latin typeface="Liberation Sans" panose="020B0604020202020204" pitchFamily="34" charset="0"/>
              </a:rPr>
              <a:t>Lerch</a:t>
            </a:r>
            <a:r>
              <a:rPr lang="en-US" altLang="en-US" sz="2100" b="0" dirty="0">
                <a:solidFill>
                  <a:schemeClr val="tx1"/>
                </a:solidFill>
                <a:latin typeface="Liberation Sans" panose="020B0604020202020204" pitchFamily="34" charset="0"/>
              </a:rPr>
              <a:t>, Inc. has a patent on how to extract oil from </a:t>
            </a:r>
            <a:r>
              <a:rPr lang="en-US" altLang="en-US" sz="2100" b="0" dirty="0" smtClean="0">
                <a:solidFill>
                  <a:schemeClr val="tx1"/>
                </a:solidFill>
                <a:latin typeface="Liberation Sans" panose="020B0604020202020204" pitchFamily="34" charset="0"/>
              </a:rPr>
              <a:t>shale rock</a:t>
            </a:r>
            <a:r>
              <a:rPr lang="en-US" altLang="en-US" sz="2100" b="0" dirty="0">
                <a:solidFill>
                  <a:schemeClr val="tx1"/>
                </a:solidFill>
                <a:latin typeface="Liberation Sans" panose="020B0604020202020204" pitchFamily="34" charset="0"/>
              </a:rPr>
              <a:t>. Unfortunately, several recent non-shale oil discoveries adversely affected the demand for shale-oil technology. As a result, Lerch performs a recoverability test. It finds that the expected future net cash flows from this patent are $35 million. Lerch’s patent has a carrying amount of $60 million. </a:t>
            </a:r>
            <a:r>
              <a:rPr lang="en-US" altLang="en-US" sz="2100" b="0" dirty="0" smtClean="0">
                <a:solidFill>
                  <a:schemeClr val="tx1"/>
                </a:solidFill>
                <a:latin typeface="Liberation Sans" panose="020B0604020202020204" pitchFamily="34" charset="0"/>
              </a:rPr>
              <a:t>Discounting </a:t>
            </a:r>
            <a:r>
              <a:rPr lang="en-US" altLang="en-US" sz="2100" b="0" dirty="0">
                <a:solidFill>
                  <a:schemeClr val="tx1"/>
                </a:solidFill>
                <a:latin typeface="Liberation Sans" panose="020B0604020202020204" pitchFamily="34" charset="0"/>
              </a:rPr>
              <a:t>the expected future net cash flows at its market rate of interest, Lerch determines the fair value of its patent to be $20 million.  Perform the </a:t>
            </a:r>
            <a:r>
              <a:rPr lang="en-US" altLang="en-US" sz="2100" dirty="0">
                <a:solidFill>
                  <a:schemeClr val="tx2">
                    <a:lumMod val="50000"/>
                  </a:schemeClr>
                </a:solidFill>
                <a:latin typeface="Liberation Sans" panose="020B0604020202020204" pitchFamily="34" charset="0"/>
              </a:rPr>
              <a:t>recoverability test</a:t>
            </a:r>
            <a:r>
              <a:rPr lang="en-US" altLang="en-US" sz="2100" b="0" dirty="0">
                <a:solidFill>
                  <a:schemeClr val="tx1"/>
                </a:solidFill>
                <a:latin typeface="Liberation Sans" panose="020B0604020202020204" pitchFamily="34" charset="0"/>
              </a:rPr>
              <a:t>.</a:t>
            </a:r>
          </a:p>
        </p:txBody>
      </p:sp>
      <p:sp>
        <p:nvSpPr>
          <p:cNvPr id="1357830" name="Text Box 6"/>
          <p:cNvSpPr txBox="1">
            <a:spLocks noChangeArrowheads="1"/>
          </p:cNvSpPr>
          <p:nvPr/>
        </p:nvSpPr>
        <p:spPr bwMode="auto">
          <a:xfrm>
            <a:off x="1143000" y="4953000"/>
            <a:ext cx="7543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6743700" algn="r"/>
                <a:tab pos="6800850" algn="r"/>
              </a:tabLst>
              <a:defRPr b="1">
                <a:solidFill>
                  <a:schemeClr val="folHlink"/>
                </a:solidFill>
                <a:latin typeface="Comic Sans MS" pitchFamily="66" charset="0"/>
              </a:defRPr>
            </a:lvl1pPr>
            <a:lvl2pPr marL="742950" indent="-285750">
              <a:tabLst>
                <a:tab pos="6743700" algn="r"/>
                <a:tab pos="6800850" algn="r"/>
              </a:tabLst>
              <a:defRPr b="1">
                <a:solidFill>
                  <a:schemeClr val="folHlink"/>
                </a:solidFill>
                <a:latin typeface="Comic Sans MS" pitchFamily="66" charset="0"/>
              </a:defRPr>
            </a:lvl2pPr>
            <a:lvl3pPr marL="1143000" indent="-228600">
              <a:tabLst>
                <a:tab pos="6743700" algn="r"/>
                <a:tab pos="6800850" algn="r"/>
              </a:tabLst>
              <a:defRPr b="1">
                <a:solidFill>
                  <a:schemeClr val="folHlink"/>
                </a:solidFill>
                <a:latin typeface="Comic Sans MS" pitchFamily="66" charset="0"/>
              </a:defRPr>
            </a:lvl3pPr>
            <a:lvl4pPr marL="1600200" indent="-228600">
              <a:tabLst>
                <a:tab pos="6743700" algn="r"/>
                <a:tab pos="6800850" algn="r"/>
              </a:tabLst>
              <a:defRPr b="1">
                <a:solidFill>
                  <a:schemeClr val="folHlink"/>
                </a:solidFill>
                <a:latin typeface="Comic Sans MS" pitchFamily="66" charset="0"/>
              </a:defRPr>
            </a:lvl4pPr>
            <a:lvl5pPr marL="2057400" indent="-228600">
              <a:tabLst>
                <a:tab pos="6743700" algn="r"/>
                <a:tab pos="6800850" algn="r"/>
              </a:tabLst>
              <a:defRPr b="1">
                <a:solidFill>
                  <a:schemeClr val="folHlink"/>
                </a:solidFill>
                <a:latin typeface="Comic Sans MS" pitchFamily="66" charset="0"/>
              </a:defRPr>
            </a:lvl5pPr>
            <a:lvl6pPr marL="2514600" indent="-228600" algn="ctr" eaLnBrk="0" fontAlgn="base" hangingPunct="0">
              <a:spcBef>
                <a:spcPct val="0"/>
              </a:spcBef>
              <a:spcAft>
                <a:spcPct val="0"/>
              </a:spcAft>
              <a:tabLst>
                <a:tab pos="6743700" algn="r"/>
                <a:tab pos="6800850" algn="r"/>
              </a:tabLst>
              <a:defRPr b="1">
                <a:solidFill>
                  <a:schemeClr val="folHlink"/>
                </a:solidFill>
                <a:latin typeface="Comic Sans MS" pitchFamily="66" charset="0"/>
              </a:defRPr>
            </a:lvl6pPr>
            <a:lvl7pPr marL="2971800" indent="-228600" algn="ctr" eaLnBrk="0" fontAlgn="base" hangingPunct="0">
              <a:spcBef>
                <a:spcPct val="0"/>
              </a:spcBef>
              <a:spcAft>
                <a:spcPct val="0"/>
              </a:spcAft>
              <a:tabLst>
                <a:tab pos="6743700" algn="r"/>
                <a:tab pos="6800850" algn="r"/>
              </a:tabLst>
              <a:defRPr b="1">
                <a:solidFill>
                  <a:schemeClr val="folHlink"/>
                </a:solidFill>
                <a:latin typeface="Comic Sans MS" pitchFamily="66" charset="0"/>
              </a:defRPr>
            </a:lvl7pPr>
            <a:lvl8pPr marL="3429000" indent="-228600" algn="ctr" eaLnBrk="0" fontAlgn="base" hangingPunct="0">
              <a:spcBef>
                <a:spcPct val="0"/>
              </a:spcBef>
              <a:spcAft>
                <a:spcPct val="0"/>
              </a:spcAft>
              <a:tabLst>
                <a:tab pos="6743700" algn="r"/>
                <a:tab pos="6800850" algn="r"/>
              </a:tabLst>
              <a:defRPr b="1">
                <a:solidFill>
                  <a:schemeClr val="folHlink"/>
                </a:solidFill>
                <a:latin typeface="Comic Sans MS" pitchFamily="66" charset="0"/>
              </a:defRPr>
            </a:lvl8pPr>
            <a:lvl9pPr marL="3886200" indent="-228600" algn="ctr" eaLnBrk="0" fontAlgn="base" hangingPunct="0">
              <a:spcBef>
                <a:spcPct val="0"/>
              </a:spcBef>
              <a:spcAft>
                <a:spcPct val="0"/>
              </a:spcAft>
              <a:tabLst>
                <a:tab pos="6743700" algn="r"/>
                <a:tab pos="6800850" algn="r"/>
              </a:tabLst>
              <a:defRPr b="1">
                <a:solidFill>
                  <a:schemeClr val="folHlink"/>
                </a:solidFill>
                <a:latin typeface="Comic Sans MS" pitchFamily="66" charset="0"/>
              </a:defRPr>
            </a:lvl9pPr>
          </a:lstStyle>
          <a:p>
            <a:pPr algn="l">
              <a:lnSpc>
                <a:spcPct val="120000"/>
              </a:lnSpc>
            </a:pPr>
            <a:r>
              <a:rPr lang="en-US" altLang="en-US" sz="2100" b="0" dirty="0">
                <a:solidFill>
                  <a:schemeClr val="tx1"/>
                </a:solidFill>
                <a:latin typeface="Liberation Sans" panose="020B0604020202020204" pitchFamily="34" charset="0"/>
              </a:rPr>
              <a:t>Expected future net cash flows  	$    35,000,000</a:t>
            </a:r>
          </a:p>
          <a:p>
            <a:pPr algn="l">
              <a:lnSpc>
                <a:spcPct val="120000"/>
              </a:lnSpc>
            </a:pPr>
            <a:r>
              <a:rPr lang="en-US" altLang="en-US" sz="2100" b="0" dirty="0">
                <a:solidFill>
                  <a:schemeClr val="tx1"/>
                </a:solidFill>
                <a:latin typeface="Liberation Sans" panose="020B0604020202020204" pitchFamily="34" charset="0"/>
              </a:rPr>
              <a:t>Carrying value	60,000,000</a:t>
            </a:r>
          </a:p>
        </p:txBody>
      </p:sp>
      <p:sp>
        <p:nvSpPr>
          <p:cNvPr id="1357831" name="Text Box 7"/>
          <p:cNvSpPr txBox="1">
            <a:spLocks noChangeArrowheads="1"/>
          </p:cNvSpPr>
          <p:nvPr/>
        </p:nvSpPr>
        <p:spPr bwMode="auto">
          <a:xfrm>
            <a:off x="1143000" y="5791200"/>
            <a:ext cx="754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6858000" algn="r"/>
              </a:tabLst>
              <a:defRPr b="1">
                <a:solidFill>
                  <a:schemeClr val="folHlink"/>
                </a:solidFill>
                <a:latin typeface="Comic Sans MS" pitchFamily="66" charset="0"/>
              </a:defRPr>
            </a:lvl1pPr>
            <a:lvl2pPr marL="742950" indent="-285750">
              <a:tabLst>
                <a:tab pos="6858000" algn="r"/>
              </a:tabLst>
              <a:defRPr b="1">
                <a:solidFill>
                  <a:schemeClr val="folHlink"/>
                </a:solidFill>
                <a:latin typeface="Comic Sans MS" pitchFamily="66" charset="0"/>
              </a:defRPr>
            </a:lvl2pPr>
            <a:lvl3pPr marL="1143000" indent="-228600">
              <a:tabLst>
                <a:tab pos="6858000" algn="r"/>
              </a:tabLst>
              <a:defRPr b="1">
                <a:solidFill>
                  <a:schemeClr val="folHlink"/>
                </a:solidFill>
                <a:latin typeface="Comic Sans MS" pitchFamily="66" charset="0"/>
              </a:defRPr>
            </a:lvl3pPr>
            <a:lvl4pPr marL="1600200" indent="-228600">
              <a:tabLst>
                <a:tab pos="6858000" algn="r"/>
              </a:tabLst>
              <a:defRPr b="1">
                <a:solidFill>
                  <a:schemeClr val="folHlink"/>
                </a:solidFill>
                <a:latin typeface="Comic Sans MS" pitchFamily="66" charset="0"/>
              </a:defRPr>
            </a:lvl4pPr>
            <a:lvl5pPr marL="2057400" indent="-228600">
              <a:tabLst>
                <a:tab pos="6858000" algn="r"/>
              </a:tabLst>
              <a:defRPr b="1">
                <a:solidFill>
                  <a:schemeClr val="folHlink"/>
                </a:solidFill>
                <a:latin typeface="Comic Sans MS" pitchFamily="66" charset="0"/>
              </a:defRPr>
            </a:lvl5pPr>
            <a:lvl6pPr marL="2514600" indent="-228600" algn="ctr" eaLnBrk="0" fontAlgn="base" hangingPunct="0">
              <a:spcBef>
                <a:spcPct val="0"/>
              </a:spcBef>
              <a:spcAft>
                <a:spcPct val="0"/>
              </a:spcAft>
              <a:tabLst>
                <a:tab pos="6858000" algn="r"/>
              </a:tabLst>
              <a:defRPr b="1">
                <a:solidFill>
                  <a:schemeClr val="folHlink"/>
                </a:solidFill>
                <a:latin typeface="Comic Sans MS" pitchFamily="66" charset="0"/>
              </a:defRPr>
            </a:lvl6pPr>
            <a:lvl7pPr marL="2971800" indent="-228600" algn="ctr" eaLnBrk="0" fontAlgn="base" hangingPunct="0">
              <a:spcBef>
                <a:spcPct val="0"/>
              </a:spcBef>
              <a:spcAft>
                <a:spcPct val="0"/>
              </a:spcAft>
              <a:tabLst>
                <a:tab pos="6858000" algn="r"/>
              </a:tabLst>
              <a:defRPr b="1">
                <a:solidFill>
                  <a:schemeClr val="folHlink"/>
                </a:solidFill>
                <a:latin typeface="Comic Sans MS" pitchFamily="66" charset="0"/>
              </a:defRPr>
            </a:lvl7pPr>
            <a:lvl8pPr marL="3429000" indent="-228600" algn="ctr" eaLnBrk="0" fontAlgn="base" hangingPunct="0">
              <a:spcBef>
                <a:spcPct val="0"/>
              </a:spcBef>
              <a:spcAft>
                <a:spcPct val="0"/>
              </a:spcAft>
              <a:tabLst>
                <a:tab pos="6858000" algn="r"/>
              </a:tabLst>
              <a:defRPr b="1">
                <a:solidFill>
                  <a:schemeClr val="folHlink"/>
                </a:solidFill>
                <a:latin typeface="Comic Sans MS" pitchFamily="66" charset="0"/>
              </a:defRPr>
            </a:lvl8pPr>
            <a:lvl9pPr marL="3886200" indent="-228600" algn="ctr" eaLnBrk="0" fontAlgn="base" hangingPunct="0">
              <a:spcBef>
                <a:spcPct val="0"/>
              </a:spcBef>
              <a:spcAft>
                <a:spcPct val="0"/>
              </a:spcAft>
              <a:tabLst>
                <a:tab pos="6858000" algn="r"/>
              </a:tabLst>
              <a:defRPr b="1">
                <a:solidFill>
                  <a:schemeClr val="folHlink"/>
                </a:solidFill>
                <a:latin typeface="Comic Sans MS" pitchFamily="66" charset="0"/>
              </a:defRPr>
            </a:lvl9pPr>
          </a:lstStyle>
          <a:p>
            <a:pPr algn="l">
              <a:lnSpc>
                <a:spcPct val="120000"/>
              </a:lnSpc>
            </a:pPr>
            <a:r>
              <a:rPr lang="en-US" altLang="en-US" sz="2100" b="0" dirty="0">
                <a:solidFill>
                  <a:schemeClr val="tx1"/>
                </a:solidFill>
                <a:latin typeface="Liberation Sans" panose="020B0604020202020204" pitchFamily="34" charset="0"/>
              </a:rPr>
              <a:t>Asset impaired	$   (25,000,000)</a:t>
            </a:r>
          </a:p>
        </p:txBody>
      </p:sp>
      <p:sp>
        <p:nvSpPr>
          <p:cNvPr id="1357832" name="Line 8"/>
          <p:cNvSpPr>
            <a:spLocks noChangeShapeType="1"/>
          </p:cNvSpPr>
          <p:nvPr/>
        </p:nvSpPr>
        <p:spPr bwMode="auto">
          <a:xfrm>
            <a:off x="6096000" y="5791200"/>
            <a:ext cx="198120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357833" name="Line 9"/>
          <p:cNvSpPr>
            <a:spLocks noChangeShapeType="1"/>
          </p:cNvSpPr>
          <p:nvPr/>
        </p:nvSpPr>
        <p:spPr bwMode="auto">
          <a:xfrm>
            <a:off x="6096000" y="6248400"/>
            <a:ext cx="198120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357834" name="Line 10"/>
          <p:cNvSpPr>
            <a:spLocks noChangeShapeType="1"/>
          </p:cNvSpPr>
          <p:nvPr/>
        </p:nvSpPr>
        <p:spPr bwMode="auto">
          <a:xfrm>
            <a:off x="6096000" y="6324600"/>
            <a:ext cx="198120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357835" name="Line 11"/>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1" name="Rectangle 7"/>
          <p:cNvSpPr>
            <a:spLocks noChangeArrowheads="1"/>
          </p:cNvSpPr>
          <p:nvPr/>
        </p:nvSpPr>
        <p:spPr bwMode="auto">
          <a:xfrm>
            <a:off x="609600" y="381000"/>
            <a:ext cx="81534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sz="3200" dirty="0">
                <a:solidFill>
                  <a:schemeClr val="tx2">
                    <a:lumMod val="50000"/>
                  </a:schemeClr>
                </a:solidFill>
                <a:latin typeface="Liberation Sans" panose="020B0604020202020204" pitchFamily="34" charset="0"/>
              </a:rPr>
              <a:t>IMPAIRMENT OF INTANGIBLE ASSETS</a:t>
            </a:r>
          </a:p>
        </p:txBody>
      </p:sp>
      <p:sp>
        <p:nvSpPr>
          <p:cNvPr id="10"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4</a:t>
            </a:r>
            <a:endParaRPr lang="en-US" alt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57830">
                                            <p:txEl>
                                              <p:pRg st="0" end="0"/>
                                            </p:txEl>
                                          </p:spTgt>
                                        </p:tgtEl>
                                        <p:attrNameLst>
                                          <p:attrName>style.visibility</p:attrName>
                                        </p:attrNameLst>
                                      </p:cBhvr>
                                      <p:to>
                                        <p:strVal val="visible"/>
                                      </p:to>
                                    </p:set>
                                    <p:animEffect transition="in" filter="wipe(left)">
                                      <p:cBhvr>
                                        <p:cTn id="7" dur="500"/>
                                        <p:tgtEl>
                                          <p:spTgt spid="135783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57830">
                                            <p:txEl>
                                              <p:pRg st="1" end="1"/>
                                            </p:txEl>
                                          </p:spTgt>
                                        </p:tgtEl>
                                        <p:attrNameLst>
                                          <p:attrName>style.visibility</p:attrName>
                                        </p:attrNameLst>
                                      </p:cBhvr>
                                      <p:to>
                                        <p:strVal val="visible"/>
                                      </p:to>
                                    </p:set>
                                    <p:animEffect transition="in" filter="wipe(left)">
                                      <p:cBhvr>
                                        <p:cTn id="12" dur="500"/>
                                        <p:tgtEl>
                                          <p:spTgt spid="135783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57831"/>
                                        </p:tgtEl>
                                        <p:attrNameLst>
                                          <p:attrName>style.visibility</p:attrName>
                                        </p:attrNameLst>
                                      </p:cBhvr>
                                      <p:to>
                                        <p:strVal val="visible"/>
                                      </p:to>
                                    </p:set>
                                    <p:animEffect transition="in" filter="wipe(left)">
                                      <p:cBhvr>
                                        <p:cTn id="17" dur="500"/>
                                        <p:tgtEl>
                                          <p:spTgt spid="13578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7830" grpId="0" build="p"/>
      <p:bldP spid="135783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609600" y="1295400"/>
            <a:ext cx="8077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0000"/>
              </a:lnSpc>
            </a:pPr>
            <a:r>
              <a:rPr lang="en-US" altLang="en-US" sz="2100" dirty="0">
                <a:solidFill>
                  <a:schemeClr val="tx1"/>
                </a:solidFill>
                <a:latin typeface="Liberation Sans" panose="020B0604020202020204" pitchFamily="34" charset="0"/>
              </a:rPr>
              <a:t>Illustration:</a:t>
            </a:r>
            <a:r>
              <a:rPr lang="en-US" altLang="en-US" sz="2100" b="0" dirty="0">
                <a:solidFill>
                  <a:schemeClr val="tx1"/>
                </a:solidFill>
                <a:latin typeface="Liberation Sans" panose="020B0604020202020204" pitchFamily="34" charset="0"/>
              </a:rPr>
              <a:t> </a:t>
            </a:r>
            <a:r>
              <a:rPr lang="en-US" altLang="en-US" sz="2100" b="0" dirty="0" smtClean="0">
                <a:solidFill>
                  <a:schemeClr val="tx1"/>
                </a:solidFill>
                <a:latin typeface="Liberation Sans" panose="020B0604020202020204" pitchFamily="34" charset="0"/>
              </a:rPr>
              <a:t>Perform </a:t>
            </a:r>
            <a:r>
              <a:rPr lang="en-US" altLang="en-US" sz="2100" b="0" dirty="0">
                <a:latin typeface="Liberation Sans" panose="020B0604020202020204" pitchFamily="34" charset="0"/>
              </a:rPr>
              <a:t>the </a:t>
            </a:r>
            <a:r>
              <a:rPr lang="en-US" altLang="en-US" sz="2100" dirty="0">
                <a:solidFill>
                  <a:schemeClr val="hlink"/>
                </a:solidFill>
                <a:latin typeface="Liberation Sans" panose="020B0604020202020204" pitchFamily="34" charset="0"/>
              </a:rPr>
              <a:t>fair value test </a:t>
            </a:r>
            <a:r>
              <a:rPr lang="en-US" altLang="en-US" sz="2100" b="0" dirty="0">
                <a:latin typeface="Liberation Sans" panose="020B0604020202020204" pitchFamily="34" charset="0"/>
              </a:rPr>
              <a:t>and the journal entry (if any) to record the impairment of the asset. </a:t>
            </a:r>
          </a:p>
        </p:txBody>
      </p:sp>
      <p:sp>
        <p:nvSpPr>
          <p:cNvPr id="1266698" name="Text Box 10"/>
          <p:cNvSpPr txBox="1">
            <a:spLocks noChangeArrowheads="1"/>
          </p:cNvSpPr>
          <p:nvPr/>
        </p:nvSpPr>
        <p:spPr bwMode="auto">
          <a:xfrm>
            <a:off x="1143000" y="2362200"/>
            <a:ext cx="75438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6743700" algn="r"/>
                <a:tab pos="6800850" algn="r"/>
              </a:tabLst>
              <a:defRPr b="1">
                <a:solidFill>
                  <a:schemeClr val="folHlink"/>
                </a:solidFill>
                <a:latin typeface="Comic Sans MS" pitchFamily="66" charset="0"/>
              </a:defRPr>
            </a:lvl1pPr>
            <a:lvl2pPr marL="742950" indent="-285750">
              <a:tabLst>
                <a:tab pos="6743700" algn="r"/>
                <a:tab pos="6800850" algn="r"/>
              </a:tabLst>
              <a:defRPr b="1">
                <a:solidFill>
                  <a:schemeClr val="folHlink"/>
                </a:solidFill>
                <a:latin typeface="Comic Sans MS" pitchFamily="66" charset="0"/>
              </a:defRPr>
            </a:lvl2pPr>
            <a:lvl3pPr marL="1143000" indent="-228600">
              <a:tabLst>
                <a:tab pos="6743700" algn="r"/>
                <a:tab pos="6800850" algn="r"/>
              </a:tabLst>
              <a:defRPr b="1">
                <a:solidFill>
                  <a:schemeClr val="folHlink"/>
                </a:solidFill>
                <a:latin typeface="Comic Sans MS" pitchFamily="66" charset="0"/>
              </a:defRPr>
            </a:lvl3pPr>
            <a:lvl4pPr marL="1600200" indent="-228600">
              <a:tabLst>
                <a:tab pos="6743700" algn="r"/>
                <a:tab pos="6800850" algn="r"/>
              </a:tabLst>
              <a:defRPr b="1">
                <a:solidFill>
                  <a:schemeClr val="folHlink"/>
                </a:solidFill>
                <a:latin typeface="Comic Sans MS" pitchFamily="66" charset="0"/>
              </a:defRPr>
            </a:lvl4pPr>
            <a:lvl5pPr marL="2057400" indent="-228600">
              <a:tabLst>
                <a:tab pos="6743700" algn="r"/>
                <a:tab pos="6800850" algn="r"/>
              </a:tabLst>
              <a:defRPr b="1">
                <a:solidFill>
                  <a:schemeClr val="folHlink"/>
                </a:solidFill>
                <a:latin typeface="Comic Sans MS" pitchFamily="66" charset="0"/>
              </a:defRPr>
            </a:lvl5pPr>
            <a:lvl6pPr marL="2514600" indent="-228600" algn="ctr" eaLnBrk="0" fontAlgn="base" hangingPunct="0">
              <a:spcBef>
                <a:spcPct val="0"/>
              </a:spcBef>
              <a:spcAft>
                <a:spcPct val="0"/>
              </a:spcAft>
              <a:tabLst>
                <a:tab pos="6743700" algn="r"/>
                <a:tab pos="6800850" algn="r"/>
              </a:tabLst>
              <a:defRPr b="1">
                <a:solidFill>
                  <a:schemeClr val="folHlink"/>
                </a:solidFill>
                <a:latin typeface="Comic Sans MS" pitchFamily="66" charset="0"/>
              </a:defRPr>
            </a:lvl6pPr>
            <a:lvl7pPr marL="2971800" indent="-228600" algn="ctr" eaLnBrk="0" fontAlgn="base" hangingPunct="0">
              <a:spcBef>
                <a:spcPct val="0"/>
              </a:spcBef>
              <a:spcAft>
                <a:spcPct val="0"/>
              </a:spcAft>
              <a:tabLst>
                <a:tab pos="6743700" algn="r"/>
                <a:tab pos="6800850" algn="r"/>
              </a:tabLst>
              <a:defRPr b="1">
                <a:solidFill>
                  <a:schemeClr val="folHlink"/>
                </a:solidFill>
                <a:latin typeface="Comic Sans MS" pitchFamily="66" charset="0"/>
              </a:defRPr>
            </a:lvl7pPr>
            <a:lvl8pPr marL="3429000" indent="-228600" algn="ctr" eaLnBrk="0" fontAlgn="base" hangingPunct="0">
              <a:spcBef>
                <a:spcPct val="0"/>
              </a:spcBef>
              <a:spcAft>
                <a:spcPct val="0"/>
              </a:spcAft>
              <a:tabLst>
                <a:tab pos="6743700" algn="r"/>
                <a:tab pos="6800850" algn="r"/>
              </a:tabLst>
              <a:defRPr b="1">
                <a:solidFill>
                  <a:schemeClr val="folHlink"/>
                </a:solidFill>
                <a:latin typeface="Comic Sans MS" pitchFamily="66" charset="0"/>
              </a:defRPr>
            </a:lvl8pPr>
            <a:lvl9pPr marL="3886200" indent="-228600" algn="ctr" eaLnBrk="0" fontAlgn="base" hangingPunct="0">
              <a:spcBef>
                <a:spcPct val="0"/>
              </a:spcBef>
              <a:spcAft>
                <a:spcPct val="0"/>
              </a:spcAft>
              <a:tabLst>
                <a:tab pos="6743700" algn="r"/>
                <a:tab pos="6800850" algn="r"/>
              </a:tabLst>
              <a:defRPr b="1">
                <a:solidFill>
                  <a:schemeClr val="folHlink"/>
                </a:solidFill>
                <a:latin typeface="Comic Sans MS" pitchFamily="66" charset="0"/>
              </a:defRPr>
            </a:lvl9pPr>
          </a:lstStyle>
          <a:p>
            <a:pPr algn="l">
              <a:lnSpc>
                <a:spcPct val="120000"/>
              </a:lnSpc>
              <a:spcBef>
                <a:spcPct val="20000"/>
              </a:spcBef>
            </a:pPr>
            <a:r>
              <a:rPr lang="en-US" altLang="en-US" sz="2100" b="0" dirty="0">
                <a:solidFill>
                  <a:schemeClr val="tx1"/>
                </a:solidFill>
                <a:latin typeface="Liberation Sans" panose="020B0604020202020204" pitchFamily="34" charset="0"/>
              </a:rPr>
              <a:t>Carrying amount of patent  	$    60,000,000</a:t>
            </a:r>
          </a:p>
          <a:p>
            <a:pPr algn="l">
              <a:lnSpc>
                <a:spcPct val="120000"/>
              </a:lnSpc>
              <a:spcBef>
                <a:spcPct val="20000"/>
              </a:spcBef>
            </a:pPr>
            <a:r>
              <a:rPr lang="en-US" altLang="en-US" sz="2100" b="0" dirty="0">
                <a:solidFill>
                  <a:schemeClr val="tx1"/>
                </a:solidFill>
                <a:latin typeface="Liberation Sans" panose="020B0604020202020204" pitchFamily="34" charset="0"/>
              </a:rPr>
              <a:t>Fair value 	20,000,000</a:t>
            </a:r>
          </a:p>
          <a:p>
            <a:pPr algn="l">
              <a:lnSpc>
                <a:spcPct val="120000"/>
              </a:lnSpc>
              <a:spcBef>
                <a:spcPct val="20000"/>
              </a:spcBef>
            </a:pPr>
            <a:r>
              <a:rPr lang="en-US" altLang="en-US" sz="2100" dirty="0">
                <a:solidFill>
                  <a:srgbClr val="CC0000"/>
                </a:solidFill>
                <a:latin typeface="Liberation Sans" panose="020B0604020202020204" pitchFamily="34" charset="0"/>
              </a:rPr>
              <a:t>Loss on impairment	$    40,000,000</a:t>
            </a:r>
          </a:p>
        </p:txBody>
      </p:sp>
      <p:sp>
        <p:nvSpPr>
          <p:cNvPr id="1266700" name="Line 12"/>
          <p:cNvSpPr>
            <a:spLocks noChangeShapeType="1"/>
          </p:cNvSpPr>
          <p:nvPr/>
        </p:nvSpPr>
        <p:spPr bwMode="auto">
          <a:xfrm>
            <a:off x="6096000" y="3252788"/>
            <a:ext cx="198120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266701" name="Line 13"/>
          <p:cNvSpPr>
            <a:spLocks noChangeShapeType="1"/>
          </p:cNvSpPr>
          <p:nvPr/>
        </p:nvSpPr>
        <p:spPr bwMode="auto">
          <a:xfrm>
            <a:off x="6096000" y="3657600"/>
            <a:ext cx="198120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266702" name="Line 14"/>
          <p:cNvSpPr>
            <a:spLocks noChangeShapeType="1"/>
          </p:cNvSpPr>
          <p:nvPr/>
        </p:nvSpPr>
        <p:spPr bwMode="auto">
          <a:xfrm>
            <a:off x="6096000" y="3733800"/>
            <a:ext cx="198120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266703" name="Rectangle 15"/>
          <p:cNvSpPr>
            <a:spLocks noChangeArrowheads="1"/>
          </p:cNvSpPr>
          <p:nvPr/>
        </p:nvSpPr>
        <p:spPr bwMode="auto">
          <a:xfrm>
            <a:off x="1143000" y="4126340"/>
            <a:ext cx="6629400" cy="41549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009A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4800600" algn="r"/>
                <a:tab pos="6400800" algn="r"/>
              </a:tabLst>
              <a:defRPr b="1">
                <a:solidFill>
                  <a:schemeClr val="folHlink"/>
                </a:solidFill>
                <a:latin typeface="Comic Sans MS" pitchFamily="66" charset="0"/>
              </a:defRPr>
            </a:lvl1pPr>
            <a:lvl2pPr marL="742950" indent="-285750">
              <a:tabLst>
                <a:tab pos="4800600" algn="r"/>
                <a:tab pos="6400800" algn="r"/>
              </a:tabLst>
              <a:defRPr b="1">
                <a:solidFill>
                  <a:schemeClr val="folHlink"/>
                </a:solidFill>
                <a:latin typeface="Comic Sans MS" pitchFamily="66" charset="0"/>
              </a:defRPr>
            </a:lvl2pPr>
            <a:lvl3pPr marL="1143000" indent="-228600">
              <a:tabLst>
                <a:tab pos="4800600" algn="r"/>
                <a:tab pos="6400800" algn="r"/>
              </a:tabLst>
              <a:defRPr b="1">
                <a:solidFill>
                  <a:schemeClr val="folHlink"/>
                </a:solidFill>
                <a:latin typeface="Comic Sans MS" pitchFamily="66" charset="0"/>
              </a:defRPr>
            </a:lvl3pPr>
            <a:lvl4pPr marL="1600200" indent="-228600">
              <a:tabLst>
                <a:tab pos="4800600" algn="r"/>
                <a:tab pos="6400800" algn="r"/>
              </a:tabLst>
              <a:defRPr b="1">
                <a:solidFill>
                  <a:schemeClr val="folHlink"/>
                </a:solidFill>
                <a:latin typeface="Comic Sans MS" pitchFamily="66" charset="0"/>
              </a:defRPr>
            </a:lvl4pPr>
            <a:lvl5pPr marL="2057400" indent="-228600">
              <a:tabLst>
                <a:tab pos="4800600" algn="r"/>
                <a:tab pos="6400800" algn="r"/>
              </a:tabLst>
              <a:defRPr b="1">
                <a:solidFill>
                  <a:schemeClr val="folHlink"/>
                </a:solidFill>
                <a:latin typeface="Comic Sans MS" pitchFamily="66" charset="0"/>
              </a:defRPr>
            </a:lvl5pPr>
            <a:lvl6pPr marL="2514600" indent="-228600" algn="ctr" eaLnBrk="0" fontAlgn="base" hangingPunct="0">
              <a:spcBef>
                <a:spcPct val="0"/>
              </a:spcBef>
              <a:spcAft>
                <a:spcPct val="0"/>
              </a:spcAft>
              <a:tabLst>
                <a:tab pos="4800600" algn="r"/>
                <a:tab pos="6400800" algn="r"/>
              </a:tabLst>
              <a:defRPr b="1">
                <a:solidFill>
                  <a:schemeClr val="folHlink"/>
                </a:solidFill>
                <a:latin typeface="Comic Sans MS" pitchFamily="66" charset="0"/>
              </a:defRPr>
            </a:lvl6pPr>
            <a:lvl7pPr marL="2971800" indent="-228600" algn="ctr" eaLnBrk="0" fontAlgn="base" hangingPunct="0">
              <a:spcBef>
                <a:spcPct val="0"/>
              </a:spcBef>
              <a:spcAft>
                <a:spcPct val="0"/>
              </a:spcAft>
              <a:tabLst>
                <a:tab pos="4800600" algn="r"/>
                <a:tab pos="6400800" algn="r"/>
              </a:tabLst>
              <a:defRPr b="1">
                <a:solidFill>
                  <a:schemeClr val="folHlink"/>
                </a:solidFill>
                <a:latin typeface="Comic Sans MS" pitchFamily="66" charset="0"/>
              </a:defRPr>
            </a:lvl7pPr>
            <a:lvl8pPr marL="3429000" indent="-228600" algn="ctr" eaLnBrk="0" fontAlgn="base" hangingPunct="0">
              <a:spcBef>
                <a:spcPct val="0"/>
              </a:spcBef>
              <a:spcAft>
                <a:spcPct val="0"/>
              </a:spcAft>
              <a:tabLst>
                <a:tab pos="4800600" algn="r"/>
                <a:tab pos="6400800" algn="r"/>
              </a:tabLst>
              <a:defRPr b="1">
                <a:solidFill>
                  <a:schemeClr val="folHlink"/>
                </a:solidFill>
                <a:latin typeface="Comic Sans MS" pitchFamily="66" charset="0"/>
              </a:defRPr>
            </a:lvl8pPr>
            <a:lvl9pPr marL="3886200" indent="-228600" algn="ctr" eaLnBrk="0" fontAlgn="base" hangingPunct="0">
              <a:spcBef>
                <a:spcPct val="0"/>
              </a:spcBef>
              <a:spcAft>
                <a:spcPct val="0"/>
              </a:spcAft>
              <a:tabLst>
                <a:tab pos="4800600" algn="r"/>
                <a:tab pos="6400800" algn="r"/>
              </a:tabLst>
              <a:defRPr b="1">
                <a:solidFill>
                  <a:schemeClr val="folHlink"/>
                </a:solidFill>
                <a:latin typeface="Comic Sans MS" pitchFamily="66" charset="0"/>
              </a:defRPr>
            </a:lvl9pPr>
          </a:lstStyle>
          <a:p>
            <a:pPr algn="l"/>
            <a:r>
              <a:rPr lang="en-US" altLang="en-US" sz="2100" b="0" dirty="0">
                <a:latin typeface="Liberation Sans" panose="020B0604020202020204" pitchFamily="34" charset="0"/>
              </a:rPr>
              <a:t>Loss on </a:t>
            </a:r>
            <a:r>
              <a:rPr lang="en-US" altLang="en-US" sz="2100" b="0" dirty="0" smtClean="0">
                <a:latin typeface="Liberation Sans" panose="020B0604020202020204" pitchFamily="34" charset="0"/>
              </a:rPr>
              <a:t>Impairment </a:t>
            </a:r>
            <a:r>
              <a:rPr lang="en-US" altLang="en-US" sz="2100" b="0" dirty="0">
                <a:latin typeface="Liberation Sans" panose="020B0604020202020204" pitchFamily="34" charset="0"/>
              </a:rPr>
              <a:t>	40,000,000</a:t>
            </a:r>
          </a:p>
        </p:txBody>
      </p:sp>
      <p:sp>
        <p:nvSpPr>
          <p:cNvPr id="1266704" name="Rectangle 16"/>
          <p:cNvSpPr>
            <a:spLocks noChangeArrowheads="1"/>
          </p:cNvSpPr>
          <p:nvPr/>
        </p:nvSpPr>
        <p:spPr bwMode="auto">
          <a:xfrm>
            <a:off x="1143000" y="4613702"/>
            <a:ext cx="6629400" cy="41549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009A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4800600" algn="r"/>
                <a:tab pos="6400800" algn="r"/>
              </a:tabLst>
              <a:defRPr b="1">
                <a:solidFill>
                  <a:schemeClr val="folHlink"/>
                </a:solidFill>
                <a:latin typeface="Comic Sans MS" pitchFamily="66" charset="0"/>
              </a:defRPr>
            </a:lvl1pPr>
            <a:lvl2pPr marL="742950" indent="-285750">
              <a:tabLst>
                <a:tab pos="4800600" algn="r"/>
                <a:tab pos="6400800" algn="r"/>
              </a:tabLst>
              <a:defRPr b="1">
                <a:solidFill>
                  <a:schemeClr val="folHlink"/>
                </a:solidFill>
                <a:latin typeface="Comic Sans MS" pitchFamily="66" charset="0"/>
              </a:defRPr>
            </a:lvl2pPr>
            <a:lvl3pPr marL="1143000" indent="-228600">
              <a:tabLst>
                <a:tab pos="4800600" algn="r"/>
                <a:tab pos="6400800" algn="r"/>
              </a:tabLst>
              <a:defRPr b="1">
                <a:solidFill>
                  <a:schemeClr val="folHlink"/>
                </a:solidFill>
                <a:latin typeface="Comic Sans MS" pitchFamily="66" charset="0"/>
              </a:defRPr>
            </a:lvl3pPr>
            <a:lvl4pPr marL="1600200" indent="-228600">
              <a:tabLst>
                <a:tab pos="4800600" algn="r"/>
                <a:tab pos="6400800" algn="r"/>
              </a:tabLst>
              <a:defRPr b="1">
                <a:solidFill>
                  <a:schemeClr val="folHlink"/>
                </a:solidFill>
                <a:latin typeface="Comic Sans MS" pitchFamily="66" charset="0"/>
              </a:defRPr>
            </a:lvl4pPr>
            <a:lvl5pPr marL="2057400" indent="-228600">
              <a:tabLst>
                <a:tab pos="4800600" algn="r"/>
                <a:tab pos="6400800" algn="r"/>
              </a:tabLst>
              <a:defRPr b="1">
                <a:solidFill>
                  <a:schemeClr val="folHlink"/>
                </a:solidFill>
                <a:latin typeface="Comic Sans MS" pitchFamily="66" charset="0"/>
              </a:defRPr>
            </a:lvl5pPr>
            <a:lvl6pPr marL="2514600" indent="-228600" algn="ctr" eaLnBrk="0" fontAlgn="base" hangingPunct="0">
              <a:spcBef>
                <a:spcPct val="0"/>
              </a:spcBef>
              <a:spcAft>
                <a:spcPct val="0"/>
              </a:spcAft>
              <a:tabLst>
                <a:tab pos="4800600" algn="r"/>
                <a:tab pos="6400800" algn="r"/>
              </a:tabLst>
              <a:defRPr b="1">
                <a:solidFill>
                  <a:schemeClr val="folHlink"/>
                </a:solidFill>
                <a:latin typeface="Comic Sans MS" pitchFamily="66" charset="0"/>
              </a:defRPr>
            </a:lvl6pPr>
            <a:lvl7pPr marL="2971800" indent="-228600" algn="ctr" eaLnBrk="0" fontAlgn="base" hangingPunct="0">
              <a:spcBef>
                <a:spcPct val="0"/>
              </a:spcBef>
              <a:spcAft>
                <a:spcPct val="0"/>
              </a:spcAft>
              <a:tabLst>
                <a:tab pos="4800600" algn="r"/>
                <a:tab pos="6400800" algn="r"/>
              </a:tabLst>
              <a:defRPr b="1">
                <a:solidFill>
                  <a:schemeClr val="folHlink"/>
                </a:solidFill>
                <a:latin typeface="Comic Sans MS" pitchFamily="66" charset="0"/>
              </a:defRPr>
            </a:lvl7pPr>
            <a:lvl8pPr marL="3429000" indent="-228600" algn="ctr" eaLnBrk="0" fontAlgn="base" hangingPunct="0">
              <a:spcBef>
                <a:spcPct val="0"/>
              </a:spcBef>
              <a:spcAft>
                <a:spcPct val="0"/>
              </a:spcAft>
              <a:tabLst>
                <a:tab pos="4800600" algn="r"/>
                <a:tab pos="6400800" algn="r"/>
              </a:tabLst>
              <a:defRPr b="1">
                <a:solidFill>
                  <a:schemeClr val="folHlink"/>
                </a:solidFill>
                <a:latin typeface="Comic Sans MS" pitchFamily="66" charset="0"/>
              </a:defRPr>
            </a:lvl8pPr>
            <a:lvl9pPr marL="3886200" indent="-228600" algn="ctr" eaLnBrk="0" fontAlgn="base" hangingPunct="0">
              <a:spcBef>
                <a:spcPct val="0"/>
              </a:spcBef>
              <a:spcAft>
                <a:spcPct val="0"/>
              </a:spcAft>
              <a:tabLst>
                <a:tab pos="4800600" algn="r"/>
                <a:tab pos="6400800" algn="r"/>
              </a:tabLst>
              <a:defRPr b="1">
                <a:solidFill>
                  <a:schemeClr val="folHlink"/>
                </a:solidFill>
                <a:latin typeface="Comic Sans MS" pitchFamily="66" charset="0"/>
              </a:defRPr>
            </a:lvl9pPr>
          </a:lstStyle>
          <a:p>
            <a:pPr algn="l"/>
            <a:r>
              <a:rPr lang="en-US" altLang="en-US" sz="2100" b="0" dirty="0">
                <a:latin typeface="Liberation Sans" panose="020B0604020202020204" pitchFamily="34" charset="0"/>
              </a:rPr>
              <a:t>	Patents		40,000,000</a:t>
            </a:r>
          </a:p>
        </p:txBody>
      </p:sp>
      <p:sp>
        <p:nvSpPr>
          <p:cNvPr id="34827" name="Rectangle 17"/>
          <p:cNvSpPr>
            <a:spLocks noChangeArrowheads="1"/>
          </p:cNvSpPr>
          <p:nvPr/>
        </p:nvSpPr>
        <p:spPr bwMode="auto">
          <a:xfrm>
            <a:off x="1219200" y="5335872"/>
            <a:ext cx="6788727" cy="856543"/>
          </a:xfrm>
          <a:prstGeom prst="rect">
            <a:avLst/>
          </a:prstGeom>
          <a:solidFill>
            <a:schemeClr val="accent3"/>
          </a:solidFill>
          <a:ln w="12700" algn="ctr">
            <a:solidFill>
              <a:schemeClr val="tx1"/>
            </a:solidFill>
            <a:miter lim="800000"/>
            <a:headEnd/>
            <a:tailEnd/>
          </a:ln>
          <a:effectLst>
            <a:innerShdw blurRad="114300">
              <a:prstClr val="black"/>
            </a:innerShdw>
          </a:effectLst>
          <a:extLst/>
        </p:spPr>
        <p:txBody>
          <a:bodyPr wrap="square" lIns="90488" tIns="44450" rIns="90488" bIns="44450" anchor="ctr" anchorCtr="0">
            <a:spAutoFit/>
          </a:bodyPr>
          <a:lstStyle/>
          <a:p>
            <a:pPr>
              <a:lnSpc>
                <a:spcPct val="110000"/>
              </a:lnSpc>
            </a:pPr>
            <a:r>
              <a:rPr lang="en-US" altLang="en-US" sz="2000" b="0" dirty="0">
                <a:solidFill>
                  <a:schemeClr val="tx1"/>
                </a:solidFill>
                <a:latin typeface="Liberation Sans" panose="020B0604020202020204" pitchFamily="34" charset="0"/>
              </a:rPr>
              <a:t>Companies may not recognize restoration of the previously recognized impairment loss.</a:t>
            </a:r>
          </a:p>
        </p:txBody>
      </p:sp>
      <p:sp>
        <p:nvSpPr>
          <p:cNvPr id="1266706" name="Line 18"/>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3" name="Rectangle 7"/>
          <p:cNvSpPr>
            <a:spLocks noChangeArrowheads="1"/>
          </p:cNvSpPr>
          <p:nvPr/>
        </p:nvSpPr>
        <p:spPr bwMode="auto">
          <a:xfrm>
            <a:off x="609600" y="381000"/>
            <a:ext cx="81534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sz="3200" dirty="0">
                <a:solidFill>
                  <a:schemeClr val="tx2">
                    <a:lumMod val="50000"/>
                  </a:schemeClr>
                </a:solidFill>
                <a:latin typeface="Liberation Sans" panose="020B0604020202020204" pitchFamily="34" charset="0"/>
              </a:rPr>
              <a:t>IMPAIRMENT OF INTANGIBLE ASSETS</a:t>
            </a:r>
          </a:p>
        </p:txBody>
      </p:sp>
      <p:sp>
        <p:nvSpPr>
          <p:cNvPr id="12"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4</a:t>
            </a:r>
            <a:endParaRPr lang="en-US" alt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66698">
                                            <p:txEl>
                                              <p:pRg st="0" end="0"/>
                                            </p:txEl>
                                          </p:spTgt>
                                        </p:tgtEl>
                                        <p:attrNameLst>
                                          <p:attrName>style.visibility</p:attrName>
                                        </p:attrNameLst>
                                      </p:cBhvr>
                                      <p:to>
                                        <p:strVal val="visible"/>
                                      </p:to>
                                    </p:set>
                                    <p:animEffect transition="in" filter="wipe(left)">
                                      <p:cBhvr>
                                        <p:cTn id="7" dur="500"/>
                                        <p:tgtEl>
                                          <p:spTgt spid="126669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66698">
                                            <p:txEl>
                                              <p:pRg st="1" end="1"/>
                                            </p:txEl>
                                          </p:spTgt>
                                        </p:tgtEl>
                                        <p:attrNameLst>
                                          <p:attrName>style.visibility</p:attrName>
                                        </p:attrNameLst>
                                      </p:cBhvr>
                                      <p:to>
                                        <p:strVal val="visible"/>
                                      </p:to>
                                    </p:set>
                                    <p:animEffect transition="in" filter="wipe(left)">
                                      <p:cBhvr>
                                        <p:cTn id="12" dur="500"/>
                                        <p:tgtEl>
                                          <p:spTgt spid="126669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66698">
                                            <p:txEl>
                                              <p:pRg st="2" end="2"/>
                                            </p:txEl>
                                          </p:spTgt>
                                        </p:tgtEl>
                                        <p:attrNameLst>
                                          <p:attrName>style.visibility</p:attrName>
                                        </p:attrNameLst>
                                      </p:cBhvr>
                                      <p:to>
                                        <p:strVal val="visible"/>
                                      </p:to>
                                    </p:set>
                                    <p:animEffect transition="in" filter="wipe(left)">
                                      <p:cBhvr>
                                        <p:cTn id="17" dur="500"/>
                                        <p:tgtEl>
                                          <p:spTgt spid="126669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66703"/>
                                        </p:tgtEl>
                                        <p:attrNameLst>
                                          <p:attrName>style.visibility</p:attrName>
                                        </p:attrNameLst>
                                      </p:cBhvr>
                                      <p:to>
                                        <p:strVal val="visible"/>
                                      </p:to>
                                    </p:set>
                                    <p:animEffect transition="in" filter="wipe(left)">
                                      <p:cBhvr>
                                        <p:cTn id="22" dur="500"/>
                                        <p:tgtEl>
                                          <p:spTgt spid="126670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66704"/>
                                        </p:tgtEl>
                                        <p:attrNameLst>
                                          <p:attrName>style.visibility</p:attrName>
                                        </p:attrNameLst>
                                      </p:cBhvr>
                                      <p:to>
                                        <p:strVal val="visible"/>
                                      </p:to>
                                    </p:set>
                                    <p:animEffect transition="in" filter="wipe(left)">
                                      <p:cBhvr>
                                        <p:cTn id="27" dur="500"/>
                                        <p:tgtEl>
                                          <p:spTgt spid="12667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6698" grpId="0" build="p"/>
      <p:bldP spid="1266703" grpId="0"/>
      <p:bldP spid="126670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3"/>
          <p:cNvSpPr txBox="1">
            <a:spLocks noChangeArrowheads="1"/>
          </p:cNvSpPr>
          <p:nvPr/>
        </p:nvSpPr>
        <p:spPr bwMode="auto">
          <a:xfrm>
            <a:off x="609600" y="1371600"/>
            <a:ext cx="8001000" cy="1031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0000"/>
              </a:lnSpc>
              <a:spcBef>
                <a:spcPct val="30000"/>
              </a:spcBef>
              <a:spcAft>
                <a:spcPct val="20000"/>
              </a:spcAft>
              <a:buSzPct val="80000"/>
            </a:pPr>
            <a:r>
              <a:rPr lang="en-US" altLang="en-US" sz="2800" dirty="0">
                <a:solidFill>
                  <a:srgbClr val="660066"/>
                </a:solidFill>
                <a:latin typeface="Liberation Sans" panose="020B0604020202020204" pitchFamily="34" charset="0"/>
              </a:rPr>
              <a:t>Impairment of Indefinite-Life Intangibles Other than Goodwill</a:t>
            </a:r>
          </a:p>
        </p:txBody>
      </p:sp>
      <p:sp>
        <p:nvSpPr>
          <p:cNvPr id="35844" name="Text Box 5"/>
          <p:cNvSpPr txBox="1">
            <a:spLocks noChangeArrowheads="1"/>
          </p:cNvSpPr>
          <p:nvPr/>
        </p:nvSpPr>
        <p:spPr bwMode="auto">
          <a:xfrm>
            <a:off x="609600" y="2541588"/>
            <a:ext cx="7632700" cy="31325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defTabSz="454025">
              <a:defRPr b="1">
                <a:solidFill>
                  <a:schemeClr val="folHlink"/>
                </a:solidFill>
                <a:latin typeface="Comic Sans MS" pitchFamily="66" charset="0"/>
              </a:defRPr>
            </a:lvl1pPr>
            <a:lvl2pPr marL="685800" indent="-457200" defTabSz="454025">
              <a:defRPr b="1">
                <a:solidFill>
                  <a:schemeClr val="folHlink"/>
                </a:solidFill>
                <a:latin typeface="Comic Sans MS" pitchFamily="66" charset="0"/>
              </a:defRPr>
            </a:lvl2pPr>
            <a:lvl3pPr marL="1257300" indent="-457200" defTabSz="454025">
              <a:defRPr b="1">
                <a:solidFill>
                  <a:schemeClr val="folHlink"/>
                </a:solidFill>
                <a:latin typeface="Comic Sans MS" pitchFamily="66" charset="0"/>
              </a:defRPr>
            </a:lvl3pPr>
            <a:lvl4pPr marL="1600200" indent="-228600" defTabSz="454025">
              <a:defRPr b="1">
                <a:solidFill>
                  <a:schemeClr val="folHlink"/>
                </a:solidFill>
                <a:latin typeface="Comic Sans MS" pitchFamily="66" charset="0"/>
              </a:defRPr>
            </a:lvl4pPr>
            <a:lvl5pPr marL="2057400" indent="-228600" defTabSz="454025">
              <a:defRPr b="1">
                <a:solidFill>
                  <a:schemeClr val="folHlink"/>
                </a:solidFill>
                <a:latin typeface="Comic Sans MS" pitchFamily="66" charset="0"/>
              </a:defRPr>
            </a:lvl5pPr>
            <a:lvl6pPr marL="2514600" indent="-228600" algn="ctr" defTabSz="454025" eaLnBrk="0" fontAlgn="base" hangingPunct="0">
              <a:spcBef>
                <a:spcPct val="0"/>
              </a:spcBef>
              <a:spcAft>
                <a:spcPct val="0"/>
              </a:spcAft>
              <a:defRPr b="1">
                <a:solidFill>
                  <a:schemeClr val="folHlink"/>
                </a:solidFill>
                <a:latin typeface="Comic Sans MS" pitchFamily="66" charset="0"/>
              </a:defRPr>
            </a:lvl6pPr>
            <a:lvl7pPr marL="2971800" indent="-228600" algn="ctr" defTabSz="454025" eaLnBrk="0" fontAlgn="base" hangingPunct="0">
              <a:spcBef>
                <a:spcPct val="0"/>
              </a:spcBef>
              <a:spcAft>
                <a:spcPct val="0"/>
              </a:spcAft>
              <a:defRPr b="1">
                <a:solidFill>
                  <a:schemeClr val="folHlink"/>
                </a:solidFill>
                <a:latin typeface="Comic Sans MS" pitchFamily="66" charset="0"/>
              </a:defRPr>
            </a:lvl7pPr>
            <a:lvl8pPr marL="3429000" indent="-228600" algn="ctr" defTabSz="454025" eaLnBrk="0" fontAlgn="base" hangingPunct="0">
              <a:spcBef>
                <a:spcPct val="0"/>
              </a:spcBef>
              <a:spcAft>
                <a:spcPct val="0"/>
              </a:spcAft>
              <a:defRPr b="1">
                <a:solidFill>
                  <a:schemeClr val="folHlink"/>
                </a:solidFill>
                <a:latin typeface="Comic Sans MS" pitchFamily="66" charset="0"/>
              </a:defRPr>
            </a:lvl8pPr>
            <a:lvl9pPr marL="3886200" indent="-228600" algn="ctr" defTabSz="454025" eaLnBrk="0" fontAlgn="base" hangingPunct="0">
              <a:spcBef>
                <a:spcPct val="0"/>
              </a:spcBef>
              <a:spcAft>
                <a:spcPct val="0"/>
              </a:spcAft>
              <a:defRPr b="1">
                <a:solidFill>
                  <a:schemeClr val="folHlink"/>
                </a:solidFill>
                <a:latin typeface="Comic Sans MS" pitchFamily="66" charset="0"/>
              </a:defRPr>
            </a:lvl9pPr>
          </a:lstStyle>
          <a:p>
            <a:pPr lvl="1" algn="l">
              <a:lnSpc>
                <a:spcPct val="120000"/>
              </a:lnSpc>
              <a:spcBef>
                <a:spcPct val="50000"/>
              </a:spcBef>
              <a:buClr>
                <a:srgbClr val="CC0000"/>
              </a:buClr>
              <a:buSzPct val="80000"/>
              <a:buFont typeface="Wingdings" pitchFamily="2" charset="2"/>
              <a:buChar char="u"/>
            </a:pPr>
            <a:r>
              <a:rPr lang="en-US" altLang="en-US" sz="2300" b="0" dirty="0">
                <a:solidFill>
                  <a:schemeClr val="tx1"/>
                </a:solidFill>
                <a:latin typeface="Liberation Sans" panose="020B0604020202020204" pitchFamily="34" charset="0"/>
              </a:rPr>
              <a:t>Should be tested for impairment at least annually.</a:t>
            </a:r>
          </a:p>
          <a:p>
            <a:pPr lvl="1" algn="l">
              <a:lnSpc>
                <a:spcPct val="120000"/>
              </a:lnSpc>
              <a:spcBef>
                <a:spcPct val="50000"/>
              </a:spcBef>
              <a:buClr>
                <a:srgbClr val="CC0000"/>
              </a:buClr>
              <a:buSzPct val="80000"/>
              <a:buFont typeface="Wingdings" pitchFamily="2" charset="2"/>
              <a:buChar char="u"/>
            </a:pPr>
            <a:r>
              <a:rPr lang="en-US" altLang="en-US" sz="2300" b="0" dirty="0">
                <a:solidFill>
                  <a:schemeClr val="tx1"/>
                </a:solidFill>
                <a:latin typeface="Liberation Sans" panose="020B0604020202020204" pitchFamily="34" charset="0"/>
              </a:rPr>
              <a:t>Impairment test is a </a:t>
            </a:r>
            <a:r>
              <a:rPr lang="en-US" altLang="en-US" sz="2300" dirty="0">
                <a:solidFill>
                  <a:schemeClr val="tx2">
                    <a:lumMod val="50000"/>
                  </a:schemeClr>
                </a:solidFill>
                <a:latin typeface="Liberation Sans" panose="020B0604020202020204" pitchFamily="34" charset="0"/>
              </a:rPr>
              <a:t>fair value test</a:t>
            </a:r>
            <a:r>
              <a:rPr lang="en-US" altLang="en-US" sz="2300" b="0" dirty="0">
                <a:solidFill>
                  <a:schemeClr val="tx1"/>
                </a:solidFill>
                <a:latin typeface="Liberation Sans" panose="020B0604020202020204" pitchFamily="34" charset="0"/>
              </a:rPr>
              <a:t>.</a:t>
            </a:r>
          </a:p>
          <a:p>
            <a:pPr lvl="2" algn="l">
              <a:lnSpc>
                <a:spcPct val="120000"/>
              </a:lnSpc>
              <a:spcBef>
                <a:spcPct val="50000"/>
              </a:spcBef>
              <a:buClr>
                <a:srgbClr val="CC0000"/>
              </a:buClr>
              <a:buSzPct val="80000"/>
              <a:buFont typeface="Arial" charset="0"/>
              <a:buChar char="►"/>
            </a:pPr>
            <a:r>
              <a:rPr lang="en-US" altLang="en-US" sz="2300" b="0" dirty="0">
                <a:solidFill>
                  <a:schemeClr val="tx1"/>
                </a:solidFill>
                <a:latin typeface="Liberation Sans" panose="020B0604020202020204" pitchFamily="34" charset="0"/>
              </a:rPr>
              <a:t>If the </a:t>
            </a:r>
            <a:r>
              <a:rPr lang="en-US" altLang="en-US" sz="2200" b="0" dirty="0">
                <a:solidFill>
                  <a:schemeClr val="tx1"/>
                </a:solidFill>
                <a:latin typeface="Liberation Sans" panose="020B0604020202020204" pitchFamily="34" charset="0"/>
              </a:rPr>
              <a:t>fair value of asset is less than the carrying amount, an impairment loss is recognized for the difference.</a:t>
            </a:r>
          </a:p>
          <a:p>
            <a:pPr lvl="2" algn="l">
              <a:lnSpc>
                <a:spcPct val="120000"/>
              </a:lnSpc>
              <a:spcBef>
                <a:spcPct val="50000"/>
              </a:spcBef>
              <a:buClr>
                <a:srgbClr val="CC0000"/>
              </a:buClr>
              <a:buSzPct val="80000"/>
              <a:buFont typeface="Arial" charset="0"/>
              <a:buChar char="►"/>
            </a:pPr>
            <a:r>
              <a:rPr lang="en-US" altLang="en-US" sz="2200" b="0" dirty="0">
                <a:solidFill>
                  <a:schemeClr val="tx1"/>
                </a:solidFill>
                <a:latin typeface="Liberation Sans" panose="020B0604020202020204" pitchFamily="34" charset="0"/>
              </a:rPr>
              <a:t>Recoverability test is not used.</a:t>
            </a:r>
          </a:p>
        </p:txBody>
      </p:sp>
      <p:sp>
        <p:nvSpPr>
          <p:cNvPr id="1270793" name="Line 9"/>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7" name="Rectangle 7"/>
          <p:cNvSpPr>
            <a:spLocks noChangeArrowheads="1"/>
          </p:cNvSpPr>
          <p:nvPr/>
        </p:nvSpPr>
        <p:spPr bwMode="auto">
          <a:xfrm>
            <a:off x="609600" y="381000"/>
            <a:ext cx="81534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sz="3200" dirty="0">
                <a:solidFill>
                  <a:schemeClr val="tx2">
                    <a:lumMod val="50000"/>
                  </a:schemeClr>
                </a:solidFill>
                <a:latin typeface="Liberation Sans" panose="020B0604020202020204" pitchFamily="34" charset="0"/>
              </a:rPr>
              <a:t>IMPAIRMENT OF INTANGIBLE ASSETS</a:t>
            </a:r>
          </a:p>
        </p:txBody>
      </p:sp>
      <p:sp>
        <p:nvSpPr>
          <p:cNvPr id="6"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4</a:t>
            </a:r>
            <a:endParaRPr lang="en-US" altLang="en-US" dirty="0"/>
          </a:p>
        </p:txBody>
      </p: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256" y="4717531"/>
            <a:ext cx="7620000" cy="1386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867" name="Text Box 3"/>
          <p:cNvSpPr txBox="1">
            <a:spLocks noChangeArrowheads="1"/>
          </p:cNvSpPr>
          <p:nvPr/>
        </p:nvSpPr>
        <p:spPr bwMode="auto">
          <a:xfrm>
            <a:off x="609600" y="1295400"/>
            <a:ext cx="8077200" cy="32640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0000"/>
              </a:lnSpc>
            </a:pPr>
            <a:r>
              <a:rPr lang="en-US" altLang="en-US" sz="2100" dirty="0">
                <a:solidFill>
                  <a:schemeClr val="tx1"/>
                </a:solidFill>
                <a:latin typeface="Liberation Sans" panose="020B0604020202020204" pitchFamily="34" charset="0"/>
              </a:rPr>
              <a:t>Illustration:</a:t>
            </a:r>
            <a:r>
              <a:rPr lang="en-US" altLang="en-US" sz="2100" b="0" dirty="0">
                <a:solidFill>
                  <a:schemeClr val="tx1"/>
                </a:solidFill>
                <a:latin typeface="Liberation Sans" panose="020B0604020202020204" pitchFamily="34" charset="0"/>
              </a:rPr>
              <a:t>  Arcon Radio purchased a broadcast license for $2,000,000.  Arcon Radio has renewed the license with the FCC twice, at a minimal cost. Because it expects cash flows to last indefinitely, Arcon reports the license as an indefinite-life intangible asset.  Recently the FCC decided to auction these licenses to the highest bidder instead of renewing them. Arcon Radio expects cash flows for the remaining two years of its existing license.  It performs an impairment test and determines that the fair value of the intangible asset is $1,500,000. </a:t>
            </a:r>
          </a:p>
        </p:txBody>
      </p:sp>
      <p:sp>
        <p:nvSpPr>
          <p:cNvPr id="1272843" name="Line 11"/>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8" name="Rectangle 7"/>
          <p:cNvSpPr>
            <a:spLocks noChangeArrowheads="1"/>
          </p:cNvSpPr>
          <p:nvPr/>
        </p:nvSpPr>
        <p:spPr bwMode="auto">
          <a:xfrm>
            <a:off x="609600" y="381000"/>
            <a:ext cx="81534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sz="3200" dirty="0">
                <a:solidFill>
                  <a:schemeClr val="tx2">
                    <a:lumMod val="50000"/>
                  </a:schemeClr>
                </a:solidFill>
                <a:latin typeface="Liberation Sans" panose="020B0604020202020204" pitchFamily="34" charset="0"/>
              </a:rPr>
              <a:t>IMPAIRMENT OF INTANGIBLE ASSETS</a:t>
            </a:r>
          </a:p>
        </p:txBody>
      </p:sp>
      <p:sp>
        <p:nvSpPr>
          <p:cNvPr id="2" name="Rectangle 1"/>
          <p:cNvSpPr/>
          <p:nvPr/>
        </p:nvSpPr>
        <p:spPr>
          <a:xfrm>
            <a:off x="721056" y="6140439"/>
            <a:ext cx="4800600" cy="461665"/>
          </a:xfrm>
          <a:prstGeom prst="rect">
            <a:avLst/>
          </a:prstGeom>
          <a:solidFill>
            <a:schemeClr val="bg1"/>
          </a:solidFill>
          <a:ln>
            <a:noFill/>
          </a:ln>
          <a:effectLst/>
          <a:extLst>
            <a:ext uri="{91240B29-F687-4F45-9708-019B960494DF}">
              <a14:hiddenLine xmlns:a14="http://schemas.microsoft.com/office/drawing/2010/main" w="28575">
                <a:solidFill>
                  <a:srgbClr val="009A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ts val="0"/>
              </a:spcBef>
            </a:pPr>
            <a:r>
              <a:rPr lang="en-US" sz="1200" dirty="0">
                <a:solidFill>
                  <a:srgbClr val="006600"/>
                </a:solidFill>
                <a:latin typeface="Liberation Sans" panose="020B0604020202020204" pitchFamily="34" charset="0"/>
              </a:rPr>
              <a:t>ILLUSTRATION 12-7</a:t>
            </a:r>
          </a:p>
          <a:p>
            <a:pPr algn="l">
              <a:spcBef>
                <a:spcPts val="0"/>
              </a:spcBef>
            </a:pPr>
            <a:r>
              <a:rPr lang="en-US" sz="1200" b="0" dirty="0">
                <a:solidFill>
                  <a:schemeClr val="tx1"/>
                </a:solidFill>
                <a:latin typeface="Liberation Sans" panose="020B0604020202020204" pitchFamily="34" charset="0"/>
              </a:rPr>
              <a:t>Computation of Loss </a:t>
            </a:r>
            <a:r>
              <a:rPr lang="en-US" sz="1200" b="0" dirty="0" smtClean="0">
                <a:solidFill>
                  <a:schemeClr val="tx1"/>
                </a:solidFill>
                <a:latin typeface="Liberation Sans" panose="020B0604020202020204" pitchFamily="34" charset="0"/>
              </a:rPr>
              <a:t>on Impairment </a:t>
            </a:r>
            <a:r>
              <a:rPr lang="en-US" sz="1200" b="0" dirty="0">
                <a:solidFill>
                  <a:schemeClr val="tx1"/>
                </a:solidFill>
                <a:latin typeface="Liberation Sans" panose="020B0604020202020204" pitchFamily="34" charset="0"/>
              </a:rPr>
              <a:t>of </a:t>
            </a:r>
            <a:r>
              <a:rPr lang="en-US" sz="1200" b="0" dirty="0" smtClean="0">
                <a:solidFill>
                  <a:schemeClr val="tx1"/>
                </a:solidFill>
                <a:latin typeface="Liberation Sans" panose="020B0604020202020204" pitchFamily="34" charset="0"/>
              </a:rPr>
              <a:t>Broadcast License</a:t>
            </a:r>
            <a:endParaRPr lang="en-US" sz="1200" b="0" dirty="0">
              <a:solidFill>
                <a:schemeClr val="tx1"/>
              </a:solidFill>
              <a:latin typeface="Liberation Sans" panose="020B0604020202020204" pitchFamily="34" charset="0"/>
            </a:endParaRPr>
          </a:p>
        </p:txBody>
      </p:sp>
      <p:sp>
        <p:nvSpPr>
          <p:cNvPr id="7"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4</a:t>
            </a:r>
            <a:endParaRPr lang="en-US" altLang="en-US" dirty="0"/>
          </a:p>
        </p:txBody>
      </p:sp>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3"/>
          <p:cNvSpPr txBox="1">
            <a:spLocks noChangeArrowheads="1"/>
          </p:cNvSpPr>
          <p:nvPr/>
        </p:nvSpPr>
        <p:spPr bwMode="auto">
          <a:xfrm>
            <a:off x="609600" y="1371600"/>
            <a:ext cx="8001000"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0000"/>
              </a:lnSpc>
              <a:spcBef>
                <a:spcPct val="30000"/>
              </a:spcBef>
              <a:spcAft>
                <a:spcPct val="20000"/>
              </a:spcAft>
              <a:buSzPct val="80000"/>
            </a:pPr>
            <a:r>
              <a:rPr lang="en-US" altLang="en-US" sz="2800" dirty="0">
                <a:solidFill>
                  <a:srgbClr val="660066"/>
                </a:solidFill>
                <a:latin typeface="Liberation Sans" panose="020B0604020202020204" pitchFamily="34" charset="0"/>
              </a:rPr>
              <a:t>Impairment of Goodwill</a:t>
            </a:r>
          </a:p>
        </p:txBody>
      </p:sp>
      <p:sp>
        <p:nvSpPr>
          <p:cNvPr id="37892" name="Text Box 5"/>
          <p:cNvSpPr txBox="1">
            <a:spLocks noChangeArrowheads="1"/>
          </p:cNvSpPr>
          <p:nvPr/>
        </p:nvSpPr>
        <p:spPr bwMode="auto">
          <a:xfrm>
            <a:off x="609600" y="1981200"/>
            <a:ext cx="7632700" cy="35432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082675" indent="-1082675" defTabSz="454025">
              <a:defRPr b="1">
                <a:solidFill>
                  <a:schemeClr val="folHlink"/>
                </a:solidFill>
                <a:latin typeface="Comic Sans MS" pitchFamily="66" charset="0"/>
              </a:defRPr>
            </a:lvl1pPr>
            <a:lvl2pPr marL="742950" indent="-285750" defTabSz="454025">
              <a:defRPr b="1">
                <a:solidFill>
                  <a:schemeClr val="folHlink"/>
                </a:solidFill>
                <a:latin typeface="Comic Sans MS" pitchFamily="66" charset="0"/>
              </a:defRPr>
            </a:lvl2pPr>
            <a:lvl3pPr marL="1143000" indent="-228600" defTabSz="454025">
              <a:defRPr b="1">
                <a:solidFill>
                  <a:schemeClr val="folHlink"/>
                </a:solidFill>
                <a:latin typeface="Comic Sans MS" pitchFamily="66" charset="0"/>
              </a:defRPr>
            </a:lvl3pPr>
            <a:lvl4pPr marL="1600200" indent="-228600" defTabSz="454025">
              <a:defRPr b="1">
                <a:solidFill>
                  <a:schemeClr val="folHlink"/>
                </a:solidFill>
                <a:latin typeface="Comic Sans MS" pitchFamily="66" charset="0"/>
              </a:defRPr>
            </a:lvl4pPr>
            <a:lvl5pPr marL="2057400" indent="-228600" defTabSz="454025">
              <a:defRPr b="1">
                <a:solidFill>
                  <a:schemeClr val="folHlink"/>
                </a:solidFill>
                <a:latin typeface="Comic Sans MS" pitchFamily="66" charset="0"/>
              </a:defRPr>
            </a:lvl5pPr>
            <a:lvl6pPr marL="2514600" indent="-228600" algn="ctr" defTabSz="454025" eaLnBrk="0" fontAlgn="base" hangingPunct="0">
              <a:spcBef>
                <a:spcPct val="0"/>
              </a:spcBef>
              <a:spcAft>
                <a:spcPct val="0"/>
              </a:spcAft>
              <a:defRPr b="1">
                <a:solidFill>
                  <a:schemeClr val="folHlink"/>
                </a:solidFill>
                <a:latin typeface="Comic Sans MS" pitchFamily="66" charset="0"/>
              </a:defRPr>
            </a:lvl6pPr>
            <a:lvl7pPr marL="2971800" indent="-228600" algn="ctr" defTabSz="454025" eaLnBrk="0" fontAlgn="base" hangingPunct="0">
              <a:spcBef>
                <a:spcPct val="0"/>
              </a:spcBef>
              <a:spcAft>
                <a:spcPct val="0"/>
              </a:spcAft>
              <a:defRPr b="1">
                <a:solidFill>
                  <a:schemeClr val="folHlink"/>
                </a:solidFill>
                <a:latin typeface="Comic Sans MS" pitchFamily="66" charset="0"/>
              </a:defRPr>
            </a:lvl7pPr>
            <a:lvl8pPr marL="3429000" indent="-228600" algn="ctr" defTabSz="454025" eaLnBrk="0" fontAlgn="base" hangingPunct="0">
              <a:spcBef>
                <a:spcPct val="0"/>
              </a:spcBef>
              <a:spcAft>
                <a:spcPct val="0"/>
              </a:spcAft>
              <a:defRPr b="1">
                <a:solidFill>
                  <a:schemeClr val="folHlink"/>
                </a:solidFill>
                <a:latin typeface="Comic Sans MS" pitchFamily="66" charset="0"/>
              </a:defRPr>
            </a:lvl8pPr>
            <a:lvl9pPr marL="3886200" indent="-228600" algn="ctr" defTabSz="454025" eaLnBrk="0" fontAlgn="base" hangingPunct="0">
              <a:spcBef>
                <a:spcPct val="0"/>
              </a:spcBef>
              <a:spcAft>
                <a:spcPct val="0"/>
              </a:spcAft>
              <a:defRPr b="1">
                <a:solidFill>
                  <a:schemeClr val="folHlink"/>
                </a:solidFill>
                <a:latin typeface="Comic Sans MS" pitchFamily="66" charset="0"/>
              </a:defRPr>
            </a:lvl9pPr>
          </a:lstStyle>
          <a:p>
            <a:pPr algn="l">
              <a:lnSpc>
                <a:spcPct val="125000"/>
              </a:lnSpc>
              <a:spcBef>
                <a:spcPts val="1200"/>
              </a:spcBef>
              <a:buClr>
                <a:schemeClr val="tx1"/>
              </a:buClr>
              <a:buSzPct val="80000"/>
            </a:pPr>
            <a:r>
              <a:rPr lang="en-US" altLang="en-US" sz="2300" dirty="0">
                <a:solidFill>
                  <a:schemeClr val="tx1"/>
                </a:solidFill>
                <a:latin typeface="Liberation Sans" panose="020B0604020202020204" pitchFamily="34" charset="0"/>
              </a:rPr>
              <a:t>Two Step Process:</a:t>
            </a:r>
          </a:p>
          <a:p>
            <a:pPr marL="1146175" indent="-1146175" algn="l">
              <a:lnSpc>
                <a:spcPct val="125000"/>
              </a:lnSpc>
              <a:spcBef>
                <a:spcPts val="1200"/>
              </a:spcBef>
              <a:buClr>
                <a:srgbClr val="800000"/>
              </a:buClr>
            </a:pPr>
            <a:r>
              <a:rPr lang="en-US" altLang="en-US" sz="2300" dirty="0">
                <a:solidFill>
                  <a:schemeClr val="tx1"/>
                </a:solidFill>
                <a:latin typeface="Liberation Sans" panose="020B0604020202020204" pitchFamily="34" charset="0"/>
              </a:rPr>
              <a:t>Step 1:</a:t>
            </a:r>
            <a:r>
              <a:rPr lang="en-US" altLang="en-US" sz="2300" b="0" dirty="0">
                <a:solidFill>
                  <a:schemeClr val="tx1"/>
                </a:solidFill>
                <a:latin typeface="Liberation Sans" panose="020B0604020202020204" pitchFamily="34" charset="0"/>
              </a:rPr>
              <a:t> 	If fair value is less than the carrying amount of the net assets (including goodwill), then perform a second step to determine possible impairment.</a:t>
            </a:r>
          </a:p>
          <a:p>
            <a:pPr marL="1146175" indent="-1146175" algn="l">
              <a:lnSpc>
                <a:spcPct val="125000"/>
              </a:lnSpc>
              <a:spcBef>
                <a:spcPts val="1200"/>
              </a:spcBef>
              <a:buClr>
                <a:srgbClr val="800000"/>
              </a:buClr>
            </a:pPr>
            <a:r>
              <a:rPr lang="en-US" altLang="en-US" sz="2300" dirty="0">
                <a:solidFill>
                  <a:schemeClr val="tx1"/>
                </a:solidFill>
                <a:latin typeface="Liberation Sans" panose="020B0604020202020204" pitchFamily="34" charset="0"/>
              </a:rPr>
              <a:t>Step 2</a:t>
            </a:r>
            <a:r>
              <a:rPr lang="en-US" altLang="en-US" sz="2300" b="0" dirty="0">
                <a:solidFill>
                  <a:schemeClr val="tx1"/>
                </a:solidFill>
                <a:latin typeface="Liberation Sans" panose="020B0604020202020204" pitchFamily="34" charset="0"/>
              </a:rPr>
              <a:t>: 	Determine the fair value of the goodwill (implied value of goodwill) and compare to carrying amount.</a:t>
            </a:r>
          </a:p>
        </p:txBody>
      </p:sp>
      <p:sp>
        <p:nvSpPr>
          <p:cNvPr id="1274889" name="Line 9"/>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7" name="Rectangle 7"/>
          <p:cNvSpPr>
            <a:spLocks noChangeArrowheads="1"/>
          </p:cNvSpPr>
          <p:nvPr/>
        </p:nvSpPr>
        <p:spPr bwMode="auto">
          <a:xfrm>
            <a:off x="609600" y="381000"/>
            <a:ext cx="81534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sz="3200" dirty="0">
                <a:solidFill>
                  <a:schemeClr val="tx2">
                    <a:lumMod val="50000"/>
                  </a:schemeClr>
                </a:solidFill>
                <a:latin typeface="Liberation Sans" panose="020B0604020202020204" pitchFamily="34" charset="0"/>
              </a:rPr>
              <a:t>IMPAIRMENT OF INTANGIBLE ASSETS</a:t>
            </a:r>
          </a:p>
        </p:txBody>
      </p:sp>
      <p:sp>
        <p:nvSpPr>
          <p:cNvPr id="6"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4</a:t>
            </a:r>
            <a:endParaRPr lang="en-US" altLang="en-US" dirty="0"/>
          </a:p>
        </p:txBody>
      </p:sp>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609600" y="1295400"/>
            <a:ext cx="8077200" cy="1950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5000"/>
              </a:lnSpc>
              <a:spcBef>
                <a:spcPct val="50000"/>
              </a:spcBef>
            </a:pPr>
            <a:r>
              <a:rPr lang="en-US" altLang="en-US" sz="2100" dirty="0">
                <a:solidFill>
                  <a:schemeClr val="tx1"/>
                </a:solidFill>
                <a:latin typeface="Liberation Sans" panose="020B0604020202020204" pitchFamily="34" charset="0"/>
              </a:rPr>
              <a:t>Illustration:  </a:t>
            </a:r>
            <a:r>
              <a:rPr lang="en-US" altLang="en-US" sz="2100" b="0" dirty="0">
                <a:solidFill>
                  <a:schemeClr val="tx1"/>
                </a:solidFill>
                <a:latin typeface="Liberation Sans" panose="020B0604020202020204" pitchFamily="34" charset="0"/>
              </a:rPr>
              <a:t>Kohlbuy Corporation </a:t>
            </a:r>
            <a:r>
              <a:rPr lang="en-US" altLang="en-US" sz="2100" b="0" dirty="0" smtClean="0">
                <a:solidFill>
                  <a:schemeClr val="tx1"/>
                </a:solidFill>
                <a:latin typeface="Liberation Sans" panose="020B0604020202020204" pitchFamily="34" charset="0"/>
              </a:rPr>
              <a:t>purchased </a:t>
            </a:r>
            <a:r>
              <a:rPr lang="en-US" altLang="en-US" sz="2100" b="0" dirty="0">
                <a:solidFill>
                  <a:schemeClr val="tx1"/>
                </a:solidFill>
                <a:latin typeface="Liberation Sans" panose="020B0604020202020204" pitchFamily="34" charset="0"/>
              </a:rPr>
              <a:t>one division, Pritt Products, four years ago for $2 million. Kohlbuy management is now reviewing the division for purposes of recognizing an impairment. Illustration 12-8 lists the Pritt Division’s net assets, including the associated goodwill of $900,000 from the purchase.</a:t>
            </a:r>
          </a:p>
        </p:txBody>
      </p:sp>
      <p:sp>
        <p:nvSpPr>
          <p:cNvPr id="1276940" name="Line 12"/>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38919" name="Text Box 13"/>
          <p:cNvSpPr txBox="1">
            <a:spLocks noChangeArrowheads="1"/>
          </p:cNvSpPr>
          <p:nvPr/>
        </p:nvSpPr>
        <p:spPr bwMode="auto">
          <a:xfrm>
            <a:off x="6781800" y="3347112"/>
            <a:ext cx="1828800" cy="830997"/>
          </a:xfrm>
          <a:prstGeom prst="rect">
            <a:avLst/>
          </a:prstGeom>
          <a:solidFill>
            <a:schemeClr val="bg1"/>
          </a:solidFill>
          <a:ln>
            <a:noFill/>
          </a:ln>
          <a:effectLst/>
          <a:extLst>
            <a:ext uri="{91240B29-F687-4F45-9708-019B960494DF}">
              <a14:hiddenLine xmlns:a14="http://schemas.microsoft.com/office/drawing/2010/main" w="28575">
                <a:solidFill>
                  <a:srgbClr val="009A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a:spcBef>
                <a:spcPts val="0"/>
              </a:spcBef>
              <a:defRPr sz="1200">
                <a:solidFill>
                  <a:srgbClr val="006600"/>
                </a:solidFill>
                <a:latin typeface="Liberation Sans" panose="020B0604020202020204" pitchFamily="34" charset="0"/>
              </a:defRPr>
            </a:lvl1pPr>
          </a:lstStyle>
          <a:p>
            <a:r>
              <a:rPr lang="en-US" dirty="0"/>
              <a:t>ILLUSTRATION 12-8</a:t>
            </a:r>
          </a:p>
          <a:p>
            <a:r>
              <a:rPr lang="en-US" b="0" dirty="0">
                <a:solidFill>
                  <a:schemeClr val="tx1"/>
                </a:solidFill>
              </a:rPr>
              <a:t>Net Assets of Pritt Division</a:t>
            </a:r>
            <a:r>
              <a:rPr lang="en-US" b="0" dirty="0" smtClean="0">
                <a:solidFill>
                  <a:schemeClr val="tx1"/>
                </a:solidFill>
              </a:rPr>
              <a:t>, Including Goodwill</a:t>
            </a:r>
            <a:endParaRPr lang="en-US" altLang="en-US" b="0" dirty="0">
              <a:solidFill>
                <a:schemeClr val="tx1"/>
              </a:solidFill>
            </a:endParaRPr>
          </a:p>
        </p:txBody>
      </p:sp>
      <p:sp>
        <p:nvSpPr>
          <p:cNvPr id="38920" name="Text Box 14"/>
          <p:cNvSpPr txBox="1">
            <a:spLocks noChangeArrowheads="1"/>
          </p:cNvSpPr>
          <p:nvPr/>
        </p:nvSpPr>
        <p:spPr bwMode="auto">
          <a:xfrm>
            <a:off x="609600" y="5984544"/>
            <a:ext cx="8077200" cy="428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5000"/>
              </a:lnSpc>
              <a:spcBef>
                <a:spcPct val="50000"/>
              </a:spcBef>
            </a:pPr>
            <a:r>
              <a:rPr lang="en-US" altLang="en-US" sz="2100" b="0" dirty="0">
                <a:solidFill>
                  <a:schemeClr val="bg2"/>
                </a:solidFill>
                <a:latin typeface="Liberation Sans" panose="020B0604020202020204" pitchFamily="34" charset="0"/>
              </a:rPr>
              <a:t>Assume that the fair value of the Pritt Division is $1,900,000. </a:t>
            </a:r>
          </a:p>
        </p:txBody>
      </p:sp>
      <p:sp>
        <p:nvSpPr>
          <p:cNvPr id="9" name="Rectangle 7"/>
          <p:cNvSpPr>
            <a:spLocks noChangeArrowheads="1"/>
          </p:cNvSpPr>
          <p:nvPr/>
        </p:nvSpPr>
        <p:spPr bwMode="auto">
          <a:xfrm>
            <a:off x="609600" y="381000"/>
            <a:ext cx="81534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sz="3200" dirty="0" smtClean="0">
                <a:solidFill>
                  <a:srgbClr val="660066"/>
                </a:solidFill>
                <a:latin typeface="Liberation Sans" panose="020B0604020202020204" pitchFamily="34" charset="0"/>
              </a:rPr>
              <a:t>Impairment of Goodwill</a:t>
            </a:r>
            <a:endParaRPr lang="en-US" altLang="en-US" sz="3200" dirty="0">
              <a:solidFill>
                <a:srgbClr val="660066"/>
              </a:solidFill>
              <a:latin typeface="Liberation Sans" panose="020B0604020202020204" pitchFamily="34" charset="0"/>
            </a:endParaRPr>
          </a:p>
        </p:txBody>
      </p:sp>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428999"/>
            <a:ext cx="6030134" cy="2446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4</a:t>
            </a:r>
            <a:endParaRPr lang="en-US" altLang="en-US" dirty="0"/>
          </a:p>
        </p:txBody>
      </p:sp>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5"/>
          <p:cNvSpPr>
            <a:spLocks noChangeArrowheads="1"/>
          </p:cNvSpPr>
          <p:nvPr/>
        </p:nvSpPr>
        <p:spPr bwMode="auto">
          <a:xfrm>
            <a:off x="609600" y="1335088"/>
            <a:ext cx="8305800"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spcBef>
                <a:spcPct val="50000"/>
              </a:spcBef>
            </a:pPr>
            <a:r>
              <a:rPr lang="en-US" altLang="en-US" sz="2300" dirty="0">
                <a:solidFill>
                  <a:schemeClr val="tx1"/>
                </a:solidFill>
                <a:latin typeface="Liberation Sans" panose="020B0604020202020204" pitchFamily="34" charset="0"/>
              </a:rPr>
              <a:t>Illustration:  </a:t>
            </a:r>
            <a:r>
              <a:rPr lang="en-US" altLang="en-US" sz="2300" b="0" dirty="0">
                <a:solidFill>
                  <a:schemeClr val="tx1"/>
                </a:solidFill>
                <a:latin typeface="Liberation Sans" panose="020B0604020202020204" pitchFamily="34" charset="0"/>
              </a:rPr>
              <a:t>Prepare the journal entry (if any) to record the impairment.</a:t>
            </a:r>
          </a:p>
        </p:txBody>
      </p:sp>
      <p:graphicFrame>
        <p:nvGraphicFramePr>
          <p:cNvPr id="39941" name="Object 6">
            <a:hlinkClick r:id="" action="ppaction://ole?verb=0"/>
          </p:cNvPr>
          <p:cNvGraphicFramePr>
            <a:graphicFrameLocks/>
          </p:cNvGraphicFramePr>
          <p:nvPr>
            <p:extLst>
              <p:ext uri="{D42A27DB-BD31-4B8C-83A1-F6EECF244321}">
                <p14:modId xmlns:p14="http://schemas.microsoft.com/office/powerpoint/2010/main" val="688474115"/>
              </p:ext>
            </p:extLst>
          </p:nvPr>
        </p:nvGraphicFramePr>
        <p:xfrm>
          <a:off x="3046413" y="2383808"/>
          <a:ext cx="5876925" cy="2320925"/>
        </p:xfrm>
        <a:graphic>
          <a:graphicData uri="http://schemas.openxmlformats.org/presentationml/2006/ole">
            <mc:AlternateContent xmlns:mc="http://schemas.openxmlformats.org/markup-compatibility/2006">
              <mc:Choice xmlns:v="urn:schemas-microsoft-com:vml" Requires="v">
                <p:oleObj spid="_x0000_s40084" name="Worksheet" r:id="rId5" imgW="6258039" imgH="2638331" progId="Excel.Sheet.8">
                  <p:embed/>
                </p:oleObj>
              </mc:Choice>
              <mc:Fallback>
                <p:oleObj name="Worksheet" r:id="rId5" imgW="6258039" imgH="2638331" progId="Excel.Sheet.8">
                  <p:embed/>
                  <p:pic>
                    <p:nvPicPr>
                      <p:cNvPr id="0" name="Object 6"/>
                      <p:cNvPicPr>
                        <a:picLocks noChangeArrowheads="1"/>
                      </p:cNvPicPr>
                      <p:nvPr/>
                    </p:nvPicPr>
                    <p:blipFill>
                      <a:blip r:embed="rId6"/>
                      <a:srcRect/>
                      <a:stretch>
                        <a:fillRect/>
                      </a:stretch>
                    </p:blipFill>
                    <p:spPr bwMode="auto">
                      <a:xfrm>
                        <a:off x="3046413" y="2383808"/>
                        <a:ext cx="5876925" cy="232092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942" name="Rectangle 7"/>
          <p:cNvSpPr>
            <a:spLocks noChangeArrowheads="1"/>
          </p:cNvSpPr>
          <p:nvPr/>
        </p:nvSpPr>
        <p:spPr bwMode="auto">
          <a:xfrm>
            <a:off x="228600" y="2434608"/>
            <a:ext cx="2743200" cy="2569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5000"/>
              </a:lnSpc>
              <a:spcBef>
                <a:spcPct val="50000"/>
              </a:spcBef>
            </a:pPr>
            <a:r>
              <a:rPr lang="en-US" altLang="en-US" sz="2000" dirty="0">
                <a:solidFill>
                  <a:schemeClr val="tx1"/>
                </a:solidFill>
                <a:latin typeface="Liberation Sans" panose="020B0604020202020204" pitchFamily="34" charset="0"/>
                <a:cs typeface="Times New Roman" pitchFamily="18" charset="0"/>
              </a:rPr>
              <a:t>Step 1:</a:t>
            </a:r>
            <a:r>
              <a:rPr lang="en-US" altLang="en-US" sz="2000" b="0" dirty="0">
                <a:solidFill>
                  <a:schemeClr val="tx1"/>
                </a:solidFill>
                <a:latin typeface="Liberation Sans" panose="020B0604020202020204" pitchFamily="34" charset="0"/>
                <a:cs typeface="Times New Roman" pitchFamily="18" charset="0"/>
              </a:rPr>
              <a:t> </a:t>
            </a:r>
            <a:endParaRPr lang="en-US" altLang="en-US" sz="2000" b="0" dirty="0" smtClean="0">
              <a:solidFill>
                <a:schemeClr val="tx1"/>
              </a:solidFill>
              <a:latin typeface="Liberation Sans" panose="020B0604020202020204" pitchFamily="34" charset="0"/>
              <a:cs typeface="Times New Roman" pitchFamily="18" charset="0"/>
            </a:endParaRPr>
          </a:p>
          <a:p>
            <a:pPr algn="l">
              <a:lnSpc>
                <a:spcPct val="115000"/>
              </a:lnSpc>
              <a:spcBef>
                <a:spcPts val="0"/>
              </a:spcBef>
            </a:pPr>
            <a:r>
              <a:rPr lang="en-US" altLang="en-US" sz="2000" b="0" dirty="0" smtClean="0">
                <a:solidFill>
                  <a:schemeClr val="tx1"/>
                </a:solidFill>
                <a:latin typeface="Liberation Sans" panose="020B0604020202020204" pitchFamily="34" charset="0"/>
                <a:cs typeface="Times New Roman" pitchFamily="18" charset="0"/>
              </a:rPr>
              <a:t>The </a:t>
            </a:r>
            <a:r>
              <a:rPr lang="en-US" altLang="en-US" sz="2000" b="0" dirty="0">
                <a:solidFill>
                  <a:schemeClr val="tx1"/>
                </a:solidFill>
                <a:latin typeface="Liberation Sans" panose="020B0604020202020204" pitchFamily="34" charset="0"/>
                <a:cs typeface="Times New Roman" pitchFamily="18" charset="0"/>
              </a:rPr>
              <a:t>fair value of the reporting unit is below its carrying value. Therefore, an impairment has occurred. </a:t>
            </a:r>
          </a:p>
        </p:txBody>
      </p:sp>
      <p:sp>
        <p:nvSpPr>
          <p:cNvPr id="39943" name="Rectangle 8"/>
          <p:cNvSpPr>
            <a:spLocks noChangeArrowheads="1"/>
          </p:cNvSpPr>
          <p:nvPr/>
        </p:nvSpPr>
        <p:spPr bwMode="auto">
          <a:xfrm>
            <a:off x="3200400" y="2460008"/>
            <a:ext cx="106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spcBef>
                <a:spcPct val="50000"/>
              </a:spcBef>
            </a:pPr>
            <a:r>
              <a:rPr lang="en-US" altLang="en-US" sz="2000" dirty="0">
                <a:solidFill>
                  <a:schemeClr val="tx1"/>
                </a:solidFill>
                <a:latin typeface="Liberation Sans" panose="020B0604020202020204" pitchFamily="34" charset="0"/>
                <a:cs typeface="Times New Roman" pitchFamily="18" charset="0"/>
              </a:rPr>
              <a:t>Step 2:</a:t>
            </a:r>
          </a:p>
        </p:txBody>
      </p:sp>
      <p:sp>
        <p:nvSpPr>
          <p:cNvPr id="1277961" name="Rectangle 9"/>
          <p:cNvSpPr>
            <a:spLocks noChangeArrowheads="1"/>
          </p:cNvSpPr>
          <p:nvPr/>
        </p:nvSpPr>
        <p:spPr bwMode="auto">
          <a:xfrm>
            <a:off x="1066800" y="5127008"/>
            <a:ext cx="7239000" cy="4308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009A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5143500" algn="r"/>
                <a:tab pos="6400800" algn="r"/>
              </a:tabLst>
              <a:defRPr b="1">
                <a:solidFill>
                  <a:schemeClr val="folHlink"/>
                </a:solidFill>
                <a:latin typeface="Comic Sans MS" pitchFamily="66" charset="0"/>
              </a:defRPr>
            </a:lvl1pPr>
            <a:lvl2pPr marL="742950" indent="-285750">
              <a:tabLst>
                <a:tab pos="5143500" algn="r"/>
                <a:tab pos="6400800" algn="r"/>
              </a:tabLst>
              <a:defRPr b="1">
                <a:solidFill>
                  <a:schemeClr val="folHlink"/>
                </a:solidFill>
                <a:latin typeface="Comic Sans MS" pitchFamily="66" charset="0"/>
              </a:defRPr>
            </a:lvl2pPr>
            <a:lvl3pPr marL="1143000" indent="-228600">
              <a:tabLst>
                <a:tab pos="5143500" algn="r"/>
                <a:tab pos="6400800" algn="r"/>
              </a:tabLst>
              <a:defRPr b="1">
                <a:solidFill>
                  <a:schemeClr val="folHlink"/>
                </a:solidFill>
                <a:latin typeface="Comic Sans MS" pitchFamily="66" charset="0"/>
              </a:defRPr>
            </a:lvl3pPr>
            <a:lvl4pPr marL="1600200" indent="-228600">
              <a:tabLst>
                <a:tab pos="5143500" algn="r"/>
                <a:tab pos="6400800" algn="r"/>
              </a:tabLst>
              <a:defRPr b="1">
                <a:solidFill>
                  <a:schemeClr val="folHlink"/>
                </a:solidFill>
                <a:latin typeface="Comic Sans MS" pitchFamily="66" charset="0"/>
              </a:defRPr>
            </a:lvl4pPr>
            <a:lvl5pPr marL="2057400" indent="-228600">
              <a:tabLst>
                <a:tab pos="5143500" algn="r"/>
                <a:tab pos="6400800" algn="r"/>
              </a:tabLst>
              <a:defRPr b="1">
                <a:solidFill>
                  <a:schemeClr val="folHlink"/>
                </a:solidFill>
                <a:latin typeface="Comic Sans MS" pitchFamily="66" charset="0"/>
              </a:defRPr>
            </a:lvl5pPr>
            <a:lvl6pPr marL="2514600" indent="-228600" algn="ctr" eaLnBrk="0" fontAlgn="base" hangingPunct="0">
              <a:spcBef>
                <a:spcPct val="0"/>
              </a:spcBef>
              <a:spcAft>
                <a:spcPct val="0"/>
              </a:spcAft>
              <a:tabLst>
                <a:tab pos="5143500" algn="r"/>
                <a:tab pos="6400800" algn="r"/>
              </a:tabLst>
              <a:defRPr b="1">
                <a:solidFill>
                  <a:schemeClr val="folHlink"/>
                </a:solidFill>
                <a:latin typeface="Comic Sans MS" pitchFamily="66" charset="0"/>
              </a:defRPr>
            </a:lvl6pPr>
            <a:lvl7pPr marL="2971800" indent="-228600" algn="ctr" eaLnBrk="0" fontAlgn="base" hangingPunct="0">
              <a:spcBef>
                <a:spcPct val="0"/>
              </a:spcBef>
              <a:spcAft>
                <a:spcPct val="0"/>
              </a:spcAft>
              <a:tabLst>
                <a:tab pos="5143500" algn="r"/>
                <a:tab pos="6400800" algn="r"/>
              </a:tabLst>
              <a:defRPr b="1">
                <a:solidFill>
                  <a:schemeClr val="folHlink"/>
                </a:solidFill>
                <a:latin typeface="Comic Sans MS" pitchFamily="66" charset="0"/>
              </a:defRPr>
            </a:lvl7pPr>
            <a:lvl8pPr marL="3429000" indent="-228600" algn="ctr" eaLnBrk="0" fontAlgn="base" hangingPunct="0">
              <a:spcBef>
                <a:spcPct val="0"/>
              </a:spcBef>
              <a:spcAft>
                <a:spcPct val="0"/>
              </a:spcAft>
              <a:tabLst>
                <a:tab pos="5143500" algn="r"/>
                <a:tab pos="6400800" algn="r"/>
              </a:tabLst>
              <a:defRPr b="1">
                <a:solidFill>
                  <a:schemeClr val="folHlink"/>
                </a:solidFill>
                <a:latin typeface="Comic Sans MS" pitchFamily="66" charset="0"/>
              </a:defRPr>
            </a:lvl8pPr>
            <a:lvl9pPr marL="3886200" indent="-228600" algn="ctr" eaLnBrk="0" fontAlgn="base" hangingPunct="0">
              <a:spcBef>
                <a:spcPct val="0"/>
              </a:spcBef>
              <a:spcAft>
                <a:spcPct val="0"/>
              </a:spcAft>
              <a:tabLst>
                <a:tab pos="5143500" algn="r"/>
                <a:tab pos="6400800" algn="r"/>
              </a:tabLst>
              <a:defRPr b="1">
                <a:solidFill>
                  <a:schemeClr val="folHlink"/>
                </a:solidFill>
                <a:latin typeface="Comic Sans MS" pitchFamily="66" charset="0"/>
              </a:defRPr>
            </a:lvl9pPr>
          </a:lstStyle>
          <a:p>
            <a:pPr algn="l"/>
            <a:r>
              <a:rPr lang="en-US" altLang="en-US" sz="2200" b="0" dirty="0">
                <a:latin typeface="Liberation Sans" panose="020B0604020202020204" pitchFamily="34" charset="0"/>
              </a:rPr>
              <a:t>Loss on </a:t>
            </a:r>
            <a:r>
              <a:rPr lang="en-US" altLang="en-US" sz="2200" b="0" dirty="0" smtClean="0">
                <a:latin typeface="Liberation Sans" panose="020B0604020202020204" pitchFamily="34" charset="0"/>
              </a:rPr>
              <a:t>Impairment </a:t>
            </a:r>
            <a:r>
              <a:rPr lang="en-US" altLang="en-US" sz="2200" b="0" dirty="0">
                <a:latin typeface="Liberation Sans" panose="020B0604020202020204" pitchFamily="34" charset="0"/>
              </a:rPr>
              <a:t>	500,000</a:t>
            </a:r>
          </a:p>
        </p:txBody>
      </p:sp>
      <p:sp>
        <p:nvSpPr>
          <p:cNvPr id="1277962" name="Rectangle 10"/>
          <p:cNvSpPr>
            <a:spLocks noChangeArrowheads="1"/>
          </p:cNvSpPr>
          <p:nvPr/>
        </p:nvSpPr>
        <p:spPr bwMode="auto">
          <a:xfrm>
            <a:off x="1066800" y="5584208"/>
            <a:ext cx="7239000" cy="4308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009A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5143500" algn="r"/>
                <a:tab pos="6858000" algn="r"/>
              </a:tabLst>
              <a:defRPr b="1">
                <a:solidFill>
                  <a:schemeClr val="folHlink"/>
                </a:solidFill>
                <a:latin typeface="Comic Sans MS" pitchFamily="66" charset="0"/>
              </a:defRPr>
            </a:lvl1pPr>
            <a:lvl2pPr marL="742950" indent="-285750">
              <a:tabLst>
                <a:tab pos="5143500" algn="r"/>
                <a:tab pos="6858000" algn="r"/>
              </a:tabLst>
              <a:defRPr b="1">
                <a:solidFill>
                  <a:schemeClr val="folHlink"/>
                </a:solidFill>
                <a:latin typeface="Comic Sans MS" pitchFamily="66" charset="0"/>
              </a:defRPr>
            </a:lvl2pPr>
            <a:lvl3pPr marL="1143000" indent="-228600">
              <a:tabLst>
                <a:tab pos="5143500" algn="r"/>
                <a:tab pos="6858000" algn="r"/>
              </a:tabLst>
              <a:defRPr b="1">
                <a:solidFill>
                  <a:schemeClr val="folHlink"/>
                </a:solidFill>
                <a:latin typeface="Comic Sans MS" pitchFamily="66" charset="0"/>
              </a:defRPr>
            </a:lvl3pPr>
            <a:lvl4pPr marL="1600200" indent="-228600">
              <a:tabLst>
                <a:tab pos="5143500" algn="r"/>
                <a:tab pos="6858000" algn="r"/>
              </a:tabLst>
              <a:defRPr b="1">
                <a:solidFill>
                  <a:schemeClr val="folHlink"/>
                </a:solidFill>
                <a:latin typeface="Comic Sans MS" pitchFamily="66" charset="0"/>
              </a:defRPr>
            </a:lvl4pPr>
            <a:lvl5pPr marL="2057400" indent="-228600">
              <a:tabLst>
                <a:tab pos="5143500" algn="r"/>
                <a:tab pos="6858000" algn="r"/>
              </a:tabLst>
              <a:defRPr b="1">
                <a:solidFill>
                  <a:schemeClr val="folHlink"/>
                </a:solidFill>
                <a:latin typeface="Comic Sans MS" pitchFamily="66" charset="0"/>
              </a:defRPr>
            </a:lvl5pPr>
            <a:lvl6pPr marL="2514600" indent="-228600" algn="ctr" eaLnBrk="0" fontAlgn="base" hangingPunct="0">
              <a:spcBef>
                <a:spcPct val="0"/>
              </a:spcBef>
              <a:spcAft>
                <a:spcPct val="0"/>
              </a:spcAft>
              <a:tabLst>
                <a:tab pos="5143500" algn="r"/>
                <a:tab pos="6858000" algn="r"/>
              </a:tabLst>
              <a:defRPr b="1">
                <a:solidFill>
                  <a:schemeClr val="folHlink"/>
                </a:solidFill>
                <a:latin typeface="Comic Sans MS" pitchFamily="66" charset="0"/>
              </a:defRPr>
            </a:lvl6pPr>
            <a:lvl7pPr marL="2971800" indent="-228600" algn="ctr" eaLnBrk="0" fontAlgn="base" hangingPunct="0">
              <a:spcBef>
                <a:spcPct val="0"/>
              </a:spcBef>
              <a:spcAft>
                <a:spcPct val="0"/>
              </a:spcAft>
              <a:tabLst>
                <a:tab pos="5143500" algn="r"/>
                <a:tab pos="6858000" algn="r"/>
              </a:tabLst>
              <a:defRPr b="1">
                <a:solidFill>
                  <a:schemeClr val="folHlink"/>
                </a:solidFill>
                <a:latin typeface="Comic Sans MS" pitchFamily="66" charset="0"/>
              </a:defRPr>
            </a:lvl7pPr>
            <a:lvl8pPr marL="3429000" indent="-228600" algn="ctr" eaLnBrk="0" fontAlgn="base" hangingPunct="0">
              <a:spcBef>
                <a:spcPct val="0"/>
              </a:spcBef>
              <a:spcAft>
                <a:spcPct val="0"/>
              </a:spcAft>
              <a:tabLst>
                <a:tab pos="5143500" algn="r"/>
                <a:tab pos="6858000" algn="r"/>
              </a:tabLst>
              <a:defRPr b="1">
                <a:solidFill>
                  <a:schemeClr val="folHlink"/>
                </a:solidFill>
                <a:latin typeface="Comic Sans MS" pitchFamily="66" charset="0"/>
              </a:defRPr>
            </a:lvl8pPr>
            <a:lvl9pPr marL="3886200" indent="-228600" algn="ctr" eaLnBrk="0" fontAlgn="base" hangingPunct="0">
              <a:spcBef>
                <a:spcPct val="0"/>
              </a:spcBef>
              <a:spcAft>
                <a:spcPct val="0"/>
              </a:spcAft>
              <a:tabLst>
                <a:tab pos="5143500" algn="r"/>
                <a:tab pos="6858000" algn="r"/>
              </a:tabLst>
              <a:defRPr b="1">
                <a:solidFill>
                  <a:schemeClr val="folHlink"/>
                </a:solidFill>
                <a:latin typeface="Comic Sans MS" pitchFamily="66" charset="0"/>
              </a:defRPr>
            </a:lvl9pPr>
          </a:lstStyle>
          <a:p>
            <a:pPr algn="l"/>
            <a:r>
              <a:rPr lang="en-US" altLang="en-US" sz="2200" b="0" dirty="0">
                <a:latin typeface="Liberation Sans" panose="020B0604020202020204" pitchFamily="34" charset="0"/>
              </a:rPr>
              <a:t>	Goodwill 		500,000</a:t>
            </a:r>
          </a:p>
        </p:txBody>
      </p:sp>
      <p:sp>
        <p:nvSpPr>
          <p:cNvPr id="1277963" name="Text Box 11"/>
          <p:cNvSpPr txBox="1">
            <a:spLocks noChangeArrowheads="1"/>
          </p:cNvSpPr>
          <p:nvPr/>
        </p:nvSpPr>
        <p:spPr bwMode="auto">
          <a:xfrm>
            <a:off x="7086600" y="2855296"/>
            <a:ext cx="1676400" cy="3667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b="0" dirty="0">
                <a:latin typeface="Liberation Sans" panose="020B0604020202020204" pitchFamily="34" charset="0"/>
              </a:rPr>
              <a:t>$     1,900,000</a:t>
            </a:r>
          </a:p>
        </p:txBody>
      </p:sp>
      <p:sp>
        <p:nvSpPr>
          <p:cNvPr id="1277964" name="Text Box 12"/>
          <p:cNvSpPr txBox="1">
            <a:spLocks noChangeArrowheads="1"/>
          </p:cNvSpPr>
          <p:nvPr/>
        </p:nvSpPr>
        <p:spPr bwMode="auto">
          <a:xfrm>
            <a:off x="7086600" y="3160096"/>
            <a:ext cx="1676400" cy="3667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dirty="0">
                <a:solidFill>
                  <a:srgbClr val="CC0000"/>
                </a:solidFill>
                <a:latin typeface="Liberation Sans" panose="020B0604020202020204" pitchFamily="34" charset="0"/>
              </a:rPr>
              <a:t>1,500,000</a:t>
            </a:r>
          </a:p>
        </p:txBody>
      </p:sp>
      <p:sp>
        <p:nvSpPr>
          <p:cNvPr id="1277965" name="Text Box 13"/>
          <p:cNvSpPr txBox="1">
            <a:spLocks noChangeArrowheads="1"/>
          </p:cNvSpPr>
          <p:nvPr/>
        </p:nvSpPr>
        <p:spPr bwMode="auto">
          <a:xfrm>
            <a:off x="7086600" y="3526808"/>
            <a:ext cx="167640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b="0" dirty="0">
                <a:latin typeface="Liberation Sans" panose="020B0604020202020204" pitchFamily="34" charset="0"/>
              </a:rPr>
              <a:t>400,000</a:t>
            </a:r>
          </a:p>
        </p:txBody>
      </p:sp>
      <p:sp>
        <p:nvSpPr>
          <p:cNvPr id="1277966" name="Text Box 14"/>
          <p:cNvSpPr txBox="1">
            <a:spLocks noChangeArrowheads="1"/>
          </p:cNvSpPr>
          <p:nvPr/>
        </p:nvSpPr>
        <p:spPr bwMode="auto">
          <a:xfrm>
            <a:off x="7086600" y="3845896"/>
            <a:ext cx="1676400" cy="3667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b="0" dirty="0">
                <a:latin typeface="Liberation Sans" panose="020B0604020202020204" pitchFamily="34" charset="0"/>
              </a:rPr>
              <a:t>900,000</a:t>
            </a:r>
          </a:p>
        </p:txBody>
      </p:sp>
      <p:sp>
        <p:nvSpPr>
          <p:cNvPr id="1277967" name="Text Box 15"/>
          <p:cNvSpPr txBox="1">
            <a:spLocks noChangeArrowheads="1"/>
          </p:cNvSpPr>
          <p:nvPr/>
        </p:nvSpPr>
        <p:spPr bwMode="auto">
          <a:xfrm>
            <a:off x="7058025" y="4167365"/>
            <a:ext cx="1781175" cy="3333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dirty="0">
                <a:solidFill>
                  <a:srgbClr val="CC0000"/>
                </a:solidFill>
                <a:latin typeface="Liberation Sans" panose="020B0604020202020204" pitchFamily="34" charset="0"/>
              </a:rPr>
              <a:t>$      (500,000)</a:t>
            </a:r>
          </a:p>
        </p:txBody>
      </p:sp>
      <p:sp>
        <p:nvSpPr>
          <p:cNvPr id="1277971" name="Line 19"/>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39953" name="Text Box 20"/>
          <p:cNvSpPr txBox="1">
            <a:spLocks noChangeArrowheads="1"/>
          </p:cNvSpPr>
          <p:nvPr/>
        </p:nvSpPr>
        <p:spPr bwMode="auto">
          <a:xfrm>
            <a:off x="6019800" y="2057400"/>
            <a:ext cx="2971800"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9A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r>
              <a:rPr lang="en-US" altLang="en-US" sz="1200" dirty="0">
                <a:solidFill>
                  <a:srgbClr val="006600"/>
                </a:solidFill>
                <a:latin typeface="Liberation Sans" panose="020B0604020202020204" pitchFamily="34" charset="0"/>
              </a:rPr>
              <a:t>ILLUSTRATIONS 12-9 and 12-10</a:t>
            </a:r>
          </a:p>
        </p:txBody>
      </p:sp>
      <p:sp>
        <p:nvSpPr>
          <p:cNvPr id="19" name="Rectangle 7"/>
          <p:cNvSpPr>
            <a:spLocks noChangeArrowheads="1"/>
          </p:cNvSpPr>
          <p:nvPr/>
        </p:nvSpPr>
        <p:spPr bwMode="auto">
          <a:xfrm>
            <a:off x="609600" y="381000"/>
            <a:ext cx="81534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sz="3200" dirty="0" smtClean="0">
                <a:solidFill>
                  <a:srgbClr val="660066"/>
                </a:solidFill>
                <a:latin typeface="Liberation Sans" panose="020B0604020202020204" pitchFamily="34" charset="0"/>
              </a:rPr>
              <a:t>Impairment of Goodwill</a:t>
            </a:r>
            <a:endParaRPr lang="en-US" altLang="en-US" sz="3200" dirty="0">
              <a:solidFill>
                <a:srgbClr val="660066"/>
              </a:solidFill>
              <a:latin typeface="Liberation Sans" panose="020B0604020202020204" pitchFamily="34" charset="0"/>
            </a:endParaRPr>
          </a:p>
        </p:txBody>
      </p:sp>
      <p:sp>
        <p:nvSpPr>
          <p:cNvPr id="16"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4</a:t>
            </a:r>
            <a:endParaRPr lang="en-US" alt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77963"/>
                                        </p:tgtEl>
                                        <p:attrNameLst>
                                          <p:attrName>style.visibility</p:attrName>
                                        </p:attrNameLst>
                                      </p:cBhvr>
                                      <p:to>
                                        <p:strVal val="visible"/>
                                      </p:to>
                                    </p:set>
                                    <p:animEffect transition="in" filter="wipe(left)">
                                      <p:cBhvr>
                                        <p:cTn id="7" dur="500"/>
                                        <p:tgtEl>
                                          <p:spTgt spid="12779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77964"/>
                                        </p:tgtEl>
                                        <p:attrNameLst>
                                          <p:attrName>style.visibility</p:attrName>
                                        </p:attrNameLst>
                                      </p:cBhvr>
                                      <p:to>
                                        <p:strVal val="visible"/>
                                      </p:to>
                                    </p:set>
                                    <p:animEffect transition="in" filter="wipe(left)">
                                      <p:cBhvr>
                                        <p:cTn id="12" dur="500"/>
                                        <p:tgtEl>
                                          <p:spTgt spid="127796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77965"/>
                                        </p:tgtEl>
                                        <p:attrNameLst>
                                          <p:attrName>style.visibility</p:attrName>
                                        </p:attrNameLst>
                                      </p:cBhvr>
                                      <p:to>
                                        <p:strVal val="visible"/>
                                      </p:to>
                                    </p:set>
                                    <p:animEffect transition="in" filter="wipe(left)">
                                      <p:cBhvr>
                                        <p:cTn id="17" dur="500"/>
                                        <p:tgtEl>
                                          <p:spTgt spid="127796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77966"/>
                                        </p:tgtEl>
                                        <p:attrNameLst>
                                          <p:attrName>style.visibility</p:attrName>
                                        </p:attrNameLst>
                                      </p:cBhvr>
                                      <p:to>
                                        <p:strVal val="visible"/>
                                      </p:to>
                                    </p:set>
                                    <p:animEffect transition="in" filter="wipe(left)">
                                      <p:cBhvr>
                                        <p:cTn id="22" dur="500"/>
                                        <p:tgtEl>
                                          <p:spTgt spid="127796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77967"/>
                                        </p:tgtEl>
                                        <p:attrNameLst>
                                          <p:attrName>style.visibility</p:attrName>
                                        </p:attrNameLst>
                                      </p:cBhvr>
                                      <p:to>
                                        <p:strVal val="visible"/>
                                      </p:to>
                                    </p:set>
                                    <p:animEffect transition="in" filter="wipe(left)">
                                      <p:cBhvr>
                                        <p:cTn id="27" dur="500"/>
                                        <p:tgtEl>
                                          <p:spTgt spid="127796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77961"/>
                                        </p:tgtEl>
                                        <p:attrNameLst>
                                          <p:attrName>style.visibility</p:attrName>
                                        </p:attrNameLst>
                                      </p:cBhvr>
                                      <p:to>
                                        <p:strVal val="visible"/>
                                      </p:to>
                                    </p:set>
                                    <p:animEffect transition="in" filter="wipe(left)">
                                      <p:cBhvr>
                                        <p:cTn id="32" dur="500"/>
                                        <p:tgtEl>
                                          <p:spTgt spid="127796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77962"/>
                                        </p:tgtEl>
                                        <p:attrNameLst>
                                          <p:attrName>style.visibility</p:attrName>
                                        </p:attrNameLst>
                                      </p:cBhvr>
                                      <p:to>
                                        <p:strVal val="visible"/>
                                      </p:to>
                                    </p:set>
                                    <p:animEffect transition="in" filter="wipe(left)">
                                      <p:cBhvr>
                                        <p:cTn id="37" dur="500"/>
                                        <p:tgtEl>
                                          <p:spTgt spid="1277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7961" grpId="0"/>
      <p:bldP spid="1277962" grpId="0"/>
      <p:bldP spid="1277963" grpId="0"/>
      <p:bldP spid="1277964" grpId="0"/>
      <p:bldP spid="1277965" grpId="0"/>
      <p:bldP spid="1277966" grpId="0"/>
      <p:bldP spid="127796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5"/>
          <p:cNvSpPr txBox="1">
            <a:spLocks noChangeArrowheads="1"/>
          </p:cNvSpPr>
          <p:nvPr/>
        </p:nvSpPr>
        <p:spPr bwMode="auto">
          <a:xfrm>
            <a:off x="4419600" y="6248400"/>
            <a:ext cx="4724400" cy="584775"/>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marL="573088" indent="-573088" algn="l">
              <a:spcBef>
                <a:spcPts val="0"/>
              </a:spcBef>
            </a:pPr>
            <a:r>
              <a:rPr lang="en-US" altLang="en-US" sz="1600" i="1" dirty="0">
                <a:solidFill>
                  <a:schemeClr val="bg2"/>
                </a:solidFill>
                <a:latin typeface="Liberation Sans" panose="020B0604020202020204" pitchFamily="34" charset="0"/>
              </a:rPr>
              <a:t>LO 1 </a:t>
            </a:r>
            <a:r>
              <a:rPr lang="en-US" altLang="en-US" sz="1600" i="1" dirty="0" smtClean="0">
                <a:solidFill>
                  <a:schemeClr val="bg2"/>
                </a:solidFill>
                <a:latin typeface="Liberation Sans" panose="020B0604020202020204" pitchFamily="34" charset="0"/>
              </a:rPr>
              <a:t>	</a:t>
            </a:r>
            <a:r>
              <a:rPr lang="en-US" sz="1600" i="1" dirty="0" smtClean="0">
                <a:solidFill>
                  <a:schemeClr val="bg2"/>
                </a:solidFill>
                <a:latin typeface="Liberation Sans" panose="020B0604020202020204" pitchFamily="34" charset="0"/>
              </a:rPr>
              <a:t>Describe </a:t>
            </a:r>
            <a:r>
              <a:rPr lang="en-US" sz="1600" i="1" dirty="0">
                <a:solidFill>
                  <a:schemeClr val="bg2"/>
                </a:solidFill>
                <a:latin typeface="Liberation Sans" panose="020B0604020202020204" pitchFamily="34" charset="0"/>
              </a:rPr>
              <a:t>the characteristics, valuation, and amortization of intangible assets.</a:t>
            </a:r>
          </a:p>
        </p:txBody>
      </p:sp>
      <p:sp>
        <p:nvSpPr>
          <p:cNvPr id="5123" name="Text Box 7"/>
          <p:cNvSpPr txBox="1">
            <a:spLocks noChangeArrowheads="1"/>
          </p:cNvSpPr>
          <p:nvPr/>
        </p:nvSpPr>
        <p:spPr bwMode="auto">
          <a:xfrm>
            <a:off x="609600" y="1371600"/>
            <a:ext cx="8001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spcBef>
                <a:spcPct val="30000"/>
              </a:spcBef>
              <a:spcAft>
                <a:spcPct val="20000"/>
              </a:spcAft>
              <a:buSzPct val="80000"/>
            </a:pPr>
            <a:r>
              <a:rPr lang="en-US" altLang="en-US" sz="2800" dirty="0">
                <a:solidFill>
                  <a:srgbClr val="660066"/>
                </a:solidFill>
                <a:latin typeface="Liberation Sans" panose="020B0604020202020204" pitchFamily="34" charset="0"/>
              </a:rPr>
              <a:t>Characteristics</a:t>
            </a:r>
          </a:p>
        </p:txBody>
      </p:sp>
      <p:sp>
        <p:nvSpPr>
          <p:cNvPr id="5124" name="Text Box 8"/>
          <p:cNvSpPr txBox="1">
            <a:spLocks noChangeArrowheads="1"/>
          </p:cNvSpPr>
          <p:nvPr/>
        </p:nvSpPr>
        <p:spPr bwMode="auto">
          <a:xfrm>
            <a:off x="609600" y="1966913"/>
            <a:ext cx="4876800" cy="11187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lvl="1" algn="l">
              <a:lnSpc>
                <a:spcPct val="125000"/>
              </a:lnSpc>
              <a:spcBef>
                <a:spcPct val="40000"/>
              </a:spcBef>
              <a:buClr>
                <a:schemeClr val="tx1"/>
              </a:buClr>
              <a:buFontTx/>
              <a:buAutoNum type="arabicPeriod"/>
            </a:pPr>
            <a:r>
              <a:rPr lang="en-US" altLang="en-US" sz="2300" b="0" dirty="0">
                <a:solidFill>
                  <a:schemeClr val="tx1"/>
                </a:solidFill>
                <a:latin typeface="Liberation Sans" panose="020B0604020202020204" pitchFamily="34" charset="0"/>
              </a:rPr>
              <a:t>Lack physical existence.</a:t>
            </a:r>
          </a:p>
          <a:p>
            <a:pPr lvl="1" algn="l">
              <a:lnSpc>
                <a:spcPct val="125000"/>
              </a:lnSpc>
              <a:spcBef>
                <a:spcPct val="40000"/>
              </a:spcBef>
              <a:buClr>
                <a:schemeClr val="tx1"/>
              </a:buClr>
              <a:buFontTx/>
              <a:buAutoNum type="arabicPeriod"/>
            </a:pPr>
            <a:r>
              <a:rPr lang="en-US" altLang="en-US" sz="2300" b="0" dirty="0">
                <a:solidFill>
                  <a:schemeClr val="tx1"/>
                </a:solidFill>
                <a:latin typeface="Liberation Sans" panose="020B0604020202020204" pitchFamily="34" charset="0"/>
              </a:rPr>
              <a:t>Not financial instruments.</a:t>
            </a:r>
          </a:p>
        </p:txBody>
      </p:sp>
      <p:sp>
        <p:nvSpPr>
          <p:cNvPr id="5125" name="Text Box 12"/>
          <p:cNvSpPr txBox="1">
            <a:spLocks noChangeArrowheads="1"/>
          </p:cNvSpPr>
          <p:nvPr/>
        </p:nvSpPr>
        <p:spPr bwMode="auto">
          <a:xfrm>
            <a:off x="609600" y="3193060"/>
            <a:ext cx="5562600" cy="10741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74675" indent="-574675">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0000"/>
              </a:lnSpc>
              <a:spcBef>
                <a:spcPct val="50000"/>
              </a:spcBef>
              <a:buClr>
                <a:srgbClr val="800000"/>
              </a:buClr>
            </a:pPr>
            <a:r>
              <a:rPr lang="en-US" altLang="en-US" sz="2300" b="0" dirty="0">
                <a:solidFill>
                  <a:schemeClr val="tx1"/>
                </a:solidFill>
                <a:latin typeface="Liberation Sans" panose="020B0604020202020204" pitchFamily="34" charset="0"/>
              </a:rPr>
              <a:t>Normally classified as long-term asset.</a:t>
            </a:r>
          </a:p>
          <a:p>
            <a:pPr algn="l">
              <a:lnSpc>
                <a:spcPct val="120000"/>
              </a:lnSpc>
              <a:spcBef>
                <a:spcPct val="50000"/>
              </a:spcBef>
              <a:buClr>
                <a:srgbClr val="800000"/>
              </a:buClr>
            </a:pPr>
            <a:r>
              <a:rPr lang="en-US" altLang="en-US" sz="2300" b="0" dirty="0">
                <a:solidFill>
                  <a:schemeClr val="tx1"/>
                </a:solidFill>
                <a:latin typeface="Liberation Sans" panose="020B0604020202020204" pitchFamily="34" charset="0"/>
              </a:rPr>
              <a:t>Common types of intangibles:</a:t>
            </a:r>
          </a:p>
        </p:txBody>
      </p:sp>
      <p:sp>
        <p:nvSpPr>
          <p:cNvPr id="5126" name="Text Box 13"/>
          <p:cNvSpPr txBox="1">
            <a:spLocks noChangeArrowheads="1"/>
          </p:cNvSpPr>
          <p:nvPr/>
        </p:nvSpPr>
        <p:spPr bwMode="auto">
          <a:xfrm>
            <a:off x="609600" y="4378325"/>
            <a:ext cx="3657600" cy="16496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lvl="1" algn="l">
              <a:lnSpc>
                <a:spcPct val="120000"/>
              </a:lnSpc>
              <a:spcBef>
                <a:spcPct val="50000"/>
              </a:spcBef>
              <a:buClr>
                <a:srgbClr val="CC0000"/>
              </a:buClr>
              <a:buSzPct val="80000"/>
              <a:buFont typeface="Wingdings" pitchFamily="2" charset="2"/>
              <a:buChar char="u"/>
            </a:pPr>
            <a:r>
              <a:rPr lang="en-US" altLang="en-US" sz="2200" b="0" dirty="0">
                <a:solidFill>
                  <a:schemeClr val="tx1"/>
                </a:solidFill>
                <a:latin typeface="Liberation Sans" panose="020B0604020202020204" pitchFamily="34" charset="0"/>
              </a:rPr>
              <a:t>Patents</a:t>
            </a:r>
          </a:p>
          <a:p>
            <a:pPr lvl="1" algn="l">
              <a:lnSpc>
                <a:spcPct val="120000"/>
              </a:lnSpc>
              <a:spcBef>
                <a:spcPct val="50000"/>
              </a:spcBef>
              <a:buClr>
                <a:srgbClr val="CC0000"/>
              </a:buClr>
              <a:buSzPct val="80000"/>
              <a:buFont typeface="Wingdings" pitchFamily="2" charset="2"/>
              <a:buChar char="u"/>
            </a:pPr>
            <a:r>
              <a:rPr lang="en-US" altLang="en-US" sz="2200" b="0" dirty="0">
                <a:solidFill>
                  <a:schemeClr val="tx1"/>
                </a:solidFill>
                <a:latin typeface="Liberation Sans" panose="020B0604020202020204" pitchFamily="34" charset="0"/>
              </a:rPr>
              <a:t>Copyrights</a:t>
            </a:r>
          </a:p>
          <a:p>
            <a:pPr lvl="1" algn="l">
              <a:lnSpc>
                <a:spcPct val="120000"/>
              </a:lnSpc>
              <a:spcBef>
                <a:spcPct val="50000"/>
              </a:spcBef>
              <a:buClr>
                <a:srgbClr val="CC0000"/>
              </a:buClr>
              <a:buSzPct val="80000"/>
              <a:buFont typeface="Wingdings" pitchFamily="2" charset="2"/>
              <a:buChar char="u"/>
            </a:pPr>
            <a:r>
              <a:rPr lang="en-US" altLang="en-US" sz="2200" b="0" dirty="0">
                <a:solidFill>
                  <a:schemeClr val="tx1"/>
                </a:solidFill>
                <a:latin typeface="Liberation Sans" panose="020B0604020202020204" pitchFamily="34" charset="0"/>
              </a:rPr>
              <a:t>Franchises or licenses</a:t>
            </a:r>
          </a:p>
        </p:txBody>
      </p:sp>
      <p:sp>
        <p:nvSpPr>
          <p:cNvPr id="5127" name="Text Box 14"/>
          <p:cNvSpPr txBox="1">
            <a:spLocks noChangeArrowheads="1"/>
          </p:cNvSpPr>
          <p:nvPr/>
        </p:nvSpPr>
        <p:spPr bwMode="auto">
          <a:xfrm>
            <a:off x="4343400" y="4392613"/>
            <a:ext cx="4191000" cy="10367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4025" indent="-454025">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0000"/>
              </a:lnSpc>
              <a:spcBef>
                <a:spcPct val="50000"/>
              </a:spcBef>
              <a:buClr>
                <a:srgbClr val="CC0000"/>
              </a:buClr>
              <a:buSzPct val="80000"/>
              <a:buFont typeface="Wingdings" pitchFamily="2" charset="2"/>
              <a:buChar char="u"/>
            </a:pPr>
            <a:r>
              <a:rPr lang="en-US" altLang="en-US" sz="2200" b="0" dirty="0">
                <a:solidFill>
                  <a:schemeClr val="tx1"/>
                </a:solidFill>
                <a:latin typeface="Liberation Sans" panose="020B0604020202020204" pitchFamily="34" charset="0"/>
              </a:rPr>
              <a:t>Trademarks or trade names</a:t>
            </a:r>
          </a:p>
          <a:p>
            <a:pPr algn="l">
              <a:lnSpc>
                <a:spcPct val="120000"/>
              </a:lnSpc>
              <a:spcBef>
                <a:spcPct val="50000"/>
              </a:spcBef>
              <a:buClr>
                <a:srgbClr val="CC0000"/>
              </a:buClr>
              <a:buSzPct val="80000"/>
              <a:buFont typeface="Wingdings" pitchFamily="2" charset="2"/>
              <a:buChar char="u"/>
            </a:pPr>
            <a:r>
              <a:rPr lang="en-US" altLang="en-US" sz="2200" b="0" dirty="0">
                <a:solidFill>
                  <a:schemeClr val="tx1"/>
                </a:solidFill>
                <a:latin typeface="Liberation Sans" panose="020B0604020202020204" pitchFamily="34" charset="0"/>
              </a:rPr>
              <a:t>Goodwill</a:t>
            </a:r>
          </a:p>
        </p:txBody>
      </p:sp>
      <p:sp>
        <p:nvSpPr>
          <p:cNvPr id="5128" name="Rectangle 7"/>
          <p:cNvSpPr>
            <a:spLocks noChangeArrowheads="1"/>
          </p:cNvSpPr>
          <p:nvPr/>
        </p:nvSpPr>
        <p:spPr bwMode="auto">
          <a:xfrm>
            <a:off x="609600" y="381308"/>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sz="3200" dirty="0">
                <a:solidFill>
                  <a:schemeClr val="tx2">
                    <a:lumMod val="50000"/>
                  </a:schemeClr>
                </a:solidFill>
                <a:latin typeface="Liberation Sans" panose="020B0604020202020204" pitchFamily="34" charset="0"/>
              </a:rPr>
              <a:t>INTANGIBLE ASSET ISSUES</a:t>
            </a:r>
          </a:p>
        </p:txBody>
      </p:sp>
      <p:sp>
        <p:nvSpPr>
          <p:cNvPr id="1020944"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5130" name="Rectangle 19"/>
          <p:cNvSpPr>
            <a:spLocks noChangeArrowheads="1"/>
          </p:cNvSpPr>
          <p:nvPr/>
        </p:nvSpPr>
        <p:spPr bwMode="auto">
          <a:xfrm>
            <a:off x="5654040" y="1267144"/>
            <a:ext cx="3017520" cy="1567096"/>
          </a:xfrm>
          <a:prstGeom prst="rect">
            <a:avLst/>
          </a:prstGeom>
          <a:solidFill>
            <a:schemeClr val="accent3"/>
          </a:solidFill>
          <a:ln w="12700" algn="ctr">
            <a:solidFill>
              <a:schemeClr val="tx1"/>
            </a:solidFill>
            <a:miter lim="800000"/>
            <a:headEnd/>
            <a:tailEnd/>
          </a:ln>
          <a:effectLst>
            <a:innerShdw blurRad="114300">
              <a:prstClr val="black"/>
            </a:innerShdw>
          </a:effectLst>
          <a:extLst/>
        </p:spPr>
        <p:txBody>
          <a:bodyPr wrap="square" lIns="90488" tIns="44450" rIns="90488" bIns="44450" anchor="ctr" anchorCtr="0">
            <a:spAutoFit/>
          </a:bodyPr>
          <a:lstStyle/>
          <a:p>
            <a:pPr marL="109538" algn="l"/>
            <a:r>
              <a:rPr lang="en-US" altLang="en-US" sz="1600" dirty="0" smtClean="0">
                <a:solidFill>
                  <a:srgbClr val="CC0000"/>
                </a:solidFill>
                <a:latin typeface="Liberation Sans" panose="020B0604020202020204" pitchFamily="34" charset="0"/>
              </a:rPr>
              <a:t>The Coca-Cola </a:t>
            </a:r>
            <a:r>
              <a:rPr lang="en-US" altLang="en-US" sz="1600" dirty="0">
                <a:solidFill>
                  <a:srgbClr val="CC0000"/>
                </a:solidFill>
                <a:latin typeface="Liberation Sans" panose="020B0604020202020204" pitchFamily="34" charset="0"/>
              </a:rPr>
              <a:t>Company</a:t>
            </a:r>
            <a:r>
              <a:rPr lang="en-US" altLang="en-US" sz="1600" b="0" dirty="0">
                <a:solidFill>
                  <a:schemeClr val="tx1"/>
                </a:solidFill>
                <a:latin typeface="Liberation Sans" panose="020B0604020202020204" pitchFamily="34" charset="0"/>
              </a:rPr>
              <a:t>’s</a:t>
            </a:r>
            <a:r>
              <a:rPr lang="en-US" altLang="en-US" sz="1600" dirty="0">
                <a:solidFill>
                  <a:srgbClr val="CC0000"/>
                </a:solidFill>
                <a:latin typeface="Liberation Sans" panose="020B0604020202020204" pitchFamily="34" charset="0"/>
              </a:rPr>
              <a:t> </a:t>
            </a:r>
            <a:r>
              <a:rPr lang="en-US" altLang="en-US" sz="1600" b="0" dirty="0">
                <a:solidFill>
                  <a:schemeClr val="tx1"/>
                </a:solidFill>
                <a:latin typeface="Liberation Sans" panose="020B0604020202020204" pitchFamily="34" charset="0"/>
              </a:rPr>
              <a:t>success comes from its secret formula for making Coca-Cola, not</a:t>
            </a:r>
          </a:p>
          <a:p>
            <a:pPr marL="109538" algn="l"/>
            <a:r>
              <a:rPr lang="en-US" altLang="en-US" sz="1600" b="0" dirty="0">
                <a:solidFill>
                  <a:schemeClr val="tx1"/>
                </a:solidFill>
                <a:latin typeface="Liberation Sans" panose="020B0604020202020204" pitchFamily="34" charset="0"/>
              </a:rPr>
              <a:t>its plant facilities.</a:t>
            </a:r>
          </a:p>
        </p:txBody>
      </p:sp>
    </p:spTree>
    <p:extLst>
      <p:ext uri="{BB962C8B-B14F-4D97-AF65-F5344CB8AC3E}">
        <p14:creationId xmlns:p14="http://schemas.microsoft.com/office/powerpoint/2010/main" val="857793823"/>
      </p:ext>
    </p:extLst>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 Box 4"/>
          <p:cNvSpPr txBox="1">
            <a:spLocks noChangeArrowheads="1"/>
          </p:cNvSpPr>
          <p:nvPr/>
        </p:nvSpPr>
        <p:spPr bwMode="auto">
          <a:xfrm>
            <a:off x="609600" y="1371600"/>
            <a:ext cx="8001000" cy="5295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lnSpc>
                <a:spcPct val="110000"/>
              </a:lnSpc>
              <a:spcBef>
                <a:spcPct val="30000"/>
              </a:spcBef>
              <a:spcAft>
                <a:spcPct val="20000"/>
              </a:spcAft>
              <a:buSzPct val="80000"/>
              <a:defRPr sz="2800">
                <a:solidFill>
                  <a:srgbClr val="660066"/>
                </a:solidFill>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Impairment Summary</a:t>
            </a:r>
          </a:p>
        </p:txBody>
      </p:sp>
      <p:sp>
        <p:nvSpPr>
          <p:cNvPr id="40964" name="Text Box 6"/>
          <p:cNvSpPr txBox="1">
            <a:spLocks noChangeArrowheads="1"/>
          </p:cNvSpPr>
          <p:nvPr/>
        </p:nvSpPr>
        <p:spPr bwMode="auto">
          <a:xfrm>
            <a:off x="340056" y="4482152"/>
            <a:ext cx="3469944" cy="461665"/>
          </a:xfrm>
          <a:prstGeom prst="rect">
            <a:avLst/>
          </a:prstGeom>
          <a:solidFill>
            <a:schemeClr val="bg1"/>
          </a:solidFill>
          <a:ln>
            <a:noFill/>
          </a:ln>
          <a:effectLst/>
          <a:extLst>
            <a:ext uri="{91240B29-F687-4F45-9708-019B960494DF}">
              <a14:hiddenLine xmlns:a14="http://schemas.microsoft.com/office/drawing/2010/main" w="28575">
                <a:solidFill>
                  <a:srgbClr val="009A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a:spcBef>
                <a:spcPts val="0"/>
              </a:spcBef>
              <a:defRPr sz="1200">
                <a:solidFill>
                  <a:srgbClr val="006600"/>
                </a:solidFill>
                <a:latin typeface="Liberation Sans" panose="020B0604020202020204" pitchFamily="34" charset="0"/>
              </a:defRPr>
            </a:lvl1pPr>
          </a:lstStyle>
          <a:p>
            <a:r>
              <a:rPr lang="en-US" dirty="0"/>
              <a:t>ILLUSTRATION 12-11</a:t>
            </a:r>
          </a:p>
          <a:p>
            <a:r>
              <a:rPr lang="en-US" b="0" dirty="0">
                <a:solidFill>
                  <a:schemeClr val="tx1"/>
                </a:solidFill>
              </a:rPr>
              <a:t>Summary of </a:t>
            </a:r>
            <a:r>
              <a:rPr lang="en-US" b="0" dirty="0" smtClean="0">
                <a:solidFill>
                  <a:schemeClr val="tx1"/>
                </a:solidFill>
              </a:rPr>
              <a:t>Intangible Asset </a:t>
            </a:r>
            <a:r>
              <a:rPr lang="en-US" b="0" dirty="0">
                <a:solidFill>
                  <a:schemeClr val="tx1"/>
                </a:solidFill>
              </a:rPr>
              <a:t>Impairment Tests</a:t>
            </a:r>
            <a:endParaRPr lang="en-US" altLang="en-US" b="0" dirty="0">
              <a:solidFill>
                <a:schemeClr val="tx1"/>
              </a:solidFill>
            </a:endParaRPr>
          </a:p>
        </p:txBody>
      </p:sp>
      <p:sp>
        <p:nvSpPr>
          <p:cNvPr id="1280011" name="Line 11"/>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8" name="Rectangle 7"/>
          <p:cNvSpPr>
            <a:spLocks noChangeArrowheads="1"/>
          </p:cNvSpPr>
          <p:nvPr/>
        </p:nvSpPr>
        <p:spPr bwMode="auto">
          <a:xfrm>
            <a:off x="609600" y="381000"/>
            <a:ext cx="81534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sz="3200" dirty="0">
                <a:solidFill>
                  <a:schemeClr val="tx2">
                    <a:lumMod val="50000"/>
                  </a:schemeClr>
                </a:solidFill>
                <a:latin typeface="Liberation Sans" panose="020B0604020202020204" pitchFamily="34" charset="0"/>
              </a:rPr>
              <a:t>IMPAIRMENT OF INTANGIBLE ASSETS</a:t>
            </a:r>
          </a:p>
        </p:txBody>
      </p:sp>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1" y="2209800"/>
            <a:ext cx="8382000" cy="224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4</a:t>
            </a:r>
            <a:endParaRPr lang="en-US" altLang="en-US" dirty="0"/>
          </a:p>
        </p:txBody>
      </p:sp>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5"/>
          <p:cNvSpPr>
            <a:spLocks noChangeArrowheads="1"/>
          </p:cNvSpPr>
          <p:nvPr/>
        </p:nvSpPr>
        <p:spPr bwMode="auto">
          <a:xfrm>
            <a:off x="457200" y="1143000"/>
            <a:ext cx="8229600" cy="65389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342900" algn="l"/>
              </a:tabLst>
              <a:defRPr b="1">
                <a:solidFill>
                  <a:schemeClr val="folHlink"/>
                </a:solidFill>
                <a:latin typeface="Comic Sans MS" pitchFamily="66" charset="0"/>
              </a:defRPr>
            </a:lvl1pPr>
            <a:lvl2pPr marL="742950" indent="-285750">
              <a:tabLst>
                <a:tab pos="342900" algn="l"/>
              </a:tabLst>
              <a:defRPr b="1">
                <a:solidFill>
                  <a:schemeClr val="folHlink"/>
                </a:solidFill>
                <a:latin typeface="Comic Sans MS" pitchFamily="66" charset="0"/>
              </a:defRPr>
            </a:lvl2pPr>
            <a:lvl3pPr marL="1143000" indent="-228600">
              <a:tabLst>
                <a:tab pos="342900" algn="l"/>
              </a:tabLst>
              <a:defRPr b="1">
                <a:solidFill>
                  <a:schemeClr val="folHlink"/>
                </a:solidFill>
                <a:latin typeface="Comic Sans MS" pitchFamily="66" charset="0"/>
              </a:defRPr>
            </a:lvl3pPr>
            <a:lvl4pPr marL="1600200" indent="-228600">
              <a:tabLst>
                <a:tab pos="342900" algn="l"/>
              </a:tabLst>
              <a:defRPr b="1">
                <a:solidFill>
                  <a:schemeClr val="folHlink"/>
                </a:solidFill>
                <a:latin typeface="Comic Sans MS" pitchFamily="66" charset="0"/>
              </a:defRPr>
            </a:lvl4pPr>
            <a:lvl5pPr marL="2057400" indent="-228600">
              <a:tabLst>
                <a:tab pos="342900" algn="l"/>
              </a:tabLst>
              <a:defRPr b="1">
                <a:solidFill>
                  <a:schemeClr val="folHlink"/>
                </a:solidFill>
                <a:latin typeface="Comic Sans MS" pitchFamily="66" charset="0"/>
              </a:defRPr>
            </a:lvl5pPr>
            <a:lvl6pPr marL="2514600" indent="-228600" algn="ctr" eaLnBrk="0" fontAlgn="base" hangingPunct="0">
              <a:spcBef>
                <a:spcPct val="0"/>
              </a:spcBef>
              <a:spcAft>
                <a:spcPct val="0"/>
              </a:spcAft>
              <a:tabLst>
                <a:tab pos="342900" algn="l"/>
              </a:tabLst>
              <a:defRPr b="1">
                <a:solidFill>
                  <a:schemeClr val="folHlink"/>
                </a:solidFill>
                <a:latin typeface="Comic Sans MS" pitchFamily="66" charset="0"/>
              </a:defRPr>
            </a:lvl6pPr>
            <a:lvl7pPr marL="2971800" indent="-228600" algn="ctr" eaLnBrk="0" fontAlgn="base" hangingPunct="0">
              <a:spcBef>
                <a:spcPct val="0"/>
              </a:spcBef>
              <a:spcAft>
                <a:spcPct val="0"/>
              </a:spcAft>
              <a:tabLst>
                <a:tab pos="342900" algn="l"/>
              </a:tabLst>
              <a:defRPr b="1">
                <a:solidFill>
                  <a:schemeClr val="folHlink"/>
                </a:solidFill>
                <a:latin typeface="Comic Sans MS" pitchFamily="66" charset="0"/>
              </a:defRPr>
            </a:lvl7pPr>
            <a:lvl8pPr marL="3429000" indent="-228600" algn="ctr" eaLnBrk="0" fontAlgn="base" hangingPunct="0">
              <a:spcBef>
                <a:spcPct val="0"/>
              </a:spcBef>
              <a:spcAft>
                <a:spcPct val="0"/>
              </a:spcAft>
              <a:tabLst>
                <a:tab pos="342900" algn="l"/>
              </a:tabLst>
              <a:defRPr b="1">
                <a:solidFill>
                  <a:schemeClr val="folHlink"/>
                </a:solidFill>
                <a:latin typeface="Comic Sans MS" pitchFamily="66" charset="0"/>
              </a:defRPr>
            </a:lvl8pPr>
            <a:lvl9pPr marL="3886200" indent="-228600" algn="ctr" eaLnBrk="0" fontAlgn="base" hangingPunct="0">
              <a:spcBef>
                <a:spcPct val="0"/>
              </a:spcBef>
              <a:spcAft>
                <a:spcPct val="0"/>
              </a:spcAft>
              <a:tabLst>
                <a:tab pos="342900" algn="l"/>
              </a:tabLst>
              <a:defRPr b="1">
                <a:solidFill>
                  <a:schemeClr val="folHlink"/>
                </a:solidFill>
                <a:latin typeface="Comic Sans MS" pitchFamily="66" charset="0"/>
              </a:defRPr>
            </a:lvl9pPr>
          </a:lstStyle>
          <a:p>
            <a:pPr algn="l">
              <a:lnSpc>
                <a:spcPct val="105000"/>
              </a:lnSpc>
            </a:pPr>
            <a:r>
              <a:rPr lang="en-US" altLang="en-US" b="0" dirty="0">
                <a:latin typeface="Liberation Sans" panose="020B0604020202020204" pitchFamily="34" charset="0"/>
              </a:rPr>
              <a:t>As shown in the chart below, goodwill impairments spiked in 2008 and 2009, coinciding with the stock market downturn in the wake of the financial crisis.</a:t>
            </a:r>
          </a:p>
        </p:txBody>
      </p:sp>
      <p:sp>
        <p:nvSpPr>
          <p:cNvPr id="9" name="Rectangle 8"/>
          <p:cNvSpPr/>
          <p:nvPr/>
        </p:nvSpPr>
        <p:spPr>
          <a:xfrm>
            <a:off x="457200" y="529372"/>
            <a:ext cx="8305800" cy="415498"/>
          </a:xfrm>
          <a:prstGeom prst="rect">
            <a:avLst/>
          </a:prstGeom>
        </p:spPr>
        <p:txBody>
          <a:bodyPr wrap="square" anchor="ctr" anchorCtr="0">
            <a:spAutoFit/>
          </a:bodyPr>
          <a:lstStyle/>
          <a:p>
            <a:pPr algn="l"/>
            <a:r>
              <a:rPr lang="en-US" sz="2100" dirty="0">
                <a:solidFill>
                  <a:schemeClr val="tx2">
                    <a:lumMod val="50000"/>
                  </a:schemeClr>
                </a:solidFill>
                <a:latin typeface="Liberation Sans" panose="020B0604020202020204" pitchFamily="34" charset="0"/>
              </a:rPr>
              <a:t>WHAT DO THE NUMBERS MEAN? </a:t>
            </a:r>
            <a:r>
              <a:rPr lang="en-US" sz="2100" dirty="0" smtClean="0">
                <a:solidFill>
                  <a:schemeClr val="tx2">
                    <a:lumMod val="50000"/>
                  </a:schemeClr>
                </a:solidFill>
                <a:latin typeface="Liberation Sans" panose="020B0604020202020204" pitchFamily="34" charset="0"/>
              </a:rPr>
              <a:t> </a:t>
            </a:r>
            <a:r>
              <a:rPr lang="en-US" dirty="0" smtClean="0">
                <a:solidFill>
                  <a:srgbClr val="660066"/>
                </a:solidFill>
                <a:latin typeface="Liberation Sans" panose="020B0604020202020204" pitchFamily="34" charset="0"/>
              </a:rPr>
              <a:t>IMPAIRMENT RISK</a:t>
            </a:r>
            <a:endParaRPr lang="en-US" dirty="0">
              <a:solidFill>
                <a:srgbClr val="660066"/>
              </a:solidFill>
              <a:latin typeface="Liberation Sans" panose="020B0604020202020204" pitchFamily="34" charset="0"/>
            </a:endParaRPr>
          </a:p>
        </p:txBody>
      </p:sp>
      <p:sp>
        <p:nvSpPr>
          <p:cNvPr id="10" name="Line 17"/>
          <p:cNvSpPr>
            <a:spLocks noChangeShapeType="1"/>
          </p:cNvSpPr>
          <p:nvPr/>
        </p:nvSpPr>
        <p:spPr bwMode="auto">
          <a:xfrm>
            <a:off x="381000" y="9906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1" name="Line 17"/>
          <p:cNvSpPr>
            <a:spLocks noChangeShapeType="1"/>
          </p:cNvSpPr>
          <p:nvPr/>
        </p:nvSpPr>
        <p:spPr bwMode="auto">
          <a:xfrm>
            <a:off x="381000" y="4572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pic>
        <p:nvPicPr>
          <p:cNvPr id="430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981200"/>
            <a:ext cx="5541492"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4</a:t>
            </a:r>
            <a:endParaRPr lang="en-US" altLang="en-US" dirty="0"/>
          </a:p>
        </p:txBody>
      </p:sp>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3"/>
          <p:cNvSpPr txBox="1">
            <a:spLocks noChangeArrowheads="1"/>
          </p:cNvSpPr>
          <p:nvPr/>
        </p:nvSpPr>
        <p:spPr bwMode="auto">
          <a:xfrm>
            <a:off x="609600" y="1371600"/>
            <a:ext cx="7696200" cy="42615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5000"/>
              </a:lnSpc>
              <a:spcBef>
                <a:spcPts val="1200"/>
              </a:spcBef>
              <a:buClr>
                <a:schemeClr val="accent2"/>
              </a:buClr>
              <a:buSzPct val="80000"/>
              <a:buFont typeface="Symbol" pitchFamily="18" charset="2"/>
              <a:buNone/>
            </a:pPr>
            <a:r>
              <a:rPr lang="en-US" altLang="en-US" sz="2600" dirty="0">
                <a:solidFill>
                  <a:schemeClr val="tx1"/>
                </a:solidFill>
                <a:latin typeface="Liberation Sans" panose="020B0604020202020204" pitchFamily="34" charset="0"/>
              </a:rPr>
              <a:t>Balance Sheet</a:t>
            </a:r>
          </a:p>
          <a:p>
            <a:pPr lvl="1" algn="l">
              <a:lnSpc>
                <a:spcPct val="125000"/>
              </a:lnSpc>
              <a:spcBef>
                <a:spcPts val="1200"/>
              </a:spcBef>
              <a:buClr>
                <a:srgbClr val="CC0000"/>
              </a:buClr>
              <a:buSzPct val="80000"/>
              <a:buFont typeface="Wingdings" pitchFamily="2" charset="2"/>
              <a:buChar char="u"/>
            </a:pPr>
            <a:r>
              <a:rPr lang="en-US" altLang="en-US" sz="2300" b="0" dirty="0">
                <a:solidFill>
                  <a:schemeClr val="tx1"/>
                </a:solidFill>
                <a:latin typeface="Liberation Sans" panose="020B0604020202020204" pitchFamily="34" charset="0"/>
              </a:rPr>
              <a:t>Intangible assets shown as a separate item. </a:t>
            </a:r>
          </a:p>
          <a:p>
            <a:pPr lvl="1" algn="l">
              <a:lnSpc>
                <a:spcPct val="125000"/>
              </a:lnSpc>
              <a:spcBef>
                <a:spcPts val="1200"/>
              </a:spcBef>
              <a:buClr>
                <a:srgbClr val="CC0000"/>
              </a:buClr>
              <a:buSzPct val="80000"/>
              <a:buFont typeface="Wingdings" pitchFamily="2" charset="2"/>
              <a:buChar char="u"/>
            </a:pPr>
            <a:r>
              <a:rPr lang="en-US" altLang="en-US" sz="2300" b="0" dirty="0">
                <a:solidFill>
                  <a:schemeClr val="tx1"/>
                </a:solidFill>
                <a:latin typeface="Liberation Sans" panose="020B0604020202020204" pitchFamily="34" charset="0"/>
              </a:rPr>
              <a:t>Reporting is similar to the reporting of property, plant, and equipment. </a:t>
            </a:r>
          </a:p>
          <a:p>
            <a:pPr lvl="1" algn="l">
              <a:lnSpc>
                <a:spcPct val="125000"/>
              </a:lnSpc>
              <a:spcBef>
                <a:spcPts val="1200"/>
              </a:spcBef>
              <a:buClr>
                <a:srgbClr val="CC0000"/>
              </a:buClr>
              <a:buSzPct val="80000"/>
              <a:buFont typeface="Wingdings" pitchFamily="2" charset="2"/>
              <a:buChar char="u"/>
            </a:pPr>
            <a:r>
              <a:rPr lang="en-US" altLang="en-US" sz="2300" b="0" dirty="0">
                <a:solidFill>
                  <a:schemeClr val="tx1"/>
                </a:solidFill>
                <a:latin typeface="Liberation Sans" panose="020B0604020202020204" pitchFamily="34" charset="0"/>
              </a:rPr>
              <a:t>Contra accounts are not normally shown for intangibles.</a:t>
            </a:r>
          </a:p>
          <a:p>
            <a:pPr lvl="1" algn="l">
              <a:lnSpc>
                <a:spcPct val="125000"/>
              </a:lnSpc>
              <a:spcBef>
                <a:spcPts val="1200"/>
              </a:spcBef>
              <a:buClr>
                <a:srgbClr val="CC0000"/>
              </a:buClr>
              <a:buSzPct val="80000"/>
              <a:buFont typeface="Wingdings" pitchFamily="2" charset="2"/>
              <a:buChar char="u"/>
            </a:pPr>
            <a:r>
              <a:rPr lang="en-US" altLang="en-US" sz="2300" b="0" dirty="0">
                <a:solidFill>
                  <a:schemeClr val="tx1"/>
                </a:solidFill>
                <a:latin typeface="Liberation Sans" panose="020B0604020202020204" pitchFamily="34" charset="0"/>
              </a:rPr>
              <a:t>Companies should report as a separate item all intangible assets other than goodwill.</a:t>
            </a:r>
          </a:p>
        </p:txBody>
      </p:sp>
      <p:sp>
        <p:nvSpPr>
          <p:cNvPr id="1165321" name="Line 9"/>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54278" name="Rectangle 7"/>
          <p:cNvSpPr>
            <a:spLocks noChangeArrowheads="1"/>
          </p:cNvSpPr>
          <p:nvPr/>
        </p:nvSpPr>
        <p:spPr bwMode="auto">
          <a:xfrm>
            <a:off x="609600" y="381000"/>
            <a:ext cx="8534400" cy="584775"/>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spcBef>
                <a:spcPct val="30000"/>
              </a:spcBef>
              <a:spcAft>
                <a:spcPct val="20000"/>
              </a:spcAft>
              <a:buSzPct val="80000"/>
            </a:pPr>
            <a:r>
              <a:rPr lang="en-US" altLang="en-US" sz="3200" dirty="0">
                <a:solidFill>
                  <a:srgbClr val="660066"/>
                </a:solidFill>
                <a:latin typeface="Liberation Sans" panose="020B0604020202020204" pitchFamily="34" charset="0"/>
              </a:rPr>
              <a:t>Presentation of Intangible Assets</a:t>
            </a:r>
          </a:p>
        </p:txBody>
      </p:sp>
      <p:sp>
        <p:nvSpPr>
          <p:cNvPr id="5"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4</a:t>
            </a:r>
            <a:endParaRPr lang="en-US" altLang="en-US" dirty="0"/>
          </a:p>
        </p:txBody>
      </p:sp>
    </p:spTree>
    <p:extLst>
      <p:ext uri="{BB962C8B-B14F-4D97-AF65-F5344CB8AC3E}">
        <p14:creationId xmlns:p14="http://schemas.microsoft.com/office/powerpoint/2010/main" val="2231063604"/>
      </p:ext>
    </p:extLst>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3"/>
          <p:cNvSpPr txBox="1">
            <a:spLocks noChangeArrowheads="1"/>
          </p:cNvSpPr>
          <p:nvPr/>
        </p:nvSpPr>
        <p:spPr bwMode="auto">
          <a:xfrm>
            <a:off x="609600" y="1371600"/>
            <a:ext cx="7696200" cy="3565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5000"/>
              </a:lnSpc>
              <a:spcBef>
                <a:spcPts val="1200"/>
              </a:spcBef>
              <a:buClr>
                <a:schemeClr val="accent2"/>
              </a:buClr>
              <a:buSzPct val="80000"/>
              <a:buFont typeface="Symbol" pitchFamily="18" charset="2"/>
              <a:buNone/>
            </a:pPr>
            <a:r>
              <a:rPr lang="en-US" altLang="en-US" sz="2600" dirty="0" smtClean="0">
                <a:solidFill>
                  <a:schemeClr val="tx1"/>
                </a:solidFill>
                <a:latin typeface="Liberation Sans" panose="020B0604020202020204" pitchFamily="34" charset="0"/>
              </a:rPr>
              <a:t>Income Statement</a:t>
            </a:r>
            <a:endParaRPr lang="en-US" altLang="en-US" sz="2600" dirty="0">
              <a:solidFill>
                <a:schemeClr val="tx1"/>
              </a:solidFill>
              <a:latin typeface="Liberation Sans" panose="020B0604020202020204" pitchFamily="34" charset="0"/>
            </a:endParaRPr>
          </a:p>
          <a:p>
            <a:pPr lvl="1" algn="l">
              <a:lnSpc>
                <a:spcPct val="120000"/>
              </a:lnSpc>
              <a:spcBef>
                <a:spcPct val="60000"/>
              </a:spcBef>
              <a:buClr>
                <a:srgbClr val="CC0000"/>
              </a:buClr>
              <a:buSzPct val="80000"/>
              <a:buFont typeface="Wingdings" pitchFamily="2" charset="2"/>
              <a:buChar char="u"/>
            </a:pPr>
            <a:r>
              <a:rPr lang="en-US" altLang="en-US" sz="2300" b="0" dirty="0" smtClean="0">
                <a:solidFill>
                  <a:schemeClr val="tx1"/>
                </a:solidFill>
                <a:latin typeface="Liberation Sans" panose="020B0604020202020204" pitchFamily="34" charset="0"/>
              </a:rPr>
              <a:t>Report </a:t>
            </a:r>
            <a:r>
              <a:rPr lang="en-US" altLang="en-US" sz="2300" b="0" dirty="0">
                <a:solidFill>
                  <a:schemeClr val="tx1"/>
                </a:solidFill>
                <a:latin typeface="Liberation Sans" panose="020B0604020202020204" pitchFamily="34" charset="0"/>
              </a:rPr>
              <a:t>amortization expense and impairment losses in continuing </a:t>
            </a:r>
            <a:r>
              <a:rPr lang="en-US" altLang="en-US" sz="2300" b="0" dirty="0" smtClean="0">
                <a:solidFill>
                  <a:schemeClr val="tx1"/>
                </a:solidFill>
                <a:latin typeface="Liberation Sans" panose="020B0604020202020204" pitchFamily="34" charset="0"/>
              </a:rPr>
              <a:t>operations.</a:t>
            </a:r>
          </a:p>
          <a:p>
            <a:pPr lvl="1" algn="l">
              <a:lnSpc>
                <a:spcPct val="120000"/>
              </a:lnSpc>
              <a:spcBef>
                <a:spcPct val="60000"/>
              </a:spcBef>
              <a:buClr>
                <a:srgbClr val="CC0000"/>
              </a:buClr>
              <a:buSzPct val="80000"/>
              <a:buFont typeface="Wingdings" pitchFamily="2" charset="2"/>
              <a:buChar char="u"/>
            </a:pPr>
            <a:r>
              <a:rPr lang="en-US" sz="2300" b="0" dirty="0" smtClean="0">
                <a:solidFill>
                  <a:schemeClr val="tx1"/>
                </a:solidFill>
                <a:latin typeface="Liberation Sans" panose="020B0604020202020204" pitchFamily="34" charset="0"/>
              </a:rPr>
              <a:t>Goodwill </a:t>
            </a:r>
            <a:r>
              <a:rPr lang="en-US" sz="2300" b="0" dirty="0">
                <a:solidFill>
                  <a:schemeClr val="tx1"/>
                </a:solidFill>
                <a:latin typeface="Liberation Sans" panose="020B0604020202020204" pitchFamily="34" charset="0"/>
              </a:rPr>
              <a:t>impairment losses </a:t>
            </a:r>
            <a:r>
              <a:rPr lang="en-US" sz="2300" b="0" dirty="0" smtClean="0">
                <a:solidFill>
                  <a:schemeClr val="tx1"/>
                </a:solidFill>
                <a:latin typeface="Liberation Sans" panose="020B0604020202020204" pitchFamily="34" charset="0"/>
              </a:rPr>
              <a:t>should also </a:t>
            </a:r>
            <a:r>
              <a:rPr lang="en-US" sz="2300" b="0" dirty="0">
                <a:solidFill>
                  <a:schemeClr val="tx1"/>
                </a:solidFill>
                <a:latin typeface="Liberation Sans" panose="020B0604020202020204" pitchFamily="34" charset="0"/>
              </a:rPr>
              <a:t>be presented as a separate line item in the continuing operations section, unless </a:t>
            </a:r>
            <a:r>
              <a:rPr lang="en-US" sz="2300" b="0" dirty="0" smtClean="0">
                <a:solidFill>
                  <a:schemeClr val="tx1"/>
                </a:solidFill>
                <a:latin typeface="Liberation Sans" panose="020B0604020202020204" pitchFamily="34" charset="0"/>
              </a:rPr>
              <a:t>the goodwill </a:t>
            </a:r>
            <a:r>
              <a:rPr lang="en-US" sz="2300" b="0" dirty="0">
                <a:solidFill>
                  <a:schemeClr val="tx1"/>
                </a:solidFill>
                <a:latin typeface="Liberation Sans" panose="020B0604020202020204" pitchFamily="34" charset="0"/>
              </a:rPr>
              <a:t>impairment is associated with a discontinued operation.</a:t>
            </a:r>
            <a:endParaRPr lang="en-US" altLang="en-US" sz="2300" b="0" dirty="0">
              <a:solidFill>
                <a:schemeClr val="tx1"/>
              </a:solidFill>
              <a:latin typeface="Liberation Sans" panose="020B0604020202020204" pitchFamily="34" charset="0"/>
            </a:endParaRPr>
          </a:p>
        </p:txBody>
      </p:sp>
      <p:sp>
        <p:nvSpPr>
          <p:cNvPr id="1165321" name="Line 9"/>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6" name="Rectangle 7"/>
          <p:cNvSpPr>
            <a:spLocks noChangeArrowheads="1"/>
          </p:cNvSpPr>
          <p:nvPr/>
        </p:nvSpPr>
        <p:spPr bwMode="auto">
          <a:xfrm>
            <a:off x="609600" y="381000"/>
            <a:ext cx="8534400" cy="584775"/>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spcBef>
                <a:spcPct val="30000"/>
              </a:spcBef>
              <a:spcAft>
                <a:spcPct val="20000"/>
              </a:spcAft>
              <a:buSzPct val="80000"/>
            </a:pPr>
            <a:r>
              <a:rPr lang="en-US" altLang="en-US" sz="3200" dirty="0">
                <a:solidFill>
                  <a:srgbClr val="660066"/>
                </a:solidFill>
                <a:latin typeface="Liberation Sans" panose="020B0604020202020204" pitchFamily="34" charset="0"/>
              </a:rPr>
              <a:t>Presentation of Intangible Assets</a:t>
            </a:r>
          </a:p>
        </p:txBody>
      </p:sp>
      <p:sp>
        <p:nvSpPr>
          <p:cNvPr id="5"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4</a:t>
            </a:r>
            <a:endParaRPr lang="en-US" altLang="en-US" dirty="0"/>
          </a:p>
        </p:txBody>
      </p:sp>
    </p:spTree>
    <p:extLst>
      <p:ext uri="{BB962C8B-B14F-4D97-AF65-F5344CB8AC3E}">
        <p14:creationId xmlns:p14="http://schemas.microsoft.com/office/powerpoint/2010/main" val="1296234925"/>
      </p:ext>
    </p:extLst>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371600"/>
            <a:ext cx="8382000" cy="429381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81032" name="Line 8"/>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7" name="Rectangle 7"/>
          <p:cNvSpPr>
            <a:spLocks noChangeArrowheads="1"/>
          </p:cNvSpPr>
          <p:nvPr/>
        </p:nvSpPr>
        <p:spPr bwMode="auto">
          <a:xfrm>
            <a:off x="609600" y="381000"/>
            <a:ext cx="8534400" cy="584775"/>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spcBef>
                <a:spcPct val="30000"/>
              </a:spcBef>
              <a:spcAft>
                <a:spcPct val="20000"/>
              </a:spcAft>
              <a:buSzPct val="80000"/>
            </a:pPr>
            <a:r>
              <a:rPr lang="en-US" altLang="en-US" sz="3200" dirty="0">
                <a:solidFill>
                  <a:srgbClr val="660066"/>
                </a:solidFill>
                <a:latin typeface="Liberation Sans" panose="020B0604020202020204" pitchFamily="34" charset="0"/>
              </a:rPr>
              <a:t>Presentation of Intangible Assets</a:t>
            </a:r>
          </a:p>
        </p:txBody>
      </p:sp>
      <p:sp>
        <p:nvSpPr>
          <p:cNvPr id="2" name="Rectangle 1"/>
          <p:cNvSpPr/>
          <p:nvPr/>
        </p:nvSpPr>
        <p:spPr>
          <a:xfrm>
            <a:off x="312760" y="5665417"/>
            <a:ext cx="1897040" cy="461665"/>
          </a:xfrm>
          <a:prstGeom prst="rect">
            <a:avLst/>
          </a:prstGeom>
          <a:solidFill>
            <a:schemeClr val="bg1"/>
          </a:solidFill>
          <a:ln>
            <a:noFill/>
          </a:ln>
          <a:effectLst/>
          <a:extLst>
            <a:ext uri="{91240B29-F687-4F45-9708-019B960494DF}">
              <a14:hiddenLine xmlns:a14="http://schemas.microsoft.com/office/drawing/2010/main" w="28575">
                <a:solidFill>
                  <a:srgbClr val="009A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ts val="0"/>
              </a:spcBef>
            </a:pPr>
            <a:r>
              <a:rPr lang="en-US" sz="1200" dirty="0">
                <a:solidFill>
                  <a:srgbClr val="006600"/>
                </a:solidFill>
                <a:latin typeface="Liberation Sans" panose="020B0604020202020204" pitchFamily="34" charset="0"/>
              </a:rPr>
              <a:t>ILLUSTRATION 12-12</a:t>
            </a:r>
          </a:p>
          <a:p>
            <a:pPr algn="l">
              <a:spcBef>
                <a:spcPts val="0"/>
              </a:spcBef>
            </a:pPr>
            <a:r>
              <a:rPr lang="en-US" sz="1200" b="0" dirty="0">
                <a:solidFill>
                  <a:schemeClr val="tx1"/>
                </a:solidFill>
                <a:latin typeface="Liberation Sans" panose="020B0604020202020204" pitchFamily="34" charset="0"/>
              </a:rPr>
              <a:t>Intangible Asset</a:t>
            </a:r>
          </a:p>
        </p:txBody>
      </p:sp>
      <p:sp>
        <p:nvSpPr>
          <p:cNvPr id="6"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4</a:t>
            </a:r>
            <a:endParaRPr lang="en-US" altLang="en-US" dirty="0"/>
          </a:p>
        </p:txBody>
      </p:sp>
    </p:spTree>
    <p:extLst>
      <p:ext uri="{BB962C8B-B14F-4D97-AF65-F5344CB8AC3E}">
        <p14:creationId xmlns:p14="http://schemas.microsoft.com/office/powerpoint/2010/main" val="442504285"/>
      </p:ext>
    </p:extLst>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4"/>
          <p:cNvSpPr txBox="1">
            <a:spLocks noChangeArrowheads="1"/>
          </p:cNvSpPr>
          <p:nvPr/>
        </p:nvSpPr>
        <p:spPr bwMode="auto">
          <a:xfrm>
            <a:off x="3581400" y="6248400"/>
            <a:ext cx="5486400" cy="584775"/>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5  Describe accounting and presentation for research and development and similar costs.</a:t>
            </a:r>
            <a:endParaRPr lang="en-US" altLang="en-US" sz="1600" i="1" dirty="0">
              <a:solidFill>
                <a:schemeClr val="bg2"/>
              </a:solidFill>
              <a:latin typeface="Liberation Sans" panose="020B0604020202020204" pitchFamily="34" charset="0"/>
            </a:endParaRPr>
          </a:p>
        </p:txBody>
      </p:sp>
      <p:sp>
        <p:nvSpPr>
          <p:cNvPr id="43011" name="Text Box 5"/>
          <p:cNvSpPr txBox="1">
            <a:spLocks noChangeArrowheads="1"/>
          </p:cNvSpPr>
          <p:nvPr/>
        </p:nvSpPr>
        <p:spPr bwMode="auto">
          <a:xfrm>
            <a:off x="609600" y="2411104"/>
            <a:ext cx="8013700" cy="904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54025">
              <a:defRPr b="1">
                <a:solidFill>
                  <a:schemeClr val="folHlink"/>
                </a:solidFill>
                <a:latin typeface="Comic Sans MS" pitchFamily="66" charset="0"/>
              </a:defRPr>
            </a:lvl1pPr>
            <a:lvl2pPr marL="742950" indent="-285750" defTabSz="454025">
              <a:defRPr b="1">
                <a:solidFill>
                  <a:schemeClr val="folHlink"/>
                </a:solidFill>
                <a:latin typeface="Comic Sans MS" pitchFamily="66" charset="0"/>
              </a:defRPr>
            </a:lvl2pPr>
            <a:lvl3pPr marL="1143000" indent="-228600" defTabSz="454025">
              <a:defRPr b="1">
                <a:solidFill>
                  <a:schemeClr val="folHlink"/>
                </a:solidFill>
                <a:latin typeface="Comic Sans MS" pitchFamily="66" charset="0"/>
              </a:defRPr>
            </a:lvl3pPr>
            <a:lvl4pPr marL="1600200" indent="-228600" defTabSz="454025">
              <a:defRPr b="1">
                <a:solidFill>
                  <a:schemeClr val="folHlink"/>
                </a:solidFill>
                <a:latin typeface="Comic Sans MS" pitchFamily="66" charset="0"/>
              </a:defRPr>
            </a:lvl4pPr>
            <a:lvl5pPr marL="2057400" indent="-228600" defTabSz="454025">
              <a:defRPr b="1">
                <a:solidFill>
                  <a:schemeClr val="folHlink"/>
                </a:solidFill>
                <a:latin typeface="Comic Sans MS" pitchFamily="66" charset="0"/>
              </a:defRPr>
            </a:lvl5pPr>
            <a:lvl6pPr marL="2514600" indent="-228600" algn="ctr" defTabSz="454025" eaLnBrk="0" fontAlgn="base" hangingPunct="0">
              <a:spcBef>
                <a:spcPct val="0"/>
              </a:spcBef>
              <a:spcAft>
                <a:spcPct val="0"/>
              </a:spcAft>
              <a:defRPr b="1">
                <a:solidFill>
                  <a:schemeClr val="folHlink"/>
                </a:solidFill>
                <a:latin typeface="Comic Sans MS" pitchFamily="66" charset="0"/>
              </a:defRPr>
            </a:lvl6pPr>
            <a:lvl7pPr marL="2971800" indent="-228600" algn="ctr" defTabSz="454025" eaLnBrk="0" fontAlgn="base" hangingPunct="0">
              <a:spcBef>
                <a:spcPct val="0"/>
              </a:spcBef>
              <a:spcAft>
                <a:spcPct val="0"/>
              </a:spcAft>
              <a:defRPr b="1">
                <a:solidFill>
                  <a:schemeClr val="folHlink"/>
                </a:solidFill>
                <a:latin typeface="Comic Sans MS" pitchFamily="66" charset="0"/>
              </a:defRPr>
            </a:lvl7pPr>
            <a:lvl8pPr marL="3429000" indent="-228600" algn="ctr" defTabSz="454025" eaLnBrk="0" fontAlgn="base" hangingPunct="0">
              <a:spcBef>
                <a:spcPct val="0"/>
              </a:spcBef>
              <a:spcAft>
                <a:spcPct val="0"/>
              </a:spcAft>
              <a:defRPr b="1">
                <a:solidFill>
                  <a:schemeClr val="folHlink"/>
                </a:solidFill>
                <a:latin typeface="Comic Sans MS" pitchFamily="66" charset="0"/>
              </a:defRPr>
            </a:lvl8pPr>
            <a:lvl9pPr marL="3886200" indent="-228600" algn="ctr" defTabSz="454025" eaLnBrk="0" fontAlgn="base" hangingPunct="0">
              <a:spcBef>
                <a:spcPct val="0"/>
              </a:spcBef>
              <a:spcAft>
                <a:spcPct val="0"/>
              </a:spcAft>
              <a:defRPr b="1">
                <a:solidFill>
                  <a:schemeClr val="folHlink"/>
                </a:solidFill>
                <a:latin typeface="Comic Sans MS" pitchFamily="66" charset="0"/>
              </a:defRPr>
            </a:lvl9pPr>
          </a:lstStyle>
          <a:p>
            <a:pPr algn="l">
              <a:lnSpc>
                <a:spcPct val="120000"/>
              </a:lnSpc>
              <a:spcBef>
                <a:spcPct val="50000"/>
              </a:spcBef>
              <a:buClr>
                <a:schemeClr val="tx1"/>
              </a:buClr>
            </a:pPr>
            <a:r>
              <a:rPr lang="en-US" altLang="en-US" sz="2300" b="0" dirty="0">
                <a:solidFill>
                  <a:schemeClr val="tx1"/>
                </a:solidFill>
                <a:latin typeface="Liberation Sans" panose="020B0604020202020204" pitchFamily="34" charset="0"/>
              </a:rPr>
              <a:t>Frequently results in something that a company </a:t>
            </a:r>
            <a:r>
              <a:rPr lang="en-US" altLang="en-US" sz="2300" dirty="0">
                <a:solidFill>
                  <a:schemeClr val="tx1"/>
                </a:solidFill>
                <a:latin typeface="Liberation Sans" panose="020B0604020202020204" pitchFamily="34" charset="0"/>
              </a:rPr>
              <a:t>patents or copyrights</a:t>
            </a:r>
            <a:r>
              <a:rPr lang="en-US" altLang="en-US" sz="2300" b="0" dirty="0">
                <a:solidFill>
                  <a:schemeClr val="tx1"/>
                </a:solidFill>
                <a:latin typeface="Liberation Sans" panose="020B0604020202020204" pitchFamily="34" charset="0"/>
              </a:rPr>
              <a:t> such as:</a:t>
            </a:r>
          </a:p>
        </p:txBody>
      </p:sp>
      <p:sp>
        <p:nvSpPr>
          <p:cNvPr id="43012" name="Rectangle 6"/>
          <p:cNvSpPr>
            <a:spLocks noChangeArrowheads="1"/>
          </p:cNvSpPr>
          <p:nvPr/>
        </p:nvSpPr>
        <p:spPr bwMode="auto">
          <a:xfrm>
            <a:off x="1003300" y="3455371"/>
            <a:ext cx="3657600" cy="156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1638" indent="-401638">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0000"/>
              </a:lnSpc>
              <a:spcBef>
                <a:spcPct val="50000"/>
              </a:spcBef>
              <a:buClr>
                <a:srgbClr val="CC0000"/>
              </a:buClr>
              <a:buSzPct val="80000"/>
              <a:buFont typeface="Wingdings" pitchFamily="2" charset="2"/>
              <a:buChar char="u"/>
            </a:pPr>
            <a:r>
              <a:rPr lang="en-US" altLang="en-US" sz="2100" b="0" dirty="0">
                <a:solidFill>
                  <a:schemeClr val="tx1"/>
                </a:solidFill>
                <a:latin typeface="Liberation Sans" panose="020B0604020202020204" pitchFamily="34" charset="0"/>
                <a:cs typeface="Times New Roman" pitchFamily="18" charset="0"/>
              </a:rPr>
              <a:t>new product, </a:t>
            </a:r>
          </a:p>
          <a:p>
            <a:pPr algn="l">
              <a:lnSpc>
                <a:spcPct val="120000"/>
              </a:lnSpc>
              <a:spcBef>
                <a:spcPct val="50000"/>
              </a:spcBef>
              <a:buClr>
                <a:srgbClr val="CC0000"/>
              </a:buClr>
              <a:buSzPct val="80000"/>
              <a:buFont typeface="Wingdings" pitchFamily="2" charset="2"/>
              <a:buChar char="u"/>
            </a:pPr>
            <a:r>
              <a:rPr lang="en-US" altLang="en-US" sz="2100" b="0" dirty="0">
                <a:solidFill>
                  <a:schemeClr val="tx1"/>
                </a:solidFill>
                <a:latin typeface="Liberation Sans" panose="020B0604020202020204" pitchFamily="34" charset="0"/>
                <a:cs typeface="Times New Roman" pitchFamily="18" charset="0"/>
              </a:rPr>
              <a:t>process, </a:t>
            </a:r>
          </a:p>
          <a:p>
            <a:pPr algn="l">
              <a:lnSpc>
                <a:spcPct val="120000"/>
              </a:lnSpc>
              <a:spcBef>
                <a:spcPct val="50000"/>
              </a:spcBef>
              <a:buClr>
                <a:srgbClr val="CC0000"/>
              </a:buClr>
              <a:buSzPct val="80000"/>
              <a:buFont typeface="Wingdings" pitchFamily="2" charset="2"/>
              <a:buChar char="u"/>
            </a:pPr>
            <a:r>
              <a:rPr lang="en-US" altLang="en-US" sz="2100" b="0" dirty="0">
                <a:solidFill>
                  <a:schemeClr val="tx1"/>
                </a:solidFill>
                <a:latin typeface="Liberation Sans" panose="020B0604020202020204" pitchFamily="34" charset="0"/>
                <a:cs typeface="Times New Roman" pitchFamily="18" charset="0"/>
              </a:rPr>
              <a:t>idea, </a:t>
            </a:r>
          </a:p>
        </p:txBody>
      </p:sp>
      <p:sp>
        <p:nvSpPr>
          <p:cNvPr id="43013" name="Rectangle 7"/>
          <p:cNvSpPr>
            <a:spLocks noChangeArrowheads="1"/>
          </p:cNvSpPr>
          <p:nvPr/>
        </p:nvSpPr>
        <p:spPr bwMode="auto">
          <a:xfrm>
            <a:off x="3581400" y="3456958"/>
            <a:ext cx="2743200" cy="156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1638" indent="-401638">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0000"/>
              </a:lnSpc>
              <a:spcBef>
                <a:spcPct val="50000"/>
              </a:spcBef>
              <a:buClr>
                <a:srgbClr val="CC0000"/>
              </a:buClr>
              <a:buSzPct val="80000"/>
              <a:buFont typeface="Wingdings" pitchFamily="2" charset="2"/>
              <a:buChar char="u"/>
            </a:pPr>
            <a:r>
              <a:rPr lang="en-US" altLang="en-US" sz="2100" b="0" dirty="0">
                <a:solidFill>
                  <a:schemeClr val="tx1"/>
                </a:solidFill>
                <a:latin typeface="Liberation Sans" panose="020B0604020202020204" pitchFamily="34" charset="0"/>
                <a:cs typeface="Times New Roman" pitchFamily="18" charset="0"/>
              </a:rPr>
              <a:t>formula, </a:t>
            </a:r>
          </a:p>
          <a:p>
            <a:pPr algn="l">
              <a:lnSpc>
                <a:spcPct val="120000"/>
              </a:lnSpc>
              <a:spcBef>
                <a:spcPct val="50000"/>
              </a:spcBef>
              <a:buClr>
                <a:srgbClr val="CC0000"/>
              </a:buClr>
              <a:buSzPct val="80000"/>
              <a:buFont typeface="Wingdings" pitchFamily="2" charset="2"/>
              <a:buChar char="u"/>
            </a:pPr>
            <a:r>
              <a:rPr lang="en-US" altLang="en-US" sz="2100" b="0" dirty="0">
                <a:solidFill>
                  <a:schemeClr val="tx1"/>
                </a:solidFill>
                <a:latin typeface="Liberation Sans" panose="020B0604020202020204" pitchFamily="34" charset="0"/>
                <a:cs typeface="Times New Roman" pitchFamily="18" charset="0"/>
              </a:rPr>
              <a:t>composition, or</a:t>
            </a:r>
          </a:p>
          <a:p>
            <a:pPr algn="l">
              <a:lnSpc>
                <a:spcPct val="120000"/>
              </a:lnSpc>
              <a:spcBef>
                <a:spcPct val="50000"/>
              </a:spcBef>
              <a:buClr>
                <a:srgbClr val="CC0000"/>
              </a:buClr>
              <a:buSzPct val="80000"/>
              <a:buFont typeface="Wingdings" pitchFamily="2" charset="2"/>
              <a:buChar char="u"/>
            </a:pPr>
            <a:r>
              <a:rPr lang="en-US" altLang="en-US" sz="2100" b="0" dirty="0">
                <a:solidFill>
                  <a:schemeClr val="tx1"/>
                </a:solidFill>
                <a:latin typeface="Liberation Sans" panose="020B0604020202020204" pitchFamily="34" charset="0"/>
                <a:cs typeface="Times New Roman" pitchFamily="18" charset="0"/>
              </a:rPr>
              <a:t>literary work.</a:t>
            </a:r>
          </a:p>
        </p:txBody>
      </p:sp>
      <p:sp>
        <p:nvSpPr>
          <p:cNvPr id="43014" name="Text Box 9"/>
          <p:cNvSpPr txBox="1">
            <a:spLocks noChangeArrowheads="1"/>
          </p:cNvSpPr>
          <p:nvPr/>
        </p:nvSpPr>
        <p:spPr bwMode="auto">
          <a:xfrm>
            <a:off x="622300" y="1371600"/>
            <a:ext cx="8013700" cy="904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54025">
              <a:defRPr b="1">
                <a:solidFill>
                  <a:schemeClr val="folHlink"/>
                </a:solidFill>
                <a:latin typeface="Comic Sans MS" pitchFamily="66" charset="0"/>
              </a:defRPr>
            </a:lvl1pPr>
            <a:lvl2pPr marL="742950" indent="-285750" defTabSz="454025">
              <a:defRPr b="1">
                <a:solidFill>
                  <a:schemeClr val="folHlink"/>
                </a:solidFill>
                <a:latin typeface="Comic Sans MS" pitchFamily="66" charset="0"/>
              </a:defRPr>
            </a:lvl2pPr>
            <a:lvl3pPr marL="1143000" indent="-228600" defTabSz="454025">
              <a:defRPr b="1">
                <a:solidFill>
                  <a:schemeClr val="folHlink"/>
                </a:solidFill>
                <a:latin typeface="Comic Sans MS" pitchFamily="66" charset="0"/>
              </a:defRPr>
            </a:lvl3pPr>
            <a:lvl4pPr marL="1600200" indent="-228600" defTabSz="454025">
              <a:defRPr b="1">
                <a:solidFill>
                  <a:schemeClr val="folHlink"/>
                </a:solidFill>
                <a:latin typeface="Comic Sans MS" pitchFamily="66" charset="0"/>
              </a:defRPr>
            </a:lvl4pPr>
            <a:lvl5pPr marL="2057400" indent="-228600" defTabSz="454025">
              <a:defRPr b="1">
                <a:solidFill>
                  <a:schemeClr val="folHlink"/>
                </a:solidFill>
                <a:latin typeface="Comic Sans MS" pitchFamily="66" charset="0"/>
              </a:defRPr>
            </a:lvl5pPr>
            <a:lvl6pPr marL="2514600" indent="-228600" algn="ctr" defTabSz="454025" eaLnBrk="0" fontAlgn="base" hangingPunct="0">
              <a:spcBef>
                <a:spcPct val="0"/>
              </a:spcBef>
              <a:spcAft>
                <a:spcPct val="0"/>
              </a:spcAft>
              <a:defRPr b="1">
                <a:solidFill>
                  <a:schemeClr val="folHlink"/>
                </a:solidFill>
                <a:latin typeface="Comic Sans MS" pitchFamily="66" charset="0"/>
              </a:defRPr>
            </a:lvl6pPr>
            <a:lvl7pPr marL="2971800" indent="-228600" algn="ctr" defTabSz="454025" eaLnBrk="0" fontAlgn="base" hangingPunct="0">
              <a:spcBef>
                <a:spcPct val="0"/>
              </a:spcBef>
              <a:spcAft>
                <a:spcPct val="0"/>
              </a:spcAft>
              <a:defRPr b="1">
                <a:solidFill>
                  <a:schemeClr val="folHlink"/>
                </a:solidFill>
                <a:latin typeface="Comic Sans MS" pitchFamily="66" charset="0"/>
              </a:defRPr>
            </a:lvl7pPr>
            <a:lvl8pPr marL="3429000" indent="-228600" algn="ctr" defTabSz="454025" eaLnBrk="0" fontAlgn="base" hangingPunct="0">
              <a:spcBef>
                <a:spcPct val="0"/>
              </a:spcBef>
              <a:spcAft>
                <a:spcPct val="0"/>
              </a:spcAft>
              <a:defRPr b="1">
                <a:solidFill>
                  <a:schemeClr val="folHlink"/>
                </a:solidFill>
                <a:latin typeface="Comic Sans MS" pitchFamily="66" charset="0"/>
              </a:defRPr>
            </a:lvl8pPr>
            <a:lvl9pPr marL="3886200" indent="-228600" algn="ctr" defTabSz="454025" eaLnBrk="0" fontAlgn="base" hangingPunct="0">
              <a:spcBef>
                <a:spcPct val="0"/>
              </a:spcBef>
              <a:spcAft>
                <a:spcPct val="0"/>
              </a:spcAft>
              <a:defRPr b="1">
                <a:solidFill>
                  <a:schemeClr val="folHlink"/>
                </a:solidFill>
                <a:latin typeface="Comic Sans MS" pitchFamily="66" charset="0"/>
              </a:defRPr>
            </a:lvl9pPr>
          </a:lstStyle>
          <a:p>
            <a:pPr algn="l">
              <a:lnSpc>
                <a:spcPct val="120000"/>
              </a:lnSpc>
              <a:spcBef>
                <a:spcPct val="50000"/>
              </a:spcBef>
              <a:buClr>
                <a:schemeClr val="tx1"/>
              </a:buClr>
            </a:pPr>
            <a:r>
              <a:rPr lang="en-US" altLang="en-US" sz="2300" dirty="0">
                <a:solidFill>
                  <a:schemeClr val="tx2">
                    <a:lumMod val="50000"/>
                  </a:schemeClr>
                </a:solidFill>
                <a:latin typeface="Liberation Sans" panose="020B0604020202020204" pitchFamily="34" charset="0"/>
              </a:rPr>
              <a:t>Research and development (R&amp;D) costs</a:t>
            </a:r>
            <a:r>
              <a:rPr lang="en-US" altLang="en-US" sz="2300" b="0" dirty="0">
                <a:solidFill>
                  <a:schemeClr val="tx2">
                    <a:lumMod val="50000"/>
                  </a:schemeClr>
                </a:solidFill>
                <a:latin typeface="Liberation Sans" panose="020B0604020202020204" pitchFamily="34" charset="0"/>
              </a:rPr>
              <a:t> </a:t>
            </a:r>
            <a:r>
              <a:rPr lang="en-US" altLang="en-US" sz="2300" b="0" dirty="0">
                <a:solidFill>
                  <a:schemeClr val="tx1"/>
                </a:solidFill>
                <a:latin typeface="Liberation Sans" panose="020B0604020202020204" pitchFamily="34" charset="0"/>
              </a:rPr>
              <a:t>are not in themselves intangible assets.</a:t>
            </a:r>
          </a:p>
        </p:txBody>
      </p:sp>
      <p:sp>
        <p:nvSpPr>
          <p:cNvPr id="43015" name="Rectangle 7"/>
          <p:cNvSpPr>
            <a:spLocks noChangeArrowheads="1"/>
          </p:cNvSpPr>
          <p:nvPr/>
        </p:nvSpPr>
        <p:spPr bwMode="auto">
          <a:xfrm>
            <a:off x="609600" y="3810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sz="3000" dirty="0">
                <a:solidFill>
                  <a:schemeClr val="tx2">
                    <a:lumMod val="50000"/>
                  </a:schemeClr>
                </a:solidFill>
                <a:latin typeface="Liberation Sans" panose="020B0604020202020204" pitchFamily="34" charset="0"/>
              </a:rPr>
              <a:t>RESEARCH AND DEVELOPMENT COSTS</a:t>
            </a:r>
          </a:p>
        </p:txBody>
      </p:sp>
      <p:sp>
        <p:nvSpPr>
          <p:cNvPr id="1147916" name="Line 12"/>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43017" name="Rectangle 13"/>
          <p:cNvSpPr>
            <a:spLocks noChangeArrowheads="1"/>
          </p:cNvSpPr>
          <p:nvPr/>
        </p:nvSpPr>
        <p:spPr bwMode="auto">
          <a:xfrm>
            <a:off x="609600" y="5203208"/>
            <a:ext cx="7924800" cy="8674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54025">
              <a:defRPr b="1">
                <a:solidFill>
                  <a:schemeClr val="folHlink"/>
                </a:solidFill>
                <a:latin typeface="Comic Sans MS" pitchFamily="66" charset="0"/>
              </a:defRPr>
            </a:lvl1pPr>
            <a:lvl2pPr marL="742950" indent="-285750" defTabSz="454025">
              <a:defRPr b="1">
                <a:solidFill>
                  <a:schemeClr val="folHlink"/>
                </a:solidFill>
                <a:latin typeface="Comic Sans MS" pitchFamily="66" charset="0"/>
              </a:defRPr>
            </a:lvl2pPr>
            <a:lvl3pPr marL="1143000" indent="-228600" defTabSz="454025">
              <a:defRPr b="1">
                <a:solidFill>
                  <a:schemeClr val="folHlink"/>
                </a:solidFill>
                <a:latin typeface="Comic Sans MS" pitchFamily="66" charset="0"/>
              </a:defRPr>
            </a:lvl3pPr>
            <a:lvl4pPr marL="1600200" indent="-228600" defTabSz="454025">
              <a:defRPr b="1">
                <a:solidFill>
                  <a:schemeClr val="folHlink"/>
                </a:solidFill>
                <a:latin typeface="Comic Sans MS" pitchFamily="66" charset="0"/>
              </a:defRPr>
            </a:lvl4pPr>
            <a:lvl5pPr marL="2057400" indent="-228600" defTabSz="454025">
              <a:defRPr b="1">
                <a:solidFill>
                  <a:schemeClr val="folHlink"/>
                </a:solidFill>
                <a:latin typeface="Comic Sans MS" pitchFamily="66" charset="0"/>
              </a:defRPr>
            </a:lvl5pPr>
            <a:lvl6pPr marL="2514600" indent="-228600" algn="ctr" defTabSz="454025" eaLnBrk="0" fontAlgn="base" hangingPunct="0">
              <a:spcBef>
                <a:spcPct val="0"/>
              </a:spcBef>
              <a:spcAft>
                <a:spcPct val="0"/>
              </a:spcAft>
              <a:defRPr b="1">
                <a:solidFill>
                  <a:schemeClr val="folHlink"/>
                </a:solidFill>
                <a:latin typeface="Comic Sans MS" pitchFamily="66" charset="0"/>
              </a:defRPr>
            </a:lvl6pPr>
            <a:lvl7pPr marL="2971800" indent="-228600" algn="ctr" defTabSz="454025" eaLnBrk="0" fontAlgn="base" hangingPunct="0">
              <a:spcBef>
                <a:spcPct val="0"/>
              </a:spcBef>
              <a:spcAft>
                <a:spcPct val="0"/>
              </a:spcAft>
              <a:defRPr b="1">
                <a:solidFill>
                  <a:schemeClr val="folHlink"/>
                </a:solidFill>
                <a:latin typeface="Comic Sans MS" pitchFamily="66" charset="0"/>
              </a:defRPr>
            </a:lvl7pPr>
            <a:lvl8pPr marL="3429000" indent="-228600" algn="ctr" defTabSz="454025" eaLnBrk="0" fontAlgn="base" hangingPunct="0">
              <a:spcBef>
                <a:spcPct val="0"/>
              </a:spcBef>
              <a:spcAft>
                <a:spcPct val="0"/>
              </a:spcAft>
              <a:defRPr b="1">
                <a:solidFill>
                  <a:schemeClr val="folHlink"/>
                </a:solidFill>
                <a:latin typeface="Comic Sans MS" pitchFamily="66" charset="0"/>
              </a:defRPr>
            </a:lvl8pPr>
            <a:lvl9pPr marL="3886200" indent="-228600" algn="ctr" defTabSz="454025" eaLnBrk="0" fontAlgn="base" hangingPunct="0">
              <a:spcBef>
                <a:spcPct val="0"/>
              </a:spcBef>
              <a:spcAft>
                <a:spcPct val="0"/>
              </a:spcAft>
              <a:defRPr b="1">
                <a:solidFill>
                  <a:schemeClr val="folHlink"/>
                </a:solidFill>
                <a:latin typeface="Comic Sans MS" pitchFamily="66" charset="0"/>
              </a:defRPr>
            </a:lvl9pPr>
          </a:lstStyle>
          <a:p>
            <a:pPr algn="l">
              <a:lnSpc>
                <a:spcPct val="120000"/>
              </a:lnSpc>
              <a:spcBef>
                <a:spcPct val="50000"/>
              </a:spcBef>
              <a:buClr>
                <a:schemeClr val="tx1"/>
              </a:buClr>
            </a:pPr>
            <a:r>
              <a:rPr lang="en-US" altLang="en-US" sz="2200" b="0" dirty="0">
                <a:solidFill>
                  <a:schemeClr val="tx1"/>
                </a:solidFill>
                <a:latin typeface="Liberation Sans" panose="020B0604020202020204" pitchFamily="34" charset="0"/>
              </a:rPr>
              <a:t>Companies </a:t>
            </a:r>
            <a:r>
              <a:rPr lang="en-US" altLang="en-US" sz="2200" dirty="0">
                <a:solidFill>
                  <a:schemeClr val="tx1"/>
                </a:solidFill>
                <a:latin typeface="Liberation Sans" panose="020B0604020202020204" pitchFamily="34" charset="0"/>
              </a:rPr>
              <a:t>must expense</a:t>
            </a:r>
            <a:r>
              <a:rPr lang="en-US" altLang="en-US" sz="2200" b="0" dirty="0">
                <a:solidFill>
                  <a:schemeClr val="tx1"/>
                </a:solidFill>
                <a:latin typeface="Liberation Sans" panose="020B0604020202020204" pitchFamily="34" charset="0"/>
              </a:rPr>
              <a:t> all research and development costs when incurred.</a:t>
            </a:r>
          </a:p>
        </p:txBody>
      </p:sp>
      <p:pic>
        <p:nvPicPr>
          <p:cNvPr id="440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0701" y="3137848"/>
            <a:ext cx="2145087" cy="1854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ext Box 7"/>
          <p:cNvSpPr txBox="1">
            <a:spLocks noChangeArrowheads="1"/>
          </p:cNvSpPr>
          <p:nvPr/>
        </p:nvSpPr>
        <p:spPr bwMode="auto">
          <a:xfrm>
            <a:off x="609600" y="1371600"/>
            <a:ext cx="8013700" cy="9771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54025">
              <a:defRPr b="1">
                <a:solidFill>
                  <a:schemeClr val="folHlink"/>
                </a:solidFill>
                <a:latin typeface="Comic Sans MS" pitchFamily="66" charset="0"/>
              </a:defRPr>
            </a:lvl1pPr>
            <a:lvl2pPr marL="742950" indent="-285750" defTabSz="454025">
              <a:defRPr b="1">
                <a:solidFill>
                  <a:schemeClr val="folHlink"/>
                </a:solidFill>
                <a:latin typeface="Comic Sans MS" pitchFamily="66" charset="0"/>
              </a:defRPr>
            </a:lvl2pPr>
            <a:lvl3pPr marL="1143000" indent="-228600" defTabSz="454025">
              <a:defRPr b="1">
                <a:solidFill>
                  <a:schemeClr val="folHlink"/>
                </a:solidFill>
                <a:latin typeface="Comic Sans MS" pitchFamily="66" charset="0"/>
              </a:defRPr>
            </a:lvl3pPr>
            <a:lvl4pPr marL="1600200" indent="-228600" defTabSz="454025">
              <a:defRPr b="1">
                <a:solidFill>
                  <a:schemeClr val="folHlink"/>
                </a:solidFill>
                <a:latin typeface="Comic Sans MS" pitchFamily="66" charset="0"/>
              </a:defRPr>
            </a:lvl4pPr>
            <a:lvl5pPr marL="2057400" indent="-228600" defTabSz="454025">
              <a:defRPr b="1">
                <a:solidFill>
                  <a:schemeClr val="folHlink"/>
                </a:solidFill>
                <a:latin typeface="Comic Sans MS" pitchFamily="66" charset="0"/>
              </a:defRPr>
            </a:lvl5pPr>
            <a:lvl6pPr marL="2514600" indent="-228600" algn="ctr" defTabSz="454025" eaLnBrk="0" fontAlgn="base" hangingPunct="0">
              <a:spcBef>
                <a:spcPct val="0"/>
              </a:spcBef>
              <a:spcAft>
                <a:spcPct val="0"/>
              </a:spcAft>
              <a:defRPr b="1">
                <a:solidFill>
                  <a:schemeClr val="folHlink"/>
                </a:solidFill>
                <a:latin typeface="Comic Sans MS" pitchFamily="66" charset="0"/>
              </a:defRPr>
            </a:lvl6pPr>
            <a:lvl7pPr marL="2971800" indent="-228600" algn="ctr" defTabSz="454025" eaLnBrk="0" fontAlgn="base" hangingPunct="0">
              <a:spcBef>
                <a:spcPct val="0"/>
              </a:spcBef>
              <a:spcAft>
                <a:spcPct val="0"/>
              </a:spcAft>
              <a:defRPr b="1">
                <a:solidFill>
                  <a:schemeClr val="folHlink"/>
                </a:solidFill>
                <a:latin typeface="Comic Sans MS" pitchFamily="66" charset="0"/>
              </a:defRPr>
            </a:lvl7pPr>
            <a:lvl8pPr marL="3429000" indent="-228600" algn="ctr" defTabSz="454025" eaLnBrk="0" fontAlgn="base" hangingPunct="0">
              <a:spcBef>
                <a:spcPct val="0"/>
              </a:spcBef>
              <a:spcAft>
                <a:spcPct val="0"/>
              </a:spcAft>
              <a:defRPr b="1">
                <a:solidFill>
                  <a:schemeClr val="folHlink"/>
                </a:solidFill>
                <a:latin typeface="Comic Sans MS" pitchFamily="66" charset="0"/>
              </a:defRPr>
            </a:lvl8pPr>
            <a:lvl9pPr marL="3886200" indent="-228600" algn="ctr" defTabSz="454025" eaLnBrk="0" fontAlgn="base" hangingPunct="0">
              <a:spcBef>
                <a:spcPct val="0"/>
              </a:spcBef>
              <a:spcAft>
                <a:spcPct val="0"/>
              </a:spcAft>
              <a:defRPr b="1">
                <a:solidFill>
                  <a:schemeClr val="folHlink"/>
                </a:solidFill>
                <a:latin typeface="Comic Sans MS" pitchFamily="66" charset="0"/>
              </a:defRPr>
            </a:lvl9pPr>
          </a:lstStyle>
          <a:p>
            <a:pPr algn="l">
              <a:lnSpc>
                <a:spcPct val="125000"/>
              </a:lnSpc>
              <a:spcBef>
                <a:spcPts val="1200"/>
              </a:spcBef>
              <a:buClr>
                <a:schemeClr val="tx1"/>
              </a:buClr>
            </a:pPr>
            <a:r>
              <a:rPr lang="en-US" altLang="en-US" sz="2300" b="0" dirty="0">
                <a:solidFill>
                  <a:schemeClr val="tx1"/>
                </a:solidFill>
                <a:latin typeface="Liberation Sans" panose="020B0604020202020204" pitchFamily="34" charset="0"/>
              </a:rPr>
              <a:t>Companies spend considerable sums on research and development.</a:t>
            </a:r>
          </a:p>
        </p:txBody>
      </p:sp>
      <p:sp>
        <p:nvSpPr>
          <p:cNvPr id="1231884" name="Line 12"/>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8" name="Rectangle 7"/>
          <p:cNvSpPr>
            <a:spLocks noChangeArrowheads="1"/>
          </p:cNvSpPr>
          <p:nvPr/>
        </p:nvSpPr>
        <p:spPr bwMode="auto">
          <a:xfrm>
            <a:off x="609600" y="3810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sz="3000" dirty="0">
                <a:solidFill>
                  <a:schemeClr val="tx2">
                    <a:lumMod val="50000"/>
                  </a:schemeClr>
                </a:solidFill>
                <a:latin typeface="Liberation Sans" panose="020B0604020202020204" pitchFamily="34" charset="0"/>
              </a:rPr>
              <a:t>RESEARCH AND DEVELOPMENT COSTS</a:t>
            </a:r>
          </a:p>
        </p:txBody>
      </p:sp>
      <p:pic>
        <p:nvPicPr>
          <p:cNvPr id="450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534017"/>
            <a:ext cx="8382000" cy="3548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992504" y="2043752"/>
            <a:ext cx="2895600" cy="461665"/>
          </a:xfrm>
          <a:prstGeom prst="rect">
            <a:avLst/>
          </a:prstGeom>
          <a:solidFill>
            <a:schemeClr val="bg1"/>
          </a:solidFill>
          <a:ln>
            <a:noFill/>
          </a:ln>
          <a:effectLst/>
          <a:extLst>
            <a:ext uri="{91240B29-F687-4F45-9708-019B960494DF}">
              <a14:hiddenLine xmlns:a14="http://schemas.microsoft.com/office/drawing/2010/main" w="28575">
                <a:solidFill>
                  <a:srgbClr val="009A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ts val="0"/>
              </a:spcBef>
            </a:pPr>
            <a:r>
              <a:rPr lang="en-US" sz="1200" dirty="0">
                <a:solidFill>
                  <a:srgbClr val="006600"/>
                </a:solidFill>
                <a:latin typeface="Liberation Sans" panose="020B0604020202020204" pitchFamily="34" charset="0"/>
              </a:rPr>
              <a:t>ILLUSTRATION 12-13</a:t>
            </a:r>
          </a:p>
          <a:p>
            <a:pPr algn="l">
              <a:spcBef>
                <a:spcPts val="0"/>
              </a:spcBef>
            </a:pPr>
            <a:r>
              <a:rPr lang="en-US" sz="1200" b="0" dirty="0">
                <a:solidFill>
                  <a:schemeClr val="tx1"/>
                </a:solidFill>
                <a:latin typeface="Liberation Sans" panose="020B0604020202020204" pitchFamily="34" charset="0"/>
              </a:rPr>
              <a:t>R&amp;D Outlays, as </a:t>
            </a:r>
            <a:r>
              <a:rPr lang="en-US" sz="1200" b="0" dirty="0" smtClean="0">
                <a:solidFill>
                  <a:schemeClr val="tx1"/>
                </a:solidFill>
                <a:latin typeface="Liberation Sans" panose="020B0604020202020204" pitchFamily="34" charset="0"/>
              </a:rPr>
              <a:t>a Percentage </a:t>
            </a:r>
            <a:r>
              <a:rPr lang="en-US" sz="1200" b="0" dirty="0">
                <a:solidFill>
                  <a:schemeClr val="tx1"/>
                </a:solidFill>
                <a:latin typeface="Liberation Sans" panose="020B0604020202020204" pitchFamily="34" charset="0"/>
              </a:rPr>
              <a:t>of Sales</a:t>
            </a:r>
          </a:p>
        </p:txBody>
      </p:sp>
      <p:sp>
        <p:nvSpPr>
          <p:cNvPr id="7"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5</a:t>
            </a:r>
            <a:endParaRPr lang="en-US" altLang="en-US" dirty="0"/>
          </a:p>
        </p:txBody>
      </p:sp>
    </p:spTree>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3"/>
          <p:cNvSpPr txBox="1">
            <a:spLocks noChangeArrowheads="1"/>
          </p:cNvSpPr>
          <p:nvPr/>
        </p:nvSpPr>
        <p:spPr bwMode="auto">
          <a:xfrm>
            <a:off x="609600" y="1309688"/>
            <a:ext cx="8001000"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spcBef>
                <a:spcPct val="30000"/>
              </a:spcBef>
              <a:spcAft>
                <a:spcPct val="20000"/>
              </a:spcAft>
              <a:buSzPct val="80000"/>
            </a:pPr>
            <a:r>
              <a:rPr lang="en-US" altLang="en-US" sz="2800" dirty="0">
                <a:solidFill>
                  <a:srgbClr val="660066"/>
                </a:solidFill>
                <a:latin typeface="Liberation Sans" panose="020B0604020202020204" pitchFamily="34" charset="0"/>
              </a:rPr>
              <a:t>Identifying R &amp; D Activities</a:t>
            </a:r>
          </a:p>
        </p:txBody>
      </p:sp>
      <p:sp>
        <p:nvSpPr>
          <p:cNvPr id="45060" name="Rectangle 12"/>
          <p:cNvSpPr>
            <a:spLocks noChangeArrowheads="1"/>
          </p:cNvSpPr>
          <p:nvPr/>
        </p:nvSpPr>
        <p:spPr bwMode="auto">
          <a:xfrm>
            <a:off x="533400" y="2008496"/>
            <a:ext cx="3810000" cy="1600200"/>
          </a:xfrm>
          <a:prstGeom prst="rect">
            <a:avLst/>
          </a:prstGeom>
          <a:solidFill>
            <a:schemeClr val="bg1"/>
          </a:solidFill>
          <a:ln w="28575" cap="sq">
            <a:solidFill>
              <a:schemeClr val="tx1"/>
            </a:solidFill>
            <a:miter lim="800000"/>
            <a:headEnd/>
            <a:tailEnd/>
          </a:ln>
          <a:effectLst>
            <a:outerShdw dist="50800" dir="5400000" algn="ctr" rotWithShape="0">
              <a:schemeClr val="bg2"/>
            </a:outerShdw>
          </a:effectLst>
        </p:spPr>
        <p:txBody>
          <a:bodyPr tIns="91440"/>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nSpc>
                <a:spcPct val="110000"/>
              </a:lnSpc>
              <a:spcAft>
                <a:spcPct val="25000"/>
              </a:spcAft>
              <a:buClr>
                <a:schemeClr val="tx1"/>
              </a:buClr>
              <a:buSzPct val="80000"/>
            </a:pPr>
            <a:r>
              <a:rPr lang="en-US" altLang="en-US" sz="1900" dirty="0">
                <a:solidFill>
                  <a:schemeClr val="tx1"/>
                </a:solidFill>
                <a:latin typeface="Liberation Sans" panose="020B0604020202020204" pitchFamily="34" charset="0"/>
              </a:rPr>
              <a:t>Research Activities</a:t>
            </a:r>
          </a:p>
          <a:p>
            <a:pPr algn="l"/>
            <a:r>
              <a:rPr lang="en-US" altLang="en-US" b="0" dirty="0">
                <a:latin typeface="Liberation Sans" panose="020B0604020202020204" pitchFamily="34" charset="0"/>
              </a:rPr>
              <a:t>Planned search or critical investigation aimed at discovery of new knowledge.</a:t>
            </a:r>
          </a:p>
          <a:p>
            <a:pPr algn="l"/>
            <a:endParaRPr lang="en-US" altLang="en-US" sz="1700" b="0" dirty="0">
              <a:latin typeface="Liberation Sans" panose="020B0604020202020204" pitchFamily="34" charset="0"/>
            </a:endParaRPr>
          </a:p>
        </p:txBody>
      </p:sp>
      <p:sp>
        <p:nvSpPr>
          <p:cNvPr id="45061" name="Rectangle 13"/>
          <p:cNvSpPr>
            <a:spLocks noChangeArrowheads="1"/>
          </p:cNvSpPr>
          <p:nvPr/>
        </p:nvSpPr>
        <p:spPr bwMode="auto">
          <a:xfrm>
            <a:off x="4343400" y="2008496"/>
            <a:ext cx="4343400" cy="1600200"/>
          </a:xfrm>
          <a:prstGeom prst="rect">
            <a:avLst/>
          </a:prstGeom>
          <a:solidFill>
            <a:schemeClr val="bg1"/>
          </a:solidFill>
          <a:ln w="28575" cap="sq" algn="ctr">
            <a:solidFill>
              <a:schemeClr val="tx1"/>
            </a:solidFill>
            <a:miter lim="800000"/>
            <a:headEnd/>
            <a:tailEnd/>
          </a:ln>
          <a:effectLst>
            <a:outerShdw dist="50800" dir="5400000" algn="ctr" rotWithShape="0">
              <a:schemeClr val="bg2"/>
            </a:outerShdw>
          </a:effectLst>
        </p:spPr>
        <p:txBody>
          <a:bodyPr tIns="91440"/>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Aft>
                <a:spcPct val="25000"/>
              </a:spcAft>
            </a:pPr>
            <a:r>
              <a:rPr lang="en-US" altLang="en-US" sz="1900" dirty="0">
                <a:solidFill>
                  <a:schemeClr val="tx1"/>
                </a:solidFill>
                <a:latin typeface="Liberation Sans" panose="020B0604020202020204" pitchFamily="34" charset="0"/>
              </a:rPr>
              <a:t>Examples</a:t>
            </a:r>
          </a:p>
          <a:p>
            <a:pPr algn="l"/>
            <a:r>
              <a:rPr lang="en-US" altLang="en-US" b="0" dirty="0">
                <a:latin typeface="Liberation Sans" panose="020B0604020202020204" pitchFamily="34" charset="0"/>
              </a:rPr>
              <a:t>Laboratory research aimed at discovery of new knowledge; searching for applications of new research findings.</a:t>
            </a:r>
          </a:p>
        </p:txBody>
      </p:sp>
      <p:sp>
        <p:nvSpPr>
          <p:cNvPr id="45062" name="Rectangle 14"/>
          <p:cNvSpPr>
            <a:spLocks noChangeArrowheads="1"/>
          </p:cNvSpPr>
          <p:nvPr/>
        </p:nvSpPr>
        <p:spPr bwMode="auto">
          <a:xfrm>
            <a:off x="533400" y="3684895"/>
            <a:ext cx="3810000" cy="2516187"/>
          </a:xfrm>
          <a:prstGeom prst="rect">
            <a:avLst/>
          </a:prstGeom>
          <a:solidFill>
            <a:schemeClr val="bg1"/>
          </a:solidFill>
          <a:ln w="28575" cap="sq" algn="ctr">
            <a:solidFill>
              <a:schemeClr val="tx1"/>
            </a:solidFill>
            <a:miter lim="800000"/>
            <a:headEnd/>
            <a:tailEnd/>
          </a:ln>
          <a:effectLst>
            <a:outerShdw dist="50800" dir="5400000" algn="ctr" rotWithShape="0">
              <a:schemeClr val="bg2"/>
            </a:outerShdw>
          </a:effectLst>
        </p:spPr>
        <p:txBody>
          <a:bodyPr tIns="91440"/>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Aft>
                <a:spcPct val="25000"/>
              </a:spcAft>
            </a:pPr>
            <a:r>
              <a:rPr lang="en-US" altLang="en-US" sz="1900" dirty="0">
                <a:solidFill>
                  <a:schemeClr val="tx1"/>
                </a:solidFill>
                <a:latin typeface="Liberation Sans" panose="020B0604020202020204" pitchFamily="34" charset="0"/>
              </a:rPr>
              <a:t>Development</a:t>
            </a:r>
            <a:r>
              <a:rPr lang="en-US" altLang="en-US" dirty="0">
                <a:solidFill>
                  <a:schemeClr val="tx1"/>
                </a:solidFill>
                <a:latin typeface="Liberation Sans" panose="020B0604020202020204" pitchFamily="34" charset="0"/>
              </a:rPr>
              <a:t> </a:t>
            </a:r>
            <a:r>
              <a:rPr lang="en-US" altLang="en-US" sz="1900" dirty="0">
                <a:solidFill>
                  <a:schemeClr val="tx1"/>
                </a:solidFill>
                <a:latin typeface="Liberation Sans" panose="020B0604020202020204" pitchFamily="34" charset="0"/>
              </a:rPr>
              <a:t>Activities</a:t>
            </a:r>
          </a:p>
          <a:p>
            <a:pPr algn="l"/>
            <a:r>
              <a:rPr lang="en-US" altLang="en-US" b="0" dirty="0">
                <a:latin typeface="Liberation Sans" panose="020B0604020202020204" pitchFamily="34" charset="0"/>
              </a:rPr>
              <a:t>Translation of research findings or other knowledge into a plan or design for a new product or process or for a significant improvement to an existing product or process whether intended for sale or use.</a:t>
            </a:r>
          </a:p>
          <a:p>
            <a:pPr algn="l"/>
            <a:endParaRPr lang="en-US" altLang="en-US" b="0" dirty="0">
              <a:latin typeface="Liberation Sans" panose="020B0604020202020204" pitchFamily="34" charset="0"/>
            </a:endParaRPr>
          </a:p>
        </p:txBody>
      </p:sp>
      <p:sp>
        <p:nvSpPr>
          <p:cNvPr id="45063" name="Rectangle 15"/>
          <p:cNvSpPr>
            <a:spLocks noChangeArrowheads="1"/>
          </p:cNvSpPr>
          <p:nvPr/>
        </p:nvSpPr>
        <p:spPr bwMode="auto">
          <a:xfrm>
            <a:off x="4343400" y="3684895"/>
            <a:ext cx="4343400" cy="2516187"/>
          </a:xfrm>
          <a:prstGeom prst="rect">
            <a:avLst/>
          </a:prstGeom>
          <a:solidFill>
            <a:schemeClr val="bg1"/>
          </a:solidFill>
          <a:ln w="28575" cap="sq" algn="ctr">
            <a:solidFill>
              <a:schemeClr val="tx1"/>
            </a:solidFill>
            <a:miter lim="800000"/>
            <a:headEnd/>
            <a:tailEnd/>
          </a:ln>
          <a:effectLst>
            <a:outerShdw dist="50800" dir="5400000" algn="ctr" rotWithShape="0">
              <a:schemeClr val="bg2"/>
            </a:outerShdw>
          </a:effectLst>
        </p:spPr>
        <p:txBody>
          <a:bodyPr tIns="91440"/>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Aft>
                <a:spcPct val="25000"/>
              </a:spcAft>
            </a:pPr>
            <a:r>
              <a:rPr lang="en-US" altLang="en-US" sz="1900" dirty="0">
                <a:solidFill>
                  <a:schemeClr val="tx1"/>
                </a:solidFill>
                <a:latin typeface="Liberation Sans" panose="020B0604020202020204" pitchFamily="34" charset="0"/>
              </a:rPr>
              <a:t>Examples</a:t>
            </a:r>
          </a:p>
          <a:p>
            <a:pPr algn="l"/>
            <a:r>
              <a:rPr lang="en-US" altLang="en-US" b="0" dirty="0">
                <a:latin typeface="Liberation Sans" panose="020B0604020202020204" pitchFamily="34" charset="0"/>
              </a:rPr>
              <a:t>Conceptual formulation and design of possible product or process alternatives; construction of prototypes and</a:t>
            </a:r>
          </a:p>
          <a:p>
            <a:pPr algn="l"/>
            <a:r>
              <a:rPr lang="en-US" altLang="en-US" b="0" dirty="0">
                <a:latin typeface="Liberation Sans" panose="020B0604020202020204" pitchFamily="34" charset="0"/>
              </a:rPr>
              <a:t>operation of pilot plants.</a:t>
            </a:r>
          </a:p>
        </p:txBody>
      </p:sp>
      <p:sp>
        <p:nvSpPr>
          <p:cNvPr id="1149968" name="Line 16"/>
          <p:cNvSpPr>
            <a:spLocks noChangeShapeType="1"/>
          </p:cNvSpPr>
          <p:nvPr/>
        </p:nvSpPr>
        <p:spPr bwMode="auto">
          <a:xfrm>
            <a:off x="4038600" y="2237095"/>
            <a:ext cx="762000" cy="1"/>
          </a:xfrm>
          <a:prstGeom prst="line">
            <a:avLst/>
          </a:prstGeom>
          <a:noFill/>
          <a:ln w="57150" cap="sq">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149969" name="Line 17"/>
          <p:cNvSpPr>
            <a:spLocks noChangeShapeType="1"/>
          </p:cNvSpPr>
          <p:nvPr/>
        </p:nvSpPr>
        <p:spPr bwMode="auto">
          <a:xfrm>
            <a:off x="4038600" y="3913495"/>
            <a:ext cx="762000" cy="1"/>
          </a:xfrm>
          <a:prstGeom prst="line">
            <a:avLst/>
          </a:prstGeom>
          <a:noFill/>
          <a:ln w="57150" cap="sq">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149975" name="Line 23"/>
          <p:cNvSpPr>
            <a:spLocks noChangeShapeType="1"/>
          </p:cNvSpPr>
          <p:nvPr/>
        </p:nvSpPr>
        <p:spPr bwMode="auto">
          <a:xfrm>
            <a:off x="381000" y="1066799"/>
            <a:ext cx="8382000" cy="1"/>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3" name="Rectangle 7"/>
          <p:cNvSpPr>
            <a:spLocks noChangeArrowheads="1"/>
          </p:cNvSpPr>
          <p:nvPr/>
        </p:nvSpPr>
        <p:spPr bwMode="auto">
          <a:xfrm>
            <a:off x="609600" y="3810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sz="3000" dirty="0">
                <a:solidFill>
                  <a:schemeClr val="tx2">
                    <a:lumMod val="50000"/>
                  </a:schemeClr>
                </a:solidFill>
                <a:latin typeface="Liberation Sans" panose="020B0604020202020204" pitchFamily="34" charset="0"/>
              </a:rPr>
              <a:t>RESEARCH AND DEVELOPMENT COSTS</a:t>
            </a:r>
          </a:p>
        </p:txBody>
      </p:sp>
      <p:sp>
        <p:nvSpPr>
          <p:cNvPr id="11"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5</a:t>
            </a:r>
            <a:endParaRPr lang="en-US" altLang="en-US" dirty="0"/>
          </a:p>
        </p:txBody>
      </p:sp>
    </p:spTree>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3"/>
          <p:cNvSpPr txBox="1">
            <a:spLocks noChangeArrowheads="1"/>
          </p:cNvSpPr>
          <p:nvPr/>
        </p:nvSpPr>
        <p:spPr bwMode="auto">
          <a:xfrm>
            <a:off x="609600" y="1371600"/>
            <a:ext cx="8001000"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spcBef>
                <a:spcPct val="30000"/>
              </a:spcBef>
              <a:spcAft>
                <a:spcPct val="20000"/>
              </a:spcAft>
              <a:buSzPct val="80000"/>
              <a:defRPr sz="2800">
                <a:solidFill>
                  <a:srgbClr val="660066"/>
                </a:solidFill>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Accounting for R &amp; D Activities</a:t>
            </a:r>
          </a:p>
        </p:txBody>
      </p:sp>
      <p:sp>
        <p:nvSpPr>
          <p:cNvPr id="46083" name="Text Box 4"/>
          <p:cNvSpPr txBox="1">
            <a:spLocks noChangeArrowheads="1"/>
          </p:cNvSpPr>
          <p:nvPr/>
        </p:nvSpPr>
        <p:spPr bwMode="auto">
          <a:xfrm>
            <a:off x="609600" y="1976437"/>
            <a:ext cx="7696200" cy="36635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5000"/>
              </a:lnSpc>
              <a:spcBef>
                <a:spcPts val="1200"/>
              </a:spcBef>
              <a:buClr>
                <a:schemeClr val="accent2"/>
              </a:buClr>
              <a:buSzPct val="80000"/>
              <a:buFont typeface="Symbol" pitchFamily="18" charset="2"/>
              <a:buNone/>
            </a:pPr>
            <a:r>
              <a:rPr lang="en-US" altLang="en-US" sz="2400" b="0" dirty="0">
                <a:solidFill>
                  <a:schemeClr val="tx1"/>
                </a:solidFill>
                <a:latin typeface="Liberation Sans" panose="020B0604020202020204" pitchFamily="34" charset="0"/>
              </a:rPr>
              <a:t>Costs Associated with R&amp;D Activities:</a:t>
            </a:r>
          </a:p>
          <a:p>
            <a:pPr lvl="1" algn="l">
              <a:lnSpc>
                <a:spcPct val="125000"/>
              </a:lnSpc>
              <a:spcBef>
                <a:spcPts val="1200"/>
              </a:spcBef>
              <a:buClr>
                <a:srgbClr val="CC0000"/>
              </a:buClr>
              <a:buSzPct val="80000"/>
              <a:buFont typeface="Wingdings" pitchFamily="2" charset="2"/>
              <a:buChar char="u"/>
            </a:pPr>
            <a:r>
              <a:rPr lang="en-US" altLang="en-US" sz="2300" b="0" dirty="0">
                <a:solidFill>
                  <a:schemeClr val="tx1"/>
                </a:solidFill>
                <a:latin typeface="Liberation Sans" panose="020B0604020202020204" pitchFamily="34" charset="0"/>
              </a:rPr>
              <a:t>Materials, Equipment, and Facilities.</a:t>
            </a:r>
          </a:p>
          <a:p>
            <a:pPr lvl="1" algn="l">
              <a:lnSpc>
                <a:spcPct val="125000"/>
              </a:lnSpc>
              <a:spcBef>
                <a:spcPts val="1200"/>
              </a:spcBef>
              <a:buClr>
                <a:srgbClr val="CC0000"/>
              </a:buClr>
              <a:buSzPct val="80000"/>
              <a:buFont typeface="Wingdings" pitchFamily="2" charset="2"/>
              <a:buChar char="u"/>
            </a:pPr>
            <a:r>
              <a:rPr lang="en-US" altLang="en-US" sz="2300" b="0" dirty="0">
                <a:solidFill>
                  <a:schemeClr val="tx1"/>
                </a:solidFill>
                <a:latin typeface="Liberation Sans" panose="020B0604020202020204" pitchFamily="34" charset="0"/>
              </a:rPr>
              <a:t>Personnel.</a:t>
            </a:r>
          </a:p>
          <a:p>
            <a:pPr lvl="1" algn="l">
              <a:lnSpc>
                <a:spcPct val="125000"/>
              </a:lnSpc>
              <a:spcBef>
                <a:spcPts val="1200"/>
              </a:spcBef>
              <a:buClr>
                <a:srgbClr val="CC0000"/>
              </a:buClr>
              <a:buSzPct val="80000"/>
              <a:buFont typeface="Wingdings" pitchFamily="2" charset="2"/>
              <a:buChar char="u"/>
            </a:pPr>
            <a:r>
              <a:rPr lang="en-US" altLang="en-US" sz="2300" b="0" dirty="0">
                <a:solidFill>
                  <a:schemeClr val="tx1"/>
                </a:solidFill>
                <a:latin typeface="Liberation Sans" panose="020B0604020202020204" pitchFamily="34" charset="0"/>
              </a:rPr>
              <a:t>Purchased Intangibles.</a:t>
            </a:r>
          </a:p>
          <a:p>
            <a:pPr lvl="1" algn="l">
              <a:lnSpc>
                <a:spcPct val="125000"/>
              </a:lnSpc>
              <a:spcBef>
                <a:spcPts val="1200"/>
              </a:spcBef>
              <a:buClr>
                <a:srgbClr val="CC0000"/>
              </a:buClr>
              <a:buSzPct val="80000"/>
              <a:buFont typeface="Wingdings" pitchFamily="2" charset="2"/>
              <a:buChar char="u"/>
            </a:pPr>
            <a:r>
              <a:rPr lang="en-US" altLang="en-US" sz="2300" b="0" dirty="0">
                <a:solidFill>
                  <a:schemeClr val="tx1"/>
                </a:solidFill>
                <a:latin typeface="Liberation Sans" panose="020B0604020202020204" pitchFamily="34" charset="0"/>
              </a:rPr>
              <a:t>Contract Services.</a:t>
            </a:r>
          </a:p>
          <a:p>
            <a:pPr lvl="1" algn="l">
              <a:lnSpc>
                <a:spcPct val="125000"/>
              </a:lnSpc>
              <a:spcBef>
                <a:spcPts val="1200"/>
              </a:spcBef>
              <a:buClr>
                <a:srgbClr val="CC0000"/>
              </a:buClr>
              <a:buSzPct val="80000"/>
              <a:buFont typeface="Wingdings" pitchFamily="2" charset="2"/>
              <a:buChar char="u"/>
            </a:pPr>
            <a:r>
              <a:rPr lang="en-US" altLang="en-US" sz="2300" b="0" dirty="0">
                <a:solidFill>
                  <a:schemeClr val="tx1"/>
                </a:solidFill>
                <a:latin typeface="Liberation Sans" panose="020B0604020202020204" pitchFamily="34" charset="0"/>
              </a:rPr>
              <a:t>Indirect Costs.</a:t>
            </a:r>
          </a:p>
        </p:txBody>
      </p:sp>
      <p:sp>
        <p:nvSpPr>
          <p:cNvPr id="1154059" name="Line 11"/>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7" name="Rectangle 7"/>
          <p:cNvSpPr>
            <a:spLocks noChangeArrowheads="1"/>
          </p:cNvSpPr>
          <p:nvPr/>
        </p:nvSpPr>
        <p:spPr bwMode="auto">
          <a:xfrm>
            <a:off x="609600" y="3810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sz="3000" dirty="0">
                <a:solidFill>
                  <a:schemeClr val="tx2">
                    <a:lumMod val="50000"/>
                  </a:schemeClr>
                </a:solidFill>
                <a:latin typeface="Liberation Sans" panose="020B0604020202020204" pitchFamily="34" charset="0"/>
              </a:rPr>
              <a:t>RESEARCH AND DEVELOPMENT COSTS</a:t>
            </a:r>
          </a:p>
        </p:txBody>
      </p:sp>
      <p:sp>
        <p:nvSpPr>
          <p:cNvPr id="6"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5</a:t>
            </a:r>
            <a:endParaRPr lang="en-US" altLang="en-US" dirty="0"/>
          </a:p>
        </p:txBody>
      </p:sp>
    </p:spTree>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152400" y="2667000"/>
            <a:ext cx="5029200" cy="3657600"/>
          </a:xfrm>
          <a:prstGeom prst="rect">
            <a:avLst/>
          </a:prstGeom>
          <a:noFill/>
          <a:ln>
            <a:noFill/>
          </a:ln>
          <a:effectLst/>
          <a:extLst>
            <a:ext uri="{909E8E84-426E-40DD-AFC4-6F175D3DCCD1}">
              <a14:hiddenFill xmlns:a14="http://schemas.microsoft.com/office/drawing/2010/main">
                <a:gradFill rotWithShape="0">
                  <a:gsLst>
                    <a:gs pos="0">
                      <a:srgbClr val="BCA4F0"/>
                    </a:gs>
                    <a:gs pos="100000">
                      <a:srgbClr val="E6DDF9"/>
                    </a:gs>
                  </a:gsLst>
                  <a:lin ang="5400000" scaled="1"/>
                </a:gra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508000" indent="-5080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0000"/>
              </a:lnSpc>
              <a:spcBef>
                <a:spcPct val="30000"/>
              </a:spcBef>
              <a:buClr>
                <a:schemeClr val="accent2"/>
              </a:buClr>
              <a:buSzPct val="75000"/>
              <a:buFont typeface="Wingdings" pitchFamily="2" charset="2"/>
              <a:buNone/>
            </a:pPr>
            <a:r>
              <a:rPr lang="en-US" altLang="en-US" sz="1900" b="0" dirty="0">
                <a:solidFill>
                  <a:schemeClr val="bg2"/>
                </a:solidFill>
                <a:latin typeface="Liberation Sans" panose="020B0604020202020204" pitchFamily="34" charset="0"/>
              </a:rPr>
              <a:t>1.  	Investment in a subsidiary company.</a:t>
            </a:r>
          </a:p>
          <a:p>
            <a:pPr algn="l">
              <a:lnSpc>
                <a:spcPct val="120000"/>
              </a:lnSpc>
              <a:spcBef>
                <a:spcPct val="30000"/>
              </a:spcBef>
              <a:buClr>
                <a:schemeClr val="accent2"/>
              </a:buClr>
              <a:buSzPct val="75000"/>
              <a:buFont typeface="Wingdings" pitchFamily="2" charset="2"/>
              <a:buNone/>
            </a:pPr>
            <a:r>
              <a:rPr lang="en-US" altLang="en-US" sz="1900" b="0" dirty="0">
                <a:solidFill>
                  <a:schemeClr val="bg2"/>
                </a:solidFill>
                <a:latin typeface="Liberation Sans" panose="020B0604020202020204" pitchFamily="34" charset="0"/>
              </a:rPr>
              <a:t>2. 	Timberland.	</a:t>
            </a:r>
          </a:p>
          <a:p>
            <a:pPr algn="l">
              <a:lnSpc>
                <a:spcPct val="120000"/>
              </a:lnSpc>
              <a:spcBef>
                <a:spcPct val="30000"/>
              </a:spcBef>
              <a:buClr>
                <a:schemeClr val="accent2"/>
              </a:buClr>
              <a:buSzPct val="75000"/>
              <a:buFont typeface="Wingdings" pitchFamily="2" charset="2"/>
              <a:buNone/>
            </a:pPr>
            <a:r>
              <a:rPr lang="en-US" altLang="en-US" sz="1900" b="0" dirty="0">
                <a:solidFill>
                  <a:schemeClr val="bg2"/>
                </a:solidFill>
                <a:latin typeface="Liberation Sans" panose="020B0604020202020204" pitchFamily="34" charset="0"/>
              </a:rPr>
              <a:t>3.  	Cost of engineering activity required to advance the design of a product to the manufacturing stage.</a:t>
            </a:r>
          </a:p>
          <a:p>
            <a:pPr algn="l">
              <a:lnSpc>
                <a:spcPct val="120000"/>
              </a:lnSpc>
              <a:spcBef>
                <a:spcPct val="30000"/>
              </a:spcBef>
              <a:buClr>
                <a:schemeClr val="accent2"/>
              </a:buClr>
              <a:buSzPct val="75000"/>
              <a:buFont typeface="Wingdings" pitchFamily="2" charset="2"/>
              <a:buNone/>
            </a:pPr>
            <a:r>
              <a:rPr lang="en-US" altLang="en-US" sz="1900" b="0" dirty="0">
                <a:solidFill>
                  <a:schemeClr val="bg2"/>
                </a:solidFill>
                <a:latin typeface="Liberation Sans" panose="020B0604020202020204" pitchFamily="34" charset="0"/>
              </a:rPr>
              <a:t>4.  	Lease prepayment. </a:t>
            </a:r>
          </a:p>
          <a:p>
            <a:pPr algn="l">
              <a:lnSpc>
                <a:spcPct val="120000"/>
              </a:lnSpc>
              <a:spcBef>
                <a:spcPct val="30000"/>
              </a:spcBef>
              <a:buClr>
                <a:schemeClr val="accent2"/>
              </a:buClr>
              <a:buSzPct val="75000"/>
              <a:buFont typeface="Wingdings" pitchFamily="2" charset="2"/>
              <a:buNone/>
            </a:pPr>
            <a:r>
              <a:rPr lang="en-US" altLang="en-US" sz="1900" b="0" dirty="0">
                <a:solidFill>
                  <a:schemeClr val="bg2"/>
                </a:solidFill>
                <a:latin typeface="Liberation Sans" panose="020B0604020202020204" pitchFamily="34" charset="0"/>
              </a:rPr>
              <a:t>5.  	Cost of equipment obtained.</a:t>
            </a:r>
          </a:p>
          <a:p>
            <a:pPr algn="l">
              <a:lnSpc>
                <a:spcPct val="120000"/>
              </a:lnSpc>
              <a:spcBef>
                <a:spcPct val="30000"/>
              </a:spcBef>
              <a:buClr>
                <a:schemeClr val="accent2"/>
              </a:buClr>
              <a:buSzPct val="75000"/>
              <a:buFont typeface="Wingdings" pitchFamily="2" charset="2"/>
              <a:buNone/>
            </a:pPr>
            <a:r>
              <a:rPr lang="en-US" altLang="en-US" sz="1900" b="0" dirty="0">
                <a:solidFill>
                  <a:schemeClr val="bg2"/>
                </a:solidFill>
                <a:latin typeface="Liberation Sans" panose="020B0604020202020204" pitchFamily="34" charset="0"/>
              </a:rPr>
              <a:t>6.  	Cost of searching for applications of         new research findings.</a:t>
            </a:r>
          </a:p>
        </p:txBody>
      </p:sp>
      <p:sp>
        <p:nvSpPr>
          <p:cNvPr id="1236995" name="Rectangle 3"/>
          <p:cNvSpPr>
            <a:spLocks noChangeArrowheads="1"/>
          </p:cNvSpPr>
          <p:nvPr/>
        </p:nvSpPr>
        <p:spPr bwMode="auto">
          <a:xfrm>
            <a:off x="228600" y="2129790"/>
            <a:ext cx="4800600" cy="461010"/>
          </a:xfrm>
          <a:prstGeom prst="rect">
            <a:avLst/>
          </a:prstGeom>
          <a:solidFill>
            <a:srgbClr val="FFFFC5"/>
          </a:solidFill>
          <a:ln w="12700">
            <a:solidFill>
              <a:schemeClr val="tx1"/>
            </a:solidFill>
            <a:miter lim="800000"/>
            <a:headEnd/>
            <a:tailEnd/>
          </a:ln>
          <a:effectLst>
            <a:innerShdw blurRad="114300">
              <a:prstClr val="black"/>
            </a:innerShdw>
          </a:effectLst>
        </p:spPr>
        <p:txBody>
          <a:bodyPr lIns="90488" tIns="44450" rIns="90488" bIns="44450" anchor="ctr" anchorCtr="0"/>
          <a:lstStyle/>
          <a:p>
            <a:pPr marL="342900" indent="-342900">
              <a:spcBef>
                <a:spcPct val="20000"/>
              </a:spcBef>
              <a:buClr>
                <a:schemeClr val="accent2"/>
              </a:buClr>
              <a:buSzPct val="75000"/>
              <a:buFont typeface="Wingdings" pitchFamily="2" charset="2"/>
              <a:buNone/>
            </a:pPr>
            <a:r>
              <a:rPr lang="en-US" sz="2000" dirty="0">
                <a:solidFill>
                  <a:schemeClr val="bg2"/>
                </a:solidFill>
                <a:effectLst>
                  <a:outerShdw blurRad="38100" dist="38100" dir="2700000" algn="tl">
                    <a:srgbClr val="FFFFFF"/>
                  </a:outerShdw>
                </a:effectLst>
                <a:latin typeface="Liberation Sans" panose="020B0604020202020204" pitchFamily="34" charset="0"/>
              </a:rPr>
              <a:t>Item</a:t>
            </a:r>
          </a:p>
        </p:txBody>
      </p:sp>
      <p:sp>
        <p:nvSpPr>
          <p:cNvPr id="1236996" name="Rectangle 4"/>
          <p:cNvSpPr>
            <a:spLocks noChangeArrowheads="1"/>
          </p:cNvSpPr>
          <p:nvPr/>
        </p:nvSpPr>
        <p:spPr bwMode="auto">
          <a:xfrm>
            <a:off x="5424055" y="2129790"/>
            <a:ext cx="3325091" cy="461010"/>
          </a:xfrm>
          <a:prstGeom prst="rect">
            <a:avLst/>
          </a:prstGeom>
          <a:solidFill>
            <a:srgbClr val="FFFFC5"/>
          </a:solidFill>
          <a:ln w="12700">
            <a:solidFill>
              <a:schemeClr val="tx1"/>
            </a:solidFill>
            <a:miter lim="800000"/>
            <a:headEnd/>
            <a:tailEnd/>
          </a:ln>
          <a:effectLst>
            <a:innerShdw blurRad="114300">
              <a:prstClr val="black"/>
            </a:innerShdw>
          </a:effectLst>
        </p:spPr>
        <p:txBody>
          <a:bodyPr lIns="90488" tIns="44450" rIns="90488" bIns="44450" anchor="ctr" anchorCtr="0"/>
          <a:lstStyle/>
          <a:p>
            <a:pPr marL="342900" indent="-342900">
              <a:spcBef>
                <a:spcPct val="20000"/>
              </a:spcBef>
              <a:buClr>
                <a:schemeClr val="accent2"/>
              </a:buClr>
              <a:buSzPct val="75000"/>
              <a:buFont typeface="Wingdings" pitchFamily="2" charset="2"/>
              <a:buNone/>
            </a:pPr>
            <a:r>
              <a:rPr lang="en-US" sz="2000" dirty="0">
                <a:solidFill>
                  <a:schemeClr val="bg2"/>
                </a:solidFill>
                <a:effectLst>
                  <a:outerShdw blurRad="38100" dist="38100" dir="2700000" algn="tl">
                    <a:srgbClr val="FFFFFF"/>
                  </a:outerShdw>
                </a:effectLst>
                <a:latin typeface="Liberation Sans" panose="020B0604020202020204" pitchFamily="34" charset="0"/>
              </a:rPr>
              <a:t>Classification</a:t>
            </a:r>
          </a:p>
        </p:txBody>
      </p:sp>
      <p:sp>
        <p:nvSpPr>
          <p:cNvPr id="47109" name="Rectangle 6"/>
          <p:cNvSpPr>
            <a:spLocks noChangeArrowheads="1"/>
          </p:cNvSpPr>
          <p:nvPr/>
        </p:nvSpPr>
        <p:spPr bwMode="auto">
          <a:xfrm>
            <a:off x="609600" y="1196975"/>
            <a:ext cx="8305800" cy="76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0000"/>
              </a:lnSpc>
              <a:spcBef>
                <a:spcPct val="50000"/>
              </a:spcBef>
            </a:pPr>
            <a:r>
              <a:rPr lang="en-US" altLang="en-US" sz="1900" dirty="0">
                <a:solidFill>
                  <a:schemeClr val="tx1"/>
                </a:solidFill>
                <a:latin typeface="Liberation Sans" panose="020B0604020202020204" pitchFamily="34" charset="0"/>
              </a:rPr>
              <a:t>E12-1:</a:t>
            </a:r>
            <a:r>
              <a:rPr lang="en-US" altLang="en-US" sz="1900" b="0" dirty="0">
                <a:solidFill>
                  <a:schemeClr val="tx1"/>
                </a:solidFill>
                <a:latin typeface="Liberation Sans" panose="020B0604020202020204" pitchFamily="34" charset="0"/>
              </a:rPr>
              <a:t>  Indicate how items on the list below would generally be reported in the financial statements. </a:t>
            </a:r>
          </a:p>
        </p:txBody>
      </p:sp>
      <p:sp>
        <p:nvSpPr>
          <p:cNvPr id="1237000" name="Rectangle 8"/>
          <p:cNvSpPr>
            <a:spLocks noChangeArrowheads="1"/>
          </p:cNvSpPr>
          <p:nvPr/>
        </p:nvSpPr>
        <p:spPr bwMode="auto">
          <a:xfrm>
            <a:off x="5334000" y="2667000"/>
            <a:ext cx="3657600" cy="1317797"/>
          </a:xfrm>
          <a:prstGeom prst="rect">
            <a:avLst/>
          </a:prstGeom>
          <a:noFill/>
          <a:ln>
            <a:noFill/>
          </a:ln>
          <a:effectLst/>
          <a:extLst>
            <a:ext uri="{909E8E84-426E-40DD-AFC4-6F175D3DCCD1}">
              <a14:hiddenFill xmlns:a14="http://schemas.microsoft.com/office/drawing/2010/main">
                <a:gradFill rotWithShape="0">
                  <a:gsLst>
                    <a:gs pos="0">
                      <a:srgbClr val="BCA4F0"/>
                    </a:gs>
                    <a:gs pos="100000">
                      <a:srgbClr val="E6DDF9"/>
                    </a:gs>
                  </a:gsLst>
                  <a:lin ang="5400000" scaled="1"/>
                </a:gra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lvl1pPr marL="533400" indent="-5334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0000"/>
              </a:lnSpc>
              <a:spcBef>
                <a:spcPct val="30000"/>
              </a:spcBef>
              <a:buClr>
                <a:schemeClr val="tx1"/>
              </a:buClr>
              <a:buFont typeface="Wingdings" pitchFamily="2" charset="2"/>
              <a:buAutoNum type="arabicPeriod"/>
            </a:pPr>
            <a:r>
              <a:rPr lang="en-US" altLang="en-US" sz="1900" b="0" dirty="0">
                <a:solidFill>
                  <a:schemeClr val="bg2"/>
                </a:solidFill>
                <a:latin typeface="Liberation Sans" panose="020B0604020202020204" pitchFamily="34" charset="0"/>
              </a:rPr>
              <a:t>Long-term investments</a:t>
            </a:r>
          </a:p>
          <a:p>
            <a:pPr algn="l">
              <a:lnSpc>
                <a:spcPct val="120000"/>
              </a:lnSpc>
              <a:spcBef>
                <a:spcPct val="30000"/>
              </a:spcBef>
              <a:buClr>
                <a:schemeClr val="tx1"/>
              </a:buClr>
              <a:buFont typeface="Wingdings" pitchFamily="2" charset="2"/>
              <a:buAutoNum type="arabicPeriod" startAt="2"/>
            </a:pPr>
            <a:r>
              <a:rPr lang="en-US" altLang="en-US" sz="1900" b="0" dirty="0">
                <a:solidFill>
                  <a:schemeClr val="bg2"/>
                </a:solidFill>
                <a:latin typeface="Liberation Sans" panose="020B0604020202020204" pitchFamily="34" charset="0"/>
              </a:rPr>
              <a:t>PP&amp;E</a:t>
            </a:r>
          </a:p>
          <a:p>
            <a:pPr algn="l">
              <a:lnSpc>
                <a:spcPct val="120000"/>
              </a:lnSpc>
              <a:spcBef>
                <a:spcPct val="30000"/>
              </a:spcBef>
              <a:buClr>
                <a:schemeClr val="tx1"/>
              </a:buClr>
              <a:buFont typeface="Wingdings" pitchFamily="2" charset="2"/>
              <a:buAutoNum type="arabicPeriod" startAt="2"/>
            </a:pPr>
            <a:r>
              <a:rPr lang="en-US" altLang="en-US" sz="1900" b="0" dirty="0" smtClean="0">
                <a:solidFill>
                  <a:schemeClr val="bg2"/>
                </a:solidFill>
                <a:latin typeface="Liberation Sans" panose="020B0604020202020204" pitchFamily="34" charset="0"/>
              </a:rPr>
              <a:t>R&amp;D expense</a:t>
            </a:r>
            <a:endParaRPr lang="en-US" altLang="en-US" sz="1900" b="0" dirty="0">
              <a:solidFill>
                <a:schemeClr val="bg2"/>
              </a:solidFill>
              <a:latin typeface="Liberation Sans" panose="020B0604020202020204" pitchFamily="34" charset="0"/>
            </a:endParaRPr>
          </a:p>
        </p:txBody>
      </p:sp>
      <p:sp>
        <p:nvSpPr>
          <p:cNvPr id="1237004" name="Line 12"/>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0" name="Rectangle 7"/>
          <p:cNvSpPr>
            <a:spLocks noChangeArrowheads="1"/>
          </p:cNvSpPr>
          <p:nvPr/>
        </p:nvSpPr>
        <p:spPr bwMode="auto">
          <a:xfrm>
            <a:off x="609600" y="3810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sz="3000" dirty="0">
                <a:solidFill>
                  <a:schemeClr val="tx2">
                    <a:lumMod val="50000"/>
                  </a:schemeClr>
                </a:solidFill>
                <a:latin typeface="Liberation Sans" panose="020B0604020202020204" pitchFamily="34" charset="0"/>
              </a:rPr>
              <a:t>RESEARCH AND DEVELOPMENT COSTS</a:t>
            </a:r>
          </a:p>
        </p:txBody>
      </p:sp>
      <p:sp>
        <p:nvSpPr>
          <p:cNvPr id="11" name="Rectangle 8"/>
          <p:cNvSpPr>
            <a:spLocks noChangeArrowheads="1"/>
          </p:cNvSpPr>
          <p:nvPr/>
        </p:nvSpPr>
        <p:spPr bwMode="auto">
          <a:xfrm>
            <a:off x="5334000" y="4663040"/>
            <a:ext cx="3810000" cy="1317797"/>
          </a:xfrm>
          <a:prstGeom prst="rect">
            <a:avLst/>
          </a:prstGeom>
          <a:noFill/>
          <a:ln>
            <a:noFill/>
          </a:ln>
          <a:effectLst/>
          <a:extLst>
            <a:ext uri="{909E8E84-426E-40DD-AFC4-6F175D3DCCD1}">
              <a14:hiddenFill xmlns:a14="http://schemas.microsoft.com/office/drawing/2010/main">
                <a:gradFill rotWithShape="0">
                  <a:gsLst>
                    <a:gs pos="0">
                      <a:srgbClr val="BCA4F0"/>
                    </a:gs>
                    <a:gs pos="100000">
                      <a:srgbClr val="E6DDF9"/>
                    </a:gs>
                  </a:gsLst>
                  <a:lin ang="5400000" scaled="1"/>
                </a:gra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90488" tIns="44450" rIns="90488" bIns="44450">
            <a:spAutoFit/>
          </a:bodyPr>
          <a:lstStyle/>
          <a:p>
            <a:pPr marL="533400" indent="-533400" algn="l">
              <a:lnSpc>
                <a:spcPct val="120000"/>
              </a:lnSpc>
              <a:spcBef>
                <a:spcPct val="30000"/>
              </a:spcBef>
              <a:buClr>
                <a:schemeClr val="tx1"/>
              </a:buClr>
              <a:buFont typeface="+mj-lt"/>
              <a:buAutoNum type="arabicPeriod" startAt="4"/>
            </a:pPr>
            <a:r>
              <a:rPr lang="en-US" altLang="en-US" sz="1900" b="0" dirty="0" smtClean="0">
                <a:solidFill>
                  <a:schemeClr val="bg2"/>
                </a:solidFill>
                <a:latin typeface="Liberation Sans" panose="020B0604020202020204" pitchFamily="34" charset="0"/>
              </a:rPr>
              <a:t>Prepaid </a:t>
            </a:r>
            <a:r>
              <a:rPr lang="en-US" altLang="en-US" sz="1900" b="0" dirty="0">
                <a:solidFill>
                  <a:schemeClr val="bg2"/>
                </a:solidFill>
                <a:latin typeface="Liberation Sans" panose="020B0604020202020204" pitchFamily="34" charset="0"/>
              </a:rPr>
              <a:t>rent</a:t>
            </a:r>
          </a:p>
          <a:p>
            <a:pPr marL="533400" indent="-533400" algn="l">
              <a:lnSpc>
                <a:spcPct val="120000"/>
              </a:lnSpc>
              <a:spcBef>
                <a:spcPct val="30000"/>
              </a:spcBef>
              <a:buClr>
                <a:schemeClr val="tx1"/>
              </a:buClr>
              <a:buFont typeface="Wingdings" pitchFamily="2" charset="2"/>
              <a:buAutoNum type="arabicPeriod" startAt="4"/>
            </a:pPr>
            <a:r>
              <a:rPr lang="en-US" altLang="en-US" sz="1900" b="0" dirty="0">
                <a:solidFill>
                  <a:schemeClr val="bg2"/>
                </a:solidFill>
                <a:latin typeface="Liberation Sans" panose="020B0604020202020204" pitchFamily="34" charset="0"/>
              </a:rPr>
              <a:t>PP&amp;E</a:t>
            </a:r>
          </a:p>
          <a:p>
            <a:pPr marL="533400" indent="-533400" algn="l">
              <a:lnSpc>
                <a:spcPct val="120000"/>
              </a:lnSpc>
              <a:spcBef>
                <a:spcPct val="30000"/>
              </a:spcBef>
              <a:buClr>
                <a:schemeClr val="tx1"/>
              </a:buClr>
              <a:buFont typeface="Wingdings" pitchFamily="2" charset="2"/>
              <a:buAutoNum type="arabicPeriod" startAt="4"/>
            </a:pPr>
            <a:r>
              <a:rPr lang="en-US" altLang="en-US" sz="1900" b="0" dirty="0">
                <a:solidFill>
                  <a:schemeClr val="bg2"/>
                </a:solidFill>
                <a:latin typeface="Liberation Sans" panose="020B0604020202020204" pitchFamily="34" charset="0"/>
              </a:rPr>
              <a:t>R&amp;D </a:t>
            </a:r>
            <a:r>
              <a:rPr lang="en-US" altLang="en-US" sz="1900" b="0" dirty="0" smtClean="0">
                <a:solidFill>
                  <a:schemeClr val="bg2"/>
                </a:solidFill>
                <a:latin typeface="Liberation Sans" panose="020B0604020202020204" pitchFamily="34" charset="0"/>
              </a:rPr>
              <a:t>expense</a:t>
            </a:r>
            <a:endParaRPr lang="en-US" altLang="en-US" sz="1900" b="0" dirty="0">
              <a:solidFill>
                <a:schemeClr val="bg2"/>
              </a:solidFill>
              <a:latin typeface="Liberation Sans" panose="020B0604020202020204" pitchFamily="34" charset="0"/>
            </a:endParaRPr>
          </a:p>
        </p:txBody>
      </p:sp>
      <p:sp>
        <p:nvSpPr>
          <p:cNvPr id="12"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5</a:t>
            </a:r>
            <a:endParaRPr lang="en-US" alt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37000">
                                            <p:txEl>
                                              <p:pRg st="0" end="0"/>
                                            </p:txEl>
                                          </p:spTgt>
                                        </p:tgtEl>
                                        <p:attrNameLst>
                                          <p:attrName>style.visibility</p:attrName>
                                        </p:attrNameLst>
                                      </p:cBhvr>
                                      <p:to>
                                        <p:strVal val="visible"/>
                                      </p:to>
                                    </p:set>
                                    <p:animEffect transition="in" filter="wipe(left)">
                                      <p:cBhvr>
                                        <p:cTn id="7" dur="500"/>
                                        <p:tgtEl>
                                          <p:spTgt spid="123700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37000">
                                            <p:txEl>
                                              <p:pRg st="1" end="1"/>
                                            </p:txEl>
                                          </p:spTgt>
                                        </p:tgtEl>
                                        <p:attrNameLst>
                                          <p:attrName>style.visibility</p:attrName>
                                        </p:attrNameLst>
                                      </p:cBhvr>
                                      <p:to>
                                        <p:strVal val="visible"/>
                                      </p:to>
                                    </p:set>
                                    <p:animEffect transition="in" filter="wipe(left)">
                                      <p:cBhvr>
                                        <p:cTn id="12" dur="500"/>
                                        <p:tgtEl>
                                          <p:spTgt spid="123700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37000">
                                            <p:txEl>
                                              <p:pRg st="2" end="2"/>
                                            </p:txEl>
                                          </p:spTgt>
                                        </p:tgtEl>
                                        <p:attrNameLst>
                                          <p:attrName>style.visibility</p:attrName>
                                        </p:attrNameLst>
                                      </p:cBhvr>
                                      <p:to>
                                        <p:strVal val="visible"/>
                                      </p:to>
                                    </p:set>
                                    <p:animEffect transition="in" filter="wipe(left)">
                                      <p:cBhvr>
                                        <p:cTn id="17" dur="500"/>
                                        <p:tgtEl>
                                          <p:spTgt spid="123700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wipe(left)">
                                      <p:cBhvr>
                                        <p:cTn id="22" dur="5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animEffect transition="in" filter="wipe(left)">
                                      <p:cBhvr>
                                        <p:cTn id="27" dur="500"/>
                                        <p:tgtEl>
                                          <p:spTgt spid="11">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xEl>
                                              <p:pRg st="2" end="2"/>
                                            </p:txEl>
                                          </p:spTgt>
                                        </p:tgtEl>
                                        <p:attrNameLst>
                                          <p:attrName>style.visibility</p:attrName>
                                        </p:attrNameLst>
                                      </p:cBhvr>
                                      <p:to>
                                        <p:strVal val="visible"/>
                                      </p:to>
                                    </p:set>
                                    <p:animEffect transition="in" filter="wipe(left)">
                                      <p:cBhvr>
                                        <p:cTn id="32"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7000" grpId="0" build="p"/>
      <p:bldP spid="1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4"/>
          <p:cNvSpPr txBox="1">
            <a:spLocks noChangeArrowheads="1"/>
          </p:cNvSpPr>
          <p:nvPr/>
        </p:nvSpPr>
        <p:spPr bwMode="auto">
          <a:xfrm>
            <a:off x="596900" y="1954866"/>
            <a:ext cx="7861300" cy="42857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371600" indent="-4572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5000"/>
              </a:lnSpc>
              <a:spcBef>
                <a:spcPts val="1200"/>
              </a:spcBef>
              <a:buSzPct val="80000"/>
            </a:pPr>
            <a:r>
              <a:rPr lang="en-US" altLang="en-US" sz="2500" dirty="0">
                <a:solidFill>
                  <a:srgbClr val="006600"/>
                </a:solidFill>
                <a:latin typeface="Liberation Sans" panose="020B0604020202020204" pitchFamily="34" charset="0"/>
              </a:rPr>
              <a:t>Purchased Intangibles</a:t>
            </a:r>
          </a:p>
          <a:p>
            <a:pPr lvl="1" algn="l">
              <a:lnSpc>
                <a:spcPct val="125000"/>
              </a:lnSpc>
              <a:spcBef>
                <a:spcPts val="1200"/>
              </a:spcBef>
              <a:buClr>
                <a:srgbClr val="CC0000"/>
              </a:buClr>
              <a:buSzPct val="80000"/>
              <a:buFont typeface="Wingdings" pitchFamily="2" charset="2"/>
              <a:buChar char="u"/>
            </a:pPr>
            <a:r>
              <a:rPr lang="en-US" altLang="en-US" sz="2300" b="0" dirty="0">
                <a:solidFill>
                  <a:schemeClr val="tx1"/>
                </a:solidFill>
                <a:latin typeface="Liberation Sans" panose="020B0604020202020204" pitchFamily="34" charset="0"/>
              </a:rPr>
              <a:t>Recorded at cost.</a:t>
            </a:r>
          </a:p>
          <a:p>
            <a:pPr lvl="1" algn="l">
              <a:lnSpc>
                <a:spcPct val="125000"/>
              </a:lnSpc>
              <a:spcBef>
                <a:spcPts val="1200"/>
              </a:spcBef>
              <a:buClr>
                <a:srgbClr val="CC0000"/>
              </a:buClr>
              <a:buSzPct val="80000"/>
              <a:buFont typeface="Wingdings" pitchFamily="2" charset="2"/>
              <a:buChar char="u"/>
            </a:pPr>
            <a:r>
              <a:rPr lang="en-US" altLang="en-US" sz="2300" b="0" dirty="0">
                <a:solidFill>
                  <a:schemeClr val="tx1"/>
                </a:solidFill>
                <a:latin typeface="Liberation Sans" panose="020B0604020202020204" pitchFamily="34" charset="0"/>
              </a:rPr>
              <a:t>Includes all costs necessary to make the intangible asset ready for its intended use.</a:t>
            </a:r>
          </a:p>
          <a:p>
            <a:pPr lvl="1" algn="l">
              <a:lnSpc>
                <a:spcPct val="125000"/>
              </a:lnSpc>
              <a:spcBef>
                <a:spcPts val="1200"/>
              </a:spcBef>
              <a:buClr>
                <a:srgbClr val="CC0000"/>
              </a:buClr>
              <a:buSzPct val="80000"/>
              <a:buFont typeface="Wingdings" pitchFamily="2" charset="2"/>
              <a:buChar char="u"/>
            </a:pPr>
            <a:r>
              <a:rPr lang="en-US" altLang="en-US" sz="2300" b="0" dirty="0">
                <a:solidFill>
                  <a:schemeClr val="tx1"/>
                </a:solidFill>
                <a:latin typeface="Liberation Sans" panose="020B0604020202020204" pitchFamily="34" charset="0"/>
              </a:rPr>
              <a:t>Typical costs include:</a:t>
            </a:r>
          </a:p>
          <a:p>
            <a:pPr lvl="2" algn="l">
              <a:lnSpc>
                <a:spcPct val="125000"/>
              </a:lnSpc>
              <a:spcBef>
                <a:spcPts val="600"/>
              </a:spcBef>
              <a:buClr>
                <a:srgbClr val="CC0000"/>
              </a:buClr>
              <a:buSzPct val="80000"/>
              <a:buFont typeface="Arial" charset="0"/>
              <a:buChar char="►"/>
            </a:pPr>
            <a:r>
              <a:rPr lang="en-US" altLang="en-US" sz="2200" b="0" dirty="0">
                <a:solidFill>
                  <a:schemeClr val="tx1"/>
                </a:solidFill>
                <a:latin typeface="Liberation Sans" panose="020B0604020202020204" pitchFamily="34" charset="0"/>
              </a:rPr>
              <a:t>Purchase </a:t>
            </a:r>
            <a:r>
              <a:rPr lang="en-US" altLang="en-US" sz="2200" b="0" dirty="0" smtClean="0">
                <a:solidFill>
                  <a:schemeClr val="tx1"/>
                </a:solidFill>
                <a:latin typeface="Liberation Sans" panose="020B0604020202020204" pitchFamily="34" charset="0"/>
              </a:rPr>
              <a:t>price.</a:t>
            </a:r>
            <a:endParaRPr lang="en-US" altLang="en-US" sz="2200" b="0" dirty="0">
              <a:solidFill>
                <a:schemeClr val="tx1"/>
              </a:solidFill>
              <a:latin typeface="Liberation Sans" panose="020B0604020202020204" pitchFamily="34" charset="0"/>
            </a:endParaRPr>
          </a:p>
          <a:p>
            <a:pPr lvl="2" algn="l">
              <a:lnSpc>
                <a:spcPct val="125000"/>
              </a:lnSpc>
              <a:spcBef>
                <a:spcPts val="600"/>
              </a:spcBef>
              <a:buClr>
                <a:srgbClr val="CC0000"/>
              </a:buClr>
              <a:buSzPct val="80000"/>
              <a:buFont typeface="Arial" charset="0"/>
              <a:buChar char="►"/>
            </a:pPr>
            <a:r>
              <a:rPr lang="en-US" altLang="en-US" sz="2200" b="0" dirty="0">
                <a:solidFill>
                  <a:schemeClr val="tx1"/>
                </a:solidFill>
                <a:latin typeface="Liberation Sans" panose="020B0604020202020204" pitchFamily="34" charset="0"/>
              </a:rPr>
              <a:t>Legal </a:t>
            </a:r>
            <a:r>
              <a:rPr lang="en-US" altLang="en-US" sz="2200" b="0" dirty="0" smtClean="0">
                <a:solidFill>
                  <a:schemeClr val="tx1"/>
                </a:solidFill>
                <a:latin typeface="Liberation Sans" panose="020B0604020202020204" pitchFamily="34" charset="0"/>
              </a:rPr>
              <a:t>fees.</a:t>
            </a:r>
            <a:endParaRPr lang="en-US" altLang="en-US" sz="2200" b="0" dirty="0">
              <a:solidFill>
                <a:schemeClr val="tx1"/>
              </a:solidFill>
              <a:latin typeface="Liberation Sans" panose="020B0604020202020204" pitchFamily="34" charset="0"/>
            </a:endParaRPr>
          </a:p>
          <a:p>
            <a:pPr lvl="2" algn="l">
              <a:lnSpc>
                <a:spcPct val="125000"/>
              </a:lnSpc>
              <a:spcBef>
                <a:spcPts val="600"/>
              </a:spcBef>
              <a:buClr>
                <a:srgbClr val="CC0000"/>
              </a:buClr>
              <a:buSzPct val="80000"/>
              <a:buFont typeface="Arial" charset="0"/>
              <a:buChar char="►"/>
            </a:pPr>
            <a:r>
              <a:rPr lang="en-US" altLang="en-US" sz="2200" b="0" dirty="0">
                <a:solidFill>
                  <a:schemeClr val="tx1"/>
                </a:solidFill>
                <a:latin typeface="Liberation Sans" panose="020B0604020202020204" pitchFamily="34" charset="0"/>
              </a:rPr>
              <a:t>Other incidental </a:t>
            </a:r>
            <a:r>
              <a:rPr lang="en-US" altLang="en-US" sz="2200" b="0" dirty="0" smtClean="0">
                <a:solidFill>
                  <a:schemeClr val="tx1"/>
                </a:solidFill>
                <a:latin typeface="Liberation Sans" panose="020B0604020202020204" pitchFamily="34" charset="0"/>
              </a:rPr>
              <a:t>expenses.</a:t>
            </a:r>
            <a:endParaRPr lang="en-US" altLang="en-US" sz="2200" b="0" dirty="0">
              <a:solidFill>
                <a:schemeClr val="tx1"/>
              </a:solidFill>
              <a:latin typeface="Liberation Sans" panose="020B0604020202020204" pitchFamily="34" charset="0"/>
            </a:endParaRPr>
          </a:p>
        </p:txBody>
      </p:sp>
      <p:sp>
        <p:nvSpPr>
          <p:cNvPr id="6148" name="Text Box 5"/>
          <p:cNvSpPr txBox="1">
            <a:spLocks noChangeArrowheads="1"/>
          </p:cNvSpPr>
          <p:nvPr/>
        </p:nvSpPr>
        <p:spPr bwMode="auto">
          <a:xfrm>
            <a:off x="609600" y="1371600"/>
            <a:ext cx="8001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spcBef>
                <a:spcPct val="30000"/>
              </a:spcBef>
              <a:spcAft>
                <a:spcPct val="20000"/>
              </a:spcAft>
              <a:buSzPct val="80000"/>
              <a:defRPr sz="2800">
                <a:solidFill>
                  <a:srgbClr val="660066"/>
                </a:solidFill>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Valuation</a:t>
            </a:r>
          </a:p>
        </p:txBody>
      </p:sp>
      <p:sp>
        <p:nvSpPr>
          <p:cNvPr id="6149" name="Rectangle 7"/>
          <p:cNvSpPr>
            <a:spLocks noChangeArrowheads="1"/>
          </p:cNvSpPr>
          <p:nvPr/>
        </p:nvSpPr>
        <p:spPr bwMode="auto">
          <a:xfrm>
            <a:off x="609600" y="3810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dirty="0">
                <a:solidFill>
                  <a:schemeClr val="tx2">
                    <a:lumMod val="50000"/>
                  </a:schemeClr>
                </a:solidFill>
                <a:latin typeface="Liberation Sans" panose="020B0604020202020204" pitchFamily="34" charset="0"/>
              </a:rPr>
              <a:t>INTANGIBLE ASSET ISSUES</a:t>
            </a:r>
          </a:p>
        </p:txBody>
      </p:sp>
      <p:sp>
        <p:nvSpPr>
          <p:cNvPr id="110184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7"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1 </a:t>
            </a:r>
            <a:endParaRPr lang="en-US" altLang="en-US" dirty="0"/>
          </a:p>
        </p:txBody>
      </p:sp>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3"/>
          <p:cNvSpPr>
            <a:spLocks noChangeArrowheads="1"/>
          </p:cNvSpPr>
          <p:nvPr/>
        </p:nvSpPr>
        <p:spPr bwMode="auto">
          <a:xfrm>
            <a:off x="152400" y="1966604"/>
            <a:ext cx="4876800" cy="4330700"/>
          </a:xfrm>
          <a:prstGeom prst="rect">
            <a:avLst/>
          </a:prstGeom>
          <a:noFill/>
          <a:ln>
            <a:noFill/>
          </a:ln>
          <a:effectLst/>
          <a:extLst>
            <a:ext uri="{909E8E84-426E-40DD-AFC4-6F175D3DCCD1}">
              <a14:hiddenFill xmlns:a14="http://schemas.microsoft.com/office/drawing/2010/main">
                <a:gradFill rotWithShape="0">
                  <a:gsLst>
                    <a:gs pos="0">
                      <a:srgbClr val="BCA4F0"/>
                    </a:gs>
                    <a:gs pos="100000">
                      <a:srgbClr val="E6DDF9"/>
                    </a:gs>
                  </a:gsLst>
                  <a:lin ang="5400000" scaled="1"/>
                </a:gra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533400" indent="-5334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0000"/>
              </a:lnSpc>
              <a:spcBef>
                <a:spcPct val="30000"/>
              </a:spcBef>
              <a:buClr>
                <a:schemeClr val="tx1"/>
              </a:buClr>
              <a:buFont typeface="Wingdings" pitchFamily="2" charset="2"/>
              <a:buAutoNum type="arabicPeriod" startAt="7"/>
            </a:pPr>
            <a:r>
              <a:rPr lang="en-US" altLang="en-US" sz="1900" b="0" dirty="0">
                <a:solidFill>
                  <a:schemeClr val="bg2"/>
                </a:solidFill>
                <a:latin typeface="Liberation Sans" panose="020B0604020202020204" pitchFamily="34" charset="0"/>
              </a:rPr>
              <a:t>Cost incurred in the formation of a   corporation.</a:t>
            </a:r>
          </a:p>
          <a:p>
            <a:pPr algn="l">
              <a:lnSpc>
                <a:spcPct val="120000"/>
              </a:lnSpc>
              <a:spcBef>
                <a:spcPct val="30000"/>
              </a:spcBef>
              <a:buClr>
                <a:schemeClr val="tx1"/>
              </a:buClr>
              <a:buFont typeface="Wingdings" pitchFamily="2" charset="2"/>
              <a:buAutoNum type="arabicPeriod" startAt="7"/>
            </a:pPr>
            <a:r>
              <a:rPr lang="en-US" altLang="en-US" sz="1900" b="0" dirty="0">
                <a:solidFill>
                  <a:schemeClr val="bg2"/>
                </a:solidFill>
                <a:latin typeface="Liberation Sans" panose="020B0604020202020204" pitchFamily="34" charset="0"/>
              </a:rPr>
              <a:t>Operating losses incurred in the 	     start-up of a business.</a:t>
            </a:r>
          </a:p>
          <a:p>
            <a:pPr algn="l">
              <a:lnSpc>
                <a:spcPct val="120000"/>
              </a:lnSpc>
              <a:spcBef>
                <a:spcPct val="30000"/>
              </a:spcBef>
              <a:buClr>
                <a:schemeClr val="tx1"/>
              </a:buClr>
              <a:buFont typeface="Wingdings" pitchFamily="2" charset="2"/>
              <a:buAutoNum type="arabicPeriod" startAt="7"/>
            </a:pPr>
            <a:r>
              <a:rPr lang="en-US" altLang="en-US" sz="1900" b="0" dirty="0">
                <a:solidFill>
                  <a:schemeClr val="bg2"/>
                </a:solidFill>
                <a:latin typeface="Liberation Sans" panose="020B0604020202020204" pitchFamily="34" charset="0"/>
              </a:rPr>
              <a:t>Training costs incurred in start-up of new operation.</a:t>
            </a:r>
          </a:p>
          <a:p>
            <a:pPr algn="l">
              <a:lnSpc>
                <a:spcPct val="120000"/>
              </a:lnSpc>
              <a:spcBef>
                <a:spcPct val="30000"/>
              </a:spcBef>
              <a:buClr>
                <a:schemeClr val="tx1"/>
              </a:buClr>
              <a:buFont typeface="Wingdings" pitchFamily="2" charset="2"/>
              <a:buAutoNum type="arabicPeriod" startAt="7"/>
            </a:pPr>
            <a:r>
              <a:rPr lang="en-US" altLang="en-US" sz="1900" b="0" dirty="0">
                <a:solidFill>
                  <a:schemeClr val="bg2"/>
                </a:solidFill>
                <a:latin typeface="Liberation Sans" panose="020B0604020202020204" pitchFamily="34" charset="0"/>
              </a:rPr>
              <a:t>Purchase cost of a franchise.</a:t>
            </a:r>
          </a:p>
          <a:p>
            <a:pPr algn="l">
              <a:lnSpc>
                <a:spcPct val="120000"/>
              </a:lnSpc>
              <a:spcBef>
                <a:spcPct val="30000"/>
              </a:spcBef>
              <a:buClr>
                <a:schemeClr val="tx1"/>
              </a:buClr>
              <a:buFont typeface="Wingdings" pitchFamily="2" charset="2"/>
              <a:buAutoNum type="arabicPeriod" startAt="7"/>
            </a:pPr>
            <a:r>
              <a:rPr lang="en-US" altLang="en-US" sz="1900" b="0" dirty="0">
                <a:solidFill>
                  <a:schemeClr val="bg2"/>
                </a:solidFill>
                <a:latin typeface="Liberation Sans" panose="020B0604020202020204" pitchFamily="34" charset="0"/>
              </a:rPr>
              <a:t>Goodwill generated internally.</a:t>
            </a:r>
          </a:p>
          <a:p>
            <a:pPr algn="l">
              <a:lnSpc>
                <a:spcPct val="120000"/>
              </a:lnSpc>
              <a:spcBef>
                <a:spcPct val="30000"/>
              </a:spcBef>
              <a:buClr>
                <a:schemeClr val="tx1"/>
              </a:buClr>
              <a:buFont typeface="Wingdings" pitchFamily="2" charset="2"/>
              <a:buAutoNum type="arabicPeriod" startAt="7"/>
            </a:pPr>
            <a:r>
              <a:rPr lang="en-US" altLang="en-US" sz="1900" b="0" dirty="0">
                <a:solidFill>
                  <a:schemeClr val="bg2"/>
                </a:solidFill>
                <a:latin typeface="Liberation Sans" panose="020B0604020202020204" pitchFamily="34" charset="0"/>
              </a:rPr>
              <a:t>Cost of testing in search of product alternatives.</a:t>
            </a:r>
          </a:p>
        </p:txBody>
      </p:sp>
      <p:sp>
        <p:nvSpPr>
          <p:cNvPr id="1160206" name="Rectangle 14"/>
          <p:cNvSpPr>
            <a:spLocks noChangeArrowheads="1"/>
          </p:cNvSpPr>
          <p:nvPr/>
        </p:nvSpPr>
        <p:spPr bwMode="auto">
          <a:xfrm>
            <a:off x="5334000" y="1966604"/>
            <a:ext cx="3810000" cy="408382"/>
          </a:xfrm>
          <a:prstGeom prst="rect">
            <a:avLst/>
          </a:prstGeom>
          <a:noFill/>
          <a:ln>
            <a:noFill/>
          </a:ln>
          <a:effectLst/>
          <a:extLst>
            <a:ext uri="{909E8E84-426E-40DD-AFC4-6F175D3DCCD1}">
              <a14:hiddenFill xmlns:a14="http://schemas.microsoft.com/office/drawing/2010/main">
                <a:gradFill rotWithShape="0">
                  <a:gsLst>
                    <a:gs pos="0">
                      <a:srgbClr val="BCA4F0"/>
                    </a:gs>
                    <a:gs pos="100000">
                      <a:srgbClr val="E6DDF9"/>
                    </a:gs>
                  </a:gsLst>
                  <a:lin ang="5400000" scaled="1"/>
                </a:gra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90488" tIns="44450" rIns="90488" bIns="44450">
            <a:spAutoFit/>
          </a:bodyPr>
          <a:lstStyle/>
          <a:p>
            <a:pPr marL="533400" indent="-533400" algn="l">
              <a:lnSpc>
                <a:spcPct val="120000"/>
              </a:lnSpc>
              <a:spcBef>
                <a:spcPct val="30000"/>
              </a:spcBef>
              <a:buClr>
                <a:schemeClr val="tx1"/>
              </a:buClr>
              <a:buFont typeface="+mj-lt"/>
              <a:buAutoNum type="arabicPeriod" startAt="7"/>
            </a:pPr>
            <a:r>
              <a:rPr lang="en-US" altLang="en-US" sz="1900" b="0" dirty="0" smtClean="0">
                <a:solidFill>
                  <a:schemeClr val="bg2"/>
                </a:solidFill>
                <a:latin typeface="Liberation Sans" panose="020B0604020202020204" pitchFamily="34" charset="0"/>
              </a:rPr>
              <a:t>Expense</a:t>
            </a:r>
            <a:endParaRPr lang="en-US" altLang="en-US" sz="1900" b="0" dirty="0">
              <a:solidFill>
                <a:schemeClr val="bg2"/>
              </a:solidFill>
              <a:latin typeface="Liberation Sans" panose="020B0604020202020204" pitchFamily="34" charset="0"/>
            </a:endParaRPr>
          </a:p>
        </p:txBody>
      </p:sp>
      <p:sp>
        <p:nvSpPr>
          <p:cNvPr id="1160214" name="Line 22"/>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9" name="Rectangle 7"/>
          <p:cNvSpPr>
            <a:spLocks noChangeArrowheads="1"/>
          </p:cNvSpPr>
          <p:nvPr/>
        </p:nvSpPr>
        <p:spPr bwMode="auto">
          <a:xfrm>
            <a:off x="609600" y="3810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sz="3000" dirty="0">
                <a:solidFill>
                  <a:schemeClr val="tx2">
                    <a:lumMod val="50000"/>
                  </a:schemeClr>
                </a:solidFill>
                <a:latin typeface="Liberation Sans" panose="020B0604020202020204" pitchFamily="34" charset="0"/>
              </a:rPr>
              <a:t>RESEARCH AND DEVELOPMENT COSTS</a:t>
            </a:r>
          </a:p>
        </p:txBody>
      </p:sp>
      <p:sp>
        <p:nvSpPr>
          <p:cNvPr id="10" name="Rectangle 3"/>
          <p:cNvSpPr>
            <a:spLocks noChangeArrowheads="1"/>
          </p:cNvSpPr>
          <p:nvPr/>
        </p:nvSpPr>
        <p:spPr bwMode="auto">
          <a:xfrm>
            <a:off x="228600" y="1362102"/>
            <a:ext cx="4800600" cy="461010"/>
          </a:xfrm>
          <a:prstGeom prst="rect">
            <a:avLst/>
          </a:prstGeom>
          <a:solidFill>
            <a:srgbClr val="FFFFC5"/>
          </a:solidFill>
          <a:ln w="12700">
            <a:solidFill>
              <a:schemeClr val="tx1"/>
            </a:solidFill>
            <a:miter lim="800000"/>
            <a:headEnd/>
            <a:tailEnd/>
          </a:ln>
          <a:effectLst>
            <a:innerShdw blurRad="114300">
              <a:prstClr val="black"/>
            </a:innerShdw>
          </a:effectLst>
        </p:spPr>
        <p:txBody>
          <a:bodyPr lIns="90488" tIns="44450" rIns="90488" bIns="44450" anchor="ctr" anchorCtr="0"/>
          <a:lstStyle/>
          <a:p>
            <a:pPr marL="342900" indent="-342900">
              <a:spcBef>
                <a:spcPct val="20000"/>
              </a:spcBef>
              <a:buClr>
                <a:schemeClr val="accent2"/>
              </a:buClr>
              <a:buSzPct val="75000"/>
              <a:buFont typeface="Wingdings" pitchFamily="2" charset="2"/>
              <a:buNone/>
            </a:pPr>
            <a:r>
              <a:rPr lang="en-US" sz="2000" dirty="0">
                <a:solidFill>
                  <a:schemeClr val="bg2"/>
                </a:solidFill>
                <a:effectLst>
                  <a:outerShdw blurRad="38100" dist="38100" dir="2700000" algn="tl">
                    <a:srgbClr val="FFFFFF"/>
                  </a:outerShdw>
                </a:effectLst>
                <a:latin typeface="Liberation Sans" panose="020B0604020202020204" pitchFamily="34" charset="0"/>
              </a:rPr>
              <a:t>Item</a:t>
            </a:r>
          </a:p>
        </p:txBody>
      </p:sp>
      <p:sp>
        <p:nvSpPr>
          <p:cNvPr id="11" name="Rectangle 4"/>
          <p:cNvSpPr>
            <a:spLocks noChangeArrowheads="1"/>
          </p:cNvSpPr>
          <p:nvPr/>
        </p:nvSpPr>
        <p:spPr bwMode="auto">
          <a:xfrm>
            <a:off x="5424055" y="1362102"/>
            <a:ext cx="3325091" cy="461010"/>
          </a:xfrm>
          <a:prstGeom prst="rect">
            <a:avLst/>
          </a:prstGeom>
          <a:solidFill>
            <a:srgbClr val="FFFFC5"/>
          </a:solidFill>
          <a:ln w="12700">
            <a:solidFill>
              <a:schemeClr val="tx1"/>
            </a:solidFill>
            <a:miter lim="800000"/>
            <a:headEnd/>
            <a:tailEnd/>
          </a:ln>
          <a:effectLst>
            <a:innerShdw blurRad="114300">
              <a:prstClr val="black"/>
            </a:innerShdw>
          </a:effectLst>
        </p:spPr>
        <p:txBody>
          <a:bodyPr lIns="90488" tIns="44450" rIns="90488" bIns="44450" anchor="ctr" anchorCtr="0"/>
          <a:lstStyle/>
          <a:p>
            <a:pPr marL="342900" indent="-342900">
              <a:spcBef>
                <a:spcPct val="20000"/>
              </a:spcBef>
              <a:buClr>
                <a:schemeClr val="accent2"/>
              </a:buClr>
              <a:buSzPct val="75000"/>
              <a:buFont typeface="Wingdings" pitchFamily="2" charset="2"/>
              <a:buNone/>
            </a:pPr>
            <a:r>
              <a:rPr lang="en-US" sz="2000" dirty="0">
                <a:solidFill>
                  <a:schemeClr val="bg2"/>
                </a:solidFill>
                <a:effectLst>
                  <a:outerShdw blurRad="38100" dist="38100" dir="2700000" algn="tl">
                    <a:srgbClr val="FFFFFF"/>
                  </a:outerShdw>
                </a:effectLst>
                <a:latin typeface="Liberation Sans" panose="020B0604020202020204" pitchFamily="34" charset="0"/>
              </a:rPr>
              <a:t>Classification</a:t>
            </a:r>
          </a:p>
        </p:txBody>
      </p:sp>
      <p:sp>
        <p:nvSpPr>
          <p:cNvPr id="12" name="Rectangle 14"/>
          <p:cNvSpPr>
            <a:spLocks noChangeArrowheads="1"/>
          </p:cNvSpPr>
          <p:nvPr/>
        </p:nvSpPr>
        <p:spPr bwMode="auto">
          <a:xfrm>
            <a:off x="5334000" y="2743200"/>
            <a:ext cx="3810000" cy="408382"/>
          </a:xfrm>
          <a:prstGeom prst="rect">
            <a:avLst/>
          </a:prstGeom>
          <a:noFill/>
          <a:ln>
            <a:noFill/>
          </a:ln>
          <a:effectLst/>
          <a:extLst>
            <a:ext uri="{909E8E84-426E-40DD-AFC4-6F175D3DCCD1}">
              <a14:hiddenFill xmlns:a14="http://schemas.microsoft.com/office/drawing/2010/main">
                <a:gradFill rotWithShape="0">
                  <a:gsLst>
                    <a:gs pos="0">
                      <a:srgbClr val="BCA4F0"/>
                    </a:gs>
                    <a:gs pos="100000">
                      <a:srgbClr val="E6DDF9"/>
                    </a:gs>
                  </a:gsLst>
                  <a:lin ang="5400000" scaled="1"/>
                </a:gra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90488" tIns="44450" rIns="90488" bIns="44450">
            <a:spAutoFit/>
          </a:bodyPr>
          <a:lstStyle/>
          <a:p>
            <a:pPr marL="533400" indent="-533400" algn="l">
              <a:lnSpc>
                <a:spcPct val="120000"/>
              </a:lnSpc>
              <a:spcBef>
                <a:spcPct val="30000"/>
              </a:spcBef>
              <a:buClr>
                <a:schemeClr val="tx1"/>
              </a:buClr>
              <a:buFont typeface="+mj-lt"/>
              <a:buAutoNum type="arabicPeriod" startAt="8"/>
            </a:pPr>
            <a:r>
              <a:rPr lang="en-US" altLang="en-US" sz="1900" b="0" dirty="0" smtClean="0">
                <a:solidFill>
                  <a:schemeClr val="bg2"/>
                </a:solidFill>
                <a:latin typeface="Liberation Sans" panose="020B0604020202020204" pitchFamily="34" charset="0"/>
              </a:rPr>
              <a:t>Operating loss</a:t>
            </a:r>
            <a:endParaRPr lang="en-US" altLang="en-US" sz="1900" b="0" dirty="0">
              <a:solidFill>
                <a:schemeClr val="bg2"/>
              </a:solidFill>
              <a:latin typeface="Liberation Sans" panose="020B0604020202020204" pitchFamily="34" charset="0"/>
            </a:endParaRPr>
          </a:p>
        </p:txBody>
      </p:sp>
      <p:sp>
        <p:nvSpPr>
          <p:cNvPr id="13" name="Rectangle 14"/>
          <p:cNvSpPr>
            <a:spLocks noChangeArrowheads="1"/>
          </p:cNvSpPr>
          <p:nvPr/>
        </p:nvSpPr>
        <p:spPr bwMode="auto">
          <a:xfrm>
            <a:off x="5334000" y="3543614"/>
            <a:ext cx="3810000" cy="408382"/>
          </a:xfrm>
          <a:prstGeom prst="rect">
            <a:avLst/>
          </a:prstGeom>
          <a:noFill/>
          <a:ln>
            <a:noFill/>
          </a:ln>
          <a:effectLst/>
          <a:extLst>
            <a:ext uri="{909E8E84-426E-40DD-AFC4-6F175D3DCCD1}">
              <a14:hiddenFill xmlns:a14="http://schemas.microsoft.com/office/drawing/2010/main">
                <a:gradFill rotWithShape="0">
                  <a:gsLst>
                    <a:gs pos="0">
                      <a:srgbClr val="BCA4F0"/>
                    </a:gs>
                    <a:gs pos="100000">
                      <a:srgbClr val="E6DDF9"/>
                    </a:gs>
                  </a:gsLst>
                  <a:lin ang="5400000" scaled="1"/>
                </a:gra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90488" tIns="44450" rIns="90488" bIns="44450">
            <a:spAutoFit/>
          </a:bodyPr>
          <a:lstStyle/>
          <a:p>
            <a:pPr marL="533400" indent="-533400" algn="l">
              <a:lnSpc>
                <a:spcPct val="120000"/>
              </a:lnSpc>
              <a:spcBef>
                <a:spcPct val="30000"/>
              </a:spcBef>
              <a:buClr>
                <a:schemeClr val="tx1"/>
              </a:buClr>
              <a:buFont typeface="+mj-lt"/>
              <a:buAutoNum type="arabicPeriod" startAt="9"/>
            </a:pPr>
            <a:r>
              <a:rPr lang="en-US" altLang="en-US" sz="1900" b="0" dirty="0" smtClean="0">
                <a:solidFill>
                  <a:schemeClr val="bg2"/>
                </a:solidFill>
                <a:latin typeface="Liberation Sans" panose="020B0604020202020204" pitchFamily="34" charset="0"/>
              </a:rPr>
              <a:t>Expense</a:t>
            </a:r>
            <a:endParaRPr lang="en-US" altLang="en-US" sz="1900" b="0" dirty="0">
              <a:solidFill>
                <a:schemeClr val="bg2"/>
              </a:solidFill>
              <a:latin typeface="Liberation Sans" panose="020B0604020202020204" pitchFamily="34" charset="0"/>
            </a:endParaRPr>
          </a:p>
        </p:txBody>
      </p:sp>
      <p:sp>
        <p:nvSpPr>
          <p:cNvPr id="14" name="Rectangle 14"/>
          <p:cNvSpPr>
            <a:spLocks noChangeArrowheads="1"/>
          </p:cNvSpPr>
          <p:nvPr/>
        </p:nvSpPr>
        <p:spPr bwMode="auto">
          <a:xfrm>
            <a:off x="5334000" y="4316104"/>
            <a:ext cx="3810000" cy="1317797"/>
          </a:xfrm>
          <a:prstGeom prst="rect">
            <a:avLst/>
          </a:prstGeom>
          <a:noFill/>
          <a:ln>
            <a:noFill/>
          </a:ln>
          <a:effectLst/>
          <a:extLst>
            <a:ext uri="{909E8E84-426E-40DD-AFC4-6F175D3DCCD1}">
              <a14:hiddenFill xmlns:a14="http://schemas.microsoft.com/office/drawing/2010/main">
                <a:gradFill rotWithShape="0">
                  <a:gsLst>
                    <a:gs pos="0">
                      <a:srgbClr val="BCA4F0"/>
                    </a:gs>
                    <a:gs pos="100000">
                      <a:srgbClr val="E6DDF9"/>
                    </a:gs>
                  </a:gsLst>
                  <a:lin ang="5400000" scaled="1"/>
                </a:gra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90488" tIns="44450" rIns="90488" bIns="44450">
            <a:spAutoFit/>
          </a:bodyPr>
          <a:lstStyle/>
          <a:p>
            <a:pPr marL="533400" indent="-533400" algn="l">
              <a:lnSpc>
                <a:spcPct val="120000"/>
              </a:lnSpc>
              <a:spcBef>
                <a:spcPct val="30000"/>
              </a:spcBef>
              <a:buClr>
                <a:schemeClr val="tx1"/>
              </a:buClr>
              <a:buFont typeface="+mj-lt"/>
              <a:buAutoNum type="arabicPeriod" startAt="10"/>
            </a:pPr>
            <a:r>
              <a:rPr lang="en-US" altLang="en-US" sz="1900" b="0" dirty="0" smtClean="0">
                <a:solidFill>
                  <a:schemeClr val="bg2"/>
                </a:solidFill>
                <a:latin typeface="Liberation Sans" panose="020B0604020202020204" pitchFamily="34" charset="0"/>
              </a:rPr>
              <a:t>Intangible</a:t>
            </a:r>
            <a:endParaRPr lang="en-US" altLang="en-US" sz="1900" b="0" dirty="0">
              <a:solidFill>
                <a:schemeClr val="bg2"/>
              </a:solidFill>
              <a:latin typeface="Liberation Sans" panose="020B0604020202020204" pitchFamily="34" charset="0"/>
            </a:endParaRPr>
          </a:p>
          <a:p>
            <a:pPr marL="533400" indent="-533400" algn="l">
              <a:lnSpc>
                <a:spcPct val="120000"/>
              </a:lnSpc>
              <a:spcBef>
                <a:spcPct val="30000"/>
              </a:spcBef>
              <a:buClr>
                <a:schemeClr val="tx1"/>
              </a:buClr>
              <a:buFont typeface="Wingdings" pitchFamily="2" charset="2"/>
              <a:buAutoNum type="arabicPeriod" startAt="10"/>
            </a:pPr>
            <a:r>
              <a:rPr lang="en-US" altLang="en-US" sz="1900" b="0" dirty="0">
                <a:solidFill>
                  <a:schemeClr val="bg2"/>
                </a:solidFill>
                <a:latin typeface="Liberation Sans" panose="020B0604020202020204" pitchFamily="34" charset="0"/>
              </a:rPr>
              <a:t>Not recorded</a:t>
            </a:r>
          </a:p>
          <a:p>
            <a:pPr marL="533400" indent="-533400" algn="l">
              <a:lnSpc>
                <a:spcPct val="120000"/>
              </a:lnSpc>
              <a:spcBef>
                <a:spcPct val="30000"/>
              </a:spcBef>
              <a:buClr>
                <a:schemeClr val="tx1"/>
              </a:buClr>
              <a:buFont typeface="Wingdings" pitchFamily="2" charset="2"/>
              <a:buAutoNum type="arabicPeriod" startAt="10"/>
            </a:pPr>
            <a:r>
              <a:rPr lang="en-US" altLang="en-US" sz="1900" b="0" dirty="0">
                <a:solidFill>
                  <a:schemeClr val="bg2"/>
                </a:solidFill>
                <a:latin typeface="Liberation Sans" panose="020B0604020202020204" pitchFamily="34" charset="0"/>
              </a:rPr>
              <a:t>R&amp;D </a:t>
            </a:r>
            <a:r>
              <a:rPr lang="en-US" altLang="en-US" sz="1900" b="0" dirty="0" smtClean="0">
                <a:solidFill>
                  <a:schemeClr val="bg2"/>
                </a:solidFill>
                <a:latin typeface="Liberation Sans" panose="020B0604020202020204" pitchFamily="34" charset="0"/>
              </a:rPr>
              <a:t>expense</a:t>
            </a:r>
            <a:endParaRPr lang="en-US" altLang="en-US" sz="1900" b="0" dirty="0">
              <a:solidFill>
                <a:schemeClr val="bg2"/>
              </a:solidFill>
              <a:latin typeface="Liberation Sans" panose="020B0604020202020204" pitchFamily="34" charset="0"/>
            </a:endParaRPr>
          </a:p>
        </p:txBody>
      </p:sp>
      <p:sp>
        <p:nvSpPr>
          <p:cNvPr id="15"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5</a:t>
            </a:r>
            <a:endParaRPr lang="en-US" alt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60206">
                                            <p:txEl>
                                              <p:pRg st="0" end="0"/>
                                            </p:txEl>
                                          </p:spTgt>
                                        </p:tgtEl>
                                        <p:attrNameLst>
                                          <p:attrName>style.visibility</p:attrName>
                                        </p:attrNameLst>
                                      </p:cBhvr>
                                      <p:to>
                                        <p:strVal val="visible"/>
                                      </p:to>
                                    </p:set>
                                    <p:animEffect transition="in" filter="wipe(left)">
                                      <p:cBhvr>
                                        <p:cTn id="7" dur="500"/>
                                        <p:tgtEl>
                                          <p:spTgt spid="11602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left)">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wipe(left)">
                                      <p:cBhvr>
                                        <p:cTn id="17" dur="5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wipe(left)">
                                      <p:cBhvr>
                                        <p:cTn id="22" dur="500"/>
                                        <p:tgtEl>
                                          <p:spTgt spid="1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xEl>
                                              <p:pRg st="1" end="1"/>
                                            </p:txEl>
                                          </p:spTgt>
                                        </p:tgtEl>
                                        <p:attrNameLst>
                                          <p:attrName>style.visibility</p:attrName>
                                        </p:attrNameLst>
                                      </p:cBhvr>
                                      <p:to>
                                        <p:strVal val="visible"/>
                                      </p:to>
                                    </p:set>
                                    <p:animEffect transition="in" filter="wipe(left)">
                                      <p:cBhvr>
                                        <p:cTn id="27" dur="500"/>
                                        <p:tgtEl>
                                          <p:spTgt spid="1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xEl>
                                              <p:pRg st="2" end="2"/>
                                            </p:txEl>
                                          </p:spTgt>
                                        </p:tgtEl>
                                        <p:attrNameLst>
                                          <p:attrName>style.visibility</p:attrName>
                                        </p:attrNameLst>
                                      </p:cBhvr>
                                      <p:to>
                                        <p:strVal val="visible"/>
                                      </p:to>
                                    </p:set>
                                    <p:animEffect transition="in" filter="wipe(left)">
                                      <p:cBhvr>
                                        <p:cTn id="32"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0206" grpId="0" build="p"/>
      <p:bldP spid="12" grpId="0" build="p"/>
      <p:bldP spid="13" grpId="0" build="p"/>
      <p:bldP spid="14" grpId="0" build="p"/>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3"/>
          <p:cNvSpPr>
            <a:spLocks noChangeArrowheads="1"/>
          </p:cNvSpPr>
          <p:nvPr/>
        </p:nvSpPr>
        <p:spPr bwMode="auto">
          <a:xfrm>
            <a:off x="152400" y="1967552"/>
            <a:ext cx="5029200" cy="4038600"/>
          </a:xfrm>
          <a:prstGeom prst="rect">
            <a:avLst/>
          </a:prstGeom>
          <a:noFill/>
          <a:ln>
            <a:noFill/>
          </a:ln>
          <a:effectLst/>
          <a:extLst>
            <a:ext uri="{909E8E84-426E-40DD-AFC4-6F175D3DCCD1}">
              <a14:hiddenFill xmlns:a14="http://schemas.microsoft.com/office/drawing/2010/main">
                <a:gradFill rotWithShape="0">
                  <a:gsLst>
                    <a:gs pos="0">
                      <a:srgbClr val="BCA4F0"/>
                    </a:gs>
                    <a:gs pos="100000">
                      <a:srgbClr val="E6DDF9"/>
                    </a:gs>
                  </a:gsLst>
                  <a:lin ang="5400000" scaled="1"/>
                </a:gra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533400" indent="-5334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0000"/>
              </a:lnSpc>
              <a:spcBef>
                <a:spcPct val="30000"/>
              </a:spcBef>
              <a:buClr>
                <a:schemeClr val="tx1"/>
              </a:buClr>
              <a:buFont typeface="Wingdings" pitchFamily="2" charset="2"/>
              <a:buAutoNum type="arabicPeriod" startAt="13"/>
            </a:pPr>
            <a:r>
              <a:rPr lang="en-US" altLang="en-US" sz="1900" b="0" dirty="0">
                <a:solidFill>
                  <a:schemeClr val="bg2"/>
                </a:solidFill>
                <a:latin typeface="Liberation Sans" panose="020B0604020202020204" pitchFamily="34" charset="0"/>
              </a:rPr>
              <a:t>Goodwill acquired in the purchase	     of a business.</a:t>
            </a:r>
          </a:p>
          <a:p>
            <a:pPr algn="l">
              <a:lnSpc>
                <a:spcPct val="120000"/>
              </a:lnSpc>
              <a:spcBef>
                <a:spcPct val="30000"/>
              </a:spcBef>
              <a:buClr>
                <a:schemeClr val="tx1"/>
              </a:buClr>
              <a:buFont typeface="Wingdings" pitchFamily="2" charset="2"/>
              <a:buAutoNum type="arabicPeriod" startAt="13"/>
            </a:pPr>
            <a:r>
              <a:rPr lang="en-US" altLang="en-US" sz="1900" b="0" dirty="0">
                <a:solidFill>
                  <a:schemeClr val="bg2"/>
                </a:solidFill>
                <a:latin typeface="Liberation Sans" panose="020B0604020202020204" pitchFamily="34" charset="0"/>
              </a:rPr>
              <a:t>Cost of developing a patent.</a:t>
            </a:r>
          </a:p>
          <a:p>
            <a:pPr algn="l">
              <a:lnSpc>
                <a:spcPct val="120000"/>
              </a:lnSpc>
              <a:spcBef>
                <a:spcPct val="30000"/>
              </a:spcBef>
              <a:buClr>
                <a:schemeClr val="tx1"/>
              </a:buClr>
              <a:buFont typeface="Wingdings" pitchFamily="2" charset="2"/>
              <a:buAutoNum type="arabicPeriod" startAt="13"/>
            </a:pPr>
            <a:r>
              <a:rPr lang="en-US" altLang="en-US" sz="1900" b="0" dirty="0">
                <a:solidFill>
                  <a:schemeClr val="bg2"/>
                </a:solidFill>
                <a:latin typeface="Liberation Sans" panose="020B0604020202020204" pitchFamily="34" charset="0"/>
              </a:rPr>
              <a:t>Cost of purchasing a patent from	     an inventor.</a:t>
            </a:r>
          </a:p>
          <a:p>
            <a:pPr algn="l">
              <a:lnSpc>
                <a:spcPct val="120000"/>
              </a:lnSpc>
              <a:spcBef>
                <a:spcPct val="30000"/>
              </a:spcBef>
              <a:buClr>
                <a:schemeClr val="tx1"/>
              </a:buClr>
              <a:buFont typeface="Wingdings" pitchFamily="2" charset="2"/>
              <a:buAutoNum type="arabicPeriod" startAt="13"/>
            </a:pPr>
            <a:r>
              <a:rPr lang="en-US" altLang="en-US" sz="1900" b="0" dirty="0">
                <a:solidFill>
                  <a:schemeClr val="bg2"/>
                </a:solidFill>
                <a:latin typeface="Liberation Sans" panose="020B0604020202020204" pitchFamily="34" charset="0"/>
              </a:rPr>
              <a:t>Legal costs incurred in securing a	     patent.</a:t>
            </a:r>
          </a:p>
          <a:p>
            <a:pPr algn="l">
              <a:lnSpc>
                <a:spcPct val="120000"/>
              </a:lnSpc>
              <a:spcBef>
                <a:spcPct val="30000"/>
              </a:spcBef>
              <a:buClr>
                <a:schemeClr val="tx1"/>
              </a:buClr>
              <a:buFont typeface="Wingdings" pitchFamily="2" charset="2"/>
              <a:buAutoNum type="arabicPeriod" startAt="13"/>
            </a:pPr>
            <a:r>
              <a:rPr lang="en-US" altLang="en-US" sz="1900" b="0" dirty="0">
                <a:solidFill>
                  <a:schemeClr val="bg2"/>
                </a:solidFill>
                <a:latin typeface="Liberation Sans" panose="020B0604020202020204" pitchFamily="34" charset="0"/>
              </a:rPr>
              <a:t>Unrecovered costs of a successful legal suit to protect the patent.</a:t>
            </a:r>
          </a:p>
        </p:txBody>
      </p:sp>
      <p:sp>
        <p:nvSpPr>
          <p:cNvPr id="1161231" name="Rectangle 15"/>
          <p:cNvSpPr>
            <a:spLocks noChangeArrowheads="1"/>
          </p:cNvSpPr>
          <p:nvPr/>
        </p:nvSpPr>
        <p:spPr bwMode="auto">
          <a:xfrm>
            <a:off x="5334000" y="1967552"/>
            <a:ext cx="3810000" cy="440633"/>
          </a:xfrm>
          <a:prstGeom prst="rect">
            <a:avLst/>
          </a:prstGeom>
          <a:noFill/>
          <a:ln>
            <a:noFill/>
          </a:ln>
          <a:effectLst/>
          <a:extLst>
            <a:ext uri="{909E8E84-426E-40DD-AFC4-6F175D3DCCD1}">
              <a14:hiddenFill xmlns:a14="http://schemas.microsoft.com/office/drawing/2010/main">
                <a:gradFill rotWithShape="0">
                  <a:gsLst>
                    <a:gs pos="0">
                      <a:srgbClr val="BCA4F0"/>
                    </a:gs>
                    <a:gs pos="100000">
                      <a:srgbClr val="E6DDF9"/>
                    </a:gs>
                  </a:gsLst>
                  <a:lin ang="5400000" scaled="1"/>
                </a:gra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90488" tIns="44450" rIns="90488" bIns="44450">
            <a:spAutoFit/>
          </a:bodyPr>
          <a:lstStyle/>
          <a:p>
            <a:pPr marL="533400" indent="-533400" algn="l">
              <a:lnSpc>
                <a:spcPct val="120000"/>
              </a:lnSpc>
              <a:spcBef>
                <a:spcPct val="30000"/>
              </a:spcBef>
              <a:buClr>
                <a:schemeClr val="tx1"/>
              </a:buClr>
              <a:buFont typeface="+mj-lt"/>
              <a:buAutoNum type="arabicPeriod" startAt="13"/>
            </a:pPr>
            <a:r>
              <a:rPr lang="en-US" altLang="en-US" sz="1900" b="0" dirty="0" smtClean="0">
                <a:solidFill>
                  <a:schemeClr val="bg2"/>
                </a:solidFill>
                <a:latin typeface="Liberation Sans" panose="020B0604020202020204" pitchFamily="34" charset="0"/>
              </a:rPr>
              <a:t>Intangible</a:t>
            </a:r>
            <a:endParaRPr lang="en-US" altLang="en-US" sz="1900" b="0" dirty="0">
              <a:solidFill>
                <a:schemeClr val="bg2"/>
              </a:solidFill>
              <a:latin typeface="Liberation Sans" panose="020B0604020202020204" pitchFamily="34" charset="0"/>
            </a:endParaRPr>
          </a:p>
        </p:txBody>
      </p:sp>
      <p:sp>
        <p:nvSpPr>
          <p:cNvPr id="1161238" name="Line 22"/>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9" name="Rectangle 7"/>
          <p:cNvSpPr>
            <a:spLocks noChangeArrowheads="1"/>
          </p:cNvSpPr>
          <p:nvPr/>
        </p:nvSpPr>
        <p:spPr bwMode="auto">
          <a:xfrm>
            <a:off x="609600" y="3810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sz="3000" dirty="0">
                <a:solidFill>
                  <a:schemeClr val="tx2">
                    <a:lumMod val="50000"/>
                  </a:schemeClr>
                </a:solidFill>
                <a:latin typeface="Liberation Sans" panose="020B0604020202020204" pitchFamily="34" charset="0"/>
              </a:rPr>
              <a:t>RESEARCH AND DEVELOPMENT COSTS</a:t>
            </a:r>
          </a:p>
        </p:txBody>
      </p:sp>
      <p:sp>
        <p:nvSpPr>
          <p:cNvPr id="10" name="Rectangle 3"/>
          <p:cNvSpPr>
            <a:spLocks noChangeArrowheads="1"/>
          </p:cNvSpPr>
          <p:nvPr/>
        </p:nvSpPr>
        <p:spPr bwMode="auto">
          <a:xfrm>
            <a:off x="228600" y="1362102"/>
            <a:ext cx="4800600" cy="461010"/>
          </a:xfrm>
          <a:prstGeom prst="rect">
            <a:avLst/>
          </a:prstGeom>
          <a:solidFill>
            <a:srgbClr val="FFFFC5"/>
          </a:solidFill>
          <a:ln w="12700">
            <a:solidFill>
              <a:schemeClr val="tx1"/>
            </a:solidFill>
            <a:miter lim="800000"/>
            <a:headEnd/>
            <a:tailEnd/>
          </a:ln>
          <a:effectLst>
            <a:innerShdw blurRad="114300">
              <a:prstClr val="black"/>
            </a:innerShdw>
          </a:effectLst>
        </p:spPr>
        <p:txBody>
          <a:bodyPr lIns="90488" tIns="44450" rIns="90488" bIns="44450" anchor="ctr" anchorCtr="0"/>
          <a:lstStyle/>
          <a:p>
            <a:pPr marL="342900" indent="-342900">
              <a:spcBef>
                <a:spcPct val="20000"/>
              </a:spcBef>
              <a:buClr>
                <a:schemeClr val="accent2"/>
              </a:buClr>
              <a:buSzPct val="75000"/>
              <a:buFont typeface="Wingdings" pitchFamily="2" charset="2"/>
              <a:buNone/>
            </a:pPr>
            <a:r>
              <a:rPr lang="en-US" sz="2000" dirty="0">
                <a:solidFill>
                  <a:schemeClr val="bg2"/>
                </a:solidFill>
                <a:effectLst>
                  <a:outerShdw blurRad="38100" dist="38100" dir="2700000" algn="tl">
                    <a:srgbClr val="FFFFFF"/>
                  </a:outerShdw>
                </a:effectLst>
                <a:latin typeface="Liberation Sans" panose="020B0604020202020204" pitchFamily="34" charset="0"/>
              </a:rPr>
              <a:t>Item</a:t>
            </a:r>
          </a:p>
        </p:txBody>
      </p:sp>
      <p:sp>
        <p:nvSpPr>
          <p:cNvPr id="11" name="Rectangle 4"/>
          <p:cNvSpPr>
            <a:spLocks noChangeArrowheads="1"/>
          </p:cNvSpPr>
          <p:nvPr/>
        </p:nvSpPr>
        <p:spPr bwMode="auto">
          <a:xfrm>
            <a:off x="5424055" y="1362102"/>
            <a:ext cx="3325091" cy="461010"/>
          </a:xfrm>
          <a:prstGeom prst="rect">
            <a:avLst/>
          </a:prstGeom>
          <a:solidFill>
            <a:srgbClr val="FFFFC5"/>
          </a:solidFill>
          <a:ln w="12700">
            <a:solidFill>
              <a:schemeClr val="tx1"/>
            </a:solidFill>
            <a:miter lim="800000"/>
            <a:headEnd/>
            <a:tailEnd/>
          </a:ln>
          <a:effectLst>
            <a:innerShdw blurRad="114300">
              <a:prstClr val="black"/>
            </a:innerShdw>
          </a:effectLst>
        </p:spPr>
        <p:txBody>
          <a:bodyPr lIns="90488" tIns="44450" rIns="90488" bIns="44450" anchor="ctr" anchorCtr="0"/>
          <a:lstStyle/>
          <a:p>
            <a:pPr marL="342900" indent="-342900">
              <a:spcBef>
                <a:spcPct val="20000"/>
              </a:spcBef>
              <a:buClr>
                <a:schemeClr val="accent2"/>
              </a:buClr>
              <a:buSzPct val="75000"/>
              <a:buFont typeface="Wingdings" pitchFamily="2" charset="2"/>
              <a:buNone/>
            </a:pPr>
            <a:r>
              <a:rPr lang="en-US" sz="2000" dirty="0">
                <a:solidFill>
                  <a:schemeClr val="bg2"/>
                </a:solidFill>
                <a:effectLst>
                  <a:outerShdw blurRad="38100" dist="38100" dir="2700000" algn="tl">
                    <a:srgbClr val="FFFFFF"/>
                  </a:outerShdw>
                </a:effectLst>
                <a:latin typeface="Liberation Sans" panose="020B0604020202020204" pitchFamily="34" charset="0"/>
              </a:rPr>
              <a:t>Classification</a:t>
            </a:r>
          </a:p>
        </p:txBody>
      </p:sp>
      <p:sp>
        <p:nvSpPr>
          <p:cNvPr id="13" name="Rectangle 15"/>
          <p:cNvSpPr>
            <a:spLocks noChangeArrowheads="1"/>
          </p:cNvSpPr>
          <p:nvPr/>
        </p:nvSpPr>
        <p:spPr bwMode="auto">
          <a:xfrm>
            <a:off x="5334000" y="2746119"/>
            <a:ext cx="3810000" cy="879215"/>
          </a:xfrm>
          <a:prstGeom prst="rect">
            <a:avLst/>
          </a:prstGeom>
          <a:noFill/>
          <a:ln>
            <a:noFill/>
          </a:ln>
          <a:effectLst/>
          <a:extLst>
            <a:ext uri="{909E8E84-426E-40DD-AFC4-6F175D3DCCD1}">
              <a14:hiddenFill xmlns:a14="http://schemas.microsoft.com/office/drawing/2010/main">
                <a:gradFill rotWithShape="0">
                  <a:gsLst>
                    <a:gs pos="0">
                      <a:srgbClr val="BCA4F0"/>
                    </a:gs>
                    <a:gs pos="100000">
                      <a:srgbClr val="E6DDF9"/>
                    </a:gs>
                  </a:gsLst>
                  <a:lin ang="5400000" scaled="1"/>
                </a:gra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90488" tIns="44450" rIns="90488" bIns="44450">
            <a:spAutoFit/>
          </a:bodyPr>
          <a:lstStyle/>
          <a:p>
            <a:pPr marL="533400" indent="-533400" algn="l">
              <a:lnSpc>
                <a:spcPct val="120000"/>
              </a:lnSpc>
              <a:spcBef>
                <a:spcPct val="30000"/>
              </a:spcBef>
              <a:buClr>
                <a:schemeClr val="tx1"/>
              </a:buClr>
              <a:buFont typeface="+mj-lt"/>
              <a:buAutoNum type="arabicPeriod" startAt="14"/>
            </a:pPr>
            <a:r>
              <a:rPr lang="en-US" altLang="en-US" sz="1900" b="0" dirty="0" smtClean="0">
                <a:solidFill>
                  <a:schemeClr val="bg2"/>
                </a:solidFill>
                <a:latin typeface="Liberation Sans" panose="020B0604020202020204" pitchFamily="34" charset="0"/>
              </a:rPr>
              <a:t>R&amp;D expense</a:t>
            </a:r>
          </a:p>
          <a:p>
            <a:pPr marL="533400" indent="-533400" algn="l">
              <a:lnSpc>
                <a:spcPct val="120000"/>
              </a:lnSpc>
              <a:spcBef>
                <a:spcPct val="30000"/>
              </a:spcBef>
              <a:buClr>
                <a:schemeClr val="tx1"/>
              </a:buClr>
              <a:buFont typeface="+mj-lt"/>
              <a:buAutoNum type="arabicPeriod" startAt="14"/>
            </a:pPr>
            <a:r>
              <a:rPr lang="en-US" altLang="en-US" sz="1900" b="0" dirty="0" smtClean="0">
                <a:solidFill>
                  <a:schemeClr val="bg2"/>
                </a:solidFill>
                <a:latin typeface="Liberation Sans" panose="020B0604020202020204" pitchFamily="34" charset="0"/>
              </a:rPr>
              <a:t>Intangible</a:t>
            </a:r>
            <a:endParaRPr lang="en-US" altLang="en-US" sz="1900" b="0" dirty="0">
              <a:solidFill>
                <a:schemeClr val="bg2"/>
              </a:solidFill>
              <a:latin typeface="Liberation Sans" panose="020B0604020202020204" pitchFamily="34" charset="0"/>
            </a:endParaRPr>
          </a:p>
        </p:txBody>
      </p:sp>
      <p:sp>
        <p:nvSpPr>
          <p:cNvPr id="14" name="Rectangle 15"/>
          <p:cNvSpPr>
            <a:spLocks noChangeArrowheads="1"/>
          </p:cNvSpPr>
          <p:nvPr/>
        </p:nvSpPr>
        <p:spPr bwMode="auto">
          <a:xfrm>
            <a:off x="5334000" y="3962400"/>
            <a:ext cx="3810000" cy="408382"/>
          </a:xfrm>
          <a:prstGeom prst="rect">
            <a:avLst/>
          </a:prstGeom>
          <a:noFill/>
          <a:ln>
            <a:noFill/>
          </a:ln>
          <a:effectLst/>
          <a:extLst>
            <a:ext uri="{909E8E84-426E-40DD-AFC4-6F175D3DCCD1}">
              <a14:hiddenFill xmlns:a14="http://schemas.microsoft.com/office/drawing/2010/main">
                <a:gradFill rotWithShape="0">
                  <a:gsLst>
                    <a:gs pos="0">
                      <a:srgbClr val="BCA4F0"/>
                    </a:gs>
                    <a:gs pos="100000">
                      <a:srgbClr val="E6DDF9"/>
                    </a:gs>
                  </a:gsLst>
                  <a:lin ang="5400000" scaled="1"/>
                </a:gra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90488" tIns="44450" rIns="90488" bIns="44450">
            <a:spAutoFit/>
          </a:bodyPr>
          <a:lstStyle/>
          <a:p>
            <a:pPr marL="533400" indent="-533400" algn="l">
              <a:lnSpc>
                <a:spcPct val="120000"/>
              </a:lnSpc>
              <a:spcBef>
                <a:spcPct val="30000"/>
              </a:spcBef>
              <a:buClr>
                <a:schemeClr val="tx1"/>
              </a:buClr>
              <a:buFont typeface="+mj-lt"/>
              <a:buAutoNum type="arabicPeriod" startAt="16"/>
            </a:pPr>
            <a:r>
              <a:rPr lang="en-US" altLang="en-US" sz="1900" b="0" dirty="0" smtClean="0">
                <a:solidFill>
                  <a:schemeClr val="bg2"/>
                </a:solidFill>
                <a:latin typeface="Liberation Sans" panose="020B0604020202020204" pitchFamily="34" charset="0"/>
              </a:rPr>
              <a:t>Intangible</a:t>
            </a:r>
            <a:endParaRPr lang="en-US" altLang="en-US" sz="1900" b="0" dirty="0">
              <a:solidFill>
                <a:schemeClr val="bg2"/>
              </a:solidFill>
              <a:latin typeface="Liberation Sans" panose="020B0604020202020204" pitchFamily="34" charset="0"/>
            </a:endParaRPr>
          </a:p>
        </p:txBody>
      </p:sp>
      <p:sp>
        <p:nvSpPr>
          <p:cNvPr id="15" name="Rectangle 15"/>
          <p:cNvSpPr>
            <a:spLocks noChangeArrowheads="1"/>
          </p:cNvSpPr>
          <p:nvPr/>
        </p:nvSpPr>
        <p:spPr bwMode="auto">
          <a:xfrm>
            <a:off x="5334000" y="4759585"/>
            <a:ext cx="3810000" cy="408382"/>
          </a:xfrm>
          <a:prstGeom prst="rect">
            <a:avLst/>
          </a:prstGeom>
          <a:noFill/>
          <a:ln>
            <a:noFill/>
          </a:ln>
          <a:effectLst/>
          <a:extLst>
            <a:ext uri="{909E8E84-426E-40DD-AFC4-6F175D3DCCD1}">
              <a14:hiddenFill xmlns:a14="http://schemas.microsoft.com/office/drawing/2010/main">
                <a:gradFill rotWithShape="0">
                  <a:gsLst>
                    <a:gs pos="0">
                      <a:srgbClr val="BCA4F0"/>
                    </a:gs>
                    <a:gs pos="100000">
                      <a:srgbClr val="E6DDF9"/>
                    </a:gs>
                  </a:gsLst>
                  <a:lin ang="5400000" scaled="1"/>
                </a:gra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90488" tIns="44450" rIns="90488" bIns="44450">
            <a:spAutoFit/>
          </a:bodyPr>
          <a:lstStyle/>
          <a:p>
            <a:pPr marL="533400" indent="-533400" algn="l">
              <a:lnSpc>
                <a:spcPct val="120000"/>
              </a:lnSpc>
              <a:spcBef>
                <a:spcPct val="30000"/>
              </a:spcBef>
              <a:buClr>
                <a:schemeClr val="tx1"/>
              </a:buClr>
              <a:buFont typeface="+mj-lt"/>
              <a:buAutoNum type="arabicPeriod" startAt="17"/>
            </a:pPr>
            <a:r>
              <a:rPr lang="en-US" altLang="en-US" sz="1900" b="0" dirty="0" smtClean="0">
                <a:solidFill>
                  <a:schemeClr val="bg2"/>
                </a:solidFill>
                <a:latin typeface="Liberation Sans" panose="020B0604020202020204" pitchFamily="34" charset="0"/>
              </a:rPr>
              <a:t>Intangible</a:t>
            </a:r>
          </a:p>
        </p:txBody>
      </p:sp>
      <p:sp>
        <p:nvSpPr>
          <p:cNvPr id="12"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5</a:t>
            </a:r>
            <a:endParaRPr lang="en-US" alt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61231">
                                            <p:txEl>
                                              <p:pRg st="0" end="0"/>
                                            </p:txEl>
                                          </p:spTgt>
                                        </p:tgtEl>
                                        <p:attrNameLst>
                                          <p:attrName>style.visibility</p:attrName>
                                        </p:attrNameLst>
                                      </p:cBhvr>
                                      <p:to>
                                        <p:strVal val="visible"/>
                                      </p:to>
                                    </p:set>
                                    <p:animEffect transition="in" filter="wipe(left)">
                                      <p:cBhvr>
                                        <p:cTn id="7" dur="500"/>
                                        <p:tgtEl>
                                          <p:spTgt spid="11612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left)">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wipe(left)">
                                      <p:cBhvr>
                                        <p:cTn id="17" dur="500"/>
                                        <p:tgtEl>
                                          <p:spTgt spid="1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wipe(left)">
                                      <p:cBhvr>
                                        <p:cTn id="22" dur="500"/>
                                        <p:tgtEl>
                                          <p:spTgt spid="1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animEffect transition="in" filter="wipe(left)">
                                      <p:cBhvr>
                                        <p:cTn id="2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1231" grpId="0" build="p"/>
      <p:bldP spid="13" grpId="0" build="p"/>
      <p:bldP spid="14" grpId="0" build="p"/>
      <p:bldP spid="15" grpId="0" build="p"/>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3"/>
          <p:cNvSpPr>
            <a:spLocks noChangeArrowheads="1"/>
          </p:cNvSpPr>
          <p:nvPr/>
        </p:nvSpPr>
        <p:spPr bwMode="auto">
          <a:xfrm>
            <a:off x="152400" y="1957062"/>
            <a:ext cx="5029200" cy="3263900"/>
          </a:xfrm>
          <a:prstGeom prst="rect">
            <a:avLst/>
          </a:prstGeom>
          <a:noFill/>
          <a:ln>
            <a:noFill/>
          </a:ln>
          <a:effectLst/>
          <a:extLst>
            <a:ext uri="{909E8E84-426E-40DD-AFC4-6F175D3DCCD1}">
              <a14:hiddenFill xmlns:a14="http://schemas.microsoft.com/office/drawing/2010/main">
                <a:gradFill rotWithShape="0">
                  <a:gsLst>
                    <a:gs pos="0">
                      <a:srgbClr val="BCA4F0"/>
                    </a:gs>
                    <a:gs pos="100000">
                      <a:srgbClr val="E6DDF9"/>
                    </a:gs>
                  </a:gsLst>
                  <a:lin ang="5400000" scaled="1"/>
                </a:gra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533400" indent="-5334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0000"/>
              </a:lnSpc>
              <a:spcBef>
                <a:spcPct val="30000"/>
              </a:spcBef>
              <a:buClr>
                <a:schemeClr val="tx1"/>
              </a:buClr>
              <a:buFont typeface="Wingdings" pitchFamily="2" charset="2"/>
              <a:buAutoNum type="arabicPeriod" startAt="18"/>
            </a:pPr>
            <a:r>
              <a:rPr lang="en-US" altLang="en-US" sz="1900" b="0" dirty="0">
                <a:solidFill>
                  <a:schemeClr val="bg2"/>
                </a:solidFill>
                <a:latin typeface="Liberation Sans" panose="020B0604020202020204" pitchFamily="34" charset="0"/>
              </a:rPr>
              <a:t>Cost of conceptual formulation of	     possible product alternatives.</a:t>
            </a:r>
          </a:p>
          <a:p>
            <a:pPr algn="l">
              <a:lnSpc>
                <a:spcPct val="120000"/>
              </a:lnSpc>
              <a:spcBef>
                <a:spcPct val="30000"/>
              </a:spcBef>
              <a:buClr>
                <a:schemeClr val="tx1"/>
              </a:buClr>
              <a:buFont typeface="Wingdings" pitchFamily="2" charset="2"/>
              <a:buAutoNum type="arabicPeriod" startAt="18"/>
            </a:pPr>
            <a:r>
              <a:rPr lang="en-US" altLang="en-US" sz="1900" b="0" dirty="0">
                <a:solidFill>
                  <a:schemeClr val="bg2"/>
                </a:solidFill>
                <a:latin typeface="Liberation Sans" panose="020B0604020202020204" pitchFamily="34" charset="0"/>
              </a:rPr>
              <a:t>Cost of purchasing a copyright.</a:t>
            </a:r>
          </a:p>
          <a:p>
            <a:pPr algn="l">
              <a:lnSpc>
                <a:spcPct val="120000"/>
              </a:lnSpc>
              <a:spcBef>
                <a:spcPct val="30000"/>
              </a:spcBef>
              <a:buClr>
                <a:schemeClr val="tx1"/>
              </a:buClr>
              <a:buFont typeface="Wingdings" pitchFamily="2" charset="2"/>
              <a:buAutoNum type="arabicPeriod" startAt="18"/>
            </a:pPr>
            <a:r>
              <a:rPr lang="en-US" altLang="en-US" sz="1900" b="0" dirty="0">
                <a:solidFill>
                  <a:schemeClr val="bg2"/>
                </a:solidFill>
                <a:latin typeface="Liberation Sans" panose="020B0604020202020204" pitchFamily="34" charset="0"/>
              </a:rPr>
              <a:t>Research and development costs.</a:t>
            </a:r>
          </a:p>
          <a:p>
            <a:pPr algn="l">
              <a:lnSpc>
                <a:spcPct val="120000"/>
              </a:lnSpc>
              <a:spcBef>
                <a:spcPct val="30000"/>
              </a:spcBef>
              <a:buClr>
                <a:schemeClr val="tx1"/>
              </a:buClr>
              <a:buFont typeface="Wingdings" pitchFamily="2" charset="2"/>
              <a:buAutoNum type="arabicPeriod" startAt="18"/>
            </a:pPr>
            <a:r>
              <a:rPr lang="en-US" altLang="en-US" sz="1900" b="0" dirty="0">
                <a:solidFill>
                  <a:schemeClr val="bg2"/>
                </a:solidFill>
                <a:latin typeface="Liberation Sans" panose="020B0604020202020204" pitchFamily="34" charset="0"/>
              </a:rPr>
              <a:t>Long-term receivables.</a:t>
            </a:r>
          </a:p>
          <a:p>
            <a:pPr algn="l">
              <a:lnSpc>
                <a:spcPct val="120000"/>
              </a:lnSpc>
              <a:spcBef>
                <a:spcPct val="30000"/>
              </a:spcBef>
              <a:buClr>
                <a:schemeClr val="tx1"/>
              </a:buClr>
              <a:buFont typeface="Wingdings" pitchFamily="2" charset="2"/>
              <a:buAutoNum type="arabicPeriod" startAt="18"/>
            </a:pPr>
            <a:r>
              <a:rPr lang="en-US" altLang="en-US" sz="1900" b="0" dirty="0">
                <a:solidFill>
                  <a:schemeClr val="bg2"/>
                </a:solidFill>
                <a:latin typeface="Liberation Sans" panose="020B0604020202020204" pitchFamily="34" charset="0"/>
              </a:rPr>
              <a:t>Cost of developing a trademark.</a:t>
            </a:r>
          </a:p>
          <a:p>
            <a:pPr algn="l">
              <a:lnSpc>
                <a:spcPct val="120000"/>
              </a:lnSpc>
              <a:spcBef>
                <a:spcPct val="30000"/>
              </a:spcBef>
              <a:buClr>
                <a:schemeClr val="tx1"/>
              </a:buClr>
              <a:buFont typeface="Wingdings" pitchFamily="2" charset="2"/>
              <a:buAutoNum type="arabicPeriod" startAt="18"/>
            </a:pPr>
            <a:r>
              <a:rPr lang="en-US" altLang="en-US" sz="1900" b="0" dirty="0">
                <a:solidFill>
                  <a:schemeClr val="bg2"/>
                </a:solidFill>
                <a:latin typeface="Liberation Sans" panose="020B0604020202020204" pitchFamily="34" charset="0"/>
              </a:rPr>
              <a:t>Cost of purchasing a trademark.</a:t>
            </a:r>
          </a:p>
        </p:txBody>
      </p:sp>
      <p:sp>
        <p:nvSpPr>
          <p:cNvPr id="1162254" name="Rectangle 14"/>
          <p:cNvSpPr>
            <a:spLocks noChangeArrowheads="1"/>
          </p:cNvSpPr>
          <p:nvPr/>
        </p:nvSpPr>
        <p:spPr bwMode="auto">
          <a:xfrm>
            <a:off x="5334000" y="1957062"/>
            <a:ext cx="3657600" cy="408382"/>
          </a:xfrm>
          <a:prstGeom prst="rect">
            <a:avLst/>
          </a:prstGeom>
          <a:noFill/>
          <a:ln>
            <a:noFill/>
          </a:ln>
          <a:effectLst/>
          <a:extLst>
            <a:ext uri="{909E8E84-426E-40DD-AFC4-6F175D3DCCD1}">
              <a14:hiddenFill xmlns:a14="http://schemas.microsoft.com/office/drawing/2010/main">
                <a:gradFill rotWithShape="0">
                  <a:gsLst>
                    <a:gs pos="0">
                      <a:srgbClr val="BCA4F0"/>
                    </a:gs>
                    <a:gs pos="100000">
                      <a:srgbClr val="E6DDF9"/>
                    </a:gs>
                  </a:gsLst>
                  <a:lin ang="5400000" scaled="1"/>
                </a:gra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90488" tIns="44450" rIns="90488" bIns="44450">
            <a:spAutoFit/>
          </a:bodyPr>
          <a:lstStyle/>
          <a:p>
            <a:pPr marL="533400" indent="-533400" algn="l">
              <a:lnSpc>
                <a:spcPct val="120000"/>
              </a:lnSpc>
              <a:spcBef>
                <a:spcPct val="30000"/>
              </a:spcBef>
              <a:buClr>
                <a:schemeClr val="tx1"/>
              </a:buClr>
              <a:buFont typeface="+mj-lt"/>
              <a:buAutoNum type="arabicPeriod" startAt="18"/>
            </a:pPr>
            <a:r>
              <a:rPr lang="en-US" altLang="en-US" sz="1900" b="0" dirty="0">
                <a:solidFill>
                  <a:schemeClr val="bg2"/>
                </a:solidFill>
                <a:latin typeface="Liberation Sans" panose="020B0604020202020204" pitchFamily="34" charset="0"/>
              </a:rPr>
              <a:t>R&amp;D </a:t>
            </a:r>
            <a:r>
              <a:rPr lang="en-US" altLang="en-US" sz="1900" b="0" dirty="0" smtClean="0">
                <a:solidFill>
                  <a:schemeClr val="bg2"/>
                </a:solidFill>
                <a:latin typeface="Liberation Sans" panose="020B0604020202020204" pitchFamily="34" charset="0"/>
              </a:rPr>
              <a:t>expense</a:t>
            </a:r>
            <a:endParaRPr lang="en-US" altLang="en-US" sz="1900" b="0" dirty="0">
              <a:solidFill>
                <a:schemeClr val="bg2"/>
              </a:solidFill>
              <a:latin typeface="Liberation Sans" panose="020B0604020202020204" pitchFamily="34" charset="0"/>
            </a:endParaRPr>
          </a:p>
        </p:txBody>
      </p:sp>
      <p:sp>
        <p:nvSpPr>
          <p:cNvPr id="1162262" name="Line 22"/>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9" name="Rectangle 7"/>
          <p:cNvSpPr>
            <a:spLocks noChangeArrowheads="1"/>
          </p:cNvSpPr>
          <p:nvPr/>
        </p:nvSpPr>
        <p:spPr bwMode="auto">
          <a:xfrm>
            <a:off x="609600" y="3810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sz="3000" dirty="0">
                <a:solidFill>
                  <a:schemeClr val="tx2">
                    <a:lumMod val="50000"/>
                  </a:schemeClr>
                </a:solidFill>
                <a:latin typeface="Liberation Sans" panose="020B0604020202020204" pitchFamily="34" charset="0"/>
              </a:rPr>
              <a:t>RESEARCH AND DEVELOPMENT COSTS</a:t>
            </a:r>
          </a:p>
        </p:txBody>
      </p:sp>
      <p:sp>
        <p:nvSpPr>
          <p:cNvPr id="10" name="Rectangle 3"/>
          <p:cNvSpPr>
            <a:spLocks noChangeArrowheads="1"/>
          </p:cNvSpPr>
          <p:nvPr/>
        </p:nvSpPr>
        <p:spPr bwMode="auto">
          <a:xfrm>
            <a:off x="228600" y="1362102"/>
            <a:ext cx="4800600" cy="461010"/>
          </a:xfrm>
          <a:prstGeom prst="rect">
            <a:avLst/>
          </a:prstGeom>
          <a:solidFill>
            <a:srgbClr val="FFFFC5"/>
          </a:solidFill>
          <a:ln w="12700">
            <a:solidFill>
              <a:schemeClr val="tx1"/>
            </a:solidFill>
            <a:miter lim="800000"/>
            <a:headEnd/>
            <a:tailEnd/>
          </a:ln>
          <a:effectLst>
            <a:innerShdw blurRad="114300">
              <a:prstClr val="black"/>
            </a:innerShdw>
          </a:effectLst>
        </p:spPr>
        <p:txBody>
          <a:bodyPr lIns="90488" tIns="44450" rIns="90488" bIns="44450" anchor="ctr" anchorCtr="0"/>
          <a:lstStyle/>
          <a:p>
            <a:pPr marL="342900" indent="-342900">
              <a:spcBef>
                <a:spcPct val="20000"/>
              </a:spcBef>
              <a:buClr>
                <a:schemeClr val="accent2"/>
              </a:buClr>
              <a:buSzPct val="75000"/>
              <a:buFont typeface="Wingdings" pitchFamily="2" charset="2"/>
              <a:buNone/>
            </a:pPr>
            <a:r>
              <a:rPr lang="en-US" sz="2000" dirty="0">
                <a:solidFill>
                  <a:schemeClr val="bg2"/>
                </a:solidFill>
                <a:effectLst>
                  <a:outerShdw blurRad="38100" dist="38100" dir="2700000" algn="tl">
                    <a:srgbClr val="FFFFFF"/>
                  </a:outerShdw>
                </a:effectLst>
                <a:latin typeface="Liberation Sans" panose="020B0604020202020204" pitchFamily="34" charset="0"/>
              </a:rPr>
              <a:t>Item</a:t>
            </a:r>
          </a:p>
        </p:txBody>
      </p:sp>
      <p:sp>
        <p:nvSpPr>
          <p:cNvPr id="11" name="Rectangle 4"/>
          <p:cNvSpPr>
            <a:spLocks noChangeArrowheads="1"/>
          </p:cNvSpPr>
          <p:nvPr/>
        </p:nvSpPr>
        <p:spPr bwMode="auto">
          <a:xfrm>
            <a:off x="5424055" y="1362102"/>
            <a:ext cx="3325091" cy="461010"/>
          </a:xfrm>
          <a:prstGeom prst="rect">
            <a:avLst/>
          </a:prstGeom>
          <a:solidFill>
            <a:srgbClr val="FFFFC5"/>
          </a:solidFill>
          <a:ln w="12700">
            <a:solidFill>
              <a:schemeClr val="tx1"/>
            </a:solidFill>
            <a:miter lim="800000"/>
            <a:headEnd/>
            <a:tailEnd/>
          </a:ln>
          <a:effectLst>
            <a:innerShdw blurRad="114300">
              <a:prstClr val="black"/>
            </a:innerShdw>
          </a:effectLst>
        </p:spPr>
        <p:txBody>
          <a:bodyPr lIns="90488" tIns="44450" rIns="90488" bIns="44450" anchor="ctr" anchorCtr="0"/>
          <a:lstStyle/>
          <a:p>
            <a:pPr marL="342900" indent="-342900">
              <a:spcBef>
                <a:spcPct val="20000"/>
              </a:spcBef>
              <a:buClr>
                <a:schemeClr val="accent2"/>
              </a:buClr>
              <a:buSzPct val="75000"/>
              <a:buFont typeface="Wingdings" pitchFamily="2" charset="2"/>
              <a:buNone/>
            </a:pPr>
            <a:r>
              <a:rPr lang="en-US" sz="2000" dirty="0">
                <a:solidFill>
                  <a:schemeClr val="bg2"/>
                </a:solidFill>
                <a:effectLst>
                  <a:outerShdw blurRad="38100" dist="38100" dir="2700000" algn="tl">
                    <a:srgbClr val="FFFFFF"/>
                  </a:outerShdw>
                </a:effectLst>
                <a:latin typeface="Liberation Sans" panose="020B0604020202020204" pitchFamily="34" charset="0"/>
              </a:rPr>
              <a:t>Classification</a:t>
            </a:r>
          </a:p>
        </p:txBody>
      </p:sp>
      <p:sp>
        <p:nvSpPr>
          <p:cNvPr id="12" name="Rectangle 14"/>
          <p:cNvSpPr>
            <a:spLocks noChangeArrowheads="1"/>
          </p:cNvSpPr>
          <p:nvPr/>
        </p:nvSpPr>
        <p:spPr bwMode="auto">
          <a:xfrm>
            <a:off x="5334000" y="2732710"/>
            <a:ext cx="3810000" cy="2601290"/>
          </a:xfrm>
          <a:prstGeom prst="rect">
            <a:avLst/>
          </a:prstGeom>
          <a:noFill/>
          <a:ln>
            <a:noFill/>
          </a:ln>
          <a:effectLst/>
          <a:extLst>
            <a:ext uri="{909E8E84-426E-40DD-AFC4-6F175D3DCCD1}">
              <a14:hiddenFill xmlns:a14="http://schemas.microsoft.com/office/drawing/2010/main">
                <a:gradFill rotWithShape="0">
                  <a:gsLst>
                    <a:gs pos="0">
                      <a:srgbClr val="BCA4F0"/>
                    </a:gs>
                    <a:gs pos="100000">
                      <a:srgbClr val="E6DDF9"/>
                    </a:gs>
                  </a:gsLst>
                  <a:lin ang="5400000" scaled="1"/>
                </a:gra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90488" tIns="44450" rIns="90488" bIns="44450">
            <a:spAutoFit/>
          </a:bodyPr>
          <a:lstStyle/>
          <a:p>
            <a:pPr marL="533400" indent="-533400" algn="l">
              <a:lnSpc>
                <a:spcPct val="120000"/>
              </a:lnSpc>
              <a:spcBef>
                <a:spcPct val="30000"/>
              </a:spcBef>
              <a:buClr>
                <a:schemeClr val="tx1"/>
              </a:buClr>
              <a:buFont typeface="+mj-lt"/>
              <a:buAutoNum type="arabicPeriod" startAt="19"/>
            </a:pPr>
            <a:r>
              <a:rPr lang="en-US" altLang="en-US" sz="1900" b="0" dirty="0" smtClean="0">
                <a:solidFill>
                  <a:schemeClr val="bg2"/>
                </a:solidFill>
                <a:latin typeface="Liberation Sans" panose="020B0604020202020204" pitchFamily="34" charset="0"/>
              </a:rPr>
              <a:t>Intangible</a:t>
            </a:r>
            <a:endParaRPr lang="en-US" altLang="en-US" sz="1900" b="0" dirty="0">
              <a:solidFill>
                <a:schemeClr val="bg2"/>
              </a:solidFill>
              <a:latin typeface="Liberation Sans" panose="020B0604020202020204" pitchFamily="34" charset="0"/>
            </a:endParaRPr>
          </a:p>
          <a:p>
            <a:pPr marL="533400" indent="-533400" algn="l">
              <a:lnSpc>
                <a:spcPct val="120000"/>
              </a:lnSpc>
              <a:spcBef>
                <a:spcPct val="30000"/>
              </a:spcBef>
              <a:buClr>
                <a:schemeClr val="tx1"/>
              </a:buClr>
              <a:buFont typeface="+mj-lt"/>
              <a:buAutoNum type="arabicPeriod" startAt="19"/>
            </a:pPr>
            <a:r>
              <a:rPr lang="en-US" altLang="en-US" sz="1900" b="0" dirty="0">
                <a:solidFill>
                  <a:schemeClr val="bg2"/>
                </a:solidFill>
                <a:latin typeface="Liberation Sans" panose="020B0604020202020204" pitchFamily="34" charset="0"/>
              </a:rPr>
              <a:t>R&amp;D expense</a:t>
            </a:r>
          </a:p>
          <a:p>
            <a:pPr marL="533400" indent="-533400" algn="l">
              <a:lnSpc>
                <a:spcPct val="120000"/>
              </a:lnSpc>
              <a:spcBef>
                <a:spcPct val="30000"/>
              </a:spcBef>
              <a:buClr>
                <a:schemeClr val="tx1"/>
              </a:buClr>
              <a:buFont typeface="+mj-lt"/>
              <a:buAutoNum type="arabicPeriod" startAt="19"/>
            </a:pPr>
            <a:r>
              <a:rPr lang="en-US" altLang="en-US" sz="1900" b="0" dirty="0">
                <a:solidFill>
                  <a:schemeClr val="bg2"/>
                </a:solidFill>
                <a:latin typeface="Liberation Sans" panose="020B0604020202020204" pitchFamily="34" charset="0"/>
              </a:rPr>
              <a:t>Long-term investment</a:t>
            </a:r>
          </a:p>
          <a:p>
            <a:pPr marL="533400" indent="-533400" algn="l">
              <a:lnSpc>
                <a:spcPct val="120000"/>
              </a:lnSpc>
              <a:spcBef>
                <a:spcPct val="30000"/>
              </a:spcBef>
              <a:buClr>
                <a:schemeClr val="tx1"/>
              </a:buClr>
              <a:buFont typeface="+mj-lt"/>
              <a:buAutoNum type="arabicPeriod" startAt="19"/>
            </a:pPr>
            <a:r>
              <a:rPr lang="en-US" altLang="en-US" sz="1900" b="0" dirty="0">
                <a:solidFill>
                  <a:schemeClr val="bg2"/>
                </a:solidFill>
                <a:latin typeface="Liberation Sans" panose="020B0604020202020204" pitchFamily="34" charset="0"/>
              </a:rPr>
              <a:t>Expense</a:t>
            </a:r>
          </a:p>
          <a:p>
            <a:pPr marL="533400" indent="-533400" algn="l">
              <a:lnSpc>
                <a:spcPct val="120000"/>
              </a:lnSpc>
              <a:spcBef>
                <a:spcPct val="30000"/>
              </a:spcBef>
              <a:buClr>
                <a:schemeClr val="tx1"/>
              </a:buClr>
              <a:buFont typeface="+mj-lt"/>
              <a:buAutoNum type="arabicPeriod" startAt="19"/>
            </a:pPr>
            <a:r>
              <a:rPr lang="en-US" altLang="en-US" sz="1900" b="0" dirty="0">
                <a:solidFill>
                  <a:schemeClr val="bg2"/>
                </a:solidFill>
                <a:latin typeface="Liberation Sans" panose="020B0604020202020204" pitchFamily="34" charset="0"/>
              </a:rPr>
              <a:t>Intangible</a:t>
            </a:r>
          </a:p>
          <a:p>
            <a:pPr marL="533400" indent="-533400" algn="l">
              <a:lnSpc>
                <a:spcPct val="120000"/>
              </a:lnSpc>
              <a:spcBef>
                <a:spcPct val="30000"/>
              </a:spcBef>
              <a:buClr>
                <a:schemeClr val="tx1"/>
              </a:buClr>
              <a:buFont typeface="+mj-lt"/>
              <a:buAutoNum type="arabicPeriod" startAt="19"/>
            </a:pPr>
            <a:endParaRPr lang="en-US" altLang="en-US" sz="1900" b="0" dirty="0">
              <a:solidFill>
                <a:schemeClr val="bg2"/>
              </a:solidFill>
              <a:latin typeface="Liberation Sans" panose="020B0604020202020204" pitchFamily="34" charset="0"/>
            </a:endParaRPr>
          </a:p>
        </p:txBody>
      </p:sp>
      <p:sp>
        <p:nvSpPr>
          <p:cNvPr id="13"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5</a:t>
            </a:r>
            <a:endParaRPr lang="en-US" alt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62254">
                                            <p:txEl>
                                              <p:pRg st="0" end="0"/>
                                            </p:txEl>
                                          </p:spTgt>
                                        </p:tgtEl>
                                        <p:attrNameLst>
                                          <p:attrName>style.visibility</p:attrName>
                                        </p:attrNameLst>
                                      </p:cBhvr>
                                      <p:to>
                                        <p:strVal val="visible"/>
                                      </p:to>
                                    </p:set>
                                    <p:animEffect transition="in" filter="wipe(left)">
                                      <p:cBhvr>
                                        <p:cTn id="7" dur="500"/>
                                        <p:tgtEl>
                                          <p:spTgt spid="11622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left)">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wipe(left)">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wipe(left)">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wipe(left)">
                                      <p:cBhvr>
                                        <p:cTn id="27" dur="500"/>
                                        <p:tgtEl>
                                          <p:spTgt spid="1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xEl>
                                              <p:pRg st="4" end="4"/>
                                            </p:txEl>
                                          </p:spTgt>
                                        </p:tgtEl>
                                        <p:attrNameLst>
                                          <p:attrName>style.visibility</p:attrName>
                                        </p:attrNameLst>
                                      </p:cBhvr>
                                      <p:to>
                                        <p:strVal val="visible"/>
                                      </p:to>
                                    </p:set>
                                    <p:animEffect transition="in" filter="wipe(left)">
                                      <p:cBhvr>
                                        <p:cTn id="32"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2254" grpId="0" build="p"/>
      <p:bldP spid="12"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609600" y="1371600"/>
            <a:ext cx="8001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spcBef>
                <a:spcPct val="30000"/>
              </a:spcBef>
              <a:spcAft>
                <a:spcPct val="20000"/>
              </a:spcAft>
              <a:buSzPct val="80000"/>
              <a:defRPr sz="2800">
                <a:solidFill>
                  <a:srgbClr val="660066"/>
                </a:solidFill>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Costs Similar to R &amp; D Costs</a:t>
            </a:r>
          </a:p>
        </p:txBody>
      </p:sp>
      <p:sp>
        <p:nvSpPr>
          <p:cNvPr id="51203" name="Text Box 3"/>
          <p:cNvSpPr txBox="1">
            <a:spLocks noChangeArrowheads="1"/>
          </p:cNvSpPr>
          <p:nvPr/>
        </p:nvSpPr>
        <p:spPr bwMode="auto">
          <a:xfrm>
            <a:off x="609600" y="1981200"/>
            <a:ext cx="7696200" cy="2323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1638" indent="-401638">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marL="682625" indent="-450850" algn="l">
              <a:lnSpc>
                <a:spcPct val="125000"/>
              </a:lnSpc>
              <a:spcBef>
                <a:spcPts val="1200"/>
              </a:spcBef>
              <a:buClr>
                <a:srgbClr val="CC0000"/>
              </a:buClr>
              <a:buSzPct val="80000"/>
              <a:buFont typeface="Wingdings" pitchFamily="2" charset="2"/>
              <a:buChar char="u"/>
            </a:pPr>
            <a:r>
              <a:rPr lang="en-US" altLang="en-US" sz="2300" b="0" dirty="0">
                <a:solidFill>
                  <a:schemeClr val="tx1"/>
                </a:solidFill>
                <a:latin typeface="Liberation Sans" panose="020B0604020202020204" pitchFamily="34" charset="0"/>
              </a:rPr>
              <a:t>Start-up costs for a new operation.</a:t>
            </a:r>
          </a:p>
          <a:p>
            <a:pPr marL="682625" indent="-450850" algn="l">
              <a:lnSpc>
                <a:spcPct val="125000"/>
              </a:lnSpc>
              <a:spcBef>
                <a:spcPts val="1200"/>
              </a:spcBef>
              <a:buClr>
                <a:srgbClr val="CC0000"/>
              </a:buClr>
              <a:buSzPct val="80000"/>
              <a:buFont typeface="Wingdings" pitchFamily="2" charset="2"/>
              <a:buChar char="u"/>
            </a:pPr>
            <a:r>
              <a:rPr lang="en-US" altLang="en-US" sz="2300" b="0" dirty="0">
                <a:solidFill>
                  <a:schemeClr val="tx1"/>
                </a:solidFill>
                <a:latin typeface="Liberation Sans" panose="020B0604020202020204" pitchFamily="34" charset="0"/>
              </a:rPr>
              <a:t>Initial operating losses.</a:t>
            </a:r>
          </a:p>
          <a:p>
            <a:pPr marL="682625" indent="-450850" algn="l">
              <a:lnSpc>
                <a:spcPct val="125000"/>
              </a:lnSpc>
              <a:spcBef>
                <a:spcPts val="1200"/>
              </a:spcBef>
              <a:buClr>
                <a:srgbClr val="CC0000"/>
              </a:buClr>
              <a:buSzPct val="80000"/>
              <a:buFont typeface="Wingdings" pitchFamily="2" charset="2"/>
              <a:buChar char="u"/>
            </a:pPr>
            <a:r>
              <a:rPr lang="en-US" altLang="en-US" sz="2300" b="0" dirty="0">
                <a:solidFill>
                  <a:schemeClr val="tx1"/>
                </a:solidFill>
                <a:latin typeface="Liberation Sans" panose="020B0604020202020204" pitchFamily="34" charset="0"/>
              </a:rPr>
              <a:t>Advertising costs.</a:t>
            </a:r>
          </a:p>
          <a:p>
            <a:pPr marL="682625" indent="-450850" algn="l">
              <a:lnSpc>
                <a:spcPct val="125000"/>
              </a:lnSpc>
              <a:spcBef>
                <a:spcPts val="1200"/>
              </a:spcBef>
              <a:buClr>
                <a:srgbClr val="CC0000"/>
              </a:buClr>
              <a:buSzPct val="80000"/>
              <a:buFont typeface="Wingdings" pitchFamily="2" charset="2"/>
              <a:buChar char="u"/>
            </a:pPr>
            <a:r>
              <a:rPr lang="en-US" altLang="en-US" sz="2300" b="0" dirty="0">
                <a:solidFill>
                  <a:schemeClr val="tx1"/>
                </a:solidFill>
                <a:latin typeface="Liberation Sans" panose="020B0604020202020204" pitchFamily="34" charset="0"/>
              </a:rPr>
              <a:t>Computer software costs.</a:t>
            </a:r>
          </a:p>
        </p:txBody>
      </p:sp>
      <p:sp>
        <p:nvSpPr>
          <p:cNvPr id="1163274" name="Line 10"/>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7" name="Rectangle 7"/>
          <p:cNvSpPr>
            <a:spLocks noChangeArrowheads="1"/>
          </p:cNvSpPr>
          <p:nvPr/>
        </p:nvSpPr>
        <p:spPr bwMode="auto">
          <a:xfrm>
            <a:off x="609600" y="3810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sz="3000" dirty="0">
                <a:solidFill>
                  <a:schemeClr val="tx2">
                    <a:lumMod val="50000"/>
                  </a:schemeClr>
                </a:solidFill>
                <a:latin typeface="Liberation Sans" panose="020B0604020202020204" pitchFamily="34" charset="0"/>
              </a:rPr>
              <a:t>RESEARCH AND DEVELOPMENT COSTS</a:t>
            </a:r>
          </a:p>
        </p:txBody>
      </p:sp>
      <p:sp>
        <p:nvSpPr>
          <p:cNvPr id="6"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5</a:t>
            </a:r>
            <a:endParaRPr lang="en-US" altLang="en-US" dirty="0"/>
          </a:p>
        </p:txBody>
      </p:sp>
    </p:spTree>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304800" y="2667000"/>
            <a:ext cx="62484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342900" indent="-3429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05000"/>
              </a:lnSpc>
              <a:spcBef>
                <a:spcPct val="25000"/>
              </a:spcBef>
              <a:buClr>
                <a:schemeClr val="accent2"/>
              </a:buClr>
              <a:buSzPct val="75000"/>
              <a:buFont typeface="Wingdings" pitchFamily="2" charset="2"/>
              <a:buNone/>
            </a:pPr>
            <a:r>
              <a:rPr lang="en-US" altLang="en-US" b="0" dirty="0">
                <a:solidFill>
                  <a:schemeClr val="bg2"/>
                </a:solidFill>
                <a:latin typeface="Liberation Sans" panose="020B0604020202020204" pitchFamily="34" charset="0"/>
              </a:rPr>
              <a:t>	Cost of equipment acquired that will have alternative uses in future R&amp;D projects over the next 5 years.</a:t>
            </a:r>
          </a:p>
        </p:txBody>
      </p:sp>
      <p:sp>
        <p:nvSpPr>
          <p:cNvPr id="52227" name="Rectangle 3"/>
          <p:cNvSpPr>
            <a:spLocks noChangeArrowheads="1"/>
          </p:cNvSpPr>
          <p:nvPr/>
        </p:nvSpPr>
        <p:spPr bwMode="auto">
          <a:xfrm>
            <a:off x="304800" y="3429000"/>
            <a:ext cx="62484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342900" indent="-3429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spcBef>
                <a:spcPct val="20000"/>
              </a:spcBef>
              <a:buClr>
                <a:schemeClr val="accent2"/>
              </a:buClr>
              <a:buSzPct val="75000"/>
              <a:buFont typeface="Wingdings" pitchFamily="2" charset="2"/>
              <a:buNone/>
            </a:pPr>
            <a:r>
              <a:rPr lang="en-US" altLang="en-US" b="0" dirty="0">
                <a:solidFill>
                  <a:schemeClr val="bg2"/>
                </a:solidFill>
                <a:latin typeface="Liberation Sans" panose="020B0604020202020204" pitchFamily="34" charset="0"/>
              </a:rPr>
              <a:t>	Materials consumed in R&amp;D projects</a:t>
            </a:r>
          </a:p>
        </p:txBody>
      </p:sp>
      <p:sp>
        <p:nvSpPr>
          <p:cNvPr id="52228" name="Rectangle 4"/>
          <p:cNvSpPr>
            <a:spLocks noChangeArrowheads="1"/>
          </p:cNvSpPr>
          <p:nvPr/>
        </p:nvSpPr>
        <p:spPr bwMode="auto">
          <a:xfrm>
            <a:off x="304800" y="3962400"/>
            <a:ext cx="6248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342900" indent="-3429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spcBef>
                <a:spcPct val="20000"/>
              </a:spcBef>
              <a:buClr>
                <a:schemeClr val="accent2"/>
              </a:buClr>
              <a:buSzPct val="75000"/>
              <a:buFont typeface="Wingdings" pitchFamily="2" charset="2"/>
              <a:buNone/>
            </a:pPr>
            <a:r>
              <a:rPr lang="en-US" altLang="en-US" b="0" dirty="0">
                <a:solidFill>
                  <a:schemeClr val="bg2"/>
                </a:solidFill>
                <a:latin typeface="Liberation Sans" panose="020B0604020202020204" pitchFamily="34" charset="0"/>
              </a:rPr>
              <a:t>	Consulting fees paid to outsiders for R&amp;D projects</a:t>
            </a:r>
          </a:p>
        </p:txBody>
      </p:sp>
      <p:sp>
        <p:nvSpPr>
          <p:cNvPr id="52229" name="Rectangle 5"/>
          <p:cNvSpPr>
            <a:spLocks noChangeArrowheads="1"/>
          </p:cNvSpPr>
          <p:nvPr/>
        </p:nvSpPr>
        <p:spPr bwMode="auto">
          <a:xfrm>
            <a:off x="304800" y="4648200"/>
            <a:ext cx="62484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342900" indent="-3429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spcBef>
                <a:spcPct val="20000"/>
              </a:spcBef>
              <a:buClr>
                <a:schemeClr val="accent2"/>
              </a:buClr>
              <a:buSzPct val="75000"/>
              <a:buFont typeface="Wingdings" pitchFamily="2" charset="2"/>
              <a:buNone/>
            </a:pPr>
            <a:r>
              <a:rPr lang="en-US" altLang="en-US" b="0" dirty="0">
                <a:solidFill>
                  <a:schemeClr val="bg2"/>
                </a:solidFill>
                <a:latin typeface="Liberation Sans" panose="020B0604020202020204" pitchFamily="34" charset="0"/>
              </a:rPr>
              <a:t>	Personnel costs of persons involved in R&amp;D projects</a:t>
            </a:r>
          </a:p>
        </p:txBody>
      </p:sp>
      <p:sp>
        <p:nvSpPr>
          <p:cNvPr id="52230" name="Rectangle 6"/>
          <p:cNvSpPr>
            <a:spLocks noChangeArrowheads="1"/>
          </p:cNvSpPr>
          <p:nvPr/>
        </p:nvSpPr>
        <p:spPr bwMode="auto">
          <a:xfrm>
            <a:off x="304800" y="5029200"/>
            <a:ext cx="62484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342900" indent="-3429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05000"/>
              </a:lnSpc>
              <a:spcBef>
                <a:spcPct val="20000"/>
              </a:spcBef>
              <a:buClr>
                <a:schemeClr val="accent2"/>
              </a:buClr>
              <a:buSzPct val="75000"/>
              <a:buFont typeface="Wingdings" pitchFamily="2" charset="2"/>
              <a:buNone/>
            </a:pPr>
            <a:r>
              <a:rPr lang="en-US" altLang="en-US" b="0" dirty="0">
                <a:solidFill>
                  <a:schemeClr val="bg2"/>
                </a:solidFill>
                <a:latin typeface="Liberation Sans" panose="020B0604020202020204" pitchFamily="34" charset="0"/>
              </a:rPr>
              <a:t>	Indirect costs reasonably allocable to R&amp;D projects</a:t>
            </a:r>
          </a:p>
        </p:txBody>
      </p:sp>
      <p:sp>
        <p:nvSpPr>
          <p:cNvPr id="52231" name="Rectangle 7"/>
          <p:cNvSpPr>
            <a:spLocks noChangeArrowheads="1"/>
          </p:cNvSpPr>
          <p:nvPr/>
        </p:nvSpPr>
        <p:spPr bwMode="auto">
          <a:xfrm>
            <a:off x="304800" y="5410200"/>
            <a:ext cx="62484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342900" indent="-3429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spcBef>
                <a:spcPct val="20000"/>
              </a:spcBef>
              <a:buClr>
                <a:schemeClr val="accent2"/>
              </a:buClr>
              <a:buSzPct val="75000"/>
              <a:buFont typeface="Wingdings" pitchFamily="2" charset="2"/>
              <a:buNone/>
            </a:pPr>
            <a:r>
              <a:rPr lang="en-US" altLang="en-US" b="0" dirty="0">
                <a:solidFill>
                  <a:schemeClr val="bg2"/>
                </a:solidFill>
                <a:latin typeface="Liberation Sans" panose="020B0604020202020204" pitchFamily="34" charset="0"/>
              </a:rPr>
              <a:t>	Materials purchased for future R&amp;D projects</a:t>
            </a:r>
          </a:p>
        </p:txBody>
      </p:sp>
      <p:sp>
        <p:nvSpPr>
          <p:cNvPr id="52232" name="Rectangle 8"/>
          <p:cNvSpPr>
            <a:spLocks noChangeArrowheads="1"/>
          </p:cNvSpPr>
          <p:nvPr/>
        </p:nvSpPr>
        <p:spPr bwMode="auto">
          <a:xfrm>
            <a:off x="6477000" y="2971800"/>
            <a:ext cx="12954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342900" indent="-3429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20000"/>
              </a:spcBef>
              <a:buClr>
                <a:schemeClr val="accent2"/>
              </a:buClr>
              <a:buSzPct val="75000"/>
              <a:buFont typeface="Wingdings" pitchFamily="2" charset="2"/>
              <a:buNone/>
            </a:pPr>
            <a:r>
              <a:rPr lang="en-US" altLang="en-US" b="0" dirty="0" smtClean="0">
                <a:solidFill>
                  <a:schemeClr val="bg2"/>
                </a:solidFill>
                <a:latin typeface="Liberation Sans" panose="020B0604020202020204" pitchFamily="34" charset="0"/>
              </a:rPr>
              <a:t>$280,000</a:t>
            </a:r>
            <a:endParaRPr lang="en-US" altLang="en-US" b="0" dirty="0">
              <a:solidFill>
                <a:schemeClr val="bg2"/>
              </a:solidFill>
              <a:latin typeface="Liberation Sans" panose="020B0604020202020204" pitchFamily="34" charset="0"/>
            </a:endParaRPr>
          </a:p>
        </p:txBody>
      </p:sp>
      <p:sp>
        <p:nvSpPr>
          <p:cNvPr id="52233" name="Rectangle 9"/>
          <p:cNvSpPr>
            <a:spLocks noChangeArrowheads="1"/>
          </p:cNvSpPr>
          <p:nvPr/>
        </p:nvSpPr>
        <p:spPr bwMode="auto">
          <a:xfrm>
            <a:off x="6629400" y="3429000"/>
            <a:ext cx="1143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342900" indent="-3429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20000"/>
              </a:spcBef>
              <a:buClr>
                <a:schemeClr val="accent2"/>
              </a:buClr>
              <a:buSzPct val="75000"/>
              <a:buFont typeface="Wingdings" pitchFamily="2" charset="2"/>
              <a:buNone/>
            </a:pPr>
            <a:r>
              <a:rPr lang="en-US" altLang="en-US" b="0" dirty="0">
                <a:solidFill>
                  <a:schemeClr val="bg2"/>
                </a:solidFill>
                <a:latin typeface="Liberation Sans" panose="020B0604020202020204" pitchFamily="34" charset="0"/>
              </a:rPr>
              <a:t>59,000</a:t>
            </a:r>
          </a:p>
        </p:txBody>
      </p:sp>
      <p:sp>
        <p:nvSpPr>
          <p:cNvPr id="52234" name="Rectangle 10"/>
          <p:cNvSpPr>
            <a:spLocks noChangeArrowheads="1"/>
          </p:cNvSpPr>
          <p:nvPr/>
        </p:nvSpPr>
        <p:spPr bwMode="auto">
          <a:xfrm>
            <a:off x="6629400" y="3962400"/>
            <a:ext cx="1143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342900" indent="-3429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20000"/>
              </a:spcBef>
              <a:buClr>
                <a:schemeClr val="accent2"/>
              </a:buClr>
              <a:buSzPct val="75000"/>
              <a:buFont typeface="Wingdings" pitchFamily="2" charset="2"/>
              <a:buNone/>
            </a:pPr>
            <a:r>
              <a:rPr lang="en-US" altLang="en-US" b="0" dirty="0">
                <a:solidFill>
                  <a:schemeClr val="bg2"/>
                </a:solidFill>
                <a:latin typeface="Liberation Sans" panose="020B0604020202020204" pitchFamily="34" charset="0"/>
              </a:rPr>
              <a:t>100,000</a:t>
            </a:r>
          </a:p>
        </p:txBody>
      </p:sp>
      <p:sp>
        <p:nvSpPr>
          <p:cNvPr id="52235" name="Rectangle 11"/>
          <p:cNvSpPr>
            <a:spLocks noChangeArrowheads="1"/>
          </p:cNvSpPr>
          <p:nvPr/>
        </p:nvSpPr>
        <p:spPr bwMode="auto">
          <a:xfrm>
            <a:off x="6629400" y="4648200"/>
            <a:ext cx="1143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342900" indent="-3429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20000"/>
              </a:spcBef>
              <a:buClr>
                <a:schemeClr val="accent2"/>
              </a:buClr>
              <a:buSzPct val="75000"/>
              <a:buFont typeface="Wingdings" pitchFamily="2" charset="2"/>
              <a:buNone/>
            </a:pPr>
            <a:r>
              <a:rPr lang="en-US" altLang="en-US" b="0" dirty="0">
                <a:solidFill>
                  <a:schemeClr val="bg2"/>
                </a:solidFill>
                <a:latin typeface="Liberation Sans" panose="020B0604020202020204" pitchFamily="34" charset="0"/>
              </a:rPr>
              <a:t>128,000</a:t>
            </a:r>
          </a:p>
        </p:txBody>
      </p:sp>
      <p:sp>
        <p:nvSpPr>
          <p:cNvPr id="52236" name="Rectangle 12"/>
          <p:cNvSpPr>
            <a:spLocks noChangeArrowheads="1"/>
          </p:cNvSpPr>
          <p:nvPr/>
        </p:nvSpPr>
        <p:spPr bwMode="auto">
          <a:xfrm>
            <a:off x="6629400" y="5029200"/>
            <a:ext cx="1143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342900" indent="-3429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20000"/>
              </a:spcBef>
              <a:buClr>
                <a:schemeClr val="accent2"/>
              </a:buClr>
              <a:buSzPct val="75000"/>
              <a:buFont typeface="Wingdings" pitchFamily="2" charset="2"/>
              <a:buNone/>
            </a:pPr>
            <a:r>
              <a:rPr lang="en-US" altLang="en-US" b="0" dirty="0">
                <a:solidFill>
                  <a:schemeClr val="bg2"/>
                </a:solidFill>
                <a:latin typeface="Liberation Sans" panose="020B0604020202020204" pitchFamily="34" charset="0"/>
              </a:rPr>
              <a:t>50,000</a:t>
            </a:r>
          </a:p>
        </p:txBody>
      </p:sp>
      <p:sp>
        <p:nvSpPr>
          <p:cNvPr id="52237" name="Rectangle 13"/>
          <p:cNvSpPr>
            <a:spLocks noChangeArrowheads="1"/>
          </p:cNvSpPr>
          <p:nvPr/>
        </p:nvSpPr>
        <p:spPr bwMode="auto">
          <a:xfrm>
            <a:off x="6629400" y="5410200"/>
            <a:ext cx="1143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342900" indent="-3429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20000"/>
              </a:spcBef>
              <a:buClr>
                <a:schemeClr val="accent2"/>
              </a:buClr>
              <a:buSzPct val="75000"/>
              <a:buFont typeface="Wingdings" pitchFamily="2" charset="2"/>
              <a:buNone/>
            </a:pPr>
            <a:r>
              <a:rPr lang="en-US" altLang="en-US" b="0" dirty="0">
                <a:solidFill>
                  <a:schemeClr val="bg2"/>
                </a:solidFill>
                <a:latin typeface="Liberation Sans" panose="020B0604020202020204" pitchFamily="34" charset="0"/>
              </a:rPr>
              <a:t>34,000</a:t>
            </a:r>
          </a:p>
        </p:txBody>
      </p:sp>
      <p:sp>
        <p:nvSpPr>
          <p:cNvPr id="1172494" name="Rectangle 14"/>
          <p:cNvSpPr>
            <a:spLocks noChangeArrowheads="1"/>
          </p:cNvSpPr>
          <p:nvPr/>
        </p:nvSpPr>
        <p:spPr bwMode="auto">
          <a:xfrm>
            <a:off x="7848600" y="2971800"/>
            <a:ext cx="1143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342900" indent="-3429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20000"/>
              </a:spcBef>
              <a:buClr>
                <a:schemeClr val="accent2"/>
              </a:buClr>
              <a:buSzPct val="75000"/>
              <a:buFont typeface="Wingdings" pitchFamily="2" charset="2"/>
              <a:buNone/>
            </a:pPr>
            <a:r>
              <a:rPr lang="en-US" altLang="en-US" b="0" dirty="0">
                <a:solidFill>
                  <a:schemeClr val="bg2"/>
                </a:solidFill>
                <a:latin typeface="Liberation Sans" panose="020B0604020202020204" pitchFamily="34" charset="0"/>
              </a:rPr>
              <a:t>$56,000</a:t>
            </a:r>
          </a:p>
        </p:txBody>
      </p:sp>
      <p:sp>
        <p:nvSpPr>
          <p:cNvPr id="1172495" name="Rectangle 15"/>
          <p:cNvSpPr>
            <a:spLocks noChangeArrowheads="1"/>
          </p:cNvSpPr>
          <p:nvPr/>
        </p:nvSpPr>
        <p:spPr bwMode="auto">
          <a:xfrm>
            <a:off x="7848600" y="3429000"/>
            <a:ext cx="1143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342900" indent="-3429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20000"/>
              </a:spcBef>
              <a:buClr>
                <a:schemeClr val="accent2"/>
              </a:buClr>
              <a:buSzPct val="75000"/>
              <a:buFont typeface="Wingdings" pitchFamily="2" charset="2"/>
              <a:buNone/>
            </a:pPr>
            <a:r>
              <a:rPr lang="en-US" altLang="en-US" b="0" dirty="0">
                <a:solidFill>
                  <a:schemeClr val="bg2"/>
                </a:solidFill>
                <a:latin typeface="Liberation Sans" panose="020B0604020202020204" pitchFamily="34" charset="0"/>
              </a:rPr>
              <a:t>59,000</a:t>
            </a:r>
          </a:p>
        </p:txBody>
      </p:sp>
      <p:sp>
        <p:nvSpPr>
          <p:cNvPr id="1172496" name="Rectangle 16"/>
          <p:cNvSpPr>
            <a:spLocks noChangeArrowheads="1"/>
          </p:cNvSpPr>
          <p:nvPr/>
        </p:nvSpPr>
        <p:spPr bwMode="auto">
          <a:xfrm>
            <a:off x="7848600" y="3962400"/>
            <a:ext cx="1143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342900" indent="-3429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20000"/>
              </a:spcBef>
              <a:buClr>
                <a:schemeClr val="accent2"/>
              </a:buClr>
              <a:buSzPct val="75000"/>
              <a:buFont typeface="Wingdings" pitchFamily="2" charset="2"/>
              <a:buNone/>
            </a:pPr>
            <a:r>
              <a:rPr lang="en-US" altLang="en-US" b="0" dirty="0">
                <a:solidFill>
                  <a:schemeClr val="bg2"/>
                </a:solidFill>
                <a:latin typeface="Liberation Sans" panose="020B0604020202020204" pitchFamily="34" charset="0"/>
              </a:rPr>
              <a:t>100,000</a:t>
            </a:r>
          </a:p>
        </p:txBody>
      </p:sp>
      <p:sp>
        <p:nvSpPr>
          <p:cNvPr id="1172497" name="Rectangle 17"/>
          <p:cNvSpPr>
            <a:spLocks noChangeArrowheads="1"/>
          </p:cNvSpPr>
          <p:nvPr/>
        </p:nvSpPr>
        <p:spPr bwMode="auto">
          <a:xfrm>
            <a:off x="7848600" y="4648200"/>
            <a:ext cx="1143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342900" indent="-3429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20000"/>
              </a:spcBef>
              <a:buClr>
                <a:schemeClr val="accent2"/>
              </a:buClr>
              <a:buSzPct val="75000"/>
              <a:buFont typeface="Wingdings" pitchFamily="2" charset="2"/>
              <a:buNone/>
            </a:pPr>
            <a:r>
              <a:rPr lang="en-US" altLang="en-US" b="0" dirty="0">
                <a:solidFill>
                  <a:schemeClr val="bg2"/>
                </a:solidFill>
                <a:latin typeface="Liberation Sans" panose="020B0604020202020204" pitchFamily="34" charset="0"/>
              </a:rPr>
              <a:t>128,000</a:t>
            </a:r>
          </a:p>
        </p:txBody>
      </p:sp>
      <p:sp>
        <p:nvSpPr>
          <p:cNvPr id="1172498" name="Rectangle 18"/>
          <p:cNvSpPr>
            <a:spLocks noChangeArrowheads="1"/>
          </p:cNvSpPr>
          <p:nvPr/>
        </p:nvSpPr>
        <p:spPr bwMode="auto">
          <a:xfrm>
            <a:off x="7848600" y="5029200"/>
            <a:ext cx="1143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342900" indent="-3429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20000"/>
              </a:spcBef>
              <a:buClr>
                <a:schemeClr val="accent2"/>
              </a:buClr>
              <a:buSzPct val="75000"/>
              <a:buFont typeface="Wingdings" pitchFamily="2" charset="2"/>
              <a:buNone/>
            </a:pPr>
            <a:r>
              <a:rPr lang="en-US" altLang="en-US" b="0" dirty="0">
                <a:solidFill>
                  <a:schemeClr val="bg2"/>
                </a:solidFill>
                <a:latin typeface="Liberation Sans" panose="020B0604020202020204" pitchFamily="34" charset="0"/>
              </a:rPr>
              <a:t>50,000</a:t>
            </a:r>
          </a:p>
        </p:txBody>
      </p:sp>
      <p:sp>
        <p:nvSpPr>
          <p:cNvPr id="1172499" name="Rectangle 19"/>
          <p:cNvSpPr>
            <a:spLocks noChangeArrowheads="1"/>
          </p:cNvSpPr>
          <p:nvPr/>
        </p:nvSpPr>
        <p:spPr bwMode="auto">
          <a:xfrm>
            <a:off x="7848600" y="5410200"/>
            <a:ext cx="1143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342900" indent="-3429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20000"/>
              </a:spcBef>
              <a:buClr>
                <a:schemeClr val="accent2"/>
              </a:buClr>
              <a:buSzPct val="75000"/>
              <a:buFont typeface="Wingdings" pitchFamily="2" charset="2"/>
              <a:buNone/>
            </a:pPr>
            <a:r>
              <a:rPr lang="en-US" altLang="en-US" b="0" dirty="0">
                <a:solidFill>
                  <a:schemeClr val="bg2"/>
                </a:solidFill>
                <a:latin typeface="Liberation Sans" panose="020B0604020202020204" pitchFamily="34" charset="0"/>
              </a:rPr>
              <a:t>0</a:t>
            </a:r>
          </a:p>
        </p:txBody>
      </p:sp>
      <p:sp>
        <p:nvSpPr>
          <p:cNvPr id="1172500" name="Rectangle 20"/>
          <p:cNvSpPr>
            <a:spLocks noChangeArrowheads="1"/>
          </p:cNvSpPr>
          <p:nvPr/>
        </p:nvSpPr>
        <p:spPr bwMode="auto">
          <a:xfrm>
            <a:off x="7924800" y="2133600"/>
            <a:ext cx="1143000" cy="685800"/>
          </a:xfrm>
          <a:prstGeom prst="rect">
            <a:avLst/>
          </a:prstGeom>
          <a:solidFill>
            <a:srgbClr val="FFFFC5"/>
          </a:solidFill>
          <a:ln w="12700">
            <a:solidFill>
              <a:schemeClr val="tx1"/>
            </a:solidFill>
            <a:miter lim="800000"/>
            <a:headEnd/>
            <a:tailEnd/>
          </a:ln>
          <a:effectLst/>
          <a:extLst/>
        </p:spPr>
        <p:txBody>
          <a:bodyPr lIns="90488" tIns="44450" rIns="90488" bIns="44450"/>
          <a:lstStyle/>
          <a:p>
            <a:pPr>
              <a:spcBef>
                <a:spcPct val="20000"/>
              </a:spcBef>
              <a:buClr>
                <a:schemeClr val="accent2"/>
              </a:buClr>
              <a:buSzPct val="75000"/>
              <a:buFont typeface="Wingdings" pitchFamily="2" charset="2"/>
              <a:buNone/>
              <a:defRPr/>
            </a:pPr>
            <a:r>
              <a:rPr lang="en-US" dirty="0">
                <a:solidFill>
                  <a:schemeClr val="bg2"/>
                </a:solidFill>
                <a:effectLst>
                  <a:outerShdw blurRad="38100" dist="38100" dir="2700000" algn="tl">
                    <a:srgbClr val="FFFFFF"/>
                  </a:outerShdw>
                </a:effectLst>
                <a:latin typeface="Liberation Sans" panose="020B0604020202020204" pitchFamily="34" charset="0"/>
              </a:rPr>
              <a:t>R&amp;D Expense</a:t>
            </a:r>
          </a:p>
        </p:txBody>
      </p:sp>
      <p:sp>
        <p:nvSpPr>
          <p:cNvPr id="1172501" name="Line 21"/>
          <p:cNvSpPr>
            <a:spLocks noChangeShapeType="1"/>
          </p:cNvSpPr>
          <p:nvPr/>
        </p:nvSpPr>
        <p:spPr bwMode="auto">
          <a:xfrm>
            <a:off x="8001000" y="5791200"/>
            <a:ext cx="9906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172502" name="Rectangle 22"/>
          <p:cNvSpPr>
            <a:spLocks noChangeArrowheads="1"/>
          </p:cNvSpPr>
          <p:nvPr/>
        </p:nvSpPr>
        <p:spPr bwMode="auto">
          <a:xfrm>
            <a:off x="7696200" y="5867400"/>
            <a:ext cx="12954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342900" indent="-3429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20000"/>
              </a:spcBef>
              <a:buClr>
                <a:schemeClr val="accent2"/>
              </a:buClr>
              <a:buSzPct val="75000"/>
              <a:buFont typeface="Wingdings" pitchFamily="2" charset="2"/>
              <a:buNone/>
            </a:pPr>
            <a:r>
              <a:rPr lang="en-US" altLang="en-US" b="0" dirty="0">
                <a:solidFill>
                  <a:schemeClr val="bg2"/>
                </a:solidFill>
                <a:latin typeface="Liberation Sans" panose="020B0604020202020204" pitchFamily="34" charset="0"/>
              </a:rPr>
              <a:t>$393,000</a:t>
            </a:r>
          </a:p>
        </p:txBody>
      </p:sp>
      <p:sp>
        <p:nvSpPr>
          <p:cNvPr id="1172503" name="Line 23"/>
          <p:cNvSpPr>
            <a:spLocks noChangeShapeType="1"/>
          </p:cNvSpPr>
          <p:nvPr/>
        </p:nvSpPr>
        <p:spPr bwMode="auto">
          <a:xfrm>
            <a:off x="8001000" y="6248400"/>
            <a:ext cx="9906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172504" name="Line 24"/>
          <p:cNvSpPr>
            <a:spLocks noChangeShapeType="1"/>
          </p:cNvSpPr>
          <p:nvPr/>
        </p:nvSpPr>
        <p:spPr bwMode="auto">
          <a:xfrm>
            <a:off x="8001000" y="6324600"/>
            <a:ext cx="9906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172505" name="Line 25"/>
          <p:cNvSpPr>
            <a:spLocks noChangeShapeType="1"/>
          </p:cNvSpPr>
          <p:nvPr/>
        </p:nvSpPr>
        <p:spPr bwMode="auto">
          <a:xfrm>
            <a:off x="7848600" y="5791200"/>
            <a:ext cx="1066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172506" name="Line 26"/>
          <p:cNvSpPr>
            <a:spLocks noChangeShapeType="1"/>
          </p:cNvSpPr>
          <p:nvPr/>
        </p:nvSpPr>
        <p:spPr bwMode="auto">
          <a:xfrm>
            <a:off x="7848600" y="6248400"/>
            <a:ext cx="1066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172507" name="Line 27"/>
          <p:cNvSpPr>
            <a:spLocks noChangeShapeType="1"/>
          </p:cNvSpPr>
          <p:nvPr/>
        </p:nvSpPr>
        <p:spPr bwMode="auto">
          <a:xfrm>
            <a:off x="7848600" y="6324600"/>
            <a:ext cx="1066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172508" name="Rectangle 28"/>
          <p:cNvSpPr>
            <a:spLocks noChangeArrowheads="1"/>
          </p:cNvSpPr>
          <p:nvPr/>
        </p:nvSpPr>
        <p:spPr bwMode="auto">
          <a:xfrm>
            <a:off x="4343400" y="1981200"/>
            <a:ext cx="2895600" cy="381000"/>
          </a:xfrm>
          <a:prstGeom prst="rect">
            <a:avLst/>
          </a:prstGeom>
          <a:solidFill>
            <a:schemeClr val="bg1"/>
          </a:solidFill>
          <a:ln w="12700">
            <a:no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342900" indent="-3429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20000"/>
              </a:spcBef>
              <a:buClr>
                <a:schemeClr val="accent2"/>
              </a:buClr>
              <a:buSzPct val="75000"/>
              <a:buFont typeface="Wingdings" pitchFamily="2" charset="2"/>
              <a:buNone/>
            </a:pPr>
            <a:r>
              <a:rPr lang="en-US" altLang="en-US" dirty="0">
                <a:solidFill>
                  <a:srgbClr val="800000"/>
                </a:solidFill>
                <a:latin typeface="Liberation Sans" panose="020B0604020202020204" pitchFamily="34" charset="0"/>
              </a:rPr>
              <a:t>$280,000 </a:t>
            </a:r>
            <a:r>
              <a:rPr lang="en-US" altLang="en-US" dirty="0" smtClean="0">
                <a:solidFill>
                  <a:srgbClr val="800000"/>
                </a:solidFill>
                <a:latin typeface="Liberation Sans" panose="020B0604020202020204" pitchFamily="34" charset="0"/>
              </a:rPr>
              <a:t>÷ </a:t>
            </a:r>
            <a:r>
              <a:rPr lang="en-US" altLang="en-US" dirty="0">
                <a:solidFill>
                  <a:srgbClr val="800000"/>
                </a:solidFill>
                <a:latin typeface="Liberation Sans" panose="020B0604020202020204" pitchFamily="34" charset="0"/>
              </a:rPr>
              <a:t>5 = $56,000 </a:t>
            </a:r>
          </a:p>
        </p:txBody>
      </p:sp>
      <p:sp>
        <p:nvSpPr>
          <p:cNvPr id="1172509" name="Line 29"/>
          <p:cNvSpPr>
            <a:spLocks noChangeShapeType="1"/>
          </p:cNvSpPr>
          <p:nvPr/>
        </p:nvSpPr>
        <p:spPr bwMode="auto">
          <a:xfrm>
            <a:off x="6781800" y="2362200"/>
            <a:ext cx="1106424" cy="609600"/>
          </a:xfrm>
          <a:prstGeom prst="line">
            <a:avLst/>
          </a:prstGeom>
          <a:noFill/>
          <a:ln w="38100">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52254" name="Rectangle 31"/>
          <p:cNvSpPr>
            <a:spLocks noChangeArrowheads="1"/>
          </p:cNvSpPr>
          <p:nvPr/>
        </p:nvSpPr>
        <p:spPr bwMode="auto">
          <a:xfrm>
            <a:off x="609600" y="1301750"/>
            <a:ext cx="8305800" cy="824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5000"/>
              </a:lnSpc>
              <a:spcBef>
                <a:spcPct val="50000"/>
              </a:spcBef>
            </a:pPr>
            <a:r>
              <a:rPr lang="en-US" altLang="en-US" sz="2000" dirty="0">
                <a:solidFill>
                  <a:schemeClr val="tx1"/>
                </a:solidFill>
                <a:latin typeface="Liberation Sans" panose="020B0604020202020204" pitchFamily="34" charset="0"/>
              </a:rPr>
              <a:t>E12-17:</a:t>
            </a:r>
            <a:r>
              <a:rPr lang="en-US" altLang="en-US" sz="2000" b="0" dirty="0">
                <a:solidFill>
                  <a:schemeClr val="tx1"/>
                </a:solidFill>
                <a:latin typeface="Liberation Sans" panose="020B0604020202020204" pitchFamily="34" charset="0"/>
              </a:rPr>
              <a:t> Compute the amount to be reported as </a:t>
            </a:r>
            <a:r>
              <a:rPr lang="en-US" altLang="en-US" sz="2000" dirty="0">
                <a:solidFill>
                  <a:schemeClr val="tx1"/>
                </a:solidFill>
                <a:latin typeface="Liberation Sans" panose="020B0604020202020204" pitchFamily="34" charset="0"/>
              </a:rPr>
              <a:t>research and development expense</a:t>
            </a:r>
            <a:r>
              <a:rPr lang="en-US" altLang="en-US" sz="2000" b="0" dirty="0">
                <a:solidFill>
                  <a:schemeClr val="tx1"/>
                </a:solidFill>
                <a:latin typeface="Liberation Sans" panose="020B0604020202020204" pitchFamily="34" charset="0"/>
              </a:rPr>
              <a:t>.</a:t>
            </a:r>
          </a:p>
        </p:txBody>
      </p:sp>
      <p:sp>
        <p:nvSpPr>
          <p:cNvPr id="1172517" name="Line 37"/>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34" name="Rectangle 7"/>
          <p:cNvSpPr>
            <a:spLocks noChangeArrowheads="1"/>
          </p:cNvSpPr>
          <p:nvPr/>
        </p:nvSpPr>
        <p:spPr bwMode="auto">
          <a:xfrm>
            <a:off x="609600" y="3810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sz="3000" dirty="0">
                <a:solidFill>
                  <a:schemeClr val="tx2">
                    <a:lumMod val="50000"/>
                  </a:schemeClr>
                </a:solidFill>
                <a:latin typeface="Liberation Sans" panose="020B0604020202020204" pitchFamily="34" charset="0"/>
              </a:rPr>
              <a:t>RESEARCH AND DEVELOPMENT COSTS</a:t>
            </a:r>
          </a:p>
        </p:txBody>
      </p:sp>
      <p:sp>
        <p:nvSpPr>
          <p:cNvPr id="33"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5</a:t>
            </a:r>
            <a:endParaRPr lang="en-US" altLang="en-US" dirty="0"/>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72508"/>
                                        </p:tgtEl>
                                        <p:attrNameLst>
                                          <p:attrName>style.visibility</p:attrName>
                                        </p:attrNameLst>
                                      </p:cBhvr>
                                      <p:to>
                                        <p:strVal val="visible"/>
                                      </p:to>
                                    </p:set>
                                    <p:animEffect transition="in" filter="dissolve">
                                      <p:cBhvr>
                                        <p:cTn id="7" dur="500"/>
                                        <p:tgtEl>
                                          <p:spTgt spid="1172508"/>
                                        </p:tgtEl>
                                      </p:cBhvr>
                                    </p:animEffect>
                                  </p:childTnLst>
                                </p:cTn>
                              </p:par>
                            </p:childTnLst>
                          </p:cTn>
                        </p:par>
                        <p:par>
                          <p:cTn id="8" fill="hold" nodeType="with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172509"/>
                                        </p:tgtEl>
                                        <p:attrNameLst>
                                          <p:attrName>style.visibility</p:attrName>
                                        </p:attrNameLst>
                                      </p:cBhvr>
                                      <p:to>
                                        <p:strVal val="visible"/>
                                      </p:to>
                                    </p:set>
                                    <p:animEffect transition="in" filter="dissolve">
                                      <p:cBhvr>
                                        <p:cTn id="11" dur="500"/>
                                        <p:tgtEl>
                                          <p:spTgt spid="1172509"/>
                                        </p:tgtEl>
                                      </p:cBhvr>
                                    </p:animEffect>
                                  </p:childTnLst>
                                </p:cTn>
                              </p:par>
                            </p:childTnLst>
                          </p:cTn>
                        </p:par>
                        <p:par>
                          <p:cTn id="12" fill="hold" nodeType="with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72494"/>
                                        </p:tgtEl>
                                        <p:attrNameLst>
                                          <p:attrName>style.visibility</p:attrName>
                                        </p:attrNameLst>
                                      </p:cBhvr>
                                      <p:to>
                                        <p:strVal val="visible"/>
                                      </p:to>
                                    </p:set>
                                    <p:animEffect transition="in" filter="wipe(left)">
                                      <p:cBhvr>
                                        <p:cTn id="15" dur="500"/>
                                        <p:tgtEl>
                                          <p:spTgt spid="1172494"/>
                                        </p:tgtEl>
                                      </p:cBhvr>
                                    </p:animEffect>
                                  </p:childTnLst>
                                  <p:subTnLst>
                                    <p:animClr clrSpc="rgb" dir="cw">
                                      <p:cBhvr override="childStyle">
                                        <p:cTn dur="1" fill="hold" display="0" masterRel="nextClick" afterEffect="1"/>
                                        <p:tgtEl>
                                          <p:spTgt spid="1172494"/>
                                        </p:tgtEl>
                                        <p:attrNameLst>
                                          <p:attrName>ppt_c</p:attrName>
                                        </p:attrNameLst>
                                      </p:cBhvr>
                                      <p:to>
                                        <a:schemeClr val="bg2"/>
                                      </p:to>
                                    </p:animClr>
                                  </p:sub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172495"/>
                                        </p:tgtEl>
                                        <p:attrNameLst>
                                          <p:attrName>style.visibility</p:attrName>
                                        </p:attrNameLst>
                                      </p:cBhvr>
                                      <p:to>
                                        <p:strVal val="visible"/>
                                      </p:to>
                                    </p:set>
                                    <p:animEffect transition="in" filter="wipe(left)">
                                      <p:cBhvr>
                                        <p:cTn id="20" dur="500"/>
                                        <p:tgtEl>
                                          <p:spTgt spid="1172495"/>
                                        </p:tgtEl>
                                      </p:cBhvr>
                                    </p:animEffect>
                                  </p:childTnLst>
                                  <p:subTnLst>
                                    <p:animClr clrSpc="rgb" dir="cw">
                                      <p:cBhvr override="childStyle">
                                        <p:cTn dur="1" fill="hold" display="0" masterRel="nextClick" afterEffect="1"/>
                                        <p:tgtEl>
                                          <p:spTgt spid="1172495"/>
                                        </p:tgtEl>
                                        <p:attrNameLst>
                                          <p:attrName>ppt_c</p:attrName>
                                        </p:attrNameLst>
                                      </p:cBhvr>
                                      <p:to>
                                        <a:schemeClr val="bg2"/>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172496"/>
                                        </p:tgtEl>
                                        <p:attrNameLst>
                                          <p:attrName>style.visibility</p:attrName>
                                        </p:attrNameLst>
                                      </p:cBhvr>
                                      <p:to>
                                        <p:strVal val="visible"/>
                                      </p:to>
                                    </p:set>
                                    <p:animEffect transition="in" filter="wipe(left)">
                                      <p:cBhvr>
                                        <p:cTn id="25" dur="500"/>
                                        <p:tgtEl>
                                          <p:spTgt spid="1172496"/>
                                        </p:tgtEl>
                                      </p:cBhvr>
                                    </p:animEffect>
                                  </p:childTnLst>
                                  <p:subTnLst>
                                    <p:animClr clrSpc="rgb" dir="cw">
                                      <p:cBhvr override="childStyle">
                                        <p:cTn dur="1" fill="hold" display="0" masterRel="nextClick" afterEffect="1"/>
                                        <p:tgtEl>
                                          <p:spTgt spid="1172496"/>
                                        </p:tgtEl>
                                        <p:attrNameLst>
                                          <p:attrName>ppt_c</p:attrName>
                                        </p:attrNameLst>
                                      </p:cBhvr>
                                      <p:to>
                                        <a:schemeClr val="bg2"/>
                                      </p:to>
                                    </p:animClr>
                                  </p:sub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72497"/>
                                        </p:tgtEl>
                                        <p:attrNameLst>
                                          <p:attrName>style.visibility</p:attrName>
                                        </p:attrNameLst>
                                      </p:cBhvr>
                                      <p:to>
                                        <p:strVal val="visible"/>
                                      </p:to>
                                    </p:set>
                                    <p:animEffect transition="in" filter="wipe(left)">
                                      <p:cBhvr>
                                        <p:cTn id="30" dur="500"/>
                                        <p:tgtEl>
                                          <p:spTgt spid="1172497"/>
                                        </p:tgtEl>
                                      </p:cBhvr>
                                    </p:animEffect>
                                  </p:childTnLst>
                                  <p:subTnLst>
                                    <p:animClr clrSpc="rgb" dir="cw">
                                      <p:cBhvr override="childStyle">
                                        <p:cTn dur="1" fill="hold" display="0" masterRel="nextClick" afterEffect="1"/>
                                        <p:tgtEl>
                                          <p:spTgt spid="1172497"/>
                                        </p:tgtEl>
                                        <p:attrNameLst>
                                          <p:attrName>ppt_c</p:attrName>
                                        </p:attrNameLst>
                                      </p:cBhvr>
                                      <p:to>
                                        <a:schemeClr val="bg2"/>
                                      </p:to>
                                    </p:animClr>
                                  </p:sub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172498"/>
                                        </p:tgtEl>
                                        <p:attrNameLst>
                                          <p:attrName>style.visibility</p:attrName>
                                        </p:attrNameLst>
                                      </p:cBhvr>
                                      <p:to>
                                        <p:strVal val="visible"/>
                                      </p:to>
                                    </p:set>
                                    <p:animEffect transition="in" filter="wipe(left)">
                                      <p:cBhvr>
                                        <p:cTn id="35" dur="500"/>
                                        <p:tgtEl>
                                          <p:spTgt spid="1172498"/>
                                        </p:tgtEl>
                                      </p:cBhvr>
                                    </p:animEffect>
                                  </p:childTnLst>
                                  <p:subTnLst>
                                    <p:animClr clrSpc="rgb" dir="cw">
                                      <p:cBhvr override="childStyle">
                                        <p:cTn dur="1" fill="hold" display="0" masterRel="nextClick" afterEffect="1"/>
                                        <p:tgtEl>
                                          <p:spTgt spid="1172498"/>
                                        </p:tgtEl>
                                        <p:attrNameLst>
                                          <p:attrName>ppt_c</p:attrName>
                                        </p:attrNameLst>
                                      </p:cBhvr>
                                      <p:to>
                                        <a:schemeClr val="bg2"/>
                                      </p:to>
                                    </p:animClr>
                                  </p:sub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172499"/>
                                        </p:tgtEl>
                                        <p:attrNameLst>
                                          <p:attrName>style.visibility</p:attrName>
                                        </p:attrNameLst>
                                      </p:cBhvr>
                                      <p:to>
                                        <p:strVal val="visible"/>
                                      </p:to>
                                    </p:set>
                                    <p:animEffect transition="in" filter="wipe(left)">
                                      <p:cBhvr>
                                        <p:cTn id="40" dur="500"/>
                                        <p:tgtEl>
                                          <p:spTgt spid="1172499"/>
                                        </p:tgtEl>
                                      </p:cBhvr>
                                    </p:animEffect>
                                  </p:childTnLst>
                                  <p:subTnLst>
                                    <p:animClr clrSpc="rgb" dir="cw">
                                      <p:cBhvr override="childStyle">
                                        <p:cTn dur="1" fill="hold" display="0" masterRel="nextClick" afterEffect="1"/>
                                        <p:tgtEl>
                                          <p:spTgt spid="1172499"/>
                                        </p:tgtEl>
                                        <p:attrNameLst>
                                          <p:attrName>ppt_c</p:attrName>
                                        </p:attrNameLst>
                                      </p:cBhvr>
                                      <p:to>
                                        <a:schemeClr val="bg2"/>
                                      </p:to>
                                    </p:animClr>
                                  </p:sub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172502"/>
                                        </p:tgtEl>
                                        <p:attrNameLst>
                                          <p:attrName>style.visibility</p:attrName>
                                        </p:attrNameLst>
                                      </p:cBhvr>
                                      <p:to>
                                        <p:strVal val="visible"/>
                                      </p:to>
                                    </p:set>
                                    <p:animEffect transition="in" filter="wipe(left)">
                                      <p:cBhvr>
                                        <p:cTn id="45" dur="500"/>
                                        <p:tgtEl>
                                          <p:spTgt spid="11725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2494" grpId="0" autoUpdateAnimBg="0"/>
      <p:bldP spid="1172495" grpId="0" autoUpdateAnimBg="0"/>
      <p:bldP spid="1172496" grpId="0" autoUpdateAnimBg="0"/>
      <p:bldP spid="1172497" grpId="0" autoUpdateAnimBg="0"/>
      <p:bldP spid="1172498" grpId="0" autoUpdateAnimBg="0"/>
      <p:bldP spid="1172499" grpId="0" autoUpdateAnimBg="0"/>
      <p:bldP spid="1172502" grpId="0" autoUpdateAnimBg="0"/>
      <p:bldP spid="1172508" grpId="0" animBg="1"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381000" y="990600"/>
            <a:ext cx="8382000" cy="5410200"/>
          </a:xfrm>
          <a:prstGeom prst="rect">
            <a:avLst/>
          </a:prstGeom>
          <a:solidFill>
            <a:srgbClr val="EAFAEA"/>
          </a:solidFill>
          <a:ln w="28575" cap="sq"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folHlink"/>
              </a:solidFill>
              <a:effectLst>
                <a:outerShdw blurRad="38100" dist="38100" dir="2700000" algn="tl">
                  <a:srgbClr val="000000">
                    <a:alpha val="43137"/>
                  </a:srgbClr>
                </a:outerShdw>
              </a:effectLst>
              <a:latin typeface="Comic Sans MS" pitchFamily="66" charset="0"/>
            </a:endParaRPr>
          </a:p>
        </p:txBody>
      </p:sp>
      <p:sp>
        <p:nvSpPr>
          <p:cNvPr id="11268" name="Rectangle 4"/>
          <p:cNvSpPr>
            <a:spLocks noChangeArrowheads="1"/>
          </p:cNvSpPr>
          <p:nvPr/>
        </p:nvSpPr>
        <p:spPr bwMode="auto">
          <a:xfrm>
            <a:off x="457200" y="1102057"/>
            <a:ext cx="8229600" cy="192052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10000"/>
              </a:lnSpc>
              <a:tabLst>
                <a:tab pos="342900" algn="l"/>
              </a:tabLst>
            </a:pPr>
            <a:r>
              <a:rPr lang="en-US" b="0" dirty="0">
                <a:latin typeface="Liberation Sans" panose="020B0604020202020204" pitchFamily="34" charset="0"/>
              </a:rPr>
              <a:t>For many companies, developing a strong brand image is </a:t>
            </a:r>
            <a:r>
              <a:rPr lang="en-US" b="0" dirty="0" smtClean="0">
                <a:latin typeface="Liberation Sans" panose="020B0604020202020204" pitchFamily="34" charset="0"/>
              </a:rPr>
              <a:t>as important </a:t>
            </a:r>
            <a:r>
              <a:rPr lang="en-US" b="0" dirty="0">
                <a:latin typeface="Liberation Sans" panose="020B0604020202020204" pitchFamily="34" charset="0"/>
              </a:rPr>
              <a:t>as developing the products they sell. Now more </a:t>
            </a:r>
            <a:r>
              <a:rPr lang="en-US" b="0" dirty="0" smtClean="0">
                <a:latin typeface="Liberation Sans" panose="020B0604020202020204" pitchFamily="34" charset="0"/>
              </a:rPr>
              <a:t>than ever</a:t>
            </a:r>
            <a:r>
              <a:rPr lang="en-US" b="0" dirty="0">
                <a:latin typeface="Liberation Sans" panose="020B0604020202020204" pitchFamily="34" charset="0"/>
              </a:rPr>
              <a:t>, companies see the power of a strong brand, </a:t>
            </a:r>
            <a:r>
              <a:rPr lang="en-US" b="0" dirty="0" smtClean="0">
                <a:latin typeface="Liberation Sans" panose="020B0604020202020204" pitchFamily="34" charset="0"/>
              </a:rPr>
              <a:t>enhanced by significant </a:t>
            </a:r>
            <a:r>
              <a:rPr lang="en-US" b="0" dirty="0">
                <a:latin typeface="Liberation Sans" panose="020B0604020202020204" pitchFamily="34" charset="0"/>
              </a:rPr>
              <a:t>and effective advertising </a:t>
            </a:r>
            <a:r>
              <a:rPr lang="en-US" b="0" dirty="0" smtClean="0">
                <a:latin typeface="Liberation Sans" panose="020B0604020202020204" pitchFamily="34" charset="0"/>
              </a:rPr>
              <a:t>investments. As </a:t>
            </a:r>
            <a:r>
              <a:rPr lang="en-US" b="0" dirty="0">
                <a:latin typeface="Liberation Sans" panose="020B0604020202020204" pitchFamily="34" charset="0"/>
              </a:rPr>
              <a:t>the following chart indicates, the value of brand </a:t>
            </a:r>
            <a:r>
              <a:rPr lang="en-US" b="0" dirty="0" smtClean="0">
                <a:latin typeface="Liberation Sans" panose="020B0604020202020204" pitchFamily="34" charset="0"/>
              </a:rPr>
              <a:t>investments is </a:t>
            </a:r>
            <a:r>
              <a:rPr lang="en-US" b="0" dirty="0">
                <a:latin typeface="Liberation Sans" panose="020B0604020202020204" pitchFamily="34" charset="0"/>
              </a:rPr>
              <a:t>substantial. </a:t>
            </a:r>
            <a:r>
              <a:rPr lang="en-US" dirty="0" smtClean="0">
                <a:solidFill>
                  <a:srgbClr val="CC0000"/>
                </a:solidFill>
                <a:latin typeface="Liberation Sans" panose="020B0604020202020204" pitchFamily="34" charset="0"/>
              </a:rPr>
              <a:t>Apple </a:t>
            </a:r>
            <a:r>
              <a:rPr lang="en-US" b="0" dirty="0">
                <a:latin typeface="Liberation Sans" panose="020B0604020202020204" pitchFamily="34" charset="0"/>
              </a:rPr>
              <a:t>heads the list with an </a:t>
            </a:r>
            <a:r>
              <a:rPr lang="en-US" b="0" dirty="0" smtClean="0">
                <a:latin typeface="Liberation Sans" panose="020B0604020202020204" pitchFamily="34" charset="0"/>
              </a:rPr>
              <a:t>estimated brand </a:t>
            </a:r>
            <a:r>
              <a:rPr lang="en-US" b="0" dirty="0">
                <a:latin typeface="Liberation Sans" panose="020B0604020202020204" pitchFamily="34" charset="0"/>
              </a:rPr>
              <a:t>value of about </a:t>
            </a:r>
            <a:r>
              <a:rPr lang="en-US" b="0" dirty="0" smtClean="0">
                <a:latin typeface="Liberation Sans" panose="020B0604020202020204" pitchFamily="34" charset="0"/>
              </a:rPr>
              <a:t>$119 </a:t>
            </a:r>
            <a:r>
              <a:rPr lang="en-US" b="0" dirty="0">
                <a:latin typeface="Liberation Sans" panose="020B0604020202020204" pitchFamily="34" charset="0"/>
              </a:rPr>
              <a:t>billion.</a:t>
            </a:r>
            <a:endParaRPr lang="en-US" altLang="en-US" b="0" dirty="0">
              <a:latin typeface="Liberation Sans" panose="020B0604020202020204" pitchFamily="34" charset="0"/>
            </a:endParaRPr>
          </a:p>
        </p:txBody>
      </p:sp>
      <p:sp>
        <p:nvSpPr>
          <p:cNvPr id="2" name="Rectangle 1"/>
          <p:cNvSpPr/>
          <p:nvPr/>
        </p:nvSpPr>
        <p:spPr>
          <a:xfrm>
            <a:off x="457200" y="529372"/>
            <a:ext cx="8305800" cy="415498"/>
          </a:xfrm>
          <a:prstGeom prst="rect">
            <a:avLst/>
          </a:prstGeom>
        </p:spPr>
        <p:txBody>
          <a:bodyPr wrap="square" anchor="ctr" anchorCtr="0">
            <a:spAutoFit/>
          </a:bodyPr>
          <a:lstStyle/>
          <a:p>
            <a:pPr algn="l"/>
            <a:r>
              <a:rPr lang="en-US" sz="2100" dirty="0">
                <a:solidFill>
                  <a:schemeClr val="tx2">
                    <a:lumMod val="50000"/>
                  </a:schemeClr>
                </a:solidFill>
                <a:latin typeface="Liberation Sans" panose="020B0604020202020204" pitchFamily="34" charset="0"/>
              </a:rPr>
              <a:t>WHAT DO THE NUMBERS MEAN? </a:t>
            </a:r>
            <a:r>
              <a:rPr lang="en-US" sz="2100" dirty="0" smtClean="0">
                <a:solidFill>
                  <a:schemeClr val="tx2">
                    <a:lumMod val="50000"/>
                  </a:schemeClr>
                </a:solidFill>
                <a:latin typeface="Liberation Sans" panose="020B0604020202020204" pitchFamily="34" charset="0"/>
              </a:rPr>
              <a:t> </a:t>
            </a:r>
            <a:r>
              <a:rPr lang="en-US" dirty="0" smtClean="0">
                <a:solidFill>
                  <a:srgbClr val="660066"/>
                </a:solidFill>
                <a:latin typeface="Liberation Sans" panose="020B0604020202020204" pitchFamily="34" charset="0"/>
              </a:rPr>
              <a:t>BRANDED</a:t>
            </a:r>
            <a:endParaRPr lang="en-US" dirty="0">
              <a:solidFill>
                <a:srgbClr val="660066"/>
              </a:solidFill>
              <a:latin typeface="Liberation Sans" panose="020B0604020202020204" pitchFamily="34" charset="0"/>
            </a:endParaRPr>
          </a:p>
        </p:txBody>
      </p:sp>
      <p:sp>
        <p:nvSpPr>
          <p:cNvPr id="8" name="Line 17"/>
          <p:cNvSpPr>
            <a:spLocks noChangeShapeType="1"/>
          </p:cNvSpPr>
          <p:nvPr/>
        </p:nvSpPr>
        <p:spPr bwMode="auto">
          <a:xfrm>
            <a:off x="381000" y="9906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9" name="Line 17"/>
          <p:cNvSpPr>
            <a:spLocks noChangeShapeType="1"/>
          </p:cNvSpPr>
          <p:nvPr/>
        </p:nvSpPr>
        <p:spPr bwMode="auto">
          <a:xfrm>
            <a:off x="381000" y="4572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pic>
        <p:nvPicPr>
          <p:cNvPr id="460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1147" y="2913306"/>
            <a:ext cx="4212553" cy="3340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5</a:t>
            </a:r>
            <a:endParaRPr lang="en-US" altLang="en-US" dirty="0"/>
          </a:p>
        </p:txBody>
      </p:sp>
    </p:spTree>
    <p:extLst>
      <p:ext uri="{BB962C8B-B14F-4D97-AF65-F5344CB8AC3E}">
        <p14:creationId xmlns:p14="http://schemas.microsoft.com/office/powerpoint/2010/main" val="448719156"/>
      </p:ext>
    </p:extLst>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381000" y="990600"/>
            <a:ext cx="8382000" cy="5410200"/>
          </a:xfrm>
          <a:prstGeom prst="rect">
            <a:avLst/>
          </a:prstGeom>
          <a:solidFill>
            <a:srgbClr val="EAFAEA"/>
          </a:solidFill>
          <a:ln w="28575" cap="sq"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folHlink"/>
              </a:solidFill>
              <a:effectLst>
                <a:outerShdw blurRad="38100" dist="38100" dir="2700000" algn="tl">
                  <a:srgbClr val="000000">
                    <a:alpha val="43137"/>
                  </a:srgbClr>
                </a:outerShdw>
              </a:effectLst>
              <a:latin typeface="Comic Sans MS" pitchFamily="66" charset="0"/>
            </a:endParaRPr>
          </a:p>
        </p:txBody>
      </p:sp>
      <p:sp>
        <p:nvSpPr>
          <p:cNvPr id="11268" name="Rectangle 4"/>
          <p:cNvSpPr>
            <a:spLocks noChangeArrowheads="1"/>
          </p:cNvSpPr>
          <p:nvPr/>
        </p:nvSpPr>
        <p:spPr bwMode="auto">
          <a:xfrm>
            <a:off x="457200" y="1102057"/>
            <a:ext cx="8229600" cy="535839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10000"/>
              </a:lnSpc>
              <a:tabLst>
                <a:tab pos="342900" algn="l"/>
              </a:tabLst>
            </a:pPr>
            <a:r>
              <a:rPr lang="en-US" b="0" dirty="0">
                <a:latin typeface="Liberation Sans" panose="020B0604020202020204" pitchFamily="34" charset="0"/>
              </a:rPr>
              <a:t>Occasionally you may find the value of a brand included in a company’s financial statements under goodwill. But generally you will not find the estimated values of brands recorded in companies’ balance sheets. The reason? The subjectivity that goes into estimating a brand’s value. In some cases, analysts base an estimate of brand value on opinion polls or on some multiple of ad spending. For example, in estimating the brand values shown to the left, </a:t>
            </a:r>
            <a:r>
              <a:rPr lang="en-US" sz="1700" dirty="0">
                <a:solidFill>
                  <a:srgbClr val="CC0000"/>
                </a:solidFill>
                <a:latin typeface="Liberation Sans" panose="020B0604020202020204" pitchFamily="34" charset="0"/>
              </a:rPr>
              <a:t>Interbrand</a:t>
            </a:r>
            <a:r>
              <a:rPr lang="en-US" b="0" dirty="0">
                <a:latin typeface="Liberation Sans" panose="020B0604020202020204" pitchFamily="34" charset="0"/>
              </a:rPr>
              <a:t> </a:t>
            </a:r>
            <a:r>
              <a:rPr lang="en-US" sz="1700" dirty="0">
                <a:solidFill>
                  <a:srgbClr val="CC0000"/>
                </a:solidFill>
                <a:latin typeface="Liberation Sans" panose="020B0604020202020204" pitchFamily="34" charset="0"/>
              </a:rPr>
              <a:t>Corp</a:t>
            </a:r>
            <a:r>
              <a:rPr lang="en-US" b="0" dirty="0">
                <a:latin typeface="Liberation Sans" panose="020B0604020202020204" pitchFamily="34" charset="0"/>
              </a:rPr>
              <a:t>. estimates the percentage of the overall future revenues the brand will generate and then discounts the net cash </a:t>
            </a:r>
            <a:r>
              <a:rPr lang="en-US" b="0" dirty="0" smtClean="0">
                <a:latin typeface="Liberation Sans" panose="020B0604020202020204" pitchFamily="34" charset="0"/>
              </a:rPr>
              <a:t>flows</a:t>
            </a:r>
            <a:r>
              <a:rPr lang="en-US" b="0" dirty="0">
                <a:latin typeface="Liberation Sans" panose="020B0604020202020204" pitchFamily="34" charset="0"/>
              </a:rPr>
              <a:t>, to arrive at a present value. Some analysts believe that information on brand values is relevant. Others voice valid concerns about the reliability of </a:t>
            </a:r>
            <a:r>
              <a:rPr lang="en-US" b="0" dirty="0" smtClean="0">
                <a:latin typeface="Liberation Sans" panose="020B0604020202020204" pitchFamily="34" charset="0"/>
              </a:rPr>
              <a:t>brand value </a:t>
            </a:r>
            <a:r>
              <a:rPr lang="en-US" b="0" dirty="0">
                <a:latin typeface="Liberation Sans" panose="020B0604020202020204" pitchFamily="34" charset="0"/>
              </a:rPr>
              <a:t>estimates due to subjectivity in the estimates for revenues</a:t>
            </a:r>
            <a:r>
              <a:rPr lang="en-US" b="0" dirty="0" smtClean="0">
                <a:latin typeface="Liberation Sans" panose="020B0604020202020204" pitchFamily="34" charset="0"/>
              </a:rPr>
              <a:t>, costs</a:t>
            </a:r>
            <a:r>
              <a:rPr lang="en-US" b="0" dirty="0">
                <a:latin typeface="Liberation Sans" panose="020B0604020202020204" pitchFamily="34" charset="0"/>
              </a:rPr>
              <a:t>, and the risk component of the discount rate. For example, another brand valuation </a:t>
            </a:r>
            <a:r>
              <a:rPr lang="en-US" b="0" dirty="0" smtClean="0">
                <a:latin typeface="Liberation Sans" panose="020B0604020202020204" pitchFamily="34" charset="0"/>
              </a:rPr>
              <a:t>firm</a:t>
            </a:r>
            <a:r>
              <a:rPr lang="en-US" b="0" dirty="0">
                <a:latin typeface="Liberation Sans" panose="020B0604020202020204" pitchFamily="34" charset="0"/>
              </a:rPr>
              <a:t>, </a:t>
            </a:r>
            <a:r>
              <a:rPr lang="en-US" sz="1700" dirty="0">
                <a:solidFill>
                  <a:srgbClr val="CC0000"/>
                </a:solidFill>
                <a:latin typeface="Liberation Sans" panose="020B0604020202020204" pitchFamily="34" charset="0"/>
              </a:rPr>
              <a:t>Millward</a:t>
            </a:r>
            <a:r>
              <a:rPr lang="en-US" b="0" dirty="0">
                <a:latin typeface="Liberation Sans" panose="020B0604020202020204" pitchFamily="34" charset="0"/>
              </a:rPr>
              <a:t> </a:t>
            </a:r>
            <a:r>
              <a:rPr lang="en-US" sz="1700" dirty="0">
                <a:solidFill>
                  <a:srgbClr val="CC0000"/>
                </a:solidFill>
                <a:latin typeface="Liberation Sans" panose="020B0604020202020204" pitchFamily="34" charset="0"/>
              </a:rPr>
              <a:t>Brown</a:t>
            </a:r>
            <a:r>
              <a:rPr lang="en-US" b="0" dirty="0">
                <a:latin typeface="Liberation Sans" panose="020B0604020202020204" pitchFamily="34" charset="0"/>
              </a:rPr>
              <a:t>, ranks </a:t>
            </a:r>
            <a:r>
              <a:rPr lang="en-US" sz="1700" dirty="0">
                <a:solidFill>
                  <a:srgbClr val="CC0000"/>
                </a:solidFill>
                <a:latin typeface="Liberation Sans" panose="020B0604020202020204" pitchFamily="34" charset="0"/>
              </a:rPr>
              <a:t>Apple</a:t>
            </a:r>
            <a:r>
              <a:rPr lang="en-US" b="0" dirty="0">
                <a:latin typeface="Liberation Sans" panose="020B0604020202020204" pitchFamily="34" charset="0"/>
              </a:rPr>
              <a:t> as number one with an estimated brand value of $183 billion (or about one-third of Apple’s market value). These data support </a:t>
            </a:r>
            <a:r>
              <a:rPr lang="en-US" b="0" dirty="0" smtClean="0">
                <a:latin typeface="Liberation Sans" panose="020B0604020202020204" pitchFamily="34" charset="0"/>
              </a:rPr>
              <a:t>the highly </a:t>
            </a:r>
            <a:r>
              <a:rPr lang="en-US" b="0" dirty="0">
                <a:latin typeface="Liberation Sans" panose="020B0604020202020204" pitchFamily="34" charset="0"/>
              </a:rPr>
              <a:t>subjective nature of brand valuation estimates</a:t>
            </a:r>
            <a:r>
              <a:rPr lang="en-US" b="0" dirty="0" smtClean="0">
                <a:latin typeface="Liberation Sans" panose="020B0604020202020204" pitchFamily="34" charset="0"/>
              </a:rPr>
              <a:t>.</a:t>
            </a:r>
          </a:p>
          <a:p>
            <a:pPr algn="just">
              <a:lnSpc>
                <a:spcPct val="110000"/>
              </a:lnSpc>
              <a:spcBef>
                <a:spcPts val="900"/>
              </a:spcBef>
              <a:tabLst>
                <a:tab pos="342900" algn="l"/>
              </a:tabLst>
            </a:pPr>
            <a:r>
              <a:rPr lang="en-US" sz="1600" b="0" i="1" dirty="0" smtClean="0">
                <a:latin typeface="Liberation Sans" panose="020B0604020202020204" pitchFamily="34" charset="0"/>
              </a:rPr>
              <a:t>Sources</a:t>
            </a:r>
            <a:r>
              <a:rPr lang="en-US" sz="1600" b="0" i="1" dirty="0">
                <a:latin typeface="Liberation Sans" panose="020B0604020202020204" pitchFamily="34" charset="0"/>
              </a:rPr>
              <a:t>: </a:t>
            </a:r>
            <a:r>
              <a:rPr lang="en-US" sz="1600" b="0" dirty="0">
                <a:latin typeface="Liberation Sans" panose="020B0604020202020204" pitchFamily="34" charset="0"/>
              </a:rPr>
              <a:t>“Best Global Brands 2014,” </a:t>
            </a:r>
            <a:r>
              <a:rPr lang="en-US" sz="1600" b="0" i="1" dirty="0">
                <a:latin typeface="Liberation Sans" panose="020B0604020202020204" pitchFamily="34" charset="0"/>
              </a:rPr>
              <a:t>www.interbrand.com</a:t>
            </a:r>
            <a:r>
              <a:rPr lang="en-US" sz="1600" b="0" dirty="0">
                <a:latin typeface="Liberation Sans" panose="020B0604020202020204" pitchFamily="34" charset="0"/>
              </a:rPr>
              <a:t>; </a:t>
            </a:r>
            <a:r>
              <a:rPr lang="en-US" sz="1600" b="0" dirty="0" smtClean="0">
                <a:latin typeface="Liberation Sans" panose="020B0604020202020204" pitchFamily="34" charset="0"/>
              </a:rPr>
              <a:t>and S</a:t>
            </a:r>
            <a:r>
              <a:rPr lang="en-US" sz="1600" b="0" dirty="0">
                <a:latin typeface="Liberation Sans" panose="020B0604020202020204" pitchFamily="34" charset="0"/>
              </a:rPr>
              <a:t>. Vranica and J. Hansegard, “Ikea Discloses an $11 Billion Secret,” </a:t>
            </a:r>
            <a:r>
              <a:rPr lang="en-US" sz="1600" b="0" i="1" dirty="0">
                <a:latin typeface="Liberation Sans" panose="020B0604020202020204" pitchFamily="34" charset="0"/>
              </a:rPr>
              <a:t>Wall</a:t>
            </a:r>
            <a:r>
              <a:rPr lang="en-US" sz="1600" b="0" dirty="0" smtClean="0">
                <a:latin typeface="Liberation Sans" panose="020B0604020202020204" pitchFamily="34" charset="0"/>
              </a:rPr>
              <a:t> </a:t>
            </a:r>
            <a:r>
              <a:rPr lang="en-US" sz="1600" b="0" i="1" dirty="0">
                <a:latin typeface="Liberation Sans" panose="020B0604020202020204" pitchFamily="34" charset="0"/>
              </a:rPr>
              <a:t>Street</a:t>
            </a:r>
            <a:r>
              <a:rPr lang="en-US" sz="1600" b="0" dirty="0" smtClean="0">
                <a:latin typeface="Liberation Sans" panose="020B0604020202020204" pitchFamily="34" charset="0"/>
              </a:rPr>
              <a:t> </a:t>
            </a:r>
            <a:r>
              <a:rPr lang="en-US" sz="1600" b="0" i="1" dirty="0">
                <a:latin typeface="Liberation Sans" panose="020B0604020202020204" pitchFamily="34" charset="0"/>
              </a:rPr>
              <a:t>Journal</a:t>
            </a:r>
            <a:r>
              <a:rPr lang="en-US" sz="1600" b="0" dirty="0">
                <a:latin typeface="Liberation Sans" panose="020B0604020202020204" pitchFamily="34" charset="0"/>
              </a:rPr>
              <a:t> (August 9, 2012).</a:t>
            </a:r>
            <a:endParaRPr lang="en-US" altLang="en-US" sz="1600" b="0" dirty="0">
              <a:latin typeface="Liberation Sans" panose="020B0604020202020204" pitchFamily="34" charset="0"/>
            </a:endParaRPr>
          </a:p>
        </p:txBody>
      </p:sp>
      <p:sp>
        <p:nvSpPr>
          <p:cNvPr id="2" name="Rectangle 1"/>
          <p:cNvSpPr/>
          <p:nvPr/>
        </p:nvSpPr>
        <p:spPr>
          <a:xfrm>
            <a:off x="457200" y="529372"/>
            <a:ext cx="8305800" cy="415498"/>
          </a:xfrm>
          <a:prstGeom prst="rect">
            <a:avLst/>
          </a:prstGeom>
        </p:spPr>
        <p:txBody>
          <a:bodyPr wrap="square" anchor="ctr" anchorCtr="0">
            <a:spAutoFit/>
          </a:bodyPr>
          <a:lstStyle/>
          <a:p>
            <a:pPr algn="l"/>
            <a:r>
              <a:rPr lang="en-US" sz="2100" dirty="0">
                <a:solidFill>
                  <a:schemeClr val="tx2">
                    <a:lumMod val="50000"/>
                  </a:schemeClr>
                </a:solidFill>
                <a:latin typeface="Liberation Sans" panose="020B0604020202020204" pitchFamily="34" charset="0"/>
              </a:rPr>
              <a:t>WHAT DO THE NUMBERS MEAN? </a:t>
            </a:r>
            <a:r>
              <a:rPr lang="en-US" sz="2100" dirty="0" smtClean="0">
                <a:solidFill>
                  <a:schemeClr val="tx2">
                    <a:lumMod val="50000"/>
                  </a:schemeClr>
                </a:solidFill>
                <a:latin typeface="Liberation Sans" panose="020B0604020202020204" pitchFamily="34" charset="0"/>
              </a:rPr>
              <a:t> </a:t>
            </a:r>
            <a:r>
              <a:rPr lang="en-US" dirty="0" smtClean="0">
                <a:solidFill>
                  <a:srgbClr val="660066"/>
                </a:solidFill>
                <a:latin typeface="Liberation Sans" panose="020B0604020202020204" pitchFamily="34" charset="0"/>
              </a:rPr>
              <a:t>BRANDED</a:t>
            </a:r>
            <a:endParaRPr lang="en-US" dirty="0">
              <a:solidFill>
                <a:srgbClr val="660066"/>
              </a:solidFill>
              <a:latin typeface="Liberation Sans" panose="020B0604020202020204" pitchFamily="34" charset="0"/>
            </a:endParaRPr>
          </a:p>
        </p:txBody>
      </p:sp>
      <p:sp>
        <p:nvSpPr>
          <p:cNvPr id="8" name="Line 17"/>
          <p:cNvSpPr>
            <a:spLocks noChangeShapeType="1"/>
          </p:cNvSpPr>
          <p:nvPr/>
        </p:nvSpPr>
        <p:spPr bwMode="auto">
          <a:xfrm>
            <a:off x="381000" y="9906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9" name="Line 17"/>
          <p:cNvSpPr>
            <a:spLocks noChangeShapeType="1"/>
          </p:cNvSpPr>
          <p:nvPr/>
        </p:nvSpPr>
        <p:spPr bwMode="auto">
          <a:xfrm>
            <a:off x="381000" y="4572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7"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5</a:t>
            </a:r>
            <a:endParaRPr lang="en-US" altLang="en-US" dirty="0"/>
          </a:p>
        </p:txBody>
      </p:sp>
    </p:spTree>
    <p:extLst>
      <p:ext uri="{BB962C8B-B14F-4D97-AF65-F5344CB8AC3E}">
        <p14:creationId xmlns:p14="http://schemas.microsoft.com/office/powerpoint/2010/main" val="1523399244"/>
      </p:ext>
    </p:extLst>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3080" name="Line 8"/>
          <p:cNvSpPr>
            <a:spLocks noChangeShapeType="1"/>
          </p:cNvSpPr>
          <p:nvPr/>
        </p:nvSpPr>
        <p:spPr bwMode="auto">
          <a:xfrm>
            <a:off x="381000" y="13716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7" name="Rectangle 7"/>
          <p:cNvSpPr>
            <a:spLocks noChangeArrowheads="1"/>
          </p:cNvSpPr>
          <p:nvPr/>
        </p:nvSpPr>
        <p:spPr bwMode="auto">
          <a:xfrm>
            <a:off x="609600" y="228600"/>
            <a:ext cx="8534400" cy="584775"/>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spcBef>
                <a:spcPct val="30000"/>
              </a:spcBef>
              <a:spcAft>
                <a:spcPct val="20000"/>
              </a:spcAft>
              <a:buSzPct val="80000"/>
            </a:pPr>
            <a:r>
              <a:rPr lang="en-US" altLang="en-US" sz="3200" dirty="0">
                <a:solidFill>
                  <a:srgbClr val="660066"/>
                </a:solidFill>
                <a:latin typeface="Liberation Sans" panose="020B0604020202020204" pitchFamily="34" charset="0"/>
              </a:rPr>
              <a:t>Presentation of </a:t>
            </a:r>
            <a:r>
              <a:rPr lang="en-US" altLang="en-US" sz="3200" dirty="0" smtClean="0">
                <a:solidFill>
                  <a:srgbClr val="660066"/>
                </a:solidFill>
                <a:latin typeface="Liberation Sans" panose="020B0604020202020204" pitchFamily="34" charset="0"/>
              </a:rPr>
              <a:t>Research and Development Costs</a:t>
            </a:r>
            <a:endParaRPr lang="en-US" altLang="en-US" sz="3200" dirty="0">
              <a:solidFill>
                <a:srgbClr val="660066"/>
              </a:solidFill>
              <a:latin typeface="Liberation Sans" panose="020B0604020202020204" pitchFamily="34" charset="0"/>
            </a:endParaRPr>
          </a:p>
        </p:txBody>
      </p:sp>
      <p:pic>
        <p:nvPicPr>
          <p:cNvPr id="471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76400"/>
            <a:ext cx="8374039" cy="4347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990600" y="6050591"/>
            <a:ext cx="3276600" cy="461665"/>
          </a:xfrm>
          <a:prstGeom prst="rect">
            <a:avLst/>
          </a:prstGeom>
          <a:noFill/>
          <a:ln>
            <a:noFill/>
          </a:ln>
          <a:effectLst/>
        </p:spPr>
        <p:txBody>
          <a:bodyPr wrap="square">
            <a:spAutoFit/>
          </a:bodyPr>
          <a:lstStyle/>
          <a:p>
            <a:pPr algn="l">
              <a:spcBef>
                <a:spcPts val="0"/>
              </a:spcBef>
            </a:pPr>
            <a:r>
              <a:rPr lang="en-US" sz="1200" dirty="0">
                <a:solidFill>
                  <a:srgbClr val="006600"/>
                </a:solidFill>
                <a:latin typeface="Liberation Sans" panose="020B0604020202020204" pitchFamily="34" charset="0"/>
              </a:rPr>
              <a:t>ILLUSTRATION 12-16</a:t>
            </a:r>
          </a:p>
          <a:p>
            <a:pPr algn="l">
              <a:spcBef>
                <a:spcPts val="0"/>
              </a:spcBef>
            </a:pPr>
            <a:r>
              <a:rPr lang="en-US" sz="1200" b="0" dirty="0">
                <a:solidFill>
                  <a:schemeClr val="tx1"/>
                </a:solidFill>
                <a:latin typeface="Liberation Sans" panose="020B0604020202020204" pitchFamily="34" charset="0"/>
              </a:rPr>
              <a:t>Income </a:t>
            </a:r>
            <a:r>
              <a:rPr lang="en-US" sz="1200" b="0" dirty="0" smtClean="0">
                <a:solidFill>
                  <a:schemeClr val="tx1"/>
                </a:solidFill>
                <a:latin typeface="Liberation Sans" panose="020B0604020202020204" pitchFamily="34" charset="0"/>
              </a:rPr>
              <a:t>Statement Disclosure </a:t>
            </a:r>
            <a:r>
              <a:rPr lang="en-US" sz="1200" b="0" dirty="0">
                <a:solidFill>
                  <a:schemeClr val="tx1"/>
                </a:solidFill>
                <a:latin typeface="Liberation Sans" panose="020B0604020202020204" pitchFamily="34" charset="0"/>
              </a:rPr>
              <a:t>of R&amp;D Costs</a:t>
            </a:r>
          </a:p>
        </p:txBody>
      </p:sp>
      <p:sp>
        <p:nvSpPr>
          <p:cNvPr id="6"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5</a:t>
            </a:r>
            <a:endParaRPr lang="en-US" altLang="en-US" dirty="0"/>
          </a:p>
        </p:txBody>
      </p:sp>
    </p:spTree>
    <p:extLst>
      <p:ext uri="{BB962C8B-B14F-4D97-AF65-F5344CB8AC3E}">
        <p14:creationId xmlns:p14="http://schemas.microsoft.com/office/powerpoint/2010/main" val="273209418"/>
      </p:ext>
    </p:extLst>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254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8370" name="Text Box 2"/>
          <p:cNvSpPr txBox="1">
            <a:spLocks noChangeArrowheads="1"/>
          </p:cNvSpPr>
          <p:nvPr/>
        </p:nvSpPr>
        <p:spPr bwMode="auto">
          <a:xfrm>
            <a:off x="533400" y="1512888"/>
            <a:ext cx="42672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spcBef>
                <a:spcPct val="50000"/>
              </a:spcBef>
            </a:pPr>
            <a:r>
              <a:rPr lang="en-US" altLang="en-US" sz="2200" dirty="0">
                <a:solidFill>
                  <a:schemeClr val="tx2">
                    <a:lumMod val="50000"/>
                  </a:schemeClr>
                </a:solidFill>
                <a:latin typeface="Liberation Sans" panose="020B0604020202020204" pitchFamily="34" charset="0"/>
              </a:rPr>
              <a:t>RELEVANT FACTS</a:t>
            </a:r>
          </a:p>
        </p:txBody>
      </p:sp>
      <p:sp>
        <p:nvSpPr>
          <p:cNvPr id="58371" name="Rectangle 3"/>
          <p:cNvSpPr>
            <a:spLocks noChangeArrowheads="1"/>
          </p:cNvSpPr>
          <p:nvPr/>
        </p:nvSpPr>
        <p:spPr bwMode="auto">
          <a:xfrm>
            <a:off x="533400" y="1998663"/>
            <a:ext cx="8305800" cy="281461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marL="0" lvl="1" indent="0" algn="just">
              <a:lnSpc>
                <a:spcPct val="120000"/>
              </a:lnSpc>
              <a:spcBef>
                <a:spcPts val="600"/>
              </a:spcBef>
              <a:buSzPct val="100000"/>
            </a:pPr>
            <a:r>
              <a:rPr lang="en-US" sz="2000" dirty="0" smtClean="0">
                <a:solidFill>
                  <a:schemeClr val="tx2">
                    <a:lumMod val="50000"/>
                  </a:schemeClr>
                </a:solidFill>
                <a:latin typeface="Liberation Sans" panose="020B0604020202020204" pitchFamily="34" charset="0"/>
              </a:rPr>
              <a:t>Similarities</a:t>
            </a:r>
          </a:p>
          <a:p>
            <a:pPr marL="573088" lvl="1" indent="-344488" algn="just">
              <a:lnSpc>
                <a:spcPct val="120000"/>
              </a:lnSpc>
              <a:spcBef>
                <a:spcPts val="600"/>
              </a:spcBef>
              <a:buSzPct val="100000"/>
              <a:buFont typeface="Arial" panose="020B0604020202020204" pitchFamily="34" charset="0"/>
              <a:buChar char="●"/>
            </a:pPr>
            <a:r>
              <a:rPr lang="en-US" b="0" dirty="0" smtClean="0">
                <a:latin typeface="Liberation Sans" panose="020B0604020202020204" pitchFamily="34" charset="0"/>
              </a:rPr>
              <a:t>Like </a:t>
            </a:r>
            <a:r>
              <a:rPr lang="en-US" b="0" dirty="0">
                <a:latin typeface="Liberation Sans" panose="020B0604020202020204" pitchFamily="34" charset="0"/>
              </a:rPr>
              <a:t>GAAP, under IFRS intangible assets (1) lack physical substance and (2) are not </a:t>
            </a:r>
            <a:r>
              <a:rPr lang="en-US" b="0" dirty="0" smtClean="0">
                <a:latin typeface="Liberation Sans" panose="020B0604020202020204" pitchFamily="34" charset="0"/>
              </a:rPr>
              <a:t>financial instruments</a:t>
            </a:r>
            <a:r>
              <a:rPr lang="en-US" b="0" dirty="0">
                <a:latin typeface="Liberation Sans" panose="020B0604020202020204" pitchFamily="34" charset="0"/>
              </a:rPr>
              <a:t>. In addition, under IFRS an intangible </a:t>
            </a:r>
            <a:r>
              <a:rPr lang="en-US" b="0" dirty="0" smtClean="0">
                <a:latin typeface="Liberation Sans" panose="020B0604020202020204" pitchFamily="34" charset="0"/>
              </a:rPr>
              <a:t> asset </a:t>
            </a:r>
            <a:r>
              <a:rPr lang="en-US" b="0" dirty="0">
                <a:latin typeface="Liberation Sans" panose="020B0604020202020204" pitchFamily="34" charset="0"/>
              </a:rPr>
              <a:t>is </a:t>
            </a:r>
            <a:r>
              <a:rPr lang="en-US" b="0" dirty="0" smtClean="0">
                <a:latin typeface="Liberation Sans" panose="020B0604020202020204" pitchFamily="34" charset="0"/>
              </a:rPr>
              <a:t>identifiable</a:t>
            </a:r>
            <a:r>
              <a:rPr lang="en-US" b="0" dirty="0">
                <a:latin typeface="Liberation Sans" panose="020B0604020202020204" pitchFamily="34" charset="0"/>
              </a:rPr>
              <a:t>. To be </a:t>
            </a:r>
            <a:r>
              <a:rPr lang="en-US" b="0" dirty="0" smtClean="0">
                <a:latin typeface="Liberation Sans" panose="020B0604020202020204" pitchFamily="34" charset="0"/>
              </a:rPr>
              <a:t>identifiable</a:t>
            </a:r>
            <a:r>
              <a:rPr lang="en-US" b="0" dirty="0">
                <a:latin typeface="Liberation Sans" panose="020B0604020202020204" pitchFamily="34" charset="0"/>
              </a:rPr>
              <a:t>, </a:t>
            </a:r>
            <a:r>
              <a:rPr lang="en-US" b="0" dirty="0" smtClean="0">
                <a:latin typeface="Liberation Sans" panose="020B0604020202020204" pitchFamily="34" charset="0"/>
              </a:rPr>
              <a:t>an intangible </a:t>
            </a:r>
            <a:r>
              <a:rPr lang="en-US" b="0" dirty="0">
                <a:latin typeface="Liberation Sans" panose="020B0604020202020204" pitchFamily="34" charset="0"/>
              </a:rPr>
              <a:t>asset must either be separable from the company (can be sold or transferred) or </a:t>
            </a:r>
            <a:r>
              <a:rPr lang="en-US" b="0" dirty="0" smtClean="0">
                <a:latin typeface="Liberation Sans" panose="020B0604020202020204" pitchFamily="34" charset="0"/>
              </a:rPr>
              <a:t>it arises </a:t>
            </a:r>
            <a:r>
              <a:rPr lang="en-US" b="0" dirty="0">
                <a:latin typeface="Liberation Sans" panose="020B0604020202020204" pitchFamily="34" charset="0"/>
              </a:rPr>
              <a:t>from a contractual or legal right from which economic </a:t>
            </a:r>
            <a:r>
              <a:rPr lang="en-US" b="0" dirty="0" smtClean="0">
                <a:latin typeface="Liberation Sans" panose="020B0604020202020204" pitchFamily="34" charset="0"/>
              </a:rPr>
              <a:t>benefits </a:t>
            </a:r>
            <a:r>
              <a:rPr lang="en-US" b="0" dirty="0">
                <a:latin typeface="Liberation Sans" panose="020B0604020202020204" pitchFamily="34" charset="0"/>
              </a:rPr>
              <a:t>will </a:t>
            </a:r>
            <a:r>
              <a:rPr lang="en-US" b="0" dirty="0" smtClean="0">
                <a:latin typeface="Liberation Sans" panose="020B0604020202020204" pitchFamily="34" charset="0"/>
              </a:rPr>
              <a:t>flow </a:t>
            </a:r>
            <a:r>
              <a:rPr lang="en-US" b="0" dirty="0">
                <a:latin typeface="Liberation Sans" panose="020B0604020202020204" pitchFamily="34" charset="0"/>
              </a:rPr>
              <a:t>to the company</a:t>
            </a:r>
            <a:r>
              <a:rPr lang="en-US" b="0" dirty="0" smtClean="0">
                <a:latin typeface="Liberation Sans" panose="020B0604020202020204" pitchFamily="34" charset="0"/>
              </a:rPr>
              <a:t>. Fair </a:t>
            </a:r>
            <a:r>
              <a:rPr lang="en-US" b="0" dirty="0">
                <a:latin typeface="Liberation Sans" panose="020B0604020202020204" pitchFamily="34" charset="0"/>
              </a:rPr>
              <a:t>value is used as the measurement basis for intangible assets under IFRS, if it is more </a:t>
            </a:r>
            <a:r>
              <a:rPr lang="en-US" b="0" dirty="0" smtClean="0">
                <a:latin typeface="Liberation Sans" panose="020B0604020202020204" pitchFamily="34" charset="0"/>
              </a:rPr>
              <a:t>clearly evident</a:t>
            </a:r>
            <a:r>
              <a:rPr lang="en-US" b="0" dirty="0">
                <a:latin typeface="Liberation Sans" panose="020B0604020202020204" pitchFamily="34" charset="0"/>
              </a:rPr>
              <a:t>.</a:t>
            </a:r>
            <a:endParaRPr lang="en-US" altLang="en-US" b="0" dirty="0">
              <a:latin typeface="Liberation Sans" panose="020B0604020202020204" pitchFamily="34" charset="0"/>
            </a:endParaRPr>
          </a:p>
        </p:txBody>
      </p:sp>
      <p:sp>
        <p:nvSpPr>
          <p:cNvPr id="58373" name="Text Box 9"/>
          <p:cNvSpPr txBox="1">
            <a:spLocks noChangeArrowheads="1"/>
          </p:cNvSpPr>
          <p:nvPr/>
        </p:nvSpPr>
        <p:spPr bwMode="auto">
          <a:xfrm>
            <a:off x="1143000" y="6369050"/>
            <a:ext cx="78486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6  Compare </a:t>
            </a:r>
            <a:r>
              <a:rPr lang="en-US" altLang="en-US" sz="1600" i="1" dirty="0">
                <a:solidFill>
                  <a:schemeClr val="bg2"/>
                </a:solidFill>
                <a:latin typeface="Liberation Sans" panose="020B0604020202020204" pitchFamily="34" charset="0"/>
              </a:rPr>
              <a:t>the accounting for intangible assets under GAAP and IFRS.</a:t>
            </a:r>
          </a:p>
        </p:txBody>
      </p:sp>
      <p:cxnSp>
        <p:nvCxnSpPr>
          <p:cNvPr id="11" name="Straight Connector 10"/>
          <p:cNvCxnSpPr/>
          <p:nvPr/>
        </p:nvCxnSpPr>
        <p:spPr bwMode="auto">
          <a:xfrm>
            <a:off x="650544" y="1254456"/>
            <a:ext cx="8499144" cy="0"/>
          </a:xfrm>
          <a:prstGeom prst="line">
            <a:avLst/>
          </a:prstGeom>
          <a:solidFill>
            <a:schemeClr val="bg1"/>
          </a:solidFill>
          <a:ln w="28575"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254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8370" name="Text Box 2"/>
          <p:cNvSpPr txBox="1">
            <a:spLocks noChangeArrowheads="1"/>
          </p:cNvSpPr>
          <p:nvPr/>
        </p:nvSpPr>
        <p:spPr bwMode="auto">
          <a:xfrm>
            <a:off x="533400" y="1512888"/>
            <a:ext cx="42672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spcBef>
                <a:spcPct val="50000"/>
              </a:spcBef>
            </a:pPr>
            <a:r>
              <a:rPr lang="en-US" altLang="en-US" sz="2200" dirty="0">
                <a:solidFill>
                  <a:schemeClr val="tx2">
                    <a:lumMod val="50000"/>
                  </a:schemeClr>
                </a:solidFill>
                <a:latin typeface="Liberation Sans" panose="020B0604020202020204" pitchFamily="34" charset="0"/>
              </a:rPr>
              <a:t>RELEVANT FACTS</a:t>
            </a:r>
          </a:p>
        </p:txBody>
      </p:sp>
      <p:sp>
        <p:nvSpPr>
          <p:cNvPr id="58371" name="Rectangle 3"/>
          <p:cNvSpPr>
            <a:spLocks noChangeArrowheads="1"/>
          </p:cNvSpPr>
          <p:nvPr/>
        </p:nvSpPr>
        <p:spPr bwMode="auto">
          <a:xfrm>
            <a:off x="533400" y="1998663"/>
            <a:ext cx="8305800" cy="403995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marL="0" lvl="1" indent="0" algn="just">
              <a:lnSpc>
                <a:spcPct val="120000"/>
              </a:lnSpc>
              <a:spcBef>
                <a:spcPts val="600"/>
              </a:spcBef>
              <a:buSzPct val="100000"/>
            </a:pPr>
            <a:r>
              <a:rPr lang="en-US" sz="2000" dirty="0" smtClean="0">
                <a:solidFill>
                  <a:schemeClr val="tx2">
                    <a:lumMod val="50000"/>
                  </a:schemeClr>
                </a:solidFill>
                <a:latin typeface="Liberation Sans" panose="020B0604020202020204" pitchFamily="34" charset="0"/>
              </a:rPr>
              <a:t>Similarities</a:t>
            </a:r>
          </a:p>
          <a:p>
            <a:pPr marL="573088" lvl="1" indent="-344488" algn="just">
              <a:lnSpc>
                <a:spcPct val="120000"/>
              </a:lnSpc>
              <a:spcBef>
                <a:spcPts val="600"/>
              </a:spcBef>
              <a:buSzPct val="100000"/>
              <a:buFont typeface="Arial" panose="020B0604020202020204" pitchFamily="34" charset="0"/>
              <a:buChar char="●"/>
            </a:pPr>
            <a:r>
              <a:rPr lang="en-US" sz="1700" b="0" dirty="0" smtClean="0">
                <a:latin typeface="Liberation Sans" panose="020B0604020202020204" pitchFamily="34" charset="0"/>
              </a:rPr>
              <a:t>IFRS </a:t>
            </a:r>
            <a:r>
              <a:rPr lang="en-US" sz="1700" b="0" dirty="0">
                <a:latin typeface="Liberation Sans" panose="020B0604020202020204" pitchFamily="34" charset="0"/>
              </a:rPr>
              <a:t>and GAAP are very similar for intangibles acquired in a business combination</a:t>
            </a:r>
            <a:r>
              <a:rPr lang="en-US" sz="1700" b="0" dirty="0" smtClean="0">
                <a:latin typeface="Liberation Sans" panose="020B0604020202020204" pitchFamily="34" charset="0"/>
              </a:rPr>
              <a:t>. That </a:t>
            </a:r>
            <a:r>
              <a:rPr lang="en-US" sz="1700" b="0" dirty="0">
                <a:latin typeface="Liberation Sans" panose="020B0604020202020204" pitchFamily="34" charset="0"/>
              </a:rPr>
              <a:t>is, companies recognize an intangible asset separately from goodwill if the </a:t>
            </a:r>
            <a:r>
              <a:rPr lang="en-US" sz="1700" b="0" dirty="0" smtClean="0">
                <a:latin typeface="Liberation Sans" panose="020B0604020202020204" pitchFamily="34" charset="0"/>
              </a:rPr>
              <a:t>intangible represents </a:t>
            </a:r>
            <a:r>
              <a:rPr lang="en-US" sz="1700" b="0" dirty="0">
                <a:latin typeface="Liberation Sans" panose="020B0604020202020204" pitchFamily="34" charset="0"/>
              </a:rPr>
              <a:t>contractual or legal rights or is capable of being separated or divided and sold</a:t>
            </a:r>
            <a:r>
              <a:rPr lang="en-US" sz="1700" b="0" dirty="0" smtClean="0">
                <a:latin typeface="Liberation Sans" panose="020B0604020202020204" pitchFamily="34" charset="0"/>
              </a:rPr>
              <a:t>, transferred</a:t>
            </a:r>
            <a:r>
              <a:rPr lang="en-US" sz="1700" b="0" dirty="0">
                <a:latin typeface="Liberation Sans" panose="020B0604020202020204" pitchFamily="34" charset="0"/>
              </a:rPr>
              <a:t>, licensed, rented, or exchanged. In addition, under both GAAP and IFRS, </a:t>
            </a:r>
            <a:r>
              <a:rPr lang="en-US" sz="1700" b="0" dirty="0" smtClean="0">
                <a:latin typeface="Liberation Sans" panose="020B0604020202020204" pitchFamily="34" charset="0"/>
              </a:rPr>
              <a:t>companies recognize </a:t>
            </a:r>
            <a:r>
              <a:rPr lang="en-US" sz="1700" b="0" dirty="0">
                <a:latin typeface="Liberation Sans" panose="020B0604020202020204" pitchFamily="34" charset="0"/>
              </a:rPr>
              <a:t>acquired in-process research and development (IPR&amp;D) as a separate </a:t>
            </a:r>
            <a:r>
              <a:rPr lang="en-US" sz="1700" b="0" dirty="0" smtClean="0">
                <a:latin typeface="Liberation Sans" panose="020B0604020202020204" pitchFamily="34" charset="0"/>
              </a:rPr>
              <a:t>intangible asset </a:t>
            </a:r>
            <a:r>
              <a:rPr lang="en-US" sz="1700" b="0" dirty="0">
                <a:latin typeface="Liberation Sans" panose="020B0604020202020204" pitchFamily="34" charset="0"/>
              </a:rPr>
              <a:t>if it meets the </a:t>
            </a:r>
            <a:r>
              <a:rPr lang="en-US" sz="1700" b="0" dirty="0" smtClean="0">
                <a:latin typeface="Liberation Sans" panose="020B0604020202020204" pitchFamily="34" charset="0"/>
              </a:rPr>
              <a:t>definition </a:t>
            </a:r>
            <a:r>
              <a:rPr lang="en-US" sz="1700" b="0" dirty="0">
                <a:latin typeface="Liberation Sans" panose="020B0604020202020204" pitchFamily="34" charset="0"/>
              </a:rPr>
              <a:t>of an intangible asset and its fair value can be </a:t>
            </a:r>
            <a:r>
              <a:rPr lang="en-US" sz="1700" b="0" dirty="0" smtClean="0">
                <a:latin typeface="Liberation Sans" panose="020B0604020202020204" pitchFamily="34" charset="0"/>
              </a:rPr>
              <a:t>measured reliably. </a:t>
            </a:r>
          </a:p>
          <a:p>
            <a:pPr marL="573088" lvl="1" indent="-344488" algn="just">
              <a:lnSpc>
                <a:spcPct val="120000"/>
              </a:lnSpc>
              <a:spcBef>
                <a:spcPts val="600"/>
              </a:spcBef>
              <a:buSzPct val="100000"/>
              <a:buFont typeface="Arial" panose="020B0604020202020204" pitchFamily="34" charset="0"/>
              <a:buChar char="●"/>
            </a:pPr>
            <a:r>
              <a:rPr lang="en-US" sz="1700" b="0" dirty="0" smtClean="0">
                <a:latin typeface="Liberation Sans" panose="020B0604020202020204" pitchFamily="34" charset="0"/>
              </a:rPr>
              <a:t>As </a:t>
            </a:r>
            <a:r>
              <a:rPr lang="en-US" sz="1700" b="0" dirty="0">
                <a:latin typeface="Liberation Sans" panose="020B0604020202020204" pitchFamily="34" charset="0"/>
              </a:rPr>
              <a:t>in GAAP, under IFRS the costs associated with research and development are </a:t>
            </a:r>
            <a:r>
              <a:rPr lang="en-US" sz="1700" b="0" dirty="0" smtClean="0">
                <a:latin typeface="Liberation Sans" panose="020B0604020202020204" pitchFamily="34" charset="0"/>
              </a:rPr>
              <a:t>segregated into </a:t>
            </a:r>
            <a:r>
              <a:rPr lang="en-US" sz="1700" b="0" dirty="0">
                <a:latin typeface="Liberation Sans" panose="020B0604020202020204" pitchFamily="34" charset="0"/>
              </a:rPr>
              <a:t>the two components. Costs in the research phase are always expensed under both IFRS </a:t>
            </a:r>
            <a:r>
              <a:rPr lang="en-US" sz="1700" b="0" dirty="0" smtClean="0">
                <a:latin typeface="Liberation Sans" panose="020B0604020202020204" pitchFamily="34" charset="0"/>
              </a:rPr>
              <a:t>and GAAP</a:t>
            </a:r>
            <a:r>
              <a:rPr lang="en-US" sz="1700" b="0" dirty="0">
                <a:latin typeface="Liberation Sans" panose="020B0604020202020204" pitchFamily="34" charset="0"/>
              </a:rPr>
              <a:t>.</a:t>
            </a:r>
            <a:endParaRPr lang="en-US" altLang="en-US" sz="1700" b="0" dirty="0">
              <a:latin typeface="Liberation Sans" panose="020B0604020202020204" pitchFamily="34" charset="0"/>
            </a:endParaRPr>
          </a:p>
        </p:txBody>
      </p:sp>
      <p:cxnSp>
        <p:nvCxnSpPr>
          <p:cNvPr id="11" name="Straight Connector 10"/>
          <p:cNvCxnSpPr/>
          <p:nvPr/>
        </p:nvCxnSpPr>
        <p:spPr bwMode="auto">
          <a:xfrm>
            <a:off x="650544" y="1254456"/>
            <a:ext cx="8499144" cy="0"/>
          </a:xfrm>
          <a:prstGeom prst="line">
            <a:avLst/>
          </a:prstGeom>
          <a:solidFill>
            <a:schemeClr val="bg1"/>
          </a:solidFill>
          <a:ln w="28575"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6</a:t>
            </a:r>
            <a:endParaRPr lang="en-US" altLang="en-US" dirty="0"/>
          </a:p>
        </p:txBody>
      </p:sp>
    </p:spTree>
    <p:extLst>
      <p:ext uri="{BB962C8B-B14F-4D97-AF65-F5344CB8AC3E}">
        <p14:creationId xmlns:p14="http://schemas.microsoft.com/office/powerpoint/2010/main" val="556722490"/>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5"/>
          <p:cNvSpPr txBox="1">
            <a:spLocks noChangeArrowheads="1"/>
          </p:cNvSpPr>
          <p:nvPr/>
        </p:nvSpPr>
        <p:spPr bwMode="auto">
          <a:xfrm>
            <a:off x="609600" y="1371600"/>
            <a:ext cx="51054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a:spcBef>
                <a:spcPct val="30000"/>
              </a:spcBef>
              <a:spcAft>
                <a:spcPct val="20000"/>
              </a:spcAft>
              <a:buSzPct val="80000"/>
              <a:defRPr sz="2800">
                <a:solidFill>
                  <a:srgbClr val="660066"/>
                </a:solidFill>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Valuation</a:t>
            </a:r>
          </a:p>
        </p:txBody>
      </p:sp>
      <p:sp>
        <p:nvSpPr>
          <p:cNvPr id="7174" name="Rectangle 11"/>
          <p:cNvSpPr>
            <a:spLocks noChangeArrowheads="1"/>
          </p:cNvSpPr>
          <p:nvPr/>
        </p:nvSpPr>
        <p:spPr bwMode="auto">
          <a:xfrm>
            <a:off x="1036320" y="5410200"/>
            <a:ext cx="7040880" cy="856853"/>
          </a:xfrm>
          <a:prstGeom prst="rect">
            <a:avLst/>
          </a:prstGeom>
          <a:solidFill>
            <a:schemeClr val="accent3"/>
          </a:solidFill>
          <a:ln w="12700" algn="ctr">
            <a:solidFill>
              <a:schemeClr val="tx1"/>
            </a:solidFill>
            <a:miter lim="800000"/>
            <a:headEnd/>
            <a:tailEnd/>
          </a:ln>
          <a:effectLst>
            <a:innerShdw blurRad="114300">
              <a:prstClr val="black"/>
            </a:innerShdw>
          </a:effectLst>
          <a:extLst/>
        </p:spPr>
        <p:txBody>
          <a:bodyPr wrap="square" lIns="90488" tIns="44450" rIns="90488" bIns="44450" anchor="ctr" anchorCtr="0">
            <a:spAutoFit/>
          </a:bodyPr>
          <a:lstStyle/>
          <a:p>
            <a:pPr marL="109538" algn="l">
              <a:lnSpc>
                <a:spcPct val="110000"/>
              </a:lnSpc>
            </a:pPr>
            <a:r>
              <a:rPr lang="en-US" altLang="en-US" sz="2000" dirty="0">
                <a:solidFill>
                  <a:srgbClr val="CC0000"/>
                </a:solidFill>
                <a:latin typeface="Liberation Sans" panose="020B0604020202020204" pitchFamily="34" charset="0"/>
              </a:rPr>
              <a:t>Google </a:t>
            </a:r>
            <a:r>
              <a:rPr lang="en-US" altLang="en-US" sz="2000" b="0" dirty="0">
                <a:solidFill>
                  <a:schemeClr val="tx1"/>
                </a:solidFill>
                <a:latin typeface="Liberation Sans" panose="020B0604020202020204" pitchFamily="34" charset="0"/>
              </a:rPr>
              <a:t>expensed the R&amp;D costs incurred to develop its valuable search engine.</a:t>
            </a:r>
          </a:p>
        </p:txBody>
      </p:sp>
      <p:sp>
        <p:nvSpPr>
          <p:cNvPr id="1211406" name="Line 14"/>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9" name="Rectangle 7"/>
          <p:cNvSpPr>
            <a:spLocks noChangeArrowheads="1"/>
          </p:cNvSpPr>
          <p:nvPr/>
        </p:nvSpPr>
        <p:spPr bwMode="auto">
          <a:xfrm>
            <a:off x="609600" y="3810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dirty="0">
                <a:solidFill>
                  <a:schemeClr val="tx2">
                    <a:lumMod val="50000"/>
                  </a:schemeClr>
                </a:solidFill>
                <a:latin typeface="Liberation Sans" panose="020B0604020202020204" pitchFamily="34" charset="0"/>
              </a:rPr>
              <a:t>INTANGIBLE ASSET ISSUES</a:t>
            </a:r>
          </a:p>
        </p:txBody>
      </p:sp>
      <p:sp>
        <p:nvSpPr>
          <p:cNvPr id="10" name="Text Box 4"/>
          <p:cNvSpPr txBox="1">
            <a:spLocks noChangeArrowheads="1"/>
          </p:cNvSpPr>
          <p:nvPr/>
        </p:nvSpPr>
        <p:spPr bwMode="auto">
          <a:xfrm>
            <a:off x="596900" y="1954866"/>
            <a:ext cx="5194300" cy="32278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371600" indent="-4572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5000"/>
              </a:lnSpc>
              <a:spcBef>
                <a:spcPts val="1200"/>
              </a:spcBef>
              <a:buSzPct val="80000"/>
            </a:pPr>
            <a:r>
              <a:rPr lang="en-US" altLang="en-US" sz="2500" dirty="0" smtClean="0">
                <a:solidFill>
                  <a:srgbClr val="006600"/>
                </a:solidFill>
                <a:latin typeface="Liberation Sans" panose="020B0604020202020204" pitchFamily="34" charset="0"/>
              </a:rPr>
              <a:t>Internally </a:t>
            </a:r>
            <a:r>
              <a:rPr lang="en-US" altLang="en-US" sz="2500" dirty="0">
                <a:solidFill>
                  <a:srgbClr val="006600"/>
                </a:solidFill>
                <a:latin typeface="Liberation Sans" panose="020B0604020202020204" pitchFamily="34" charset="0"/>
              </a:rPr>
              <a:t>Created </a:t>
            </a:r>
            <a:r>
              <a:rPr lang="en-US" altLang="en-US" sz="2500" dirty="0" smtClean="0">
                <a:solidFill>
                  <a:srgbClr val="006600"/>
                </a:solidFill>
                <a:latin typeface="Liberation Sans" panose="020B0604020202020204" pitchFamily="34" charset="0"/>
              </a:rPr>
              <a:t>Intangibles</a:t>
            </a:r>
            <a:endParaRPr lang="en-US" altLang="en-US" sz="2500" dirty="0">
              <a:solidFill>
                <a:srgbClr val="006600"/>
              </a:solidFill>
              <a:latin typeface="Liberation Sans" panose="020B0604020202020204" pitchFamily="34" charset="0"/>
            </a:endParaRPr>
          </a:p>
          <a:p>
            <a:pPr lvl="1" algn="l">
              <a:lnSpc>
                <a:spcPct val="125000"/>
              </a:lnSpc>
              <a:spcBef>
                <a:spcPts val="1200"/>
              </a:spcBef>
              <a:buClr>
                <a:srgbClr val="CC0000"/>
              </a:buClr>
              <a:buSzPct val="80000"/>
              <a:buFont typeface="Wingdings" pitchFamily="2" charset="2"/>
              <a:buChar char="u"/>
            </a:pPr>
            <a:r>
              <a:rPr lang="en-US" altLang="en-US" sz="2300" b="0" dirty="0">
                <a:solidFill>
                  <a:schemeClr val="tx1"/>
                </a:solidFill>
                <a:latin typeface="Liberation Sans" panose="020B0604020202020204" pitchFamily="34" charset="0"/>
              </a:rPr>
              <a:t>Recorded at cost.</a:t>
            </a:r>
          </a:p>
          <a:p>
            <a:pPr lvl="1" algn="l">
              <a:lnSpc>
                <a:spcPct val="125000"/>
              </a:lnSpc>
              <a:spcBef>
                <a:spcPts val="1200"/>
              </a:spcBef>
              <a:buClr>
                <a:srgbClr val="CC0000"/>
              </a:buClr>
              <a:buSzPct val="80000"/>
              <a:buFont typeface="Wingdings" pitchFamily="2" charset="2"/>
              <a:buChar char="u"/>
            </a:pPr>
            <a:r>
              <a:rPr lang="en-US" altLang="en-US" sz="2300" b="0" dirty="0">
                <a:solidFill>
                  <a:schemeClr val="tx1"/>
                </a:solidFill>
                <a:latin typeface="Liberation Sans" panose="020B0604020202020204" pitchFamily="34" charset="0"/>
              </a:rPr>
              <a:t>Generally expensed.</a:t>
            </a:r>
          </a:p>
          <a:p>
            <a:pPr lvl="1" algn="l">
              <a:lnSpc>
                <a:spcPct val="125000"/>
              </a:lnSpc>
              <a:spcBef>
                <a:spcPts val="1200"/>
              </a:spcBef>
              <a:buClr>
                <a:srgbClr val="CC0000"/>
              </a:buClr>
              <a:buSzPct val="80000"/>
              <a:buFont typeface="Wingdings" pitchFamily="2" charset="2"/>
              <a:buChar char="u"/>
            </a:pPr>
            <a:r>
              <a:rPr lang="en-US" altLang="en-US" sz="2300" b="0" dirty="0">
                <a:solidFill>
                  <a:schemeClr val="tx1"/>
                </a:solidFill>
                <a:latin typeface="Liberation Sans" panose="020B0604020202020204" pitchFamily="34" charset="0"/>
              </a:rPr>
              <a:t>Only capitalize direct costs incurred in developing the intangible, such as legal costs.</a:t>
            </a:r>
          </a:p>
        </p:txBody>
      </p:sp>
      <p:pic>
        <p:nvPicPr>
          <p:cNvPr id="430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6591" y="1557338"/>
            <a:ext cx="2284009" cy="3243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1 </a:t>
            </a:r>
            <a:endParaRPr lang="en-US" altLang="en-US" dirty="0"/>
          </a:p>
        </p:txBody>
      </p:sp>
    </p:spTree>
  </p:cSld>
  <p:clrMapOvr>
    <a:masterClrMapping/>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254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8370" name="Text Box 2"/>
          <p:cNvSpPr txBox="1">
            <a:spLocks noChangeArrowheads="1"/>
          </p:cNvSpPr>
          <p:nvPr/>
        </p:nvSpPr>
        <p:spPr bwMode="auto">
          <a:xfrm>
            <a:off x="533400" y="1512888"/>
            <a:ext cx="42672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spcBef>
                <a:spcPct val="50000"/>
              </a:spcBef>
            </a:pPr>
            <a:r>
              <a:rPr lang="en-US" altLang="en-US" sz="2200" dirty="0">
                <a:solidFill>
                  <a:schemeClr val="tx2">
                    <a:lumMod val="50000"/>
                  </a:schemeClr>
                </a:solidFill>
                <a:latin typeface="Liberation Sans" panose="020B0604020202020204" pitchFamily="34" charset="0"/>
              </a:rPr>
              <a:t>RELEVANT FACTS</a:t>
            </a:r>
          </a:p>
        </p:txBody>
      </p:sp>
      <p:sp>
        <p:nvSpPr>
          <p:cNvPr id="58371" name="Rectangle 3"/>
          <p:cNvSpPr>
            <a:spLocks noChangeArrowheads="1"/>
          </p:cNvSpPr>
          <p:nvPr/>
        </p:nvSpPr>
        <p:spPr bwMode="auto">
          <a:xfrm>
            <a:off x="533400" y="1998663"/>
            <a:ext cx="8305800" cy="477361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marL="0" lvl="1" indent="0" algn="just">
              <a:lnSpc>
                <a:spcPct val="120000"/>
              </a:lnSpc>
              <a:spcBef>
                <a:spcPts val="600"/>
              </a:spcBef>
              <a:buSzPct val="100000"/>
            </a:pPr>
            <a:r>
              <a:rPr lang="en-US" sz="2000" dirty="0" smtClean="0">
                <a:solidFill>
                  <a:schemeClr val="tx2">
                    <a:lumMod val="50000"/>
                  </a:schemeClr>
                </a:solidFill>
                <a:latin typeface="Liberation Sans" panose="020B0604020202020204" pitchFamily="34" charset="0"/>
              </a:rPr>
              <a:t>Differences</a:t>
            </a:r>
          </a:p>
          <a:p>
            <a:pPr marL="573088" lvl="1" indent="-344488" algn="just">
              <a:lnSpc>
                <a:spcPct val="120000"/>
              </a:lnSpc>
              <a:spcBef>
                <a:spcPts val="600"/>
              </a:spcBef>
              <a:buSzPct val="100000"/>
              <a:buFont typeface="Arial" panose="020B0604020202020204" pitchFamily="34" charset="0"/>
              <a:buChar char="●"/>
            </a:pPr>
            <a:r>
              <a:rPr lang="en-US" sz="1700" b="0" dirty="0" smtClean="0">
                <a:latin typeface="Liberation Sans" panose="020B0604020202020204" pitchFamily="34" charset="0"/>
              </a:rPr>
              <a:t>IFRS </a:t>
            </a:r>
            <a:r>
              <a:rPr lang="en-US" sz="1700" b="0" dirty="0">
                <a:latin typeface="Liberation Sans" panose="020B0604020202020204" pitchFamily="34" charset="0"/>
              </a:rPr>
              <a:t>permits revaluation on limited-life intangible assets. Revaluations are not permitted </a:t>
            </a:r>
            <a:r>
              <a:rPr lang="en-US" sz="1700" b="0" dirty="0" smtClean="0">
                <a:latin typeface="Liberation Sans" panose="020B0604020202020204" pitchFamily="34" charset="0"/>
              </a:rPr>
              <a:t>for goodwill </a:t>
            </a:r>
            <a:r>
              <a:rPr lang="en-US" sz="1700" b="0" dirty="0">
                <a:latin typeface="Liberation Sans" panose="020B0604020202020204" pitchFamily="34" charset="0"/>
              </a:rPr>
              <a:t>and other </a:t>
            </a:r>
            <a:r>
              <a:rPr lang="en-US" sz="1700" b="0" dirty="0" smtClean="0">
                <a:latin typeface="Liberation Sans" panose="020B0604020202020204" pitchFamily="34" charset="0"/>
              </a:rPr>
              <a:t>indefinite-life </a:t>
            </a:r>
            <a:r>
              <a:rPr lang="en-US" sz="1700" b="0" dirty="0">
                <a:latin typeface="Liberation Sans" panose="020B0604020202020204" pitchFamily="34" charset="0"/>
              </a:rPr>
              <a:t>intangible assets</a:t>
            </a:r>
            <a:r>
              <a:rPr lang="en-US" sz="1700" b="0" dirty="0" smtClean="0">
                <a:latin typeface="Liberation Sans" panose="020B0604020202020204" pitchFamily="34" charset="0"/>
              </a:rPr>
              <a:t>.</a:t>
            </a:r>
          </a:p>
          <a:p>
            <a:pPr marL="573088" lvl="1" indent="-344488" algn="just">
              <a:lnSpc>
                <a:spcPct val="120000"/>
              </a:lnSpc>
              <a:spcBef>
                <a:spcPts val="600"/>
              </a:spcBef>
              <a:buSzPct val="100000"/>
              <a:buFont typeface="Arial" panose="020B0604020202020204" pitchFamily="34" charset="0"/>
              <a:buChar char="●"/>
            </a:pPr>
            <a:r>
              <a:rPr lang="en-US" sz="1700" b="0" dirty="0" smtClean="0">
                <a:latin typeface="Liberation Sans" panose="020B0604020202020204" pitchFamily="34" charset="0"/>
              </a:rPr>
              <a:t>IFRS </a:t>
            </a:r>
            <a:r>
              <a:rPr lang="en-US" sz="1700" b="0" dirty="0">
                <a:latin typeface="Liberation Sans" panose="020B0604020202020204" pitchFamily="34" charset="0"/>
              </a:rPr>
              <a:t>permits some capitalization of internally generated intangible assets (e.g., brand value) </a:t>
            </a:r>
            <a:r>
              <a:rPr lang="en-US" sz="1700" b="0" dirty="0" smtClean="0">
                <a:latin typeface="Liberation Sans" panose="020B0604020202020204" pitchFamily="34" charset="0"/>
              </a:rPr>
              <a:t>if it </a:t>
            </a:r>
            <a:r>
              <a:rPr lang="en-US" sz="1700" b="0" dirty="0">
                <a:latin typeface="Liberation Sans" panose="020B0604020202020204" pitchFamily="34" charset="0"/>
              </a:rPr>
              <a:t>is probable there will be a future </a:t>
            </a:r>
            <a:r>
              <a:rPr lang="en-US" sz="1700" b="0" dirty="0" smtClean="0">
                <a:latin typeface="Liberation Sans" panose="020B0604020202020204" pitchFamily="34" charset="0"/>
              </a:rPr>
              <a:t>benefit </a:t>
            </a:r>
            <a:r>
              <a:rPr lang="en-US" sz="1700" b="0" dirty="0">
                <a:latin typeface="Liberation Sans" panose="020B0604020202020204" pitchFamily="34" charset="0"/>
              </a:rPr>
              <a:t>and the amount can be reliably measured. </a:t>
            </a:r>
            <a:r>
              <a:rPr lang="en-US" sz="1700" b="0" dirty="0" smtClean="0">
                <a:latin typeface="Liberation Sans" panose="020B0604020202020204" pitchFamily="34" charset="0"/>
              </a:rPr>
              <a:t>GAAP requires </a:t>
            </a:r>
            <a:r>
              <a:rPr lang="en-US" sz="1700" b="0" dirty="0">
                <a:latin typeface="Liberation Sans" panose="020B0604020202020204" pitchFamily="34" charset="0"/>
              </a:rPr>
              <a:t>expensing of all costs associated with internally generated intangibles</a:t>
            </a:r>
            <a:r>
              <a:rPr lang="en-US" sz="1700" b="0" dirty="0" smtClean="0">
                <a:latin typeface="Liberation Sans" panose="020B0604020202020204" pitchFamily="34" charset="0"/>
              </a:rPr>
              <a:t>. </a:t>
            </a:r>
          </a:p>
          <a:p>
            <a:pPr marL="573088" lvl="1" indent="-344488" algn="just">
              <a:lnSpc>
                <a:spcPct val="120000"/>
              </a:lnSpc>
              <a:spcBef>
                <a:spcPts val="600"/>
              </a:spcBef>
              <a:buSzPct val="100000"/>
              <a:buFont typeface="Arial" panose="020B0604020202020204" pitchFamily="34" charset="0"/>
              <a:buChar char="●"/>
            </a:pPr>
            <a:r>
              <a:rPr lang="en-US" sz="1700" b="0" dirty="0" smtClean="0">
                <a:latin typeface="Liberation Sans" panose="020B0604020202020204" pitchFamily="34" charset="0"/>
              </a:rPr>
              <a:t>IFRS </a:t>
            </a:r>
            <a:r>
              <a:rPr lang="en-US" sz="1700" b="0" dirty="0">
                <a:latin typeface="Liberation Sans" panose="020B0604020202020204" pitchFamily="34" charset="0"/>
              </a:rPr>
              <a:t>requires an impairment test at each reporting date for long-lived assets and intangibles</a:t>
            </a:r>
            <a:r>
              <a:rPr lang="en-US" sz="1700" b="0" dirty="0" smtClean="0">
                <a:latin typeface="Liberation Sans" panose="020B0604020202020204" pitchFamily="34" charset="0"/>
              </a:rPr>
              <a:t>, and </a:t>
            </a:r>
            <a:r>
              <a:rPr lang="en-US" sz="1700" b="0" dirty="0">
                <a:latin typeface="Liberation Sans" panose="020B0604020202020204" pitchFamily="34" charset="0"/>
              </a:rPr>
              <a:t>records an impairment if the asset’s carrying amount exceeds its recoverable amount. </a:t>
            </a:r>
            <a:r>
              <a:rPr lang="en-US" sz="1700" b="0" dirty="0" smtClean="0">
                <a:latin typeface="Liberation Sans" panose="020B0604020202020204" pitchFamily="34" charset="0"/>
              </a:rPr>
              <a:t>The recoverable </a:t>
            </a:r>
            <a:r>
              <a:rPr lang="en-US" sz="1700" b="0" dirty="0">
                <a:latin typeface="Liberation Sans" panose="020B0604020202020204" pitchFamily="34" charset="0"/>
              </a:rPr>
              <a:t>amount is the higher of the asset’s fair value less costs to sell and its value-in-use</a:t>
            </a:r>
            <a:r>
              <a:rPr lang="en-US" sz="1700" b="0" dirty="0" smtClean="0">
                <a:latin typeface="Liberation Sans" panose="020B0604020202020204" pitchFamily="34" charset="0"/>
              </a:rPr>
              <a:t>. Value-in-use </a:t>
            </a:r>
            <a:r>
              <a:rPr lang="en-US" sz="1700" b="0" dirty="0">
                <a:latin typeface="Liberation Sans" panose="020B0604020202020204" pitchFamily="34" charset="0"/>
              </a:rPr>
              <a:t>is the future cash </a:t>
            </a:r>
            <a:r>
              <a:rPr lang="en-US" sz="1700" b="0" dirty="0" smtClean="0">
                <a:latin typeface="Liberation Sans" panose="020B0604020202020204" pitchFamily="34" charset="0"/>
              </a:rPr>
              <a:t>flows </a:t>
            </a:r>
            <a:r>
              <a:rPr lang="en-US" sz="1700" b="0" dirty="0">
                <a:latin typeface="Liberation Sans" panose="020B0604020202020204" pitchFamily="34" charset="0"/>
              </a:rPr>
              <a:t>to be derived from the particular assets, discounted </a:t>
            </a:r>
            <a:r>
              <a:rPr lang="en-US" sz="1700" b="0" dirty="0" smtClean="0">
                <a:latin typeface="Liberation Sans" panose="020B0604020202020204" pitchFamily="34" charset="0"/>
              </a:rPr>
              <a:t>to present </a:t>
            </a:r>
            <a:r>
              <a:rPr lang="en-US" sz="1700" b="0" dirty="0">
                <a:latin typeface="Liberation Sans" panose="020B0604020202020204" pitchFamily="34" charset="0"/>
              </a:rPr>
              <a:t>value. Under GAAP, impairment loss is measured as the excess of the carrying </a:t>
            </a:r>
            <a:r>
              <a:rPr lang="en-US" sz="1700" b="0" dirty="0" smtClean="0">
                <a:latin typeface="Liberation Sans" panose="020B0604020202020204" pitchFamily="34" charset="0"/>
              </a:rPr>
              <a:t>amount over </a:t>
            </a:r>
            <a:r>
              <a:rPr lang="en-US" sz="1700" b="0" dirty="0">
                <a:latin typeface="Liberation Sans" panose="020B0604020202020204" pitchFamily="34" charset="0"/>
              </a:rPr>
              <a:t>the asset’s fair value.</a:t>
            </a:r>
            <a:endParaRPr lang="en-US" altLang="en-US" sz="1700" b="0" dirty="0">
              <a:latin typeface="Liberation Sans" panose="020B0604020202020204" pitchFamily="34" charset="0"/>
            </a:endParaRPr>
          </a:p>
        </p:txBody>
      </p:sp>
      <p:cxnSp>
        <p:nvCxnSpPr>
          <p:cNvPr id="11" name="Straight Connector 10"/>
          <p:cNvCxnSpPr/>
          <p:nvPr/>
        </p:nvCxnSpPr>
        <p:spPr bwMode="auto">
          <a:xfrm>
            <a:off x="650544" y="1254456"/>
            <a:ext cx="8499144" cy="0"/>
          </a:xfrm>
          <a:prstGeom prst="line">
            <a:avLst/>
          </a:prstGeom>
          <a:solidFill>
            <a:schemeClr val="bg1"/>
          </a:solidFill>
          <a:ln w="28575"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6</a:t>
            </a:r>
            <a:endParaRPr lang="en-US" altLang="en-US" dirty="0"/>
          </a:p>
        </p:txBody>
      </p:sp>
    </p:spTree>
    <p:extLst>
      <p:ext uri="{BB962C8B-B14F-4D97-AF65-F5344CB8AC3E}">
        <p14:creationId xmlns:p14="http://schemas.microsoft.com/office/powerpoint/2010/main" val="104191070"/>
      </p:ext>
    </p:extLst>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254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8370" name="Text Box 2"/>
          <p:cNvSpPr txBox="1">
            <a:spLocks noChangeArrowheads="1"/>
          </p:cNvSpPr>
          <p:nvPr/>
        </p:nvSpPr>
        <p:spPr bwMode="auto">
          <a:xfrm>
            <a:off x="533400" y="1512888"/>
            <a:ext cx="42672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spcBef>
                <a:spcPct val="50000"/>
              </a:spcBef>
            </a:pPr>
            <a:r>
              <a:rPr lang="en-US" altLang="en-US" sz="2200" dirty="0">
                <a:solidFill>
                  <a:schemeClr val="tx2">
                    <a:lumMod val="50000"/>
                  </a:schemeClr>
                </a:solidFill>
                <a:latin typeface="Liberation Sans" panose="020B0604020202020204" pitchFamily="34" charset="0"/>
              </a:rPr>
              <a:t>RELEVANT FACTS</a:t>
            </a:r>
          </a:p>
        </p:txBody>
      </p:sp>
      <p:sp>
        <p:nvSpPr>
          <p:cNvPr id="58371" name="Rectangle 3"/>
          <p:cNvSpPr>
            <a:spLocks noChangeArrowheads="1"/>
          </p:cNvSpPr>
          <p:nvPr/>
        </p:nvSpPr>
        <p:spPr bwMode="auto">
          <a:xfrm>
            <a:off x="533400" y="1998663"/>
            <a:ext cx="8305800" cy="31270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marL="0" lvl="1" indent="0" algn="just">
              <a:lnSpc>
                <a:spcPct val="120000"/>
              </a:lnSpc>
              <a:spcBef>
                <a:spcPts val="600"/>
              </a:spcBef>
              <a:buSzPct val="100000"/>
            </a:pPr>
            <a:r>
              <a:rPr lang="en-US" sz="2000" dirty="0" smtClean="0">
                <a:solidFill>
                  <a:schemeClr val="tx2">
                    <a:lumMod val="50000"/>
                  </a:schemeClr>
                </a:solidFill>
                <a:latin typeface="Liberation Sans" panose="020B0604020202020204" pitchFamily="34" charset="0"/>
              </a:rPr>
              <a:t>Differences</a:t>
            </a:r>
          </a:p>
          <a:p>
            <a:pPr marL="573088" lvl="1" indent="-344488" algn="just">
              <a:lnSpc>
                <a:spcPct val="120000"/>
              </a:lnSpc>
              <a:spcBef>
                <a:spcPts val="600"/>
              </a:spcBef>
              <a:buSzPct val="100000"/>
              <a:buFont typeface="Arial" panose="020B0604020202020204" pitchFamily="34" charset="0"/>
              <a:buChar char="●"/>
            </a:pPr>
            <a:r>
              <a:rPr lang="en-US" sz="1700" b="0" dirty="0" smtClean="0">
                <a:latin typeface="Liberation Sans" panose="020B0604020202020204" pitchFamily="34" charset="0"/>
              </a:rPr>
              <a:t>IFRS </a:t>
            </a:r>
            <a:r>
              <a:rPr lang="en-US" sz="1700" b="0" dirty="0">
                <a:latin typeface="Liberation Sans" panose="020B0604020202020204" pitchFamily="34" charset="0"/>
              </a:rPr>
              <a:t>allows reversal of impairment losses when there has been a change in economic </a:t>
            </a:r>
            <a:r>
              <a:rPr lang="en-US" sz="1700" b="0" dirty="0" smtClean="0">
                <a:latin typeface="Liberation Sans" panose="020B0604020202020204" pitchFamily="34" charset="0"/>
              </a:rPr>
              <a:t>conditions or </a:t>
            </a:r>
            <a:r>
              <a:rPr lang="en-US" sz="1700" b="0" dirty="0">
                <a:latin typeface="Liberation Sans" panose="020B0604020202020204" pitchFamily="34" charset="0"/>
              </a:rPr>
              <a:t>in the expected use of limited-life intangibles. Under GAAP, impairment losses </a:t>
            </a:r>
            <a:r>
              <a:rPr lang="en-US" sz="1700" b="0" dirty="0" smtClean="0">
                <a:latin typeface="Liberation Sans" panose="020B0604020202020204" pitchFamily="34" charset="0"/>
              </a:rPr>
              <a:t>cannot be </a:t>
            </a:r>
            <a:r>
              <a:rPr lang="en-US" sz="1700" b="0" dirty="0">
                <a:latin typeface="Liberation Sans" panose="020B0604020202020204" pitchFamily="34" charset="0"/>
              </a:rPr>
              <a:t>reversed for assets to be held and used; the impairment loss results in a new cost basis </a:t>
            </a:r>
            <a:r>
              <a:rPr lang="en-US" sz="1700" b="0" dirty="0" smtClean="0">
                <a:latin typeface="Liberation Sans" panose="020B0604020202020204" pitchFamily="34" charset="0"/>
              </a:rPr>
              <a:t>for the </a:t>
            </a:r>
            <a:r>
              <a:rPr lang="en-US" sz="1700" b="0" dirty="0">
                <a:latin typeface="Liberation Sans" panose="020B0604020202020204" pitchFamily="34" charset="0"/>
              </a:rPr>
              <a:t>asset. IFRS and GAAP are similar in the accounting for impairments of assets held </a:t>
            </a:r>
            <a:r>
              <a:rPr lang="en-US" sz="1700" b="0" dirty="0" smtClean="0">
                <a:latin typeface="Liberation Sans" panose="020B0604020202020204" pitchFamily="34" charset="0"/>
              </a:rPr>
              <a:t>for disposal.</a:t>
            </a:r>
          </a:p>
          <a:p>
            <a:pPr marL="573088" lvl="1" indent="-344488" algn="just">
              <a:lnSpc>
                <a:spcPct val="120000"/>
              </a:lnSpc>
              <a:spcBef>
                <a:spcPts val="600"/>
              </a:spcBef>
              <a:buSzPct val="100000"/>
              <a:buFont typeface="Arial" panose="020B0604020202020204" pitchFamily="34" charset="0"/>
              <a:buChar char="●"/>
            </a:pPr>
            <a:r>
              <a:rPr lang="en-US" sz="1700" b="0" dirty="0" smtClean="0">
                <a:latin typeface="Liberation Sans" panose="020B0604020202020204" pitchFamily="34" charset="0"/>
              </a:rPr>
              <a:t>Under </a:t>
            </a:r>
            <a:r>
              <a:rPr lang="en-US" sz="1700" b="0" dirty="0">
                <a:latin typeface="Liberation Sans" panose="020B0604020202020204" pitchFamily="34" charset="0"/>
              </a:rPr>
              <a:t>IFRS, costs in the development phase of a research and development project are </a:t>
            </a:r>
            <a:r>
              <a:rPr lang="en-US" sz="1700" b="0" dirty="0" smtClean="0">
                <a:latin typeface="Liberation Sans" panose="020B0604020202020204" pitchFamily="34" charset="0"/>
              </a:rPr>
              <a:t>capitalized once </a:t>
            </a:r>
            <a:r>
              <a:rPr lang="en-US" sz="1700" b="0" dirty="0">
                <a:latin typeface="Liberation Sans" panose="020B0604020202020204" pitchFamily="34" charset="0"/>
              </a:rPr>
              <a:t>technological feasibility (referred to as economic viability) is achieved.</a:t>
            </a:r>
            <a:endParaRPr lang="en-US" altLang="en-US" sz="1700" b="0" dirty="0">
              <a:latin typeface="Liberation Sans" panose="020B0604020202020204" pitchFamily="34" charset="0"/>
            </a:endParaRPr>
          </a:p>
        </p:txBody>
      </p:sp>
      <p:cxnSp>
        <p:nvCxnSpPr>
          <p:cNvPr id="11" name="Straight Connector 10"/>
          <p:cNvCxnSpPr/>
          <p:nvPr/>
        </p:nvCxnSpPr>
        <p:spPr bwMode="auto">
          <a:xfrm>
            <a:off x="650544" y="1254456"/>
            <a:ext cx="8499144" cy="0"/>
          </a:xfrm>
          <a:prstGeom prst="line">
            <a:avLst/>
          </a:prstGeom>
          <a:solidFill>
            <a:schemeClr val="bg1"/>
          </a:solidFill>
          <a:ln w="28575"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6</a:t>
            </a:r>
            <a:endParaRPr lang="en-US" altLang="en-US" dirty="0"/>
          </a:p>
        </p:txBody>
      </p:sp>
    </p:spTree>
    <p:extLst>
      <p:ext uri="{BB962C8B-B14F-4D97-AF65-F5344CB8AC3E}">
        <p14:creationId xmlns:p14="http://schemas.microsoft.com/office/powerpoint/2010/main" val="1700253635"/>
      </p:ext>
    </p:extLst>
  </p:cSld>
  <p:clrMapOvr>
    <a:masterClrMapping/>
  </p:clrMapOvr>
  <p:transition>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254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8370" name="Text Box 2"/>
          <p:cNvSpPr txBox="1">
            <a:spLocks noChangeArrowheads="1"/>
          </p:cNvSpPr>
          <p:nvPr/>
        </p:nvSpPr>
        <p:spPr bwMode="auto">
          <a:xfrm>
            <a:off x="533400" y="1512888"/>
            <a:ext cx="42672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spcBef>
                <a:spcPct val="50000"/>
              </a:spcBef>
            </a:pPr>
            <a:r>
              <a:rPr lang="en-US" altLang="en-US" sz="2200" dirty="0" smtClean="0">
                <a:solidFill>
                  <a:schemeClr val="tx2">
                    <a:lumMod val="50000"/>
                  </a:schemeClr>
                </a:solidFill>
                <a:latin typeface="Liberation Sans" panose="020B0604020202020204" pitchFamily="34" charset="0"/>
              </a:rPr>
              <a:t>ON THE HORIZON</a:t>
            </a:r>
            <a:endParaRPr lang="en-US" altLang="en-US" sz="2200" dirty="0">
              <a:solidFill>
                <a:schemeClr val="tx2">
                  <a:lumMod val="50000"/>
                </a:schemeClr>
              </a:solidFill>
              <a:latin typeface="Liberation Sans" panose="020B0604020202020204" pitchFamily="34" charset="0"/>
            </a:endParaRPr>
          </a:p>
        </p:txBody>
      </p:sp>
      <p:sp>
        <p:nvSpPr>
          <p:cNvPr id="58371" name="Rectangle 3"/>
          <p:cNvSpPr>
            <a:spLocks noChangeArrowheads="1"/>
          </p:cNvSpPr>
          <p:nvPr/>
        </p:nvSpPr>
        <p:spPr bwMode="auto">
          <a:xfrm>
            <a:off x="533400" y="1998663"/>
            <a:ext cx="8305800" cy="194707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marL="0" indent="0" algn="just">
              <a:lnSpc>
                <a:spcPct val="120000"/>
              </a:lnSpc>
              <a:spcBef>
                <a:spcPts val="600"/>
              </a:spcBef>
            </a:pPr>
            <a:r>
              <a:rPr lang="en-US" sz="1700" b="0" dirty="0">
                <a:latin typeface="Liberation Sans" panose="020B0604020202020204" pitchFamily="34" charset="0"/>
              </a:rPr>
              <a:t>At one time, the IASB and FASB identified a project that would consider expanded recognition </a:t>
            </a:r>
            <a:r>
              <a:rPr lang="en-US" sz="1700" b="0" dirty="0" smtClean="0">
                <a:latin typeface="Liberation Sans" panose="020B0604020202020204" pitchFamily="34" charset="0"/>
              </a:rPr>
              <a:t>of internally </a:t>
            </a:r>
            <a:r>
              <a:rPr lang="en-US" sz="1700" b="0" dirty="0">
                <a:latin typeface="Liberation Sans" panose="020B0604020202020204" pitchFamily="34" charset="0"/>
              </a:rPr>
              <a:t>generated intangible assets. As indicated, IFRS permits more recognition of </a:t>
            </a:r>
            <a:r>
              <a:rPr lang="en-US" sz="1700" b="0" dirty="0" smtClean="0">
                <a:latin typeface="Liberation Sans" panose="020B0604020202020204" pitchFamily="34" charset="0"/>
              </a:rPr>
              <a:t>intangibles compared </a:t>
            </a:r>
            <a:r>
              <a:rPr lang="en-US" sz="1700" b="0" dirty="0">
                <a:latin typeface="Liberation Sans" panose="020B0604020202020204" pitchFamily="34" charset="0"/>
              </a:rPr>
              <a:t>to GAAP. Thus, it will be challenging to develop converged standards for </a:t>
            </a:r>
            <a:r>
              <a:rPr lang="en-US" sz="1700" b="0" dirty="0" smtClean="0">
                <a:latin typeface="Liberation Sans" panose="020B0604020202020204" pitchFamily="34" charset="0"/>
              </a:rPr>
              <a:t>intangible assets</a:t>
            </a:r>
            <a:r>
              <a:rPr lang="en-US" sz="1700" b="0" dirty="0">
                <a:latin typeface="Liberation Sans" panose="020B0604020202020204" pitchFamily="34" charset="0"/>
              </a:rPr>
              <a:t>, given the long-standing prohibition on capitalizing internally generated intangible </a:t>
            </a:r>
            <a:r>
              <a:rPr lang="en-US" sz="1700" b="0" dirty="0" smtClean="0">
                <a:latin typeface="Liberation Sans" panose="020B0604020202020204" pitchFamily="34" charset="0"/>
              </a:rPr>
              <a:t>assets and </a:t>
            </a:r>
            <a:r>
              <a:rPr lang="en-US" sz="1700" b="0" dirty="0">
                <a:latin typeface="Liberation Sans" panose="020B0604020202020204" pitchFamily="34" charset="0"/>
              </a:rPr>
              <a:t>research and development in GAAP. At present, this project is not active.</a:t>
            </a:r>
            <a:endParaRPr lang="en-US" altLang="en-US" sz="1700" b="0" dirty="0">
              <a:latin typeface="Liberation Sans" panose="020B0604020202020204" pitchFamily="34" charset="0"/>
            </a:endParaRPr>
          </a:p>
        </p:txBody>
      </p:sp>
      <p:cxnSp>
        <p:nvCxnSpPr>
          <p:cNvPr id="11" name="Straight Connector 10"/>
          <p:cNvCxnSpPr/>
          <p:nvPr/>
        </p:nvCxnSpPr>
        <p:spPr bwMode="auto">
          <a:xfrm>
            <a:off x="650544" y="1254456"/>
            <a:ext cx="8499144" cy="0"/>
          </a:xfrm>
          <a:prstGeom prst="line">
            <a:avLst/>
          </a:prstGeom>
          <a:solidFill>
            <a:schemeClr val="bg1"/>
          </a:solidFill>
          <a:ln w="28575"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6</a:t>
            </a:r>
            <a:endParaRPr lang="en-US" altLang="en-US" dirty="0"/>
          </a:p>
        </p:txBody>
      </p:sp>
    </p:spTree>
    <p:extLst>
      <p:ext uri="{BB962C8B-B14F-4D97-AF65-F5344CB8AC3E}">
        <p14:creationId xmlns:p14="http://schemas.microsoft.com/office/powerpoint/2010/main" val="2122843019"/>
      </p:ext>
    </p:extLst>
  </p:cSld>
  <p:clrMapOvr>
    <a:masterClrMapping/>
  </p:clrMapOvr>
  <p:transition>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254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8370" name="Text Box 2"/>
          <p:cNvSpPr txBox="1">
            <a:spLocks noChangeArrowheads="1"/>
          </p:cNvSpPr>
          <p:nvPr/>
        </p:nvSpPr>
        <p:spPr bwMode="auto">
          <a:xfrm>
            <a:off x="533400" y="1512888"/>
            <a:ext cx="63246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spcBef>
                <a:spcPct val="50000"/>
              </a:spcBef>
            </a:pPr>
            <a:r>
              <a:rPr lang="en-US" altLang="en-US" sz="2200" dirty="0" smtClean="0">
                <a:solidFill>
                  <a:srgbClr val="CC0000"/>
                </a:solidFill>
                <a:latin typeface="Liberation Sans" panose="020B0604020202020204" pitchFamily="34" charset="0"/>
              </a:rPr>
              <a:t>IFRS SELF-TEST QUESTIONS</a:t>
            </a:r>
            <a:endParaRPr lang="en-US" altLang="en-US" sz="2200" dirty="0">
              <a:solidFill>
                <a:srgbClr val="CC0000"/>
              </a:solidFill>
              <a:latin typeface="Liberation Sans" panose="020B0604020202020204" pitchFamily="34" charset="0"/>
            </a:endParaRPr>
          </a:p>
        </p:txBody>
      </p:sp>
      <p:sp>
        <p:nvSpPr>
          <p:cNvPr id="58371" name="Rectangle 3"/>
          <p:cNvSpPr>
            <a:spLocks noChangeArrowheads="1"/>
          </p:cNvSpPr>
          <p:nvPr/>
        </p:nvSpPr>
        <p:spPr bwMode="auto">
          <a:xfrm>
            <a:off x="533400" y="2039607"/>
            <a:ext cx="8305800" cy="252485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5000"/>
              </a:lnSpc>
              <a:spcBef>
                <a:spcPct val="35000"/>
              </a:spcBef>
            </a:pPr>
            <a:r>
              <a:rPr lang="en-US" altLang="en-US" sz="2100" b="0" dirty="0">
                <a:solidFill>
                  <a:schemeClr val="tx1"/>
                </a:solidFill>
                <a:latin typeface="Liberation Sans" panose="020B0604020202020204" pitchFamily="34" charset="0"/>
              </a:rPr>
              <a:t>Research and development costs are:</a:t>
            </a:r>
          </a:p>
          <a:p>
            <a:pPr lvl="1" algn="l">
              <a:lnSpc>
                <a:spcPct val="125000"/>
              </a:lnSpc>
              <a:spcBef>
                <a:spcPct val="35000"/>
              </a:spcBef>
              <a:buFontTx/>
              <a:buAutoNum type="alphaLcPeriod"/>
            </a:pPr>
            <a:r>
              <a:rPr lang="en-US" altLang="en-US" sz="2100" b="0" dirty="0">
                <a:solidFill>
                  <a:schemeClr val="tx1"/>
                </a:solidFill>
                <a:latin typeface="Liberation Sans" panose="020B0604020202020204" pitchFamily="34" charset="0"/>
              </a:rPr>
              <a:t>expensed under GAAP.</a:t>
            </a:r>
          </a:p>
          <a:p>
            <a:pPr lvl="1" algn="l">
              <a:lnSpc>
                <a:spcPct val="125000"/>
              </a:lnSpc>
              <a:spcBef>
                <a:spcPct val="35000"/>
              </a:spcBef>
              <a:buFontTx/>
              <a:buAutoNum type="alphaLcPeriod"/>
            </a:pPr>
            <a:r>
              <a:rPr lang="en-US" altLang="en-US" sz="2100" b="0" dirty="0">
                <a:solidFill>
                  <a:schemeClr val="tx1"/>
                </a:solidFill>
                <a:latin typeface="Liberation Sans" panose="020B0604020202020204" pitchFamily="34" charset="0"/>
              </a:rPr>
              <a:t>expensed under IFRS.</a:t>
            </a:r>
          </a:p>
          <a:p>
            <a:pPr lvl="1" algn="l">
              <a:lnSpc>
                <a:spcPct val="125000"/>
              </a:lnSpc>
              <a:spcBef>
                <a:spcPct val="35000"/>
              </a:spcBef>
              <a:buFontTx/>
              <a:buAutoNum type="alphaLcPeriod"/>
            </a:pPr>
            <a:r>
              <a:rPr lang="en-US" altLang="en-US" sz="2100" b="0" dirty="0">
                <a:solidFill>
                  <a:schemeClr val="tx1"/>
                </a:solidFill>
                <a:latin typeface="Liberation Sans" panose="020B0604020202020204" pitchFamily="34" charset="0"/>
              </a:rPr>
              <a:t>expensed under both GAAP and IFRS.</a:t>
            </a:r>
          </a:p>
          <a:p>
            <a:pPr lvl="1" algn="l">
              <a:lnSpc>
                <a:spcPct val="125000"/>
              </a:lnSpc>
              <a:spcBef>
                <a:spcPct val="35000"/>
              </a:spcBef>
              <a:buFontTx/>
              <a:buAutoNum type="alphaLcPeriod"/>
            </a:pPr>
            <a:r>
              <a:rPr lang="en-US" altLang="en-US" sz="2100" b="0" dirty="0">
                <a:solidFill>
                  <a:schemeClr val="tx1"/>
                </a:solidFill>
                <a:latin typeface="Liberation Sans" panose="020B0604020202020204" pitchFamily="34" charset="0"/>
              </a:rPr>
              <a:t>None of the above.</a:t>
            </a:r>
          </a:p>
        </p:txBody>
      </p:sp>
      <p:cxnSp>
        <p:nvCxnSpPr>
          <p:cNvPr id="11" name="Straight Connector 10"/>
          <p:cNvCxnSpPr/>
          <p:nvPr/>
        </p:nvCxnSpPr>
        <p:spPr bwMode="auto">
          <a:xfrm>
            <a:off x="650544" y="1254456"/>
            <a:ext cx="8499144" cy="0"/>
          </a:xfrm>
          <a:prstGeom prst="line">
            <a:avLst/>
          </a:prstGeom>
          <a:solidFill>
            <a:schemeClr val="bg1"/>
          </a:solidFill>
          <a:ln w="28575"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Notched Right Arrow 5"/>
          <p:cNvSpPr/>
          <p:nvPr/>
        </p:nvSpPr>
        <p:spPr bwMode="auto">
          <a:xfrm>
            <a:off x="228600" y="2618096"/>
            <a:ext cx="533400" cy="416718"/>
          </a:xfrm>
          <a:prstGeom prst="notchedRightArrow">
            <a:avLst/>
          </a:prstGeom>
          <a:solidFill>
            <a:srgbClr val="E20000"/>
          </a:solidFill>
          <a:ln w="381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7"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6</a:t>
            </a:r>
            <a:endParaRPr lang="en-US" altLang="en-US" dirty="0"/>
          </a:p>
        </p:txBody>
      </p:sp>
    </p:spTree>
    <p:extLst>
      <p:ext uri="{BB962C8B-B14F-4D97-AF65-F5344CB8AC3E}">
        <p14:creationId xmlns:p14="http://schemas.microsoft.com/office/powerpoint/2010/main" val="1849046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254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8370" name="Text Box 2"/>
          <p:cNvSpPr txBox="1">
            <a:spLocks noChangeArrowheads="1"/>
          </p:cNvSpPr>
          <p:nvPr/>
        </p:nvSpPr>
        <p:spPr bwMode="auto">
          <a:xfrm>
            <a:off x="533400" y="1512888"/>
            <a:ext cx="63246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spcBef>
                <a:spcPct val="50000"/>
              </a:spcBef>
            </a:pPr>
            <a:r>
              <a:rPr lang="en-US" altLang="en-US" sz="2200" dirty="0" smtClean="0">
                <a:solidFill>
                  <a:srgbClr val="CC0000"/>
                </a:solidFill>
                <a:latin typeface="Liberation Sans" panose="020B0604020202020204" pitchFamily="34" charset="0"/>
              </a:rPr>
              <a:t>IFRS SELF-TEST QUESTIONS</a:t>
            </a:r>
            <a:endParaRPr lang="en-US" altLang="en-US" sz="2200" dirty="0">
              <a:solidFill>
                <a:srgbClr val="CC0000"/>
              </a:solidFill>
              <a:latin typeface="Liberation Sans" panose="020B0604020202020204" pitchFamily="34" charset="0"/>
            </a:endParaRPr>
          </a:p>
        </p:txBody>
      </p:sp>
      <p:sp>
        <p:nvSpPr>
          <p:cNvPr id="58371" name="Rectangle 3"/>
          <p:cNvSpPr>
            <a:spLocks noChangeArrowheads="1"/>
          </p:cNvSpPr>
          <p:nvPr/>
        </p:nvSpPr>
        <p:spPr bwMode="auto">
          <a:xfrm>
            <a:off x="533400" y="2039607"/>
            <a:ext cx="8305800" cy="292881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marL="0" lvl="1" indent="0" algn="l">
              <a:lnSpc>
                <a:spcPct val="125000"/>
              </a:lnSpc>
              <a:spcBef>
                <a:spcPct val="35000"/>
              </a:spcBef>
            </a:pPr>
            <a:r>
              <a:rPr lang="en-US" altLang="en-US" sz="2100" b="0" dirty="0" smtClean="0">
                <a:solidFill>
                  <a:schemeClr val="tx1"/>
                </a:solidFill>
                <a:latin typeface="Liberation Sans" panose="020B0604020202020204" pitchFamily="34" charset="0"/>
              </a:rPr>
              <a:t>A </a:t>
            </a:r>
            <a:r>
              <a:rPr lang="en-US" altLang="en-US" sz="2100" b="0" dirty="0">
                <a:solidFill>
                  <a:schemeClr val="tx1"/>
                </a:solidFill>
                <a:latin typeface="Liberation Sans" panose="020B0604020202020204" pitchFamily="34" charset="0"/>
              </a:rPr>
              <a:t>loss on impairment of an intangible asset under IFRS is the </a:t>
            </a:r>
            <a:r>
              <a:rPr lang="en-US" altLang="en-US" sz="2100" b="0" dirty="0" smtClean="0">
                <a:solidFill>
                  <a:schemeClr val="tx1"/>
                </a:solidFill>
                <a:latin typeface="Liberation Sans" panose="020B0604020202020204" pitchFamily="34" charset="0"/>
              </a:rPr>
              <a:t>asset’s:</a:t>
            </a:r>
          </a:p>
          <a:p>
            <a:pPr lvl="1" algn="l">
              <a:lnSpc>
                <a:spcPct val="125000"/>
              </a:lnSpc>
              <a:spcBef>
                <a:spcPct val="35000"/>
              </a:spcBef>
              <a:buFontTx/>
              <a:buAutoNum type="alphaLcPeriod"/>
            </a:pPr>
            <a:r>
              <a:rPr lang="en-US" altLang="en-US" sz="2100" b="0" dirty="0" smtClean="0">
                <a:solidFill>
                  <a:schemeClr val="tx1"/>
                </a:solidFill>
                <a:latin typeface="Liberation Sans" panose="020B0604020202020204" pitchFamily="34" charset="0"/>
              </a:rPr>
              <a:t>carrying </a:t>
            </a:r>
            <a:r>
              <a:rPr lang="en-US" altLang="en-US" sz="2100" b="0" dirty="0">
                <a:solidFill>
                  <a:schemeClr val="tx1"/>
                </a:solidFill>
                <a:latin typeface="Liberation Sans" panose="020B0604020202020204" pitchFamily="34" charset="0"/>
              </a:rPr>
              <a:t>amount less the expected future net cash flows.</a:t>
            </a:r>
          </a:p>
          <a:p>
            <a:pPr lvl="1" algn="l">
              <a:lnSpc>
                <a:spcPct val="125000"/>
              </a:lnSpc>
              <a:spcBef>
                <a:spcPct val="35000"/>
              </a:spcBef>
              <a:buFontTx/>
              <a:buAutoNum type="alphaLcPeriod"/>
            </a:pPr>
            <a:r>
              <a:rPr lang="en-US" altLang="en-US" sz="2100" b="0" dirty="0">
                <a:solidFill>
                  <a:schemeClr val="tx1"/>
                </a:solidFill>
                <a:latin typeface="Liberation Sans" panose="020B0604020202020204" pitchFamily="34" charset="0"/>
              </a:rPr>
              <a:t>carrying amount less its recoverable amount.</a:t>
            </a:r>
          </a:p>
          <a:p>
            <a:pPr lvl="1" algn="l">
              <a:lnSpc>
                <a:spcPct val="125000"/>
              </a:lnSpc>
              <a:spcBef>
                <a:spcPct val="35000"/>
              </a:spcBef>
              <a:buFontTx/>
              <a:buAutoNum type="alphaLcPeriod"/>
            </a:pPr>
            <a:r>
              <a:rPr lang="en-US" altLang="en-US" sz="2100" b="0" dirty="0">
                <a:solidFill>
                  <a:schemeClr val="tx1"/>
                </a:solidFill>
                <a:latin typeface="Liberation Sans" panose="020B0604020202020204" pitchFamily="34" charset="0"/>
              </a:rPr>
              <a:t>recoverable amount less the expected future net cash flows.</a:t>
            </a:r>
          </a:p>
          <a:p>
            <a:pPr lvl="1" algn="l">
              <a:lnSpc>
                <a:spcPct val="125000"/>
              </a:lnSpc>
              <a:spcBef>
                <a:spcPct val="35000"/>
              </a:spcBef>
              <a:buFontTx/>
              <a:buAutoNum type="alphaLcPeriod"/>
            </a:pPr>
            <a:r>
              <a:rPr lang="en-US" altLang="en-US" sz="2100" b="0" dirty="0">
                <a:solidFill>
                  <a:schemeClr val="tx1"/>
                </a:solidFill>
                <a:latin typeface="Liberation Sans" panose="020B0604020202020204" pitchFamily="34" charset="0"/>
              </a:rPr>
              <a:t>book value less its fair value.</a:t>
            </a:r>
          </a:p>
        </p:txBody>
      </p:sp>
      <p:cxnSp>
        <p:nvCxnSpPr>
          <p:cNvPr id="11" name="Straight Connector 10"/>
          <p:cNvCxnSpPr/>
          <p:nvPr/>
        </p:nvCxnSpPr>
        <p:spPr bwMode="auto">
          <a:xfrm>
            <a:off x="650544" y="1254456"/>
            <a:ext cx="8499144" cy="0"/>
          </a:xfrm>
          <a:prstGeom prst="line">
            <a:avLst/>
          </a:prstGeom>
          <a:solidFill>
            <a:schemeClr val="bg1"/>
          </a:solidFill>
          <a:ln w="28575"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Notched Right Arrow 5"/>
          <p:cNvSpPr/>
          <p:nvPr/>
        </p:nvSpPr>
        <p:spPr bwMode="auto">
          <a:xfrm>
            <a:off x="228600" y="3504738"/>
            <a:ext cx="533400" cy="416718"/>
          </a:xfrm>
          <a:prstGeom prst="notchedRightArrow">
            <a:avLst/>
          </a:prstGeom>
          <a:solidFill>
            <a:srgbClr val="E20000"/>
          </a:solidFill>
          <a:ln w="381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7"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6</a:t>
            </a:r>
            <a:endParaRPr lang="en-US" altLang="en-US" dirty="0"/>
          </a:p>
        </p:txBody>
      </p:sp>
    </p:spTree>
    <p:extLst>
      <p:ext uri="{BB962C8B-B14F-4D97-AF65-F5344CB8AC3E}">
        <p14:creationId xmlns:p14="http://schemas.microsoft.com/office/powerpoint/2010/main" val="366461660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254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8370" name="Text Box 2"/>
          <p:cNvSpPr txBox="1">
            <a:spLocks noChangeArrowheads="1"/>
          </p:cNvSpPr>
          <p:nvPr/>
        </p:nvSpPr>
        <p:spPr bwMode="auto">
          <a:xfrm>
            <a:off x="533400" y="1512888"/>
            <a:ext cx="63246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spcBef>
                <a:spcPct val="50000"/>
              </a:spcBef>
            </a:pPr>
            <a:r>
              <a:rPr lang="en-US" altLang="en-US" sz="2200" dirty="0" smtClean="0">
                <a:solidFill>
                  <a:srgbClr val="CC0000"/>
                </a:solidFill>
                <a:latin typeface="Liberation Sans" panose="020B0604020202020204" pitchFamily="34" charset="0"/>
              </a:rPr>
              <a:t>IFRS SELF-TEST QUESTIONS</a:t>
            </a:r>
            <a:endParaRPr lang="en-US" altLang="en-US" sz="2200" dirty="0">
              <a:solidFill>
                <a:srgbClr val="CC0000"/>
              </a:solidFill>
              <a:latin typeface="Liberation Sans" panose="020B0604020202020204" pitchFamily="34" charset="0"/>
            </a:endParaRPr>
          </a:p>
        </p:txBody>
      </p:sp>
      <p:sp>
        <p:nvSpPr>
          <p:cNvPr id="58371" name="Rectangle 3"/>
          <p:cNvSpPr>
            <a:spLocks noChangeArrowheads="1"/>
          </p:cNvSpPr>
          <p:nvPr/>
        </p:nvSpPr>
        <p:spPr bwMode="auto">
          <a:xfrm>
            <a:off x="533400" y="2039607"/>
            <a:ext cx="8305800" cy="256454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marL="0" lvl="1" indent="0" algn="l">
              <a:lnSpc>
                <a:spcPct val="125000"/>
              </a:lnSpc>
              <a:spcBef>
                <a:spcPct val="35000"/>
              </a:spcBef>
            </a:pPr>
            <a:r>
              <a:rPr lang="en-US" altLang="en-US" sz="2100" b="0" dirty="0" smtClean="0">
                <a:solidFill>
                  <a:schemeClr val="tx1"/>
                </a:solidFill>
                <a:latin typeface="Liberation Sans" panose="020B0604020202020204" pitchFamily="34" charset="0"/>
              </a:rPr>
              <a:t>Recovery </a:t>
            </a:r>
            <a:r>
              <a:rPr lang="en-US" altLang="en-US" sz="2100" b="0" dirty="0">
                <a:solidFill>
                  <a:schemeClr val="tx1"/>
                </a:solidFill>
                <a:latin typeface="Liberation Sans" panose="020B0604020202020204" pitchFamily="34" charset="0"/>
              </a:rPr>
              <a:t>of impairment is recognized for all the following </a:t>
            </a:r>
            <a:r>
              <a:rPr lang="en-US" altLang="en-US" sz="2100" b="0" dirty="0" smtClean="0">
                <a:solidFill>
                  <a:schemeClr val="tx1"/>
                </a:solidFill>
                <a:latin typeface="Liberation Sans" panose="020B0604020202020204" pitchFamily="34" charset="0"/>
              </a:rPr>
              <a:t>except:</a:t>
            </a:r>
          </a:p>
          <a:p>
            <a:pPr lvl="1" algn="l">
              <a:lnSpc>
                <a:spcPct val="125000"/>
              </a:lnSpc>
              <a:spcBef>
                <a:spcPct val="35000"/>
              </a:spcBef>
              <a:buFontTx/>
              <a:buAutoNum type="alphaLcPeriod"/>
            </a:pPr>
            <a:r>
              <a:rPr lang="en-US" altLang="en-US" sz="2100" b="0" dirty="0" smtClean="0">
                <a:solidFill>
                  <a:schemeClr val="tx1"/>
                </a:solidFill>
                <a:latin typeface="Liberation Sans" panose="020B0604020202020204" pitchFamily="34" charset="0"/>
              </a:rPr>
              <a:t>patent </a:t>
            </a:r>
            <a:r>
              <a:rPr lang="en-US" altLang="en-US" sz="2100" b="0" dirty="0">
                <a:solidFill>
                  <a:schemeClr val="tx1"/>
                </a:solidFill>
                <a:latin typeface="Liberation Sans" panose="020B0604020202020204" pitchFamily="34" charset="0"/>
              </a:rPr>
              <a:t>held for sale. </a:t>
            </a:r>
          </a:p>
          <a:p>
            <a:pPr lvl="1" algn="l">
              <a:lnSpc>
                <a:spcPct val="125000"/>
              </a:lnSpc>
              <a:spcBef>
                <a:spcPct val="35000"/>
              </a:spcBef>
              <a:buFontTx/>
              <a:buAutoNum type="alphaLcPeriod"/>
            </a:pPr>
            <a:r>
              <a:rPr lang="en-US" altLang="en-US" sz="2100" b="0" dirty="0">
                <a:solidFill>
                  <a:schemeClr val="tx1"/>
                </a:solidFill>
                <a:latin typeface="Liberation Sans" panose="020B0604020202020204" pitchFamily="34" charset="0"/>
              </a:rPr>
              <a:t>patent held for use. </a:t>
            </a:r>
          </a:p>
          <a:p>
            <a:pPr lvl="1" algn="l">
              <a:lnSpc>
                <a:spcPct val="125000"/>
              </a:lnSpc>
              <a:spcBef>
                <a:spcPct val="35000"/>
              </a:spcBef>
              <a:buFontTx/>
              <a:buAutoNum type="alphaLcPeriod"/>
            </a:pPr>
            <a:r>
              <a:rPr lang="en-US" altLang="en-US" sz="2100" b="0" dirty="0">
                <a:solidFill>
                  <a:schemeClr val="tx1"/>
                </a:solidFill>
                <a:latin typeface="Liberation Sans" panose="020B0604020202020204" pitchFamily="34" charset="0"/>
              </a:rPr>
              <a:t>trademark.</a:t>
            </a:r>
          </a:p>
          <a:p>
            <a:pPr lvl="1" algn="l">
              <a:lnSpc>
                <a:spcPct val="125000"/>
              </a:lnSpc>
              <a:spcBef>
                <a:spcPct val="35000"/>
              </a:spcBef>
              <a:buFontTx/>
              <a:buAutoNum type="alphaLcPeriod"/>
            </a:pPr>
            <a:r>
              <a:rPr lang="en-US" altLang="en-US" sz="2100" b="0" dirty="0">
                <a:solidFill>
                  <a:schemeClr val="tx1"/>
                </a:solidFill>
                <a:latin typeface="Liberation Sans" panose="020B0604020202020204" pitchFamily="34" charset="0"/>
              </a:rPr>
              <a:t>goodwill.</a:t>
            </a:r>
          </a:p>
        </p:txBody>
      </p:sp>
      <p:cxnSp>
        <p:nvCxnSpPr>
          <p:cNvPr id="11" name="Straight Connector 10"/>
          <p:cNvCxnSpPr/>
          <p:nvPr/>
        </p:nvCxnSpPr>
        <p:spPr bwMode="auto">
          <a:xfrm>
            <a:off x="650544" y="1254456"/>
            <a:ext cx="8499144" cy="0"/>
          </a:xfrm>
          <a:prstGeom prst="line">
            <a:avLst/>
          </a:prstGeom>
          <a:solidFill>
            <a:schemeClr val="bg1"/>
          </a:solidFill>
          <a:ln w="28575"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Notched Right Arrow 5"/>
          <p:cNvSpPr/>
          <p:nvPr/>
        </p:nvSpPr>
        <p:spPr bwMode="auto">
          <a:xfrm>
            <a:off x="228600" y="4141634"/>
            <a:ext cx="533400" cy="416718"/>
          </a:xfrm>
          <a:prstGeom prst="notchedRightArrow">
            <a:avLst/>
          </a:prstGeom>
          <a:solidFill>
            <a:srgbClr val="E20000"/>
          </a:solidFill>
          <a:ln w="381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7"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6</a:t>
            </a:r>
            <a:endParaRPr lang="en-US" altLang="en-US" dirty="0"/>
          </a:p>
        </p:txBody>
      </p:sp>
    </p:spTree>
    <p:extLst>
      <p:ext uri="{BB962C8B-B14F-4D97-AF65-F5344CB8AC3E}">
        <p14:creationId xmlns:p14="http://schemas.microsoft.com/office/powerpoint/2010/main" val="324513638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ChangeArrowheads="1"/>
          </p:cNvSpPr>
          <p:nvPr/>
        </p:nvSpPr>
        <p:spPr bwMode="auto">
          <a:xfrm>
            <a:off x="609600" y="1371600"/>
            <a:ext cx="8001000" cy="406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lgn="ctr">
              <a:defRPr sz="2400">
                <a:solidFill>
                  <a:schemeClr val="tx1"/>
                </a:solidFill>
                <a:latin typeface="Times New Roman" pitchFamily="18" charset="0"/>
              </a:defRPr>
            </a:lvl1pPr>
            <a:lvl2pPr marL="742950" indent="-28575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just">
              <a:lnSpc>
                <a:spcPct val="130000"/>
              </a:lnSpc>
            </a:pPr>
            <a:r>
              <a:rPr lang="en-US" altLang="en-US" sz="2000" b="0" i="0" dirty="0">
                <a:effectLst/>
                <a:latin typeface="Liberation Sans" panose="020B0604020202020204" pitchFamily="34" charset="0"/>
              </a:rPr>
              <a:t>“Copyright © </a:t>
            </a:r>
            <a:r>
              <a:rPr lang="en-US" altLang="en-US" sz="2000" b="0" i="0" dirty="0" smtClean="0">
                <a:effectLst/>
                <a:latin typeface="Liberation Sans" panose="020B0604020202020204" pitchFamily="34" charset="0"/>
              </a:rPr>
              <a:t>2016 John </a:t>
            </a:r>
            <a:r>
              <a:rPr lang="en-US" altLang="en-US" sz="2000" b="0" i="0" dirty="0">
                <a:effectLst/>
                <a:latin typeface="Liberation Sans" panose="020B0604020202020204" pitchFamily="34" charset="0"/>
              </a:rPr>
              <a:t>Wiley &amp; Sons, Inc. All rights reserved. Reproduction or translation of this work beyond that permitted in Section 117 of the 1976 United States Copyright Act without the express written permission of the copyright owner is unlawful. Request for further information should be addressed to the Permissions Department, John Wiley &amp; Sons, Inc. The purchaser may make back-up copies for his/her own use only and not for distribution or resale. The Publisher assumes no responsibility for errors, omissions, or damages, caused by the use of these programs or from the use of the information contained herein.”</a:t>
            </a:r>
          </a:p>
        </p:txBody>
      </p:sp>
      <p:sp>
        <p:nvSpPr>
          <p:cNvPr id="4"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i="0" dirty="0" smtClean="0">
                <a:solidFill>
                  <a:schemeClr val="tx2">
                    <a:lumMod val="50000"/>
                  </a:schemeClr>
                </a:solidFill>
                <a:effectLst/>
                <a:latin typeface="Liberation Sans" panose="020B0604020202020204" pitchFamily="34" charset="0"/>
              </a:rPr>
              <a:t>COPYRIGHT</a:t>
            </a:r>
            <a:endParaRPr lang="en-US" altLang="en-US" sz="3200" b="1" i="0" dirty="0">
              <a:solidFill>
                <a:schemeClr val="tx2">
                  <a:lumMod val="50000"/>
                </a:schemeClr>
              </a:solidFill>
              <a:effectLst/>
              <a:latin typeface="Liberation Sans" panose="020B0604020202020204" pitchFamily="34" charset="0"/>
            </a:endParaRPr>
          </a:p>
        </p:txBody>
      </p:sp>
      <p:sp>
        <p:nvSpPr>
          <p:cNvPr id="5"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Tree>
    <p:extLst>
      <p:ext uri="{BB962C8B-B14F-4D97-AF65-F5344CB8AC3E}">
        <p14:creationId xmlns:p14="http://schemas.microsoft.com/office/powerpoint/2010/main" val="4019134149"/>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5"/>
          <p:cNvSpPr txBox="1">
            <a:spLocks noChangeArrowheads="1"/>
          </p:cNvSpPr>
          <p:nvPr/>
        </p:nvSpPr>
        <p:spPr bwMode="auto">
          <a:xfrm>
            <a:off x="609600" y="1371600"/>
            <a:ext cx="8001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spcBef>
                <a:spcPct val="30000"/>
              </a:spcBef>
              <a:spcAft>
                <a:spcPct val="20000"/>
              </a:spcAft>
              <a:buSzPct val="80000"/>
              <a:defRPr sz="2800">
                <a:solidFill>
                  <a:srgbClr val="660066"/>
                </a:solidFill>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Amortization of Intangibles</a:t>
            </a:r>
          </a:p>
        </p:txBody>
      </p:sp>
      <p:sp>
        <p:nvSpPr>
          <p:cNvPr id="1103884" name="Line 12"/>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8198" name="Text Box 13"/>
          <p:cNvSpPr txBox="1">
            <a:spLocks noChangeArrowheads="1"/>
          </p:cNvSpPr>
          <p:nvPr/>
        </p:nvSpPr>
        <p:spPr bwMode="auto">
          <a:xfrm>
            <a:off x="609600" y="1953904"/>
            <a:ext cx="8001000" cy="41865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5000"/>
              </a:lnSpc>
              <a:spcBef>
                <a:spcPts val="1200"/>
              </a:spcBef>
              <a:buSzPct val="80000"/>
            </a:pPr>
            <a:r>
              <a:rPr lang="en-US" altLang="en-US" sz="2500" dirty="0">
                <a:solidFill>
                  <a:srgbClr val="006600"/>
                </a:solidFill>
                <a:latin typeface="Liberation Sans" panose="020B0604020202020204" pitchFamily="34" charset="0"/>
              </a:rPr>
              <a:t>Limited-Life Intangibles</a:t>
            </a:r>
          </a:p>
          <a:p>
            <a:pPr lvl="1" algn="l">
              <a:lnSpc>
                <a:spcPct val="120000"/>
              </a:lnSpc>
              <a:spcBef>
                <a:spcPts val="1200"/>
              </a:spcBef>
              <a:buClr>
                <a:srgbClr val="CC0000"/>
              </a:buClr>
              <a:buSzPct val="80000"/>
              <a:buFont typeface="Wingdings" pitchFamily="2" charset="2"/>
              <a:buChar char="u"/>
            </a:pPr>
            <a:r>
              <a:rPr lang="en-US" altLang="en-US" sz="2200" b="0" dirty="0">
                <a:solidFill>
                  <a:schemeClr val="tx1"/>
                </a:solidFill>
                <a:latin typeface="Liberation Sans" panose="020B0604020202020204" pitchFamily="34" charset="0"/>
              </a:rPr>
              <a:t>Amortize </a:t>
            </a:r>
            <a:r>
              <a:rPr lang="en-US" altLang="en-US" sz="2200" b="0" dirty="0" smtClean="0">
                <a:solidFill>
                  <a:schemeClr val="tx1"/>
                </a:solidFill>
                <a:latin typeface="Liberation Sans" panose="020B0604020202020204" pitchFamily="34" charset="0"/>
              </a:rPr>
              <a:t>to </a:t>
            </a:r>
            <a:r>
              <a:rPr lang="en-US" altLang="en-US" sz="2200" b="0" dirty="0">
                <a:solidFill>
                  <a:schemeClr val="tx1"/>
                </a:solidFill>
                <a:latin typeface="Liberation Sans" panose="020B0604020202020204" pitchFamily="34" charset="0"/>
              </a:rPr>
              <a:t>expense over useful life.</a:t>
            </a:r>
          </a:p>
          <a:p>
            <a:pPr lvl="1" algn="l">
              <a:lnSpc>
                <a:spcPct val="120000"/>
              </a:lnSpc>
              <a:spcBef>
                <a:spcPts val="1200"/>
              </a:spcBef>
              <a:buClr>
                <a:srgbClr val="CC0000"/>
              </a:buClr>
              <a:buSzPct val="80000"/>
              <a:buFont typeface="Wingdings" pitchFamily="2" charset="2"/>
              <a:buChar char="u"/>
            </a:pPr>
            <a:r>
              <a:rPr lang="en-US" altLang="en-US" sz="2200" b="0" dirty="0">
                <a:solidFill>
                  <a:schemeClr val="tx1"/>
                </a:solidFill>
                <a:latin typeface="Liberation Sans" panose="020B0604020202020204" pitchFamily="34" charset="0"/>
              </a:rPr>
              <a:t>Credit asset account or accumulated amortization.</a:t>
            </a:r>
          </a:p>
          <a:p>
            <a:pPr lvl="1" algn="l">
              <a:lnSpc>
                <a:spcPct val="120000"/>
              </a:lnSpc>
              <a:spcBef>
                <a:spcPts val="1200"/>
              </a:spcBef>
              <a:buClr>
                <a:srgbClr val="CC0000"/>
              </a:buClr>
              <a:buSzPct val="80000"/>
              <a:buFont typeface="Wingdings" pitchFamily="2" charset="2"/>
              <a:buChar char="u"/>
            </a:pPr>
            <a:r>
              <a:rPr lang="en-US" altLang="en-US" sz="2200" b="0" dirty="0">
                <a:solidFill>
                  <a:schemeClr val="tx1"/>
                </a:solidFill>
                <a:latin typeface="Liberation Sans" panose="020B0604020202020204" pitchFamily="34" charset="0"/>
              </a:rPr>
              <a:t>Useful life should reflect the periods over which the asset will contribute to cash flows.</a:t>
            </a:r>
          </a:p>
          <a:p>
            <a:pPr lvl="1" algn="l">
              <a:lnSpc>
                <a:spcPct val="120000"/>
              </a:lnSpc>
              <a:spcBef>
                <a:spcPts val="1200"/>
              </a:spcBef>
              <a:buClr>
                <a:srgbClr val="CC0000"/>
              </a:buClr>
              <a:buSzPct val="80000"/>
              <a:buFont typeface="Wingdings" pitchFamily="2" charset="2"/>
              <a:buChar char="u"/>
            </a:pPr>
            <a:r>
              <a:rPr lang="en-US" altLang="en-US" sz="2200" b="0" dirty="0">
                <a:solidFill>
                  <a:schemeClr val="tx1"/>
                </a:solidFill>
                <a:latin typeface="Liberation Sans" panose="020B0604020202020204" pitchFamily="34" charset="0"/>
              </a:rPr>
              <a:t>Amortization should be cost less residual value.</a:t>
            </a:r>
          </a:p>
          <a:p>
            <a:pPr lvl="1" algn="l">
              <a:lnSpc>
                <a:spcPct val="120000"/>
              </a:lnSpc>
              <a:spcBef>
                <a:spcPts val="1200"/>
              </a:spcBef>
              <a:buClr>
                <a:srgbClr val="CC0000"/>
              </a:buClr>
              <a:buSzPct val="80000"/>
              <a:buFont typeface="Wingdings" pitchFamily="2" charset="2"/>
              <a:buChar char="u"/>
            </a:pPr>
            <a:r>
              <a:rPr lang="en-US" altLang="en-US" sz="2200" b="0" dirty="0">
                <a:solidFill>
                  <a:schemeClr val="tx1"/>
                </a:solidFill>
                <a:latin typeface="Liberation Sans" panose="020B0604020202020204" pitchFamily="34" charset="0"/>
              </a:rPr>
              <a:t>Companies should evaluate the limited-life intangibles for impairment.</a:t>
            </a:r>
          </a:p>
        </p:txBody>
      </p:sp>
      <p:sp>
        <p:nvSpPr>
          <p:cNvPr id="7" name="Rectangle 7"/>
          <p:cNvSpPr>
            <a:spLocks noChangeArrowheads="1"/>
          </p:cNvSpPr>
          <p:nvPr/>
        </p:nvSpPr>
        <p:spPr bwMode="auto">
          <a:xfrm>
            <a:off x="609600" y="3810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dirty="0">
                <a:solidFill>
                  <a:schemeClr val="tx2">
                    <a:lumMod val="50000"/>
                  </a:schemeClr>
                </a:solidFill>
                <a:latin typeface="Liberation Sans" panose="020B0604020202020204" pitchFamily="34" charset="0"/>
              </a:rPr>
              <a:t>INTANGIBLE ASSET ISSUES</a:t>
            </a:r>
          </a:p>
        </p:txBody>
      </p:sp>
      <p:sp>
        <p:nvSpPr>
          <p:cNvPr id="6"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1 </a:t>
            </a:r>
            <a:endParaRPr lang="en-US" altLang="en-US" dirty="0"/>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6"/>
          <p:cNvSpPr txBox="1">
            <a:spLocks noChangeArrowheads="1"/>
          </p:cNvSpPr>
          <p:nvPr/>
        </p:nvSpPr>
        <p:spPr bwMode="auto">
          <a:xfrm>
            <a:off x="609600" y="1947840"/>
            <a:ext cx="7861300" cy="3843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a:lnSpc>
                <a:spcPct val="125000"/>
              </a:lnSpc>
              <a:spcBef>
                <a:spcPts val="1200"/>
              </a:spcBef>
              <a:buSzPct val="80000"/>
              <a:defRPr sz="2500">
                <a:solidFill>
                  <a:srgbClr val="006600"/>
                </a:solidFill>
                <a:latin typeface="Liberation Sans" panose="020B0604020202020204" pitchFamily="34" charset="0"/>
              </a:defRPr>
            </a:lvl1pPr>
            <a:lvl2pPr marL="685800" lvl="1" indent="-457200" algn="l">
              <a:lnSpc>
                <a:spcPct val="125000"/>
              </a:lnSpc>
              <a:spcBef>
                <a:spcPts val="1200"/>
              </a:spcBef>
              <a:buClr>
                <a:srgbClr val="CC0000"/>
              </a:buClr>
              <a:buSzPct val="80000"/>
              <a:buFont typeface="Wingdings" pitchFamily="2" charset="2"/>
              <a:buChar char="u"/>
              <a:defRPr sz="2300" b="0">
                <a:solidFill>
                  <a:schemeClr val="tx1"/>
                </a:solidFill>
                <a:latin typeface="Liberation Sans" panose="020B0604020202020204" pitchFamily="34" charset="0"/>
              </a:defRPr>
            </a:lvl2pPr>
            <a:lvl3pPr marL="1371600" indent="-4572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Indefinite-Life Intangibles</a:t>
            </a:r>
          </a:p>
          <a:p>
            <a:pPr lvl="1"/>
            <a:r>
              <a:rPr lang="en-US" altLang="en-US" dirty="0"/>
              <a:t>No foreseeable limit on time the asset is expected to provide cash flows. </a:t>
            </a:r>
          </a:p>
          <a:p>
            <a:pPr lvl="1"/>
            <a:r>
              <a:rPr lang="en-US" altLang="en-US" dirty="0"/>
              <a:t>Must test indefinite-life intangibles for impairment at least annually.</a:t>
            </a:r>
          </a:p>
          <a:p>
            <a:pPr lvl="1"/>
            <a:r>
              <a:rPr lang="en-US" altLang="en-US" dirty="0"/>
              <a:t>No amortization.</a:t>
            </a:r>
          </a:p>
          <a:p>
            <a:pPr lvl="1"/>
            <a:endParaRPr lang="en-US" altLang="en-US" dirty="0"/>
          </a:p>
        </p:txBody>
      </p:sp>
      <p:sp>
        <p:nvSpPr>
          <p:cNvPr id="1217547" name="Line 11"/>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8" name="Rectangle 7"/>
          <p:cNvSpPr>
            <a:spLocks noChangeArrowheads="1"/>
          </p:cNvSpPr>
          <p:nvPr/>
        </p:nvSpPr>
        <p:spPr bwMode="auto">
          <a:xfrm>
            <a:off x="609600" y="3810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dirty="0">
                <a:solidFill>
                  <a:schemeClr val="tx2">
                    <a:lumMod val="50000"/>
                  </a:schemeClr>
                </a:solidFill>
                <a:latin typeface="Liberation Sans" panose="020B0604020202020204" pitchFamily="34" charset="0"/>
              </a:rPr>
              <a:t>INTANGIBLE ASSET ISSUES</a:t>
            </a:r>
          </a:p>
        </p:txBody>
      </p:sp>
      <p:sp>
        <p:nvSpPr>
          <p:cNvPr id="9" name="Text Box 5"/>
          <p:cNvSpPr txBox="1">
            <a:spLocks noChangeArrowheads="1"/>
          </p:cNvSpPr>
          <p:nvPr/>
        </p:nvSpPr>
        <p:spPr bwMode="auto">
          <a:xfrm>
            <a:off x="609600" y="1371600"/>
            <a:ext cx="8001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spcBef>
                <a:spcPct val="30000"/>
              </a:spcBef>
              <a:spcAft>
                <a:spcPct val="20000"/>
              </a:spcAft>
              <a:buSzPct val="80000"/>
              <a:defRPr sz="2800">
                <a:solidFill>
                  <a:srgbClr val="660066"/>
                </a:solidFill>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Amortization of Intangibles</a:t>
            </a:r>
          </a:p>
        </p:txBody>
      </p:sp>
      <p:pic>
        <p:nvPicPr>
          <p:cNvPr id="440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0213" y="4494989"/>
            <a:ext cx="2736272" cy="1829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1 </a:t>
            </a:r>
            <a:endParaRPr lang="en-US" altLang="en-US" dirty="0"/>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8"/>
          <p:cNvSpPr txBox="1">
            <a:spLocks noChangeArrowheads="1"/>
          </p:cNvSpPr>
          <p:nvPr/>
        </p:nvSpPr>
        <p:spPr bwMode="auto">
          <a:xfrm>
            <a:off x="337784" y="4607256"/>
            <a:ext cx="2938816"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spcBef>
                <a:spcPct val="50000"/>
              </a:spcBef>
            </a:pPr>
            <a:r>
              <a:rPr lang="en-US" altLang="en-US" sz="1200" dirty="0">
                <a:solidFill>
                  <a:srgbClr val="006600"/>
                </a:solidFill>
                <a:latin typeface="Arial" charset="0"/>
              </a:rPr>
              <a:t>ILLUSTRATION 12-1</a:t>
            </a:r>
          </a:p>
          <a:p>
            <a:pPr algn="l"/>
            <a:r>
              <a:rPr lang="en-US" altLang="en-US" sz="1200" b="0" dirty="0">
                <a:latin typeface="Arial" charset="0"/>
              </a:rPr>
              <a:t>Accounting </a:t>
            </a:r>
            <a:r>
              <a:rPr lang="en-US" altLang="en-US" sz="1200" b="0" dirty="0" smtClean="0">
                <a:latin typeface="Arial" charset="0"/>
              </a:rPr>
              <a:t>Treatment for </a:t>
            </a:r>
            <a:r>
              <a:rPr lang="en-US" altLang="en-US" sz="1200" b="0" dirty="0">
                <a:latin typeface="Arial" charset="0"/>
              </a:rPr>
              <a:t>Intangibles</a:t>
            </a:r>
            <a:endParaRPr lang="en-US" altLang="en-US" sz="1200" b="0" dirty="0">
              <a:solidFill>
                <a:srgbClr val="CC0000"/>
              </a:solidFill>
              <a:latin typeface="Arial" charset="0"/>
            </a:endParaRPr>
          </a:p>
        </p:txBody>
      </p:sp>
      <p:sp>
        <p:nvSpPr>
          <p:cNvPr id="1105937" name="Line 17"/>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8" name="Rectangle 7"/>
          <p:cNvSpPr>
            <a:spLocks noChangeArrowheads="1"/>
          </p:cNvSpPr>
          <p:nvPr/>
        </p:nvSpPr>
        <p:spPr bwMode="auto">
          <a:xfrm>
            <a:off x="609600" y="3810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dirty="0">
                <a:solidFill>
                  <a:schemeClr val="tx2">
                    <a:lumMod val="50000"/>
                  </a:schemeClr>
                </a:solidFill>
                <a:latin typeface="Liberation Sans" panose="020B0604020202020204" pitchFamily="34" charset="0"/>
              </a:rPr>
              <a:t>INTANGIBLE ASSET ISSUES</a:t>
            </a:r>
          </a:p>
        </p:txBody>
      </p:sp>
      <p:pic>
        <p:nvPicPr>
          <p:cNvPr id="450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133600"/>
            <a:ext cx="8382000" cy="2419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 Box 5"/>
          <p:cNvSpPr txBox="1">
            <a:spLocks noChangeArrowheads="1"/>
          </p:cNvSpPr>
          <p:nvPr/>
        </p:nvSpPr>
        <p:spPr bwMode="auto">
          <a:xfrm>
            <a:off x="609600" y="1371600"/>
            <a:ext cx="5334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a:spcBef>
                <a:spcPct val="30000"/>
              </a:spcBef>
              <a:spcAft>
                <a:spcPct val="20000"/>
              </a:spcAft>
              <a:buSzPct val="80000"/>
              <a:defRPr sz="2800">
                <a:solidFill>
                  <a:srgbClr val="660066"/>
                </a:solidFill>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Amortization of Intangibles</a:t>
            </a:r>
          </a:p>
        </p:txBody>
      </p:sp>
      <p:sp>
        <p:nvSpPr>
          <p:cNvPr id="7"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1 </a:t>
            </a:r>
            <a:endParaRPr lang="en-US" altLang="en-US" dirty="0"/>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movnglnc">
  <a:themeElements>
    <a:clrScheme name="">
      <a:dk1>
        <a:srgbClr val="000000"/>
      </a:dk1>
      <a:lt1>
        <a:srgbClr val="FFFFFF"/>
      </a:lt1>
      <a:dk2>
        <a:srgbClr val="0000FF"/>
      </a:dk2>
      <a:lt2>
        <a:srgbClr val="000000"/>
      </a:lt2>
      <a:accent1>
        <a:srgbClr val="00FFFF"/>
      </a:accent1>
      <a:accent2>
        <a:srgbClr val="FF0000"/>
      </a:accent2>
      <a:accent3>
        <a:srgbClr val="FFFFFF"/>
      </a:accent3>
      <a:accent4>
        <a:srgbClr val="000000"/>
      </a:accent4>
      <a:accent5>
        <a:srgbClr val="AAFFFF"/>
      </a:accent5>
      <a:accent6>
        <a:srgbClr val="E70000"/>
      </a:accent6>
      <a:hlink>
        <a:srgbClr val="000099"/>
      </a:hlink>
      <a:folHlink>
        <a:srgbClr val="000000"/>
      </a:folHlink>
    </a:clrScheme>
    <a:fontScheme name="movnglnc">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28575" cap="sq" cmpd="sng" algn="ctr">
          <a:solidFill>
            <a:srgbClr val="8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folHlink"/>
            </a:solidFill>
            <a:effectLst>
              <a:outerShdw blurRad="38100" dist="38100" dir="2700000" algn="tl">
                <a:srgbClr val="000000">
                  <a:alpha val="43137"/>
                </a:srgbClr>
              </a:outerShdw>
            </a:effectLst>
            <a:latin typeface="Comic Sans MS" pitchFamily="66" charset="0"/>
          </a:defRPr>
        </a:defPPr>
      </a:lstStyle>
    </a:spDef>
    <a:lnDef>
      <a:spPr bwMode="auto">
        <a:xfrm>
          <a:off x="0" y="0"/>
          <a:ext cx="1" cy="1"/>
        </a:xfrm>
        <a:custGeom>
          <a:avLst/>
          <a:gdLst/>
          <a:ahLst/>
          <a:cxnLst/>
          <a:rect l="0" t="0" r="0" b="0"/>
          <a:pathLst/>
        </a:custGeom>
        <a:solidFill>
          <a:schemeClr val="bg1"/>
        </a:solidFill>
        <a:ln w="28575" cap="sq" cmpd="sng" algn="ctr">
          <a:solidFill>
            <a:srgbClr val="8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folHlink"/>
            </a:solidFill>
            <a:effectLst>
              <a:outerShdw blurRad="38100" dist="38100" dir="2700000" algn="tl">
                <a:srgbClr val="000000">
                  <a:alpha val="43137"/>
                </a:srgbClr>
              </a:outerShdw>
            </a:effectLst>
            <a:latin typeface="Comic Sans MS" pitchFamily="66" charset="0"/>
          </a:defRPr>
        </a:defPPr>
      </a:lstStyle>
    </a:lnDef>
  </a:objectDefaults>
  <a:extraClrSchemeLst>
    <a:extraClrScheme>
      <a:clrScheme name="movngln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vngln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vngln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vngln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vngln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vngln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vngln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Office\Templates\1033\Company Handbook.pot</Template>
  <TotalTime>19018</TotalTime>
  <Pages>43</Pages>
  <Words>4269</Words>
  <Application>Microsoft Office PowerPoint</Application>
  <PresentationFormat>On-screen Show (4:3)</PresentationFormat>
  <Paragraphs>510</Paragraphs>
  <Slides>66</Slides>
  <Notes>65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66</vt:i4>
      </vt:variant>
    </vt:vector>
  </HeadingPairs>
  <TitlesOfParts>
    <vt:vector size="68" baseType="lpstr">
      <vt:lpstr>movnglnc</vt:lpstr>
      <vt:lpstr>Worksheet</vt:lpstr>
      <vt:lpstr>PowerPoint Presentation</vt:lpstr>
      <vt:lpstr>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Accounting and Accounting Standards</dc:title>
  <dc:creator>Coby Harmon</dc:creator>
  <cp:lastModifiedBy>Costantini, Rebecca - Hoboken</cp:lastModifiedBy>
  <cp:revision>2639</cp:revision>
  <cp:lastPrinted>1999-09-16T17:08:20Z</cp:lastPrinted>
  <dcterms:created xsi:type="dcterms:W3CDTF">1997-03-28T18:03:02Z</dcterms:created>
  <dcterms:modified xsi:type="dcterms:W3CDTF">2016-02-02T19:49:16Z</dcterms:modified>
</cp:coreProperties>
</file>