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4"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86200"/>
            <a:ext cx="7772400" cy="2667000"/>
          </a:xfrm>
          <a:ln w="63500">
            <a:solidFill>
              <a:schemeClr val="tx2"/>
            </a:solidFill>
            <a:prstDash val="sysDot"/>
            <a:bevel/>
          </a:ln>
        </p:spPr>
        <p:txBody>
          <a:bodyPr>
            <a:normAutofit/>
          </a:bodyPr>
          <a:lstStyle/>
          <a:p>
            <a:r>
              <a:rPr lang="ar-AE" b="1" dirty="0" smtClean="0">
                <a:latin typeface="Simplified Arabic" panose="02020603050405020304" pitchFamily="18" charset="-78"/>
                <a:cs typeface="Simplified Arabic" panose="02020603050405020304" pitchFamily="18" charset="-78"/>
              </a:rPr>
              <a:t>العلاج </a:t>
            </a:r>
            <a:r>
              <a:rPr lang="ar-JO" b="1" dirty="0" smtClean="0">
                <a:latin typeface="Simplified Arabic" panose="02020603050405020304" pitchFamily="18" charset="-78"/>
                <a:cs typeface="Simplified Arabic" panose="02020603050405020304" pitchFamily="18" charset="-78"/>
              </a:rPr>
              <a:t>المعرفي </a:t>
            </a:r>
            <a:r>
              <a:rPr lang="ar-AE" b="1" dirty="0" smtClean="0">
                <a:latin typeface="Simplified Arabic" panose="02020603050405020304" pitchFamily="18" charset="-78"/>
                <a:cs typeface="Simplified Arabic" panose="02020603050405020304" pitchFamily="18" charset="-78"/>
              </a:rPr>
              <a:t>السلوكي</a:t>
            </a:r>
            <a:r>
              <a:rPr lang="ar-JO" b="1" dirty="0" smtClean="0">
                <a:latin typeface="Simplified Arabic" panose="02020603050405020304" pitchFamily="18" charset="-78"/>
                <a:cs typeface="Simplified Arabic" panose="02020603050405020304" pitchFamily="18" charset="-78"/>
              </a:rPr>
              <a:t/>
            </a:r>
            <a:br>
              <a:rPr lang="ar-JO" b="1" dirty="0" smtClean="0">
                <a:latin typeface="Simplified Arabic" panose="02020603050405020304" pitchFamily="18" charset="-78"/>
                <a:cs typeface="Simplified Arabic" panose="02020603050405020304" pitchFamily="18" charset="-78"/>
              </a:rPr>
            </a:br>
            <a:r>
              <a:rPr lang="en-US" b="1" dirty="0" smtClean="0">
                <a:latin typeface="Simplified Arabic" panose="02020603050405020304" pitchFamily="18" charset="-78"/>
                <a:cs typeface="Simplified Arabic" panose="02020603050405020304" pitchFamily="18" charset="-78"/>
              </a:rPr>
              <a:t/>
            </a:r>
            <a:br>
              <a:rPr lang="en-US" b="1" dirty="0" smtClean="0">
                <a:latin typeface="Simplified Arabic" panose="02020603050405020304" pitchFamily="18" charset="-78"/>
                <a:cs typeface="Simplified Arabic" panose="02020603050405020304" pitchFamily="18" charset="-78"/>
              </a:rPr>
            </a:br>
            <a:r>
              <a:rPr lang="ar-JO" b="1" dirty="0" smtClean="0">
                <a:latin typeface="Simplified Arabic" panose="02020603050405020304" pitchFamily="18" charset="-78"/>
                <a:cs typeface="Simplified Arabic" panose="02020603050405020304" pitchFamily="18" charset="-78"/>
              </a:rPr>
              <a:t>إعداد: أ. لؤي فواضله</a:t>
            </a:r>
            <a:r>
              <a:rPr lang="ar-AE" b="1" dirty="0" smtClean="0">
                <a:latin typeface="Simplified Arabic" panose="02020603050405020304" pitchFamily="18" charset="-78"/>
                <a:cs typeface="Simplified Arabic" panose="02020603050405020304" pitchFamily="18" charset="-78"/>
              </a:rPr>
              <a:t> </a:t>
            </a:r>
            <a:endParaRPr lang="en-GB" b="1" dirty="0">
              <a:latin typeface="Simplified Arabic" panose="02020603050405020304" pitchFamily="18" charset="-78"/>
              <a:cs typeface="Simplified Arabic" panose="02020603050405020304" pitchFamily="18" charset="-78"/>
            </a:endParaRPr>
          </a:p>
        </p:txBody>
      </p:sp>
      <p:sp>
        <p:nvSpPr>
          <p:cNvPr id="3" name="Title 1"/>
          <p:cNvSpPr txBox="1">
            <a:spLocks/>
          </p:cNvSpPr>
          <p:nvPr/>
        </p:nvSpPr>
        <p:spPr>
          <a:xfrm>
            <a:off x="1752600" y="2133600"/>
            <a:ext cx="6027488" cy="864127"/>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ar-SA" sz="2400" b="1" dirty="0" smtClean="0">
                <a:latin typeface="Simplified Arabic" pitchFamily="18" charset="-78"/>
                <a:cs typeface="Simplified Arabic" pitchFamily="18" charset="-78"/>
              </a:rPr>
              <a:t>دائرة العلوم الاجتماعية والسلوكية</a:t>
            </a:r>
            <a:r>
              <a:rPr lang="en-US" sz="2400" b="1" dirty="0" smtClean="0">
                <a:latin typeface="Simplified Arabic" pitchFamily="18" charset="-78"/>
                <a:cs typeface="Simplified Arabic" pitchFamily="18" charset="-78"/>
              </a:rPr>
              <a:t/>
            </a:r>
            <a:br>
              <a:rPr lang="en-US" sz="2400" b="1" dirty="0" smtClean="0">
                <a:latin typeface="Simplified Arabic" pitchFamily="18" charset="-78"/>
                <a:cs typeface="Simplified Arabic" pitchFamily="18" charset="-78"/>
              </a:rPr>
            </a:br>
            <a:r>
              <a:rPr lang="en-US" sz="2400" b="1" dirty="0" smtClean="0">
                <a:latin typeface="Simplified Arabic" pitchFamily="18" charset="-78"/>
                <a:cs typeface="Simplified Arabic" pitchFamily="18" charset="-78"/>
              </a:rPr>
              <a:t>Department of Social and Behavioral Science</a:t>
            </a:r>
            <a:endParaRPr lang="en-US" sz="2400" dirty="0"/>
          </a:p>
        </p:txBody>
      </p:sp>
      <p:pic>
        <p:nvPicPr>
          <p:cNvPr id="4" name="Picture 1"/>
          <p:cNvPicPr>
            <a:picLocks noChangeAspect="1" noChangeArrowheads="1"/>
          </p:cNvPicPr>
          <p:nvPr/>
        </p:nvPicPr>
        <p:blipFill>
          <a:blip r:embed="rId2"/>
          <a:srcRect/>
          <a:stretch>
            <a:fillRect/>
          </a:stretch>
        </p:blipFill>
        <p:spPr bwMode="auto">
          <a:xfrm>
            <a:off x="2362200" y="609600"/>
            <a:ext cx="4595812" cy="1223753"/>
          </a:xfrm>
          <a:prstGeom prst="rect">
            <a:avLst/>
          </a:prstGeom>
          <a:noFill/>
          <a:ln w="9525">
            <a:noFill/>
            <a:miter lim="800000"/>
            <a:headEnd/>
            <a:tailEnd/>
          </a:ln>
        </p:spPr>
      </p:pic>
    </p:spTree>
    <p:extLst>
      <p:ext uri="{BB962C8B-B14F-4D97-AF65-F5344CB8AC3E}">
        <p14:creationId xmlns:p14="http://schemas.microsoft.com/office/powerpoint/2010/main" val="1381002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طبيعة العلاقة بين المعالج والعميل </a:t>
            </a:r>
            <a:endParaRPr lang="en-GB" dirty="0">
              <a:solidFill>
                <a:srgbClr val="00B050"/>
              </a:solidFill>
            </a:endParaRPr>
          </a:p>
        </p:txBody>
      </p:sp>
      <p:sp>
        <p:nvSpPr>
          <p:cNvPr id="3" name="Content Placeholder 2"/>
          <p:cNvSpPr>
            <a:spLocks noGrp="1"/>
          </p:cNvSpPr>
          <p:nvPr>
            <p:ph idx="1"/>
          </p:nvPr>
        </p:nvSpPr>
        <p:spPr/>
        <p:txBody>
          <a:bodyPr>
            <a:normAutofit lnSpcReduction="10000"/>
          </a:bodyPr>
          <a:lstStyle/>
          <a:p>
            <a:pPr algn="r" rtl="1"/>
            <a:endParaRPr lang="ar-AE" dirty="0" smtClean="0"/>
          </a:p>
          <a:p>
            <a:pPr algn="r" rtl="1"/>
            <a:r>
              <a:rPr lang="ar-AE" dirty="0" smtClean="0"/>
              <a:t>يجب أن يوضح المعالج للعميل أن خطة العلاج ستكون مشتركة بينهما بحيث يلعب العميل دورا فاعلا فيها .</a:t>
            </a:r>
          </a:p>
          <a:p>
            <a:pPr algn="r" rtl="1"/>
            <a:r>
              <a:rPr lang="ar-AE" dirty="0" smtClean="0"/>
              <a:t>يجب أن يوضح المعالج للعميل أن عليها تقديم كل المعلومات والحقائق والاعتقادات لديه عن المشكلة التي يريد علاجها .</a:t>
            </a:r>
          </a:p>
          <a:p>
            <a:pPr algn="r" rtl="1"/>
            <a:r>
              <a:rPr lang="ar-AE" dirty="0" smtClean="0"/>
              <a:t>أن يوضح المعالج أنه سيعطي العميل الأدوات التي سيستخدمها في العلاج وأن الدور الأكبر سيقع على عاتق العميل .</a:t>
            </a:r>
          </a:p>
          <a:p>
            <a:pPr algn="r" rtl="1"/>
            <a:r>
              <a:rPr lang="ar-AE" dirty="0" smtClean="0"/>
              <a:t>إتاحة فرصة كافية للعميل للمناقشة وطرح الأسئلة .</a:t>
            </a:r>
          </a:p>
          <a:p>
            <a:pPr algn="r" rtl="1"/>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pPr marL="0" indent="0" algn="ctr" rtl="1">
              <a:buNone/>
            </a:pPr>
            <a:r>
              <a:rPr lang="ar-JO" sz="4400" b="1" dirty="0"/>
              <a:t>فنيات العلاج المعرفي السلوكي </a:t>
            </a:r>
            <a:endParaRPr lang="en-US" sz="4400" dirty="0"/>
          </a:p>
        </p:txBody>
      </p:sp>
    </p:spTree>
    <p:extLst>
      <p:ext uri="{BB962C8B-B14F-4D97-AF65-F5344CB8AC3E}">
        <p14:creationId xmlns:p14="http://schemas.microsoft.com/office/powerpoint/2010/main" val="268769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248400"/>
          </a:xfrm>
        </p:spPr>
        <p:txBody>
          <a:bodyPr>
            <a:normAutofit/>
          </a:bodyPr>
          <a:lstStyle/>
          <a:p>
            <a:pPr marL="514350" indent="-514350" algn="r" rtl="1">
              <a:buAutoNum type="arabicParenR"/>
            </a:pPr>
            <a:r>
              <a:rPr lang="ar-JO" sz="2800" b="1" dirty="0" smtClean="0">
                <a:latin typeface="Simplified Arabic" panose="02020603050405020304" pitchFamily="18" charset="-78"/>
                <a:cs typeface="Simplified Arabic" panose="02020603050405020304" pitchFamily="18" charset="-78"/>
              </a:rPr>
              <a:t>فنية تحديد الأفكار التلقائية والعمل على تصحيحها: </a:t>
            </a:r>
            <a:r>
              <a:rPr lang="ar-JO" sz="2800" dirty="0" smtClean="0">
                <a:latin typeface="Simplified Arabic" panose="02020603050405020304" pitchFamily="18" charset="-78"/>
                <a:cs typeface="Simplified Arabic" panose="02020603050405020304" pitchFamily="18" charset="-78"/>
              </a:rPr>
              <a:t>الأفكار التي تسبق مباشرة أي انفعال غير سار، وهذه الأفكار تأتي بسرعة كبيرة وبصورة تلقائية، وأحيانا دون ان يلاحظها الشخص. وهي أفكار غير معقولة، وهي السبب في الانفعال غير الصحيح لحدث معين. </a:t>
            </a:r>
          </a:p>
          <a:p>
            <a:pPr marL="514350" indent="-514350" algn="r" rtl="1">
              <a:buAutoNum type="arabicParenR"/>
            </a:pPr>
            <a:endParaRPr lang="ar-JO" sz="2800" dirty="0" smtClean="0">
              <a:latin typeface="Simplified Arabic" panose="02020603050405020304" pitchFamily="18" charset="-78"/>
              <a:cs typeface="Simplified Arabic" panose="02020603050405020304" pitchFamily="18" charset="-78"/>
            </a:endParaRPr>
          </a:p>
          <a:p>
            <a:pPr marL="514350" indent="-514350" algn="r" rtl="1">
              <a:buAutoNum type="arabicParenR"/>
            </a:pPr>
            <a:r>
              <a:rPr lang="ar-JO" sz="2800" b="1" dirty="0" smtClean="0">
                <a:latin typeface="Simplified Arabic" panose="02020603050405020304" pitchFamily="18" charset="-78"/>
                <a:cs typeface="Simplified Arabic" panose="02020603050405020304" pitchFamily="18" charset="-78"/>
              </a:rPr>
              <a:t>فنية المراقبة الذاتية: </a:t>
            </a:r>
            <a:r>
              <a:rPr lang="ar-JO" sz="2800" dirty="0" smtClean="0">
                <a:latin typeface="Simplified Arabic" panose="02020603050405020304" pitchFamily="18" charset="-78"/>
                <a:cs typeface="Simplified Arabic" panose="02020603050405020304" pitchFamily="18" charset="-78"/>
              </a:rPr>
              <a:t>قيام الشخص بملاحظة وتسجيل ما يقوم به في مفكرة. </a:t>
            </a:r>
          </a:p>
          <a:p>
            <a:pPr marL="514350" indent="-514350" algn="r" rtl="1">
              <a:buAutoNum type="arabicParenR"/>
            </a:pPr>
            <a:endParaRPr lang="ar-JO" sz="2800" dirty="0">
              <a:latin typeface="Simplified Arabic" panose="02020603050405020304" pitchFamily="18" charset="-78"/>
              <a:cs typeface="Simplified Arabic" panose="02020603050405020304" pitchFamily="18" charset="-78"/>
            </a:endParaRPr>
          </a:p>
          <a:p>
            <a:pPr marL="514350" indent="-514350" algn="r" rtl="1">
              <a:buAutoNum type="arabicParenR"/>
            </a:pPr>
            <a:r>
              <a:rPr lang="ar-JO" sz="2800" b="1" dirty="0" smtClean="0">
                <a:latin typeface="Simplified Arabic" panose="02020603050405020304" pitchFamily="18" charset="-78"/>
                <a:cs typeface="Simplified Arabic" panose="02020603050405020304" pitchFamily="18" charset="-78"/>
              </a:rPr>
              <a:t>فنية المتصل المعرفي: </a:t>
            </a:r>
            <a:r>
              <a:rPr lang="ar-JO" sz="2800" dirty="0" smtClean="0">
                <a:latin typeface="Simplified Arabic" panose="02020603050405020304" pitchFamily="18" charset="-78"/>
                <a:cs typeface="Simplified Arabic" panose="02020603050405020304" pitchFamily="18" charset="-78"/>
              </a:rPr>
              <a:t>يطلب من الشخص أن يوضح نفسه مقارنة مع الآخرين، على معيار متدرج من 1-10. </a:t>
            </a:r>
          </a:p>
          <a:p>
            <a:pPr marL="514350" indent="-514350" algn="r" rtl="1">
              <a:buAutoNum type="arabicParenR"/>
            </a:pPr>
            <a:endParaRPr lang="ar-JO" sz="2800" dirty="0">
              <a:latin typeface="Simplified Arabic" panose="02020603050405020304" pitchFamily="18" charset="-78"/>
              <a:cs typeface="Simplified Arabic" panose="02020603050405020304" pitchFamily="18" charset="-78"/>
            </a:endParaRPr>
          </a:p>
          <a:p>
            <a:pPr marL="514350" indent="-514350" algn="r" rtl="1">
              <a:buAutoNum type="arabicParenR"/>
            </a:pPr>
            <a:r>
              <a:rPr lang="ar-JO" sz="2800" b="1" dirty="0" smtClean="0">
                <a:latin typeface="Simplified Arabic" panose="02020603050405020304" pitchFamily="18" charset="-78"/>
                <a:cs typeface="Simplified Arabic" panose="02020603050405020304" pitchFamily="18" charset="-78"/>
              </a:rPr>
              <a:t>فنية الجدل المباشر: </a:t>
            </a:r>
            <a:r>
              <a:rPr lang="ar-JO" sz="2800" dirty="0" smtClean="0">
                <a:latin typeface="Simplified Arabic" panose="02020603050405020304" pitchFamily="18" charset="-78"/>
                <a:cs typeface="Simplified Arabic" panose="02020603050405020304" pitchFamily="18" charset="-78"/>
              </a:rPr>
              <a:t>المواجهة المباشرة مع الشخص. </a:t>
            </a:r>
          </a:p>
        </p:txBody>
      </p:sp>
    </p:spTree>
    <p:extLst>
      <p:ext uri="{BB962C8B-B14F-4D97-AF65-F5344CB8AC3E}">
        <p14:creationId xmlns:p14="http://schemas.microsoft.com/office/powerpoint/2010/main" val="282116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92500" lnSpcReduction="10000"/>
          </a:bodyPr>
          <a:lstStyle/>
          <a:p>
            <a:pPr marL="0" indent="0" algn="r" rtl="1">
              <a:buNone/>
            </a:pPr>
            <a:r>
              <a:rPr lang="ar-JO" sz="3000" dirty="0" smtClean="0">
                <a:latin typeface="Simplified Arabic" panose="02020603050405020304" pitchFamily="18" charset="-78"/>
                <a:cs typeface="Simplified Arabic" panose="02020603050405020304" pitchFamily="18" charset="-78"/>
              </a:rPr>
              <a:t>5</a:t>
            </a:r>
            <a:r>
              <a:rPr lang="ar-JO" sz="3000" b="1" dirty="0" smtClean="0">
                <a:latin typeface="Simplified Arabic" panose="02020603050405020304" pitchFamily="18" charset="-78"/>
                <a:cs typeface="Simplified Arabic" panose="02020603050405020304" pitchFamily="18" charset="-78"/>
              </a:rPr>
              <a:t>) فنية التعريض: </a:t>
            </a:r>
            <a:r>
              <a:rPr lang="ar-JO" sz="3000" dirty="0" smtClean="0">
                <a:latin typeface="Simplified Arabic" panose="02020603050405020304" pitchFamily="18" charset="-78"/>
                <a:cs typeface="Simplified Arabic" panose="02020603050405020304" pitchFamily="18" charset="-78"/>
              </a:rPr>
              <a:t>التعريض المستمر للمثيرات ينتج عنه تشتت استجابة القلق لدى الفرد، ومن أشكاله: التعريض المتدرج/ التعريض التخيلي/ التعريض الحي (الواقع). </a:t>
            </a:r>
          </a:p>
          <a:p>
            <a:pPr marL="0" indent="0" algn="r" rtl="1">
              <a:buNone/>
            </a:pPr>
            <a:endParaRPr lang="ar-JO" sz="3000" dirty="0">
              <a:latin typeface="Simplified Arabic" panose="02020603050405020304" pitchFamily="18" charset="-78"/>
              <a:cs typeface="Simplified Arabic" panose="02020603050405020304" pitchFamily="18" charset="-78"/>
            </a:endParaRPr>
          </a:p>
          <a:p>
            <a:pPr marL="0" indent="0" algn="r" rtl="1">
              <a:buNone/>
            </a:pPr>
            <a:r>
              <a:rPr lang="ar-JO" sz="3000" dirty="0" smtClean="0">
                <a:latin typeface="Simplified Arabic" panose="02020603050405020304" pitchFamily="18" charset="-78"/>
                <a:cs typeface="Simplified Arabic" panose="02020603050405020304" pitchFamily="18" charset="-78"/>
              </a:rPr>
              <a:t>6) </a:t>
            </a:r>
            <a:r>
              <a:rPr lang="ar-JO" sz="3000" b="1" dirty="0" smtClean="0">
                <a:latin typeface="Simplified Arabic" panose="02020603050405020304" pitchFamily="18" charset="-78"/>
                <a:cs typeface="Simplified Arabic" panose="02020603050405020304" pitchFamily="18" charset="-78"/>
              </a:rPr>
              <a:t>فنية التخيل: </a:t>
            </a:r>
            <a:r>
              <a:rPr lang="ar-JO" sz="3000" dirty="0" smtClean="0">
                <a:latin typeface="Simplified Arabic" panose="02020603050405020304" pitchFamily="18" charset="-78"/>
                <a:cs typeface="Simplified Arabic" panose="02020603050405020304" pitchFamily="18" charset="-78"/>
              </a:rPr>
              <a:t>الطلب من المنتفع تخيل المواقف التي تبعث على الخوف لديه وذلك خلافا لتقليل الحساسية التدريجي. ويتم استخدامه لتوضيح العلاقة بين التفكير والعواطف. </a:t>
            </a:r>
          </a:p>
          <a:p>
            <a:pPr marL="0" indent="0" algn="r" rtl="1">
              <a:buNone/>
            </a:pPr>
            <a:endParaRPr lang="ar-JO" sz="3000" dirty="0">
              <a:latin typeface="Simplified Arabic" panose="02020603050405020304" pitchFamily="18" charset="-78"/>
              <a:cs typeface="Simplified Arabic" panose="02020603050405020304" pitchFamily="18" charset="-78"/>
            </a:endParaRPr>
          </a:p>
          <a:p>
            <a:pPr marL="0" indent="0" algn="r" rtl="1">
              <a:buNone/>
            </a:pPr>
            <a:r>
              <a:rPr lang="ar-JO" sz="3000" b="1" dirty="0" smtClean="0">
                <a:latin typeface="Simplified Arabic" panose="02020603050405020304" pitchFamily="18" charset="-78"/>
                <a:cs typeface="Simplified Arabic" panose="02020603050405020304" pitchFamily="18" charset="-78"/>
              </a:rPr>
              <a:t>7) فنية الواجبات المنزلية: </a:t>
            </a:r>
            <a:r>
              <a:rPr lang="ar-JO" sz="3000" dirty="0" smtClean="0">
                <a:latin typeface="Simplified Arabic" panose="02020603050405020304" pitchFamily="18" charset="-78"/>
                <a:cs typeface="Simplified Arabic" panose="02020603050405020304" pitchFamily="18" charset="-78"/>
              </a:rPr>
              <a:t>مثل تسجيل الأفكار/ اجراء تجربة سلوكية أو معرفية. </a:t>
            </a:r>
          </a:p>
          <a:p>
            <a:pPr marL="0" indent="0" algn="r" rtl="1">
              <a:buNone/>
            </a:pPr>
            <a:endParaRPr lang="ar-JO" sz="3000" dirty="0">
              <a:latin typeface="Simplified Arabic" panose="02020603050405020304" pitchFamily="18" charset="-78"/>
              <a:cs typeface="Simplified Arabic" panose="02020603050405020304" pitchFamily="18" charset="-78"/>
            </a:endParaRPr>
          </a:p>
          <a:p>
            <a:pPr marL="0" indent="0" algn="r" rtl="1">
              <a:buNone/>
            </a:pPr>
            <a:r>
              <a:rPr lang="ar-JO" sz="3000" b="1" dirty="0" smtClean="0">
                <a:latin typeface="Simplified Arabic" panose="02020603050405020304" pitchFamily="18" charset="-78"/>
                <a:cs typeface="Simplified Arabic" panose="02020603050405020304" pitchFamily="18" charset="-78"/>
              </a:rPr>
              <a:t>8) فنية صرف الانتباه: </a:t>
            </a:r>
            <a:r>
              <a:rPr lang="ar-JO" sz="3000" dirty="0" smtClean="0">
                <a:latin typeface="Simplified Arabic" panose="02020603050405020304" pitchFamily="18" charset="-78"/>
                <a:cs typeface="Simplified Arabic" panose="02020603050405020304" pitchFamily="18" charset="-78"/>
              </a:rPr>
              <a:t>التدريب على التركيز على شيء ما ووصفه باستخدام الأسئلة التالية والاجابة عليها (أين هو بالضبط/ ما حجمه/ ما لونه/ كم يوجد منه/ ما الفائدة منه.....الخ). </a:t>
            </a:r>
          </a:p>
          <a:p>
            <a:pPr marL="0" indent="0" algn="r" rtl="1">
              <a:buNone/>
            </a:pPr>
            <a:endParaRPr lang="en-US" dirty="0"/>
          </a:p>
        </p:txBody>
      </p:sp>
    </p:spTree>
    <p:extLst>
      <p:ext uri="{BB962C8B-B14F-4D97-AF65-F5344CB8AC3E}">
        <p14:creationId xmlns:p14="http://schemas.microsoft.com/office/powerpoint/2010/main" val="1402511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6324600"/>
          </a:xfrm>
        </p:spPr>
        <p:txBody>
          <a:bodyPr>
            <a:normAutofit fontScale="92500" lnSpcReduction="10000"/>
          </a:bodyPr>
          <a:lstStyle/>
          <a:p>
            <a:pPr marL="0" indent="0" algn="r" rtl="1">
              <a:buNone/>
            </a:pPr>
            <a:r>
              <a:rPr lang="ar-JO" sz="2800" b="1" dirty="0" smtClean="0">
                <a:latin typeface="Simplified Arabic" panose="02020603050405020304" pitchFamily="18" charset="-78"/>
                <a:cs typeface="Simplified Arabic" panose="02020603050405020304" pitchFamily="18" charset="-78"/>
              </a:rPr>
              <a:t>9) فنية ملء الفراغ: </a:t>
            </a:r>
            <a:r>
              <a:rPr lang="ar-JO" sz="2800" dirty="0" smtClean="0">
                <a:latin typeface="Simplified Arabic" panose="02020603050405020304" pitchFamily="18" charset="-78"/>
                <a:cs typeface="Simplified Arabic" panose="02020603050405020304" pitchFamily="18" charset="-78"/>
              </a:rPr>
              <a:t>هنالك فجوة ما بين المثير والاستجابة الانفعالية. وباستطاعة المنتفع أن يفهم سر كدره الانفعالي إذا أمكنه أن يتذكر ويسترجع الأفكار التي وقعت له خلال هذه الفجوة. </a:t>
            </a:r>
          </a:p>
          <a:p>
            <a:pPr marL="0" indent="0" algn="r" rtl="1">
              <a:buNone/>
            </a:pPr>
            <a:endParaRPr lang="ar-JO" sz="2800" dirty="0">
              <a:latin typeface="Simplified Arabic" panose="02020603050405020304" pitchFamily="18" charset="-78"/>
              <a:cs typeface="Simplified Arabic" panose="02020603050405020304" pitchFamily="18" charset="-78"/>
            </a:endParaRPr>
          </a:p>
          <a:p>
            <a:pPr marL="0" indent="0" algn="r" rtl="1">
              <a:buNone/>
            </a:pPr>
            <a:r>
              <a:rPr lang="ar-JO" sz="2800" b="1" dirty="0" smtClean="0">
                <a:latin typeface="Simplified Arabic" panose="02020603050405020304" pitchFamily="18" charset="-78"/>
                <a:cs typeface="Simplified Arabic" panose="02020603050405020304" pitchFamily="18" charset="-78"/>
              </a:rPr>
              <a:t>10) فنية الأسئلة السوقراطية: </a:t>
            </a:r>
            <a:r>
              <a:rPr lang="ar-JO" sz="2800" dirty="0" smtClean="0">
                <a:latin typeface="Simplified Arabic" panose="02020603050405020304" pitchFamily="18" charset="-78"/>
                <a:cs typeface="Simplified Arabic" panose="02020603050405020304" pitchFamily="18" charset="-78"/>
              </a:rPr>
              <a:t>الهدف منها اكتشاف خيارات وحلول لم يأخذها المنتفع بعين الاعتبار من قبل (طرح الأسئلة على النفس). </a:t>
            </a:r>
          </a:p>
          <a:p>
            <a:pPr marL="0" indent="0" algn="r" rtl="1">
              <a:buNone/>
            </a:pPr>
            <a:endParaRPr lang="ar-JO" sz="2800" dirty="0">
              <a:latin typeface="Simplified Arabic" panose="02020603050405020304" pitchFamily="18" charset="-78"/>
              <a:cs typeface="Simplified Arabic" panose="02020603050405020304" pitchFamily="18" charset="-78"/>
            </a:endParaRPr>
          </a:p>
          <a:p>
            <a:pPr marL="0" indent="0" algn="r" rtl="1">
              <a:buNone/>
            </a:pPr>
            <a:r>
              <a:rPr lang="ar-JO" sz="2800" dirty="0" smtClean="0">
                <a:latin typeface="Simplified Arabic" panose="02020603050405020304" pitchFamily="18" charset="-78"/>
                <a:cs typeface="Simplified Arabic" panose="02020603050405020304" pitchFamily="18" charset="-78"/>
              </a:rPr>
              <a:t>11) فنية وقف الأفكار: </a:t>
            </a:r>
          </a:p>
          <a:p>
            <a:pPr marL="0" indent="0" algn="r" rtl="1">
              <a:buNone/>
            </a:pPr>
            <a:endParaRPr lang="ar-JO" sz="2800" dirty="0">
              <a:latin typeface="Simplified Arabic" panose="02020603050405020304" pitchFamily="18" charset="-78"/>
              <a:cs typeface="Simplified Arabic" panose="02020603050405020304" pitchFamily="18" charset="-78"/>
            </a:endParaRPr>
          </a:p>
          <a:p>
            <a:pPr marL="0" indent="0" algn="r" rtl="1">
              <a:buNone/>
            </a:pPr>
            <a:r>
              <a:rPr lang="ar-JO" sz="2800" dirty="0" smtClean="0">
                <a:latin typeface="Simplified Arabic" panose="02020603050405020304" pitchFamily="18" charset="-78"/>
                <a:cs typeface="Simplified Arabic" panose="02020603050405020304" pitchFamily="18" charset="-78"/>
              </a:rPr>
              <a:t>12) فنية الحوار الذاتي: </a:t>
            </a:r>
          </a:p>
          <a:p>
            <a:pPr marL="0" indent="0" algn="r" rtl="1">
              <a:buNone/>
            </a:pPr>
            <a:endParaRPr lang="ar-JO" sz="2800" dirty="0">
              <a:latin typeface="Simplified Arabic" panose="02020603050405020304" pitchFamily="18" charset="-78"/>
              <a:cs typeface="Simplified Arabic" panose="02020603050405020304" pitchFamily="18" charset="-78"/>
            </a:endParaRPr>
          </a:p>
          <a:p>
            <a:pPr marL="0" indent="0" algn="r" rtl="1">
              <a:buNone/>
            </a:pPr>
            <a:r>
              <a:rPr lang="ar-JO" sz="2800" dirty="0" smtClean="0">
                <a:latin typeface="Simplified Arabic" panose="02020603050405020304" pitchFamily="18" charset="-78"/>
                <a:cs typeface="Simplified Arabic" panose="02020603050405020304" pitchFamily="18" charset="-78"/>
              </a:rPr>
              <a:t>13) فنية لعب الأدوار: </a:t>
            </a:r>
          </a:p>
          <a:p>
            <a:pPr marL="0" indent="0" algn="r" rtl="1">
              <a:buNone/>
            </a:pPr>
            <a:endParaRPr lang="ar-JO" sz="2800" dirty="0">
              <a:latin typeface="Simplified Arabic" panose="02020603050405020304" pitchFamily="18" charset="-78"/>
              <a:cs typeface="Simplified Arabic" panose="02020603050405020304" pitchFamily="18" charset="-78"/>
            </a:endParaRPr>
          </a:p>
          <a:p>
            <a:pPr marL="0" indent="0" algn="r" rtl="1">
              <a:buNone/>
            </a:pPr>
            <a:r>
              <a:rPr lang="ar-JO" sz="2800" dirty="0" smtClean="0">
                <a:latin typeface="Simplified Arabic" panose="02020603050405020304" pitchFamily="18" charset="-78"/>
                <a:cs typeface="Simplified Arabic" panose="02020603050405020304" pitchFamily="18" charset="-78"/>
              </a:rPr>
              <a:t>14) فنية التدريب على حل المشاكل </a:t>
            </a:r>
            <a:r>
              <a:rPr lang="ar-JO" sz="2800" smtClean="0">
                <a:latin typeface="Simplified Arabic" panose="02020603050405020304" pitchFamily="18" charset="-78"/>
                <a:cs typeface="Simplified Arabic" panose="02020603050405020304" pitchFamily="18" charset="-78"/>
              </a:rPr>
              <a:t>واتخاذ القرارات: </a:t>
            </a:r>
            <a:endParaRPr lang="en-US"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962497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نشأة العلاج المعرفي السلوكي </a:t>
            </a:r>
            <a:endParaRPr lang="en-GB" dirty="0">
              <a:solidFill>
                <a:srgbClr val="00B050"/>
              </a:solidFill>
            </a:endParaRPr>
          </a:p>
        </p:txBody>
      </p:sp>
      <p:sp>
        <p:nvSpPr>
          <p:cNvPr id="3" name="Content Placeholder 2"/>
          <p:cNvSpPr>
            <a:spLocks noGrp="1"/>
          </p:cNvSpPr>
          <p:nvPr>
            <p:ph idx="1"/>
          </p:nvPr>
        </p:nvSpPr>
        <p:spPr/>
        <p:txBody>
          <a:bodyPr>
            <a:normAutofit fontScale="85000" lnSpcReduction="20000"/>
          </a:bodyPr>
          <a:lstStyle/>
          <a:p>
            <a:endParaRPr lang="ar-AE" dirty="0" smtClean="0"/>
          </a:p>
          <a:p>
            <a:pPr algn="r" rtl="1"/>
            <a:r>
              <a:rPr lang="ar-AE" dirty="0" smtClean="0"/>
              <a:t>نشأ العلاج المعرفي السلوكي كرد فعل على العلاج السلوكي الذي كان يتعامل في البداية مع الإنسان على أنه آلة فقط تصدر استجابات للمثيرات البيئية دون مراعاة الجانب العقلي والانفعالي للإنسان .</a:t>
            </a:r>
          </a:p>
          <a:p>
            <a:pPr algn="r" rtl="1"/>
            <a:r>
              <a:rPr lang="ar-AE" dirty="0" smtClean="0"/>
              <a:t>وضع بيك البنية الأولى للعلاج المعرفي السلوكي . حيث ساعد مرضاه في التخلص من الكثير من الاضطرابات مثل القلق والاكتئاب والوسواس عن طريق معالجة أفكارهم .</a:t>
            </a:r>
          </a:p>
          <a:p>
            <a:pPr algn="r" rtl="1"/>
            <a:r>
              <a:rPr lang="ar-AE" dirty="0" smtClean="0"/>
              <a:t>أضاف كايلي نظريته حول التصورات الشخصية التي يبنيها الإنسان عن كل ما حوله وكيف تؤثر على سلوكه .</a:t>
            </a:r>
          </a:p>
          <a:p>
            <a:pPr algn="r" rtl="1"/>
            <a:r>
              <a:rPr lang="ar-AE" dirty="0" smtClean="0"/>
              <a:t>قام ألبرت أليس بوضع نظرية العلاج العقلاني الانفعالي والتي دمج فيها عدة طرق للعلاج ،ووضع قائمة بالأفكار التي كان يرى أنها مصدر الاضطرابات العصابية عند الإنسان .</a:t>
            </a:r>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تعريف العلاج المعرفي السلوكي </a:t>
            </a:r>
            <a:endParaRPr lang="en-GB" dirty="0">
              <a:solidFill>
                <a:srgbClr val="00B050"/>
              </a:solidFill>
            </a:endParaRPr>
          </a:p>
        </p:txBody>
      </p:sp>
      <p:sp>
        <p:nvSpPr>
          <p:cNvPr id="3" name="Content Placeholder 2"/>
          <p:cNvSpPr>
            <a:spLocks noGrp="1"/>
          </p:cNvSpPr>
          <p:nvPr>
            <p:ph idx="1"/>
          </p:nvPr>
        </p:nvSpPr>
        <p:spPr/>
        <p:txBody>
          <a:bodyPr/>
          <a:lstStyle/>
          <a:p>
            <a:pPr algn="r" rtl="1"/>
            <a:endParaRPr lang="ar-AE" dirty="0" smtClean="0"/>
          </a:p>
          <a:p>
            <a:pPr algn="r" rtl="1"/>
            <a:r>
              <a:rPr lang="ar-AE" dirty="0" smtClean="0"/>
              <a:t>هو منهج علاجي يحاول تعديل السلوك الظاهر من خلال تعديل العمليات المعرفية لدى العميل . مثل التدريب على وقف الأفكار .</a:t>
            </a:r>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أهداف العلاج المعرفي السلوكي </a:t>
            </a:r>
            <a:endParaRPr lang="en-GB" dirty="0">
              <a:solidFill>
                <a:srgbClr val="00B050"/>
              </a:solidFill>
            </a:endParaRPr>
          </a:p>
        </p:txBody>
      </p:sp>
      <p:sp>
        <p:nvSpPr>
          <p:cNvPr id="3" name="Content Placeholder 2"/>
          <p:cNvSpPr>
            <a:spLocks noGrp="1"/>
          </p:cNvSpPr>
          <p:nvPr>
            <p:ph idx="1"/>
          </p:nvPr>
        </p:nvSpPr>
        <p:spPr/>
        <p:txBody>
          <a:bodyPr/>
          <a:lstStyle/>
          <a:p>
            <a:pPr algn="r" rtl="1"/>
            <a:endParaRPr lang="ar-AE" dirty="0" smtClean="0"/>
          </a:p>
          <a:p>
            <a:pPr algn="r" rtl="1"/>
            <a:r>
              <a:rPr lang="ar-AE" dirty="0" smtClean="0"/>
              <a:t>التعامل مع تحريف الفرد للواقع </a:t>
            </a:r>
          </a:p>
          <a:p>
            <a:pPr algn="r" rtl="1"/>
            <a:r>
              <a:rPr lang="ar-AE" dirty="0" smtClean="0"/>
              <a:t>يجب أن يساعد المعالج الفرد على كشف هذه التحريفات من ذاته،</a:t>
            </a:r>
            <a:r>
              <a:rPr lang="ar-JO" dirty="0" smtClean="0"/>
              <a:t> </a:t>
            </a:r>
            <a:r>
              <a:rPr lang="ar-AE" dirty="0" smtClean="0"/>
              <a:t>وذلك من خلال مساعدته على تسجيل ما يقول في الجلسات ومساعدته على التعلم الذاتي.</a:t>
            </a:r>
          </a:p>
          <a:p>
            <a:pPr algn="r" rtl="1"/>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أمثلة على الأفكار المنحرفة </a:t>
            </a:r>
            <a:endParaRPr lang="en-GB" dirty="0">
              <a:solidFill>
                <a:srgbClr val="00B050"/>
              </a:solidFill>
            </a:endParaRPr>
          </a:p>
        </p:txBody>
      </p:sp>
      <p:sp>
        <p:nvSpPr>
          <p:cNvPr id="3" name="Content Placeholder 2"/>
          <p:cNvSpPr>
            <a:spLocks noGrp="1"/>
          </p:cNvSpPr>
          <p:nvPr>
            <p:ph idx="1"/>
          </p:nvPr>
        </p:nvSpPr>
        <p:spPr/>
        <p:txBody>
          <a:bodyPr/>
          <a:lstStyle/>
          <a:p>
            <a:pPr algn="r" rtl="1"/>
            <a:endParaRPr lang="ar-AE" dirty="0" smtClean="0"/>
          </a:p>
          <a:p>
            <a:pPr algn="r" rtl="1"/>
            <a:r>
              <a:rPr lang="ar-AE" dirty="0" smtClean="0"/>
              <a:t>أنا أشكل عبئا كبيرا على أسرتي </a:t>
            </a:r>
          </a:p>
          <a:p>
            <a:pPr algn="r" rtl="1"/>
            <a:r>
              <a:rPr lang="ar-AE" dirty="0" smtClean="0"/>
              <a:t>أنا لا أستطيع الحديث بطلاقة أمام الغرباء .</a:t>
            </a:r>
          </a:p>
          <a:p>
            <a:pPr algn="r" rtl="1"/>
            <a:r>
              <a:rPr lang="ar-AE" dirty="0" smtClean="0"/>
              <a:t>منظري بشع جدا .</a:t>
            </a:r>
          </a:p>
          <a:p>
            <a:pPr algn="r" rtl="1"/>
            <a:r>
              <a:rPr lang="ar-AE" dirty="0" smtClean="0"/>
              <a:t>أنا شخص غير محبوب </a:t>
            </a:r>
          </a:p>
          <a:p>
            <a:pPr algn="r" rtl="1"/>
            <a:r>
              <a:rPr lang="ar-AE" dirty="0" smtClean="0"/>
              <a:t>أنا مظلوم في عملي </a:t>
            </a:r>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أهداف العلاج المعرفي السلوكي </a:t>
            </a:r>
            <a:endParaRPr lang="en-GB" dirty="0">
              <a:solidFill>
                <a:srgbClr val="00B050"/>
              </a:solidFill>
            </a:endParaRPr>
          </a:p>
        </p:txBody>
      </p:sp>
      <p:sp>
        <p:nvSpPr>
          <p:cNvPr id="3" name="Content Placeholder 2"/>
          <p:cNvSpPr>
            <a:spLocks noGrp="1"/>
          </p:cNvSpPr>
          <p:nvPr>
            <p:ph idx="1"/>
          </p:nvPr>
        </p:nvSpPr>
        <p:spPr/>
        <p:txBody>
          <a:bodyPr/>
          <a:lstStyle/>
          <a:p>
            <a:pPr algn="r" rtl="1"/>
            <a:endParaRPr lang="ar-AE" dirty="0" smtClean="0"/>
          </a:p>
          <a:p>
            <a:pPr algn="r" rtl="1"/>
            <a:r>
              <a:rPr lang="ar-AE" dirty="0"/>
              <a:t>التعامل مع التفكير غير المنطقي </a:t>
            </a:r>
            <a:endParaRPr lang="ar-AE" dirty="0" smtClean="0"/>
          </a:p>
          <a:p>
            <a:pPr algn="r" rtl="1"/>
            <a:r>
              <a:rPr lang="ar-AE" dirty="0" smtClean="0"/>
              <a:t>في هذه الحالة لا يكون هناك تشويش للواقع لكن الشخص يبني أحكاما غير منطقية على مواقف حقيقية .</a:t>
            </a:r>
          </a:p>
          <a:p>
            <a:pPr algn="r" rtl="1"/>
            <a:r>
              <a:rPr lang="ar-AE" dirty="0" smtClean="0"/>
              <a:t>يقوم المعالج النفسي بمناقشة المريض في هذه الأفكار خلال جلسات العلاج وإثبات عدم منطقيتها .</a:t>
            </a:r>
          </a:p>
          <a:p>
            <a:pPr algn="r" rtl="1"/>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أمثلة على الأفكار غير المنطقية </a:t>
            </a:r>
            <a:endParaRPr lang="en-GB" dirty="0">
              <a:solidFill>
                <a:srgbClr val="00B050"/>
              </a:solidFill>
            </a:endParaRPr>
          </a:p>
        </p:txBody>
      </p:sp>
      <p:sp>
        <p:nvSpPr>
          <p:cNvPr id="3" name="Content Placeholder 2"/>
          <p:cNvSpPr>
            <a:spLocks noGrp="1"/>
          </p:cNvSpPr>
          <p:nvPr>
            <p:ph idx="1"/>
          </p:nvPr>
        </p:nvSpPr>
        <p:spPr>
          <a:xfrm>
            <a:off x="228600" y="1600200"/>
            <a:ext cx="8686800" cy="4525963"/>
          </a:xfrm>
        </p:spPr>
        <p:txBody>
          <a:bodyPr/>
          <a:lstStyle/>
          <a:p>
            <a:endParaRPr lang="ar-AE" dirty="0" smtClean="0"/>
          </a:p>
          <a:p>
            <a:pPr algn="r" rtl="1"/>
            <a:r>
              <a:rPr lang="ar-AE" dirty="0" smtClean="0"/>
              <a:t>عندما يكون أحد إخوة المريض توفي في العشرين من عمره،</a:t>
            </a:r>
            <a:r>
              <a:rPr lang="ar-JO" dirty="0" smtClean="0"/>
              <a:t> </a:t>
            </a:r>
            <a:r>
              <a:rPr lang="ar-AE" dirty="0" smtClean="0"/>
              <a:t>فيعتقد المريض أنه هو أيضا سيموت في سن العشرين .</a:t>
            </a:r>
          </a:p>
          <a:p>
            <a:pPr algn="r" rtl="1"/>
            <a:r>
              <a:rPr lang="ar-AE" dirty="0" smtClean="0"/>
              <a:t>عندما يعتقد المريض أنه لن يستطيع الاستمرار في دراسته لأن تقديراته منخفضة .</a:t>
            </a:r>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أهداف العلاج المعرفي السلوكي </a:t>
            </a:r>
            <a:endParaRPr lang="en-GB" dirty="0">
              <a:solidFill>
                <a:srgbClr val="00B050"/>
              </a:solidFill>
            </a:endParaRPr>
          </a:p>
        </p:txBody>
      </p:sp>
      <p:sp>
        <p:nvSpPr>
          <p:cNvPr id="3" name="Content Placeholder 2"/>
          <p:cNvSpPr>
            <a:spLocks noGrp="1"/>
          </p:cNvSpPr>
          <p:nvPr>
            <p:ph idx="1"/>
          </p:nvPr>
        </p:nvSpPr>
        <p:spPr/>
        <p:txBody>
          <a:bodyPr/>
          <a:lstStyle/>
          <a:p>
            <a:pPr algn="r" rtl="1"/>
            <a:endParaRPr lang="ar-AE" dirty="0" smtClean="0"/>
          </a:p>
          <a:p>
            <a:pPr algn="r" rtl="1"/>
            <a:r>
              <a:rPr lang="ar-AE" dirty="0" smtClean="0"/>
              <a:t>مساعدة الفرد في التعرف على أن طريقة نظرته للمشاكل التي يواجهها لها أثر جوهري في عملية العلاج والتخلص من المشكلات .</a:t>
            </a:r>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11125">
            <a:solidFill>
              <a:schemeClr val="tx2"/>
            </a:solidFill>
            <a:prstDash val="sysDash"/>
          </a:ln>
        </p:spPr>
        <p:txBody>
          <a:bodyPr/>
          <a:lstStyle/>
          <a:p>
            <a:r>
              <a:rPr lang="ar-AE" dirty="0" smtClean="0">
                <a:solidFill>
                  <a:srgbClr val="00B050"/>
                </a:solidFill>
              </a:rPr>
              <a:t>أسس العلاج المعرفي السلوكي </a:t>
            </a:r>
            <a:endParaRPr lang="en-GB" dirty="0">
              <a:solidFill>
                <a:srgbClr val="00B050"/>
              </a:solidFill>
            </a:endParaRPr>
          </a:p>
        </p:txBody>
      </p:sp>
      <p:sp>
        <p:nvSpPr>
          <p:cNvPr id="3" name="Content Placeholder 2"/>
          <p:cNvSpPr>
            <a:spLocks noGrp="1"/>
          </p:cNvSpPr>
          <p:nvPr>
            <p:ph idx="1"/>
          </p:nvPr>
        </p:nvSpPr>
        <p:spPr/>
        <p:txBody>
          <a:bodyPr/>
          <a:lstStyle/>
          <a:p>
            <a:pPr algn="r" rtl="1"/>
            <a:endParaRPr lang="ar-AE" dirty="0" smtClean="0"/>
          </a:p>
          <a:p>
            <a:pPr algn="r" rtl="1"/>
            <a:r>
              <a:rPr lang="ar-AE" dirty="0" smtClean="0"/>
              <a:t>مشاركة العميل </a:t>
            </a:r>
          </a:p>
          <a:p>
            <a:pPr algn="r" rtl="1"/>
            <a:r>
              <a:rPr lang="ar-AE" dirty="0" smtClean="0"/>
              <a:t>المصداقية بين المعالج والعميل </a:t>
            </a:r>
          </a:p>
          <a:p>
            <a:pPr algn="r" rtl="1"/>
            <a:r>
              <a:rPr lang="ar-AE" dirty="0" smtClean="0"/>
              <a:t>التعلم الذاتي للعميل </a:t>
            </a:r>
          </a:p>
          <a:p>
            <a:pPr algn="r" rtl="1"/>
            <a:r>
              <a:rPr lang="ar-AE" dirty="0" smtClean="0"/>
              <a:t>وضع تصورات واضحة عن المشاكل التي يعاني منها العميل </a:t>
            </a:r>
            <a:endParaRPr lang="en-GB" dirty="0"/>
          </a:p>
        </p:txBody>
      </p:sp>
    </p:spTree>
    <p:extLst>
      <p:ext uri="{BB962C8B-B14F-4D97-AF65-F5344CB8AC3E}">
        <p14:creationId xmlns:p14="http://schemas.microsoft.com/office/powerpoint/2010/main" val="3040625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694</Words>
  <Application>Microsoft Office PowerPoint</Application>
  <PresentationFormat>On-screen Show (4:3)</PresentationFormat>
  <Paragraphs>72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Simplified Arabic</vt:lpstr>
      <vt:lpstr>Times New Roman</vt:lpstr>
      <vt:lpstr>Office Theme</vt:lpstr>
      <vt:lpstr>العلاج المعرفي السلوكي  إعداد: أ. لؤي فواضله </vt:lpstr>
      <vt:lpstr>نشأة العلاج المعرفي السلوكي </vt:lpstr>
      <vt:lpstr>تعريف العلاج المعرفي السلوكي </vt:lpstr>
      <vt:lpstr>أهداف العلاج المعرفي السلوكي </vt:lpstr>
      <vt:lpstr>أمثلة على الأفكار المنحرفة </vt:lpstr>
      <vt:lpstr>أهداف العلاج المعرفي السلوكي </vt:lpstr>
      <vt:lpstr>أمثلة على الأفكار غير المنطقية </vt:lpstr>
      <vt:lpstr>أهداف العلاج المعرفي السلوكي </vt:lpstr>
      <vt:lpstr>أسس العلاج المعرفي السلوكي </vt:lpstr>
      <vt:lpstr>طبيعة العلاقة بين المعالج والعميل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العلاج السلوكي المعرفي</dc:title>
  <dc:creator>Sumyah</dc:creator>
  <cp:lastModifiedBy>User</cp:lastModifiedBy>
  <cp:revision>52</cp:revision>
  <dcterms:created xsi:type="dcterms:W3CDTF">2006-08-16T00:00:00Z</dcterms:created>
  <dcterms:modified xsi:type="dcterms:W3CDTF">2024-11-28T12:34:51Z</dcterms:modified>
</cp:coreProperties>
</file>