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77" r:id="rId6"/>
    <p:sldId id="263" r:id="rId7"/>
    <p:sldId id="264" r:id="rId8"/>
    <p:sldId id="265" r:id="rId9"/>
    <p:sldId id="280" r:id="rId10"/>
    <p:sldId id="266" r:id="rId11"/>
    <p:sldId id="267" r:id="rId12"/>
    <p:sldId id="281" r:id="rId13"/>
    <p:sldId id="268" r:id="rId14"/>
    <p:sldId id="28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19DE2A-EB99-4CE4-B0B5-32B7BD9B1084}"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B0993-EDAD-414C-9E05-68B96C61C1F9}" type="slidenum">
              <a:rPr lang="en-US" smtClean="0"/>
              <a:t>‹#›</a:t>
            </a:fld>
            <a:endParaRPr lang="en-US"/>
          </a:p>
        </p:txBody>
      </p:sp>
    </p:spTree>
    <p:extLst>
      <p:ext uri="{BB962C8B-B14F-4D97-AF65-F5344CB8AC3E}">
        <p14:creationId xmlns:p14="http://schemas.microsoft.com/office/powerpoint/2010/main" val="3101641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9DE2A-EB99-4CE4-B0B5-32B7BD9B1084}"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B0993-EDAD-414C-9E05-68B96C61C1F9}" type="slidenum">
              <a:rPr lang="en-US" smtClean="0"/>
              <a:t>‹#›</a:t>
            </a:fld>
            <a:endParaRPr lang="en-US"/>
          </a:p>
        </p:txBody>
      </p:sp>
    </p:spTree>
    <p:extLst>
      <p:ext uri="{BB962C8B-B14F-4D97-AF65-F5344CB8AC3E}">
        <p14:creationId xmlns:p14="http://schemas.microsoft.com/office/powerpoint/2010/main" val="1812558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9DE2A-EB99-4CE4-B0B5-32B7BD9B1084}"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B0993-EDAD-414C-9E05-68B96C61C1F9}" type="slidenum">
              <a:rPr lang="en-US" smtClean="0"/>
              <a:t>‹#›</a:t>
            </a:fld>
            <a:endParaRPr lang="en-US"/>
          </a:p>
        </p:txBody>
      </p:sp>
    </p:spTree>
    <p:extLst>
      <p:ext uri="{BB962C8B-B14F-4D97-AF65-F5344CB8AC3E}">
        <p14:creationId xmlns:p14="http://schemas.microsoft.com/office/powerpoint/2010/main" val="600961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9DE2A-EB99-4CE4-B0B5-32B7BD9B1084}"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B0993-EDAD-414C-9E05-68B96C61C1F9}" type="slidenum">
              <a:rPr lang="en-US" smtClean="0"/>
              <a:t>‹#›</a:t>
            </a:fld>
            <a:endParaRPr lang="en-US"/>
          </a:p>
        </p:txBody>
      </p:sp>
    </p:spTree>
    <p:extLst>
      <p:ext uri="{BB962C8B-B14F-4D97-AF65-F5344CB8AC3E}">
        <p14:creationId xmlns:p14="http://schemas.microsoft.com/office/powerpoint/2010/main" val="138960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19DE2A-EB99-4CE4-B0B5-32B7BD9B1084}"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B0993-EDAD-414C-9E05-68B96C61C1F9}" type="slidenum">
              <a:rPr lang="en-US" smtClean="0"/>
              <a:t>‹#›</a:t>
            </a:fld>
            <a:endParaRPr lang="en-US"/>
          </a:p>
        </p:txBody>
      </p:sp>
    </p:spTree>
    <p:extLst>
      <p:ext uri="{BB962C8B-B14F-4D97-AF65-F5344CB8AC3E}">
        <p14:creationId xmlns:p14="http://schemas.microsoft.com/office/powerpoint/2010/main" val="3814154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19DE2A-EB99-4CE4-B0B5-32B7BD9B1084}" type="datetimeFigureOut">
              <a:rPr lang="en-US" smtClean="0"/>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CB0993-EDAD-414C-9E05-68B96C61C1F9}" type="slidenum">
              <a:rPr lang="en-US" smtClean="0"/>
              <a:t>‹#›</a:t>
            </a:fld>
            <a:endParaRPr lang="en-US"/>
          </a:p>
        </p:txBody>
      </p:sp>
    </p:spTree>
    <p:extLst>
      <p:ext uri="{BB962C8B-B14F-4D97-AF65-F5344CB8AC3E}">
        <p14:creationId xmlns:p14="http://schemas.microsoft.com/office/powerpoint/2010/main" val="2042654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19DE2A-EB99-4CE4-B0B5-32B7BD9B1084}" type="datetimeFigureOut">
              <a:rPr lang="en-US" smtClean="0"/>
              <a:t>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CB0993-EDAD-414C-9E05-68B96C61C1F9}" type="slidenum">
              <a:rPr lang="en-US" smtClean="0"/>
              <a:t>‹#›</a:t>
            </a:fld>
            <a:endParaRPr lang="en-US"/>
          </a:p>
        </p:txBody>
      </p:sp>
    </p:spTree>
    <p:extLst>
      <p:ext uri="{BB962C8B-B14F-4D97-AF65-F5344CB8AC3E}">
        <p14:creationId xmlns:p14="http://schemas.microsoft.com/office/powerpoint/2010/main" val="3439112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19DE2A-EB99-4CE4-B0B5-32B7BD9B1084}" type="datetimeFigureOut">
              <a:rPr lang="en-US" smtClean="0"/>
              <a:t>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CB0993-EDAD-414C-9E05-68B96C61C1F9}" type="slidenum">
              <a:rPr lang="en-US" smtClean="0"/>
              <a:t>‹#›</a:t>
            </a:fld>
            <a:endParaRPr lang="en-US"/>
          </a:p>
        </p:txBody>
      </p:sp>
    </p:spTree>
    <p:extLst>
      <p:ext uri="{BB962C8B-B14F-4D97-AF65-F5344CB8AC3E}">
        <p14:creationId xmlns:p14="http://schemas.microsoft.com/office/powerpoint/2010/main" val="1080580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9DE2A-EB99-4CE4-B0B5-32B7BD9B1084}" type="datetimeFigureOut">
              <a:rPr lang="en-US" smtClean="0"/>
              <a:t>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CB0993-EDAD-414C-9E05-68B96C61C1F9}" type="slidenum">
              <a:rPr lang="en-US" smtClean="0"/>
              <a:t>‹#›</a:t>
            </a:fld>
            <a:endParaRPr lang="en-US"/>
          </a:p>
        </p:txBody>
      </p:sp>
    </p:spTree>
    <p:extLst>
      <p:ext uri="{BB962C8B-B14F-4D97-AF65-F5344CB8AC3E}">
        <p14:creationId xmlns:p14="http://schemas.microsoft.com/office/powerpoint/2010/main" val="2073862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19DE2A-EB99-4CE4-B0B5-32B7BD9B1084}" type="datetimeFigureOut">
              <a:rPr lang="en-US" smtClean="0"/>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CB0993-EDAD-414C-9E05-68B96C61C1F9}" type="slidenum">
              <a:rPr lang="en-US" smtClean="0"/>
              <a:t>‹#›</a:t>
            </a:fld>
            <a:endParaRPr lang="en-US"/>
          </a:p>
        </p:txBody>
      </p:sp>
    </p:spTree>
    <p:extLst>
      <p:ext uri="{BB962C8B-B14F-4D97-AF65-F5344CB8AC3E}">
        <p14:creationId xmlns:p14="http://schemas.microsoft.com/office/powerpoint/2010/main" val="3577779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19DE2A-EB99-4CE4-B0B5-32B7BD9B1084}" type="datetimeFigureOut">
              <a:rPr lang="en-US" smtClean="0"/>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CB0993-EDAD-414C-9E05-68B96C61C1F9}" type="slidenum">
              <a:rPr lang="en-US" smtClean="0"/>
              <a:t>‹#›</a:t>
            </a:fld>
            <a:endParaRPr lang="en-US"/>
          </a:p>
        </p:txBody>
      </p:sp>
    </p:spTree>
    <p:extLst>
      <p:ext uri="{BB962C8B-B14F-4D97-AF65-F5344CB8AC3E}">
        <p14:creationId xmlns:p14="http://schemas.microsoft.com/office/powerpoint/2010/main" val="2570297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9DE2A-EB99-4CE4-B0B5-32B7BD9B1084}" type="datetimeFigureOut">
              <a:rPr lang="en-US" smtClean="0"/>
              <a:t>1/6/2021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CB0993-EDAD-414C-9E05-68B96C61C1F9}" type="slidenum">
              <a:rPr lang="en-US" smtClean="0"/>
              <a:t>‹#›</a:t>
            </a:fld>
            <a:endParaRPr lang="en-US"/>
          </a:p>
        </p:txBody>
      </p:sp>
    </p:spTree>
    <p:extLst>
      <p:ext uri="{BB962C8B-B14F-4D97-AF65-F5344CB8AC3E}">
        <p14:creationId xmlns:p14="http://schemas.microsoft.com/office/powerpoint/2010/main" val="394383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3701" y="258417"/>
            <a:ext cx="10376055" cy="715617"/>
          </a:xfrm>
        </p:spPr>
        <p:txBody>
          <a:bodyPr>
            <a:normAutofit/>
          </a:bodyPr>
          <a:lstStyle/>
          <a:p>
            <a:pPr algn="r" rtl="1"/>
            <a:r>
              <a:rPr lang="ar-SA" sz="3200" b="1" dirty="0">
                <a:solidFill>
                  <a:srgbClr val="C00000"/>
                </a:solidFill>
              </a:rPr>
              <a:t>الفصل </a:t>
            </a:r>
            <a:r>
              <a:rPr lang="ar-SA" sz="3200" b="1" dirty="0" smtClean="0">
                <a:solidFill>
                  <a:srgbClr val="C00000"/>
                </a:solidFill>
              </a:rPr>
              <a:t>الثامن:- ضريبة القيمة المضافة والجمارك</a:t>
            </a:r>
            <a:endParaRPr lang="en-US" sz="3200" b="1" dirty="0">
              <a:solidFill>
                <a:srgbClr val="C00000"/>
              </a:solidFill>
            </a:endParaRPr>
          </a:p>
        </p:txBody>
      </p:sp>
      <p:sp>
        <p:nvSpPr>
          <p:cNvPr id="3" name="Content Placeholder 2"/>
          <p:cNvSpPr>
            <a:spLocks noGrp="1"/>
          </p:cNvSpPr>
          <p:nvPr>
            <p:ph idx="1"/>
          </p:nvPr>
        </p:nvSpPr>
        <p:spPr>
          <a:xfrm>
            <a:off x="755374" y="1043610"/>
            <a:ext cx="11055626" cy="5427094"/>
          </a:xfrm>
        </p:spPr>
        <p:txBody>
          <a:bodyPr>
            <a:noAutofit/>
          </a:bodyPr>
          <a:lstStyle/>
          <a:p>
            <a:pPr algn="r" rtl="1"/>
            <a:r>
              <a:rPr lang="ar-SA" sz="2000" b="1" dirty="0">
                <a:solidFill>
                  <a:srgbClr val="C00000"/>
                </a:solidFill>
              </a:rPr>
              <a:t>ضريبة </a:t>
            </a:r>
            <a:r>
              <a:rPr lang="ar-JO" sz="2000" b="1" dirty="0">
                <a:solidFill>
                  <a:srgbClr val="C00000"/>
                </a:solidFill>
              </a:rPr>
              <a:t>القيمة المضافة:</a:t>
            </a:r>
            <a:r>
              <a:rPr lang="ar-SA" sz="2000" b="1" dirty="0">
                <a:solidFill>
                  <a:srgbClr val="C00000"/>
                </a:solidFill>
              </a:rPr>
              <a:t>- </a:t>
            </a:r>
            <a:r>
              <a:rPr lang="ar-JO" sz="2000" dirty="0"/>
              <a:t>الضريبة التي تفرض على الزيادة في قيمة السلعة التي تكتسبها في مختلف مراحلها عند انتقالها من المنتج حتى تصل إلى المستهلك </a:t>
            </a:r>
            <a:r>
              <a:rPr lang="ar-JO" sz="2000" dirty="0" smtClean="0"/>
              <a:t>الأخير</a:t>
            </a:r>
            <a:r>
              <a:rPr lang="ar-SA" sz="2000" dirty="0" smtClean="0"/>
              <a:t>.</a:t>
            </a:r>
          </a:p>
          <a:p>
            <a:pPr marL="342900" indent="-342900" algn="r" rtl="1">
              <a:buFont typeface="+mj-lt"/>
              <a:buAutoNum type="arabicPeriod"/>
            </a:pPr>
            <a:r>
              <a:rPr lang="ar-SA" sz="2000" dirty="0" smtClean="0"/>
              <a:t>تستند</a:t>
            </a:r>
            <a:r>
              <a:rPr lang="ar-JO" sz="2000" dirty="0" smtClean="0"/>
              <a:t> </a:t>
            </a:r>
            <a:r>
              <a:rPr lang="ar-SA" sz="2000" dirty="0"/>
              <a:t>ل</a:t>
            </a:r>
            <a:r>
              <a:rPr lang="ar-JO" sz="2000" dirty="0" smtClean="0"/>
              <a:t>لأمر </a:t>
            </a:r>
            <a:r>
              <a:rPr lang="ar-JO" sz="2000" dirty="0"/>
              <a:t>العسكري الإسرائيلي رقم 658 عام 1976 والمستند لنظام الرسوم على المنتجات المحلية الأردني رقم 16 لعام </a:t>
            </a:r>
            <a:r>
              <a:rPr lang="ar-JO" sz="2000" dirty="0" smtClean="0"/>
              <a:t>1963</a:t>
            </a:r>
            <a:endParaRPr lang="ar-SA" sz="2000" dirty="0" smtClean="0"/>
          </a:p>
          <a:p>
            <a:pPr marL="342900" indent="-342900" algn="r" rtl="1">
              <a:buFont typeface="+mj-lt"/>
              <a:buAutoNum type="arabicPeriod"/>
            </a:pPr>
            <a:r>
              <a:rPr lang="ar-JO" sz="2000" dirty="0" smtClean="0"/>
              <a:t>تقوم على</a:t>
            </a:r>
            <a:r>
              <a:rPr lang="ar-SA" sz="2000" dirty="0" smtClean="0"/>
              <a:t> </a:t>
            </a:r>
            <a:r>
              <a:rPr lang="ar-JO" sz="2000" dirty="0" smtClean="0"/>
              <a:t>نظام إجراء </a:t>
            </a:r>
            <a:r>
              <a:rPr lang="ar-JO" sz="2000" dirty="0"/>
              <a:t>مقاصة بين الضريبة المستحقة على المبيعات (الصفقات) والضريبة واجبة الخصم على المشتريات والمصاريف(المدخلات</a:t>
            </a:r>
            <a:r>
              <a:rPr lang="ar-JO" sz="2000" dirty="0" smtClean="0"/>
              <a:t>)</a:t>
            </a:r>
            <a:r>
              <a:rPr lang="ar-SA" sz="2000" dirty="0" smtClean="0"/>
              <a:t>. </a:t>
            </a:r>
            <a:r>
              <a:rPr lang="ar-SA" sz="2000" b="1" dirty="0" smtClean="0">
                <a:solidFill>
                  <a:srgbClr val="002060"/>
                </a:solidFill>
              </a:rPr>
              <a:t>(</a:t>
            </a:r>
            <a:r>
              <a:rPr lang="ar-JO" sz="2000" b="1" dirty="0" smtClean="0">
                <a:solidFill>
                  <a:srgbClr val="002060"/>
                </a:solidFill>
              </a:rPr>
              <a:t> </a:t>
            </a:r>
            <a:r>
              <a:rPr lang="ar-JO" sz="2000" b="1" dirty="0">
                <a:solidFill>
                  <a:srgbClr val="002060"/>
                </a:solidFill>
              </a:rPr>
              <a:t>نظام الخصم </a:t>
            </a:r>
            <a:r>
              <a:rPr lang="ar-JO" sz="2000" b="1" dirty="0" smtClean="0">
                <a:solidFill>
                  <a:srgbClr val="002060"/>
                </a:solidFill>
              </a:rPr>
              <a:t>الضريبي</a:t>
            </a:r>
            <a:r>
              <a:rPr lang="ar-SA" sz="2000" b="1" dirty="0" smtClean="0">
                <a:solidFill>
                  <a:srgbClr val="002060"/>
                </a:solidFill>
              </a:rPr>
              <a:t>)</a:t>
            </a:r>
          </a:p>
          <a:p>
            <a:pPr marL="342900" indent="-342900" algn="r" rtl="1">
              <a:buFont typeface="+mj-lt"/>
              <a:buAutoNum type="arabicPeriod"/>
            </a:pPr>
            <a:r>
              <a:rPr lang="ar-SA" sz="2000" dirty="0"/>
              <a:t>ضريبة منقولة وليست ضريبة محمولة بمعنى أن عبء الضريبة يقع على المستهلك النهائي للسلعة أو متلقي الخدمة </a:t>
            </a:r>
            <a:r>
              <a:rPr lang="ar-SA" sz="2000" dirty="0" smtClean="0"/>
              <a:t>الأخير.</a:t>
            </a:r>
            <a:endParaRPr lang="ar-SA" sz="2000" b="1" dirty="0" smtClean="0">
              <a:solidFill>
                <a:srgbClr val="002060"/>
              </a:solidFill>
            </a:endParaRPr>
          </a:p>
          <a:p>
            <a:pPr algn="r" rtl="1"/>
            <a:r>
              <a:rPr lang="ar-JO" sz="2000" b="1" dirty="0">
                <a:solidFill>
                  <a:srgbClr val="0070C0"/>
                </a:solidFill>
              </a:rPr>
              <a:t>أهداف ضريبة </a:t>
            </a:r>
            <a:r>
              <a:rPr lang="ar-JO" sz="2000" b="1" dirty="0" smtClean="0">
                <a:solidFill>
                  <a:srgbClr val="0070C0"/>
                </a:solidFill>
              </a:rPr>
              <a:t>ا</a:t>
            </a:r>
            <a:r>
              <a:rPr lang="ar-SA" sz="2000" b="1" dirty="0" smtClean="0">
                <a:solidFill>
                  <a:srgbClr val="0070C0"/>
                </a:solidFill>
              </a:rPr>
              <a:t>لقيمة المضافة</a:t>
            </a:r>
            <a:r>
              <a:rPr lang="ar-JO" sz="2000" b="1" dirty="0" smtClean="0">
                <a:solidFill>
                  <a:srgbClr val="0070C0"/>
                </a:solidFill>
              </a:rPr>
              <a:t>:</a:t>
            </a:r>
            <a:r>
              <a:rPr lang="en-US" sz="2000" b="1" dirty="0" smtClean="0">
                <a:solidFill>
                  <a:srgbClr val="0070C0"/>
                </a:solidFill>
              </a:rPr>
              <a:t>-</a:t>
            </a:r>
            <a:endParaRPr lang="en-US" sz="2000" dirty="0"/>
          </a:p>
          <a:p>
            <a:pPr marL="342900" indent="-342900" algn="r" rtl="1">
              <a:buFont typeface="+mj-lt"/>
              <a:buAutoNum type="arabicPeriod"/>
            </a:pPr>
            <a:r>
              <a:rPr lang="ar-JO" sz="2000" b="1" dirty="0">
                <a:solidFill>
                  <a:srgbClr val="FF0000"/>
                </a:solidFill>
              </a:rPr>
              <a:t>الهدف المالي ( هدف وفرة الحصيلة</a:t>
            </a:r>
            <a:r>
              <a:rPr lang="ar-JO" sz="2000" b="1" dirty="0" smtClean="0">
                <a:solidFill>
                  <a:srgbClr val="FF0000"/>
                </a:solidFill>
              </a:rPr>
              <a:t>)</a:t>
            </a:r>
            <a:r>
              <a:rPr lang="ar-SA" sz="2000" b="1" dirty="0" smtClean="0">
                <a:solidFill>
                  <a:srgbClr val="FF0000"/>
                </a:solidFill>
              </a:rPr>
              <a:t>:- </a:t>
            </a:r>
            <a:r>
              <a:rPr lang="ar-SA" sz="2000" dirty="0" smtClean="0"/>
              <a:t>هدف مالي</a:t>
            </a:r>
            <a:endParaRPr lang="ar-SA" sz="2000" dirty="0"/>
          </a:p>
          <a:p>
            <a:pPr marL="342900" indent="-342900" algn="r" rtl="1">
              <a:buFont typeface="+mj-lt"/>
              <a:buAutoNum type="arabicPeriod"/>
            </a:pPr>
            <a:r>
              <a:rPr lang="ar-JO" sz="2000" b="1" dirty="0">
                <a:solidFill>
                  <a:srgbClr val="FF0000"/>
                </a:solidFill>
              </a:rPr>
              <a:t>الهدف الاجتماعي:</a:t>
            </a:r>
            <a:r>
              <a:rPr lang="ar-SA" sz="2000" b="1" dirty="0">
                <a:solidFill>
                  <a:srgbClr val="FF0000"/>
                </a:solidFill>
              </a:rPr>
              <a:t>- </a:t>
            </a:r>
            <a:r>
              <a:rPr lang="ar-JO" sz="2000" dirty="0" smtClean="0"/>
              <a:t>إعادة </a:t>
            </a:r>
            <a:r>
              <a:rPr lang="ar-JO" sz="2000" dirty="0"/>
              <a:t>توزيع الدخول، </a:t>
            </a:r>
            <a:r>
              <a:rPr lang="ar-SA" sz="2000" dirty="0" smtClean="0"/>
              <a:t>الحد من استهلاك السلع غير المرغوب بها مثل الدخان</a:t>
            </a:r>
            <a:endParaRPr lang="ar-SA" sz="2000" b="1" dirty="0"/>
          </a:p>
          <a:p>
            <a:pPr marL="342900" indent="-342900" algn="r" rtl="1">
              <a:buFont typeface="+mj-lt"/>
              <a:buAutoNum type="arabicPeriod"/>
            </a:pPr>
            <a:r>
              <a:rPr lang="ar-JO" sz="2000" b="1" dirty="0">
                <a:solidFill>
                  <a:srgbClr val="FF0000"/>
                </a:solidFill>
              </a:rPr>
              <a:t>الهدف الاقتصادي:</a:t>
            </a:r>
            <a:r>
              <a:rPr lang="ar-SA" sz="2000" b="1" dirty="0">
                <a:solidFill>
                  <a:srgbClr val="FF0000"/>
                </a:solidFill>
              </a:rPr>
              <a:t>- </a:t>
            </a:r>
            <a:r>
              <a:rPr lang="ar-SA" sz="2000" dirty="0" smtClean="0"/>
              <a:t>تشجيع الصناعات المحلية، توجيه الاستثمارات، تشجيع النشاط الاقتصادي</a:t>
            </a:r>
            <a:endParaRPr lang="en-US" sz="2000" dirty="0"/>
          </a:p>
          <a:p>
            <a:pPr algn="r" rtl="1">
              <a:lnSpc>
                <a:spcPct val="100000"/>
              </a:lnSpc>
            </a:pPr>
            <a:endParaRPr lang="en-US" sz="2000" b="1" dirty="0" smtClean="0"/>
          </a:p>
          <a:p>
            <a:pPr algn="r" rtl="1"/>
            <a:endParaRPr lang="en-US" sz="2000" b="1" dirty="0">
              <a:solidFill>
                <a:srgbClr val="FF0000"/>
              </a:solidFill>
            </a:endParaRPr>
          </a:p>
          <a:p>
            <a:pPr marL="342900" indent="-342900" algn="r" rtl="1">
              <a:buFont typeface="+mj-lt"/>
              <a:buAutoNum type="arabicPeriod"/>
            </a:pPr>
            <a:endParaRPr lang="en-US" sz="2000" b="1" dirty="0">
              <a:solidFill>
                <a:srgbClr val="FF0000"/>
              </a:solidFill>
            </a:endParaRPr>
          </a:p>
          <a:p>
            <a:pPr marL="342900" indent="-342900" algn="r" rtl="1">
              <a:buFont typeface="+mj-lt"/>
              <a:buAutoNum type="arabicPeriod"/>
            </a:pPr>
            <a:endParaRPr lang="ar-SA" sz="2000" dirty="0" smtClean="0"/>
          </a:p>
          <a:p>
            <a:pPr marL="342900" indent="-342900" algn="r" rtl="1">
              <a:buFont typeface="+mj-lt"/>
              <a:buAutoNum type="arabicPeriod"/>
            </a:pPr>
            <a:endParaRPr lang="en-US" sz="2000" dirty="0" smtClean="0"/>
          </a:p>
          <a:p>
            <a:pPr algn="r" rtl="1"/>
            <a:endParaRPr lang="en-US" sz="2000" dirty="0" smtClean="0"/>
          </a:p>
          <a:p>
            <a:pPr algn="r" rtl="1"/>
            <a:endParaRPr lang="en-US" sz="2000" dirty="0"/>
          </a:p>
        </p:txBody>
      </p:sp>
      <p:sp>
        <p:nvSpPr>
          <p:cNvPr id="4" name="Slide Number Placeholder 3"/>
          <p:cNvSpPr>
            <a:spLocks noGrp="1"/>
          </p:cNvSpPr>
          <p:nvPr>
            <p:ph type="sldNum" sz="quarter" idx="12"/>
          </p:nvPr>
        </p:nvSpPr>
        <p:spPr/>
        <p:txBody>
          <a:bodyPr/>
          <a:lstStyle/>
          <a:p>
            <a:fld id="{B371E4B3-59CC-4D77-8EDC-4569EE0FCC46}" type="slidenum">
              <a:rPr lang="en-US" smtClean="0"/>
              <a:t>1</a:t>
            </a:fld>
            <a:endParaRPr lang="en-US"/>
          </a:p>
        </p:txBody>
      </p:sp>
    </p:spTree>
    <p:extLst>
      <p:ext uri="{BB962C8B-B14F-4D97-AF65-F5344CB8AC3E}">
        <p14:creationId xmlns:p14="http://schemas.microsoft.com/office/powerpoint/2010/main" val="360079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additive="base">
                                        <p:cTn id="5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636815966"/>
              </p:ext>
            </p:extLst>
          </p:nvPr>
        </p:nvGraphicFramePr>
        <p:xfrm>
          <a:off x="854579" y="598207"/>
          <a:ext cx="10613877" cy="5303519"/>
        </p:xfrm>
        <a:graphic>
          <a:graphicData uri="http://schemas.openxmlformats.org/drawingml/2006/table">
            <a:tbl>
              <a:tblPr firstRow="1" firstCol="1" lastRow="1" lastCol="1" bandRow="1" bandCol="1">
                <a:tableStyleId>{0660B408-B3CF-4A94-85FC-2B1E0A45F4A2}</a:tableStyleId>
              </a:tblPr>
              <a:tblGrid>
                <a:gridCol w="1309798">
                  <a:extLst>
                    <a:ext uri="{9D8B030D-6E8A-4147-A177-3AD203B41FA5}">
                      <a16:colId xmlns:a16="http://schemas.microsoft.com/office/drawing/2014/main" val="20000"/>
                    </a:ext>
                  </a:extLst>
                </a:gridCol>
                <a:gridCol w="1095261">
                  <a:extLst>
                    <a:ext uri="{9D8B030D-6E8A-4147-A177-3AD203B41FA5}">
                      <a16:colId xmlns:a16="http://schemas.microsoft.com/office/drawing/2014/main" val="20001"/>
                    </a:ext>
                  </a:extLst>
                </a:gridCol>
                <a:gridCol w="1295997">
                  <a:extLst>
                    <a:ext uri="{9D8B030D-6E8A-4147-A177-3AD203B41FA5}">
                      <a16:colId xmlns:a16="http://schemas.microsoft.com/office/drawing/2014/main" val="20002"/>
                    </a:ext>
                  </a:extLst>
                </a:gridCol>
                <a:gridCol w="1496733">
                  <a:extLst>
                    <a:ext uri="{9D8B030D-6E8A-4147-A177-3AD203B41FA5}">
                      <a16:colId xmlns:a16="http://schemas.microsoft.com/office/drawing/2014/main" val="20003"/>
                    </a:ext>
                  </a:extLst>
                </a:gridCol>
                <a:gridCol w="1238286">
                  <a:extLst>
                    <a:ext uri="{9D8B030D-6E8A-4147-A177-3AD203B41FA5}">
                      <a16:colId xmlns:a16="http://schemas.microsoft.com/office/drawing/2014/main" val="20004"/>
                    </a:ext>
                  </a:extLst>
                </a:gridCol>
                <a:gridCol w="1354962">
                  <a:extLst>
                    <a:ext uri="{9D8B030D-6E8A-4147-A177-3AD203B41FA5}">
                      <a16:colId xmlns:a16="http://schemas.microsoft.com/office/drawing/2014/main" val="20005"/>
                    </a:ext>
                  </a:extLst>
                </a:gridCol>
                <a:gridCol w="2822840">
                  <a:extLst>
                    <a:ext uri="{9D8B030D-6E8A-4147-A177-3AD203B41FA5}">
                      <a16:colId xmlns:a16="http://schemas.microsoft.com/office/drawing/2014/main" val="20006"/>
                    </a:ext>
                  </a:extLst>
                </a:gridCol>
              </a:tblGrid>
              <a:tr h="787241">
                <a:tc>
                  <a:txBody>
                    <a:bodyPr/>
                    <a:lstStyle/>
                    <a:p>
                      <a:pPr marL="0" marR="0" algn="ctr" rtl="1">
                        <a:spcBef>
                          <a:spcPts val="0"/>
                        </a:spcBef>
                        <a:spcAft>
                          <a:spcPts val="0"/>
                        </a:spcAft>
                      </a:pPr>
                      <a:r>
                        <a:rPr lang="ar-JO" sz="2000" dirty="0">
                          <a:effectLst/>
                        </a:rPr>
                        <a:t>الفرق في القيمة</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rtl="1">
                        <a:spcBef>
                          <a:spcPts val="0"/>
                        </a:spcBef>
                        <a:spcAft>
                          <a:spcPts val="0"/>
                        </a:spcAft>
                      </a:pPr>
                      <a:r>
                        <a:rPr lang="ar-JO" sz="2000">
                          <a:effectLst/>
                        </a:rPr>
                        <a:t>الفرق</a:t>
                      </a:r>
                      <a:endParaRPr lang="en-US" sz="20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rtl="1">
                        <a:spcBef>
                          <a:spcPts val="0"/>
                        </a:spcBef>
                        <a:spcAft>
                          <a:spcPts val="0"/>
                        </a:spcAft>
                      </a:pPr>
                      <a:r>
                        <a:rPr lang="ar-JO" sz="2000">
                          <a:effectLst/>
                        </a:rPr>
                        <a:t>ض. ق.م بيع</a:t>
                      </a:r>
                      <a:endParaRPr lang="en-US" sz="20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rtl="1">
                        <a:spcBef>
                          <a:spcPts val="0"/>
                        </a:spcBef>
                        <a:spcAft>
                          <a:spcPts val="0"/>
                        </a:spcAft>
                      </a:pPr>
                      <a:r>
                        <a:rPr lang="ar-JO" sz="2000">
                          <a:effectLst/>
                        </a:rPr>
                        <a:t>ض. ق. م شراء</a:t>
                      </a:r>
                      <a:endParaRPr lang="en-US" sz="20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rtl="1">
                        <a:spcBef>
                          <a:spcPts val="0"/>
                        </a:spcBef>
                        <a:spcAft>
                          <a:spcPts val="0"/>
                        </a:spcAft>
                      </a:pPr>
                      <a:r>
                        <a:rPr lang="ar-JO" sz="2000" dirty="0">
                          <a:effectLst/>
                        </a:rPr>
                        <a:t>سعر البيع</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rtl="1">
                        <a:spcBef>
                          <a:spcPts val="0"/>
                        </a:spcBef>
                        <a:spcAft>
                          <a:spcPts val="0"/>
                        </a:spcAft>
                      </a:pPr>
                      <a:r>
                        <a:rPr lang="ar-JO" sz="2000" dirty="0">
                          <a:effectLst/>
                        </a:rPr>
                        <a:t>سعر الشراء</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rtl="1">
                        <a:spcBef>
                          <a:spcPts val="0"/>
                        </a:spcBef>
                        <a:spcAft>
                          <a:spcPts val="0"/>
                        </a:spcAft>
                      </a:pPr>
                      <a:r>
                        <a:rPr lang="ar-JO" sz="2000" dirty="0">
                          <a:effectLst/>
                        </a:rPr>
                        <a:t>البيان</a:t>
                      </a:r>
                      <a:endParaRPr lang="en-US" sz="2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0000"/>
                  </a:ext>
                </a:extLst>
              </a:tr>
              <a:tr h="752713">
                <a:tc>
                  <a:txBody>
                    <a:bodyPr/>
                    <a:lstStyle/>
                    <a:p>
                      <a:pPr marL="0" marR="0" algn="justLow" rtl="1">
                        <a:spcBef>
                          <a:spcPts val="0"/>
                        </a:spcBef>
                        <a:spcAft>
                          <a:spcPts val="0"/>
                        </a:spcAft>
                      </a:pPr>
                      <a:r>
                        <a:rPr lang="ar-SA" sz="2000" dirty="0" smtClean="0">
                          <a:effectLst/>
                        </a:rPr>
                        <a:t>.............</a:t>
                      </a:r>
                      <a:r>
                        <a:rPr lang="en-US" sz="2000" dirty="0">
                          <a:effectLst/>
                        </a:rPr>
                        <a:t> </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160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en-US" sz="2000" dirty="0">
                          <a:effectLst/>
                        </a:rPr>
                        <a:t> </a:t>
                      </a:r>
                      <a:r>
                        <a:rPr lang="ar-SA" sz="2000" dirty="0" smtClean="0">
                          <a:effectLst/>
                        </a:rPr>
                        <a:t>.............</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160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en-US" sz="2000" dirty="0">
                          <a:effectLst/>
                        </a:rPr>
                        <a:t> </a:t>
                      </a:r>
                      <a:r>
                        <a:rPr lang="ar-SA" sz="2000" dirty="0" smtClean="0">
                          <a:effectLst/>
                        </a:rPr>
                        <a:t>.............</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1000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مستورد</a:t>
                      </a:r>
                      <a:endParaRPr lang="en-US" sz="2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0001"/>
                  </a:ext>
                </a:extLst>
              </a:tr>
              <a:tr h="752713">
                <a:tc>
                  <a:txBody>
                    <a:bodyPr/>
                    <a:lstStyle/>
                    <a:p>
                      <a:pPr marL="0" marR="0" algn="justLow" rtl="1">
                        <a:spcBef>
                          <a:spcPts val="0"/>
                        </a:spcBef>
                        <a:spcAft>
                          <a:spcPts val="0"/>
                        </a:spcAft>
                      </a:pPr>
                      <a:r>
                        <a:rPr lang="ar-JO" sz="2000" dirty="0">
                          <a:effectLst/>
                        </a:rPr>
                        <a:t>200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32</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192</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a:effectLst/>
                        </a:rPr>
                        <a:t>160</a:t>
                      </a:r>
                      <a:endParaRPr lang="en-US" sz="20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1200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1000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مستورد باع لوكيل</a:t>
                      </a:r>
                      <a:endParaRPr lang="en-US" sz="2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0002"/>
                  </a:ext>
                </a:extLst>
              </a:tr>
              <a:tr h="752713">
                <a:tc>
                  <a:txBody>
                    <a:bodyPr/>
                    <a:lstStyle/>
                    <a:p>
                      <a:pPr marL="0" marR="0" algn="justLow" rtl="1">
                        <a:spcBef>
                          <a:spcPts val="0"/>
                        </a:spcBef>
                        <a:spcAft>
                          <a:spcPts val="0"/>
                        </a:spcAft>
                      </a:pPr>
                      <a:r>
                        <a:rPr lang="ar-JO" sz="2000" dirty="0">
                          <a:effectLst/>
                        </a:rPr>
                        <a:t>250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40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232</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192</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1450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1200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وكيل باع تاجر جملة</a:t>
                      </a:r>
                      <a:endParaRPr lang="en-US" sz="2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0003"/>
                  </a:ext>
                </a:extLst>
              </a:tr>
              <a:tr h="752713">
                <a:tc>
                  <a:txBody>
                    <a:bodyPr/>
                    <a:lstStyle/>
                    <a:p>
                      <a:pPr marL="0" marR="0" algn="justLow" rtl="1">
                        <a:spcBef>
                          <a:spcPts val="0"/>
                        </a:spcBef>
                        <a:spcAft>
                          <a:spcPts val="0"/>
                        </a:spcAft>
                      </a:pPr>
                      <a:r>
                        <a:rPr lang="ar-JO" sz="2000">
                          <a:effectLst/>
                        </a:rPr>
                        <a:t>200</a:t>
                      </a:r>
                      <a:endParaRPr lang="en-US" sz="20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a:effectLst/>
                        </a:rPr>
                        <a:t>32</a:t>
                      </a:r>
                      <a:endParaRPr lang="en-US" sz="20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a:effectLst/>
                        </a:rPr>
                        <a:t>264</a:t>
                      </a:r>
                      <a:endParaRPr lang="en-US" sz="20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232</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1650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1450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تاجر جملة باع لمفرق</a:t>
                      </a:r>
                      <a:endParaRPr lang="en-US" sz="2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0004"/>
                  </a:ext>
                </a:extLst>
              </a:tr>
              <a:tr h="752713">
                <a:tc>
                  <a:txBody>
                    <a:bodyPr/>
                    <a:lstStyle/>
                    <a:p>
                      <a:pPr marL="0" marR="88900" algn="justLow" rtl="1">
                        <a:spcBef>
                          <a:spcPts val="0"/>
                        </a:spcBef>
                        <a:spcAft>
                          <a:spcPts val="0"/>
                        </a:spcAft>
                      </a:pPr>
                      <a:r>
                        <a:rPr lang="ar-JO" sz="2000" dirty="0">
                          <a:effectLst/>
                        </a:rPr>
                        <a:t>250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40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304</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264</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1900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1650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تاجر التجزئة</a:t>
                      </a:r>
                      <a:endParaRPr lang="en-US" sz="2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0005"/>
                  </a:ext>
                </a:extLst>
              </a:tr>
              <a:tr h="752713">
                <a:tc>
                  <a:txBody>
                    <a:bodyPr/>
                    <a:lstStyle/>
                    <a:p>
                      <a:pPr marL="0" marR="88900" algn="justLow" rtl="1">
                        <a:spcBef>
                          <a:spcPts val="0"/>
                        </a:spcBef>
                        <a:spcAft>
                          <a:spcPts val="0"/>
                        </a:spcAft>
                      </a:pPr>
                      <a:r>
                        <a:rPr lang="ar-SA" sz="2000" dirty="0" smtClean="0">
                          <a:effectLst/>
                          <a:latin typeface="Times New Roman" panose="02020603050405020304" pitchFamily="18" charset="0"/>
                          <a:ea typeface="SimSun" panose="02010600030101010101" pitchFamily="2" charset="-122"/>
                        </a:rPr>
                        <a:t>...........</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a:effectLst/>
                        </a:rPr>
                        <a:t>......</a:t>
                      </a:r>
                      <a:endParaRPr lang="en-US" sz="20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a:effectLst/>
                        </a:rPr>
                        <a:t>.........</a:t>
                      </a:r>
                      <a:endParaRPr lang="en-US" sz="20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304</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a:effectLst/>
                        </a:rPr>
                        <a:t>............</a:t>
                      </a:r>
                      <a:endParaRPr lang="en-US" sz="20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1900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المستهلك</a:t>
                      </a:r>
                      <a:endParaRPr lang="en-US" sz="2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183641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350378"/>
            <a:ext cx="10515600" cy="5826585"/>
          </a:xfrm>
        </p:spPr>
        <p:txBody>
          <a:bodyPr>
            <a:normAutofit/>
          </a:bodyPr>
          <a:lstStyle/>
          <a:p>
            <a:pPr marL="0" indent="0" algn="r" rtl="1">
              <a:buNone/>
            </a:pPr>
            <a:r>
              <a:rPr lang="ar-SA" sz="2000" b="1" dirty="0" smtClean="0">
                <a:solidFill>
                  <a:srgbClr val="0070C0"/>
                </a:solidFill>
              </a:rPr>
              <a:t>مثال 2 ص281</a:t>
            </a:r>
          </a:p>
          <a:p>
            <a:pPr marL="0" indent="0" algn="r" rtl="1">
              <a:buNone/>
            </a:pPr>
            <a:r>
              <a:rPr lang="ar-JO" dirty="0" smtClean="0"/>
              <a:t> </a:t>
            </a:r>
            <a:r>
              <a:rPr lang="ar-JO" sz="2400" dirty="0"/>
              <a:t>اشترى التاجر أيهم وهو تاجر جملة بضاعة قيمتها 200000 شاقل غير شاملة للضريبة، وذلك بتاريخ 5- 7 – 2011 ، بلغت مبيعاته حتى 31- 7-  ما قيمته 280000 شاقل غير شاملة للضريبة.</a:t>
            </a:r>
            <a:endParaRPr lang="en-US" sz="2400" dirty="0"/>
          </a:p>
          <a:p>
            <a:pPr marL="0" indent="0" algn="r" rtl="1">
              <a:buNone/>
            </a:pPr>
            <a:r>
              <a:rPr lang="ar-JO" sz="2400" dirty="0"/>
              <a:t> المطلوب:</a:t>
            </a:r>
            <a:endParaRPr lang="en-US" sz="2400" dirty="0"/>
          </a:p>
          <a:p>
            <a:pPr marL="0" indent="0" algn="r" rtl="1">
              <a:buNone/>
            </a:pPr>
            <a:r>
              <a:rPr lang="ar-JO" sz="2400" dirty="0"/>
              <a:t>  احتساب ضريبة القيمة المضافة التي يتوجب على التاجر أيهم دفعها.</a:t>
            </a:r>
            <a:endParaRPr lang="ar-SA" sz="1600" b="1" dirty="0" smtClean="0">
              <a:solidFill>
                <a:srgbClr val="0070C0"/>
              </a:solidFill>
            </a:endParaRPr>
          </a:p>
          <a:p>
            <a:pPr marL="0" indent="0" algn="r" rtl="1">
              <a:buNone/>
            </a:pPr>
            <a:r>
              <a:rPr lang="ar-SA" b="1" dirty="0" smtClean="0">
                <a:solidFill>
                  <a:srgbClr val="0070C0"/>
                </a:solidFill>
              </a:rPr>
              <a:t>الحل</a:t>
            </a:r>
          </a:p>
          <a:p>
            <a:pPr algn="r" rtl="1"/>
            <a:r>
              <a:rPr lang="ar-JO" sz="2400" dirty="0"/>
              <a:t>ضريبة القيمة المضافة على الصفقات (المبيعات)= 280000 * 16 %= </a:t>
            </a:r>
            <a:r>
              <a:rPr lang="ar-SA" sz="2400" dirty="0" smtClean="0"/>
              <a:t> </a:t>
            </a:r>
            <a:r>
              <a:rPr lang="ar-JO" sz="2400" dirty="0" smtClean="0"/>
              <a:t>44800</a:t>
            </a:r>
            <a:r>
              <a:rPr lang="ar-SA" sz="2400" dirty="0" smtClean="0"/>
              <a:t> </a:t>
            </a:r>
            <a:r>
              <a:rPr lang="ar-JO" sz="2400" dirty="0" smtClean="0"/>
              <a:t>شاقل</a:t>
            </a:r>
            <a:endParaRPr lang="en-US" sz="2400" dirty="0"/>
          </a:p>
          <a:p>
            <a:pPr algn="r" rtl="1"/>
            <a:r>
              <a:rPr lang="ar-JO" sz="2400" dirty="0" smtClean="0"/>
              <a:t>ضريبة </a:t>
            </a:r>
            <a:r>
              <a:rPr lang="ar-JO" sz="2400" dirty="0"/>
              <a:t>القيمة المضافة على المدخلات (المشتريات)= 200000 * 16 %= 32000 شاقل</a:t>
            </a:r>
            <a:endParaRPr lang="en-US" sz="2400" dirty="0"/>
          </a:p>
          <a:p>
            <a:pPr algn="r" rtl="1"/>
            <a:r>
              <a:rPr lang="ar-JO" sz="2400" dirty="0" smtClean="0"/>
              <a:t>إذاً </a:t>
            </a:r>
            <a:r>
              <a:rPr lang="ar-JO" sz="2400" dirty="0"/>
              <a:t>ضريبة القيمة المضافة المتوجب </a:t>
            </a:r>
            <a:r>
              <a:rPr lang="ar-JO" sz="2400" dirty="0" smtClean="0"/>
              <a:t>دفعها</a:t>
            </a:r>
            <a:r>
              <a:rPr lang="ar-SA" sz="2400" dirty="0" smtClean="0"/>
              <a:t> </a:t>
            </a:r>
            <a:r>
              <a:rPr lang="ar-JO" sz="2400" dirty="0" smtClean="0"/>
              <a:t>= </a:t>
            </a:r>
            <a:r>
              <a:rPr lang="ar-JO" sz="2400" dirty="0"/>
              <a:t>ضريبة القيمة المضافة على الصفقات – ضريبة القيمة المضافة على المدخلات = 44800 – 32000 = 12800 شاقل.</a:t>
            </a:r>
            <a:endParaRPr lang="en-US" sz="2400" dirty="0"/>
          </a:p>
          <a:p>
            <a:pPr algn="r" rtl="1"/>
            <a:r>
              <a:rPr lang="ar-SA" sz="2400" dirty="0" smtClean="0">
                <a:solidFill>
                  <a:srgbClr val="0070C0"/>
                </a:solidFill>
              </a:rPr>
              <a:t>او (لصفقات – المدخلات) * 16% = (280000 – 200000)* 16% = 80000 * 16% = 32000 شيكل</a:t>
            </a:r>
          </a:p>
          <a:p>
            <a:pPr marL="0" indent="0" algn="r" rtl="1">
              <a:buNone/>
            </a:pPr>
            <a:endParaRPr lang="ar-SA" sz="1800" b="1" dirty="0" smtClean="0">
              <a:solidFill>
                <a:srgbClr val="0070C0"/>
              </a:solidFill>
            </a:endParaRPr>
          </a:p>
        </p:txBody>
      </p:sp>
    </p:spTree>
    <p:extLst>
      <p:ext uri="{BB962C8B-B14F-4D97-AF65-F5344CB8AC3E}">
        <p14:creationId xmlns:p14="http://schemas.microsoft.com/office/powerpoint/2010/main" val="635805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350378"/>
            <a:ext cx="10515600" cy="5826585"/>
          </a:xfrm>
        </p:spPr>
        <p:txBody>
          <a:bodyPr>
            <a:normAutofit/>
          </a:bodyPr>
          <a:lstStyle/>
          <a:p>
            <a:pPr marL="0" indent="0" algn="r" rtl="1">
              <a:buNone/>
            </a:pPr>
            <a:r>
              <a:rPr lang="ar-SA" sz="1800" b="1" dirty="0" smtClean="0">
                <a:solidFill>
                  <a:srgbClr val="0070C0"/>
                </a:solidFill>
              </a:rPr>
              <a:t>مثال 3 ص281</a:t>
            </a:r>
          </a:p>
          <a:p>
            <a:pPr marL="0" indent="0" algn="r" rtl="1">
              <a:lnSpc>
                <a:spcPct val="100000"/>
              </a:lnSpc>
              <a:buNone/>
            </a:pPr>
            <a:r>
              <a:rPr lang="ar-SA" sz="2000" dirty="0"/>
              <a:t> قام مزارع ببيع محصوله من القمح إلى مطاحن الحبوب بقيمة 10000 شيكل في هذه الحالة تدفع المطاحن قيمة الضريبة المضافة على هذه الصفقة (إذا فرضنا أن نسبة الضريبة 16%) 1600 شيكل</a:t>
            </a:r>
            <a:r>
              <a:rPr lang="ar-SA" sz="2000" dirty="0" smtClean="0"/>
              <a:t>.</a:t>
            </a:r>
            <a:endParaRPr lang="en-US" sz="2000" dirty="0"/>
          </a:p>
          <a:p>
            <a:pPr marL="0" indent="0" algn="r" rtl="1">
              <a:lnSpc>
                <a:spcPct val="100000"/>
              </a:lnSpc>
              <a:buNone/>
            </a:pPr>
            <a:r>
              <a:rPr lang="ar-SA" sz="1800" dirty="0" smtClean="0"/>
              <a:t>بعد </a:t>
            </a:r>
            <a:r>
              <a:rPr lang="ar-SA" sz="1800" dirty="0"/>
              <a:t>طحن القمح قامت المطحنة ببيع الطحين لتاجر الجملة بقيمة </a:t>
            </a:r>
            <a:r>
              <a:rPr lang="ar-SA" sz="1800" dirty="0" smtClean="0"/>
              <a:t>15000شيكل, </a:t>
            </a:r>
            <a:r>
              <a:rPr lang="ar-SA" sz="2000" dirty="0" smtClean="0"/>
              <a:t>وقام </a:t>
            </a:r>
            <a:r>
              <a:rPr lang="ar-SA" sz="2000" dirty="0"/>
              <a:t>تاجر الجملة ببيع الطحين لتجار التجزئة بسعر 18000 </a:t>
            </a:r>
            <a:r>
              <a:rPr lang="ar-SA" sz="2000" dirty="0" smtClean="0"/>
              <a:t>شيكل.</a:t>
            </a:r>
            <a:r>
              <a:rPr lang="ar-SA" sz="1800" dirty="0" smtClean="0"/>
              <a:t> وباع تاجر التجزئة الطحين الى المستهلكين بسعر 20000 شيكل. </a:t>
            </a:r>
            <a:endParaRPr lang="ar-SA" sz="1200" b="1" dirty="0" smtClean="0">
              <a:solidFill>
                <a:srgbClr val="0070C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492397868"/>
              </p:ext>
            </p:extLst>
          </p:nvPr>
        </p:nvGraphicFramePr>
        <p:xfrm>
          <a:off x="838200" y="2579791"/>
          <a:ext cx="10605331" cy="2767460"/>
        </p:xfrm>
        <a:graphic>
          <a:graphicData uri="http://schemas.openxmlformats.org/drawingml/2006/table">
            <a:tbl>
              <a:tblPr firstRow="1" firstCol="1" lastRow="1" lastCol="1" bandRow="1" bandCol="1">
                <a:tableStyleId>{0660B408-B3CF-4A94-85FC-2B1E0A45F4A2}</a:tableStyleId>
              </a:tblPr>
              <a:tblGrid>
                <a:gridCol w="1308743">
                  <a:extLst>
                    <a:ext uri="{9D8B030D-6E8A-4147-A177-3AD203B41FA5}">
                      <a16:colId xmlns:a16="http://schemas.microsoft.com/office/drawing/2014/main" val="20000"/>
                    </a:ext>
                  </a:extLst>
                </a:gridCol>
                <a:gridCol w="1094379">
                  <a:extLst>
                    <a:ext uri="{9D8B030D-6E8A-4147-A177-3AD203B41FA5}">
                      <a16:colId xmlns:a16="http://schemas.microsoft.com/office/drawing/2014/main" val="20001"/>
                    </a:ext>
                  </a:extLst>
                </a:gridCol>
                <a:gridCol w="1294954">
                  <a:extLst>
                    <a:ext uri="{9D8B030D-6E8A-4147-A177-3AD203B41FA5}">
                      <a16:colId xmlns:a16="http://schemas.microsoft.com/office/drawing/2014/main" val="20002"/>
                    </a:ext>
                  </a:extLst>
                </a:gridCol>
                <a:gridCol w="1495528">
                  <a:extLst>
                    <a:ext uri="{9D8B030D-6E8A-4147-A177-3AD203B41FA5}">
                      <a16:colId xmlns:a16="http://schemas.microsoft.com/office/drawing/2014/main" val="20003"/>
                    </a:ext>
                  </a:extLst>
                </a:gridCol>
                <a:gridCol w="1237289">
                  <a:extLst>
                    <a:ext uri="{9D8B030D-6E8A-4147-A177-3AD203B41FA5}">
                      <a16:colId xmlns:a16="http://schemas.microsoft.com/office/drawing/2014/main" val="20004"/>
                    </a:ext>
                  </a:extLst>
                </a:gridCol>
                <a:gridCol w="1353871">
                  <a:extLst>
                    <a:ext uri="{9D8B030D-6E8A-4147-A177-3AD203B41FA5}">
                      <a16:colId xmlns:a16="http://schemas.microsoft.com/office/drawing/2014/main" val="20005"/>
                    </a:ext>
                  </a:extLst>
                </a:gridCol>
                <a:gridCol w="2820567">
                  <a:extLst>
                    <a:ext uri="{9D8B030D-6E8A-4147-A177-3AD203B41FA5}">
                      <a16:colId xmlns:a16="http://schemas.microsoft.com/office/drawing/2014/main" val="20006"/>
                    </a:ext>
                  </a:extLst>
                </a:gridCol>
              </a:tblGrid>
              <a:tr h="749763">
                <a:tc>
                  <a:txBody>
                    <a:bodyPr/>
                    <a:lstStyle/>
                    <a:p>
                      <a:pPr marL="0" marR="0" algn="ctr" rtl="1">
                        <a:spcBef>
                          <a:spcPts val="0"/>
                        </a:spcBef>
                        <a:spcAft>
                          <a:spcPts val="0"/>
                        </a:spcAft>
                      </a:pPr>
                      <a:r>
                        <a:rPr lang="ar-JO" sz="2000" dirty="0">
                          <a:effectLst/>
                        </a:rPr>
                        <a:t>الفرق في القيمة</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rtl="1">
                        <a:spcBef>
                          <a:spcPts val="0"/>
                        </a:spcBef>
                        <a:spcAft>
                          <a:spcPts val="0"/>
                        </a:spcAft>
                      </a:pPr>
                      <a:r>
                        <a:rPr lang="ar-JO" sz="2000">
                          <a:effectLst/>
                        </a:rPr>
                        <a:t>الفرق</a:t>
                      </a:r>
                      <a:endParaRPr lang="en-US" sz="20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rtl="1">
                        <a:spcBef>
                          <a:spcPts val="0"/>
                        </a:spcBef>
                        <a:spcAft>
                          <a:spcPts val="0"/>
                        </a:spcAft>
                      </a:pPr>
                      <a:r>
                        <a:rPr lang="ar-JO" sz="2000">
                          <a:effectLst/>
                        </a:rPr>
                        <a:t>ض. ق.م بيع</a:t>
                      </a:r>
                      <a:endParaRPr lang="en-US" sz="20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rtl="1">
                        <a:spcBef>
                          <a:spcPts val="0"/>
                        </a:spcBef>
                        <a:spcAft>
                          <a:spcPts val="0"/>
                        </a:spcAft>
                      </a:pPr>
                      <a:r>
                        <a:rPr lang="ar-JO" sz="2000">
                          <a:effectLst/>
                        </a:rPr>
                        <a:t>ض. ق. م شراء</a:t>
                      </a:r>
                      <a:endParaRPr lang="en-US" sz="20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rtl="1">
                        <a:spcBef>
                          <a:spcPts val="0"/>
                        </a:spcBef>
                        <a:spcAft>
                          <a:spcPts val="0"/>
                        </a:spcAft>
                      </a:pP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rtl="1">
                        <a:spcBef>
                          <a:spcPts val="0"/>
                        </a:spcBef>
                        <a:spcAft>
                          <a:spcPts val="0"/>
                        </a:spcAft>
                      </a:pPr>
                      <a:r>
                        <a:rPr lang="ar-JO" sz="2000" dirty="0">
                          <a:effectLst/>
                        </a:rPr>
                        <a:t>سعر الشراء</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rtl="1">
                        <a:spcBef>
                          <a:spcPts val="0"/>
                        </a:spcBef>
                        <a:spcAft>
                          <a:spcPts val="0"/>
                        </a:spcAft>
                      </a:pPr>
                      <a:r>
                        <a:rPr lang="ar-JO" sz="2000" dirty="0">
                          <a:effectLst/>
                        </a:rPr>
                        <a:t>البيان</a:t>
                      </a:r>
                      <a:endParaRPr lang="en-US" sz="2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0000"/>
                  </a:ext>
                </a:extLst>
              </a:tr>
              <a:tr h="397087">
                <a:tc>
                  <a:txBody>
                    <a:bodyPr/>
                    <a:lstStyle/>
                    <a:p>
                      <a:pPr marL="0" marR="0" algn="justLow" rtl="1">
                        <a:spcBef>
                          <a:spcPts val="0"/>
                        </a:spcBef>
                        <a:spcAft>
                          <a:spcPts val="0"/>
                        </a:spcAft>
                      </a:pPr>
                      <a:r>
                        <a:rPr lang="ar-SA" sz="2000" dirty="0" smtClean="0">
                          <a:effectLst/>
                        </a:rPr>
                        <a:t>.............</a:t>
                      </a:r>
                      <a:r>
                        <a:rPr lang="en-US" sz="2000" dirty="0">
                          <a:effectLst/>
                        </a:rPr>
                        <a:t> </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SA" sz="2000" dirty="0" smtClean="0">
                          <a:effectLst/>
                        </a:rPr>
                        <a:t>............</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en-US" sz="2000" dirty="0">
                          <a:effectLst/>
                        </a:rPr>
                        <a:t> </a:t>
                      </a:r>
                      <a:r>
                        <a:rPr lang="ar-SA" sz="2000" dirty="0" smtClean="0">
                          <a:effectLst/>
                        </a:rPr>
                        <a:t>.............</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SA" sz="2000" dirty="0" smtClean="0">
                          <a:effectLst/>
                        </a:rPr>
                        <a:t>..............</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indent="0" algn="justLow" defTabSz="914400" rtl="1" eaLnBrk="1" fontAlgn="auto" latinLnBrk="0" hangingPunct="1">
                        <a:lnSpc>
                          <a:spcPct val="100000"/>
                        </a:lnSpc>
                        <a:spcBef>
                          <a:spcPts val="0"/>
                        </a:spcBef>
                        <a:spcAft>
                          <a:spcPts val="0"/>
                        </a:spcAft>
                        <a:buClrTx/>
                        <a:buSzTx/>
                        <a:buFontTx/>
                        <a:buNone/>
                        <a:tabLst/>
                        <a:defRPr/>
                      </a:pPr>
                      <a:endParaRPr lang="en-US" sz="2000" dirty="0" smtClean="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SA" sz="2000" dirty="0" smtClean="0">
                          <a:effectLst/>
                        </a:rPr>
                        <a:t>.............</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SA" sz="2000" dirty="0" smtClean="0">
                          <a:effectLst/>
                        </a:rPr>
                        <a:t>المزارع</a:t>
                      </a:r>
                      <a:endParaRPr lang="en-US" sz="2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0001"/>
                  </a:ext>
                </a:extLst>
              </a:tr>
              <a:tr h="397087">
                <a:tc>
                  <a:txBody>
                    <a:bodyPr/>
                    <a:lstStyle/>
                    <a:p>
                      <a:pPr marL="0" marR="0" algn="justLow" rtl="1">
                        <a:spcBef>
                          <a:spcPts val="0"/>
                        </a:spcBef>
                        <a:spcAft>
                          <a:spcPts val="0"/>
                        </a:spcAft>
                      </a:pPr>
                      <a:r>
                        <a:rPr lang="ar-SA" sz="2000" dirty="0" smtClean="0">
                          <a:effectLst/>
                        </a:rPr>
                        <a:t>5000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SA" sz="2000" dirty="0" smtClean="0">
                          <a:effectLst/>
                        </a:rPr>
                        <a:t>800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SA" sz="2000" dirty="0" smtClean="0">
                          <a:effectLst/>
                        </a:rPr>
                        <a:t>2400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SA" sz="2000" dirty="0" smtClean="0">
                          <a:effectLst/>
                        </a:rPr>
                        <a:t>1600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SA" sz="2000" dirty="0" smtClean="0">
                          <a:effectLst/>
                        </a:rPr>
                        <a:t>10000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SA" sz="2000" dirty="0" smtClean="0">
                          <a:effectLst/>
                        </a:rPr>
                        <a:t>مطاحن الحبوب</a:t>
                      </a:r>
                      <a:endParaRPr lang="en-US" sz="2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0002"/>
                  </a:ext>
                </a:extLst>
              </a:tr>
              <a:tr h="397087">
                <a:tc>
                  <a:txBody>
                    <a:bodyPr/>
                    <a:lstStyle/>
                    <a:p>
                      <a:pPr marL="0" marR="0" algn="justLow" rtl="1">
                        <a:spcBef>
                          <a:spcPts val="0"/>
                        </a:spcBef>
                        <a:spcAft>
                          <a:spcPts val="0"/>
                        </a:spcAft>
                      </a:pPr>
                      <a:r>
                        <a:rPr lang="ar-SA" sz="2000" dirty="0" smtClean="0">
                          <a:effectLst/>
                        </a:rPr>
                        <a:t>3000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SA" sz="2000" dirty="0" smtClean="0">
                          <a:effectLst/>
                        </a:rPr>
                        <a:t>480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SA" sz="2000" dirty="0" smtClean="0">
                          <a:effectLst/>
                        </a:rPr>
                        <a:t>2880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SA" sz="2000" dirty="0" smtClean="0">
                          <a:effectLst/>
                        </a:rPr>
                        <a:t>2400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smtClean="0">
                          <a:effectLst/>
                        </a:rPr>
                        <a:t>1</a:t>
                      </a:r>
                      <a:r>
                        <a:rPr lang="ar-SA" sz="2000" dirty="0" smtClean="0">
                          <a:effectLst/>
                        </a:rPr>
                        <a:t>50</a:t>
                      </a:r>
                      <a:r>
                        <a:rPr lang="ar-JO" sz="2000" dirty="0" smtClean="0">
                          <a:effectLst/>
                        </a:rPr>
                        <a:t>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smtClean="0">
                          <a:effectLst/>
                        </a:rPr>
                        <a:t>تاجر جملة باع لمفرق</a:t>
                      </a:r>
                      <a:endParaRPr lang="en-US" sz="2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0003"/>
                  </a:ext>
                </a:extLst>
              </a:tr>
              <a:tr h="429349">
                <a:tc>
                  <a:txBody>
                    <a:bodyPr/>
                    <a:lstStyle/>
                    <a:p>
                      <a:pPr marL="0" marR="0" algn="justLow" rtl="1">
                        <a:spcBef>
                          <a:spcPts val="0"/>
                        </a:spcBef>
                        <a:spcAft>
                          <a:spcPts val="0"/>
                        </a:spcAft>
                      </a:pPr>
                      <a:r>
                        <a:rPr lang="ar-SA" sz="2000" dirty="0" smtClean="0">
                          <a:effectLst/>
                        </a:rPr>
                        <a:t>2000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SA" sz="2000" dirty="0" smtClean="0">
                          <a:effectLst/>
                        </a:rPr>
                        <a:t>320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SA" sz="2000" dirty="0" smtClean="0">
                          <a:effectLst/>
                        </a:rPr>
                        <a:t>3200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SA" sz="2000" dirty="0" smtClean="0">
                          <a:effectLst/>
                        </a:rPr>
                        <a:t>2880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SA" sz="2000" dirty="0" smtClean="0">
                          <a:effectLst/>
                        </a:rPr>
                        <a:t>18000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smtClean="0">
                          <a:effectLst/>
                        </a:rPr>
                        <a:t>تاجر التجزئة</a:t>
                      </a:r>
                      <a:endParaRPr lang="en-US" sz="2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0004"/>
                  </a:ext>
                </a:extLst>
              </a:tr>
              <a:tr h="397087">
                <a:tc>
                  <a:txBody>
                    <a:bodyPr/>
                    <a:lstStyle/>
                    <a:p>
                      <a:pPr marL="0" marR="88900" algn="justLow" rtl="1">
                        <a:spcBef>
                          <a:spcPts val="0"/>
                        </a:spcBef>
                        <a:spcAft>
                          <a:spcPts val="0"/>
                        </a:spcAft>
                      </a:pPr>
                      <a:r>
                        <a:rPr lang="ar-SA" sz="2000" dirty="0" smtClean="0">
                          <a:effectLst/>
                        </a:rPr>
                        <a:t>..........</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a:effectLst/>
                        </a:rPr>
                        <a:t>......</a:t>
                      </a:r>
                      <a:endParaRPr lang="en-US" sz="20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a:effectLst/>
                        </a:rPr>
                        <a:t>.........</a:t>
                      </a:r>
                      <a:endParaRPr lang="en-US" sz="20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SA" sz="2000" dirty="0" smtClean="0">
                          <a:effectLst/>
                        </a:rPr>
                        <a:t>3200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SA" sz="2000" dirty="0" smtClean="0">
                          <a:effectLst/>
                        </a:rPr>
                        <a:t>20000</a:t>
                      </a:r>
                      <a:endParaRPr lang="en-US" sz="2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justLow" rtl="1">
                        <a:spcBef>
                          <a:spcPts val="0"/>
                        </a:spcBef>
                        <a:spcAft>
                          <a:spcPts val="0"/>
                        </a:spcAft>
                      </a:pPr>
                      <a:r>
                        <a:rPr lang="ar-JO" sz="2000" dirty="0">
                          <a:effectLst/>
                        </a:rPr>
                        <a:t>المستهلك</a:t>
                      </a:r>
                      <a:endParaRPr lang="en-US" sz="2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89149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350378"/>
            <a:ext cx="10515600" cy="5826585"/>
          </a:xfrm>
        </p:spPr>
        <p:txBody>
          <a:bodyPr>
            <a:normAutofit/>
          </a:bodyPr>
          <a:lstStyle/>
          <a:p>
            <a:pPr marL="0" indent="0" algn="r" rtl="1">
              <a:buNone/>
            </a:pPr>
            <a:r>
              <a:rPr lang="ar-SA" sz="1800" b="1" dirty="0" smtClean="0">
                <a:solidFill>
                  <a:srgbClr val="0070C0"/>
                </a:solidFill>
              </a:rPr>
              <a:t>مثال  ص283</a:t>
            </a:r>
          </a:p>
          <a:p>
            <a:pPr marL="0" indent="0" algn="r" rtl="1">
              <a:buNone/>
            </a:pPr>
            <a:r>
              <a:rPr lang="ar-SA" sz="2300" dirty="0" smtClean="0"/>
              <a:t>بلغت </a:t>
            </a:r>
            <a:r>
              <a:rPr lang="ar-SA" sz="2300" dirty="0"/>
              <a:t>مبيعات أحد التجار في شهر أب 40000 شيكل، كما أن قيمة مشترياته كانت 25000 شيكل.</a:t>
            </a:r>
            <a:endParaRPr lang="en-US" sz="2300" dirty="0"/>
          </a:p>
          <a:p>
            <a:pPr marL="0" indent="0" algn="r" rtl="1">
              <a:buNone/>
            </a:pPr>
            <a:r>
              <a:rPr lang="ar-SA" sz="2300" b="1" dirty="0"/>
              <a:t>المطلوب</a:t>
            </a:r>
            <a:r>
              <a:rPr lang="ar-SA" sz="2300" dirty="0"/>
              <a:t>:-  </a:t>
            </a:r>
            <a:r>
              <a:rPr lang="ar-SA" sz="2300" dirty="0" smtClean="0"/>
              <a:t>  </a:t>
            </a:r>
            <a:r>
              <a:rPr lang="ar-SA" sz="2300" dirty="0"/>
              <a:t>إيجاد قيمة ض.ق.م(16%) التي سيدفعها هذا التاجر إذا علمت أن صفقاته ومشترياته شاملة لمبلغ الضريبة المضافة</a:t>
            </a:r>
            <a:r>
              <a:rPr lang="ar-SA" dirty="0"/>
              <a:t>.</a:t>
            </a:r>
            <a:endParaRPr lang="en-US" dirty="0"/>
          </a:p>
          <a:p>
            <a:pPr marL="0" indent="0" algn="r" rtl="1">
              <a:buNone/>
            </a:pPr>
            <a:r>
              <a:rPr lang="ar-SA" sz="1800" b="1" u="sng" dirty="0" smtClean="0">
                <a:solidFill>
                  <a:schemeClr val="accent5"/>
                </a:solidFill>
              </a:rPr>
              <a:t>(قيمة الصفقات \ 1.16)</a:t>
            </a:r>
            <a:r>
              <a:rPr lang="ar-SA" sz="1800" b="1" dirty="0" smtClean="0">
                <a:solidFill>
                  <a:schemeClr val="accent5"/>
                </a:solidFill>
              </a:rPr>
              <a:t> </a:t>
            </a:r>
            <a:r>
              <a:rPr lang="en-US" sz="1800" b="1" dirty="0">
                <a:solidFill>
                  <a:schemeClr val="accent5"/>
                </a:solidFill>
              </a:rPr>
              <a:t>X</a:t>
            </a:r>
            <a:r>
              <a:rPr lang="ar-SA" sz="1800" b="1" dirty="0">
                <a:solidFill>
                  <a:schemeClr val="accent5"/>
                </a:solidFill>
              </a:rPr>
              <a:t> 16%  =   قيمة الضريبة </a:t>
            </a:r>
            <a:r>
              <a:rPr lang="ar-SA" sz="1800" b="1" dirty="0" smtClean="0">
                <a:solidFill>
                  <a:schemeClr val="accent5"/>
                </a:solidFill>
              </a:rPr>
              <a:t>المضافة على الصفقات   = (40000\1.16) </a:t>
            </a:r>
            <a:r>
              <a:rPr lang="en-US" sz="1800" b="1" dirty="0" smtClean="0">
                <a:solidFill>
                  <a:schemeClr val="accent5"/>
                </a:solidFill>
              </a:rPr>
              <a:t>x</a:t>
            </a:r>
            <a:r>
              <a:rPr lang="ar-SA" sz="1800" b="1" dirty="0" smtClean="0">
                <a:solidFill>
                  <a:schemeClr val="accent5"/>
                </a:solidFill>
              </a:rPr>
              <a:t> 16% = 5517</a:t>
            </a:r>
          </a:p>
          <a:p>
            <a:pPr marL="0" indent="0" algn="r" rtl="1">
              <a:buNone/>
            </a:pPr>
            <a:r>
              <a:rPr lang="ar-SA" sz="1800" b="1" dirty="0" smtClean="0">
                <a:solidFill>
                  <a:schemeClr val="accent5"/>
                </a:solidFill>
              </a:rPr>
              <a:t>(قيمة المشتريات \ 1.16) </a:t>
            </a:r>
            <a:r>
              <a:rPr lang="fr-FR" sz="1800" b="1" dirty="0" smtClean="0">
                <a:solidFill>
                  <a:schemeClr val="accent5"/>
                </a:solidFill>
              </a:rPr>
              <a:t>X</a:t>
            </a:r>
            <a:r>
              <a:rPr lang="ar-SA" sz="1800" b="1" dirty="0" smtClean="0">
                <a:solidFill>
                  <a:schemeClr val="accent5"/>
                </a:solidFill>
              </a:rPr>
              <a:t> 16% =  قيمة الضريبة المضافة على المشتريات = (25000\1.16) </a:t>
            </a:r>
            <a:r>
              <a:rPr lang="en-US" sz="1800" b="1" dirty="0" smtClean="0">
                <a:solidFill>
                  <a:schemeClr val="accent5"/>
                </a:solidFill>
              </a:rPr>
              <a:t>x</a:t>
            </a:r>
            <a:r>
              <a:rPr lang="ar-SA" sz="1800" b="1" dirty="0" smtClean="0">
                <a:solidFill>
                  <a:schemeClr val="accent5"/>
                </a:solidFill>
              </a:rPr>
              <a:t> 16% = 3348</a:t>
            </a:r>
          </a:p>
          <a:p>
            <a:pPr marL="0" indent="0" algn="r" rtl="1">
              <a:buNone/>
            </a:pPr>
            <a:r>
              <a:rPr lang="ar-SA" sz="1800" dirty="0" smtClean="0"/>
              <a:t>	</a:t>
            </a:r>
            <a:r>
              <a:rPr lang="ar-SA" sz="1800" b="1" dirty="0" smtClean="0">
                <a:solidFill>
                  <a:srgbClr val="C00000"/>
                </a:solidFill>
              </a:rPr>
              <a:t>قيمة الضريبة المضافة للدفع =5517 – 3348 = 2069 شيكل </a:t>
            </a:r>
          </a:p>
          <a:p>
            <a:pPr marL="0" indent="0" algn="r" rtl="1">
              <a:lnSpc>
                <a:spcPct val="120000"/>
              </a:lnSpc>
              <a:buNone/>
            </a:pPr>
            <a:r>
              <a:rPr lang="ar-SA" sz="2200" dirty="0" smtClean="0"/>
              <a:t>لا </a:t>
            </a:r>
            <a:r>
              <a:rPr lang="ar-SA" sz="2200" dirty="0"/>
              <a:t>يجوز للمكلف تأخير دفع قيمة الضريبة على المبيعات التي يصدر بها فاتورة للشهر نفسه، بينما يجوز له عدم إجراء تقاص لمشترياته لنفس الشهر، ويحق له تأخير التقاص لحد أقصى 6 شهور وإذا زاد عمر فاتورة مشترياته عن 6 شهور دون أن يدخلها في حسابات أحد الأشهر الستة اللاحقة لتاريخ حصوله عليها فإنه لا يُعترف بها ولا يتم تقاصها</a:t>
            </a:r>
            <a:r>
              <a:rPr lang="ar-SA" sz="1800" dirty="0"/>
              <a:t>.</a:t>
            </a:r>
            <a:endParaRPr lang="en-US" sz="1800" dirty="0"/>
          </a:p>
          <a:p>
            <a:pPr marL="0" indent="0" algn="r" rtl="1">
              <a:lnSpc>
                <a:spcPct val="120000"/>
              </a:lnSpc>
              <a:buNone/>
            </a:pPr>
            <a:r>
              <a:rPr lang="ar-SA" sz="2100" dirty="0" smtClean="0"/>
              <a:t>في </a:t>
            </a:r>
            <a:r>
              <a:rPr lang="ar-SA" sz="2100" dirty="0"/>
              <a:t>بعض الحالات قد تكون المشتريات التي يقدمها المكلف في أحد الشهور تزيد عن قيمة مبيعاته مما يعني زيادة قيمة ضريبة مشترياته المراد تقاصها عن ضريبة القيمة المضافة على مبيعاته وفي هذه الحالة يحق للمكلف مطالبة دائرة ضريبة القيمة المضافة بإعادة المبلغ الزائد نقدا أو يحق له إبقاؤه  في حسابه لدى الدائرة ويتم الخصم منه في الأشهر اللاحقة.</a:t>
            </a:r>
            <a:endParaRPr lang="ar-SA" sz="2100" b="1" dirty="0">
              <a:solidFill>
                <a:srgbClr val="0070C0"/>
              </a:solidFill>
            </a:endParaRPr>
          </a:p>
          <a:p>
            <a:pPr marL="0" indent="0" algn="r" rtl="1">
              <a:buNone/>
            </a:pPr>
            <a:endParaRPr lang="ar-SA" sz="1800" b="1" dirty="0" smtClean="0">
              <a:solidFill>
                <a:srgbClr val="0070C0"/>
              </a:solidFill>
            </a:endParaRPr>
          </a:p>
        </p:txBody>
      </p:sp>
    </p:spTree>
    <p:extLst>
      <p:ext uri="{BB962C8B-B14F-4D97-AF65-F5344CB8AC3E}">
        <p14:creationId xmlns:p14="http://schemas.microsoft.com/office/powerpoint/2010/main" val="3367827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350378"/>
            <a:ext cx="10515600" cy="5826585"/>
          </a:xfrm>
        </p:spPr>
        <p:txBody>
          <a:bodyPr>
            <a:normAutofit/>
          </a:bodyPr>
          <a:lstStyle/>
          <a:p>
            <a:pPr marL="0" indent="0" algn="r" rtl="1">
              <a:buNone/>
            </a:pPr>
            <a:r>
              <a:rPr lang="ar-SA" sz="1800" b="1" dirty="0" smtClean="0">
                <a:solidFill>
                  <a:srgbClr val="0070C0"/>
                </a:solidFill>
              </a:rPr>
              <a:t>مثال ص 284</a:t>
            </a:r>
          </a:p>
          <a:p>
            <a:pPr marL="0" indent="0" algn="r" rtl="1">
              <a:buNone/>
            </a:pPr>
            <a:r>
              <a:rPr lang="ar-SA" dirty="0"/>
              <a:t> </a:t>
            </a:r>
            <a:r>
              <a:rPr lang="ar-SA" sz="2400" dirty="0"/>
              <a:t>بلغت مبيعات أحد التجار لشهر آب / مبلغ 50000 شيكل وقدم كشف مشترياته عن هذا الشهر بقيمة 70000 شيكل فان المبلغ الواجب إعادته للمكلف هو كما يلي:-  </a:t>
            </a:r>
            <a:endParaRPr lang="ar-SA" sz="1600" dirty="0" smtClean="0"/>
          </a:p>
          <a:p>
            <a:pPr marL="0" indent="0" algn="r" rtl="1">
              <a:buNone/>
            </a:pPr>
            <a:endParaRPr lang="ar-SA" sz="1800" dirty="0"/>
          </a:p>
          <a:p>
            <a:pPr marL="0" indent="0" algn="r" rtl="1">
              <a:buNone/>
            </a:pPr>
            <a:r>
              <a:rPr lang="ar-SA" sz="2000" dirty="0" smtClean="0"/>
              <a:t>ضريبة المبيعات              </a:t>
            </a:r>
            <a:r>
              <a:rPr lang="ar-SA" sz="2000" dirty="0"/>
              <a:t>50000  ×  16%    =    8000</a:t>
            </a:r>
            <a:endParaRPr lang="en-US" sz="2000" dirty="0"/>
          </a:p>
          <a:p>
            <a:pPr marL="0" indent="0" algn="r" rtl="1">
              <a:buNone/>
            </a:pPr>
            <a:r>
              <a:rPr lang="ar-SA" sz="2000" dirty="0" smtClean="0"/>
              <a:t>- ضريبة المشتريات          </a:t>
            </a:r>
            <a:r>
              <a:rPr lang="ar-SA" sz="2000" dirty="0"/>
              <a:t>70000  ×  16%    =    </a:t>
            </a:r>
            <a:r>
              <a:rPr lang="ar-SA" sz="2000" u="sng" dirty="0"/>
              <a:t>11200</a:t>
            </a:r>
            <a:endParaRPr lang="en-US" sz="2000" u="sng" dirty="0"/>
          </a:p>
          <a:p>
            <a:pPr marL="0" indent="0" algn="r" rtl="1">
              <a:buNone/>
            </a:pPr>
            <a:r>
              <a:rPr lang="ar-SA" sz="2000" dirty="0" smtClean="0"/>
              <a:t>= الضريبة المستحقة                                        - </a:t>
            </a:r>
            <a:r>
              <a:rPr lang="ar-SA" sz="2000" dirty="0"/>
              <a:t>3200  مبلغ الإعادة</a:t>
            </a:r>
            <a:endParaRPr lang="en-US" sz="2000" dirty="0"/>
          </a:p>
          <a:p>
            <a:pPr marL="0" indent="0" algn="r" rtl="1">
              <a:buNone/>
            </a:pPr>
            <a:r>
              <a:rPr lang="ar-SA" sz="2000" dirty="0" smtClean="0">
                <a:solidFill>
                  <a:srgbClr val="0070C0"/>
                </a:solidFill>
              </a:rPr>
              <a:t>او (لصفقات – المدخلات) * 16% = (50000 – 70000)* 16% = - 20000 * 16% = - 3200 شيكل</a:t>
            </a:r>
          </a:p>
          <a:p>
            <a:pPr marL="0" indent="0" algn="r" rtl="1">
              <a:buNone/>
            </a:pPr>
            <a:endParaRPr lang="ar-SA" sz="1800" b="1" dirty="0" smtClean="0">
              <a:solidFill>
                <a:srgbClr val="0070C0"/>
              </a:solidFill>
            </a:endParaRPr>
          </a:p>
          <a:p>
            <a:pPr marL="0" indent="0" algn="r" rtl="1">
              <a:buNone/>
            </a:pPr>
            <a:r>
              <a:rPr lang="ar-SA" dirty="0"/>
              <a:t> يستحق للمكلف في ذمة الخزينة العامة مبلغ 3200 شيكل ويحق له المطالبة به نقدا أو إبقاءه لدى الدائرة ويتم الخصم منه في الأشهر اللاحقة. </a:t>
            </a:r>
            <a:endParaRPr lang="ar-SA" sz="1800" b="1" dirty="0" smtClean="0">
              <a:solidFill>
                <a:srgbClr val="0070C0"/>
              </a:solidFill>
            </a:endParaRPr>
          </a:p>
        </p:txBody>
      </p:sp>
    </p:spTree>
    <p:extLst>
      <p:ext uri="{BB962C8B-B14F-4D97-AF65-F5344CB8AC3E}">
        <p14:creationId xmlns:p14="http://schemas.microsoft.com/office/powerpoint/2010/main" val="371372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7350" y="77222"/>
            <a:ext cx="10376055" cy="715617"/>
          </a:xfrm>
        </p:spPr>
        <p:txBody>
          <a:bodyPr>
            <a:normAutofit/>
          </a:bodyPr>
          <a:lstStyle/>
          <a:p>
            <a:pPr algn="r" rtl="1"/>
            <a:r>
              <a:rPr lang="ar-SA" sz="3200" b="1" dirty="0">
                <a:solidFill>
                  <a:srgbClr val="C00000"/>
                </a:solidFill>
              </a:rPr>
              <a:t>الفصل </a:t>
            </a:r>
            <a:r>
              <a:rPr lang="ar-SA" sz="3200" b="1" dirty="0" smtClean="0">
                <a:solidFill>
                  <a:srgbClr val="C00000"/>
                </a:solidFill>
              </a:rPr>
              <a:t>الثامن:- ضريبة القيمة المضافة والجمارك</a:t>
            </a:r>
            <a:endParaRPr lang="en-US" sz="3200" b="1" dirty="0">
              <a:solidFill>
                <a:srgbClr val="C00000"/>
              </a:solidFill>
            </a:endParaRPr>
          </a:p>
        </p:txBody>
      </p:sp>
      <p:sp>
        <p:nvSpPr>
          <p:cNvPr id="3" name="Content Placeholder 2"/>
          <p:cNvSpPr>
            <a:spLocks noGrp="1"/>
          </p:cNvSpPr>
          <p:nvPr>
            <p:ph idx="1"/>
          </p:nvPr>
        </p:nvSpPr>
        <p:spPr>
          <a:xfrm>
            <a:off x="755374" y="1043610"/>
            <a:ext cx="11055626" cy="5427094"/>
          </a:xfrm>
        </p:spPr>
        <p:txBody>
          <a:bodyPr>
            <a:noAutofit/>
          </a:bodyPr>
          <a:lstStyle/>
          <a:p>
            <a:pPr algn="r" rtl="1"/>
            <a:r>
              <a:rPr lang="ar-JO" sz="1900" b="1" dirty="0">
                <a:solidFill>
                  <a:srgbClr val="C00000"/>
                </a:solidFill>
              </a:rPr>
              <a:t>خصائص ضريبة </a:t>
            </a:r>
            <a:r>
              <a:rPr lang="ar-SA" sz="1900" b="1" dirty="0" smtClean="0">
                <a:solidFill>
                  <a:srgbClr val="C00000"/>
                </a:solidFill>
              </a:rPr>
              <a:t>القيمة المضافة</a:t>
            </a:r>
            <a:r>
              <a:rPr lang="ar-JO" sz="1900" b="1" dirty="0" smtClean="0">
                <a:solidFill>
                  <a:srgbClr val="C00000"/>
                </a:solidFill>
              </a:rPr>
              <a:t>:</a:t>
            </a:r>
            <a:endParaRPr lang="ar-SA" sz="1900" b="1" dirty="0">
              <a:solidFill>
                <a:srgbClr val="C00000"/>
              </a:solidFill>
            </a:endParaRPr>
          </a:p>
          <a:p>
            <a:pPr algn="r" rtl="1">
              <a:buFont typeface="Wingdings" panose="05000000000000000000" pitchFamily="2" charset="2"/>
              <a:buChar char="q"/>
            </a:pPr>
            <a:r>
              <a:rPr lang="ar-SA" sz="1900" b="1" dirty="0" smtClean="0"/>
              <a:t> </a:t>
            </a:r>
            <a:r>
              <a:rPr lang="ar-JO" sz="1900" dirty="0" smtClean="0">
                <a:solidFill>
                  <a:srgbClr val="FF0000"/>
                </a:solidFill>
              </a:rPr>
              <a:t>ضريبة</a:t>
            </a:r>
            <a:r>
              <a:rPr lang="ar-SA" sz="1900" dirty="0" smtClean="0">
                <a:solidFill>
                  <a:srgbClr val="FF0000"/>
                </a:solidFill>
              </a:rPr>
              <a:t> عامة:- </a:t>
            </a:r>
            <a:r>
              <a:rPr lang="ar-SA" sz="1900" dirty="0" smtClean="0"/>
              <a:t>تخضع لها جميع السلع والخدمات المحلية والمستوردة</a:t>
            </a:r>
          </a:p>
          <a:p>
            <a:pPr algn="r" rtl="1">
              <a:buFont typeface="Wingdings" panose="05000000000000000000" pitchFamily="2" charset="2"/>
              <a:buChar char="q"/>
            </a:pPr>
            <a:r>
              <a:rPr lang="ar-SA" sz="1900" dirty="0">
                <a:solidFill>
                  <a:srgbClr val="FF0000"/>
                </a:solidFill>
              </a:rPr>
              <a:t> </a:t>
            </a:r>
            <a:r>
              <a:rPr lang="ar-SA" sz="1900" dirty="0" smtClean="0">
                <a:solidFill>
                  <a:srgbClr val="FF0000"/>
                </a:solidFill>
              </a:rPr>
              <a:t>ضريبة غير</a:t>
            </a:r>
            <a:r>
              <a:rPr lang="ar-JO" sz="1900" dirty="0" smtClean="0">
                <a:solidFill>
                  <a:srgbClr val="FF0000"/>
                </a:solidFill>
              </a:rPr>
              <a:t> </a:t>
            </a:r>
            <a:r>
              <a:rPr lang="ar-JO" sz="1900" dirty="0">
                <a:solidFill>
                  <a:srgbClr val="FF0000"/>
                </a:solidFill>
              </a:rPr>
              <a:t>مباشرة: </a:t>
            </a:r>
            <a:r>
              <a:rPr lang="ar-SA" sz="1900" dirty="0">
                <a:solidFill>
                  <a:srgbClr val="FF0000"/>
                </a:solidFill>
              </a:rPr>
              <a:t>- </a:t>
            </a:r>
            <a:r>
              <a:rPr lang="ar-JO" sz="1900" dirty="0"/>
              <a:t>حيث تفرض على </a:t>
            </a:r>
            <a:r>
              <a:rPr lang="ar-SA" sz="1900" dirty="0" smtClean="0"/>
              <a:t>الانفاق عند استهلاك السلع او أداء الخدمات، وعند الاستيراد او التصدير وعند نقل الملكية.</a:t>
            </a:r>
          </a:p>
          <a:p>
            <a:pPr algn="r" rtl="1">
              <a:buFont typeface="Wingdings" panose="05000000000000000000" pitchFamily="2" charset="2"/>
              <a:buChar char="q"/>
            </a:pPr>
            <a:r>
              <a:rPr lang="ar-SA" sz="1900" dirty="0"/>
              <a:t> </a:t>
            </a:r>
            <a:r>
              <a:rPr lang="ar-SA" sz="1900" dirty="0">
                <a:solidFill>
                  <a:srgbClr val="FF0000"/>
                </a:solidFill>
              </a:rPr>
              <a:t>ضريبة دورية التحصيل</a:t>
            </a:r>
            <a:r>
              <a:rPr lang="ar-SA" sz="1900" dirty="0" smtClean="0">
                <a:solidFill>
                  <a:srgbClr val="FF0000"/>
                </a:solidFill>
              </a:rPr>
              <a:t>:- </a:t>
            </a:r>
            <a:r>
              <a:rPr lang="ar-SA" sz="1900" dirty="0"/>
              <a:t>تحصل بشكل دوري شهري وتختلف عن الضرائب المباشرة التي </a:t>
            </a:r>
            <a:r>
              <a:rPr lang="ar-SA" sz="1900" dirty="0" smtClean="0"/>
              <a:t>تحص</a:t>
            </a:r>
            <a:r>
              <a:rPr lang="ar-SA" sz="1900" dirty="0"/>
              <a:t>ل</a:t>
            </a:r>
            <a:r>
              <a:rPr lang="ar-SA" sz="1900" dirty="0" smtClean="0"/>
              <a:t> ب</a:t>
            </a:r>
            <a:r>
              <a:rPr lang="ar-SA" sz="1900" dirty="0"/>
              <a:t>ش</a:t>
            </a:r>
            <a:r>
              <a:rPr lang="ar-SA" sz="1900" dirty="0" smtClean="0"/>
              <a:t>كل </a:t>
            </a:r>
            <a:r>
              <a:rPr lang="ar-SA" sz="1900" dirty="0"/>
              <a:t>سنوي </a:t>
            </a:r>
          </a:p>
          <a:p>
            <a:pPr algn="r" rtl="1">
              <a:buFont typeface="Wingdings" panose="05000000000000000000" pitchFamily="2" charset="2"/>
              <a:buChar char="q"/>
            </a:pPr>
            <a:r>
              <a:rPr lang="ar-SA" sz="1900" dirty="0">
                <a:solidFill>
                  <a:srgbClr val="FF0000"/>
                </a:solidFill>
              </a:rPr>
              <a:t> </a:t>
            </a:r>
            <a:r>
              <a:rPr lang="ar-JO" sz="1900" dirty="0">
                <a:solidFill>
                  <a:srgbClr val="FF0000"/>
                </a:solidFill>
              </a:rPr>
              <a:t>ضريبة </a:t>
            </a:r>
            <a:r>
              <a:rPr lang="ar-SA" sz="1900" dirty="0" smtClean="0">
                <a:solidFill>
                  <a:srgbClr val="FF0000"/>
                </a:solidFill>
              </a:rPr>
              <a:t>تطبق مبدأ الخصم</a:t>
            </a:r>
            <a:r>
              <a:rPr lang="ar-JO" sz="1900" dirty="0" smtClean="0">
                <a:solidFill>
                  <a:srgbClr val="FF0000"/>
                </a:solidFill>
              </a:rPr>
              <a:t>:</a:t>
            </a:r>
            <a:r>
              <a:rPr lang="ar-SA" sz="1900" dirty="0">
                <a:solidFill>
                  <a:srgbClr val="FF0000"/>
                </a:solidFill>
              </a:rPr>
              <a:t>-</a:t>
            </a:r>
            <a:r>
              <a:rPr lang="ar-JO" sz="1900" dirty="0">
                <a:solidFill>
                  <a:srgbClr val="FF0000"/>
                </a:solidFill>
              </a:rPr>
              <a:t> </a:t>
            </a:r>
            <a:r>
              <a:rPr lang="ar-SA" sz="1900" dirty="0" smtClean="0"/>
              <a:t>يعتبر هذا المبدأ جوهر الضريبة على القيمة المضافة</a:t>
            </a:r>
            <a:r>
              <a:rPr lang="ar-JO" sz="1900" dirty="0" smtClean="0"/>
              <a:t>.</a:t>
            </a:r>
            <a:endParaRPr lang="ar-SA" sz="1900" dirty="0"/>
          </a:p>
          <a:p>
            <a:pPr algn="r" rtl="1">
              <a:buFont typeface="Wingdings" panose="05000000000000000000" pitchFamily="2" charset="2"/>
              <a:buChar char="q"/>
            </a:pPr>
            <a:r>
              <a:rPr lang="ar-SA" sz="1900" dirty="0">
                <a:solidFill>
                  <a:srgbClr val="FF0000"/>
                </a:solidFill>
              </a:rPr>
              <a:t> </a:t>
            </a:r>
            <a:r>
              <a:rPr lang="ar-JO" sz="1900" dirty="0">
                <a:solidFill>
                  <a:srgbClr val="FF0000"/>
                </a:solidFill>
              </a:rPr>
              <a:t>ضريبة </a:t>
            </a:r>
            <a:r>
              <a:rPr lang="ar-SA" sz="1900" dirty="0" smtClean="0">
                <a:solidFill>
                  <a:srgbClr val="FF0000"/>
                </a:solidFill>
              </a:rPr>
              <a:t>متعددة المراحل</a:t>
            </a:r>
            <a:r>
              <a:rPr lang="ar-JO" sz="1900" dirty="0" smtClean="0">
                <a:solidFill>
                  <a:srgbClr val="FF0000"/>
                </a:solidFill>
              </a:rPr>
              <a:t>:</a:t>
            </a:r>
            <a:r>
              <a:rPr lang="ar-SA" sz="1900" dirty="0">
                <a:solidFill>
                  <a:srgbClr val="FF0000"/>
                </a:solidFill>
              </a:rPr>
              <a:t>-</a:t>
            </a:r>
            <a:r>
              <a:rPr lang="ar-JO" sz="1900" dirty="0">
                <a:solidFill>
                  <a:srgbClr val="FF0000"/>
                </a:solidFill>
              </a:rPr>
              <a:t> </a:t>
            </a:r>
            <a:r>
              <a:rPr lang="ar-SA" sz="1900" dirty="0" smtClean="0"/>
              <a:t>تفرض على كافة مراحل الانتاج والتوزيع وتشمل كافة السلع والخدمات</a:t>
            </a:r>
            <a:r>
              <a:rPr lang="ar-JO" sz="1900" dirty="0" smtClean="0"/>
              <a:t>.</a:t>
            </a:r>
            <a:endParaRPr lang="ar-SA" sz="1900" dirty="0"/>
          </a:p>
          <a:p>
            <a:pPr algn="r" rtl="1">
              <a:buFont typeface="Wingdings" panose="05000000000000000000" pitchFamily="2" charset="2"/>
              <a:buChar char="q"/>
            </a:pPr>
            <a:r>
              <a:rPr lang="ar-SA" sz="1900" dirty="0"/>
              <a:t> </a:t>
            </a:r>
            <a:r>
              <a:rPr lang="ar-JO" sz="1900" dirty="0">
                <a:solidFill>
                  <a:srgbClr val="FF0000"/>
                </a:solidFill>
              </a:rPr>
              <a:t>ضريبة </a:t>
            </a:r>
            <a:r>
              <a:rPr lang="ar-SA" sz="1900" dirty="0" smtClean="0">
                <a:solidFill>
                  <a:srgbClr val="FF0000"/>
                </a:solidFill>
              </a:rPr>
              <a:t>عينية</a:t>
            </a:r>
            <a:r>
              <a:rPr lang="ar-JO" sz="1900" dirty="0" smtClean="0">
                <a:solidFill>
                  <a:srgbClr val="FF0000"/>
                </a:solidFill>
              </a:rPr>
              <a:t>:</a:t>
            </a:r>
            <a:r>
              <a:rPr lang="ar-SA" sz="1900" dirty="0">
                <a:solidFill>
                  <a:srgbClr val="FF0000"/>
                </a:solidFill>
              </a:rPr>
              <a:t>-</a:t>
            </a:r>
            <a:r>
              <a:rPr lang="ar-JO" sz="1900" dirty="0">
                <a:solidFill>
                  <a:srgbClr val="FF0000"/>
                </a:solidFill>
              </a:rPr>
              <a:t> </a:t>
            </a:r>
            <a:r>
              <a:rPr lang="ar-JO" sz="1900" dirty="0"/>
              <a:t>تفرض </a:t>
            </a:r>
            <a:r>
              <a:rPr lang="ar-SA" sz="1900" dirty="0" smtClean="0"/>
              <a:t>على عين السلعة او الخدمة سواء كانت محلية الصنع او مستوردة وبنفس السعر الضريبي ويتحملها المستهلك النهائي</a:t>
            </a:r>
            <a:r>
              <a:rPr lang="ar-JO" sz="1900" dirty="0" smtClean="0"/>
              <a:t>.</a:t>
            </a:r>
            <a:endParaRPr lang="ar-SA" sz="1900" dirty="0"/>
          </a:p>
          <a:p>
            <a:pPr algn="r" rtl="1">
              <a:buFont typeface="Wingdings" panose="05000000000000000000" pitchFamily="2" charset="2"/>
              <a:buChar char="q"/>
            </a:pPr>
            <a:r>
              <a:rPr lang="ar-SA" sz="1900" dirty="0"/>
              <a:t> </a:t>
            </a:r>
            <a:r>
              <a:rPr lang="ar-JO" sz="1900" dirty="0" smtClean="0">
                <a:solidFill>
                  <a:srgbClr val="FF0000"/>
                </a:solidFill>
              </a:rPr>
              <a:t>ضريبة</a:t>
            </a:r>
            <a:r>
              <a:rPr lang="ar-SA" sz="1900" dirty="0" smtClean="0">
                <a:solidFill>
                  <a:srgbClr val="FF0000"/>
                </a:solidFill>
              </a:rPr>
              <a:t> ذات اجراءات سهلة وميسرة:-</a:t>
            </a:r>
            <a:r>
              <a:rPr lang="ar-JO" sz="1900" dirty="0" smtClean="0">
                <a:solidFill>
                  <a:srgbClr val="FF0000"/>
                </a:solidFill>
              </a:rPr>
              <a:t> </a:t>
            </a:r>
            <a:r>
              <a:rPr lang="ar-SA" sz="1900" dirty="0" smtClean="0"/>
              <a:t>بمعنى انها تفرض بنفس النسبة (16%) على جميع السلع والخدمات واجراءات حصيلها سهلة وواضحة.</a:t>
            </a:r>
          </a:p>
          <a:p>
            <a:pPr algn="r" rtl="1">
              <a:buFont typeface="Wingdings" panose="05000000000000000000" pitchFamily="2" charset="2"/>
              <a:buChar char="q"/>
            </a:pPr>
            <a:r>
              <a:rPr lang="ar-JO" sz="1900" dirty="0" smtClean="0">
                <a:solidFill>
                  <a:srgbClr val="FF0000"/>
                </a:solidFill>
              </a:rPr>
              <a:t>ضريبة</a:t>
            </a:r>
            <a:r>
              <a:rPr lang="ar-SA" sz="1900" dirty="0" smtClean="0">
                <a:solidFill>
                  <a:srgbClr val="FF0000"/>
                </a:solidFill>
              </a:rPr>
              <a:t> ذات رقابة ذاتية:-</a:t>
            </a:r>
            <a:r>
              <a:rPr lang="ar-JO" sz="1900" dirty="0" smtClean="0">
                <a:solidFill>
                  <a:srgbClr val="FF0000"/>
                </a:solidFill>
              </a:rPr>
              <a:t> </a:t>
            </a:r>
            <a:r>
              <a:rPr lang="ar-SA" sz="1900" dirty="0" smtClean="0"/>
              <a:t>تتم الرقابة من خلال احكام الرقابة على العمليات الضريبة في دوراتها المختلفة من انتاج وتوزيع فكل مرحلة تراقب الاخرى.</a:t>
            </a:r>
          </a:p>
          <a:p>
            <a:pPr algn="r" rtl="1">
              <a:buFont typeface="Wingdings" panose="05000000000000000000" pitchFamily="2" charset="2"/>
              <a:buChar char="q"/>
            </a:pPr>
            <a:r>
              <a:rPr lang="ar-JO" sz="1900" dirty="0" smtClean="0">
                <a:solidFill>
                  <a:srgbClr val="FF0000"/>
                </a:solidFill>
              </a:rPr>
              <a:t>ضريبة </a:t>
            </a:r>
            <a:r>
              <a:rPr lang="ar-SA" sz="1900" dirty="0" smtClean="0">
                <a:solidFill>
                  <a:srgbClr val="FF0000"/>
                </a:solidFill>
              </a:rPr>
              <a:t>اقليمية</a:t>
            </a:r>
            <a:r>
              <a:rPr lang="ar-JO" sz="1900" dirty="0" smtClean="0">
                <a:solidFill>
                  <a:srgbClr val="FF0000"/>
                </a:solidFill>
              </a:rPr>
              <a:t>:</a:t>
            </a:r>
            <a:r>
              <a:rPr lang="ar-SA" sz="1900" dirty="0" smtClean="0">
                <a:solidFill>
                  <a:srgbClr val="FF0000"/>
                </a:solidFill>
              </a:rPr>
              <a:t>-</a:t>
            </a:r>
            <a:r>
              <a:rPr lang="ar-JO" sz="1900" dirty="0" smtClean="0">
                <a:solidFill>
                  <a:srgbClr val="FF0000"/>
                </a:solidFill>
              </a:rPr>
              <a:t> </a:t>
            </a:r>
            <a:r>
              <a:rPr lang="ar-JO" sz="1900" dirty="0" smtClean="0"/>
              <a:t>تفرض </a:t>
            </a:r>
            <a:r>
              <a:rPr lang="ar-SA" sz="1900" dirty="0" smtClean="0"/>
              <a:t>من قبل الدولة عند بيع السلعة او الخدمة </a:t>
            </a:r>
            <a:r>
              <a:rPr lang="ar-SA" sz="1900" b="1" dirty="0" smtClean="0"/>
              <a:t>داخل البلد </a:t>
            </a:r>
            <a:r>
              <a:rPr lang="ar-SA" sz="1900" dirty="0" smtClean="0"/>
              <a:t>سواء كانت محلية الصنع او مستوردة</a:t>
            </a:r>
            <a:r>
              <a:rPr lang="ar-JO" sz="1900" dirty="0" smtClean="0"/>
              <a:t>.</a:t>
            </a:r>
            <a:r>
              <a:rPr lang="ar-SA" sz="1900" dirty="0" smtClean="0"/>
              <a:t> ولا تمتد خارج حدود الاقليم او الدولة.</a:t>
            </a:r>
          </a:p>
          <a:p>
            <a:pPr algn="r" rtl="1">
              <a:buFont typeface="Wingdings" panose="05000000000000000000" pitchFamily="2" charset="2"/>
              <a:buChar char="q"/>
            </a:pPr>
            <a:endParaRPr lang="ar-SA" sz="1900" dirty="0" smtClean="0"/>
          </a:p>
          <a:p>
            <a:pPr algn="r" rtl="1">
              <a:buFont typeface="Wingdings" panose="05000000000000000000" pitchFamily="2" charset="2"/>
              <a:buChar char="q"/>
            </a:pPr>
            <a:endParaRPr lang="en-US" sz="1900" dirty="0"/>
          </a:p>
          <a:p>
            <a:pPr algn="r" rtl="1"/>
            <a:endParaRPr lang="en-US" sz="1900" b="1" dirty="0">
              <a:solidFill>
                <a:srgbClr val="FF0000"/>
              </a:solidFill>
            </a:endParaRPr>
          </a:p>
          <a:p>
            <a:pPr marL="342900" indent="-342900" algn="r" rtl="1">
              <a:buFont typeface="+mj-lt"/>
              <a:buAutoNum type="arabicPeriod"/>
            </a:pPr>
            <a:endParaRPr lang="en-US" sz="1900" b="1" dirty="0">
              <a:solidFill>
                <a:srgbClr val="FF0000"/>
              </a:solidFill>
            </a:endParaRPr>
          </a:p>
          <a:p>
            <a:pPr marL="342900" indent="-342900" algn="r" rtl="1">
              <a:buFont typeface="+mj-lt"/>
              <a:buAutoNum type="arabicPeriod"/>
            </a:pPr>
            <a:endParaRPr lang="ar-SA" sz="1900" dirty="0" smtClean="0"/>
          </a:p>
          <a:p>
            <a:pPr marL="342900" indent="-342900" algn="r" rtl="1">
              <a:buFont typeface="+mj-lt"/>
              <a:buAutoNum type="arabicPeriod"/>
            </a:pPr>
            <a:endParaRPr lang="en-US" sz="1900" dirty="0" smtClean="0"/>
          </a:p>
          <a:p>
            <a:pPr algn="r" rtl="1"/>
            <a:endParaRPr lang="en-US" sz="1900" dirty="0" smtClean="0"/>
          </a:p>
          <a:p>
            <a:pPr algn="r" rtl="1"/>
            <a:endParaRPr lang="en-US" sz="1900" dirty="0"/>
          </a:p>
        </p:txBody>
      </p:sp>
      <p:sp>
        <p:nvSpPr>
          <p:cNvPr id="4" name="Slide Number Placeholder 3"/>
          <p:cNvSpPr>
            <a:spLocks noGrp="1"/>
          </p:cNvSpPr>
          <p:nvPr>
            <p:ph type="sldNum" sz="quarter" idx="12"/>
          </p:nvPr>
        </p:nvSpPr>
        <p:spPr/>
        <p:txBody>
          <a:bodyPr/>
          <a:lstStyle/>
          <a:p>
            <a:fld id="{B371E4B3-59CC-4D77-8EDC-4569EE0FCC46}" type="slidenum">
              <a:rPr lang="en-US" smtClean="0"/>
              <a:t>2</a:t>
            </a:fld>
            <a:endParaRPr lang="en-US"/>
          </a:p>
        </p:txBody>
      </p:sp>
    </p:spTree>
    <p:extLst>
      <p:ext uri="{BB962C8B-B14F-4D97-AF65-F5344CB8AC3E}">
        <p14:creationId xmlns:p14="http://schemas.microsoft.com/office/powerpoint/2010/main" val="2115131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228394"/>
            <a:ext cx="10515600" cy="557820"/>
          </a:xfrm>
        </p:spPr>
        <p:txBody>
          <a:bodyPr>
            <a:normAutofit/>
          </a:bodyPr>
          <a:lstStyle/>
          <a:p>
            <a:pPr algn="r" rtl="1"/>
            <a:r>
              <a:rPr lang="ar-SA" sz="3200" b="1" dirty="0">
                <a:solidFill>
                  <a:srgbClr val="C00000"/>
                </a:solidFill>
              </a:rPr>
              <a:t>الفصل </a:t>
            </a:r>
            <a:r>
              <a:rPr lang="ar-SA" sz="3200" b="1" dirty="0" smtClean="0">
                <a:solidFill>
                  <a:srgbClr val="C00000"/>
                </a:solidFill>
              </a:rPr>
              <a:t>الثامن:- ضريبة القيمة المضافة والجمارك</a:t>
            </a:r>
            <a:endParaRPr lang="en-US" sz="3200" b="1" dirty="0">
              <a:solidFill>
                <a:srgbClr val="C00000"/>
              </a:solidFill>
            </a:endParaRPr>
          </a:p>
        </p:txBody>
      </p:sp>
      <p:sp>
        <p:nvSpPr>
          <p:cNvPr id="5" name="Content Placeholder 2"/>
          <p:cNvSpPr>
            <a:spLocks noGrp="1"/>
          </p:cNvSpPr>
          <p:nvPr>
            <p:ph idx="1"/>
          </p:nvPr>
        </p:nvSpPr>
        <p:spPr>
          <a:xfrm>
            <a:off x="838200" y="863185"/>
            <a:ext cx="10515600" cy="5040313"/>
          </a:xfrm>
        </p:spPr>
        <p:txBody>
          <a:bodyPr>
            <a:noAutofit/>
          </a:bodyPr>
          <a:lstStyle/>
          <a:p>
            <a:pPr algn="r" rtl="1"/>
            <a:r>
              <a:rPr lang="ar-SA" sz="2000" b="1" dirty="0" smtClean="0">
                <a:solidFill>
                  <a:srgbClr val="C00000"/>
                </a:solidFill>
              </a:rPr>
              <a:t>فرض ضريبة القيمة المضافة واستحقاقها</a:t>
            </a:r>
            <a:r>
              <a:rPr lang="ar-JO" sz="2000" b="1" dirty="0" smtClean="0">
                <a:solidFill>
                  <a:srgbClr val="C00000"/>
                </a:solidFill>
              </a:rPr>
              <a:t>:</a:t>
            </a:r>
            <a:r>
              <a:rPr lang="ar-SA" sz="2000" b="1" dirty="0">
                <a:solidFill>
                  <a:srgbClr val="C00000"/>
                </a:solidFill>
              </a:rPr>
              <a:t>- </a:t>
            </a:r>
            <a:r>
              <a:rPr lang="ar-SA" sz="2000" dirty="0" smtClean="0"/>
              <a:t>تفرض على الزيادة في قيمة السلعة اوالخدمة في كافة المراحل ويتحملها المستهلك النهائي.</a:t>
            </a:r>
          </a:p>
          <a:p>
            <a:pPr algn="r" rtl="1"/>
            <a:r>
              <a:rPr lang="ar-SA" sz="2000" b="1" dirty="0" smtClean="0">
                <a:solidFill>
                  <a:srgbClr val="C00000"/>
                </a:solidFill>
              </a:rPr>
              <a:t>- التكليف في ضريبة القيمة المضافة:- </a:t>
            </a:r>
            <a:r>
              <a:rPr lang="ar-SA" sz="2000" dirty="0"/>
              <a:t>قسم المكلفين حسب دورتهم </a:t>
            </a:r>
            <a:r>
              <a:rPr lang="ar-SA" sz="2000" dirty="0" smtClean="0"/>
              <a:t>المالية </a:t>
            </a:r>
            <a:r>
              <a:rPr lang="ar-SA" sz="2000" dirty="0"/>
              <a:t>كما يلي</a:t>
            </a:r>
            <a:r>
              <a:rPr lang="ar-SA" sz="2000" dirty="0" smtClean="0"/>
              <a:t>:-</a:t>
            </a:r>
          </a:p>
          <a:p>
            <a:pPr algn="r" rtl="1"/>
            <a:endParaRPr lang="ar-SA" sz="2000" dirty="0"/>
          </a:p>
          <a:p>
            <a:pPr algn="r" rtl="1"/>
            <a:endParaRPr lang="ar-SA" sz="2000" dirty="0" smtClean="0"/>
          </a:p>
          <a:p>
            <a:pPr algn="r" rtl="1"/>
            <a:endParaRPr lang="ar-SA" sz="2000" dirty="0"/>
          </a:p>
          <a:p>
            <a:pPr algn="r" rtl="1"/>
            <a:endParaRPr lang="ar-SA" sz="2000" dirty="0" smtClean="0"/>
          </a:p>
          <a:p>
            <a:pPr algn="r" rtl="1"/>
            <a:endParaRPr lang="ar-SA" sz="2000" dirty="0"/>
          </a:p>
          <a:p>
            <a:pPr algn="r" rtl="1"/>
            <a:endParaRPr lang="ar-SA" sz="2000" dirty="0" smtClean="0"/>
          </a:p>
          <a:p>
            <a:pPr algn="r" rtl="1"/>
            <a:endParaRPr lang="ar-SA" sz="2000" dirty="0"/>
          </a:p>
          <a:p>
            <a:pPr algn="r" rtl="1"/>
            <a:endParaRPr lang="ar-SA" sz="2000" dirty="0" smtClean="0"/>
          </a:p>
          <a:p>
            <a:pPr algn="r" rtl="1"/>
            <a:r>
              <a:rPr lang="ar-SA" sz="2000" b="1" dirty="0" smtClean="0">
                <a:solidFill>
                  <a:srgbClr val="C00000"/>
                </a:solidFill>
              </a:rPr>
              <a:t>البنوك والمؤسسات المالية:-</a:t>
            </a:r>
            <a:r>
              <a:rPr lang="ar-SA" sz="1800" b="1" dirty="0" smtClean="0"/>
              <a:t> لا تصدر فواتير ضريبية، ولا يجوز له خصم الضريبةعلى مدخلاتها. تفرض عليها ضريبة القيمة المضافة على رواتب العاملين بها وعلى ارباحها</a:t>
            </a:r>
            <a:endParaRPr lang="ar-SA" sz="1800" dirty="0"/>
          </a:p>
          <a:p>
            <a:pPr marL="0" indent="0" algn="r" rtl="1">
              <a:buNone/>
            </a:pPr>
            <a:endParaRPr lang="en-US" sz="2000" b="1" dirty="0">
              <a:solidFill>
                <a:srgbClr val="FF0000"/>
              </a:solidFill>
            </a:endParaRPr>
          </a:p>
          <a:p>
            <a:pPr marL="342900" indent="-342900" algn="r" rtl="1">
              <a:buFont typeface="+mj-lt"/>
              <a:buAutoNum type="arabicPeriod"/>
            </a:pPr>
            <a:endParaRPr lang="ar-SA" sz="2000" dirty="0" smtClean="0"/>
          </a:p>
          <a:p>
            <a:pPr marL="342900" indent="-342900" algn="r" rtl="1">
              <a:buFont typeface="+mj-lt"/>
              <a:buAutoNum type="arabicPeriod"/>
            </a:pPr>
            <a:endParaRPr lang="en-US" sz="2000" dirty="0" smtClean="0"/>
          </a:p>
          <a:p>
            <a:pPr algn="r" rtl="1"/>
            <a:endParaRPr lang="en-US" sz="2000" dirty="0" smtClean="0"/>
          </a:p>
          <a:p>
            <a:pPr algn="r" rtl="1"/>
            <a:endParaRPr lang="en-US" sz="2000" dirty="0"/>
          </a:p>
        </p:txBody>
      </p:sp>
      <p:graphicFrame>
        <p:nvGraphicFramePr>
          <p:cNvPr id="6" name="Table 5"/>
          <p:cNvGraphicFramePr>
            <a:graphicFrameLocks noGrp="1"/>
          </p:cNvGraphicFramePr>
          <p:nvPr>
            <p:extLst>
              <p:ext uri="{D42A27DB-BD31-4B8C-83A1-F6EECF244321}">
                <p14:modId xmlns:p14="http://schemas.microsoft.com/office/powerpoint/2010/main" val="1936002962"/>
              </p:ext>
            </p:extLst>
          </p:nvPr>
        </p:nvGraphicFramePr>
        <p:xfrm>
          <a:off x="734938" y="1924623"/>
          <a:ext cx="10459103" cy="2885475"/>
        </p:xfrm>
        <a:graphic>
          <a:graphicData uri="http://schemas.openxmlformats.org/drawingml/2006/table">
            <a:tbl>
              <a:tblPr firstRow="1" bandRow="1">
                <a:tableStyleId>{69CF1AB2-1976-4502-BF36-3FF5EA218861}</a:tableStyleId>
              </a:tblPr>
              <a:tblGrid>
                <a:gridCol w="3255948">
                  <a:extLst>
                    <a:ext uri="{9D8B030D-6E8A-4147-A177-3AD203B41FA5}">
                      <a16:colId xmlns:a16="http://schemas.microsoft.com/office/drawing/2014/main" val="20000"/>
                    </a:ext>
                  </a:extLst>
                </a:gridCol>
                <a:gridCol w="3743058">
                  <a:extLst>
                    <a:ext uri="{9D8B030D-6E8A-4147-A177-3AD203B41FA5}">
                      <a16:colId xmlns:a16="http://schemas.microsoft.com/office/drawing/2014/main" val="20001"/>
                    </a:ext>
                  </a:extLst>
                </a:gridCol>
                <a:gridCol w="3460097">
                  <a:extLst>
                    <a:ext uri="{9D8B030D-6E8A-4147-A177-3AD203B41FA5}">
                      <a16:colId xmlns:a16="http://schemas.microsoft.com/office/drawing/2014/main" val="20002"/>
                    </a:ext>
                  </a:extLst>
                </a:gridCol>
              </a:tblGrid>
              <a:tr h="288738">
                <a:tc>
                  <a:txBody>
                    <a:bodyPr/>
                    <a:lstStyle/>
                    <a:p>
                      <a:pPr algn="ctr"/>
                      <a:r>
                        <a:rPr lang="ar-SA" dirty="0" smtClean="0"/>
                        <a:t>3- مشتغل معفي</a:t>
                      </a:r>
                      <a:endParaRPr lang="en-US" dirty="0"/>
                    </a:p>
                  </a:txBody>
                  <a:tcPr/>
                </a:tc>
                <a:tc>
                  <a:txBody>
                    <a:bodyPr/>
                    <a:lstStyle/>
                    <a:p>
                      <a:pPr algn="ctr"/>
                      <a:r>
                        <a:rPr lang="ar-SA" dirty="0" smtClean="0"/>
                        <a:t>2- مشتغل صغير</a:t>
                      </a:r>
                      <a:endParaRPr lang="en-US" dirty="0"/>
                    </a:p>
                  </a:txBody>
                  <a:tcPr/>
                </a:tc>
                <a:tc>
                  <a:txBody>
                    <a:bodyPr/>
                    <a:lstStyle/>
                    <a:p>
                      <a:pPr algn="ctr"/>
                      <a:r>
                        <a:rPr lang="ar-SA" sz="2000" dirty="0" smtClean="0"/>
                        <a:t>1-</a:t>
                      </a:r>
                      <a:r>
                        <a:rPr lang="ar-SA" sz="2000" baseline="0" dirty="0" smtClean="0"/>
                        <a:t> مشتغل مرخص</a:t>
                      </a:r>
                      <a:endParaRPr lang="en-US" sz="2000" dirty="0"/>
                    </a:p>
                  </a:txBody>
                  <a:tcPr/>
                </a:tc>
                <a:extLst>
                  <a:ext uri="{0D108BD9-81ED-4DB2-BD59-A6C34878D82A}">
                    <a16:rowId xmlns:a16="http://schemas.microsoft.com/office/drawing/2014/main" val="10000"/>
                  </a:ext>
                </a:extLst>
              </a:tr>
              <a:tr h="2489235">
                <a:tc>
                  <a:txBody>
                    <a:bodyPr/>
                    <a:lstStyle/>
                    <a:p>
                      <a:pPr marL="285750" marR="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SA" dirty="0" smtClean="0"/>
                        <a:t>حصيلة الصفقات اقل من 42000</a:t>
                      </a:r>
                      <a:r>
                        <a:rPr lang="ar-SA" baseline="0" dirty="0" smtClean="0"/>
                        <a:t> شيكل سنويا للمؤسسات التجارية.</a:t>
                      </a:r>
                    </a:p>
                    <a:p>
                      <a:pPr marL="285750" marR="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SA" dirty="0" smtClean="0"/>
                        <a:t>ملزم بتعبئة الكشف الدوري</a:t>
                      </a:r>
                    </a:p>
                    <a:p>
                      <a:pPr marL="285750" marR="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SA" dirty="0" smtClean="0"/>
                        <a:t>المؤسسات</a:t>
                      </a:r>
                      <a:r>
                        <a:rPr lang="ar-SA" baseline="0" dirty="0" smtClean="0"/>
                        <a:t> غير الربحية وغير الهادفة للربح ، يحق لها استرداد الضريبة على نفقاتها، وهي معفية من الضرائب على مبيعاتها.</a:t>
                      </a:r>
                      <a:endParaRPr lang="ar-SA" dirty="0" smtClean="0"/>
                    </a:p>
                    <a:p>
                      <a:pPr marL="285750" indent="-285750" algn="r" rtl="1">
                        <a:buFont typeface="Arial" panose="020B0604020202020204" pitchFamily="34" charset="0"/>
                        <a:buChar char="•"/>
                      </a:pPr>
                      <a:endParaRPr lang="en-US" dirty="0"/>
                    </a:p>
                  </a:txBody>
                  <a:tcPr/>
                </a:tc>
                <a:tc>
                  <a:txBody>
                    <a:bodyPr/>
                    <a:lstStyle/>
                    <a:p>
                      <a:pPr marL="285750" indent="-285750" algn="r" rtl="1">
                        <a:buFont typeface="Arial" panose="020B0604020202020204" pitchFamily="34" charset="0"/>
                        <a:buChar char="•"/>
                      </a:pPr>
                      <a:r>
                        <a:rPr lang="ar-SA" dirty="0" smtClean="0"/>
                        <a:t>حصيلة الصفقات من 44200</a:t>
                      </a:r>
                      <a:r>
                        <a:rPr lang="ar-SA" baseline="0" dirty="0" smtClean="0"/>
                        <a:t> - 185000 شيكل سنويا.</a:t>
                      </a:r>
                    </a:p>
                    <a:p>
                      <a:pPr marL="285750" indent="-285750" algn="r" rtl="1">
                        <a:buFont typeface="Arial" panose="020B0604020202020204" pitchFamily="34" charset="0"/>
                        <a:buChar char="•"/>
                      </a:pPr>
                      <a:r>
                        <a:rPr lang="ar-SA" dirty="0" smtClean="0"/>
                        <a:t>ملزم باصدار فواتيرصفقة. ليست ضريبية</a:t>
                      </a:r>
                    </a:p>
                    <a:p>
                      <a:pPr marL="285750" indent="-285750" algn="r" rtl="1">
                        <a:buFont typeface="Arial" panose="020B0604020202020204" pitchFamily="34" charset="0"/>
                        <a:buChar char="•"/>
                      </a:pPr>
                      <a:r>
                        <a:rPr lang="ar-SA" dirty="0" smtClean="0"/>
                        <a:t>يحق له خصم المدخلات.</a:t>
                      </a:r>
                    </a:p>
                    <a:p>
                      <a:pPr marL="285750" indent="-285750" algn="r" rtl="1">
                        <a:buFont typeface="Arial" panose="020B0604020202020204" pitchFamily="34" charset="0"/>
                        <a:buChar char="•"/>
                      </a:pPr>
                      <a:r>
                        <a:rPr lang="ar-SA" dirty="0" smtClean="0"/>
                        <a:t>لا يحق له استرداد الضريبة اذا كانت مدخلاته اكبر من صفقاته،</a:t>
                      </a:r>
                      <a:r>
                        <a:rPr lang="ar-SA" baseline="0" dirty="0" smtClean="0"/>
                        <a:t> يمكن تدويرها. وخصمها من الضريبة على الصفقات اللاحقة.</a:t>
                      </a:r>
                      <a:endParaRPr lang="en-US" dirty="0" smtClean="0"/>
                    </a:p>
                    <a:p>
                      <a:pPr algn="r" rtl="1"/>
                      <a:endParaRPr lang="en-US" dirty="0"/>
                    </a:p>
                  </a:txBody>
                  <a:tcPr/>
                </a:tc>
                <a:tc>
                  <a:txBody>
                    <a:bodyPr/>
                    <a:lstStyle/>
                    <a:p>
                      <a:pPr marL="285750" indent="-285750" algn="r" rtl="1">
                        <a:buFont typeface="Arial" panose="020B0604020202020204" pitchFamily="34" charset="0"/>
                        <a:buChar char="•"/>
                      </a:pPr>
                      <a:r>
                        <a:rPr lang="ar-SA" dirty="0" smtClean="0"/>
                        <a:t>حصيلة الصفقات</a:t>
                      </a:r>
                      <a:r>
                        <a:rPr lang="ar-SA" baseline="0" dirty="0" smtClean="0"/>
                        <a:t> 185000 شيكل سنويا.</a:t>
                      </a:r>
                    </a:p>
                    <a:p>
                      <a:pPr marL="285750" indent="-285750" algn="r" rtl="1">
                        <a:buFont typeface="Arial" panose="020B0604020202020204" pitchFamily="34" charset="0"/>
                        <a:buChar char="•"/>
                      </a:pPr>
                      <a:r>
                        <a:rPr lang="ar-SA" dirty="0" smtClean="0"/>
                        <a:t>ملزم باصدار فواتير</a:t>
                      </a:r>
                      <a:r>
                        <a:rPr lang="ar-SA" baseline="0" dirty="0" smtClean="0"/>
                        <a:t> </a:t>
                      </a:r>
                      <a:r>
                        <a:rPr lang="ar-SA" dirty="0" smtClean="0"/>
                        <a:t>ضريية .</a:t>
                      </a:r>
                    </a:p>
                    <a:p>
                      <a:pPr marL="285750" indent="-285750" algn="r" rtl="1">
                        <a:buFont typeface="Arial" panose="020B0604020202020204" pitchFamily="34" charset="0"/>
                        <a:buChar char="•"/>
                      </a:pPr>
                      <a:r>
                        <a:rPr lang="ar-SA" dirty="0" smtClean="0"/>
                        <a:t>ملزم بتعبئة الكشف الدوري</a:t>
                      </a:r>
                    </a:p>
                    <a:p>
                      <a:pPr marL="285750" indent="-285750" algn="r" rtl="1">
                        <a:buFont typeface="Arial" panose="020B0604020202020204" pitchFamily="34" charset="0"/>
                        <a:buChar char="•"/>
                      </a:pPr>
                      <a:r>
                        <a:rPr lang="ar-SA" dirty="0" smtClean="0"/>
                        <a:t>يحق له خصم المدخلات.</a:t>
                      </a:r>
                    </a:p>
                    <a:p>
                      <a:pPr marL="285750" indent="-285750" algn="r" rtl="1">
                        <a:buFont typeface="Arial" panose="020B0604020202020204" pitchFamily="34" charset="0"/>
                        <a:buChar char="•"/>
                      </a:pPr>
                      <a:r>
                        <a:rPr lang="ar-SA" dirty="0" smtClean="0"/>
                        <a:t>يحق له استرداد الضريبة اذا كانت مدخلاته اكبر من صفقاته</a:t>
                      </a:r>
                    </a:p>
                    <a:p>
                      <a:pPr marL="285750" marR="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SA" dirty="0" smtClean="0"/>
                        <a:t>تعتبر المهن الحرة مشتغل مرخص بغض النظر عن قيمة الصفقات </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50726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additive="base">
                                        <p:cTn id="14"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 calcmode="lin" valueType="num">
                                      <p:cBhvr additive="base">
                                        <p:cTn id="20"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10" end="10"/>
                                            </p:txEl>
                                          </p:spTgt>
                                        </p:tgtEl>
                                        <p:attrNameLst>
                                          <p:attrName>style.visibility</p:attrName>
                                        </p:attrNameLst>
                                      </p:cBhvr>
                                      <p:to>
                                        <p:strVal val="visible"/>
                                      </p:to>
                                    </p:set>
                                    <p:anim calcmode="lin" valueType="num">
                                      <p:cBhvr additive="base">
                                        <p:cTn id="26"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0550"/>
          </a:xfrm>
        </p:spPr>
        <p:txBody>
          <a:bodyPr>
            <a:normAutofit/>
          </a:bodyPr>
          <a:lstStyle/>
          <a:p>
            <a:pPr algn="r" rtl="1"/>
            <a:r>
              <a:rPr lang="ar-SA" sz="2400" b="1" dirty="0" smtClean="0">
                <a:solidFill>
                  <a:srgbClr val="C00000"/>
                </a:solidFill>
              </a:rPr>
              <a:t>الفصل الثامن:- ضريبة القيمة المضافة والجمارك</a:t>
            </a:r>
            <a:endParaRPr lang="en-US" sz="2400" dirty="0"/>
          </a:p>
        </p:txBody>
      </p:sp>
      <p:sp>
        <p:nvSpPr>
          <p:cNvPr id="3" name="Content Placeholder 2"/>
          <p:cNvSpPr>
            <a:spLocks noGrp="1"/>
          </p:cNvSpPr>
          <p:nvPr>
            <p:ph idx="1"/>
          </p:nvPr>
        </p:nvSpPr>
        <p:spPr>
          <a:xfrm>
            <a:off x="838200" y="1042587"/>
            <a:ext cx="10515600" cy="5134376"/>
          </a:xfrm>
        </p:spPr>
        <p:txBody>
          <a:bodyPr>
            <a:normAutofit/>
          </a:bodyPr>
          <a:lstStyle/>
          <a:p>
            <a:pPr algn="r" rtl="1"/>
            <a:r>
              <a:rPr lang="ar-SA" sz="2000" b="1" dirty="0" smtClean="0">
                <a:solidFill>
                  <a:srgbClr val="C00000"/>
                </a:solidFill>
              </a:rPr>
              <a:t>- احكام التسجيل في ضريبة القيمة المضافة:- </a:t>
            </a:r>
            <a:r>
              <a:rPr lang="ar-JO" sz="2000" dirty="0"/>
              <a:t>يتم تسجيل المكلف بالضريبة المضافة </a:t>
            </a:r>
            <a:r>
              <a:rPr lang="ar-SA" sz="2000" dirty="0" smtClean="0"/>
              <a:t>كما يلي:-</a:t>
            </a:r>
          </a:p>
          <a:p>
            <a:pPr algn="r" rtl="1"/>
            <a:endParaRPr lang="ar-SA" sz="2000" dirty="0"/>
          </a:p>
          <a:p>
            <a:pPr algn="r" rtl="1"/>
            <a:endParaRPr lang="ar-SA" sz="2000" dirty="0" smtClean="0"/>
          </a:p>
          <a:p>
            <a:pPr marL="0" indent="0" algn="r" rtl="1">
              <a:buNone/>
            </a:pPr>
            <a:endParaRPr lang="ar-SA" sz="2000" b="1" dirty="0" smtClean="0">
              <a:solidFill>
                <a:srgbClr val="C00000"/>
              </a:solidFill>
            </a:endParaRPr>
          </a:p>
          <a:p>
            <a:pPr algn="r" rtl="1"/>
            <a:r>
              <a:rPr lang="ar-SA" sz="2000" b="1" dirty="0" smtClean="0">
                <a:solidFill>
                  <a:srgbClr val="C00000"/>
                </a:solidFill>
              </a:rPr>
              <a:t>الكشوف الدورية:- </a:t>
            </a:r>
            <a:r>
              <a:rPr lang="ar-SA" sz="1600" dirty="0">
                <a:solidFill>
                  <a:schemeClr val="dk1"/>
                </a:solidFill>
              </a:rPr>
              <a:t>ال</a:t>
            </a:r>
            <a:r>
              <a:rPr lang="ar-JO" sz="1600" dirty="0">
                <a:solidFill>
                  <a:schemeClr val="dk1"/>
                </a:solidFill>
              </a:rPr>
              <a:t>خلاصة </a:t>
            </a:r>
            <a:r>
              <a:rPr lang="ar-SA" sz="1600" dirty="0" smtClean="0">
                <a:solidFill>
                  <a:schemeClr val="dk1"/>
                </a:solidFill>
              </a:rPr>
              <a:t>ال</a:t>
            </a:r>
            <a:r>
              <a:rPr lang="ar-JO" sz="1600" dirty="0" smtClean="0">
                <a:solidFill>
                  <a:schemeClr val="dk1"/>
                </a:solidFill>
              </a:rPr>
              <a:t>شهرية </a:t>
            </a:r>
            <a:r>
              <a:rPr lang="ar-JO" sz="1600" dirty="0">
                <a:solidFill>
                  <a:schemeClr val="dk1"/>
                </a:solidFill>
              </a:rPr>
              <a:t>لنتيجة أعمال المكلف لأغراض ضريبة القيمة </a:t>
            </a:r>
            <a:r>
              <a:rPr lang="ar-JO" sz="1600" dirty="0" smtClean="0">
                <a:solidFill>
                  <a:schemeClr val="dk1"/>
                </a:solidFill>
              </a:rPr>
              <a:t>المضافة</a:t>
            </a:r>
            <a:r>
              <a:rPr lang="ar-SA" sz="1600" dirty="0" smtClean="0">
                <a:solidFill>
                  <a:schemeClr val="dk1"/>
                </a:solidFill>
              </a:rPr>
              <a:t>، ويقدم الى دوائر الضريبة في موعد اقصاه اليوم 15 من الشهر التالي. ويحتوي على:-</a:t>
            </a:r>
          </a:p>
          <a:p>
            <a:pPr marL="457200" lvl="1" indent="0" algn="r" rtl="1">
              <a:buNone/>
            </a:pPr>
            <a:endParaRPr lang="ar-SA" sz="1600" dirty="0" smtClean="0">
              <a:solidFill>
                <a:schemeClr val="dk1"/>
              </a:solidFill>
            </a:endParaRPr>
          </a:p>
          <a:p>
            <a:pPr marL="457200" lvl="1" indent="0" algn="r" rtl="1">
              <a:buNone/>
            </a:pPr>
            <a:endParaRPr lang="ar-SA" sz="1200" dirty="0">
              <a:solidFill>
                <a:schemeClr val="dk1"/>
              </a:solidFill>
            </a:endParaRPr>
          </a:p>
          <a:p>
            <a:pPr algn="r" rtl="1"/>
            <a:endParaRPr lang="ar-SA" sz="1600" dirty="0" smtClean="0">
              <a:solidFill>
                <a:schemeClr val="dk1"/>
              </a:solidFill>
            </a:endParaRPr>
          </a:p>
          <a:p>
            <a:pPr algn="r" rtl="1"/>
            <a:r>
              <a:rPr lang="ar-SA" sz="2000" b="1" dirty="0" smtClean="0">
                <a:solidFill>
                  <a:srgbClr val="C00000"/>
                </a:solidFill>
              </a:rPr>
              <a:t>الية تطبيق ضريبة القيمة المضافة:- </a:t>
            </a:r>
            <a:r>
              <a:rPr lang="ar-JO" sz="1800" dirty="0" smtClean="0"/>
              <a:t>تفرض </a:t>
            </a:r>
            <a:r>
              <a:rPr lang="ar-JO" sz="1800" dirty="0"/>
              <a:t>ضريبة القيمة المضافة على كل عملية في أية  مرحلة من مراحل الإنتاج والتسليم، </a:t>
            </a:r>
            <a:r>
              <a:rPr lang="ar-SA" sz="1800" dirty="0"/>
              <a:t>وتدفع </a:t>
            </a:r>
            <a:r>
              <a:rPr lang="ar-SA" sz="1800" dirty="0" smtClean="0"/>
              <a:t>مباشرة </a:t>
            </a:r>
            <a:r>
              <a:rPr lang="ar-SA" sz="1800" dirty="0"/>
              <a:t>عند عقد الصفقة سواء كان الدفع نقدي او </a:t>
            </a:r>
            <a:r>
              <a:rPr lang="ar-SA" sz="1800" dirty="0" smtClean="0"/>
              <a:t>بالأجل.</a:t>
            </a:r>
            <a:r>
              <a:rPr lang="ar-JO" sz="1800" dirty="0"/>
              <a:t> ويكون على المكلف بالضريبة دفع الفرق بين قيمة صفقاته ومدخلاته الشهرية، فإذا كانت ضريبة صفقاته أكبر من ضريبة مدخلاته يدفع الفرق في البنك أما إذا كان العكس أي ضريبة صفقاته أقل من ضريبة مدخلاته فالنتيجة إما استرداد نقدي أو ترصد للمكلف ليتم خصمها من الدورات المالية اللاحقة.</a:t>
            </a:r>
            <a:endParaRPr lang="en-US" sz="1800" dirty="0"/>
          </a:p>
          <a:p>
            <a:pPr algn="r" rtl="1"/>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4093918368"/>
              </p:ext>
            </p:extLst>
          </p:nvPr>
        </p:nvGraphicFramePr>
        <p:xfrm>
          <a:off x="1102407" y="1386238"/>
          <a:ext cx="9989084" cy="1193800"/>
        </p:xfrm>
        <a:graphic>
          <a:graphicData uri="http://schemas.openxmlformats.org/drawingml/2006/table">
            <a:tbl>
              <a:tblPr firstRow="1" bandRow="1">
                <a:tableStyleId>{5C22544A-7EE6-4342-B048-85BDC9FD1C3A}</a:tableStyleId>
              </a:tblPr>
              <a:tblGrid>
                <a:gridCol w="5358214">
                  <a:extLst>
                    <a:ext uri="{9D8B030D-6E8A-4147-A177-3AD203B41FA5}">
                      <a16:colId xmlns:a16="http://schemas.microsoft.com/office/drawing/2014/main" val="20000"/>
                    </a:ext>
                  </a:extLst>
                </a:gridCol>
                <a:gridCol w="4630870">
                  <a:extLst>
                    <a:ext uri="{9D8B030D-6E8A-4147-A177-3AD203B41FA5}">
                      <a16:colId xmlns:a16="http://schemas.microsoft.com/office/drawing/2014/main" val="20001"/>
                    </a:ext>
                  </a:extLst>
                </a:gridCol>
              </a:tblGrid>
              <a:tr h="370840">
                <a:tc>
                  <a:txBody>
                    <a:bodyPr/>
                    <a:lstStyle/>
                    <a:p>
                      <a:pPr marL="342900" indent="-342900" algn="r" rtl="1">
                        <a:buFont typeface="+mj-lt"/>
                        <a:buAutoNum type="arabicPeriod" startAt="2"/>
                      </a:pPr>
                      <a:r>
                        <a:rPr lang="ar-SA" sz="1600" b="0" dirty="0" smtClean="0"/>
                        <a:t>في حال</a:t>
                      </a:r>
                      <a:r>
                        <a:rPr lang="ar-SA" sz="1600" b="0" baseline="0" dirty="0" smtClean="0"/>
                        <a:t> الموافقة </a:t>
                      </a:r>
                      <a:r>
                        <a:rPr lang="ar-SA" sz="1600" b="0" dirty="0" smtClean="0"/>
                        <a:t>ت</a:t>
                      </a:r>
                      <a:r>
                        <a:rPr lang="ar-JO" sz="1600" b="0" dirty="0" smtClean="0"/>
                        <a:t>صدر </a:t>
                      </a:r>
                      <a:r>
                        <a:rPr lang="ar-SA" sz="1600" b="0" dirty="0" smtClean="0"/>
                        <a:t>دائرة الضريبة </a:t>
                      </a:r>
                      <a:r>
                        <a:rPr lang="ar-JO" sz="1600" b="0" dirty="0" smtClean="0"/>
                        <a:t>شهادة مشتغل إما مرخص أو صغير</a:t>
                      </a:r>
                      <a:endParaRPr lang="en-US" sz="1600" b="0" dirty="0"/>
                    </a:p>
                  </a:txBody>
                  <a:tcPr/>
                </a:tc>
                <a:tc>
                  <a:txBody>
                    <a:bodyPr/>
                    <a:lstStyle/>
                    <a:p>
                      <a:pPr marL="342900" indent="-342900" algn="r" rtl="1">
                        <a:buFont typeface="+mj-lt"/>
                        <a:buAutoNum type="arabicPeriod"/>
                      </a:pPr>
                      <a:r>
                        <a:rPr lang="ar-JO" sz="1600" b="0" dirty="0" smtClean="0"/>
                        <a:t>تعبئة كافة التفاصيل بنموذج تسجيل </a:t>
                      </a:r>
                      <a:r>
                        <a:rPr lang="ar-SA" sz="1600" b="0" dirty="0" smtClean="0"/>
                        <a:t>لدى دائرة الضريبة</a:t>
                      </a:r>
                      <a:endParaRPr lang="en-US" sz="1600" b="0" dirty="0"/>
                    </a:p>
                  </a:txBody>
                  <a:tcPr/>
                </a:tc>
                <a:extLst>
                  <a:ext uri="{0D108BD9-81ED-4DB2-BD59-A6C34878D82A}">
                    <a16:rowId xmlns:a16="http://schemas.microsoft.com/office/drawing/2014/main" val="10000"/>
                  </a:ext>
                </a:extLst>
              </a:tr>
              <a:tr h="370840">
                <a:tc gridSpan="2">
                  <a:txBody>
                    <a:bodyPr/>
                    <a:lstStyle/>
                    <a:p>
                      <a:pPr marL="342900" marR="0" indent="-342900" algn="r" defTabSz="914400" rtl="1" eaLnBrk="1" fontAlgn="auto" latinLnBrk="0" hangingPunct="1">
                        <a:lnSpc>
                          <a:spcPct val="100000"/>
                        </a:lnSpc>
                        <a:spcBef>
                          <a:spcPts val="0"/>
                        </a:spcBef>
                        <a:spcAft>
                          <a:spcPts val="0"/>
                        </a:spcAft>
                        <a:buClrTx/>
                        <a:buSzTx/>
                        <a:buFont typeface="+mj-lt"/>
                        <a:buAutoNum type="arabicPeriod" startAt="3"/>
                        <a:tabLst/>
                        <a:defRPr/>
                      </a:pPr>
                      <a:r>
                        <a:rPr lang="ar-SA" sz="1600" dirty="0" smtClean="0"/>
                        <a:t>تصدر دائرة الضريبة </a:t>
                      </a:r>
                      <a:r>
                        <a:rPr lang="ar-JO" sz="1600" dirty="0" smtClean="0"/>
                        <a:t> نموذج خاص لطباعة فواتير ضريبية أو صفقة </a:t>
                      </a:r>
                      <a:r>
                        <a:rPr lang="ar-SA" sz="1600" dirty="0" smtClean="0"/>
                        <a:t> والارساليات </a:t>
                      </a:r>
                      <a:r>
                        <a:rPr lang="ar-JO" sz="1600" dirty="0" smtClean="0"/>
                        <a:t>حسب نوع المشتغل</a:t>
                      </a:r>
                      <a:r>
                        <a:rPr lang="ar-SA" sz="1600" dirty="0" smtClean="0"/>
                        <a:t>، و</a:t>
                      </a:r>
                      <a:r>
                        <a:rPr lang="ar-JO" sz="1600" dirty="0" smtClean="0"/>
                        <a:t>تحمل</a:t>
                      </a:r>
                      <a:r>
                        <a:rPr lang="ar-SA" sz="1600" dirty="0" smtClean="0"/>
                        <a:t> </a:t>
                      </a:r>
                      <a:r>
                        <a:rPr lang="ar-JO" sz="1600" dirty="0" smtClean="0"/>
                        <a:t>الفواتير والإرساليات أرقام تعطى لهم من دائرة الضريبة منعاً للتزوير أو التهرب الضريبي.</a:t>
                      </a:r>
                      <a:endParaRPr lang="en-US" sz="1600" dirty="0" smtClean="0"/>
                    </a:p>
                    <a:p>
                      <a:pPr marL="342900" indent="-342900" algn="r" rtl="1">
                        <a:buFont typeface="+mj-lt"/>
                        <a:buAutoNum type="arabicPeriod" startAt="3"/>
                      </a:pPr>
                      <a:endParaRPr lang="en-US" sz="1600" dirty="0"/>
                    </a:p>
                  </a:txBody>
                  <a:tcPr/>
                </a:tc>
                <a:tc hMerge="1">
                  <a:txBody>
                    <a:bodyPr/>
                    <a:lstStyle/>
                    <a:p>
                      <a:pPr algn="r" rtl="1"/>
                      <a:endParaRPr lang="en-US" dirty="0"/>
                    </a:p>
                  </a:txBody>
                  <a:tcPr/>
                </a:tc>
                <a:extLst>
                  <a:ext uri="{0D108BD9-81ED-4DB2-BD59-A6C34878D82A}">
                    <a16:rowId xmlns:a16="http://schemas.microsoft.com/office/drawing/2014/main" val="1000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469400078"/>
              </p:ext>
            </p:extLst>
          </p:nvPr>
        </p:nvGraphicFramePr>
        <p:xfrm>
          <a:off x="1085314" y="3249221"/>
          <a:ext cx="9980541" cy="579120"/>
        </p:xfrm>
        <a:graphic>
          <a:graphicData uri="http://schemas.openxmlformats.org/drawingml/2006/table">
            <a:tbl>
              <a:tblPr firstRow="1" bandRow="1">
                <a:tableStyleId>{5C22544A-7EE6-4342-B048-85BDC9FD1C3A}</a:tableStyleId>
              </a:tblPr>
              <a:tblGrid>
                <a:gridCol w="2256091">
                  <a:extLst>
                    <a:ext uri="{9D8B030D-6E8A-4147-A177-3AD203B41FA5}">
                      <a16:colId xmlns:a16="http://schemas.microsoft.com/office/drawing/2014/main" val="20000"/>
                    </a:ext>
                  </a:extLst>
                </a:gridCol>
                <a:gridCol w="1692067">
                  <a:extLst>
                    <a:ext uri="{9D8B030D-6E8A-4147-A177-3AD203B41FA5}">
                      <a16:colId xmlns:a16="http://schemas.microsoft.com/office/drawing/2014/main" val="20001"/>
                    </a:ext>
                  </a:extLst>
                </a:gridCol>
                <a:gridCol w="1700613">
                  <a:extLst>
                    <a:ext uri="{9D8B030D-6E8A-4147-A177-3AD203B41FA5}">
                      <a16:colId xmlns:a16="http://schemas.microsoft.com/office/drawing/2014/main" val="20002"/>
                    </a:ext>
                  </a:extLst>
                </a:gridCol>
                <a:gridCol w="2213361">
                  <a:extLst>
                    <a:ext uri="{9D8B030D-6E8A-4147-A177-3AD203B41FA5}">
                      <a16:colId xmlns:a16="http://schemas.microsoft.com/office/drawing/2014/main" val="20003"/>
                    </a:ext>
                  </a:extLst>
                </a:gridCol>
                <a:gridCol w="2118409">
                  <a:extLst>
                    <a:ext uri="{9D8B030D-6E8A-4147-A177-3AD203B41FA5}">
                      <a16:colId xmlns:a16="http://schemas.microsoft.com/office/drawing/2014/main" val="20004"/>
                    </a:ext>
                  </a:extLst>
                </a:gridCol>
              </a:tblGrid>
              <a:tr h="408379">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JO" sz="1600" b="1" kern="1200" dirty="0" smtClean="0">
                          <a:solidFill>
                            <a:schemeClr val="dk1"/>
                          </a:solidFill>
                          <a:latin typeface="+mn-lt"/>
                          <a:ea typeface="+mn-ea"/>
                          <a:cs typeface="+mn-cs"/>
                        </a:rPr>
                        <a:t>الفترة المالية </a:t>
                      </a:r>
                      <a:r>
                        <a:rPr lang="ar-SA" sz="1600" b="1" kern="1200" dirty="0" smtClean="0">
                          <a:solidFill>
                            <a:schemeClr val="dk1"/>
                          </a:solidFill>
                          <a:latin typeface="+mn-lt"/>
                          <a:ea typeface="+mn-ea"/>
                          <a:cs typeface="+mn-cs"/>
                        </a:rPr>
                        <a:t>(دورة شهر)</a:t>
                      </a:r>
                    </a:p>
                  </a:txBody>
                  <a:tcPr/>
                </a:tc>
                <a:tc>
                  <a:txBody>
                    <a:bodyPr/>
                    <a:lstStyle/>
                    <a:p>
                      <a:pPr algn="ctr" rtl="1"/>
                      <a:r>
                        <a:rPr lang="ar-JO" sz="1600" b="1" kern="1200" dirty="0" smtClean="0">
                          <a:solidFill>
                            <a:schemeClr val="dk1"/>
                          </a:solidFill>
                          <a:latin typeface="+mn-lt"/>
                          <a:ea typeface="+mn-ea"/>
                          <a:cs typeface="+mn-cs"/>
                        </a:rPr>
                        <a:t>رقم </a:t>
                      </a:r>
                      <a:r>
                        <a:rPr lang="ar-SA" sz="1600" b="1" kern="1200" dirty="0" smtClean="0">
                          <a:solidFill>
                            <a:schemeClr val="dk1"/>
                          </a:solidFill>
                          <a:latin typeface="+mn-lt"/>
                          <a:ea typeface="+mn-ea"/>
                          <a:cs typeface="+mn-cs"/>
                        </a:rPr>
                        <a:t>ال</a:t>
                      </a:r>
                      <a:r>
                        <a:rPr lang="ar-JO" sz="1600" b="1" kern="1200" dirty="0" smtClean="0">
                          <a:solidFill>
                            <a:schemeClr val="dk1"/>
                          </a:solidFill>
                          <a:latin typeface="+mn-lt"/>
                          <a:ea typeface="+mn-ea"/>
                          <a:cs typeface="+mn-cs"/>
                        </a:rPr>
                        <a:t>ملف الضريبي</a:t>
                      </a:r>
                      <a:endParaRPr lang="en-US" sz="1600" b="1" kern="1200" dirty="0">
                        <a:solidFill>
                          <a:schemeClr val="dk1"/>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JO" sz="1600" b="1" kern="1200" dirty="0" smtClean="0">
                          <a:solidFill>
                            <a:schemeClr val="dk1"/>
                          </a:solidFill>
                          <a:latin typeface="+mn-lt"/>
                          <a:ea typeface="+mn-ea"/>
                          <a:cs typeface="+mn-cs"/>
                        </a:rPr>
                        <a:t>اسم المشتغل وعنوانه</a:t>
                      </a:r>
                      <a:endParaRPr lang="en-US" sz="1600" b="1" kern="1200" dirty="0" smtClean="0">
                        <a:solidFill>
                          <a:schemeClr val="dk1"/>
                        </a:solidFill>
                        <a:latin typeface="+mn-lt"/>
                        <a:ea typeface="+mn-ea"/>
                        <a:cs typeface="+mn-cs"/>
                      </a:endParaRPr>
                    </a:p>
                    <a:p>
                      <a:pPr algn="ctr" rtl="1"/>
                      <a:endParaRPr lang="en-US" sz="1600" b="1" kern="1200" dirty="0">
                        <a:solidFill>
                          <a:schemeClr val="dk1"/>
                        </a:solidFill>
                        <a:latin typeface="+mn-lt"/>
                        <a:ea typeface="+mn-ea"/>
                        <a:cs typeface="+mn-cs"/>
                      </a:endParaRPr>
                    </a:p>
                  </a:txBody>
                  <a:tcPr/>
                </a:tc>
                <a:tc>
                  <a:txBody>
                    <a:bodyPr/>
                    <a:lstStyle/>
                    <a:p>
                      <a:pPr algn="ctr" rtl="1"/>
                      <a:r>
                        <a:rPr lang="ar-SA" sz="1600" b="1" kern="1200" dirty="0" smtClean="0">
                          <a:solidFill>
                            <a:schemeClr val="dk1"/>
                          </a:solidFill>
                          <a:latin typeface="+mn-lt"/>
                          <a:ea typeface="+mn-ea"/>
                          <a:cs typeface="+mn-cs"/>
                        </a:rPr>
                        <a:t>ا</a:t>
                      </a:r>
                      <a:r>
                        <a:rPr lang="ar-JO" sz="1600" b="1" kern="1200" dirty="0" smtClean="0">
                          <a:solidFill>
                            <a:schemeClr val="dk1"/>
                          </a:solidFill>
                          <a:latin typeface="+mn-lt"/>
                          <a:ea typeface="+mn-ea"/>
                          <a:cs typeface="+mn-cs"/>
                        </a:rPr>
                        <a:t>لمدخلات الشهرية (مشتريات)</a:t>
                      </a:r>
                      <a:endParaRPr lang="en-US" sz="1600" b="1" kern="1200" dirty="0">
                        <a:solidFill>
                          <a:schemeClr val="dk1"/>
                        </a:solidFill>
                        <a:latin typeface="+mn-lt"/>
                        <a:ea typeface="+mn-ea"/>
                        <a:cs typeface="+mn-cs"/>
                      </a:endParaRPr>
                    </a:p>
                  </a:txBody>
                  <a:tcPr/>
                </a:tc>
                <a:tc>
                  <a:txBody>
                    <a:bodyPr/>
                    <a:lstStyle/>
                    <a:p>
                      <a:pPr algn="ctr" rtl="1"/>
                      <a:r>
                        <a:rPr lang="ar-SA" sz="1600" dirty="0" smtClean="0">
                          <a:solidFill>
                            <a:schemeClr val="dk1"/>
                          </a:solidFill>
                        </a:rPr>
                        <a:t>ال</a:t>
                      </a:r>
                      <a:r>
                        <a:rPr lang="ar-JO" sz="1600" dirty="0" smtClean="0">
                          <a:solidFill>
                            <a:schemeClr val="dk1"/>
                          </a:solidFill>
                        </a:rPr>
                        <a:t>إيرادات الشهرية (</a:t>
                      </a:r>
                      <a:r>
                        <a:rPr lang="ar-SA" sz="1600" dirty="0" smtClean="0">
                          <a:solidFill>
                            <a:schemeClr val="dk1"/>
                          </a:solidFill>
                        </a:rPr>
                        <a:t>ال</a:t>
                      </a:r>
                      <a:r>
                        <a:rPr lang="ar-JO" sz="1600" dirty="0" smtClean="0">
                          <a:solidFill>
                            <a:schemeClr val="dk1"/>
                          </a:solidFill>
                        </a:rPr>
                        <a:t>صفقات)</a:t>
                      </a:r>
                      <a:endParaRPr lang="en-US" sz="1600"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139037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9834" y="0"/>
            <a:ext cx="10515600" cy="600550"/>
          </a:xfrm>
        </p:spPr>
        <p:txBody>
          <a:bodyPr>
            <a:normAutofit/>
          </a:bodyPr>
          <a:lstStyle/>
          <a:p>
            <a:pPr algn="r" rtl="1"/>
            <a:r>
              <a:rPr lang="ar-SA" sz="2400" b="1" dirty="0" smtClean="0">
                <a:solidFill>
                  <a:srgbClr val="C00000"/>
                </a:solidFill>
              </a:rPr>
              <a:t>الفصل الثامن:- ضريبة القيمة المضافة والجمارك</a:t>
            </a:r>
            <a:endParaRPr lang="en-US" sz="2400" dirty="0"/>
          </a:p>
        </p:txBody>
      </p:sp>
      <p:sp>
        <p:nvSpPr>
          <p:cNvPr id="3" name="Content Placeholder 2"/>
          <p:cNvSpPr>
            <a:spLocks noGrp="1"/>
          </p:cNvSpPr>
          <p:nvPr>
            <p:ph idx="1"/>
          </p:nvPr>
        </p:nvSpPr>
        <p:spPr>
          <a:xfrm>
            <a:off x="838200" y="734938"/>
            <a:ext cx="10515600" cy="5442025"/>
          </a:xfrm>
        </p:spPr>
        <p:txBody>
          <a:bodyPr>
            <a:normAutofit/>
          </a:bodyPr>
          <a:lstStyle/>
          <a:p>
            <a:pPr marL="0" indent="0" algn="r" rtl="1">
              <a:buNone/>
            </a:pPr>
            <a:r>
              <a:rPr lang="ar-SA" sz="2900" b="1" dirty="0" smtClean="0">
                <a:solidFill>
                  <a:srgbClr val="C00000"/>
                </a:solidFill>
              </a:rPr>
              <a:t>سعر (نسبة) ضريبة القيمة المضافة:- </a:t>
            </a:r>
            <a:r>
              <a:rPr lang="ar-JO" sz="2900" dirty="0"/>
              <a:t>تفرض ضريبة القيمة المضافة بالنسب التالية :</a:t>
            </a:r>
            <a:endParaRPr lang="en-US" sz="2900" dirty="0"/>
          </a:p>
          <a:p>
            <a:pPr lvl="1" algn="r" rtl="1"/>
            <a:r>
              <a:rPr lang="ar-JO" sz="2900" b="1" dirty="0">
                <a:solidFill>
                  <a:schemeClr val="accent5"/>
                </a:solidFill>
              </a:rPr>
              <a:t>نسبة 16% من قيمة الصفقة </a:t>
            </a:r>
            <a:r>
              <a:rPr lang="ar-SA" sz="2900" b="1" dirty="0" smtClean="0">
                <a:solidFill>
                  <a:schemeClr val="accent5"/>
                </a:solidFill>
              </a:rPr>
              <a:t>على</a:t>
            </a:r>
            <a:r>
              <a:rPr lang="ar-JO" sz="2900" b="1" dirty="0" smtClean="0">
                <a:solidFill>
                  <a:schemeClr val="accent5"/>
                </a:solidFill>
              </a:rPr>
              <a:t> </a:t>
            </a:r>
            <a:r>
              <a:rPr lang="ar-JO" sz="2900" b="1" dirty="0">
                <a:solidFill>
                  <a:schemeClr val="accent5"/>
                </a:solidFill>
              </a:rPr>
              <a:t>بيع بضائع وخدمات غير مشمولة بالاعفاءات. </a:t>
            </a:r>
            <a:endParaRPr lang="en-US" sz="2900" b="1" dirty="0">
              <a:solidFill>
                <a:schemeClr val="accent5"/>
              </a:solidFill>
            </a:endParaRPr>
          </a:p>
          <a:p>
            <a:pPr lvl="1" algn="r" rtl="1"/>
            <a:r>
              <a:rPr lang="ar-JO" sz="2900" b="1" dirty="0" smtClean="0">
                <a:solidFill>
                  <a:schemeClr val="accent5"/>
                </a:solidFill>
              </a:rPr>
              <a:t>نسبة </a:t>
            </a:r>
            <a:r>
              <a:rPr lang="ar-JO" sz="2900" b="1" dirty="0">
                <a:solidFill>
                  <a:schemeClr val="accent5"/>
                </a:solidFill>
              </a:rPr>
              <a:t>16% على الأجور والأرباح، </a:t>
            </a:r>
            <a:r>
              <a:rPr lang="ar-SA" sz="2900" b="1" dirty="0" smtClean="0">
                <a:solidFill>
                  <a:schemeClr val="accent5"/>
                </a:solidFill>
              </a:rPr>
              <a:t>في ال</a:t>
            </a:r>
            <a:r>
              <a:rPr lang="ar-JO" sz="2900" b="1" dirty="0" smtClean="0">
                <a:solidFill>
                  <a:schemeClr val="accent5"/>
                </a:solidFill>
              </a:rPr>
              <a:t>مؤسس</a:t>
            </a:r>
            <a:r>
              <a:rPr lang="ar-SA" sz="2900" b="1" dirty="0" smtClean="0">
                <a:solidFill>
                  <a:schemeClr val="accent5"/>
                </a:solidFill>
              </a:rPr>
              <a:t>ات</a:t>
            </a:r>
            <a:r>
              <a:rPr lang="ar-JO" sz="2900" b="1" dirty="0" smtClean="0">
                <a:solidFill>
                  <a:schemeClr val="accent5"/>
                </a:solidFill>
              </a:rPr>
              <a:t> </a:t>
            </a:r>
            <a:r>
              <a:rPr lang="ar-SA" sz="2900" b="1" dirty="0" smtClean="0">
                <a:solidFill>
                  <a:schemeClr val="accent5"/>
                </a:solidFill>
              </a:rPr>
              <a:t>ال</a:t>
            </a:r>
            <a:r>
              <a:rPr lang="ar-JO" sz="2900" b="1" dirty="0" smtClean="0">
                <a:solidFill>
                  <a:schemeClr val="accent5"/>
                </a:solidFill>
              </a:rPr>
              <a:t>مالية</a:t>
            </a:r>
            <a:r>
              <a:rPr lang="ar-SA" sz="2900" b="1" dirty="0" smtClean="0">
                <a:solidFill>
                  <a:schemeClr val="accent5"/>
                </a:solidFill>
              </a:rPr>
              <a:t>. مثال: ص 275</a:t>
            </a:r>
            <a:endParaRPr lang="ar-SA" sz="2900" b="1" dirty="0">
              <a:solidFill>
                <a:schemeClr val="accent5"/>
              </a:solidFill>
            </a:endParaRPr>
          </a:p>
          <a:p>
            <a:pPr lvl="1" algn="r" rtl="1"/>
            <a:endParaRPr lang="ar-SA" sz="2900" b="1" dirty="0" smtClean="0">
              <a:solidFill>
                <a:schemeClr val="accent5"/>
              </a:solidFill>
            </a:endParaRPr>
          </a:p>
          <a:p>
            <a:pPr algn="r" rtl="1"/>
            <a:r>
              <a:rPr lang="ar-JO" sz="2900" b="1" dirty="0">
                <a:solidFill>
                  <a:srgbClr val="C00000"/>
                </a:solidFill>
              </a:rPr>
              <a:t>الصفقات الخاضعة لنسبة صفر</a:t>
            </a:r>
            <a:r>
              <a:rPr lang="ar-JO" sz="2900" b="1" dirty="0" smtClean="0">
                <a:solidFill>
                  <a:srgbClr val="C00000"/>
                </a:solidFill>
              </a:rPr>
              <a:t>:</a:t>
            </a:r>
            <a:r>
              <a:rPr lang="ar-SA" sz="2900" b="1" dirty="0" smtClean="0">
                <a:solidFill>
                  <a:srgbClr val="C00000"/>
                </a:solidFill>
              </a:rPr>
              <a:t>- </a:t>
            </a:r>
            <a:r>
              <a:rPr lang="ar-SA" dirty="0" smtClean="0"/>
              <a:t>تشمل </a:t>
            </a:r>
            <a:r>
              <a:rPr lang="ar-SA" dirty="0"/>
              <a:t>هذه النسبة صفقات وبضائع مختلفة منها :-</a:t>
            </a:r>
            <a:endParaRPr lang="en-US" sz="2400" dirty="0"/>
          </a:p>
          <a:p>
            <a:pPr marL="0" indent="0" algn="r" rtl="1">
              <a:buNone/>
            </a:pPr>
            <a:r>
              <a:rPr lang="ar-SA" sz="2500" dirty="0"/>
              <a:t>1- بضائع التصدير أو بضائع صادق المسؤول في الضريبة على إخضاعها لهذه النسبة .</a:t>
            </a:r>
            <a:endParaRPr lang="en-US" sz="2500" dirty="0"/>
          </a:p>
          <a:p>
            <a:pPr marL="0" indent="0" algn="r" rtl="1">
              <a:buNone/>
            </a:pPr>
            <a:r>
              <a:rPr lang="ar-SA" sz="2500" dirty="0"/>
              <a:t>2- مبيعات غير ملموسة لأشخاص يقيمون خارج المنطقة مثل الشهرة برامج كمبيوتر ....الخ </a:t>
            </a:r>
            <a:endParaRPr lang="ar-SA" sz="2500" dirty="0" smtClean="0"/>
          </a:p>
          <a:p>
            <a:pPr marL="0" indent="0" algn="r" rtl="1">
              <a:buNone/>
            </a:pPr>
            <a:r>
              <a:rPr lang="ar-SA" sz="2500" dirty="0" smtClean="0"/>
              <a:t>3- </a:t>
            </a:r>
            <a:r>
              <a:rPr lang="ar-SA" sz="2500" dirty="0"/>
              <a:t>مبيعات خدمات لأشخاص يقيمون في الخارج .</a:t>
            </a:r>
            <a:endParaRPr lang="en-US" sz="2500" dirty="0"/>
          </a:p>
          <a:p>
            <a:pPr marL="0" indent="0" algn="r" rtl="1">
              <a:buNone/>
            </a:pPr>
            <a:r>
              <a:rPr lang="ar-SA" sz="2500" dirty="0"/>
              <a:t>4- مبيعات البضائع والخدمات في الفنادق </a:t>
            </a:r>
            <a:r>
              <a:rPr lang="ar-SA" sz="2500" dirty="0" smtClean="0"/>
              <a:t>للسائحين.</a:t>
            </a:r>
            <a:endParaRPr lang="en-US" sz="2500" dirty="0"/>
          </a:p>
          <a:p>
            <a:pPr marL="457200" lvl="1" indent="0" algn="r" rtl="1">
              <a:buNone/>
            </a:pPr>
            <a:endParaRPr lang="ar-SA" sz="1800" b="1" dirty="0">
              <a:solidFill>
                <a:schemeClr val="accent5"/>
              </a:solidFill>
            </a:endParaRPr>
          </a:p>
        </p:txBody>
      </p:sp>
    </p:spTree>
    <p:extLst>
      <p:ext uri="{BB962C8B-B14F-4D97-AF65-F5344CB8AC3E}">
        <p14:creationId xmlns:p14="http://schemas.microsoft.com/office/powerpoint/2010/main" val="3581430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9834" y="0"/>
            <a:ext cx="10515600" cy="600550"/>
          </a:xfrm>
        </p:spPr>
        <p:txBody>
          <a:bodyPr>
            <a:normAutofit/>
          </a:bodyPr>
          <a:lstStyle/>
          <a:p>
            <a:pPr algn="r" rtl="1"/>
            <a:r>
              <a:rPr lang="ar-SA" sz="2400" b="1" dirty="0" smtClean="0">
                <a:solidFill>
                  <a:srgbClr val="C00000"/>
                </a:solidFill>
              </a:rPr>
              <a:t>الفصل الثامن:- ضريبة القيمة المضافة والجمارك</a:t>
            </a:r>
            <a:endParaRPr lang="en-US" sz="2400" dirty="0"/>
          </a:p>
        </p:txBody>
      </p:sp>
      <p:sp>
        <p:nvSpPr>
          <p:cNvPr id="3" name="Content Placeholder 2"/>
          <p:cNvSpPr>
            <a:spLocks noGrp="1"/>
          </p:cNvSpPr>
          <p:nvPr>
            <p:ph idx="1"/>
          </p:nvPr>
        </p:nvSpPr>
        <p:spPr>
          <a:xfrm>
            <a:off x="838200" y="734938"/>
            <a:ext cx="10515600" cy="5079453"/>
          </a:xfrm>
        </p:spPr>
        <p:txBody>
          <a:bodyPr>
            <a:normAutofit lnSpcReduction="10000"/>
          </a:bodyPr>
          <a:lstStyle/>
          <a:p>
            <a:pPr algn="r" rtl="1"/>
            <a:r>
              <a:rPr lang="ar-JO" sz="2900" b="1" dirty="0" smtClean="0">
                <a:solidFill>
                  <a:srgbClr val="C00000"/>
                </a:solidFill>
              </a:rPr>
              <a:t>الصفقات </a:t>
            </a:r>
            <a:r>
              <a:rPr lang="ar-JO" sz="2900" b="1" dirty="0">
                <a:solidFill>
                  <a:srgbClr val="C00000"/>
                </a:solidFill>
              </a:rPr>
              <a:t>الخاضعة لنسبة صفر</a:t>
            </a:r>
            <a:r>
              <a:rPr lang="ar-JO" sz="2900" b="1" dirty="0" smtClean="0">
                <a:solidFill>
                  <a:srgbClr val="C00000"/>
                </a:solidFill>
              </a:rPr>
              <a:t>:</a:t>
            </a:r>
            <a:r>
              <a:rPr lang="ar-SA" sz="2900" b="1" dirty="0" smtClean="0">
                <a:solidFill>
                  <a:srgbClr val="C00000"/>
                </a:solidFill>
              </a:rPr>
              <a:t>- </a:t>
            </a:r>
            <a:r>
              <a:rPr lang="ar-SA" dirty="0" smtClean="0"/>
              <a:t>تشمل </a:t>
            </a:r>
            <a:r>
              <a:rPr lang="ar-SA" dirty="0"/>
              <a:t>هذه النسبة صفقات وبضائع مختلفة منها :-</a:t>
            </a:r>
            <a:endParaRPr lang="en-US" sz="2400" dirty="0"/>
          </a:p>
          <a:p>
            <a:pPr marL="0" indent="0" algn="r" rtl="1">
              <a:buNone/>
            </a:pPr>
            <a:r>
              <a:rPr lang="ar-SA" sz="2500" dirty="0" smtClean="0"/>
              <a:t>5- </a:t>
            </a:r>
            <a:r>
              <a:rPr lang="ar-SA" sz="2500" dirty="0"/>
              <a:t>الصفقات التجارية التي تتم خارج البلاد للمكلف المسجل </a:t>
            </a:r>
            <a:endParaRPr lang="en-US" sz="2500" dirty="0"/>
          </a:p>
          <a:p>
            <a:pPr marL="0" indent="0" algn="r" rtl="1">
              <a:buNone/>
            </a:pPr>
            <a:r>
              <a:rPr lang="ar-SA" sz="2500" dirty="0"/>
              <a:t>6- الصفقات التجارية المباعة لغير المقيم .</a:t>
            </a:r>
            <a:endParaRPr lang="en-US" sz="2500" dirty="0"/>
          </a:p>
          <a:p>
            <a:pPr marL="0" indent="0" algn="r" rtl="1">
              <a:buNone/>
            </a:pPr>
            <a:r>
              <a:rPr lang="ar-SA" sz="2500" dirty="0"/>
              <a:t>7- مبيعات الخضار والفواكه </a:t>
            </a:r>
            <a:endParaRPr lang="en-US" sz="2500" dirty="0"/>
          </a:p>
          <a:p>
            <a:pPr marL="0" indent="0" algn="r" rtl="1">
              <a:buNone/>
            </a:pPr>
            <a:r>
              <a:rPr lang="ar-SA" sz="2500" dirty="0"/>
              <a:t>8- خدمات النقل الخارجي لدولة أخرى </a:t>
            </a:r>
            <a:endParaRPr lang="en-US" sz="2500" dirty="0"/>
          </a:p>
          <a:p>
            <a:pPr marL="0" indent="0" algn="r" rtl="1">
              <a:buNone/>
            </a:pPr>
            <a:r>
              <a:rPr lang="ar-SA" sz="2500" dirty="0"/>
              <a:t>9- مبيعات شركة مساهمة إلى شركة عادية إذا كانت نسبة ملكية الشركة المساهمة في الشركة العادية تزيد عن 90% .</a:t>
            </a:r>
            <a:endParaRPr lang="en-US" sz="2500" dirty="0"/>
          </a:p>
          <a:p>
            <a:pPr marL="0" indent="0" algn="r" rtl="1">
              <a:buNone/>
            </a:pPr>
            <a:r>
              <a:rPr lang="ar-SA" sz="2500" dirty="0"/>
              <a:t>10- بيع كافة ممتلكات شراكة بين مجموعة أشخاص عند فض الشركة ويكون المشتري احد الشركاء فقط .</a:t>
            </a:r>
            <a:endParaRPr lang="en-US" sz="2500" dirty="0"/>
          </a:p>
          <a:p>
            <a:pPr marL="0" indent="0" algn="r" rtl="1">
              <a:buNone/>
            </a:pPr>
            <a:r>
              <a:rPr lang="ar-SA" sz="2500" dirty="0"/>
              <a:t>11- فرق العملة عند تبديل العملات .</a:t>
            </a:r>
            <a:endParaRPr lang="en-US" sz="2500" dirty="0"/>
          </a:p>
          <a:p>
            <a:pPr marL="0" indent="0" algn="r" rtl="1">
              <a:buNone/>
            </a:pPr>
            <a:r>
              <a:rPr lang="ar-SA" sz="2500" dirty="0"/>
              <a:t>12- مبيعات للسائحين بشرط وجود مصادقة في الدائرة على ذلك .</a:t>
            </a:r>
            <a:endParaRPr lang="en-US" sz="2500" dirty="0"/>
          </a:p>
          <a:p>
            <a:pPr marL="0" indent="0" algn="r" rtl="1">
              <a:buNone/>
            </a:pPr>
            <a:r>
              <a:rPr lang="ar-SA" sz="2500" dirty="0"/>
              <a:t>13- تحويلات عملة للخارج نقدي / او اعتماد / او حوالة أو اية طريقة تحويل للخارج موافق عليها .</a:t>
            </a:r>
            <a:endParaRPr lang="en-US" sz="2500" dirty="0"/>
          </a:p>
          <a:p>
            <a:pPr marL="457200" lvl="1" indent="0" algn="r" rtl="1">
              <a:buNone/>
            </a:pPr>
            <a:endParaRPr lang="ar-SA" sz="1800" b="1" dirty="0">
              <a:solidFill>
                <a:schemeClr val="accent5"/>
              </a:solidFill>
            </a:endParaRPr>
          </a:p>
        </p:txBody>
      </p:sp>
    </p:spTree>
    <p:extLst>
      <p:ext uri="{BB962C8B-B14F-4D97-AF65-F5344CB8AC3E}">
        <p14:creationId xmlns:p14="http://schemas.microsoft.com/office/powerpoint/2010/main" val="3876657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9834" y="0"/>
            <a:ext cx="10515600" cy="600550"/>
          </a:xfrm>
        </p:spPr>
        <p:txBody>
          <a:bodyPr>
            <a:normAutofit/>
          </a:bodyPr>
          <a:lstStyle/>
          <a:p>
            <a:pPr algn="r" rtl="1"/>
            <a:r>
              <a:rPr lang="ar-SA" sz="2400" b="1" dirty="0" smtClean="0">
                <a:solidFill>
                  <a:srgbClr val="C00000"/>
                </a:solidFill>
              </a:rPr>
              <a:t>الفصل الثامن:- ضريبة القيمة المضافة والجمارك</a:t>
            </a:r>
            <a:endParaRPr lang="en-US" sz="2400" dirty="0"/>
          </a:p>
        </p:txBody>
      </p:sp>
      <p:sp>
        <p:nvSpPr>
          <p:cNvPr id="3" name="Content Placeholder 2"/>
          <p:cNvSpPr>
            <a:spLocks noGrp="1"/>
          </p:cNvSpPr>
          <p:nvPr>
            <p:ph idx="1"/>
          </p:nvPr>
        </p:nvSpPr>
        <p:spPr>
          <a:xfrm>
            <a:off x="838200" y="734938"/>
            <a:ext cx="10515600" cy="5442025"/>
          </a:xfrm>
        </p:spPr>
        <p:txBody>
          <a:bodyPr>
            <a:normAutofit/>
          </a:bodyPr>
          <a:lstStyle/>
          <a:p>
            <a:pPr algn="r" rtl="1"/>
            <a:r>
              <a:rPr lang="ar-JO" sz="2000" b="1" dirty="0" smtClean="0">
                <a:solidFill>
                  <a:srgbClr val="C00000"/>
                </a:solidFill>
              </a:rPr>
              <a:t>الصفقات </a:t>
            </a:r>
            <a:r>
              <a:rPr lang="ar-JO" sz="2000" b="1" dirty="0">
                <a:solidFill>
                  <a:srgbClr val="C00000"/>
                </a:solidFill>
              </a:rPr>
              <a:t>المعفاة كليا من </a:t>
            </a:r>
            <a:r>
              <a:rPr lang="ar-JO" sz="2000" b="1" dirty="0" smtClean="0">
                <a:solidFill>
                  <a:srgbClr val="C00000"/>
                </a:solidFill>
              </a:rPr>
              <a:t>الضريبة</a:t>
            </a:r>
            <a:r>
              <a:rPr lang="ar-SA" sz="2000" b="1" dirty="0" smtClean="0">
                <a:solidFill>
                  <a:srgbClr val="C00000"/>
                </a:solidFill>
              </a:rPr>
              <a:t>:-</a:t>
            </a:r>
            <a:r>
              <a:rPr lang="ar-SA" sz="1800" dirty="0" smtClean="0"/>
              <a:t>هي </a:t>
            </a:r>
            <a:r>
              <a:rPr lang="ar-SA" sz="1800" dirty="0"/>
              <a:t>الصفقات التي يسمح بيعها سواء كانت بضاعة أو خدمة بدون أي نسبة ضريبة مضافة عليها وتدخل ضمن الصفقات المعفاه من الضريبة ولا يسري عليها قانون ضريبة القيمة </a:t>
            </a:r>
            <a:r>
              <a:rPr lang="ar-SA" sz="1800" dirty="0" smtClean="0"/>
              <a:t>المضافة، وتشمل </a:t>
            </a:r>
            <a:r>
              <a:rPr lang="ar-SA" sz="1800" dirty="0"/>
              <a:t>سلع وخدمات متعددة منها :-</a:t>
            </a:r>
            <a:endParaRPr lang="en-US" sz="1800" dirty="0"/>
          </a:p>
          <a:p>
            <a:pPr marL="0" indent="0" algn="r" rtl="1">
              <a:buNone/>
            </a:pPr>
            <a:r>
              <a:rPr lang="ar-SA" sz="1800" dirty="0"/>
              <a:t>1- صفقات تأجير السكن لمدة لا تزيد عن 10 سنوات ما عدا التأجير لإغراض الضيافة في الفندق .</a:t>
            </a:r>
            <a:endParaRPr lang="en-US" sz="1800" dirty="0"/>
          </a:p>
          <a:p>
            <a:pPr marL="0" indent="0" algn="r" rtl="1">
              <a:buNone/>
            </a:pPr>
            <a:r>
              <a:rPr lang="ar-SA" sz="1800" dirty="0"/>
              <a:t>2- تأجير بيوت محمية بموجب نظام (الخلو) او المفتاحية .</a:t>
            </a:r>
            <a:endParaRPr lang="en-US" sz="1800" dirty="0"/>
          </a:p>
          <a:p>
            <a:pPr marL="0" indent="0" algn="r" rtl="1">
              <a:buNone/>
            </a:pPr>
            <a:r>
              <a:rPr lang="ar-SA" sz="1800" dirty="0"/>
              <a:t>3- بيع ارض مستأجرة محمية بموجب نظام الخلو أو المفتاحية .</a:t>
            </a:r>
            <a:endParaRPr lang="en-US" sz="1800" dirty="0"/>
          </a:p>
          <a:p>
            <a:pPr marL="0" indent="0" algn="r" rtl="1">
              <a:buNone/>
            </a:pPr>
            <a:r>
              <a:rPr lang="ar-SA" sz="1800" dirty="0"/>
              <a:t>4- صفقات مشتغل صغير لا تزيد مبيعاته عن </a:t>
            </a:r>
            <a:r>
              <a:rPr lang="ar-SA" sz="1800" dirty="0" smtClean="0"/>
              <a:t>(44200 شيكل) ما </a:t>
            </a:r>
            <a:r>
              <a:rPr lang="ar-SA" sz="1800" dirty="0"/>
              <a:t>عدا مبيعات التجهيزات التي تم خصم رسوم الأنفاق عنها عند شرائها .</a:t>
            </a:r>
            <a:endParaRPr lang="en-US" sz="1800" dirty="0"/>
          </a:p>
          <a:p>
            <a:pPr marL="0" indent="0" algn="r" rtl="1">
              <a:buNone/>
            </a:pPr>
            <a:r>
              <a:rPr lang="ar-SA" sz="1800" dirty="0"/>
              <a:t>5- بيع ممتلكات تم شراؤها أو استيرادها لم يكن وقت شراؤها وجود نصوص تشريعية بشأنها </a:t>
            </a:r>
            <a:endParaRPr lang="en-US" sz="1800" dirty="0"/>
          </a:p>
          <a:p>
            <a:pPr marL="0" indent="0" algn="r" rtl="1">
              <a:buNone/>
            </a:pPr>
            <a:r>
              <a:rPr lang="ar-SA" sz="1800" dirty="0"/>
              <a:t>6- إيداع أو اقتراض أموال من البنوك .</a:t>
            </a:r>
            <a:endParaRPr lang="en-US" sz="1800" dirty="0"/>
          </a:p>
          <a:p>
            <a:pPr marL="0" indent="0" algn="r" rtl="1">
              <a:buNone/>
            </a:pPr>
            <a:r>
              <a:rPr lang="ar-SA" sz="1800" dirty="0"/>
              <a:t>7- صفقات الماس ما عدا الماس الصناعي .</a:t>
            </a:r>
            <a:endParaRPr lang="en-US" sz="1800" dirty="0"/>
          </a:p>
          <a:p>
            <a:pPr marL="0" indent="0" algn="r" rtl="1">
              <a:buNone/>
            </a:pPr>
            <a:r>
              <a:rPr lang="ar-JO" sz="1800" b="1" dirty="0" smtClean="0">
                <a:solidFill>
                  <a:schemeClr val="accent1">
                    <a:lumMod val="50000"/>
                  </a:schemeClr>
                </a:solidFill>
              </a:rPr>
              <a:t>تختلف </a:t>
            </a:r>
            <a:r>
              <a:rPr lang="ar-JO" sz="1800" b="1" dirty="0">
                <a:solidFill>
                  <a:schemeClr val="accent1">
                    <a:lumMod val="50000"/>
                  </a:schemeClr>
                </a:solidFill>
              </a:rPr>
              <a:t>الصفقات المعفاة من الضريبة عن الصفقات الخاضعة لنسبة صفر بإمكانية الخصم </a:t>
            </a:r>
            <a:r>
              <a:rPr lang="ar-JO" sz="1800" b="1" dirty="0" smtClean="0">
                <a:solidFill>
                  <a:schemeClr val="accent1">
                    <a:lumMod val="50000"/>
                  </a:schemeClr>
                </a:solidFill>
              </a:rPr>
              <a:t>الضريبي</a:t>
            </a:r>
            <a:r>
              <a:rPr lang="ar-SA" sz="1800" b="1" dirty="0" smtClean="0">
                <a:solidFill>
                  <a:schemeClr val="accent1">
                    <a:lumMod val="50000"/>
                  </a:schemeClr>
                </a:solidFill>
              </a:rPr>
              <a:t>:-</a:t>
            </a:r>
            <a:r>
              <a:rPr lang="ar-JO" sz="1800" b="1" dirty="0" smtClean="0">
                <a:solidFill>
                  <a:schemeClr val="accent1">
                    <a:lumMod val="50000"/>
                  </a:schemeClr>
                </a:solidFill>
              </a:rPr>
              <a:t> </a:t>
            </a:r>
            <a:endParaRPr lang="ar-SA" sz="1800" b="1" dirty="0" smtClean="0">
              <a:solidFill>
                <a:schemeClr val="accent1">
                  <a:lumMod val="50000"/>
                </a:schemeClr>
              </a:solidFill>
            </a:endParaRPr>
          </a:p>
          <a:p>
            <a:pPr marL="342900" indent="-342900" algn="r" rtl="1">
              <a:buFont typeface="+mj-lt"/>
              <a:buAutoNum type="arabicPeriod"/>
            </a:pPr>
            <a:r>
              <a:rPr lang="ar-SA" sz="1800" b="1" dirty="0" smtClean="0">
                <a:solidFill>
                  <a:schemeClr val="accent1">
                    <a:lumMod val="50000"/>
                  </a:schemeClr>
                </a:solidFill>
              </a:rPr>
              <a:t>ال</a:t>
            </a:r>
            <a:r>
              <a:rPr lang="ar-JO" sz="1800" b="1" dirty="0" smtClean="0">
                <a:solidFill>
                  <a:schemeClr val="accent1">
                    <a:lumMod val="50000"/>
                  </a:schemeClr>
                </a:solidFill>
              </a:rPr>
              <a:t>سلع </a:t>
            </a:r>
            <a:r>
              <a:rPr lang="ar-JO" sz="1800" b="1" dirty="0">
                <a:solidFill>
                  <a:schemeClr val="accent1">
                    <a:lumMod val="50000"/>
                  </a:schemeClr>
                </a:solidFill>
              </a:rPr>
              <a:t>أو </a:t>
            </a:r>
            <a:r>
              <a:rPr lang="ar-SA" sz="1800" b="1" dirty="0" smtClean="0">
                <a:solidFill>
                  <a:schemeClr val="accent1">
                    <a:lumMod val="50000"/>
                  </a:schemeClr>
                </a:solidFill>
              </a:rPr>
              <a:t>ال</a:t>
            </a:r>
            <a:r>
              <a:rPr lang="ar-JO" sz="1800" b="1" dirty="0" smtClean="0">
                <a:solidFill>
                  <a:schemeClr val="accent1">
                    <a:lumMod val="50000"/>
                  </a:schemeClr>
                </a:solidFill>
              </a:rPr>
              <a:t>خدم</a:t>
            </a:r>
            <a:r>
              <a:rPr lang="ar-SA" sz="1800" b="1" dirty="0" smtClean="0">
                <a:solidFill>
                  <a:schemeClr val="accent1">
                    <a:lumMod val="50000"/>
                  </a:schemeClr>
                </a:solidFill>
              </a:rPr>
              <a:t>ات </a:t>
            </a:r>
            <a:r>
              <a:rPr lang="ar-JO" sz="1800" b="1" dirty="0" smtClean="0">
                <a:solidFill>
                  <a:schemeClr val="accent1">
                    <a:lumMod val="50000"/>
                  </a:schemeClr>
                </a:solidFill>
              </a:rPr>
              <a:t> </a:t>
            </a:r>
            <a:r>
              <a:rPr lang="ar-SA" sz="1800" b="1" dirty="0" smtClean="0">
                <a:solidFill>
                  <a:schemeClr val="accent1">
                    <a:lumMod val="50000"/>
                  </a:schemeClr>
                </a:solidFill>
              </a:rPr>
              <a:t>ال</a:t>
            </a:r>
            <a:r>
              <a:rPr lang="ar-JO" sz="1800" b="1" dirty="0" smtClean="0">
                <a:solidFill>
                  <a:schemeClr val="accent1">
                    <a:lumMod val="50000"/>
                  </a:schemeClr>
                </a:solidFill>
              </a:rPr>
              <a:t>معفاة </a:t>
            </a:r>
            <a:r>
              <a:rPr lang="ar-JO" sz="1800" b="1" dirty="0">
                <a:solidFill>
                  <a:schemeClr val="accent1">
                    <a:lumMod val="50000"/>
                  </a:schemeClr>
                </a:solidFill>
              </a:rPr>
              <a:t>من الضريبة ، </a:t>
            </a:r>
            <a:r>
              <a:rPr lang="ar-JO" sz="1800" b="1" dirty="0" smtClean="0">
                <a:solidFill>
                  <a:schemeClr val="accent1">
                    <a:lumMod val="50000"/>
                  </a:schemeClr>
                </a:solidFill>
              </a:rPr>
              <a:t>لا </a:t>
            </a:r>
            <a:r>
              <a:rPr lang="ar-JO" sz="1800" b="1" dirty="0">
                <a:solidFill>
                  <a:schemeClr val="accent1">
                    <a:lumMod val="50000"/>
                  </a:schemeClr>
                </a:solidFill>
              </a:rPr>
              <a:t>يمكن لهذا المكلف استرداد أو خصم الضريبة التي سبق ودفعها على مدخلات السلعة أو الخدمة </a:t>
            </a:r>
            <a:r>
              <a:rPr lang="ar-JO" sz="1800" b="1" dirty="0" smtClean="0">
                <a:solidFill>
                  <a:schemeClr val="accent1">
                    <a:lumMod val="50000"/>
                  </a:schemeClr>
                </a:solidFill>
              </a:rPr>
              <a:t>المعفاة</a:t>
            </a:r>
            <a:r>
              <a:rPr lang="ar-SA" sz="1800" b="1" dirty="0" smtClean="0">
                <a:solidFill>
                  <a:schemeClr val="accent1">
                    <a:lumMod val="50000"/>
                  </a:schemeClr>
                </a:solidFill>
              </a:rPr>
              <a:t>.</a:t>
            </a:r>
          </a:p>
          <a:p>
            <a:pPr marL="342900" indent="-342900" algn="r" rtl="1">
              <a:buFont typeface="+mj-lt"/>
              <a:buAutoNum type="arabicPeriod"/>
            </a:pPr>
            <a:r>
              <a:rPr lang="ar-JO" sz="1800" b="1" dirty="0" smtClean="0">
                <a:solidFill>
                  <a:schemeClr val="accent1">
                    <a:lumMod val="50000"/>
                  </a:schemeClr>
                </a:solidFill>
              </a:rPr>
              <a:t> </a:t>
            </a:r>
            <a:r>
              <a:rPr lang="ar-SA" sz="1800" b="1" dirty="0" smtClean="0">
                <a:solidFill>
                  <a:schemeClr val="accent1">
                    <a:lumMod val="50000"/>
                  </a:schemeClr>
                </a:solidFill>
              </a:rPr>
              <a:t>ل</a:t>
            </a:r>
            <a:r>
              <a:rPr lang="ar-JO" sz="1800" b="1" dirty="0" smtClean="0">
                <a:solidFill>
                  <a:schemeClr val="accent1">
                    <a:lumMod val="50000"/>
                  </a:schemeClr>
                </a:solidFill>
              </a:rPr>
              <a:t>لسلع </a:t>
            </a:r>
            <a:r>
              <a:rPr lang="ar-JO" sz="1800" b="1" dirty="0">
                <a:solidFill>
                  <a:schemeClr val="accent1">
                    <a:lumMod val="50000"/>
                  </a:schemeClr>
                </a:solidFill>
              </a:rPr>
              <a:t>أو </a:t>
            </a:r>
            <a:r>
              <a:rPr lang="ar-JO" sz="1800" b="1" dirty="0" smtClean="0">
                <a:solidFill>
                  <a:schemeClr val="accent1">
                    <a:lumMod val="50000"/>
                  </a:schemeClr>
                </a:solidFill>
              </a:rPr>
              <a:t>الخدم</a:t>
            </a:r>
            <a:r>
              <a:rPr lang="ar-SA" sz="1800" b="1" dirty="0" smtClean="0">
                <a:solidFill>
                  <a:schemeClr val="accent1">
                    <a:lumMod val="50000"/>
                  </a:schemeClr>
                </a:solidFill>
              </a:rPr>
              <a:t>ات</a:t>
            </a:r>
            <a:r>
              <a:rPr lang="ar-JO" sz="1800" b="1" dirty="0" smtClean="0">
                <a:solidFill>
                  <a:schemeClr val="accent1">
                    <a:lumMod val="50000"/>
                  </a:schemeClr>
                </a:solidFill>
              </a:rPr>
              <a:t> </a:t>
            </a:r>
            <a:r>
              <a:rPr lang="ar-JO" sz="1800" b="1" dirty="0">
                <a:solidFill>
                  <a:schemeClr val="accent1">
                    <a:lumMod val="50000"/>
                  </a:schemeClr>
                </a:solidFill>
              </a:rPr>
              <a:t>الخاضعة لنسبة صفر فإنه يستطيع خصم واسترداد الضريبة المدفوعة على مدخلاته.</a:t>
            </a:r>
            <a:endParaRPr lang="en-US" sz="1800" b="1" dirty="0">
              <a:solidFill>
                <a:schemeClr val="accent1">
                  <a:lumMod val="50000"/>
                </a:schemeClr>
              </a:solidFill>
            </a:endParaRPr>
          </a:p>
          <a:p>
            <a:pPr marL="0" indent="0" algn="r" rtl="1">
              <a:buNone/>
            </a:pPr>
            <a:endParaRPr lang="ar-SA" sz="1800" b="1" dirty="0">
              <a:solidFill>
                <a:schemeClr val="accent5"/>
              </a:solidFill>
            </a:endParaRPr>
          </a:p>
        </p:txBody>
      </p:sp>
    </p:spTree>
    <p:extLst>
      <p:ext uri="{BB962C8B-B14F-4D97-AF65-F5344CB8AC3E}">
        <p14:creationId xmlns:p14="http://schemas.microsoft.com/office/powerpoint/2010/main" val="452890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9834" y="0"/>
            <a:ext cx="10515600" cy="600550"/>
          </a:xfrm>
        </p:spPr>
        <p:txBody>
          <a:bodyPr>
            <a:normAutofit/>
          </a:bodyPr>
          <a:lstStyle/>
          <a:p>
            <a:pPr algn="r" rtl="1"/>
            <a:r>
              <a:rPr lang="ar-SA" sz="2400" b="1" dirty="0" smtClean="0">
                <a:solidFill>
                  <a:srgbClr val="C00000"/>
                </a:solidFill>
              </a:rPr>
              <a:t>الفصل الثامن:- ضريبة القيمة المضافة والجمارك</a:t>
            </a:r>
            <a:endParaRPr lang="en-US" sz="2400" dirty="0"/>
          </a:p>
        </p:txBody>
      </p:sp>
      <p:sp>
        <p:nvSpPr>
          <p:cNvPr id="3" name="Content Placeholder 2"/>
          <p:cNvSpPr>
            <a:spLocks noGrp="1"/>
          </p:cNvSpPr>
          <p:nvPr>
            <p:ph idx="1"/>
          </p:nvPr>
        </p:nvSpPr>
        <p:spPr>
          <a:xfrm>
            <a:off x="838200" y="734938"/>
            <a:ext cx="10515600" cy="5442025"/>
          </a:xfrm>
        </p:spPr>
        <p:txBody>
          <a:bodyPr>
            <a:normAutofit/>
          </a:bodyPr>
          <a:lstStyle/>
          <a:p>
            <a:pPr algn="r" rtl="1"/>
            <a:r>
              <a:rPr lang="ar-JO" sz="2000" b="1" dirty="0" smtClean="0">
                <a:solidFill>
                  <a:srgbClr val="C00000"/>
                </a:solidFill>
              </a:rPr>
              <a:t>خصم </a:t>
            </a:r>
            <a:r>
              <a:rPr lang="ar-JO" sz="2000" b="1" dirty="0">
                <a:solidFill>
                  <a:srgbClr val="C00000"/>
                </a:solidFill>
              </a:rPr>
              <a:t>المدخلات </a:t>
            </a:r>
            <a:r>
              <a:rPr lang="ar-JO" sz="2000" b="1" dirty="0" smtClean="0">
                <a:solidFill>
                  <a:srgbClr val="C00000"/>
                </a:solidFill>
              </a:rPr>
              <a:t>الضريبية</a:t>
            </a:r>
            <a:r>
              <a:rPr lang="ar-SA" sz="2000" b="1" dirty="0" smtClean="0">
                <a:solidFill>
                  <a:srgbClr val="C00000"/>
                </a:solidFill>
              </a:rPr>
              <a:t>:-</a:t>
            </a:r>
            <a:r>
              <a:rPr lang="ar-JO" sz="2000" dirty="0" smtClean="0"/>
              <a:t> يعني </a:t>
            </a:r>
            <a:r>
              <a:rPr lang="ar-JO" sz="2000" dirty="0"/>
              <a:t>أن يقوم </a:t>
            </a:r>
            <a:r>
              <a:rPr lang="ar-JO" sz="2000" b="1" dirty="0">
                <a:solidFill>
                  <a:srgbClr val="FF0000"/>
                </a:solidFill>
              </a:rPr>
              <a:t>الشخص المسجل </a:t>
            </a:r>
            <a:r>
              <a:rPr lang="ar-JO" sz="2000" b="1" dirty="0" smtClean="0">
                <a:solidFill>
                  <a:srgbClr val="002060"/>
                </a:solidFill>
              </a:rPr>
              <a:t>بخصم</a:t>
            </a:r>
            <a:r>
              <a:rPr lang="ar-JO" sz="2000" dirty="0" smtClean="0"/>
              <a:t> الضريبة </a:t>
            </a:r>
            <a:r>
              <a:rPr lang="ar-JO" sz="2000" dirty="0"/>
              <a:t>المضافة التي قام بدفعها على مشترياته ومستورداته </a:t>
            </a:r>
            <a:r>
              <a:rPr lang="ar-JO" sz="2000" dirty="0" smtClean="0"/>
              <a:t>من </a:t>
            </a:r>
            <a:r>
              <a:rPr lang="ar-JO" sz="2000" dirty="0"/>
              <a:t>الضريبة المستحقة على مبيعاته </a:t>
            </a:r>
            <a:r>
              <a:rPr lang="ar-JO" sz="2000" dirty="0" smtClean="0"/>
              <a:t>وخصم </a:t>
            </a:r>
            <a:r>
              <a:rPr lang="ar-JO" sz="2000" dirty="0"/>
              <a:t>الضريبة بهذه الصورة </a:t>
            </a:r>
            <a:r>
              <a:rPr lang="ar-JO" sz="2000" dirty="0" smtClean="0"/>
              <a:t>هو </a:t>
            </a:r>
            <a:r>
              <a:rPr lang="ar-JO" sz="2000" dirty="0"/>
              <a:t>الذي يؤدي إلى أن يكون استحقاق الضريبة على الجزء الذي تدفع عنه ضريبة قيمة مضافة</a:t>
            </a:r>
            <a:r>
              <a:rPr lang="ar-JO" sz="2000" dirty="0" smtClean="0"/>
              <a:t>.</a:t>
            </a:r>
            <a:endParaRPr lang="ar-SA" sz="2000" dirty="0" smtClean="0"/>
          </a:p>
          <a:p>
            <a:pPr marL="0" indent="0" algn="ctr" rtl="1">
              <a:buNone/>
            </a:pPr>
            <a:r>
              <a:rPr lang="ar-SA" sz="2000" b="1" dirty="0" smtClean="0">
                <a:solidFill>
                  <a:srgbClr val="0070C0"/>
                </a:solidFill>
              </a:rPr>
              <a:t>الضريبة على الصفقات – الضريبة على المدخلات = الضريبة المستحقه </a:t>
            </a:r>
          </a:p>
          <a:p>
            <a:pPr algn="r" rtl="1"/>
            <a:r>
              <a:rPr lang="ar-JO" sz="2000" b="1" dirty="0">
                <a:solidFill>
                  <a:srgbClr val="C00000"/>
                </a:solidFill>
              </a:rPr>
              <a:t>تقدير ض.ق.م وتصحيح الإقرارات واحتسابها </a:t>
            </a:r>
            <a:r>
              <a:rPr lang="ar-JO" sz="2000" b="1" dirty="0" smtClean="0">
                <a:solidFill>
                  <a:srgbClr val="C00000"/>
                </a:solidFill>
              </a:rPr>
              <a:t>:</a:t>
            </a:r>
            <a:r>
              <a:rPr lang="ar-SA" sz="2000" b="1" dirty="0" smtClean="0">
                <a:solidFill>
                  <a:srgbClr val="C00000"/>
                </a:solidFill>
              </a:rPr>
              <a:t>-</a:t>
            </a:r>
            <a:endParaRPr lang="en-US" sz="2000" b="1" dirty="0">
              <a:solidFill>
                <a:srgbClr val="C00000"/>
              </a:solidFill>
            </a:endParaRPr>
          </a:p>
          <a:p>
            <a:pPr marL="0" indent="0" algn="r" rtl="1">
              <a:buNone/>
            </a:pPr>
            <a:r>
              <a:rPr lang="ar-JO" sz="2000" b="1" dirty="0"/>
              <a:t>أولاً: تقدير الضريبة</a:t>
            </a:r>
            <a:r>
              <a:rPr lang="ar-JO" sz="2000" b="1" dirty="0" smtClean="0"/>
              <a:t>:</a:t>
            </a:r>
            <a:r>
              <a:rPr lang="ar-SA" sz="2000" b="1" dirty="0" smtClean="0"/>
              <a:t>-</a:t>
            </a:r>
            <a:r>
              <a:rPr lang="ar-SA" sz="2000" dirty="0" smtClean="0"/>
              <a:t> اذا لم يلتزم المكلف (</a:t>
            </a:r>
            <a:r>
              <a:rPr lang="ar-JO" sz="2000" dirty="0" smtClean="0"/>
              <a:t>المشتغل المسجل</a:t>
            </a:r>
            <a:r>
              <a:rPr lang="ar-SA" sz="2000" dirty="0" smtClean="0"/>
              <a:t>) ب</a:t>
            </a:r>
            <a:r>
              <a:rPr lang="ar-JO" sz="2000" dirty="0" smtClean="0"/>
              <a:t>تقد</a:t>
            </a:r>
            <a:r>
              <a:rPr lang="ar-SA" sz="2000" dirty="0" smtClean="0"/>
              <a:t>ي</a:t>
            </a:r>
            <a:r>
              <a:rPr lang="ar-JO" sz="2000" dirty="0" smtClean="0"/>
              <a:t>م </a:t>
            </a:r>
            <a:r>
              <a:rPr lang="ar-SA" sz="2000" dirty="0" smtClean="0"/>
              <a:t>ا</a:t>
            </a:r>
            <a:r>
              <a:rPr lang="ar-JO" sz="2000" dirty="0" smtClean="0"/>
              <a:t>لإقرار </a:t>
            </a:r>
            <a:r>
              <a:rPr lang="ar-JO" sz="2000" dirty="0"/>
              <a:t>في الميعاد </a:t>
            </a:r>
            <a:r>
              <a:rPr lang="ar-JO" sz="2000" dirty="0" smtClean="0"/>
              <a:t>المحدد</a:t>
            </a:r>
            <a:r>
              <a:rPr lang="ar-SA" sz="2000" dirty="0" smtClean="0"/>
              <a:t> او قدم تقدير</a:t>
            </a:r>
            <a:r>
              <a:rPr lang="ar-JO" sz="2000" dirty="0" smtClean="0"/>
              <a:t> غير وافٍ أو غير صحيح أو أنه لا يعتمد على مستندات أو دفاتر حسابات</a:t>
            </a:r>
            <a:r>
              <a:rPr lang="ar-SA" sz="2000" dirty="0" smtClean="0"/>
              <a:t>، </a:t>
            </a:r>
            <a:r>
              <a:rPr lang="ar-JO" sz="2000" dirty="0" smtClean="0"/>
              <a:t>يحق للمسؤول </a:t>
            </a:r>
            <a:r>
              <a:rPr lang="ar-SA" sz="2000" dirty="0" smtClean="0"/>
              <a:t> </a:t>
            </a:r>
            <a:r>
              <a:rPr lang="ar-JO" sz="2000" dirty="0" smtClean="0"/>
              <a:t>بإخطار</a:t>
            </a:r>
            <a:r>
              <a:rPr lang="ar-SA" sz="2000" dirty="0" smtClean="0"/>
              <a:t>ه </a:t>
            </a:r>
            <a:r>
              <a:rPr lang="ar-JO" sz="2000" dirty="0" smtClean="0"/>
              <a:t>بتقدير </a:t>
            </a:r>
            <a:r>
              <a:rPr lang="ar-JO" sz="2000" dirty="0"/>
              <a:t>الضريبة وفقاً للأسس القانونية والمحاسبية، وعلى النماذج المحددة </a:t>
            </a:r>
            <a:r>
              <a:rPr lang="ar-JO" sz="2000" dirty="0" smtClean="0"/>
              <a:t>لذلك</a:t>
            </a:r>
            <a:r>
              <a:rPr lang="ar-SA" sz="2000" dirty="0" smtClean="0"/>
              <a:t>. و ي</a:t>
            </a:r>
            <a:r>
              <a:rPr lang="ar-JO" sz="2000" dirty="0" smtClean="0"/>
              <a:t>تم </a:t>
            </a:r>
            <a:r>
              <a:rPr lang="ar-JO" sz="2000" dirty="0"/>
              <a:t>تسليمها للمكلف بالرسوم باليد أو بالبريد المسجل</a:t>
            </a:r>
            <a:r>
              <a:rPr lang="ar-JO" sz="2000" dirty="0" smtClean="0"/>
              <a:t>.</a:t>
            </a:r>
            <a:endParaRPr lang="ar-SA" sz="2000" dirty="0" smtClean="0"/>
          </a:p>
          <a:p>
            <a:pPr algn="r" rtl="1"/>
            <a:r>
              <a:rPr lang="ar-JO" sz="2000" b="1" dirty="0" smtClean="0">
                <a:solidFill>
                  <a:srgbClr val="0070C0"/>
                </a:solidFill>
              </a:rPr>
              <a:t>يحق ل</a:t>
            </a:r>
            <a:r>
              <a:rPr lang="ar-SA" sz="2000" b="1" dirty="0" smtClean="0">
                <a:solidFill>
                  <a:srgbClr val="0070C0"/>
                </a:solidFill>
              </a:rPr>
              <a:t>لمكلف</a:t>
            </a:r>
            <a:r>
              <a:rPr lang="ar-JO" sz="2000" b="1" dirty="0" smtClean="0">
                <a:solidFill>
                  <a:srgbClr val="0070C0"/>
                </a:solidFill>
              </a:rPr>
              <a:t> </a:t>
            </a:r>
            <a:r>
              <a:rPr lang="ar-JO" sz="2000" b="1" dirty="0">
                <a:solidFill>
                  <a:srgbClr val="0070C0"/>
                </a:solidFill>
              </a:rPr>
              <a:t>تقديم معارضته </a:t>
            </a:r>
            <a:r>
              <a:rPr lang="ar-JO" sz="2000" b="1" dirty="0" smtClean="0">
                <a:solidFill>
                  <a:srgbClr val="0070C0"/>
                </a:solidFill>
              </a:rPr>
              <a:t>كتاب</a:t>
            </a:r>
            <a:r>
              <a:rPr lang="ar-SA" sz="2000" b="1" dirty="0">
                <a:solidFill>
                  <a:srgbClr val="0070C0"/>
                </a:solidFill>
              </a:rPr>
              <a:t>ي</a:t>
            </a:r>
            <a:r>
              <a:rPr lang="ar-JO" sz="2000" b="1" dirty="0" smtClean="0">
                <a:solidFill>
                  <a:srgbClr val="0070C0"/>
                </a:solidFill>
              </a:rPr>
              <a:t>ة </a:t>
            </a:r>
            <a:r>
              <a:rPr lang="ar-JO" sz="2000" b="1" dirty="0">
                <a:solidFill>
                  <a:srgbClr val="0070C0"/>
                </a:solidFill>
              </a:rPr>
              <a:t>مع توضيح حيثياته إلى المسؤول، خلال 30 يوماً من تسلمه إعلان التكليف أو خلال المدة التي سمح بها المسؤول فيما بعد لأسباب </a:t>
            </a:r>
            <a:r>
              <a:rPr lang="ar-JO" sz="2000" b="1" dirty="0" smtClean="0">
                <a:solidFill>
                  <a:srgbClr val="0070C0"/>
                </a:solidFill>
              </a:rPr>
              <a:t>خاصة.</a:t>
            </a:r>
            <a:endParaRPr lang="ar-SA" sz="2000" b="1" dirty="0" smtClean="0">
              <a:solidFill>
                <a:srgbClr val="0070C0"/>
              </a:solidFill>
            </a:endParaRPr>
          </a:p>
          <a:p>
            <a:pPr algn="r" rtl="1"/>
            <a:r>
              <a:rPr lang="ar-JO" sz="2000" dirty="0" smtClean="0"/>
              <a:t> </a:t>
            </a:r>
            <a:r>
              <a:rPr lang="ar-JO" sz="2000" b="1" dirty="0">
                <a:solidFill>
                  <a:srgbClr val="C00000"/>
                </a:solidFill>
              </a:rPr>
              <a:t>تشكيل لجنة الاعتراضات للنظر في تقديم اعتراض خلال 30 يوماً من تاريخ استلام الكشف ويجب على المكلف دفع المبالغ غير المختلف عليها وذلك من أجل ضمان حسن سير المعارضة أو الاعتراض.</a:t>
            </a:r>
            <a:endParaRPr lang="en-US" sz="2000" b="1" dirty="0">
              <a:solidFill>
                <a:srgbClr val="C00000"/>
              </a:solidFill>
            </a:endParaRPr>
          </a:p>
          <a:p>
            <a:pPr marL="0" indent="0" algn="r" rtl="1">
              <a:buNone/>
            </a:pPr>
            <a:r>
              <a:rPr lang="ar-JO" sz="2000" b="1" dirty="0"/>
              <a:t>ثانياً: تصحيح الإقرارات</a:t>
            </a:r>
            <a:r>
              <a:rPr lang="ar-JO" sz="2000" b="1" dirty="0" smtClean="0"/>
              <a:t>:</a:t>
            </a:r>
            <a:r>
              <a:rPr lang="ar-SA" sz="2000" b="1" dirty="0" smtClean="0"/>
              <a:t>- </a:t>
            </a:r>
            <a:r>
              <a:rPr lang="ar-JO" sz="2000" dirty="0"/>
              <a:t>يحق للمكلفين المطالبة بتعديل وتصحيح الإقرارات في حالة دفع ضريبة بدون وجه حق ، أو وجود خصم ضريبي لم يتم في الإقرارات ، وذلك من خلال تقديم طلبات تصحيح</a:t>
            </a:r>
            <a:r>
              <a:rPr lang="ar-JO" sz="2000" dirty="0" smtClean="0"/>
              <a:t>.</a:t>
            </a:r>
            <a:r>
              <a:rPr lang="ar-SA" sz="2000" dirty="0" smtClean="0"/>
              <a:t> </a:t>
            </a:r>
            <a:r>
              <a:rPr lang="ar-SA" sz="2000" b="1" dirty="0" smtClean="0">
                <a:solidFill>
                  <a:srgbClr val="0070C0"/>
                </a:solidFill>
              </a:rPr>
              <a:t>مثال ص 280</a:t>
            </a:r>
            <a:endParaRPr lang="en-US" sz="2000" b="1" dirty="0">
              <a:solidFill>
                <a:srgbClr val="0070C0"/>
              </a:solidFill>
            </a:endParaRPr>
          </a:p>
        </p:txBody>
      </p:sp>
    </p:spTree>
    <p:extLst>
      <p:ext uri="{BB962C8B-B14F-4D97-AF65-F5344CB8AC3E}">
        <p14:creationId xmlns:p14="http://schemas.microsoft.com/office/powerpoint/2010/main" val="2166330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9834" y="0"/>
            <a:ext cx="10515600" cy="600550"/>
          </a:xfrm>
        </p:spPr>
        <p:txBody>
          <a:bodyPr>
            <a:normAutofit/>
          </a:bodyPr>
          <a:lstStyle/>
          <a:p>
            <a:pPr algn="r" rtl="1"/>
            <a:r>
              <a:rPr lang="ar-SA" sz="2400" b="1" dirty="0" smtClean="0">
                <a:solidFill>
                  <a:srgbClr val="C00000"/>
                </a:solidFill>
              </a:rPr>
              <a:t>الفصل الثامن:- ضريبة القيمة المضافة والجمارك</a:t>
            </a:r>
            <a:endParaRPr lang="en-US" sz="2400" dirty="0"/>
          </a:p>
        </p:txBody>
      </p:sp>
      <p:sp>
        <p:nvSpPr>
          <p:cNvPr id="3" name="Content Placeholder 2"/>
          <p:cNvSpPr>
            <a:spLocks noGrp="1"/>
          </p:cNvSpPr>
          <p:nvPr>
            <p:ph idx="1"/>
          </p:nvPr>
        </p:nvSpPr>
        <p:spPr>
          <a:xfrm>
            <a:off x="838200" y="734938"/>
            <a:ext cx="10515600" cy="5442025"/>
          </a:xfrm>
        </p:spPr>
        <p:txBody>
          <a:bodyPr>
            <a:normAutofit/>
          </a:bodyPr>
          <a:lstStyle/>
          <a:p>
            <a:pPr algn="r" rtl="1"/>
            <a:r>
              <a:rPr lang="ar-JO" sz="2400" b="1" dirty="0">
                <a:solidFill>
                  <a:srgbClr val="C00000"/>
                </a:solidFill>
                <a:latin typeface="+mj-lt"/>
                <a:ea typeface="+mj-ea"/>
                <a:cs typeface="+mj-cs"/>
              </a:rPr>
              <a:t>كيفية احتساب ضريبة القيمة المضافة وإجراء الخصم والقيود المحاسبية:</a:t>
            </a:r>
            <a:endParaRPr lang="ar-SA" sz="2400" b="1" dirty="0">
              <a:solidFill>
                <a:srgbClr val="C00000"/>
              </a:solidFill>
              <a:latin typeface="+mj-lt"/>
              <a:ea typeface="+mj-ea"/>
              <a:cs typeface="+mj-cs"/>
            </a:endParaRPr>
          </a:p>
          <a:p>
            <a:pPr algn="r" rtl="1"/>
            <a:r>
              <a:rPr lang="ar-SA" sz="2000" b="1" dirty="0" smtClean="0">
                <a:solidFill>
                  <a:srgbClr val="0070C0"/>
                </a:solidFill>
              </a:rPr>
              <a:t>مثال ص 280</a:t>
            </a:r>
          </a:p>
          <a:p>
            <a:pPr marL="0" indent="0" algn="r" rtl="1">
              <a:buNone/>
            </a:pPr>
            <a:r>
              <a:rPr lang="ar-JO" dirty="0"/>
              <a:t> </a:t>
            </a:r>
            <a:r>
              <a:rPr lang="ar-SA" dirty="0" smtClean="0"/>
              <a:t>تم</a:t>
            </a:r>
            <a:r>
              <a:rPr lang="ar-JO" dirty="0" smtClean="0"/>
              <a:t> </a:t>
            </a:r>
            <a:r>
              <a:rPr lang="ar-JO" dirty="0"/>
              <a:t>استيراد ثلاجة سعر الشراء للمستورد 1000 شاقل غير شاملة الضريبة، بيعت لوكيل بمبلغ 1200 شاقل، والوكيل باعها لتاجر </a:t>
            </a:r>
            <a:r>
              <a:rPr lang="ar-JO" dirty="0" smtClean="0"/>
              <a:t>جملة</a:t>
            </a:r>
            <a:r>
              <a:rPr lang="ar-SA" dirty="0" smtClean="0"/>
              <a:t> </a:t>
            </a:r>
            <a:r>
              <a:rPr lang="ar-JO" dirty="0" smtClean="0"/>
              <a:t>بمبلغ </a:t>
            </a:r>
            <a:r>
              <a:rPr lang="ar-JO" dirty="0"/>
              <a:t>1450 شاقل، والذي باعها لتاجر مفرق بمبلغ 1650 شاقل وأخيراً إلى المستهلك بمبلغ 1900 شاقل، جميع الأرقام أعلاه قبل الضريبة .</a:t>
            </a:r>
            <a:endParaRPr lang="en-US" dirty="0"/>
          </a:p>
          <a:p>
            <a:pPr marL="0" indent="0" algn="r" rtl="1">
              <a:buNone/>
            </a:pPr>
            <a:r>
              <a:rPr lang="ar-JO" b="1" dirty="0"/>
              <a:t> المطلوب:</a:t>
            </a:r>
            <a:endParaRPr lang="en-US" dirty="0"/>
          </a:p>
          <a:p>
            <a:pPr marL="0" indent="0" algn="r" rtl="1">
              <a:buNone/>
            </a:pPr>
            <a:r>
              <a:rPr lang="ar-JO" dirty="0"/>
              <a:t>  احتساب ضريبة القيمة المضافة لكل عملية بيع وبيان سعر الثلاجة للمستهلك الأخير وضريبة القيمة المضافة.</a:t>
            </a:r>
            <a:endParaRPr lang="en-US" sz="2000" b="1" dirty="0">
              <a:solidFill>
                <a:srgbClr val="0070C0"/>
              </a:solidFill>
            </a:endParaRPr>
          </a:p>
        </p:txBody>
      </p:sp>
    </p:spTree>
    <p:extLst>
      <p:ext uri="{BB962C8B-B14F-4D97-AF65-F5344CB8AC3E}">
        <p14:creationId xmlns:p14="http://schemas.microsoft.com/office/powerpoint/2010/main" val="15756225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15371</TotalTime>
  <Words>2193</Words>
  <Application>Microsoft Office PowerPoint</Application>
  <PresentationFormat>Widescreen</PresentationFormat>
  <Paragraphs>243</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SimSun</vt:lpstr>
      <vt:lpstr>Arial</vt:lpstr>
      <vt:lpstr>Calibri</vt:lpstr>
      <vt:lpstr>Calibri Light</vt:lpstr>
      <vt:lpstr>Times New Roman</vt:lpstr>
      <vt:lpstr>Wingdings</vt:lpstr>
      <vt:lpstr>Office Theme</vt:lpstr>
      <vt:lpstr>الفصل الثامن:- ضريبة القيمة المضافة والجمارك</vt:lpstr>
      <vt:lpstr>الفصل الثامن:- ضريبة القيمة المضافة والجمارك</vt:lpstr>
      <vt:lpstr>الفصل الثامن:- ضريبة القيمة المضافة والجمارك</vt:lpstr>
      <vt:lpstr>الفصل الثامن:- ضريبة القيمة المضافة والجمارك</vt:lpstr>
      <vt:lpstr>الفصل الثامن:- ضريبة القيمة المضافة والجمارك</vt:lpstr>
      <vt:lpstr>الفصل الثامن:- ضريبة القيمة المضافة والجمارك</vt:lpstr>
      <vt:lpstr>الفصل الثامن:- ضريبة القيمة المضافة والجمارك</vt:lpstr>
      <vt:lpstr>الفصل الثامن:- ضريبة القيمة المضافة والجمارك</vt:lpstr>
      <vt:lpstr>الفصل الثامن:- ضريبة القيمة المضافة والجمارك</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الثامن:- ضريبة القيمة المضافة والجمارك</dc:title>
  <dc:creator>Harbi Daragmeh</dc:creator>
  <cp:lastModifiedBy>Harbi H Daraghma</cp:lastModifiedBy>
  <cp:revision>83</cp:revision>
  <dcterms:created xsi:type="dcterms:W3CDTF">2020-04-07T20:09:07Z</dcterms:created>
  <dcterms:modified xsi:type="dcterms:W3CDTF">2021-01-06T10:23:54Z</dcterms:modified>
</cp:coreProperties>
</file>