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8" r:id="rId15"/>
    <p:sldId id="269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8" r:id="rId29"/>
    <p:sldId id="289" r:id="rId30"/>
    <p:sldId id="290" r:id="rId31"/>
    <p:sldId id="285" r:id="rId32"/>
    <p:sldId id="287" r:id="rId33"/>
    <p:sldId id="286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76D87-6041-48B3-954F-504635B8D279}" type="datetimeFigureOut">
              <a:rPr lang="en-US" smtClean="0"/>
              <a:t>26-Nov-22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E030B-E650-4860-8613-BBCC74AD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3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E030B-E650-4860-8613-BBCC74AD54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E030B-E650-4860-8613-BBCC74AD54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4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E030B-E650-4860-8613-BBCC74AD54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0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5456-01CD-433A-B3DF-2128FAD65497}" type="datetime1">
              <a:rPr lang="en-US" smtClean="0"/>
              <a:t>26-Nov-22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895E-F524-4ACC-A817-66BEB45AAEFB}" type="datetime1">
              <a:rPr lang="en-US" smtClean="0"/>
              <a:t>26-Nov-22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E5BF-AE68-415C-A971-834BDC3B8B6E}" type="datetime1">
              <a:rPr lang="en-US" smtClean="0"/>
              <a:t>26-Nov-22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3E2B-9410-49E7-96E4-4D49285FE949}" type="datetime1">
              <a:rPr lang="en-US" smtClean="0"/>
              <a:t>26-Nov-22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2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C5E6-3978-44F7-8D5F-3E3D044D0954}" type="datetime1">
              <a:rPr lang="en-US" smtClean="0"/>
              <a:t>26-Nov-22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5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1101-8FFF-45DA-A22A-C7833B499F30}" type="datetime1">
              <a:rPr lang="en-US" smtClean="0"/>
              <a:t>26-Nov-22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3554-BA5E-4B64-ADCA-71C7A55A1FA1}" type="datetime1">
              <a:rPr lang="en-US" smtClean="0"/>
              <a:t>26-Nov-22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3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8368-C97E-4FCC-93BC-CB3DC6212F47}" type="datetime1">
              <a:rPr lang="en-US" smtClean="0"/>
              <a:t>26-Nov-22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1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FAB5-D450-4109-8AF6-96FF1D20EF5B}" type="datetime1">
              <a:rPr lang="en-US" smtClean="0"/>
              <a:t>26-Nov-22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DC84-BB04-456E-96C7-B2F0F155BE8B}" type="datetime1">
              <a:rPr lang="en-US" smtClean="0"/>
              <a:t>26-Nov-22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2EA7-F743-4D92-967E-A992BC13C2E0}" type="datetime1">
              <a:rPr lang="en-US" smtClean="0"/>
              <a:t>26-Nov-22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8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EB1B-A2F0-4FF9-922E-87EA261496E9}" type="datetime1">
              <a:rPr lang="en-US" smtClean="0"/>
              <a:t>26-Nov-22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926DE-5461-4313-ABBA-ED97EEA4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Basic Compound Interest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7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THE EQUATION OF VALUE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6915"/>
            <a:ext cx="9233848" cy="44993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THE EQUATION OF VALUE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47307"/>
            <a:ext cx="9534099" cy="26876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THE EQUATION OF VALUE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6772"/>
            <a:ext cx="8756176" cy="3463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80326"/>
            <a:ext cx="8756176" cy="126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244422"/>
            <a:ext cx="581106" cy="2762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2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0" y="698039"/>
            <a:ext cx="5943600" cy="2008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935820"/>
            <a:ext cx="11430000" cy="25967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3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THE EQUATION OF VALUE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00" y="1501565"/>
            <a:ext cx="8939138" cy="1672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33" y="2793470"/>
            <a:ext cx="5188395" cy="35117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8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31591"/>
            <a:ext cx="11430000" cy="45948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0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3509"/>
            <a:ext cx="11430000" cy="4580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4791096"/>
            <a:ext cx="8135202" cy="1517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87443" y="5047873"/>
                <a:ext cx="2923557" cy="10756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𝐿𝑖𝑛𝑒𝑎𝑟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𝐼𝑛𝑡𝑒𝑟𝑝𝑜𝑙𝑎𝑡𝑖𝑜𝑛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443" y="5047873"/>
                <a:ext cx="2923557" cy="10756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4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0210"/>
            <a:ext cx="11430000" cy="54975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7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73129"/>
            <a:ext cx="11430000" cy="4164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665241"/>
            <a:ext cx="11301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use </a:t>
            </a:r>
            <a:r>
              <a:rPr lang="en-US" dirty="0">
                <a:latin typeface="Monotype Corsiva" panose="03010101010201010101" pitchFamily="66" charset="0"/>
              </a:rPr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borrower wishes to replace the originally agreed payment of £110 by a payment of £50; i.e., he wishes to defer a payment of £60 due on the original repayment date by a period of 6 months. The deferred payment (of amount £X) must have the same value as the £60 it replaces. Equating these values at the final repayment date, we obtain</a:t>
            </a:r>
            <a:endParaRPr lang="en-US" b="1" dirty="0"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157" y="5896039"/>
            <a:ext cx="1333686" cy="5525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8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ANNUITIES-CERTAIN: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8114731" cy="46650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4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INTEREST RATE QUANTITIES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6563"/>
            <a:ext cx="8865358" cy="23241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8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ANNUITIES-CERTAIN: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810767" cy="2581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83" y="4540068"/>
            <a:ext cx="8455925" cy="11134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03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75063"/>
            <a:ext cx="11430000" cy="6107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68" y="743628"/>
            <a:ext cx="501295" cy="515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67" y="4005664"/>
            <a:ext cx="501295" cy="4881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7934" y="816770"/>
            <a:ext cx="1066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 the present value of the immediate annuity or simply the present value of an n-year annuity paid in arrears.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5230" y="4119341"/>
            <a:ext cx="1021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:  the present value of the annuity-due or simply the present value of an n-year paid in advance.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7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ANNUITIES-CERTAIN: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824415" cy="48388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1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ANNUITIES-CERTAIN: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295582" cy="1762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94084"/>
            <a:ext cx="9295582" cy="20279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ANNUITIES-CERTAIN: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233848" cy="40883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66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12003"/>
            <a:ext cx="11430000" cy="36339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5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65169"/>
            <a:ext cx="11430000" cy="43276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40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64777"/>
            <a:ext cx="11430000" cy="51284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88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DEFERRED ANNUITIES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9509741" cy="1120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374" y="3016252"/>
            <a:ext cx="6777252" cy="3365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2693" y="2442949"/>
            <a:ext cx="3957850" cy="368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45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DEFERRED ANNUITIES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0432"/>
            <a:ext cx="8142027" cy="3370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06647"/>
            <a:ext cx="8142027" cy="128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88" y="4821873"/>
            <a:ext cx="5240740" cy="51247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INTEREST RATE QUANTITIES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929" y="1435254"/>
            <a:ext cx="8021169" cy="3658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29" y="5093365"/>
            <a:ext cx="8097380" cy="16671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5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DEFERRED ANNUITIES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9382931" cy="10388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33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3014"/>
            <a:ext cx="11430000" cy="48719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8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76675"/>
            <a:ext cx="11430000" cy="27046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32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577A42-0301-4DC0-607B-49C36C8DED47}"/>
              </a:ext>
            </a:extLst>
          </p:cNvPr>
          <p:cNvSpPr/>
          <p:nvPr/>
        </p:nvSpPr>
        <p:spPr>
          <a:xfrm>
            <a:off x="2508250" y="4244975"/>
            <a:ext cx="85725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97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3.5 CONTINUOUSLY PAYABLE ANNUITIES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82891"/>
            <a:ext cx="9615985" cy="42112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04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3.5 CONTINUOUSLY PAYABLE ANNUITIES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88896"/>
            <a:ext cx="8374039" cy="50244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59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3.5 CONTINUOUSLY PAYABLE ANNUITIES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114811" cy="36865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56896" y="4981433"/>
            <a:ext cx="1692322" cy="368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94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28878"/>
            <a:ext cx="11430000" cy="30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25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3.6 VARYING ANNUITIES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9506803" cy="30506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8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3.6 VARYING ANNUITIES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5248"/>
            <a:ext cx="7684690" cy="51620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75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3.6 VARYING ANNUITIES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the first payment of such an annuity is </a:t>
                </a:r>
                <a:r>
                  <a:rPr lang="en-US" b="1" dirty="0"/>
                  <a:t>P</a:t>
                </a:r>
                <a:r>
                  <a:rPr lang="en-US" dirty="0"/>
                  <a:t> and the second payment is (</a:t>
                </a:r>
                <a:r>
                  <a:rPr lang="en-US" b="1" dirty="0"/>
                  <a:t>P + Q</a:t>
                </a:r>
                <a:r>
                  <a:rPr lang="en-US" dirty="0"/>
                  <a:t>),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payment is (</a:t>
                </a:r>
                <a:r>
                  <a:rPr lang="en-US" b="1" dirty="0"/>
                  <a:t>P - Q</a:t>
                </a:r>
                <a:r>
                  <a:rPr lang="en-US" dirty="0"/>
                  <a:t>) + </a:t>
                </a:r>
                <a:r>
                  <a:rPr lang="en-US" b="1" dirty="0" err="1"/>
                  <a:t>Qt</a:t>
                </a:r>
                <a:r>
                  <a:rPr lang="en-US" dirty="0"/>
                  <a:t>, and the present value of the annuity is therefore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267" y="3224184"/>
            <a:ext cx="3487466" cy="6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INTEREST RATE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Then, in return for a repayment of a unit amount at time 1, an investor will lend an amount (1 - d) at time 0. The sum of (1 - d) may be considered as a loan of 1 (to be repaid after 1 unit of time) on which interest of amount d is payable in advance. For this reason, </a:t>
            </a:r>
            <a:r>
              <a:rPr lang="en-US" b="1" dirty="0">
                <a:latin typeface="+mj-lt"/>
              </a:rPr>
              <a:t>d</a:t>
            </a:r>
            <a:r>
              <a:rPr lang="en-US" dirty="0">
                <a:latin typeface="+mj-lt"/>
              </a:rPr>
              <a:t> is called the </a:t>
            </a:r>
            <a:r>
              <a:rPr lang="en-US" b="1" dirty="0">
                <a:latin typeface="+mj-lt"/>
              </a:rPr>
              <a:t>effective rate of discount </a:t>
            </a:r>
            <a:r>
              <a:rPr lang="en-US" dirty="0">
                <a:latin typeface="+mj-lt"/>
              </a:rPr>
              <a:t>per unit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460409"/>
            <a:ext cx="11521440" cy="39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08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3.6 VARYING ANNUITIES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9274319" cy="24036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93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3.6 VARYING ANNUITIES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9474651" cy="24991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25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3.6 VARYING ANNUITIES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43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8078"/>
            <a:ext cx="7527878" cy="49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34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3.6 VARYING ANNUITIES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8604"/>
            <a:ext cx="9001836" cy="47238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41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9696"/>
            <a:ext cx="11430000" cy="59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6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4789"/>
            <a:ext cx="11430000" cy="61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INTEREST RATE QUANTITIES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27314"/>
            <a:ext cx="9711519" cy="43352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5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INTEREST RATE QUANTITIES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6191"/>
            <a:ext cx="8005549" cy="52021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2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INTEREST RATE QUANTITIES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80032"/>
            <a:ext cx="11430000" cy="28979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8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6568"/>
            <a:ext cx="11430000" cy="244486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THE EQUATION OF VALUE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2419"/>
            <a:ext cx="7950958" cy="55202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26DE-5461-4313-ABBA-ED97EEA410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1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445</Words>
  <Application>Microsoft Office PowerPoint</Application>
  <PresentationFormat>Widescreen</PresentationFormat>
  <Paragraphs>89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Monotype Corsiva</vt:lpstr>
      <vt:lpstr>Office Theme</vt:lpstr>
      <vt:lpstr>CHAPTER 3</vt:lpstr>
      <vt:lpstr>3.1 INTEREST RATE QUANTITIES</vt:lpstr>
      <vt:lpstr>3.1 INTEREST RATE QUANTITIES</vt:lpstr>
      <vt:lpstr>3.1 INTEREST RATE QUANTITIES</vt:lpstr>
      <vt:lpstr>3.1 INTEREST RATE QUANTITIES</vt:lpstr>
      <vt:lpstr>3.1 INTEREST RATE QUANTITIES</vt:lpstr>
      <vt:lpstr>3.1 INTEREST RATE QUANTITIES</vt:lpstr>
      <vt:lpstr>PowerPoint Presentation</vt:lpstr>
      <vt:lpstr>3.2 THE EQUATION OF VALUE</vt:lpstr>
      <vt:lpstr>3.2 THE EQUATION OF VALUE</vt:lpstr>
      <vt:lpstr>3.2 THE EQUATION OF VALUE</vt:lpstr>
      <vt:lpstr>3.2 THE EQUATION OF VALUE</vt:lpstr>
      <vt:lpstr>PowerPoint Presentation</vt:lpstr>
      <vt:lpstr>3.2 THE EQUATION OF VALUE</vt:lpstr>
      <vt:lpstr>PowerPoint Presentation</vt:lpstr>
      <vt:lpstr>PowerPoint Presentation</vt:lpstr>
      <vt:lpstr>PowerPoint Presentation</vt:lpstr>
      <vt:lpstr>PowerPoint Presentation</vt:lpstr>
      <vt:lpstr>3.3 ANNUITIES-CERTAIN: PRESENT VALUES AND ACCUMULATIONS</vt:lpstr>
      <vt:lpstr>3.3 ANNUITIES-CERTAIN: PRESENT VALUES AND ACCUMULATIONS</vt:lpstr>
      <vt:lpstr>PowerPoint Presentation</vt:lpstr>
      <vt:lpstr>3.3 ANNUITIES-CERTAIN: PRESENT VALUES AND ACCUMULATIONS</vt:lpstr>
      <vt:lpstr>3.3 ANNUITIES-CERTAIN: PRESENT VALUES AND ACCUMULATIONS</vt:lpstr>
      <vt:lpstr>3.3 ANNUITIES-CERTAIN: PRESENT VALUES AND ACCUMULATIONS</vt:lpstr>
      <vt:lpstr>PowerPoint Presentation</vt:lpstr>
      <vt:lpstr>PowerPoint Presentation</vt:lpstr>
      <vt:lpstr>PowerPoint Presentation</vt:lpstr>
      <vt:lpstr>3.4 DEFERRED ANNUITIES</vt:lpstr>
      <vt:lpstr>3.4 DEFERRED ANNUITIES</vt:lpstr>
      <vt:lpstr>3.4 DEFERRED ANNUITIES</vt:lpstr>
      <vt:lpstr>PowerPoint Presentation</vt:lpstr>
      <vt:lpstr>PowerPoint Presentation</vt:lpstr>
      <vt:lpstr>3.5 CONTINUOUSLY PAYABLE ANNUITIES</vt:lpstr>
      <vt:lpstr>3.5 CONTINUOUSLY PAYABLE ANNUITIES</vt:lpstr>
      <vt:lpstr>3.5 CONTINUOUSLY PAYABLE ANNUITIES</vt:lpstr>
      <vt:lpstr>PowerPoint Presentation</vt:lpstr>
      <vt:lpstr>3.6 VARYING ANNUITIES</vt:lpstr>
      <vt:lpstr>3.6 VARYING ANNUITIES</vt:lpstr>
      <vt:lpstr>3.6 VARYING ANNUITIES</vt:lpstr>
      <vt:lpstr>PowerPoint Presentation</vt:lpstr>
      <vt:lpstr>3.6 VARYING ANNUITIES</vt:lpstr>
      <vt:lpstr>3.6 VARYING ANNUITIES</vt:lpstr>
      <vt:lpstr>3.6 VARYING ANNUITIES</vt:lpstr>
      <vt:lpstr>3.6 VARYING ANNUITIES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sajed sharif</dc:creator>
  <cp:lastModifiedBy>sajed sharif</cp:lastModifiedBy>
  <cp:revision>53</cp:revision>
  <dcterms:created xsi:type="dcterms:W3CDTF">2022-10-02T11:58:45Z</dcterms:created>
  <dcterms:modified xsi:type="dcterms:W3CDTF">2022-11-26T09:42:21Z</dcterms:modified>
</cp:coreProperties>
</file>