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ms-excel" Extension="xls"/>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oleObject" PartName="/ppt/embeddings/oleObject13.bin"/>
  <Override ContentType="application/vnd.openxmlformats-officedocument.oleObject" PartName="/ppt/embeddings/oleObject9.bin"/>
  <Override ContentType="application/vnd.openxmlformats-officedocument.oleObject" PartName="/ppt/embeddings/oleObject6.bin"/>
  <Override ContentType="application/vnd.openxmlformats-officedocument.oleObject" PartName="/ppt/embeddings/oleObject15.bin"/>
  <Override ContentType="application/vnd.openxmlformats-officedocument.oleObject" PartName="/ppt/embeddings/oleObject4.bin"/>
  <Override ContentType="application/vnd.openxmlformats-officedocument.oleObject" PartName="/ppt/embeddings/oleObject1.bin"/>
  <Override ContentType="application/vnd.openxmlformats-officedocument.oleObject" PartName="/ppt/embeddings/oleObject11.bin"/>
  <Override ContentType="application/vnd.openxmlformats-officedocument.oleObject" PartName="/ppt/embeddings/oleObject8.bin"/>
  <Override ContentType="application/vnd.openxmlformats-officedocument.oleObject" PartName="/ppt/embeddings/oleObject14.bin"/>
  <Override ContentType="application/vnd.openxmlformats-officedocument.oleObject" PartName="/ppt/embeddings/oleObject12.bin"/>
  <Override ContentType="application/vnd.openxmlformats-officedocument.oleObject" PartName="/ppt/embeddings/oleObject3.bin"/>
  <Override ContentType="application/vnd.openxmlformats-officedocument.oleObject" PartName="/ppt/embeddings/oleObject5.bin"/>
  <Override ContentType="application/vnd.openxmlformats-officedocument.oleObject" PartName="/ppt/embeddings/oleObject17.bin"/>
  <Override ContentType="application/vnd.openxmlformats-officedocument.oleObject" PartName="/ppt/embeddings/oleObject7.bin"/>
  <Override ContentType="application/vnd.openxmlformats-officedocument.oleObject" PartName="/ppt/embeddings/oleObject16.bin"/>
  <Override ContentType="application/vnd.openxmlformats-officedocument.oleObject" PartName="/ppt/embeddings/oleObject2.bin"/>
  <Override ContentType="application/vnd.openxmlformats-officedocument.oleObject" PartName="/ppt/embeddings/oleObject10.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excel" PartName="/ppt/embeddings/Microsoft_Excel_Sheet2.xls"/>
  <Override ContentType="application/vnd.ms-excel" PartName="/ppt/embeddings/Microsoft_Excel_Sheet1.xls"/>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111" roundtripDataSignature="AMtx7mhdjqDH2DIfaFMpJikJxZm6/xHF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111" Type="http://customschemas.google.com/relationships/presentationmetadata" Target="metadata"/><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lvl1pPr indent="-228600" lvl="0" marL="4572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4" name="Google Shape;4;n"/>
          <p:cNvSpPr/>
          <p:nvPr>
            <p:ph idx="2" type="sldImg"/>
          </p:nvPr>
        </p:nvSpPr>
        <p:spPr>
          <a:xfrm>
            <a:off x="1149350" y="692150"/>
            <a:ext cx="4559300" cy="3416300"/>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381000" y="4343400"/>
            <a:ext cx="6172200" cy="4114800"/>
          </a:xfrm>
          <a:prstGeom prst="rect">
            <a:avLst/>
          </a:prstGeom>
        </p:spPr>
        <p:txBody>
          <a:bodyPr anchorCtr="0" anchor="t" bIns="44450" lIns="90475" spcFirstLastPara="1" rIns="90475" wrap="square" tIns="44450">
            <a:noAutofit/>
          </a:bodyPr>
          <a:lstStyle/>
          <a:p>
            <a:pPr indent="0" lvl="0" marL="0" rtl="0" algn="l">
              <a:spcBef>
                <a:spcPts val="420"/>
              </a:spcBef>
              <a:spcAft>
                <a:spcPts val="0"/>
              </a:spcAft>
              <a:buNone/>
            </a:pPr>
            <a:r>
              <a:t/>
            </a:r>
            <a:endParaRPr/>
          </a:p>
        </p:txBody>
      </p:sp>
      <p:sp>
        <p:nvSpPr>
          <p:cNvPr id="48" name="Google Shape;48;p1:notes"/>
          <p:cNvSpPr/>
          <p:nvPr>
            <p:ph idx="2" type="sldImg"/>
          </p:nvPr>
        </p:nvSpPr>
        <p:spPr>
          <a:xfrm>
            <a:off x="1149350" y="692150"/>
            <a:ext cx="4559300" cy="341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10: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p100:notes"/>
          <p:cNvSpPr/>
          <p:nvPr>
            <p:ph idx="2" type="sldImg"/>
          </p:nvPr>
        </p:nvSpPr>
        <p:spPr>
          <a:xfrm>
            <a:off x="1152525" y="692150"/>
            <a:ext cx="4554538"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7" name="Google Shape;1217;p100: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101:notes"/>
          <p:cNvSpPr/>
          <p:nvPr>
            <p:ph idx="2" type="sldImg"/>
          </p:nvPr>
        </p:nvSpPr>
        <p:spPr>
          <a:xfrm>
            <a:off x="1152525" y="692150"/>
            <a:ext cx="4554538"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5" name="Google Shape;1225;p101: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102:notes"/>
          <p:cNvSpPr/>
          <p:nvPr>
            <p:ph idx="2" type="sldImg"/>
          </p:nvPr>
        </p:nvSpPr>
        <p:spPr>
          <a:xfrm>
            <a:off x="1152525" y="692150"/>
            <a:ext cx="4554538"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3" name="Google Shape;1233;p102: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103:notes"/>
          <p:cNvSpPr/>
          <p:nvPr>
            <p:ph idx="2" type="sldImg"/>
          </p:nvPr>
        </p:nvSpPr>
        <p:spPr>
          <a:xfrm>
            <a:off x="1152525" y="692150"/>
            <a:ext cx="4554538"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4" name="Google Shape;1244;p103: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p104:notes"/>
          <p:cNvSpPr/>
          <p:nvPr>
            <p:ph idx="2" type="sldImg"/>
          </p:nvPr>
        </p:nvSpPr>
        <p:spPr>
          <a:xfrm>
            <a:off x="1152525" y="692150"/>
            <a:ext cx="4554538"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5" name="Google Shape;1255;p104: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p105:notes"/>
          <p:cNvSpPr/>
          <p:nvPr>
            <p:ph idx="2" type="sldImg"/>
          </p:nvPr>
        </p:nvSpPr>
        <p:spPr>
          <a:xfrm>
            <a:off x="1133475" y="690563"/>
            <a:ext cx="4591050" cy="34432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6" name="Google Shape;1266;p105:notes"/>
          <p:cNvSpPr txBox="1"/>
          <p:nvPr>
            <p:ph idx="1" type="body"/>
          </p:nvPr>
        </p:nvSpPr>
        <p:spPr>
          <a:xfrm>
            <a:off x="913986" y="4365739"/>
            <a:ext cx="5030029" cy="4134889"/>
          </a:xfrm>
          <a:prstGeom prst="rect">
            <a:avLst/>
          </a:prstGeom>
          <a:noFill/>
          <a:ln>
            <a:noFill/>
          </a:ln>
        </p:spPr>
        <p:txBody>
          <a:bodyPr anchorCtr="0" anchor="t" bIns="46025" lIns="92050" spcFirstLastPara="1" rIns="92050" wrap="square" tIns="460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p11: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12: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p13: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14: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 name="Google Shape;190;p15: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 name="Google Shape;200;p16: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7: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4" name="Google Shape;224;p17: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6" name="Google Shape;236;p18: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9: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5" name="Google Shape;245;p19: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notes"/>
          <p:cNvSpPr/>
          <p:nvPr>
            <p:ph idx="2" type="sldImg"/>
          </p:nvPr>
        </p:nvSpPr>
        <p:spPr>
          <a:xfrm>
            <a:off x="1143000"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 name="Google Shape;53;p2:notes"/>
          <p:cNvSpPr txBox="1"/>
          <p:nvPr>
            <p:ph idx="1" type="body"/>
          </p:nvPr>
        </p:nvSpPr>
        <p:spPr>
          <a:xfrm>
            <a:off x="381000" y="4343400"/>
            <a:ext cx="6172200" cy="4114800"/>
          </a:xfrm>
          <a:prstGeom prst="rect">
            <a:avLst/>
          </a:prstGeom>
          <a:noFill/>
          <a:ln>
            <a:noFill/>
          </a:ln>
        </p:spPr>
        <p:txBody>
          <a:bodyPr anchorCtr="0" anchor="t" bIns="44425" lIns="90450" spcFirstLastPara="1" rIns="90450" wrap="square" tIns="44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0: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p20: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1: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5" name="Google Shape;265;p21: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22: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p23: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1" name="Google Shape;301;p24: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5" name="Google Shape;315;p25: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6: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4" name="Google Shape;324;p26: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7: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8" name="Google Shape;348;p27: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8: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5" name="Google Shape;365;p28: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9: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0" name="Google Shape;380;p29: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 name="Google Shape;60;p3: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0: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6" name="Google Shape;396;p30: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1: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0" name="Google Shape;410;p31: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1" name="Google Shape;421;p32: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0" name="Google Shape;430;p33: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5" name="Google Shape;445;p34: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6" name="Google Shape;456;p35: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6: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1" name="Google Shape;471;p36: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7: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7" name="Google Shape;487;p37: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8: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8" name="Google Shape;498;p38: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9: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7" name="Google Shape;507;p39: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 name="Google Shape;73;p4: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40: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2" name="Google Shape;522;p40: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41: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3" name="Google Shape;533;p41: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3" name="Google Shape;543;p42: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4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5" name="Google Shape;555;p43: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4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6" name="Google Shape;566;p44: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4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6" name="Google Shape;576;p45: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46: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7" name="Google Shape;587;p46: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47: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2" name="Google Shape;602;p47: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48: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2" name="Google Shape;612;p48: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49: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1" name="Google Shape;621;p49: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5: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50: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2" name="Google Shape;632;p50: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1: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1" name="Google Shape;661;p51: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5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3" name="Google Shape;673;p52: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5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3" name="Google Shape;683;p53: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5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6" name="Google Shape;696;p54: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5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5" name="Google Shape;705;p55: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56: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0" name="Google Shape;720;p56: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57: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3" name="Google Shape;733;p57: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58: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4" name="Google Shape;744;p58: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59: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3" name="Google Shape;753;p59: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 name="Google Shape;92;p6: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60: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5" name="Google Shape;765;p60: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61: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8" name="Google Shape;778;p61: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6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1" name="Google Shape;791;p62: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6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5" name="Google Shape;805;p63: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6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4" name="Google Shape;814;p64: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6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7" name="Google Shape;827;p65: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66: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6" name="Google Shape;836;p66: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67: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4" name="Google Shape;844;p67: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68: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2" name="Google Shape;852;p68: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69: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1" name="Google Shape;861;p69: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7: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70: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2" name="Google Shape;882;p70: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71: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0" name="Google Shape;900;p71: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7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8" name="Google Shape;918;p72: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7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1" name="Google Shape;931;p73: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7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1" name="Google Shape;941;p74: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7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1" name="Google Shape;951;p75: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76: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8" name="Google Shape;958;p76: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77: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1" name="Google Shape;971;p77: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78: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1" name="Google Shape;981;p78: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79: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6" name="Google Shape;996;p79: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8: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p80: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1" name="Google Shape;1011;p80: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81: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2" name="Google Shape;1022;p81: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8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2" name="Google Shape;1032;p82: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8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2" name="Google Shape;1042;p83: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8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3" name="Google Shape;1053;p84: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8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6" name="Google Shape;1066;p85: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86: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6" name="Google Shape;1076;p86: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87: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9" name="Google Shape;1089;p87: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p88: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8" name="Google Shape;1098;p88: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89: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8" name="Google Shape;1108;p89: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9: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p90: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8" name="Google Shape;1118;p90: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91: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8" name="Google Shape;1128;p91: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92: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7" name="Google Shape;1137;p92: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p9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45" name="Google Shape;1145;p93: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p94: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5" name="Google Shape;1155;p94: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p95: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65" name="Google Shape;1165;p95: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96: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5" name="Google Shape;1175;p96: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p97: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5" name="Google Shape;1185;p97: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98: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7" name="Google Shape;1197;p98: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p99:notes"/>
          <p:cNvSpPr/>
          <p:nvPr>
            <p:ph idx="2" type="sldImg"/>
          </p:nvPr>
        </p:nvSpPr>
        <p:spPr>
          <a:xfrm>
            <a:off x="1152525" y="692150"/>
            <a:ext cx="4554538"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9" name="Google Shape;1209;p99:notes"/>
          <p:cNvSpPr txBox="1"/>
          <p:nvPr>
            <p:ph idx="1" type="body"/>
          </p:nvPr>
        </p:nvSpPr>
        <p:spPr>
          <a:xfrm>
            <a:off x="381000" y="4343400"/>
            <a:ext cx="6172200" cy="4114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07"/>
          <p:cNvSpPr txBox="1"/>
          <p:nvPr>
            <p:ph type="ctrTitle"/>
          </p:nvPr>
        </p:nvSpPr>
        <p:spPr>
          <a:xfrm>
            <a:off x="685800" y="2130425"/>
            <a:ext cx="7772400" cy="1470025"/>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t"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 name="Google Shape;11;p107"/>
          <p:cNvSpPr txBox="1"/>
          <p:nvPr>
            <p:ph idx="1" type="subTitle"/>
          </p:nvPr>
        </p:nvSpPr>
        <p:spPr>
          <a:xfrm>
            <a:off x="1371600" y="3886200"/>
            <a:ext cx="6400800" cy="1752600"/>
          </a:xfrm>
          <a:prstGeom prst="rect">
            <a:avLst/>
          </a:prstGeom>
          <a:noFill/>
          <a:ln>
            <a:noFill/>
          </a:ln>
        </p:spPr>
        <p:txBody>
          <a:bodyPr anchorCtr="0" anchor="t" bIns="46025" lIns="182550" spcFirstLastPara="1" rIns="182550" wrap="square" tIns="46025">
            <a:noAutofit/>
          </a:bodyPr>
          <a:lstStyle>
            <a:lvl1pPr lvl="0" algn="ctr">
              <a:spcBef>
                <a:spcPts val="560"/>
              </a:spcBef>
              <a:spcAft>
                <a:spcPts val="0"/>
              </a:spcAft>
              <a:buSzPts val="2100"/>
              <a:buNone/>
              <a:defRPr/>
            </a:lvl1pPr>
            <a:lvl2pPr lvl="1" algn="ctr">
              <a:spcBef>
                <a:spcPts val="480"/>
              </a:spcBef>
              <a:spcAft>
                <a:spcPts val="0"/>
              </a:spcAft>
              <a:buSzPts val="1800"/>
              <a:buNone/>
              <a:defRPr/>
            </a:lvl2pPr>
            <a:lvl3pPr lvl="2" algn="ctr">
              <a:spcBef>
                <a:spcPts val="400"/>
              </a:spcBef>
              <a:spcAft>
                <a:spcPts val="0"/>
              </a:spcAft>
              <a:buSzPts val="1500"/>
              <a:buNone/>
              <a:defRPr/>
            </a:lvl3pPr>
            <a:lvl4pPr lvl="3" algn="ctr">
              <a:spcBef>
                <a:spcPts val="400"/>
              </a:spcBef>
              <a:spcAft>
                <a:spcPts val="0"/>
              </a:spcAft>
              <a:buSzPts val="1500"/>
              <a:buNone/>
              <a:defRPr/>
            </a:lvl4pPr>
            <a:lvl5pPr lvl="4" algn="ctr">
              <a:spcBef>
                <a:spcPts val="400"/>
              </a:spcBef>
              <a:spcAft>
                <a:spcPts val="0"/>
              </a:spcAft>
              <a:buSzPts val="1500"/>
              <a:buNone/>
              <a:defRPr/>
            </a:lvl5pPr>
            <a:lvl6pPr lvl="5" algn="ctr">
              <a:spcBef>
                <a:spcPts val="400"/>
              </a:spcBef>
              <a:spcAft>
                <a:spcPts val="0"/>
              </a:spcAft>
              <a:buSzPts val="1500"/>
              <a:buNone/>
              <a:defRPr/>
            </a:lvl6pPr>
            <a:lvl7pPr lvl="6" algn="ctr">
              <a:spcBef>
                <a:spcPts val="400"/>
              </a:spcBef>
              <a:spcAft>
                <a:spcPts val="0"/>
              </a:spcAft>
              <a:buSzPts val="1500"/>
              <a:buNone/>
              <a:defRPr/>
            </a:lvl7pPr>
            <a:lvl8pPr lvl="7" algn="ctr">
              <a:spcBef>
                <a:spcPts val="400"/>
              </a:spcBef>
              <a:spcAft>
                <a:spcPts val="0"/>
              </a:spcAft>
              <a:buSzPts val="1500"/>
              <a:buNone/>
              <a:defRPr/>
            </a:lvl8pPr>
            <a:lvl9pPr lvl="8" algn="ctr">
              <a:spcBef>
                <a:spcPts val="400"/>
              </a:spcBef>
              <a:spcAft>
                <a:spcPts val="0"/>
              </a:spcAft>
              <a:buSzPts val="1500"/>
              <a:buNone/>
              <a:defRPr/>
            </a:lvl9pPr>
          </a:lstStyle>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 name="Shape 36"/>
        <p:cNvGrpSpPr/>
        <p:nvPr/>
      </p:nvGrpSpPr>
      <p:grpSpPr>
        <a:xfrm>
          <a:off x="0" y="0"/>
          <a:ext cx="0" cy="0"/>
          <a:chOff x="0" y="0"/>
          <a:chExt cx="0" cy="0"/>
        </a:xfrm>
      </p:grpSpPr>
      <p:sp>
        <p:nvSpPr>
          <p:cNvPr id="37" name="Google Shape;37;p116"/>
          <p:cNvSpPr txBox="1"/>
          <p:nvPr>
            <p:ph type="title"/>
          </p:nvPr>
        </p:nvSpPr>
        <p:spPr>
          <a:xfrm>
            <a:off x="1792288" y="4800600"/>
            <a:ext cx="5486400" cy="566738"/>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b" bIns="44450" lIns="90475" spcFirstLastPara="1" rIns="90475" wrap="square" tIns="4445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116"/>
          <p:cNvSpPr/>
          <p:nvPr>
            <p:ph idx="2" type="pic"/>
          </p:nvPr>
        </p:nvSpPr>
        <p:spPr>
          <a:xfrm>
            <a:off x="1792288" y="612775"/>
            <a:ext cx="5486400" cy="4114800"/>
          </a:xfrm>
          <a:prstGeom prst="rect">
            <a:avLst/>
          </a:prstGeom>
          <a:noFill/>
          <a:ln>
            <a:noFill/>
          </a:ln>
        </p:spPr>
      </p:sp>
      <p:sp>
        <p:nvSpPr>
          <p:cNvPr id="39" name="Google Shape;39;p116"/>
          <p:cNvSpPr txBox="1"/>
          <p:nvPr>
            <p:ph idx="1" type="body"/>
          </p:nvPr>
        </p:nvSpPr>
        <p:spPr>
          <a:xfrm>
            <a:off x="1792288" y="5367338"/>
            <a:ext cx="5486400" cy="804862"/>
          </a:xfrm>
          <a:prstGeom prst="rect">
            <a:avLst/>
          </a:prstGeom>
          <a:noFill/>
          <a:ln>
            <a:noFill/>
          </a:ln>
        </p:spPr>
        <p:txBody>
          <a:bodyPr anchorCtr="0" anchor="t" bIns="46025" lIns="182550" spcFirstLastPara="1" rIns="182550" wrap="square" tIns="46025">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00"/>
              <a:buNone/>
              <a:defRPr sz="1200"/>
            </a:lvl2pPr>
            <a:lvl3pPr indent="-228600" lvl="2" marL="1371600" algn="l">
              <a:spcBef>
                <a:spcPts val="200"/>
              </a:spcBef>
              <a:spcAft>
                <a:spcPts val="0"/>
              </a:spcAft>
              <a:buSzPts val="75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 name="Shape 40"/>
        <p:cNvGrpSpPr/>
        <p:nvPr/>
      </p:nvGrpSpPr>
      <p:grpSpPr>
        <a:xfrm>
          <a:off x="0" y="0"/>
          <a:ext cx="0" cy="0"/>
          <a:chOff x="0" y="0"/>
          <a:chExt cx="0" cy="0"/>
        </a:xfrm>
      </p:grpSpPr>
      <p:sp>
        <p:nvSpPr>
          <p:cNvPr id="41" name="Google Shape;41;p117"/>
          <p:cNvSpPr txBox="1"/>
          <p:nvPr>
            <p:ph type="title"/>
          </p:nvPr>
        </p:nvSpPr>
        <p:spPr>
          <a:xfrm>
            <a:off x="1149350" y="354013"/>
            <a:ext cx="7607300" cy="560387"/>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t"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117"/>
          <p:cNvSpPr txBox="1"/>
          <p:nvPr>
            <p:ph idx="1" type="body"/>
          </p:nvPr>
        </p:nvSpPr>
        <p:spPr>
          <a:xfrm rot="5400000">
            <a:off x="2171700" y="-647700"/>
            <a:ext cx="4800600" cy="83820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 name="Shape 43"/>
        <p:cNvGrpSpPr/>
        <p:nvPr/>
      </p:nvGrpSpPr>
      <p:grpSpPr>
        <a:xfrm>
          <a:off x="0" y="0"/>
          <a:ext cx="0" cy="0"/>
          <a:chOff x="0" y="0"/>
          <a:chExt cx="0" cy="0"/>
        </a:xfrm>
      </p:grpSpPr>
      <p:sp>
        <p:nvSpPr>
          <p:cNvPr id="44" name="Google Shape;44;p118"/>
          <p:cNvSpPr txBox="1"/>
          <p:nvPr>
            <p:ph type="title"/>
          </p:nvPr>
        </p:nvSpPr>
        <p:spPr>
          <a:xfrm rot="5400000">
            <a:off x="4920457" y="2101057"/>
            <a:ext cx="5589587" cy="2095500"/>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t"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 name="Google Shape;45;p118"/>
          <p:cNvSpPr txBox="1"/>
          <p:nvPr>
            <p:ph idx="1" type="body"/>
          </p:nvPr>
        </p:nvSpPr>
        <p:spPr>
          <a:xfrm rot="5400000">
            <a:off x="653257" y="81757"/>
            <a:ext cx="5589587" cy="61341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09"/>
          <p:cNvSpPr txBox="1"/>
          <p:nvPr>
            <p:ph type="title"/>
          </p:nvPr>
        </p:nvSpPr>
        <p:spPr>
          <a:xfrm>
            <a:off x="1149350" y="354013"/>
            <a:ext cx="7607300" cy="560387"/>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t"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 name="Google Shape;15;p109"/>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16" name="Shape 16"/>
        <p:cNvGrpSpPr/>
        <p:nvPr/>
      </p:nvGrpSpPr>
      <p:grpSpPr>
        <a:xfrm>
          <a:off x="0" y="0"/>
          <a:ext cx="0" cy="0"/>
          <a:chOff x="0" y="0"/>
          <a:chExt cx="0" cy="0"/>
        </a:xfrm>
      </p:grpSpPr>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11"/>
          <p:cNvSpPr txBox="1"/>
          <p:nvPr>
            <p:ph type="title"/>
          </p:nvPr>
        </p:nvSpPr>
        <p:spPr>
          <a:xfrm>
            <a:off x="722313" y="4406900"/>
            <a:ext cx="7772400" cy="1362075"/>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t" bIns="44450" lIns="90475" spcFirstLastPara="1" rIns="90475" wrap="square" tIns="4445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111"/>
          <p:cNvSpPr txBox="1"/>
          <p:nvPr>
            <p:ph idx="1" type="body"/>
          </p:nvPr>
        </p:nvSpPr>
        <p:spPr>
          <a:xfrm>
            <a:off x="722313" y="2906713"/>
            <a:ext cx="7772400" cy="1500187"/>
          </a:xfrm>
          <a:prstGeom prst="rect">
            <a:avLst/>
          </a:prstGeom>
          <a:noFill/>
          <a:ln>
            <a:noFill/>
          </a:ln>
        </p:spPr>
        <p:txBody>
          <a:bodyPr anchorCtr="0" anchor="b" bIns="46025" lIns="182550" spcFirstLastPara="1" rIns="182550" wrap="square" tIns="46025">
            <a:noAutofit/>
          </a:bodyPr>
          <a:lstStyle>
            <a:lvl1pPr indent="-228600" lvl="0" marL="457200" algn="l">
              <a:spcBef>
                <a:spcPts val="400"/>
              </a:spcBef>
              <a:spcAft>
                <a:spcPts val="0"/>
              </a:spcAft>
              <a:buSzPts val="1500"/>
              <a:buNone/>
              <a:defRPr sz="2000"/>
            </a:lvl1pPr>
            <a:lvl2pPr indent="-228600" lvl="1" marL="914400" algn="l">
              <a:spcBef>
                <a:spcPts val="360"/>
              </a:spcBef>
              <a:spcAft>
                <a:spcPts val="0"/>
              </a:spcAft>
              <a:buSzPts val="1350"/>
              <a:buNone/>
              <a:defRPr sz="1800"/>
            </a:lvl2pPr>
            <a:lvl3pPr indent="-228600" lvl="2" marL="1371600" algn="l">
              <a:spcBef>
                <a:spcPts val="320"/>
              </a:spcBef>
              <a:spcAft>
                <a:spcPts val="0"/>
              </a:spcAft>
              <a:buSzPts val="1200"/>
              <a:buNone/>
              <a:defRPr sz="1600"/>
            </a:lvl3pPr>
            <a:lvl4pPr indent="-228600" lvl="3" marL="1828800" algn="l">
              <a:spcBef>
                <a:spcPts val="280"/>
              </a:spcBef>
              <a:spcAft>
                <a:spcPts val="0"/>
              </a:spcAft>
              <a:buSzPts val="1050"/>
              <a:buNone/>
              <a:defRPr sz="1400"/>
            </a:lvl4pPr>
            <a:lvl5pPr indent="-228600" lvl="4" marL="2286000" algn="l">
              <a:spcBef>
                <a:spcPts val="280"/>
              </a:spcBef>
              <a:spcAft>
                <a:spcPts val="0"/>
              </a:spcAft>
              <a:buSzPts val="1050"/>
              <a:buNone/>
              <a:defRPr sz="1400"/>
            </a:lvl5pPr>
            <a:lvl6pPr indent="-228600" lvl="5" marL="2743200" algn="l">
              <a:spcBef>
                <a:spcPts val="280"/>
              </a:spcBef>
              <a:spcAft>
                <a:spcPts val="0"/>
              </a:spcAft>
              <a:buSzPts val="1050"/>
              <a:buNone/>
              <a:defRPr sz="1400"/>
            </a:lvl6pPr>
            <a:lvl7pPr indent="-228600" lvl="6" marL="3200400" algn="l">
              <a:spcBef>
                <a:spcPts val="280"/>
              </a:spcBef>
              <a:spcAft>
                <a:spcPts val="0"/>
              </a:spcAft>
              <a:buSzPts val="1050"/>
              <a:buNone/>
              <a:defRPr sz="1400"/>
            </a:lvl7pPr>
            <a:lvl8pPr indent="-228600" lvl="7" marL="3657600" algn="l">
              <a:spcBef>
                <a:spcPts val="280"/>
              </a:spcBef>
              <a:spcAft>
                <a:spcPts val="0"/>
              </a:spcAft>
              <a:buSzPts val="1050"/>
              <a:buNone/>
              <a:defRPr sz="1400"/>
            </a:lvl8pPr>
            <a:lvl9pPr indent="-228600" lvl="8" marL="4114800" algn="l">
              <a:spcBef>
                <a:spcPts val="280"/>
              </a:spcBef>
              <a:spcAft>
                <a:spcPts val="0"/>
              </a:spcAft>
              <a:buSzPts val="1050"/>
              <a:buNone/>
              <a:defRPr sz="1400"/>
            </a:lvl9pPr>
          </a:lstStyle>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 name="Shape 20"/>
        <p:cNvGrpSpPr/>
        <p:nvPr/>
      </p:nvGrpSpPr>
      <p:grpSpPr>
        <a:xfrm>
          <a:off x="0" y="0"/>
          <a:ext cx="0" cy="0"/>
          <a:chOff x="0" y="0"/>
          <a:chExt cx="0" cy="0"/>
        </a:xfrm>
      </p:grpSpPr>
      <p:sp>
        <p:nvSpPr>
          <p:cNvPr id="21" name="Google Shape;21;p112"/>
          <p:cNvSpPr txBox="1"/>
          <p:nvPr>
            <p:ph type="title"/>
          </p:nvPr>
        </p:nvSpPr>
        <p:spPr>
          <a:xfrm>
            <a:off x="1149350" y="354013"/>
            <a:ext cx="7607300" cy="560387"/>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t"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 name="Google Shape;22;p112"/>
          <p:cNvSpPr txBox="1"/>
          <p:nvPr>
            <p:ph idx="1" type="body"/>
          </p:nvPr>
        </p:nvSpPr>
        <p:spPr>
          <a:xfrm>
            <a:off x="381000" y="1143000"/>
            <a:ext cx="4114800" cy="4800600"/>
          </a:xfrm>
          <a:prstGeom prst="rect">
            <a:avLst/>
          </a:prstGeom>
          <a:noFill/>
          <a:ln>
            <a:noFill/>
          </a:ln>
        </p:spPr>
        <p:txBody>
          <a:bodyPr anchorCtr="0" anchor="t" bIns="46025" lIns="182550" spcFirstLastPara="1" rIns="182550" wrap="square" tIns="46025">
            <a:noAutofit/>
          </a:bodyPr>
          <a:lstStyle>
            <a:lvl1pPr indent="-361950" lvl="0" marL="457200" algn="l">
              <a:spcBef>
                <a:spcPts val="560"/>
              </a:spcBef>
              <a:spcAft>
                <a:spcPts val="0"/>
              </a:spcAft>
              <a:buSzPts val="2100"/>
              <a:buChar char="●"/>
              <a:defRPr sz="2800"/>
            </a:lvl1pPr>
            <a:lvl2pPr indent="-342900" lvl="1" marL="914400" algn="l">
              <a:spcBef>
                <a:spcPts val="480"/>
              </a:spcBef>
              <a:spcAft>
                <a:spcPts val="0"/>
              </a:spcAft>
              <a:buSzPts val="1800"/>
              <a:buChar char="●"/>
              <a:defRPr sz="2400"/>
            </a:lvl2pPr>
            <a:lvl3pPr indent="-323850" lvl="2" marL="1371600" algn="l">
              <a:spcBef>
                <a:spcPts val="400"/>
              </a:spcBef>
              <a:spcAft>
                <a:spcPts val="0"/>
              </a:spcAft>
              <a:buSzPts val="1500"/>
              <a:buChar char="●"/>
              <a:defRPr sz="2000"/>
            </a:lvl3pPr>
            <a:lvl4pPr indent="-314325" lvl="3" marL="1828800" algn="l">
              <a:spcBef>
                <a:spcPts val="360"/>
              </a:spcBef>
              <a:spcAft>
                <a:spcPts val="0"/>
              </a:spcAft>
              <a:buSzPts val="1350"/>
              <a:buChar char="●"/>
              <a:defRPr sz="1800"/>
            </a:lvl4pPr>
            <a:lvl5pPr indent="-314325" lvl="4" marL="2286000" algn="l">
              <a:spcBef>
                <a:spcPts val="36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23" name="Google Shape;23;p112"/>
          <p:cNvSpPr txBox="1"/>
          <p:nvPr>
            <p:ph idx="2" type="body"/>
          </p:nvPr>
        </p:nvSpPr>
        <p:spPr>
          <a:xfrm>
            <a:off x="4648200" y="1143000"/>
            <a:ext cx="4114800" cy="4800600"/>
          </a:xfrm>
          <a:prstGeom prst="rect">
            <a:avLst/>
          </a:prstGeom>
          <a:noFill/>
          <a:ln>
            <a:noFill/>
          </a:ln>
        </p:spPr>
        <p:txBody>
          <a:bodyPr anchorCtr="0" anchor="t" bIns="46025" lIns="182550" spcFirstLastPara="1" rIns="182550" wrap="square" tIns="46025">
            <a:noAutofit/>
          </a:bodyPr>
          <a:lstStyle>
            <a:lvl1pPr indent="-361950" lvl="0" marL="457200" algn="l">
              <a:spcBef>
                <a:spcPts val="560"/>
              </a:spcBef>
              <a:spcAft>
                <a:spcPts val="0"/>
              </a:spcAft>
              <a:buSzPts val="2100"/>
              <a:buChar char="●"/>
              <a:defRPr sz="2800"/>
            </a:lvl1pPr>
            <a:lvl2pPr indent="-342900" lvl="1" marL="914400" algn="l">
              <a:spcBef>
                <a:spcPts val="480"/>
              </a:spcBef>
              <a:spcAft>
                <a:spcPts val="0"/>
              </a:spcAft>
              <a:buSzPts val="1800"/>
              <a:buChar char="●"/>
              <a:defRPr sz="2400"/>
            </a:lvl2pPr>
            <a:lvl3pPr indent="-323850" lvl="2" marL="1371600" algn="l">
              <a:spcBef>
                <a:spcPts val="400"/>
              </a:spcBef>
              <a:spcAft>
                <a:spcPts val="0"/>
              </a:spcAft>
              <a:buSzPts val="1500"/>
              <a:buChar char="●"/>
              <a:defRPr sz="2000"/>
            </a:lvl3pPr>
            <a:lvl4pPr indent="-314325" lvl="3" marL="1828800" algn="l">
              <a:spcBef>
                <a:spcPts val="360"/>
              </a:spcBef>
              <a:spcAft>
                <a:spcPts val="0"/>
              </a:spcAft>
              <a:buSzPts val="1350"/>
              <a:buChar char="●"/>
              <a:defRPr sz="1800"/>
            </a:lvl4pPr>
            <a:lvl5pPr indent="-314325" lvl="4" marL="2286000" algn="l">
              <a:spcBef>
                <a:spcPts val="36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 name="Shape 24"/>
        <p:cNvGrpSpPr/>
        <p:nvPr/>
      </p:nvGrpSpPr>
      <p:grpSpPr>
        <a:xfrm>
          <a:off x="0" y="0"/>
          <a:ext cx="0" cy="0"/>
          <a:chOff x="0" y="0"/>
          <a:chExt cx="0" cy="0"/>
        </a:xfrm>
      </p:grpSpPr>
      <p:sp>
        <p:nvSpPr>
          <p:cNvPr id="25" name="Google Shape;25;p113"/>
          <p:cNvSpPr txBox="1"/>
          <p:nvPr>
            <p:ph type="title"/>
          </p:nvPr>
        </p:nvSpPr>
        <p:spPr>
          <a:xfrm>
            <a:off x="457200" y="274638"/>
            <a:ext cx="8229600" cy="1143000"/>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t"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 name="Google Shape;26;p113"/>
          <p:cNvSpPr txBox="1"/>
          <p:nvPr>
            <p:ph idx="1" type="body"/>
          </p:nvPr>
        </p:nvSpPr>
        <p:spPr>
          <a:xfrm>
            <a:off x="457200" y="1535113"/>
            <a:ext cx="4040188" cy="639762"/>
          </a:xfrm>
          <a:prstGeom prst="rect">
            <a:avLst/>
          </a:prstGeom>
          <a:noFill/>
          <a:ln>
            <a:noFill/>
          </a:ln>
        </p:spPr>
        <p:txBody>
          <a:bodyPr anchorCtr="0" anchor="b" bIns="46025" lIns="182550" spcFirstLastPara="1" rIns="182550" wrap="square" tIns="46025">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35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27" name="Google Shape;27;p113"/>
          <p:cNvSpPr txBox="1"/>
          <p:nvPr>
            <p:ph idx="2" type="body"/>
          </p:nvPr>
        </p:nvSpPr>
        <p:spPr>
          <a:xfrm>
            <a:off x="457200" y="2174875"/>
            <a:ext cx="4040188" cy="3951288"/>
          </a:xfrm>
          <a:prstGeom prst="rect">
            <a:avLst/>
          </a:prstGeom>
          <a:noFill/>
          <a:ln>
            <a:noFill/>
          </a:ln>
        </p:spPr>
        <p:txBody>
          <a:bodyPr anchorCtr="0" anchor="t" bIns="46025" lIns="182550" spcFirstLastPara="1" rIns="182550" wrap="square" tIns="46025">
            <a:noAutofit/>
          </a:bodyPr>
          <a:lstStyle>
            <a:lvl1pPr indent="-342900" lvl="0" marL="457200" algn="l">
              <a:spcBef>
                <a:spcPts val="480"/>
              </a:spcBef>
              <a:spcAft>
                <a:spcPts val="0"/>
              </a:spcAft>
              <a:buSzPts val="1800"/>
              <a:buChar char="●"/>
              <a:defRPr sz="2400"/>
            </a:lvl1pPr>
            <a:lvl2pPr indent="-323850" lvl="1" marL="914400" algn="l">
              <a:spcBef>
                <a:spcPts val="400"/>
              </a:spcBef>
              <a:spcAft>
                <a:spcPts val="0"/>
              </a:spcAft>
              <a:buSzPts val="1500"/>
              <a:buChar char="●"/>
              <a:defRPr sz="2000"/>
            </a:lvl2pPr>
            <a:lvl3pPr indent="-314325" lvl="2" marL="1371600" algn="l">
              <a:spcBef>
                <a:spcPts val="360"/>
              </a:spcBef>
              <a:spcAft>
                <a:spcPts val="0"/>
              </a:spcAft>
              <a:buSzPts val="1350"/>
              <a:buChar char="●"/>
              <a:defRPr sz="1800"/>
            </a:lvl3pPr>
            <a:lvl4pPr indent="-304800" lvl="3" marL="1828800" algn="l">
              <a:spcBef>
                <a:spcPts val="320"/>
              </a:spcBef>
              <a:spcAft>
                <a:spcPts val="0"/>
              </a:spcAft>
              <a:buSzPts val="1200"/>
              <a:buChar char="●"/>
              <a:defRPr sz="1600"/>
            </a:lvl4pPr>
            <a:lvl5pPr indent="-304800" lvl="4" marL="2286000" algn="l">
              <a:spcBef>
                <a:spcPts val="320"/>
              </a:spcBef>
              <a:spcAft>
                <a:spcPts val="0"/>
              </a:spcAft>
              <a:buSzPts val="1200"/>
              <a:buChar char="●"/>
              <a:defRPr sz="16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28" name="Google Shape;28;p113"/>
          <p:cNvSpPr txBox="1"/>
          <p:nvPr>
            <p:ph idx="3" type="body"/>
          </p:nvPr>
        </p:nvSpPr>
        <p:spPr>
          <a:xfrm>
            <a:off x="4645025" y="1535113"/>
            <a:ext cx="4041775" cy="639762"/>
          </a:xfrm>
          <a:prstGeom prst="rect">
            <a:avLst/>
          </a:prstGeom>
          <a:noFill/>
          <a:ln>
            <a:noFill/>
          </a:ln>
        </p:spPr>
        <p:txBody>
          <a:bodyPr anchorCtr="0" anchor="b" bIns="46025" lIns="182550" spcFirstLastPara="1" rIns="182550" wrap="square" tIns="46025">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35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29" name="Google Shape;29;p113"/>
          <p:cNvSpPr txBox="1"/>
          <p:nvPr>
            <p:ph idx="4" type="body"/>
          </p:nvPr>
        </p:nvSpPr>
        <p:spPr>
          <a:xfrm>
            <a:off x="4645025" y="2174875"/>
            <a:ext cx="4041775" cy="3951288"/>
          </a:xfrm>
          <a:prstGeom prst="rect">
            <a:avLst/>
          </a:prstGeom>
          <a:noFill/>
          <a:ln>
            <a:noFill/>
          </a:ln>
        </p:spPr>
        <p:txBody>
          <a:bodyPr anchorCtr="0" anchor="t" bIns="46025" lIns="182550" spcFirstLastPara="1" rIns="182550" wrap="square" tIns="46025">
            <a:noAutofit/>
          </a:bodyPr>
          <a:lstStyle>
            <a:lvl1pPr indent="-342900" lvl="0" marL="457200" algn="l">
              <a:spcBef>
                <a:spcPts val="480"/>
              </a:spcBef>
              <a:spcAft>
                <a:spcPts val="0"/>
              </a:spcAft>
              <a:buSzPts val="1800"/>
              <a:buChar char="●"/>
              <a:defRPr sz="2400"/>
            </a:lvl1pPr>
            <a:lvl2pPr indent="-323850" lvl="1" marL="914400" algn="l">
              <a:spcBef>
                <a:spcPts val="400"/>
              </a:spcBef>
              <a:spcAft>
                <a:spcPts val="0"/>
              </a:spcAft>
              <a:buSzPts val="1500"/>
              <a:buChar char="●"/>
              <a:defRPr sz="2000"/>
            </a:lvl2pPr>
            <a:lvl3pPr indent="-314325" lvl="2" marL="1371600" algn="l">
              <a:spcBef>
                <a:spcPts val="360"/>
              </a:spcBef>
              <a:spcAft>
                <a:spcPts val="0"/>
              </a:spcAft>
              <a:buSzPts val="1350"/>
              <a:buChar char="●"/>
              <a:defRPr sz="1800"/>
            </a:lvl3pPr>
            <a:lvl4pPr indent="-304800" lvl="3" marL="1828800" algn="l">
              <a:spcBef>
                <a:spcPts val="320"/>
              </a:spcBef>
              <a:spcAft>
                <a:spcPts val="0"/>
              </a:spcAft>
              <a:buSzPts val="1200"/>
              <a:buChar char="●"/>
              <a:defRPr sz="1600"/>
            </a:lvl4pPr>
            <a:lvl5pPr indent="-304800" lvl="4" marL="2286000" algn="l">
              <a:spcBef>
                <a:spcPts val="320"/>
              </a:spcBef>
              <a:spcAft>
                <a:spcPts val="0"/>
              </a:spcAft>
              <a:buSzPts val="1200"/>
              <a:buChar char="●"/>
              <a:defRPr sz="16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114"/>
          <p:cNvSpPr txBox="1"/>
          <p:nvPr>
            <p:ph type="title"/>
          </p:nvPr>
        </p:nvSpPr>
        <p:spPr>
          <a:xfrm>
            <a:off x="1149350" y="354013"/>
            <a:ext cx="7607300" cy="560387"/>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t" bIns="44450" lIns="90475" spcFirstLastPara="1" rIns="90475" wrap="square" tIns="44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2" name="Shape 32"/>
        <p:cNvGrpSpPr/>
        <p:nvPr/>
      </p:nvGrpSpPr>
      <p:grpSpPr>
        <a:xfrm>
          <a:off x="0" y="0"/>
          <a:ext cx="0" cy="0"/>
          <a:chOff x="0" y="0"/>
          <a:chExt cx="0" cy="0"/>
        </a:xfrm>
      </p:grpSpPr>
      <p:sp>
        <p:nvSpPr>
          <p:cNvPr id="33" name="Google Shape;33;p115"/>
          <p:cNvSpPr txBox="1"/>
          <p:nvPr>
            <p:ph type="title"/>
          </p:nvPr>
        </p:nvSpPr>
        <p:spPr>
          <a:xfrm>
            <a:off x="457200" y="273050"/>
            <a:ext cx="3008313" cy="1162050"/>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b" bIns="44450" lIns="90475" spcFirstLastPara="1" rIns="90475" wrap="square" tIns="4445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115"/>
          <p:cNvSpPr txBox="1"/>
          <p:nvPr>
            <p:ph idx="1" type="body"/>
          </p:nvPr>
        </p:nvSpPr>
        <p:spPr>
          <a:xfrm>
            <a:off x="3575050" y="273050"/>
            <a:ext cx="5111750" cy="5853113"/>
          </a:xfrm>
          <a:prstGeom prst="rect">
            <a:avLst/>
          </a:prstGeom>
          <a:noFill/>
          <a:ln>
            <a:noFill/>
          </a:ln>
        </p:spPr>
        <p:txBody>
          <a:bodyPr anchorCtr="0" anchor="t" bIns="46025" lIns="182550" spcFirstLastPara="1" rIns="182550" wrap="square" tIns="46025">
            <a:noAutofit/>
          </a:bodyPr>
          <a:lstStyle>
            <a:lvl1pPr indent="-381000" lvl="0" marL="457200" algn="l">
              <a:spcBef>
                <a:spcPts val="640"/>
              </a:spcBef>
              <a:spcAft>
                <a:spcPts val="0"/>
              </a:spcAft>
              <a:buSzPts val="2400"/>
              <a:buChar char="●"/>
              <a:defRPr sz="3200"/>
            </a:lvl1pPr>
            <a:lvl2pPr indent="-361950" lvl="1" marL="914400" algn="l">
              <a:spcBef>
                <a:spcPts val="560"/>
              </a:spcBef>
              <a:spcAft>
                <a:spcPts val="0"/>
              </a:spcAft>
              <a:buSzPts val="2100"/>
              <a:buChar char="●"/>
              <a:defRPr sz="2800"/>
            </a:lvl2pPr>
            <a:lvl3pPr indent="-342900" lvl="2" marL="1371600" algn="l">
              <a:spcBef>
                <a:spcPts val="480"/>
              </a:spcBef>
              <a:spcAft>
                <a:spcPts val="0"/>
              </a:spcAft>
              <a:buSzPts val="1800"/>
              <a:buChar char="●"/>
              <a:defRPr sz="2400"/>
            </a:lvl3pPr>
            <a:lvl4pPr indent="-323850" lvl="3" marL="1828800" algn="l">
              <a:spcBef>
                <a:spcPts val="400"/>
              </a:spcBef>
              <a:spcAft>
                <a:spcPts val="0"/>
              </a:spcAft>
              <a:buSzPts val="1500"/>
              <a:buChar char="●"/>
              <a:defRPr sz="2000"/>
            </a:lvl4pPr>
            <a:lvl5pPr indent="-323850" lvl="4" marL="2286000" algn="l">
              <a:spcBef>
                <a:spcPts val="400"/>
              </a:spcBef>
              <a:spcAft>
                <a:spcPts val="0"/>
              </a:spcAft>
              <a:buSzPts val="1500"/>
              <a:buChar char="●"/>
              <a:defRPr sz="2000"/>
            </a:lvl5pPr>
            <a:lvl6pPr indent="-323850" lvl="5" marL="2743200" algn="l">
              <a:spcBef>
                <a:spcPts val="400"/>
              </a:spcBef>
              <a:spcAft>
                <a:spcPts val="0"/>
              </a:spcAft>
              <a:buSzPts val="1500"/>
              <a:buChar char="●"/>
              <a:defRPr sz="2000"/>
            </a:lvl6pPr>
            <a:lvl7pPr indent="-323850" lvl="6" marL="3200400" algn="l">
              <a:spcBef>
                <a:spcPts val="400"/>
              </a:spcBef>
              <a:spcAft>
                <a:spcPts val="0"/>
              </a:spcAft>
              <a:buSzPts val="1500"/>
              <a:buChar char="●"/>
              <a:defRPr sz="2000"/>
            </a:lvl7pPr>
            <a:lvl8pPr indent="-323850" lvl="7" marL="3657600" algn="l">
              <a:spcBef>
                <a:spcPts val="400"/>
              </a:spcBef>
              <a:spcAft>
                <a:spcPts val="0"/>
              </a:spcAft>
              <a:buSzPts val="1500"/>
              <a:buChar char="●"/>
              <a:defRPr sz="2000"/>
            </a:lvl8pPr>
            <a:lvl9pPr indent="-323850" lvl="8" marL="4114800" algn="l">
              <a:spcBef>
                <a:spcPts val="400"/>
              </a:spcBef>
              <a:spcAft>
                <a:spcPts val="0"/>
              </a:spcAft>
              <a:buSzPts val="1500"/>
              <a:buChar char="●"/>
              <a:defRPr sz="2000"/>
            </a:lvl9pPr>
          </a:lstStyle>
          <a:p/>
        </p:txBody>
      </p:sp>
      <p:sp>
        <p:nvSpPr>
          <p:cNvPr id="35" name="Google Shape;35;p115"/>
          <p:cNvSpPr txBox="1"/>
          <p:nvPr>
            <p:ph idx="2" type="body"/>
          </p:nvPr>
        </p:nvSpPr>
        <p:spPr>
          <a:xfrm>
            <a:off x="457200" y="1435100"/>
            <a:ext cx="3008313" cy="4691063"/>
          </a:xfrm>
          <a:prstGeom prst="rect">
            <a:avLst/>
          </a:prstGeom>
          <a:noFill/>
          <a:ln>
            <a:noFill/>
          </a:ln>
        </p:spPr>
        <p:txBody>
          <a:bodyPr anchorCtr="0" anchor="t" bIns="46025" lIns="182550" spcFirstLastPara="1" rIns="182550" wrap="square" tIns="46025">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00"/>
              <a:buNone/>
              <a:defRPr sz="1200"/>
            </a:lvl2pPr>
            <a:lvl3pPr indent="-228600" lvl="2" marL="1371600" algn="l">
              <a:spcBef>
                <a:spcPts val="200"/>
              </a:spcBef>
              <a:spcAft>
                <a:spcPts val="0"/>
              </a:spcAft>
              <a:buSzPts val="75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6"/>
          <p:cNvSpPr txBox="1"/>
          <p:nvPr>
            <p:ph type="title"/>
          </p:nvPr>
        </p:nvSpPr>
        <p:spPr>
          <a:xfrm>
            <a:off x="1149350" y="354013"/>
            <a:ext cx="7607300" cy="560387"/>
          </a:xfrm>
          <a:prstGeom prst="rect">
            <a:avLst/>
          </a:prstGeom>
          <a:solidFill>
            <a:srgbClr val="005B88"/>
          </a:solidFill>
          <a:ln cap="flat" cmpd="sng" w="12700">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t" bIns="44450" lIns="90475" spcFirstLastPara="1" rIns="90475" wrap="square" tIns="44450">
            <a:noAutofit/>
          </a:bodyPr>
          <a:lstStyle>
            <a:lvl1pPr lvl="0"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rgbClr val="FFFF00"/>
                </a:solidFill>
                <a:latin typeface="Comic Sans MS"/>
                <a:ea typeface="Comic Sans MS"/>
                <a:cs typeface="Comic Sans MS"/>
                <a:sym typeface="Comic Sans MS"/>
              </a:defRPr>
            </a:lvl9pPr>
          </a:lstStyle>
          <a:p/>
        </p:txBody>
      </p:sp>
      <p:sp>
        <p:nvSpPr>
          <p:cNvPr id="7" name="Google Shape;7;p106"/>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61950" lvl="0" marL="457200" marR="0" rtl="0" algn="l">
              <a:spcBef>
                <a:spcPts val="560"/>
              </a:spcBef>
              <a:spcAft>
                <a:spcPts val="0"/>
              </a:spcAft>
              <a:buClr>
                <a:schemeClr val="accent2"/>
              </a:buClr>
              <a:buSzPts val="2100"/>
              <a:buFont typeface="Noto Sans Symbols"/>
              <a:buChar char="●"/>
              <a:defRPr b="1" i="0" sz="2800" u="none" cap="none" strike="noStrike">
                <a:solidFill>
                  <a:schemeClr val="lt2"/>
                </a:solidFill>
                <a:latin typeface="Arial"/>
                <a:ea typeface="Arial"/>
                <a:cs typeface="Arial"/>
                <a:sym typeface="Arial"/>
              </a:defRPr>
            </a:lvl1pPr>
            <a:lvl2pPr indent="-342900" lvl="1" marL="9144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2pPr>
            <a:lvl3pPr indent="-323850" lvl="2" marL="1371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3pPr>
            <a:lvl4pPr indent="-323850" lvl="3" marL="1828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4pPr>
            <a:lvl5pPr indent="-323850" lvl="4" marL="22860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5pPr>
            <a:lvl6pPr indent="-323850" lvl="5" marL="27432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6pPr>
            <a:lvl7pPr indent="-323850" lvl="6" marL="32004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7pPr>
            <a:lvl8pPr indent="-323850" lvl="7" marL="3657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8pPr>
            <a:lvl9pPr indent="-323850" lvl="8" marL="4114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9pPr>
          </a:lstStyle>
          <a:p/>
        </p:txBody>
      </p:sp>
      <p:sp>
        <p:nvSpPr>
          <p:cNvPr id="8" name="Google Shape;8;p106"/>
          <p:cNvSpPr txBox="1"/>
          <p:nvPr/>
        </p:nvSpPr>
        <p:spPr>
          <a:xfrm>
            <a:off x="76200" y="6400800"/>
            <a:ext cx="685800" cy="2746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1"/>
                </a:solidFill>
                <a:latin typeface="Arial"/>
                <a:ea typeface="Arial"/>
                <a:cs typeface="Arial"/>
                <a:sym typeface="Arial"/>
              </a:rPr>
              <a:t>5-</a:t>
            </a:r>
            <a:fld id="{00000000-1234-1234-1234-123412341234}" type="slidenum">
              <a:rPr b="1" i="0" lang="en-US" sz="1200" u="none" cap="none" strike="noStrike">
                <a:solidFill>
                  <a:schemeClr val="dk1"/>
                </a:solidFill>
                <a:latin typeface="Arial"/>
                <a:ea typeface="Arial"/>
                <a:cs typeface="Arial"/>
                <a:sym typeface="Arial"/>
              </a:rPr>
              <a:t>‹#›</a:t>
            </a:fld>
            <a:endParaRPr b="1"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6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6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6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6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67.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vmlDrawing" Target="../drawings/vmlDrawing2.vml"/><Relationship Id="rId4" Type="http://schemas.openxmlformats.org/officeDocument/2006/relationships/oleObject" Target="../embeddings/oleObject2.bin"/><Relationship Id="rId9" Type="http://schemas.openxmlformats.org/officeDocument/2006/relationships/image" Target="../media/image22.png"/><Relationship Id="rId5" Type="http://schemas.openxmlformats.org/officeDocument/2006/relationships/oleObject" Target="../embeddings/oleObject2.bin"/><Relationship Id="rId6" Type="http://schemas.openxmlformats.org/officeDocument/2006/relationships/image" Target="../media/image11.png"/><Relationship Id="rId7" Type="http://schemas.openxmlformats.org/officeDocument/2006/relationships/oleObject" Target="../embeddings/oleObject3.bin"/><Relationship Id="rId8"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vmlDrawing" Target="../drawings/vmlDrawing3.vml"/><Relationship Id="rId4" Type="http://schemas.openxmlformats.org/officeDocument/2006/relationships/oleObject" Target="../embeddings/oleObject4.bin"/><Relationship Id="rId9" Type="http://schemas.openxmlformats.org/officeDocument/2006/relationships/image" Target="../media/image22.png"/><Relationship Id="rId5" Type="http://schemas.openxmlformats.org/officeDocument/2006/relationships/oleObject" Target="../embeddings/oleObject4.bin"/><Relationship Id="rId6" Type="http://schemas.openxmlformats.org/officeDocument/2006/relationships/image" Target="../media/image21.png"/><Relationship Id="rId7" Type="http://schemas.openxmlformats.org/officeDocument/2006/relationships/oleObject" Target="../embeddings/oleObject5.bin"/><Relationship Id="rId8"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vmlDrawing" Target="../drawings/vmlDrawing4.vml"/><Relationship Id="rId4" Type="http://schemas.openxmlformats.org/officeDocument/2006/relationships/oleObject" Target="../embeddings/oleObject6.bin"/><Relationship Id="rId9" Type="http://schemas.openxmlformats.org/officeDocument/2006/relationships/image" Target="../media/image22.png"/><Relationship Id="rId5" Type="http://schemas.openxmlformats.org/officeDocument/2006/relationships/oleObject" Target="../embeddings/oleObject6.bin"/><Relationship Id="rId6" Type="http://schemas.openxmlformats.org/officeDocument/2006/relationships/image" Target="../media/image17.png"/><Relationship Id="rId7" Type="http://schemas.openxmlformats.org/officeDocument/2006/relationships/oleObject" Target="../embeddings/oleObject7.bin"/><Relationship Id="rId8"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vmlDrawing" Target="../drawings/vmlDrawing5.vml"/><Relationship Id="rId4" Type="http://schemas.openxmlformats.org/officeDocument/2006/relationships/oleObject" Target="../embeddings/oleObject8.bin"/><Relationship Id="rId9" Type="http://schemas.openxmlformats.org/officeDocument/2006/relationships/image" Target="../media/image22.png"/><Relationship Id="rId5" Type="http://schemas.openxmlformats.org/officeDocument/2006/relationships/oleObject" Target="../embeddings/oleObject8.bin"/><Relationship Id="rId6" Type="http://schemas.openxmlformats.org/officeDocument/2006/relationships/image" Target="../media/image18.png"/><Relationship Id="rId7" Type="http://schemas.openxmlformats.org/officeDocument/2006/relationships/oleObject" Target="../embeddings/oleObject9.bin"/><Relationship Id="rId8"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vmlDrawing" Target="../drawings/vmlDrawing6.vml"/><Relationship Id="rId4" Type="http://schemas.openxmlformats.org/officeDocument/2006/relationships/oleObject" Target="../embeddings/oleObject10.bin"/><Relationship Id="rId9" Type="http://schemas.openxmlformats.org/officeDocument/2006/relationships/image" Target="../media/image22.png"/><Relationship Id="rId5" Type="http://schemas.openxmlformats.org/officeDocument/2006/relationships/oleObject" Target="../embeddings/oleObject10.bin"/><Relationship Id="rId6" Type="http://schemas.openxmlformats.org/officeDocument/2006/relationships/image" Target="../media/image23.png"/><Relationship Id="rId7" Type="http://schemas.openxmlformats.org/officeDocument/2006/relationships/oleObject" Target="../embeddings/oleObject11.bin"/><Relationship Id="rId8"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70.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vmlDrawing" Target="../drawings/vmlDrawing7.vml"/><Relationship Id="rId4" Type="http://schemas.openxmlformats.org/officeDocument/2006/relationships/oleObject" Target="../embeddings/oleObject12.bin"/><Relationship Id="rId9" Type="http://schemas.openxmlformats.org/officeDocument/2006/relationships/image" Target="../media/image22.png"/><Relationship Id="rId5" Type="http://schemas.openxmlformats.org/officeDocument/2006/relationships/oleObject" Target="../embeddings/oleObject12.bin"/><Relationship Id="rId6" Type="http://schemas.openxmlformats.org/officeDocument/2006/relationships/image" Target="../media/image20.png"/><Relationship Id="rId7" Type="http://schemas.openxmlformats.org/officeDocument/2006/relationships/oleObject" Target="../embeddings/oleObject13.bin"/><Relationship Id="rId8"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4.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vmlDrawing" Target="../drawings/vmlDrawing8.vml"/><Relationship Id="rId4" Type="http://schemas.openxmlformats.org/officeDocument/2006/relationships/oleObject" Target="../embeddings/oleObject14.bin"/><Relationship Id="rId9" Type="http://schemas.openxmlformats.org/officeDocument/2006/relationships/image" Target="../media/image22.png"/><Relationship Id="rId5" Type="http://schemas.openxmlformats.org/officeDocument/2006/relationships/oleObject" Target="../embeddings/oleObject14.bin"/><Relationship Id="rId6" Type="http://schemas.openxmlformats.org/officeDocument/2006/relationships/image" Target="../media/image33.png"/><Relationship Id="rId7" Type="http://schemas.openxmlformats.org/officeDocument/2006/relationships/oleObject" Target="../embeddings/oleObject15.bin"/><Relationship Id="rId8"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vmlDrawing" Target="../drawings/vmlDrawing9.vml"/><Relationship Id="rId4" Type="http://schemas.openxmlformats.org/officeDocument/2006/relationships/oleObject" Target="../embeddings/Microsoft_Excel_Sheet1.xls"/><Relationship Id="rId5" Type="http://schemas.openxmlformats.org/officeDocument/2006/relationships/oleObject" Target="../embeddings/Microsoft_Excel_Sheet1.xls"/><Relationship Id="rId6"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vmlDrawing" Target="../drawings/vmlDrawing10.vml"/><Relationship Id="rId4" Type="http://schemas.openxmlformats.org/officeDocument/2006/relationships/oleObject" Target="../embeddings/Microsoft_Excel_Sheet2.xls"/><Relationship Id="rId5" Type="http://schemas.openxmlformats.org/officeDocument/2006/relationships/oleObject" Target="../embeddings/Microsoft_Excel_Sheet2.xls"/><Relationship Id="rId6"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vmlDrawing" Target="../drawings/vmlDrawing11.vml"/><Relationship Id="rId4" Type="http://schemas.openxmlformats.org/officeDocument/2006/relationships/oleObject" Target="../embeddings/oleObject16.bin"/><Relationship Id="rId5" Type="http://schemas.openxmlformats.org/officeDocument/2006/relationships/oleObject" Target="../embeddings/oleObject16.bin"/><Relationship Id="rId6"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4.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6.pn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4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4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4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38.png"/><Relationship Id="rId4" Type="http://schemas.openxmlformats.org/officeDocument/2006/relationships/image" Target="../media/image4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39.png"/><Relationship Id="rId4" Type="http://schemas.openxmlformats.org/officeDocument/2006/relationships/image" Target="../media/image42.png"/><Relationship Id="rId5" Type="http://schemas.openxmlformats.org/officeDocument/2006/relationships/image" Target="../media/image47.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66.png"/><Relationship Id="rId4" Type="http://schemas.openxmlformats.org/officeDocument/2006/relationships/image" Target="../media/image39.png"/><Relationship Id="rId5" Type="http://schemas.openxmlformats.org/officeDocument/2006/relationships/image" Target="../media/image49.png"/><Relationship Id="rId6" Type="http://schemas.openxmlformats.org/officeDocument/2006/relationships/image" Target="../media/image48.png"/><Relationship Id="rId7" Type="http://schemas.openxmlformats.org/officeDocument/2006/relationships/image" Target="../media/image4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vmlDrawing" Target="../drawings/vmlDrawing12.vml"/><Relationship Id="rId4" Type="http://schemas.openxmlformats.org/officeDocument/2006/relationships/oleObject" Target="../embeddings/oleObject17.bin"/><Relationship Id="rId5" Type="http://schemas.openxmlformats.org/officeDocument/2006/relationships/oleObject" Target="../embeddings/oleObject17.bin"/><Relationship Id="rId6" Type="http://schemas.openxmlformats.org/officeDocument/2006/relationships/image" Target="../media/image5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6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5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 Id="rId3" Type="http://schemas.openxmlformats.org/officeDocument/2006/relationships/image" Target="../media/image6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6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5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6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6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5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5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6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65.png"/><Relationship Id="rId4" Type="http://schemas.openxmlformats.org/officeDocument/2006/relationships/image" Target="../media/image5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65.png"/><Relationship Id="rId4" Type="http://schemas.openxmlformats.org/officeDocument/2006/relationships/image" Target="../media/image6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pic>
        <p:nvPicPr>
          <p:cNvPr id="50" name="Google Shape;50;p1"/>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0"/>
          <p:cNvSpPr txBox="1"/>
          <p:nvPr/>
        </p:nvSpPr>
        <p:spPr>
          <a:xfrm>
            <a:off x="609600" y="1371600"/>
            <a:ext cx="76200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Classification in the Balance Sheet</a:t>
            </a:r>
            <a:endParaRPr/>
          </a:p>
        </p:txBody>
      </p:sp>
      <p:cxnSp>
        <p:nvCxnSpPr>
          <p:cNvPr id="139" name="Google Shape;139;p1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140" name="Google Shape;140;p10"/>
          <p:cNvPicPr preferRelativeResize="0"/>
          <p:nvPr/>
        </p:nvPicPr>
        <p:blipFill rotWithShape="1">
          <a:blip r:embed="rId3">
            <a:alphaModFix/>
          </a:blip>
          <a:srcRect b="0" l="0" r="0" t="0"/>
          <a:stretch/>
        </p:blipFill>
        <p:spPr>
          <a:xfrm>
            <a:off x="523875" y="2209800"/>
            <a:ext cx="8086725" cy="2809875"/>
          </a:xfrm>
          <a:prstGeom prst="rect">
            <a:avLst/>
          </a:prstGeom>
          <a:noFill/>
          <a:ln>
            <a:noFill/>
          </a:ln>
        </p:spPr>
      </p:pic>
      <p:sp>
        <p:nvSpPr>
          <p:cNvPr id="141" name="Google Shape;141;p10"/>
          <p:cNvSpPr txBox="1"/>
          <p:nvPr>
            <p:ph idx="4294967295"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a:t>
            </a:r>
            <a:endParaRPr i="0" sz="3200">
              <a:solidFill>
                <a:srgbClr val="00007F"/>
              </a:solidFill>
              <a:latin typeface="Arial"/>
              <a:ea typeface="Arial"/>
              <a:cs typeface="Arial"/>
              <a:sym typeface="Arial"/>
            </a:endParaRPr>
          </a:p>
        </p:txBody>
      </p:sp>
      <p:sp>
        <p:nvSpPr>
          <p:cNvPr id="142" name="Google Shape;142;p1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100"/>
          <p:cNvSpPr/>
          <p:nvPr/>
        </p:nvSpPr>
        <p:spPr>
          <a:xfrm>
            <a:off x="457200" y="1905000"/>
            <a:ext cx="8229600" cy="4330700"/>
          </a:xfrm>
          <a:prstGeom prst="rect">
            <a:avLst/>
          </a:prstGeom>
          <a:noFill/>
          <a:ln>
            <a:noFill/>
          </a:ln>
        </p:spPr>
        <p:txBody>
          <a:bodyPr anchorCtr="0" anchor="t" bIns="45700" lIns="91425" spcFirstLastPara="1" rIns="91425" wrap="square" tIns="45700">
            <a:spAutoFit/>
          </a:bodyPr>
          <a:lstStyle/>
          <a:p>
            <a:pPr indent="-457200" lvl="1" marL="685800" marR="0" rtl="0" algn="l">
              <a:lnSpc>
                <a:spcPct val="115000"/>
              </a:lnSpc>
              <a:spcBef>
                <a:spcPts val="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IFRS requires a classified statement of financial position except in very limited situations. IFRS follows the same guidelines as this textbook for distinguishing between current and noncurrent assets and liabilities. However under GAAP, public companies must follow SEC regulations, which require specific line items. </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Under IFRS, current assets are usually listed in the reverse order of liquidity. For example, under GAAP cash is listed first, but under IFRS it is listed last. </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IFRS has many differences in terminology.  For example in the equity section common stock is called share capital—ordinary.</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Use of the term “reserve” is discouraged in GAAP, but there is no such prohibition in IFRS.</a:t>
            </a:r>
            <a:endParaRPr/>
          </a:p>
        </p:txBody>
      </p:sp>
      <p:sp>
        <p:nvSpPr>
          <p:cNvPr id="1220" name="Google Shape;1220;p100"/>
          <p:cNvSpPr txBox="1"/>
          <p:nvPr/>
        </p:nvSpPr>
        <p:spPr>
          <a:xfrm>
            <a:off x="533400" y="1371600"/>
            <a:ext cx="54102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7F"/>
                </a:solidFill>
                <a:latin typeface="Arial"/>
                <a:ea typeface="Arial"/>
                <a:cs typeface="Arial"/>
                <a:sym typeface="Arial"/>
              </a:rPr>
              <a:t>RELEVANT FACTS - </a:t>
            </a:r>
            <a:r>
              <a:rPr b="1" lang="en-US" sz="2000">
                <a:solidFill>
                  <a:srgbClr val="006600"/>
                </a:solidFill>
                <a:latin typeface="Arial"/>
                <a:ea typeface="Arial"/>
                <a:cs typeface="Arial"/>
                <a:sym typeface="Arial"/>
              </a:rPr>
              <a:t>Differences</a:t>
            </a:r>
            <a:endParaRPr b="1" sz="2000">
              <a:solidFill>
                <a:srgbClr val="006600"/>
              </a:solidFill>
              <a:latin typeface="Arial"/>
              <a:ea typeface="Arial"/>
              <a:cs typeface="Arial"/>
              <a:sym typeface="Arial"/>
            </a:endParaRPr>
          </a:p>
        </p:txBody>
      </p:sp>
      <p:pic>
        <p:nvPicPr>
          <p:cNvPr id="1221" name="Google Shape;1221;p100"/>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222" name="Google Shape;1222;p10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10</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101"/>
          <p:cNvSpPr/>
          <p:nvPr/>
        </p:nvSpPr>
        <p:spPr>
          <a:xfrm>
            <a:off x="533400" y="1905000"/>
            <a:ext cx="8229600" cy="338613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800">
                <a:solidFill>
                  <a:schemeClr val="dk1"/>
                </a:solidFill>
                <a:latin typeface="Arial"/>
                <a:ea typeface="Arial"/>
                <a:cs typeface="Arial"/>
                <a:sym typeface="Arial"/>
              </a:rPr>
              <a:t>The FASB and the IASB are working on a project to converge their standards related to financial statement presentation. A key feature of the proposed framework is that each of the statements will be organized, in the same format, to separate an entity’s financing activities from its operating and investing activities and, further, to separate financing activities into transactions with owners and creditors. Thus, the same classifications used in the statement of financial position would also be used in the statement of comprehensive</a:t>
            </a:r>
            <a:endParaRPr/>
          </a:p>
          <a:p>
            <a:pPr indent="0" lvl="0" marL="0" marR="0" rtl="0" algn="l">
              <a:lnSpc>
                <a:spcPct val="120000"/>
              </a:lnSpc>
              <a:spcBef>
                <a:spcPts val="0"/>
              </a:spcBef>
              <a:spcAft>
                <a:spcPts val="0"/>
              </a:spcAft>
              <a:buNone/>
            </a:pPr>
            <a:r>
              <a:rPr lang="en-US" sz="1800">
                <a:solidFill>
                  <a:schemeClr val="dk1"/>
                </a:solidFill>
                <a:latin typeface="Arial"/>
                <a:ea typeface="Arial"/>
                <a:cs typeface="Arial"/>
                <a:sym typeface="Arial"/>
              </a:rPr>
              <a:t>income and the statement of cash flows. The project has three phases. You</a:t>
            </a:r>
            <a:endParaRPr/>
          </a:p>
          <a:p>
            <a:pPr indent="0" lvl="0" marL="0" marR="0" rtl="0" algn="l">
              <a:lnSpc>
                <a:spcPct val="120000"/>
              </a:lnSpc>
              <a:spcBef>
                <a:spcPts val="0"/>
              </a:spcBef>
              <a:spcAft>
                <a:spcPts val="0"/>
              </a:spcAft>
              <a:buNone/>
            </a:pPr>
            <a:r>
              <a:rPr lang="en-US" sz="1800">
                <a:solidFill>
                  <a:schemeClr val="dk1"/>
                </a:solidFill>
                <a:latin typeface="Arial"/>
                <a:ea typeface="Arial"/>
                <a:cs typeface="Arial"/>
                <a:sym typeface="Arial"/>
              </a:rPr>
              <a:t>can follow the joint financial presentation project at the following link: </a:t>
            </a:r>
            <a:r>
              <a:rPr i="1" lang="en-US" sz="1800">
                <a:solidFill>
                  <a:schemeClr val="dk1"/>
                </a:solidFill>
                <a:latin typeface="Arial"/>
                <a:ea typeface="Arial"/>
                <a:cs typeface="Arial"/>
                <a:sym typeface="Arial"/>
              </a:rPr>
              <a:t>http://www.fasb.org/project/financial_statement_ presentation.shtml</a:t>
            </a:r>
            <a:r>
              <a:rPr lang="en-US" sz="1800">
                <a:solidFill>
                  <a:schemeClr val="dk1"/>
                </a:solidFill>
                <a:latin typeface="Arial"/>
                <a:ea typeface="Arial"/>
                <a:cs typeface="Arial"/>
                <a:sym typeface="Arial"/>
              </a:rPr>
              <a:t>.</a:t>
            </a:r>
            <a:endParaRPr sz="1800">
              <a:solidFill>
                <a:schemeClr val="folHlink"/>
              </a:solidFill>
              <a:latin typeface="Arial"/>
              <a:ea typeface="Arial"/>
              <a:cs typeface="Arial"/>
              <a:sym typeface="Arial"/>
            </a:endParaRPr>
          </a:p>
        </p:txBody>
      </p:sp>
      <p:sp>
        <p:nvSpPr>
          <p:cNvPr id="1228" name="Google Shape;1228;p101"/>
          <p:cNvSpPr txBox="1"/>
          <p:nvPr/>
        </p:nvSpPr>
        <p:spPr>
          <a:xfrm>
            <a:off x="533400" y="1371600"/>
            <a:ext cx="54102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7F"/>
                </a:solidFill>
                <a:latin typeface="Arial"/>
                <a:ea typeface="Arial"/>
                <a:cs typeface="Arial"/>
                <a:sym typeface="Arial"/>
              </a:rPr>
              <a:t>ON THE HORIZON</a:t>
            </a:r>
            <a:endParaRPr b="1" sz="2000">
              <a:solidFill>
                <a:srgbClr val="006600"/>
              </a:solidFill>
              <a:latin typeface="Arial"/>
              <a:ea typeface="Arial"/>
              <a:cs typeface="Arial"/>
              <a:sym typeface="Arial"/>
            </a:endParaRPr>
          </a:p>
        </p:txBody>
      </p:sp>
      <p:pic>
        <p:nvPicPr>
          <p:cNvPr id="1229" name="Google Shape;1229;p101"/>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230" name="Google Shape;1230;p10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10</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102"/>
          <p:cNvSpPr/>
          <p:nvPr/>
        </p:nvSpPr>
        <p:spPr>
          <a:xfrm>
            <a:off x="533400" y="1981200"/>
            <a:ext cx="8077200" cy="2446824"/>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5000"/>
              </a:lnSpc>
              <a:spcBef>
                <a:spcPts val="0"/>
              </a:spcBef>
              <a:spcAft>
                <a:spcPts val="0"/>
              </a:spcAft>
              <a:buClr>
                <a:schemeClr val="dk1"/>
              </a:buClr>
              <a:buSzPts val="2000"/>
              <a:buFont typeface="Noto Sans Symbols"/>
              <a:buNone/>
            </a:pPr>
            <a:r>
              <a:rPr b="0" lang="en-US" sz="2000">
                <a:solidFill>
                  <a:schemeClr val="dk1"/>
                </a:solidFill>
                <a:latin typeface="Arial"/>
                <a:ea typeface="Arial"/>
                <a:cs typeface="Arial"/>
                <a:sym typeface="Arial"/>
              </a:rPr>
              <a:t>Current assets under IFRS are listed generally:</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by importance.</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in the reverse order of their expected conversion to cash.</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by longevity.</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alphabetically.</a:t>
            </a:r>
            <a:endParaRPr/>
          </a:p>
        </p:txBody>
      </p:sp>
      <p:sp>
        <p:nvSpPr>
          <p:cNvPr id="1236" name="Google Shape;1236;p102"/>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1237" name="Google Shape;1237;p102"/>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1238" name="Google Shape;1238;p102"/>
          <p:cNvSpPr txBox="1"/>
          <p:nvPr/>
        </p:nvSpPr>
        <p:spPr>
          <a:xfrm>
            <a:off x="533400" y="1447800"/>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C0000"/>
              </a:buClr>
              <a:buSzPts val="2400"/>
              <a:buFont typeface="Noto Sans Symbols"/>
              <a:buNone/>
            </a:pPr>
            <a:r>
              <a:rPr b="1" lang="en-US" sz="2400">
                <a:solidFill>
                  <a:srgbClr val="CC0000"/>
                </a:solidFill>
                <a:latin typeface="Arial"/>
                <a:ea typeface="Arial"/>
                <a:cs typeface="Arial"/>
                <a:sym typeface="Arial"/>
              </a:rPr>
              <a:t>IFRS SELF-TEST QUESTION</a:t>
            </a:r>
            <a:endParaRPr/>
          </a:p>
        </p:txBody>
      </p:sp>
      <p:pic>
        <p:nvPicPr>
          <p:cNvPr id="1239" name="Google Shape;1239;p102"/>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240" name="Google Shape;1240;p102"/>
          <p:cNvSpPr/>
          <p:nvPr/>
        </p:nvSpPr>
        <p:spPr>
          <a:xfrm>
            <a:off x="210672" y="3000330"/>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Arial"/>
              <a:ea typeface="Arial"/>
              <a:cs typeface="Arial"/>
              <a:sym typeface="Arial"/>
            </a:endParaRPr>
          </a:p>
        </p:txBody>
      </p:sp>
      <p:sp>
        <p:nvSpPr>
          <p:cNvPr id="1241" name="Google Shape;1241;p10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10</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0"/>
                                        </p:tgtEl>
                                        <p:attrNameLst>
                                          <p:attrName>style.visibility</p:attrName>
                                        </p:attrNameLst>
                                      </p:cBhvr>
                                      <p:to>
                                        <p:strVal val="visible"/>
                                      </p:to>
                                    </p:set>
                                    <p:animEffect filter="fade" transition="in">
                                      <p:cBhvr>
                                        <p:cTn dur="500"/>
                                        <p:tgtEl>
                                          <p:spTgt spid="1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103"/>
          <p:cNvSpPr/>
          <p:nvPr/>
        </p:nvSpPr>
        <p:spPr>
          <a:xfrm>
            <a:off x="533400" y="1981200"/>
            <a:ext cx="8077200" cy="3985706"/>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5000"/>
              </a:lnSpc>
              <a:spcBef>
                <a:spcPts val="0"/>
              </a:spcBef>
              <a:spcAft>
                <a:spcPts val="0"/>
              </a:spcAft>
              <a:buClr>
                <a:schemeClr val="dk1"/>
              </a:buClr>
              <a:buSzPts val="2000"/>
              <a:buFont typeface="Noto Sans Symbols"/>
              <a:buNone/>
            </a:pPr>
            <a:r>
              <a:rPr b="0" lang="en-US" sz="2000">
                <a:solidFill>
                  <a:schemeClr val="dk1"/>
                </a:solidFill>
                <a:latin typeface="Arial"/>
                <a:ea typeface="Arial"/>
                <a:cs typeface="Arial"/>
                <a:sym typeface="Arial"/>
              </a:rPr>
              <a:t>Companies that use IFRS:</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may report all their assets on the statement of financial position at fair value.</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are not allowed to net assets (assets - liabilities) on their statement of financial positions.</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may report non-current assets before current assets on the statement of financial position.</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do not have any guidelines as to what should be reported on the statement of financial position.</a:t>
            </a:r>
            <a:endParaRPr/>
          </a:p>
        </p:txBody>
      </p:sp>
      <p:sp>
        <p:nvSpPr>
          <p:cNvPr id="1247" name="Google Shape;1247;p103"/>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1248" name="Google Shape;1248;p103"/>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1249" name="Google Shape;1249;p103"/>
          <p:cNvSpPr txBox="1"/>
          <p:nvPr/>
        </p:nvSpPr>
        <p:spPr>
          <a:xfrm>
            <a:off x="533400" y="1447800"/>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C0000"/>
              </a:buClr>
              <a:buSzPts val="2400"/>
              <a:buFont typeface="Arial"/>
              <a:buNone/>
            </a:pPr>
            <a:r>
              <a:rPr b="1" lang="en-US" sz="2400">
                <a:solidFill>
                  <a:srgbClr val="CC0000"/>
                </a:solidFill>
                <a:latin typeface="Arial"/>
                <a:ea typeface="Arial"/>
                <a:cs typeface="Arial"/>
                <a:sym typeface="Arial"/>
              </a:rPr>
              <a:t>IFRS SELF-TEST QUESTION</a:t>
            </a:r>
            <a:endParaRPr/>
          </a:p>
        </p:txBody>
      </p:sp>
      <p:pic>
        <p:nvPicPr>
          <p:cNvPr id="1250" name="Google Shape;1250;p103"/>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251" name="Google Shape;1251;p103"/>
          <p:cNvSpPr/>
          <p:nvPr/>
        </p:nvSpPr>
        <p:spPr>
          <a:xfrm>
            <a:off x="210672" y="4255248"/>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Arial"/>
              <a:ea typeface="Arial"/>
              <a:cs typeface="Arial"/>
              <a:sym typeface="Arial"/>
            </a:endParaRPr>
          </a:p>
        </p:txBody>
      </p:sp>
      <p:sp>
        <p:nvSpPr>
          <p:cNvPr id="1252" name="Google Shape;1252;p10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10</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1"/>
                                        </p:tgtEl>
                                        <p:attrNameLst>
                                          <p:attrName>style.visibility</p:attrName>
                                        </p:attrNameLst>
                                      </p:cBhvr>
                                      <p:to>
                                        <p:strVal val="visible"/>
                                      </p:to>
                                    </p:set>
                                    <p:animEffect filter="fade" transition="in">
                                      <p:cBhvr>
                                        <p:cTn dur="500"/>
                                        <p:tgtEl>
                                          <p:spTgt spid="1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104"/>
          <p:cNvSpPr/>
          <p:nvPr/>
        </p:nvSpPr>
        <p:spPr>
          <a:xfrm>
            <a:off x="533400" y="1981200"/>
            <a:ext cx="8077200" cy="3600986"/>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2000"/>
              <a:buFont typeface="Noto Sans Symbols"/>
              <a:buNone/>
            </a:pPr>
            <a:r>
              <a:rPr b="0" lang="en-US" sz="2000">
                <a:solidFill>
                  <a:schemeClr val="dk1"/>
                </a:solidFill>
                <a:latin typeface="Arial"/>
                <a:ea typeface="Arial"/>
                <a:cs typeface="Arial"/>
                <a:sym typeface="Arial"/>
              </a:rPr>
              <a:t>A company has purchased a tract of land and expects to build a production plant on the land in approximately 5 years. During the 5 years before construction, the land will be idle. Under IFRS, the land should be reported as: </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land expense.</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property, plant, and equipment.</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an intangible asset.</a:t>
            </a:r>
            <a:endParaRPr/>
          </a:p>
          <a:p>
            <a:pPr indent="-457200" lvl="1" marL="685800" marR="0" rtl="0" algn="l">
              <a:lnSpc>
                <a:spcPct val="125000"/>
              </a:lnSpc>
              <a:spcBef>
                <a:spcPts val="700"/>
              </a:spcBef>
              <a:spcAft>
                <a:spcPts val="0"/>
              </a:spcAft>
              <a:buClr>
                <a:schemeClr val="dk1"/>
              </a:buClr>
              <a:buSzPts val="2000"/>
              <a:buFont typeface="Noto Sans Symbols"/>
              <a:buAutoNum type="alphaLcPeriod"/>
            </a:pPr>
            <a:r>
              <a:rPr b="0" i="0" lang="en-US" sz="2000" u="none" cap="none" strike="noStrike">
                <a:solidFill>
                  <a:schemeClr val="dk1"/>
                </a:solidFill>
                <a:latin typeface="Arial"/>
                <a:ea typeface="Arial"/>
                <a:cs typeface="Arial"/>
                <a:sym typeface="Arial"/>
              </a:rPr>
              <a:t>a long-term investment.</a:t>
            </a:r>
            <a:endParaRPr/>
          </a:p>
        </p:txBody>
      </p:sp>
      <p:sp>
        <p:nvSpPr>
          <p:cNvPr id="1258" name="Google Shape;1258;p104"/>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1259" name="Google Shape;1259;p104"/>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1260" name="Google Shape;1260;p104"/>
          <p:cNvSpPr txBox="1"/>
          <p:nvPr/>
        </p:nvSpPr>
        <p:spPr>
          <a:xfrm>
            <a:off x="533400" y="1447800"/>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C0000"/>
              </a:buClr>
              <a:buSzPts val="2400"/>
              <a:buFont typeface="Arial"/>
              <a:buNone/>
            </a:pPr>
            <a:r>
              <a:rPr b="1" lang="en-US" sz="2400">
                <a:solidFill>
                  <a:srgbClr val="CC0000"/>
                </a:solidFill>
                <a:latin typeface="Arial"/>
                <a:ea typeface="Arial"/>
                <a:cs typeface="Arial"/>
                <a:sym typeface="Arial"/>
              </a:rPr>
              <a:t>IFRS SELF-TEST QUESTION</a:t>
            </a:r>
            <a:endParaRPr/>
          </a:p>
        </p:txBody>
      </p:sp>
      <p:pic>
        <p:nvPicPr>
          <p:cNvPr id="1261" name="Google Shape;1261;p104"/>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262" name="Google Shape;1262;p104"/>
          <p:cNvSpPr/>
          <p:nvPr/>
        </p:nvSpPr>
        <p:spPr>
          <a:xfrm>
            <a:off x="210672" y="5116002"/>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Arial"/>
              <a:ea typeface="Arial"/>
              <a:cs typeface="Arial"/>
              <a:sym typeface="Arial"/>
            </a:endParaRPr>
          </a:p>
        </p:txBody>
      </p:sp>
      <p:sp>
        <p:nvSpPr>
          <p:cNvPr id="1263" name="Google Shape;1263;p10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10</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2"/>
                                        </p:tgtEl>
                                        <p:attrNameLst>
                                          <p:attrName>style.visibility</p:attrName>
                                        </p:attrNameLst>
                                      </p:cBhvr>
                                      <p:to>
                                        <p:strVal val="visible"/>
                                      </p:to>
                                    </p:set>
                                    <p:animEffect filter="fade" transition="in">
                                      <p:cBhvr>
                                        <p:cTn dur="500"/>
                                        <p:tgtEl>
                                          <p:spTgt spid="1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105"/>
          <p:cNvSpPr/>
          <p:nvPr/>
        </p:nvSpPr>
        <p:spPr>
          <a:xfrm>
            <a:off x="609600" y="1371600"/>
            <a:ext cx="8001000" cy="4060825"/>
          </a:xfrm>
          <a:prstGeom prst="rect">
            <a:avLst/>
          </a:prstGeom>
          <a:noFill/>
          <a:ln>
            <a:noFill/>
          </a:ln>
        </p:spPr>
        <p:txBody>
          <a:bodyPr anchorCtr="0" anchor="t" bIns="46025" lIns="92075" spcFirstLastPara="1" rIns="92075" wrap="square" tIns="46025">
            <a:spAutoFit/>
          </a:bodyPr>
          <a:lstStyle/>
          <a:p>
            <a:pPr indent="0" lvl="0" marL="0" marR="0" rtl="0" algn="just">
              <a:lnSpc>
                <a:spcPct val="130000"/>
              </a:lnSpc>
              <a:spcBef>
                <a:spcPts val="0"/>
              </a:spcBef>
              <a:spcAft>
                <a:spcPts val="0"/>
              </a:spcAft>
              <a:buNone/>
            </a:pPr>
            <a:r>
              <a:rPr b="0" i="0" lang="en-US" sz="2000">
                <a:solidFill>
                  <a:schemeClr val="dk1"/>
                </a:solidFill>
                <a:latin typeface="Arial"/>
                <a:ea typeface="Arial"/>
                <a:cs typeface="Arial"/>
                <a:sym typeface="Arial"/>
              </a:rPr>
              <a:t>“Copyright © 2016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endParaRPr/>
          </a:p>
        </p:txBody>
      </p:sp>
      <p:sp>
        <p:nvSpPr>
          <p:cNvPr id="1269" name="Google Shape;1269;p105"/>
          <p:cNvSpPr/>
          <p:nvPr/>
        </p:nvSpPr>
        <p:spPr>
          <a:xfrm>
            <a:off x="609600" y="304800"/>
            <a:ext cx="8229600" cy="56038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COPYRIGHT</a:t>
            </a:r>
            <a:endParaRPr b="1" i="0" sz="3200">
              <a:solidFill>
                <a:srgbClr val="00007F"/>
              </a:solidFill>
              <a:latin typeface="Arial"/>
              <a:ea typeface="Arial"/>
              <a:cs typeface="Arial"/>
              <a:sym typeface="Arial"/>
            </a:endParaRPr>
          </a:p>
        </p:txBody>
      </p:sp>
      <p:cxnSp>
        <p:nvCxnSpPr>
          <p:cNvPr id="1270" name="Google Shape;1270;p105"/>
          <p:cNvCxnSpPr/>
          <p:nvPr/>
        </p:nvCxnSpPr>
        <p:spPr>
          <a:xfrm>
            <a:off x="304800" y="990600"/>
            <a:ext cx="8534400" cy="0"/>
          </a:xfrm>
          <a:prstGeom prst="straightConnector1">
            <a:avLst/>
          </a:prstGeom>
          <a:noFill/>
          <a:ln cap="sq" cmpd="sng" w="57150">
            <a:solidFill>
              <a:schemeClr val="dk1"/>
            </a:solidFill>
            <a:prstDash val="solid"/>
            <a:round/>
            <a:headEnd len="sm" w="sm" type="none"/>
            <a:tailEnd len="sm" w="sm" type="none"/>
          </a:ln>
        </p:spPr>
      </p:cxn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1"/>
          <p:cNvPicPr preferRelativeResize="0"/>
          <p:nvPr/>
        </p:nvPicPr>
        <p:blipFill rotWithShape="1">
          <a:blip r:embed="rId3">
            <a:alphaModFix/>
          </a:blip>
          <a:srcRect b="0" l="0" r="0" t="0"/>
          <a:stretch/>
        </p:blipFill>
        <p:spPr>
          <a:xfrm>
            <a:off x="494648" y="2057400"/>
            <a:ext cx="8154702" cy="2173390"/>
          </a:xfrm>
          <a:prstGeom prst="rect">
            <a:avLst/>
          </a:prstGeom>
          <a:noFill/>
          <a:ln>
            <a:noFill/>
          </a:ln>
        </p:spPr>
      </p:pic>
      <p:sp>
        <p:nvSpPr>
          <p:cNvPr id="148" name="Google Shape;148;p11"/>
          <p:cNvSpPr txBox="1"/>
          <p:nvPr/>
        </p:nvSpPr>
        <p:spPr>
          <a:xfrm>
            <a:off x="433296" y="4254373"/>
            <a:ext cx="30719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5-1 </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Balance Sheet Classiﬁcations</a:t>
            </a:r>
            <a:endParaRPr b="0" sz="1200">
              <a:solidFill>
                <a:schemeClr val="dk1"/>
              </a:solidFill>
              <a:latin typeface="Arial"/>
              <a:ea typeface="Arial"/>
              <a:cs typeface="Arial"/>
              <a:sym typeface="Arial"/>
            </a:endParaRPr>
          </a:p>
        </p:txBody>
      </p:sp>
      <p:sp>
        <p:nvSpPr>
          <p:cNvPr id="149" name="Google Shape;149;p11"/>
          <p:cNvSpPr/>
          <p:nvPr/>
        </p:nvSpPr>
        <p:spPr>
          <a:xfrm>
            <a:off x="609600" y="4953000"/>
            <a:ext cx="8229600" cy="41395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900"/>
              <a:buFont typeface="Noto Sans Symbols"/>
              <a:buNone/>
            </a:pPr>
            <a:r>
              <a:rPr b="0" lang="en-US" sz="1900">
                <a:solidFill>
                  <a:schemeClr val="dk1"/>
                </a:solidFill>
                <a:latin typeface="Arial"/>
                <a:ea typeface="Arial"/>
                <a:cs typeface="Arial"/>
                <a:sym typeface="Arial"/>
              </a:rPr>
              <a:t>In practice you usually see little departure from these major subdivisions.</a:t>
            </a:r>
            <a:endParaRPr/>
          </a:p>
        </p:txBody>
      </p:sp>
      <p:cxnSp>
        <p:nvCxnSpPr>
          <p:cNvPr id="150" name="Google Shape;150;p1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51" name="Google Shape;151;p11"/>
          <p:cNvSpPr txBox="1"/>
          <p:nvPr/>
        </p:nvSpPr>
        <p:spPr>
          <a:xfrm>
            <a:off x="609600" y="1371600"/>
            <a:ext cx="76200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Arial"/>
              <a:buNone/>
            </a:pPr>
            <a:r>
              <a:rPr b="1" lang="en-US" sz="2800">
                <a:solidFill>
                  <a:srgbClr val="CC0000"/>
                </a:solidFill>
                <a:latin typeface="Arial"/>
                <a:ea typeface="Arial"/>
                <a:cs typeface="Arial"/>
                <a:sym typeface="Arial"/>
              </a:rPr>
              <a:t>Classification in the Balance Sheet</a:t>
            </a:r>
            <a:endParaRPr/>
          </a:p>
        </p:txBody>
      </p:sp>
      <p:sp>
        <p:nvSpPr>
          <p:cNvPr id="152" name="Google Shape;152;p11"/>
          <p:cNvSpPr txBox="1"/>
          <p:nvPr>
            <p:ph idx="4294967295"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a:t>
            </a:r>
            <a:endParaRPr i="0" sz="3200">
              <a:solidFill>
                <a:srgbClr val="00007F"/>
              </a:solidFill>
              <a:latin typeface="Arial"/>
              <a:ea typeface="Arial"/>
              <a:cs typeface="Arial"/>
              <a:sym typeface="Arial"/>
            </a:endParaRPr>
          </a:p>
        </p:txBody>
      </p:sp>
      <p:sp>
        <p:nvSpPr>
          <p:cNvPr id="153" name="Google Shape;153;p1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nvSpPr>
        <p:spPr>
          <a:xfrm>
            <a:off x="533400" y="1981200"/>
            <a:ext cx="8153400" cy="3886200"/>
          </a:xfrm>
          <a:prstGeom prst="rect">
            <a:avLst/>
          </a:prstGeom>
          <a:solidFill>
            <a:schemeClr val="lt1"/>
          </a:solidFill>
          <a:ln>
            <a:noFill/>
          </a:ln>
        </p:spPr>
        <p:txBody>
          <a:bodyPr anchorCtr="0" anchor="t" bIns="46025" lIns="182550" spcFirstLastPara="1" rIns="182550" wrap="square" tIns="46025">
            <a:noAutofit/>
          </a:bodyPr>
          <a:lstStyle/>
          <a:p>
            <a:pPr indent="0" lvl="0" marL="0" marR="0" rtl="0" algn="l">
              <a:lnSpc>
                <a:spcPct val="110000"/>
              </a:lnSpc>
              <a:spcBef>
                <a:spcPts val="0"/>
              </a:spcBef>
              <a:spcAft>
                <a:spcPts val="0"/>
              </a:spcAft>
              <a:buClr>
                <a:schemeClr val="dk1"/>
              </a:buClr>
              <a:buSzPts val="2300"/>
              <a:buFont typeface="Noto Sans Symbols"/>
              <a:buNone/>
            </a:pPr>
            <a:r>
              <a:rPr b="0" lang="en-US" sz="2300">
                <a:solidFill>
                  <a:schemeClr val="lt2"/>
                </a:solidFill>
                <a:latin typeface="Arial"/>
                <a:ea typeface="Arial"/>
                <a:cs typeface="Arial"/>
                <a:sym typeface="Arial"/>
              </a:rPr>
              <a:t>The correct order to present current assets is</a:t>
            </a:r>
            <a:endParaRPr/>
          </a:p>
          <a:p>
            <a:pPr indent="-457200" lvl="1" marL="685800" marR="0" rtl="0" algn="l">
              <a:lnSpc>
                <a:spcPct val="110000"/>
              </a:lnSpc>
              <a:spcBef>
                <a:spcPts val="1150"/>
              </a:spcBef>
              <a:spcAft>
                <a:spcPts val="0"/>
              </a:spcAft>
              <a:buClr>
                <a:schemeClr val="dk1"/>
              </a:buClr>
              <a:buSzPts val="2300"/>
              <a:buFont typeface="Noto Sans Symbols"/>
              <a:buAutoNum type="alphaLcPeriod"/>
            </a:pPr>
            <a:r>
              <a:rPr b="0" i="0" lang="en-US" sz="2300" u="none" cap="none" strike="noStrike">
                <a:solidFill>
                  <a:schemeClr val="lt2"/>
                </a:solidFill>
                <a:latin typeface="Arial"/>
                <a:ea typeface="Arial"/>
                <a:cs typeface="Arial"/>
                <a:sym typeface="Arial"/>
              </a:rPr>
              <a:t>Cash, accounts receivable, prepaid items, inventories.</a:t>
            </a:r>
            <a:endParaRPr/>
          </a:p>
          <a:p>
            <a:pPr indent="-457200" lvl="1" marL="685800" marR="0" rtl="0" algn="l">
              <a:lnSpc>
                <a:spcPct val="110000"/>
              </a:lnSpc>
              <a:spcBef>
                <a:spcPts val="1150"/>
              </a:spcBef>
              <a:spcAft>
                <a:spcPts val="0"/>
              </a:spcAft>
              <a:buClr>
                <a:schemeClr val="dk1"/>
              </a:buClr>
              <a:buSzPts val="2300"/>
              <a:buFont typeface="Noto Sans Symbols"/>
              <a:buAutoNum type="alphaLcPeriod"/>
            </a:pPr>
            <a:r>
              <a:rPr b="0" i="0" lang="en-US" sz="2300" u="none" cap="none" strike="noStrike">
                <a:solidFill>
                  <a:schemeClr val="lt2"/>
                </a:solidFill>
                <a:latin typeface="Arial"/>
                <a:ea typeface="Arial"/>
                <a:cs typeface="Arial"/>
                <a:sym typeface="Arial"/>
              </a:rPr>
              <a:t>Cash, accounts receivable, inventories, prepaid items.</a:t>
            </a:r>
            <a:endParaRPr/>
          </a:p>
          <a:p>
            <a:pPr indent="-457200" lvl="1" marL="685800" marR="0" rtl="0" algn="l">
              <a:lnSpc>
                <a:spcPct val="110000"/>
              </a:lnSpc>
              <a:spcBef>
                <a:spcPts val="1150"/>
              </a:spcBef>
              <a:spcAft>
                <a:spcPts val="0"/>
              </a:spcAft>
              <a:buClr>
                <a:schemeClr val="dk1"/>
              </a:buClr>
              <a:buSzPts val="2300"/>
              <a:buFont typeface="Noto Sans Symbols"/>
              <a:buAutoNum type="alphaLcPeriod"/>
            </a:pPr>
            <a:r>
              <a:rPr b="0" i="0" lang="en-US" sz="2300" u="none" cap="none" strike="noStrike">
                <a:solidFill>
                  <a:schemeClr val="lt2"/>
                </a:solidFill>
                <a:latin typeface="Arial"/>
                <a:ea typeface="Arial"/>
                <a:cs typeface="Arial"/>
                <a:sym typeface="Arial"/>
              </a:rPr>
              <a:t>Cash, inventories, accounts receivable, prepaid items.</a:t>
            </a:r>
            <a:endParaRPr/>
          </a:p>
          <a:p>
            <a:pPr indent="-457200" lvl="1" marL="685800" marR="0" rtl="0" algn="l">
              <a:lnSpc>
                <a:spcPct val="110000"/>
              </a:lnSpc>
              <a:spcBef>
                <a:spcPts val="1150"/>
              </a:spcBef>
              <a:spcAft>
                <a:spcPts val="0"/>
              </a:spcAft>
              <a:buClr>
                <a:schemeClr val="dk1"/>
              </a:buClr>
              <a:buSzPts val="2300"/>
              <a:buFont typeface="Noto Sans Symbols"/>
              <a:buAutoNum type="alphaLcPeriod"/>
            </a:pPr>
            <a:r>
              <a:rPr b="0" i="0" lang="en-US" sz="2300" u="none" cap="none" strike="noStrike">
                <a:solidFill>
                  <a:schemeClr val="lt2"/>
                </a:solidFill>
                <a:latin typeface="Arial"/>
                <a:ea typeface="Arial"/>
                <a:cs typeface="Arial"/>
                <a:sym typeface="Arial"/>
              </a:rPr>
              <a:t>Cash, inventories, prepaid items, accounts receivable.</a:t>
            </a:r>
            <a:endParaRPr/>
          </a:p>
        </p:txBody>
      </p:sp>
      <p:sp>
        <p:nvSpPr>
          <p:cNvPr id="159" name="Google Shape;159;p12"/>
          <p:cNvSpPr txBox="1"/>
          <p:nvPr>
            <p:ph idx="4294967295"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CC0000"/>
                </a:solidFill>
                <a:latin typeface="Arial"/>
                <a:ea typeface="Arial"/>
                <a:cs typeface="Arial"/>
                <a:sym typeface="Arial"/>
              </a:rPr>
              <a:t>Classification in the Balance Sheet</a:t>
            </a:r>
            <a:endParaRPr i="0" sz="3200">
              <a:solidFill>
                <a:srgbClr val="CC0000"/>
              </a:solidFill>
              <a:latin typeface="Arial"/>
              <a:ea typeface="Arial"/>
              <a:cs typeface="Arial"/>
              <a:sym typeface="Arial"/>
            </a:endParaRPr>
          </a:p>
        </p:txBody>
      </p:sp>
      <p:cxnSp>
        <p:nvCxnSpPr>
          <p:cNvPr id="160" name="Google Shape;160;p1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61" name="Google Shape;161;p12"/>
          <p:cNvSpPr txBox="1"/>
          <p:nvPr/>
        </p:nvSpPr>
        <p:spPr>
          <a:xfrm>
            <a:off x="609600" y="1371600"/>
            <a:ext cx="7620000" cy="544765"/>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lang="en-US" sz="2800">
                <a:solidFill>
                  <a:srgbClr val="CC0000"/>
                </a:solidFill>
                <a:latin typeface="Arial"/>
                <a:ea typeface="Arial"/>
                <a:cs typeface="Arial"/>
                <a:sym typeface="Arial"/>
              </a:rPr>
              <a:t>Question</a:t>
            </a:r>
            <a:endParaRPr/>
          </a:p>
        </p:txBody>
      </p:sp>
      <p:sp>
        <p:nvSpPr>
          <p:cNvPr id="162" name="Google Shape;162;p12"/>
          <p:cNvSpPr txBox="1"/>
          <p:nvPr/>
        </p:nvSpPr>
        <p:spPr>
          <a:xfrm>
            <a:off x="3124200" y="5105400"/>
            <a:ext cx="2895600" cy="467051"/>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lang="en-US" sz="2400">
                <a:solidFill>
                  <a:srgbClr val="CC0000"/>
                </a:solidFill>
                <a:latin typeface="Arial"/>
                <a:ea typeface="Arial"/>
                <a:cs typeface="Arial"/>
                <a:sym typeface="Arial"/>
              </a:rPr>
              <a:t>Order of Liquidity</a:t>
            </a:r>
            <a:endParaRPr/>
          </a:p>
        </p:txBody>
      </p:sp>
      <p:cxnSp>
        <p:nvCxnSpPr>
          <p:cNvPr id="163" name="Google Shape;163;p12"/>
          <p:cNvCxnSpPr/>
          <p:nvPr/>
        </p:nvCxnSpPr>
        <p:spPr>
          <a:xfrm flipH="1">
            <a:off x="6172200" y="3352800"/>
            <a:ext cx="2438400" cy="1984500"/>
          </a:xfrm>
          <a:prstGeom prst="bentConnector3">
            <a:avLst>
              <a:gd fmla="val -9375" name="adj1"/>
            </a:avLst>
          </a:prstGeom>
          <a:solidFill>
            <a:schemeClr val="accent1"/>
          </a:solidFill>
          <a:ln cap="sq" cmpd="sng" w="38100">
            <a:solidFill>
              <a:srgbClr val="CC0000"/>
            </a:solidFill>
            <a:prstDash val="solid"/>
            <a:round/>
            <a:headEnd len="sm" w="sm" type="none"/>
            <a:tailEnd len="med" w="med" type="stealth"/>
          </a:ln>
        </p:spPr>
      </p:cxnSp>
      <p:sp>
        <p:nvSpPr>
          <p:cNvPr id="164" name="Google Shape;164;p12"/>
          <p:cNvSpPr/>
          <p:nvPr/>
        </p:nvSpPr>
        <p:spPr>
          <a:xfrm>
            <a:off x="228600" y="3136152"/>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Arial"/>
              <a:ea typeface="Arial"/>
              <a:cs typeface="Arial"/>
              <a:sym typeface="Arial"/>
            </a:endParaRPr>
          </a:p>
        </p:txBody>
      </p:sp>
      <p:sp>
        <p:nvSpPr>
          <p:cNvPr id="165" name="Google Shape;165;p1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txBox="1"/>
          <p:nvPr/>
        </p:nvSpPr>
        <p:spPr>
          <a:xfrm>
            <a:off x="609600" y="1935163"/>
            <a:ext cx="7848600" cy="1871282"/>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Cash and other assets a company expects to </a:t>
            </a:r>
            <a:r>
              <a:rPr b="1" i="0" lang="en-US" sz="2200" u="none" cap="none" strike="noStrike">
                <a:solidFill>
                  <a:schemeClr val="dk1"/>
                </a:solidFill>
                <a:latin typeface="Arial"/>
                <a:ea typeface="Arial"/>
                <a:cs typeface="Arial"/>
                <a:sym typeface="Arial"/>
              </a:rPr>
              <a:t>convert into cash</a:t>
            </a:r>
            <a:r>
              <a:rPr b="0" i="0" lang="en-US" sz="2200" u="none" cap="none" strike="noStrike">
                <a:solidFill>
                  <a:schemeClr val="dk1"/>
                </a:solidFill>
                <a:latin typeface="Arial"/>
                <a:ea typeface="Arial"/>
                <a:cs typeface="Arial"/>
                <a:sym typeface="Arial"/>
              </a:rPr>
              <a:t>, </a:t>
            </a:r>
            <a:r>
              <a:rPr b="1" i="0" lang="en-US" sz="2200" u="none" cap="none" strike="noStrike">
                <a:solidFill>
                  <a:schemeClr val="dk1"/>
                </a:solidFill>
                <a:latin typeface="Arial"/>
                <a:ea typeface="Arial"/>
                <a:cs typeface="Arial"/>
                <a:sym typeface="Arial"/>
              </a:rPr>
              <a:t>sell</a:t>
            </a:r>
            <a:r>
              <a:rPr b="0" i="0" lang="en-US" sz="2200" u="none" cap="none" strike="noStrike">
                <a:solidFill>
                  <a:schemeClr val="dk1"/>
                </a:solidFill>
                <a:latin typeface="Arial"/>
                <a:ea typeface="Arial"/>
                <a:cs typeface="Arial"/>
                <a:sym typeface="Arial"/>
              </a:rPr>
              <a:t>, or </a:t>
            </a:r>
            <a:r>
              <a:rPr b="1" i="0" lang="en-US" sz="2200" u="none" cap="none" strike="noStrike">
                <a:solidFill>
                  <a:schemeClr val="dk1"/>
                </a:solidFill>
                <a:latin typeface="Arial"/>
                <a:ea typeface="Arial"/>
                <a:cs typeface="Arial"/>
                <a:sym typeface="Arial"/>
              </a:rPr>
              <a:t>consume</a:t>
            </a:r>
            <a:r>
              <a:rPr b="0" i="0" lang="en-US" sz="2200" u="none" cap="none" strike="noStrike">
                <a:solidFill>
                  <a:schemeClr val="dk1"/>
                </a:solidFill>
                <a:latin typeface="Arial"/>
                <a:ea typeface="Arial"/>
                <a:cs typeface="Arial"/>
                <a:sym typeface="Arial"/>
              </a:rPr>
              <a:t> either in one year or in the operating cycle, whichever is longer. </a:t>
            </a:r>
            <a:endParaRPr b="0" i="0" sz="2200" u="none" cap="none" strike="noStrike">
              <a:solidFill>
                <a:schemeClr val="dk1"/>
              </a:solidFill>
              <a:latin typeface="Arial"/>
              <a:ea typeface="Arial"/>
              <a:cs typeface="Arial"/>
              <a:sym typeface="Arial"/>
            </a:endParaRPr>
          </a:p>
          <a:p>
            <a:pPr indent="-457200" lvl="1" marL="685800"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Presented in the balance sheet in order of liquidity. </a:t>
            </a:r>
            <a:endParaRPr b="0" i="0" sz="2200" u="none" cap="none" strike="noStrike">
              <a:solidFill>
                <a:schemeClr val="dk1"/>
              </a:solidFill>
              <a:latin typeface="Arial"/>
              <a:ea typeface="Arial"/>
              <a:cs typeface="Arial"/>
              <a:sym typeface="Arial"/>
            </a:endParaRPr>
          </a:p>
        </p:txBody>
      </p:sp>
      <p:sp>
        <p:nvSpPr>
          <p:cNvPr id="171" name="Google Shape;171;p13"/>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007F"/>
              </a:buClr>
              <a:buSzPts val="2160"/>
              <a:buFont typeface="Noto Sans Symbols"/>
              <a:buNone/>
            </a:pPr>
            <a:r>
              <a:rPr b="1" lang="en-US" sz="2700">
                <a:solidFill>
                  <a:srgbClr val="00007F"/>
                </a:solidFill>
                <a:latin typeface="Arial"/>
                <a:ea typeface="Arial"/>
                <a:cs typeface="Arial"/>
                <a:sym typeface="Arial"/>
              </a:rPr>
              <a:t>Current assets</a:t>
            </a:r>
            <a:endParaRPr b="0" sz="2700">
              <a:solidFill>
                <a:schemeClr val="dk1"/>
              </a:solidFill>
              <a:latin typeface="Arial"/>
              <a:ea typeface="Arial"/>
              <a:cs typeface="Arial"/>
              <a:sym typeface="Arial"/>
            </a:endParaRPr>
          </a:p>
        </p:txBody>
      </p:sp>
      <p:sp>
        <p:nvSpPr>
          <p:cNvPr id="172" name="Google Shape;172;p13"/>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“Current Assets”</a:t>
            </a:r>
            <a:endParaRPr/>
          </a:p>
        </p:txBody>
      </p:sp>
      <p:cxnSp>
        <p:nvCxnSpPr>
          <p:cNvPr id="173" name="Google Shape;173;p1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174" name="Google Shape;174;p13"/>
          <p:cNvPicPr preferRelativeResize="0"/>
          <p:nvPr/>
        </p:nvPicPr>
        <p:blipFill rotWithShape="1">
          <a:blip r:embed="rId3">
            <a:alphaModFix/>
          </a:blip>
          <a:srcRect b="0" l="0" r="0" t="0"/>
          <a:stretch/>
        </p:blipFill>
        <p:spPr>
          <a:xfrm>
            <a:off x="378417" y="3962400"/>
            <a:ext cx="8387167" cy="2043599"/>
          </a:xfrm>
          <a:prstGeom prst="rect">
            <a:avLst/>
          </a:prstGeom>
          <a:noFill/>
          <a:ln>
            <a:noFill/>
          </a:ln>
        </p:spPr>
      </p:pic>
      <p:sp>
        <p:nvSpPr>
          <p:cNvPr id="175" name="Google Shape;175;p13"/>
          <p:cNvSpPr txBox="1"/>
          <p:nvPr/>
        </p:nvSpPr>
        <p:spPr>
          <a:xfrm>
            <a:off x="609600" y="6031752"/>
            <a:ext cx="3886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5-2 </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Current Assets and Basis of Valuation</a:t>
            </a:r>
            <a:endParaRPr/>
          </a:p>
        </p:txBody>
      </p:sp>
      <p:sp>
        <p:nvSpPr>
          <p:cNvPr id="176" name="Google Shape;176;p1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pic>
        <p:nvPicPr>
          <p:cNvPr id="182" name="Google Shape;182;p14"/>
          <p:cNvPicPr preferRelativeResize="0"/>
          <p:nvPr/>
        </p:nvPicPr>
        <p:blipFill rotWithShape="1">
          <a:blip r:embed="rId3">
            <a:alphaModFix/>
          </a:blip>
          <a:srcRect b="0" l="0" r="0" t="0"/>
          <a:stretch/>
        </p:blipFill>
        <p:spPr>
          <a:xfrm>
            <a:off x="456012" y="3904217"/>
            <a:ext cx="8231975" cy="2496583"/>
          </a:xfrm>
          <a:prstGeom prst="rect">
            <a:avLst/>
          </a:prstGeom>
          <a:noFill/>
          <a:ln>
            <a:noFill/>
          </a:ln>
        </p:spPr>
      </p:pic>
      <p:sp>
        <p:nvSpPr>
          <p:cNvPr id="183" name="Google Shape;183;p14"/>
          <p:cNvSpPr txBox="1"/>
          <p:nvPr/>
        </p:nvSpPr>
        <p:spPr>
          <a:xfrm>
            <a:off x="609600" y="1935163"/>
            <a:ext cx="7848600" cy="1797415"/>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Generally any monies available “on demand.”</a:t>
            </a:r>
            <a:endParaRPr/>
          </a:p>
          <a:p>
            <a:pPr indent="-457200" lvl="1" marL="685800" marR="0" rtl="0" algn="l">
              <a:lnSpc>
                <a:spcPct val="120000"/>
              </a:lnSpc>
              <a:spcBef>
                <a:spcPts val="600"/>
              </a:spcBef>
              <a:spcAft>
                <a:spcPts val="0"/>
              </a:spcAft>
              <a:buClr>
                <a:srgbClr val="CC0000"/>
              </a:buClr>
              <a:buSzPts val="1680"/>
              <a:buFont typeface="Noto Sans Symbols"/>
              <a:buChar char="◆"/>
            </a:pPr>
            <a:r>
              <a:rPr b="1" i="0" lang="en-US" sz="2100" u="none" cap="none" strike="noStrike">
                <a:solidFill>
                  <a:schemeClr val="dk1"/>
                </a:solidFill>
                <a:latin typeface="Arial"/>
                <a:ea typeface="Arial"/>
                <a:cs typeface="Arial"/>
                <a:sym typeface="Arial"/>
              </a:rPr>
              <a:t>Cash equivalents</a:t>
            </a:r>
            <a:r>
              <a:rPr b="0" i="0" lang="en-US" sz="2100" u="none" cap="none" strike="noStrike">
                <a:solidFill>
                  <a:schemeClr val="dk1"/>
                </a:solidFill>
                <a:latin typeface="Arial"/>
                <a:ea typeface="Arial"/>
                <a:cs typeface="Arial"/>
                <a:sym typeface="Arial"/>
              </a:rPr>
              <a:t> - short-term highly liquid investments that mature within three months or less.</a:t>
            </a:r>
            <a:endParaRPr/>
          </a:p>
          <a:p>
            <a:pPr indent="-457200" lvl="1" marL="685800" marR="0" rtl="0" algn="l">
              <a:lnSpc>
                <a:spcPct val="120000"/>
              </a:lnSpc>
              <a:spcBef>
                <a:spcPts val="6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Restrictions or commitments must be disclosed. </a:t>
            </a:r>
            <a:endParaRPr/>
          </a:p>
        </p:txBody>
      </p:sp>
      <p:sp>
        <p:nvSpPr>
          <p:cNvPr id="184" name="Google Shape;184;p14"/>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Cash</a:t>
            </a:r>
            <a:endParaRPr/>
          </a:p>
        </p:txBody>
      </p:sp>
      <p:sp>
        <p:nvSpPr>
          <p:cNvPr id="185" name="Google Shape;185;p14"/>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“Current Assets”</a:t>
            </a:r>
            <a:endParaRPr/>
          </a:p>
        </p:txBody>
      </p:sp>
      <p:cxnSp>
        <p:nvCxnSpPr>
          <p:cNvPr id="186" name="Google Shape;186;p1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87" name="Google Shape;187;p14"/>
          <p:cNvSpPr/>
          <p:nvPr/>
        </p:nvSpPr>
        <p:spPr>
          <a:xfrm>
            <a:off x="5375832" y="3810000"/>
            <a:ext cx="3581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5-3</a:t>
            </a:r>
            <a:endParaRPr b="1" sz="1200">
              <a:solidFill>
                <a:srgbClr val="006600"/>
              </a:solidFill>
              <a:latin typeface="Arial"/>
              <a:ea typeface="Arial"/>
              <a:cs typeface="Arial"/>
              <a:sym typeface="Arial"/>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Balance Sheet Presentation of Restricted Cash</a:t>
            </a:r>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15"/>
          <p:cNvPicPr preferRelativeResize="0"/>
          <p:nvPr/>
        </p:nvPicPr>
        <p:blipFill rotWithShape="1">
          <a:blip r:embed="rId3">
            <a:alphaModFix/>
          </a:blip>
          <a:srcRect b="0" l="0" r="0" t="0"/>
          <a:stretch/>
        </p:blipFill>
        <p:spPr>
          <a:xfrm>
            <a:off x="370993" y="1981200"/>
            <a:ext cx="8402012" cy="4042665"/>
          </a:xfrm>
          <a:prstGeom prst="rect">
            <a:avLst/>
          </a:prstGeom>
          <a:noFill/>
          <a:ln>
            <a:noFill/>
          </a:ln>
        </p:spPr>
      </p:pic>
      <p:sp>
        <p:nvSpPr>
          <p:cNvPr id="193" name="Google Shape;193;p15"/>
          <p:cNvSpPr/>
          <p:nvPr/>
        </p:nvSpPr>
        <p:spPr>
          <a:xfrm>
            <a:off x="6019800" y="1728696"/>
            <a:ext cx="2895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5-4</a:t>
            </a:r>
            <a:endParaRPr b="1" sz="1200">
              <a:solidFill>
                <a:srgbClr val="006600"/>
              </a:solidFill>
              <a:latin typeface="Arial"/>
              <a:ea typeface="Arial"/>
              <a:cs typeface="Arial"/>
              <a:sym typeface="Arial"/>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Balance Sheet Presentation of Current and Noncurrent Restricted Cash</a:t>
            </a:r>
            <a:endParaRPr b="0" sz="1200">
              <a:solidFill>
                <a:schemeClr val="dk1"/>
              </a:solidFill>
              <a:latin typeface="Arial"/>
              <a:ea typeface="Arial"/>
              <a:cs typeface="Arial"/>
              <a:sym typeface="Arial"/>
            </a:endParaRPr>
          </a:p>
        </p:txBody>
      </p:sp>
      <p:cxnSp>
        <p:nvCxnSpPr>
          <p:cNvPr id="194" name="Google Shape;194;p1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95" name="Google Shape;195;p15"/>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“Current Assets”</a:t>
            </a:r>
            <a:endParaRPr/>
          </a:p>
        </p:txBody>
      </p:sp>
      <p:sp>
        <p:nvSpPr>
          <p:cNvPr id="196" name="Google Shape;196;p15"/>
          <p:cNvSpPr txBox="1"/>
          <p:nvPr/>
        </p:nvSpPr>
        <p:spPr>
          <a:xfrm>
            <a:off x="609600" y="1371600"/>
            <a:ext cx="47244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Cash</a:t>
            </a:r>
            <a:endParaRPr/>
          </a:p>
        </p:txBody>
      </p:sp>
      <p:sp>
        <p:nvSpPr>
          <p:cNvPr id="197" name="Google Shape;197;p1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6"/>
          <p:cNvSpPr txBox="1"/>
          <p:nvPr/>
        </p:nvSpPr>
        <p:spPr>
          <a:xfrm>
            <a:off x="316752" y="2133600"/>
            <a:ext cx="2133600" cy="481670"/>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ctr">
              <a:lnSpc>
                <a:spcPct val="110000"/>
              </a:lnSpc>
              <a:spcBef>
                <a:spcPts val="0"/>
              </a:spcBef>
              <a:spcAft>
                <a:spcPts val="0"/>
              </a:spcAft>
              <a:buClr>
                <a:schemeClr val="dk1"/>
              </a:buClr>
              <a:buSzPts val="1840"/>
              <a:buFont typeface="Noto Sans Symbols"/>
              <a:buNone/>
            </a:pPr>
            <a:r>
              <a:rPr b="1" lang="en-US" sz="2300">
                <a:solidFill>
                  <a:schemeClr val="dk1"/>
                </a:solidFill>
                <a:latin typeface="Arial"/>
                <a:ea typeface="Arial"/>
                <a:cs typeface="Arial"/>
                <a:sym typeface="Arial"/>
              </a:rPr>
              <a:t>Portfolios</a:t>
            </a:r>
            <a:endParaRPr/>
          </a:p>
        </p:txBody>
      </p:sp>
      <p:sp>
        <p:nvSpPr>
          <p:cNvPr id="203" name="Google Shape;203;p16"/>
          <p:cNvSpPr txBox="1"/>
          <p:nvPr/>
        </p:nvSpPr>
        <p:spPr>
          <a:xfrm>
            <a:off x="2450352" y="2133600"/>
            <a:ext cx="2133600" cy="481670"/>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ctr">
              <a:lnSpc>
                <a:spcPct val="110000"/>
              </a:lnSpc>
              <a:spcBef>
                <a:spcPts val="0"/>
              </a:spcBef>
              <a:spcAft>
                <a:spcPts val="0"/>
              </a:spcAft>
              <a:buClr>
                <a:schemeClr val="dk1"/>
              </a:buClr>
              <a:buSzPts val="1840"/>
              <a:buFont typeface="Noto Sans Symbols"/>
              <a:buNone/>
            </a:pPr>
            <a:r>
              <a:rPr b="1" lang="en-US" sz="2300">
                <a:solidFill>
                  <a:schemeClr val="dk1"/>
                </a:solidFill>
                <a:latin typeface="Arial"/>
                <a:ea typeface="Arial"/>
                <a:cs typeface="Arial"/>
                <a:sym typeface="Arial"/>
              </a:rPr>
              <a:t>Type</a:t>
            </a:r>
            <a:endParaRPr/>
          </a:p>
        </p:txBody>
      </p:sp>
      <p:sp>
        <p:nvSpPr>
          <p:cNvPr id="204" name="Google Shape;204;p16"/>
          <p:cNvSpPr txBox="1"/>
          <p:nvPr/>
        </p:nvSpPr>
        <p:spPr>
          <a:xfrm>
            <a:off x="4583952" y="2133600"/>
            <a:ext cx="2133600" cy="481670"/>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ctr">
              <a:lnSpc>
                <a:spcPct val="110000"/>
              </a:lnSpc>
              <a:spcBef>
                <a:spcPts val="0"/>
              </a:spcBef>
              <a:spcAft>
                <a:spcPts val="0"/>
              </a:spcAft>
              <a:buClr>
                <a:schemeClr val="dk1"/>
              </a:buClr>
              <a:buSzPts val="1840"/>
              <a:buFont typeface="Noto Sans Symbols"/>
              <a:buNone/>
            </a:pPr>
            <a:r>
              <a:rPr b="1" lang="en-US" sz="2300">
                <a:solidFill>
                  <a:schemeClr val="dk1"/>
                </a:solidFill>
                <a:latin typeface="Arial"/>
                <a:ea typeface="Arial"/>
                <a:cs typeface="Arial"/>
                <a:sym typeface="Arial"/>
              </a:rPr>
              <a:t>Valuation</a:t>
            </a:r>
            <a:endParaRPr/>
          </a:p>
        </p:txBody>
      </p:sp>
      <p:sp>
        <p:nvSpPr>
          <p:cNvPr id="205" name="Google Shape;205;p16"/>
          <p:cNvSpPr txBox="1"/>
          <p:nvPr/>
        </p:nvSpPr>
        <p:spPr>
          <a:xfrm>
            <a:off x="6717552" y="2133600"/>
            <a:ext cx="2133600" cy="481670"/>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ctr">
              <a:lnSpc>
                <a:spcPct val="110000"/>
              </a:lnSpc>
              <a:spcBef>
                <a:spcPts val="0"/>
              </a:spcBef>
              <a:spcAft>
                <a:spcPts val="0"/>
              </a:spcAft>
              <a:buClr>
                <a:schemeClr val="dk1"/>
              </a:buClr>
              <a:buSzPts val="1840"/>
              <a:buFont typeface="Noto Sans Symbols"/>
              <a:buNone/>
            </a:pPr>
            <a:r>
              <a:rPr b="1" lang="en-US" sz="2300">
                <a:solidFill>
                  <a:schemeClr val="dk1"/>
                </a:solidFill>
                <a:latin typeface="Arial"/>
                <a:ea typeface="Arial"/>
                <a:cs typeface="Arial"/>
                <a:sym typeface="Arial"/>
              </a:rPr>
              <a:t>Classification</a:t>
            </a:r>
            <a:endParaRPr/>
          </a:p>
        </p:txBody>
      </p:sp>
      <p:sp>
        <p:nvSpPr>
          <p:cNvPr id="206" name="Google Shape;206;p16"/>
          <p:cNvSpPr/>
          <p:nvPr/>
        </p:nvSpPr>
        <p:spPr>
          <a:xfrm>
            <a:off x="316752" y="2667000"/>
            <a:ext cx="2133600" cy="9906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7F"/>
              </a:buClr>
              <a:buSzPts val="2200"/>
              <a:buFont typeface="Noto Sans Symbols"/>
              <a:buNone/>
            </a:pPr>
            <a:r>
              <a:rPr b="1" lang="en-US" sz="2200">
                <a:solidFill>
                  <a:srgbClr val="00007F"/>
                </a:solidFill>
                <a:latin typeface="Arial"/>
                <a:ea typeface="Arial"/>
                <a:cs typeface="Arial"/>
                <a:sym typeface="Arial"/>
              </a:rPr>
              <a:t>Held-to-Maturity</a:t>
            </a:r>
            <a:endParaRPr/>
          </a:p>
        </p:txBody>
      </p:sp>
      <p:sp>
        <p:nvSpPr>
          <p:cNvPr id="207" name="Google Shape;207;p16"/>
          <p:cNvSpPr/>
          <p:nvPr/>
        </p:nvSpPr>
        <p:spPr>
          <a:xfrm>
            <a:off x="2450352" y="26670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Debt</a:t>
            </a:r>
            <a:endParaRPr/>
          </a:p>
        </p:txBody>
      </p:sp>
      <p:sp>
        <p:nvSpPr>
          <p:cNvPr id="208" name="Google Shape;208;p16"/>
          <p:cNvSpPr/>
          <p:nvPr/>
        </p:nvSpPr>
        <p:spPr>
          <a:xfrm>
            <a:off x="4583952" y="26670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Amortized </a:t>
            </a:r>
            <a:endParaRPr/>
          </a:p>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Cost</a:t>
            </a:r>
            <a:endParaRPr/>
          </a:p>
        </p:txBody>
      </p:sp>
      <p:sp>
        <p:nvSpPr>
          <p:cNvPr id="209" name="Google Shape;209;p16"/>
          <p:cNvSpPr/>
          <p:nvPr/>
        </p:nvSpPr>
        <p:spPr>
          <a:xfrm>
            <a:off x="6717552" y="26670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Current or Noncurrent</a:t>
            </a:r>
            <a:endParaRPr/>
          </a:p>
        </p:txBody>
      </p:sp>
      <p:sp>
        <p:nvSpPr>
          <p:cNvPr id="210" name="Google Shape;210;p16"/>
          <p:cNvSpPr/>
          <p:nvPr/>
        </p:nvSpPr>
        <p:spPr>
          <a:xfrm>
            <a:off x="316752" y="3657600"/>
            <a:ext cx="2133600" cy="9906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7F"/>
              </a:buClr>
              <a:buSzPts val="2200"/>
              <a:buFont typeface="Noto Sans Symbols"/>
              <a:buNone/>
            </a:pPr>
            <a:r>
              <a:rPr b="1" lang="en-US" sz="2200">
                <a:solidFill>
                  <a:srgbClr val="00007F"/>
                </a:solidFill>
                <a:latin typeface="Arial"/>
                <a:ea typeface="Arial"/>
                <a:cs typeface="Arial"/>
                <a:sym typeface="Arial"/>
              </a:rPr>
              <a:t>Trading</a:t>
            </a:r>
            <a:endParaRPr/>
          </a:p>
        </p:txBody>
      </p:sp>
      <p:sp>
        <p:nvSpPr>
          <p:cNvPr id="211" name="Google Shape;211;p16"/>
          <p:cNvSpPr/>
          <p:nvPr/>
        </p:nvSpPr>
        <p:spPr>
          <a:xfrm>
            <a:off x="2450352" y="36576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Debt or </a:t>
            </a:r>
            <a:endParaRPr/>
          </a:p>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Equity</a:t>
            </a:r>
            <a:endParaRPr/>
          </a:p>
        </p:txBody>
      </p:sp>
      <p:sp>
        <p:nvSpPr>
          <p:cNvPr id="212" name="Google Shape;212;p16"/>
          <p:cNvSpPr/>
          <p:nvPr/>
        </p:nvSpPr>
        <p:spPr>
          <a:xfrm>
            <a:off x="4583952" y="36576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Fair Value</a:t>
            </a:r>
            <a:endParaRPr/>
          </a:p>
        </p:txBody>
      </p:sp>
      <p:sp>
        <p:nvSpPr>
          <p:cNvPr id="213" name="Google Shape;213;p16"/>
          <p:cNvSpPr/>
          <p:nvPr/>
        </p:nvSpPr>
        <p:spPr>
          <a:xfrm>
            <a:off x="6717552" y="36576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Current</a:t>
            </a:r>
            <a:endParaRPr/>
          </a:p>
        </p:txBody>
      </p:sp>
      <p:sp>
        <p:nvSpPr>
          <p:cNvPr id="214" name="Google Shape;214;p16"/>
          <p:cNvSpPr/>
          <p:nvPr/>
        </p:nvSpPr>
        <p:spPr>
          <a:xfrm>
            <a:off x="316752" y="4648200"/>
            <a:ext cx="2133600" cy="9906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7F"/>
              </a:buClr>
              <a:buSzPts val="2200"/>
              <a:buFont typeface="Noto Sans Symbols"/>
              <a:buNone/>
            </a:pPr>
            <a:r>
              <a:rPr b="1" lang="en-US" sz="2200">
                <a:solidFill>
                  <a:srgbClr val="00007F"/>
                </a:solidFill>
                <a:latin typeface="Arial"/>
                <a:ea typeface="Arial"/>
                <a:cs typeface="Arial"/>
                <a:sym typeface="Arial"/>
              </a:rPr>
              <a:t>Available-</a:t>
            </a:r>
            <a:r>
              <a:rPr b="0" lang="en-US" sz="2200">
                <a:solidFill>
                  <a:schemeClr val="dk1"/>
                </a:solidFill>
                <a:latin typeface="Arial"/>
                <a:ea typeface="Arial"/>
                <a:cs typeface="Arial"/>
                <a:sym typeface="Arial"/>
              </a:rPr>
              <a:t>  </a:t>
            </a:r>
            <a:endParaRPr/>
          </a:p>
          <a:p>
            <a:pPr indent="0" lvl="0" marL="0" marR="0" rtl="0" algn="ctr">
              <a:spcBef>
                <a:spcPts val="0"/>
              </a:spcBef>
              <a:spcAft>
                <a:spcPts val="0"/>
              </a:spcAft>
              <a:buClr>
                <a:srgbClr val="00007F"/>
              </a:buClr>
              <a:buSzPts val="2200"/>
              <a:buFont typeface="Noto Sans Symbols"/>
              <a:buNone/>
            </a:pPr>
            <a:r>
              <a:rPr b="1" lang="en-US" sz="2200">
                <a:solidFill>
                  <a:srgbClr val="00007F"/>
                </a:solidFill>
                <a:latin typeface="Arial"/>
                <a:ea typeface="Arial"/>
                <a:cs typeface="Arial"/>
                <a:sym typeface="Arial"/>
              </a:rPr>
              <a:t>for-Sale</a:t>
            </a:r>
            <a:endParaRPr/>
          </a:p>
        </p:txBody>
      </p:sp>
      <p:sp>
        <p:nvSpPr>
          <p:cNvPr id="215" name="Google Shape;215;p16"/>
          <p:cNvSpPr/>
          <p:nvPr/>
        </p:nvSpPr>
        <p:spPr>
          <a:xfrm>
            <a:off x="2450352" y="46482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Debt or </a:t>
            </a:r>
            <a:endParaRPr/>
          </a:p>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Equity</a:t>
            </a:r>
            <a:endParaRPr/>
          </a:p>
        </p:txBody>
      </p:sp>
      <p:sp>
        <p:nvSpPr>
          <p:cNvPr id="216" name="Google Shape;216;p16"/>
          <p:cNvSpPr/>
          <p:nvPr/>
        </p:nvSpPr>
        <p:spPr>
          <a:xfrm>
            <a:off x="4583952" y="46482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Fair Value</a:t>
            </a:r>
            <a:endParaRPr/>
          </a:p>
        </p:txBody>
      </p:sp>
      <p:sp>
        <p:nvSpPr>
          <p:cNvPr id="217" name="Google Shape;217;p16"/>
          <p:cNvSpPr/>
          <p:nvPr/>
        </p:nvSpPr>
        <p:spPr>
          <a:xfrm>
            <a:off x="6717552" y="46482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Current or Noncurrent</a:t>
            </a:r>
            <a:endParaRPr/>
          </a:p>
        </p:txBody>
      </p:sp>
      <p:sp>
        <p:nvSpPr>
          <p:cNvPr id="218" name="Google Shape;218;p16"/>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Short-Term Investments</a:t>
            </a:r>
            <a:endParaRPr/>
          </a:p>
        </p:txBody>
      </p:sp>
      <p:cxnSp>
        <p:nvCxnSpPr>
          <p:cNvPr id="219" name="Google Shape;219;p1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20" name="Google Shape;220;p16"/>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“Current Assets”</a:t>
            </a:r>
            <a:endParaRPr/>
          </a:p>
        </p:txBody>
      </p:sp>
      <p:sp>
        <p:nvSpPr>
          <p:cNvPr id="221" name="Google Shape;221;p1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7"/>
          <p:cNvSpPr/>
          <p:nvPr/>
        </p:nvSpPr>
        <p:spPr>
          <a:xfrm>
            <a:off x="457200" y="3429000"/>
            <a:ext cx="381000" cy="228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cxnSp>
        <p:nvCxnSpPr>
          <p:cNvPr id="227" name="Google Shape;227;p1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28" name="Google Shape;228;p17"/>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Short-Term Investments</a:t>
            </a:r>
            <a:endParaRPr/>
          </a:p>
        </p:txBody>
      </p:sp>
      <p:pic>
        <p:nvPicPr>
          <p:cNvPr id="229" name="Google Shape;229;p17"/>
          <p:cNvPicPr preferRelativeResize="0"/>
          <p:nvPr/>
        </p:nvPicPr>
        <p:blipFill rotWithShape="1">
          <a:blip r:embed="rId3">
            <a:alphaModFix/>
          </a:blip>
          <a:srcRect b="0" l="0" r="0" t="0"/>
          <a:stretch/>
        </p:blipFill>
        <p:spPr>
          <a:xfrm>
            <a:off x="550863" y="2133600"/>
            <a:ext cx="8101012" cy="3352800"/>
          </a:xfrm>
          <a:prstGeom prst="rect">
            <a:avLst/>
          </a:prstGeom>
          <a:noFill/>
          <a:ln>
            <a:noFill/>
          </a:ln>
        </p:spPr>
      </p:pic>
      <p:sp>
        <p:nvSpPr>
          <p:cNvPr id="230" name="Google Shape;230;p17"/>
          <p:cNvSpPr/>
          <p:nvPr/>
        </p:nvSpPr>
        <p:spPr>
          <a:xfrm>
            <a:off x="6324600" y="1905000"/>
            <a:ext cx="2514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5-5</a:t>
            </a:r>
            <a:endParaRPr b="1" sz="1200">
              <a:solidFill>
                <a:srgbClr val="006600"/>
              </a:solidFill>
              <a:latin typeface="Arial"/>
              <a:ea typeface="Arial"/>
              <a:cs typeface="Arial"/>
              <a:sym typeface="Arial"/>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Balance Sheet Presentation of Investments in Securities</a:t>
            </a:r>
            <a:endParaRPr/>
          </a:p>
        </p:txBody>
      </p:sp>
      <p:sp>
        <p:nvSpPr>
          <p:cNvPr id="231" name="Google Shape;231;p17"/>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“Current Assets”</a:t>
            </a:r>
            <a:endParaRPr/>
          </a:p>
        </p:txBody>
      </p:sp>
      <p:pic>
        <p:nvPicPr>
          <p:cNvPr id="232" name="Google Shape;232;p17"/>
          <p:cNvPicPr preferRelativeResize="0"/>
          <p:nvPr/>
        </p:nvPicPr>
        <p:blipFill rotWithShape="1">
          <a:blip r:embed="rId4">
            <a:alphaModFix/>
          </a:blip>
          <a:srcRect b="0" l="0" r="0" t="0"/>
          <a:stretch/>
        </p:blipFill>
        <p:spPr>
          <a:xfrm>
            <a:off x="412392" y="2151528"/>
            <a:ext cx="859994" cy="767463"/>
          </a:xfrm>
          <a:prstGeom prst="rect">
            <a:avLst/>
          </a:prstGeom>
          <a:noFill/>
          <a:ln>
            <a:noFill/>
          </a:ln>
        </p:spPr>
      </p:pic>
      <p:sp>
        <p:nvSpPr>
          <p:cNvPr id="233" name="Google Shape;233;p1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8"/>
          <p:cNvSpPr txBox="1"/>
          <p:nvPr/>
        </p:nvSpPr>
        <p:spPr>
          <a:xfrm>
            <a:off x="609600" y="1992313"/>
            <a:ext cx="8001000" cy="3189287"/>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Major categories of receivables should be shown in the balance sheet or the related notes.</a:t>
            </a:r>
            <a:endParaRPr/>
          </a:p>
          <a:p>
            <a:pPr indent="0" lvl="0" marL="0" marR="0" rtl="0" algn="l">
              <a:lnSpc>
                <a:spcPct val="125000"/>
              </a:lnSpc>
              <a:spcBef>
                <a:spcPts val="120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A company should clearly identify </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Anticipated loss due to uncollectibles.</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Amount and nature of any nontrade receivables.</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Receivables used as collateral.</a:t>
            </a:r>
            <a:endParaRPr/>
          </a:p>
        </p:txBody>
      </p:sp>
      <p:sp>
        <p:nvSpPr>
          <p:cNvPr id="239" name="Google Shape;239;p18"/>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Receivables</a:t>
            </a:r>
            <a:endParaRPr/>
          </a:p>
        </p:txBody>
      </p:sp>
      <p:cxnSp>
        <p:nvCxnSpPr>
          <p:cNvPr id="240" name="Google Shape;240;p1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41" name="Google Shape;241;p18"/>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“Current Assets”</a:t>
            </a:r>
            <a:endParaRPr/>
          </a:p>
        </p:txBody>
      </p:sp>
      <p:sp>
        <p:nvSpPr>
          <p:cNvPr id="242" name="Google Shape;242;p1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9"/>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pic>
        <p:nvPicPr>
          <p:cNvPr id="248" name="Google Shape;248;p19"/>
          <p:cNvPicPr preferRelativeResize="0"/>
          <p:nvPr/>
        </p:nvPicPr>
        <p:blipFill rotWithShape="1">
          <a:blip r:embed="rId3">
            <a:alphaModFix/>
          </a:blip>
          <a:srcRect b="0" l="0" r="0" t="0"/>
          <a:stretch/>
        </p:blipFill>
        <p:spPr>
          <a:xfrm>
            <a:off x="647597" y="1942981"/>
            <a:ext cx="7848805" cy="4534019"/>
          </a:xfrm>
          <a:prstGeom prst="rect">
            <a:avLst/>
          </a:prstGeom>
          <a:noFill/>
          <a:ln>
            <a:noFill/>
          </a:ln>
        </p:spPr>
      </p:pic>
      <p:sp>
        <p:nvSpPr>
          <p:cNvPr id="249" name="Google Shape;249;p19"/>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Receivables</a:t>
            </a:r>
            <a:endParaRPr/>
          </a:p>
        </p:txBody>
      </p:sp>
      <p:sp>
        <p:nvSpPr>
          <p:cNvPr id="250" name="Google Shape;250;p19"/>
          <p:cNvSpPr/>
          <p:nvPr/>
        </p:nvSpPr>
        <p:spPr>
          <a:xfrm>
            <a:off x="5428128" y="1830311"/>
            <a:ext cx="3276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5-6</a:t>
            </a:r>
            <a:endParaRPr b="1" sz="1200">
              <a:solidFill>
                <a:srgbClr val="006600"/>
              </a:solidFill>
              <a:latin typeface="Arial"/>
              <a:ea typeface="Arial"/>
              <a:cs typeface="Arial"/>
              <a:sym typeface="Arial"/>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Balance Sheet Presentation of Receivables</a:t>
            </a:r>
            <a:endParaRPr/>
          </a:p>
        </p:txBody>
      </p:sp>
      <p:cxnSp>
        <p:nvCxnSpPr>
          <p:cNvPr id="251" name="Google Shape;251;p1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52" name="Google Shape;252;p19"/>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“Current Assets”</a:t>
            </a:r>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2"/>
          <p:cNvSpPr/>
          <p:nvPr/>
        </p:nvSpPr>
        <p:spPr>
          <a:xfrm>
            <a:off x="381000" y="454581"/>
            <a:ext cx="7772400" cy="72120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n-US" sz="3600" u="none" cap="none" strike="noStrike">
                <a:solidFill>
                  <a:srgbClr val="00007F"/>
                </a:solidFill>
                <a:latin typeface="Arial"/>
                <a:ea typeface="Arial"/>
                <a:cs typeface="Arial"/>
                <a:sym typeface="Arial"/>
              </a:rPr>
              <a:t>PREVIEW OF CHAPTER 5</a:t>
            </a:r>
            <a:endParaRPr b="1" i="0" sz="3600" u="none" cap="none" strike="noStrike">
              <a:solidFill>
                <a:srgbClr val="00007F"/>
              </a:solidFill>
              <a:latin typeface="Arial"/>
              <a:ea typeface="Arial"/>
              <a:cs typeface="Arial"/>
              <a:sym typeface="Arial"/>
            </a:endParaRPr>
          </a:p>
        </p:txBody>
      </p:sp>
      <p:sp>
        <p:nvSpPr>
          <p:cNvPr id="56" name="Google Shape;56;p2"/>
          <p:cNvSpPr txBox="1"/>
          <p:nvPr/>
        </p:nvSpPr>
        <p:spPr>
          <a:xfrm>
            <a:off x="2286000" y="5524500"/>
            <a:ext cx="4498975" cy="1041446"/>
          </a:xfrm>
          <a:prstGeom prst="rect">
            <a:avLst/>
          </a:prstGeom>
          <a:noFill/>
          <a:ln>
            <a:noFill/>
          </a:ln>
        </p:spPr>
        <p:txBody>
          <a:bodyPr anchorCtr="0" anchor="t" bIns="43225" lIns="86475" spcFirstLastPara="1" rIns="86475" wrap="square" tIns="43225">
            <a:spAutoFit/>
          </a:bodyPr>
          <a:lstStyle/>
          <a:p>
            <a:pPr indent="0" lvl="0" marL="0" marR="0" rtl="0" algn="ctr">
              <a:spcBef>
                <a:spcPts val="0"/>
              </a:spcBef>
              <a:spcAft>
                <a:spcPts val="0"/>
              </a:spcAft>
              <a:buNone/>
            </a:pPr>
            <a:r>
              <a:rPr b="1" i="0" lang="en-US" sz="1900" u="none" cap="none" strike="noStrike">
                <a:solidFill>
                  <a:schemeClr val="dk1"/>
                </a:solidFill>
                <a:latin typeface="Arial"/>
                <a:ea typeface="Arial"/>
                <a:cs typeface="Arial"/>
                <a:sym typeface="Arial"/>
              </a:rPr>
              <a:t>Intermediate Accounting</a:t>
            </a:r>
            <a:endParaRPr/>
          </a:p>
          <a:p>
            <a:pPr indent="0" lvl="0" marL="0" marR="0" rtl="0" algn="ctr">
              <a:spcBef>
                <a:spcPts val="300"/>
              </a:spcBef>
              <a:spcAft>
                <a:spcPts val="0"/>
              </a:spcAft>
              <a:buNone/>
            </a:pPr>
            <a:r>
              <a:rPr b="1" i="0" lang="en-US" sz="1900" u="none" cap="none" strike="noStrike">
                <a:solidFill>
                  <a:schemeClr val="dk1"/>
                </a:solidFill>
                <a:latin typeface="Arial"/>
                <a:ea typeface="Arial"/>
                <a:cs typeface="Arial"/>
                <a:sym typeface="Arial"/>
              </a:rPr>
              <a:t>16th Edition</a:t>
            </a:r>
            <a:endParaRPr/>
          </a:p>
          <a:p>
            <a:pPr indent="0" lvl="0" marL="0" marR="0" rtl="0" algn="ctr">
              <a:spcBef>
                <a:spcPts val="300"/>
              </a:spcBef>
              <a:spcAft>
                <a:spcPts val="0"/>
              </a:spcAft>
              <a:buNone/>
            </a:pPr>
            <a:r>
              <a:rPr b="1" i="0" lang="en-US" sz="1900" u="none" cap="none" strike="noStrike">
                <a:solidFill>
                  <a:schemeClr val="dk1"/>
                </a:solidFill>
                <a:latin typeface="Arial"/>
                <a:ea typeface="Arial"/>
                <a:cs typeface="Arial"/>
                <a:sym typeface="Arial"/>
              </a:rPr>
              <a:t>Kieso  ● Weygandt  ● Warfield</a:t>
            </a:r>
            <a:r>
              <a:rPr b="1" i="0" lang="en-US" sz="1700" u="none" cap="none" strike="noStrike">
                <a:solidFill>
                  <a:schemeClr val="dk1"/>
                </a:solidFill>
                <a:latin typeface="Arial"/>
                <a:ea typeface="Arial"/>
                <a:cs typeface="Arial"/>
                <a:sym typeface="Arial"/>
              </a:rPr>
              <a:t> </a:t>
            </a:r>
            <a:endParaRPr/>
          </a:p>
        </p:txBody>
      </p:sp>
      <p:pic>
        <p:nvPicPr>
          <p:cNvPr id="57" name="Google Shape;57;p2"/>
          <p:cNvPicPr preferRelativeResize="0"/>
          <p:nvPr/>
        </p:nvPicPr>
        <p:blipFill rotWithShape="1">
          <a:blip r:embed="rId3">
            <a:alphaModFix/>
          </a:blip>
          <a:srcRect b="0" l="0" r="0" t="0"/>
          <a:stretch/>
        </p:blipFill>
        <p:spPr>
          <a:xfrm>
            <a:off x="243364" y="1676400"/>
            <a:ext cx="8657273" cy="2101955"/>
          </a:xfrm>
          <a:prstGeom prst="rect">
            <a:avLst/>
          </a:prstGeom>
          <a:noFill/>
          <a:ln>
            <a:noFill/>
          </a:ln>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0"/>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Inventories</a:t>
            </a:r>
            <a:endParaRPr/>
          </a:p>
        </p:txBody>
      </p:sp>
      <p:sp>
        <p:nvSpPr>
          <p:cNvPr id="258" name="Google Shape;258;p20"/>
          <p:cNvSpPr txBox="1"/>
          <p:nvPr/>
        </p:nvSpPr>
        <p:spPr>
          <a:xfrm>
            <a:off x="609600" y="1981200"/>
            <a:ext cx="7620000" cy="15049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2200"/>
              <a:buFont typeface="Noto Sans Symbols"/>
              <a:buNone/>
            </a:pPr>
            <a:r>
              <a:rPr b="1" lang="en-US" sz="2200">
                <a:solidFill>
                  <a:schemeClr val="dk1"/>
                </a:solidFill>
                <a:latin typeface="Arial"/>
                <a:ea typeface="Arial"/>
                <a:cs typeface="Arial"/>
                <a:sym typeface="Arial"/>
              </a:rPr>
              <a:t>Disclose: </a:t>
            </a:r>
            <a:endParaRPr/>
          </a:p>
          <a:p>
            <a:pPr indent="-450850" lvl="1" marL="682625" marR="0" rtl="0" algn="l">
              <a:lnSpc>
                <a:spcPct val="120000"/>
              </a:lnSpc>
              <a:spcBef>
                <a:spcPts val="900"/>
              </a:spcBef>
              <a:spcAft>
                <a:spcPts val="0"/>
              </a:spcAft>
              <a:buClr>
                <a:srgbClr val="CC0000"/>
              </a:buClr>
              <a:buSzPts val="1680"/>
              <a:buFont typeface="Arial"/>
              <a:buChar char="►"/>
            </a:pPr>
            <a:r>
              <a:rPr b="0" i="0" lang="en-US" sz="2100" u="none" cap="none" strike="noStrike">
                <a:solidFill>
                  <a:schemeClr val="dk1"/>
                </a:solidFill>
                <a:latin typeface="Arial"/>
                <a:ea typeface="Arial"/>
                <a:cs typeface="Arial"/>
                <a:sym typeface="Arial"/>
              </a:rPr>
              <a:t>Basis of valuation (e.g., lower-of-cost-or-market). </a:t>
            </a:r>
            <a:endParaRPr/>
          </a:p>
          <a:p>
            <a:pPr indent="-450850" lvl="1" marL="682625" marR="0" rtl="0" algn="l">
              <a:lnSpc>
                <a:spcPct val="120000"/>
              </a:lnSpc>
              <a:spcBef>
                <a:spcPts val="900"/>
              </a:spcBef>
              <a:spcAft>
                <a:spcPts val="0"/>
              </a:spcAft>
              <a:buClr>
                <a:srgbClr val="CC0000"/>
              </a:buClr>
              <a:buSzPts val="1680"/>
              <a:buFont typeface="Arial"/>
              <a:buChar char="►"/>
            </a:pPr>
            <a:r>
              <a:rPr b="0" i="0" lang="en-US" sz="2100" u="none" cap="none" strike="noStrike">
                <a:solidFill>
                  <a:schemeClr val="dk1"/>
                </a:solidFill>
                <a:latin typeface="Arial"/>
                <a:ea typeface="Arial"/>
                <a:cs typeface="Arial"/>
                <a:sym typeface="Arial"/>
              </a:rPr>
              <a:t>Cost flow assumption (e.g., FIFO or LIFO). </a:t>
            </a:r>
            <a:endParaRPr/>
          </a:p>
        </p:txBody>
      </p:sp>
      <p:cxnSp>
        <p:nvCxnSpPr>
          <p:cNvPr id="259" name="Google Shape;259;p2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60" name="Google Shape;260;p20"/>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“Current Assets”</a:t>
            </a:r>
            <a:endParaRPr/>
          </a:p>
        </p:txBody>
      </p:sp>
      <p:pic>
        <p:nvPicPr>
          <p:cNvPr id="261" name="Google Shape;261;p20"/>
          <p:cNvPicPr preferRelativeResize="0"/>
          <p:nvPr/>
        </p:nvPicPr>
        <p:blipFill rotWithShape="1">
          <a:blip r:embed="rId3">
            <a:alphaModFix/>
          </a:blip>
          <a:srcRect b="0" l="0" r="0" t="0"/>
          <a:stretch/>
        </p:blipFill>
        <p:spPr>
          <a:xfrm>
            <a:off x="854324" y="3690182"/>
            <a:ext cx="7832476" cy="2863018"/>
          </a:xfrm>
          <a:prstGeom prst="rect">
            <a:avLst/>
          </a:prstGeom>
          <a:noFill/>
          <a:ln>
            <a:noFill/>
          </a:ln>
        </p:spPr>
      </p:pic>
      <p:sp>
        <p:nvSpPr>
          <p:cNvPr id="262" name="Google Shape;262;p20"/>
          <p:cNvSpPr/>
          <p:nvPr/>
        </p:nvSpPr>
        <p:spPr>
          <a:xfrm>
            <a:off x="6705600" y="3200400"/>
            <a:ext cx="20574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5-8</a:t>
            </a:r>
            <a:endParaRPr b="1" sz="1200">
              <a:solidFill>
                <a:srgbClr val="006600"/>
              </a:solidFill>
              <a:latin typeface="Arial"/>
              <a:ea typeface="Arial"/>
              <a:cs typeface="Arial"/>
              <a:sym typeface="Arial"/>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Balance Sheet Presentation of Inventories, Showing Product Lines</a:t>
            </a:r>
            <a:endParaRPr b="0" sz="1200">
              <a:solidFill>
                <a:schemeClr val="dk1"/>
              </a:solidFill>
              <a:latin typeface="Arial"/>
              <a:ea typeface="Arial"/>
              <a:cs typeface="Arial"/>
              <a:sym typeface="Arial"/>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21"/>
          <p:cNvPicPr preferRelativeResize="0"/>
          <p:nvPr/>
        </p:nvPicPr>
        <p:blipFill rotWithShape="1">
          <a:blip r:embed="rId3">
            <a:alphaModFix/>
          </a:blip>
          <a:srcRect b="0" l="0" r="0" t="0"/>
          <a:stretch/>
        </p:blipFill>
        <p:spPr>
          <a:xfrm>
            <a:off x="416538" y="2057400"/>
            <a:ext cx="8270262" cy="4258696"/>
          </a:xfrm>
          <a:prstGeom prst="rect">
            <a:avLst/>
          </a:prstGeom>
          <a:noFill/>
          <a:ln>
            <a:noFill/>
          </a:ln>
        </p:spPr>
      </p:pic>
      <p:sp>
        <p:nvSpPr>
          <p:cNvPr id="268" name="Google Shape;268;p21"/>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Inventories</a:t>
            </a:r>
            <a:endParaRPr/>
          </a:p>
        </p:txBody>
      </p:sp>
      <p:cxnSp>
        <p:nvCxnSpPr>
          <p:cNvPr id="269" name="Google Shape;269;p2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70" name="Google Shape;270;p21"/>
          <p:cNvSpPr/>
          <p:nvPr/>
        </p:nvSpPr>
        <p:spPr>
          <a:xfrm>
            <a:off x="5638800" y="1774141"/>
            <a:ext cx="3200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5-7</a:t>
            </a:r>
            <a:endParaRPr b="1" sz="1200">
              <a:solidFill>
                <a:srgbClr val="006600"/>
              </a:solidFill>
              <a:latin typeface="Arial"/>
              <a:ea typeface="Arial"/>
              <a:cs typeface="Arial"/>
              <a:sym typeface="Arial"/>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Balance Sheet Presentation of Inventories, Showing Stage of Completion</a:t>
            </a:r>
            <a:endParaRPr b="0" sz="1200">
              <a:solidFill>
                <a:schemeClr val="dk1"/>
              </a:solidFill>
              <a:latin typeface="Arial"/>
              <a:ea typeface="Arial"/>
              <a:cs typeface="Arial"/>
              <a:sym typeface="Arial"/>
            </a:endParaRPr>
          </a:p>
        </p:txBody>
      </p:sp>
      <p:sp>
        <p:nvSpPr>
          <p:cNvPr id="271" name="Google Shape;271;p21"/>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“Current Assets”</a:t>
            </a:r>
            <a:endParaRPr/>
          </a:p>
        </p:txBody>
      </p:sp>
      <p:sp>
        <p:nvSpPr>
          <p:cNvPr id="272" name="Google Shape;272;p2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2"/>
          <p:cNvSpPr txBox="1"/>
          <p:nvPr>
            <p:ph idx="1" type="body"/>
          </p:nvPr>
        </p:nvSpPr>
        <p:spPr>
          <a:xfrm>
            <a:off x="609600" y="1981200"/>
            <a:ext cx="8077200" cy="914400"/>
          </a:xfrm>
          <a:prstGeom prst="rect">
            <a:avLst/>
          </a:prstGeom>
          <a:noFill/>
          <a:ln>
            <a:noFill/>
          </a:ln>
        </p:spPr>
        <p:txBody>
          <a:bodyPr anchorCtr="0" anchor="t" bIns="46025" lIns="91425" spcFirstLastPara="1" rIns="182550" wrap="square" tIns="46025">
            <a:noAutofit/>
          </a:bodyPr>
          <a:lstStyle/>
          <a:p>
            <a:pPr indent="0" lvl="0" marL="0" rtl="0" algn="l">
              <a:lnSpc>
                <a:spcPct val="120000"/>
              </a:lnSpc>
              <a:spcBef>
                <a:spcPts val="0"/>
              </a:spcBef>
              <a:spcAft>
                <a:spcPts val="0"/>
              </a:spcAft>
              <a:buClr>
                <a:srgbClr val="006666"/>
              </a:buClr>
              <a:buSzPts val="2300"/>
              <a:buFont typeface="Arial"/>
              <a:buNone/>
            </a:pPr>
            <a:r>
              <a:rPr b="0" lang="en-US" sz="2300">
                <a:latin typeface="Arial"/>
                <a:ea typeface="Arial"/>
                <a:cs typeface="Arial"/>
                <a:sym typeface="Arial"/>
              </a:rPr>
              <a:t>Payment of cash, that is recorded as an asset because  service or benefit will be received in the future.</a:t>
            </a:r>
            <a:endParaRPr/>
          </a:p>
        </p:txBody>
      </p:sp>
      <p:sp>
        <p:nvSpPr>
          <p:cNvPr id="278" name="Google Shape;278;p22"/>
          <p:cNvSpPr/>
          <p:nvPr/>
        </p:nvSpPr>
        <p:spPr>
          <a:xfrm>
            <a:off x="762000" y="4732338"/>
            <a:ext cx="3048000" cy="1378839"/>
          </a:xfrm>
          <a:prstGeom prst="rect">
            <a:avLst/>
          </a:prstGeom>
          <a:noFill/>
          <a:ln>
            <a:noFill/>
          </a:ln>
        </p:spPr>
        <p:txBody>
          <a:bodyPr anchorCtr="0" anchor="t" bIns="45700" lIns="91425" spcFirstLastPara="1" rIns="91425" wrap="square" tIns="45700">
            <a:spAutoFit/>
          </a:bodyPr>
          <a:lstStyle/>
          <a:p>
            <a:pPr indent="-457200" lvl="1" marL="685800" marR="0" rtl="0" algn="l">
              <a:spcBef>
                <a:spcPts val="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insurance</a:t>
            </a:r>
            <a:endParaRPr/>
          </a:p>
          <a:p>
            <a:pPr indent="-457200" lvl="1" marL="685800" marR="0" rtl="0" algn="l">
              <a:spcBef>
                <a:spcPts val="88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supplies</a:t>
            </a:r>
            <a:endParaRPr/>
          </a:p>
          <a:p>
            <a:pPr indent="-457200" lvl="1" marL="685800" marR="0" rtl="0" algn="l">
              <a:spcBef>
                <a:spcPts val="88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advertising</a:t>
            </a:r>
            <a:endParaRPr/>
          </a:p>
        </p:txBody>
      </p:sp>
      <p:sp>
        <p:nvSpPr>
          <p:cNvPr id="279" name="Google Shape;279;p22"/>
          <p:cNvSpPr txBox="1"/>
          <p:nvPr/>
        </p:nvSpPr>
        <p:spPr>
          <a:xfrm>
            <a:off x="990600" y="3292475"/>
            <a:ext cx="2438400" cy="461665"/>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5700" lIns="91425" spcFirstLastPara="1" rIns="91425" wrap="square" tIns="45700">
            <a:spAutoFit/>
          </a:bodyPr>
          <a:lstStyle/>
          <a:p>
            <a:pPr indent="-457200" lvl="0" marL="457200" marR="0" rtl="0" algn="ctr">
              <a:spcBef>
                <a:spcPts val="0"/>
              </a:spcBef>
              <a:spcAft>
                <a:spcPts val="0"/>
              </a:spcAft>
              <a:buClr>
                <a:schemeClr val="dk1"/>
              </a:buClr>
              <a:buSzPts val="2400"/>
              <a:buFont typeface="Noto Sans Symbols"/>
              <a:buNone/>
            </a:pPr>
            <a:r>
              <a:rPr b="0" lang="en-US" sz="2400">
                <a:solidFill>
                  <a:schemeClr val="dk1"/>
                </a:solidFill>
                <a:latin typeface="Arial"/>
                <a:ea typeface="Arial"/>
                <a:cs typeface="Arial"/>
                <a:sym typeface="Arial"/>
              </a:rPr>
              <a:t>Cash Payment</a:t>
            </a:r>
            <a:endParaRPr/>
          </a:p>
        </p:txBody>
      </p:sp>
      <p:sp>
        <p:nvSpPr>
          <p:cNvPr id="280" name="Google Shape;280;p22"/>
          <p:cNvSpPr txBox="1"/>
          <p:nvPr/>
        </p:nvSpPr>
        <p:spPr>
          <a:xfrm>
            <a:off x="5094288" y="3292475"/>
            <a:ext cx="3135312" cy="461665"/>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5700" lIns="91425" spcFirstLastPara="1" rIns="91425" wrap="square" tIns="45700">
            <a:spAutoFit/>
          </a:bodyPr>
          <a:lstStyle/>
          <a:p>
            <a:pPr indent="-457200" lvl="0" marL="457200" marR="0" rtl="0" algn="ctr">
              <a:spcBef>
                <a:spcPts val="0"/>
              </a:spcBef>
              <a:spcAft>
                <a:spcPts val="0"/>
              </a:spcAft>
              <a:buClr>
                <a:schemeClr val="dk1"/>
              </a:buClr>
              <a:buSzPts val="2400"/>
              <a:buFont typeface="Noto Sans Symbols"/>
              <a:buNone/>
            </a:pPr>
            <a:r>
              <a:rPr b="0" lang="en-US" sz="2400">
                <a:solidFill>
                  <a:schemeClr val="dk1"/>
                </a:solidFill>
                <a:latin typeface="Arial"/>
                <a:ea typeface="Arial"/>
                <a:cs typeface="Arial"/>
                <a:sym typeface="Arial"/>
              </a:rPr>
              <a:t>Expense Recorded</a:t>
            </a:r>
            <a:endParaRPr/>
          </a:p>
        </p:txBody>
      </p:sp>
      <p:sp>
        <p:nvSpPr>
          <p:cNvPr id="281" name="Google Shape;281;p22"/>
          <p:cNvSpPr txBox="1"/>
          <p:nvPr/>
        </p:nvSpPr>
        <p:spPr>
          <a:xfrm>
            <a:off x="3200400" y="3352800"/>
            <a:ext cx="2133600" cy="396875"/>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Clr>
                <a:srgbClr val="CC0000"/>
              </a:buClr>
              <a:buSzPts val="2000"/>
              <a:buFont typeface="Noto Sans Symbols"/>
              <a:buNone/>
            </a:pPr>
            <a:r>
              <a:rPr b="1" lang="en-US" sz="2000">
                <a:solidFill>
                  <a:srgbClr val="CC0000"/>
                </a:solidFill>
                <a:latin typeface="Arial"/>
                <a:ea typeface="Arial"/>
                <a:cs typeface="Arial"/>
                <a:sym typeface="Arial"/>
              </a:rPr>
              <a:t>BEFORE</a:t>
            </a:r>
            <a:endParaRPr/>
          </a:p>
        </p:txBody>
      </p:sp>
      <p:sp>
        <p:nvSpPr>
          <p:cNvPr id="282" name="Google Shape;282;p22"/>
          <p:cNvSpPr/>
          <p:nvPr/>
        </p:nvSpPr>
        <p:spPr>
          <a:xfrm>
            <a:off x="4038600" y="4711700"/>
            <a:ext cx="4572000" cy="904863"/>
          </a:xfrm>
          <a:prstGeom prst="rect">
            <a:avLst/>
          </a:prstGeom>
          <a:noFill/>
          <a:ln>
            <a:noFill/>
          </a:ln>
        </p:spPr>
        <p:txBody>
          <a:bodyPr anchorCtr="0" anchor="t" bIns="45700" lIns="91425" spcFirstLastPara="1" rIns="91425" wrap="square" tIns="45700">
            <a:spAutoFit/>
          </a:bodyPr>
          <a:lstStyle/>
          <a:p>
            <a:pPr indent="-457200" lvl="1" marL="685800" marR="0" rtl="0" algn="l">
              <a:spcBef>
                <a:spcPts val="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rent</a:t>
            </a:r>
            <a:endParaRPr/>
          </a:p>
          <a:p>
            <a:pPr indent="-457200" lvl="1" marL="685800" marR="0" rtl="0" algn="l">
              <a:spcBef>
                <a:spcPts val="88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taxes</a:t>
            </a:r>
            <a:endParaRPr/>
          </a:p>
        </p:txBody>
      </p:sp>
      <p:sp>
        <p:nvSpPr>
          <p:cNvPr id="283" name="Google Shape;283;p22"/>
          <p:cNvSpPr/>
          <p:nvPr/>
        </p:nvSpPr>
        <p:spPr>
          <a:xfrm>
            <a:off x="685800" y="4178300"/>
            <a:ext cx="6324600" cy="44291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2"/>
              </a:buClr>
              <a:buSzPts val="1840"/>
              <a:buFont typeface="Noto Sans Symbols"/>
              <a:buNone/>
            </a:pPr>
            <a:r>
              <a:rPr b="0" lang="en-US" sz="2300">
                <a:solidFill>
                  <a:schemeClr val="lt2"/>
                </a:solidFill>
                <a:latin typeface="Arial"/>
                <a:ea typeface="Arial"/>
                <a:cs typeface="Arial"/>
                <a:sym typeface="Arial"/>
              </a:rPr>
              <a:t>Prepayments often occur in regard to:</a:t>
            </a:r>
            <a:endParaRPr/>
          </a:p>
        </p:txBody>
      </p:sp>
      <p:sp>
        <p:nvSpPr>
          <p:cNvPr id="284" name="Google Shape;284;p22"/>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Prepaid Expenses</a:t>
            </a:r>
            <a:endParaRPr/>
          </a:p>
        </p:txBody>
      </p:sp>
      <p:cxnSp>
        <p:nvCxnSpPr>
          <p:cNvPr id="285" name="Google Shape;285;p2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86" name="Google Shape;286;p22"/>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“Current Assets”</a:t>
            </a:r>
            <a:endParaRPr/>
          </a:p>
        </p:txBody>
      </p:sp>
      <p:sp>
        <p:nvSpPr>
          <p:cNvPr id="287" name="Google Shape;287;p2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23"/>
          <p:cNvPicPr preferRelativeResize="0"/>
          <p:nvPr/>
        </p:nvPicPr>
        <p:blipFill rotWithShape="1">
          <a:blip r:embed="rId3">
            <a:alphaModFix/>
          </a:blip>
          <a:srcRect b="0" l="0" r="0" t="0"/>
          <a:stretch/>
        </p:blipFill>
        <p:spPr>
          <a:xfrm>
            <a:off x="457200" y="2209800"/>
            <a:ext cx="8229600" cy="2649538"/>
          </a:xfrm>
          <a:prstGeom prst="rect">
            <a:avLst/>
          </a:prstGeom>
          <a:noFill/>
          <a:ln>
            <a:noFill/>
          </a:ln>
        </p:spPr>
      </p:pic>
      <p:sp>
        <p:nvSpPr>
          <p:cNvPr id="293" name="Google Shape;293;p23"/>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Prepaid Expenses</a:t>
            </a:r>
            <a:endParaRPr/>
          </a:p>
        </p:txBody>
      </p:sp>
      <p:cxnSp>
        <p:nvCxnSpPr>
          <p:cNvPr id="294" name="Google Shape;294;p2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95" name="Google Shape;295;p23"/>
          <p:cNvSpPr/>
          <p:nvPr/>
        </p:nvSpPr>
        <p:spPr>
          <a:xfrm>
            <a:off x="6647328" y="1999128"/>
            <a:ext cx="2286000"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5-9</a:t>
            </a:r>
            <a:endParaRPr b="1" sz="1200">
              <a:solidFill>
                <a:srgbClr val="006600"/>
              </a:solidFill>
              <a:latin typeface="Arial"/>
              <a:ea typeface="Arial"/>
              <a:cs typeface="Arial"/>
              <a:sym typeface="Arial"/>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Balance Sheet Presentation</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of Prepaid Expenses</a:t>
            </a:r>
            <a:endParaRPr/>
          </a:p>
        </p:txBody>
      </p:sp>
      <p:sp>
        <p:nvSpPr>
          <p:cNvPr id="296" name="Google Shape;296;p23"/>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“Current Assets”</a:t>
            </a:r>
            <a:endParaRPr/>
          </a:p>
        </p:txBody>
      </p:sp>
      <p:pic>
        <p:nvPicPr>
          <p:cNvPr id="297" name="Google Shape;297;p23"/>
          <p:cNvPicPr preferRelativeResize="0"/>
          <p:nvPr/>
        </p:nvPicPr>
        <p:blipFill rotWithShape="1">
          <a:blip r:embed="rId4">
            <a:alphaModFix/>
          </a:blip>
          <a:srcRect b="0" l="0" r="0" t="0"/>
          <a:stretch/>
        </p:blipFill>
        <p:spPr>
          <a:xfrm>
            <a:off x="292872" y="2233188"/>
            <a:ext cx="896448" cy="799995"/>
          </a:xfrm>
          <a:prstGeom prst="rect">
            <a:avLst/>
          </a:prstGeom>
          <a:noFill/>
          <a:ln>
            <a:noFill/>
          </a:ln>
        </p:spPr>
      </p:pic>
      <p:sp>
        <p:nvSpPr>
          <p:cNvPr id="298" name="Google Shape;298;p2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4"/>
          <p:cNvSpPr/>
          <p:nvPr/>
        </p:nvSpPr>
        <p:spPr>
          <a:xfrm>
            <a:off x="6629400" y="51816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304" name="Google Shape;304;p24"/>
          <p:cNvSpPr/>
          <p:nvPr/>
        </p:nvSpPr>
        <p:spPr>
          <a:xfrm>
            <a:off x="8305800" y="51816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305" name="Google Shape;305;p24"/>
          <p:cNvSpPr/>
          <p:nvPr/>
        </p:nvSpPr>
        <p:spPr>
          <a:xfrm>
            <a:off x="4953000" y="51816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306" name="Google Shape;306;p24"/>
          <p:cNvSpPr txBox="1"/>
          <p:nvPr/>
        </p:nvSpPr>
        <p:spPr>
          <a:xfrm>
            <a:off x="609600" y="1371600"/>
            <a:ext cx="5334000" cy="52860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lang="en-US" sz="2700">
                <a:solidFill>
                  <a:schemeClr val="dk1"/>
                </a:solidFill>
                <a:latin typeface="Arial"/>
                <a:ea typeface="Arial"/>
                <a:cs typeface="Arial"/>
                <a:sym typeface="Arial"/>
              </a:rPr>
              <a:t>Summary </a:t>
            </a:r>
            <a:endParaRPr/>
          </a:p>
        </p:txBody>
      </p:sp>
      <p:sp>
        <p:nvSpPr>
          <p:cNvPr id="307" name="Google Shape;307;p24"/>
          <p:cNvSpPr/>
          <p:nvPr/>
        </p:nvSpPr>
        <p:spPr>
          <a:xfrm flipH="1">
            <a:off x="3962400" y="2438400"/>
            <a:ext cx="304800" cy="1447800"/>
          </a:xfrm>
          <a:prstGeom prst="rightBrace">
            <a:avLst>
              <a:gd fmla="val 39583" name="adj1"/>
              <a:gd fmla="val 50218" name="adj2"/>
            </a:avLst>
          </a:prstGeom>
          <a:noFill/>
          <a:ln cap="sq" cmpd="sng" w="381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graphicFrame>
        <p:nvGraphicFramePr>
          <p:cNvPr id="308" name="Google Shape;308;p24"/>
          <p:cNvGraphicFramePr/>
          <p:nvPr/>
        </p:nvGraphicFramePr>
        <p:xfrm>
          <a:off x="4419600" y="1600200"/>
          <a:ext cx="4371975" cy="3636963"/>
        </p:xfrm>
        <a:graphic>
          <a:graphicData uri="http://schemas.openxmlformats.org/presentationml/2006/ole">
            <mc:AlternateContent>
              <mc:Choice Requires="v">
                <p:oleObj r:id="rId4" imgH="3636963" imgW="4371975" progId="Excel.Sheet.8" spid="_x0000_s1">
                  <p:embed/>
                </p:oleObj>
              </mc:Choice>
              <mc:Fallback>
                <p:oleObj r:id="rId5" imgH="3636963" imgW="4371975" progId="Excel.Sheet.8">
                  <p:embed/>
                  <p:pic>
                    <p:nvPicPr>
                      <p:cNvPr id="308" name="Google Shape;308;p24"/>
                      <p:cNvPicPr preferRelativeResize="0"/>
                      <p:nvPr/>
                    </p:nvPicPr>
                    <p:blipFill rotWithShape="1">
                      <a:blip r:embed="rId6">
                        <a:alphaModFix/>
                      </a:blip>
                      <a:srcRect b="0" l="0" r="0" t="0"/>
                      <a:stretch/>
                    </p:blipFill>
                    <p:spPr>
                      <a:xfrm>
                        <a:off x="4419600" y="1600200"/>
                        <a:ext cx="4371975" cy="3636963"/>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sp>
        <p:nvSpPr>
          <p:cNvPr id="309" name="Google Shape;309;p24"/>
          <p:cNvSpPr txBox="1"/>
          <p:nvPr/>
        </p:nvSpPr>
        <p:spPr>
          <a:xfrm>
            <a:off x="609600" y="1984375"/>
            <a:ext cx="3048000" cy="38068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800000"/>
              </a:buClr>
              <a:buSzPts val="1890"/>
              <a:buFont typeface="Noto Sans Symbols"/>
              <a:buNone/>
            </a:pPr>
            <a:r>
              <a:rPr b="0" lang="en-US" sz="2100">
                <a:solidFill>
                  <a:schemeClr val="dk1"/>
                </a:solidFill>
                <a:latin typeface="Arial"/>
                <a:ea typeface="Arial"/>
                <a:cs typeface="Arial"/>
                <a:sym typeface="Arial"/>
              </a:rPr>
              <a:t>Cash and other assets a company expects to </a:t>
            </a:r>
            <a:endParaRPr/>
          </a:p>
          <a:p>
            <a:pPr indent="-406400" lvl="1" marL="520700" marR="0" rtl="0" algn="l">
              <a:lnSpc>
                <a:spcPct val="120000"/>
              </a:lnSpc>
              <a:spcBef>
                <a:spcPts val="105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convert into cash,</a:t>
            </a:r>
            <a:endParaRPr/>
          </a:p>
          <a:p>
            <a:pPr indent="-406400" lvl="1" marL="520700" marR="0" rtl="0" algn="l">
              <a:lnSpc>
                <a:spcPct val="120000"/>
              </a:lnSpc>
              <a:spcBef>
                <a:spcPts val="105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sell, or </a:t>
            </a:r>
            <a:endParaRPr/>
          </a:p>
          <a:p>
            <a:pPr indent="-406400" lvl="1" marL="520700" marR="0" rtl="0" algn="l">
              <a:lnSpc>
                <a:spcPct val="120000"/>
              </a:lnSpc>
              <a:spcBef>
                <a:spcPts val="105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consume </a:t>
            </a:r>
            <a:endParaRPr/>
          </a:p>
          <a:p>
            <a:pPr indent="0" lvl="0" marL="0" marR="0" rtl="0" algn="l">
              <a:lnSpc>
                <a:spcPct val="120000"/>
              </a:lnSpc>
              <a:spcBef>
                <a:spcPts val="1050"/>
              </a:spcBef>
              <a:spcAft>
                <a:spcPts val="0"/>
              </a:spcAft>
              <a:buClr>
                <a:srgbClr val="800000"/>
              </a:buClr>
              <a:buSzPts val="1890"/>
              <a:buFont typeface="Noto Sans Symbols"/>
              <a:buNone/>
            </a:pPr>
            <a:r>
              <a:rPr b="0" lang="en-US" sz="2100">
                <a:solidFill>
                  <a:schemeClr val="dk1"/>
                </a:solidFill>
                <a:latin typeface="Arial"/>
                <a:ea typeface="Arial"/>
                <a:cs typeface="Arial"/>
                <a:sym typeface="Arial"/>
              </a:rPr>
              <a:t>either in </a:t>
            </a:r>
            <a:r>
              <a:rPr b="0" lang="en-US" sz="2100" u="sng">
                <a:solidFill>
                  <a:schemeClr val="dk1"/>
                </a:solidFill>
                <a:latin typeface="Arial"/>
                <a:ea typeface="Arial"/>
                <a:cs typeface="Arial"/>
                <a:sym typeface="Arial"/>
              </a:rPr>
              <a:t>one year</a:t>
            </a:r>
            <a:r>
              <a:rPr b="0" lang="en-US" sz="2100">
                <a:solidFill>
                  <a:schemeClr val="dk1"/>
                </a:solidFill>
                <a:latin typeface="Arial"/>
                <a:ea typeface="Arial"/>
                <a:cs typeface="Arial"/>
                <a:sym typeface="Arial"/>
              </a:rPr>
              <a:t> </a:t>
            </a:r>
            <a:r>
              <a:rPr b="1" lang="en-US" sz="2100">
                <a:solidFill>
                  <a:schemeClr val="dk1"/>
                </a:solidFill>
                <a:latin typeface="Arial"/>
                <a:ea typeface="Arial"/>
                <a:cs typeface="Arial"/>
                <a:sym typeface="Arial"/>
              </a:rPr>
              <a:t>or</a:t>
            </a:r>
            <a:r>
              <a:rPr b="0" lang="en-US" sz="2100">
                <a:solidFill>
                  <a:schemeClr val="dk1"/>
                </a:solidFill>
                <a:latin typeface="Arial"/>
                <a:ea typeface="Arial"/>
                <a:cs typeface="Arial"/>
                <a:sym typeface="Arial"/>
              </a:rPr>
              <a:t> in the </a:t>
            </a:r>
            <a:r>
              <a:rPr b="0" lang="en-US" sz="2100" u="sng">
                <a:solidFill>
                  <a:schemeClr val="dk1"/>
                </a:solidFill>
                <a:latin typeface="Arial"/>
                <a:ea typeface="Arial"/>
                <a:cs typeface="Arial"/>
                <a:sym typeface="Arial"/>
              </a:rPr>
              <a:t>operating cycle</a:t>
            </a:r>
            <a:r>
              <a:rPr b="0" lang="en-US" sz="2100">
                <a:solidFill>
                  <a:schemeClr val="dk1"/>
                </a:solidFill>
                <a:latin typeface="Arial"/>
                <a:ea typeface="Arial"/>
                <a:cs typeface="Arial"/>
                <a:sym typeface="Arial"/>
              </a:rPr>
              <a:t>, whichever is longer. </a:t>
            </a:r>
            <a:endParaRPr/>
          </a:p>
        </p:txBody>
      </p:sp>
      <p:cxnSp>
        <p:nvCxnSpPr>
          <p:cNvPr id="310" name="Google Shape;310;p2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11" name="Google Shape;311;p24"/>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“Current Assets”</a:t>
            </a:r>
            <a:endParaRPr/>
          </a:p>
        </p:txBody>
      </p:sp>
      <p:sp>
        <p:nvSpPr>
          <p:cNvPr id="312" name="Google Shape;312;p2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5"/>
          <p:cNvSpPr txBox="1"/>
          <p:nvPr/>
        </p:nvSpPr>
        <p:spPr>
          <a:xfrm>
            <a:off x="609600" y="1981200"/>
            <a:ext cx="8001000" cy="3746500"/>
          </a:xfrm>
          <a:prstGeom prst="rect">
            <a:avLst/>
          </a:prstGeom>
          <a:noFill/>
          <a:ln>
            <a:noFill/>
          </a:ln>
        </p:spPr>
        <p:txBody>
          <a:bodyPr anchorCtr="0" anchor="t" bIns="45700" lIns="91425" spcFirstLastPara="1" rIns="91425" wrap="square" tIns="45700">
            <a:spAutoFit/>
          </a:bodyPr>
          <a:lstStyle/>
          <a:p>
            <a:pPr indent="-682625" lvl="1" marL="682625" marR="0" rtl="0" algn="l">
              <a:lnSpc>
                <a:spcPct val="125000"/>
              </a:lnSpc>
              <a:spcBef>
                <a:spcPts val="0"/>
              </a:spcBef>
              <a:spcAft>
                <a:spcPts val="0"/>
              </a:spcAft>
              <a:buNone/>
            </a:pPr>
            <a:r>
              <a:rPr b="1" i="1" lang="en-US" sz="2500" u="none" cap="none" strike="noStrike">
                <a:solidFill>
                  <a:schemeClr val="dk1"/>
                </a:solidFill>
                <a:latin typeface="Arial"/>
                <a:ea typeface="Arial"/>
                <a:cs typeface="Arial"/>
                <a:sym typeface="Arial"/>
              </a:rPr>
              <a:t>Long-Term Investments</a:t>
            </a:r>
            <a:endParaRPr/>
          </a:p>
          <a:p>
            <a:pPr indent="-457200" lvl="1" marL="692150" marR="0" rtl="0" algn="l">
              <a:lnSpc>
                <a:spcPct val="125000"/>
              </a:lnSpc>
              <a:spcBef>
                <a:spcPts val="1260"/>
              </a:spcBef>
              <a:spcAft>
                <a:spcPts val="0"/>
              </a:spcAft>
              <a:buClr>
                <a:schemeClr val="dk1"/>
              </a:buClr>
              <a:buSzPts val="2100"/>
              <a:buFont typeface="Arial"/>
              <a:buAutoNum type="arabicPeriod"/>
            </a:pPr>
            <a:r>
              <a:rPr b="1" i="0" lang="en-US" sz="2100" u="none" cap="none" strike="noStrike">
                <a:solidFill>
                  <a:schemeClr val="dk1"/>
                </a:solidFill>
                <a:latin typeface="Arial"/>
                <a:ea typeface="Arial"/>
                <a:cs typeface="Arial"/>
                <a:sym typeface="Arial"/>
              </a:rPr>
              <a:t>Securities</a:t>
            </a:r>
            <a:r>
              <a:rPr b="0" i="0" lang="en-US" sz="2100" u="none" cap="none" strike="noStrike">
                <a:solidFill>
                  <a:schemeClr val="dk1"/>
                </a:solidFill>
                <a:latin typeface="Arial"/>
                <a:ea typeface="Arial"/>
                <a:cs typeface="Arial"/>
                <a:sym typeface="Arial"/>
              </a:rPr>
              <a:t> (bonds, common stock, or long-term notes).</a:t>
            </a:r>
            <a:endParaRPr/>
          </a:p>
          <a:p>
            <a:pPr indent="-457200" lvl="1" marL="692150" marR="0" rtl="0" algn="l">
              <a:lnSpc>
                <a:spcPct val="125000"/>
              </a:lnSpc>
              <a:spcBef>
                <a:spcPts val="1260"/>
              </a:spcBef>
              <a:spcAft>
                <a:spcPts val="0"/>
              </a:spcAft>
              <a:buClr>
                <a:schemeClr val="dk1"/>
              </a:buClr>
              <a:buSzPts val="2100"/>
              <a:buFont typeface="Arial"/>
              <a:buAutoNum type="arabicPeriod"/>
            </a:pPr>
            <a:r>
              <a:rPr b="1" i="0" lang="en-US" sz="2100" u="none" cap="none" strike="noStrike">
                <a:solidFill>
                  <a:schemeClr val="dk1"/>
                </a:solidFill>
                <a:latin typeface="Arial"/>
                <a:ea typeface="Arial"/>
                <a:cs typeface="Arial"/>
                <a:sym typeface="Arial"/>
              </a:rPr>
              <a:t>Tangible fixed assets</a:t>
            </a:r>
            <a:r>
              <a:rPr b="0" i="0" lang="en-US" sz="2100" u="none" cap="none" strike="noStrike">
                <a:solidFill>
                  <a:schemeClr val="dk1"/>
                </a:solidFill>
                <a:latin typeface="Arial"/>
                <a:ea typeface="Arial"/>
                <a:cs typeface="Arial"/>
                <a:sym typeface="Arial"/>
              </a:rPr>
              <a:t> not currently used in operations (land held for speculation).</a:t>
            </a:r>
            <a:endParaRPr/>
          </a:p>
          <a:p>
            <a:pPr indent="-457200" lvl="1" marL="692150" marR="0" rtl="0" algn="l">
              <a:lnSpc>
                <a:spcPct val="125000"/>
              </a:lnSpc>
              <a:spcBef>
                <a:spcPts val="1260"/>
              </a:spcBef>
              <a:spcAft>
                <a:spcPts val="0"/>
              </a:spcAft>
              <a:buClr>
                <a:schemeClr val="dk1"/>
              </a:buClr>
              <a:buSzPts val="2100"/>
              <a:buFont typeface="Arial"/>
              <a:buAutoNum type="arabicPeriod"/>
            </a:pPr>
            <a:r>
              <a:rPr b="1" i="0" lang="en-US" sz="2100" u="none" cap="none" strike="noStrike">
                <a:solidFill>
                  <a:schemeClr val="dk1"/>
                </a:solidFill>
                <a:latin typeface="Arial"/>
                <a:ea typeface="Arial"/>
                <a:cs typeface="Arial"/>
                <a:sym typeface="Arial"/>
              </a:rPr>
              <a:t>Special funds</a:t>
            </a:r>
            <a:r>
              <a:rPr b="0" i="0" lang="en-US" sz="2100" u="none" cap="none" strike="noStrike">
                <a:solidFill>
                  <a:schemeClr val="dk1"/>
                </a:solidFill>
                <a:latin typeface="Arial"/>
                <a:ea typeface="Arial"/>
                <a:cs typeface="Arial"/>
                <a:sym typeface="Arial"/>
              </a:rPr>
              <a:t> (sinking fund, pension fund, plant expansion fund, or cash surrender value of life insurance).</a:t>
            </a:r>
            <a:endParaRPr/>
          </a:p>
          <a:p>
            <a:pPr indent="-457200" lvl="1" marL="692150" marR="0" rtl="0" algn="l">
              <a:lnSpc>
                <a:spcPct val="125000"/>
              </a:lnSpc>
              <a:spcBef>
                <a:spcPts val="1260"/>
              </a:spcBef>
              <a:spcAft>
                <a:spcPts val="0"/>
              </a:spcAft>
              <a:buClr>
                <a:schemeClr val="dk1"/>
              </a:buClr>
              <a:buSzPts val="2100"/>
              <a:buFont typeface="Arial"/>
              <a:buAutoNum type="arabicPeriod"/>
            </a:pPr>
            <a:r>
              <a:rPr b="1" i="0" lang="en-US" sz="2100" u="none" cap="none" strike="noStrike">
                <a:solidFill>
                  <a:schemeClr val="dk1"/>
                </a:solidFill>
                <a:latin typeface="Arial"/>
                <a:ea typeface="Arial"/>
                <a:cs typeface="Arial"/>
                <a:sym typeface="Arial"/>
              </a:rPr>
              <a:t>Nonconsolidated subsidiaries</a:t>
            </a:r>
            <a:r>
              <a:rPr b="0" i="0" lang="en-US" sz="2100" u="none" cap="none" strike="noStrike">
                <a:solidFill>
                  <a:schemeClr val="dk1"/>
                </a:solidFill>
                <a:latin typeface="Arial"/>
                <a:ea typeface="Arial"/>
                <a:cs typeface="Arial"/>
                <a:sym typeface="Arial"/>
              </a:rPr>
              <a:t> or </a:t>
            </a:r>
            <a:r>
              <a:rPr b="1" i="0" lang="en-US" sz="2100" u="none" cap="none" strike="noStrike">
                <a:solidFill>
                  <a:schemeClr val="dk1"/>
                </a:solidFill>
                <a:latin typeface="Arial"/>
                <a:ea typeface="Arial"/>
                <a:cs typeface="Arial"/>
                <a:sym typeface="Arial"/>
              </a:rPr>
              <a:t>affiliated companies</a:t>
            </a:r>
            <a:r>
              <a:rPr b="0" i="0" lang="en-US" sz="2100" u="none" cap="none" strike="noStrike">
                <a:solidFill>
                  <a:schemeClr val="dk1"/>
                </a:solidFill>
                <a:latin typeface="Arial"/>
                <a:ea typeface="Arial"/>
                <a:cs typeface="Arial"/>
                <a:sym typeface="Arial"/>
              </a:rPr>
              <a:t>.</a:t>
            </a:r>
            <a:endParaRPr/>
          </a:p>
        </p:txBody>
      </p:sp>
      <p:sp>
        <p:nvSpPr>
          <p:cNvPr id="318" name="Google Shape;318;p25"/>
          <p:cNvSpPr txBox="1"/>
          <p:nvPr/>
        </p:nvSpPr>
        <p:spPr>
          <a:xfrm>
            <a:off x="609600" y="1371600"/>
            <a:ext cx="5334000" cy="544765"/>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6600"/>
              </a:buClr>
              <a:buSzPts val="2240"/>
              <a:buFont typeface="Noto Sans Symbols"/>
              <a:buNone/>
            </a:pPr>
            <a:r>
              <a:rPr b="1" lang="en-US" sz="2800">
                <a:solidFill>
                  <a:srgbClr val="006600"/>
                </a:solidFill>
                <a:latin typeface="Arial"/>
                <a:ea typeface="Arial"/>
                <a:cs typeface="Arial"/>
                <a:sym typeface="Arial"/>
              </a:rPr>
              <a:t>Noncurrent Assets</a:t>
            </a:r>
            <a:endParaRPr/>
          </a:p>
        </p:txBody>
      </p:sp>
      <p:sp>
        <p:nvSpPr>
          <p:cNvPr id="319" name="Google Shape;319;p25"/>
          <p:cNvSpPr txBox="1"/>
          <p:nvPr>
            <p:ph idx="4294967295"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CC0000"/>
                </a:solidFill>
                <a:latin typeface="Arial"/>
                <a:ea typeface="Arial"/>
                <a:cs typeface="Arial"/>
                <a:sym typeface="Arial"/>
              </a:rPr>
              <a:t>Classification in the Balance Sheet</a:t>
            </a:r>
            <a:endParaRPr i="0" sz="3200">
              <a:solidFill>
                <a:srgbClr val="CC0000"/>
              </a:solidFill>
              <a:latin typeface="Arial"/>
              <a:ea typeface="Arial"/>
              <a:cs typeface="Arial"/>
              <a:sym typeface="Arial"/>
            </a:endParaRPr>
          </a:p>
        </p:txBody>
      </p:sp>
      <p:cxnSp>
        <p:nvCxnSpPr>
          <p:cNvPr id="320" name="Google Shape;320;p2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21" name="Google Shape;321;p2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6"/>
          <p:cNvSpPr txBox="1"/>
          <p:nvPr/>
        </p:nvSpPr>
        <p:spPr>
          <a:xfrm>
            <a:off x="381000" y="2133600"/>
            <a:ext cx="2133600" cy="481670"/>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ctr">
              <a:lnSpc>
                <a:spcPct val="110000"/>
              </a:lnSpc>
              <a:spcBef>
                <a:spcPts val="0"/>
              </a:spcBef>
              <a:spcAft>
                <a:spcPts val="0"/>
              </a:spcAft>
              <a:buClr>
                <a:schemeClr val="dk1"/>
              </a:buClr>
              <a:buSzPts val="1840"/>
              <a:buFont typeface="Noto Sans Symbols"/>
              <a:buNone/>
            </a:pPr>
            <a:r>
              <a:rPr b="1" lang="en-US" sz="2300">
                <a:solidFill>
                  <a:schemeClr val="dk1"/>
                </a:solidFill>
                <a:latin typeface="Arial"/>
                <a:ea typeface="Arial"/>
                <a:cs typeface="Arial"/>
                <a:sym typeface="Arial"/>
              </a:rPr>
              <a:t>Portfolios</a:t>
            </a:r>
            <a:endParaRPr/>
          </a:p>
        </p:txBody>
      </p:sp>
      <p:sp>
        <p:nvSpPr>
          <p:cNvPr id="327" name="Google Shape;327;p26"/>
          <p:cNvSpPr txBox="1"/>
          <p:nvPr/>
        </p:nvSpPr>
        <p:spPr>
          <a:xfrm>
            <a:off x="2514600" y="2133600"/>
            <a:ext cx="2133600" cy="481670"/>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ctr">
              <a:lnSpc>
                <a:spcPct val="110000"/>
              </a:lnSpc>
              <a:spcBef>
                <a:spcPts val="0"/>
              </a:spcBef>
              <a:spcAft>
                <a:spcPts val="0"/>
              </a:spcAft>
              <a:buClr>
                <a:schemeClr val="dk1"/>
              </a:buClr>
              <a:buSzPts val="1840"/>
              <a:buFont typeface="Noto Sans Symbols"/>
              <a:buNone/>
            </a:pPr>
            <a:r>
              <a:rPr b="1" lang="en-US" sz="2300">
                <a:solidFill>
                  <a:schemeClr val="dk1"/>
                </a:solidFill>
                <a:latin typeface="Arial"/>
                <a:ea typeface="Arial"/>
                <a:cs typeface="Arial"/>
                <a:sym typeface="Arial"/>
              </a:rPr>
              <a:t>Type</a:t>
            </a:r>
            <a:endParaRPr/>
          </a:p>
        </p:txBody>
      </p:sp>
      <p:sp>
        <p:nvSpPr>
          <p:cNvPr id="328" name="Google Shape;328;p26"/>
          <p:cNvSpPr txBox="1"/>
          <p:nvPr/>
        </p:nvSpPr>
        <p:spPr>
          <a:xfrm>
            <a:off x="4648200" y="2133600"/>
            <a:ext cx="2133600" cy="481670"/>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ctr">
              <a:lnSpc>
                <a:spcPct val="110000"/>
              </a:lnSpc>
              <a:spcBef>
                <a:spcPts val="0"/>
              </a:spcBef>
              <a:spcAft>
                <a:spcPts val="0"/>
              </a:spcAft>
              <a:buClr>
                <a:schemeClr val="dk1"/>
              </a:buClr>
              <a:buSzPts val="1840"/>
              <a:buFont typeface="Noto Sans Symbols"/>
              <a:buNone/>
            </a:pPr>
            <a:r>
              <a:rPr b="1" lang="en-US" sz="2300">
                <a:solidFill>
                  <a:schemeClr val="dk1"/>
                </a:solidFill>
                <a:latin typeface="Arial"/>
                <a:ea typeface="Arial"/>
                <a:cs typeface="Arial"/>
                <a:sym typeface="Arial"/>
              </a:rPr>
              <a:t>Valuation</a:t>
            </a:r>
            <a:endParaRPr/>
          </a:p>
        </p:txBody>
      </p:sp>
      <p:sp>
        <p:nvSpPr>
          <p:cNvPr id="329" name="Google Shape;329;p26"/>
          <p:cNvSpPr txBox="1"/>
          <p:nvPr/>
        </p:nvSpPr>
        <p:spPr>
          <a:xfrm>
            <a:off x="6781800" y="2133600"/>
            <a:ext cx="2133600" cy="481670"/>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ctr">
              <a:lnSpc>
                <a:spcPct val="110000"/>
              </a:lnSpc>
              <a:spcBef>
                <a:spcPts val="0"/>
              </a:spcBef>
              <a:spcAft>
                <a:spcPts val="0"/>
              </a:spcAft>
              <a:buClr>
                <a:schemeClr val="dk1"/>
              </a:buClr>
              <a:buSzPts val="1840"/>
              <a:buFont typeface="Noto Sans Symbols"/>
              <a:buNone/>
            </a:pPr>
            <a:r>
              <a:rPr b="1" lang="en-US" sz="2300">
                <a:solidFill>
                  <a:schemeClr val="dk1"/>
                </a:solidFill>
                <a:latin typeface="Arial"/>
                <a:ea typeface="Arial"/>
                <a:cs typeface="Arial"/>
                <a:sym typeface="Arial"/>
              </a:rPr>
              <a:t>Classification</a:t>
            </a:r>
            <a:endParaRPr/>
          </a:p>
        </p:txBody>
      </p:sp>
      <p:sp>
        <p:nvSpPr>
          <p:cNvPr id="330" name="Google Shape;330;p26"/>
          <p:cNvSpPr/>
          <p:nvPr/>
        </p:nvSpPr>
        <p:spPr>
          <a:xfrm>
            <a:off x="381000" y="26670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Held-to-Maturity</a:t>
            </a:r>
            <a:endParaRPr/>
          </a:p>
        </p:txBody>
      </p:sp>
      <p:sp>
        <p:nvSpPr>
          <p:cNvPr id="331" name="Google Shape;331;p26"/>
          <p:cNvSpPr/>
          <p:nvPr/>
        </p:nvSpPr>
        <p:spPr>
          <a:xfrm>
            <a:off x="2514600" y="26670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Debt</a:t>
            </a:r>
            <a:endParaRPr/>
          </a:p>
        </p:txBody>
      </p:sp>
      <p:sp>
        <p:nvSpPr>
          <p:cNvPr id="332" name="Google Shape;332;p26"/>
          <p:cNvSpPr/>
          <p:nvPr/>
        </p:nvSpPr>
        <p:spPr>
          <a:xfrm>
            <a:off x="4648200" y="26670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Amortized </a:t>
            </a:r>
            <a:endParaRPr/>
          </a:p>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Cost</a:t>
            </a:r>
            <a:endParaRPr/>
          </a:p>
        </p:txBody>
      </p:sp>
      <p:sp>
        <p:nvSpPr>
          <p:cNvPr id="333" name="Google Shape;333;p26"/>
          <p:cNvSpPr/>
          <p:nvPr/>
        </p:nvSpPr>
        <p:spPr>
          <a:xfrm>
            <a:off x="6781800" y="26670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Current or Noncurrent</a:t>
            </a:r>
            <a:endParaRPr/>
          </a:p>
        </p:txBody>
      </p:sp>
      <p:sp>
        <p:nvSpPr>
          <p:cNvPr id="334" name="Google Shape;334;p26"/>
          <p:cNvSpPr/>
          <p:nvPr/>
        </p:nvSpPr>
        <p:spPr>
          <a:xfrm>
            <a:off x="381000" y="3657600"/>
            <a:ext cx="2133600" cy="9906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dk1"/>
                </a:solidFill>
                <a:latin typeface="Arial"/>
                <a:ea typeface="Arial"/>
                <a:cs typeface="Arial"/>
                <a:sym typeface="Arial"/>
              </a:rPr>
              <a:t>Trading</a:t>
            </a:r>
            <a:endParaRPr/>
          </a:p>
        </p:txBody>
      </p:sp>
      <p:sp>
        <p:nvSpPr>
          <p:cNvPr id="335" name="Google Shape;335;p26"/>
          <p:cNvSpPr/>
          <p:nvPr/>
        </p:nvSpPr>
        <p:spPr>
          <a:xfrm>
            <a:off x="2514600" y="3657600"/>
            <a:ext cx="2133600" cy="9906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dk1"/>
                </a:solidFill>
                <a:latin typeface="Arial"/>
                <a:ea typeface="Arial"/>
                <a:cs typeface="Arial"/>
                <a:sym typeface="Arial"/>
              </a:rPr>
              <a:t>Debt or </a:t>
            </a:r>
            <a:endParaRPr/>
          </a:p>
          <a:p>
            <a:pPr indent="0" lvl="0" marL="0" marR="0" rtl="0" algn="ctr">
              <a:spcBef>
                <a:spcPts val="0"/>
              </a:spcBef>
              <a:spcAft>
                <a:spcPts val="0"/>
              </a:spcAft>
              <a:buNone/>
            </a:pPr>
            <a:r>
              <a:rPr lang="en-US" sz="2200">
                <a:solidFill>
                  <a:schemeClr val="dk1"/>
                </a:solidFill>
                <a:latin typeface="Arial"/>
                <a:ea typeface="Arial"/>
                <a:cs typeface="Arial"/>
                <a:sym typeface="Arial"/>
              </a:rPr>
              <a:t>Equity</a:t>
            </a:r>
            <a:endParaRPr/>
          </a:p>
        </p:txBody>
      </p:sp>
      <p:sp>
        <p:nvSpPr>
          <p:cNvPr id="336" name="Google Shape;336;p26"/>
          <p:cNvSpPr/>
          <p:nvPr/>
        </p:nvSpPr>
        <p:spPr>
          <a:xfrm>
            <a:off x="4648200" y="3657600"/>
            <a:ext cx="2133600" cy="9906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dk1"/>
                </a:solidFill>
                <a:latin typeface="Arial"/>
                <a:ea typeface="Arial"/>
                <a:cs typeface="Arial"/>
                <a:sym typeface="Arial"/>
              </a:rPr>
              <a:t>Fair Value</a:t>
            </a:r>
            <a:endParaRPr/>
          </a:p>
        </p:txBody>
      </p:sp>
      <p:sp>
        <p:nvSpPr>
          <p:cNvPr id="337" name="Google Shape;337;p26"/>
          <p:cNvSpPr/>
          <p:nvPr/>
        </p:nvSpPr>
        <p:spPr>
          <a:xfrm>
            <a:off x="6781800" y="3657600"/>
            <a:ext cx="2133600" cy="990600"/>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dk1"/>
                </a:solidFill>
                <a:latin typeface="Arial"/>
                <a:ea typeface="Arial"/>
                <a:cs typeface="Arial"/>
                <a:sym typeface="Arial"/>
              </a:rPr>
              <a:t>Current</a:t>
            </a:r>
            <a:endParaRPr/>
          </a:p>
        </p:txBody>
      </p:sp>
      <p:sp>
        <p:nvSpPr>
          <p:cNvPr id="338" name="Google Shape;338;p26"/>
          <p:cNvSpPr/>
          <p:nvPr/>
        </p:nvSpPr>
        <p:spPr>
          <a:xfrm>
            <a:off x="381000" y="46482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Available-  </a:t>
            </a:r>
            <a:endParaRPr/>
          </a:p>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for-Sale</a:t>
            </a:r>
            <a:endParaRPr/>
          </a:p>
        </p:txBody>
      </p:sp>
      <p:sp>
        <p:nvSpPr>
          <p:cNvPr id="339" name="Google Shape;339;p26"/>
          <p:cNvSpPr/>
          <p:nvPr/>
        </p:nvSpPr>
        <p:spPr>
          <a:xfrm>
            <a:off x="2514600" y="46482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Debt or </a:t>
            </a:r>
            <a:endParaRPr/>
          </a:p>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Equity</a:t>
            </a:r>
            <a:endParaRPr/>
          </a:p>
        </p:txBody>
      </p:sp>
      <p:sp>
        <p:nvSpPr>
          <p:cNvPr id="340" name="Google Shape;340;p26"/>
          <p:cNvSpPr/>
          <p:nvPr/>
        </p:nvSpPr>
        <p:spPr>
          <a:xfrm>
            <a:off x="4648200" y="46482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Fair Value</a:t>
            </a:r>
            <a:endParaRPr/>
          </a:p>
        </p:txBody>
      </p:sp>
      <p:sp>
        <p:nvSpPr>
          <p:cNvPr id="341" name="Google Shape;341;p26"/>
          <p:cNvSpPr/>
          <p:nvPr/>
        </p:nvSpPr>
        <p:spPr>
          <a:xfrm>
            <a:off x="6781800" y="4648200"/>
            <a:ext cx="2133600" cy="990600"/>
          </a:xfrm>
          <a:prstGeom prst="rect">
            <a:avLst/>
          </a:prstGeom>
          <a:noFill/>
          <a:ln cap="sq"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Current or Noncurrent</a:t>
            </a:r>
            <a:endParaRPr/>
          </a:p>
        </p:txBody>
      </p:sp>
      <p:sp>
        <p:nvSpPr>
          <p:cNvPr id="342" name="Google Shape;342;p26"/>
          <p:cNvSpPr txBox="1"/>
          <p:nvPr>
            <p:ph type="title"/>
          </p:nvPr>
        </p:nvSpPr>
        <p:spPr>
          <a:xfrm>
            <a:off x="609600" y="381000"/>
            <a:ext cx="8458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32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“Noncurrent Assets”</a:t>
            </a:r>
            <a:endParaRPr/>
          </a:p>
        </p:txBody>
      </p:sp>
      <p:sp>
        <p:nvSpPr>
          <p:cNvPr id="343" name="Google Shape;343;p26"/>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Long-Term Investments</a:t>
            </a:r>
            <a:endParaRPr/>
          </a:p>
        </p:txBody>
      </p:sp>
      <p:cxnSp>
        <p:nvCxnSpPr>
          <p:cNvPr id="344" name="Google Shape;344;p2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45" name="Google Shape;345;p2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7"/>
          <p:cNvSpPr txBox="1"/>
          <p:nvPr/>
        </p:nvSpPr>
        <p:spPr>
          <a:xfrm>
            <a:off x="609600" y="1371600"/>
            <a:ext cx="2895600" cy="96488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Long-Term Investments</a:t>
            </a:r>
            <a:endParaRPr/>
          </a:p>
        </p:txBody>
      </p:sp>
      <p:sp>
        <p:nvSpPr>
          <p:cNvPr id="351" name="Google Shape;351;p27"/>
          <p:cNvSpPr/>
          <p:nvPr/>
        </p:nvSpPr>
        <p:spPr>
          <a:xfrm>
            <a:off x="65532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352" name="Google Shape;352;p27"/>
          <p:cNvSpPr/>
          <p:nvPr/>
        </p:nvSpPr>
        <p:spPr>
          <a:xfrm>
            <a:off x="82296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353" name="Google Shape;353;p27"/>
          <p:cNvSpPr/>
          <p:nvPr/>
        </p:nvSpPr>
        <p:spPr>
          <a:xfrm>
            <a:off x="48768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354" name="Google Shape;354;p27"/>
          <p:cNvSpPr/>
          <p:nvPr/>
        </p:nvSpPr>
        <p:spPr>
          <a:xfrm flipH="1">
            <a:off x="4038600" y="2743200"/>
            <a:ext cx="304800" cy="914400"/>
          </a:xfrm>
          <a:prstGeom prst="rightBrace">
            <a:avLst>
              <a:gd fmla="val 25000" name="adj1"/>
              <a:gd fmla="val 50218" name="adj2"/>
            </a:avLst>
          </a:prstGeom>
          <a:noFill/>
          <a:ln cap="sq" cmpd="sng" w="381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cxnSp>
        <p:nvCxnSpPr>
          <p:cNvPr id="355" name="Google Shape;355;p27"/>
          <p:cNvCxnSpPr/>
          <p:nvPr/>
        </p:nvCxnSpPr>
        <p:spPr>
          <a:xfrm>
            <a:off x="3657600" y="3200400"/>
            <a:ext cx="304800" cy="0"/>
          </a:xfrm>
          <a:prstGeom prst="straightConnector1">
            <a:avLst/>
          </a:prstGeom>
          <a:noFill/>
          <a:ln cap="sq" cmpd="sng" w="38100">
            <a:solidFill>
              <a:srgbClr val="CC0000"/>
            </a:solidFill>
            <a:prstDash val="solid"/>
            <a:round/>
            <a:headEnd len="sm" w="sm" type="none"/>
            <a:tailEnd len="sm" w="sm" type="triangle"/>
          </a:ln>
        </p:spPr>
      </p:cxnSp>
      <p:graphicFrame>
        <p:nvGraphicFramePr>
          <p:cNvPr id="356" name="Google Shape;356;p27"/>
          <p:cNvGraphicFramePr/>
          <p:nvPr/>
        </p:nvGraphicFramePr>
        <p:xfrm>
          <a:off x="4419600" y="2362200"/>
          <a:ext cx="4459288" cy="4191000"/>
        </p:xfrm>
        <a:graphic>
          <a:graphicData uri="http://schemas.openxmlformats.org/presentationml/2006/ole">
            <mc:AlternateContent>
              <mc:Choice Requires="v">
                <p:oleObj r:id="rId4" imgH="4191000" imgW="4459288" progId="Excel.Sheet.8" spid="_x0000_s1">
                  <p:embed/>
                </p:oleObj>
              </mc:Choice>
              <mc:Fallback>
                <p:oleObj r:id="rId5" imgH="4191000" imgW="4459288" progId="Excel.Sheet.8">
                  <p:embed/>
                  <p:pic>
                    <p:nvPicPr>
                      <p:cNvPr id="356" name="Google Shape;356;p27"/>
                      <p:cNvPicPr preferRelativeResize="0"/>
                      <p:nvPr/>
                    </p:nvPicPr>
                    <p:blipFill rotWithShape="1">
                      <a:blip r:embed="rId6">
                        <a:alphaModFix/>
                      </a:blip>
                      <a:srcRect b="0" l="0" r="0" t="0"/>
                      <a:stretch/>
                    </p:blipFill>
                    <p:spPr>
                      <a:xfrm>
                        <a:off x="4419600" y="2362200"/>
                        <a:ext cx="4459288" cy="4191000"/>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sp>
        <p:nvSpPr>
          <p:cNvPr id="357" name="Google Shape;357;p27"/>
          <p:cNvSpPr txBox="1"/>
          <p:nvPr/>
        </p:nvSpPr>
        <p:spPr>
          <a:xfrm>
            <a:off x="609600" y="3154363"/>
            <a:ext cx="2895600" cy="1363450"/>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rgbClr val="CC0000"/>
              </a:buClr>
              <a:buSzPts val="1760"/>
              <a:buFont typeface="Noto Sans Symbols"/>
              <a:buChar char="◆"/>
            </a:pPr>
            <a:r>
              <a:rPr b="0" lang="en-US" sz="2200">
                <a:solidFill>
                  <a:schemeClr val="dk1"/>
                </a:solidFill>
                <a:latin typeface="Arial"/>
                <a:ea typeface="Arial"/>
                <a:cs typeface="Arial"/>
                <a:sym typeface="Arial"/>
              </a:rPr>
              <a:t>Bonds, </a:t>
            </a:r>
            <a:endParaRPr/>
          </a:p>
          <a:p>
            <a:pPr indent="-457200" lvl="0" marL="457200" marR="0" rtl="0" algn="l">
              <a:lnSpc>
                <a:spcPct val="110000"/>
              </a:lnSpc>
              <a:spcBef>
                <a:spcPts val="600"/>
              </a:spcBef>
              <a:spcAft>
                <a:spcPts val="0"/>
              </a:spcAft>
              <a:buClr>
                <a:srgbClr val="CC0000"/>
              </a:buClr>
              <a:buSzPts val="1760"/>
              <a:buFont typeface="Noto Sans Symbols"/>
              <a:buChar char="◆"/>
            </a:pPr>
            <a:r>
              <a:rPr b="0" lang="en-US" sz="2200">
                <a:solidFill>
                  <a:schemeClr val="dk1"/>
                </a:solidFill>
                <a:latin typeface="Arial"/>
                <a:ea typeface="Arial"/>
                <a:cs typeface="Arial"/>
                <a:sym typeface="Arial"/>
              </a:rPr>
              <a:t>Stock, and </a:t>
            </a:r>
            <a:endParaRPr/>
          </a:p>
          <a:p>
            <a:pPr indent="-457200" lvl="0" marL="457200" marR="0" rtl="0" algn="l">
              <a:lnSpc>
                <a:spcPct val="110000"/>
              </a:lnSpc>
              <a:spcBef>
                <a:spcPts val="600"/>
              </a:spcBef>
              <a:spcAft>
                <a:spcPts val="0"/>
              </a:spcAft>
              <a:buClr>
                <a:srgbClr val="CC0000"/>
              </a:buClr>
              <a:buSzPts val="1760"/>
              <a:buFont typeface="Noto Sans Symbols"/>
              <a:buChar char="◆"/>
            </a:pPr>
            <a:r>
              <a:rPr b="0" lang="en-US" sz="2200">
                <a:solidFill>
                  <a:schemeClr val="dk1"/>
                </a:solidFill>
                <a:latin typeface="Arial"/>
                <a:ea typeface="Arial"/>
                <a:cs typeface="Arial"/>
                <a:sym typeface="Arial"/>
              </a:rPr>
              <a:t>Long-term notes</a:t>
            </a:r>
            <a:endParaRPr/>
          </a:p>
        </p:txBody>
      </p:sp>
      <p:sp>
        <p:nvSpPr>
          <p:cNvPr id="358" name="Google Shape;358;p27"/>
          <p:cNvSpPr txBox="1"/>
          <p:nvPr/>
        </p:nvSpPr>
        <p:spPr>
          <a:xfrm>
            <a:off x="609600" y="4648200"/>
            <a:ext cx="3581400" cy="144655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800000"/>
              </a:buClr>
              <a:buSzPts val="1800"/>
              <a:buFont typeface="Noto Sans Symbols"/>
              <a:buNone/>
            </a:pPr>
            <a:r>
              <a:rPr b="0" lang="en-US" sz="2000">
                <a:solidFill>
                  <a:schemeClr val="dk1"/>
                </a:solidFill>
                <a:latin typeface="Arial"/>
                <a:ea typeface="Arial"/>
                <a:cs typeface="Arial"/>
                <a:sym typeface="Arial"/>
              </a:rPr>
              <a:t>For marketable securities, management’s intent determines current or noncurrent classification.</a:t>
            </a:r>
            <a:endParaRPr b="0" sz="2400">
              <a:solidFill>
                <a:schemeClr val="dk1"/>
              </a:solidFill>
              <a:latin typeface="Arial"/>
              <a:ea typeface="Arial"/>
              <a:cs typeface="Arial"/>
              <a:sym typeface="Arial"/>
            </a:endParaRPr>
          </a:p>
        </p:txBody>
      </p:sp>
      <p:graphicFrame>
        <p:nvGraphicFramePr>
          <p:cNvPr id="359" name="Google Shape;359;p27"/>
          <p:cNvGraphicFramePr/>
          <p:nvPr/>
        </p:nvGraphicFramePr>
        <p:xfrm>
          <a:off x="4419600" y="1231900"/>
          <a:ext cx="4464050" cy="987425"/>
        </p:xfrm>
        <a:graphic>
          <a:graphicData uri="http://schemas.openxmlformats.org/presentationml/2006/ole">
            <mc:AlternateContent>
              <mc:Choice Requires="v">
                <p:oleObj r:id="rId7" imgH="987425" imgW="4464050" progId="Excel.Sheet.8" spid="_x0000_s2">
                  <p:embed/>
                </p:oleObj>
              </mc:Choice>
              <mc:Fallback>
                <p:oleObj r:id="rId8" imgH="987425" imgW="4464050" progId="Excel.Sheet.8">
                  <p:embed/>
                  <p:pic>
                    <p:nvPicPr>
                      <p:cNvPr id="359" name="Google Shape;359;p27"/>
                      <p:cNvPicPr preferRelativeResize="0"/>
                      <p:nvPr/>
                    </p:nvPicPr>
                    <p:blipFill rotWithShape="1">
                      <a:blip r:embed="rId9">
                        <a:alphaModFix/>
                      </a:blip>
                      <a:srcRect b="0" l="0" r="0" t="0"/>
                      <a:stretch/>
                    </p:blipFill>
                    <p:spPr>
                      <a:xfrm>
                        <a:off x="4419600" y="1231900"/>
                        <a:ext cx="4464050" cy="987425"/>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cxnSp>
        <p:nvCxnSpPr>
          <p:cNvPr id="360" name="Google Shape;360;p2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61" name="Google Shape;361;p27"/>
          <p:cNvSpPr txBox="1"/>
          <p:nvPr/>
        </p:nvSpPr>
        <p:spPr>
          <a:xfrm>
            <a:off x="609600" y="2578100"/>
            <a:ext cx="2895600" cy="532453"/>
          </a:xfrm>
          <a:prstGeom prst="rect">
            <a:avLst/>
          </a:prstGeom>
          <a:solidFill>
            <a:srgbClr val="FFFFCC"/>
          </a:solidFill>
          <a:ln cap="sq" cmpd="sng" w="38100">
            <a:solidFill>
              <a:schemeClr val="dk1"/>
            </a:solidFill>
            <a:prstDash val="solid"/>
            <a:miter lim="800000"/>
            <a:headEnd len="sm" w="sm" type="none"/>
            <a:tailEnd len="sm" w="sm" type="none"/>
          </a:ln>
          <a:effectLst>
            <a:outerShdw rotWithShape="0" algn="ctr" dir="5400000" dist="50800">
              <a:schemeClr val="lt2"/>
            </a:outerShdw>
          </a:effectLst>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chemeClr val="lt2"/>
              </a:buClr>
              <a:buSzPts val="2080"/>
              <a:buFont typeface="Noto Sans Symbols"/>
              <a:buNone/>
            </a:pPr>
            <a:r>
              <a:rPr b="1" lang="en-US" sz="2600">
                <a:solidFill>
                  <a:schemeClr val="lt2"/>
                </a:solidFill>
                <a:latin typeface="Arial"/>
                <a:ea typeface="Arial"/>
                <a:cs typeface="Arial"/>
                <a:sym typeface="Arial"/>
              </a:rPr>
              <a:t>Securities</a:t>
            </a:r>
            <a:endParaRPr/>
          </a:p>
        </p:txBody>
      </p:sp>
      <p:sp>
        <p:nvSpPr>
          <p:cNvPr id="362" name="Google Shape;362;p27"/>
          <p:cNvSpPr txBox="1"/>
          <p:nvPr>
            <p:ph type="title"/>
          </p:nvPr>
        </p:nvSpPr>
        <p:spPr>
          <a:xfrm>
            <a:off x="609600" y="381000"/>
            <a:ext cx="8458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32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“Noncurrent Assets”</a:t>
            </a:r>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8"/>
          <p:cNvSpPr/>
          <p:nvPr/>
        </p:nvSpPr>
        <p:spPr>
          <a:xfrm>
            <a:off x="65532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368" name="Google Shape;368;p28"/>
          <p:cNvSpPr/>
          <p:nvPr/>
        </p:nvSpPr>
        <p:spPr>
          <a:xfrm>
            <a:off x="82296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369" name="Google Shape;369;p28"/>
          <p:cNvSpPr/>
          <p:nvPr/>
        </p:nvSpPr>
        <p:spPr>
          <a:xfrm>
            <a:off x="48768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graphicFrame>
        <p:nvGraphicFramePr>
          <p:cNvPr id="370" name="Google Shape;370;p28"/>
          <p:cNvGraphicFramePr/>
          <p:nvPr/>
        </p:nvGraphicFramePr>
        <p:xfrm>
          <a:off x="4419600" y="2362200"/>
          <a:ext cx="4459288" cy="4194175"/>
        </p:xfrm>
        <a:graphic>
          <a:graphicData uri="http://schemas.openxmlformats.org/presentationml/2006/ole">
            <mc:AlternateContent>
              <mc:Choice Requires="v">
                <p:oleObj r:id="rId4" imgH="4194175" imgW="4459288" progId="Excel.Sheet.8" spid="_x0000_s1">
                  <p:embed/>
                </p:oleObj>
              </mc:Choice>
              <mc:Fallback>
                <p:oleObj r:id="rId5" imgH="4194175" imgW="4459288" progId="Excel.Sheet.8">
                  <p:embed/>
                  <p:pic>
                    <p:nvPicPr>
                      <p:cNvPr id="370" name="Google Shape;370;p28"/>
                      <p:cNvPicPr preferRelativeResize="0"/>
                      <p:nvPr/>
                    </p:nvPicPr>
                    <p:blipFill rotWithShape="1">
                      <a:blip r:embed="rId6">
                        <a:alphaModFix/>
                      </a:blip>
                      <a:srcRect b="0" l="0" r="0" t="0"/>
                      <a:stretch/>
                    </p:blipFill>
                    <p:spPr>
                      <a:xfrm>
                        <a:off x="4419600" y="2362200"/>
                        <a:ext cx="4459288" cy="4194175"/>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graphicFrame>
        <p:nvGraphicFramePr>
          <p:cNvPr id="371" name="Google Shape;371;p28"/>
          <p:cNvGraphicFramePr/>
          <p:nvPr/>
        </p:nvGraphicFramePr>
        <p:xfrm>
          <a:off x="4419600" y="1231900"/>
          <a:ext cx="4464050" cy="987425"/>
        </p:xfrm>
        <a:graphic>
          <a:graphicData uri="http://schemas.openxmlformats.org/presentationml/2006/ole">
            <mc:AlternateContent>
              <mc:Choice Requires="v">
                <p:oleObj r:id="rId7" imgH="987425" imgW="4464050" progId="Excel.Sheet.8" spid="_x0000_s2">
                  <p:embed/>
                </p:oleObj>
              </mc:Choice>
              <mc:Fallback>
                <p:oleObj r:id="rId8" imgH="987425" imgW="4464050" progId="Excel.Sheet.8">
                  <p:embed/>
                  <p:pic>
                    <p:nvPicPr>
                      <p:cNvPr id="371" name="Google Shape;371;p28"/>
                      <p:cNvPicPr preferRelativeResize="0"/>
                      <p:nvPr/>
                    </p:nvPicPr>
                    <p:blipFill rotWithShape="1">
                      <a:blip r:embed="rId9">
                        <a:alphaModFix/>
                      </a:blip>
                      <a:srcRect b="0" l="0" r="0" t="0"/>
                      <a:stretch/>
                    </p:blipFill>
                    <p:spPr>
                      <a:xfrm>
                        <a:off x="4419600" y="1231900"/>
                        <a:ext cx="4464050" cy="987425"/>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sp>
        <p:nvSpPr>
          <p:cNvPr id="372" name="Google Shape;372;p28"/>
          <p:cNvSpPr txBox="1"/>
          <p:nvPr/>
        </p:nvSpPr>
        <p:spPr>
          <a:xfrm>
            <a:off x="609600" y="3154363"/>
            <a:ext cx="2895600" cy="837152"/>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rgbClr val="CC0000"/>
              </a:buClr>
              <a:buSzPts val="1760"/>
              <a:buFont typeface="Noto Sans Symbols"/>
              <a:buChar char="◆"/>
            </a:pPr>
            <a:r>
              <a:rPr b="0" lang="en-US" sz="2200">
                <a:solidFill>
                  <a:schemeClr val="dk1"/>
                </a:solidFill>
                <a:latin typeface="Arial"/>
                <a:ea typeface="Arial"/>
                <a:cs typeface="Arial"/>
                <a:sym typeface="Arial"/>
              </a:rPr>
              <a:t>Land held for speculation</a:t>
            </a:r>
            <a:endParaRPr/>
          </a:p>
        </p:txBody>
      </p:sp>
      <p:cxnSp>
        <p:nvCxnSpPr>
          <p:cNvPr id="373" name="Google Shape;373;p28"/>
          <p:cNvCxnSpPr/>
          <p:nvPr/>
        </p:nvCxnSpPr>
        <p:spPr>
          <a:xfrm>
            <a:off x="3657600" y="3810000"/>
            <a:ext cx="685800" cy="0"/>
          </a:xfrm>
          <a:prstGeom prst="straightConnector1">
            <a:avLst/>
          </a:prstGeom>
          <a:noFill/>
          <a:ln cap="sq" cmpd="sng" w="38100">
            <a:solidFill>
              <a:srgbClr val="CC0000"/>
            </a:solidFill>
            <a:prstDash val="solid"/>
            <a:round/>
            <a:headEnd len="sm" w="sm" type="none"/>
            <a:tailEnd len="sm" w="sm" type="triangle"/>
          </a:ln>
        </p:spPr>
      </p:cxnSp>
      <p:cxnSp>
        <p:nvCxnSpPr>
          <p:cNvPr id="374" name="Google Shape;374;p2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75" name="Google Shape;375;p28"/>
          <p:cNvSpPr txBox="1"/>
          <p:nvPr>
            <p:ph type="title"/>
          </p:nvPr>
        </p:nvSpPr>
        <p:spPr>
          <a:xfrm>
            <a:off x="609600" y="381000"/>
            <a:ext cx="8458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32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“Noncurrent Assets”</a:t>
            </a:r>
            <a:endParaRPr/>
          </a:p>
        </p:txBody>
      </p:sp>
      <p:sp>
        <p:nvSpPr>
          <p:cNvPr id="376" name="Google Shape;376;p28"/>
          <p:cNvSpPr txBox="1"/>
          <p:nvPr/>
        </p:nvSpPr>
        <p:spPr>
          <a:xfrm>
            <a:off x="609600" y="2578100"/>
            <a:ext cx="2895600" cy="532453"/>
          </a:xfrm>
          <a:prstGeom prst="rect">
            <a:avLst/>
          </a:prstGeom>
          <a:solidFill>
            <a:srgbClr val="FFFFCC"/>
          </a:solidFill>
          <a:ln cap="sq" cmpd="sng" w="38100">
            <a:solidFill>
              <a:schemeClr val="dk1"/>
            </a:solidFill>
            <a:prstDash val="solid"/>
            <a:miter lim="800000"/>
            <a:headEnd len="sm" w="sm" type="none"/>
            <a:tailEnd len="sm" w="sm" type="none"/>
          </a:ln>
          <a:effectLst>
            <a:outerShdw rotWithShape="0" algn="ctr" dir="5400000" dist="50800">
              <a:schemeClr val="lt2"/>
            </a:outerShdw>
          </a:effectLst>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chemeClr val="lt2"/>
              </a:buClr>
              <a:buSzPts val="2080"/>
              <a:buFont typeface="Noto Sans Symbols"/>
              <a:buNone/>
            </a:pPr>
            <a:r>
              <a:rPr b="1" lang="en-US" sz="2600">
                <a:solidFill>
                  <a:schemeClr val="lt2"/>
                </a:solidFill>
                <a:latin typeface="Arial"/>
                <a:ea typeface="Arial"/>
                <a:cs typeface="Arial"/>
                <a:sym typeface="Arial"/>
              </a:rPr>
              <a:t>Fixed Assets</a:t>
            </a:r>
            <a:endParaRPr b="1" sz="2600">
              <a:solidFill>
                <a:schemeClr val="lt2"/>
              </a:solidFill>
              <a:latin typeface="Arial"/>
              <a:ea typeface="Arial"/>
              <a:cs typeface="Arial"/>
              <a:sym typeface="Arial"/>
            </a:endParaRPr>
          </a:p>
        </p:txBody>
      </p:sp>
      <p:sp>
        <p:nvSpPr>
          <p:cNvPr id="377" name="Google Shape;377;p28"/>
          <p:cNvSpPr txBox="1"/>
          <p:nvPr/>
        </p:nvSpPr>
        <p:spPr>
          <a:xfrm>
            <a:off x="609600" y="1371600"/>
            <a:ext cx="2895600" cy="96488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Long-Term Investments</a:t>
            </a:r>
            <a:endParaRP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9"/>
          <p:cNvSpPr/>
          <p:nvPr/>
        </p:nvSpPr>
        <p:spPr>
          <a:xfrm>
            <a:off x="65532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383" name="Google Shape;383;p29"/>
          <p:cNvSpPr/>
          <p:nvPr/>
        </p:nvSpPr>
        <p:spPr>
          <a:xfrm>
            <a:off x="82296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384" name="Google Shape;384;p29"/>
          <p:cNvSpPr/>
          <p:nvPr/>
        </p:nvSpPr>
        <p:spPr>
          <a:xfrm>
            <a:off x="48768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graphicFrame>
        <p:nvGraphicFramePr>
          <p:cNvPr id="385" name="Google Shape;385;p29"/>
          <p:cNvGraphicFramePr/>
          <p:nvPr/>
        </p:nvGraphicFramePr>
        <p:xfrm>
          <a:off x="4419600" y="2362200"/>
          <a:ext cx="4459288" cy="4194175"/>
        </p:xfrm>
        <a:graphic>
          <a:graphicData uri="http://schemas.openxmlformats.org/presentationml/2006/ole">
            <mc:AlternateContent>
              <mc:Choice Requires="v">
                <p:oleObj r:id="rId4" imgH="4194175" imgW="4459288" progId="Excel.Sheet.8" spid="_x0000_s1">
                  <p:embed/>
                </p:oleObj>
              </mc:Choice>
              <mc:Fallback>
                <p:oleObj r:id="rId5" imgH="4194175" imgW="4459288" progId="Excel.Sheet.8">
                  <p:embed/>
                  <p:pic>
                    <p:nvPicPr>
                      <p:cNvPr id="385" name="Google Shape;385;p29"/>
                      <p:cNvPicPr preferRelativeResize="0"/>
                      <p:nvPr/>
                    </p:nvPicPr>
                    <p:blipFill rotWithShape="1">
                      <a:blip r:embed="rId6">
                        <a:alphaModFix/>
                      </a:blip>
                      <a:srcRect b="0" l="0" r="0" t="0"/>
                      <a:stretch/>
                    </p:blipFill>
                    <p:spPr>
                      <a:xfrm>
                        <a:off x="4419600" y="2362200"/>
                        <a:ext cx="4459288" cy="4194175"/>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graphicFrame>
        <p:nvGraphicFramePr>
          <p:cNvPr id="386" name="Google Shape;386;p29"/>
          <p:cNvGraphicFramePr/>
          <p:nvPr/>
        </p:nvGraphicFramePr>
        <p:xfrm>
          <a:off x="4419600" y="1231900"/>
          <a:ext cx="4464050" cy="987425"/>
        </p:xfrm>
        <a:graphic>
          <a:graphicData uri="http://schemas.openxmlformats.org/presentationml/2006/ole">
            <mc:AlternateContent>
              <mc:Choice Requires="v">
                <p:oleObj r:id="rId7" imgH="987425" imgW="4464050" progId="Excel.Sheet.8" spid="_x0000_s2">
                  <p:embed/>
                </p:oleObj>
              </mc:Choice>
              <mc:Fallback>
                <p:oleObj r:id="rId8" imgH="987425" imgW="4464050" progId="Excel.Sheet.8">
                  <p:embed/>
                  <p:pic>
                    <p:nvPicPr>
                      <p:cNvPr id="386" name="Google Shape;386;p29"/>
                      <p:cNvPicPr preferRelativeResize="0"/>
                      <p:nvPr/>
                    </p:nvPicPr>
                    <p:blipFill rotWithShape="1">
                      <a:blip r:embed="rId9">
                        <a:alphaModFix/>
                      </a:blip>
                      <a:srcRect b="0" l="0" r="0" t="0"/>
                      <a:stretch/>
                    </p:blipFill>
                    <p:spPr>
                      <a:xfrm>
                        <a:off x="4419600" y="1231900"/>
                        <a:ext cx="4464050" cy="987425"/>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sp>
        <p:nvSpPr>
          <p:cNvPr id="387" name="Google Shape;387;p29"/>
          <p:cNvSpPr txBox="1"/>
          <p:nvPr/>
        </p:nvSpPr>
        <p:spPr>
          <a:xfrm>
            <a:off x="609600" y="3149600"/>
            <a:ext cx="2895600" cy="2108200"/>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rgbClr val="CC0000"/>
              </a:buClr>
              <a:buSzPts val="1760"/>
              <a:buFont typeface="Noto Sans Symbols"/>
              <a:buChar char="◆"/>
            </a:pPr>
            <a:r>
              <a:rPr b="0" lang="en-US" sz="2200">
                <a:solidFill>
                  <a:schemeClr val="dk1"/>
                </a:solidFill>
                <a:latin typeface="Arial"/>
                <a:ea typeface="Arial"/>
                <a:cs typeface="Arial"/>
                <a:sym typeface="Arial"/>
              </a:rPr>
              <a:t>Sinking fund</a:t>
            </a:r>
            <a:endParaRPr/>
          </a:p>
          <a:p>
            <a:pPr indent="-457200" lvl="0" marL="457200" marR="0" rtl="0" algn="l">
              <a:lnSpc>
                <a:spcPct val="110000"/>
              </a:lnSpc>
              <a:spcBef>
                <a:spcPts val="600"/>
              </a:spcBef>
              <a:spcAft>
                <a:spcPts val="0"/>
              </a:spcAft>
              <a:buClr>
                <a:srgbClr val="CC0000"/>
              </a:buClr>
              <a:buSzPts val="1760"/>
              <a:buFont typeface="Noto Sans Symbols"/>
              <a:buChar char="◆"/>
            </a:pPr>
            <a:r>
              <a:rPr b="0" lang="en-US" sz="2200">
                <a:solidFill>
                  <a:schemeClr val="dk1"/>
                </a:solidFill>
                <a:latin typeface="Arial"/>
                <a:ea typeface="Arial"/>
                <a:cs typeface="Arial"/>
                <a:sym typeface="Arial"/>
              </a:rPr>
              <a:t>Pensions fund</a:t>
            </a:r>
            <a:endParaRPr/>
          </a:p>
          <a:p>
            <a:pPr indent="-457200" lvl="0" marL="457200" marR="0" rtl="0" algn="l">
              <a:lnSpc>
                <a:spcPct val="110000"/>
              </a:lnSpc>
              <a:spcBef>
                <a:spcPts val="600"/>
              </a:spcBef>
              <a:spcAft>
                <a:spcPts val="0"/>
              </a:spcAft>
              <a:buClr>
                <a:srgbClr val="CC0000"/>
              </a:buClr>
              <a:buSzPts val="1760"/>
              <a:buFont typeface="Noto Sans Symbols"/>
              <a:buChar char="◆"/>
            </a:pPr>
            <a:r>
              <a:rPr b="0" lang="en-US" sz="2200">
                <a:solidFill>
                  <a:schemeClr val="dk1"/>
                </a:solidFill>
                <a:latin typeface="Arial"/>
                <a:ea typeface="Arial"/>
                <a:cs typeface="Arial"/>
                <a:sym typeface="Arial"/>
              </a:rPr>
              <a:t>Cash surrender value of life insurance</a:t>
            </a:r>
            <a:endParaRPr/>
          </a:p>
        </p:txBody>
      </p:sp>
      <p:sp>
        <p:nvSpPr>
          <p:cNvPr id="388" name="Google Shape;388;p29"/>
          <p:cNvSpPr/>
          <p:nvPr/>
        </p:nvSpPr>
        <p:spPr>
          <a:xfrm flipH="1">
            <a:off x="4038600" y="3962400"/>
            <a:ext cx="304800" cy="914400"/>
          </a:xfrm>
          <a:prstGeom prst="rightBrace">
            <a:avLst>
              <a:gd fmla="val 25000" name="adj1"/>
              <a:gd fmla="val 50218" name="adj2"/>
            </a:avLst>
          </a:prstGeom>
          <a:noFill/>
          <a:ln cap="sq" cmpd="sng" w="381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cxnSp>
        <p:nvCxnSpPr>
          <p:cNvPr id="389" name="Google Shape;389;p29"/>
          <p:cNvCxnSpPr/>
          <p:nvPr/>
        </p:nvCxnSpPr>
        <p:spPr>
          <a:xfrm>
            <a:off x="3657600" y="4418013"/>
            <a:ext cx="304800" cy="1587"/>
          </a:xfrm>
          <a:prstGeom prst="straightConnector1">
            <a:avLst/>
          </a:prstGeom>
          <a:noFill/>
          <a:ln cap="sq" cmpd="sng" w="38100">
            <a:solidFill>
              <a:srgbClr val="CC0000"/>
            </a:solidFill>
            <a:prstDash val="solid"/>
            <a:round/>
            <a:headEnd len="sm" w="sm" type="none"/>
            <a:tailEnd len="sm" w="sm" type="triangle"/>
          </a:ln>
        </p:spPr>
      </p:cxnSp>
      <p:cxnSp>
        <p:nvCxnSpPr>
          <p:cNvPr id="390" name="Google Shape;390;p2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91" name="Google Shape;391;p29"/>
          <p:cNvSpPr txBox="1"/>
          <p:nvPr>
            <p:ph type="title"/>
          </p:nvPr>
        </p:nvSpPr>
        <p:spPr>
          <a:xfrm>
            <a:off x="609600" y="381000"/>
            <a:ext cx="8458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32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“Noncurrent Assets”</a:t>
            </a:r>
            <a:endParaRPr/>
          </a:p>
        </p:txBody>
      </p:sp>
      <p:sp>
        <p:nvSpPr>
          <p:cNvPr id="392" name="Google Shape;392;p29"/>
          <p:cNvSpPr txBox="1"/>
          <p:nvPr/>
        </p:nvSpPr>
        <p:spPr>
          <a:xfrm>
            <a:off x="609600" y="2578100"/>
            <a:ext cx="2895600" cy="532453"/>
          </a:xfrm>
          <a:prstGeom prst="rect">
            <a:avLst/>
          </a:prstGeom>
          <a:solidFill>
            <a:srgbClr val="FFFFCC"/>
          </a:solidFill>
          <a:ln cap="sq" cmpd="sng" w="38100">
            <a:solidFill>
              <a:schemeClr val="dk1"/>
            </a:solidFill>
            <a:prstDash val="solid"/>
            <a:miter lim="800000"/>
            <a:headEnd len="sm" w="sm" type="none"/>
            <a:tailEnd len="sm" w="sm" type="none"/>
          </a:ln>
          <a:effectLst>
            <a:outerShdw rotWithShape="0" algn="ctr" dir="5400000" dist="50800">
              <a:schemeClr val="lt2"/>
            </a:outerShdw>
          </a:effectLst>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chemeClr val="lt2"/>
              </a:buClr>
              <a:buSzPts val="2080"/>
              <a:buFont typeface="Noto Sans Symbols"/>
              <a:buNone/>
            </a:pPr>
            <a:r>
              <a:rPr b="1" lang="en-US" sz="2600">
                <a:solidFill>
                  <a:schemeClr val="lt2"/>
                </a:solidFill>
                <a:latin typeface="Arial"/>
                <a:ea typeface="Arial"/>
                <a:cs typeface="Arial"/>
                <a:sym typeface="Arial"/>
              </a:rPr>
              <a:t>Special Funds</a:t>
            </a:r>
            <a:endParaRPr b="1" sz="2600">
              <a:solidFill>
                <a:schemeClr val="lt2"/>
              </a:solidFill>
              <a:latin typeface="Arial"/>
              <a:ea typeface="Arial"/>
              <a:cs typeface="Arial"/>
              <a:sym typeface="Arial"/>
            </a:endParaRPr>
          </a:p>
        </p:txBody>
      </p:sp>
      <p:sp>
        <p:nvSpPr>
          <p:cNvPr id="393" name="Google Shape;393;p29"/>
          <p:cNvSpPr txBox="1"/>
          <p:nvPr/>
        </p:nvSpPr>
        <p:spPr>
          <a:xfrm>
            <a:off x="609600" y="1371600"/>
            <a:ext cx="2895600" cy="96488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Long-Term Investments</a:t>
            </a:r>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txBox="1"/>
          <p:nvPr>
            <p:ph idx="1" type="body"/>
          </p:nvPr>
        </p:nvSpPr>
        <p:spPr>
          <a:xfrm>
            <a:off x="560696" y="27189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0000"/>
              </a:lnSpc>
              <a:spcBef>
                <a:spcPts val="0"/>
              </a:spcBef>
              <a:spcAft>
                <a:spcPts val="0"/>
              </a:spcAft>
              <a:buClr>
                <a:srgbClr val="CC0000"/>
              </a:buClr>
              <a:buSzPts val="1900"/>
              <a:buAutoNum type="arabicPlain"/>
            </a:pPr>
            <a:r>
              <a:rPr lang="en-US" sz="1900">
                <a:solidFill>
                  <a:srgbClr val="CC0000"/>
                </a:solidFill>
                <a:latin typeface="Arial"/>
                <a:ea typeface="Arial"/>
                <a:cs typeface="Arial"/>
                <a:sym typeface="Arial"/>
              </a:rPr>
              <a:t>Explain the uses and limitations of a balance sheet.</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Identify the major classifications of the balance sheet.</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Prepare a classified balance sheet using the report and account formats.</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Identify the purpose and content of the statement of cash flows.</a:t>
            </a:r>
            <a:endParaRPr/>
          </a:p>
        </p:txBody>
      </p:sp>
      <p:sp>
        <p:nvSpPr>
          <p:cNvPr id="63" name="Google Shape;63;p3"/>
          <p:cNvSpPr txBox="1"/>
          <p:nvPr>
            <p:ph type="title"/>
          </p:nvPr>
        </p:nvSpPr>
        <p:spPr>
          <a:xfrm>
            <a:off x="560696" y="1724891"/>
            <a:ext cx="3886200" cy="484909"/>
          </a:xfrm>
          <a:prstGeom prst="rect">
            <a:avLst/>
          </a:prstGeom>
          <a:noFill/>
          <a:ln>
            <a:noFill/>
          </a:ln>
        </p:spPr>
        <p:txBody>
          <a:bodyPr anchorCtr="0" anchor="t" bIns="44450" lIns="90475" spcFirstLastPara="1" rIns="90475" wrap="square" tIns="44450">
            <a:noAutofit/>
          </a:bodyPr>
          <a:lstStyle/>
          <a:p>
            <a:pPr indent="0" lvl="0" marL="0" rtl="0" algn="l">
              <a:lnSpc>
                <a:spcPct val="110000"/>
              </a:lnSpc>
              <a:spcBef>
                <a:spcPts val="0"/>
              </a:spcBef>
              <a:spcAft>
                <a:spcPts val="0"/>
              </a:spcAft>
              <a:buNone/>
            </a:pPr>
            <a:r>
              <a:rPr i="0" lang="en-US" sz="2400">
                <a:solidFill>
                  <a:srgbClr val="CC0000"/>
                </a:solidFill>
                <a:latin typeface="Arial"/>
                <a:ea typeface="Arial"/>
                <a:cs typeface="Arial"/>
                <a:sym typeface="Arial"/>
              </a:rPr>
              <a:t>LEARNING OBJECTIVES</a:t>
            </a:r>
            <a:endParaRPr/>
          </a:p>
        </p:txBody>
      </p:sp>
      <p:sp>
        <p:nvSpPr>
          <p:cNvPr id="64" name="Google Shape;64;p3"/>
          <p:cNvSpPr/>
          <p:nvPr/>
        </p:nvSpPr>
        <p:spPr>
          <a:xfrm>
            <a:off x="4800600" y="2718954"/>
            <a:ext cx="4114800" cy="2895600"/>
          </a:xfrm>
          <a:prstGeom prst="rect">
            <a:avLst/>
          </a:prstGeom>
          <a:noFill/>
          <a:ln>
            <a:noFill/>
          </a:ln>
        </p:spPr>
        <p:txBody>
          <a:bodyPr anchorCtr="0" anchor="t" bIns="44450" lIns="90475" spcFirstLastPara="1" rIns="90475" wrap="square" tIns="44450">
            <a:noAutofit/>
          </a:bodyPr>
          <a:lstStyle/>
          <a:p>
            <a:pPr indent="-457200" lvl="0" marL="457200" marR="0" rtl="0" algn="l">
              <a:lnSpc>
                <a:spcPct val="110000"/>
              </a:lnSpc>
              <a:spcBef>
                <a:spcPts val="0"/>
              </a:spcBef>
              <a:spcAft>
                <a:spcPts val="0"/>
              </a:spcAft>
              <a:buClr>
                <a:srgbClr val="CC0000"/>
              </a:buClr>
              <a:buSzPts val="1900"/>
              <a:buFont typeface="Noto Sans Symbols"/>
              <a:buAutoNum type="arabicPlain" startAt="5"/>
            </a:pPr>
            <a:r>
              <a:rPr b="0" i="0" lang="en-US" sz="1900" u="none" cap="none" strike="noStrike">
                <a:solidFill>
                  <a:schemeClr val="dk1"/>
                </a:solidFill>
                <a:latin typeface="Arial"/>
                <a:ea typeface="Arial"/>
                <a:cs typeface="Arial"/>
                <a:sym typeface="Arial"/>
              </a:rPr>
              <a:t>Prepare a basic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b="0" i="0" lang="en-US" sz="1900" u="none" cap="none" strike="noStrike">
                <a:solidFill>
                  <a:schemeClr val="dk1"/>
                </a:solidFill>
                <a:latin typeface="Arial"/>
                <a:ea typeface="Arial"/>
                <a:cs typeface="Arial"/>
                <a:sym typeface="Arial"/>
              </a:rPr>
              <a:t>Understand the usefulness of the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b="0" i="0" lang="en-US" sz="1900" u="none" cap="none" strike="noStrike">
                <a:solidFill>
                  <a:schemeClr val="dk1"/>
                </a:solidFill>
                <a:latin typeface="Arial"/>
                <a:ea typeface="Arial"/>
                <a:cs typeface="Arial"/>
                <a:sym typeface="Arial"/>
              </a:rPr>
              <a:t>Determine which balance sheet information requires supplemental disclosure.</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b="0" i="0" lang="en-US" sz="1900" u="none" cap="none" strike="noStrike">
                <a:solidFill>
                  <a:schemeClr val="dk1"/>
                </a:solidFill>
                <a:latin typeface="Arial"/>
                <a:ea typeface="Arial"/>
                <a:cs typeface="Arial"/>
                <a:sym typeface="Arial"/>
              </a:rPr>
              <a:t>Describe the major disclosure techniques for the balance sheet.</a:t>
            </a:r>
            <a:endParaRPr b="0" i="0" sz="1900" u="none" cap="none" strike="noStrike">
              <a:solidFill>
                <a:schemeClr val="dk1"/>
              </a:solidFill>
              <a:latin typeface="Arial"/>
              <a:ea typeface="Arial"/>
              <a:cs typeface="Arial"/>
              <a:sym typeface="Arial"/>
            </a:endParaRPr>
          </a:p>
        </p:txBody>
      </p:sp>
      <p:sp>
        <p:nvSpPr>
          <p:cNvPr id="65" name="Google Shape;65;p3"/>
          <p:cNvSpPr/>
          <p:nvPr/>
        </p:nvSpPr>
        <p:spPr>
          <a:xfrm>
            <a:off x="560696" y="22617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i="0" lang="en-US" sz="1900" u="none" cap="none" strike="noStrike">
                <a:solidFill>
                  <a:schemeClr val="lt2"/>
                </a:solidFill>
                <a:latin typeface="Arial"/>
                <a:ea typeface="Arial"/>
                <a:cs typeface="Arial"/>
                <a:sym typeface="Arial"/>
              </a:rPr>
              <a:t>After studying this chapter, you should be able to:</a:t>
            </a:r>
            <a:endParaRPr/>
          </a:p>
        </p:txBody>
      </p:sp>
      <p:sp>
        <p:nvSpPr>
          <p:cNvPr id="66" name="Google Shape;66;p3"/>
          <p:cNvSpPr/>
          <p:nvPr/>
        </p:nvSpPr>
        <p:spPr>
          <a:xfrm>
            <a:off x="1600200" y="155057"/>
            <a:ext cx="67056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00007F"/>
                </a:solidFill>
                <a:latin typeface="Arial"/>
                <a:ea typeface="Arial"/>
                <a:cs typeface="Arial"/>
                <a:sym typeface="Arial"/>
              </a:rPr>
              <a:t>Balance Sheet and Statement of Cash Flows</a:t>
            </a:r>
            <a:endParaRPr b="1" i="0" sz="4000" u="none" cap="none" strike="noStrike">
              <a:solidFill>
                <a:srgbClr val="00007F"/>
              </a:solidFill>
              <a:latin typeface="Arial"/>
              <a:ea typeface="Arial"/>
              <a:cs typeface="Arial"/>
              <a:sym typeface="Arial"/>
            </a:endParaRPr>
          </a:p>
        </p:txBody>
      </p:sp>
      <p:sp>
        <p:nvSpPr>
          <p:cNvPr id="67" name="Google Shape;67;p3"/>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700" u="none" cap="none" strike="noStrike">
                <a:solidFill>
                  <a:srgbClr val="006600"/>
                </a:solidFill>
                <a:latin typeface="Arial"/>
                <a:ea typeface="Arial"/>
                <a:cs typeface="Arial"/>
                <a:sym typeface="Arial"/>
              </a:rPr>
              <a:t>5</a:t>
            </a:r>
            <a:endParaRPr/>
          </a:p>
        </p:txBody>
      </p:sp>
      <p:cxnSp>
        <p:nvCxnSpPr>
          <p:cNvPr id="68" name="Google Shape;68;p3"/>
          <p:cNvCxnSpPr/>
          <p:nvPr/>
        </p:nvCxnSpPr>
        <p:spPr>
          <a:xfrm flipH="1">
            <a:off x="304800" y="-4592"/>
            <a:ext cx="35256" cy="6405392"/>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69" name="Google Shape;69;p3"/>
          <p:cNvCxnSpPr/>
          <p:nvPr/>
        </p:nvCxnSpPr>
        <p:spPr>
          <a:xfrm>
            <a:off x="152400" y="64008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70" name="Google Shape;70;p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0"/>
          <p:cNvSpPr/>
          <p:nvPr/>
        </p:nvSpPr>
        <p:spPr>
          <a:xfrm>
            <a:off x="65532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399" name="Google Shape;399;p30"/>
          <p:cNvSpPr/>
          <p:nvPr/>
        </p:nvSpPr>
        <p:spPr>
          <a:xfrm>
            <a:off x="82296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400" name="Google Shape;400;p30"/>
          <p:cNvSpPr/>
          <p:nvPr/>
        </p:nvSpPr>
        <p:spPr>
          <a:xfrm>
            <a:off x="48768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graphicFrame>
        <p:nvGraphicFramePr>
          <p:cNvPr id="401" name="Google Shape;401;p30"/>
          <p:cNvGraphicFramePr/>
          <p:nvPr/>
        </p:nvGraphicFramePr>
        <p:xfrm>
          <a:off x="4419600" y="2362200"/>
          <a:ext cx="4459288" cy="4194175"/>
        </p:xfrm>
        <a:graphic>
          <a:graphicData uri="http://schemas.openxmlformats.org/presentationml/2006/ole">
            <mc:AlternateContent>
              <mc:Choice Requires="v">
                <p:oleObj r:id="rId4" imgH="4194175" imgW="4459288" progId="Excel.Sheet.8" spid="_x0000_s1">
                  <p:embed/>
                </p:oleObj>
              </mc:Choice>
              <mc:Fallback>
                <p:oleObj r:id="rId5" imgH="4194175" imgW="4459288" progId="Excel.Sheet.8">
                  <p:embed/>
                  <p:pic>
                    <p:nvPicPr>
                      <p:cNvPr id="401" name="Google Shape;401;p30"/>
                      <p:cNvPicPr preferRelativeResize="0"/>
                      <p:nvPr/>
                    </p:nvPicPr>
                    <p:blipFill rotWithShape="1">
                      <a:blip r:embed="rId6">
                        <a:alphaModFix/>
                      </a:blip>
                      <a:srcRect b="0" l="0" r="0" t="0"/>
                      <a:stretch/>
                    </p:blipFill>
                    <p:spPr>
                      <a:xfrm>
                        <a:off x="4419600" y="2362200"/>
                        <a:ext cx="4459288" cy="4194175"/>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graphicFrame>
        <p:nvGraphicFramePr>
          <p:cNvPr id="402" name="Google Shape;402;p30"/>
          <p:cNvGraphicFramePr/>
          <p:nvPr/>
        </p:nvGraphicFramePr>
        <p:xfrm>
          <a:off x="4419600" y="1231900"/>
          <a:ext cx="4464050" cy="987425"/>
        </p:xfrm>
        <a:graphic>
          <a:graphicData uri="http://schemas.openxmlformats.org/presentationml/2006/ole">
            <mc:AlternateContent>
              <mc:Choice Requires="v">
                <p:oleObj r:id="rId7" imgH="987425" imgW="4464050" progId="Excel.Sheet.8" spid="_x0000_s2">
                  <p:embed/>
                </p:oleObj>
              </mc:Choice>
              <mc:Fallback>
                <p:oleObj r:id="rId8" imgH="987425" imgW="4464050" progId="Excel.Sheet.8">
                  <p:embed/>
                  <p:pic>
                    <p:nvPicPr>
                      <p:cNvPr id="402" name="Google Shape;402;p30"/>
                      <p:cNvPicPr preferRelativeResize="0"/>
                      <p:nvPr/>
                    </p:nvPicPr>
                    <p:blipFill rotWithShape="1">
                      <a:blip r:embed="rId9">
                        <a:alphaModFix/>
                      </a:blip>
                      <a:srcRect b="0" l="0" r="0" t="0"/>
                      <a:stretch/>
                    </p:blipFill>
                    <p:spPr>
                      <a:xfrm>
                        <a:off x="4419600" y="1231900"/>
                        <a:ext cx="4464050" cy="987425"/>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sp>
        <p:nvSpPr>
          <p:cNvPr id="403" name="Google Shape;403;p30"/>
          <p:cNvSpPr txBox="1"/>
          <p:nvPr/>
        </p:nvSpPr>
        <p:spPr>
          <a:xfrm>
            <a:off x="457200" y="2543175"/>
            <a:ext cx="3048000" cy="1876425"/>
          </a:xfrm>
          <a:prstGeom prst="rect">
            <a:avLst/>
          </a:prstGeom>
          <a:solidFill>
            <a:srgbClr val="FFFFCC"/>
          </a:solidFill>
          <a:ln cap="sq" cmpd="sng" w="38100">
            <a:solidFill>
              <a:schemeClr val="dk1"/>
            </a:solidFill>
            <a:prstDash val="solid"/>
            <a:miter lim="800000"/>
            <a:headEnd len="sm" w="sm" type="none"/>
            <a:tailEnd len="sm" w="sm" type="none"/>
          </a:ln>
          <a:effectLst>
            <a:outerShdw rotWithShape="0" algn="ctr" dir="5400000" dist="50800">
              <a:schemeClr val="lt2"/>
            </a:outerShdw>
          </a:effectLst>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chemeClr val="lt2"/>
              </a:buClr>
              <a:buSzPts val="2080"/>
              <a:buFont typeface="Noto Sans Symbols"/>
              <a:buNone/>
            </a:pPr>
            <a:r>
              <a:rPr b="1" lang="en-US" sz="2600">
                <a:solidFill>
                  <a:schemeClr val="lt2"/>
                </a:solidFill>
                <a:latin typeface="Arial"/>
                <a:ea typeface="Arial"/>
                <a:cs typeface="Arial"/>
                <a:sym typeface="Arial"/>
              </a:rPr>
              <a:t>Nonconsolidated Subsidiaries or Affiliated Companies </a:t>
            </a:r>
            <a:endParaRPr/>
          </a:p>
        </p:txBody>
      </p:sp>
      <p:cxnSp>
        <p:nvCxnSpPr>
          <p:cNvPr id="404" name="Google Shape;404;p30"/>
          <p:cNvCxnSpPr/>
          <p:nvPr/>
        </p:nvCxnSpPr>
        <p:spPr>
          <a:xfrm>
            <a:off x="3657600" y="4572000"/>
            <a:ext cx="685800" cy="457200"/>
          </a:xfrm>
          <a:prstGeom prst="straightConnector1">
            <a:avLst/>
          </a:prstGeom>
          <a:noFill/>
          <a:ln cap="sq" cmpd="sng" w="38100">
            <a:solidFill>
              <a:srgbClr val="CC0000"/>
            </a:solidFill>
            <a:prstDash val="solid"/>
            <a:round/>
            <a:headEnd len="sm" w="sm" type="none"/>
            <a:tailEnd len="sm" w="sm" type="triangle"/>
          </a:ln>
        </p:spPr>
      </p:cxnSp>
      <p:cxnSp>
        <p:nvCxnSpPr>
          <p:cNvPr id="405" name="Google Shape;405;p3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06" name="Google Shape;406;p30"/>
          <p:cNvSpPr txBox="1"/>
          <p:nvPr>
            <p:ph type="title"/>
          </p:nvPr>
        </p:nvSpPr>
        <p:spPr>
          <a:xfrm>
            <a:off x="609600" y="381000"/>
            <a:ext cx="8458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32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“Noncurrent Assets”</a:t>
            </a:r>
            <a:endParaRPr/>
          </a:p>
        </p:txBody>
      </p:sp>
      <p:sp>
        <p:nvSpPr>
          <p:cNvPr id="407" name="Google Shape;407;p30"/>
          <p:cNvSpPr txBox="1"/>
          <p:nvPr/>
        </p:nvSpPr>
        <p:spPr>
          <a:xfrm>
            <a:off x="609600" y="1371600"/>
            <a:ext cx="2895600" cy="96488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Long-Term Investments</a:t>
            </a:r>
            <a:endParaRP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31"/>
          <p:cNvPicPr preferRelativeResize="0"/>
          <p:nvPr/>
        </p:nvPicPr>
        <p:blipFill rotWithShape="1">
          <a:blip r:embed="rId3">
            <a:alphaModFix/>
          </a:blip>
          <a:srcRect b="0" l="0" r="0" t="0"/>
          <a:stretch/>
        </p:blipFill>
        <p:spPr>
          <a:xfrm>
            <a:off x="619125" y="2133600"/>
            <a:ext cx="7915275" cy="2546350"/>
          </a:xfrm>
          <a:prstGeom prst="rect">
            <a:avLst/>
          </a:prstGeom>
          <a:noFill/>
          <a:ln>
            <a:noFill/>
          </a:ln>
        </p:spPr>
      </p:pic>
      <p:sp>
        <p:nvSpPr>
          <p:cNvPr id="413" name="Google Shape;413;p31"/>
          <p:cNvSpPr/>
          <p:nvPr/>
        </p:nvSpPr>
        <p:spPr>
          <a:xfrm>
            <a:off x="6342528" y="1944469"/>
            <a:ext cx="2438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5-10</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Balance Sheet Presentation of</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Long-Term Investments</a:t>
            </a:r>
            <a:endParaRPr/>
          </a:p>
        </p:txBody>
      </p:sp>
      <p:cxnSp>
        <p:nvCxnSpPr>
          <p:cNvPr id="414" name="Google Shape;414;p3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15" name="Google Shape;415;p31"/>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Long-Term Investments</a:t>
            </a:r>
            <a:endParaRPr/>
          </a:p>
        </p:txBody>
      </p:sp>
      <p:sp>
        <p:nvSpPr>
          <p:cNvPr id="416" name="Google Shape;416;p31"/>
          <p:cNvSpPr txBox="1"/>
          <p:nvPr>
            <p:ph type="title"/>
          </p:nvPr>
        </p:nvSpPr>
        <p:spPr>
          <a:xfrm>
            <a:off x="609600" y="381000"/>
            <a:ext cx="8458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32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“Noncurrent Assets”</a:t>
            </a:r>
            <a:endParaRPr/>
          </a:p>
        </p:txBody>
      </p:sp>
      <p:pic>
        <p:nvPicPr>
          <p:cNvPr id="417" name="Google Shape;417;p31"/>
          <p:cNvPicPr preferRelativeResize="0"/>
          <p:nvPr/>
        </p:nvPicPr>
        <p:blipFill rotWithShape="1">
          <a:blip r:embed="rId4">
            <a:alphaModFix/>
          </a:blip>
          <a:srcRect b="0" l="0" r="0" t="0"/>
          <a:stretch/>
        </p:blipFill>
        <p:spPr>
          <a:xfrm>
            <a:off x="487104" y="2151528"/>
            <a:ext cx="919170" cy="820272"/>
          </a:xfrm>
          <a:prstGeom prst="rect">
            <a:avLst/>
          </a:prstGeom>
          <a:noFill/>
          <a:ln>
            <a:noFill/>
          </a:ln>
        </p:spPr>
      </p:pic>
      <p:sp>
        <p:nvSpPr>
          <p:cNvPr id="418" name="Google Shape;418;p3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2"/>
          <p:cNvSpPr txBox="1"/>
          <p:nvPr/>
        </p:nvSpPr>
        <p:spPr>
          <a:xfrm>
            <a:off x="609600" y="1981200"/>
            <a:ext cx="7620000" cy="330517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lang="en-US" sz="2300">
                <a:solidFill>
                  <a:schemeClr val="dk1"/>
                </a:solidFill>
                <a:latin typeface="Arial"/>
                <a:ea typeface="Arial"/>
                <a:cs typeface="Arial"/>
                <a:sym typeface="Arial"/>
              </a:rPr>
              <a:t>Tangible long-lived assets used in the regular operations of the business.  </a:t>
            </a:r>
            <a:endParaRPr/>
          </a:p>
          <a:p>
            <a:pPr indent="-457200" lvl="1" marL="685800" marR="0" rtl="0" algn="l">
              <a:lnSpc>
                <a:spcPct val="125000"/>
              </a:lnSpc>
              <a:spcBef>
                <a:spcPts val="1200"/>
              </a:spcBef>
              <a:spcAft>
                <a:spcPts val="0"/>
              </a:spcAft>
              <a:buClr>
                <a:srgbClr val="CC0000"/>
              </a:buClr>
              <a:buSzPts val="1680"/>
              <a:buFont typeface="Noto Sans Symbols"/>
              <a:buChar char="◆"/>
            </a:pPr>
            <a:r>
              <a:rPr b="1" i="0" lang="en-US" sz="2100" u="none" cap="none" strike="noStrike">
                <a:solidFill>
                  <a:schemeClr val="dk1"/>
                </a:solidFill>
                <a:latin typeface="Arial"/>
                <a:ea typeface="Arial"/>
                <a:cs typeface="Arial"/>
                <a:sym typeface="Arial"/>
              </a:rPr>
              <a:t>Physical property</a:t>
            </a:r>
            <a:r>
              <a:rPr b="0" i="0" lang="en-US" sz="2100" u="none" cap="none" strike="noStrike">
                <a:solidFill>
                  <a:schemeClr val="dk1"/>
                </a:solidFill>
                <a:latin typeface="Arial"/>
                <a:ea typeface="Arial"/>
                <a:cs typeface="Arial"/>
                <a:sym typeface="Arial"/>
              </a:rPr>
              <a:t> such as land, buildings, machinery, furniture, tools, and wasting resources (minerals). </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With the exception of land, a company either depreciates (e.g., buildings) or depletes (e.g., oil reserves) these assets.</a:t>
            </a:r>
            <a:endParaRPr/>
          </a:p>
        </p:txBody>
      </p:sp>
      <p:sp>
        <p:nvSpPr>
          <p:cNvPr id="424" name="Google Shape;424;p32"/>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Property, Plant, and Equipment</a:t>
            </a:r>
            <a:endParaRPr/>
          </a:p>
        </p:txBody>
      </p:sp>
      <p:cxnSp>
        <p:nvCxnSpPr>
          <p:cNvPr id="425" name="Google Shape;425;p3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26" name="Google Shape;426;p32"/>
          <p:cNvSpPr txBox="1"/>
          <p:nvPr>
            <p:ph type="title"/>
          </p:nvPr>
        </p:nvSpPr>
        <p:spPr>
          <a:xfrm>
            <a:off x="609600" y="381000"/>
            <a:ext cx="8458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32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“Noncurrent Assets”</a:t>
            </a:r>
            <a:endParaRPr/>
          </a:p>
        </p:txBody>
      </p:sp>
      <p:sp>
        <p:nvSpPr>
          <p:cNvPr id="427" name="Google Shape;427;p3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3"/>
          <p:cNvSpPr/>
          <p:nvPr/>
        </p:nvSpPr>
        <p:spPr>
          <a:xfrm>
            <a:off x="65532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433" name="Google Shape;433;p33"/>
          <p:cNvSpPr/>
          <p:nvPr/>
        </p:nvSpPr>
        <p:spPr>
          <a:xfrm>
            <a:off x="82296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434" name="Google Shape;434;p33"/>
          <p:cNvSpPr/>
          <p:nvPr/>
        </p:nvSpPr>
        <p:spPr>
          <a:xfrm>
            <a:off x="48768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435" name="Google Shape;435;p33"/>
          <p:cNvSpPr txBox="1"/>
          <p:nvPr/>
        </p:nvSpPr>
        <p:spPr>
          <a:xfrm>
            <a:off x="457200" y="1371600"/>
            <a:ext cx="3733800" cy="96488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Property, Plant, and Equipment</a:t>
            </a:r>
            <a:endParaRPr/>
          </a:p>
        </p:txBody>
      </p:sp>
      <p:graphicFrame>
        <p:nvGraphicFramePr>
          <p:cNvPr id="436" name="Google Shape;436;p33"/>
          <p:cNvGraphicFramePr/>
          <p:nvPr/>
        </p:nvGraphicFramePr>
        <p:xfrm>
          <a:off x="4425950" y="2362200"/>
          <a:ext cx="4459288" cy="3903663"/>
        </p:xfrm>
        <a:graphic>
          <a:graphicData uri="http://schemas.openxmlformats.org/presentationml/2006/ole">
            <mc:AlternateContent>
              <mc:Choice Requires="v">
                <p:oleObj r:id="rId4" imgH="3903663" imgW="4459288" progId="Excel.Sheet.8" spid="_x0000_s1">
                  <p:embed/>
                </p:oleObj>
              </mc:Choice>
              <mc:Fallback>
                <p:oleObj r:id="rId5" imgH="3903663" imgW="4459288" progId="Excel.Sheet.8">
                  <p:embed/>
                  <p:pic>
                    <p:nvPicPr>
                      <p:cNvPr id="436" name="Google Shape;436;p33"/>
                      <p:cNvPicPr preferRelativeResize="0"/>
                      <p:nvPr/>
                    </p:nvPicPr>
                    <p:blipFill rotWithShape="1">
                      <a:blip r:embed="rId6">
                        <a:alphaModFix/>
                      </a:blip>
                      <a:srcRect b="0" l="0" r="0" t="0"/>
                      <a:stretch/>
                    </p:blipFill>
                    <p:spPr>
                      <a:xfrm>
                        <a:off x="4425950" y="2362200"/>
                        <a:ext cx="4459288" cy="3903663"/>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sp>
        <p:nvSpPr>
          <p:cNvPr id="437" name="Google Shape;437;p33"/>
          <p:cNvSpPr txBox="1"/>
          <p:nvPr/>
        </p:nvSpPr>
        <p:spPr>
          <a:xfrm>
            <a:off x="457200" y="2447925"/>
            <a:ext cx="3505200" cy="1785104"/>
          </a:xfrm>
          <a:prstGeom prst="rect">
            <a:avLst/>
          </a:prstGeom>
          <a:solidFill>
            <a:schemeClr val="lt1"/>
          </a:solidFill>
          <a:ln>
            <a:noFill/>
          </a:ln>
        </p:spPr>
        <p:txBody>
          <a:bodyPr anchorCtr="0" anchor="t" bIns="45700" lIns="91425" spcFirstLastPara="1" rIns="91425" wrap="square" tIns="45700">
            <a:spAutoFit/>
          </a:bodyPr>
          <a:lstStyle/>
          <a:p>
            <a:pPr indent="0" lvl="0" marL="3175" marR="0" rtl="0" algn="l">
              <a:lnSpc>
                <a:spcPct val="125000"/>
              </a:lnSpc>
              <a:spcBef>
                <a:spcPts val="0"/>
              </a:spcBef>
              <a:spcAft>
                <a:spcPts val="0"/>
              </a:spcAft>
              <a:buClr>
                <a:schemeClr val="dk1"/>
              </a:buClr>
              <a:buSzPts val="1760"/>
              <a:buFont typeface="Noto Sans Symbols"/>
              <a:buNone/>
            </a:pPr>
            <a:r>
              <a:rPr b="0" lang="en-US" sz="2200">
                <a:solidFill>
                  <a:schemeClr val="dk1"/>
                </a:solidFill>
                <a:latin typeface="Arial"/>
                <a:ea typeface="Arial"/>
                <a:cs typeface="Arial"/>
                <a:sym typeface="Arial"/>
              </a:rPr>
              <a:t>A company discloses the basis it uses to value property, plant, and equipment.</a:t>
            </a:r>
            <a:endParaRPr/>
          </a:p>
        </p:txBody>
      </p:sp>
      <p:graphicFrame>
        <p:nvGraphicFramePr>
          <p:cNvPr id="438" name="Google Shape;438;p33"/>
          <p:cNvGraphicFramePr/>
          <p:nvPr/>
        </p:nvGraphicFramePr>
        <p:xfrm>
          <a:off x="4419600" y="1231900"/>
          <a:ext cx="4464050" cy="987425"/>
        </p:xfrm>
        <a:graphic>
          <a:graphicData uri="http://schemas.openxmlformats.org/presentationml/2006/ole">
            <mc:AlternateContent>
              <mc:Choice Requires="v">
                <p:oleObj r:id="rId7" imgH="987425" imgW="4464050" progId="Excel.Sheet.8" spid="_x0000_s2">
                  <p:embed/>
                </p:oleObj>
              </mc:Choice>
              <mc:Fallback>
                <p:oleObj r:id="rId8" imgH="987425" imgW="4464050" progId="Excel.Sheet.8">
                  <p:embed/>
                  <p:pic>
                    <p:nvPicPr>
                      <p:cNvPr id="438" name="Google Shape;438;p33"/>
                      <p:cNvPicPr preferRelativeResize="0"/>
                      <p:nvPr/>
                    </p:nvPicPr>
                    <p:blipFill rotWithShape="1">
                      <a:blip r:embed="rId9">
                        <a:alphaModFix/>
                      </a:blip>
                      <a:srcRect b="0" l="0" r="0" t="0"/>
                      <a:stretch/>
                    </p:blipFill>
                    <p:spPr>
                      <a:xfrm>
                        <a:off x="4419600" y="1231900"/>
                        <a:ext cx="4464050" cy="987425"/>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cxnSp>
        <p:nvCxnSpPr>
          <p:cNvPr id="439" name="Google Shape;439;p3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40" name="Google Shape;440;p33"/>
          <p:cNvSpPr/>
          <p:nvPr/>
        </p:nvSpPr>
        <p:spPr>
          <a:xfrm flipH="1">
            <a:off x="4038600" y="2667000"/>
            <a:ext cx="304800" cy="2362200"/>
          </a:xfrm>
          <a:prstGeom prst="rightBrace">
            <a:avLst>
              <a:gd fmla="val 33332" name="adj1"/>
              <a:gd fmla="val 50134" name="adj2"/>
            </a:avLst>
          </a:prstGeom>
          <a:noFill/>
          <a:ln cap="sq" cmpd="sng" w="381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441" name="Google Shape;441;p33"/>
          <p:cNvSpPr txBox="1"/>
          <p:nvPr>
            <p:ph type="title"/>
          </p:nvPr>
        </p:nvSpPr>
        <p:spPr>
          <a:xfrm>
            <a:off x="609600" y="381000"/>
            <a:ext cx="8458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32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“Noncurrent Assets”</a:t>
            </a:r>
            <a:endParaRPr/>
          </a:p>
        </p:txBody>
      </p:sp>
      <p:sp>
        <p:nvSpPr>
          <p:cNvPr id="442" name="Google Shape;442;p3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34"/>
          <p:cNvPicPr preferRelativeResize="0"/>
          <p:nvPr/>
        </p:nvPicPr>
        <p:blipFill rotWithShape="1">
          <a:blip r:embed="rId3">
            <a:alphaModFix/>
          </a:blip>
          <a:srcRect b="0" l="0" r="0" t="0"/>
          <a:stretch/>
        </p:blipFill>
        <p:spPr>
          <a:xfrm>
            <a:off x="457200" y="2133600"/>
            <a:ext cx="8229600" cy="3976688"/>
          </a:xfrm>
          <a:prstGeom prst="rect">
            <a:avLst/>
          </a:prstGeom>
          <a:noFill/>
          <a:ln>
            <a:noFill/>
          </a:ln>
        </p:spPr>
      </p:pic>
      <p:sp>
        <p:nvSpPr>
          <p:cNvPr id="448" name="Google Shape;448;p34"/>
          <p:cNvSpPr/>
          <p:nvPr/>
        </p:nvSpPr>
        <p:spPr>
          <a:xfrm>
            <a:off x="6471024" y="1951038"/>
            <a:ext cx="251460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5-11</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Balance Sheet Presentation of Property, Plant, and Equipment</a:t>
            </a:r>
            <a:endParaRPr/>
          </a:p>
        </p:txBody>
      </p:sp>
      <p:cxnSp>
        <p:nvCxnSpPr>
          <p:cNvPr id="449" name="Google Shape;449;p3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50" name="Google Shape;450;p34"/>
          <p:cNvSpPr txBox="1"/>
          <p:nvPr/>
        </p:nvSpPr>
        <p:spPr>
          <a:xfrm>
            <a:off x="457200" y="1371600"/>
            <a:ext cx="58674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Property, Plant, and Equipment</a:t>
            </a:r>
            <a:endParaRPr/>
          </a:p>
        </p:txBody>
      </p:sp>
      <p:sp>
        <p:nvSpPr>
          <p:cNvPr id="451" name="Google Shape;451;p34"/>
          <p:cNvSpPr txBox="1"/>
          <p:nvPr>
            <p:ph type="title"/>
          </p:nvPr>
        </p:nvSpPr>
        <p:spPr>
          <a:xfrm>
            <a:off x="609600" y="381000"/>
            <a:ext cx="8458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32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“Noncurrent Assets”</a:t>
            </a:r>
            <a:endParaRPr/>
          </a:p>
        </p:txBody>
      </p:sp>
      <p:pic>
        <p:nvPicPr>
          <p:cNvPr id="452" name="Google Shape;452;p34"/>
          <p:cNvPicPr preferRelativeResize="0"/>
          <p:nvPr/>
        </p:nvPicPr>
        <p:blipFill rotWithShape="1">
          <a:blip r:embed="rId4">
            <a:alphaModFix/>
          </a:blip>
          <a:srcRect b="0" l="0" r="0" t="0"/>
          <a:stretch/>
        </p:blipFill>
        <p:spPr>
          <a:xfrm>
            <a:off x="358302" y="2147040"/>
            <a:ext cx="919170" cy="872568"/>
          </a:xfrm>
          <a:prstGeom prst="rect">
            <a:avLst/>
          </a:prstGeom>
          <a:noFill/>
          <a:ln>
            <a:noFill/>
          </a:ln>
        </p:spPr>
      </p:pic>
      <p:sp>
        <p:nvSpPr>
          <p:cNvPr id="453" name="Google Shape;453;p3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
        <p:nvSpPr>
          <p:cNvPr id="459" name="Google Shape;459;p35"/>
          <p:cNvSpPr/>
          <p:nvPr/>
        </p:nvSpPr>
        <p:spPr>
          <a:xfrm>
            <a:off x="65532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460" name="Google Shape;460;p35"/>
          <p:cNvSpPr/>
          <p:nvPr/>
        </p:nvSpPr>
        <p:spPr>
          <a:xfrm>
            <a:off x="82296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461" name="Google Shape;461;p35"/>
          <p:cNvSpPr/>
          <p:nvPr/>
        </p:nvSpPr>
        <p:spPr>
          <a:xfrm>
            <a:off x="48768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graphicFrame>
        <p:nvGraphicFramePr>
          <p:cNvPr id="462" name="Google Shape;462;p35"/>
          <p:cNvGraphicFramePr/>
          <p:nvPr/>
        </p:nvGraphicFramePr>
        <p:xfrm>
          <a:off x="4425950" y="2362200"/>
          <a:ext cx="4470400" cy="3992563"/>
        </p:xfrm>
        <a:graphic>
          <a:graphicData uri="http://schemas.openxmlformats.org/presentationml/2006/ole">
            <mc:AlternateContent>
              <mc:Choice Requires="v">
                <p:oleObj r:id="rId4" imgH="3992563" imgW="4470400" progId="Excel.Sheet.8" spid="_x0000_s1">
                  <p:embed/>
                </p:oleObj>
              </mc:Choice>
              <mc:Fallback>
                <p:oleObj r:id="rId5" imgH="3992563" imgW="4470400" progId="Excel.Sheet.8">
                  <p:embed/>
                  <p:pic>
                    <p:nvPicPr>
                      <p:cNvPr id="462" name="Google Shape;462;p35"/>
                      <p:cNvPicPr preferRelativeResize="0"/>
                      <p:nvPr/>
                    </p:nvPicPr>
                    <p:blipFill rotWithShape="1">
                      <a:blip r:embed="rId6">
                        <a:alphaModFix/>
                      </a:blip>
                      <a:srcRect b="0" l="0" r="0" t="0"/>
                      <a:stretch/>
                    </p:blipFill>
                    <p:spPr>
                      <a:xfrm>
                        <a:off x="4425950" y="2362200"/>
                        <a:ext cx="4470400" cy="3992563"/>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graphicFrame>
        <p:nvGraphicFramePr>
          <p:cNvPr id="463" name="Google Shape;463;p35"/>
          <p:cNvGraphicFramePr/>
          <p:nvPr/>
        </p:nvGraphicFramePr>
        <p:xfrm>
          <a:off x="4419600" y="1231900"/>
          <a:ext cx="4464050" cy="987425"/>
        </p:xfrm>
        <a:graphic>
          <a:graphicData uri="http://schemas.openxmlformats.org/presentationml/2006/ole">
            <mc:AlternateContent>
              <mc:Choice Requires="v">
                <p:oleObj r:id="rId7" imgH="987425" imgW="4464050" progId="Excel.Sheet.8" spid="_x0000_s2">
                  <p:embed/>
                </p:oleObj>
              </mc:Choice>
              <mc:Fallback>
                <p:oleObj r:id="rId8" imgH="987425" imgW="4464050" progId="Excel.Sheet.8">
                  <p:embed/>
                  <p:pic>
                    <p:nvPicPr>
                      <p:cNvPr id="463" name="Google Shape;463;p35"/>
                      <p:cNvPicPr preferRelativeResize="0"/>
                      <p:nvPr/>
                    </p:nvPicPr>
                    <p:blipFill rotWithShape="1">
                      <a:blip r:embed="rId9">
                        <a:alphaModFix/>
                      </a:blip>
                      <a:srcRect b="0" l="0" r="0" t="0"/>
                      <a:stretch/>
                    </p:blipFill>
                    <p:spPr>
                      <a:xfrm>
                        <a:off x="4419600" y="1231900"/>
                        <a:ext cx="4464050" cy="987425"/>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sp>
        <p:nvSpPr>
          <p:cNvPr id="464" name="Google Shape;464;p35"/>
          <p:cNvSpPr txBox="1"/>
          <p:nvPr/>
        </p:nvSpPr>
        <p:spPr>
          <a:xfrm>
            <a:off x="457200" y="1371600"/>
            <a:ext cx="32766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Intangible Assets</a:t>
            </a:r>
            <a:endParaRPr/>
          </a:p>
        </p:txBody>
      </p:sp>
      <p:sp>
        <p:nvSpPr>
          <p:cNvPr id="465" name="Google Shape;465;p35"/>
          <p:cNvSpPr txBox="1"/>
          <p:nvPr/>
        </p:nvSpPr>
        <p:spPr>
          <a:xfrm>
            <a:off x="457200" y="1981200"/>
            <a:ext cx="3505200" cy="336708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840"/>
              <a:buFont typeface="Noto Sans Symbols"/>
              <a:buNone/>
            </a:pPr>
            <a:r>
              <a:rPr b="0" lang="en-US" sz="2300">
                <a:solidFill>
                  <a:schemeClr val="dk1"/>
                </a:solidFill>
                <a:latin typeface="Arial"/>
                <a:ea typeface="Arial"/>
                <a:cs typeface="Arial"/>
                <a:sym typeface="Arial"/>
              </a:rPr>
              <a:t>Lack physical substance and are not financial instruments.</a:t>
            </a:r>
            <a:endParaRPr/>
          </a:p>
          <a:p>
            <a:pPr indent="-457200" lvl="1" marL="571500" marR="0" rtl="0" algn="l">
              <a:lnSpc>
                <a:spcPct val="110000"/>
              </a:lnSpc>
              <a:spcBef>
                <a:spcPts val="109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Limited life intangibles amortized.</a:t>
            </a:r>
            <a:endParaRPr/>
          </a:p>
          <a:p>
            <a:pPr indent="-457200" lvl="1" marL="571500" marR="0" rtl="0" algn="l">
              <a:lnSpc>
                <a:spcPct val="110000"/>
              </a:lnSpc>
              <a:spcBef>
                <a:spcPts val="105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Indefinite-life intangibles tested for impairment.</a:t>
            </a:r>
            <a:endParaRPr/>
          </a:p>
        </p:txBody>
      </p:sp>
      <p:cxnSp>
        <p:nvCxnSpPr>
          <p:cNvPr id="466" name="Google Shape;466;p3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67" name="Google Shape;467;p35"/>
          <p:cNvSpPr/>
          <p:nvPr/>
        </p:nvSpPr>
        <p:spPr>
          <a:xfrm flipH="1">
            <a:off x="4038600" y="2667000"/>
            <a:ext cx="304800" cy="2133600"/>
          </a:xfrm>
          <a:prstGeom prst="rightBrace">
            <a:avLst>
              <a:gd fmla="val 33347" name="adj1"/>
              <a:gd fmla="val 50134" name="adj2"/>
            </a:avLst>
          </a:prstGeom>
          <a:noFill/>
          <a:ln cap="sq" cmpd="sng" w="381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468" name="Google Shape;468;p35"/>
          <p:cNvSpPr txBox="1"/>
          <p:nvPr>
            <p:ph type="title"/>
          </p:nvPr>
        </p:nvSpPr>
        <p:spPr>
          <a:xfrm>
            <a:off x="609600" y="381000"/>
            <a:ext cx="8458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32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“Noncurrent Assets”</a:t>
            </a:r>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6"/>
          <p:cNvSpPr txBox="1"/>
          <p:nvPr/>
        </p:nvSpPr>
        <p:spPr>
          <a:xfrm>
            <a:off x="533400" y="1349375"/>
            <a:ext cx="8153400" cy="20351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1760"/>
              <a:buFont typeface="Noto Sans Symbols"/>
              <a:buNone/>
            </a:pPr>
            <a:r>
              <a:rPr b="1" lang="en-US" sz="22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Patrick Corporation adjusted trial balance contained the following asset accounts at December 31, 2017: Prepaid Rent $12,000; Goodwill $50,000; Franchise Fees Receivable $2,000; Franchises $47,000; Patents $33,000; Trademarks $10,000. Prepare the </a:t>
            </a:r>
            <a:r>
              <a:rPr b="1" lang="en-US" sz="2000">
                <a:solidFill>
                  <a:schemeClr val="dk1"/>
                </a:solidFill>
                <a:latin typeface="Arial"/>
                <a:ea typeface="Arial"/>
                <a:cs typeface="Arial"/>
                <a:sym typeface="Arial"/>
              </a:rPr>
              <a:t>intangible assets section</a:t>
            </a:r>
            <a:r>
              <a:rPr b="0" lang="en-US" sz="2000">
                <a:solidFill>
                  <a:schemeClr val="dk1"/>
                </a:solidFill>
                <a:latin typeface="Arial"/>
                <a:ea typeface="Arial"/>
                <a:cs typeface="Arial"/>
                <a:sym typeface="Arial"/>
              </a:rPr>
              <a:t> of the balance sheet.</a:t>
            </a:r>
            <a:endParaRPr/>
          </a:p>
        </p:txBody>
      </p:sp>
      <p:sp>
        <p:nvSpPr>
          <p:cNvPr id="474" name="Google Shape;474;p36"/>
          <p:cNvSpPr/>
          <p:nvPr/>
        </p:nvSpPr>
        <p:spPr>
          <a:xfrm>
            <a:off x="2514600" y="3549650"/>
            <a:ext cx="39624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C0000"/>
              </a:buClr>
              <a:buSzPts val="2000"/>
              <a:buFont typeface="Noto Sans Symbols"/>
              <a:buNone/>
            </a:pPr>
            <a:r>
              <a:rPr b="1" lang="en-US" sz="2000">
                <a:solidFill>
                  <a:srgbClr val="CC0000"/>
                </a:solidFill>
                <a:latin typeface="Arial"/>
                <a:ea typeface="Arial"/>
                <a:cs typeface="Arial"/>
                <a:sym typeface="Arial"/>
              </a:rPr>
              <a:t>Intangible Assets	</a:t>
            </a:r>
            <a:r>
              <a:rPr b="0" lang="en-US" sz="2000">
                <a:solidFill>
                  <a:srgbClr val="CC0000"/>
                </a:solidFill>
                <a:latin typeface="Arial"/>
                <a:ea typeface="Arial"/>
                <a:cs typeface="Arial"/>
                <a:sym typeface="Arial"/>
              </a:rPr>
              <a:t>	</a:t>
            </a:r>
            <a:endParaRPr/>
          </a:p>
        </p:txBody>
      </p:sp>
      <p:sp>
        <p:nvSpPr>
          <p:cNvPr id="475" name="Google Shape;475;p36"/>
          <p:cNvSpPr/>
          <p:nvPr/>
        </p:nvSpPr>
        <p:spPr>
          <a:xfrm>
            <a:off x="2514600" y="3946525"/>
            <a:ext cx="3962400" cy="396875"/>
          </a:xfrm>
          <a:prstGeom prst="rect">
            <a:avLst/>
          </a:prstGeom>
          <a:noFill/>
          <a:ln>
            <a:noFill/>
          </a:ln>
        </p:spPr>
        <p:txBody>
          <a:bodyPr anchorCtr="0" anchor="t" bIns="45700" lIns="91425" spcFirstLastPara="1" rIns="91425" wrap="square" tIns="45700">
            <a:spAutoFit/>
          </a:bodyPr>
          <a:lstStyle/>
          <a:p>
            <a:pPr indent="0" lvl="0" marL="290513" marR="0" rtl="0" algn="l">
              <a:spcBef>
                <a:spcPts val="0"/>
              </a:spcBef>
              <a:spcAft>
                <a:spcPts val="0"/>
              </a:spcAft>
              <a:buClr>
                <a:srgbClr val="000000"/>
              </a:buClr>
              <a:buSzPts val="2000"/>
              <a:buFont typeface="Noto Sans Symbols"/>
              <a:buNone/>
            </a:pPr>
            <a:r>
              <a:rPr b="0" lang="en-US" sz="2000">
                <a:solidFill>
                  <a:srgbClr val="000000"/>
                </a:solidFill>
                <a:latin typeface="Arial"/>
                <a:ea typeface="Arial"/>
                <a:cs typeface="Arial"/>
                <a:sym typeface="Arial"/>
              </a:rPr>
              <a:t>Goodwill  	$  50,000</a:t>
            </a:r>
            <a:endParaRPr/>
          </a:p>
        </p:txBody>
      </p:sp>
      <p:sp>
        <p:nvSpPr>
          <p:cNvPr id="476" name="Google Shape;476;p36"/>
          <p:cNvSpPr/>
          <p:nvPr/>
        </p:nvSpPr>
        <p:spPr>
          <a:xfrm>
            <a:off x="2514600" y="4375150"/>
            <a:ext cx="3962400" cy="396875"/>
          </a:xfrm>
          <a:prstGeom prst="rect">
            <a:avLst/>
          </a:prstGeom>
          <a:noFill/>
          <a:ln>
            <a:noFill/>
          </a:ln>
        </p:spPr>
        <p:txBody>
          <a:bodyPr anchorCtr="0" anchor="t" bIns="45700" lIns="91425" spcFirstLastPara="1" rIns="91425" wrap="square" tIns="45700">
            <a:spAutoFit/>
          </a:bodyPr>
          <a:lstStyle/>
          <a:p>
            <a:pPr indent="0" lvl="0" marL="290513" marR="0" rtl="0" algn="l">
              <a:spcBef>
                <a:spcPts val="0"/>
              </a:spcBef>
              <a:spcAft>
                <a:spcPts val="0"/>
              </a:spcAft>
              <a:buClr>
                <a:srgbClr val="000000"/>
              </a:buClr>
              <a:buSzPts val="2000"/>
              <a:buFont typeface="Noto Sans Symbols"/>
              <a:buNone/>
            </a:pPr>
            <a:r>
              <a:rPr b="0" lang="en-US" sz="2000">
                <a:solidFill>
                  <a:srgbClr val="000000"/>
                </a:solidFill>
                <a:latin typeface="Arial"/>
                <a:ea typeface="Arial"/>
                <a:cs typeface="Arial"/>
                <a:sym typeface="Arial"/>
              </a:rPr>
              <a:t>Franchises  	47,000</a:t>
            </a:r>
            <a:endParaRPr/>
          </a:p>
        </p:txBody>
      </p:sp>
      <p:sp>
        <p:nvSpPr>
          <p:cNvPr id="477" name="Google Shape;477;p36"/>
          <p:cNvSpPr/>
          <p:nvPr/>
        </p:nvSpPr>
        <p:spPr>
          <a:xfrm>
            <a:off x="2514600" y="4784725"/>
            <a:ext cx="3962400" cy="396875"/>
          </a:xfrm>
          <a:prstGeom prst="rect">
            <a:avLst/>
          </a:prstGeom>
          <a:noFill/>
          <a:ln>
            <a:noFill/>
          </a:ln>
        </p:spPr>
        <p:txBody>
          <a:bodyPr anchorCtr="0" anchor="t" bIns="45700" lIns="91425" spcFirstLastPara="1" rIns="91425" wrap="square" tIns="45700">
            <a:spAutoFit/>
          </a:bodyPr>
          <a:lstStyle/>
          <a:p>
            <a:pPr indent="0" lvl="0" marL="290513" marR="0" rtl="0" algn="l">
              <a:spcBef>
                <a:spcPts val="0"/>
              </a:spcBef>
              <a:spcAft>
                <a:spcPts val="0"/>
              </a:spcAft>
              <a:buClr>
                <a:srgbClr val="000000"/>
              </a:buClr>
              <a:buSzPts val="2000"/>
              <a:buFont typeface="Noto Sans Symbols"/>
              <a:buNone/>
            </a:pPr>
            <a:r>
              <a:rPr b="0" lang="en-US" sz="2000">
                <a:solidFill>
                  <a:srgbClr val="000000"/>
                </a:solidFill>
                <a:latin typeface="Arial"/>
                <a:ea typeface="Arial"/>
                <a:cs typeface="Arial"/>
                <a:sym typeface="Arial"/>
              </a:rPr>
              <a:t>Patents  	33,000</a:t>
            </a:r>
            <a:endParaRPr/>
          </a:p>
        </p:txBody>
      </p:sp>
      <p:sp>
        <p:nvSpPr>
          <p:cNvPr id="478" name="Google Shape;478;p36"/>
          <p:cNvSpPr/>
          <p:nvPr/>
        </p:nvSpPr>
        <p:spPr>
          <a:xfrm>
            <a:off x="2514600" y="5213350"/>
            <a:ext cx="3962400" cy="396875"/>
          </a:xfrm>
          <a:prstGeom prst="rect">
            <a:avLst/>
          </a:prstGeom>
          <a:noFill/>
          <a:ln>
            <a:noFill/>
          </a:ln>
        </p:spPr>
        <p:txBody>
          <a:bodyPr anchorCtr="0" anchor="t" bIns="45700" lIns="91425" spcFirstLastPara="1" rIns="91425" wrap="square" tIns="45700">
            <a:spAutoFit/>
          </a:bodyPr>
          <a:lstStyle/>
          <a:p>
            <a:pPr indent="0" lvl="0" marL="290513" marR="0" rtl="0" algn="l">
              <a:spcBef>
                <a:spcPts val="0"/>
              </a:spcBef>
              <a:spcAft>
                <a:spcPts val="0"/>
              </a:spcAft>
              <a:buClr>
                <a:srgbClr val="000000"/>
              </a:buClr>
              <a:buSzPts val="2000"/>
              <a:buFont typeface="Noto Sans Symbols"/>
              <a:buNone/>
            </a:pPr>
            <a:r>
              <a:rPr b="0" lang="en-US" sz="2000">
                <a:solidFill>
                  <a:srgbClr val="000000"/>
                </a:solidFill>
                <a:latin typeface="Arial"/>
                <a:ea typeface="Arial"/>
                <a:cs typeface="Arial"/>
                <a:sym typeface="Arial"/>
              </a:rPr>
              <a:t>Trademarks  	10,000</a:t>
            </a:r>
            <a:endParaRPr/>
          </a:p>
        </p:txBody>
      </p:sp>
      <p:sp>
        <p:nvSpPr>
          <p:cNvPr id="479" name="Google Shape;479;p36"/>
          <p:cNvSpPr/>
          <p:nvPr/>
        </p:nvSpPr>
        <p:spPr>
          <a:xfrm>
            <a:off x="2514600" y="5622925"/>
            <a:ext cx="3962400" cy="396875"/>
          </a:xfrm>
          <a:prstGeom prst="rect">
            <a:avLst/>
          </a:prstGeom>
          <a:noFill/>
          <a:ln>
            <a:noFill/>
          </a:ln>
        </p:spPr>
        <p:txBody>
          <a:bodyPr anchorCtr="0" anchor="t" bIns="45700" lIns="91425" spcFirstLastPara="1" rIns="91425" wrap="square" tIns="45700">
            <a:spAutoFit/>
          </a:bodyPr>
          <a:lstStyle/>
          <a:p>
            <a:pPr indent="0" lvl="0" marL="692150" marR="0" rtl="0" algn="l">
              <a:spcBef>
                <a:spcPts val="0"/>
              </a:spcBef>
              <a:spcAft>
                <a:spcPts val="0"/>
              </a:spcAft>
              <a:buClr>
                <a:srgbClr val="000000"/>
              </a:buClr>
              <a:buSzPts val="2000"/>
              <a:buFont typeface="Noto Sans Symbols"/>
              <a:buNone/>
            </a:pPr>
            <a:r>
              <a:rPr b="0" lang="en-US" sz="2000">
                <a:solidFill>
                  <a:srgbClr val="000000"/>
                </a:solidFill>
                <a:latin typeface="Arial"/>
                <a:ea typeface="Arial"/>
                <a:cs typeface="Arial"/>
                <a:sym typeface="Arial"/>
              </a:rPr>
              <a:t>Total 	$140,000</a:t>
            </a:r>
            <a:endParaRPr/>
          </a:p>
        </p:txBody>
      </p:sp>
      <p:cxnSp>
        <p:nvCxnSpPr>
          <p:cNvPr id="480" name="Google Shape;480;p36"/>
          <p:cNvCxnSpPr/>
          <p:nvPr/>
        </p:nvCxnSpPr>
        <p:spPr>
          <a:xfrm>
            <a:off x="5029200" y="5607050"/>
            <a:ext cx="1295400" cy="0"/>
          </a:xfrm>
          <a:prstGeom prst="straightConnector1">
            <a:avLst/>
          </a:prstGeom>
          <a:noFill/>
          <a:ln cap="sq" cmpd="sng" w="28575">
            <a:solidFill>
              <a:schemeClr val="dk1"/>
            </a:solidFill>
            <a:prstDash val="solid"/>
            <a:round/>
            <a:headEnd len="sm" w="sm" type="none"/>
            <a:tailEnd len="sm" w="sm" type="none"/>
          </a:ln>
        </p:spPr>
      </p:cxnSp>
      <p:cxnSp>
        <p:nvCxnSpPr>
          <p:cNvPr id="481" name="Google Shape;481;p36"/>
          <p:cNvCxnSpPr/>
          <p:nvPr/>
        </p:nvCxnSpPr>
        <p:spPr>
          <a:xfrm>
            <a:off x="5029200" y="6023906"/>
            <a:ext cx="1295400" cy="0"/>
          </a:xfrm>
          <a:prstGeom prst="straightConnector1">
            <a:avLst/>
          </a:prstGeom>
          <a:noFill/>
          <a:ln cap="sq" cmpd="sng" w="28575">
            <a:solidFill>
              <a:schemeClr val="dk1"/>
            </a:solidFill>
            <a:prstDash val="solid"/>
            <a:round/>
            <a:headEnd len="sm" w="sm" type="none"/>
            <a:tailEnd len="sm" w="sm" type="none"/>
          </a:ln>
        </p:spPr>
      </p:cxnSp>
      <p:cxnSp>
        <p:nvCxnSpPr>
          <p:cNvPr id="482" name="Google Shape;482;p3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83" name="Google Shape;483;p36"/>
          <p:cNvSpPr txBox="1"/>
          <p:nvPr>
            <p:ph type="title"/>
          </p:nvPr>
        </p:nvSpPr>
        <p:spPr>
          <a:xfrm>
            <a:off x="609600" y="381000"/>
            <a:ext cx="8458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32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“Noncurrent Assets”</a:t>
            </a:r>
            <a:endParaRPr/>
          </a:p>
        </p:txBody>
      </p:sp>
      <p:sp>
        <p:nvSpPr>
          <p:cNvPr id="484" name="Google Shape;484;p3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pic>
        <p:nvPicPr>
          <p:cNvPr id="489" name="Google Shape;489;p37"/>
          <p:cNvPicPr preferRelativeResize="0"/>
          <p:nvPr/>
        </p:nvPicPr>
        <p:blipFill rotWithShape="1">
          <a:blip r:embed="rId3">
            <a:alphaModFix/>
          </a:blip>
          <a:srcRect b="0" l="0" r="0" t="0"/>
          <a:stretch/>
        </p:blipFill>
        <p:spPr>
          <a:xfrm>
            <a:off x="457200" y="2117725"/>
            <a:ext cx="8167688" cy="2932113"/>
          </a:xfrm>
          <a:prstGeom prst="rect">
            <a:avLst/>
          </a:prstGeom>
          <a:noFill/>
          <a:ln>
            <a:noFill/>
          </a:ln>
        </p:spPr>
      </p:pic>
      <p:sp>
        <p:nvSpPr>
          <p:cNvPr id="490" name="Google Shape;490;p37"/>
          <p:cNvSpPr txBox="1"/>
          <p:nvPr/>
        </p:nvSpPr>
        <p:spPr>
          <a:xfrm>
            <a:off x="6858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Intangible Assets</a:t>
            </a:r>
            <a:endParaRPr/>
          </a:p>
        </p:txBody>
      </p:sp>
      <p:sp>
        <p:nvSpPr>
          <p:cNvPr id="491" name="Google Shape;491;p37"/>
          <p:cNvSpPr/>
          <p:nvPr/>
        </p:nvSpPr>
        <p:spPr>
          <a:xfrm>
            <a:off x="6477000" y="1996765"/>
            <a:ext cx="228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5-12</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Balance Sheet Presentation of Intangible Assets</a:t>
            </a:r>
            <a:endParaRPr/>
          </a:p>
        </p:txBody>
      </p:sp>
      <p:cxnSp>
        <p:nvCxnSpPr>
          <p:cNvPr id="492" name="Google Shape;492;p3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93" name="Google Shape;493;p37"/>
          <p:cNvSpPr txBox="1"/>
          <p:nvPr>
            <p:ph type="title"/>
          </p:nvPr>
        </p:nvSpPr>
        <p:spPr>
          <a:xfrm>
            <a:off x="609600" y="381000"/>
            <a:ext cx="8458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32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“Noncurrent Assets”</a:t>
            </a:r>
            <a:endParaRPr/>
          </a:p>
        </p:txBody>
      </p:sp>
      <p:pic>
        <p:nvPicPr>
          <p:cNvPr id="494" name="Google Shape;494;p37"/>
          <p:cNvPicPr preferRelativeResize="0"/>
          <p:nvPr/>
        </p:nvPicPr>
        <p:blipFill rotWithShape="1">
          <a:blip r:embed="rId4">
            <a:alphaModFix/>
          </a:blip>
          <a:srcRect b="0" l="0" r="0" t="0"/>
          <a:stretch/>
        </p:blipFill>
        <p:spPr>
          <a:xfrm>
            <a:off x="418062" y="2088768"/>
            <a:ext cx="919170" cy="977160"/>
          </a:xfrm>
          <a:prstGeom prst="rect">
            <a:avLst/>
          </a:prstGeom>
          <a:noFill/>
          <a:ln>
            <a:noFill/>
          </a:ln>
        </p:spPr>
      </p:pic>
      <p:sp>
        <p:nvSpPr>
          <p:cNvPr id="495" name="Google Shape;495;p3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38"/>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Other Assets</a:t>
            </a:r>
            <a:endParaRPr/>
          </a:p>
        </p:txBody>
      </p:sp>
      <p:cxnSp>
        <p:nvCxnSpPr>
          <p:cNvPr id="501" name="Google Shape;501;p3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02" name="Google Shape;502;p38"/>
          <p:cNvSpPr txBox="1"/>
          <p:nvPr/>
        </p:nvSpPr>
        <p:spPr>
          <a:xfrm>
            <a:off x="609600" y="1947863"/>
            <a:ext cx="4953000" cy="3843337"/>
          </a:xfrm>
          <a:prstGeom prst="rect">
            <a:avLst/>
          </a:prstGeom>
          <a:noFill/>
          <a:ln>
            <a:noFill/>
          </a:ln>
        </p:spPr>
        <p:txBody>
          <a:bodyPr anchorCtr="0" anchor="t" bIns="45700" lIns="91425" spcFirstLastPara="1" rIns="91425" wrap="square" tIns="45700">
            <a:spAutoFit/>
          </a:bodyPr>
          <a:lstStyle/>
          <a:p>
            <a:pPr indent="0" lvl="1" marL="0" marR="0" rtl="0" algn="l">
              <a:lnSpc>
                <a:spcPct val="125000"/>
              </a:lnSpc>
              <a:spcBef>
                <a:spcPts val="0"/>
              </a:spcBef>
              <a:spcAft>
                <a:spcPts val="0"/>
              </a:spcAft>
              <a:buNone/>
            </a:pPr>
            <a:r>
              <a:rPr b="0" i="0" lang="en-US" sz="2100" u="none" cap="none" strike="noStrike">
                <a:solidFill>
                  <a:schemeClr val="dk1"/>
                </a:solidFill>
                <a:latin typeface="Arial"/>
                <a:ea typeface="Arial"/>
                <a:cs typeface="Arial"/>
                <a:sym typeface="Arial"/>
              </a:rPr>
              <a:t>Items vary in practice. Can include</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Long-term prepaid expenses</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Non-current receivables</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Assets in special funds</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Deferred income taxes</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Property held for sale</a:t>
            </a:r>
            <a:endParaRPr/>
          </a:p>
          <a:p>
            <a:pPr indent="-457200" lvl="1" marL="685800" marR="0" rtl="0" algn="l">
              <a:lnSpc>
                <a:spcPct val="125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Restricted cash or securities</a:t>
            </a:r>
            <a:endParaRPr/>
          </a:p>
        </p:txBody>
      </p:sp>
      <p:sp>
        <p:nvSpPr>
          <p:cNvPr id="503" name="Google Shape;503;p38"/>
          <p:cNvSpPr txBox="1"/>
          <p:nvPr>
            <p:ph type="title"/>
          </p:nvPr>
        </p:nvSpPr>
        <p:spPr>
          <a:xfrm>
            <a:off x="609600" y="381000"/>
            <a:ext cx="8458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32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“Noncurrent Assets”</a:t>
            </a:r>
            <a:endParaRPr/>
          </a:p>
        </p:txBody>
      </p:sp>
      <p:sp>
        <p:nvSpPr>
          <p:cNvPr id="504" name="Google Shape;504;p3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
        <p:nvSpPr>
          <p:cNvPr id="510" name="Google Shape;510;p39"/>
          <p:cNvSpPr/>
          <p:nvPr/>
        </p:nvSpPr>
        <p:spPr>
          <a:xfrm>
            <a:off x="65532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511" name="Google Shape;511;p39"/>
          <p:cNvSpPr/>
          <p:nvPr/>
        </p:nvSpPr>
        <p:spPr>
          <a:xfrm>
            <a:off x="82296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sp>
        <p:nvSpPr>
          <p:cNvPr id="512" name="Google Shape;512;p39"/>
          <p:cNvSpPr/>
          <p:nvPr/>
        </p:nvSpPr>
        <p:spPr>
          <a:xfrm>
            <a:off x="4876800" y="2057400"/>
            <a:ext cx="304800" cy="304800"/>
          </a:xfrm>
          <a:prstGeom prst="flowChartMerge">
            <a:avLst/>
          </a:prstGeom>
          <a:solidFill>
            <a:srgbClr val="005B88"/>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graphicFrame>
        <p:nvGraphicFramePr>
          <p:cNvPr id="513" name="Google Shape;513;p39"/>
          <p:cNvGraphicFramePr/>
          <p:nvPr/>
        </p:nvGraphicFramePr>
        <p:xfrm>
          <a:off x="4425950" y="2362200"/>
          <a:ext cx="4470400" cy="3994150"/>
        </p:xfrm>
        <a:graphic>
          <a:graphicData uri="http://schemas.openxmlformats.org/presentationml/2006/ole">
            <mc:AlternateContent>
              <mc:Choice Requires="v">
                <p:oleObj r:id="rId4" imgH="3994150" imgW="4470400" progId="Excel.Sheet.8" spid="_x0000_s1">
                  <p:embed/>
                </p:oleObj>
              </mc:Choice>
              <mc:Fallback>
                <p:oleObj r:id="rId5" imgH="3994150" imgW="4470400" progId="Excel.Sheet.8">
                  <p:embed/>
                  <p:pic>
                    <p:nvPicPr>
                      <p:cNvPr id="513" name="Google Shape;513;p39"/>
                      <p:cNvPicPr preferRelativeResize="0"/>
                      <p:nvPr/>
                    </p:nvPicPr>
                    <p:blipFill rotWithShape="1">
                      <a:blip r:embed="rId6">
                        <a:alphaModFix/>
                      </a:blip>
                      <a:srcRect b="0" l="0" r="0" t="0"/>
                      <a:stretch/>
                    </p:blipFill>
                    <p:spPr>
                      <a:xfrm>
                        <a:off x="4425950" y="2362200"/>
                        <a:ext cx="4470400" cy="3994150"/>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graphicFrame>
        <p:nvGraphicFramePr>
          <p:cNvPr id="514" name="Google Shape;514;p39"/>
          <p:cNvGraphicFramePr/>
          <p:nvPr/>
        </p:nvGraphicFramePr>
        <p:xfrm>
          <a:off x="4419600" y="1231900"/>
          <a:ext cx="4464050" cy="987425"/>
        </p:xfrm>
        <a:graphic>
          <a:graphicData uri="http://schemas.openxmlformats.org/presentationml/2006/ole">
            <mc:AlternateContent>
              <mc:Choice Requires="v">
                <p:oleObj r:id="rId7" imgH="987425" imgW="4464050" progId="Excel.Sheet.8" spid="_x0000_s2">
                  <p:embed/>
                </p:oleObj>
              </mc:Choice>
              <mc:Fallback>
                <p:oleObj r:id="rId8" imgH="987425" imgW="4464050" progId="Excel.Sheet.8">
                  <p:embed/>
                  <p:pic>
                    <p:nvPicPr>
                      <p:cNvPr id="514" name="Google Shape;514;p39"/>
                      <p:cNvPicPr preferRelativeResize="0"/>
                      <p:nvPr/>
                    </p:nvPicPr>
                    <p:blipFill rotWithShape="1">
                      <a:blip r:embed="rId9">
                        <a:alphaModFix/>
                      </a:blip>
                      <a:srcRect b="0" l="0" r="0" t="0"/>
                      <a:stretch/>
                    </p:blipFill>
                    <p:spPr>
                      <a:xfrm>
                        <a:off x="4419600" y="1231900"/>
                        <a:ext cx="4464050" cy="987425"/>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sp>
        <p:nvSpPr>
          <p:cNvPr id="515" name="Google Shape;515;p39"/>
          <p:cNvSpPr txBox="1"/>
          <p:nvPr/>
        </p:nvSpPr>
        <p:spPr>
          <a:xfrm>
            <a:off x="457200" y="1371600"/>
            <a:ext cx="33528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Other Assets</a:t>
            </a:r>
            <a:endParaRPr/>
          </a:p>
        </p:txBody>
      </p:sp>
      <p:sp>
        <p:nvSpPr>
          <p:cNvPr id="516" name="Google Shape;516;p39"/>
          <p:cNvSpPr txBox="1"/>
          <p:nvPr/>
        </p:nvSpPr>
        <p:spPr>
          <a:xfrm>
            <a:off x="457200" y="1981200"/>
            <a:ext cx="3657600" cy="22828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1840"/>
              <a:buFont typeface="Noto Sans Symbols"/>
              <a:buNone/>
            </a:pPr>
            <a:r>
              <a:rPr b="0" lang="en-US" sz="2300">
                <a:solidFill>
                  <a:schemeClr val="dk1"/>
                </a:solidFill>
                <a:latin typeface="Arial"/>
                <a:ea typeface="Arial"/>
                <a:cs typeface="Arial"/>
                <a:sym typeface="Arial"/>
              </a:rPr>
              <a:t>This section should include only unusual items sufficiently different from assets in the other categories.</a:t>
            </a:r>
            <a:endParaRPr/>
          </a:p>
        </p:txBody>
      </p:sp>
      <p:sp>
        <p:nvSpPr>
          <p:cNvPr id="517" name="Google Shape;517;p39"/>
          <p:cNvSpPr/>
          <p:nvPr/>
        </p:nvSpPr>
        <p:spPr>
          <a:xfrm flipH="1">
            <a:off x="4038600" y="4800600"/>
            <a:ext cx="304800" cy="1219200"/>
          </a:xfrm>
          <a:prstGeom prst="rightBrace">
            <a:avLst>
              <a:gd fmla="val 33333" name="adj1"/>
              <a:gd fmla="val 50134" name="adj2"/>
            </a:avLst>
          </a:prstGeom>
          <a:noFill/>
          <a:ln cap="sq" cmpd="sng" w="381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cxnSp>
        <p:nvCxnSpPr>
          <p:cNvPr id="518" name="Google Shape;518;p3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19" name="Google Shape;519;p39"/>
          <p:cNvSpPr txBox="1"/>
          <p:nvPr>
            <p:ph type="title"/>
          </p:nvPr>
        </p:nvSpPr>
        <p:spPr>
          <a:xfrm>
            <a:off x="609600" y="381000"/>
            <a:ext cx="8458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32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“Noncurrent Assets”</a:t>
            </a:r>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p:nvPr/>
        </p:nvSpPr>
        <p:spPr>
          <a:xfrm>
            <a:off x="609600" y="1371600"/>
            <a:ext cx="8001000" cy="3689350"/>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i="0" lang="en-US" sz="2300" u="none" cap="none" strike="noStrike">
                <a:solidFill>
                  <a:srgbClr val="00007F"/>
                </a:solidFill>
                <a:latin typeface="Arial"/>
                <a:ea typeface="Arial"/>
                <a:cs typeface="Arial"/>
                <a:sym typeface="Arial"/>
              </a:rPr>
              <a:t>Balance Sheet</a:t>
            </a:r>
            <a:r>
              <a:rPr b="0" i="0" lang="en-US" sz="2300" u="none" cap="none" strike="noStrike">
                <a:solidFill>
                  <a:schemeClr val="dk1"/>
                </a:solidFill>
                <a:latin typeface="Arial"/>
                <a:ea typeface="Arial"/>
                <a:cs typeface="Arial"/>
                <a:sym typeface="Arial"/>
              </a:rPr>
              <a:t>, sometimes referred to as the </a:t>
            </a:r>
            <a:r>
              <a:rPr b="1" i="0" lang="en-US" sz="2300" u="none" cap="none" strike="noStrike">
                <a:solidFill>
                  <a:schemeClr val="dk1"/>
                </a:solidFill>
                <a:latin typeface="Arial"/>
                <a:ea typeface="Arial"/>
                <a:cs typeface="Arial"/>
                <a:sym typeface="Arial"/>
              </a:rPr>
              <a:t>statement of financial position</a:t>
            </a:r>
            <a:r>
              <a:rPr b="0" i="0" lang="en-US" sz="2300" u="none" cap="none" strike="noStrike">
                <a:solidFill>
                  <a:schemeClr val="dk1"/>
                </a:solidFill>
                <a:latin typeface="Arial"/>
                <a:ea typeface="Arial"/>
                <a:cs typeface="Arial"/>
                <a:sym typeface="Arial"/>
              </a:rPr>
              <a:t>:</a:t>
            </a:r>
            <a:endParaRPr/>
          </a:p>
          <a:p>
            <a:pPr indent="-457200" lvl="1" marL="685800" marR="0" rtl="0" algn="l">
              <a:lnSpc>
                <a:spcPct val="125000"/>
              </a:lnSpc>
              <a:spcBef>
                <a:spcPts val="1800"/>
              </a:spcBef>
              <a:spcAft>
                <a:spcPts val="0"/>
              </a:spcAft>
              <a:buClr>
                <a:schemeClr val="dk1"/>
              </a:buClr>
              <a:buSzPts val="2100"/>
              <a:buFont typeface="Arial"/>
              <a:buAutoNum type="arabicPeriod"/>
            </a:pPr>
            <a:r>
              <a:rPr b="0" i="0" lang="en-US" sz="2100" u="none" cap="none" strike="noStrike">
                <a:solidFill>
                  <a:schemeClr val="dk1"/>
                </a:solidFill>
                <a:latin typeface="Arial"/>
                <a:ea typeface="Arial"/>
                <a:cs typeface="Arial"/>
                <a:sym typeface="Arial"/>
              </a:rPr>
              <a:t>Reports assets, liabilities, and equity at a specific date.</a:t>
            </a:r>
            <a:endParaRPr/>
          </a:p>
          <a:p>
            <a:pPr indent="-457200" lvl="1" marL="685800" marR="0" rtl="0" algn="l">
              <a:lnSpc>
                <a:spcPct val="125000"/>
              </a:lnSpc>
              <a:spcBef>
                <a:spcPts val="1800"/>
              </a:spcBef>
              <a:spcAft>
                <a:spcPts val="0"/>
              </a:spcAft>
              <a:buClr>
                <a:schemeClr val="dk1"/>
              </a:buClr>
              <a:buSzPts val="2100"/>
              <a:buFont typeface="Arial"/>
              <a:buAutoNum type="arabicPeriod"/>
            </a:pPr>
            <a:r>
              <a:rPr b="0" i="0" lang="en-US" sz="2100" u="none" cap="none" strike="noStrike">
                <a:solidFill>
                  <a:schemeClr val="dk1"/>
                </a:solidFill>
                <a:latin typeface="Arial"/>
                <a:ea typeface="Arial"/>
                <a:cs typeface="Arial"/>
                <a:sym typeface="Arial"/>
              </a:rPr>
              <a:t>Provides information about resources, obligations to creditors, and equity in net resources.</a:t>
            </a:r>
            <a:endParaRPr/>
          </a:p>
          <a:p>
            <a:pPr indent="-457200" lvl="1" marL="685800" marR="0" rtl="0" algn="l">
              <a:lnSpc>
                <a:spcPct val="125000"/>
              </a:lnSpc>
              <a:spcBef>
                <a:spcPts val="1800"/>
              </a:spcBef>
              <a:spcAft>
                <a:spcPts val="0"/>
              </a:spcAft>
              <a:buClr>
                <a:schemeClr val="dk1"/>
              </a:buClr>
              <a:buSzPts val="2100"/>
              <a:buFont typeface="Arial"/>
              <a:buAutoNum type="arabicPeriod"/>
            </a:pPr>
            <a:r>
              <a:rPr b="0" i="0" lang="en-US" sz="2100" u="none" cap="none" strike="noStrike">
                <a:solidFill>
                  <a:schemeClr val="dk1"/>
                </a:solidFill>
                <a:latin typeface="Arial"/>
                <a:ea typeface="Arial"/>
                <a:cs typeface="Arial"/>
                <a:sym typeface="Arial"/>
              </a:rPr>
              <a:t>Helps in predicting amounts, timing, and uncertainty of future cash flows.</a:t>
            </a:r>
            <a:endParaRPr/>
          </a:p>
        </p:txBody>
      </p:sp>
      <p:sp>
        <p:nvSpPr>
          <p:cNvPr id="76" name="Google Shape;76;p4"/>
          <p:cNvSpPr txBox="1"/>
          <p:nvPr>
            <p:ph idx="4294967295"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a:t>
            </a:r>
            <a:endParaRPr i="0" sz="3200">
              <a:solidFill>
                <a:srgbClr val="00007F"/>
              </a:solidFill>
              <a:latin typeface="Arial"/>
              <a:ea typeface="Arial"/>
              <a:cs typeface="Arial"/>
              <a:sym typeface="Arial"/>
            </a:endParaRPr>
          </a:p>
        </p:txBody>
      </p:sp>
      <p:cxnSp>
        <p:nvCxnSpPr>
          <p:cNvPr id="77" name="Google Shape;77;p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8" name="Google Shape;78;p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40"/>
          <p:cNvSpPr/>
          <p:nvPr/>
        </p:nvSpPr>
        <p:spPr>
          <a:xfrm>
            <a:off x="381000" y="990600"/>
            <a:ext cx="8382000" cy="50292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lang="en-US" sz="2000">
                <a:solidFill>
                  <a:schemeClr val="dk1"/>
                </a:solidFill>
                <a:latin typeface="Arial"/>
                <a:ea typeface="Arial"/>
                <a:cs typeface="Arial"/>
                <a:sym typeface="Arial"/>
              </a:rPr>
              <a:t>Before the dot-com bubble burst, concerns about liquidity and solvency led creditors of many dot-com companies to demand more assurances that these companies could pay their bills when due. A key indicator for creditors is the amount of working capital. For example, when a report predicted that  </a:t>
            </a:r>
            <a:r>
              <a:rPr b="1" lang="en-US" sz="2000">
                <a:solidFill>
                  <a:schemeClr val="dk1"/>
                </a:solidFill>
                <a:latin typeface="Arial"/>
                <a:ea typeface="Arial"/>
                <a:cs typeface="Arial"/>
                <a:sym typeface="Arial"/>
              </a:rPr>
              <a:t>Amazon. com</a:t>
            </a:r>
            <a:r>
              <a:rPr lang="en-US" sz="2000">
                <a:solidFill>
                  <a:schemeClr val="dk1"/>
                </a:solidFill>
                <a:latin typeface="Arial"/>
                <a:ea typeface="Arial"/>
                <a:cs typeface="Arial"/>
                <a:sym typeface="Arial"/>
              </a:rPr>
              <a:t>’s working capital would turn negative, the company’s vendors began to explore steps that would ensure that  Amazon would pay them.</a:t>
            </a:r>
            <a:endParaRPr/>
          </a:p>
          <a:p>
            <a:pPr indent="0" lvl="0" marL="0" marR="0" rtl="0" algn="just">
              <a:lnSpc>
                <a:spcPct val="112000"/>
              </a:lnSpc>
              <a:spcBef>
                <a:spcPts val="600"/>
              </a:spcBef>
              <a:spcAft>
                <a:spcPts val="0"/>
              </a:spcAft>
              <a:buNone/>
            </a:pPr>
            <a:r>
              <a:rPr lang="en-US" sz="2000">
                <a:solidFill>
                  <a:schemeClr val="dk1"/>
                </a:solidFill>
                <a:latin typeface="Arial"/>
                <a:ea typeface="Arial"/>
                <a:cs typeface="Arial"/>
                <a:sym typeface="Arial"/>
              </a:rPr>
              <a:t>Some vendors demanded that their dot-com customers sign notes stating that the goods shipped to them would serve as collateral for the transaction. Other vendors began shipping goods on consignment—an arrangement whereby the vendor retains ownership of the goods until a third party buys and pays for them. Another recent bubble in the real estate market created a working capital and liquidity crisis for no less a revered  ﬁnancial institution than </a:t>
            </a:r>
            <a:r>
              <a:rPr b="1" lang="en-US" sz="2000">
                <a:solidFill>
                  <a:srgbClr val="CC0000"/>
                </a:solidFill>
                <a:latin typeface="Arial"/>
                <a:ea typeface="Arial"/>
                <a:cs typeface="Arial"/>
                <a:sym typeface="Arial"/>
              </a:rPr>
              <a:t>Bear</a:t>
            </a:r>
            <a:r>
              <a:rPr lang="en-US" sz="2000">
                <a:solidFill>
                  <a:schemeClr val="dk1"/>
                </a:solidFill>
                <a:latin typeface="Arial"/>
                <a:ea typeface="Arial"/>
                <a:cs typeface="Arial"/>
                <a:sym typeface="Arial"/>
              </a:rPr>
              <a:t> </a:t>
            </a:r>
            <a:r>
              <a:rPr b="1" lang="en-US" sz="2000">
                <a:solidFill>
                  <a:srgbClr val="CC0000"/>
                </a:solidFill>
                <a:latin typeface="Arial"/>
                <a:ea typeface="Arial"/>
                <a:cs typeface="Arial"/>
                <a:sym typeface="Arial"/>
              </a:rPr>
              <a:t>Stearns</a:t>
            </a:r>
            <a:r>
              <a:rPr lang="en-US" sz="2000">
                <a:solidFill>
                  <a:schemeClr val="dk1"/>
                </a:solidFill>
                <a:latin typeface="Arial"/>
                <a:ea typeface="Arial"/>
                <a:cs typeface="Arial"/>
                <a:sym typeface="Arial"/>
              </a:rPr>
              <a:t>. What happened? Bear </a:t>
            </a:r>
            <a:endParaRPr sz="1700">
              <a:solidFill>
                <a:schemeClr val="dk1"/>
              </a:solidFill>
              <a:latin typeface="Arial"/>
              <a:ea typeface="Arial"/>
              <a:cs typeface="Arial"/>
              <a:sym typeface="Arial"/>
            </a:endParaRPr>
          </a:p>
        </p:txBody>
      </p:sp>
      <p:sp>
        <p:nvSpPr>
          <p:cNvPr id="525" name="Google Shape;525;p40"/>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526" name="Google Shape;526;p40"/>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“SHOW ME THE ASSETS!”</a:t>
            </a:r>
            <a:endParaRPr b="1" sz="2800">
              <a:solidFill>
                <a:srgbClr val="660066"/>
              </a:solidFill>
              <a:latin typeface="Arial"/>
              <a:ea typeface="Arial"/>
              <a:cs typeface="Arial"/>
              <a:sym typeface="Arial"/>
            </a:endParaRPr>
          </a:p>
        </p:txBody>
      </p:sp>
      <p:cxnSp>
        <p:nvCxnSpPr>
          <p:cNvPr id="527" name="Google Shape;527;p40"/>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528" name="Google Shape;528;p40"/>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529" name="Google Shape;529;p40"/>
          <p:cNvSpPr txBox="1"/>
          <p:nvPr/>
        </p:nvSpPr>
        <p:spPr>
          <a:xfrm>
            <a:off x="7315200" y="6096000"/>
            <a:ext cx="1371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continued</a:t>
            </a:r>
            <a:endParaRPr/>
          </a:p>
        </p:txBody>
      </p:sp>
      <p:sp>
        <p:nvSpPr>
          <p:cNvPr id="530" name="Google Shape;530;p4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1"/>
          <p:cNvSpPr/>
          <p:nvPr/>
        </p:nvSpPr>
        <p:spPr>
          <a:xfrm>
            <a:off x="381000" y="990600"/>
            <a:ext cx="8382000" cy="50292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lang="en-US" sz="2000">
                <a:solidFill>
                  <a:schemeClr val="dk1"/>
                </a:solidFill>
                <a:latin typeface="Arial"/>
                <a:ea typeface="Arial"/>
                <a:cs typeface="Arial"/>
                <a:sym typeface="Arial"/>
              </a:rPr>
              <a:t>Stearns was one of the biggest investors in mortgage-backed securities. But when the housing market cooled off and the value of the collateral backing Bear Stearns’  mortgage securities dropped dramatically, the market began to question Bear Stearns’ ability to meet its obligations. The result: The Federal Reserve stepped in to avert a collapse of the company, backing a bailout plan that guaranteed $30 billion of Bear  Stearns’ investments. This paved the way for a buy-out by </a:t>
            </a:r>
            <a:r>
              <a:rPr b="1" lang="en-US" sz="2000">
                <a:solidFill>
                  <a:srgbClr val="CC0000"/>
                </a:solidFill>
                <a:latin typeface="Arial"/>
                <a:ea typeface="Arial"/>
                <a:cs typeface="Arial"/>
                <a:sym typeface="Arial"/>
              </a:rPr>
              <a:t>JPMorgan</a:t>
            </a:r>
            <a:r>
              <a:rPr lang="en-US" sz="2000">
                <a:solidFill>
                  <a:schemeClr val="dk1"/>
                </a:solidFill>
                <a:latin typeface="Arial"/>
                <a:ea typeface="Arial"/>
                <a:cs typeface="Arial"/>
                <a:sym typeface="Arial"/>
              </a:rPr>
              <a:t> </a:t>
            </a:r>
            <a:r>
              <a:rPr b="1" lang="en-US" sz="2000">
                <a:solidFill>
                  <a:srgbClr val="CC0000"/>
                </a:solidFill>
                <a:latin typeface="Arial"/>
                <a:ea typeface="Arial"/>
                <a:cs typeface="Arial"/>
                <a:sym typeface="Arial"/>
              </a:rPr>
              <a:t>Chase</a:t>
            </a:r>
            <a:r>
              <a:rPr lang="en-US" sz="2000">
                <a:solidFill>
                  <a:schemeClr val="dk1"/>
                </a:solidFill>
                <a:latin typeface="Arial"/>
                <a:ea typeface="Arial"/>
                <a:cs typeface="Arial"/>
                <a:sym typeface="Arial"/>
              </a:rPr>
              <a:t> at $2 per share (later amended to $10 a share)—quite a bargain since Bear Stearns had been trading above $80 a share just a month earlier.</a:t>
            </a:r>
            <a:endParaRPr/>
          </a:p>
          <a:p>
            <a:pPr indent="0" lvl="0" marL="0" marR="0" rtl="0" algn="just">
              <a:lnSpc>
                <a:spcPct val="112000"/>
              </a:lnSpc>
              <a:spcBef>
                <a:spcPts val="1200"/>
              </a:spcBef>
              <a:spcAft>
                <a:spcPts val="0"/>
              </a:spcAft>
              <a:buNone/>
            </a:pPr>
            <a:r>
              <a:rPr i="1" lang="en-US" sz="1800">
                <a:solidFill>
                  <a:schemeClr val="dk1"/>
                </a:solidFill>
                <a:latin typeface="Arial"/>
                <a:ea typeface="Arial"/>
                <a:cs typeface="Arial"/>
                <a:sym typeface="Arial"/>
              </a:rPr>
              <a:t>Source: </a:t>
            </a:r>
            <a:r>
              <a:rPr lang="en-US" sz="1800">
                <a:solidFill>
                  <a:schemeClr val="dk1"/>
                </a:solidFill>
                <a:latin typeface="Arial"/>
                <a:ea typeface="Arial"/>
                <a:cs typeface="Arial"/>
                <a:sym typeface="Arial"/>
              </a:rPr>
              <a:t>Robin Sidel, Greg Ip, Michael M. Phillips, and Kate Kelly, “The Week That Shook Wall Street: Inside the Demise of Bear Stearns,” Wall Street Journal (March 18, 2008), p. A1.</a:t>
            </a:r>
            <a:endParaRPr/>
          </a:p>
        </p:txBody>
      </p:sp>
      <p:sp>
        <p:nvSpPr>
          <p:cNvPr id="536" name="Google Shape;536;p41"/>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537" name="Google Shape;537;p41"/>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“SHOW ME THE ASSETS!”</a:t>
            </a:r>
            <a:endParaRPr b="1" sz="2800">
              <a:solidFill>
                <a:srgbClr val="660066"/>
              </a:solidFill>
              <a:latin typeface="Arial"/>
              <a:ea typeface="Arial"/>
              <a:cs typeface="Arial"/>
              <a:sym typeface="Arial"/>
            </a:endParaRPr>
          </a:p>
        </p:txBody>
      </p:sp>
      <p:cxnSp>
        <p:nvCxnSpPr>
          <p:cNvPr id="538" name="Google Shape;538;p41"/>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539" name="Google Shape;539;p41"/>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540" name="Google Shape;540;p4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2"/>
          <p:cNvSpPr txBox="1"/>
          <p:nvPr/>
        </p:nvSpPr>
        <p:spPr>
          <a:xfrm>
            <a:off x="457200" y="1981200"/>
            <a:ext cx="3657600" cy="14192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1840"/>
              <a:buFont typeface="Noto Sans Symbols"/>
              <a:buNone/>
            </a:pPr>
            <a:r>
              <a:rPr b="0" lang="en-US" sz="2300">
                <a:solidFill>
                  <a:schemeClr val="dk1"/>
                </a:solidFill>
                <a:latin typeface="Arial"/>
                <a:ea typeface="Arial"/>
                <a:cs typeface="Arial"/>
                <a:sym typeface="Arial"/>
              </a:rPr>
              <a:t>Companies classify liabilities as current or long-term.</a:t>
            </a:r>
            <a:endParaRPr/>
          </a:p>
        </p:txBody>
      </p:sp>
      <p:sp>
        <p:nvSpPr>
          <p:cNvPr id="546" name="Google Shape;546;p42"/>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CC0000"/>
                </a:solidFill>
                <a:latin typeface="Arial"/>
                <a:ea typeface="Arial"/>
                <a:cs typeface="Arial"/>
                <a:sym typeface="Arial"/>
              </a:rPr>
              <a:t>Classification in the Balance Sheet</a:t>
            </a:r>
            <a:endParaRPr/>
          </a:p>
        </p:txBody>
      </p:sp>
      <p:sp>
        <p:nvSpPr>
          <p:cNvPr id="547" name="Google Shape;547;p42"/>
          <p:cNvSpPr txBox="1"/>
          <p:nvPr/>
        </p:nvSpPr>
        <p:spPr>
          <a:xfrm>
            <a:off x="457200" y="1371600"/>
            <a:ext cx="3581400" cy="544765"/>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6600"/>
              </a:buClr>
              <a:buSzPts val="2240"/>
              <a:buFont typeface="Noto Sans Symbols"/>
              <a:buNone/>
            </a:pPr>
            <a:r>
              <a:rPr b="1" lang="en-US" sz="2800">
                <a:solidFill>
                  <a:srgbClr val="006600"/>
                </a:solidFill>
                <a:latin typeface="Arial"/>
                <a:ea typeface="Arial"/>
                <a:cs typeface="Arial"/>
                <a:sym typeface="Arial"/>
              </a:rPr>
              <a:t>Liabilities</a:t>
            </a:r>
            <a:endParaRPr/>
          </a:p>
        </p:txBody>
      </p:sp>
      <p:cxnSp>
        <p:nvCxnSpPr>
          <p:cNvPr id="548" name="Google Shape;548;p4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graphicFrame>
        <p:nvGraphicFramePr>
          <p:cNvPr id="549" name="Google Shape;549;p42"/>
          <p:cNvGraphicFramePr/>
          <p:nvPr/>
        </p:nvGraphicFramePr>
        <p:xfrm>
          <a:off x="4419600" y="1371600"/>
          <a:ext cx="4462463" cy="4738688"/>
        </p:xfrm>
        <a:graphic>
          <a:graphicData uri="http://schemas.openxmlformats.org/presentationml/2006/ole">
            <mc:AlternateContent>
              <mc:Choice Requires="v">
                <p:oleObj r:id="rId4" imgH="4738688" imgW="4462463" progId="Excel.Sheet.8" spid="_x0000_s1">
                  <p:embed/>
                </p:oleObj>
              </mc:Choice>
              <mc:Fallback>
                <p:oleObj r:id="rId5" imgH="4738688" imgW="4462463" progId="Excel.Sheet.8">
                  <p:embed/>
                  <p:pic>
                    <p:nvPicPr>
                      <p:cNvPr id="549" name="Google Shape;549;p42"/>
                      <p:cNvPicPr preferRelativeResize="0"/>
                      <p:nvPr/>
                    </p:nvPicPr>
                    <p:blipFill rotWithShape="1">
                      <a:blip r:embed="rId6">
                        <a:alphaModFix/>
                      </a:blip>
                      <a:srcRect b="0" l="0" r="0" t="0"/>
                      <a:stretch/>
                    </p:blipFill>
                    <p:spPr>
                      <a:xfrm>
                        <a:off x="4419600" y="1371600"/>
                        <a:ext cx="4462463" cy="4738688"/>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cxnSp>
        <p:nvCxnSpPr>
          <p:cNvPr id="550" name="Google Shape;550;p42"/>
          <p:cNvCxnSpPr/>
          <p:nvPr/>
        </p:nvCxnSpPr>
        <p:spPr>
          <a:xfrm>
            <a:off x="3657600" y="1981200"/>
            <a:ext cx="685800" cy="0"/>
          </a:xfrm>
          <a:prstGeom prst="straightConnector1">
            <a:avLst/>
          </a:prstGeom>
          <a:solidFill>
            <a:schemeClr val="accent1"/>
          </a:solidFill>
          <a:ln cap="sq" cmpd="sng" w="38100">
            <a:solidFill>
              <a:srgbClr val="CC0000"/>
            </a:solidFill>
            <a:prstDash val="solid"/>
            <a:round/>
            <a:headEnd len="sm" w="sm" type="none"/>
            <a:tailEnd len="med" w="med" type="stealth"/>
          </a:ln>
        </p:spPr>
      </p:cxnSp>
      <p:cxnSp>
        <p:nvCxnSpPr>
          <p:cNvPr id="551" name="Google Shape;551;p42"/>
          <p:cNvCxnSpPr/>
          <p:nvPr/>
        </p:nvCxnSpPr>
        <p:spPr>
          <a:xfrm>
            <a:off x="3657600" y="4419600"/>
            <a:ext cx="685800" cy="0"/>
          </a:xfrm>
          <a:prstGeom prst="straightConnector1">
            <a:avLst/>
          </a:prstGeom>
          <a:solidFill>
            <a:schemeClr val="accent1"/>
          </a:solidFill>
          <a:ln cap="sq" cmpd="sng" w="38100">
            <a:solidFill>
              <a:srgbClr val="CC0000"/>
            </a:solidFill>
            <a:prstDash val="solid"/>
            <a:round/>
            <a:headEnd len="sm" w="sm" type="none"/>
            <a:tailEnd len="med" w="med" type="stealth"/>
          </a:ln>
        </p:spPr>
      </p:cxnSp>
      <p:sp>
        <p:nvSpPr>
          <p:cNvPr id="552" name="Google Shape;552;p4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43"/>
          <p:cNvSpPr txBox="1"/>
          <p:nvPr/>
        </p:nvSpPr>
        <p:spPr>
          <a:xfrm>
            <a:off x="457200" y="1981200"/>
            <a:ext cx="3429000" cy="30543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1760"/>
              <a:buFont typeface="Noto Sans Symbols"/>
              <a:buNone/>
            </a:pPr>
            <a:r>
              <a:rPr b="0" lang="en-US" sz="2200">
                <a:solidFill>
                  <a:schemeClr val="dk1"/>
                </a:solidFill>
                <a:latin typeface="Arial"/>
                <a:ea typeface="Arial"/>
                <a:cs typeface="Arial"/>
                <a:sym typeface="Arial"/>
              </a:rPr>
              <a:t>Obligations that a company reasonably expects to liquidate either through the use  of current assets or the creation of other current liabilities.</a:t>
            </a:r>
            <a:endParaRPr/>
          </a:p>
        </p:txBody>
      </p:sp>
      <p:sp>
        <p:nvSpPr>
          <p:cNvPr id="558" name="Google Shape;558;p43"/>
          <p:cNvSpPr txBox="1"/>
          <p:nvPr/>
        </p:nvSpPr>
        <p:spPr>
          <a:xfrm>
            <a:off x="457200" y="1371600"/>
            <a:ext cx="35814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Current Liabilities</a:t>
            </a:r>
            <a:endParaRPr/>
          </a:p>
        </p:txBody>
      </p:sp>
      <p:sp>
        <p:nvSpPr>
          <p:cNvPr id="559" name="Google Shape;559;p43"/>
          <p:cNvSpPr/>
          <p:nvPr/>
        </p:nvSpPr>
        <p:spPr>
          <a:xfrm flipH="1">
            <a:off x="4038600" y="2133600"/>
            <a:ext cx="304800" cy="1752600"/>
          </a:xfrm>
          <a:prstGeom prst="rightBrace">
            <a:avLst>
              <a:gd fmla="val 47917" name="adj1"/>
              <a:gd fmla="val 50134" name="adj2"/>
            </a:avLst>
          </a:prstGeom>
          <a:noFill/>
          <a:ln cap="sq" cmpd="sng" w="381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graphicFrame>
        <p:nvGraphicFramePr>
          <p:cNvPr id="560" name="Google Shape;560;p43"/>
          <p:cNvGraphicFramePr/>
          <p:nvPr/>
        </p:nvGraphicFramePr>
        <p:xfrm>
          <a:off x="4419600" y="1371600"/>
          <a:ext cx="4462463" cy="4738688"/>
        </p:xfrm>
        <a:graphic>
          <a:graphicData uri="http://schemas.openxmlformats.org/presentationml/2006/ole">
            <mc:AlternateContent>
              <mc:Choice Requires="v">
                <p:oleObj r:id="rId4" imgH="4738688" imgW="4462463" progId="Excel.Sheet.8" spid="_x0000_s1">
                  <p:embed/>
                </p:oleObj>
              </mc:Choice>
              <mc:Fallback>
                <p:oleObj r:id="rId5" imgH="4738688" imgW="4462463" progId="Excel.Sheet.8">
                  <p:embed/>
                  <p:pic>
                    <p:nvPicPr>
                      <p:cNvPr id="560" name="Google Shape;560;p43"/>
                      <p:cNvPicPr preferRelativeResize="0"/>
                      <p:nvPr/>
                    </p:nvPicPr>
                    <p:blipFill rotWithShape="1">
                      <a:blip r:embed="rId6">
                        <a:alphaModFix/>
                      </a:blip>
                      <a:srcRect b="0" l="0" r="0" t="0"/>
                      <a:stretch/>
                    </p:blipFill>
                    <p:spPr>
                      <a:xfrm>
                        <a:off x="4419600" y="1371600"/>
                        <a:ext cx="4462463" cy="4738688"/>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sp>
        <p:nvSpPr>
          <p:cNvPr id="561" name="Google Shape;561;p43"/>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“Liabilities”</a:t>
            </a:r>
            <a:endParaRPr/>
          </a:p>
        </p:txBody>
      </p:sp>
      <p:cxnSp>
        <p:nvCxnSpPr>
          <p:cNvPr id="562" name="Google Shape;562;p4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63" name="Google Shape;563;p4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pic>
        <p:nvPicPr>
          <p:cNvPr id="568" name="Google Shape;568;p44"/>
          <p:cNvPicPr preferRelativeResize="0"/>
          <p:nvPr/>
        </p:nvPicPr>
        <p:blipFill rotWithShape="1">
          <a:blip r:embed="rId3">
            <a:alphaModFix/>
          </a:blip>
          <a:srcRect b="0" l="0" r="0" t="0"/>
          <a:stretch/>
        </p:blipFill>
        <p:spPr>
          <a:xfrm>
            <a:off x="659174" y="2083066"/>
            <a:ext cx="7825653" cy="3936734"/>
          </a:xfrm>
          <a:prstGeom prst="rect">
            <a:avLst/>
          </a:prstGeom>
          <a:noFill/>
          <a:ln>
            <a:noFill/>
          </a:ln>
        </p:spPr>
      </p:pic>
      <p:sp>
        <p:nvSpPr>
          <p:cNvPr id="569" name="Google Shape;569;p44"/>
          <p:cNvSpPr txBox="1"/>
          <p:nvPr/>
        </p:nvSpPr>
        <p:spPr>
          <a:xfrm>
            <a:off x="609600" y="1371600"/>
            <a:ext cx="48768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Current Liabilities</a:t>
            </a:r>
            <a:endParaRPr/>
          </a:p>
        </p:txBody>
      </p:sp>
      <p:sp>
        <p:nvSpPr>
          <p:cNvPr id="570" name="Google Shape;570;p44"/>
          <p:cNvSpPr/>
          <p:nvPr/>
        </p:nvSpPr>
        <p:spPr>
          <a:xfrm>
            <a:off x="6324600" y="1861398"/>
            <a:ext cx="228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5-13</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Balance Sheet Presentation of Current Liabilities</a:t>
            </a:r>
            <a:endParaRPr/>
          </a:p>
        </p:txBody>
      </p:sp>
      <p:cxnSp>
        <p:nvCxnSpPr>
          <p:cNvPr id="571" name="Google Shape;571;p4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72" name="Google Shape;572;p44"/>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“Liabilities”</a:t>
            </a:r>
            <a:endParaRPr/>
          </a:p>
        </p:txBody>
      </p:sp>
      <p:sp>
        <p:nvSpPr>
          <p:cNvPr id="573" name="Google Shape;573;p4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45"/>
          <p:cNvSpPr txBox="1"/>
          <p:nvPr/>
        </p:nvSpPr>
        <p:spPr>
          <a:xfrm>
            <a:off x="457200" y="1981200"/>
            <a:ext cx="3581400" cy="380841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1840"/>
              <a:buFont typeface="Noto Sans Symbols"/>
              <a:buNone/>
            </a:pPr>
            <a:r>
              <a:rPr b="0" lang="en-US" sz="2300">
                <a:solidFill>
                  <a:schemeClr val="dk1"/>
                </a:solidFill>
                <a:latin typeface="Arial"/>
                <a:ea typeface="Arial"/>
                <a:cs typeface="Arial"/>
                <a:sym typeface="Arial"/>
              </a:rPr>
              <a:t>Obligations that a company does not reasonably expect to liquidate within the normal operating cycle.</a:t>
            </a:r>
            <a:endParaRPr/>
          </a:p>
          <a:p>
            <a:pPr indent="0" lvl="0" marL="0" marR="0" rtl="0" algn="l">
              <a:lnSpc>
                <a:spcPct val="125000"/>
              </a:lnSpc>
              <a:spcBef>
                <a:spcPts val="1150"/>
              </a:spcBef>
              <a:spcAft>
                <a:spcPts val="0"/>
              </a:spcAft>
              <a:buClr>
                <a:schemeClr val="dk1"/>
              </a:buClr>
              <a:buSzPts val="1840"/>
              <a:buFont typeface="Noto Sans Symbols"/>
              <a:buNone/>
            </a:pPr>
            <a:r>
              <a:rPr b="0" lang="en-US" sz="2300">
                <a:solidFill>
                  <a:schemeClr val="dk1"/>
                </a:solidFill>
                <a:latin typeface="Arial"/>
                <a:ea typeface="Arial"/>
                <a:cs typeface="Arial"/>
                <a:sym typeface="Arial"/>
              </a:rPr>
              <a:t>All covenants and restrictions must be disclosed.</a:t>
            </a:r>
            <a:endParaRPr/>
          </a:p>
        </p:txBody>
      </p:sp>
      <p:sp>
        <p:nvSpPr>
          <p:cNvPr id="579" name="Google Shape;579;p45"/>
          <p:cNvSpPr txBox="1"/>
          <p:nvPr/>
        </p:nvSpPr>
        <p:spPr>
          <a:xfrm>
            <a:off x="457200" y="1371600"/>
            <a:ext cx="39624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i="1" lang="en-US" sz="2700">
                <a:solidFill>
                  <a:schemeClr val="dk1"/>
                </a:solidFill>
                <a:latin typeface="Arial"/>
                <a:ea typeface="Arial"/>
                <a:cs typeface="Arial"/>
                <a:sym typeface="Arial"/>
              </a:rPr>
              <a:t>Long-Term Liabilities</a:t>
            </a:r>
            <a:endParaRPr/>
          </a:p>
        </p:txBody>
      </p:sp>
      <p:sp>
        <p:nvSpPr>
          <p:cNvPr id="580" name="Google Shape;580;p45"/>
          <p:cNvSpPr/>
          <p:nvPr/>
        </p:nvSpPr>
        <p:spPr>
          <a:xfrm flipH="1">
            <a:off x="4038600" y="4267200"/>
            <a:ext cx="304800" cy="1524000"/>
          </a:xfrm>
          <a:prstGeom prst="rightBrace">
            <a:avLst>
              <a:gd fmla="val 41667" name="adj1"/>
              <a:gd fmla="val 50134" name="adj2"/>
            </a:avLst>
          </a:prstGeom>
          <a:noFill/>
          <a:ln cap="sq" cmpd="sng" w="3810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graphicFrame>
        <p:nvGraphicFramePr>
          <p:cNvPr id="581" name="Google Shape;581;p45"/>
          <p:cNvGraphicFramePr/>
          <p:nvPr/>
        </p:nvGraphicFramePr>
        <p:xfrm>
          <a:off x="4419600" y="1371600"/>
          <a:ext cx="4462463" cy="4738688"/>
        </p:xfrm>
        <a:graphic>
          <a:graphicData uri="http://schemas.openxmlformats.org/presentationml/2006/ole">
            <mc:AlternateContent>
              <mc:Choice Requires="v">
                <p:oleObj r:id="rId4" imgH="4738688" imgW="4462463" progId="Excel.Sheet.8" spid="_x0000_s1">
                  <p:embed/>
                </p:oleObj>
              </mc:Choice>
              <mc:Fallback>
                <p:oleObj r:id="rId5" imgH="4738688" imgW="4462463" progId="Excel.Sheet.8">
                  <p:embed/>
                  <p:pic>
                    <p:nvPicPr>
                      <p:cNvPr id="581" name="Google Shape;581;p45"/>
                      <p:cNvPicPr preferRelativeResize="0"/>
                      <p:nvPr/>
                    </p:nvPicPr>
                    <p:blipFill rotWithShape="1">
                      <a:blip r:embed="rId6">
                        <a:alphaModFix/>
                      </a:blip>
                      <a:srcRect b="0" l="0" r="0" t="0"/>
                      <a:stretch/>
                    </p:blipFill>
                    <p:spPr>
                      <a:xfrm>
                        <a:off x="4419600" y="1371600"/>
                        <a:ext cx="4462463" cy="4738688"/>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cxnSp>
        <p:nvCxnSpPr>
          <p:cNvPr id="582" name="Google Shape;582;p4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83" name="Google Shape;583;p45"/>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“Liabilities”</a:t>
            </a:r>
            <a:endParaRPr/>
          </a:p>
        </p:txBody>
      </p:sp>
      <p:sp>
        <p:nvSpPr>
          <p:cNvPr id="584" name="Google Shape;584;p4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46"/>
          <p:cNvSpPr txBox="1"/>
          <p:nvPr/>
        </p:nvSpPr>
        <p:spPr>
          <a:xfrm>
            <a:off x="533400" y="1295400"/>
            <a:ext cx="8153400" cy="258286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760"/>
              <a:buFont typeface="Noto Sans Symbols"/>
              <a:buNone/>
            </a:pPr>
            <a:r>
              <a:rPr b="1" lang="en-US" sz="2200">
                <a:solidFill>
                  <a:schemeClr val="dk1"/>
                </a:solidFill>
                <a:latin typeface="Arial"/>
                <a:ea typeface="Arial"/>
                <a:cs typeface="Arial"/>
                <a:sym typeface="Arial"/>
              </a:rPr>
              <a:t>Illustration: </a:t>
            </a:r>
            <a:r>
              <a:rPr b="0" lang="en-US" sz="2000">
                <a:solidFill>
                  <a:schemeClr val="dk1"/>
                </a:solidFill>
                <a:latin typeface="Arial"/>
                <a:ea typeface="Arial"/>
                <a:cs typeface="Arial"/>
                <a:sym typeface="Arial"/>
              </a:rPr>
              <a:t>Included in Adams Company’s December 31, 2017, trial balance are the following accounts: Accounts Payable $220,000; Pension Asset/Liability $375,000; Discount on Bonds Payable $29,000; Unearned Revenue $41,000; Bonds Payable $400,000; Salaries and Wages Payable $27,000; Interest Payable $12,000; Income Taxes Payable $29,000.  Prepare the </a:t>
            </a:r>
            <a:r>
              <a:rPr b="1" lang="en-US" sz="2000">
                <a:solidFill>
                  <a:schemeClr val="dk1"/>
                </a:solidFill>
                <a:latin typeface="Arial"/>
                <a:ea typeface="Arial"/>
                <a:cs typeface="Arial"/>
                <a:sym typeface="Arial"/>
              </a:rPr>
              <a:t>long-term liabilities</a:t>
            </a:r>
            <a:r>
              <a:rPr b="0" lang="en-US" sz="2000">
                <a:solidFill>
                  <a:schemeClr val="dk1"/>
                </a:solidFill>
                <a:latin typeface="Arial"/>
                <a:ea typeface="Arial"/>
                <a:cs typeface="Arial"/>
                <a:sym typeface="Arial"/>
              </a:rPr>
              <a:t> section of the balance sheet.</a:t>
            </a:r>
            <a:endParaRPr/>
          </a:p>
        </p:txBody>
      </p:sp>
      <p:sp>
        <p:nvSpPr>
          <p:cNvPr id="590" name="Google Shape;590;p46"/>
          <p:cNvSpPr/>
          <p:nvPr/>
        </p:nvSpPr>
        <p:spPr>
          <a:xfrm>
            <a:off x="1905000" y="4038600"/>
            <a:ext cx="39624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C0000"/>
              </a:buClr>
              <a:buSzPts val="2000"/>
              <a:buFont typeface="Noto Sans Symbols"/>
              <a:buNone/>
            </a:pPr>
            <a:r>
              <a:rPr b="1" lang="en-US" sz="2000">
                <a:solidFill>
                  <a:srgbClr val="CC0000"/>
                </a:solidFill>
                <a:latin typeface="Arial"/>
                <a:ea typeface="Arial"/>
                <a:cs typeface="Arial"/>
                <a:sym typeface="Arial"/>
              </a:rPr>
              <a:t>Long-term liabilities	</a:t>
            </a:r>
            <a:r>
              <a:rPr b="0" lang="en-US" sz="2000">
                <a:solidFill>
                  <a:srgbClr val="CC0000"/>
                </a:solidFill>
                <a:latin typeface="Arial"/>
                <a:ea typeface="Arial"/>
                <a:cs typeface="Arial"/>
                <a:sym typeface="Arial"/>
              </a:rPr>
              <a:t>	</a:t>
            </a:r>
            <a:endParaRPr/>
          </a:p>
        </p:txBody>
      </p:sp>
      <p:sp>
        <p:nvSpPr>
          <p:cNvPr id="591" name="Google Shape;591;p46"/>
          <p:cNvSpPr/>
          <p:nvPr/>
        </p:nvSpPr>
        <p:spPr>
          <a:xfrm>
            <a:off x="1905000" y="4435475"/>
            <a:ext cx="5257800" cy="396875"/>
          </a:xfrm>
          <a:prstGeom prst="rect">
            <a:avLst/>
          </a:prstGeom>
          <a:noFill/>
          <a:ln>
            <a:noFill/>
          </a:ln>
        </p:spPr>
        <p:txBody>
          <a:bodyPr anchorCtr="0" anchor="t" bIns="45700" lIns="91425" spcFirstLastPara="1" rIns="91425" wrap="square" tIns="45700">
            <a:spAutoFit/>
          </a:bodyPr>
          <a:lstStyle/>
          <a:p>
            <a:pPr indent="0" lvl="0" marL="290513" marR="0" rtl="0" algn="l">
              <a:spcBef>
                <a:spcPts val="0"/>
              </a:spcBef>
              <a:spcAft>
                <a:spcPts val="0"/>
              </a:spcAft>
              <a:buClr>
                <a:srgbClr val="000000"/>
              </a:buClr>
              <a:buSzPts val="2000"/>
              <a:buFont typeface="Noto Sans Symbols"/>
              <a:buNone/>
            </a:pPr>
            <a:r>
              <a:rPr b="0" lang="en-US" sz="2000">
                <a:solidFill>
                  <a:srgbClr val="000000"/>
                </a:solidFill>
                <a:latin typeface="Arial"/>
                <a:ea typeface="Arial"/>
                <a:cs typeface="Arial"/>
                <a:sym typeface="Arial"/>
              </a:rPr>
              <a:t>Pension Asset/liability  	$375,000</a:t>
            </a:r>
            <a:endParaRPr/>
          </a:p>
        </p:txBody>
      </p:sp>
      <p:sp>
        <p:nvSpPr>
          <p:cNvPr id="592" name="Google Shape;592;p46"/>
          <p:cNvSpPr/>
          <p:nvPr/>
        </p:nvSpPr>
        <p:spPr>
          <a:xfrm>
            <a:off x="1905000" y="4864100"/>
            <a:ext cx="5257800" cy="396875"/>
          </a:xfrm>
          <a:prstGeom prst="rect">
            <a:avLst/>
          </a:prstGeom>
          <a:noFill/>
          <a:ln>
            <a:noFill/>
          </a:ln>
        </p:spPr>
        <p:txBody>
          <a:bodyPr anchorCtr="0" anchor="t" bIns="45700" lIns="91425" spcFirstLastPara="1" rIns="91425" wrap="square" tIns="45700">
            <a:spAutoFit/>
          </a:bodyPr>
          <a:lstStyle/>
          <a:p>
            <a:pPr indent="0" lvl="0" marL="290513" marR="0" rtl="0" algn="l">
              <a:spcBef>
                <a:spcPts val="0"/>
              </a:spcBef>
              <a:spcAft>
                <a:spcPts val="0"/>
              </a:spcAft>
              <a:buClr>
                <a:srgbClr val="000000"/>
              </a:buClr>
              <a:buSzPts val="2000"/>
              <a:buFont typeface="Noto Sans Symbols"/>
              <a:buNone/>
            </a:pPr>
            <a:r>
              <a:rPr b="0" lang="en-US" sz="2000">
                <a:solidFill>
                  <a:srgbClr val="000000"/>
                </a:solidFill>
                <a:latin typeface="Arial"/>
                <a:ea typeface="Arial"/>
                <a:cs typeface="Arial"/>
                <a:sym typeface="Arial"/>
              </a:rPr>
              <a:t>Bonds payable 	400,000</a:t>
            </a:r>
            <a:endParaRPr/>
          </a:p>
        </p:txBody>
      </p:sp>
      <p:sp>
        <p:nvSpPr>
          <p:cNvPr id="593" name="Google Shape;593;p46"/>
          <p:cNvSpPr/>
          <p:nvPr/>
        </p:nvSpPr>
        <p:spPr>
          <a:xfrm>
            <a:off x="1905000" y="5273675"/>
            <a:ext cx="5486400" cy="396875"/>
          </a:xfrm>
          <a:prstGeom prst="rect">
            <a:avLst/>
          </a:prstGeom>
          <a:noFill/>
          <a:ln>
            <a:noFill/>
          </a:ln>
        </p:spPr>
        <p:txBody>
          <a:bodyPr anchorCtr="0" anchor="t" bIns="45700" lIns="91425" spcFirstLastPara="1" rIns="91425" wrap="square" tIns="45700">
            <a:spAutoFit/>
          </a:bodyPr>
          <a:lstStyle/>
          <a:p>
            <a:pPr indent="0" lvl="0" marL="290513" marR="0" rtl="0" algn="l">
              <a:spcBef>
                <a:spcPts val="0"/>
              </a:spcBef>
              <a:spcAft>
                <a:spcPts val="0"/>
              </a:spcAft>
              <a:buClr>
                <a:srgbClr val="000000"/>
              </a:buClr>
              <a:buSzPts val="2000"/>
              <a:buFont typeface="Noto Sans Symbols"/>
              <a:buNone/>
            </a:pPr>
            <a:r>
              <a:rPr b="0" lang="en-US" sz="2000">
                <a:solidFill>
                  <a:srgbClr val="000000"/>
                </a:solidFill>
                <a:latin typeface="Arial"/>
                <a:ea typeface="Arial"/>
                <a:cs typeface="Arial"/>
                <a:sym typeface="Arial"/>
              </a:rPr>
              <a:t>Discount on bonds payable 	(29,000)</a:t>
            </a:r>
            <a:endParaRPr/>
          </a:p>
        </p:txBody>
      </p:sp>
      <p:sp>
        <p:nvSpPr>
          <p:cNvPr id="594" name="Google Shape;594;p46"/>
          <p:cNvSpPr/>
          <p:nvPr/>
        </p:nvSpPr>
        <p:spPr>
          <a:xfrm>
            <a:off x="1905000" y="5702300"/>
            <a:ext cx="5257800" cy="396875"/>
          </a:xfrm>
          <a:prstGeom prst="rect">
            <a:avLst/>
          </a:prstGeom>
          <a:noFill/>
          <a:ln>
            <a:noFill/>
          </a:ln>
        </p:spPr>
        <p:txBody>
          <a:bodyPr anchorCtr="0" anchor="t" bIns="45700" lIns="91425" spcFirstLastPara="1" rIns="91425" wrap="square" tIns="45700">
            <a:spAutoFit/>
          </a:bodyPr>
          <a:lstStyle/>
          <a:p>
            <a:pPr indent="0" lvl="0" marL="692150" marR="0" rtl="0" algn="l">
              <a:spcBef>
                <a:spcPts val="0"/>
              </a:spcBef>
              <a:spcAft>
                <a:spcPts val="0"/>
              </a:spcAft>
              <a:buClr>
                <a:srgbClr val="000000"/>
              </a:buClr>
              <a:buSzPts val="2000"/>
              <a:buFont typeface="Noto Sans Symbols"/>
              <a:buNone/>
            </a:pPr>
            <a:r>
              <a:rPr b="0" lang="en-US" sz="2000">
                <a:solidFill>
                  <a:srgbClr val="000000"/>
                </a:solidFill>
                <a:latin typeface="Arial"/>
                <a:ea typeface="Arial"/>
                <a:cs typeface="Arial"/>
                <a:sym typeface="Arial"/>
              </a:rPr>
              <a:t>Total 	$746,000</a:t>
            </a:r>
            <a:endParaRPr/>
          </a:p>
        </p:txBody>
      </p:sp>
      <p:cxnSp>
        <p:nvCxnSpPr>
          <p:cNvPr id="595" name="Google Shape;595;p46"/>
          <p:cNvCxnSpPr/>
          <p:nvPr/>
        </p:nvCxnSpPr>
        <p:spPr>
          <a:xfrm>
            <a:off x="5715000" y="5715000"/>
            <a:ext cx="1447800" cy="0"/>
          </a:xfrm>
          <a:prstGeom prst="straightConnector1">
            <a:avLst/>
          </a:prstGeom>
          <a:noFill/>
          <a:ln cap="sq" cmpd="sng" w="28575">
            <a:solidFill>
              <a:schemeClr val="dk1"/>
            </a:solidFill>
            <a:prstDash val="solid"/>
            <a:round/>
            <a:headEnd len="sm" w="sm" type="none"/>
            <a:tailEnd len="sm" w="sm" type="none"/>
          </a:ln>
        </p:spPr>
      </p:cxnSp>
      <p:cxnSp>
        <p:nvCxnSpPr>
          <p:cNvPr id="596" name="Google Shape;596;p46"/>
          <p:cNvCxnSpPr/>
          <p:nvPr/>
        </p:nvCxnSpPr>
        <p:spPr>
          <a:xfrm>
            <a:off x="5715000" y="6096000"/>
            <a:ext cx="1447800" cy="0"/>
          </a:xfrm>
          <a:prstGeom prst="straightConnector1">
            <a:avLst/>
          </a:prstGeom>
          <a:noFill/>
          <a:ln cap="sq" cmpd="sng" w="28575">
            <a:solidFill>
              <a:schemeClr val="dk1"/>
            </a:solidFill>
            <a:prstDash val="solid"/>
            <a:round/>
            <a:headEnd len="sm" w="sm" type="none"/>
            <a:tailEnd len="sm" w="sm" type="none"/>
          </a:ln>
        </p:spPr>
      </p:cxnSp>
      <p:cxnSp>
        <p:nvCxnSpPr>
          <p:cNvPr id="597" name="Google Shape;597;p4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98" name="Google Shape;598;p46"/>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“Liabilities”</a:t>
            </a:r>
            <a:endParaRPr/>
          </a:p>
        </p:txBody>
      </p:sp>
      <p:sp>
        <p:nvSpPr>
          <p:cNvPr id="599" name="Google Shape;599;p4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pic>
        <p:nvPicPr>
          <p:cNvPr id="604" name="Google Shape;604;p47"/>
          <p:cNvPicPr preferRelativeResize="0"/>
          <p:nvPr/>
        </p:nvPicPr>
        <p:blipFill rotWithShape="1">
          <a:blip r:embed="rId3">
            <a:alphaModFix/>
          </a:blip>
          <a:srcRect b="0" l="0" r="0" t="0"/>
          <a:stretch/>
        </p:blipFill>
        <p:spPr>
          <a:xfrm>
            <a:off x="838200" y="2133600"/>
            <a:ext cx="7315200" cy="4125913"/>
          </a:xfrm>
          <a:prstGeom prst="rect">
            <a:avLst/>
          </a:prstGeom>
          <a:noFill/>
          <a:ln>
            <a:noFill/>
          </a:ln>
        </p:spPr>
      </p:pic>
      <p:sp>
        <p:nvSpPr>
          <p:cNvPr id="605" name="Google Shape;605;p47"/>
          <p:cNvSpPr txBox="1"/>
          <p:nvPr/>
        </p:nvSpPr>
        <p:spPr>
          <a:xfrm>
            <a:off x="609600" y="1371600"/>
            <a:ext cx="4876800" cy="52860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chemeClr val="dk1"/>
              </a:buClr>
              <a:buSzPts val="2160"/>
              <a:buFont typeface="Noto Sans Symbols"/>
              <a:buNone/>
            </a:pPr>
            <a:r>
              <a:rPr b="1" lang="en-US" sz="2700">
                <a:solidFill>
                  <a:schemeClr val="dk1"/>
                </a:solidFill>
                <a:latin typeface="Arial"/>
                <a:ea typeface="Arial"/>
                <a:cs typeface="Arial"/>
                <a:sym typeface="Arial"/>
              </a:rPr>
              <a:t>Long-Term Liabilities</a:t>
            </a:r>
            <a:endParaRPr/>
          </a:p>
        </p:txBody>
      </p:sp>
      <p:sp>
        <p:nvSpPr>
          <p:cNvPr id="606" name="Google Shape;606;p47"/>
          <p:cNvSpPr/>
          <p:nvPr/>
        </p:nvSpPr>
        <p:spPr>
          <a:xfrm>
            <a:off x="6143808" y="1874838"/>
            <a:ext cx="2209800" cy="646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5-14</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Balance Sheet Presentation of Long-Term Liabilities</a:t>
            </a:r>
            <a:endParaRPr/>
          </a:p>
        </p:txBody>
      </p:sp>
      <p:cxnSp>
        <p:nvCxnSpPr>
          <p:cNvPr id="607" name="Google Shape;607;p4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08" name="Google Shape;608;p47"/>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 </a:t>
            </a:r>
            <a:r>
              <a:rPr i="0" lang="en-US" sz="2800">
                <a:solidFill>
                  <a:schemeClr val="dk1"/>
                </a:solidFill>
                <a:latin typeface="Arial"/>
                <a:ea typeface="Arial"/>
                <a:cs typeface="Arial"/>
                <a:sym typeface="Arial"/>
              </a:rPr>
              <a:t>– </a:t>
            </a:r>
            <a:r>
              <a:rPr i="0" lang="en-US" sz="3200">
                <a:solidFill>
                  <a:srgbClr val="006600"/>
                </a:solidFill>
                <a:latin typeface="Arial"/>
                <a:ea typeface="Arial"/>
                <a:cs typeface="Arial"/>
                <a:sym typeface="Arial"/>
              </a:rPr>
              <a:t>“Liabilities”</a:t>
            </a:r>
            <a:endParaRPr/>
          </a:p>
        </p:txBody>
      </p:sp>
      <p:sp>
        <p:nvSpPr>
          <p:cNvPr id="609" name="Google Shape;609;p4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48"/>
          <p:cNvSpPr txBox="1"/>
          <p:nvPr/>
        </p:nvSpPr>
        <p:spPr>
          <a:xfrm>
            <a:off x="609600" y="1371600"/>
            <a:ext cx="7620000" cy="52860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6600"/>
              </a:buClr>
              <a:buSzPts val="2160"/>
              <a:buFont typeface="Noto Sans Symbols"/>
              <a:buNone/>
            </a:pPr>
            <a:r>
              <a:rPr b="1" lang="en-US" sz="2700">
                <a:solidFill>
                  <a:srgbClr val="006600"/>
                </a:solidFill>
                <a:latin typeface="Arial"/>
                <a:ea typeface="Arial"/>
                <a:cs typeface="Arial"/>
                <a:sym typeface="Arial"/>
              </a:rPr>
              <a:t>Owners’ Equity</a:t>
            </a:r>
            <a:endParaRPr/>
          </a:p>
        </p:txBody>
      </p:sp>
      <p:sp>
        <p:nvSpPr>
          <p:cNvPr id="615" name="Google Shape;615;p48"/>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CC0000"/>
                </a:solidFill>
                <a:latin typeface="Arial"/>
                <a:ea typeface="Arial"/>
                <a:cs typeface="Arial"/>
                <a:sym typeface="Arial"/>
              </a:rPr>
              <a:t>Classification in the Balance Sheet</a:t>
            </a:r>
            <a:endParaRPr/>
          </a:p>
        </p:txBody>
      </p:sp>
      <p:cxnSp>
        <p:nvCxnSpPr>
          <p:cNvPr id="616" name="Google Shape;616;p4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617" name="Google Shape;617;p48"/>
          <p:cNvPicPr preferRelativeResize="0"/>
          <p:nvPr/>
        </p:nvPicPr>
        <p:blipFill rotWithShape="1">
          <a:blip r:embed="rId3">
            <a:alphaModFix/>
          </a:blip>
          <a:srcRect b="0" l="0" r="0" t="0"/>
          <a:stretch/>
        </p:blipFill>
        <p:spPr>
          <a:xfrm>
            <a:off x="381000" y="2171700"/>
            <a:ext cx="8253413" cy="3543300"/>
          </a:xfrm>
          <a:prstGeom prst="rect">
            <a:avLst/>
          </a:prstGeom>
          <a:noFill/>
          <a:ln>
            <a:noFill/>
          </a:ln>
        </p:spPr>
      </p:pic>
      <p:sp>
        <p:nvSpPr>
          <p:cNvPr id="618" name="Google Shape;618;p4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id="623" name="Google Shape;623;p49"/>
          <p:cNvPicPr preferRelativeResize="0"/>
          <p:nvPr/>
        </p:nvPicPr>
        <p:blipFill rotWithShape="1">
          <a:blip r:embed="rId3">
            <a:alphaModFix/>
          </a:blip>
          <a:srcRect b="0" l="0" r="0" t="0"/>
          <a:stretch/>
        </p:blipFill>
        <p:spPr>
          <a:xfrm>
            <a:off x="609600" y="2133600"/>
            <a:ext cx="7934325" cy="3459163"/>
          </a:xfrm>
          <a:prstGeom prst="rect">
            <a:avLst/>
          </a:prstGeom>
          <a:noFill/>
          <a:ln>
            <a:noFill/>
          </a:ln>
        </p:spPr>
      </p:pic>
      <p:sp>
        <p:nvSpPr>
          <p:cNvPr id="624" name="Google Shape;624;p49"/>
          <p:cNvSpPr/>
          <p:nvPr/>
        </p:nvSpPr>
        <p:spPr>
          <a:xfrm>
            <a:off x="6494928" y="1910976"/>
            <a:ext cx="2133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a:t>
            </a:r>
            <a:r>
              <a:rPr b="1" lang="en-US" sz="1200">
                <a:solidFill>
                  <a:srgbClr val="800000"/>
                </a:solidFill>
                <a:latin typeface="Arial"/>
                <a:ea typeface="Arial"/>
                <a:cs typeface="Arial"/>
                <a:sym typeface="Arial"/>
              </a:rPr>
              <a:t> </a:t>
            </a:r>
            <a:r>
              <a:rPr b="1" lang="en-US" sz="1200">
                <a:solidFill>
                  <a:srgbClr val="006600"/>
                </a:solidFill>
                <a:latin typeface="Arial"/>
                <a:ea typeface="Arial"/>
                <a:cs typeface="Arial"/>
                <a:sym typeface="Arial"/>
              </a:rPr>
              <a:t>5-15</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Balance Sheet Presentation of Stockholders’ Equity</a:t>
            </a:r>
            <a:endParaRPr/>
          </a:p>
        </p:txBody>
      </p:sp>
      <p:sp>
        <p:nvSpPr>
          <p:cNvPr id="625" name="Google Shape;625;p49"/>
          <p:cNvSpPr txBox="1"/>
          <p:nvPr/>
        </p:nvSpPr>
        <p:spPr>
          <a:xfrm>
            <a:off x="609600" y="1371600"/>
            <a:ext cx="76200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6600"/>
              </a:buClr>
              <a:buSzPts val="2160"/>
              <a:buFont typeface="Noto Sans Symbols"/>
              <a:buNone/>
            </a:pPr>
            <a:r>
              <a:rPr b="1" lang="en-US" sz="2700">
                <a:solidFill>
                  <a:srgbClr val="006600"/>
                </a:solidFill>
                <a:latin typeface="Arial"/>
                <a:ea typeface="Arial"/>
                <a:cs typeface="Arial"/>
                <a:sym typeface="Arial"/>
              </a:rPr>
              <a:t>Owners’ Equity</a:t>
            </a:r>
            <a:endParaRPr/>
          </a:p>
        </p:txBody>
      </p:sp>
      <p:cxnSp>
        <p:nvCxnSpPr>
          <p:cNvPr id="626" name="Google Shape;626;p4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27" name="Google Shape;627;p49"/>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CC0000"/>
                </a:solidFill>
                <a:latin typeface="Arial"/>
                <a:ea typeface="Arial"/>
                <a:cs typeface="Arial"/>
                <a:sym typeface="Arial"/>
              </a:rPr>
              <a:t>Classification in the Balance Sheet</a:t>
            </a:r>
            <a:endParaRPr/>
          </a:p>
        </p:txBody>
      </p:sp>
      <p:pic>
        <p:nvPicPr>
          <p:cNvPr id="628" name="Google Shape;628;p49"/>
          <p:cNvPicPr preferRelativeResize="0"/>
          <p:nvPr/>
        </p:nvPicPr>
        <p:blipFill rotWithShape="1">
          <a:blip r:embed="rId4">
            <a:alphaModFix/>
          </a:blip>
          <a:srcRect b="0" l="0" r="0" t="0"/>
          <a:stretch/>
        </p:blipFill>
        <p:spPr>
          <a:xfrm>
            <a:off x="489671" y="2151528"/>
            <a:ext cx="835609" cy="745702"/>
          </a:xfrm>
          <a:prstGeom prst="rect">
            <a:avLst/>
          </a:prstGeom>
          <a:noFill/>
          <a:ln>
            <a:noFill/>
          </a:ln>
        </p:spPr>
      </p:pic>
      <p:sp>
        <p:nvSpPr>
          <p:cNvPr id="629" name="Google Shape;629;p4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5"/>
          <p:cNvSpPr txBox="1"/>
          <p:nvPr/>
        </p:nvSpPr>
        <p:spPr>
          <a:xfrm>
            <a:off x="609600" y="1981200"/>
            <a:ext cx="7696200" cy="3997325"/>
          </a:xfrm>
          <a:prstGeom prst="rect">
            <a:avLst/>
          </a:prstGeom>
          <a:noFill/>
          <a:ln>
            <a:noFill/>
          </a:ln>
        </p:spPr>
        <p:txBody>
          <a:bodyPr anchorCtr="0" anchor="t" bIns="45700" lIns="91425" spcFirstLastPara="1" rIns="91425" wrap="square" tIns="45700">
            <a:spAutoFit/>
          </a:bodyPr>
          <a:lstStyle/>
          <a:p>
            <a:pPr indent="-450850" lvl="0" marL="682625" marR="0" rtl="0" algn="l">
              <a:lnSpc>
                <a:spcPct val="120000"/>
              </a:lnSpc>
              <a:spcBef>
                <a:spcPts val="0"/>
              </a:spcBef>
              <a:spcAft>
                <a:spcPts val="0"/>
              </a:spcAft>
              <a:buClr>
                <a:srgbClr val="CC0000"/>
              </a:buClr>
              <a:buSzPts val="1840"/>
              <a:buFont typeface="Noto Sans Symbols"/>
              <a:buChar char="◆"/>
            </a:pPr>
            <a:r>
              <a:rPr b="0" i="0" lang="en-US" sz="2300" u="none" cap="none" strike="noStrike">
                <a:solidFill>
                  <a:schemeClr val="dk1"/>
                </a:solidFill>
                <a:latin typeface="Arial"/>
                <a:ea typeface="Arial"/>
                <a:cs typeface="Arial"/>
                <a:sym typeface="Arial"/>
              </a:rPr>
              <a:t>Computing rates of return.</a:t>
            </a:r>
            <a:endParaRPr/>
          </a:p>
          <a:p>
            <a:pPr indent="-450850" lvl="0" marL="682625" marR="0" rtl="0" algn="l">
              <a:lnSpc>
                <a:spcPct val="120000"/>
              </a:lnSpc>
              <a:spcBef>
                <a:spcPts val="1200"/>
              </a:spcBef>
              <a:spcAft>
                <a:spcPts val="0"/>
              </a:spcAft>
              <a:buClr>
                <a:srgbClr val="CC0000"/>
              </a:buClr>
              <a:buSzPts val="1840"/>
              <a:buFont typeface="Noto Sans Symbols"/>
              <a:buChar char="◆"/>
            </a:pPr>
            <a:r>
              <a:rPr b="0" i="0" lang="en-US" sz="2300" u="none" cap="none" strike="noStrike">
                <a:solidFill>
                  <a:schemeClr val="dk1"/>
                </a:solidFill>
                <a:latin typeface="Arial"/>
                <a:ea typeface="Arial"/>
                <a:cs typeface="Arial"/>
                <a:sym typeface="Arial"/>
              </a:rPr>
              <a:t>Evaluating the capital structure.</a:t>
            </a:r>
            <a:endParaRPr/>
          </a:p>
          <a:p>
            <a:pPr indent="-450850" lvl="0" marL="682625" marR="0" rtl="0" algn="l">
              <a:lnSpc>
                <a:spcPct val="120000"/>
              </a:lnSpc>
              <a:spcBef>
                <a:spcPts val="1200"/>
              </a:spcBef>
              <a:spcAft>
                <a:spcPts val="0"/>
              </a:spcAft>
              <a:buClr>
                <a:srgbClr val="CC0000"/>
              </a:buClr>
              <a:buSzPts val="1840"/>
              <a:buFont typeface="Noto Sans Symbols"/>
              <a:buChar char="◆"/>
            </a:pPr>
            <a:r>
              <a:rPr b="0" i="0" lang="en-US" sz="2300" u="none" cap="none" strike="noStrike">
                <a:solidFill>
                  <a:schemeClr val="dk1"/>
                </a:solidFill>
                <a:latin typeface="Arial"/>
                <a:ea typeface="Arial"/>
                <a:cs typeface="Arial"/>
                <a:sym typeface="Arial"/>
              </a:rPr>
              <a:t>Assess risk and future cash flows.</a:t>
            </a:r>
            <a:endParaRPr/>
          </a:p>
          <a:p>
            <a:pPr indent="-450850" lvl="0" marL="682625" marR="0" rtl="0" algn="l">
              <a:lnSpc>
                <a:spcPct val="120000"/>
              </a:lnSpc>
              <a:spcBef>
                <a:spcPts val="1200"/>
              </a:spcBef>
              <a:spcAft>
                <a:spcPts val="0"/>
              </a:spcAft>
              <a:buClr>
                <a:srgbClr val="CC0000"/>
              </a:buClr>
              <a:buSzPts val="1840"/>
              <a:buFont typeface="Noto Sans Symbols"/>
              <a:buChar char="◆"/>
            </a:pPr>
            <a:r>
              <a:rPr b="0" i="0" lang="en-US" sz="2300" u="none" cap="none" strike="noStrike">
                <a:solidFill>
                  <a:schemeClr val="dk1"/>
                </a:solidFill>
                <a:latin typeface="Arial"/>
                <a:ea typeface="Arial"/>
                <a:cs typeface="Arial"/>
                <a:sym typeface="Arial"/>
              </a:rPr>
              <a:t>Analyze the company’s: </a:t>
            </a:r>
            <a:endParaRPr/>
          </a:p>
          <a:p>
            <a:pPr indent="-450850" lvl="1" marL="1255713" marR="0" rtl="0" algn="l">
              <a:lnSpc>
                <a:spcPct val="120000"/>
              </a:lnSpc>
              <a:spcBef>
                <a:spcPts val="1200"/>
              </a:spcBef>
              <a:spcAft>
                <a:spcPts val="0"/>
              </a:spcAft>
              <a:buClr>
                <a:srgbClr val="CC0000"/>
              </a:buClr>
              <a:buSzPts val="1680"/>
              <a:buFont typeface="Arial"/>
              <a:buChar char="►"/>
            </a:pPr>
            <a:r>
              <a:rPr b="0" i="0" lang="en-US" sz="2100" u="none" cap="none" strike="noStrike">
                <a:solidFill>
                  <a:schemeClr val="dk1"/>
                </a:solidFill>
                <a:latin typeface="Arial"/>
                <a:ea typeface="Arial"/>
                <a:cs typeface="Arial"/>
                <a:sym typeface="Arial"/>
              </a:rPr>
              <a:t>Liquidity, </a:t>
            </a:r>
            <a:endParaRPr/>
          </a:p>
          <a:p>
            <a:pPr indent="-450850" lvl="1" marL="1255713" marR="0" rtl="0" algn="l">
              <a:lnSpc>
                <a:spcPct val="120000"/>
              </a:lnSpc>
              <a:spcBef>
                <a:spcPts val="1200"/>
              </a:spcBef>
              <a:spcAft>
                <a:spcPts val="0"/>
              </a:spcAft>
              <a:buClr>
                <a:srgbClr val="CC0000"/>
              </a:buClr>
              <a:buSzPts val="1680"/>
              <a:buFont typeface="Arial"/>
              <a:buChar char="►"/>
            </a:pPr>
            <a:r>
              <a:rPr b="0" i="0" lang="en-US" sz="2100" u="none" cap="none" strike="noStrike">
                <a:solidFill>
                  <a:schemeClr val="dk1"/>
                </a:solidFill>
                <a:latin typeface="Arial"/>
                <a:ea typeface="Arial"/>
                <a:cs typeface="Arial"/>
                <a:sym typeface="Arial"/>
              </a:rPr>
              <a:t>Solvency, and </a:t>
            </a:r>
            <a:endParaRPr/>
          </a:p>
          <a:p>
            <a:pPr indent="-450850" lvl="1" marL="1255713" marR="0" rtl="0" algn="l">
              <a:lnSpc>
                <a:spcPct val="120000"/>
              </a:lnSpc>
              <a:spcBef>
                <a:spcPts val="1200"/>
              </a:spcBef>
              <a:spcAft>
                <a:spcPts val="0"/>
              </a:spcAft>
              <a:buClr>
                <a:srgbClr val="CC0000"/>
              </a:buClr>
              <a:buSzPts val="1680"/>
              <a:buFont typeface="Arial"/>
              <a:buChar char="►"/>
            </a:pPr>
            <a:r>
              <a:rPr b="0" i="0" lang="en-US" sz="2100" u="none" cap="none" strike="noStrike">
                <a:solidFill>
                  <a:schemeClr val="dk1"/>
                </a:solidFill>
                <a:latin typeface="Arial"/>
                <a:ea typeface="Arial"/>
                <a:cs typeface="Arial"/>
                <a:sym typeface="Arial"/>
              </a:rPr>
              <a:t>Financial flexibility.</a:t>
            </a:r>
            <a:endParaRPr/>
          </a:p>
        </p:txBody>
      </p:sp>
      <p:sp>
        <p:nvSpPr>
          <p:cNvPr id="84" name="Google Shape;84;p5"/>
          <p:cNvSpPr txBox="1"/>
          <p:nvPr/>
        </p:nvSpPr>
        <p:spPr>
          <a:xfrm>
            <a:off x="609600" y="1371600"/>
            <a:ext cx="7620000" cy="51879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i="0" lang="en-US" sz="2800" u="none" cap="none" strike="noStrike">
                <a:solidFill>
                  <a:srgbClr val="CC0000"/>
                </a:solidFill>
                <a:latin typeface="Arial"/>
                <a:ea typeface="Arial"/>
                <a:cs typeface="Arial"/>
                <a:sym typeface="Arial"/>
              </a:rPr>
              <a:t>Usefulness of the Balance Sheet</a:t>
            </a:r>
            <a:endParaRPr/>
          </a:p>
        </p:txBody>
      </p:sp>
      <p:cxnSp>
        <p:nvCxnSpPr>
          <p:cNvPr id="85" name="Google Shape;85;p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86" name="Google Shape;86;p5"/>
          <p:cNvPicPr preferRelativeResize="0"/>
          <p:nvPr/>
        </p:nvPicPr>
        <p:blipFill rotWithShape="1">
          <a:blip r:embed="rId3">
            <a:alphaModFix/>
          </a:blip>
          <a:srcRect b="0" l="0" r="0" t="0"/>
          <a:stretch/>
        </p:blipFill>
        <p:spPr>
          <a:xfrm>
            <a:off x="5257800" y="4419600"/>
            <a:ext cx="1905893" cy="2117189"/>
          </a:xfrm>
          <a:prstGeom prst="rect">
            <a:avLst/>
          </a:prstGeom>
          <a:noFill/>
          <a:ln>
            <a:noFill/>
          </a:ln>
        </p:spPr>
      </p:pic>
      <p:sp>
        <p:nvSpPr>
          <p:cNvPr id="87" name="Google Shape;87;p5"/>
          <p:cNvSpPr txBox="1"/>
          <p:nvPr>
            <p:ph idx="4294967295"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a:t>
            </a:r>
            <a:endParaRPr i="0" sz="3200">
              <a:solidFill>
                <a:srgbClr val="00007F"/>
              </a:solidFill>
              <a:latin typeface="Arial"/>
              <a:ea typeface="Arial"/>
              <a:cs typeface="Arial"/>
              <a:sym typeface="Arial"/>
            </a:endParaRPr>
          </a:p>
        </p:txBody>
      </p:sp>
      <p:pic>
        <p:nvPicPr>
          <p:cNvPr id="88" name="Google Shape;88;p5"/>
          <p:cNvPicPr preferRelativeResize="0"/>
          <p:nvPr/>
        </p:nvPicPr>
        <p:blipFill rotWithShape="1">
          <a:blip r:embed="rId4">
            <a:alphaModFix/>
          </a:blip>
          <a:srcRect b="0" l="0" r="0" t="0"/>
          <a:stretch/>
        </p:blipFill>
        <p:spPr>
          <a:xfrm>
            <a:off x="6413496" y="1938109"/>
            <a:ext cx="2044704" cy="2252891"/>
          </a:xfrm>
          <a:prstGeom prst="rect">
            <a:avLst/>
          </a:prstGeom>
          <a:noFill/>
          <a:ln>
            <a:noFill/>
          </a:ln>
        </p:spPr>
      </p:pic>
      <p:sp>
        <p:nvSpPr>
          <p:cNvPr id="89" name="Google Shape;89;p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50"/>
          <p:cNvSpPr txBox="1"/>
          <p:nvPr/>
        </p:nvSpPr>
        <p:spPr>
          <a:xfrm>
            <a:off x="609600" y="1905000"/>
            <a:ext cx="4495800" cy="42703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(a)	Investment in preferred stock</a:t>
            </a:r>
            <a:endParaRPr/>
          </a:p>
        </p:txBody>
      </p:sp>
      <p:sp>
        <p:nvSpPr>
          <p:cNvPr id="635" name="Google Shape;635;p50"/>
          <p:cNvSpPr txBox="1"/>
          <p:nvPr/>
        </p:nvSpPr>
        <p:spPr>
          <a:xfrm>
            <a:off x="685800" y="1219200"/>
            <a:ext cx="3962400" cy="52956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Account</a:t>
            </a:r>
            <a:endParaRPr b="0" sz="2800">
              <a:solidFill>
                <a:srgbClr val="CC0000"/>
              </a:solidFill>
              <a:latin typeface="Arial"/>
              <a:ea typeface="Arial"/>
              <a:cs typeface="Arial"/>
              <a:sym typeface="Arial"/>
            </a:endParaRPr>
          </a:p>
        </p:txBody>
      </p:sp>
      <p:sp>
        <p:nvSpPr>
          <p:cNvPr id="636" name="Google Shape;636;p50"/>
          <p:cNvSpPr txBox="1"/>
          <p:nvPr/>
        </p:nvSpPr>
        <p:spPr>
          <a:xfrm>
            <a:off x="609600" y="2363788"/>
            <a:ext cx="4495800" cy="42703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(b)	Treasury stock</a:t>
            </a:r>
            <a:endParaRPr/>
          </a:p>
        </p:txBody>
      </p:sp>
      <p:sp>
        <p:nvSpPr>
          <p:cNvPr id="637" name="Google Shape;637;p50"/>
          <p:cNvSpPr txBox="1"/>
          <p:nvPr/>
        </p:nvSpPr>
        <p:spPr>
          <a:xfrm>
            <a:off x="609600" y="2820988"/>
            <a:ext cx="4495800" cy="42703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(c)	Common stock</a:t>
            </a:r>
            <a:endParaRPr/>
          </a:p>
        </p:txBody>
      </p:sp>
      <p:sp>
        <p:nvSpPr>
          <p:cNvPr id="638" name="Google Shape;638;p50"/>
          <p:cNvSpPr txBox="1"/>
          <p:nvPr/>
        </p:nvSpPr>
        <p:spPr>
          <a:xfrm>
            <a:off x="609600" y="3278188"/>
            <a:ext cx="4495800" cy="42703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(d)	Cash dividends payable</a:t>
            </a:r>
            <a:endParaRPr/>
          </a:p>
        </p:txBody>
      </p:sp>
      <p:sp>
        <p:nvSpPr>
          <p:cNvPr id="639" name="Google Shape;639;p50"/>
          <p:cNvSpPr txBox="1"/>
          <p:nvPr/>
        </p:nvSpPr>
        <p:spPr>
          <a:xfrm>
            <a:off x="609600" y="3735388"/>
            <a:ext cx="4495800" cy="42703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(e)	Accumulated depreciation</a:t>
            </a:r>
            <a:endParaRPr/>
          </a:p>
        </p:txBody>
      </p:sp>
      <p:sp>
        <p:nvSpPr>
          <p:cNvPr id="640" name="Google Shape;640;p50"/>
          <p:cNvSpPr txBox="1"/>
          <p:nvPr/>
        </p:nvSpPr>
        <p:spPr>
          <a:xfrm>
            <a:off x="609600" y="4192588"/>
            <a:ext cx="4495800" cy="42703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(f)	Interest payable</a:t>
            </a:r>
            <a:endParaRPr/>
          </a:p>
        </p:txBody>
      </p:sp>
      <p:sp>
        <p:nvSpPr>
          <p:cNvPr id="641" name="Google Shape;641;p50"/>
          <p:cNvSpPr txBox="1"/>
          <p:nvPr/>
        </p:nvSpPr>
        <p:spPr>
          <a:xfrm>
            <a:off x="609600" y="4648200"/>
            <a:ext cx="4495800" cy="42703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(g)	Deficit</a:t>
            </a:r>
            <a:endParaRPr/>
          </a:p>
        </p:txBody>
      </p:sp>
      <p:sp>
        <p:nvSpPr>
          <p:cNvPr id="642" name="Google Shape;642;p50"/>
          <p:cNvSpPr txBox="1"/>
          <p:nvPr/>
        </p:nvSpPr>
        <p:spPr>
          <a:xfrm>
            <a:off x="609600" y="5106988"/>
            <a:ext cx="4495800" cy="42703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(h)	Trading securities</a:t>
            </a:r>
            <a:endParaRPr/>
          </a:p>
        </p:txBody>
      </p:sp>
      <p:sp>
        <p:nvSpPr>
          <p:cNvPr id="643" name="Google Shape;643;p50"/>
          <p:cNvSpPr txBox="1"/>
          <p:nvPr/>
        </p:nvSpPr>
        <p:spPr>
          <a:xfrm>
            <a:off x="609600" y="5562600"/>
            <a:ext cx="4495800" cy="42703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(i)	Unearned revenue</a:t>
            </a:r>
            <a:endParaRPr/>
          </a:p>
        </p:txBody>
      </p:sp>
      <p:sp>
        <p:nvSpPr>
          <p:cNvPr id="644" name="Google Shape;644;p50"/>
          <p:cNvSpPr txBox="1"/>
          <p:nvPr/>
        </p:nvSpPr>
        <p:spPr>
          <a:xfrm>
            <a:off x="5181600" y="1905000"/>
            <a:ext cx="3962400" cy="42703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(a)	Current asset/Investment</a:t>
            </a:r>
            <a:endParaRPr/>
          </a:p>
        </p:txBody>
      </p:sp>
      <p:sp>
        <p:nvSpPr>
          <p:cNvPr id="645" name="Google Shape;645;p50"/>
          <p:cNvSpPr txBox="1"/>
          <p:nvPr/>
        </p:nvSpPr>
        <p:spPr>
          <a:xfrm>
            <a:off x="5181600" y="2363788"/>
            <a:ext cx="3733800" cy="42703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(b)	Stockholders’ Equity </a:t>
            </a:r>
            <a:endParaRPr/>
          </a:p>
        </p:txBody>
      </p:sp>
      <p:sp>
        <p:nvSpPr>
          <p:cNvPr id="646" name="Google Shape;646;p50"/>
          <p:cNvSpPr txBox="1"/>
          <p:nvPr/>
        </p:nvSpPr>
        <p:spPr>
          <a:xfrm>
            <a:off x="5181600" y="2820988"/>
            <a:ext cx="3733800" cy="42703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(c)	Stockholders’ Equity </a:t>
            </a:r>
            <a:endParaRPr/>
          </a:p>
        </p:txBody>
      </p:sp>
      <p:sp>
        <p:nvSpPr>
          <p:cNvPr id="647" name="Google Shape;647;p50"/>
          <p:cNvSpPr txBox="1"/>
          <p:nvPr/>
        </p:nvSpPr>
        <p:spPr>
          <a:xfrm>
            <a:off x="5181600" y="3278188"/>
            <a:ext cx="3048000" cy="42703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(d)	Current liability</a:t>
            </a:r>
            <a:endParaRPr/>
          </a:p>
        </p:txBody>
      </p:sp>
      <p:sp>
        <p:nvSpPr>
          <p:cNvPr id="648" name="Google Shape;648;p50"/>
          <p:cNvSpPr txBox="1"/>
          <p:nvPr/>
        </p:nvSpPr>
        <p:spPr>
          <a:xfrm>
            <a:off x="5181600" y="3735388"/>
            <a:ext cx="3048000" cy="42703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(e)	Contra-asset</a:t>
            </a:r>
            <a:endParaRPr/>
          </a:p>
        </p:txBody>
      </p:sp>
      <p:sp>
        <p:nvSpPr>
          <p:cNvPr id="649" name="Google Shape;649;p50"/>
          <p:cNvSpPr txBox="1"/>
          <p:nvPr/>
        </p:nvSpPr>
        <p:spPr>
          <a:xfrm>
            <a:off x="5181600" y="4192588"/>
            <a:ext cx="3048000" cy="42703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(f)	Current liability</a:t>
            </a:r>
            <a:endParaRPr/>
          </a:p>
        </p:txBody>
      </p:sp>
      <p:sp>
        <p:nvSpPr>
          <p:cNvPr id="650" name="Google Shape;650;p50"/>
          <p:cNvSpPr txBox="1"/>
          <p:nvPr/>
        </p:nvSpPr>
        <p:spPr>
          <a:xfrm>
            <a:off x="5181600" y="4648200"/>
            <a:ext cx="3429000" cy="42703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(g)	Stockholders’ Equity</a:t>
            </a:r>
            <a:endParaRPr/>
          </a:p>
        </p:txBody>
      </p:sp>
      <p:sp>
        <p:nvSpPr>
          <p:cNvPr id="651" name="Google Shape;651;p50"/>
          <p:cNvSpPr txBox="1"/>
          <p:nvPr/>
        </p:nvSpPr>
        <p:spPr>
          <a:xfrm>
            <a:off x="5181600" y="5106988"/>
            <a:ext cx="3048000" cy="42703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(h)	Current asset</a:t>
            </a:r>
            <a:endParaRPr/>
          </a:p>
        </p:txBody>
      </p:sp>
      <p:sp>
        <p:nvSpPr>
          <p:cNvPr id="652" name="Google Shape;652;p50"/>
          <p:cNvSpPr txBox="1"/>
          <p:nvPr/>
        </p:nvSpPr>
        <p:spPr>
          <a:xfrm>
            <a:off x="5181600" y="5562600"/>
            <a:ext cx="3048000" cy="42703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chemeClr val="dk1"/>
              </a:buClr>
              <a:buSzPts val="1600"/>
              <a:buFont typeface="Noto Sans Symbols"/>
              <a:buNone/>
            </a:pPr>
            <a:r>
              <a:rPr b="0" lang="en-US" sz="2000">
                <a:solidFill>
                  <a:schemeClr val="dk1"/>
                </a:solidFill>
                <a:latin typeface="Arial"/>
                <a:ea typeface="Arial"/>
                <a:cs typeface="Arial"/>
                <a:sym typeface="Arial"/>
              </a:rPr>
              <a:t>(i)	Current liability</a:t>
            </a:r>
            <a:endParaRPr/>
          </a:p>
        </p:txBody>
      </p:sp>
      <p:sp>
        <p:nvSpPr>
          <p:cNvPr id="653" name="Google Shape;653;p50"/>
          <p:cNvSpPr txBox="1"/>
          <p:nvPr/>
        </p:nvSpPr>
        <p:spPr>
          <a:xfrm>
            <a:off x="5334000" y="1219200"/>
            <a:ext cx="2971800" cy="52956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Classification</a:t>
            </a:r>
            <a:endParaRPr b="0" sz="2800">
              <a:solidFill>
                <a:srgbClr val="CC0000"/>
              </a:solidFill>
              <a:latin typeface="Arial"/>
              <a:ea typeface="Arial"/>
              <a:cs typeface="Arial"/>
              <a:sym typeface="Arial"/>
            </a:endParaRPr>
          </a:p>
        </p:txBody>
      </p:sp>
      <p:cxnSp>
        <p:nvCxnSpPr>
          <p:cNvPr id="654" name="Google Shape;654;p50"/>
          <p:cNvCxnSpPr/>
          <p:nvPr/>
        </p:nvCxnSpPr>
        <p:spPr>
          <a:xfrm>
            <a:off x="685800" y="1752600"/>
            <a:ext cx="4114800" cy="0"/>
          </a:xfrm>
          <a:prstGeom prst="straightConnector1">
            <a:avLst/>
          </a:prstGeom>
          <a:noFill/>
          <a:ln cap="sq" cmpd="sng" w="28575">
            <a:solidFill>
              <a:schemeClr val="dk1"/>
            </a:solidFill>
            <a:prstDash val="solid"/>
            <a:round/>
            <a:headEnd len="sm" w="sm" type="none"/>
            <a:tailEnd len="sm" w="sm" type="none"/>
          </a:ln>
        </p:spPr>
      </p:cxnSp>
      <p:cxnSp>
        <p:nvCxnSpPr>
          <p:cNvPr id="655" name="Google Shape;655;p50"/>
          <p:cNvCxnSpPr/>
          <p:nvPr/>
        </p:nvCxnSpPr>
        <p:spPr>
          <a:xfrm>
            <a:off x="5257800" y="1752600"/>
            <a:ext cx="3124200" cy="0"/>
          </a:xfrm>
          <a:prstGeom prst="straightConnector1">
            <a:avLst/>
          </a:prstGeom>
          <a:noFill/>
          <a:ln cap="sq" cmpd="sng" w="28575">
            <a:solidFill>
              <a:schemeClr val="dk1"/>
            </a:solidFill>
            <a:prstDash val="solid"/>
            <a:round/>
            <a:headEnd len="sm" w="sm" type="none"/>
            <a:tailEnd len="sm" w="sm" type="none"/>
          </a:ln>
        </p:spPr>
      </p:cxnSp>
      <p:cxnSp>
        <p:nvCxnSpPr>
          <p:cNvPr id="656" name="Google Shape;656;p5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57" name="Google Shape;657;p50"/>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CC0000"/>
                </a:solidFill>
                <a:latin typeface="Arial"/>
                <a:ea typeface="Arial"/>
                <a:cs typeface="Arial"/>
                <a:sym typeface="Arial"/>
              </a:rPr>
              <a:t>Classification in the Balance Sheet</a:t>
            </a:r>
            <a:endParaRPr/>
          </a:p>
        </p:txBody>
      </p:sp>
      <p:sp>
        <p:nvSpPr>
          <p:cNvPr id="658" name="Google Shape;658;p5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500"/>
                                        <p:tgtEl>
                                          <p:spTgt spid="6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1"/>
          <p:cNvSpPr txBox="1"/>
          <p:nvPr/>
        </p:nvSpPr>
        <p:spPr>
          <a:xfrm>
            <a:off x="8229600" y="6418728"/>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
        <p:nvSpPr>
          <p:cNvPr id="664" name="Google Shape;664;p51"/>
          <p:cNvSpPr/>
          <p:nvPr/>
        </p:nvSpPr>
        <p:spPr>
          <a:xfrm>
            <a:off x="381000" y="990600"/>
            <a:ext cx="8382000" cy="54102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lang="en-US" sz="1900">
                <a:solidFill>
                  <a:schemeClr val="dk1"/>
                </a:solidFill>
                <a:latin typeface="Arial"/>
                <a:ea typeface="Arial"/>
                <a:cs typeface="Arial"/>
                <a:sym typeface="Arial"/>
              </a:rPr>
              <a:t>Analysts use balance sheet information in models designed to predict ﬁnancial distress. Researcher E. I. Altman pioneered a bankruptcy-prediction model that derives a “Z-score” by combining balance sheet and income measures in the following equation. Following extensive testing,                          </a:t>
            </a:r>
            <a:endParaRPr/>
          </a:p>
          <a:p>
            <a:pPr indent="0" lvl="0" marL="0" marR="0" rtl="0" algn="just">
              <a:lnSpc>
                <a:spcPct val="112000"/>
              </a:lnSpc>
              <a:spcBef>
                <a:spcPts val="600"/>
              </a:spcBef>
              <a:spcAft>
                <a:spcPts val="0"/>
              </a:spcAft>
              <a:buNone/>
            </a:pPr>
            <a:r>
              <a:t/>
            </a:r>
            <a:endParaRPr sz="1900">
              <a:solidFill>
                <a:schemeClr val="dk1"/>
              </a:solidFill>
              <a:latin typeface="Arial"/>
              <a:ea typeface="Arial"/>
              <a:cs typeface="Arial"/>
              <a:sym typeface="Arial"/>
            </a:endParaRPr>
          </a:p>
          <a:p>
            <a:pPr indent="0" lvl="0" marL="0" marR="0" rtl="0" algn="just">
              <a:lnSpc>
                <a:spcPct val="112000"/>
              </a:lnSpc>
              <a:spcBef>
                <a:spcPts val="600"/>
              </a:spcBef>
              <a:spcAft>
                <a:spcPts val="0"/>
              </a:spcAft>
              <a:buNone/>
            </a:pPr>
            <a:r>
              <a:t/>
            </a:r>
            <a:endParaRPr sz="1900">
              <a:solidFill>
                <a:schemeClr val="dk1"/>
              </a:solidFill>
              <a:latin typeface="Arial"/>
              <a:ea typeface="Arial"/>
              <a:cs typeface="Arial"/>
              <a:sym typeface="Arial"/>
            </a:endParaRPr>
          </a:p>
          <a:p>
            <a:pPr indent="0" lvl="0" marL="0" marR="0" rtl="0" algn="just">
              <a:lnSpc>
                <a:spcPct val="112000"/>
              </a:lnSpc>
              <a:spcBef>
                <a:spcPts val="600"/>
              </a:spcBef>
              <a:spcAft>
                <a:spcPts val="0"/>
              </a:spcAft>
              <a:buNone/>
            </a:pPr>
            <a:r>
              <a:t/>
            </a:r>
            <a:endParaRPr sz="1900">
              <a:solidFill>
                <a:schemeClr val="dk1"/>
              </a:solidFill>
              <a:latin typeface="Arial"/>
              <a:ea typeface="Arial"/>
              <a:cs typeface="Arial"/>
              <a:sym typeface="Arial"/>
            </a:endParaRPr>
          </a:p>
          <a:p>
            <a:pPr indent="0" lvl="0" marL="0" marR="0" rtl="0" algn="just">
              <a:lnSpc>
                <a:spcPct val="112000"/>
              </a:lnSpc>
              <a:spcBef>
                <a:spcPts val="600"/>
              </a:spcBef>
              <a:spcAft>
                <a:spcPts val="0"/>
              </a:spcAft>
              <a:buNone/>
            </a:pPr>
            <a:r>
              <a:t/>
            </a:r>
            <a:endParaRPr sz="1900">
              <a:solidFill>
                <a:schemeClr val="dk1"/>
              </a:solidFill>
              <a:latin typeface="Arial"/>
              <a:ea typeface="Arial"/>
              <a:cs typeface="Arial"/>
              <a:sym typeface="Arial"/>
            </a:endParaRPr>
          </a:p>
          <a:p>
            <a:pPr indent="0" lvl="0" marL="0" marR="0" rtl="0" algn="just">
              <a:lnSpc>
                <a:spcPct val="112000"/>
              </a:lnSpc>
              <a:spcBef>
                <a:spcPts val="600"/>
              </a:spcBef>
              <a:spcAft>
                <a:spcPts val="0"/>
              </a:spcAft>
              <a:buNone/>
            </a:pPr>
            <a:r>
              <a:t/>
            </a:r>
            <a:endParaRPr sz="1900">
              <a:solidFill>
                <a:schemeClr val="dk1"/>
              </a:solidFill>
              <a:latin typeface="Arial"/>
              <a:ea typeface="Arial"/>
              <a:cs typeface="Arial"/>
              <a:sym typeface="Arial"/>
            </a:endParaRPr>
          </a:p>
          <a:p>
            <a:pPr indent="0" lvl="0" marL="0" marR="0" rtl="0" algn="just">
              <a:lnSpc>
                <a:spcPct val="112000"/>
              </a:lnSpc>
              <a:spcBef>
                <a:spcPts val="0"/>
              </a:spcBef>
              <a:spcAft>
                <a:spcPts val="0"/>
              </a:spcAft>
              <a:buNone/>
            </a:pPr>
            <a:r>
              <a:rPr lang="en-US" sz="1900">
                <a:solidFill>
                  <a:schemeClr val="dk1"/>
                </a:solidFill>
                <a:latin typeface="Arial"/>
                <a:ea typeface="Arial"/>
                <a:cs typeface="Arial"/>
                <a:sym typeface="Arial"/>
              </a:rPr>
              <a:t>Altman found that companies with Z-scores above 3.0 are unlikely to fail. Those with Z-scores below 1.81 are very likely to fail. Altman developed the original model for publicly held manufacturing companies. He and others have modiﬁed the model to apply to companies in various industries, emerging companies, and companies not traded in public markets.</a:t>
            </a:r>
            <a:endParaRPr/>
          </a:p>
          <a:p>
            <a:pPr indent="0" lvl="0" marL="0" marR="0" rtl="0" algn="just">
              <a:lnSpc>
                <a:spcPct val="112000"/>
              </a:lnSpc>
              <a:spcBef>
                <a:spcPts val="600"/>
              </a:spcBef>
              <a:spcAft>
                <a:spcPts val="0"/>
              </a:spcAft>
              <a:buNone/>
            </a:pPr>
            <a:r>
              <a:t/>
            </a:r>
            <a:endParaRPr sz="1900">
              <a:solidFill>
                <a:schemeClr val="dk1"/>
              </a:solidFill>
              <a:latin typeface="Arial"/>
              <a:ea typeface="Arial"/>
              <a:cs typeface="Arial"/>
              <a:sym typeface="Arial"/>
            </a:endParaRPr>
          </a:p>
        </p:txBody>
      </p:sp>
      <p:sp>
        <p:nvSpPr>
          <p:cNvPr id="665" name="Google Shape;665;p51"/>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666" name="Google Shape;666;p51"/>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WARNING SIGNALS</a:t>
            </a:r>
            <a:endParaRPr b="1" sz="2800">
              <a:solidFill>
                <a:srgbClr val="660066"/>
              </a:solidFill>
              <a:latin typeface="Arial"/>
              <a:ea typeface="Arial"/>
              <a:cs typeface="Arial"/>
              <a:sym typeface="Arial"/>
            </a:endParaRPr>
          </a:p>
        </p:txBody>
      </p:sp>
      <p:cxnSp>
        <p:nvCxnSpPr>
          <p:cNvPr id="667" name="Google Shape;667;p51"/>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668" name="Google Shape;668;p51"/>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pic>
        <p:nvPicPr>
          <p:cNvPr id="669" name="Google Shape;669;p51"/>
          <p:cNvPicPr preferRelativeResize="0"/>
          <p:nvPr/>
        </p:nvPicPr>
        <p:blipFill rotWithShape="1">
          <a:blip r:embed="rId3">
            <a:alphaModFix/>
          </a:blip>
          <a:srcRect b="0" l="0" r="0" t="0"/>
          <a:stretch/>
        </p:blipFill>
        <p:spPr>
          <a:xfrm>
            <a:off x="1038596" y="2652919"/>
            <a:ext cx="7066809" cy="1508201"/>
          </a:xfrm>
          <a:prstGeom prst="rect">
            <a:avLst/>
          </a:prstGeom>
          <a:noFill/>
          <a:ln cap="flat" cmpd="sng" w="9525">
            <a:solidFill>
              <a:schemeClr val="dk1"/>
            </a:solidFill>
            <a:prstDash val="solid"/>
            <a:round/>
            <a:headEnd len="sm" w="sm" type="none"/>
            <a:tailEnd len="sm" w="sm" type="none"/>
          </a:ln>
        </p:spPr>
      </p:pic>
      <p:sp>
        <p:nvSpPr>
          <p:cNvPr id="670" name="Google Shape;670;p51"/>
          <p:cNvSpPr txBox="1"/>
          <p:nvPr/>
        </p:nvSpPr>
        <p:spPr>
          <a:xfrm>
            <a:off x="6858000" y="6400800"/>
            <a:ext cx="1371600"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continued</a:t>
            </a:r>
            <a:endParaRP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52"/>
          <p:cNvSpPr/>
          <p:nvPr/>
        </p:nvSpPr>
        <p:spPr>
          <a:xfrm>
            <a:off x="381000" y="990600"/>
            <a:ext cx="8382000" cy="29718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lang="en-US" sz="1900">
                <a:solidFill>
                  <a:schemeClr val="dk1"/>
                </a:solidFill>
                <a:latin typeface="Arial"/>
                <a:ea typeface="Arial"/>
                <a:cs typeface="Arial"/>
                <a:sym typeface="Arial"/>
              </a:rPr>
              <a:t>At one time, the use of Z-scores was virtually unheard of among practicing accountants. Today, auditors, management consultants, and courts of law use this measure to help evaluate the overall ﬁnancial position and trends of a ﬁrm. In addition, banks use Z-scores for loan evaluation. While a low score does not guarantee bankruptcy, the model has been proven accurate in many situations.</a:t>
            </a:r>
            <a:endParaRPr/>
          </a:p>
          <a:p>
            <a:pPr indent="0" lvl="0" marL="0" marR="0" rtl="0" algn="just">
              <a:lnSpc>
                <a:spcPct val="112000"/>
              </a:lnSpc>
              <a:spcBef>
                <a:spcPts val="1200"/>
              </a:spcBef>
              <a:spcAft>
                <a:spcPts val="0"/>
              </a:spcAft>
              <a:buNone/>
            </a:pPr>
            <a:r>
              <a:rPr i="1" lang="en-US" sz="1700">
                <a:solidFill>
                  <a:schemeClr val="dk1"/>
                </a:solidFill>
                <a:latin typeface="Arial"/>
                <a:ea typeface="Arial"/>
                <a:cs typeface="Arial"/>
                <a:sym typeface="Arial"/>
              </a:rPr>
              <a:t>Source: </a:t>
            </a:r>
            <a:r>
              <a:rPr lang="en-US" sz="1700">
                <a:solidFill>
                  <a:schemeClr val="dk1"/>
                </a:solidFill>
                <a:latin typeface="Arial"/>
                <a:ea typeface="Arial"/>
                <a:cs typeface="Arial"/>
                <a:sym typeface="Arial"/>
              </a:rPr>
              <a:t>Adapted from E. I. Altman and E. Hotchkiss, Corporate Financial Distress and Bankruptcy, Third Edition (New York: John Wiley and Sons, 2006).</a:t>
            </a:r>
            <a:endParaRPr/>
          </a:p>
          <a:p>
            <a:pPr indent="0" lvl="0" marL="0" marR="0" rtl="0" algn="just">
              <a:lnSpc>
                <a:spcPct val="112000"/>
              </a:lnSpc>
              <a:spcBef>
                <a:spcPts val="600"/>
              </a:spcBef>
              <a:spcAft>
                <a:spcPts val="0"/>
              </a:spcAft>
              <a:buNone/>
            </a:pPr>
            <a:r>
              <a:t/>
            </a:r>
            <a:endParaRPr sz="1900">
              <a:solidFill>
                <a:schemeClr val="dk1"/>
              </a:solidFill>
              <a:latin typeface="Arial"/>
              <a:ea typeface="Arial"/>
              <a:cs typeface="Arial"/>
              <a:sym typeface="Arial"/>
            </a:endParaRPr>
          </a:p>
        </p:txBody>
      </p:sp>
      <p:sp>
        <p:nvSpPr>
          <p:cNvPr id="676" name="Google Shape;676;p52"/>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677" name="Google Shape;677;p52"/>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WARNING SIGNALS</a:t>
            </a:r>
            <a:endParaRPr b="1" sz="2800">
              <a:solidFill>
                <a:srgbClr val="660066"/>
              </a:solidFill>
              <a:latin typeface="Arial"/>
              <a:ea typeface="Arial"/>
              <a:cs typeface="Arial"/>
              <a:sym typeface="Arial"/>
            </a:endParaRPr>
          </a:p>
        </p:txBody>
      </p:sp>
      <p:cxnSp>
        <p:nvCxnSpPr>
          <p:cNvPr id="678" name="Google Shape;678;p52"/>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679" name="Google Shape;679;p52"/>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680" name="Google Shape;680;p5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53"/>
          <p:cNvSpPr txBox="1"/>
          <p:nvPr>
            <p:ph idx="1" type="body"/>
          </p:nvPr>
        </p:nvSpPr>
        <p:spPr>
          <a:xfrm>
            <a:off x="560696" y="27189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0000"/>
              </a:lnSpc>
              <a:spcBef>
                <a:spcPts val="0"/>
              </a:spcBef>
              <a:spcAft>
                <a:spcPts val="0"/>
              </a:spcAft>
              <a:buClr>
                <a:srgbClr val="CC0000"/>
              </a:buClr>
              <a:buSzPts val="1900"/>
              <a:buAutoNum type="arabicPlain"/>
            </a:pPr>
            <a:r>
              <a:rPr b="0" lang="en-US" sz="1900">
                <a:solidFill>
                  <a:schemeClr val="dk1"/>
                </a:solidFill>
                <a:latin typeface="Arial"/>
                <a:ea typeface="Arial"/>
                <a:cs typeface="Arial"/>
                <a:sym typeface="Arial"/>
              </a:rPr>
              <a:t>Explain the uses and limitations of a balance sheet.</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Identify the major classifications of the balance sheet.</a:t>
            </a:r>
            <a:endParaRPr/>
          </a:p>
          <a:p>
            <a:pPr indent="-341313" lvl="0" marL="341313" rtl="0" algn="l">
              <a:lnSpc>
                <a:spcPct val="110000"/>
              </a:lnSpc>
              <a:spcBef>
                <a:spcPts val="855"/>
              </a:spcBef>
              <a:spcAft>
                <a:spcPts val="0"/>
              </a:spcAft>
              <a:buClr>
                <a:srgbClr val="CC0000"/>
              </a:buClr>
              <a:buSzPts val="1900"/>
              <a:buAutoNum type="arabicPlain"/>
            </a:pPr>
            <a:r>
              <a:rPr lang="en-US" sz="1900">
                <a:solidFill>
                  <a:srgbClr val="CC0000"/>
                </a:solidFill>
                <a:latin typeface="Arial"/>
                <a:ea typeface="Arial"/>
                <a:cs typeface="Arial"/>
                <a:sym typeface="Arial"/>
              </a:rPr>
              <a:t>Prepare a classified balance sheet using the report and account formats.</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Identify the purpose and content of the statement of cash flows.</a:t>
            </a:r>
            <a:endParaRPr/>
          </a:p>
        </p:txBody>
      </p:sp>
      <p:sp>
        <p:nvSpPr>
          <p:cNvPr id="686" name="Google Shape;686;p53"/>
          <p:cNvSpPr txBox="1"/>
          <p:nvPr>
            <p:ph type="title"/>
          </p:nvPr>
        </p:nvSpPr>
        <p:spPr>
          <a:xfrm>
            <a:off x="560696" y="1724891"/>
            <a:ext cx="3886200" cy="484909"/>
          </a:xfrm>
          <a:prstGeom prst="rect">
            <a:avLst/>
          </a:prstGeom>
          <a:noFill/>
          <a:ln>
            <a:noFill/>
          </a:ln>
        </p:spPr>
        <p:txBody>
          <a:bodyPr anchorCtr="0" anchor="t" bIns="44450" lIns="90475" spcFirstLastPara="1" rIns="90475" wrap="square" tIns="44450">
            <a:noAutofit/>
          </a:bodyPr>
          <a:lstStyle/>
          <a:p>
            <a:pPr indent="0" lvl="0" marL="0" rtl="0" algn="l">
              <a:lnSpc>
                <a:spcPct val="110000"/>
              </a:lnSpc>
              <a:spcBef>
                <a:spcPts val="0"/>
              </a:spcBef>
              <a:spcAft>
                <a:spcPts val="0"/>
              </a:spcAft>
              <a:buNone/>
            </a:pPr>
            <a:r>
              <a:rPr i="0" lang="en-US" sz="2400">
                <a:solidFill>
                  <a:srgbClr val="CC0000"/>
                </a:solidFill>
                <a:latin typeface="Arial"/>
                <a:ea typeface="Arial"/>
                <a:cs typeface="Arial"/>
                <a:sym typeface="Arial"/>
              </a:rPr>
              <a:t>LEARNING OBJECTIVES</a:t>
            </a:r>
            <a:endParaRPr/>
          </a:p>
        </p:txBody>
      </p:sp>
      <p:sp>
        <p:nvSpPr>
          <p:cNvPr id="687" name="Google Shape;687;p53"/>
          <p:cNvSpPr/>
          <p:nvPr/>
        </p:nvSpPr>
        <p:spPr>
          <a:xfrm>
            <a:off x="4800600" y="2718954"/>
            <a:ext cx="4114800" cy="2895600"/>
          </a:xfrm>
          <a:prstGeom prst="rect">
            <a:avLst/>
          </a:prstGeom>
          <a:noFill/>
          <a:ln>
            <a:noFill/>
          </a:ln>
        </p:spPr>
        <p:txBody>
          <a:bodyPr anchorCtr="0" anchor="t" bIns="44450" lIns="90475" spcFirstLastPara="1" rIns="90475" wrap="square" tIns="44450">
            <a:noAutofit/>
          </a:bodyPr>
          <a:lstStyle/>
          <a:p>
            <a:pPr indent="-457200" lvl="0" marL="457200" marR="0" rtl="0" algn="l">
              <a:lnSpc>
                <a:spcPct val="110000"/>
              </a:lnSpc>
              <a:spcBef>
                <a:spcPts val="0"/>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Prepare a basic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Understand the usefulness of the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Determine which balance sheet information requires supplemental disclosure.</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Describe the major disclosure techniques for the balance sheet.</a:t>
            </a:r>
            <a:endParaRPr sz="1900">
              <a:solidFill>
                <a:schemeClr val="dk1"/>
              </a:solidFill>
              <a:latin typeface="Arial"/>
              <a:ea typeface="Arial"/>
              <a:cs typeface="Arial"/>
              <a:sym typeface="Arial"/>
            </a:endParaRPr>
          </a:p>
        </p:txBody>
      </p:sp>
      <p:sp>
        <p:nvSpPr>
          <p:cNvPr id="688" name="Google Shape;688;p53"/>
          <p:cNvSpPr/>
          <p:nvPr/>
        </p:nvSpPr>
        <p:spPr>
          <a:xfrm>
            <a:off x="560696" y="22617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689" name="Google Shape;689;p53"/>
          <p:cNvSpPr/>
          <p:nvPr/>
        </p:nvSpPr>
        <p:spPr>
          <a:xfrm>
            <a:off x="1600200" y="155057"/>
            <a:ext cx="67056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Balance Sheet and Statement of Cash Flows</a:t>
            </a:r>
            <a:endParaRPr b="1" sz="4000">
              <a:solidFill>
                <a:srgbClr val="00007F"/>
              </a:solidFill>
              <a:latin typeface="Arial"/>
              <a:ea typeface="Arial"/>
              <a:cs typeface="Arial"/>
              <a:sym typeface="Arial"/>
            </a:endParaRPr>
          </a:p>
        </p:txBody>
      </p:sp>
      <p:sp>
        <p:nvSpPr>
          <p:cNvPr id="690" name="Google Shape;690;p53"/>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5</a:t>
            </a:r>
            <a:endParaRPr/>
          </a:p>
        </p:txBody>
      </p:sp>
      <p:cxnSp>
        <p:nvCxnSpPr>
          <p:cNvPr id="691" name="Google Shape;691;p53"/>
          <p:cNvCxnSpPr/>
          <p:nvPr/>
        </p:nvCxnSpPr>
        <p:spPr>
          <a:xfrm flipH="1">
            <a:off x="304800" y="-4592"/>
            <a:ext cx="35256" cy="6405392"/>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692" name="Google Shape;692;p53"/>
          <p:cNvCxnSpPr/>
          <p:nvPr/>
        </p:nvCxnSpPr>
        <p:spPr>
          <a:xfrm>
            <a:off x="152400" y="64008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693" name="Google Shape;693;p5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54"/>
          <p:cNvSpPr txBox="1"/>
          <p:nvPr/>
        </p:nvSpPr>
        <p:spPr>
          <a:xfrm>
            <a:off x="609600" y="1371600"/>
            <a:ext cx="7391400" cy="1784350"/>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lang="en-US" sz="2600">
                <a:solidFill>
                  <a:schemeClr val="dk1"/>
                </a:solidFill>
                <a:latin typeface="Arial"/>
                <a:ea typeface="Arial"/>
                <a:cs typeface="Arial"/>
                <a:sym typeface="Arial"/>
              </a:rPr>
              <a:t>Classified Balance Sheet</a:t>
            </a:r>
            <a:endParaRPr/>
          </a:p>
          <a:p>
            <a:pPr indent="-457200" lvl="1" marL="685800" marR="0" rtl="0" algn="l">
              <a:lnSpc>
                <a:spcPct val="125000"/>
              </a:lnSpc>
              <a:spcBef>
                <a:spcPts val="1200"/>
              </a:spcBef>
              <a:spcAft>
                <a:spcPts val="0"/>
              </a:spcAft>
              <a:buClr>
                <a:srgbClr val="CC0000"/>
              </a:buClr>
              <a:buSzPts val="1840"/>
              <a:buFont typeface="Noto Sans Symbols"/>
              <a:buChar char="◆"/>
            </a:pPr>
            <a:r>
              <a:rPr b="1" i="0" lang="en-US" sz="2300" u="none" cap="none" strike="noStrike">
                <a:solidFill>
                  <a:srgbClr val="00007F"/>
                </a:solidFill>
                <a:latin typeface="Arial"/>
                <a:ea typeface="Arial"/>
                <a:cs typeface="Arial"/>
                <a:sym typeface="Arial"/>
              </a:rPr>
              <a:t>Account form</a:t>
            </a:r>
            <a:endParaRPr/>
          </a:p>
          <a:p>
            <a:pPr indent="-457200" lvl="1" marL="685800" marR="0" rtl="0" algn="l">
              <a:lnSpc>
                <a:spcPct val="125000"/>
              </a:lnSpc>
              <a:spcBef>
                <a:spcPts val="1200"/>
              </a:spcBef>
              <a:spcAft>
                <a:spcPts val="0"/>
              </a:spcAft>
              <a:buClr>
                <a:srgbClr val="CC0000"/>
              </a:buClr>
              <a:buSzPts val="1840"/>
              <a:buFont typeface="Noto Sans Symbols"/>
              <a:buChar char="◆"/>
            </a:pPr>
            <a:r>
              <a:rPr b="1" i="0" lang="en-US" sz="2300" u="none" cap="none" strike="noStrike">
                <a:solidFill>
                  <a:srgbClr val="00007F"/>
                </a:solidFill>
                <a:latin typeface="Arial"/>
                <a:ea typeface="Arial"/>
                <a:cs typeface="Arial"/>
                <a:sym typeface="Arial"/>
              </a:rPr>
              <a:t>Report form</a:t>
            </a:r>
            <a:endParaRPr/>
          </a:p>
        </p:txBody>
      </p:sp>
      <p:sp>
        <p:nvSpPr>
          <p:cNvPr id="699" name="Google Shape;699;p54"/>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CC0000"/>
                </a:solidFill>
                <a:latin typeface="Arial"/>
                <a:ea typeface="Arial"/>
                <a:cs typeface="Arial"/>
                <a:sym typeface="Arial"/>
              </a:rPr>
              <a:t>Balance Sheet Format</a:t>
            </a:r>
            <a:endParaRPr/>
          </a:p>
        </p:txBody>
      </p:sp>
      <p:sp>
        <p:nvSpPr>
          <p:cNvPr id="700" name="Google Shape;700;p54"/>
          <p:cNvSpPr/>
          <p:nvPr/>
        </p:nvSpPr>
        <p:spPr>
          <a:xfrm>
            <a:off x="609600" y="3482975"/>
            <a:ext cx="7924800" cy="157003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2000"/>
              <a:buFont typeface="Noto Sans Symbols"/>
              <a:buNone/>
            </a:pPr>
            <a:r>
              <a:rPr b="1" i="1" lang="en-US" sz="2000">
                <a:solidFill>
                  <a:schemeClr val="dk1"/>
                </a:solidFill>
                <a:latin typeface="Arial"/>
                <a:ea typeface="Arial"/>
                <a:cs typeface="Arial"/>
                <a:sym typeface="Arial"/>
              </a:rPr>
              <a:t>Accounting Trends and Techniques</a:t>
            </a:r>
            <a:r>
              <a:rPr b="0" i="1" lang="en-US" sz="2000">
                <a:solidFill>
                  <a:schemeClr val="dk1"/>
                </a:solidFill>
                <a:latin typeface="Arial"/>
                <a:ea typeface="Arial"/>
                <a:cs typeface="Arial"/>
                <a:sym typeface="Arial"/>
              </a:rPr>
              <a:t> </a:t>
            </a:r>
            <a:r>
              <a:rPr b="0" lang="en-US" sz="2000">
                <a:solidFill>
                  <a:schemeClr val="dk1"/>
                </a:solidFill>
                <a:latin typeface="Arial"/>
                <a:ea typeface="Arial"/>
                <a:cs typeface="Arial"/>
                <a:sym typeface="Arial"/>
              </a:rPr>
              <a:t>(New York: AICPA) indicates that all of the 500 companies surveyed use either the “report form” (484) or the “account form” (16), sometimes collectively referred to as the “customary form.”</a:t>
            </a:r>
            <a:endParaRPr/>
          </a:p>
        </p:txBody>
      </p:sp>
      <p:cxnSp>
        <p:nvCxnSpPr>
          <p:cNvPr id="701" name="Google Shape;701;p5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02" name="Google Shape;702;p5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55"/>
          <p:cNvSpPr txBox="1"/>
          <p:nvPr/>
        </p:nvSpPr>
        <p:spPr>
          <a:xfrm>
            <a:off x="609600" y="1828800"/>
            <a:ext cx="2895600" cy="4778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7F"/>
              </a:buClr>
              <a:buSzPts val="2500"/>
              <a:buFont typeface="Noto Sans Symbols"/>
              <a:buNone/>
            </a:pPr>
            <a:r>
              <a:rPr b="1" lang="en-US" sz="2500">
                <a:solidFill>
                  <a:srgbClr val="00007F"/>
                </a:solidFill>
                <a:latin typeface="Arial"/>
                <a:ea typeface="Arial"/>
                <a:cs typeface="Arial"/>
                <a:sym typeface="Arial"/>
              </a:rPr>
              <a:t>Report Form</a:t>
            </a:r>
            <a:endParaRPr/>
          </a:p>
        </p:txBody>
      </p:sp>
      <p:sp>
        <p:nvSpPr>
          <p:cNvPr id="708" name="Google Shape;708;p55"/>
          <p:cNvSpPr/>
          <p:nvPr/>
        </p:nvSpPr>
        <p:spPr>
          <a:xfrm>
            <a:off x="2133600" y="6019800"/>
            <a:ext cx="190500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a:t>
            </a:r>
            <a:r>
              <a:rPr b="1" lang="en-US" sz="1200">
                <a:solidFill>
                  <a:srgbClr val="800000"/>
                </a:solidFill>
                <a:latin typeface="Arial"/>
                <a:ea typeface="Arial"/>
                <a:cs typeface="Arial"/>
                <a:sym typeface="Arial"/>
              </a:rPr>
              <a:t> </a:t>
            </a:r>
            <a:r>
              <a:rPr b="1" lang="en-US" sz="1200">
                <a:solidFill>
                  <a:srgbClr val="006600"/>
                </a:solidFill>
                <a:latin typeface="Arial"/>
                <a:ea typeface="Arial"/>
                <a:cs typeface="Arial"/>
                <a:sym typeface="Arial"/>
              </a:rPr>
              <a:t>5-16</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Classified Report Form Balance Sheet</a:t>
            </a:r>
            <a:endParaRPr b="0" sz="1200">
              <a:solidFill>
                <a:schemeClr val="dk1"/>
              </a:solidFill>
              <a:latin typeface="Arial"/>
              <a:ea typeface="Arial"/>
              <a:cs typeface="Arial"/>
              <a:sym typeface="Arial"/>
            </a:endParaRPr>
          </a:p>
        </p:txBody>
      </p:sp>
      <p:sp>
        <p:nvSpPr>
          <p:cNvPr id="709" name="Google Shape;709;p55"/>
          <p:cNvSpPr txBox="1"/>
          <p:nvPr>
            <p:ph type="title"/>
          </p:nvPr>
        </p:nvSpPr>
        <p:spPr>
          <a:xfrm>
            <a:off x="609600" y="381000"/>
            <a:ext cx="32004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CC0000"/>
                </a:solidFill>
                <a:latin typeface="Arial"/>
                <a:ea typeface="Arial"/>
                <a:cs typeface="Arial"/>
                <a:sym typeface="Arial"/>
              </a:rPr>
              <a:t>Balance Sheet Format</a:t>
            </a:r>
            <a:endParaRPr/>
          </a:p>
        </p:txBody>
      </p:sp>
      <p:cxnSp>
        <p:nvCxnSpPr>
          <p:cNvPr id="710" name="Google Shape;710;p55"/>
          <p:cNvCxnSpPr/>
          <p:nvPr/>
        </p:nvCxnSpPr>
        <p:spPr>
          <a:xfrm>
            <a:off x="381000" y="1524000"/>
            <a:ext cx="8382000" cy="0"/>
          </a:xfrm>
          <a:prstGeom prst="straightConnector1">
            <a:avLst/>
          </a:prstGeom>
          <a:noFill/>
          <a:ln cap="sq" cmpd="sng" w="57150">
            <a:solidFill>
              <a:schemeClr val="dk1"/>
            </a:solidFill>
            <a:prstDash val="solid"/>
            <a:round/>
            <a:headEnd len="sm" w="sm" type="none"/>
            <a:tailEnd len="sm" w="sm" type="none"/>
          </a:ln>
        </p:spPr>
      </p:cxnSp>
      <p:pic>
        <p:nvPicPr>
          <p:cNvPr id="711" name="Google Shape;711;p55"/>
          <p:cNvPicPr preferRelativeResize="0"/>
          <p:nvPr/>
        </p:nvPicPr>
        <p:blipFill rotWithShape="1">
          <a:blip r:embed="rId3">
            <a:alphaModFix/>
          </a:blip>
          <a:srcRect b="0" l="0" r="0" t="0"/>
          <a:stretch/>
        </p:blipFill>
        <p:spPr>
          <a:xfrm>
            <a:off x="4038600" y="220663"/>
            <a:ext cx="4132263" cy="6484937"/>
          </a:xfrm>
          <a:prstGeom prst="rect">
            <a:avLst/>
          </a:prstGeom>
          <a:noFill/>
          <a:ln>
            <a:noFill/>
          </a:ln>
        </p:spPr>
      </p:pic>
      <p:cxnSp>
        <p:nvCxnSpPr>
          <p:cNvPr id="712" name="Google Shape;712;p55"/>
          <p:cNvCxnSpPr/>
          <p:nvPr/>
        </p:nvCxnSpPr>
        <p:spPr>
          <a:xfrm>
            <a:off x="2971800" y="2081213"/>
            <a:ext cx="914400" cy="0"/>
          </a:xfrm>
          <a:prstGeom prst="straightConnector1">
            <a:avLst/>
          </a:prstGeom>
          <a:solidFill>
            <a:schemeClr val="accent1"/>
          </a:solidFill>
          <a:ln cap="sq" cmpd="sng" w="38100">
            <a:solidFill>
              <a:srgbClr val="CC0000"/>
            </a:solidFill>
            <a:prstDash val="solid"/>
            <a:round/>
            <a:headEnd len="sm" w="sm" type="none"/>
            <a:tailEnd len="med" w="med" type="stealth"/>
          </a:ln>
        </p:spPr>
      </p:cxnSp>
      <p:pic>
        <p:nvPicPr>
          <p:cNvPr id="713" name="Google Shape;713;p55"/>
          <p:cNvPicPr preferRelativeResize="0"/>
          <p:nvPr/>
        </p:nvPicPr>
        <p:blipFill rotWithShape="1">
          <a:blip r:embed="rId4">
            <a:alphaModFix/>
          </a:blip>
          <a:srcRect b="0" l="0" r="0" t="0"/>
          <a:stretch/>
        </p:blipFill>
        <p:spPr>
          <a:xfrm>
            <a:off x="5257800" y="276408"/>
            <a:ext cx="1705386" cy="326580"/>
          </a:xfrm>
          <a:prstGeom prst="rect">
            <a:avLst/>
          </a:prstGeom>
          <a:noFill/>
          <a:ln>
            <a:noFill/>
          </a:ln>
        </p:spPr>
      </p:pic>
      <p:sp>
        <p:nvSpPr>
          <p:cNvPr id="714" name="Google Shape;714;p55"/>
          <p:cNvSpPr txBox="1"/>
          <p:nvPr/>
        </p:nvSpPr>
        <p:spPr>
          <a:xfrm>
            <a:off x="5000808" y="240552"/>
            <a:ext cx="2255659" cy="42473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lang="en-US" sz="800">
                <a:solidFill>
                  <a:schemeClr val="dk1"/>
                </a:solidFill>
                <a:latin typeface="Arial"/>
                <a:ea typeface="Arial"/>
                <a:cs typeface="Arial"/>
                <a:sym typeface="Arial"/>
              </a:rPr>
              <a:t>SCIENTIFIC PRODUCTS, INC</a:t>
            </a:r>
            <a:endParaRPr/>
          </a:p>
          <a:p>
            <a:pPr indent="0" lvl="0" marL="0" marR="0" rtl="0" algn="ctr">
              <a:lnSpc>
                <a:spcPct val="90000"/>
              </a:lnSpc>
              <a:spcBef>
                <a:spcPts val="0"/>
              </a:spcBef>
              <a:spcAft>
                <a:spcPts val="0"/>
              </a:spcAft>
              <a:buNone/>
            </a:pPr>
            <a:r>
              <a:rPr b="1" lang="en-US" sz="800">
                <a:solidFill>
                  <a:schemeClr val="dk1"/>
                </a:solidFill>
                <a:latin typeface="Arial"/>
                <a:ea typeface="Arial"/>
                <a:cs typeface="Arial"/>
                <a:sym typeface="Arial"/>
              </a:rPr>
              <a:t>Balance Sheet</a:t>
            </a:r>
            <a:endParaRPr/>
          </a:p>
          <a:p>
            <a:pPr indent="0" lvl="0" marL="0" marR="0" rtl="0" algn="ctr">
              <a:lnSpc>
                <a:spcPct val="90000"/>
              </a:lnSpc>
              <a:spcBef>
                <a:spcPts val="0"/>
              </a:spcBef>
              <a:spcAft>
                <a:spcPts val="0"/>
              </a:spcAft>
              <a:buNone/>
            </a:pPr>
            <a:r>
              <a:rPr b="1" lang="en-US" sz="800">
                <a:solidFill>
                  <a:schemeClr val="dk1"/>
                </a:solidFill>
                <a:latin typeface="Arial"/>
                <a:ea typeface="Arial"/>
                <a:cs typeface="Arial"/>
                <a:sym typeface="Arial"/>
              </a:rPr>
              <a:t>December 31, 2017</a:t>
            </a:r>
            <a:endParaRPr b="1" sz="800">
              <a:solidFill>
                <a:schemeClr val="dk1"/>
              </a:solidFill>
              <a:latin typeface="Arial"/>
              <a:ea typeface="Arial"/>
              <a:cs typeface="Arial"/>
              <a:sym typeface="Arial"/>
            </a:endParaRPr>
          </a:p>
        </p:txBody>
      </p:sp>
      <p:sp>
        <p:nvSpPr>
          <p:cNvPr id="715" name="Google Shape;715;p55"/>
          <p:cNvSpPr/>
          <p:nvPr/>
        </p:nvSpPr>
        <p:spPr>
          <a:xfrm>
            <a:off x="533400" y="2499586"/>
            <a:ext cx="2819400" cy="3216265"/>
          </a:xfrm>
          <a:prstGeom prst="rect">
            <a:avLst/>
          </a:prstGeom>
          <a:noFill/>
          <a:ln cap="flat" cmpd="sng" w="28575">
            <a:solidFill>
              <a:srgbClr val="FF9900"/>
            </a:solidFill>
            <a:prstDash val="solid"/>
            <a:round/>
            <a:headEnd len="sm" w="sm" type="none"/>
            <a:tailEnd len="sm" w="sm" type="none"/>
          </a:ln>
        </p:spPr>
        <p:txBody>
          <a:bodyPr anchorCtr="0" anchor="t" bIns="45700" lIns="182875" spcFirstLastPara="1" rIns="91425" wrap="square" tIns="45700">
            <a:spAutoFit/>
          </a:bodyPr>
          <a:lstStyle/>
          <a:p>
            <a:pPr indent="0" lvl="0" marL="0" marR="0" rtl="0" algn="ctr">
              <a:spcBef>
                <a:spcPts val="0"/>
              </a:spcBef>
              <a:spcAft>
                <a:spcPts val="0"/>
              </a:spcAft>
              <a:buNone/>
            </a:pPr>
            <a:r>
              <a:rPr b="1" lang="en-US" sz="1800">
                <a:solidFill>
                  <a:srgbClr val="CC0000"/>
                </a:solidFill>
                <a:latin typeface="Arial"/>
                <a:ea typeface="Arial"/>
                <a:cs typeface="Arial"/>
                <a:sym typeface="Arial"/>
              </a:rPr>
              <a:t>UNDERLYING  CONCEPTS </a:t>
            </a:r>
            <a:endParaRPr b="1" sz="1800">
              <a:solidFill>
                <a:srgbClr val="CC0000"/>
              </a:solidFill>
              <a:latin typeface="Arial"/>
              <a:ea typeface="Arial"/>
              <a:cs typeface="Arial"/>
              <a:sym typeface="Arial"/>
            </a:endParaRPr>
          </a:p>
          <a:p>
            <a:pPr indent="0" lvl="0" marL="0" marR="0" rtl="0" algn="l">
              <a:spcBef>
                <a:spcPts val="600"/>
              </a:spcBef>
              <a:spcAft>
                <a:spcPts val="0"/>
              </a:spcAft>
              <a:buNone/>
            </a:pPr>
            <a:r>
              <a:rPr lang="en-US" sz="1800">
                <a:solidFill>
                  <a:schemeClr val="dk1"/>
                </a:solidFill>
                <a:latin typeface="Arial"/>
                <a:ea typeface="Arial"/>
                <a:cs typeface="Arial"/>
                <a:sym typeface="Arial"/>
              </a:rPr>
              <a:t>The presentation of balance sheet information meets the objective of ﬁnancial reporting—to provide information about entity resources, claims to resources, and changes in them.</a:t>
            </a:r>
            <a:endParaRPr/>
          </a:p>
        </p:txBody>
      </p:sp>
      <p:cxnSp>
        <p:nvCxnSpPr>
          <p:cNvPr id="716" name="Google Shape;716;p55"/>
          <p:cNvCxnSpPr/>
          <p:nvPr/>
        </p:nvCxnSpPr>
        <p:spPr>
          <a:xfrm flipH="1" rot="10800000">
            <a:off x="715412" y="3124200"/>
            <a:ext cx="2479012" cy="4488"/>
          </a:xfrm>
          <a:prstGeom prst="straightConnector1">
            <a:avLst/>
          </a:prstGeom>
          <a:solidFill>
            <a:schemeClr val="accent1"/>
          </a:solidFill>
          <a:ln cap="sq" cmpd="sng" w="12700">
            <a:solidFill>
              <a:schemeClr val="dk1"/>
            </a:solidFill>
            <a:prstDash val="solid"/>
            <a:round/>
            <a:headEnd len="sm" w="sm" type="none"/>
            <a:tailEnd len="sm" w="sm" type="none"/>
          </a:ln>
        </p:spPr>
      </p:cxnSp>
      <p:sp>
        <p:nvSpPr>
          <p:cNvPr id="717" name="Google Shape;717;p5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56"/>
          <p:cNvSpPr txBox="1"/>
          <p:nvPr>
            <p:ph idx="1" type="body"/>
          </p:nvPr>
        </p:nvSpPr>
        <p:spPr>
          <a:xfrm>
            <a:off x="560696" y="2718954"/>
            <a:ext cx="4114800" cy="3379130"/>
          </a:xfrm>
          <a:prstGeom prst="rect">
            <a:avLst/>
          </a:prstGeom>
          <a:noFill/>
          <a:ln>
            <a:noFill/>
          </a:ln>
        </p:spPr>
        <p:txBody>
          <a:bodyPr anchorCtr="0" anchor="t" bIns="44450" lIns="90475" spcFirstLastPara="1" rIns="90475" wrap="square" tIns="44450">
            <a:spAutoFit/>
          </a:bodyPr>
          <a:lstStyle/>
          <a:p>
            <a:pPr indent="-341313" lvl="0" marL="341313" rtl="0" algn="l">
              <a:lnSpc>
                <a:spcPct val="110000"/>
              </a:lnSpc>
              <a:spcBef>
                <a:spcPts val="0"/>
              </a:spcBef>
              <a:spcAft>
                <a:spcPts val="0"/>
              </a:spcAft>
              <a:buClr>
                <a:srgbClr val="CC0000"/>
              </a:buClr>
              <a:buSzPts val="1900"/>
              <a:buAutoNum type="arabicPlain"/>
            </a:pPr>
            <a:r>
              <a:rPr b="0" lang="en-US" sz="1900">
                <a:solidFill>
                  <a:schemeClr val="dk1"/>
                </a:solidFill>
                <a:latin typeface="Arial"/>
                <a:ea typeface="Arial"/>
                <a:cs typeface="Arial"/>
                <a:sym typeface="Arial"/>
              </a:rPr>
              <a:t>Explain the uses and limitations of a balance sheet.</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Identify the major classifications of the balance sheet.</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Prepare a classified balance sheet using the report and account formats.</a:t>
            </a:r>
            <a:endParaRPr/>
          </a:p>
          <a:p>
            <a:pPr indent="-341313" lvl="0" marL="341313" rtl="0" algn="l">
              <a:lnSpc>
                <a:spcPct val="110000"/>
              </a:lnSpc>
              <a:spcBef>
                <a:spcPts val="855"/>
              </a:spcBef>
              <a:spcAft>
                <a:spcPts val="0"/>
              </a:spcAft>
              <a:buClr>
                <a:srgbClr val="CC0000"/>
              </a:buClr>
              <a:buSzPts val="1900"/>
              <a:buAutoNum type="arabicPlain"/>
            </a:pPr>
            <a:r>
              <a:rPr lang="en-US" sz="1900">
                <a:solidFill>
                  <a:srgbClr val="CC0000"/>
                </a:solidFill>
                <a:latin typeface="Arial"/>
                <a:ea typeface="Arial"/>
                <a:cs typeface="Arial"/>
                <a:sym typeface="Arial"/>
              </a:rPr>
              <a:t>Identify the purpose and content of the statement of cash flows.</a:t>
            </a:r>
            <a:endParaRPr/>
          </a:p>
        </p:txBody>
      </p:sp>
      <p:sp>
        <p:nvSpPr>
          <p:cNvPr id="723" name="Google Shape;723;p56"/>
          <p:cNvSpPr txBox="1"/>
          <p:nvPr>
            <p:ph type="title"/>
          </p:nvPr>
        </p:nvSpPr>
        <p:spPr>
          <a:xfrm>
            <a:off x="560696" y="1724891"/>
            <a:ext cx="3886200" cy="484909"/>
          </a:xfrm>
          <a:prstGeom prst="rect">
            <a:avLst/>
          </a:prstGeom>
          <a:noFill/>
          <a:ln>
            <a:noFill/>
          </a:ln>
        </p:spPr>
        <p:txBody>
          <a:bodyPr anchorCtr="0" anchor="t" bIns="44450" lIns="90475" spcFirstLastPara="1" rIns="90475" wrap="square" tIns="44450">
            <a:noAutofit/>
          </a:bodyPr>
          <a:lstStyle/>
          <a:p>
            <a:pPr indent="0" lvl="0" marL="0" rtl="0" algn="l">
              <a:lnSpc>
                <a:spcPct val="110000"/>
              </a:lnSpc>
              <a:spcBef>
                <a:spcPts val="0"/>
              </a:spcBef>
              <a:spcAft>
                <a:spcPts val="0"/>
              </a:spcAft>
              <a:buNone/>
            </a:pPr>
            <a:r>
              <a:rPr i="0" lang="en-US" sz="2400">
                <a:solidFill>
                  <a:srgbClr val="CC0000"/>
                </a:solidFill>
                <a:latin typeface="Arial"/>
                <a:ea typeface="Arial"/>
                <a:cs typeface="Arial"/>
                <a:sym typeface="Arial"/>
              </a:rPr>
              <a:t>LEARNING OBJECTIVES</a:t>
            </a:r>
            <a:endParaRPr/>
          </a:p>
        </p:txBody>
      </p:sp>
      <p:sp>
        <p:nvSpPr>
          <p:cNvPr id="724" name="Google Shape;724;p56"/>
          <p:cNvSpPr/>
          <p:nvPr/>
        </p:nvSpPr>
        <p:spPr>
          <a:xfrm>
            <a:off x="4800600" y="2718954"/>
            <a:ext cx="4114800" cy="3700757"/>
          </a:xfrm>
          <a:prstGeom prst="rect">
            <a:avLst/>
          </a:prstGeom>
          <a:noFill/>
          <a:ln>
            <a:noFill/>
          </a:ln>
        </p:spPr>
        <p:txBody>
          <a:bodyPr anchorCtr="0" anchor="t" bIns="44450" lIns="90475" spcFirstLastPara="1" rIns="90475" wrap="square" tIns="44450">
            <a:spAutoFit/>
          </a:bodyPr>
          <a:lstStyle/>
          <a:p>
            <a:pPr indent="-457200" lvl="0" marL="457200" marR="0" rtl="0" algn="l">
              <a:lnSpc>
                <a:spcPct val="110000"/>
              </a:lnSpc>
              <a:spcBef>
                <a:spcPts val="0"/>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Prepare a basic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Understand the usefulness of the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Determine which balance sheet information requires supplemental disclosure.</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Describe the major disclosure techniques for the balance sheet.</a:t>
            </a:r>
            <a:endParaRPr sz="1900">
              <a:solidFill>
                <a:schemeClr val="dk1"/>
              </a:solidFill>
              <a:latin typeface="Arial"/>
              <a:ea typeface="Arial"/>
              <a:cs typeface="Arial"/>
              <a:sym typeface="Arial"/>
            </a:endParaRPr>
          </a:p>
        </p:txBody>
      </p:sp>
      <p:sp>
        <p:nvSpPr>
          <p:cNvPr id="725" name="Google Shape;725;p56"/>
          <p:cNvSpPr/>
          <p:nvPr/>
        </p:nvSpPr>
        <p:spPr>
          <a:xfrm>
            <a:off x="560696" y="22617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726" name="Google Shape;726;p56"/>
          <p:cNvSpPr/>
          <p:nvPr/>
        </p:nvSpPr>
        <p:spPr>
          <a:xfrm>
            <a:off x="1600200" y="155057"/>
            <a:ext cx="67056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Balance Sheet and Statement of Cash Flows</a:t>
            </a:r>
            <a:endParaRPr b="1" sz="4000">
              <a:solidFill>
                <a:srgbClr val="00007F"/>
              </a:solidFill>
              <a:latin typeface="Arial"/>
              <a:ea typeface="Arial"/>
              <a:cs typeface="Arial"/>
              <a:sym typeface="Arial"/>
            </a:endParaRPr>
          </a:p>
        </p:txBody>
      </p:sp>
      <p:sp>
        <p:nvSpPr>
          <p:cNvPr id="727" name="Google Shape;727;p56"/>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5</a:t>
            </a:r>
            <a:endParaRPr/>
          </a:p>
        </p:txBody>
      </p:sp>
      <p:cxnSp>
        <p:nvCxnSpPr>
          <p:cNvPr id="728" name="Google Shape;728;p56"/>
          <p:cNvCxnSpPr/>
          <p:nvPr/>
        </p:nvCxnSpPr>
        <p:spPr>
          <a:xfrm flipH="1">
            <a:off x="304800" y="-4592"/>
            <a:ext cx="35256" cy="6405392"/>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729" name="Google Shape;729;p56"/>
          <p:cNvCxnSpPr/>
          <p:nvPr/>
        </p:nvCxnSpPr>
        <p:spPr>
          <a:xfrm>
            <a:off x="152400" y="64008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730" name="Google Shape;730;p5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57"/>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endParaRPr i="0" sz="3200">
              <a:solidFill>
                <a:srgbClr val="00007F"/>
              </a:solidFill>
              <a:latin typeface="Arial"/>
              <a:ea typeface="Arial"/>
              <a:cs typeface="Arial"/>
              <a:sym typeface="Arial"/>
            </a:endParaRPr>
          </a:p>
        </p:txBody>
      </p:sp>
      <p:sp>
        <p:nvSpPr>
          <p:cNvPr id="736" name="Google Shape;736;p57"/>
          <p:cNvSpPr/>
          <p:nvPr/>
        </p:nvSpPr>
        <p:spPr>
          <a:xfrm>
            <a:off x="609600" y="1371600"/>
            <a:ext cx="8077200" cy="179126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2300"/>
              <a:buFont typeface="Noto Sans Symbols"/>
              <a:buNone/>
            </a:pPr>
            <a:r>
              <a:rPr b="0" lang="en-US" sz="2300">
                <a:solidFill>
                  <a:schemeClr val="dk1"/>
                </a:solidFill>
                <a:latin typeface="Arial"/>
                <a:ea typeface="Arial"/>
                <a:cs typeface="Arial"/>
                <a:sym typeface="Arial"/>
              </a:rPr>
              <a:t>The </a:t>
            </a:r>
            <a:r>
              <a:rPr b="1" lang="en-US" sz="2300">
                <a:solidFill>
                  <a:schemeClr val="dk1"/>
                </a:solidFill>
                <a:latin typeface="Arial"/>
                <a:ea typeface="Arial"/>
                <a:cs typeface="Arial"/>
                <a:sym typeface="Arial"/>
              </a:rPr>
              <a:t>income statement</a:t>
            </a:r>
            <a:r>
              <a:rPr b="0" lang="en-US" sz="2300">
                <a:solidFill>
                  <a:schemeClr val="dk1"/>
                </a:solidFill>
                <a:latin typeface="Arial"/>
                <a:ea typeface="Arial"/>
                <a:cs typeface="Arial"/>
                <a:sym typeface="Arial"/>
              </a:rPr>
              <a:t>, the </a:t>
            </a:r>
            <a:r>
              <a:rPr b="1" lang="en-US" sz="2300">
                <a:solidFill>
                  <a:schemeClr val="dk1"/>
                </a:solidFill>
                <a:latin typeface="Arial"/>
                <a:ea typeface="Arial"/>
                <a:cs typeface="Arial"/>
                <a:sym typeface="Arial"/>
              </a:rPr>
              <a:t>statement of stockholders’ equity</a:t>
            </a:r>
            <a:r>
              <a:rPr b="0" lang="en-US" sz="2300">
                <a:solidFill>
                  <a:schemeClr val="dk1"/>
                </a:solidFill>
                <a:latin typeface="Arial"/>
                <a:ea typeface="Arial"/>
                <a:cs typeface="Arial"/>
                <a:sym typeface="Arial"/>
              </a:rPr>
              <a:t>, and the </a:t>
            </a:r>
            <a:r>
              <a:rPr b="1" lang="en-US" sz="2300">
                <a:solidFill>
                  <a:schemeClr val="dk1"/>
                </a:solidFill>
                <a:latin typeface="Arial"/>
                <a:ea typeface="Arial"/>
                <a:cs typeface="Arial"/>
                <a:sym typeface="Arial"/>
              </a:rPr>
              <a:t>balance sheet</a:t>
            </a:r>
            <a:r>
              <a:rPr b="0" lang="en-US" sz="2300">
                <a:solidFill>
                  <a:schemeClr val="dk1"/>
                </a:solidFill>
                <a:latin typeface="Arial"/>
                <a:ea typeface="Arial"/>
                <a:cs typeface="Arial"/>
                <a:sym typeface="Arial"/>
              </a:rPr>
              <a:t>—each present </a:t>
            </a:r>
            <a:r>
              <a:rPr b="1" lang="en-US" sz="2300">
                <a:solidFill>
                  <a:schemeClr val="dk1"/>
                </a:solidFill>
                <a:latin typeface="Arial"/>
                <a:ea typeface="Arial"/>
                <a:cs typeface="Arial"/>
                <a:sym typeface="Arial"/>
              </a:rPr>
              <a:t>SOME</a:t>
            </a:r>
            <a:r>
              <a:rPr b="0" lang="en-US" sz="2300">
                <a:solidFill>
                  <a:schemeClr val="dk1"/>
                </a:solidFill>
                <a:latin typeface="Arial"/>
                <a:ea typeface="Arial"/>
                <a:cs typeface="Arial"/>
                <a:sym typeface="Arial"/>
              </a:rPr>
              <a:t> information about the cash flows of an enterprise during a period.</a:t>
            </a:r>
            <a:endParaRPr/>
          </a:p>
        </p:txBody>
      </p:sp>
      <p:cxnSp>
        <p:nvCxnSpPr>
          <p:cNvPr id="737" name="Google Shape;737;p5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38" name="Google Shape;738;p57"/>
          <p:cNvSpPr/>
          <p:nvPr/>
        </p:nvSpPr>
        <p:spPr>
          <a:xfrm>
            <a:off x="609600" y="3276600"/>
            <a:ext cx="4267200" cy="264001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300">
                <a:solidFill>
                  <a:schemeClr val="dk1"/>
                </a:solidFill>
                <a:latin typeface="Arial"/>
                <a:ea typeface="Arial"/>
                <a:cs typeface="Arial"/>
                <a:sym typeface="Arial"/>
              </a:rPr>
              <a:t>The </a:t>
            </a:r>
            <a:r>
              <a:rPr b="1" lang="en-US" sz="2300">
                <a:solidFill>
                  <a:srgbClr val="00007F"/>
                </a:solidFill>
                <a:latin typeface="Arial"/>
                <a:ea typeface="Arial"/>
                <a:cs typeface="Arial"/>
                <a:sym typeface="Arial"/>
              </a:rPr>
              <a:t>statement of cash flows </a:t>
            </a:r>
            <a:r>
              <a:rPr lang="en-US" sz="2300">
                <a:solidFill>
                  <a:schemeClr val="dk1"/>
                </a:solidFill>
                <a:latin typeface="Arial"/>
                <a:ea typeface="Arial"/>
                <a:cs typeface="Arial"/>
                <a:sym typeface="Arial"/>
              </a:rPr>
              <a:t>presents a </a:t>
            </a:r>
            <a:r>
              <a:rPr b="1" lang="en-US" sz="2300">
                <a:solidFill>
                  <a:schemeClr val="dk1"/>
                </a:solidFill>
                <a:latin typeface="Arial"/>
                <a:ea typeface="Arial"/>
                <a:cs typeface="Arial"/>
                <a:sym typeface="Arial"/>
              </a:rPr>
              <a:t>DETAILED SUMMARY </a:t>
            </a:r>
            <a:r>
              <a:rPr lang="en-US" sz="2300">
                <a:solidFill>
                  <a:schemeClr val="dk1"/>
                </a:solidFill>
                <a:latin typeface="Arial"/>
                <a:ea typeface="Arial"/>
                <a:cs typeface="Arial"/>
                <a:sym typeface="Arial"/>
              </a:rPr>
              <a:t>of all the cash inflows and outflows, or the sources and uses of cash during the period.</a:t>
            </a:r>
            <a:endParaRPr/>
          </a:p>
        </p:txBody>
      </p:sp>
      <p:sp>
        <p:nvSpPr>
          <p:cNvPr id="739" name="Google Shape;739;p57"/>
          <p:cNvSpPr/>
          <p:nvPr/>
        </p:nvSpPr>
        <p:spPr>
          <a:xfrm>
            <a:off x="5334000" y="3048000"/>
            <a:ext cx="2819400" cy="2662267"/>
          </a:xfrm>
          <a:prstGeom prst="rect">
            <a:avLst/>
          </a:prstGeom>
          <a:noFill/>
          <a:ln cap="flat" cmpd="sng" w="28575">
            <a:solidFill>
              <a:srgbClr val="FF9900"/>
            </a:solidFill>
            <a:prstDash val="solid"/>
            <a:round/>
            <a:headEnd len="sm" w="sm" type="none"/>
            <a:tailEnd len="sm" w="sm" type="none"/>
          </a:ln>
        </p:spPr>
        <p:txBody>
          <a:bodyPr anchorCtr="0" anchor="t" bIns="45700" lIns="182875" spcFirstLastPara="1" rIns="91425" wrap="square" tIns="45700">
            <a:spAutoFit/>
          </a:bodyPr>
          <a:lstStyle/>
          <a:p>
            <a:pPr indent="0" lvl="0" marL="0" marR="0" rtl="0" algn="ctr">
              <a:spcBef>
                <a:spcPts val="0"/>
              </a:spcBef>
              <a:spcAft>
                <a:spcPts val="0"/>
              </a:spcAft>
              <a:buNone/>
            </a:pPr>
            <a:r>
              <a:rPr b="1" lang="en-US" sz="1800">
                <a:solidFill>
                  <a:srgbClr val="CC0000"/>
                </a:solidFill>
                <a:latin typeface="Arial"/>
                <a:ea typeface="Arial"/>
                <a:cs typeface="Arial"/>
                <a:sym typeface="Arial"/>
              </a:rPr>
              <a:t>UNDERLYING  CONCEPTS </a:t>
            </a:r>
            <a:endParaRPr b="1" sz="1800">
              <a:solidFill>
                <a:srgbClr val="CC0000"/>
              </a:solidFill>
              <a:latin typeface="Arial"/>
              <a:ea typeface="Arial"/>
              <a:cs typeface="Arial"/>
              <a:sym typeface="Arial"/>
            </a:endParaRPr>
          </a:p>
          <a:p>
            <a:pPr indent="0" lvl="0" marL="0" marR="0" rtl="0" algn="l">
              <a:spcBef>
                <a:spcPts val="600"/>
              </a:spcBef>
              <a:spcAft>
                <a:spcPts val="0"/>
              </a:spcAft>
              <a:buNone/>
            </a:pPr>
            <a:r>
              <a:rPr lang="en-US" sz="1800">
                <a:solidFill>
                  <a:schemeClr val="dk1"/>
                </a:solidFill>
                <a:latin typeface="Arial"/>
                <a:ea typeface="Arial"/>
                <a:cs typeface="Arial"/>
                <a:sym typeface="Arial"/>
              </a:rPr>
              <a:t>The statement of cash ﬂows meets the  objective of ﬁnancial reporting—to help assess the amounts, timing, and uncertainty of future cash ﬂows.</a:t>
            </a:r>
            <a:endParaRPr/>
          </a:p>
        </p:txBody>
      </p:sp>
      <p:cxnSp>
        <p:nvCxnSpPr>
          <p:cNvPr id="740" name="Google Shape;740;p57"/>
          <p:cNvCxnSpPr/>
          <p:nvPr/>
        </p:nvCxnSpPr>
        <p:spPr>
          <a:xfrm flipH="1" rot="10800000">
            <a:off x="5516012" y="3672614"/>
            <a:ext cx="2479012" cy="4488"/>
          </a:xfrm>
          <a:prstGeom prst="straightConnector1">
            <a:avLst/>
          </a:prstGeom>
          <a:solidFill>
            <a:schemeClr val="accent1"/>
          </a:solidFill>
          <a:ln cap="sq" cmpd="sng" w="12700">
            <a:solidFill>
              <a:schemeClr val="dk1"/>
            </a:solidFill>
            <a:prstDash val="solid"/>
            <a:round/>
            <a:headEnd len="sm" w="sm" type="none"/>
            <a:tailEnd len="sm" w="sm" type="none"/>
          </a:ln>
        </p:spPr>
      </p:cxnSp>
      <p:sp>
        <p:nvSpPr>
          <p:cNvPr id="741" name="Google Shape;741;p5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58"/>
          <p:cNvSpPr txBox="1"/>
          <p:nvPr/>
        </p:nvSpPr>
        <p:spPr>
          <a:xfrm>
            <a:off x="609600" y="1981200"/>
            <a:ext cx="7620000" cy="357028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2300"/>
              <a:buFont typeface="Noto Sans Symbols"/>
              <a:buNone/>
            </a:pPr>
            <a:r>
              <a:rPr b="0" lang="en-US" sz="2300">
                <a:solidFill>
                  <a:schemeClr val="dk1"/>
                </a:solidFill>
                <a:latin typeface="Arial"/>
                <a:ea typeface="Arial"/>
                <a:cs typeface="Arial"/>
                <a:sym typeface="Arial"/>
              </a:rPr>
              <a:t>To provide relevant information about the cash receipts and cash payments of an enterprise during a period. </a:t>
            </a:r>
            <a:endParaRPr/>
          </a:p>
          <a:p>
            <a:pPr indent="0" lvl="0" marL="0" marR="0" rtl="0" algn="l">
              <a:lnSpc>
                <a:spcPct val="120000"/>
              </a:lnSpc>
              <a:spcBef>
                <a:spcPts val="1200"/>
              </a:spcBef>
              <a:spcAft>
                <a:spcPts val="0"/>
              </a:spcAft>
              <a:buClr>
                <a:schemeClr val="dk1"/>
              </a:buClr>
              <a:buSzPts val="2300"/>
              <a:buFont typeface="Noto Sans Symbols"/>
              <a:buNone/>
            </a:pPr>
            <a:r>
              <a:rPr b="0" lang="en-US" sz="2300">
                <a:solidFill>
                  <a:schemeClr val="dk1"/>
                </a:solidFill>
                <a:latin typeface="Arial"/>
                <a:ea typeface="Arial"/>
                <a:cs typeface="Arial"/>
                <a:sym typeface="Arial"/>
              </a:rPr>
              <a:t>The statement provides answers to the following questions:</a:t>
            </a:r>
            <a:endParaRPr/>
          </a:p>
          <a:p>
            <a:pPr indent="-450850" lvl="1" marL="682625" marR="0" rtl="0" algn="l">
              <a:lnSpc>
                <a:spcPct val="120000"/>
              </a:lnSpc>
              <a:spcBef>
                <a:spcPts val="1200"/>
              </a:spcBef>
              <a:spcAft>
                <a:spcPts val="0"/>
              </a:spcAft>
              <a:buClr>
                <a:schemeClr val="dk1"/>
              </a:buClr>
              <a:buSzPts val="2200"/>
              <a:buFont typeface="Noto Sans Symbols"/>
              <a:buAutoNum type="arabicPeriod"/>
            </a:pPr>
            <a:r>
              <a:rPr b="0" i="0" lang="en-US" sz="2200" u="none" cap="none" strike="noStrike">
                <a:solidFill>
                  <a:schemeClr val="dk1"/>
                </a:solidFill>
                <a:latin typeface="Arial"/>
                <a:ea typeface="Arial"/>
                <a:cs typeface="Arial"/>
                <a:sym typeface="Arial"/>
              </a:rPr>
              <a:t>Where did the cash come from?</a:t>
            </a:r>
            <a:endParaRPr/>
          </a:p>
          <a:p>
            <a:pPr indent="-450850" lvl="1" marL="682625" marR="0" rtl="0" algn="l">
              <a:lnSpc>
                <a:spcPct val="120000"/>
              </a:lnSpc>
              <a:spcBef>
                <a:spcPts val="1200"/>
              </a:spcBef>
              <a:spcAft>
                <a:spcPts val="0"/>
              </a:spcAft>
              <a:buClr>
                <a:schemeClr val="dk1"/>
              </a:buClr>
              <a:buSzPts val="2200"/>
              <a:buFont typeface="Noto Sans Symbols"/>
              <a:buAutoNum type="arabicPeriod"/>
            </a:pPr>
            <a:r>
              <a:rPr b="0" i="0" lang="en-US" sz="2200" u="none" cap="none" strike="noStrike">
                <a:solidFill>
                  <a:schemeClr val="dk1"/>
                </a:solidFill>
                <a:latin typeface="Arial"/>
                <a:ea typeface="Arial"/>
                <a:cs typeface="Arial"/>
                <a:sym typeface="Arial"/>
              </a:rPr>
              <a:t>What was the cash used for?</a:t>
            </a:r>
            <a:endParaRPr/>
          </a:p>
          <a:p>
            <a:pPr indent="-450850" lvl="1" marL="682625" marR="0" rtl="0" algn="l">
              <a:lnSpc>
                <a:spcPct val="120000"/>
              </a:lnSpc>
              <a:spcBef>
                <a:spcPts val="1200"/>
              </a:spcBef>
              <a:spcAft>
                <a:spcPts val="0"/>
              </a:spcAft>
              <a:buClr>
                <a:schemeClr val="dk1"/>
              </a:buClr>
              <a:buSzPts val="2200"/>
              <a:buFont typeface="Noto Sans Symbols"/>
              <a:buAutoNum type="arabicPeriod"/>
            </a:pPr>
            <a:r>
              <a:rPr b="0" i="0" lang="en-US" sz="2200" u="none" cap="none" strike="noStrike">
                <a:solidFill>
                  <a:schemeClr val="dk1"/>
                </a:solidFill>
                <a:latin typeface="Arial"/>
                <a:ea typeface="Arial"/>
                <a:cs typeface="Arial"/>
                <a:sym typeface="Arial"/>
              </a:rPr>
              <a:t>What was the change in the cash balance?</a:t>
            </a:r>
            <a:endParaRPr/>
          </a:p>
        </p:txBody>
      </p:sp>
      <p:sp>
        <p:nvSpPr>
          <p:cNvPr id="747" name="Google Shape;747;p58"/>
          <p:cNvSpPr txBox="1"/>
          <p:nvPr/>
        </p:nvSpPr>
        <p:spPr>
          <a:xfrm>
            <a:off x="609600" y="1371600"/>
            <a:ext cx="7620000" cy="544765"/>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Purpose of the Statement of Cash Flows</a:t>
            </a:r>
            <a:endParaRPr/>
          </a:p>
        </p:txBody>
      </p:sp>
      <p:cxnSp>
        <p:nvCxnSpPr>
          <p:cNvPr id="748" name="Google Shape;748;p5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49" name="Google Shape;749;p58"/>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endParaRPr i="0" sz="3200">
              <a:solidFill>
                <a:srgbClr val="00007F"/>
              </a:solidFill>
              <a:latin typeface="Arial"/>
              <a:ea typeface="Arial"/>
              <a:cs typeface="Arial"/>
              <a:sym typeface="Arial"/>
            </a:endParaRPr>
          </a:p>
        </p:txBody>
      </p:sp>
      <p:sp>
        <p:nvSpPr>
          <p:cNvPr id="750" name="Google Shape;750;p5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a:p>
        </p:txBody>
      </p:sp>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59"/>
          <p:cNvSpPr/>
          <p:nvPr/>
        </p:nvSpPr>
        <p:spPr>
          <a:xfrm>
            <a:off x="381000" y="990600"/>
            <a:ext cx="8382000" cy="54102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lang="en-US" sz="1900">
                <a:solidFill>
                  <a:schemeClr val="dk1"/>
                </a:solidFill>
                <a:latin typeface="Arial"/>
                <a:ea typeface="Arial"/>
                <a:cs typeface="Arial"/>
                <a:sym typeface="Arial"/>
              </a:rPr>
              <a:t>Investors usually focus on net income measured on an accrual basis. However, information on cash ﬂows can be important for assessing a company’s liquidity, ﬁnancial ﬂexibility, and overall ﬁnancial performance. The graph below shows W. T. Grant’s ﬁnancial performance over 7 years. Although W. T. Grant showed consistent proﬁts and even some periods of</a:t>
            </a:r>
            <a:endParaRPr sz="1900">
              <a:solidFill>
                <a:schemeClr val="dk1"/>
              </a:solidFill>
              <a:latin typeface="Arial"/>
              <a:ea typeface="Arial"/>
              <a:cs typeface="Arial"/>
              <a:sym typeface="Arial"/>
            </a:endParaRPr>
          </a:p>
        </p:txBody>
      </p:sp>
      <p:sp>
        <p:nvSpPr>
          <p:cNvPr id="756" name="Google Shape;756;p59"/>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757" name="Google Shape;757;p59"/>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WATCH THAT CASH FLOW</a:t>
            </a:r>
            <a:endParaRPr b="1" sz="2800">
              <a:solidFill>
                <a:srgbClr val="660066"/>
              </a:solidFill>
              <a:latin typeface="Arial"/>
              <a:ea typeface="Arial"/>
              <a:cs typeface="Arial"/>
              <a:sym typeface="Arial"/>
            </a:endParaRPr>
          </a:p>
        </p:txBody>
      </p:sp>
      <p:cxnSp>
        <p:nvCxnSpPr>
          <p:cNvPr id="758" name="Google Shape;758;p59"/>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759" name="Google Shape;759;p59"/>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760" name="Google Shape;760;p59"/>
          <p:cNvSpPr txBox="1"/>
          <p:nvPr/>
        </p:nvSpPr>
        <p:spPr>
          <a:xfrm>
            <a:off x="6781800" y="6400800"/>
            <a:ext cx="1371600"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continued</a:t>
            </a:r>
            <a:endParaRPr/>
          </a:p>
        </p:txBody>
      </p:sp>
      <p:pic>
        <p:nvPicPr>
          <p:cNvPr id="761" name="Google Shape;761;p59"/>
          <p:cNvPicPr preferRelativeResize="0"/>
          <p:nvPr/>
        </p:nvPicPr>
        <p:blipFill rotWithShape="1">
          <a:blip r:embed="rId3">
            <a:alphaModFix/>
          </a:blip>
          <a:srcRect b="0" l="0" r="0" t="0"/>
          <a:stretch/>
        </p:blipFill>
        <p:spPr>
          <a:xfrm>
            <a:off x="4449325" y="2945719"/>
            <a:ext cx="4191155" cy="3226481"/>
          </a:xfrm>
          <a:prstGeom prst="rect">
            <a:avLst/>
          </a:prstGeom>
          <a:noFill/>
          <a:ln cap="flat" cmpd="sng" w="19050">
            <a:solidFill>
              <a:schemeClr val="dk1"/>
            </a:solidFill>
            <a:prstDash val="solid"/>
            <a:round/>
            <a:headEnd len="sm" w="sm" type="none"/>
            <a:tailEnd len="sm" w="sm" type="none"/>
          </a:ln>
        </p:spPr>
      </p:pic>
      <p:sp>
        <p:nvSpPr>
          <p:cNvPr id="762" name="Google Shape;762;p59"/>
          <p:cNvSpPr/>
          <p:nvPr/>
        </p:nvSpPr>
        <p:spPr>
          <a:xfrm>
            <a:off x="475127" y="2718098"/>
            <a:ext cx="3823473" cy="3694409"/>
          </a:xfrm>
          <a:prstGeom prst="rect">
            <a:avLst/>
          </a:prstGeom>
          <a:noFill/>
          <a:ln>
            <a:noFill/>
          </a:ln>
        </p:spPr>
        <p:txBody>
          <a:bodyPr anchorCtr="0" anchor="t" bIns="45700" lIns="91425" spcFirstLastPara="1" rIns="91425" wrap="square" tIns="45700">
            <a:spAutoFit/>
          </a:bodyPr>
          <a:lstStyle/>
          <a:p>
            <a:pPr indent="0" lvl="0" marL="0" marR="0" rtl="0" algn="just">
              <a:lnSpc>
                <a:spcPct val="112000"/>
              </a:lnSpc>
              <a:spcBef>
                <a:spcPts val="0"/>
              </a:spcBef>
              <a:spcAft>
                <a:spcPts val="0"/>
              </a:spcAft>
              <a:buNone/>
            </a:pPr>
            <a:r>
              <a:rPr lang="en-US" sz="1900">
                <a:solidFill>
                  <a:schemeClr val="dk1"/>
                </a:solidFill>
                <a:latin typeface="Arial"/>
                <a:ea typeface="Arial"/>
                <a:cs typeface="Arial"/>
                <a:sym typeface="Arial"/>
              </a:rPr>
              <a:t>earnings growth, its cash ﬂow began to “go south” starting in about year 3. The company ﬁled for bankruptcy shortly after year 7. Financial statement readers who studied the company’s cash ﬂows would have found early warnings of its problems. The Grant experience is a classic case, illustrating the importance of cash flows as an early-warning</a:t>
            </a:r>
            <a:endParaRPr sz="1900">
              <a:solidFill>
                <a:schemeClr val="dk1"/>
              </a:solidFill>
              <a:latin typeface="Arial"/>
              <a:ea typeface="Arial"/>
              <a:cs typeface="Arial"/>
              <a:sym typeface="Arial"/>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txBox="1"/>
          <p:nvPr/>
        </p:nvSpPr>
        <p:spPr>
          <a:xfrm>
            <a:off x="609600" y="1990725"/>
            <a:ext cx="7620000" cy="2432050"/>
          </a:xfrm>
          <a:prstGeom prst="rect">
            <a:avLst/>
          </a:prstGeom>
          <a:noFill/>
          <a:ln>
            <a:noFill/>
          </a:ln>
        </p:spPr>
        <p:txBody>
          <a:bodyPr anchorCtr="0" anchor="t" bIns="45700" lIns="91425" spcFirstLastPara="1" rIns="91425" wrap="square" tIns="45700">
            <a:spAutoFit/>
          </a:bodyPr>
          <a:lstStyle/>
          <a:p>
            <a:pPr indent="-457200" lvl="0" marL="688975" marR="0" rtl="0" algn="l">
              <a:lnSpc>
                <a:spcPct val="120000"/>
              </a:lnSpc>
              <a:spcBef>
                <a:spcPts val="0"/>
              </a:spcBef>
              <a:spcAft>
                <a:spcPts val="0"/>
              </a:spcAft>
              <a:buClr>
                <a:schemeClr val="dk1"/>
              </a:buClr>
              <a:buSzPts val="2200"/>
              <a:buFont typeface="Comic Sans MS"/>
              <a:buAutoNum type="arabicPeriod"/>
            </a:pPr>
            <a:r>
              <a:rPr b="0" i="0" lang="en-US" sz="2200" u="none" cap="none" strike="noStrike">
                <a:solidFill>
                  <a:schemeClr val="dk1"/>
                </a:solidFill>
                <a:latin typeface="Arial"/>
                <a:ea typeface="Arial"/>
                <a:cs typeface="Arial"/>
                <a:sym typeface="Arial"/>
              </a:rPr>
              <a:t>Most assets and liabilities are reported at </a:t>
            </a:r>
            <a:r>
              <a:rPr b="1" i="0" lang="en-US" sz="2200" u="none" cap="none" strike="noStrike">
                <a:solidFill>
                  <a:schemeClr val="dk1"/>
                </a:solidFill>
                <a:latin typeface="Arial"/>
                <a:ea typeface="Arial"/>
                <a:cs typeface="Arial"/>
                <a:sym typeface="Arial"/>
              </a:rPr>
              <a:t>historical cost</a:t>
            </a:r>
            <a:r>
              <a:rPr b="0" i="0" lang="en-US" sz="2200" u="none" cap="none" strike="noStrike">
                <a:solidFill>
                  <a:schemeClr val="dk1"/>
                </a:solidFill>
                <a:latin typeface="Arial"/>
                <a:ea typeface="Arial"/>
                <a:cs typeface="Arial"/>
                <a:sym typeface="Arial"/>
              </a:rPr>
              <a:t>.</a:t>
            </a:r>
            <a:endParaRPr/>
          </a:p>
          <a:p>
            <a:pPr indent="-457200" lvl="0" marL="688975" marR="0" rtl="0" algn="l">
              <a:lnSpc>
                <a:spcPct val="120000"/>
              </a:lnSpc>
              <a:spcBef>
                <a:spcPts val="1200"/>
              </a:spcBef>
              <a:spcAft>
                <a:spcPts val="0"/>
              </a:spcAft>
              <a:buClr>
                <a:schemeClr val="dk1"/>
              </a:buClr>
              <a:buSzPts val="2200"/>
              <a:buFont typeface="Comic Sans MS"/>
              <a:buAutoNum type="arabicPeriod"/>
            </a:pPr>
            <a:r>
              <a:rPr b="0" i="0" lang="en-US" sz="2200" u="none" cap="none" strike="noStrike">
                <a:solidFill>
                  <a:schemeClr val="dk1"/>
                </a:solidFill>
                <a:latin typeface="Arial"/>
                <a:ea typeface="Arial"/>
                <a:cs typeface="Arial"/>
                <a:sym typeface="Arial"/>
              </a:rPr>
              <a:t>Use of </a:t>
            </a:r>
            <a:r>
              <a:rPr b="1" i="0" lang="en-US" sz="2200" u="none" cap="none" strike="noStrike">
                <a:solidFill>
                  <a:schemeClr val="dk1"/>
                </a:solidFill>
                <a:latin typeface="Arial"/>
                <a:ea typeface="Arial"/>
                <a:cs typeface="Arial"/>
                <a:sym typeface="Arial"/>
              </a:rPr>
              <a:t>judgments</a:t>
            </a:r>
            <a:r>
              <a:rPr b="0" i="0" lang="en-US" sz="2200" u="none" cap="none" strike="noStrike">
                <a:solidFill>
                  <a:schemeClr val="dk1"/>
                </a:solidFill>
                <a:latin typeface="Arial"/>
                <a:ea typeface="Arial"/>
                <a:cs typeface="Arial"/>
                <a:sym typeface="Arial"/>
              </a:rPr>
              <a:t> and </a:t>
            </a:r>
            <a:r>
              <a:rPr b="1" i="0" lang="en-US" sz="2200" u="none" cap="none" strike="noStrike">
                <a:solidFill>
                  <a:schemeClr val="dk1"/>
                </a:solidFill>
                <a:latin typeface="Arial"/>
                <a:ea typeface="Arial"/>
                <a:cs typeface="Arial"/>
                <a:sym typeface="Arial"/>
              </a:rPr>
              <a:t>estimates</a:t>
            </a:r>
            <a:r>
              <a:rPr b="0" i="0" lang="en-US" sz="2200" u="none" cap="none" strike="noStrike">
                <a:solidFill>
                  <a:schemeClr val="dk1"/>
                </a:solidFill>
                <a:latin typeface="Arial"/>
                <a:ea typeface="Arial"/>
                <a:cs typeface="Arial"/>
                <a:sym typeface="Arial"/>
              </a:rPr>
              <a:t>.</a:t>
            </a:r>
            <a:endParaRPr/>
          </a:p>
          <a:p>
            <a:pPr indent="-457200" lvl="0" marL="688975" marR="0" rtl="0" algn="l">
              <a:lnSpc>
                <a:spcPct val="120000"/>
              </a:lnSpc>
              <a:spcBef>
                <a:spcPts val="1200"/>
              </a:spcBef>
              <a:spcAft>
                <a:spcPts val="0"/>
              </a:spcAft>
              <a:buClr>
                <a:schemeClr val="dk1"/>
              </a:buClr>
              <a:buSzPts val="2200"/>
              <a:buFont typeface="Comic Sans MS"/>
              <a:buAutoNum type="arabicPeriod"/>
            </a:pPr>
            <a:r>
              <a:rPr b="0" i="0" lang="en-US" sz="2200" u="none" cap="none" strike="noStrike">
                <a:solidFill>
                  <a:schemeClr val="dk1"/>
                </a:solidFill>
                <a:latin typeface="Arial"/>
                <a:ea typeface="Arial"/>
                <a:cs typeface="Arial"/>
                <a:sym typeface="Arial"/>
              </a:rPr>
              <a:t>Many items of </a:t>
            </a:r>
            <a:r>
              <a:rPr b="1" i="0" lang="en-US" sz="2200" u="none" cap="none" strike="noStrike">
                <a:solidFill>
                  <a:schemeClr val="dk1"/>
                </a:solidFill>
                <a:latin typeface="Arial"/>
                <a:ea typeface="Arial"/>
                <a:cs typeface="Arial"/>
                <a:sym typeface="Arial"/>
              </a:rPr>
              <a:t>financial value                                         </a:t>
            </a:r>
            <a:r>
              <a:rPr b="0" i="0" lang="en-US" sz="2200" u="none" cap="none" strike="noStrike">
                <a:solidFill>
                  <a:schemeClr val="dk1"/>
                </a:solidFill>
                <a:latin typeface="Arial"/>
                <a:ea typeface="Arial"/>
                <a:cs typeface="Arial"/>
                <a:sym typeface="Arial"/>
              </a:rPr>
              <a:t>are </a:t>
            </a:r>
            <a:r>
              <a:rPr b="1" i="0" lang="en-US" sz="2200" u="none" cap="none" strike="noStrike">
                <a:solidFill>
                  <a:schemeClr val="dk1"/>
                </a:solidFill>
                <a:latin typeface="Arial"/>
                <a:ea typeface="Arial"/>
                <a:cs typeface="Arial"/>
                <a:sym typeface="Arial"/>
              </a:rPr>
              <a:t>omitted</a:t>
            </a:r>
            <a:r>
              <a:rPr b="0" i="0" lang="en-US" sz="2200" u="none" cap="none" strike="noStrike">
                <a:solidFill>
                  <a:schemeClr val="dk1"/>
                </a:solidFill>
                <a:latin typeface="Arial"/>
                <a:ea typeface="Arial"/>
                <a:cs typeface="Arial"/>
                <a:sym typeface="Arial"/>
              </a:rPr>
              <a:t>.</a:t>
            </a:r>
            <a:endParaRPr/>
          </a:p>
        </p:txBody>
      </p:sp>
      <p:sp>
        <p:nvSpPr>
          <p:cNvPr id="95" name="Google Shape;95;p6"/>
          <p:cNvSpPr txBox="1"/>
          <p:nvPr/>
        </p:nvSpPr>
        <p:spPr>
          <a:xfrm>
            <a:off x="609600" y="1371600"/>
            <a:ext cx="76200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i="0" lang="en-US" sz="2800" u="none" cap="none" strike="noStrike">
                <a:solidFill>
                  <a:srgbClr val="CC0000"/>
                </a:solidFill>
                <a:latin typeface="Arial"/>
                <a:ea typeface="Arial"/>
                <a:cs typeface="Arial"/>
                <a:sym typeface="Arial"/>
              </a:rPr>
              <a:t>Limitations of the Balance Sheet</a:t>
            </a:r>
            <a:endParaRPr/>
          </a:p>
        </p:txBody>
      </p:sp>
      <p:cxnSp>
        <p:nvCxnSpPr>
          <p:cNvPr id="96" name="Google Shape;96;p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97" name="Google Shape;97;p6"/>
          <p:cNvPicPr preferRelativeResize="0"/>
          <p:nvPr/>
        </p:nvPicPr>
        <p:blipFill rotWithShape="1">
          <a:blip r:embed="rId3">
            <a:alphaModFix/>
          </a:blip>
          <a:srcRect b="0" l="0" r="0" t="0"/>
          <a:stretch/>
        </p:blipFill>
        <p:spPr>
          <a:xfrm>
            <a:off x="5791200" y="3539807"/>
            <a:ext cx="2409825" cy="2937193"/>
          </a:xfrm>
          <a:prstGeom prst="rect">
            <a:avLst/>
          </a:prstGeom>
          <a:noFill/>
          <a:ln>
            <a:noFill/>
          </a:ln>
        </p:spPr>
      </p:pic>
      <p:sp>
        <p:nvSpPr>
          <p:cNvPr id="98" name="Google Shape;98;p6"/>
          <p:cNvSpPr txBox="1"/>
          <p:nvPr>
            <p:ph idx="4294967295"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BALANCE SHEET</a:t>
            </a:r>
            <a:endParaRPr i="0" sz="3200">
              <a:solidFill>
                <a:srgbClr val="00007F"/>
              </a:solidFill>
              <a:latin typeface="Arial"/>
              <a:ea typeface="Arial"/>
              <a:cs typeface="Arial"/>
              <a:sym typeface="Arial"/>
            </a:endParaRPr>
          </a:p>
        </p:txBody>
      </p:sp>
      <p:sp>
        <p:nvSpPr>
          <p:cNvPr id="99" name="Google Shape;99;p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60"/>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a:p>
        </p:txBody>
      </p:sp>
      <p:sp>
        <p:nvSpPr>
          <p:cNvPr id="768" name="Google Shape;768;p60"/>
          <p:cNvSpPr/>
          <p:nvPr/>
        </p:nvSpPr>
        <p:spPr>
          <a:xfrm>
            <a:off x="381000" y="990600"/>
            <a:ext cx="8382000" cy="54102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lang="en-US" sz="1900">
                <a:solidFill>
                  <a:schemeClr val="dk1"/>
                </a:solidFill>
                <a:latin typeface="Arial"/>
                <a:ea typeface="Arial"/>
                <a:cs typeface="Arial"/>
                <a:sym typeface="Arial"/>
              </a:rPr>
              <a:t>signal of financial problems. The recent picture at IBM is similar and raises some red ﬂags as to the company’s ﬁnancial ﬂexibility. As shown in the following chart, IBM’s earnings per share (EPS) growth has held steady, but growth in free cash ﬂow is on the decline. A look under the hood</a:t>
            </a:r>
            <a:endParaRPr sz="1900">
              <a:solidFill>
                <a:schemeClr val="dk1"/>
              </a:solidFill>
              <a:latin typeface="Arial"/>
              <a:ea typeface="Arial"/>
              <a:cs typeface="Arial"/>
              <a:sym typeface="Arial"/>
            </a:endParaRPr>
          </a:p>
        </p:txBody>
      </p:sp>
      <p:sp>
        <p:nvSpPr>
          <p:cNvPr id="769" name="Google Shape;769;p60"/>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770" name="Google Shape;770;p60"/>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WATCH THAT CASH FLOW</a:t>
            </a:r>
            <a:endParaRPr b="1" sz="2800">
              <a:solidFill>
                <a:srgbClr val="660066"/>
              </a:solidFill>
              <a:latin typeface="Arial"/>
              <a:ea typeface="Arial"/>
              <a:cs typeface="Arial"/>
              <a:sym typeface="Arial"/>
            </a:endParaRPr>
          </a:p>
        </p:txBody>
      </p:sp>
      <p:cxnSp>
        <p:nvCxnSpPr>
          <p:cNvPr id="771" name="Google Shape;771;p60"/>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772" name="Google Shape;772;p60"/>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pic>
        <p:nvPicPr>
          <p:cNvPr id="773" name="Google Shape;773;p60"/>
          <p:cNvPicPr preferRelativeResize="0"/>
          <p:nvPr/>
        </p:nvPicPr>
        <p:blipFill rotWithShape="1">
          <a:blip r:embed="rId3">
            <a:alphaModFix/>
          </a:blip>
          <a:srcRect b="0" l="0" r="0" t="0"/>
          <a:stretch/>
        </p:blipFill>
        <p:spPr>
          <a:xfrm>
            <a:off x="5182859" y="2552095"/>
            <a:ext cx="3427741" cy="3742625"/>
          </a:xfrm>
          <a:prstGeom prst="rect">
            <a:avLst/>
          </a:prstGeom>
          <a:noFill/>
          <a:ln cap="flat" cmpd="sng" w="19050">
            <a:solidFill>
              <a:schemeClr val="dk1"/>
            </a:solidFill>
            <a:prstDash val="solid"/>
            <a:round/>
            <a:headEnd len="sm" w="sm" type="none"/>
            <a:tailEnd len="sm" w="sm" type="none"/>
          </a:ln>
        </p:spPr>
      </p:pic>
      <p:sp>
        <p:nvSpPr>
          <p:cNvPr id="774" name="Google Shape;774;p60"/>
          <p:cNvSpPr/>
          <p:nvPr/>
        </p:nvSpPr>
        <p:spPr>
          <a:xfrm>
            <a:off x="475127" y="2386104"/>
            <a:ext cx="4555332" cy="3694409"/>
          </a:xfrm>
          <a:prstGeom prst="rect">
            <a:avLst/>
          </a:prstGeom>
          <a:noFill/>
          <a:ln>
            <a:noFill/>
          </a:ln>
        </p:spPr>
        <p:txBody>
          <a:bodyPr anchorCtr="0" anchor="t" bIns="45700" lIns="91425" spcFirstLastPara="1" rIns="91425" wrap="square" tIns="45700">
            <a:spAutoFit/>
          </a:bodyPr>
          <a:lstStyle/>
          <a:p>
            <a:pPr indent="0" lvl="0" marL="0" marR="0" rtl="0" algn="just">
              <a:lnSpc>
                <a:spcPct val="112000"/>
              </a:lnSpc>
              <a:spcBef>
                <a:spcPts val="0"/>
              </a:spcBef>
              <a:spcAft>
                <a:spcPts val="0"/>
              </a:spcAft>
              <a:buNone/>
            </a:pPr>
            <a:r>
              <a:rPr lang="en-US" sz="1900">
                <a:solidFill>
                  <a:schemeClr val="dk1"/>
                </a:solidFill>
                <a:latin typeface="Arial"/>
                <a:ea typeface="Arial"/>
                <a:cs typeface="Arial"/>
                <a:sym typeface="Arial"/>
              </a:rPr>
              <a:t>indicates that while debt levels are increasing, IBM has been using free cash ﬂow for increased dividends and share buybacks. Recall that buybacks increase EPS by reducing shares outstanding. However, some analysts </a:t>
            </a:r>
            <a:endParaRPr/>
          </a:p>
          <a:p>
            <a:pPr indent="0" lvl="0" marL="0" marR="0" rtl="0" algn="just">
              <a:lnSpc>
                <a:spcPct val="112000"/>
              </a:lnSpc>
              <a:spcBef>
                <a:spcPts val="0"/>
              </a:spcBef>
              <a:spcAft>
                <a:spcPts val="0"/>
              </a:spcAft>
              <a:buNone/>
            </a:pPr>
            <a:r>
              <a:rPr lang="en-US" sz="1900">
                <a:solidFill>
                  <a:schemeClr val="dk1"/>
                </a:solidFill>
                <a:latin typeface="Arial"/>
                <a:ea typeface="Arial"/>
                <a:cs typeface="Arial"/>
                <a:sym typeface="Arial"/>
              </a:rPr>
              <a:t>believe that many of the funds should be allocated to R&amp;D. That is, free cash ﬂow going toward dividends and share repurchases indicates IBM’s “low quality of earnings.”</a:t>
            </a:r>
            <a:endParaRPr/>
          </a:p>
        </p:txBody>
      </p:sp>
      <p:sp>
        <p:nvSpPr>
          <p:cNvPr id="775" name="Google Shape;775;p60"/>
          <p:cNvSpPr/>
          <p:nvPr/>
        </p:nvSpPr>
        <p:spPr>
          <a:xfrm>
            <a:off x="836941" y="6027003"/>
            <a:ext cx="4116059" cy="738664"/>
          </a:xfrm>
          <a:prstGeom prst="rect">
            <a:avLst/>
          </a:prstGeom>
          <a:solidFill>
            <a:srgbClr val="FDFC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Source: A. Shields, “Why IBM Has Generated Higher Earnings </a:t>
            </a:r>
            <a:endParaRPr sz="1050">
              <a:solidFill>
                <a:schemeClr val="dk1"/>
              </a:solidFill>
              <a:latin typeface="Arial"/>
              <a:ea typeface="Arial"/>
              <a:cs typeface="Arial"/>
              <a:sym typeface="Arial"/>
            </a:endParaRPr>
          </a:p>
          <a:p>
            <a:pPr indent="0" lvl="0" marL="0" marR="0" rtl="0" algn="l">
              <a:spcBef>
                <a:spcPts val="0"/>
              </a:spcBef>
              <a:spcAft>
                <a:spcPts val="0"/>
              </a:spcAft>
              <a:buNone/>
            </a:pPr>
            <a:r>
              <a:rPr lang="en-US" sz="1050">
                <a:solidFill>
                  <a:schemeClr val="dk1"/>
                </a:solidFill>
                <a:latin typeface="Arial"/>
                <a:ea typeface="Arial"/>
                <a:cs typeface="Arial"/>
                <a:sym typeface="Arial"/>
              </a:rPr>
              <a:t>Despite Falling Revenue,” Market Realist, </a:t>
            </a:r>
            <a:endParaRPr sz="1050">
              <a:solidFill>
                <a:schemeClr val="dk1"/>
              </a:solidFill>
              <a:latin typeface="Arial"/>
              <a:ea typeface="Arial"/>
              <a:cs typeface="Arial"/>
              <a:sym typeface="Arial"/>
            </a:endParaRPr>
          </a:p>
          <a:p>
            <a:pPr indent="0" lvl="0" marL="0" marR="0" rtl="0" algn="l">
              <a:spcBef>
                <a:spcPts val="0"/>
              </a:spcBef>
              <a:spcAft>
                <a:spcPts val="0"/>
              </a:spcAft>
              <a:buNone/>
            </a:pPr>
            <a:r>
              <a:rPr lang="en-US" sz="1050">
                <a:solidFill>
                  <a:schemeClr val="dk1"/>
                </a:solidFill>
                <a:latin typeface="Arial"/>
                <a:ea typeface="Arial"/>
                <a:cs typeface="Arial"/>
                <a:sym typeface="Arial"/>
              </a:rPr>
              <a:t>http://marketrealist.com/2014/07/why-ibmhas-generated-higher-earnings-despite-falling-revenues/ (July 11, 2014).</a:t>
            </a:r>
            <a:endParaRPr/>
          </a:p>
        </p:txBody>
      </p:sp>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61"/>
          <p:cNvSpPr txBox="1"/>
          <p:nvPr/>
        </p:nvSpPr>
        <p:spPr>
          <a:xfrm>
            <a:off x="609600" y="2057400"/>
            <a:ext cx="4038600" cy="9366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300"/>
              <a:buFont typeface="Noto Sans Symbols"/>
              <a:buNone/>
            </a:pPr>
            <a:r>
              <a:rPr b="0" lang="en-US" sz="2300">
                <a:solidFill>
                  <a:schemeClr val="dk1"/>
                </a:solidFill>
                <a:latin typeface="Arial"/>
                <a:ea typeface="Arial"/>
                <a:cs typeface="Arial"/>
                <a:sym typeface="Arial"/>
              </a:rPr>
              <a:t>Three different activities:</a:t>
            </a:r>
            <a:endParaRPr/>
          </a:p>
          <a:p>
            <a:pPr indent="-457200" lvl="1" marL="685800" marR="0" rtl="0" algn="l">
              <a:spcBef>
                <a:spcPts val="99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Operating,    </a:t>
            </a:r>
            <a:endParaRPr/>
          </a:p>
        </p:txBody>
      </p:sp>
      <p:sp>
        <p:nvSpPr>
          <p:cNvPr id="781" name="Google Shape;781;p61"/>
          <p:cNvSpPr txBox="1"/>
          <p:nvPr/>
        </p:nvSpPr>
        <p:spPr>
          <a:xfrm>
            <a:off x="609600" y="1371600"/>
            <a:ext cx="76200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Content and Format</a:t>
            </a:r>
            <a:endParaRPr/>
          </a:p>
        </p:txBody>
      </p:sp>
      <p:sp>
        <p:nvSpPr>
          <p:cNvPr id="782" name="Google Shape;782;p61"/>
          <p:cNvSpPr txBox="1"/>
          <p:nvPr/>
        </p:nvSpPr>
        <p:spPr>
          <a:xfrm>
            <a:off x="3124200" y="2560638"/>
            <a:ext cx="2590800" cy="430212"/>
          </a:xfrm>
          <a:prstGeom prst="rect">
            <a:avLst/>
          </a:prstGeom>
          <a:noFill/>
          <a:ln>
            <a:noFill/>
          </a:ln>
        </p:spPr>
        <p:txBody>
          <a:bodyPr anchorCtr="0" anchor="t" bIns="45700" lIns="91425" spcFirstLastPara="1" rIns="91425" wrap="square" tIns="45700">
            <a:spAutoFit/>
          </a:bodyPr>
          <a:lstStyle/>
          <a:p>
            <a:pPr indent="-454025" lvl="1" marL="568325" marR="0" rtl="0" algn="l">
              <a:spcBef>
                <a:spcPts val="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Investing,</a:t>
            </a:r>
            <a:endParaRPr/>
          </a:p>
        </p:txBody>
      </p:sp>
      <p:sp>
        <p:nvSpPr>
          <p:cNvPr id="783" name="Google Shape;783;p61"/>
          <p:cNvSpPr txBox="1"/>
          <p:nvPr/>
        </p:nvSpPr>
        <p:spPr>
          <a:xfrm>
            <a:off x="5486400" y="2560638"/>
            <a:ext cx="2590800" cy="430212"/>
          </a:xfrm>
          <a:prstGeom prst="rect">
            <a:avLst/>
          </a:prstGeom>
          <a:noFill/>
          <a:ln>
            <a:noFill/>
          </a:ln>
        </p:spPr>
        <p:txBody>
          <a:bodyPr anchorCtr="0" anchor="t" bIns="45700" lIns="91425" spcFirstLastPara="1" rIns="91425" wrap="square" tIns="45700">
            <a:spAutoFit/>
          </a:bodyPr>
          <a:lstStyle/>
          <a:p>
            <a:pPr indent="-454025" lvl="1" marL="568325" marR="0" rtl="0" algn="l">
              <a:spcBef>
                <a:spcPts val="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Financing</a:t>
            </a:r>
            <a:endParaRPr/>
          </a:p>
        </p:txBody>
      </p:sp>
      <p:sp>
        <p:nvSpPr>
          <p:cNvPr id="784" name="Google Shape;784;p61"/>
          <p:cNvSpPr txBox="1"/>
          <p:nvPr/>
        </p:nvSpPr>
        <p:spPr>
          <a:xfrm>
            <a:off x="609600" y="3429000"/>
            <a:ext cx="190500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a:t>
            </a:r>
            <a:r>
              <a:rPr b="1" lang="en-US" sz="1200">
                <a:solidFill>
                  <a:srgbClr val="800000"/>
                </a:solidFill>
                <a:latin typeface="Arial"/>
                <a:ea typeface="Arial"/>
                <a:cs typeface="Arial"/>
                <a:sym typeface="Arial"/>
              </a:rPr>
              <a:t> </a:t>
            </a:r>
            <a:r>
              <a:rPr b="1" lang="en-US" sz="1200">
                <a:solidFill>
                  <a:srgbClr val="006600"/>
                </a:solidFill>
                <a:latin typeface="Arial"/>
                <a:ea typeface="Arial"/>
                <a:cs typeface="Arial"/>
                <a:sym typeface="Arial"/>
              </a:rPr>
              <a:t>5-17</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Basic Format of Cash</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Flow Statement</a:t>
            </a:r>
            <a:endParaRPr/>
          </a:p>
        </p:txBody>
      </p:sp>
      <p:cxnSp>
        <p:nvCxnSpPr>
          <p:cNvPr id="785" name="Google Shape;785;p6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786" name="Google Shape;786;p61"/>
          <p:cNvPicPr preferRelativeResize="0"/>
          <p:nvPr/>
        </p:nvPicPr>
        <p:blipFill rotWithShape="1">
          <a:blip r:embed="rId3">
            <a:alphaModFix/>
          </a:blip>
          <a:srcRect b="0" l="0" r="0" t="0"/>
          <a:stretch/>
        </p:blipFill>
        <p:spPr>
          <a:xfrm>
            <a:off x="2514600" y="3429000"/>
            <a:ext cx="6063095" cy="2743200"/>
          </a:xfrm>
          <a:prstGeom prst="rect">
            <a:avLst/>
          </a:prstGeom>
          <a:noFill/>
          <a:ln>
            <a:noFill/>
          </a:ln>
        </p:spPr>
      </p:pic>
      <p:sp>
        <p:nvSpPr>
          <p:cNvPr id="787" name="Google Shape;787;p61"/>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endParaRPr i="0" sz="3200">
              <a:solidFill>
                <a:srgbClr val="00007F"/>
              </a:solidFill>
              <a:latin typeface="Arial"/>
              <a:ea typeface="Arial"/>
              <a:cs typeface="Arial"/>
              <a:sym typeface="Arial"/>
            </a:endParaRPr>
          </a:p>
        </p:txBody>
      </p:sp>
      <p:sp>
        <p:nvSpPr>
          <p:cNvPr id="788" name="Google Shape;788;p6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a:p>
        </p:txBody>
      </p:sp>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62"/>
          <p:cNvSpPr txBox="1"/>
          <p:nvPr/>
        </p:nvSpPr>
        <p:spPr>
          <a:xfrm>
            <a:off x="6096000" y="2154238"/>
            <a:ext cx="2438400" cy="515526"/>
          </a:xfrm>
          <a:prstGeom prst="rect">
            <a:avLst/>
          </a:prstGeom>
          <a:solidFill>
            <a:srgbClr val="FDFCCC"/>
          </a:solidFill>
          <a:ln cap="sq" cmpd="sng" w="38100">
            <a:solidFill>
              <a:schemeClr val="dk1"/>
            </a:solidFill>
            <a:prstDash val="solid"/>
            <a:miter lim="800000"/>
            <a:headEnd len="sm" w="sm" type="none"/>
            <a:tailEnd len="sm" w="sm" type="none"/>
          </a:ln>
          <a:effectLst>
            <a:outerShdw rotWithShape="0" algn="ctr" dir="5400000" dist="38100">
              <a:schemeClr val="lt2"/>
            </a:outerShdw>
          </a:effectLst>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chemeClr val="lt2"/>
              </a:buClr>
              <a:buSzPts val="2000"/>
              <a:buFont typeface="Noto Sans Symbols"/>
              <a:buNone/>
            </a:pPr>
            <a:r>
              <a:rPr b="1" lang="en-US" sz="2500">
                <a:solidFill>
                  <a:schemeClr val="lt2"/>
                </a:solidFill>
                <a:latin typeface="Arial"/>
                <a:ea typeface="Arial"/>
                <a:cs typeface="Arial"/>
                <a:sym typeface="Arial"/>
              </a:rPr>
              <a:t>Financing</a:t>
            </a:r>
            <a:endParaRPr/>
          </a:p>
        </p:txBody>
      </p:sp>
      <p:sp>
        <p:nvSpPr>
          <p:cNvPr id="794" name="Google Shape;794;p62"/>
          <p:cNvSpPr txBox="1"/>
          <p:nvPr/>
        </p:nvSpPr>
        <p:spPr>
          <a:xfrm>
            <a:off x="6096000" y="2689225"/>
            <a:ext cx="2438400" cy="3402013"/>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91425" lIns="91425" spcFirstLastPara="1" rIns="91425" wrap="square" tIns="91425">
            <a:spAutoFit/>
          </a:bodyPr>
          <a:lstStyle/>
          <a:p>
            <a:pPr indent="0" lvl="0" marL="111125" marR="0" rtl="0" algn="l">
              <a:lnSpc>
                <a:spcPct val="110000"/>
              </a:lnSpc>
              <a:spcBef>
                <a:spcPts val="0"/>
              </a:spcBef>
              <a:spcAft>
                <a:spcPts val="0"/>
              </a:spcAft>
              <a:buClr>
                <a:schemeClr val="dk1"/>
              </a:buClr>
              <a:buSzPts val="1330"/>
              <a:buFont typeface="Noto Sans Symbols"/>
              <a:buNone/>
            </a:pPr>
            <a:r>
              <a:rPr b="0" lang="en-US" sz="1900">
                <a:solidFill>
                  <a:schemeClr val="dk1"/>
                </a:solidFill>
                <a:latin typeface="Arial"/>
                <a:ea typeface="Arial"/>
                <a:cs typeface="Arial"/>
                <a:sym typeface="Arial"/>
              </a:rPr>
              <a:t>Obtaining resources from owners and providing them with a return on their investment, and borrowing money from creditors and repaying the amounts borrowed.</a:t>
            </a:r>
            <a:endParaRPr/>
          </a:p>
        </p:txBody>
      </p:sp>
      <p:sp>
        <p:nvSpPr>
          <p:cNvPr id="795" name="Google Shape;795;p62"/>
          <p:cNvSpPr txBox="1"/>
          <p:nvPr/>
        </p:nvSpPr>
        <p:spPr>
          <a:xfrm>
            <a:off x="609600" y="2154238"/>
            <a:ext cx="2438400" cy="515526"/>
          </a:xfrm>
          <a:prstGeom prst="rect">
            <a:avLst/>
          </a:prstGeom>
          <a:solidFill>
            <a:srgbClr val="FDFCCC"/>
          </a:solidFill>
          <a:ln cap="sq" cmpd="sng" w="38100">
            <a:solidFill>
              <a:schemeClr val="dk1"/>
            </a:solidFill>
            <a:prstDash val="solid"/>
            <a:miter lim="800000"/>
            <a:headEnd len="sm" w="sm" type="none"/>
            <a:tailEnd len="sm" w="sm" type="none"/>
          </a:ln>
          <a:effectLst>
            <a:outerShdw rotWithShape="0" algn="ctr" dir="5400000" dist="38100">
              <a:schemeClr val="lt2"/>
            </a:outerShdw>
          </a:effectLst>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chemeClr val="lt2"/>
              </a:buClr>
              <a:buSzPts val="2000"/>
              <a:buFont typeface="Noto Sans Symbols"/>
              <a:buNone/>
            </a:pPr>
            <a:r>
              <a:rPr b="1" lang="en-US" sz="2500">
                <a:solidFill>
                  <a:schemeClr val="lt2"/>
                </a:solidFill>
                <a:latin typeface="Arial"/>
                <a:ea typeface="Arial"/>
                <a:cs typeface="Arial"/>
                <a:sym typeface="Arial"/>
              </a:rPr>
              <a:t>Operating</a:t>
            </a:r>
            <a:endParaRPr/>
          </a:p>
        </p:txBody>
      </p:sp>
      <p:sp>
        <p:nvSpPr>
          <p:cNvPr id="796" name="Google Shape;796;p62"/>
          <p:cNvSpPr txBox="1"/>
          <p:nvPr/>
        </p:nvSpPr>
        <p:spPr>
          <a:xfrm>
            <a:off x="609600" y="2689225"/>
            <a:ext cx="2438400" cy="1793875"/>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91425" lIns="91425" spcFirstLastPara="1" rIns="91425" wrap="square" tIns="91425">
            <a:spAutoFit/>
          </a:bodyPr>
          <a:lstStyle/>
          <a:p>
            <a:pPr indent="0" lvl="0" marL="111125" marR="0" rtl="0" algn="l">
              <a:lnSpc>
                <a:spcPct val="110000"/>
              </a:lnSpc>
              <a:spcBef>
                <a:spcPts val="0"/>
              </a:spcBef>
              <a:spcAft>
                <a:spcPts val="0"/>
              </a:spcAft>
              <a:buClr>
                <a:schemeClr val="dk1"/>
              </a:buClr>
              <a:buSzPts val="1330"/>
              <a:buFont typeface="Noto Sans Symbols"/>
              <a:buNone/>
            </a:pPr>
            <a:r>
              <a:rPr b="0" lang="en-US" sz="1900">
                <a:solidFill>
                  <a:schemeClr val="dk1"/>
                </a:solidFill>
                <a:latin typeface="Arial"/>
                <a:ea typeface="Arial"/>
                <a:cs typeface="Arial"/>
                <a:sym typeface="Arial"/>
              </a:rPr>
              <a:t>Cash effects of transactions that enter into the determination of net income.</a:t>
            </a:r>
            <a:endParaRPr/>
          </a:p>
        </p:txBody>
      </p:sp>
      <p:sp>
        <p:nvSpPr>
          <p:cNvPr id="797" name="Google Shape;797;p62"/>
          <p:cNvSpPr txBox="1"/>
          <p:nvPr/>
        </p:nvSpPr>
        <p:spPr>
          <a:xfrm>
            <a:off x="3352800" y="2687638"/>
            <a:ext cx="2438400" cy="2435225"/>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91425" lIns="91425" spcFirstLastPara="1" rIns="91425" wrap="square" tIns="91425">
            <a:spAutoFit/>
          </a:bodyPr>
          <a:lstStyle/>
          <a:p>
            <a:pPr indent="0" lvl="0" marL="111125" marR="0" rtl="0" algn="l">
              <a:lnSpc>
                <a:spcPct val="110000"/>
              </a:lnSpc>
              <a:spcBef>
                <a:spcPts val="0"/>
              </a:spcBef>
              <a:spcAft>
                <a:spcPts val="0"/>
              </a:spcAft>
              <a:buClr>
                <a:schemeClr val="dk1"/>
              </a:buClr>
              <a:buSzPts val="1330"/>
              <a:buFont typeface="Noto Sans Symbols"/>
              <a:buNone/>
            </a:pPr>
            <a:r>
              <a:rPr b="0" lang="en-US" sz="1900">
                <a:solidFill>
                  <a:schemeClr val="dk1"/>
                </a:solidFill>
                <a:latin typeface="Arial"/>
                <a:ea typeface="Arial"/>
                <a:cs typeface="Arial"/>
                <a:sym typeface="Arial"/>
              </a:rPr>
              <a:t>Making and collecting loans and acquiring and disposing of investments and property, plant, and equipment.</a:t>
            </a:r>
            <a:endParaRPr/>
          </a:p>
        </p:txBody>
      </p:sp>
      <p:sp>
        <p:nvSpPr>
          <p:cNvPr id="798" name="Google Shape;798;p62"/>
          <p:cNvSpPr txBox="1"/>
          <p:nvPr/>
        </p:nvSpPr>
        <p:spPr>
          <a:xfrm>
            <a:off x="609600" y="1371600"/>
            <a:ext cx="7620000" cy="544765"/>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Content and Format</a:t>
            </a:r>
            <a:endParaRPr/>
          </a:p>
        </p:txBody>
      </p:sp>
      <p:cxnSp>
        <p:nvCxnSpPr>
          <p:cNvPr id="799" name="Google Shape;799;p6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00" name="Google Shape;800;p62"/>
          <p:cNvSpPr txBox="1"/>
          <p:nvPr/>
        </p:nvSpPr>
        <p:spPr>
          <a:xfrm>
            <a:off x="3352800" y="2154238"/>
            <a:ext cx="2438400" cy="515526"/>
          </a:xfrm>
          <a:prstGeom prst="rect">
            <a:avLst/>
          </a:prstGeom>
          <a:solidFill>
            <a:srgbClr val="FDFCCC"/>
          </a:solidFill>
          <a:ln cap="sq" cmpd="sng" w="38100">
            <a:solidFill>
              <a:schemeClr val="dk1"/>
            </a:solidFill>
            <a:prstDash val="solid"/>
            <a:miter lim="800000"/>
            <a:headEnd len="sm" w="sm" type="none"/>
            <a:tailEnd len="sm" w="sm" type="none"/>
          </a:ln>
          <a:effectLst>
            <a:outerShdw rotWithShape="0" algn="ctr" dir="5400000" dist="38100">
              <a:schemeClr val="lt2"/>
            </a:outerShdw>
          </a:effectLst>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chemeClr val="lt2"/>
              </a:buClr>
              <a:buSzPts val="2000"/>
              <a:buFont typeface="Noto Sans Symbols"/>
              <a:buNone/>
            </a:pPr>
            <a:r>
              <a:rPr b="1" lang="en-US" sz="2500">
                <a:solidFill>
                  <a:schemeClr val="lt2"/>
                </a:solidFill>
                <a:latin typeface="Arial"/>
                <a:ea typeface="Arial"/>
                <a:cs typeface="Arial"/>
                <a:sym typeface="Arial"/>
              </a:rPr>
              <a:t>Investing</a:t>
            </a:r>
            <a:endParaRPr/>
          </a:p>
        </p:txBody>
      </p:sp>
      <p:sp>
        <p:nvSpPr>
          <p:cNvPr id="801" name="Google Shape;801;p62"/>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endParaRPr i="0" sz="3200">
              <a:solidFill>
                <a:srgbClr val="00007F"/>
              </a:solidFill>
              <a:latin typeface="Arial"/>
              <a:ea typeface="Arial"/>
              <a:cs typeface="Arial"/>
              <a:sym typeface="Arial"/>
            </a:endParaRPr>
          </a:p>
        </p:txBody>
      </p:sp>
      <p:sp>
        <p:nvSpPr>
          <p:cNvPr id="802" name="Google Shape;802;p6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a:p>
        </p:txBody>
      </p:sp>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6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a:p>
        </p:txBody>
      </p:sp>
      <p:pic>
        <p:nvPicPr>
          <p:cNvPr id="808" name="Google Shape;808;p63"/>
          <p:cNvPicPr preferRelativeResize="0"/>
          <p:nvPr/>
        </p:nvPicPr>
        <p:blipFill rotWithShape="1">
          <a:blip r:embed="rId3">
            <a:alphaModFix/>
          </a:blip>
          <a:srcRect b="0" l="0" r="0" t="0"/>
          <a:stretch/>
        </p:blipFill>
        <p:spPr>
          <a:xfrm>
            <a:off x="496968" y="1295400"/>
            <a:ext cx="8170703" cy="5106035"/>
          </a:xfrm>
          <a:prstGeom prst="rect">
            <a:avLst/>
          </a:prstGeom>
          <a:noFill/>
          <a:ln>
            <a:noFill/>
          </a:ln>
        </p:spPr>
      </p:pic>
      <p:cxnSp>
        <p:nvCxnSpPr>
          <p:cNvPr id="809" name="Google Shape;809;p6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10" name="Google Shape;810;p63"/>
          <p:cNvSpPr txBox="1"/>
          <p:nvPr>
            <p:ph type="title"/>
          </p:nvPr>
        </p:nvSpPr>
        <p:spPr>
          <a:xfrm>
            <a:off x="609600" y="381000"/>
            <a:ext cx="65532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br>
              <a:rPr i="0" lang="en-US" sz="3200">
                <a:solidFill>
                  <a:srgbClr val="00007F"/>
                </a:solidFill>
                <a:latin typeface="Arial"/>
                <a:ea typeface="Arial"/>
                <a:cs typeface="Arial"/>
                <a:sym typeface="Arial"/>
              </a:rPr>
            </a:br>
            <a:endParaRPr i="0" sz="3200">
              <a:solidFill>
                <a:srgbClr val="00007F"/>
              </a:solidFill>
              <a:latin typeface="Arial"/>
              <a:ea typeface="Arial"/>
              <a:cs typeface="Arial"/>
              <a:sym typeface="Arial"/>
            </a:endParaRPr>
          </a:p>
        </p:txBody>
      </p:sp>
      <p:sp>
        <p:nvSpPr>
          <p:cNvPr id="811" name="Google Shape;811;p63"/>
          <p:cNvSpPr txBox="1"/>
          <p:nvPr/>
        </p:nvSpPr>
        <p:spPr>
          <a:xfrm>
            <a:off x="7085112" y="632629"/>
            <a:ext cx="1828800" cy="646331"/>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5-18 </a:t>
            </a:r>
            <a:endParaRPr b="1" sz="1200">
              <a:solidFill>
                <a:srgbClr val="006600"/>
              </a:solidFill>
              <a:latin typeface="Arial"/>
              <a:ea typeface="Arial"/>
              <a:cs typeface="Arial"/>
              <a:sym typeface="Arial"/>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Cash Inﬂows and Outﬂows</a:t>
            </a:r>
            <a:endParaRPr b="0" sz="1200">
              <a:solidFill>
                <a:schemeClr val="dk1"/>
              </a:solidFill>
              <a:latin typeface="Arial"/>
              <a:ea typeface="Arial"/>
              <a:cs typeface="Arial"/>
              <a:sym typeface="Arial"/>
            </a:endParaRPr>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64"/>
          <p:cNvSpPr txBox="1"/>
          <p:nvPr>
            <p:ph idx="1" type="body"/>
          </p:nvPr>
        </p:nvSpPr>
        <p:spPr>
          <a:xfrm>
            <a:off x="560696" y="2718954"/>
            <a:ext cx="4114800" cy="3379130"/>
          </a:xfrm>
          <a:prstGeom prst="rect">
            <a:avLst/>
          </a:prstGeom>
          <a:noFill/>
          <a:ln>
            <a:noFill/>
          </a:ln>
        </p:spPr>
        <p:txBody>
          <a:bodyPr anchorCtr="0" anchor="t" bIns="44450" lIns="90475" spcFirstLastPara="1" rIns="90475" wrap="square" tIns="44450">
            <a:spAutoFit/>
          </a:bodyPr>
          <a:lstStyle/>
          <a:p>
            <a:pPr indent="-341313" lvl="0" marL="341313" rtl="0" algn="l">
              <a:lnSpc>
                <a:spcPct val="110000"/>
              </a:lnSpc>
              <a:spcBef>
                <a:spcPts val="0"/>
              </a:spcBef>
              <a:spcAft>
                <a:spcPts val="0"/>
              </a:spcAft>
              <a:buClr>
                <a:srgbClr val="CC0000"/>
              </a:buClr>
              <a:buSzPts val="1900"/>
              <a:buAutoNum type="arabicPlain"/>
            </a:pPr>
            <a:r>
              <a:rPr b="0" lang="en-US" sz="1900">
                <a:solidFill>
                  <a:schemeClr val="dk1"/>
                </a:solidFill>
                <a:latin typeface="Arial"/>
                <a:ea typeface="Arial"/>
                <a:cs typeface="Arial"/>
                <a:sym typeface="Arial"/>
              </a:rPr>
              <a:t>Explain the uses and limitations of a balance sheet.</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Identify the major classifications of the balance sheet.</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Prepare a classified balance sheet using the report and account formats.</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Identify the purpose and content of the statement of cash flows.</a:t>
            </a:r>
            <a:endParaRPr/>
          </a:p>
        </p:txBody>
      </p:sp>
      <p:sp>
        <p:nvSpPr>
          <p:cNvPr id="817" name="Google Shape;817;p64"/>
          <p:cNvSpPr txBox="1"/>
          <p:nvPr>
            <p:ph type="title"/>
          </p:nvPr>
        </p:nvSpPr>
        <p:spPr>
          <a:xfrm>
            <a:off x="560696" y="1724891"/>
            <a:ext cx="3886200" cy="484909"/>
          </a:xfrm>
          <a:prstGeom prst="rect">
            <a:avLst/>
          </a:prstGeom>
          <a:noFill/>
          <a:ln>
            <a:noFill/>
          </a:ln>
        </p:spPr>
        <p:txBody>
          <a:bodyPr anchorCtr="0" anchor="t" bIns="44450" lIns="90475" spcFirstLastPara="1" rIns="90475" wrap="square" tIns="44450">
            <a:noAutofit/>
          </a:bodyPr>
          <a:lstStyle/>
          <a:p>
            <a:pPr indent="0" lvl="0" marL="0" rtl="0" algn="l">
              <a:lnSpc>
                <a:spcPct val="110000"/>
              </a:lnSpc>
              <a:spcBef>
                <a:spcPts val="0"/>
              </a:spcBef>
              <a:spcAft>
                <a:spcPts val="0"/>
              </a:spcAft>
              <a:buNone/>
            </a:pPr>
            <a:r>
              <a:rPr i="0" lang="en-US" sz="2400">
                <a:solidFill>
                  <a:srgbClr val="CC0000"/>
                </a:solidFill>
                <a:latin typeface="Arial"/>
                <a:ea typeface="Arial"/>
                <a:cs typeface="Arial"/>
                <a:sym typeface="Arial"/>
              </a:rPr>
              <a:t>LEARNING OBJECTIVES</a:t>
            </a:r>
            <a:endParaRPr/>
          </a:p>
        </p:txBody>
      </p:sp>
      <p:sp>
        <p:nvSpPr>
          <p:cNvPr id="818" name="Google Shape;818;p64"/>
          <p:cNvSpPr/>
          <p:nvPr/>
        </p:nvSpPr>
        <p:spPr>
          <a:xfrm>
            <a:off x="4800600" y="2718954"/>
            <a:ext cx="4114800" cy="3700757"/>
          </a:xfrm>
          <a:prstGeom prst="rect">
            <a:avLst/>
          </a:prstGeom>
          <a:noFill/>
          <a:ln>
            <a:noFill/>
          </a:ln>
        </p:spPr>
        <p:txBody>
          <a:bodyPr anchorCtr="0" anchor="t" bIns="44450" lIns="90475" spcFirstLastPara="1" rIns="90475" wrap="square" tIns="44450">
            <a:spAutoFit/>
          </a:bodyPr>
          <a:lstStyle/>
          <a:p>
            <a:pPr indent="-457200" lvl="0" marL="457200" marR="0" rtl="0" algn="l">
              <a:lnSpc>
                <a:spcPct val="110000"/>
              </a:lnSpc>
              <a:spcBef>
                <a:spcPts val="0"/>
              </a:spcBef>
              <a:spcAft>
                <a:spcPts val="0"/>
              </a:spcAft>
              <a:buClr>
                <a:srgbClr val="CC0000"/>
              </a:buClr>
              <a:buSzPts val="1900"/>
              <a:buFont typeface="Noto Sans Symbols"/>
              <a:buAutoNum type="arabicPlain" startAt="5"/>
            </a:pPr>
            <a:r>
              <a:rPr b="1" lang="en-US" sz="1900">
                <a:solidFill>
                  <a:srgbClr val="CC0000"/>
                </a:solidFill>
                <a:latin typeface="Arial"/>
                <a:ea typeface="Arial"/>
                <a:cs typeface="Arial"/>
                <a:sym typeface="Arial"/>
              </a:rPr>
              <a:t>Prepare a basic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Understand the usefulness of the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Determine which balance sheet information requires supplemental disclosure.</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Describe the major disclosure techniques for the balance sheet.</a:t>
            </a:r>
            <a:endParaRPr sz="1900">
              <a:solidFill>
                <a:schemeClr val="dk1"/>
              </a:solidFill>
              <a:latin typeface="Arial"/>
              <a:ea typeface="Arial"/>
              <a:cs typeface="Arial"/>
              <a:sym typeface="Arial"/>
            </a:endParaRPr>
          </a:p>
        </p:txBody>
      </p:sp>
      <p:sp>
        <p:nvSpPr>
          <p:cNvPr id="819" name="Google Shape;819;p64"/>
          <p:cNvSpPr/>
          <p:nvPr/>
        </p:nvSpPr>
        <p:spPr>
          <a:xfrm>
            <a:off x="560696" y="22617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820" name="Google Shape;820;p64"/>
          <p:cNvSpPr/>
          <p:nvPr/>
        </p:nvSpPr>
        <p:spPr>
          <a:xfrm>
            <a:off x="1600200" y="155057"/>
            <a:ext cx="67056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Balance Sheet and Statement of Cash Flows</a:t>
            </a:r>
            <a:endParaRPr b="1" sz="4000">
              <a:solidFill>
                <a:srgbClr val="00007F"/>
              </a:solidFill>
              <a:latin typeface="Arial"/>
              <a:ea typeface="Arial"/>
              <a:cs typeface="Arial"/>
              <a:sym typeface="Arial"/>
            </a:endParaRPr>
          </a:p>
        </p:txBody>
      </p:sp>
      <p:sp>
        <p:nvSpPr>
          <p:cNvPr id="821" name="Google Shape;821;p64"/>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5</a:t>
            </a:r>
            <a:endParaRPr/>
          </a:p>
        </p:txBody>
      </p:sp>
      <p:cxnSp>
        <p:nvCxnSpPr>
          <p:cNvPr id="822" name="Google Shape;822;p64"/>
          <p:cNvCxnSpPr/>
          <p:nvPr/>
        </p:nvCxnSpPr>
        <p:spPr>
          <a:xfrm flipH="1">
            <a:off x="304800" y="-4592"/>
            <a:ext cx="35256" cy="6405392"/>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823" name="Google Shape;823;p64"/>
          <p:cNvCxnSpPr/>
          <p:nvPr/>
        </p:nvCxnSpPr>
        <p:spPr>
          <a:xfrm>
            <a:off x="152400" y="64008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824" name="Google Shape;824;p6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65"/>
          <p:cNvSpPr txBox="1"/>
          <p:nvPr/>
        </p:nvSpPr>
        <p:spPr>
          <a:xfrm>
            <a:off x="609600" y="1970088"/>
            <a:ext cx="7620000" cy="219752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20000"/>
              </a:lnSpc>
              <a:spcBef>
                <a:spcPts val="0"/>
              </a:spcBef>
              <a:spcAft>
                <a:spcPts val="0"/>
              </a:spcAft>
              <a:buNone/>
            </a:pPr>
            <a:r>
              <a:rPr lang="en-US" sz="2300">
                <a:solidFill>
                  <a:schemeClr val="dk1"/>
                </a:solidFill>
                <a:latin typeface="Arial"/>
                <a:ea typeface="Arial"/>
                <a:cs typeface="Arial"/>
                <a:sym typeface="Arial"/>
              </a:rPr>
              <a:t>Information obtained from several sources: </a:t>
            </a:r>
            <a:endParaRPr/>
          </a:p>
          <a:p>
            <a:pPr indent="-450850" lvl="0" marL="682625" marR="0" rtl="0" algn="l">
              <a:lnSpc>
                <a:spcPct val="120000"/>
              </a:lnSpc>
              <a:spcBef>
                <a:spcPts val="1200"/>
              </a:spcBef>
              <a:spcAft>
                <a:spcPts val="0"/>
              </a:spcAft>
              <a:buClr>
                <a:schemeClr val="dk1"/>
              </a:buClr>
              <a:buSzPts val="2200"/>
              <a:buFont typeface="Comic Sans MS"/>
              <a:buAutoNum type="arabicParenR"/>
            </a:pPr>
            <a:r>
              <a:rPr lang="en-US" sz="2200">
                <a:solidFill>
                  <a:schemeClr val="dk1"/>
                </a:solidFill>
                <a:latin typeface="Arial"/>
                <a:ea typeface="Arial"/>
                <a:cs typeface="Arial"/>
                <a:sym typeface="Arial"/>
              </a:rPr>
              <a:t>comparative balance sheets, </a:t>
            </a:r>
            <a:endParaRPr/>
          </a:p>
          <a:p>
            <a:pPr indent="-450850" lvl="0" marL="682625" marR="0" rtl="0" algn="l">
              <a:lnSpc>
                <a:spcPct val="120000"/>
              </a:lnSpc>
              <a:spcBef>
                <a:spcPts val="1200"/>
              </a:spcBef>
              <a:spcAft>
                <a:spcPts val="0"/>
              </a:spcAft>
              <a:buClr>
                <a:schemeClr val="dk1"/>
              </a:buClr>
              <a:buSzPts val="2200"/>
              <a:buFont typeface="Comic Sans MS"/>
              <a:buAutoNum type="arabicParenR"/>
            </a:pPr>
            <a:r>
              <a:rPr lang="en-US" sz="2200">
                <a:solidFill>
                  <a:schemeClr val="dk1"/>
                </a:solidFill>
                <a:latin typeface="Arial"/>
                <a:ea typeface="Arial"/>
                <a:cs typeface="Arial"/>
                <a:sym typeface="Arial"/>
              </a:rPr>
              <a:t>the current income statement, and </a:t>
            </a:r>
            <a:endParaRPr/>
          </a:p>
          <a:p>
            <a:pPr indent="-450850" lvl="0" marL="682625" marR="0" rtl="0" algn="l">
              <a:lnSpc>
                <a:spcPct val="120000"/>
              </a:lnSpc>
              <a:spcBef>
                <a:spcPts val="1200"/>
              </a:spcBef>
              <a:spcAft>
                <a:spcPts val="0"/>
              </a:spcAft>
              <a:buClr>
                <a:schemeClr val="dk1"/>
              </a:buClr>
              <a:buSzPts val="2200"/>
              <a:buFont typeface="Comic Sans MS"/>
              <a:buAutoNum type="arabicParenR"/>
            </a:pPr>
            <a:r>
              <a:rPr lang="en-US" sz="2200">
                <a:solidFill>
                  <a:schemeClr val="dk1"/>
                </a:solidFill>
                <a:latin typeface="Arial"/>
                <a:ea typeface="Arial"/>
                <a:cs typeface="Arial"/>
                <a:sym typeface="Arial"/>
              </a:rPr>
              <a:t>selected transaction data. </a:t>
            </a:r>
            <a:endParaRPr/>
          </a:p>
        </p:txBody>
      </p:sp>
      <p:sp>
        <p:nvSpPr>
          <p:cNvPr id="830" name="Google Shape;830;p65"/>
          <p:cNvSpPr txBox="1"/>
          <p:nvPr/>
        </p:nvSpPr>
        <p:spPr>
          <a:xfrm>
            <a:off x="609600" y="1371600"/>
            <a:ext cx="8077200" cy="544513"/>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Overview of the Preparation of the Statement</a:t>
            </a:r>
            <a:endParaRPr/>
          </a:p>
        </p:txBody>
      </p:sp>
      <p:cxnSp>
        <p:nvCxnSpPr>
          <p:cNvPr id="831" name="Google Shape;831;p6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32" name="Google Shape;832;p65"/>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endParaRPr i="0" sz="3200">
              <a:solidFill>
                <a:srgbClr val="00007F"/>
              </a:solidFill>
              <a:latin typeface="Arial"/>
              <a:ea typeface="Arial"/>
              <a:cs typeface="Arial"/>
              <a:sym typeface="Arial"/>
            </a:endParaRPr>
          </a:p>
        </p:txBody>
      </p:sp>
      <p:sp>
        <p:nvSpPr>
          <p:cNvPr id="833" name="Google Shape;833;p6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66"/>
          <p:cNvSpPr/>
          <p:nvPr/>
        </p:nvSpPr>
        <p:spPr>
          <a:xfrm>
            <a:off x="609600" y="1347788"/>
            <a:ext cx="7924800" cy="3516312"/>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2300"/>
              <a:buFont typeface="Noto Sans Symbols"/>
              <a:buNone/>
            </a:pPr>
            <a:r>
              <a:rPr b="1" lang="en-US" sz="2300">
                <a:solidFill>
                  <a:schemeClr val="dk1"/>
                </a:solidFill>
                <a:latin typeface="Arial"/>
                <a:ea typeface="Arial"/>
                <a:cs typeface="Arial"/>
                <a:sym typeface="Arial"/>
              </a:rPr>
              <a:t>Illustration:</a:t>
            </a:r>
            <a:r>
              <a:rPr b="0" lang="en-US" sz="2300">
                <a:solidFill>
                  <a:schemeClr val="dk1"/>
                </a:solidFill>
                <a:latin typeface="Arial"/>
                <a:ea typeface="Arial"/>
                <a:cs typeface="Arial"/>
                <a:sym typeface="Arial"/>
              </a:rPr>
              <a:t> </a:t>
            </a:r>
            <a:r>
              <a:rPr b="0" lang="en-US" sz="2200">
                <a:solidFill>
                  <a:schemeClr val="dk1"/>
                </a:solidFill>
                <a:latin typeface="Arial"/>
                <a:ea typeface="Arial"/>
                <a:cs typeface="Arial"/>
                <a:sym typeface="Arial"/>
              </a:rPr>
              <a:t>On January 1, 2017, in its first year of operations, Telemarketing Inc. issued 50,000 shares of $1 par value common stock for $50,000 cash. The company rented its office space, furniture, and telecommunications equipment and performed marketing services throughout the first year.  In June 2017 the company purchased land for $15,000.  ILLUSTRATION 5-19 shows the company’s comparative balance sheets at the beginning and end of 2017.</a:t>
            </a:r>
            <a:endParaRPr b="0" sz="2200">
              <a:solidFill>
                <a:schemeClr val="dk1"/>
              </a:solidFill>
              <a:latin typeface="Arial"/>
              <a:ea typeface="Arial"/>
              <a:cs typeface="Arial"/>
              <a:sym typeface="Arial"/>
            </a:endParaRPr>
          </a:p>
        </p:txBody>
      </p:sp>
      <p:cxnSp>
        <p:nvCxnSpPr>
          <p:cNvPr id="839" name="Google Shape;839;p6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40" name="Google Shape;840;p66"/>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endParaRPr i="0" sz="3200">
              <a:solidFill>
                <a:srgbClr val="00007F"/>
              </a:solidFill>
              <a:latin typeface="Arial"/>
              <a:ea typeface="Arial"/>
              <a:cs typeface="Arial"/>
              <a:sym typeface="Arial"/>
            </a:endParaRPr>
          </a:p>
        </p:txBody>
      </p:sp>
      <p:sp>
        <p:nvSpPr>
          <p:cNvPr id="841" name="Google Shape;841;p6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pic>
        <p:nvPicPr>
          <p:cNvPr id="846" name="Google Shape;846;p67"/>
          <p:cNvPicPr preferRelativeResize="0"/>
          <p:nvPr/>
        </p:nvPicPr>
        <p:blipFill rotWithShape="1">
          <a:blip r:embed="rId3">
            <a:alphaModFix/>
          </a:blip>
          <a:srcRect b="0" l="0" r="0" t="0"/>
          <a:stretch/>
        </p:blipFill>
        <p:spPr>
          <a:xfrm>
            <a:off x="762000" y="228600"/>
            <a:ext cx="7916744" cy="3579790"/>
          </a:xfrm>
          <a:prstGeom prst="rect">
            <a:avLst/>
          </a:prstGeom>
          <a:noFill/>
          <a:ln>
            <a:noFill/>
          </a:ln>
        </p:spPr>
      </p:pic>
      <p:pic>
        <p:nvPicPr>
          <p:cNvPr id="847" name="Google Shape;847;p67"/>
          <p:cNvPicPr preferRelativeResize="0"/>
          <p:nvPr/>
        </p:nvPicPr>
        <p:blipFill rotWithShape="1">
          <a:blip r:embed="rId4">
            <a:alphaModFix/>
          </a:blip>
          <a:srcRect b="0" l="0" r="0" t="0"/>
          <a:stretch/>
        </p:blipFill>
        <p:spPr>
          <a:xfrm>
            <a:off x="762000" y="3955085"/>
            <a:ext cx="7916744" cy="2750515"/>
          </a:xfrm>
          <a:prstGeom prst="rect">
            <a:avLst/>
          </a:prstGeom>
          <a:noFill/>
          <a:ln>
            <a:noFill/>
          </a:ln>
        </p:spPr>
      </p:pic>
      <p:sp>
        <p:nvSpPr>
          <p:cNvPr id="848" name="Google Shape;848;p67"/>
          <p:cNvSpPr txBox="1"/>
          <p:nvPr/>
        </p:nvSpPr>
        <p:spPr>
          <a:xfrm>
            <a:off x="6784488" y="275783"/>
            <a:ext cx="1844040" cy="28665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a:t>
            </a:r>
            <a:r>
              <a:rPr b="1" lang="en-US" sz="1200">
                <a:solidFill>
                  <a:srgbClr val="800000"/>
                </a:solidFill>
                <a:latin typeface="Arial"/>
                <a:ea typeface="Arial"/>
                <a:cs typeface="Arial"/>
                <a:sym typeface="Arial"/>
              </a:rPr>
              <a:t> </a:t>
            </a:r>
            <a:r>
              <a:rPr b="1" lang="en-US" sz="1200">
                <a:solidFill>
                  <a:srgbClr val="006600"/>
                </a:solidFill>
                <a:latin typeface="Arial"/>
                <a:ea typeface="Arial"/>
                <a:cs typeface="Arial"/>
                <a:sym typeface="Arial"/>
              </a:rPr>
              <a:t>5-19</a:t>
            </a:r>
            <a:endParaRPr/>
          </a:p>
        </p:txBody>
      </p:sp>
      <p:sp>
        <p:nvSpPr>
          <p:cNvPr id="849" name="Google Shape;849;p67"/>
          <p:cNvSpPr txBox="1"/>
          <p:nvPr/>
        </p:nvSpPr>
        <p:spPr>
          <a:xfrm>
            <a:off x="6790464" y="4004447"/>
            <a:ext cx="1844040" cy="28665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a:t>
            </a:r>
            <a:r>
              <a:rPr b="1" lang="en-US" sz="1200">
                <a:solidFill>
                  <a:srgbClr val="800000"/>
                </a:solidFill>
                <a:latin typeface="Arial"/>
                <a:ea typeface="Arial"/>
                <a:cs typeface="Arial"/>
                <a:sym typeface="Arial"/>
              </a:rPr>
              <a:t> </a:t>
            </a:r>
            <a:r>
              <a:rPr b="1" lang="en-US" sz="1200">
                <a:solidFill>
                  <a:srgbClr val="006600"/>
                </a:solidFill>
                <a:latin typeface="Arial"/>
                <a:ea typeface="Arial"/>
                <a:cs typeface="Arial"/>
                <a:sym typeface="Arial"/>
              </a:rPr>
              <a:t>5-20</a:t>
            </a:r>
            <a:endParaRPr/>
          </a:p>
        </p:txBody>
      </p:sp>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68"/>
          <p:cNvSpPr txBox="1"/>
          <p:nvPr/>
        </p:nvSpPr>
        <p:spPr>
          <a:xfrm>
            <a:off x="609600" y="1371600"/>
            <a:ext cx="7620000" cy="544765"/>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Preparing the Statement of Cash Flows</a:t>
            </a:r>
            <a:endParaRPr/>
          </a:p>
        </p:txBody>
      </p:sp>
      <p:sp>
        <p:nvSpPr>
          <p:cNvPr id="855" name="Google Shape;855;p68"/>
          <p:cNvSpPr/>
          <p:nvPr/>
        </p:nvSpPr>
        <p:spPr>
          <a:xfrm>
            <a:off x="609600" y="1981200"/>
            <a:ext cx="7848600" cy="42354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2300"/>
              <a:buFont typeface="Noto Sans Symbols"/>
              <a:buNone/>
            </a:pPr>
            <a:r>
              <a:rPr b="1" lang="en-US" sz="2300">
                <a:solidFill>
                  <a:schemeClr val="dk1"/>
                </a:solidFill>
                <a:latin typeface="Arial"/>
                <a:ea typeface="Arial"/>
                <a:cs typeface="Arial"/>
                <a:sym typeface="Arial"/>
              </a:rPr>
              <a:t>Four steps:</a:t>
            </a:r>
            <a:r>
              <a:rPr b="1" lang="en-US" sz="2200">
                <a:solidFill>
                  <a:schemeClr val="dk1"/>
                </a:solidFill>
                <a:latin typeface="Arial"/>
                <a:ea typeface="Arial"/>
                <a:cs typeface="Arial"/>
                <a:sym typeface="Arial"/>
              </a:rPr>
              <a:t> </a:t>
            </a:r>
            <a:endParaRPr/>
          </a:p>
          <a:p>
            <a:pPr indent="-449263" lvl="1" marL="682625" marR="0" rtl="0" algn="l">
              <a:lnSpc>
                <a:spcPct val="120000"/>
              </a:lnSpc>
              <a:spcBef>
                <a:spcPts val="1200"/>
              </a:spcBef>
              <a:spcAft>
                <a:spcPts val="0"/>
              </a:spcAft>
              <a:buClr>
                <a:schemeClr val="dk1"/>
              </a:buClr>
              <a:buSzPts val="2000"/>
              <a:buFont typeface="Noto Sans Symbols"/>
              <a:buAutoNum type="arabicPeriod"/>
            </a:pPr>
            <a:r>
              <a:rPr b="0" i="0" lang="en-US" sz="2000" u="none" cap="none" strike="noStrike">
                <a:solidFill>
                  <a:schemeClr val="dk1"/>
                </a:solidFill>
                <a:latin typeface="Arial"/>
                <a:ea typeface="Arial"/>
                <a:cs typeface="Arial"/>
                <a:sym typeface="Arial"/>
              </a:rPr>
              <a:t>Determine the net cash provided by (or used in) operating activities.</a:t>
            </a:r>
            <a:endParaRPr/>
          </a:p>
          <a:p>
            <a:pPr indent="-449263" lvl="1" marL="682625" marR="0" rtl="0" algn="l">
              <a:lnSpc>
                <a:spcPct val="120000"/>
              </a:lnSpc>
              <a:spcBef>
                <a:spcPts val="1200"/>
              </a:spcBef>
              <a:spcAft>
                <a:spcPts val="0"/>
              </a:spcAft>
              <a:buClr>
                <a:schemeClr val="dk1"/>
              </a:buClr>
              <a:buSzPts val="2000"/>
              <a:buFont typeface="Noto Sans Symbols"/>
              <a:buAutoNum type="arabicPeriod"/>
            </a:pPr>
            <a:r>
              <a:rPr b="0" i="0" lang="en-US" sz="2000" u="none" cap="none" strike="noStrike">
                <a:solidFill>
                  <a:schemeClr val="dk1"/>
                </a:solidFill>
                <a:latin typeface="Arial"/>
                <a:ea typeface="Arial"/>
                <a:cs typeface="Arial"/>
                <a:sym typeface="Arial"/>
              </a:rPr>
              <a:t>Determine the net cash provided by (or used in) investing and financing activities.</a:t>
            </a:r>
            <a:endParaRPr/>
          </a:p>
          <a:p>
            <a:pPr indent="-449263" lvl="1" marL="682625" marR="0" rtl="0" algn="l">
              <a:lnSpc>
                <a:spcPct val="120000"/>
              </a:lnSpc>
              <a:spcBef>
                <a:spcPts val="1200"/>
              </a:spcBef>
              <a:spcAft>
                <a:spcPts val="0"/>
              </a:spcAft>
              <a:buClr>
                <a:schemeClr val="dk1"/>
              </a:buClr>
              <a:buSzPts val="2000"/>
              <a:buFont typeface="Noto Sans Symbols"/>
              <a:buAutoNum type="arabicPeriod"/>
            </a:pPr>
            <a:r>
              <a:rPr b="0" i="0" lang="en-US" sz="2000" u="none" cap="none" strike="noStrike">
                <a:solidFill>
                  <a:schemeClr val="dk1"/>
                </a:solidFill>
                <a:latin typeface="Arial"/>
                <a:ea typeface="Arial"/>
                <a:cs typeface="Arial"/>
                <a:sym typeface="Arial"/>
              </a:rPr>
              <a:t>Determine the change (increase or decrease) in cash during the period.</a:t>
            </a:r>
            <a:endParaRPr/>
          </a:p>
          <a:p>
            <a:pPr indent="-449263" lvl="1" marL="682625" marR="0" rtl="0" algn="l">
              <a:lnSpc>
                <a:spcPct val="120000"/>
              </a:lnSpc>
              <a:spcBef>
                <a:spcPts val="1200"/>
              </a:spcBef>
              <a:spcAft>
                <a:spcPts val="0"/>
              </a:spcAft>
              <a:buClr>
                <a:schemeClr val="dk1"/>
              </a:buClr>
              <a:buSzPts val="2000"/>
              <a:buFont typeface="Noto Sans Symbols"/>
              <a:buAutoNum type="arabicPeriod"/>
            </a:pPr>
            <a:r>
              <a:rPr b="0" i="0" lang="en-US" sz="2000" u="none" cap="none" strike="noStrike">
                <a:solidFill>
                  <a:schemeClr val="dk1"/>
                </a:solidFill>
                <a:latin typeface="Arial"/>
                <a:ea typeface="Arial"/>
                <a:cs typeface="Arial"/>
                <a:sym typeface="Arial"/>
              </a:rPr>
              <a:t>Reconcile the change in cash with the beginning and the ending cash balances.</a:t>
            </a:r>
            <a:endParaRPr/>
          </a:p>
        </p:txBody>
      </p:sp>
      <p:cxnSp>
        <p:nvCxnSpPr>
          <p:cNvPr id="856" name="Google Shape;856;p6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57" name="Google Shape;857;p68"/>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endParaRPr i="0" sz="3200">
              <a:solidFill>
                <a:srgbClr val="00007F"/>
              </a:solidFill>
              <a:latin typeface="Arial"/>
              <a:ea typeface="Arial"/>
              <a:cs typeface="Arial"/>
              <a:sym typeface="Arial"/>
            </a:endParaRPr>
          </a:p>
        </p:txBody>
      </p:sp>
      <p:sp>
        <p:nvSpPr>
          <p:cNvPr id="858" name="Google Shape;858;p6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pic>
        <p:nvPicPr>
          <p:cNvPr id="863" name="Google Shape;863;p69"/>
          <p:cNvPicPr preferRelativeResize="0"/>
          <p:nvPr/>
        </p:nvPicPr>
        <p:blipFill rotWithShape="1">
          <a:blip r:embed="rId3">
            <a:alphaModFix/>
          </a:blip>
          <a:srcRect b="0" l="0" r="0" t="0"/>
          <a:stretch/>
        </p:blipFill>
        <p:spPr>
          <a:xfrm>
            <a:off x="255605" y="1496454"/>
            <a:ext cx="4468795" cy="2020698"/>
          </a:xfrm>
          <a:prstGeom prst="rect">
            <a:avLst/>
          </a:prstGeom>
          <a:noFill/>
          <a:ln cap="flat" cmpd="sng" w="9525">
            <a:solidFill>
              <a:schemeClr val="dk1"/>
            </a:solidFill>
            <a:prstDash val="solid"/>
            <a:round/>
            <a:headEnd len="sm" w="sm" type="none"/>
            <a:tailEnd len="sm" w="sm" type="none"/>
          </a:ln>
        </p:spPr>
      </p:pic>
      <p:pic>
        <p:nvPicPr>
          <p:cNvPr id="864" name="Google Shape;864;p69"/>
          <p:cNvPicPr preferRelativeResize="0"/>
          <p:nvPr/>
        </p:nvPicPr>
        <p:blipFill rotWithShape="1">
          <a:blip r:embed="rId4">
            <a:alphaModFix/>
          </a:blip>
          <a:srcRect b="0" l="0" r="0" t="0"/>
          <a:stretch/>
        </p:blipFill>
        <p:spPr>
          <a:xfrm>
            <a:off x="5141993" y="1518024"/>
            <a:ext cx="3773407" cy="1992656"/>
          </a:xfrm>
          <a:prstGeom prst="rect">
            <a:avLst/>
          </a:prstGeom>
          <a:noFill/>
          <a:ln cap="flat" cmpd="sng" w="9525">
            <a:solidFill>
              <a:schemeClr val="dk1"/>
            </a:solidFill>
            <a:prstDash val="solid"/>
            <a:round/>
            <a:headEnd len="sm" w="sm" type="none"/>
            <a:tailEnd len="sm" w="sm" type="none"/>
          </a:ln>
        </p:spPr>
      </p:pic>
      <p:pic>
        <p:nvPicPr>
          <p:cNvPr id="865" name="Google Shape;865;p69"/>
          <p:cNvPicPr preferRelativeResize="0"/>
          <p:nvPr/>
        </p:nvPicPr>
        <p:blipFill rotWithShape="1">
          <a:blip r:embed="rId5">
            <a:alphaModFix/>
          </a:blip>
          <a:srcRect b="0" l="0" r="0" t="0"/>
          <a:stretch/>
        </p:blipFill>
        <p:spPr>
          <a:xfrm>
            <a:off x="381000" y="4191000"/>
            <a:ext cx="8305800" cy="1962150"/>
          </a:xfrm>
          <a:prstGeom prst="rect">
            <a:avLst/>
          </a:prstGeom>
          <a:noFill/>
          <a:ln>
            <a:noFill/>
          </a:ln>
        </p:spPr>
      </p:pic>
      <p:sp>
        <p:nvSpPr>
          <p:cNvPr id="866" name="Google Shape;866;p69"/>
          <p:cNvSpPr/>
          <p:nvPr/>
        </p:nvSpPr>
        <p:spPr>
          <a:xfrm>
            <a:off x="304800" y="3657600"/>
            <a:ext cx="5105400" cy="44291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000"/>
              <a:buFont typeface="Noto Sans Symbols"/>
              <a:buNone/>
            </a:pPr>
            <a:r>
              <a:rPr b="1" lang="en-US" sz="2000">
                <a:solidFill>
                  <a:schemeClr val="dk1"/>
                </a:solidFill>
                <a:latin typeface="Arial"/>
                <a:ea typeface="Arial"/>
                <a:cs typeface="Arial"/>
                <a:sym typeface="Arial"/>
              </a:rPr>
              <a:t>Cash provided by operating activities</a:t>
            </a:r>
            <a:endParaRPr/>
          </a:p>
        </p:txBody>
      </p:sp>
      <p:sp>
        <p:nvSpPr>
          <p:cNvPr id="867" name="Google Shape;867;p69"/>
          <p:cNvSpPr txBox="1"/>
          <p:nvPr/>
        </p:nvSpPr>
        <p:spPr>
          <a:xfrm>
            <a:off x="2989728" y="1165416"/>
            <a:ext cx="1785031"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5-19</a:t>
            </a:r>
            <a:endParaRPr b="1" sz="1200">
              <a:solidFill>
                <a:srgbClr val="006600"/>
              </a:solidFill>
              <a:latin typeface="Arial"/>
              <a:ea typeface="Arial"/>
              <a:cs typeface="Arial"/>
              <a:sym typeface="Arial"/>
            </a:endParaRPr>
          </a:p>
        </p:txBody>
      </p:sp>
      <p:sp>
        <p:nvSpPr>
          <p:cNvPr id="868" name="Google Shape;868;p69"/>
          <p:cNvSpPr txBox="1"/>
          <p:nvPr/>
        </p:nvSpPr>
        <p:spPr>
          <a:xfrm>
            <a:off x="7022352" y="1213224"/>
            <a:ext cx="1963534"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a:t>
            </a:r>
            <a:r>
              <a:rPr b="1" lang="en-US" sz="1000">
                <a:solidFill>
                  <a:srgbClr val="800000"/>
                </a:solidFill>
                <a:latin typeface="Arial"/>
                <a:ea typeface="Arial"/>
                <a:cs typeface="Arial"/>
                <a:sym typeface="Arial"/>
              </a:rPr>
              <a:t> </a:t>
            </a:r>
            <a:r>
              <a:rPr b="1" lang="en-US" sz="1200">
                <a:solidFill>
                  <a:srgbClr val="006600"/>
                </a:solidFill>
                <a:latin typeface="Arial"/>
                <a:ea typeface="Arial"/>
                <a:cs typeface="Arial"/>
                <a:sym typeface="Arial"/>
              </a:rPr>
              <a:t>5-20</a:t>
            </a:r>
            <a:endParaRPr/>
          </a:p>
        </p:txBody>
      </p:sp>
      <p:cxnSp>
        <p:nvCxnSpPr>
          <p:cNvPr id="869" name="Google Shape;869;p6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70" name="Google Shape;870;p69"/>
          <p:cNvSpPr txBox="1"/>
          <p:nvPr/>
        </p:nvSpPr>
        <p:spPr>
          <a:xfrm>
            <a:off x="6918960" y="3892176"/>
            <a:ext cx="1844040" cy="28665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a:t>
            </a:r>
            <a:r>
              <a:rPr b="1" lang="en-US" sz="1200">
                <a:solidFill>
                  <a:srgbClr val="800000"/>
                </a:solidFill>
                <a:latin typeface="Arial"/>
                <a:ea typeface="Arial"/>
                <a:cs typeface="Arial"/>
                <a:sym typeface="Arial"/>
              </a:rPr>
              <a:t> </a:t>
            </a:r>
            <a:r>
              <a:rPr b="1" lang="en-US" sz="1200">
                <a:solidFill>
                  <a:srgbClr val="006600"/>
                </a:solidFill>
                <a:latin typeface="Arial"/>
                <a:ea typeface="Arial"/>
                <a:cs typeface="Arial"/>
                <a:sym typeface="Arial"/>
              </a:rPr>
              <a:t>5-21</a:t>
            </a:r>
            <a:endParaRPr/>
          </a:p>
        </p:txBody>
      </p:sp>
      <p:sp>
        <p:nvSpPr>
          <p:cNvPr id="871" name="Google Shape;871;p69"/>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endParaRPr i="0" sz="3200">
              <a:solidFill>
                <a:srgbClr val="00007F"/>
              </a:solidFill>
              <a:latin typeface="Arial"/>
              <a:ea typeface="Arial"/>
              <a:cs typeface="Arial"/>
              <a:sym typeface="Arial"/>
            </a:endParaRPr>
          </a:p>
        </p:txBody>
      </p:sp>
      <p:pic>
        <p:nvPicPr>
          <p:cNvPr id="872" name="Google Shape;872;p69"/>
          <p:cNvPicPr preferRelativeResize="0"/>
          <p:nvPr/>
        </p:nvPicPr>
        <p:blipFill rotWithShape="1">
          <a:blip r:embed="rId6">
            <a:alphaModFix/>
          </a:blip>
          <a:srcRect b="0" l="0" r="0" t="0"/>
          <a:stretch/>
        </p:blipFill>
        <p:spPr>
          <a:xfrm>
            <a:off x="7494787" y="4326487"/>
            <a:ext cx="1039613" cy="263441"/>
          </a:xfrm>
          <a:prstGeom prst="rect">
            <a:avLst/>
          </a:prstGeom>
          <a:noFill/>
          <a:ln>
            <a:noFill/>
          </a:ln>
        </p:spPr>
      </p:pic>
      <p:pic>
        <p:nvPicPr>
          <p:cNvPr id="873" name="Google Shape;873;p69"/>
          <p:cNvPicPr preferRelativeResize="0"/>
          <p:nvPr/>
        </p:nvPicPr>
        <p:blipFill rotWithShape="1">
          <a:blip r:embed="rId7">
            <a:alphaModFix/>
          </a:blip>
          <a:srcRect b="0" l="0" r="0" t="0"/>
          <a:stretch/>
        </p:blipFill>
        <p:spPr>
          <a:xfrm>
            <a:off x="880823" y="5083999"/>
            <a:ext cx="6358177" cy="263441"/>
          </a:xfrm>
          <a:prstGeom prst="rect">
            <a:avLst/>
          </a:prstGeom>
          <a:noFill/>
          <a:ln>
            <a:noFill/>
          </a:ln>
        </p:spPr>
      </p:pic>
      <p:pic>
        <p:nvPicPr>
          <p:cNvPr id="874" name="Google Shape;874;p69"/>
          <p:cNvPicPr preferRelativeResize="0"/>
          <p:nvPr/>
        </p:nvPicPr>
        <p:blipFill rotWithShape="1">
          <a:blip r:embed="rId8">
            <a:alphaModFix/>
          </a:blip>
          <a:srcRect b="0" l="0" r="0" t="0"/>
          <a:stretch/>
        </p:blipFill>
        <p:spPr>
          <a:xfrm>
            <a:off x="841005" y="5326039"/>
            <a:ext cx="7693395" cy="263441"/>
          </a:xfrm>
          <a:prstGeom prst="rect">
            <a:avLst/>
          </a:prstGeom>
          <a:noFill/>
          <a:ln>
            <a:noFill/>
          </a:ln>
        </p:spPr>
      </p:pic>
      <p:pic>
        <p:nvPicPr>
          <p:cNvPr id="875" name="Google Shape;875;p69"/>
          <p:cNvPicPr preferRelativeResize="0"/>
          <p:nvPr/>
        </p:nvPicPr>
        <p:blipFill rotWithShape="1">
          <a:blip r:embed="rId8">
            <a:alphaModFix/>
          </a:blip>
          <a:srcRect b="0" l="0" r="0" t="0"/>
          <a:stretch/>
        </p:blipFill>
        <p:spPr>
          <a:xfrm>
            <a:off x="7352669" y="5644776"/>
            <a:ext cx="1257931" cy="263441"/>
          </a:xfrm>
          <a:prstGeom prst="rect">
            <a:avLst/>
          </a:prstGeom>
          <a:noFill/>
          <a:ln>
            <a:noFill/>
          </a:ln>
        </p:spPr>
      </p:pic>
      <p:cxnSp>
        <p:nvCxnSpPr>
          <p:cNvPr id="876" name="Google Shape;876;p69"/>
          <p:cNvCxnSpPr/>
          <p:nvPr/>
        </p:nvCxnSpPr>
        <p:spPr>
          <a:xfrm flipH="1">
            <a:off x="8001000" y="3159872"/>
            <a:ext cx="304800" cy="1107327"/>
          </a:xfrm>
          <a:prstGeom prst="straightConnector1">
            <a:avLst/>
          </a:prstGeom>
          <a:noFill/>
          <a:ln cap="sq" cmpd="sng" w="28575">
            <a:solidFill>
              <a:srgbClr val="CC0000"/>
            </a:solidFill>
            <a:prstDash val="solid"/>
            <a:round/>
            <a:headEnd len="sm" w="sm" type="none"/>
            <a:tailEnd len="sm" w="sm" type="triangle"/>
          </a:ln>
        </p:spPr>
      </p:cxnSp>
      <p:cxnSp>
        <p:nvCxnSpPr>
          <p:cNvPr id="877" name="Google Shape;877;p69"/>
          <p:cNvCxnSpPr/>
          <p:nvPr/>
        </p:nvCxnSpPr>
        <p:spPr>
          <a:xfrm>
            <a:off x="4724400" y="2365284"/>
            <a:ext cx="1676400" cy="2740116"/>
          </a:xfrm>
          <a:prstGeom prst="straightConnector1">
            <a:avLst/>
          </a:prstGeom>
          <a:noFill/>
          <a:ln cap="sq" cmpd="sng" w="28575">
            <a:solidFill>
              <a:srgbClr val="CC0000"/>
            </a:solidFill>
            <a:prstDash val="solid"/>
            <a:round/>
            <a:headEnd len="sm" w="sm" type="none"/>
            <a:tailEnd len="sm" w="sm" type="triangle"/>
          </a:ln>
        </p:spPr>
      </p:cxnSp>
      <p:cxnSp>
        <p:nvCxnSpPr>
          <p:cNvPr id="878" name="Google Shape;878;p69"/>
          <p:cNvCxnSpPr/>
          <p:nvPr/>
        </p:nvCxnSpPr>
        <p:spPr>
          <a:xfrm>
            <a:off x="4724400" y="2971800"/>
            <a:ext cx="1447800" cy="2354239"/>
          </a:xfrm>
          <a:prstGeom prst="straightConnector1">
            <a:avLst/>
          </a:prstGeom>
          <a:noFill/>
          <a:ln cap="sq" cmpd="sng" w="28575">
            <a:solidFill>
              <a:srgbClr val="CC0000"/>
            </a:solidFill>
            <a:prstDash val="solid"/>
            <a:round/>
            <a:headEnd len="sm" w="sm" type="none"/>
            <a:tailEnd len="sm" w="sm" type="triangle"/>
          </a:ln>
        </p:spPr>
      </p:cxnSp>
      <p:sp>
        <p:nvSpPr>
          <p:cNvPr id="879" name="Google Shape;879;p6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500"/>
                                        <p:tgtEl>
                                          <p:spTgt spid="876"/>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872"/>
                                        </p:tgtEl>
                                      </p:cBhvr>
                                    </p:animEffect>
                                    <p:set>
                                      <p:cBhvr>
                                        <p:cTn dur="1" fill="hold">
                                          <p:stCondLst>
                                            <p:cond delay="500"/>
                                          </p:stCondLst>
                                        </p:cTn>
                                        <p:tgtEl>
                                          <p:spTgt spid="8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7"/>
                                        </p:tgtEl>
                                        <p:attrNameLst>
                                          <p:attrName>style.visibility</p:attrName>
                                        </p:attrNameLst>
                                      </p:cBhvr>
                                      <p:to>
                                        <p:strVal val="visible"/>
                                      </p:to>
                                    </p:set>
                                    <p:animEffect filter="fade" transition="in">
                                      <p:cBhvr>
                                        <p:cTn dur="500"/>
                                        <p:tgtEl>
                                          <p:spTgt spid="877"/>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873"/>
                                        </p:tgtEl>
                                      </p:cBhvr>
                                    </p:animEffect>
                                    <p:set>
                                      <p:cBhvr>
                                        <p:cTn dur="1" fill="hold">
                                          <p:stCondLst>
                                            <p:cond delay="500"/>
                                          </p:stCondLst>
                                        </p:cTn>
                                        <p:tgtEl>
                                          <p:spTgt spid="8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500"/>
                                        <p:tgtEl>
                                          <p:spTgt spid="878"/>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874"/>
                                        </p:tgtEl>
                                      </p:cBhvr>
                                    </p:animEffect>
                                    <p:set>
                                      <p:cBhvr>
                                        <p:cTn dur="1" fill="hold">
                                          <p:stCondLst>
                                            <p:cond delay="500"/>
                                          </p:stCondLst>
                                        </p:cTn>
                                        <p:tgtEl>
                                          <p:spTgt spid="8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75"/>
                                        </p:tgtEl>
                                      </p:cBhvr>
                                    </p:animEffect>
                                    <p:set>
                                      <p:cBhvr>
                                        <p:cTn dur="1" fill="hold">
                                          <p:stCondLst>
                                            <p:cond delay="500"/>
                                          </p:stCondLst>
                                        </p:cTn>
                                        <p:tgtEl>
                                          <p:spTgt spid="87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p:nvPr/>
        </p:nvSpPr>
        <p:spPr>
          <a:xfrm>
            <a:off x="381000" y="990600"/>
            <a:ext cx="8382000" cy="50292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b="0" i="0" lang="en-US" sz="2000" u="none" cap="none" strike="noStrike">
                <a:solidFill>
                  <a:schemeClr val="dk1"/>
                </a:solidFill>
                <a:latin typeface="Arial"/>
                <a:ea typeface="Arial"/>
                <a:cs typeface="Arial"/>
                <a:sym typeface="Arial"/>
              </a:rPr>
              <a:t>The terrorist attacks of September 11, 2001, showed how vulnerable the major airlines are to falling demand for their services. Since that infamous date, major airlines have reduced capacity and slashed jobs to avoid bankruptcy. </a:t>
            </a:r>
            <a:r>
              <a:rPr b="1" i="0" lang="en-US" sz="2000" u="none" cap="none" strike="noStrike">
                <a:solidFill>
                  <a:srgbClr val="CC0000"/>
                </a:solidFill>
                <a:latin typeface="Arial"/>
                <a:ea typeface="Arial"/>
                <a:cs typeface="Arial"/>
                <a:sym typeface="Arial"/>
              </a:rPr>
              <a:t>United Airlines</a:t>
            </a:r>
            <a:r>
              <a:rPr b="0" i="0" lang="en-US" sz="2000" u="none" cap="none" strike="noStrike">
                <a:solidFill>
                  <a:schemeClr val="dk1"/>
                </a:solidFill>
                <a:latin typeface="Arial"/>
                <a:ea typeface="Arial"/>
                <a:cs typeface="Arial"/>
                <a:sym typeface="Arial"/>
              </a:rPr>
              <a:t>, </a:t>
            </a:r>
            <a:r>
              <a:rPr b="1" i="0" lang="en-US" sz="2000" u="none" cap="none" strike="noStrike">
                <a:solidFill>
                  <a:srgbClr val="CC0000"/>
                </a:solidFill>
                <a:latin typeface="Arial"/>
                <a:ea typeface="Arial"/>
                <a:cs typeface="Arial"/>
                <a:sym typeface="Arial"/>
              </a:rPr>
              <a:t>Northwest Airlines</a:t>
            </a:r>
            <a:r>
              <a:rPr b="0" i="0" lang="en-US" sz="2000" u="none" cap="none" strike="noStrike">
                <a:solidFill>
                  <a:schemeClr val="dk1"/>
                </a:solidFill>
                <a:latin typeface="Arial"/>
                <a:ea typeface="Arial"/>
                <a:cs typeface="Arial"/>
                <a:sym typeface="Arial"/>
              </a:rPr>
              <a:t>, </a:t>
            </a:r>
            <a:r>
              <a:rPr b="1" i="0" lang="en-US" sz="2000" u="none" cap="none" strike="noStrike">
                <a:solidFill>
                  <a:srgbClr val="CC0000"/>
                </a:solidFill>
                <a:latin typeface="Arial"/>
                <a:ea typeface="Arial"/>
                <a:cs typeface="Arial"/>
                <a:sym typeface="Arial"/>
              </a:rPr>
              <a:t>US</a:t>
            </a:r>
            <a:r>
              <a:rPr b="0" i="0" lang="en-US" sz="2000" u="none" cap="none" strike="noStrike">
                <a:solidFill>
                  <a:schemeClr val="dk1"/>
                </a:solidFill>
                <a:latin typeface="Arial"/>
                <a:ea typeface="Arial"/>
                <a:cs typeface="Arial"/>
                <a:sym typeface="Arial"/>
              </a:rPr>
              <a:t> </a:t>
            </a:r>
            <a:r>
              <a:rPr b="1" i="0" lang="en-US" sz="2000" u="none" cap="none" strike="noStrike">
                <a:solidFill>
                  <a:srgbClr val="CC0000"/>
                </a:solidFill>
                <a:latin typeface="Arial"/>
                <a:ea typeface="Arial"/>
                <a:cs typeface="Arial"/>
                <a:sym typeface="Arial"/>
              </a:rPr>
              <a:t>Airways</a:t>
            </a:r>
            <a:r>
              <a:rPr b="0" i="0" lang="en-US" sz="2000" u="none" cap="none" strike="noStrike">
                <a:solidFill>
                  <a:schemeClr val="dk1"/>
                </a:solidFill>
                <a:latin typeface="Arial"/>
                <a:ea typeface="Arial"/>
                <a:cs typeface="Arial"/>
                <a:sym typeface="Arial"/>
              </a:rPr>
              <a:t>, and several smaller competitors ﬁled for bankruptcy in the wake of 9/11. </a:t>
            </a:r>
            <a:endParaRPr/>
          </a:p>
          <a:p>
            <a:pPr indent="0" lvl="0" marL="0" marR="0" rtl="0" algn="just">
              <a:lnSpc>
                <a:spcPct val="112000"/>
              </a:lnSpc>
              <a:spcBef>
                <a:spcPts val="600"/>
              </a:spcBef>
              <a:spcAft>
                <a:spcPts val="0"/>
              </a:spcAft>
              <a:buNone/>
            </a:pPr>
            <a:r>
              <a:rPr b="1" i="0" lang="en-US" sz="2000" u="none" cap="none" strike="noStrike">
                <a:solidFill>
                  <a:srgbClr val="CC0000"/>
                </a:solidFill>
                <a:latin typeface="Arial"/>
                <a:ea typeface="Arial"/>
                <a:cs typeface="Arial"/>
                <a:sym typeface="Arial"/>
              </a:rPr>
              <a:t>Delta</a:t>
            </a:r>
            <a:r>
              <a:rPr b="0" i="0" lang="en-US" sz="2000" u="none" cap="none" strike="noStrike">
                <a:solidFill>
                  <a:schemeClr val="dk1"/>
                </a:solidFill>
                <a:latin typeface="Arial"/>
                <a:ea typeface="Arial"/>
                <a:cs typeface="Arial"/>
                <a:sym typeface="Arial"/>
              </a:rPr>
              <a:t> </a:t>
            </a:r>
            <a:r>
              <a:rPr b="1" i="0" lang="en-US" sz="2000" u="none" cap="none" strike="noStrike">
                <a:solidFill>
                  <a:srgbClr val="CC0000"/>
                </a:solidFill>
                <a:latin typeface="Arial"/>
                <a:ea typeface="Arial"/>
                <a:cs typeface="Arial"/>
                <a:sym typeface="Arial"/>
              </a:rPr>
              <a:t>Airlines</a:t>
            </a:r>
            <a:r>
              <a:rPr b="0" i="0" lang="en-US" sz="2000" u="none" cap="none" strike="noStrike">
                <a:solidFill>
                  <a:schemeClr val="dk1"/>
                </a:solidFill>
                <a:latin typeface="Arial"/>
                <a:ea typeface="Arial"/>
                <a:cs typeface="Arial"/>
                <a:sym typeface="Arial"/>
              </a:rPr>
              <a:t> made the following statements in its annual report issued shortly after 9/11:</a:t>
            </a:r>
            <a:endParaRPr/>
          </a:p>
          <a:p>
            <a:pPr indent="0" lvl="0" marL="0" marR="0" rtl="0" algn="just">
              <a:lnSpc>
                <a:spcPct val="112000"/>
              </a:lnSpc>
              <a:spcBef>
                <a:spcPts val="600"/>
              </a:spcBef>
              <a:spcAft>
                <a:spcPts val="0"/>
              </a:spcAft>
              <a:buNone/>
            </a:pPr>
            <a:r>
              <a:rPr b="0" i="0" lang="en-US" sz="2000" u="none" cap="none" strike="noStrike">
                <a:solidFill>
                  <a:schemeClr val="dk1"/>
                </a:solidFill>
                <a:latin typeface="Arial"/>
                <a:ea typeface="Arial"/>
                <a:cs typeface="Arial"/>
                <a:sym typeface="Arial"/>
              </a:rPr>
              <a:t>“If we are unsuccessful in further reducing our operating costs . . . we will need to restructure our costs under Chapter 11 of the U.S. Bankruptcy Code. . . . We have substantial liquidity needs and there is no assurance that we will be able to obtain the necessary ﬁnancing to meet those needs on acceptable terms, if at all.”</a:t>
            </a:r>
            <a:endParaRPr/>
          </a:p>
        </p:txBody>
      </p:sp>
      <p:sp>
        <p:nvSpPr>
          <p:cNvPr id="105" name="Google Shape;105;p7"/>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b="0" i="1" lang="en-US" sz="2000" u="none" cap="none" strike="noStrike">
                <a:solidFill>
                  <a:schemeClr val="lt1"/>
                </a:solidFill>
                <a:latin typeface="Arial"/>
                <a:ea typeface="Arial"/>
                <a:cs typeface="Arial"/>
                <a:sym typeface="Arial"/>
              </a:rPr>
              <a:t>WHAT’S YOUR PRINCIPLE</a:t>
            </a:r>
            <a:endParaRPr/>
          </a:p>
        </p:txBody>
      </p:sp>
      <p:sp>
        <p:nvSpPr>
          <p:cNvPr id="106" name="Google Shape;106;p7"/>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US" sz="2100" u="none" cap="none" strike="noStrike">
                <a:solidFill>
                  <a:srgbClr val="00007F"/>
                </a:solidFill>
                <a:latin typeface="Arial"/>
                <a:ea typeface="Arial"/>
                <a:cs typeface="Arial"/>
                <a:sym typeface="Arial"/>
              </a:rPr>
              <a:t>WHAT DO THE NUMBERS MEAN?  	</a:t>
            </a:r>
            <a:r>
              <a:rPr b="1" i="0" lang="en-US" sz="1800" u="none" cap="none" strike="noStrike">
                <a:solidFill>
                  <a:srgbClr val="660066"/>
                </a:solidFill>
                <a:latin typeface="Arial"/>
                <a:ea typeface="Arial"/>
                <a:cs typeface="Arial"/>
                <a:sym typeface="Arial"/>
              </a:rPr>
              <a:t>GROUNDED</a:t>
            </a:r>
            <a:endParaRPr b="1" i="0" sz="2800" u="none" cap="none" strike="noStrike">
              <a:solidFill>
                <a:srgbClr val="660066"/>
              </a:solidFill>
              <a:latin typeface="Arial"/>
              <a:ea typeface="Arial"/>
              <a:cs typeface="Arial"/>
              <a:sym typeface="Arial"/>
            </a:endParaRPr>
          </a:p>
        </p:txBody>
      </p:sp>
      <p:cxnSp>
        <p:nvCxnSpPr>
          <p:cNvPr id="107" name="Google Shape;107;p7"/>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08" name="Google Shape;108;p7"/>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109" name="Google Shape;109;p7"/>
          <p:cNvSpPr txBox="1"/>
          <p:nvPr/>
        </p:nvSpPr>
        <p:spPr>
          <a:xfrm>
            <a:off x="6629400" y="6096000"/>
            <a:ext cx="1371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continued</a:t>
            </a:r>
            <a:endParaRPr/>
          </a:p>
        </p:txBody>
      </p:sp>
      <p:sp>
        <p:nvSpPr>
          <p:cNvPr id="110" name="Google Shape;110;p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a:solidFill>
                  <a:schemeClr val="lt2"/>
                </a:solidFill>
                <a:latin typeface="Arial"/>
                <a:ea typeface="Arial"/>
                <a:cs typeface="Arial"/>
                <a:sym typeface="Arial"/>
              </a:rPr>
              <a:t>LO 1</a:t>
            </a:r>
            <a:endParaRPr b="1" i="1" sz="1600" u="none">
              <a:solidFill>
                <a:schemeClr val="lt2"/>
              </a:solidFill>
              <a:latin typeface="Arial"/>
              <a:ea typeface="Arial"/>
              <a:cs typeface="Arial"/>
              <a:sym typeface="Arial"/>
            </a:endParaRPr>
          </a:p>
        </p:txBody>
      </p:sp>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70"/>
          <p:cNvSpPr txBox="1"/>
          <p:nvPr>
            <p:ph type="title"/>
          </p:nvPr>
        </p:nvSpPr>
        <p:spPr>
          <a:xfrm>
            <a:off x="381000" y="2743200"/>
            <a:ext cx="3581400" cy="10668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endParaRPr i="0" sz="3200">
              <a:solidFill>
                <a:srgbClr val="00007F"/>
              </a:solidFill>
              <a:latin typeface="Arial"/>
              <a:ea typeface="Arial"/>
              <a:cs typeface="Arial"/>
              <a:sym typeface="Arial"/>
            </a:endParaRPr>
          </a:p>
        </p:txBody>
      </p:sp>
      <p:sp>
        <p:nvSpPr>
          <p:cNvPr id="885" name="Google Shape;885;p70"/>
          <p:cNvSpPr txBox="1"/>
          <p:nvPr/>
        </p:nvSpPr>
        <p:spPr>
          <a:xfrm>
            <a:off x="1905000" y="6248400"/>
            <a:ext cx="1905000"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a:t>
            </a:r>
            <a:r>
              <a:rPr b="1" lang="en-US" sz="1200">
                <a:solidFill>
                  <a:srgbClr val="800000"/>
                </a:solidFill>
                <a:latin typeface="Arial"/>
                <a:ea typeface="Arial"/>
                <a:cs typeface="Arial"/>
                <a:sym typeface="Arial"/>
              </a:rPr>
              <a:t> </a:t>
            </a:r>
            <a:r>
              <a:rPr b="1" lang="en-US" sz="1200">
                <a:solidFill>
                  <a:srgbClr val="006600"/>
                </a:solidFill>
                <a:latin typeface="Arial"/>
                <a:ea typeface="Arial"/>
                <a:cs typeface="Arial"/>
                <a:sym typeface="Arial"/>
              </a:rPr>
              <a:t>5-22</a:t>
            </a:r>
            <a:endParaRPr/>
          </a:p>
        </p:txBody>
      </p:sp>
      <p:sp>
        <p:nvSpPr>
          <p:cNvPr id="886" name="Google Shape;886;p70"/>
          <p:cNvSpPr/>
          <p:nvPr/>
        </p:nvSpPr>
        <p:spPr>
          <a:xfrm>
            <a:off x="381000" y="3984625"/>
            <a:ext cx="3200400" cy="119697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100"/>
              <a:buFont typeface="Noto Sans Symbols"/>
              <a:buNone/>
            </a:pPr>
            <a:r>
              <a:rPr b="0" lang="en-US" sz="2100">
                <a:solidFill>
                  <a:schemeClr val="dk1"/>
                </a:solidFill>
                <a:latin typeface="Arial"/>
                <a:ea typeface="Arial"/>
                <a:cs typeface="Arial"/>
                <a:sym typeface="Arial"/>
              </a:rPr>
              <a:t>Next, the company determines its investing and financing activities.</a:t>
            </a:r>
            <a:endParaRPr/>
          </a:p>
        </p:txBody>
      </p:sp>
      <p:pic>
        <p:nvPicPr>
          <p:cNvPr id="887" name="Google Shape;887;p70"/>
          <p:cNvPicPr preferRelativeResize="0"/>
          <p:nvPr/>
        </p:nvPicPr>
        <p:blipFill rotWithShape="1">
          <a:blip r:embed="rId3">
            <a:alphaModFix/>
          </a:blip>
          <a:srcRect b="0" l="0" r="0" t="0"/>
          <a:stretch/>
        </p:blipFill>
        <p:spPr>
          <a:xfrm>
            <a:off x="7810500" y="2908300"/>
            <a:ext cx="647700" cy="228600"/>
          </a:xfrm>
          <a:prstGeom prst="rect">
            <a:avLst/>
          </a:prstGeom>
          <a:noFill/>
          <a:ln>
            <a:noFill/>
          </a:ln>
        </p:spPr>
      </p:pic>
      <p:pic>
        <p:nvPicPr>
          <p:cNvPr id="888" name="Google Shape;888;p70"/>
          <p:cNvPicPr preferRelativeResize="0"/>
          <p:nvPr/>
        </p:nvPicPr>
        <p:blipFill rotWithShape="1">
          <a:blip r:embed="rId4">
            <a:alphaModFix/>
          </a:blip>
          <a:srcRect b="0" l="0" r="0" t="0"/>
          <a:stretch/>
        </p:blipFill>
        <p:spPr>
          <a:xfrm>
            <a:off x="255605" y="331038"/>
            <a:ext cx="4468795" cy="2020698"/>
          </a:xfrm>
          <a:prstGeom prst="rect">
            <a:avLst/>
          </a:prstGeom>
          <a:noFill/>
          <a:ln cap="flat" cmpd="sng" w="9525">
            <a:solidFill>
              <a:schemeClr val="dk1"/>
            </a:solidFill>
            <a:prstDash val="solid"/>
            <a:round/>
            <a:headEnd len="sm" w="sm" type="none"/>
            <a:tailEnd len="sm" w="sm" type="none"/>
          </a:ln>
        </p:spPr>
      </p:pic>
      <p:pic>
        <p:nvPicPr>
          <p:cNvPr id="889" name="Google Shape;889;p70"/>
          <p:cNvPicPr preferRelativeResize="0"/>
          <p:nvPr/>
        </p:nvPicPr>
        <p:blipFill rotWithShape="1">
          <a:blip r:embed="rId5">
            <a:alphaModFix/>
          </a:blip>
          <a:srcRect b="0" l="0" r="0" t="0"/>
          <a:stretch/>
        </p:blipFill>
        <p:spPr>
          <a:xfrm>
            <a:off x="5141993" y="352608"/>
            <a:ext cx="3773407" cy="1992656"/>
          </a:xfrm>
          <a:prstGeom prst="rect">
            <a:avLst/>
          </a:prstGeom>
          <a:noFill/>
          <a:ln cap="flat" cmpd="sng" w="9525">
            <a:solidFill>
              <a:schemeClr val="dk1"/>
            </a:solidFill>
            <a:prstDash val="solid"/>
            <a:round/>
            <a:headEnd len="sm" w="sm" type="none"/>
            <a:tailEnd len="sm" w="sm" type="none"/>
          </a:ln>
        </p:spPr>
      </p:pic>
      <p:sp>
        <p:nvSpPr>
          <p:cNvPr id="890" name="Google Shape;890;p70"/>
          <p:cNvSpPr txBox="1"/>
          <p:nvPr/>
        </p:nvSpPr>
        <p:spPr>
          <a:xfrm>
            <a:off x="2989728" y="17928"/>
            <a:ext cx="1785031"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5-19</a:t>
            </a:r>
            <a:endParaRPr b="1" sz="1200">
              <a:solidFill>
                <a:srgbClr val="006600"/>
              </a:solidFill>
              <a:latin typeface="Arial"/>
              <a:ea typeface="Arial"/>
              <a:cs typeface="Arial"/>
              <a:sym typeface="Arial"/>
            </a:endParaRPr>
          </a:p>
        </p:txBody>
      </p:sp>
      <p:sp>
        <p:nvSpPr>
          <p:cNvPr id="891" name="Google Shape;891;p70"/>
          <p:cNvSpPr txBox="1"/>
          <p:nvPr/>
        </p:nvSpPr>
        <p:spPr>
          <a:xfrm>
            <a:off x="7022352" y="47808"/>
            <a:ext cx="1963534"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a:t>
            </a:r>
            <a:r>
              <a:rPr b="1" lang="en-US" sz="1000">
                <a:solidFill>
                  <a:srgbClr val="800000"/>
                </a:solidFill>
                <a:latin typeface="Arial"/>
                <a:ea typeface="Arial"/>
                <a:cs typeface="Arial"/>
                <a:sym typeface="Arial"/>
              </a:rPr>
              <a:t> </a:t>
            </a:r>
            <a:r>
              <a:rPr b="1" lang="en-US" sz="1200">
                <a:solidFill>
                  <a:srgbClr val="006600"/>
                </a:solidFill>
                <a:latin typeface="Arial"/>
                <a:ea typeface="Arial"/>
                <a:cs typeface="Arial"/>
                <a:sym typeface="Arial"/>
              </a:rPr>
              <a:t>5-20</a:t>
            </a:r>
            <a:endParaRPr/>
          </a:p>
        </p:txBody>
      </p:sp>
      <p:pic>
        <p:nvPicPr>
          <p:cNvPr id="892" name="Google Shape;892;p70"/>
          <p:cNvPicPr preferRelativeResize="0"/>
          <p:nvPr/>
        </p:nvPicPr>
        <p:blipFill rotWithShape="1">
          <a:blip r:embed="rId6">
            <a:alphaModFix/>
          </a:blip>
          <a:srcRect b="0" l="0" r="0" t="0"/>
          <a:stretch/>
        </p:blipFill>
        <p:spPr>
          <a:xfrm>
            <a:off x="3886201" y="2533381"/>
            <a:ext cx="4952999" cy="4072183"/>
          </a:xfrm>
          <a:prstGeom prst="rect">
            <a:avLst/>
          </a:prstGeom>
          <a:noFill/>
          <a:ln cap="flat" cmpd="sng" w="9525">
            <a:solidFill>
              <a:schemeClr val="dk1"/>
            </a:solidFill>
            <a:prstDash val="solid"/>
            <a:round/>
            <a:headEnd len="sm" w="sm" type="none"/>
            <a:tailEnd len="sm" w="sm" type="none"/>
          </a:ln>
        </p:spPr>
      </p:pic>
      <p:pic>
        <p:nvPicPr>
          <p:cNvPr id="893" name="Google Shape;893;p70"/>
          <p:cNvPicPr preferRelativeResize="0"/>
          <p:nvPr/>
        </p:nvPicPr>
        <p:blipFill rotWithShape="1">
          <a:blip r:embed="rId7">
            <a:alphaModFix/>
          </a:blip>
          <a:srcRect b="0" l="0" r="0" t="0"/>
          <a:stretch/>
        </p:blipFill>
        <p:spPr>
          <a:xfrm>
            <a:off x="4129272" y="4707248"/>
            <a:ext cx="3947928" cy="163576"/>
          </a:xfrm>
          <a:prstGeom prst="rect">
            <a:avLst/>
          </a:prstGeom>
          <a:noFill/>
          <a:ln>
            <a:noFill/>
          </a:ln>
        </p:spPr>
      </p:pic>
      <p:pic>
        <p:nvPicPr>
          <p:cNvPr id="894" name="Google Shape;894;p70"/>
          <p:cNvPicPr preferRelativeResize="0"/>
          <p:nvPr/>
        </p:nvPicPr>
        <p:blipFill rotWithShape="1">
          <a:blip r:embed="rId7">
            <a:alphaModFix/>
          </a:blip>
          <a:srcRect b="0" l="0" r="0" t="0"/>
          <a:stretch/>
        </p:blipFill>
        <p:spPr>
          <a:xfrm>
            <a:off x="8052930" y="4923896"/>
            <a:ext cx="710070" cy="163576"/>
          </a:xfrm>
          <a:prstGeom prst="rect">
            <a:avLst/>
          </a:prstGeom>
          <a:noFill/>
          <a:ln>
            <a:noFill/>
          </a:ln>
        </p:spPr>
      </p:pic>
      <p:pic>
        <p:nvPicPr>
          <p:cNvPr id="895" name="Google Shape;895;p70"/>
          <p:cNvPicPr preferRelativeResize="0"/>
          <p:nvPr/>
        </p:nvPicPr>
        <p:blipFill rotWithShape="1">
          <a:blip r:embed="rId7">
            <a:alphaModFix/>
          </a:blip>
          <a:srcRect b="0" l="0" r="0" t="0"/>
          <a:stretch/>
        </p:blipFill>
        <p:spPr>
          <a:xfrm>
            <a:off x="4114800" y="5310872"/>
            <a:ext cx="3947928" cy="163576"/>
          </a:xfrm>
          <a:prstGeom prst="rect">
            <a:avLst/>
          </a:prstGeom>
          <a:noFill/>
          <a:ln>
            <a:noFill/>
          </a:ln>
        </p:spPr>
      </p:pic>
      <p:pic>
        <p:nvPicPr>
          <p:cNvPr id="896" name="Google Shape;896;p70"/>
          <p:cNvPicPr preferRelativeResize="0"/>
          <p:nvPr/>
        </p:nvPicPr>
        <p:blipFill rotWithShape="1">
          <a:blip r:embed="rId7">
            <a:alphaModFix/>
          </a:blip>
          <a:srcRect b="0" l="0" r="0" t="0"/>
          <a:stretch/>
        </p:blipFill>
        <p:spPr>
          <a:xfrm>
            <a:off x="4114800" y="5487176"/>
            <a:ext cx="3947928" cy="163576"/>
          </a:xfrm>
          <a:prstGeom prst="rect">
            <a:avLst/>
          </a:prstGeom>
          <a:noFill/>
          <a:ln>
            <a:noFill/>
          </a:ln>
        </p:spPr>
      </p:pic>
      <p:pic>
        <p:nvPicPr>
          <p:cNvPr id="897" name="Google Shape;897;p70"/>
          <p:cNvPicPr preferRelativeResize="0"/>
          <p:nvPr/>
        </p:nvPicPr>
        <p:blipFill rotWithShape="1">
          <a:blip r:embed="rId7">
            <a:alphaModFix/>
          </a:blip>
          <a:srcRect b="0" l="0" r="0" t="0"/>
          <a:stretch/>
        </p:blipFill>
        <p:spPr>
          <a:xfrm>
            <a:off x="8077200" y="5703824"/>
            <a:ext cx="710070" cy="163576"/>
          </a:xfrm>
          <a:prstGeom prst="rect">
            <a:avLst/>
          </a:prstGeom>
          <a:noFill/>
          <a:ln>
            <a:noFill/>
          </a:ln>
        </p:spPr>
      </p:pic>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93"/>
                                        </p:tgtEl>
                                      </p:cBhvr>
                                    </p:animEffect>
                                    <p:set>
                                      <p:cBhvr>
                                        <p:cTn dur="1" fill="hold">
                                          <p:stCondLst>
                                            <p:cond delay="500"/>
                                          </p:stCondLst>
                                        </p:cTn>
                                        <p:tgtEl>
                                          <p:spTgt spid="8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94"/>
                                        </p:tgtEl>
                                      </p:cBhvr>
                                    </p:animEffect>
                                    <p:set>
                                      <p:cBhvr>
                                        <p:cTn dur="1" fill="hold">
                                          <p:stCondLst>
                                            <p:cond delay="500"/>
                                          </p:stCondLst>
                                        </p:cTn>
                                        <p:tgtEl>
                                          <p:spTgt spid="8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95"/>
                                        </p:tgtEl>
                                      </p:cBhvr>
                                    </p:animEffect>
                                    <p:set>
                                      <p:cBhvr>
                                        <p:cTn dur="1" fill="hold">
                                          <p:stCondLst>
                                            <p:cond delay="500"/>
                                          </p:stCondLst>
                                        </p:cTn>
                                        <p:tgtEl>
                                          <p:spTgt spid="8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96"/>
                                        </p:tgtEl>
                                      </p:cBhvr>
                                    </p:animEffect>
                                    <p:set>
                                      <p:cBhvr>
                                        <p:cTn dur="1" fill="hold">
                                          <p:stCondLst>
                                            <p:cond delay="500"/>
                                          </p:stCondLst>
                                        </p:cTn>
                                        <p:tgtEl>
                                          <p:spTgt spid="8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97"/>
                                        </p:tgtEl>
                                      </p:cBhvr>
                                    </p:animEffect>
                                    <p:set>
                                      <p:cBhvr>
                                        <p:cTn dur="1" fill="hold">
                                          <p:stCondLst>
                                            <p:cond delay="500"/>
                                          </p:stCondLst>
                                        </p:cTn>
                                        <p:tgtEl>
                                          <p:spTgt spid="89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71"/>
          <p:cNvSpPr txBox="1"/>
          <p:nvPr/>
        </p:nvSpPr>
        <p:spPr>
          <a:xfrm>
            <a:off x="457200" y="1347788"/>
            <a:ext cx="8382000" cy="87153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2300"/>
              <a:buFont typeface="Noto Sans Symbols"/>
              <a:buNone/>
            </a:pPr>
            <a:r>
              <a:rPr b="1" lang="en-US" sz="2300">
                <a:solidFill>
                  <a:schemeClr val="dk1"/>
                </a:solidFill>
                <a:latin typeface="Arial"/>
                <a:ea typeface="Arial"/>
                <a:cs typeface="Arial"/>
                <a:sym typeface="Arial"/>
              </a:rPr>
              <a:t>Illustration</a:t>
            </a:r>
            <a:r>
              <a:rPr b="1" lang="en-US" sz="2400">
                <a:solidFill>
                  <a:schemeClr val="dk1"/>
                </a:solidFill>
                <a:latin typeface="Arial"/>
                <a:ea typeface="Arial"/>
                <a:cs typeface="Arial"/>
                <a:sym typeface="Arial"/>
              </a:rPr>
              <a:t>: </a:t>
            </a:r>
            <a:r>
              <a:rPr b="0" lang="en-US" sz="2200">
                <a:solidFill>
                  <a:schemeClr val="dk1"/>
                </a:solidFill>
                <a:latin typeface="Arial"/>
                <a:ea typeface="Arial"/>
                <a:cs typeface="Arial"/>
                <a:sym typeface="Arial"/>
              </a:rPr>
              <a:t>Keyser Beverage Company reported the following items in the most recent year.</a:t>
            </a:r>
            <a:endParaRPr/>
          </a:p>
        </p:txBody>
      </p:sp>
      <p:sp>
        <p:nvSpPr>
          <p:cNvPr id="903" name="Google Shape;903;p71"/>
          <p:cNvSpPr/>
          <p:nvPr/>
        </p:nvSpPr>
        <p:spPr>
          <a:xfrm>
            <a:off x="6934200" y="2057400"/>
            <a:ext cx="1828800" cy="381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100"/>
              <a:buFont typeface="Noto Sans Symbols"/>
              <a:buNone/>
            </a:pPr>
            <a:r>
              <a:rPr b="1" lang="en-US" sz="2100" u="sng">
                <a:solidFill>
                  <a:schemeClr val="dk1"/>
                </a:solidFill>
                <a:latin typeface="Arial"/>
                <a:ea typeface="Arial"/>
                <a:cs typeface="Arial"/>
                <a:sym typeface="Arial"/>
              </a:rPr>
              <a:t>Activity</a:t>
            </a:r>
            <a:endParaRPr/>
          </a:p>
        </p:txBody>
      </p:sp>
      <p:sp>
        <p:nvSpPr>
          <p:cNvPr id="904" name="Google Shape;904;p71"/>
          <p:cNvSpPr/>
          <p:nvPr/>
        </p:nvSpPr>
        <p:spPr>
          <a:xfrm>
            <a:off x="6934200" y="2536825"/>
            <a:ext cx="1828800" cy="381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CC0000"/>
              </a:buClr>
              <a:buSzPts val="2100"/>
              <a:buFont typeface="Noto Sans Symbols"/>
              <a:buNone/>
            </a:pPr>
            <a:r>
              <a:rPr b="1" lang="en-US" sz="2100">
                <a:solidFill>
                  <a:srgbClr val="CC0000"/>
                </a:solidFill>
                <a:latin typeface="Arial"/>
                <a:ea typeface="Arial"/>
                <a:cs typeface="Arial"/>
                <a:sym typeface="Arial"/>
              </a:rPr>
              <a:t>Operating</a:t>
            </a:r>
            <a:endParaRPr/>
          </a:p>
        </p:txBody>
      </p:sp>
      <p:sp>
        <p:nvSpPr>
          <p:cNvPr id="905" name="Google Shape;905;p71"/>
          <p:cNvSpPr/>
          <p:nvPr/>
        </p:nvSpPr>
        <p:spPr>
          <a:xfrm>
            <a:off x="6934200" y="2917825"/>
            <a:ext cx="1828800" cy="381000"/>
          </a:xfrm>
          <a:prstGeom prst="rect">
            <a:avLst/>
          </a:prstGeom>
          <a:noFill/>
          <a:ln>
            <a:noFill/>
          </a:ln>
        </p:spPr>
        <p:txBody>
          <a:bodyPr anchorCtr="0" anchor="ctr" bIns="45700" lIns="91425" spcFirstLastPara="1" rIns="91425" wrap="square" tIns="45700">
            <a:noAutofit/>
          </a:bodyPr>
          <a:lstStyle/>
          <a:p>
            <a:pPr indent="0" lvl="0" marL="0" marR="0" rtl="0" algn="ctr">
              <a:lnSpc>
                <a:spcPct val="140000"/>
              </a:lnSpc>
              <a:spcBef>
                <a:spcPts val="0"/>
              </a:spcBef>
              <a:spcAft>
                <a:spcPts val="0"/>
              </a:spcAft>
              <a:buClr>
                <a:srgbClr val="CC0000"/>
              </a:buClr>
              <a:buSzPts val="2100"/>
              <a:buFont typeface="Noto Sans Symbols"/>
              <a:buNone/>
            </a:pPr>
            <a:r>
              <a:rPr b="1" lang="en-US" sz="2100">
                <a:solidFill>
                  <a:srgbClr val="CC0000"/>
                </a:solidFill>
                <a:latin typeface="Arial"/>
                <a:ea typeface="Arial"/>
                <a:cs typeface="Arial"/>
                <a:sym typeface="Arial"/>
              </a:rPr>
              <a:t>Financing</a:t>
            </a:r>
            <a:endParaRPr/>
          </a:p>
        </p:txBody>
      </p:sp>
      <p:sp>
        <p:nvSpPr>
          <p:cNvPr id="906" name="Google Shape;906;p71"/>
          <p:cNvSpPr/>
          <p:nvPr/>
        </p:nvSpPr>
        <p:spPr>
          <a:xfrm>
            <a:off x="6934200" y="3375025"/>
            <a:ext cx="1828800" cy="381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CC0000"/>
              </a:buClr>
              <a:buSzPts val="2200"/>
              <a:buFont typeface="Noto Sans Symbols"/>
              <a:buNone/>
            </a:pPr>
            <a:r>
              <a:rPr b="1" lang="en-US" sz="2200">
                <a:solidFill>
                  <a:srgbClr val="CC0000"/>
                </a:solidFill>
                <a:latin typeface="Arial"/>
                <a:ea typeface="Arial"/>
                <a:cs typeface="Arial"/>
                <a:sym typeface="Arial"/>
              </a:rPr>
              <a:t>Operating</a:t>
            </a:r>
            <a:endParaRPr/>
          </a:p>
        </p:txBody>
      </p:sp>
      <p:sp>
        <p:nvSpPr>
          <p:cNvPr id="907" name="Google Shape;907;p71"/>
          <p:cNvSpPr/>
          <p:nvPr/>
        </p:nvSpPr>
        <p:spPr>
          <a:xfrm>
            <a:off x="6934200" y="3756025"/>
            <a:ext cx="1828800" cy="381000"/>
          </a:xfrm>
          <a:prstGeom prst="rect">
            <a:avLst/>
          </a:prstGeom>
          <a:noFill/>
          <a:ln>
            <a:noFill/>
          </a:ln>
        </p:spPr>
        <p:txBody>
          <a:bodyPr anchorCtr="0" anchor="ctr" bIns="45700" lIns="91425" spcFirstLastPara="1" rIns="91425" wrap="square" tIns="45700">
            <a:noAutofit/>
          </a:bodyPr>
          <a:lstStyle/>
          <a:p>
            <a:pPr indent="0" lvl="0" marL="0" marR="0" rtl="0" algn="ctr">
              <a:lnSpc>
                <a:spcPct val="125000"/>
              </a:lnSpc>
              <a:spcBef>
                <a:spcPts val="0"/>
              </a:spcBef>
              <a:spcAft>
                <a:spcPts val="0"/>
              </a:spcAft>
              <a:buClr>
                <a:srgbClr val="CC0000"/>
              </a:buClr>
              <a:buSzPts val="2200"/>
              <a:buFont typeface="Noto Sans Symbols"/>
              <a:buNone/>
            </a:pPr>
            <a:r>
              <a:rPr b="1" lang="en-US" sz="2200">
                <a:solidFill>
                  <a:srgbClr val="CC0000"/>
                </a:solidFill>
                <a:latin typeface="Arial"/>
                <a:ea typeface="Arial"/>
                <a:cs typeface="Arial"/>
                <a:sym typeface="Arial"/>
              </a:rPr>
              <a:t>Operating</a:t>
            </a:r>
            <a:endParaRPr/>
          </a:p>
        </p:txBody>
      </p:sp>
      <p:sp>
        <p:nvSpPr>
          <p:cNvPr id="908" name="Google Shape;908;p71"/>
          <p:cNvSpPr/>
          <p:nvPr/>
        </p:nvSpPr>
        <p:spPr>
          <a:xfrm>
            <a:off x="6934200" y="4213225"/>
            <a:ext cx="1828800" cy="381000"/>
          </a:xfrm>
          <a:prstGeom prst="rect">
            <a:avLst/>
          </a:prstGeom>
          <a:noFill/>
          <a:ln>
            <a:noFill/>
          </a:ln>
        </p:spPr>
        <p:txBody>
          <a:bodyPr anchorCtr="0" anchor="ctr" bIns="45700" lIns="91425" spcFirstLastPara="1" rIns="91425" wrap="square" tIns="45700">
            <a:noAutofit/>
          </a:bodyPr>
          <a:lstStyle/>
          <a:p>
            <a:pPr indent="0" lvl="0" marL="0" marR="0" rtl="0" algn="ctr">
              <a:lnSpc>
                <a:spcPct val="95000"/>
              </a:lnSpc>
              <a:spcBef>
                <a:spcPts val="0"/>
              </a:spcBef>
              <a:spcAft>
                <a:spcPts val="0"/>
              </a:spcAft>
              <a:buClr>
                <a:srgbClr val="CC0000"/>
              </a:buClr>
              <a:buSzPts val="2200"/>
              <a:buFont typeface="Noto Sans Symbols"/>
              <a:buNone/>
            </a:pPr>
            <a:r>
              <a:rPr b="1" lang="en-US" sz="2200">
                <a:solidFill>
                  <a:srgbClr val="CC0000"/>
                </a:solidFill>
                <a:latin typeface="Arial"/>
                <a:ea typeface="Arial"/>
                <a:cs typeface="Arial"/>
                <a:sym typeface="Arial"/>
              </a:rPr>
              <a:t>Investing</a:t>
            </a:r>
            <a:endParaRPr/>
          </a:p>
        </p:txBody>
      </p:sp>
      <p:sp>
        <p:nvSpPr>
          <p:cNvPr id="909" name="Google Shape;909;p71"/>
          <p:cNvSpPr/>
          <p:nvPr/>
        </p:nvSpPr>
        <p:spPr>
          <a:xfrm>
            <a:off x="6934200" y="4594225"/>
            <a:ext cx="1828800" cy="381000"/>
          </a:xfrm>
          <a:prstGeom prst="rect">
            <a:avLst/>
          </a:prstGeom>
          <a:noFill/>
          <a:ln>
            <a:noFill/>
          </a:ln>
        </p:spPr>
        <p:txBody>
          <a:bodyPr anchorCtr="0" anchor="ctr" bIns="45700" lIns="91425" spcFirstLastPara="1" rIns="91425" wrap="square" tIns="45700">
            <a:noAutofit/>
          </a:bodyPr>
          <a:lstStyle/>
          <a:p>
            <a:pPr indent="0" lvl="0" marL="0" marR="0" rtl="0" algn="ctr">
              <a:lnSpc>
                <a:spcPct val="135000"/>
              </a:lnSpc>
              <a:spcBef>
                <a:spcPts val="0"/>
              </a:spcBef>
              <a:spcAft>
                <a:spcPts val="0"/>
              </a:spcAft>
              <a:buClr>
                <a:srgbClr val="CC0000"/>
              </a:buClr>
              <a:buSzPts val="2200"/>
              <a:buFont typeface="Noto Sans Symbols"/>
              <a:buNone/>
            </a:pPr>
            <a:r>
              <a:rPr b="1" lang="en-US" sz="2200">
                <a:solidFill>
                  <a:srgbClr val="CC0000"/>
                </a:solidFill>
                <a:latin typeface="Arial"/>
                <a:ea typeface="Arial"/>
                <a:cs typeface="Arial"/>
                <a:sym typeface="Arial"/>
              </a:rPr>
              <a:t>Operating</a:t>
            </a:r>
            <a:endParaRPr/>
          </a:p>
        </p:txBody>
      </p:sp>
      <p:sp>
        <p:nvSpPr>
          <p:cNvPr id="910" name="Google Shape;910;p71"/>
          <p:cNvSpPr/>
          <p:nvPr/>
        </p:nvSpPr>
        <p:spPr>
          <a:xfrm>
            <a:off x="6934200" y="5051425"/>
            <a:ext cx="1828800" cy="381000"/>
          </a:xfrm>
          <a:prstGeom prst="rect">
            <a:avLst/>
          </a:prstGeom>
          <a:noFill/>
          <a:ln>
            <a:noFill/>
          </a:ln>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rgbClr val="CC0000"/>
              </a:buClr>
              <a:buSzPts val="2200"/>
              <a:buFont typeface="Noto Sans Symbols"/>
              <a:buNone/>
            </a:pPr>
            <a:r>
              <a:rPr b="1" lang="en-US" sz="2200">
                <a:solidFill>
                  <a:srgbClr val="CC0000"/>
                </a:solidFill>
                <a:latin typeface="Arial"/>
                <a:ea typeface="Arial"/>
                <a:cs typeface="Arial"/>
                <a:sym typeface="Arial"/>
              </a:rPr>
              <a:t>Financing</a:t>
            </a:r>
            <a:endParaRPr/>
          </a:p>
        </p:txBody>
      </p:sp>
      <p:sp>
        <p:nvSpPr>
          <p:cNvPr id="911" name="Google Shape;911;p71"/>
          <p:cNvSpPr/>
          <p:nvPr/>
        </p:nvSpPr>
        <p:spPr>
          <a:xfrm>
            <a:off x="533400" y="5638800"/>
            <a:ext cx="7772400" cy="381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100"/>
              <a:buFont typeface="Noto Sans Symbols"/>
              <a:buNone/>
            </a:pPr>
            <a:r>
              <a:rPr b="1" lang="en-US" sz="2100">
                <a:solidFill>
                  <a:schemeClr val="dk1"/>
                </a:solidFill>
                <a:latin typeface="Arial"/>
                <a:ea typeface="Arial"/>
                <a:cs typeface="Arial"/>
                <a:sym typeface="Arial"/>
              </a:rPr>
              <a:t>Required:</a:t>
            </a:r>
            <a:r>
              <a:rPr b="1" lang="en-US" sz="2100">
                <a:solidFill>
                  <a:srgbClr val="800000"/>
                </a:solidFill>
                <a:latin typeface="Arial"/>
                <a:ea typeface="Arial"/>
                <a:cs typeface="Arial"/>
                <a:sym typeface="Arial"/>
              </a:rPr>
              <a:t> </a:t>
            </a:r>
            <a:r>
              <a:rPr b="0" lang="en-US" sz="2100">
                <a:solidFill>
                  <a:schemeClr val="dk1"/>
                </a:solidFill>
                <a:latin typeface="Arial"/>
                <a:ea typeface="Arial"/>
                <a:cs typeface="Arial"/>
                <a:sym typeface="Arial"/>
              </a:rPr>
              <a:t>Compute net cash provided by operating activities.</a:t>
            </a:r>
            <a:endParaRPr/>
          </a:p>
        </p:txBody>
      </p:sp>
      <p:sp>
        <p:nvSpPr>
          <p:cNvPr id="912" name="Google Shape;912;p71"/>
          <p:cNvSpPr txBox="1"/>
          <p:nvPr/>
        </p:nvSpPr>
        <p:spPr>
          <a:xfrm>
            <a:off x="533400" y="2460625"/>
            <a:ext cx="6248400" cy="2967038"/>
          </a:xfrm>
          <a:prstGeom prst="rect">
            <a:avLst/>
          </a:prstGeom>
          <a:noFill/>
          <a:ln>
            <a:noFill/>
          </a:ln>
        </p:spPr>
        <p:txBody>
          <a:bodyPr anchorCtr="0" anchor="t" bIns="45700" lIns="91425" spcFirstLastPara="1" rIns="91425" wrap="square" tIns="45700">
            <a:spAutoFit/>
          </a:bodyPr>
          <a:lstStyle/>
          <a:p>
            <a:pPr indent="0" lvl="0" marL="0" marR="0" rtl="0" algn="l">
              <a:lnSpc>
                <a:spcPct val="145000"/>
              </a:lnSpc>
              <a:spcBef>
                <a:spcPts val="0"/>
              </a:spcBef>
              <a:spcAft>
                <a:spcPts val="0"/>
              </a:spcAft>
              <a:buClr>
                <a:schemeClr val="dk1"/>
              </a:buClr>
              <a:buSzPts val="2100"/>
              <a:buFont typeface="Noto Sans Symbols"/>
              <a:buNone/>
            </a:pPr>
            <a:r>
              <a:rPr b="0" lang="en-US" sz="2100">
                <a:solidFill>
                  <a:schemeClr val="dk1"/>
                </a:solidFill>
                <a:latin typeface="Arial"/>
                <a:ea typeface="Arial"/>
                <a:cs typeface="Arial"/>
                <a:sym typeface="Arial"/>
              </a:rPr>
              <a:t>Net income 	$40,000</a:t>
            </a:r>
            <a:endParaRPr/>
          </a:p>
          <a:p>
            <a:pPr indent="0" lvl="0" marL="0" marR="0" rtl="0" algn="l">
              <a:lnSpc>
                <a:spcPct val="125000"/>
              </a:lnSpc>
              <a:spcBef>
                <a:spcPts val="0"/>
              </a:spcBef>
              <a:spcAft>
                <a:spcPts val="0"/>
              </a:spcAft>
              <a:buClr>
                <a:schemeClr val="dk1"/>
              </a:buClr>
              <a:buSzPts val="2100"/>
              <a:buFont typeface="Noto Sans Symbols"/>
              <a:buNone/>
            </a:pPr>
            <a:r>
              <a:rPr b="0" lang="en-US" sz="2100">
                <a:solidFill>
                  <a:schemeClr val="dk1"/>
                </a:solidFill>
                <a:latin typeface="Arial"/>
                <a:ea typeface="Arial"/>
                <a:cs typeface="Arial"/>
                <a:sym typeface="Arial"/>
              </a:rPr>
              <a:t>Dividends paid 	5,000</a:t>
            </a:r>
            <a:endParaRPr/>
          </a:p>
          <a:p>
            <a:pPr indent="0" lvl="0" marL="0" marR="0" rtl="0" algn="l">
              <a:lnSpc>
                <a:spcPct val="125000"/>
              </a:lnSpc>
              <a:spcBef>
                <a:spcPts val="0"/>
              </a:spcBef>
              <a:spcAft>
                <a:spcPts val="0"/>
              </a:spcAft>
              <a:buClr>
                <a:schemeClr val="dk1"/>
              </a:buClr>
              <a:buSzPts val="2100"/>
              <a:buFont typeface="Noto Sans Symbols"/>
              <a:buNone/>
            </a:pPr>
            <a:r>
              <a:rPr b="0" lang="en-US" sz="2100">
                <a:solidFill>
                  <a:schemeClr val="dk1"/>
                </a:solidFill>
                <a:latin typeface="Arial"/>
                <a:ea typeface="Arial"/>
                <a:cs typeface="Arial"/>
                <a:sym typeface="Arial"/>
              </a:rPr>
              <a:t>Increase in accounts receivable 	10,000</a:t>
            </a:r>
            <a:endParaRPr/>
          </a:p>
          <a:p>
            <a:pPr indent="0" lvl="0" marL="0" marR="0" rtl="0" algn="l">
              <a:lnSpc>
                <a:spcPct val="125000"/>
              </a:lnSpc>
              <a:spcBef>
                <a:spcPts val="0"/>
              </a:spcBef>
              <a:spcAft>
                <a:spcPts val="0"/>
              </a:spcAft>
              <a:buClr>
                <a:schemeClr val="dk1"/>
              </a:buClr>
              <a:buSzPts val="2100"/>
              <a:buFont typeface="Noto Sans Symbols"/>
              <a:buNone/>
            </a:pPr>
            <a:r>
              <a:rPr b="0" lang="en-US" sz="2100">
                <a:solidFill>
                  <a:schemeClr val="dk1"/>
                </a:solidFill>
                <a:latin typeface="Arial"/>
                <a:ea typeface="Arial"/>
                <a:cs typeface="Arial"/>
                <a:sym typeface="Arial"/>
              </a:rPr>
              <a:t>Increase in accounts payable 	5,000</a:t>
            </a:r>
            <a:endParaRPr b="0" sz="2100">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SzPts val="2100"/>
              <a:buFont typeface="Noto Sans Symbols"/>
              <a:buNone/>
            </a:pPr>
            <a:r>
              <a:rPr b="0" lang="en-US" sz="2100">
                <a:solidFill>
                  <a:schemeClr val="dk1"/>
                </a:solidFill>
                <a:latin typeface="Arial"/>
                <a:ea typeface="Arial"/>
                <a:cs typeface="Arial"/>
                <a:sym typeface="Arial"/>
              </a:rPr>
              <a:t>Purchase of equipment 	8,000</a:t>
            </a:r>
            <a:endParaRPr/>
          </a:p>
          <a:p>
            <a:pPr indent="0" lvl="0" marL="0" marR="0" rtl="0" algn="l">
              <a:lnSpc>
                <a:spcPct val="125000"/>
              </a:lnSpc>
              <a:spcBef>
                <a:spcPts val="0"/>
              </a:spcBef>
              <a:spcAft>
                <a:spcPts val="0"/>
              </a:spcAft>
              <a:buClr>
                <a:schemeClr val="dk1"/>
              </a:buClr>
              <a:buSzPts val="2100"/>
              <a:buFont typeface="Noto Sans Symbols"/>
              <a:buNone/>
            </a:pPr>
            <a:r>
              <a:rPr b="0" lang="en-US" sz="2100">
                <a:solidFill>
                  <a:schemeClr val="dk1"/>
                </a:solidFill>
                <a:latin typeface="Arial"/>
                <a:ea typeface="Arial"/>
                <a:cs typeface="Arial"/>
                <a:sym typeface="Arial"/>
              </a:rPr>
              <a:t>Depreciation expense 	40,000</a:t>
            </a:r>
            <a:endParaRPr b="0" sz="2100">
              <a:solidFill>
                <a:schemeClr val="dk1"/>
              </a:solidFill>
              <a:latin typeface="Arial"/>
              <a:ea typeface="Arial"/>
              <a:cs typeface="Arial"/>
              <a:sym typeface="Arial"/>
            </a:endParaRPr>
          </a:p>
          <a:p>
            <a:pPr indent="0" lvl="0" marL="0" marR="0" rtl="0" algn="l">
              <a:lnSpc>
                <a:spcPct val="125000"/>
              </a:lnSpc>
              <a:spcBef>
                <a:spcPts val="0"/>
              </a:spcBef>
              <a:spcAft>
                <a:spcPts val="0"/>
              </a:spcAft>
              <a:buClr>
                <a:schemeClr val="dk1"/>
              </a:buClr>
              <a:buSzPts val="2100"/>
              <a:buFont typeface="Noto Sans Symbols"/>
              <a:buNone/>
            </a:pPr>
            <a:r>
              <a:rPr b="0" lang="en-US" sz="2100">
                <a:solidFill>
                  <a:schemeClr val="dk1"/>
                </a:solidFill>
                <a:latin typeface="Arial"/>
                <a:ea typeface="Arial"/>
                <a:cs typeface="Arial"/>
                <a:sym typeface="Arial"/>
              </a:rPr>
              <a:t>Issue of notes payable 	20,000</a:t>
            </a:r>
            <a:endParaRPr/>
          </a:p>
        </p:txBody>
      </p:sp>
      <p:cxnSp>
        <p:nvCxnSpPr>
          <p:cNvPr id="913" name="Google Shape;913;p7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14" name="Google Shape;914;p71"/>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endParaRPr i="0" sz="3200">
              <a:solidFill>
                <a:srgbClr val="00007F"/>
              </a:solidFill>
              <a:latin typeface="Arial"/>
              <a:ea typeface="Arial"/>
              <a:cs typeface="Arial"/>
              <a:sym typeface="Arial"/>
            </a:endParaRPr>
          </a:p>
        </p:txBody>
      </p:sp>
      <p:sp>
        <p:nvSpPr>
          <p:cNvPr id="915" name="Google Shape;915;p7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4"/>
                                        </p:tgtEl>
                                        <p:attrNameLst>
                                          <p:attrName>style.visibility</p:attrName>
                                        </p:attrNameLst>
                                      </p:cBhvr>
                                      <p:to>
                                        <p:strVal val="visible"/>
                                      </p:to>
                                    </p:set>
                                    <p:animEffect filter="fade" transition="in">
                                      <p:cBhvr>
                                        <p:cTn dur="500"/>
                                        <p:tgtEl>
                                          <p:spTgt spid="9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5"/>
                                        </p:tgtEl>
                                        <p:attrNameLst>
                                          <p:attrName>style.visibility</p:attrName>
                                        </p:attrNameLst>
                                      </p:cBhvr>
                                      <p:to>
                                        <p:strVal val="visible"/>
                                      </p:to>
                                    </p:set>
                                    <p:animEffect filter="fade" transition="in">
                                      <p:cBhvr>
                                        <p:cTn dur="500"/>
                                        <p:tgtEl>
                                          <p:spTgt spid="9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500"/>
                                        <p:tgtEl>
                                          <p:spTgt spid="9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7"/>
                                        </p:tgtEl>
                                        <p:attrNameLst>
                                          <p:attrName>style.visibility</p:attrName>
                                        </p:attrNameLst>
                                      </p:cBhvr>
                                      <p:to>
                                        <p:strVal val="visible"/>
                                      </p:to>
                                    </p:set>
                                    <p:animEffect filter="fade" transition="in">
                                      <p:cBhvr>
                                        <p:cTn dur="500"/>
                                        <p:tgtEl>
                                          <p:spTgt spid="9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500"/>
                                        <p:tgtEl>
                                          <p:spTgt spid="9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500"/>
                                        <p:tgtEl>
                                          <p:spTgt spid="9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500"/>
                                        <p:tgtEl>
                                          <p:spTgt spid="9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500"/>
                                        <p:tgtEl>
                                          <p:spTgt spid="9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graphicFrame>
        <p:nvGraphicFramePr>
          <p:cNvPr id="920" name="Google Shape;920;p72"/>
          <p:cNvGraphicFramePr/>
          <p:nvPr/>
        </p:nvGraphicFramePr>
        <p:xfrm>
          <a:off x="595313" y="1524000"/>
          <a:ext cx="5040312" cy="4583113"/>
        </p:xfrm>
        <a:graphic>
          <a:graphicData uri="http://schemas.openxmlformats.org/presentationml/2006/ole">
            <mc:AlternateContent>
              <mc:Choice Requires="v">
                <p:oleObj r:id="rId4" imgH="4583113" imgW="5040312" progId="Excel.Sheet.8" spid="_x0000_s1">
                  <p:embed/>
                </p:oleObj>
              </mc:Choice>
              <mc:Fallback>
                <p:oleObj r:id="rId5" imgH="4583113" imgW="5040312" progId="Excel.Sheet.8">
                  <p:embed/>
                  <p:pic>
                    <p:nvPicPr>
                      <p:cNvPr id="920" name="Google Shape;920;p72"/>
                      <p:cNvPicPr preferRelativeResize="0"/>
                      <p:nvPr/>
                    </p:nvPicPr>
                    <p:blipFill rotWithShape="1">
                      <a:blip r:embed="rId6">
                        <a:alphaModFix/>
                      </a:blip>
                      <a:srcRect b="0" l="0" r="0" t="0"/>
                      <a:stretch/>
                    </p:blipFill>
                    <p:spPr>
                      <a:xfrm>
                        <a:off x="595313" y="1524000"/>
                        <a:ext cx="5040312" cy="4583113"/>
                      </a:xfrm>
                      <a:prstGeom prst="rect">
                        <a:avLst/>
                      </a:prstGeom>
                      <a:solidFill>
                        <a:schemeClr val="lt1"/>
                      </a:solidFill>
                      <a:ln cap="flat" cmpd="sng" w="28575">
                        <a:solidFill>
                          <a:schemeClr val="dk1"/>
                        </a:solidFill>
                        <a:prstDash val="solid"/>
                        <a:miter lim="800000"/>
                        <a:headEnd len="sm" w="sm" type="none"/>
                        <a:tailEnd len="sm" w="sm" type="none"/>
                      </a:ln>
                    </p:spPr>
                  </p:pic>
                </p:oleObj>
              </mc:Fallback>
            </mc:AlternateContent>
          </a:graphicData>
        </a:graphic>
      </p:graphicFrame>
      <p:cxnSp>
        <p:nvCxnSpPr>
          <p:cNvPr id="921" name="Google Shape;921;p72"/>
          <p:cNvCxnSpPr/>
          <p:nvPr/>
        </p:nvCxnSpPr>
        <p:spPr>
          <a:xfrm flipH="1" rot="10800000">
            <a:off x="5486400" y="2078038"/>
            <a:ext cx="609600" cy="609600"/>
          </a:xfrm>
          <a:prstGeom prst="straightConnector1">
            <a:avLst/>
          </a:prstGeom>
          <a:noFill/>
          <a:ln cap="sq" cmpd="sng" w="28575">
            <a:solidFill>
              <a:srgbClr val="CC0000"/>
            </a:solidFill>
            <a:prstDash val="solid"/>
            <a:round/>
            <a:headEnd len="sm" w="sm" type="none"/>
            <a:tailEnd len="sm" w="sm" type="none"/>
          </a:ln>
        </p:spPr>
      </p:cxnSp>
      <p:sp>
        <p:nvSpPr>
          <p:cNvPr id="922" name="Google Shape;922;p72"/>
          <p:cNvSpPr txBox="1"/>
          <p:nvPr/>
        </p:nvSpPr>
        <p:spPr>
          <a:xfrm>
            <a:off x="6019800" y="2840038"/>
            <a:ext cx="2819400" cy="790575"/>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Noncash charge to expenses.</a:t>
            </a:r>
            <a:endParaRPr/>
          </a:p>
        </p:txBody>
      </p:sp>
      <p:cxnSp>
        <p:nvCxnSpPr>
          <p:cNvPr id="923" name="Google Shape;923;p72"/>
          <p:cNvCxnSpPr/>
          <p:nvPr/>
        </p:nvCxnSpPr>
        <p:spPr>
          <a:xfrm>
            <a:off x="5486400" y="3097213"/>
            <a:ext cx="533400" cy="76200"/>
          </a:xfrm>
          <a:prstGeom prst="straightConnector1">
            <a:avLst/>
          </a:prstGeom>
          <a:noFill/>
          <a:ln cap="sq" cmpd="sng" w="28575">
            <a:solidFill>
              <a:srgbClr val="CC0000"/>
            </a:solidFill>
            <a:prstDash val="solid"/>
            <a:round/>
            <a:headEnd len="sm" w="sm" type="none"/>
            <a:tailEnd len="sm" w="sm" type="none"/>
          </a:ln>
        </p:spPr>
      </p:cxnSp>
      <p:cxnSp>
        <p:nvCxnSpPr>
          <p:cNvPr id="924" name="Google Shape;924;p72"/>
          <p:cNvCxnSpPr/>
          <p:nvPr/>
        </p:nvCxnSpPr>
        <p:spPr>
          <a:xfrm flipH="1" rot="10800000">
            <a:off x="5486400" y="3249613"/>
            <a:ext cx="533400" cy="76200"/>
          </a:xfrm>
          <a:prstGeom prst="straightConnector1">
            <a:avLst/>
          </a:prstGeom>
          <a:noFill/>
          <a:ln cap="sq" cmpd="sng" w="28575">
            <a:solidFill>
              <a:srgbClr val="CC0000"/>
            </a:solidFill>
            <a:prstDash val="solid"/>
            <a:round/>
            <a:headEnd len="sm" w="sm" type="none"/>
            <a:tailEnd len="sm" w="sm" type="none"/>
          </a:ln>
        </p:spPr>
      </p:cxnSp>
      <p:sp>
        <p:nvSpPr>
          <p:cNvPr id="925" name="Google Shape;925;p72"/>
          <p:cNvSpPr txBox="1"/>
          <p:nvPr/>
        </p:nvSpPr>
        <p:spPr>
          <a:xfrm>
            <a:off x="6019800" y="1697038"/>
            <a:ext cx="2819400" cy="790575"/>
          </a:xfrm>
          <a:prstGeom prst="rect">
            <a:avLst/>
          </a:prstGeom>
          <a:solidFill>
            <a:schemeClr val="lt1"/>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200"/>
              <a:buFont typeface="Noto Sans Symbols"/>
              <a:buNone/>
            </a:pPr>
            <a:r>
              <a:rPr b="0" lang="en-US" sz="2200">
                <a:solidFill>
                  <a:schemeClr val="dk1"/>
                </a:solidFill>
                <a:latin typeface="Arial"/>
                <a:ea typeface="Arial"/>
                <a:cs typeface="Arial"/>
                <a:sym typeface="Arial"/>
              </a:rPr>
              <a:t>Noncash credit to revenues.</a:t>
            </a:r>
            <a:endParaRPr/>
          </a:p>
        </p:txBody>
      </p:sp>
      <p:cxnSp>
        <p:nvCxnSpPr>
          <p:cNvPr id="926" name="Google Shape;926;p7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27" name="Google Shape;927;p72"/>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endParaRPr i="0" sz="3200">
              <a:solidFill>
                <a:srgbClr val="00007F"/>
              </a:solidFill>
              <a:latin typeface="Arial"/>
              <a:ea typeface="Arial"/>
              <a:cs typeface="Arial"/>
              <a:sym typeface="Arial"/>
            </a:endParaRPr>
          </a:p>
        </p:txBody>
      </p:sp>
      <p:sp>
        <p:nvSpPr>
          <p:cNvPr id="928" name="Google Shape;928;p7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73"/>
          <p:cNvSpPr/>
          <p:nvPr/>
        </p:nvSpPr>
        <p:spPr>
          <a:xfrm>
            <a:off x="609600" y="1371600"/>
            <a:ext cx="36576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Question</a:t>
            </a:r>
            <a:endParaRPr/>
          </a:p>
        </p:txBody>
      </p:sp>
      <p:sp>
        <p:nvSpPr>
          <p:cNvPr id="934" name="Google Shape;934;p73"/>
          <p:cNvSpPr txBox="1"/>
          <p:nvPr/>
        </p:nvSpPr>
        <p:spPr>
          <a:xfrm>
            <a:off x="533400" y="1981200"/>
            <a:ext cx="8305800" cy="3886200"/>
          </a:xfrm>
          <a:prstGeom prst="rect">
            <a:avLst/>
          </a:prstGeom>
          <a:solidFill>
            <a:schemeClr val="lt1"/>
          </a:solidFill>
          <a:ln>
            <a:noFill/>
          </a:ln>
        </p:spPr>
        <p:txBody>
          <a:bodyPr anchorCtr="0" anchor="t" bIns="46025" lIns="182550" spcFirstLastPara="1" rIns="182550" wrap="square" tIns="46025">
            <a:noAutofit/>
          </a:bodyPr>
          <a:lstStyle/>
          <a:p>
            <a:pPr indent="0" lvl="0" marL="0" marR="0" rtl="0" algn="l">
              <a:lnSpc>
                <a:spcPct val="125000"/>
              </a:lnSpc>
              <a:spcBef>
                <a:spcPts val="0"/>
              </a:spcBef>
              <a:spcAft>
                <a:spcPts val="0"/>
              </a:spcAft>
              <a:buClr>
                <a:schemeClr val="dk1"/>
              </a:buClr>
              <a:buSzPts val="2300"/>
              <a:buFont typeface="Noto Sans Symbols"/>
              <a:buNone/>
            </a:pPr>
            <a:r>
              <a:rPr b="0" lang="en-US" sz="2300">
                <a:solidFill>
                  <a:schemeClr val="lt2"/>
                </a:solidFill>
                <a:latin typeface="Arial"/>
                <a:ea typeface="Arial"/>
                <a:cs typeface="Arial"/>
                <a:sym typeface="Arial"/>
              </a:rPr>
              <a:t>In preparing a statement of cash flows, which of the following transactions would be considered an investing activity?</a:t>
            </a:r>
            <a:endParaRPr/>
          </a:p>
          <a:p>
            <a:pPr indent="0" lvl="0" marL="0" marR="0" rtl="0" algn="l">
              <a:lnSpc>
                <a:spcPct val="125000"/>
              </a:lnSpc>
              <a:spcBef>
                <a:spcPts val="1150"/>
              </a:spcBef>
              <a:spcAft>
                <a:spcPts val="0"/>
              </a:spcAft>
              <a:buClr>
                <a:schemeClr val="dk1"/>
              </a:buClr>
              <a:buSzPts val="2300"/>
              <a:buFont typeface="Noto Sans Symbols"/>
              <a:buNone/>
            </a:pPr>
            <a:r>
              <a:rPr b="0" lang="en-US" sz="2300">
                <a:solidFill>
                  <a:schemeClr val="lt2"/>
                </a:solidFill>
                <a:latin typeface="Arial"/>
                <a:ea typeface="Arial"/>
                <a:cs typeface="Arial"/>
                <a:sym typeface="Arial"/>
              </a:rPr>
              <a:t>     a. 	Sale of equipment at book value</a:t>
            </a:r>
            <a:endParaRPr/>
          </a:p>
          <a:p>
            <a:pPr indent="0" lvl="0" marL="0" marR="0" rtl="0" algn="l">
              <a:lnSpc>
                <a:spcPct val="125000"/>
              </a:lnSpc>
              <a:spcBef>
                <a:spcPts val="1150"/>
              </a:spcBef>
              <a:spcAft>
                <a:spcPts val="0"/>
              </a:spcAft>
              <a:buClr>
                <a:schemeClr val="dk1"/>
              </a:buClr>
              <a:buSzPts val="2300"/>
              <a:buFont typeface="Noto Sans Symbols"/>
              <a:buNone/>
            </a:pPr>
            <a:r>
              <a:rPr b="0" lang="en-US" sz="2300">
                <a:solidFill>
                  <a:schemeClr val="lt2"/>
                </a:solidFill>
                <a:latin typeface="Arial"/>
                <a:ea typeface="Arial"/>
                <a:cs typeface="Arial"/>
                <a:sym typeface="Arial"/>
              </a:rPr>
              <a:t>     b. 	Sale of merchandise on credit</a:t>
            </a:r>
            <a:endParaRPr/>
          </a:p>
          <a:p>
            <a:pPr indent="0" lvl="0" marL="0" marR="0" rtl="0" algn="l">
              <a:lnSpc>
                <a:spcPct val="125000"/>
              </a:lnSpc>
              <a:spcBef>
                <a:spcPts val="1150"/>
              </a:spcBef>
              <a:spcAft>
                <a:spcPts val="0"/>
              </a:spcAft>
              <a:buClr>
                <a:schemeClr val="dk1"/>
              </a:buClr>
              <a:buSzPts val="2300"/>
              <a:buFont typeface="Noto Sans Symbols"/>
              <a:buNone/>
            </a:pPr>
            <a:r>
              <a:rPr b="0" lang="en-US" sz="2300">
                <a:solidFill>
                  <a:schemeClr val="lt2"/>
                </a:solidFill>
                <a:latin typeface="Arial"/>
                <a:ea typeface="Arial"/>
                <a:cs typeface="Arial"/>
                <a:sym typeface="Arial"/>
              </a:rPr>
              <a:t>     c. 	Declaration of a cash dividend</a:t>
            </a:r>
            <a:endParaRPr/>
          </a:p>
          <a:p>
            <a:pPr indent="0" lvl="0" marL="0" marR="0" rtl="0" algn="l">
              <a:lnSpc>
                <a:spcPct val="125000"/>
              </a:lnSpc>
              <a:spcBef>
                <a:spcPts val="1150"/>
              </a:spcBef>
              <a:spcAft>
                <a:spcPts val="0"/>
              </a:spcAft>
              <a:buClr>
                <a:schemeClr val="dk1"/>
              </a:buClr>
              <a:buSzPts val="2300"/>
              <a:buFont typeface="Noto Sans Symbols"/>
              <a:buNone/>
            </a:pPr>
            <a:r>
              <a:rPr b="0" lang="en-US" sz="2300">
                <a:solidFill>
                  <a:schemeClr val="lt2"/>
                </a:solidFill>
                <a:latin typeface="Arial"/>
                <a:ea typeface="Arial"/>
                <a:cs typeface="Arial"/>
                <a:sym typeface="Arial"/>
              </a:rPr>
              <a:t>     d. 	Issuance of bonds payable at a discount.</a:t>
            </a:r>
            <a:endParaRPr/>
          </a:p>
        </p:txBody>
      </p:sp>
      <p:cxnSp>
        <p:nvCxnSpPr>
          <p:cNvPr id="935" name="Google Shape;935;p7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36" name="Google Shape;936;p73"/>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endParaRPr i="0" sz="3200">
              <a:solidFill>
                <a:srgbClr val="00007F"/>
              </a:solidFill>
              <a:latin typeface="Arial"/>
              <a:ea typeface="Arial"/>
              <a:cs typeface="Arial"/>
              <a:sym typeface="Arial"/>
            </a:endParaRPr>
          </a:p>
        </p:txBody>
      </p:sp>
      <p:sp>
        <p:nvSpPr>
          <p:cNvPr id="937" name="Google Shape;937;p73"/>
          <p:cNvSpPr/>
          <p:nvPr/>
        </p:nvSpPr>
        <p:spPr>
          <a:xfrm>
            <a:off x="457200" y="3118224"/>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Arial"/>
              <a:ea typeface="Arial"/>
              <a:cs typeface="Arial"/>
              <a:sym typeface="Arial"/>
            </a:endParaRPr>
          </a:p>
        </p:txBody>
      </p:sp>
      <p:sp>
        <p:nvSpPr>
          <p:cNvPr id="938" name="Google Shape;938;p7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7"/>
                                        </p:tgtEl>
                                        <p:attrNameLst>
                                          <p:attrName>style.visibility</p:attrName>
                                        </p:attrNameLst>
                                      </p:cBhvr>
                                      <p:to>
                                        <p:strVal val="visible"/>
                                      </p:to>
                                    </p:set>
                                    <p:animEffect filter="fade" transition="in">
                                      <p:cBhvr>
                                        <p:cTn dur="500"/>
                                        <p:tgtEl>
                                          <p:spTgt spid="9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74"/>
          <p:cNvSpPr txBox="1"/>
          <p:nvPr/>
        </p:nvSpPr>
        <p:spPr>
          <a:xfrm>
            <a:off x="609600" y="3962400"/>
            <a:ext cx="7848600" cy="1989775"/>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Issuance of common stock to purchase assets.</a:t>
            </a:r>
            <a:endParaRPr/>
          </a:p>
          <a:p>
            <a:pPr indent="-457200" lvl="1" marL="685800" marR="0" rtl="0" algn="l">
              <a:lnSpc>
                <a:spcPct val="120000"/>
              </a:lnSpc>
              <a:spcBef>
                <a:spcPts val="9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Conversion of bonds into common stock.</a:t>
            </a:r>
            <a:endParaRPr/>
          </a:p>
          <a:p>
            <a:pPr indent="-457200" lvl="1" marL="685800" marR="0" rtl="0" algn="l">
              <a:lnSpc>
                <a:spcPct val="120000"/>
              </a:lnSpc>
              <a:spcBef>
                <a:spcPts val="9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Issuance of debt to purchase assets.</a:t>
            </a:r>
            <a:endParaRPr/>
          </a:p>
          <a:p>
            <a:pPr indent="-457200" lvl="1" marL="685800" marR="0" rtl="0" algn="l">
              <a:lnSpc>
                <a:spcPct val="120000"/>
              </a:lnSpc>
              <a:spcBef>
                <a:spcPts val="9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Exchanges on long-lived assets.</a:t>
            </a:r>
            <a:endParaRPr/>
          </a:p>
        </p:txBody>
      </p:sp>
      <p:sp>
        <p:nvSpPr>
          <p:cNvPr id="944" name="Google Shape;944;p74"/>
          <p:cNvSpPr/>
          <p:nvPr/>
        </p:nvSpPr>
        <p:spPr>
          <a:xfrm>
            <a:off x="609600" y="1985963"/>
            <a:ext cx="7620000" cy="202088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dk1"/>
              </a:buClr>
              <a:buSzPts val="2300"/>
              <a:buFont typeface="Noto Sans Symbols"/>
              <a:buNone/>
            </a:pPr>
            <a:r>
              <a:rPr b="0" lang="en-US" sz="2300">
                <a:solidFill>
                  <a:schemeClr val="dk1"/>
                </a:solidFill>
                <a:latin typeface="Arial"/>
                <a:ea typeface="Arial"/>
                <a:cs typeface="Arial"/>
                <a:sym typeface="Arial"/>
              </a:rPr>
              <a:t>Significant financing and investing activities that do not affect cash are reported in either a separate schedule at the bottom of the statement of cash flows or in the notes. </a:t>
            </a:r>
            <a:endParaRPr/>
          </a:p>
          <a:p>
            <a:pPr indent="0" lvl="0" marL="0" marR="0" rtl="0" algn="l">
              <a:lnSpc>
                <a:spcPct val="120000"/>
              </a:lnSpc>
              <a:spcBef>
                <a:spcPts val="1200"/>
              </a:spcBef>
              <a:spcAft>
                <a:spcPts val="0"/>
              </a:spcAft>
              <a:buClr>
                <a:schemeClr val="dk1"/>
              </a:buClr>
              <a:buSzPts val="2300"/>
              <a:buFont typeface="Noto Sans Symbols"/>
              <a:buNone/>
            </a:pPr>
            <a:r>
              <a:rPr b="0" lang="en-US" sz="2300">
                <a:solidFill>
                  <a:schemeClr val="dk1"/>
                </a:solidFill>
                <a:latin typeface="Arial"/>
                <a:ea typeface="Arial"/>
                <a:cs typeface="Arial"/>
                <a:sym typeface="Arial"/>
              </a:rPr>
              <a:t>Examples include:</a:t>
            </a:r>
            <a:endParaRPr/>
          </a:p>
        </p:txBody>
      </p:sp>
      <p:sp>
        <p:nvSpPr>
          <p:cNvPr id="945" name="Google Shape;945;p74"/>
          <p:cNvSpPr txBox="1"/>
          <p:nvPr/>
        </p:nvSpPr>
        <p:spPr>
          <a:xfrm>
            <a:off x="609600" y="1371600"/>
            <a:ext cx="7620000" cy="52860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6600"/>
              </a:buClr>
              <a:buSzPts val="2160"/>
              <a:buFont typeface="Noto Sans Symbols"/>
              <a:buNone/>
            </a:pPr>
            <a:r>
              <a:rPr b="1" lang="en-US" sz="2700">
                <a:solidFill>
                  <a:srgbClr val="006600"/>
                </a:solidFill>
                <a:latin typeface="Arial"/>
                <a:ea typeface="Arial"/>
                <a:cs typeface="Arial"/>
                <a:sym typeface="Arial"/>
              </a:rPr>
              <a:t>Significant Noncash Activities</a:t>
            </a:r>
            <a:endParaRPr/>
          </a:p>
        </p:txBody>
      </p:sp>
      <p:cxnSp>
        <p:nvCxnSpPr>
          <p:cNvPr id="946" name="Google Shape;946;p7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47" name="Google Shape;947;p74"/>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endParaRPr i="0" sz="3200">
              <a:solidFill>
                <a:srgbClr val="00007F"/>
              </a:solidFill>
              <a:latin typeface="Arial"/>
              <a:ea typeface="Arial"/>
              <a:cs typeface="Arial"/>
              <a:sym typeface="Arial"/>
            </a:endParaRPr>
          </a:p>
        </p:txBody>
      </p:sp>
      <p:sp>
        <p:nvSpPr>
          <p:cNvPr id="948" name="Google Shape;948;p7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7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b="1" i="1" sz="1600">
              <a:solidFill>
                <a:schemeClr val="lt2"/>
              </a:solidFill>
              <a:latin typeface="Arial"/>
              <a:ea typeface="Arial"/>
              <a:cs typeface="Arial"/>
              <a:sym typeface="Arial"/>
            </a:endParaRPr>
          </a:p>
        </p:txBody>
      </p:sp>
      <p:sp>
        <p:nvSpPr>
          <p:cNvPr id="954" name="Google Shape;954;p75"/>
          <p:cNvSpPr/>
          <p:nvPr/>
        </p:nvSpPr>
        <p:spPr>
          <a:xfrm>
            <a:off x="381000" y="5493603"/>
            <a:ext cx="175237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a:t>
            </a:r>
            <a:r>
              <a:rPr b="1" lang="en-US" sz="1200">
                <a:solidFill>
                  <a:srgbClr val="800000"/>
                </a:solidFill>
                <a:latin typeface="Arial"/>
                <a:ea typeface="Arial"/>
                <a:cs typeface="Arial"/>
                <a:sym typeface="Arial"/>
              </a:rPr>
              <a:t> </a:t>
            </a:r>
            <a:r>
              <a:rPr b="1" lang="en-US" sz="1200">
                <a:solidFill>
                  <a:srgbClr val="006600"/>
                </a:solidFill>
                <a:latin typeface="Arial"/>
                <a:ea typeface="Arial"/>
                <a:cs typeface="Arial"/>
                <a:sym typeface="Arial"/>
              </a:rPr>
              <a:t>5-23</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Comprehensive Statement of Cash Flows</a:t>
            </a:r>
            <a:endParaRPr/>
          </a:p>
        </p:txBody>
      </p:sp>
      <p:pic>
        <p:nvPicPr>
          <p:cNvPr id="955" name="Google Shape;955;p75"/>
          <p:cNvPicPr preferRelativeResize="0"/>
          <p:nvPr/>
        </p:nvPicPr>
        <p:blipFill rotWithShape="1">
          <a:blip r:embed="rId3">
            <a:alphaModFix/>
          </a:blip>
          <a:srcRect b="0" l="0" r="0" t="0"/>
          <a:stretch/>
        </p:blipFill>
        <p:spPr>
          <a:xfrm>
            <a:off x="2133372" y="310185"/>
            <a:ext cx="6172428" cy="6237629"/>
          </a:xfrm>
          <a:prstGeom prst="rect">
            <a:avLst/>
          </a:prstGeom>
          <a:noFill/>
          <a:ln cap="flat" cmpd="sng" w="9525">
            <a:solidFill>
              <a:schemeClr val="dk1"/>
            </a:solidFill>
            <a:prstDash val="solid"/>
            <a:round/>
            <a:headEnd len="sm" w="sm" type="none"/>
            <a:tailEnd len="sm" w="sm" type="none"/>
          </a:ln>
        </p:spPr>
      </p:pic>
    </p:spTree>
  </p:cSld>
  <p:clrMapOvr>
    <a:masterClrMapping/>
  </p:clrMapOvr>
  <p:transition>
    <p:wipe dir="r"/>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76"/>
          <p:cNvSpPr txBox="1"/>
          <p:nvPr>
            <p:ph idx="1" type="body"/>
          </p:nvPr>
        </p:nvSpPr>
        <p:spPr>
          <a:xfrm>
            <a:off x="560696" y="2718954"/>
            <a:ext cx="4114800" cy="3379130"/>
          </a:xfrm>
          <a:prstGeom prst="rect">
            <a:avLst/>
          </a:prstGeom>
          <a:noFill/>
          <a:ln>
            <a:noFill/>
          </a:ln>
        </p:spPr>
        <p:txBody>
          <a:bodyPr anchorCtr="0" anchor="t" bIns="44450" lIns="90475" spcFirstLastPara="1" rIns="90475" wrap="square" tIns="44450">
            <a:spAutoFit/>
          </a:bodyPr>
          <a:lstStyle/>
          <a:p>
            <a:pPr indent="-341313" lvl="0" marL="341313" rtl="0" algn="l">
              <a:lnSpc>
                <a:spcPct val="110000"/>
              </a:lnSpc>
              <a:spcBef>
                <a:spcPts val="0"/>
              </a:spcBef>
              <a:spcAft>
                <a:spcPts val="0"/>
              </a:spcAft>
              <a:buClr>
                <a:srgbClr val="CC0000"/>
              </a:buClr>
              <a:buSzPts val="1900"/>
              <a:buAutoNum type="arabicPlain"/>
            </a:pPr>
            <a:r>
              <a:rPr b="0" lang="en-US" sz="1900">
                <a:solidFill>
                  <a:schemeClr val="dk1"/>
                </a:solidFill>
                <a:latin typeface="Arial"/>
                <a:ea typeface="Arial"/>
                <a:cs typeface="Arial"/>
                <a:sym typeface="Arial"/>
              </a:rPr>
              <a:t>Explain the uses and limitations of a balance sheet.</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Identify the major classifications of the balance sheet.</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Prepare a classified balance sheet using the report and account formats.</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Identify the purpose and content of the statement of cash flows.</a:t>
            </a:r>
            <a:endParaRPr/>
          </a:p>
        </p:txBody>
      </p:sp>
      <p:sp>
        <p:nvSpPr>
          <p:cNvPr id="961" name="Google Shape;961;p76"/>
          <p:cNvSpPr txBox="1"/>
          <p:nvPr>
            <p:ph type="title"/>
          </p:nvPr>
        </p:nvSpPr>
        <p:spPr>
          <a:xfrm>
            <a:off x="560696" y="1724891"/>
            <a:ext cx="3886200" cy="484909"/>
          </a:xfrm>
          <a:prstGeom prst="rect">
            <a:avLst/>
          </a:prstGeom>
          <a:noFill/>
          <a:ln>
            <a:noFill/>
          </a:ln>
        </p:spPr>
        <p:txBody>
          <a:bodyPr anchorCtr="0" anchor="t" bIns="44450" lIns="90475" spcFirstLastPara="1" rIns="90475" wrap="square" tIns="44450">
            <a:noAutofit/>
          </a:bodyPr>
          <a:lstStyle/>
          <a:p>
            <a:pPr indent="0" lvl="0" marL="0" rtl="0" algn="l">
              <a:lnSpc>
                <a:spcPct val="110000"/>
              </a:lnSpc>
              <a:spcBef>
                <a:spcPts val="0"/>
              </a:spcBef>
              <a:spcAft>
                <a:spcPts val="0"/>
              </a:spcAft>
              <a:buNone/>
            </a:pPr>
            <a:r>
              <a:rPr i="0" lang="en-US" sz="2400">
                <a:solidFill>
                  <a:srgbClr val="CC0000"/>
                </a:solidFill>
                <a:latin typeface="Arial"/>
                <a:ea typeface="Arial"/>
                <a:cs typeface="Arial"/>
                <a:sym typeface="Arial"/>
              </a:rPr>
              <a:t>LEARNING OBJECTIVES</a:t>
            </a:r>
            <a:endParaRPr/>
          </a:p>
        </p:txBody>
      </p:sp>
      <p:sp>
        <p:nvSpPr>
          <p:cNvPr id="962" name="Google Shape;962;p76"/>
          <p:cNvSpPr/>
          <p:nvPr/>
        </p:nvSpPr>
        <p:spPr>
          <a:xfrm>
            <a:off x="4800600" y="2718954"/>
            <a:ext cx="4114800" cy="3700757"/>
          </a:xfrm>
          <a:prstGeom prst="rect">
            <a:avLst/>
          </a:prstGeom>
          <a:noFill/>
          <a:ln>
            <a:noFill/>
          </a:ln>
        </p:spPr>
        <p:txBody>
          <a:bodyPr anchorCtr="0" anchor="t" bIns="44450" lIns="90475" spcFirstLastPara="1" rIns="90475" wrap="square" tIns="44450">
            <a:spAutoFit/>
          </a:bodyPr>
          <a:lstStyle/>
          <a:p>
            <a:pPr indent="-457200" lvl="0" marL="457200" marR="0" rtl="0" algn="l">
              <a:lnSpc>
                <a:spcPct val="110000"/>
              </a:lnSpc>
              <a:spcBef>
                <a:spcPts val="0"/>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Prepare a basic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b="1" lang="en-US" sz="1900">
                <a:solidFill>
                  <a:srgbClr val="CC0000"/>
                </a:solidFill>
                <a:latin typeface="Arial"/>
                <a:ea typeface="Arial"/>
                <a:cs typeface="Arial"/>
                <a:sym typeface="Arial"/>
              </a:rPr>
              <a:t>Understand the usefulness of the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Determine which balance sheet information requires supplemental disclosure.</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Describe the major disclosure techniques for the balance sheet.</a:t>
            </a:r>
            <a:endParaRPr sz="1900">
              <a:solidFill>
                <a:schemeClr val="dk1"/>
              </a:solidFill>
              <a:latin typeface="Arial"/>
              <a:ea typeface="Arial"/>
              <a:cs typeface="Arial"/>
              <a:sym typeface="Arial"/>
            </a:endParaRPr>
          </a:p>
        </p:txBody>
      </p:sp>
      <p:sp>
        <p:nvSpPr>
          <p:cNvPr id="963" name="Google Shape;963;p76"/>
          <p:cNvSpPr/>
          <p:nvPr/>
        </p:nvSpPr>
        <p:spPr>
          <a:xfrm>
            <a:off x="560696" y="22617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964" name="Google Shape;964;p76"/>
          <p:cNvSpPr/>
          <p:nvPr/>
        </p:nvSpPr>
        <p:spPr>
          <a:xfrm>
            <a:off x="1600200" y="155057"/>
            <a:ext cx="67056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Balance Sheet and Statement of Cash Flows</a:t>
            </a:r>
            <a:endParaRPr b="1" sz="4000">
              <a:solidFill>
                <a:srgbClr val="00007F"/>
              </a:solidFill>
              <a:latin typeface="Arial"/>
              <a:ea typeface="Arial"/>
              <a:cs typeface="Arial"/>
              <a:sym typeface="Arial"/>
            </a:endParaRPr>
          </a:p>
        </p:txBody>
      </p:sp>
      <p:sp>
        <p:nvSpPr>
          <p:cNvPr id="965" name="Google Shape;965;p76"/>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5</a:t>
            </a:r>
            <a:endParaRPr/>
          </a:p>
        </p:txBody>
      </p:sp>
      <p:cxnSp>
        <p:nvCxnSpPr>
          <p:cNvPr id="966" name="Google Shape;966;p76"/>
          <p:cNvCxnSpPr/>
          <p:nvPr/>
        </p:nvCxnSpPr>
        <p:spPr>
          <a:xfrm flipH="1">
            <a:off x="304800" y="-4592"/>
            <a:ext cx="35256" cy="6405392"/>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967" name="Google Shape;967;p76"/>
          <p:cNvCxnSpPr/>
          <p:nvPr/>
        </p:nvCxnSpPr>
        <p:spPr>
          <a:xfrm>
            <a:off x="152400" y="64008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968" name="Google Shape;968;p7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a:p>
        </p:txBody>
      </p:sp>
    </p:spTree>
  </p:cSld>
  <p:clrMapOvr>
    <a:masterClrMapping/>
  </p:clrMapOvr>
  <p:transition>
    <p:wipe dir="r"/>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77"/>
          <p:cNvSpPr txBox="1"/>
          <p:nvPr/>
        </p:nvSpPr>
        <p:spPr>
          <a:xfrm>
            <a:off x="609600" y="3092450"/>
            <a:ext cx="7848600" cy="1870075"/>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5000"/>
              </a:lnSpc>
              <a:spcBef>
                <a:spcPts val="0"/>
              </a:spcBef>
              <a:spcAft>
                <a:spcPts val="0"/>
              </a:spcAft>
              <a:buClr>
                <a:srgbClr val="CC0000"/>
              </a:buClr>
              <a:buSzPts val="1680"/>
              <a:buFont typeface="Noto Sans Symbols"/>
              <a:buChar char="◆"/>
            </a:pPr>
            <a:r>
              <a:rPr b="1" i="0" lang="en-US" sz="2100" u="none" cap="none" strike="noStrike">
                <a:solidFill>
                  <a:schemeClr val="dk1"/>
                </a:solidFill>
                <a:latin typeface="Arial"/>
                <a:ea typeface="Arial"/>
                <a:cs typeface="Arial"/>
                <a:sym typeface="Arial"/>
              </a:rPr>
              <a:t>High amount</a:t>
            </a:r>
            <a:r>
              <a:rPr b="0" i="0" lang="en-US" sz="2100" u="none" cap="none" strike="noStrike">
                <a:solidFill>
                  <a:schemeClr val="dk1"/>
                </a:solidFill>
                <a:latin typeface="Arial"/>
                <a:ea typeface="Arial"/>
                <a:cs typeface="Arial"/>
                <a:sym typeface="Arial"/>
              </a:rPr>
              <a:t> – company is able to generate sufficient cash to pay its bills.</a:t>
            </a:r>
            <a:endParaRPr/>
          </a:p>
          <a:p>
            <a:pPr indent="-457200" lvl="1" marL="685800" marR="0" rtl="0" algn="l">
              <a:lnSpc>
                <a:spcPct val="125000"/>
              </a:lnSpc>
              <a:spcBef>
                <a:spcPts val="1050"/>
              </a:spcBef>
              <a:spcAft>
                <a:spcPts val="0"/>
              </a:spcAft>
              <a:buClr>
                <a:srgbClr val="CC0000"/>
              </a:buClr>
              <a:buSzPts val="1680"/>
              <a:buFont typeface="Noto Sans Symbols"/>
              <a:buChar char="◆"/>
            </a:pPr>
            <a:r>
              <a:rPr b="1" i="0" lang="en-US" sz="2100" u="none" cap="none" strike="noStrike">
                <a:solidFill>
                  <a:schemeClr val="dk1"/>
                </a:solidFill>
                <a:latin typeface="Arial"/>
                <a:ea typeface="Arial"/>
                <a:cs typeface="Arial"/>
                <a:sym typeface="Arial"/>
              </a:rPr>
              <a:t>Low amount</a:t>
            </a:r>
            <a:r>
              <a:rPr b="0" i="0" lang="en-US" sz="2100" u="none" cap="none" strike="noStrike">
                <a:solidFill>
                  <a:schemeClr val="dk1"/>
                </a:solidFill>
                <a:latin typeface="Arial"/>
                <a:ea typeface="Arial"/>
                <a:cs typeface="Arial"/>
                <a:sym typeface="Arial"/>
              </a:rPr>
              <a:t> - company may have to borrow or issue equity securities to pay bills.</a:t>
            </a:r>
            <a:endParaRPr/>
          </a:p>
        </p:txBody>
      </p:sp>
      <p:sp>
        <p:nvSpPr>
          <p:cNvPr id="974" name="Google Shape;974;p77"/>
          <p:cNvSpPr/>
          <p:nvPr/>
        </p:nvSpPr>
        <p:spPr>
          <a:xfrm>
            <a:off x="609600" y="1981200"/>
            <a:ext cx="7620000" cy="969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300"/>
              <a:buFont typeface="Noto Sans Symbols"/>
              <a:buNone/>
            </a:pPr>
            <a:r>
              <a:rPr b="0" lang="en-US" sz="2300">
                <a:solidFill>
                  <a:schemeClr val="dk1"/>
                </a:solidFill>
                <a:latin typeface="Arial"/>
                <a:ea typeface="Arial"/>
                <a:cs typeface="Arial"/>
                <a:sym typeface="Arial"/>
              </a:rPr>
              <a:t>Without cash, a company will not survive. </a:t>
            </a:r>
            <a:endParaRPr/>
          </a:p>
          <a:p>
            <a:pPr indent="0" lvl="0" marL="0" marR="0" rtl="0" algn="l">
              <a:spcBef>
                <a:spcPts val="1150"/>
              </a:spcBef>
              <a:spcAft>
                <a:spcPts val="0"/>
              </a:spcAft>
              <a:buClr>
                <a:schemeClr val="dk1"/>
              </a:buClr>
              <a:buSzPts val="2300"/>
              <a:buFont typeface="Noto Sans Symbols"/>
              <a:buNone/>
            </a:pPr>
            <a:r>
              <a:rPr b="0" lang="en-US" sz="2300">
                <a:solidFill>
                  <a:schemeClr val="dk1"/>
                </a:solidFill>
                <a:latin typeface="Arial"/>
                <a:ea typeface="Arial"/>
                <a:cs typeface="Arial"/>
                <a:sym typeface="Arial"/>
              </a:rPr>
              <a:t>Cash flow from Operations:</a:t>
            </a:r>
            <a:endParaRPr/>
          </a:p>
        </p:txBody>
      </p:sp>
      <p:cxnSp>
        <p:nvCxnSpPr>
          <p:cNvPr id="975" name="Google Shape;975;p7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76" name="Google Shape;976;p77"/>
          <p:cNvSpPr txBox="1"/>
          <p:nvPr/>
        </p:nvSpPr>
        <p:spPr>
          <a:xfrm>
            <a:off x="609600" y="1371600"/>
            <a:ext cx="7620000" cy="544765"/>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lang="en-US" sz="2800">
                <a:solidFill>
                  <a:srgbClr val="7030A0"/>
                </a:solidFill>
                <a:latin typeface="Arial"/>
                <a:ea typeface="Arial"/>
                <a:cs typeface="Arial"/>
                <a:sym typeface="Arial"/>
              </a:rPr>
              <a:t>Usefulness of the Statement of Cash Flows</a:t>
            </a:r>
            <a:endParaRPr/>
          </a:p>
        </p:txBody>
      </p:sp>
      <p:sp>
        <p:nvSpPr>
          <p:cNvPr id="977" name="Google Shape;977;p77"/>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STATEMENT OF CASH FLOWS</a:t>
            </a:r>
            <a:endParaRPr i="0" sz="3200">
              <a:solidFill>
                <a:srgbClr val="00007F"/>
              </a:solidFill>
              <a:latin typeface="Arial"/>
              <a:ea typeface="Arial"/>
              <a:cs typeface="Arial"/>
              <a:sym typeface="Arial"/>
            </a:endParaRPr>
          </a:p>
        </p:txBody>
      </p:sp>
      <p:sp>
        <p:nvSpPr>
          <p:cNvPr id="978" name="Google Shape;978;p7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a:p>
        </p:txBody>
      </p:sp>
    </p:spTree>
  </p:cSld>
  <p:clrMapOvr>
    <a:masterClrMapping/>
  </p:clrMapOvr>
  <p:transition>
    <p:wipe dir="r"/>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78"/>
          <p:cNvSpPr txBox="1"/>
          <p:nvPr>
            <p:ph type="title"/>
          </p:nvPr>
        </p:nvSpPr>
        <p:spPr>
          <a:xfrm>
            <a:off x="381000" y="381000"/>
            <a:ext cx="8610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7030A0"/>
                </a:solidFill>
                <a:latin typeface="Arial"/>
                <a:ea typeface="Arial"/>
                <a:cs typeface="Arial"/>
                <a:sym typeface="Arial"/>
              </a:rPr>
              <a:t>Usefulness of the Statement of Cash Flows</a:t>
            </a:r>
            <a:endParaRPr/>
          </a:p>
        </p:txBody>
      </p:sp>
      <p:sp>
        <p:nvSpPr>
          <p:cNvPr id="984" name="Google Shape;984;p78"/>
          <p:cNvSpPr/>
          <p:nvPr/>
        </p:nvSpPr>
        <p:spPr>
          <a:xfrm>
            <a:off x="609600" y="4191000"/>
            <a:ext cx="7924800" cy="1304203"/>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2100"/>
              <a:buFont typeface="Noto Sans Symbols"/>
              <a:buNone/>
            </a:pPr>
            <a:r>
              <a:rPr b="0" lang="en-US" sz="2100">
                <a:solidFill>
                  <a:schemeClr val="dk1"/>
                </a:solidFill>
                <a:latin typeface="Arial"/>
                <a:ea typeface="Arial"/>
                <a:cs typeface="Arial"/>
                <a:sym typeface="Arial"/>
              </a:rPr>
              <a:t>Ratio indicates whether the company can pay off its current liabilities from internally generated cash flows.  A ratio near 1:1 is good.</a:t>
            </a:r>
            <a:endParaRPr/>
          </a:p>
        </p:txBody>
      </p:sp>
      <p:sp>
        <p:nvSpPr>
          <p:cNvPr id="985" name="Google Shape;985;p78"/>
          <p:cNvSpPr txBox="1"/>
          <p:nvPr/>
        </p:nvSpPr>
        <p:spPr>
          <a:xfrm>
            <a:off x="609600" y="1371600"/>
            <a:ext cx="7620000" cy="528606"/>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6600"/>
              </a:buClr>
              <a:buSzPts val="2160"/>
              <a:buFont typeface="Noto Sans Symbols"/>
              <a:buNone/>
            </a:pPr>
            <a:r>
              <a:rPr b="1" lang="en-US" sz="2700">
                <a:solidFill>
                  <a:srgbClr val="006600"/>
                </a:solidFill>
                <a:latin typeface="Arial"/>
                <a:ea typeface="Arial"/>
                <a:cs typeface="Arial"/>
                <a:sym typeface="Arial"/>
              </a:rPr>
              <a:t>Financial Liquidity</a:t>
            </a:r>
            <a:endParaRPr/>
          </a:p>
        </p:txBody>
      </p:sp>
      <p:sp>
        <p:nvSpPr>
          <p:cNvPr id="986" name="Google Shape;986;p78"/>
          <p:cNvSpPr txBox="1"/>
          <p:nvPr/>
        </p:nvSpPr>
        <p:spPr>
          <a:xfrm>
            <a:off x="3429000" y="2270125"/>
            <a:ext cx="52578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Noto Sans Symbols"/>
              <a:buNone/>
            </a:pPr>
            <a:r>
              <a:rPr b="0" lang="en-US" sz="2400">
                <a:solidFill>
                  <a:schemeClr val="dk1"/>
                </a:solidFill>
                <a:latin typeface="Arial"/>
                <a:ea typeface="Arial"/>
                <a:cs typeface="Arial"/>
                <a:sym typeface="Arial"/>
              </a:rPr>
              <a:t>Net Cash Provided by </a:t>
            </a:r>
            <a:endParaRPr/>
          </a:p>
          <a:p>
            <a:pPr indent="0" lvl="0" marL="0" marR="0" rtl="0" algn="ctr">
              <a:spcBef>
                <a:spcPts val="0"/>
              </a:spcBef>
              <a:spcAft>
                <a:spcPts val="0"/>
              </a:spcAft>
              <a:buClr>
                <a:schemeClr val="dk1"/>
              </a:buClr>
              <a:buSzPts val="2400"/>
              <a:buFont typeface="Noto Sans Symbols"/>
              <a:buNone/>
            </a:pPr>
            <a:r>
              <a:rPr b="0" lang="en-US" sz="2400">
                <a:solidFill>
                  <a:schemeClr val="dk1"/>
                </a:solidFill>
                <a:latin typeface="Arial"/>
                <a:ea typeface="Arial"/>
                <a:cs typeface="Arial"/>
                <a:sym typeface="Arial"/>
              </a:rPr>
              <a:t>Operating Activities</a:t>
            </a:r>
            <a:endParaRPr/>
          </a:p>
        </p:txBody>
      </p:sp>
      <p:sp>
        <p:nvSpPr>
          <p:cNvPr id="987" name="Google Shape;987;p78"/>
          <p:cNvSpPr txBox="1"/>
          <p:nvPr/>
        </p:nvSpPr>
        <p:spPr>
          <a:xfrm>
            <a:off x="3429000" y="3276600"/>
            <a:ext cx="52578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Noto Sans Symbols"/>
              <a:buNone/>
            </a:pPr>
            <a:r>
              <a:rPr b="0" lang="en-US" sz="2400">
                <a:solidFill>
                  <a:schemeClr val="dk1"/>
                </a:solidFill>
                <a:latin typeface="Arial"/>
                <a:ea typeface="Arial"/>
                <a:cs typeface="Arial"/>
                <a:sym typeface="Arial"/>
              </a:rPr>
              <a:t>Average Current Liabilities  </a:t>
            </a:r>
            <a:endParaRPr/>
          </a:p>
        </p:txBody>
      </p:sp>
      <p:sp>
        <p:nvSpPr>
          <p:cNvPr id="988" name="Google Shape;988;p78"/>
          <p:cNvSpPr/>
          <p:nvPr/>
        </p:nvSpPr>
        <p:spPr>
          <a:xfrm>
            <a:off x="3803650" y="3168650"/>
            <a:ext cx="4425950" cy="4763"/>
          </a:xfrm>
          <a:custGeom>
            <a:rect b="b" l="l" r="r" t="t"/>
            <a:pathLst>
              <a:path extrusionOk="0" h="3" w="2788">
                <a:moveTo>
                  <a:pt x="0" y="0"/>
                </a:moveTo>
                <a:lnTo>
                  <a:pt x="2788" y="3"/>
                </a:lnTo>
              </a:path>
            </a:pathLst>
          </a:custGeom>
          <a:noFill/>
          <a:ln cap="flat" cmpd="sng" w="381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Arial"/>
              <a:ea typeface="Arial"/>
              <a:cs typeface="Arial"/>
              <a:sym typeface="Arial"/>
            </a:endParaRPr>
          </a:p>
        </p:txBody>
      </p:sp>
      <p:sp>
        <p:nvSpPr>
          <p:cNvPr id="989" name="Google Shape;989;p78"/>
          <p:cNvSpPr txBox="1"/>
          <p:nvPr/>
        </p:nvSpPr>
        <p:spPr>
          <a:xfrm>
            <a:off x="838200" y="2514600"/>
            <a:ext cx="23622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CC0000"/>
              </a:buClr>
              <a:buSzPts val="2400"/>
              <a:buFont typeface="Noto Sans Symbols"/>
              <a:buNone/>
            </a:pPr>
            <a:r>
              <a:rPr b="1" lang="en-US" sz="2400">
                <a:solidFill>
                  <a:srgbClr val="CC0000"/>
                </a:solidFill>
                <a:latin typeface="Arial"/>
                <a:ea typeface="Arial"/>
                <a:cs typeface="Arial"/>
                <a:sym typeface="Arial"/>
              </a:rPr>
              <a:t>Current Cash Debt Coverage Ratio</a:t>
            </a:r>
            <a:endParaRPr/>
          </a:p>
        </p:txBody>
      </p:sp>
      <p:sp>
        <p:nvSpPr>
          <p:cNvPr id="990" name="Google Shape;990;p78"/>
          <p:cNvSpPr txBox="1"/>
          <p:nvPr/>
        </p:nvSpPr>
        <p:spPr>
          <a:xfrm>
            <a:off x="3200400" y="3032125"/>
            <a:ext cx="457200" cy="320675"/>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chemeClr val="dk1"/>
              </a:buClr>
              <a:buSzPts val="2000"/>
              <a:buFont typeface="Noto Sans Symbols"/>
              <a:buNone/>
            </a:pPr>
            <a:r>
              <a:rPr b="0" lang="en-US" sz="2000">
                <a:solidFill>
                  <a:schemeClr val="dk1"/>
                </a:solidFill>
                <a:latin typeface="Arial"/>
                <a:ea typeface="Arial"/>
                <a:cs typeface="Arial"/>
                <a:sym typeface="Arial"/>
              </a:rPr>
              <a:t> =</a:t>
            </a:r>
            <a:endParaRPr/>
          </a:p>
        </p:txBody>
      </p:sp>
      <p:cxnSp>
        <p:nvCxnSpPr>
          <p:cNvPr id="991" name="Google Shape;991;p7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92" name="Google Shape;992;p78"/>
          <p:cNvSpPr/>
          <p:nvPr/>
        </p:nvSpPr>
        <p:spPr>
          <a:xfrm>
            <a:off x="6324600" y="1487269"/>
            <a:ext cx="2057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5-25 </a:t>
            </a:r>
            <a:r>
              <a:rPr b="0" lang="en-US" sz="1200">
                <a:solidFill>
                  <a:srgbClr val="00007F"/>
                </a:solidFill>
                <a:latin typeface="Arial"/>
                <a:ea typeface="Arial"/>
                <a:cs typeface="Arial"/>
                <a:sym typeface="Arial"/>
              </a:rPr>
              <a:t>Formula for Current Cash Debt Coverage </a:t>
            </a:r>
            <a:endParaRPr/>
          </a:p>
        </p:txBody>
      </p:sp>
      <p:sp>
        <p:nvSpPr>
          <p:cNvPr id="993" name="Google Shape;993;p7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a:p>
        </p:txBody>
      </p:sp>
    </p:spTree>
  </p:cSld>
  <p:clrMapOvr>
    <a:masterClrMapping/>
  </p:clrMapOvr>
  <p:transition>
    <p:wipe dir="r"/>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79"/>
          <p:cNvSpPr txBox="1"/>
          <p:nvPr/>
        </p:nvSpPr>
        <p:spPr>
          <a:xfrm>
            <a:off x="3429000" y="2270125"/>
            <a:ext cx="52578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Noto Sans Symbols"/>
              <a:buNone/>
            </a:pPr>
            <a:r>
              <a:rPr b="0" lang="en-US" sz="2400">
                <a:solidFill>
                  <a:schemeClr val="dk1"/>
                </a:solidFill>
                <a:latin typeface="Arial"/>
                <a:ea typeface="Arial"/>
                <a:cs typeface="Arial"/>
                <a:sym typeface="Arial"/>
              </a:rPr>
              <a:t>Net Cash Provided by </a:t>
            </a:r>
            <a:endParaRPr/>
          </a:p>
          <a:p>
            <a:pPr indent="0" lvl="0" marL="0" marR="0" rtl="0" algn="ctr">
              <a:spcBef>
                <a:spcPts val="0"/>
              </a:spcBef>
              <a:spcAft>
                <a:spcPts val="0"/>
              </a:spcAft>
              <a:buClr>
                <a:schemeClr val="dk1"/>
              </a:buClr>
              <a:buSzPts val="2400"/>
              <a:buFont typeface="Noto Sans Symbols"/>
              <a:buNone/>
            </a:pPr>
            <a:r>
              <a:rPr b="0" lang="en-US" sz="2400">
                <a:solidFill>
                  <a:schemeClr val="dk1"/>
                </a:solidFill>
                <a:latin typeface="Arial"/>
                <a:ea typeface="Arial"/>
                <a:cs typeface="Arial"/>
                <a:sym typeface="Arial"/>
              </a:rPr>
              <a:t>Operating Activities</a:t>
            </a:r>
            <a:endParaRPr/>
          </a:p>
        </p:txBody>
      </p:sp>
      <p:sp>
        <p:nvSpPr>
          <p:cNvPr id="999" name="Google Shape;999;p79"/>
          <p:cNvSpPr txBox="1"/>
          <p:nvPr/>
        </p:nvSpPr>
        <p:spPr>
          <a:xfrm>
            <a:off x="3429000" y="3276600"/>
            <a:ext cx="52578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Noto Sans Symbols"/>
              <a:buNone/>
            </a:pPr>
            <a:r>
              <a:rPr b="0" lang="en-US" sz="2400">
                <a:solidFill>
                  <a:schemeClr val="dk1"/>
                </a:solidFill>
                <a:latin typeface="Arial"/>
                <a:ea typeface="Arial"/>
                <a:cs typeface="Arial"/>
                <a:sym typeface="Arial"/>
              </a:rPr>
              <a:t>Average Total Liabilities  </a:t>
            </a:r>
            <a:endParaRPr/>
          </a:p>
        </p:txBody>
      </p:sp>
      <p:sp>
        <p:nvSpPr>
          <p:cNvPr id="1000" name="Google Shape;1000;p79"/>
          <p:cNvSpPr/>
          <p:nvPr/>
        </p:nvSpPr>
        <p:spPr>
          <a:xfrm>
            <a:off x="3803650" y="3168650"/>
            <a:ext cx="4425950" cy="4763"/>
          </a:xfrm>
          <a:custGeom>
            <a:rect b="b" l="l" r="r" t="t"/>
            <a:pathLst>
              <a:path extrusionOk="0" h="3" w="2788">
                <a:moveTo>
                  <a:pt x="0" y="0"/>
                </a:moveTo>
                <a:lnTo>
                  <a:pt x="2788" y="3"/>
                </a:lnTo>
              </a:path>
            </a:pathLst>
          </a:custGeom>
          <a:noFill/>
          <a:ln cap="flat" cmpd="sng" w="381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Arial"/>
              <a:ea typeface="Arial"/>
              <a:cs typeface="Arial"/>
              <a:sym typeface="Arial"/>
            </a:endParaRPr>
          </a:p>
        </p:txBody>
      </p:sp>
      <p:sp>
        <p:nvSpPr>
          <p:cNvPr id="1001" name="Google Shape;1001;p79"/>
          <p:cNvSpPr txBox="1"/>
          <p:nvPr/>
        </p:nvSpPr>
        <p:spPr>
          <a:xfrm>
            <a:off x="838200" y="2514600"/>
            <a:ext cx="23622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CC0000"/>
              </a:buClr>
              <a:buSzPts val="2400"/>
              <a:buFont typeface="Arial"/>
              <a:buNone/>
            </a:pPr>
            <a:r>
              <a:rPr b="1" lang="en-US" sz="2400">
                <a:solidFill>
                  <a:srgbClr val="CC0000"/>
                </a:solidFill>
                <a:latin typeface="Arial"/>
                <a:ea typeface="Arial"/>
                <a:cs typeface="Arial"/>
                <a:sym typeface="Arial"/>
              </a:rPr>
              <a:t>Cash Debt Coverage Ratio</a:t>
            </a:r>
            <a:endParaRPr/>
          </a:p>
        </p:txBody>
      </p:sp>
      <p:sp>
        <p:nvSpPr>
          <p:cNvPr id="1002" name="Google Shape;1002;p79"/>
          <p:cNvSpPr txBox="1"/>
          <p:nvPr/>
        </p:nvSpPr>
        <p:spPr>
          <a:xfrm>
            <a:off x="3276600" y="3032125"/>
            <a:ext cx="457200" cy="320675"/>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chemeClr val="dk1"/>
              </a:buClr>
              <a:buSzPts val="2000"/>
              <a:buFont typeface="Noto Sans Symbols"/>
              <a:buNone/>
            </a:pPr>
            <a:r>
              <a:rPr b="0" lang="en-US" sz="2000">
                <a:solidFill>
                  <a:schemeClr val="dk1"/>
                </a:solidFill>
                <a:latin typeface="Arial"/>
                <a:ea typeface="Arial"/>
                <a:cs typeface="Arial"/>
                <a:sym typeface="Arial"/>
              </a:rPr>
              <a:t> =</a:t>
            </a:r>
            <a:endParaRPr/>
          </a:p>
        </p:txBody>
      </p:sp>
      <p:sp>
        <p:nvSpPr>
          <p:cNvPr id="1003" name="Google Shape;1003;p79"/>
          <p:cNvSpPr txBox="1"/>
          <p:nvPr/>
        </p:nvSpPr>
        <p:spPr>
          <a:xfrm>
            <a:off x="609600" y="1371600"/>
            <a:ext cx="46482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6600"/>
              </a:buClr>
              <a:buSzPts val="2160"/>
              <a:buFont typeface="Arial"/>
              <a:buNone/>
            </a:pPr>
            <a:r>
              <a:rPr b="1" lang="en-US" sz="2700">
                <a:solidFill>
                  <a:srgbClr val="006600"/>
                </a:solidFill>
                <a:latin typeface="Arial"/>
                <a:ea typeface="Arial"/>
                <a:cs typeface="Arial"/>
                <a:sym typeface="Arial"/>
              </a:rPr>
              <a:t>Financial Flexibility</a:t>
            </a:r>
            <a:endParaRPr/>
          </a:p>
        </p:txBody>
      </p:sp>
      <p:sp>
        <p:nvSpPr>
          <p:cNvPr id="1004" name="Google Shape;1004;p79"/>
          <p:cNvSpPr txBox="1"/>
          <p:nvPr>
            <p:ph type="title"/>
          </p:nvPr>
        </p:nvSpPr>
        <p:spPr>
          <a:xfrm>
            <a:off x="-302175" y="4046475"/>
            <a:ext cx="8610600" cy="5604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7030A0"/>
                </a:solidFill>
                <a:latin typeface="Arial"/>
                <a:ea typeface="Arial"/>
                <a:cs typeface="Arial"/>
                <a:sym typeface="Arial"/>
              </a:rPr>
              <a:t>Usefulness of the Statement of Cash Flws</a:t>
            </a:r>
            <a:endParaRPr/>
          </a:p>
        </p:txBody>
      </p:sp>
      <p:cxnSp>
        <p:nvCxnSpPr>
          <p:cNvPr id="1005" name="Google Shape;1005;p7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006" name="Google Shape;1006;p79"/>
          <p:cNvSpPr/>
          <p:nvPr/>
        </p:nvSpPr>
        <p:spPr>
          <a:xfrm>
            <a:off x="6324600" y="1487269"/>
            <a:ext cx="2057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a:t>
            </a:r>
            <a:r>
              <a:rPr b="1" lang="en-US" sz="1200">
                <a:solidFill>
                  <a:srgbClr val="800000"/>
                </a:solidFill>
                <a:latin typeface="Arial"/>
                <a:ea typeface="Arial"/>
                <a:cs typeface="Arial"/>
                <a:sym typeface="Arial"/>
              </a:rPr>
              <a:t> </a:t>
            </a:r>
            <a:r>
              <a:rPr b="1" lang="en-US" sz="1200">
                <a:solidFill>
                  <a:srgbClr val="006600"/>
                </a:solidFill>
                <a:latin typeface="Arial"/>
                <a:ea typeface="Arial"/>
                <a:cs typeface="Arial"/>
                <a:sym typeface="Arial"/>
              </a:rPr>
              <a:t>5-26</a:t>
            </a:r>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Formula for Cash Debt Coverage</a:t>
            </a:r>
            <a:endParaRPr b="0" sz="1200">
              <a:solidFill>
                <a:schemeClr val="dk1"/>
              </a:solidFill>
              <a:latin typeface="Arial"/>
              <a:ea typeface="Arial"/>
              <a:cs typeface="Arial"/>
              <a:sym typeface="Arial"/>
            </a:endParaRPr>
          </a:p>
        </p:txBody>
      </p:sp>
      <p:sp>
        <p:nvSpPr>
          <p:cNvPr id="1007" name="Google Shape;1007;p79"/>
          <p:cNvSpPr/>
          <p:nvPr/>
        </p:nvSpPr>
        <p:spPr>
          <a:xfrm>
            <a:off x="609600" y="4191000"/>
            <a:ext cx="7924800" cy="1304203"/>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2100"/>
              <a:buFont typeface="Noto Sans Symbols"/>
              <a:buNone/>
            </a:pPr>
            <a:r>
              <a:rPr b="0" lang="en-US" sz="2100">
                <a:solidFill>
                  <a:schemeClr val="dk1"/>
                </a:solidFill>
                <a:latin typeface="Arial"/>
                <a:ea typeface="Arial"/>
                <a:cs typeface="Arial"/>
                <a:sym typeface="Arial"/>
              </a:rPr>
              <a:t>This ratio indicates a company’s ability to repay its liabilities from net cash provided by operating activities, without having to liquidate the assets employed in its operations.</a:t>
            </a:r>
            <a:endParaRPr/>
          </a:p>
        </p:txBody>
      </p:sp>
      <p:sp>
        <p:nvSpPr>
          <p:cNvPr id="1008" name="Google Shape;1008;p7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8"/>
          <p:cNvSpPr/>
          <p:nvPr/>
        </p:nvSpPr>
        <p:spPr>
          <a:xfrm>
            <a:off x="381000" y="990600"/>
            <a:ext cx="8382000" cy="50292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lang="en-US" sz="2000">
                <a:solidFill>
                  <a:schemeClr val="dk1"/>
                </a:solidFill>
                <a:latin typeface="Arial"/>
                <a:ea typeface="Arial"/>
                <a:cs typeface="Arial"/>
                <a:sym typeface="Arial"/>
              </a:rPr>
              <a:t>These ﬁnancial ﬂexibility challenges have continued, exacerbated by volatile fuel prices, labor costs, and the unpredictability of the global economic environment. Not surprisingly, several of the major airlines (Delta and Northwest, </a:t>
            </a:r>
            <a:r>
              <a:rPr b="1" lang="en-US" sz="2000">
                <a:solidFill>
                  <a:srgbClr val="CC0000"/>
                </a:solidFill>
                <a:latin typeface="Arial"/>
                <a:ea typeface="Arial"/>
                <a:cs typeface="Arial"/>
                <a:sym typeface="Arial"/>
              </a:rPr>
              <a:t>Continental</a:t>
            </a:r>
            <a:r>
              <a:rPr lang="en-US" sz="2000">
                <a:solidFill>
                  <a:schemeClr val="dk1"/>
                </a:solidFill>
                <a:latin typeface="Arial"/>
                <a:ea typeface="Arial"/>
                <a:cs typeface="Arial"/>
                <a:sym typeface="Arial"/>
              </a:rPr>
              <a:t> and United, </a:t>
            </a:r>
            <a:r>
              <a:rPr b="1" lang="en-US" sz="2000">
                <a:solidFill>
                  <a:srgbClr val="CC0000"/>
                </a:solidFill>
                <a:latin typeface="Arial"/>
                <a:ea typeface="Arial"/>
                <a:cs typeface="Arial"/>
                <a:sym typeface="Arial"/>
              </a:rPr>
              <a:t>Airtran</a:t>
            </a:r>
            <a:r>
              <a:rPr lang="en-US" sz="2000">
                <a:solidFill>
                  <a:schemeClr val="dk1"/>
                </a:solidFill>
                <a:latin typeface="Arial"/>
                <a:ea typeface="Arial"/>
                <a:cs typeface="Arial"/>
                <a:sym typeface="Arial"/>
              </a:rPr>
              <a:t> and </a:t>
            </a:r>
            <a:r>
              <a:rPr b="1" lang="en-US" sz="2000">
                <a:solidFill>
                  <a:srgbClr val="CC0000"/>
                </a:solidFill>
                <a:latin typeface="Arial"/>
                <a:ea typeface="Arial"/>
                <a:cs typeface="Arial"/>
                <a:sym typeface="Arial"/>
              </a:rPr>
              <a:t>Southwest</a:t>
            </a:r>
            <a:r>
              <a:rPr lang="en-US" sz="2000">
                <a:solidFill>
                  <a:schemeClr val="dk1"/>
                </a:solidFill>
                <a:latin typeface="Arial"/>
                <a:ea typeface="Arial"/>
                <a:cs typeface="Arial"/>
                <a:sym typeface="Arial"/>
              </a:rPr>
              <a:t>, and </a:t>
            </a:r>
            <a:r>
              <a:rPr b="1" lang="en-US" sz="2000">
                <a:solidFill>
                  <a:srgbClr val="CC0000"/>
                </a:solidFill>
                <a:latin typeface="Arial"/>
                <a:ea typeface="Arial"/>
                <a:cs typeface="Arial"/>
                <a:sym typeface="Arial"/>
              </a:rPr>
              <a:t>American</a:t>
            </a:r>
            <a:r>
              <a:rPr lang="en-US" sz="2000">
                <a:solidFill>
                  <a:schemeClr val="dk1"/>
                </a:solidFill>
                <a:latin typeface="Arial"/>
                <a:ea typeface="Arial"/>
                <a:cs typeface="Arial"/>
                <a:sym typeface="Arial"/>
              </a:rPr>
              <a:t> </a:t>
            </a:r>
            <a:r>
              <a:rPr b="1" lang="en-US" sz="2000">
                <a:solidFill>
                  <a:srgbClr val="CC0000"/>
                </a:solidFill>
                <a:latin typeface="Arial"/>
                <a:ea typeface="Arial"/>
                <a:cs typeface="Arial"/>
                <a:sym typeface="Arial"/>
              </a:rPr>
              <a:t>Airlines</a:t>
            </a:r>
            <a:r>
              <a:rPr lang="en-US" sz="2000">
                <a:solidFill>
                  <a:schemeClr val="dk1"/>
                </a:solidFill>
                <a:latin typeface="Arial"/>
                <a:ea typeface="Arial"/>
                <a:cs typeface="Arial"/>
                <a:sym typeface="Arial"/>
              </a:rPr>
              <a:t> and US Airways) merged recently as a way to build some competitive synergies and to bolster their ﬁnancial ﬂexibility. There is no question that running an airline is a difﬁcult task. As superstar investor Warren Buffett said, “I have an 800 number now that I call if I get the urge to buy an airline stock,” adding that his “aeroholic” buddies “talk me down.”</a:t>
            </a:r>
            <a:endParaRPr/>
          </a:p>
          <a:p>
            <a:pPr indent="0" lvl="0" marL="0" marR="0" rtl="0" algn="just">
              <a:lnSpc>
                <a:spcPct val="112000"/>
              </a:lnSpc>
              <a:spcBef>
                <a:spcPts val="1200"/>
              </a:spcBef>
              <a:spcAft>
                <a:spcPts val="0"/>
              </a:spcAft>
              <a:buNone/>
            </a:pPr>
            <a:r>
              <a:rPr i="1" lang="en-US" sz="1700">
                <a:solidFill>
                  <a:schemeClr val="dk1"/>
                </a:solidFill>
                <a:latin typeface="Arial"/>
                <a:ea typeface="Arial"/>
                <a:cs typeface="Arial"/>
                <a:sym typeface="Arial"/>
              </a:rPr>
              <a:t>Sources: </a:t>
            </a:r>
            <a:r>
              <a:rPr lang="en-US" sz="1700">
                <a:solidFill>
                  <a:schemeClr val="dk1"/>
                </a:solidFill>
                <a:latin typeface="Arial"/>
                <a:ea typeface="Arial"/>
                <a:cs typeface="Arial"/>
                <a:sym typeface="Arial"/>
              </a:rPr>
              <a:t>R. Seaney, “Airline Mergers: Good for Travelers?” http://abcnews.go.com/Travel/airline-merger-mania-cost/story?id=16227892 (April 27, 2012); and T. Reed, “Buffett Decries Airline Investing Even Though at Worst He Broke Even,” Forbes (May 13, 2013).</a:t>
            </a:r>
            <a:endParaRPr/>
          </a:p>
        </p:txBody>
      </p:sp>
      <p:sp>
        <p:nvSpPr>
          <p:cNvPr id="116" name="Google Shape;116;p8"/>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117" name="Google Shape;117;p8"/>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GROUNDED</a:t>
            </a:r>
            <a:endParaRPr b="1" sz="2800">
              <a:solidFill>
                <a:srgbClr val="660066"/>
              </a:solidFill>
              <a:latin typeface="Arial"/>
              <a:ea typeface="Arial"/>
              <a:cs typeface="Arial"/>
              <a:sym typeface="Arial"/>
            </a:endParaRPr>
          </a:p>
        </p:txBody>
      </p:sp>
      <p:cxnSp>
        <p:nvCxnSpPr>
          <p:cNvPr id="118" name="Google Shape;118;p8"/>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19" name="Google Shape;119;p8"/>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120" name="Google Shape;120;p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80"/>
          <p:cNvSpPr/>
          <p:nvPr/>
        </p:nvSpPr>
        <p:spPr>
          <a:xfrm>
            <a:off x="609600" y="4855323"/>
            <a:ext cx="8001000" cy="130492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Clr>
                <a:schemeClr val="dk1"/>
              </a:buClr>
              <a:buSzPts val="2100"/>
              <a:buFont typeface="Noto Sans Symbols"/>
              <a:buNone/>
            </a:pPr>
            <a:r>
              <a:rPr b="0" lang="en-US" sz="2100">
                <a:solidFill>
                  <a:schemeClr val="dk1"/>
                </a:solidFill>
                <a:latin typeface="Arial"/>
                <a:ea typeface="Arial"/>
                <a:cs typeface="Arial"/>
                <a:sym typeface="Arial"/>
              </a:rPr>
              <a:t>The amount of discretionary cash flow a company has that may be used for purchasing additional investments, retiring its debt, purchasing treasury stock, or simply adding to its liquidity.</a:t>
            </a:r>
            <a:endParaRPr/>
          </a:p>
        </p:txBody>
      </p:sp>
      <p:sp>
        <p:nvSpPr>
          <p:cNvPr id="1014" name="Google Shape;1014;p80"/>
          <p:cNvSpPr txBox="1"/>
          <p:nvPr/>
        </p:nvSpPr>
        <p:spPr>
          <a:xfrm>
            <a:off x="6248400" y="1607687"/>
            <a:ext cx="2286000"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 5-28 </a:t>
            </a:r>
            <a:endParaRPr b="1" sz="1200">
              <a:solidFill>
                <a:srgbClr val="006600"/>
              </a:solidFill>
              <a:latin typeface="Arial"/>
              <a:ea typeface="Arial"/>
              <a:cs typeface="Arial"/>
              <a:sym typeface="Arial"/>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Free Cash Flow Computation</a:t>
            </a:r>
            <a:endParaRPr/>
          </a:p>
        </p:txBody>
      </p:sp>
      <p:sp>
        <p:nvSpPr>
          <p:cNvPr id="1015" name="Google Shape;1015;p80"/>
          <p:cNvSpPr txBox="1"/>
          <p:nvPr/>
        </p:nvSpPr>
        <p:spPr>
          <a:xfrm>
            <a:off x="609600" y="1371600"/>
            <a:ext cx="5562600" cy="498342"/>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006600"/>
              </a:buClr>
              <a:buSzPts val="2160"/>
              <a:buFont typeface="Noto Sans Symbols"/>
              <a:buNone/>
            </a:pPr>
            <a:r>
              <a:rPr b="1" lang="en-US" sz="2700">
                <a:solidFill>
                  <a:srgbClr val="006600"/>
                </a:solidFill>
                <a:latin typeface="Arial"/>
                <a:ea typeface="Arial"/>
                <a:cs typeface="Arial"/>
                <a:sym typeface="Arial"/>
              </a:rPr>
              <a:t>Free Cash Flow</a:t>
            </a:r>
            <a:endParaRPr/>
          </a:p>
        </p:txBody>
      </p:sp>
      <p:pic>
        <p:nvPicPr>
          <p:cNvPr id="1016" name="Google Shape;1016;p80"/>
          <p:cNvPicPr preferRelativeResize="0"/>
          <p:nvPr/>
        </p:nvPicPr>
        <p:blipFill rotWithShape="1">
          <a:blip r:embed="rId3">
            <a:alphaModFix/>
          </a:blip>
          <a:srcRect b="0" l="0" r="0" t="0"/>
          <a:stretch/>
        </p:blipFill>
        <p:spPr>
          <a:xfrm>
            <a:off x="880110" y="2086690"/>
            <a:ext cx="7459980" cy="2603658"/>
          </a:xfrm>
          <a:prstGeom prst="rect">
            <a:avLst/>
          </a:prstGeom>
          <a:noFill/>
          <a:ln>
            <a:noFill/>
          </a:ln>
        </p:spPr>
      </p:pic>
      <p:sp>
        <p:nvSpPr>
          <p:cNvPr id="1017" name="Google Shape;1017;p80"/>
          <p:cNvSpPr txBox="1"/>
          <p:nvPr>
            <p:ph type="title"/>
          </p:nvPr>
        </p:nvSpPr>
        <p:spPr>
          <a:xfrm>
            <a:off x="381000" y="381000"/>
            <a:ext cx="8610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7030A0"/>
                </a:solidFill>
                <a:latin typeface="Arial"/>
                <a:ea typeface="Arial"/>
                <a:cs typeface="Arial"/>
                <a:sym typeface="Arial"/>
              </a:rPr>
              <a:t>Usefulness of the Statement of Cash Flows</a:t>
            </a:r>
            <a:endParaRPr/>
          </a:p>
        </p:txBody>
      </p:sp>
      <p:cxnSp>
        <p:nvCxnSpPr>
          <p:cNvPr id="1018" name="Google Shape;1018;p8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019" name="Google Shape;1019;p8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a:p>
        </p:txBody>
      </p:sp>
    </p:spTree>
  </p:cSld>
  <p:clrMapOvr>
    <a:masterClrMapping/>
  </p:clrMapOvr>
  <p:transition>
    <p:wipe dir="r"/>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81"/>
          <p:cNvSpPr txBox="1"/>
          <p:nvPr/>
        </p:nvSpPr>
        <p:spPr>
          <a:xfrm>
            <a:off x="533400" y="1981200"/>
            <a:ext cx="8305800" cy="3886200"/>
          </a:xfrm>
          <a:prstGeom prst="rect">
            <a:avLst/>
          </a:prstGeom>
          <a:solidFill>
            <a:schemeClr val="lt1"/>
          </a:solidFill>
          <a:ln>
            <a:noFill/>
          </a:ln>
        </p:spPr>
        <p:txBody>
          <a:bodyPr anchorCtr="0" anchor="t" bIns="46025" lIns="182550" spcFirstLastPara="1" rIns="182550" wrap="square" tIns="46025">
            <a:noAutofit/>
          </a:bodyPr>
          <a:lstStyle/>
          <a:p>
            <a:pPr indent="0" lvl="0" marL="0" marR="0" rtl="0" algn="l">
              <a:lnSpc>
                <a:spcPct val="120000"/>
              </a:lnSpc>
              <a:spcBef>
                <a:spcPts val="0"/>
              </a:spcBef>
              <a:spcAft>
                <a:spcPts val="0"/>
              </a:spcAft>
              <a:buClr>
                <a:schemeClr val="dk1"/>
              </a:buClr>
              <a:buSzPts val="2300"/>
              <a:buFont typeface="Noto Sans Symbols"/>
              <a:buNone/>
            </a:pPr>
            <a:r>
              <a:rPr b="0" lang="en-US" sz="2300">
                <a:solidFill>
                  <a:schemeClr val="lt2"/>
                </a:solidFill>
                <a:latin typeface="Arial"/>
                <a:ea typeface="Arial"/>
                <a:cs typeface="Arial"/>
                <a:sym typeface="Arial"/>
              </a:rPr>
              <a:t>The current cash debt coverage ratio is often used to assess</a:t>
            </a:r>
            <a:endParaRPr/>
          </a:p>
          <a:p>
            <a:pPr indent="0" lvl="0" marL="0" marR="0" rtl="0" algn="l">
              <a:lnSpc>
                <a:spcPct val="120000"/>
              </a:lnSpc>
              <a:spcBef>
                <a:spcPts val="1200"/>
              </a:spcBef>
              <a:spcAft>
                <a:spcPts val="0"/>
              </a:spcAft>
              <a:buClr>
                <a:schemeClr val="dk1"/>
              </a:buClr>
              <a:buSzPts val="2300"/>
              <a:buFont typeface="Noto Sans Symbols"/>
              <a:buNone/>
            </a:pPr>
            <a:r>
              <a:rPr b="0" lang="en-US" sz="2300">
                <a:solidFill>
                  <a:schemeClr val="lt2"/>
                </a:solidFill>
                <a:latin typeface="Arial"/>
                <a:ea typeface="Arial"/>
                <a:cs typeface="Arial"/>
                <a:sym typeface="Arial"/>
              </a:rPr>
              <a:t>     a.  financial flexibility.</a:t>
            </a:r>
            <a:endParaRPr/>
          </a:p>
          <a:p>
            <a:pPr indent="0" lvl="0" marL="0" marR="0" rtl="0" algn="l">
              <a:lnSpc>
                <a:spcPct val="120000"/>
              </a:lnSpc>
              <a:spcBef>
                <a:spcPts val="1200"/>
              </a:spcBef>
              <a:spcAft>
                <a:spcPts val="0"/>
              </a:spcAft>
              <a:buClr>
                <a:schemeClr val="dk1"/>
              </a:buClr>
              <a:buSzPts val="2300"/>
              <a:buFont typeface="Noto Sans Symbols"/>
              <a:buNone/>
            </a:pPr>
            <a:r>
              <a:rPr b="0" lang="en-US" sz="2300">
                <a:solidFill>
                  <a:schemeClr val="lt2"/>
                </a:solidFill>
                <a:latin typeface="Arial"/>
                <a:ea typeface="Arial"/>
                <a:cs typeface="Arial"/>
                <a:sym typeface="Arial"/>
              </a:rPr>
              <a:t>     b.  liquidity.</a:t>
            </a:r>
            <a:endParaRPr/>
          </a:p>
          <a:p>
            <a:pPr indent="0" lvl="0" marL="0" marR="0" rtl="0" algn="l">
              <a:lnSpc>
                <a:spcPct val="120000"/>
              </a:lnSpc>
              <a:spcBef>
                <a:spcPts val="1200"/>
              </a:spcBef>
              <a:spcAft>
                <a:spcPts val="0"/>
              </a:spcAft>
              <a:buClr>
                <a:schemeClr val="dk1"/>
              </a:buClr>
              <a:buSzPts val="2300"/>
              <a:buFont typeface="Noto Sans Symbols"/>
              <a:buNone/>
            </a:pPr>
            <a:r>
              <a:rPr b="0" lang="en-US" sz="2300">
                <a:solidFill>
                  <a:schemeClr val="lt2"/>
                </a:solidFill>
                <a:latin typeface="Arial"/>
                <a:ea typeface="Arial"/>
                <a:cs typeface="Arial"/>
                <a:sym typeface="Arial"/>
              </a:rPr>
              <a:t>     c.  profitability.</a:t>
            </a:r>
            <a:endParaRPr/>
          </a:p>
          <a:p>
            <a:pPr indent="0" lvl="0" marL="0" marR="0" rtl="0" algn="l">
              <a:lnSpc>
                <a:spcPct val="120000"/>
              </a:lnSpc>
              <a:spcBef>
                <a:spcPts val="1200"/>
              </a:spcBef>
              <a:spcAft>
                <a:spcPts val="0"/>
              </a:spcAft>
              <a:buClr>
                <a:schemeClr val="dk1"/>
              </a:buClr>
              <a:buSzPts val="2300"/>
              <a:buFont typeface="Noto Sans Symbols"/>
              <a:buNone/>
            </a:pPr>
            <a:r>
              <a:rPr b="0" lang="en-US" sz="2300">
                <a:solidFill>
                  <a:schemeClr val="lt2"/>
                </a:solidFill>
                <a:latin typeface="Arial"/>
                <a:ea typeface="Arial"/>
                <a:cs typeface="Arial"/>
                <a:sym typeface="Arial"/>
              </a:rPr>
              <a:t>     d.  solvency.</a:t>
            </a:r>
            <a:endParaRPr/>
          </a:p>
        </p:txBody>
      </p:sp>
      <p:sp>
        <p:nvSpPr>
          <p:cNvPr id="1025" name="Google Shape;1025;p81"/>
          <p:cNvSpPr txBox="1"/>
          <p:nvPr>
            <p:ph type="title"/>
          </p:nvPr>
        </p:nvSpPr>
        <p:spPr>
          <a:xfrm>
            <a:off x="381000" y="381000"/>
            <a:ext cx="8610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7030A0"/>
                </a:solidFill>
                <a:latin typeface="Arial"/>
                <a:ea typeface="Arial"/>
                <a:cs typeface="Arial"/>
                <a:sym typeface="Arial"/>
              </a:rPr>
              <a:t>Usefulness of the Statement of Cash Flows</a:t>
            </a:r>
            <a:endParaRPr/>
          </a:p>
        </p:txBody>
      </p:sp>
      <p:cxnSp>
        <p:nvCxnSpPr>
          <p:cNvPr id="1026" name="Google Shape;1026;p8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027" name="Google Shape;1027;p81"/>
          <p:cNvSpPr/>
          <p:nvPr/>
        </p:nvSpPr>
        <p:spPr>
          <a:xfrm>
            <a:off x="609600" y="1371600"/>
            <a:ext cx="3657600" cy="544765"/>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Clr>
                <a:srgbClr val="CC0000"/>
              </a:buClr>
              <a:buSzPts val="2240"/>
              <a:buFont typeface="Noto Sans Symbols"/>
              <a:buNone/>
            </a:pPr>
            <a:r>
              <a:rPr b="1" lang="en-US" sz="2800">
                <a:solidFill>
                  <a:srgbClr val="CC0000"/>
                </a:solidFill>
                <a:latin typeface="Arial"/>
                <a:ea typeface="Arial"/>
                <a:cs typeface="Arial"/>
                <a:sym typeface="Arial"/>
              </a:rPr>
              <a:t>Question</a:t>
            </a:r>
            <a:endParaRPr/>
          </a:p>
        </p:txBody>
      </p:sp>
      <p:sp>
        <p:nvSpPr>
          <p:cNvPr id="1028" name="Google Shape;1028;p81"/>
          <p:cNvSpPr/>
          <p:nvPr/>
        </p:nvSpPr>
        <p:spPr>
          <a:xfrm>
            <a:off x="457200" y="3182610"/>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Arial"/>
              <a:ea typeface="Arial"/>
              <a:cs typeface="Arial"/>
              <a:sym typeface="Arial"/>
            </a:endParaRPr>
          </a:p>
        </p:txBody>
      </p:sp>
      <p:sp>
        <p:nvSpPr>
          <p:cNvPr id="1029" name="Google Shape;1029;p8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8"/>
                                        </p:tgtEl>
                                        <p:attrNameLst>
                                          <p:attrName>style.visibility</p:attrName>
                                        </p:attrNameLst>
                                      </p:cBhvr>
                                      <p:to>
                                        <p:strVal val="visible"/>
                                      </p:to>
                                    </p:set>
                                    <p:animEffect filter="fade" transition="in">
                                      <p:cBhvr>
                                        <p:cTn dur="500"/>
                                        <p:tgtEl>
                                          <p:spTgt spid="10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82"/>
          <p:cNvSpPr/>
          <p:nvPr/>
        </p:nvSpPr>
        <p:spPr>
          <a:xfrm>
            <a:off x="381000" y="990600"/>
            <a:ext cx="8382000" cy="54102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lang="en-US" sz="1900">
                <a:solidFill>
                  <a:schemeClr val="dk1"/>
                </a:solidFill>
                <a:latin typeface="Arial"/>
                <a:ea typeface="Arial"/>
                <a:cs typeface="Arial"/>
                <a:sym typeface="Arial"/>
              </a:rPr>
              <a:t>As one manager noted, “There ought to be a law that before you can buy a stock, you must be able to read a balance sheet.” We agree, and the same can be said for a statement of cash ﬂows. Krispy Kreme Doughnuts provides an example of how stunning earnings growth can hide real problems. Not long ago, the doughnut maker was a glamour stock with a 60 percent earnings per share growth rate and a price-earnings ratio around 70. Seven months later, its stock price had dropped 72 percent. What happened? Stockholders alleged that Krispy Kreme may have been inﬂating its revenues and not taking enough bad debt expense (which inﬂated both assets and income). In addition, Krispy Kreme’s operating cash ﬂow was negative. Most ﬁnancially sound companies generate positive cash ﬂow. The following are additional examples of how one rating agency rated the earnings quality of some companies, using some key balance sheet and statement of cash ﬂow measurements. Another rating organization uses a metric to adjust for shortcomings in amounts reported in the balance sheet. </a:t>
            </a:r>
            <a:endParaRPr/>
          </a:p>
        </p:txBody>
      </p:sp>
      <p:sp>
        <p:nvSpPr>
          <p:cNvPr id="1035" name="Google Shape;1035;p82"/>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1036" name="Google Shape;1036;p82"/>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“THERE OUGHT TO BE A LAW”</a:t>
            </a:r>
            <a:endParaRPr b="1" sz="2800">
              <a:solidFill>
                <a:srgbClr val="660066"/>
              </a:solidFill>
              <a:latin typeface="Arial"/>
              <a:ea typeface="Arial"/>
              <a:cs typeface="Arial"/>
              <a:sym typeface="Arial"/>
            </a:endParaRPr>
          </a:p>
        </p:txBody>
      </p:sp>
      <p:cxnSp>
        <p:nvCxnSpPr>
          <p:cNvPr id="1037" name="Google Shape;1037;p82"/>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038" name="Google Shape;1038;p82"/>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1039" name="Google Shape;1039;p82"/>
          <p:cNvSpPr txBox="1"/>
          <p:nvPr/>
        </p:nvSpPr>
        <p:spPr>
          <a:xfrm>
            <a:off x="7315200" y="6400800"/>
            <a:ext cx="1371600"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continued</a:t>
            </a:r>
            <a:endParaRPr/>
          </a:p>
        </p:txBody>
      </p:sp>
    </p:spTree>
  </p:cSld>
  <p:clrMapOvr>
    <a:masterClrMapping/>
  </p:clrMapOvr>
  <p:transition>
    <p:wipe dir="r"/>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8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a:p>
        </p:txBody>
      </p:sp>
      <p:sp>
        <p:nvSpPr>
          <p:cNvPr id="1045" name="Google Shape;1045;p83"/>
          <p:cNvSpPr/>
          <p:nvPr/>
        </p:nvSpPr>
        <p:spPr>
          <a:xfrm>
            <a:off x="381000" y="990600"/>
            <a:ext cx="8382000" cy="54102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lang="en-US" sz="1900">
                <a:solidFill>
                  <a:schemeClr val="dk1"/>
                </a:solidFill>
                <a:latin typeface="Arial"/>
                <a:ea typeface="Arial"/>
                <a:cs typeface="Arial"/>
                <a:sym typeface="Arial"/>
              </a:rPr>
              <a:t>Just as improving balance sheet and cash ﬂow information is a leading indicator of improved earnings, a deteriorating balance sheet and statement of cash ﬂows warn of earnings declines (and falling stock prices). This was the case at </a:t>
            </a:r>
            <a:r>
              <a:rPr b="1" lang="en-US" sz="1900">
                <a:solidFill>
                  <a:srgbClr val="CC0000"/>
                </a:solidFill>
                <a:latin typeface="Arial"/>
                <a:ea typeface="Arial"/>
                <a:cs typeface="Arial"/>
                <a:sym typeface="Arial"/>
              </a:rPr>
              <a:t>Avon</a:t>
            </a:r>
            <a:r>
              <a:rPr lang="en-US" sz="1900">
                <a:solidFill>
                  <a:schemeClr val="dk1"/>
                </a:solidFill>
                <a:latin typeface="Arial"/>
                <a:ea typeface="Arial"/>
                <a:cs typeface="Arial"/>
                <a:sym typeface="Arial"/>
              </a:rPr>
              <a:t>; its strong cash ﬂow rating subsequently declined, such that its free cash ﬂow was just 76 percent of net income. This raised red ﬂags about the results on foreign investments by Avon.</a:t>
            </a:r>
            <a:endParaRPr/>
          </a:p>
          <a:p>
            <a:pPr indent="0" lvl="0" marL="0" marR="0" rtl="0" algn="just">
              <a:lnSpc>
                <a:spcPct val="112000"/>
              </a:lnSpc>
              <a:spcBef>
                <a:spcPts val="600"/>
              </a:spcBef>
              <a:spcAft>
                <a:spcPts val="0"/>
              </a:spcAft>
              <a:buNone/>
            </a:pPr>
            <a:r>
              <a:t/>
            </a:r>
            <a:endParaRPr sz="1900">
              <a:solidFill>
                <a:schemeClr val="dk1"/>
              </a:solidFill>
              <a:latin typeface="Arial"/>
              <a:ea typeface="Arial"/>
              <a:cs typeface="Arial"/>
              <a:sym typeface="Arial"/>
            </a:endParaRPr>
          </a:p>
          <a:p>
            <a:pPr indent="0" lvl="0" marL="0" marR="0" rtl="0" algn="just">
              <a:lnSpc>
                <a:spcPct val="112000"/>
              </a:lnSpc>
              <a:spcBef>
                <a:spcPts val="600"/>
              </a:spcBef>
              <a:spcAft>
                <a:spcPts val="0"/>
              </a:spcAft>
              <a:buNone/>
            </a:pPr>
            <a:r>
              <a:t/>
            </a:r>
            <a:endParaRPr sz="1900">
              <a:solidFill>
                <a:schemeClr val="dk1"/>
              </a:solidFill>
              <a:latin typeface="Arial"/>
              <a:ea typeface="Arial"/>
              <a:cs typeface="Arial"/>
              <a:sym typeface="Arial"/>
            </a:endParaRPr>
          </a:p>
          <a:p>
            <a:pPr indent="0" lvl="0" marL="0" marR="0" rtl="0" algn="just">
              <a:lnSpc>
                <a:spcPct val="112000"/>
              </a:lnSpc>
              <a:spcBef>
                <a:spcPts val="600"/>
              </a:spcBef>
              <a:spcAft>
                <a:spcPts val="0"/>
              </a:spcAft>
              <a:buNone/>
            </a:pPr>
            <a:r>
              <a:t/>
            </a:r>
            <a:endParaRPr sz="1900">
              <a:solidFill>
                <a:schemeClr val="dk1"/>
              </a:solidFill>
              <a:latin typeface="Arial"/>
              <a:ea typeface="Arial"/>
              <a:cs typeface="Arial"/>
              <a:sym typeface="Arial"/>
            </a:endParaRPr>
          </a:p>
          <a:p>
            <a:pPr indent="0" lvl="0" marL="0" marR="0" rtl="0" algn="just">
              <a:lnSpc>
                <a:spcPct val="112000"/>
              </a:lnSpc>
              <a:spcBef>
                <a:spcPts val="600"/>
              </a:spcBef>
              <a:spcAft>
                <a:spcPts val="0"/>
              </a:spcAft>
              <a:buNone/>
            </a:pPr>
            <a:r>
              <a:t/>
            </a:r>
            <a:endParaRPr sz="1900">
              <a:solidFill>
                <a:schemeClr val="dk1"/>
              </a:solidFill>
              <a:latin typeface="Arial"/>
              <a:ea typeface="Arial"/>
              <a:cs typeface="Arial"/>
              <a:sym typeface="Arial"/>
            </a:endParaRPr>
          </a:p>
          <a:p>
            <a:pPr indent="0" lvl="0" marL="0" marR="0" rtl="0" algn="just">
              <a:lnSpc>
                <a:spcPct val="112000"/>
              </a:lnSpc>
              <a:spcBef>
                <a:spcPts val="600"/>
              </a:spcBef>
              <a:spcAft>
                <a:spcPts val="0"/>
              </a:spcAft>
              <a:buNone/>
            </a:pPr>
            <a:r>
              <a:t/>
            </a:r>
            <a:endParaRPr sz="1900">
              <a:solidFill>
                <a:schemeClr val="dk1"/>
              </a:solidFill>
              <a:latin typeface="Arial"/>
              <a:ea typeface="Arial"/>
              <a:cs typeface="Arial"/>
              <a:sym typeface="Arial"/>
            </a:endParaRPr>
          </a:p>
          <a:p>
            <a:pPr indent="0" lvl="0" marL="0" marR="0" rtl="0" algn="just">
              <a:lnSpc>
                <a:spcPct val="112000"/>
              </a:lnSpc>
              <a:spcBef>
                <a:spcPts val="600"/>
              </a:spcBef>
              <a:spcAft>
                <a:spcPts val="0"/>
              </a:spcAft>
              <a:buNone/>
            </a:pPr>
            <a:r>
              <a:t/>
            </a:r>
            <a:endParaRPr sz="1900">
              <a:solidFill>
                <a:schemeClr val="dk1"/>
              </a:solidFill>
              <a:latin typeface="Arial"/>
              <a:ea typeface="Arial"/>
              <a:cs typeface="Arial"/>
              <a:sym typeface="Arial"/>
            </a:endParaRPr>
          </a:p>
          <a:p>
            <a:pPr indent="0" lvl="0" marL="0" marR="0" rtl="0" algn="just">
              <a:lnSpc>
                <a:spcPct val="112000"/>
              </a:lnSpc>
              <a:spcBef>
                <a:spcPts val="300"/>
              </a:spcBef>
              <a:spcAft>
                <a:spcPts val="0"/>
              </a:spcAft>
              <a:buNone/>
            </a:pPr>
            <a:r>
              <a:rPr i="1" lang="en-US" sz="1000">
                <a:solidFill>
                  <a:schemeClr val="dk1"/>
                </a:solidFill>
                <a:latin typeface="Arial"/>
                <a:ea typeface="Arial"/>
                <a:cs typeface="Arial"/>
                <a:sym typeface="Arial"/>
              </a:rPr>
              <a:t>Sources: </a:t>
            </a:r>
            <a:r>
              <a:rPr lang="en-US" sz="1000">
                <a:solidFill>
                  <a:schemeClr val="dk1"/>
                </a:solidFill>
                <a:latin typeface="Arial"/>
                <a:ea typeface="Arial"/>
                <a:cs typeface="Arial"/>
                <a:sym typeface="Arial"/>
              </a:rPr>
              <a:t>Adapted from Gretchen Morgenson, “How Did They Value Stocks? Count the Absurd Ways,” New York Times on the Web (March 18, 2001); K. Badanhausen, J. Gage, C. Hall, and M. Ozanian, “Beyond Balance Sheet: Earnings Quality,” Forbes.com (January 28, 2005); and H. Karp, “Avon’s Investments Fall Short,” Wall Street Journal (December 8, 2011).</a:t>
            </a:r>
            <a:endParaRPr sz="1000">
              <a:solidFill>
                <a:schemeClr val="dk1"/>
              </a:solidFill>
              <a:latin typeface="Arial"/>
              <a:ea typeface="Arial"/>
              <a:cs typeface="Arial"/>
              <a:sym typeface="Arial"/>
            </a:endParaRPr>
          </a:p>
        </p:txBody>
      </p:sp>
      <p:sp>
        <p:nvSpPr>
          <p:cNvPr id="1046" name="Google Shape;1046;p83"/>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1047" name="Google Shape;1047;p83"/>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“THERE OUGHT TO BE A LAW”</a:t>
            </a:r>
            <a:endParaRPr b="1" sz="2800">
              <a:solidFill>
                <a:srgbClr val="660066"/>
              </a:solidFill>
              <a:latin typeface="Arial"/>
              <a:ea typeface="Arial"/>
              <a:cs typeface="Arial"/>
              <a:sym typeface="Arial"/>
            </a:endParaRPr>
          </a:p>
        </p:txBody>
      </p:sp>
      <p:cxnSp>
        <p:nvCxnSpPr>
          <p:cNvPr id="1048" name="Google Shape;1048;p83"/>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049" name="Google Shape;1049;p83"/>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pic>
        <p:nvPicPr>
          <p:cNvPr id="1050" name="Google Shape;1050;p83"/>
          <p:cNvPicPr preferRelativeResize="0"/>
          <p:nvPr/>
        </p:nvPicPr>
        <p:blipFill rotWithShape="1">
          <a:blip r:embed="rId3">
            <a:alphaModFix/>
          </a:blip>
          <a:srcRect b="0" l="0" r="0" t="0"/>
          <a:stretch/>
        </p:blipFill>
        <p:spPr>
          <a:xfrm>
            <a:off x="553229" y="3561136"/>
            <a:ext cx="8037541" cy="2182256"/>
          </a:xfrm>
          <a:prstGeom prst="rect">
            <a:avLst/>
          </a:prstGeom>
          <a:noFill/>
          <a:ln cap="flat" cmpd="sng" w="9525">
            <a:solidFill>
              <a:schemeClr val="dk1"/>
            </a:solidFill>
            <a:prstDash val="solid"/>
            <a:round/>
            <a:headEnd len="sm" w="sm" type="none"/>
            <a:tailEnd len="sm" w="sm" type="none"/>
          </a:ln>
        </p:spPr>
      </p:pic>
    </p:spTree>
  </p:cSld>
  <p:clrMapOvr>
    <a:masterClrMapping/>
  </p:clrMapOvr>
  <p:transition>
    <p:wipe dir="r"/>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84"/>
          <p:cNvSpPr txBox="1"/>
          <p:nvPr>
            <p:ph idx="1" type="body"/>
          </p:nvPr>
        </p:nvSpPr>
        <p:spPr>
          <a:xfrm>
            <a:off x="560696" y="2718954"/>
            <a:ext cx="4114800" cy="3379130"/>
          </a:xfrm>
          <a:prstGeom prst="rect">
            <a:avLst/>
          </a:prstGeom>
          <a:noFill/>
          <a:ln>
            <a:noFill/>
          </a:ln>
        </p:spPr>
        <p:txBody>
          <a:bodyPr anchorCtr="0" anchor="t" bIns="44450" lIns="90475" spcFirstLastPara="1" rIns="90475" wrap="square" tIns="44450">
            <a:spAutoFit/>
          </a:bodyPr>
          <a:lstStyle/>
          <a:p>
            <a:pPr indent="-341313" lvl="0" marL="341313" rtl="0" algn="l">
              <a:lnSpc>
                <a:spcPct val="110000"/>
              </a:lnSpc>
              <a:spcBef>
                <a:spcPts val="0"/>
              </a:spcBef>
              <a:spcAft>
                <a:spcPts val="0"/>
              </a:spcAft>
              <a:buClr>
                <a:srgbClr val="CC0000"/>
              </a:buClr>
              <a:buSzPts val="1900"/>
              <a:buAutoNum type="arabicPlain"/>
            </a:pPr>
            <a:r>
              <a:rPr b="0" lang="en-US" sz="1900">
                <a:solidFill>
                  <a:schemeClr val="dk1"/>
                </a:solidFill>
                <a:latin typeface="Arial"/>
                <a:ea typeface="Arial"/>
                <a:cs typeface="Arial"/>
                <a:sym typeface="Arial"/>
              </a:rPr>
              <a:t>Explain the uses and limitations of a balance sheet.</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Identify the major classifications of the balance sheet.</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Prepare a classified balance sheet using the report and account formats.</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Identify the purpose and content of the statement of cash flows.</a:t>
            </a:r>
            <a:endParaRPr/>
          </a:p>
        </p:txBody>
      </p:sp>
      <p:sp>
        <p:nvSpPr>
          <p:cNvPr id="1056" name="Google Shape;1056;p84"/>
          <p:cNvSpPr txBox="1"/>
          <p:nvPr>
            <p:ph type="title"/>
          </p:nvPr>
        </p:nvSpPr>
        <p:spPr>
          <a:xfrm>
            <a:off x="560696" y="1724891"/>
            <a:ext cx="3886200" cy="484909"/>
          </a:xfrm>
          <a:prstGeom prst="rect">
            <a:avLst/>
          </a:prstGeom>
          <a:noFill/>
          <a:ln>
            <a:noFill/>
          </a:ln>
        </p:spPr>
        <p:txBody>
          <a:bodyPr anchorCtr="0" anchor="t" bIns="44450" lIns="90475" spcFirstLastPara="1" rIns="90475" wrap="square" tIns="44450">
            <a:noAutofit/>
          </a:bodyPr>
          <a:lstStyle/>
          <a:p>
            <a:pPr indent="0" lvl="0" marL="0" rtl="0" algn="l">
              <a:lnSpc>
                <a:spcPct val="110000"/>
              </a:lnSpc>
              <a:spcBef>
                <a:spcPts val="0"/>
              </a:spcBef>
              <a:spcAft>
                <a:spcPts val="0"/>
              </a:spcAft>
              <a:buNone/>
            </a:pPr>
            <a:r>
              <a:rPr i="0" lang="en-US" sz="2400">
                <a:solidFill>
                  <a:srgbClr val="CC0000"/>
                </a:solidFill>
                <a:latin typeface="Arial"/>
                <a:ea typeface="Arial"/>
                <a:cs typeface="Arial"/>
                <a:sym typeface="Arial"/>
              </a:rPr>
              <a:t>LEARNING OBJECTIVES</a:t>
            </a:r>
            <a:endParaRPr/>
          </a:p>
        </p:txBody>
      </p:sp>
      <p:sp>
        <p:nvSpPr>
          <p:cNvPr id="1057" name="Google Shape;1057;p84"/>
          <p:cNvSpPr/>
          <p:nvPr/>
        </p:nvSpPr>
        <p:spPr>
          <a:xfrm>
            <a:off x="4800600" y="2718954"/>
            <a:ext cx="4114800" cy="3700757"/>
          </a:xfrm>
          <a:prstGeom prst="rect">
            <a:avLst/>
          </a:prstGeom>
          <a:noFill/>
          <a:ln>
            <a:noFill/>
          </a:ln>
        </p:spPr>
        <p:txBody>
          <a:bodyPr anchorCtr="0" anchor="t" bIns="44450" lIns="90475" spcFirstLastPara="1" rIns="90475" wrap="square" tIns="44450">
            <a:spAutoFit/>
          </a:bodyPr>
          <a:lstStyle/>
          <a:p>
            <a:pPr indent="-457200" lvl="0" marL="457200" marR="0" rtl="0" algn="l">
              <a:lnSpc>
                <a:spcPct val="110000"/>
              </a:lnSpc>
              <a:spcBef>
                <a:spcPts val="0"/>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Prepare a basic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Understand the usefulness of the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b="1" lang="en-US" sz="1900">
                <a:solidFill>
                  <a:srgbClr val="CC0000"/>
                </a:solidFill>
                <a:latin typeface="Arial"/>
                <a:ea typeface="Arial"/>
                <a:cs typeface="Arial"/>
                <a:sym typeface="Arial"/>
              </a:rPr>
              <a:t>Determine which balance sheet information requires supplemental disclosure.</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Describe the major disclosure techniques for the balance sheet.</a:t>
            </a:r>
            <a:endParaRPr sz="1900">
              <a:solidFill>
                <a:schemeClr val="dk1"/>
              </a:solidFill>
              <a:latin typeface="Arial"/>
              <a:ea typeface="Arial"/>
              <a:cs typeface="Arial"/>
              <a:sym typeface="Arial"/>
            </a:endParaRPr>
          </a:p>
        </p:txBody>
      </p:sp>
      <p:sp>
        <p:nvSpPr>
          <p:cNvPr id="1058" name="Google Shape;1058;p84"/>
          <p:cNvSpPr/>
          <p:nvPr/>
        </p:nvSpPr>
        <p:spPr>
          <a:xfrm>
            <a:off x="560696" y="22617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1059" name="Google Shape;1059;p84"/>
          <p:cNvSpPr/>
          <p:nvPr/>
        </p:nvSpPr>
        <p:spPr>
          <a:xfrm>
            <a:off x="1600200" y="155057"/>
            <a:ext cx="67056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Balance Sheet and Statement of Cash Flows</a:t>
            </a:r>
            <a:endParaRPr b="1" sz="4000">
              <a:solidFill>
                <a:srgbClr val="00007F"/>
              </a:solidFill>
              <a:latin typeface="Arial"/>
              <a:ea typeface="Arial"/>
              <a:cs typeface="Arial"/>
              <a:sym typeface="Arial"/>
            </a:endParaRPr>
          </a:p>
        </p:txBody>
      </p:sp>
      <p:sp>
        <p:nvSpPr>
          <p:cNvPr id="1060" name="Google Shape;1060;p84"/>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5</a:t>
            </a:r>
            <a:endParaRPr/>
          </a:p>
        </p:txBody>
      </p:sp>
      <p:cxnSp>
        <p:nvCxnSpPr>
          <p:cNvPr id="1061" name="Google Shape;1061;p84"/>
          <p:cNvCxnSpPr/>
          <p:nvPr/>
        </p:nvCxnSpPr>
        <p:spPr>
          <a:xfrm flipH="1">
            <a:off x="304800" y="-4592"/>
            <a:ext cx="35256" cy="6405392"/>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1062" name="Google Shape;1062;p84"/>
          <p:cNvCxnSpPr/>
          <p:nvPr/>
        </p:nvCxnSpPr>
        <p:spPr>
          <a:xfrm>
            <a:off x="152400" y="64008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1063" name="Google Shape;1063;p8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85"/>
          <p:cNvSpPr/>
          <p:nvPr/>
        </p:nvSpPr>
        <p:spPr>
          <a:xfrm>
            <a:off x="609600" y="1981200"/>
            <a:ext cx="7924800" cy="89852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300"/>
              <a:buFont typeface="Noto Sans Symbols"/>
              <a:buNone/>
            </a:pPr>
            <a:r>
              <a:rPr b="0" lang="en-US" sz="2300">
                <a:solidFill>
                  <a:schemeClr val="dk1"/>
                </a:solidFill>
                <a:latin typeface="Arial"/>
                <a:ea typeface="Arial"/>
                <a:cs typeface="Arial"/>
                <a:sym typeface="Arial"/>
              </a:rPr>
              <a:t>Four types of information that are supplemental to account titles and amounts presented in the balance sheet:</a:t>
            </a:r>
            <a:endParaRPr/>
          </a:p>
        </p:txBody>
      </p:sp>
      <p:sp>
        <p:nvSpPr>
          <p:cNvPr id="1069" name="Google Shape;1069;p85"/>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ADDITIONAL INFORMATION</a:t>
            </a:r>
            <a:endParaRPr i="0" sz="3200">
              <a:solidFill>
                <a:srgbClr val="00007F"/>
              </a:solidFill>
              <a:latin typeface="Arial"/>
              <a:ea typeface="Arial"/>
              <a:cs typeface="Arial"/>
              <a:sym typeface="Arial"/>
            </a:endParaRPr>
          </a:p>
        </p:txBody>
      </p:sp>
      <p:cxnSp>
        <p:nvCxnSpPr>
          <p:cNvPr id="1070" name="Google Shape;1070;p8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1071" name="Google Shape;1071;p85"/>
          <p:cNvPicPr preferRelativeResize="0"/>
          <p:nvPr/>
        </p:nvPicPr>
        <p:blipFill rotWithShape="1">
          <a:blip r:embed="rId3">
            <a:alphaModFix/>
          </a:blip>
          <a:srcRect b="0" l="0" r="0" t="0"/>
          <a:stretch/>
        </p:blipFill>
        <p:spPr>
          <a:xfrm>
            <a:off x="457200" y="3109913"/>
            <a:ext cx="8229600" cy="2909887"/>
          </a:xfrm>
          <a:prstGeom prst="rect">
            <a:avLst/>
          </a:prstGeom>
          <a:noFill/>
          <a:ln>
            <a:noFill/>
          </a:ln>
        </p:spPr>
      </p:pic>
      <p:sp>
        <p:nvSpPr>
          <p:cNvPr id="1072" name="Google Shape;1072;p85"/>
          <p:cNvSpPr txBox="1"/>
          <p:nvPr/>
        </p:nvSpPr>
        <p:spPr>
          <a:xfrm>
            <a:off x="609600" y="1371600"/>
            <a:ext cx="7620000" cy="544765"/>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lang="en-US" sz="2800">
                <a:solidFill>
                  <a:srgbClr val="CC0000"/>
                </a:solidFill>
                <a:latin typeface="Arial"/>
                <a:ea typeface="Arial"/>
                <a:cs typeface="Arial"/>
                <a:sym typeface="Arial"/>
              </a:rPr>
              <a:t>Supplemental Disclosures</a:t>
            </a:r>
            <a:endParaRPr/>
          </a:p>
        </p:txBody>
      </p:sp>
      <p:sp>
        <p:nvSpPr>
          <p:cNvPr id="1073" name="Google Shape;1073;p8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86"/>
          <p:cNvSpPr txBox="1"/>
          <p:nvPr>
            <p:ph idx="1" type="body"/>
          </p:nvPr>
        </p:nvSpPr>
        <p:spPr>
          <a:xfrm>
            <a:off x="560696" y="2718954"/>
            <a:ext cx="4114800" cy="3379130"/>
          </a:xfrm>
          <a:prstGeom prst="rect">
            <a:avLst/>
          </a:prstGeom>
          <a:noFill/>
          <a:ln>
            <a:noFill/>
          </a:ln>
        </p:spPr>
        <p:txBody>
          <a:bodyPr anchorCtr="0" anchor="t" bIns="44450" lIns="90475" spcFirstLastPara="1" rIns="90475" wrap="square" tIns="44450">
            <a:spAutoFit/>
          </a:bodyPr>
          <a:lstStyle/>
          <a:p>
            <a:pPr indent="-341313" lvl="0" marL="341313" rtl="0" algn="l">
              <a:lnSpc>
                <a:spcPct val="110000"/>
              </a:lnSpc>
              <a:spcBef>
                <a:spcPts val="0"/>
              </a:spcBef>
              <a:spcAft>
                <a:spcPts val="0"/>
              </a:spcAft>
              <a:buClr>
                <a:srgbClr val="CC0000"/>
              </a:buClr>
              <a:buSzPts val="1900"/>
              <a:buAutoNum type="arabicPlain"/>
            </a:pPr>
            <a:r>
              <a:rPr b="0" lang="en-US" sz="1900">
                <a:solidFill>
                  <a:schemeClr val="dk1"/>
                </a:solidFill>
                <a:latin typeface="Arial"/>
                <a:ea typeface="Arial"/>
                <a:cs typeface="Arial"/>
                <a:sym typeface="Arial"/>
              </a:rPr>
              <a:t>Explain the uses and limitations of a balance sheet.</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Identify the major classifications of the balance sheet.</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Prepare a classified balance sheet using the report and account formats.</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Identify the purpose and content of the statement of cash flows.</a:t>
            </a:r>
            <a:endParaRPr/>
          </a:p>
        </p:txBody>
      </p:sp>
      <p:sp>
        <p:nvSpPr>
          <p:cNvPr id="1079" name="Google Shape;1079;p86"/>
          <p:cNvSpPr txBox="1"/>
          <p:nvPr>
            <p:ph type="title"/>
          </p:nvPr>
        </p:nvSpPr>
        <p:spPr>
          <a:xfrm>
            <a:off x="560696" y="1724891"/>
            <a:ext cx="3886200" cy="484909"/>
          </a:xfrm>
          <a:prstGeom prst="rect">
            <a:avLst/>
          </a:prstGeom>
          <a:noFill/>
          <a:ln>
            <a:noFill/>
          </a:ln>
        </p:spPr>
        <p:txBody>
          <a:bodyPr anchorCtr="0" anchor="t" bIns="44450" lIns="90475" spcFirstLastPara="1" rIns="90475" wrap="square" tIns="44450">
            <a:noAutofit/>
          </a:bodyPr>
          <a:lstStyle/>
          <a:p>
            <a:pPr indent="0" lvl="0" marL="0" rtl="0" algn="l">
              <a:lnSpc>
                <a:spcPct val="110000"/>
              </a:lnSpc>
              <a:spcBef>
                <a:spcPts val="0"/>
              </a:spcBef>
              <a:spcAft>
                <a:spcPts val="0"/>
              </a:spcAft>
              <a:buNone/>
            </a:pPr>
            <a:r>
              <a:rPr i="0" lang="en-US" sz="2400">
                <a:solidFill>
                  <a:srgbClr val="CC0000"/>
                </a:solidFill>
                <a:latin typeface="Arial"/>
                <a:ea typeface="Arial"/>
                <a:cs typeface="Arial"/>
                <a:sym typeface="Arial"/>
              </a:rPr>
              <a:t>LEARNING OBJECTIVES</a:t>
            </a:r>
            <a:endParaRPr/>
          </a:p>
        </p:txBody>
      </p:sp>
      <p:sp>
        <p:nvSpPr>
          <p:cNvPr id="1080" name="Google Shape;1080;p86"/>
          <p:cNvSpPr/>
          <p:nvPr/>
        </p:nvSpPr>
        <p:spPr>
          <a:xfrm>
            <a:off x="4800600" y="2718954"/>
            <a:ext cx="4114800" cy="3700757"/>
          </a:xfrm>
          <a:prstGeom prst="rect">
            <a:avLst/>
          </a:prstGeom>
          <a:noFill/>
          <a:ln>
            <a:noFill/>
          </a:ln>
        </p:spPr>
        <p:txBody>
          <a:bodyPr anchorCtr="0" anchor="t" bIns="44450" lIns="90475" spcFirstLastPara="1" rIns="90475" wrap="square" tIns="44450">
            <a:spAutoFit/>
          </a:bodyPr>
          <a:lstStyle/>
          <a:p>
            <a:pPr indent="-457200" lvl="0" marL="457200" marR="0" rtl="0" algn="l">
              <a:lnSpc>
                <a:spcPct val="110000"/>
              </a:lnSpc>
              <a:spcBef>
                <a:spcPts val="0"/>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Prepare a basic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Understand the usefulness of the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Determine which balance sheet information requires supplemental disclosure.</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b="1" lang="en-US" sz="1900">
                <a:solidFill>
                  <a:srgbClr val="CC0000"/>
                </a:solidFill>
                <a:latin typeface="Arial"/>
                <a:ea typeface="Arial"/>
                <a:cs typeface="Arial"/>
                <a:sym typeface="Arial"/>
              </a:rPr>
              <a:t>Describe the major disclosure techniques for the balance sheet.</a:t>
            </a:r>
            <a:endParaRPr/>
          </a:p>
        </p:txBody>
      </p:sp>
      <p:sp>
        <p:nvSpPr>
          <p:cNvPr id="1081" name="Google Shape;1081;p86"/>
          <p:cNvSpPr/>
          <p:nvPr/>
        </p:nvSpPr>
        <p:spPr>
          <a:xfrm>
            <a:off x="560696" y="22617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1082" name="Google Shape;1082;p86"/>
          <p:cNvSpPr/>
          <p:nvPr/>
        </p:nvSpPr>
        <p:spPr>
          <a:xfrm>
            <a:off x="1600200" y="155057"/>
            <a:ext cx="67056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Balance Sheet and Statement of Cash Flows</a:t>
            </a:r>
            <a:endParaRPr b="1" sz="4000">
              <a:solidFill>
                <a:srgbClr val="00007F"/>
              </a:solidFill>
              <a:latin typeface="Arial"/>
              <a:ea typeface="Arial"/>
              <a:cs typeface="Arial"/>
              <a:sym typeface="Arial"/>
            </a:endParaRPr>
          </a:p>
        </p:txBody>
      </p:sp>
      <p:sp>
        <p:nvSpPr>
          <p:cNvPr id="1083" name="Google Shape;1083;p86"/>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5</a:t>
            </a:r>
            <a:endParaRPr/>
          </a:p>
        </p:txBody>
      </p:sp>
      <p:cxnSp>
        <p:nvCxnSpPr>
          <p:cNvPr id="1084" name="Google Shape;1084;p86"/>
          <p:cNvCxnSpPr/>
          <p:nvPr/>
        </p:nvCxnSpPr>
        <p:spPr>
          <a:xfrm flipH="1">
            <a:off x="304800" y="-4592"/>
            <a:ext cx="35256" cy="6405392"/>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1085" name="Google Shape;1085;p86"/>
          <p:cNvCxnSpPr/>
          <p:nvPr/>
        </p:nvCxnSpPr>
        <p:spPr>
          <a:xfrm>
            <a:off x="152400" y="64008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1086" name="Google Shape;1086;p8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8</a:t>
            </a:r>
            <a:endParaRPr/>
          </a:p>
        </p:txBody>
      </p:sp>
    </p:spTree>
  </p:cSld>
  <p:clrMapOvr>
    <a:masterClrMapping/>
  </p:clrMapOvr>
  <p:transition>
    <p:wipe dir="r"/>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87"/>
          <p:cNvSpPr txBox="1"/>
          <p:nvPr/>
        </p:nvSpPr>
        <p:spPr>
          <a:xfrm>
            <a:off x="609600" y="1981200"/>
            <a:ext cx="7391400" cy="2831544"/>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840"/>
              <a:buFont typeface="Noto Sans Symbols"/>
              <a:buChar char="◆"/>
            </a:pPr>
            <a:r>
              <a:rPr b="0" i="0" lang="en-US" sz="2300" u="none" cap="none" strike="noStrike">
                <a:solidFill>
                  <a:schemeClr val="dk1"/>
                </a:solidFill>
                <a:latin typeface="Arial"/>
                <a:ea typeface="Arial"/>
                <a:cs typeface="Arial"/>
                <a:sym typeface="Arial"/>
              </a:rPr>
              <a:t>Parenthetical Explanations</a:t>
            </a:r>
            <a:endParaRPr/>
          </a:p>
          <a:p>
            <a:pPr indent="-457200" lvl="1" marL="685800" marR="0" rtl="0" algn="l">
              <a:lnSpc>
                <a:spcPct val="120000"/>
              </a:lnSpc>
              <a:spcBef>
                <a:spcPts val="1200"/>
              </a:spcBef>
              <a:spcAft>
                <a:spcPts val="0"/>
              </a:spcAft>
              <a:buClr>
                <a:srgbClr val="CC0000"/>
              </a:buClr>
              <a:buSzPts val="1840"/>
              <a:buFont typeface="Noto Sans Symbols"/>
              <a:buChar char="◆"/>
            </a:pPr>
            <a:r>
              <a:rPr b="0" i="0" lang="en-US" sz="2300" u="none" cap="none" strike="noStrike">
                <a:solidFill>
                  <a:schemeClr val="dk1"/>
                </a:solidFill>
                <a:latin typeface="Arial"/>
                <a:ea typeface="Arial"/>
                <a:cs typeface="Arial"/>
                <a:sym typeface="Arial"/>
              </a:rPr>
              <a:t>Notes</a:t>
            </a:r>
            <a:endParaRPr/>
          </a:p>
          <a:p>
            <a:pPr indent="-457200" lvl="1" marL="685800" marR="0" rtl="0" algn="l">
              <a:lnSpc>
                <a:spcPct val="120000"/>
              </a:lnSpc>
              <a:spcBef>
                <a:spcPts val="1200"/>
              </a:spcBef>
              <a:spcAft>
                <a:spcPts val="0"/>
              </a:spcAft>
              <a:buClr>
                <a:srgbClr val="CC0000"/>
              </a:buClr>
              <a:buSzPts val="1840"/>
              <a:buFont typeface="Noto Sans Symbols"/>
              <a:buChar char="◆"/>
            </a:pPr>
            <a:r>
              <a:rPr b="0" i="0" lang="en-US" sz="2300" u="none" cap="none" strike="noStrike">
                <a:solidFill>
                  <a:schemeClr val="dk1"/>
                </a:solidFill>
                <a:latin typeface="Arial"/>
                <a:ea typeface="Arial"/>
                <a:cs typeface="Arial"/>
                <a:sym typeface="Arial"/>
              </a:rPr>
              <a:t>Cross-Reference and Contra Items</a:t>
            </a:r>
            <a:endParaRPr/>
          </a:p>
          <a:p>
            <a:pPr indent="-457200" lvl="1" marL="685800" marR="0" rtl="0" algn="l">
              <a:lnSpc>
                <a:spcPct val="120000"/>
              </a:lnSpc>
              <a:spcBef>
                <a:spcPts val="1200"/>
              </a:spcBef>
              <a:spcAft>
                <a:spcPts val="0"/>
              </a:spcAft>
              <a:buClr>
                <a:srgbClr val="CC0000"/>
              </a:buClr>
              <a:buSzPts val="1840"/>
              <a:buFont typeface="Noto Sans Symbols"/>
              <a:buChar char="◆"/>
            </a:pPr>
            <a:r>
              <a:rPr b="0" i="0" lang="en-US" sz="2300" u="none" cap="none" strike="noStrike">
                <a:solidFill>
                  <a:schemeClr val="dk1"/>
                </a:solidFill>
                <a:latin typeface="Arial"/>
                <a:ea typeface="Arial"/>
                <a:cs typeface="Arial"/>
                <a:sym typeface="Arial"/>
              </a:rPr>
              <a:t>Supporting Schedules</a:t>
            </a:r>
            <a:endParaRPr/>
          </a:p>
          <a:p>
            <a:pPr indent="-457200" lvl="1" marL="685800" marR="0" rtl="0" algn="l">
              <a:lnSpc>
                <a:spcPct val="120000"/>
              </a:lnSpc>
              <a:spcBef>
                <a:spcPts val="1200"/>
              </a:spcBef>
              <a:spcAft>
                <a:spcPts val="0"/>
              </a:spcAft>
              <a:buClr>
                <a:srgbClr val="CC0000"/>
              </a:buClr>
              <a:buSzPts val="1840"/>
              <a:buFont typeface="Noto Sans Symbols"/>
              <a:buChar char="◆"/>
            </a:pPr>
            <a:r>
              <a:rPr b="0" i="0" lang="en-US" sz="2300" u="none" cap="none" strike="noStrike">
                <a:solidFill>
                  <a:schemeClr val="dk1"/>
                </a:solidFill>
                <a:latin typeface="Arial"/>
                <a:ea typeface="Arial"/>
                <a:cs typeface="Arial"/>
                <a:sym typeface="Arial"/>
              </a:rPr>
              <a:t>Terminology</a:t>
            </a:r>
            <a:endParaRPr b="0" i="0" sz="2300" u="none" cap="none" strike="noStrike">
              <a:solidFill>
                <a:schemeClr val="dk1"/>
              </a:solidFill>
              <a:latin typeface="Arial"/>
              <a:ea typeface="Arial"/>
              <a:cs typeface="Arial"/>
              <a:sym typeface="Arial"/>
            </a:endParaRPr>
          </a:p>
        </p:txBody>
      </p:sp>
      <p:sp>
        <p:nvSpPr>
          <p:cNvPr id="1092" name="Google Shape;1092;p87"/>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ADDITIONAL INFORMATION</a:t>
            </a:r>
            <a:endParaRPr i="0" sz="3200">
              <a:solidFill>
                <a:srgbClr val="00007F"/>
              </a:solidFill>
              <a:latin typeface="Arial"/>
              <a:ea typeface="Arial"/>
              <a:cs typeface="Arial"/>
              <a:sym typeface="Arial"/>
            </a:endParaRPr>
          </a:p>
        </p:txBody>
      </p:sp>
      <p:cxnSp>
        <p:nvCxnSpPr>
          <p:cNvPr id="1093" name="Google Shape;1093;p8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094" name="Google Shape;1094;p87"/>
          <p:cNvSpPr txBox="1"/>
          <p:nvPr/>
        </p:nvSpPr>
        <p:spPr>
          <a:xfrm>
            <a:off x="609600" y="1371600"/>
            <a:ext cx="7620000" cy="544513"/>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lang="en-US" sz="2800">
                <a:solidFill>
                  <a:srgbClr val="CC0000"/>
                </a:solidFill>
                <a:latin typeface="Arial"/>
                <a:ea typeface="Arial"/>
                <a:cs typeface="Arial"/>
                <a:sym typeface="Arial"/>
              </a:rPr>
              <a:t>Techniques of Disclosure</a:t>
            </a:r>
            <a:endParaRPr/>
          </a:p>
        </p:txBody>
      </p:sp>
      <p:sp>
        <p:nvSpPr>
          <p:cNvPr id="1095" name="Google Shape;1095;p8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8</a:t>
            </a:r>
            <a:endParaRPr/>
          </a:p>
        </p:txBody>
      </p:sp>
    </p:spTree>
  </p:cSld>
  <p:clrMapOvr>
    <a:masterClrMapping/>
  </p:clrMapOvr>
  <p:transition>
    <p:wipe dir="r"/>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88"/>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Techniques of Disclosure</a:t>
            </a:r>
            <a:endParaRPr i="0" sz="3200">
              <a:solidFill>
                <a:srgbClr val="00007F"/>
              </a:solidFill>
              <a:latin typeface="Arial"/>
              <a:ea typeface="Arial"/>
              <a:cs typeface="Arial"/>
              <a:sym typeface="Arial"/>
            </a:endParaRPr>
          </a:p>
        </p:txBody>
      </p:sp>
      <p:cxnSp>
        <p:nvCxnSpPr>
          <p:cNvPr id="1101" name="Google Shape;1101;p8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102" name="Google Shape;1102;p88"/>
          <p:cNvSpPr txBox="1"/>
          <p:nvPr/>
        </p:nvSpPr>
        <p:spPr>
          <a:xfrm>
            <a:off x="609600" y="1371600"/>
            <a:ext cx="76200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lang="en-US" sz="2800">
                <a:solidFill>
                  <a:srgbClr val="006600"/>
                </a:solidFill>
                <a:latin typeface="Arial"/>
                <a:ea typeface="Arial"/>
                <a:cs typeface="Arial"/>
                <a:sym typeface="Arial"/>
              </a:rPr>
              <a:t>Parenthetical Explanations</a:t>
            </a:r>
            <a:endParaRPr/>
          </a:p>
        </p:txBody>
      </p:sp>
      <p:pic>
        <p:nvPicPr>
          <p:cNvPr id="1103" name="Google Shape;1103;p88"/>
          <p:cNvPicPr preferRelativeResize="0"/>
          <p:nvPr/>
        </p:nvPicPr>
        <p:blipFill rotWithShape="1">
          <a:blip r:embed="rId3">
            <a:alphaModFix/>
          </a:blip>
          <a:srcRect b="0" l="0" r="0" t="0"/>
          <a:stretch/>
        </p:blipFill>
        <p:spPr>
          <a:xfrm>
            <a:off x="163620" y="2209800"/>
            <a:ext cx="8816759" cy="1628402"/>
          </a:xfrm>
          <a:prstGeom prst="rect">
            <a:avLst/>
          </a:prstGeom>
          <a:noFill/>
          <a:ln>
            <a:noFill/>
          </a:ln>
        </p:spPr>
      </p:pic>
      <p:sp>
        <p:nvSpPr>
          <p:cNvPr id="1104" name="Google Shape;1104;p88"/>
          <p:cNvSpPr/>
          <p:nvPr/>
        </p:nvSpPr>
        <p:spPr>
          <a:xfrm>
            <a:off x="258480" y="3863807"/>
            <a:ext cx="5638800"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5-31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Parenthetical Disclosure of Shares Issued—Ford Motor Company</a:t>
            </a:r>
            <a:endParaRPr/>
          </a:p>
        </p:txBody>
      </p:sp>
      <p:sp>
        <p:nvSpPr>
          <p:cNvPr id="1105" name="Google Shape;1105;p8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8</a:t>
            </a:r>
            <a:endParaRPr/>
          </a:p>
        </p:txBody>
      </p:sp>
    </p:spTree>
  </p:cSld>
  <p:clrMapOvr>
    <a:masterClrMapping/>
  </p:clrMapOvr>
  <p:transition>
    <p:wipe dir="r"/>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pic>
        <p:nvPicPr>
          <p:cNvPr id="1110" name="Google Shape;1110;p89"/>
          <p:cNvPicPr preferRelativeResize="0"/>
          <p:nvPr/>
        </p:nvPicPr>
        <p:blipFill rotWithShape="1">
          <a:blip r:embed="rId3">
            <a:alphaModFix/>
          </a:blip>
          <a:srcRect b="0" l="0" r="0" t="0"/>
          <a:stretch/>
        </p:blipFill>
        <p:spPr>
          <a:xfrm>
            <a:off x="172616" y="2015455"/>
            <a:ext cx="8798766" cy="4232945"/>
          </a:xfrm>
          <a:prstGeom prst="rect">
            <a:avLst/>
          </a:prstGeom>
          <a:noFill/>
          <a:ln>
            <a:noFill/>
          </a:ln>
        </p:spPr>
      </p:pic>
      <p:sp>
        <p:nvSpPr>
          <p:cNvPr id="1111" name="Google Shape;1111;p89"/>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Techniques of Disclosure</a:t>
            </a:r>
            <a:endParaRPr i="0" sz="3200">
              <a:solidFill>
                <a:srgbClr val="00007F"/>
              </a:solidFill>
              <a:latin typeface="Arial"/>
              <a:ea typeface="Arial"/>
              <a:cs typeface="Arial"/>
              <a:sym typeface="Arial"/>
            </a:endParaRPr>
          </a:p>
        </p:txBody>
      </p:sp>
      <p:cxnSp>
        <p:nvCxnSpPr>
          <p:cNvPr id="1112" name="Google Shape;1112;p8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113" name="Google Shape;1113;p89"/>
          <p:cNvSpPr txBox="1"/>
          <p:nvPr/>
        </p:nvSpPr>
        <p:spPr>
          <a:xfrm>
            <a:off x="609600" y="1371600"/>
            <a:ext cx="76200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lang="en-US" sz="2800">
                <a:solidFill>
                  <a:srgbClr val="006600"/>
                </a:solidFill>
                <a:latin typeface="Arial"/>
                <a:ea typeface="Arial"/>
                <a:cs typeface="Arial"/>
                <a:sym typeface="Arial"/>
              </a:rPr>
              <a:t>Notes</a:t>
            </a:r>
            <a:endParaRPr/>
          </a:p>
        </p:txBody>
      </p:sp>
      <p:sp>
        <p:nvSpPr>
          <p:cNvPr id="1114" name="Google Shape;1114;p89"/>
          <p:cNvSpPr/>
          <p:nvPr/>
        </p:nvSpPr>
        <p:spPr>
          <a:xfrm>
            <a:off x="7373472" y="1957296"/>
            <a:ext cx="1752600"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5-32</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Note Disclosure</a:t>
            </a:r>
            <a:endParaRPr sz="1200">
              <a:solidFill>
                <a:schemeClr val="dk1"/>
              </a:solidFill>
              <a:latin typeface="Arial"/>
              <a:ea typeface="Arial"/>
              <a:cs typeface="Arial"/>
              <a:sym typeface="Arial"/>
            </a:endParaRPr>
          </a:p>
        </p:txBody>
      </p:sp>
      <p:sp>
        <p:nvSpPr>
          <p:cNvPr id="1115" name="Google Shape;1115;p8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8</a:t>
            </a:r>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9"/>
          <p:cNvSpPr txBox="1"/>
          <p:nvPr>
            <p:ph idx="1" type="body"/>
          </p:nvPr>
        </p:nvSpPr>
        <p:spPr>
          <a:xfrm>
            <a:off x="560696" y="27189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0000"/>
              </a:lnSpc>
              <a:spcBef>
                <a:spcPts val="0"/>
              </a:spcBef>
              <a:spcAft>
                <a:spcPts val="0"/>
              </a:spcAft>
              <a:buClr>
                <a:srgbClr val="CC0000"/>
              </a:buClr>
              <a:buSzPts val="1900"/>
              <a:buAutoNum type="arabicPlain"/>
            </a:pPr>
            <a:r>
              <a:rPr b="0" lang="en-US" sz="1900">
                <a:solidFill>
                  <a:schemeClr val="dk1"/>
                </a:solidFill>
                <a:latin typeface="Arial"/>
                <a:ea typeface="Arial"/>
                <a:cs typeface="Arial"/>
                <a:sym typeface="Arial"/>
              </a:rPr>
              <a:t>Explain the uses and limitations of a balance sheet.</a:t>
            </a:r>
            <a:endParaRPr/>
          </a:p>
          <a:p>
            <a:pPr indent="-341313" lvl="0" marL="341313" rtl="0" algn="l">
              <a:lnSpc>
                <a:spcPct val="110000"/>
              </a:lnSpc>
              <a:spcBef>
                <a:spcPts val="855"/>
              </a:spcBef>
              <a:spcAft>
                <a:spcPts val="0"/>
              </a:spcAft>
              <a:buClr>
                <a:srgbClr val="CC0000"/>
              </a:buClr>
              <a:buSzPts val="1900"/>
              <a:buAutoNum type="arabicPlain"/>
            </a:pPr>
            <a:r>
              <a:rPr lang="en-US" sz="1900">
                <a:solidFill>
                  <a:srgbClr val="CC0000"/>
                </a:solidFill>
                <a:latin typeface="Arial"/>
                <a:ea typeface="Arial"/>
                <a:cs typeface="Arial"/>
                <a:sym typeface="Arial"/>
              </a:rPr>
              <a:t>Identify the major classifications of the balance sheet.</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Prepare a classified balance sheet using the report and account formats.</a:t>
            </a:r>
            <a:endParaRPr/>
          </a:p>
          <a:p>
            <a:pPr indent="-341313" lvl="0" marL="341313" rtl="0" algn="l">
              <a:lnSpc>
                <a:spcPct val="110000"/>
              </a:lnSpc>
              <a:spcBef>
                <a:spcPts val="855"/>
              </a:spcBef>
              <a:spcAft>
                <a:spcPts val="0"/>
              </a:spcAft>
              <a:buClr>
                <a:srgbClr val="CC0000"/>
              </a:buClr>
              <a:buSzPts val="1900"/>
              <a:buAutoNum type="arabicPlain"/>
            </a:pPr>
            <a:r>
              <a:rPr b="0" lang="en-US" sz="1900">
                <a:solidFill>
                  <a:schemeClr val="dk1"/>
                </a:solidFill>
                <a:latin typeface="Arial"/>
                <a:ea typeface="Arial"/>
                <a:cs typeface="Arial"/>
                <a:sym typeface="Arial"/>
              </a:rPr>
              <a:t>Identify the purpose and content of the statement of cash flows.</a:t>
            </a:r>
            <a:endParaRPr/>
          </a:p>
        </p:txBody>
      </p:sp>
      <p:sp>
        <p:nvSpPr>
          <p:cNvPr id="126" name="Google Shape;126;p9"/>
          <p:cNvSpPr txBox="1"/>
          <p:nvPr>
            <p:ph type="title"/>
          </p:nvPr>
        </p:nvSpPr>
        <p:spPr>
          <a:xfrm>
            <a:off x="560696" y="1724891"/>
            <a:ext cx="3886200" cy="484909"/>
          </a:xfrm>
          <a:prstGeom prst="rect">
            <a:avLst/>
          </a:prstGeom>
          <a:noFill/>
          <a:ln>
            <a:noFill/>
          </a:ln>
        </p:spPr>
        <p:txBody>
          <a:bodyPr anchorCtr="0" anchor="t" bIns="44450" lIns="90475" spcFirstLastPara="1" rIns="90475" wrap="square" tIns="44450">
            <a:noAutofit/>
          </a:bodyPr>
          <a:lstStyle/>
          <a:p>
            <a:pPr indent="0" lvl="0" marL="0" rtl="0" algn="l">
              <a:lnSpc>
                <a:spcPct val="110000"/>
              </a:lnSpc>
              <a:spcBef>
                <a:spcPts val="0"/>
              </a:spcBef>
              <a:spcAft>
                <a:spcPts val="0"/>
              </a:spcAft>
              <a:buNone/>
            </a:pPr>
            <a:r>
              <a:rPr i="0" lang="en-US" sz="2400">
                <a:solidFill>
                  <a:srgbClr val="CC0000"/>
                </a:solidFill>
                <a:latin typeface="Arial"/>
                <a:ea typeface="Arial"/>
                <a:cs typeface="Arial"/>
                <a:sym typeface="Arial"/>
              </a:rPr>
              <a:t>LEARNING OBJECTIVES</a:t>
            </a:r>
            <a:endParaRPr/>
          </a:p>
        </p:txBody>
      </p:sp>
      <p:sp>
        <p:nvSpPr>
          <p:cNvPr id="127" name="Google Shape;127;p9"/>
          <p:cNvSpPr/>
          <p:nvPr/>
        </p:nvSpPr>
        <p:spPr>
          <a:xfrm>
            <a:off x="4800600" y="2718954"/>
            <a:ext cx="4114800" cy="2895600"/>
          </a:xfrm>
          <a:prstGeom prst="rect">
            <a:avLst/>
          </a:prstGeom>
          <a:noFill/>
          <a:ln>
            <a:noFill/>
          </a:ln>
        </p:spPr>
        <p:txBody>
          <a:bodyPr anchorCtr="0" anchor="t" bIns="44450" lIns="90475" spcFirstLastPara="1" rIns="90475" wrap="square" tIns="44450">
            <a:noAutofit/>
          </a:bodyPr>
          <a:lstStyle/>
          <a:p>
            <a:pPr indent="-457200" lvl="0" marL="457200" marR="0" rtl="0" algn="l">
              <a:lnSpc>
                <a:spcPct val="110000"/>
              </a:lnSpc>
              <a:spcBef>
                <a:spcPts val="0"/>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Prepare a basic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Understand the usefulness of the statement of cash flows.</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Determine which balance sheet information requires supplemental disclosure.</a:t>
            </a:r>
            <a:endParaRPr/>
          </a:p>
          <a:p>
            <a:pPr indent="-457200" lvl="0" marL="457200" marR="0" rtl="0" algn="l">
              <a:lnSpc>
                <a:spcPct val="110000"/>
              </a:lnSpc>
              <a:spcBef>
                <a:spcPts val="855"/>
              </a:spcBef>
              <a:spcAft>
                <a:spcPts val="0"/>
              </a:spcAft>
              <a:buClr>
                <a:srgbClr val="CC0000"/>
              </a:buClr>
              <a:buSzPts val="1900"/>
              <a:buFont typeface="Noto Sans Symbols"/>
              <a:buAutoNum type="arabicPlain" startAt="5"/>
            </a:pPr>
            <a:r>
              <a:rPr lang="en-US" sz="1900">
                <a:solidFill>
                  <a:schemeClr val="dk1"/>
                </a:solidFill>
                <a:latin typeface="Arial"/>
                <a:ea typeface="Arial"/>
                <a:cs typeface="Arial"/>
                <a:sym typeface="Arial"/>
              </a:rPr>
              <a:t>Describe the major disclosure techniques for the balance sheet.</a:t>
            </a:r>
            <a:endParaRPr sz="1900">
              <a:solidFill>
                <a:schemeClr val="dk1"/>
              </a:solidFill>
              <a:latin typeface="Arial"/>
              <a:ea typeface="Arial"/>
              <a:cs typeface="Arial"/>
              <a:sym typeface="Arial"/>
            </a:endParaRPr>
          </a:p>
        </p:txBody>
      </p:sp>
      <p:sp>
        <p:nvSpPr>
          <p:cNvPr id="128" name="Google Shape;128;p9"/>
          <p:cNvSpPr/>
          <p:nvPr/>
        </p:nvSpPr>
        <p:spPr>
          <a:xfrm>
            <a:off x="560696" y="22617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129" name="Google Shape;129;p9"/>
          <p:cNvSpPr/>
          <p:nvPr/>
        </p:nvSpPr>
        <p:spPr>
          <a:xfrm>
            <a:off x="1600200" y="155057"/>
            <a:ext cx="67056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Balance Sheet and Statement of Cash Flows</a:t>
            </a:r>
            <a:endParaRPr b="1" sz="4000">
              <a:solidFill>
                <a:srgbClr val="00007F"/>
              </a:solidFill>
              <a:latin typeface="Arial"/>
              <a:ea typeface="Arial"/>
              <a:cs typeface="Arial"/>
              <a:sym typeface="Arial"/>
            </a:endParaRPr>
          </a:p>
        </p:txBody>
      </p:sp>
      <p:sp>
        <p:nvSpPr>
          <p:cNvPr id="130" name="Google Shape;130;p9"/>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5</a:t>
            </a:r>
            <a:endParaRPr/>
          </a:p>
        </p:txBody>
      </p:sp>
      <p:cxnSp>
        <p:nvCxnSpPr>
          <p:cNvPr id="131" name="Google Shape;131;p9"/>
          <p:cNvCxnSpPr/>
          <p:nvPr/>
        </p:nvCxnSpPr>
        <p:spPr>
          <a:xfrm flipH="1">
            <a:off x="304800" y="-4592"/>
            <a:ext cx="35256" cy="6405392"/>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132" name="Google Shape;132;p9"/>
          <p:cNvCxnSpPr/>
          <p:nvPr/>
        </p:nvCxnSpPr>
        <p:spPr>
          <a:xfrm>
            <a:off x="152400" y="64008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133" name="Google Shape;133;p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90"/>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Techniques of Disclosure</a:t>
            </a:r>
            <a:endParaRPr i="0" sz="3200">
              <a:solidFill>
                <a:srgbClr val="00007F"/>
              </a:solidFill>
              <a:latin typeface="Arial"/>
              <a:ea typeface="Arial"/>
              <a:cs typeface="Arial"/>
              <a:sym typeface="Arial"/>
            </a:endParaRPr>
          </a:p>
        </p:txBody>
      </p:sp>
      <p:cxnSp>
        <p:nvCxnSpPr>
          <p:cNvPr id="1121" name="Google Shape;1121;p9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122" name="Google Shape;1122;p90"/>
          <p:cNvSpPr txBox="1"/>
          <p:nvPr/>
        </p:nvSpPr>
        <p:spPr>
          <a:xfrm>
            <a:off x="609600" y="1371600"/>
            <a:ext cx="76200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lang="en-US" sz="2800">
                <a:solidFill>
                  <a:srgbClr val="006600"/>
                </a:solidFill>
                <a:latin typeface="Arial"/>
                <a:ea typeface="Arial"/>
                <a:cs typeface="Arial"/>
                <a:sym typeface="Arial"/>
              </a:rPr>
              <a:t>Cross-Reference</a:t>
            </a:r>
            <a:endParaRPr/>
          </a:p>
        </p:txBody>
      </p:sp>
      <p:sp>
        <p:nvSpPr>
          <p:cNvPr id="1123" name="Google Shape;1123;p90"/>
          <p:cNvSpPr/>
          <p:nvPr/>
        </p:nvSpPr>
        <p:spPr>
          <a:xfrm>
            <a:off x="363072" y="4338935"/>
            <a:ext cx="3675528"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5-34</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Cross-Referencing</a:t>
            </a:r>
            <a:endParaRPr sz="1200">
              <a:solidFill>
                <a:schemeClr val="dk1"/>
              </a:solidFill>
              <a:latin typeface="Arial"/>
              <a:ea typeface="Arial"/>
              <a:cs typeface="Arial"/>
              <a:sym typeface="Arial"/>
            </a:endParaRPr>
          </a:p>
        </p:txBody>
      </p:sp>
      <p:pic>
        <p:nvPicPr>
          <p:cNvPr id="1124" name="Google Shape;1124;p90"/>
          <p:cNvPicPr preferRelativeResize="0"/>
          <p:nvPr/>
        </p:nvPicPr>
        <p:blipFill rotWithShape="1">
          <a:blip r:embed="rId3">
            <a:alphaModFix/>
          </a:blip>
          <a:srcRect b="0" l="0" r="0" t="0"/>
          <a:stretch/>
        </p:blipFill>
        <p:spPr>
          <a:xfrm>
            <a:off x="418002" y="2181431"/>
            <a:ext cx="8307996" cy="2127718"/>
          </a:xfrm>
          <a:prstGeom prst="rect">
            <a:avLst/>
          </a:prstGeom>
          <a:noFill/>
          <a:ln>
            <a:noFill/>
          </a:ln>
        </p:spPr>
      </p:pic>
      <p:sp>
        <p:nvSpPr>
          <p:cNvPr id="1125" name="Google Shape;1125;p9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8</a:t>
            </a:r>
            <a:endParaRPr/>
          </a:p>
        </p:txBody>
      </p:sp>
    </p:spTree>
  </p:cSld>
  <p:clrMapOvr>
    <a:masterClrMapping/>
  </p:clrMapOvr>
  <p:transition>
    <p:wipe dir="r"/>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91"/>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Techniques of Disclosure</a:t>
            </a:r>
            <a:endParaRPr i="0" sz="3200">
              <a:solidFill>
                <a:srgbClr val="00007F"/>
              </a:solidFill>
              <a:latin typeface="Arial"/>
              <a:ea typeface="Arial"/>
              <a:cs typeface="Arial"/>
              <a:sym typeface="Arial"/>
            </a:endParaRPr>
          </a:p>
        </p:txBody>
      </p:sp>
      <p:cxnSp>
        <p:nvCxnSpPr>
          <p:cNvPr id="1131" name="Google Shape;1131;p9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132" name="Google Shape;1132;p91"/>
          <p:cNvSpPr txBox="1"/>
          <p:nvPr/>
        </p:nvSpPr>
        <p:spPr>
          <a:xfrm>
            <a:off x="609600" y="1371600"/>
            <a:ext cx="7620000" cy="51341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lang="en-US" sz="2800">
                <a:solidFill>
                  <a:srgbClr val="006600"/>
                </a:solidFill>
                <a:latin typeface="Arial"/>
                <a:ea typeface="Arial"/>
                <a:cs typeface="Arial"/>
                <a:sym typeface="Arial"/>
              </a:rPr>
              <a:t>Contra Items</a:t>
            </a:r>
            <a:endParaRPr/>
          </a:p>
        </p:txBody>
      </p:sp>
      <p:sp>
        <p:nvSpPr>
          <p:cNvPr id="1133" name="Google Shape;1133;p91"/>
          <p:cNvSpPr txBox="1"/>
          <p:nvPr/>
        </p:nvSpPr>
        <p:spPr>
          <a:xfrm>
            <a:off x="609600" y="1981200"/>
            <a:ext cx="7391400" cy="3914918"/>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rgbClr val="CC0000"/>
              </a:buClr>
              <a:buSzPts val="1840"/>
              <a:buFont typeface="Noto Sans Symbols"/>
              <a:buNone/>
            </a:pPr>
            <a:r>
              <a:rPr b="0" i="0" lang="en-US" sz="2300" u="none" cap="none" strike="noStrike">
                <a:solidFill>
                  <a:schemeClr val="dk1"/>
                </a:solidFill>
                <a:latin typeface="Arial"/>
                <a:ea typeface="Arial"/>
                <a:cs typeface="Arial"/>
                <a:sym typeface="Arial"/>
              </a:rPr>
              <a:t>A </a:t>
            </a:r>
            <a:r>
              <a:rPr b="1" i="0" lang="en-US" sz="2300" u="none" cap="none" strike="noStrike">
                <a:solidFill>
                  <a:srgbClr val="00007F"/>
                </a:solidFill>
                <a:latin typeface="Arial"/>
                <a:ea typeface="Arial"/>
                <a:cs typeface="Arial"/>
                <a:sym typeface="Arial"/>
              </a:rPr>
              <a:t>contra account </a:t>
            </a:r>
            <a:r>
              <a:rPr b="0" i="0" lang="en-US" sz="2300" u="none" cap="none" strike="noStrike">
                <a:solidFill>
                  <a:schemeClr val="dk1"/>
                </a:solidFill>
                <a:latin typeface="Arial"/>
                <a:ea typeface="Arial"/>
                <a:cs typeface="Arial"/>
                <a:sym typeface="Arial"/>
              </a:rPr>
              <a:t>on a balance sheet reduces either an asset, liability, or owners’ equity account. Examples include </a:t>
            </a:r>
            <a:endParaRPr b="0" i="0" sz="2300" u="none" cap="none" strike="noStrike">
              <a:solidFill>
                <a:schemeClr val="dk1"/>
              </a:solidFill>
              <a:latin typeface="Arial"/>
              <a:ea typeface="Arial"/>
              <a:cs typeface="Arial"/>
              <a:sym typeface="Arial"/>
            </a:endParaRPr>
          </a:p>
          <a:p>
            <a:pPr indent="-457200" lvl="1" marL="685800"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Accumulated Depreciation—Equipment and Discount on Bonds Payable. </a:t>
            </a:r>
            <a:endParaRPr b="0" i="0" sz="2200" u="none" cap="none" strike="noStrike">
              <a:solidFill>
                <a:schemeClr val="dk1"/>
              </a:solidFill>
              <a:latin typeface="Arial"/>
              <a:ea typeface="Arial"/>
              <a:cs typeface="Arial"/>
              <a:sym typeface="Arial"/>
            </a:endParaRPr>
          </a:p>
          <a:p>
            <a:pPr indent="0" lvl="1" marL="0" marR="0" rtl="0" algn="l">
              <a:lnSpc>
                <a:spcPct val="120000"/>
              </a:lnSpc>
              <a:spcBef>
                <a:spcPts val="1200"/>
              </a:spcBef>
              <a:spcAft>
                <a:spcPts val="0"/>
              </a:spcAft>
              <a:buClr>
                <a:srgbClr val="CC0000"/>
              </a:buClr>
              <a:buSzPts val="1840"/>
              <a:buFont typeface="Noto Sans Symbols"/>
              <a:buNone/>
            </a:pPr>
            <a:r>
              <a:rPr b="0" i="0" lang="en-US" sz="2300" u="none" cap="none" strike="noStrike">
                <a:solidFill>
                  <a:schemeClr val="dk1"/>
                </a:solidFill>
                <a:latin typeface="Arial"/>
                <a:ea typeface="Arial"/>
                <a:cs typeface="Arial"/>
                <a:sym typeface="Arial"/>
              </a:rPr>
              <a:t>An </a:t>
            </a:r>
            <a:r>
              <a:rPr b="1" i="0" lang="en-US" sz="2300" u="none" cap="none" strike="noStrike">
                <a:solidFill>
                  <a:srgbClr val="00007F"/>
                </a:solidFill>
                <a:latin typeface="Arial"/>
                <a:ea typeface="Arial"/>
                <a:cs typeface="Arial"/>
                <a:sym typeface="Arial"/>
              </a:rPr>
              <a:t>adjunct account</a:t>
            </a:r>
            <a:r>
              <a:rPr b="0" i="0" lang="en-US" sz="2300" u="none" cap="none" strike="noStrike">
                <a:solidFill>
                  <a:schemeClr val="dk1"/>
                </a:solidFill>
                <a:latin typeface="Arial"/>
                <a:ea typeface="Arial"/>
                <a:cs typeface="Arial"/>
                <a:sym typeface="Arial"/>
              </a:rPr>
              <a:t> increases either an asset, liability, or owners’ equity account. An example is </a:t>
            </a:r>
            <a:endParaRPr b="0" i="0" sz="2300" u="none" cap="none" strike="noStrike">
              <a:solidFill>
                <a:schemeClr val="dk1"/>
              </a:solidFill>
              <a:latin typeface="Arial"/>
              <a:ea typeface="Arial"/>
              <a:cs typeface="Arial"/>
              <a:sym typeface="Arial"/>
            </a:endParaRPr>
          </a:p>
          <a:p>
            <a:pPr indent="-457200" lvl="1" marL="685800" marR="0" rtl="0" algn="l">
              <a:lnSpc>
                <a:spcPct val="120000"/>
              </a:lnSpc>
              <a:spcBef>
                <a:spcPts val="120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Premium on Bonds Payable.</a:t>
            </a:r>
            <a:endParaRPr/>
          </a:p>
        </p:txBody>
      </p:sp>
      <p:sp>
        <p:nvSpPr>
          <p:cNvPr id="1134" name="Google Shape;1134;p9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8</a:t>
            </a:r>
            <a:endParaRPr/>
          </a:p>
        </p:txBody>
      </p:sp>
    </p:spTree>
  </p:cSld>
  <p:clrMapOvr>
    <a:masterClrMapping/>
  </p:clrMapOvr>
  <p:transition>
    <p:wipe dir="r"/>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92"/>
          <p:cNvSpPr txBox="1"/>
          <p:nvPr>
            <p:ph type="title"/>
          </p:nvPr>
        </p:nvSpPr>
        <p:spPr>
          <a:xfrm>
            <a:off x="609600" y="381000"/>
            <a:ext cx="8229600" cy="560388"/>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006600"/>
                </a:solidFill>
                <a:latin typeface="Arial"/>
                <a:ea typeface="Arial"/>
                <a:cs typeface="Arial"/>
                <a:sym typeface="Arial"/>
              </a:rPr>
              <a:t>Supporting Schedules</a:t>
            </a:r>
            <a:endParaRPr/>
          </a:p>
        </p:txBody>
      </p:sp>
      <p:cxnSp>
        <p:nvCxnSpPr>
          <p:cNvPr id="1140" name="Google Shape;1140;p9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141" name="Google Shape;1141;p92"/>
          <p:cNvSpPr/>
          <p:nvPr/>
        </p:nvSpPr>
        <p:spPr>
          <a:xfrm>
            <a:off x="6571128" y="608725"/>
            <a:ext cx="213360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5-35</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Disclosure through Use of Supporting Schedules</a:t>
            </a:r>
            <a:endParaRPr/>
          </a:p>
        </p:txBody>
      </p:sp>
      <p:pic>
        <p:nvPicPr>
          <p:cNvPr id="1142" name="Google Shape;1142;p92"/>
          <p:cNvPicPr preferRelativeResize="0"/>
          <p:nvPr/>
        </p:nvPicPr>
        <p:blipFill rotWithShape="1">
          <a:blip r:embed="rId3">
            <a:alphaModFix/>
          </a:blip>
          <a:srcRect b="0" l="0" r="0" t="0"/>
          <a:stretch/>
        </p:blipFill>
        <p:spPr>
          <a:xfrm>
            <a:off x="762000" y="1281106"/>
            <a:ext cx="7705654" cy="5424494"/>
          </a:xfrm>
          <a:prstGeom prst="rect">
            <a:avLst/>
          </a:prstGeom>
          <a:noFill/>
          <a:ln>
            <a:noFill/>
          </a:ln>
        </p:spPr>
      </p:pic>
    </p:spTree>
  </p:cSld>
  <p:clrMapOvr>
    <a:masterClrMapping/>
  </p:clrMapOvr>
  <p:transition>
    <p:wipe dir="r"/>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p93"/>
          <p:cNvSpPr/>
          <p:nvPr/>
        </p:nvSpPr>
        <p:spPr>
          <a:xfrm>
            <a:off x="381000" y="990600"/>
            <a:ext cx="8382000" cy="5410200"/>
          </a:xfrm>
          <a:prstGeom prst="rect">
            <a:avLst/>
          </a:prstGeom>
          <a:solidFill>
            <a:srgbClr val="EAEAEA"/>
          </a:solidFill>
          <a:ln>
            <a:noFill/>
          </a:ln>
        </p:spPr>
        <p:txBody>
          <a:bodyPr anchorCtr="0" anchor="t" bIns="91425" lIns="182875" spcFirstLastPara="1" rIns="182875" wrap="square" tIns="137150">
            <a:noAutofit/>
          </a:bodyPr>
          <a:lstStyle/>
          <a:p>
            <a:pPr indent="0" lvl="0" marL="0" marR="0" rtl="0" algn="just">
              <a:lnSpc>
                <a:spcPct val="110000"/>
              </a:lnSpc>
              <a:spcBef>
                <a:spcPts val="0"/>
              </a:spcBef>
              <a:spcAft>
                <a:spcPts val="0"/>
              </a:spcAft>
              <a:buNone/>
            </a:pPr>
            <a:r>
              <a:rPr lang="en-US" sz="1800">
                <a:solidFill>
                  <a:schemeClr val="dk1"/>
                </a:solidFill>
                <a:latin typeface="Arial"/>
                <a:ea typeface="Arial"/>
                <a:cs typeface="Arial"/>
                <a:sym typeface="Arial"/>
              </a:rPr>
              <a:t>In addition to the issue of ﬁnancial statement presentation  discussed in the opening story, a second area of controversy for balance sheet reporting is the issue of offsetting (or netting) of assets and liabilities. It is generally accepted that offsetting of recognized assets and recognized liabilities detracts from the ability of users both to understand the transactions and conditions that have occurred and to assess the company’s future cash ﬂows. In other words, providing information on assets, liabilities, and stockholders’ equity helps users to compute rates of return and evaluate capital structure. However, netting assets and liabilities can limit a user’s ability to assess the future economic beneﬁts and obligations. That is, offsetting hides the existence of assets and liabilities, making it difﬁcult to evaluate liquidity, solvency, and ﬁnancial ﬂexibility. As a result, GAAP does not permit the reporting of summary accounts alone (e.g., total assets, net assets, and total liabilities). Recently, the IASB and FASB have worked to develop common criteria for offsetting on the balance sheet. Current offsetting rules under IFRS are more restrictive than GAAP. The rules proposed would allow offsetting only in rare circumstances (e.g., when right of offset is legally enforceable). Implementation of these new</a:t>
            </a:r>
            <a:endParaRPr sz="1800">
              <a:solidFill>
                <a:schemeClr val="dk1"/>
              </a:solidFill>
              <a:latin typeface="Arial"/>
              <a:ea typeface="Arial"/>
              <a:cs typeface="Arial"/>
              <a:sym typeface="Arial"/>
            </a:endParaRPr>
          </a:p>
        </p:txBody>
      </p:sp>
      <p:sp>
        <p:nvSpPr>
          <p:cNvPr id="1148" name="Google Shape;1148;p93"/>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1149" name="Google Shape;1149;p93"/>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7030A0"/>
                </a:solidFill>
                <a:latin typeface="Arial"/>
                <a:ea typeface="Arial"/>
                <a:cs typeface="Arial"/>
                <a:sym typeface="Arial"/>
              </a:rPr>
              <a:t>EVOLVING ISSUE</a:t>
            </a:r>
            <a:r>
              <a:rPr b="1" lang="en-US" sz="2100">
                <a:solidFill>
                  <a:srgbClr val="00007F"/>
                </a:solidFill>
                <a:latin typeface="Arial"/>
                <a:ea typeface="Arial"/>
                <a:cs typeface="Arial"/>
                <a:sym typeface="Arial"/>
              </a:rPr>
              <a:t>	</a:t>
            </a:r>
            <a:r>
              <a:rPr b="1" lang="en-US" sz="1800">
                <a:solidFill>
                  <a:schemeClr val="dk1"/>
                </a:solidFill>
                <a:latin typeface="Arial"/>
                <a:ea typeface="Arial"/>
                <a:cs typeface="Arial"/>
                <a:sym typeface="Arial"/>
              </a:rPr>
              <a:t>BALANCE SHEET REPORTING: GROSS OR NET?</a:t>
            </a:r>
            <a:endParaRPr b="1" sz="2800">
              <a:solidFill>
                <a:schemeClr val="dk1"/>
              </a:solidFill>
              <a:latin typeface="Arial"/>
              <a:ea typeface="Arial"/>
              <a:cs typeface="Arial"/>
              <a:sym typeface="Arial"/>
            </a:endParaRPr>
          </a:p>
        </p:txBody>
      </p:sp>
      <p:cxnSp>
        <p:nvCxnSpPr>
          <p:cNvPr id="1150" name="Google Shape;1150;p93"/>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151" name="Google Shape;1151;p93"/>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1152" name="Google Shape;1152;p93"/>
          <p:cNvSpPr txBox="1"/>
          <p:nvPr/>
        </p:nvSpPr>
        <p:spPr>
          <a:xfrm>
            <a:off x="7315200" y="6400800"/>
            <a:ext cx="1371600"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rial"/>
                <a:ea typeface="Arial"/>
                <a:cs typeface="Arial"/>
                <a:sym typeface="Arial"/>
              </a:rPr>
              <a:t>continued</a:t>
            </a:r>
            <a:endParaRPr/>
          </a:p>
        </p:txBody>
      </p:sp>
    </p:spTree>
  </p:cSld>
  <p:clrMapOvr>
    <a:masterClrMapping/>
  </p:clrMapOvr>
  <p:transition>
    <p:wipe dir="r"/>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9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8</a:t>
            </a:r>
            <a:endParaRPr/>
          </a:p>
        </p:txBody>
      </p:sp>
      <p:sp>
        <p:nvSpPr>
          <p:cNvPr id="1158" name="Google Shape;1158;p94"/>
          <p:cNvSpPr/>
          <p:nvPr/>
        </p:nvSpPr>
        <p:spPr>
          <a:xfrm>
            <a:off x="381000" y="990600"/>
            <a:ext cx="8382000" cy="5410200"/>
          </a:xfrm>
          <a:prstGeom prst="rect">
            <a:avLst/>
          </a:prstGeom>
          <a:solidFill>
            <a:srgbClr val="EAEAEA"/>
          </a:solidFill>
          <a:ln>
            <a:noFill/>
          </a:ln>
        </p:spPr>
        <p:txBody>
          <a:bodyPr anchorCtr="0" anchor="t" bIns="91425" lIns="182875" spcFirstLastPara="1" rIns="182875" wrap="square" tIns="137150">
            <a:noAutofit/>
          </a:bodyPr>
          <a:lstStyle/>
          <a:p>
            <a:pPr indent="0" lvl="0" marL="0" marR="0" rtl="0" algn="just">
              <a:lnSpc>
                <a:spcPct val="110000"/>
              </a:lnSpc>
              <a:spcBef>
                <a:spcPts val="0"/>
              </a:spcBef>
              <a:spcAft>
                <a:spcPts val="0"/>
              </a:spcAft>
              <a:buNone/>
            </a:pPr>
            <a:r>
              <a:rPr lang="en-US" sz="1800">
                <a:solidFill>
                  <a:schemeClr val="dk1"/>
                </a:solidFill>
                <a:latin typeface="Arial"/>
                <a:ea typeface="Arial"/>
                <a:cs typeface="Arial"/>
                <a:sym typeface="Arial"/>
              </a:rPr>
              <a:t>rules in the United States would result in a dramatic “grossing up” of balance sheets (particularly for ﬁnancial institutions). For example, one study estimated that the new rules would gross up U.S. banks’ balance sheets by $900 billion (or an average of 68%, ranging from a 31.4% increase for </a:t>
            </a:r>
            <a:r>
              <a:rPr b="1" lang="en-US" sz="1800">
                <a:solidFill>
                  <a:srgbClr val="CC0000"/>
                </a:solidFill>
                <a:latin typeface="Arial"/>
                <a:ea typeface="Arial"/>
                <a:cs typeface="Arial"/>
                <a:sym typeface="Arial"/>
              </a:rPr>
              <a:t>Citigroup</a:t>
            </a:r>
            <a:r>
              <a:rPr lang="en-US" sz="1800">
                <a:solidFill>
                  <a:schemeClr val="dk1"/>
                </a:solidFill>
                <a:latin typeface="Arial"/>
                <a:ea typeface="Arial"/>
                <a:cs typeface="Arial"/>
                <a:sym typeface="Arial"/>
              </a:rPr>
              <a:t> to 104.7% for </a:t>
            </a:r>
            <a:r>
              <a:rPr b="1" lang="en-US" sz="1800">
                <a:solidFill>
                  <a:srgbClr val="CC0000"/>
                </a:solidFill>
                <a:latin typeface="Arial"/>
                <a:ea typeface="Arial"/>
                <a:cs typeface="Arial"/>
                <a:sym typeface="Arial"/>
              </a:rPr>
              <a:t>Morgan Stanley</a:t>
            </a:r>
            <a:r>
              <a:rPr lang="en-US" sz="1800">
                <a:solidFill>
                  <a:schemeClr val="dk1"/>
                </a:solidFill>
                <a:latin typeface="Arial"/>
                <a:ea typeface="Arial"/>
                <a:cs typeface="Arial"/>
                <a:sym typeface="Arial"/>
              </a:rPr>
              <a:t>).* Not surprisingly, the FASB received signiﬁcant push-back from some of its constituents (particularly ﬁnancial institutions) to the proposed rules. As a result, to date the Boards have not been able to agree on a converged standard, thereby stalling this project. However, the Boards have issued converged disclosure requirements. The disclosure rules require companies to disclose both gross information and net information about instruments and transactions that are eligible for offset in the balance sheet. While the Boards have not been able to develop a converged set of criteria for offsetting, the information provided under the new converged disclosure rules should enable users of a company’s ﬁnancial statements to evaluate the effects of netting arrangements on its ﬁnancial position. In doing so, the new rules support the full disclosure principle.</a:t>
            </a:r>
            <a:endParaRPr/>
          </a:p>
          <a:p>
            <a:pPr indent="0" lvl="0" marL="0" marR="0" rtl="0" algn="just">
              <a:lnSpc>
                <a:spcPct val="110000"/>
              </a:lnSpc>
              <a:spcBef>
                <a:spcPts val="300"/>
              </a:spcBef>
              <a:spcAft>
                <a:spcPts val="0"/>
              </a:spcAft>
              <a:buNone/>
            </a:pPr>
            <a:r>
              <a:rPr lang="en-US" sz="1100">
                <a:solidFill>
                  <a:schemeClr val="dk1"/>
                </a:solidFill>
                <a:latin typeface="Arial"/>
                <a:ea typeface="Arial"/>
                <a:cs typeface="Arial"/>
                <a:sym typeface="Arial"/>
              </a:rPr>
              <a:t>*See Y. N’Diaye, “S&amp;P: Accounting Rule Could Boost Bank Balance Sheets by Average 68%,” https://mninews.deutsche-boerse.com  (September 22, 2011).</a:t>
            </a:r>
            <a:endParaRPr/>
          </a:p>
        </p:txBody>
      </p:sp>
      <p:sp>
        <p:nvSpPr>
          <p:cNvPr id="1159" name="Google Shape;1159;p94"/>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1160" name="Google Shape;1160;p94"/>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7030A0"/>
                </a:solidFill>
                <a:latin typeface="Arial"/>
                <a:ea typeface="Arial"/>
                <a:cs typeface="Arial"/>
                <a:sym typeface="Arial"/>
              </a:rPr>
              <a:t>EVOLVING ISSUE</a:t>
            </a:r>
            <a:r>
              <a:rPr b="1" lang="en-US" sz="2100">
                <a:solidFill>
                  <a:srgbClr val="00007F"/>
                </a:solidFill>
                <a:latin typeface="Arial"/>
                <a:ea typeface="Arial"/>
                <a:cs typeface="Arial"/>
                <a:sym typeface="Arial"/>
              </a:rPr>
              <a:t>	</a:t>
            </a:r>
            <a:r>
              <a:rPr b="1" lang="en-US" sz="1800">
                <a:solidFill>
                  <a:schemeClr val="dk1"/>
                </a:solidFill>
                <a:latin typeface="Arial"/>
                <a:ea typeface="Arial"/>
                <a:cs typeface="Arial"/>
                <a:sym typeface="Arial"/>
              </a:rPr>
              <a:t>BALANCE SHEET REPORTING: GROSS OR NET?</a:t>
            </a:r>
            <a:endParaRPr b="1" sz="2800">
              <a:solidFill>
                <a:schemeClr val="dk1"/>
              </a:solidFill>
              <a:latin typeface="Arial"/>
              <a:ea typeface="Arial"/>
              <a:cs typeface="Arial"/>
              <a:sym typeface="Arial"/>
            </a:endParaRPr>
          </a:p>
        </p:txBody>
      </p:sp>
      <p:cxnSp>
        <p:nvCxnSpPr>
          <p:cNvPr id="1161" name="Google Shape;1161;p94"/>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162" name="Google Shape;1162;p94"/>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Tree>
  </p:cSld>
  <p:clrMapOvr>
    <a:masterClrMapping/>
  </p:clrMapOvr>
  <p:transition>
    <p:wipe dir="r"/>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sp>
        <p:nvSpPr>
          <p:cNvPr id="1167" name="Google Shape;1167;p95"/>
          <p:cNvSpPr txBox="1"/>
          <p:nvPr/>
        </p:nvSpPr>
        <p:spPr>
          <a:xfrm>
            <a:off x="1600200" y="6369050"/>
            <a:ext cx="7391400" cy="338554"/>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9  Identify the major types of financial ratios and what they measure.</a:t>
            </a:r>
            <a:endParaRPr b="1" i="1" sz="1600">
              <a:solidFill>
                <a:schemeClr val="lt2"/>
              </a:solidFill>
              <a:latin typeface="Arial"/>
              <a:ea typeface="Arial"/>
              <a:cs typeface="Arial"/>
              <a:sym typeface="Arial"/>
            </a:endParaRPr>
          </a:p>
        </p:txBody>
      </p:sp>
      <p:sp>
        <p:nvSpPr>
          <p:cNvPr id="1168" name="Google Shape;1168;p95"/>
          <p:cNvSpPr/>
          <p:nvPr/>
        </p:nvSpPr>
        <p:spPr>
          <a:xfrm>
            <a:off x="609600" y="1358900"/>
            <a:ext cx="8305800" cy="5878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7F"/>
              </a:buClr>
              <a:buSzPts val="2800"/>
              <a:buFont typeface="Noto Sans Symbols"/>
              <a:buNone/>
            </a:pPr>
            <a:r>
              <a:rPr b="1" lang="en-US" sz="2800">
                <a:solidFill>
                  <a:srgbClr val="00007F"/>
                </a:solidFill>
                <a:latin typeface="Arial"/>
                <a:ea typeface="Arial"/>
                <a:cs typeface="Arial"/>
                <a:sym typeface="Arial"/>
              </a:rPr>
              <a:t>USING RATIOS TO ANALYZE PERFORMANCE</a:t>
            </a:r>
            <a:endParaRPr b="1" sz="2800">
              <a:solidFill>
                <a:srgbClr val="00007F"/>
              </a:solidFill>
              <a:latin typeface="Arial"/>
              <a:ea typeface="Arial"/>
              <a:cs typeface="Arial"/>
              <a:sym typeface="Arial"/>
            </a:endParaRPr>
          </a:p>
        </p:txBody>
      </p:sp>
      <p:sp>
        <p:nvSpPr>
          <p:cNvPr id="1169" name="Google Shape;1169;p95"/>
          <p:cNvSpPr/>
          <p:nvPr/>
        </p:nvSpPr>
        <p:spPr>
          <a:xfrm>
            <a:off x="609600" y="1981200"/>
            <a:ext cx="8153400" cy="1255728"/>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chemeClr val="dk1"/>
              </a:buClr>
              <a:buSzPts val="2100"/>
              <a:buFont typeface="Noto Sans Symbols"/>
              <a:buNone/>
            </a:pPr>
            <a:r>
              <a:rPr b="0" i="0" lang="en-US" sz="2100" u="none" cap="none" strike="noStrike">
                <a:solidFill>
                  <a:schemeClr val="dk1"/>
                </a:solidFill>
                <a:latin typeface="Arial"/>
                <a:ea typeface="Arial"/>
                <a:cs typeface="Arial"/>
                <a:sym typeface="Arial"/>
              </a:rPr>
              <a:t>Analysts and other interested parties can gather qualitative information from financial statements by examining relationships between items on the statements and identifying trends.</a:t>
            </a:r>
            <a:endParaRPr b="0" i="0" sz="2100" u="none" cap="none" strike="noStrike">
              <a:solidFill>
                <a:schemeClr val="dk1"/>
              </a:solidFill>
              <a:latin typeface="Arial"/>
              <a:ea typeface="Arial"/>
              <a:cs typeface="Arial"/>
              <a:sym typeface="Arial"/>
            </a:endParaRPr>
          </a:p>
        </p:txBody>
      </p:sp>
      <p:sp>
        <p:nvSpPr>
          <p:cNvPr id="1170" name="Google Shape;1170;p95"/>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5A</a:t>
            </a:r>
            <a:endParaRPr/>
          </a:p>
        </p:txBody>
      </p:sp>
      <p:sp>
        <p:nvSpPr>
          <p:cNvPr id="1171" name="Google Shape;1171;p95"/>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RATIO ANALYSIS—A REFERENCE</a:t>
            </a:r>
            <a:endParaRPr b="1" sz="2300">
              <a:solidFill>
                <a:schemeClr val="lt1"/>
              </a:solidFill>
              <a:latin typeface="Arial"/>
              <a:ea typeface="Arial"/>
              <a:cs typeface="Arial"/>
              <a:sym typeface="Arial"/>
            </a:endParaRPr>
          </a:p>
        </p:txBody>
      </p:sp>
      <p:pic>
        <p:nvPicPr>
          <p:cNvPr id="1172" name="Google Shape;1172;p95"/>
          <p:cNvPicPr preferRelativeResize="0"/>
          <p:nvPr/>
        </p:nvPicPr>
        <p:blipFill rotWithShape="1">
          <a:blip r:embed="rId3">
            <a:alphaModFix/>
          </a:blip>
          <a:srcRect b="0" l="0" r="0" t="0"/>
          <a:stretch/>
        </p:blipFill>
        <p:spPr>
          <a:xfrm>
            <a:off x="875919" y="3429000"/>
            <a:ext cx="7468362" cy="2856341"/>
          </a:xfrm>
          <a:prstGeom prst="rect">
            <a:avLst/>
          </a:prstGeom>
          <a:noFill/>
          <a:ln>
            <a:noFill/>
          </a:ln>
        </p:spPr>
      </p:pic>
    </p:spTree>
  </p:cSld>
  <p:clrMapOvr>
    <a:masterClrMapping/>
  </p:clrMapOvr>
  <p:transition>
    <p:wipe dir="r"/>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pic>
        <p:nvPicPr>
          <p:cNvPr id="1177" name="Google Shape;1177;p96"/>
          <p:cNvPicPr preferRelativeResize="0"/>
          <p:nvPr/>
        </p:nvPicPr>
        <p:blipFill rotWithShape="1">
          <a:blip r:embed="rId3">
            <a:alphaModFix/>
          </a:blip>
          <a:srcRect b="0" l="0" r="0" t="0"/>
          <a:stretch/>
        </p:blipFill>
        <p:spPr>
          <a:xfrm>
            <a:off x="457200" y="2187575"/>
            <a:ext cx="8382000" cy="3684588"/>
          </a:xfrm>
          <a:prstGeom prst="rect">
            <a:avLst/>
          </a:prstGeom>
          <a:noFill/>
          <a:ln>
            <a:noFill/>
          </a:ln>
        </p:spPr>
      </p:pic>
      <p:sp>
        <p:nvSpPr>
          <p:cNvPr id="1178" name="Google Shape;1178;p96"/>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5A</a:t>
            </a:r>
            <a:endParaRPr/>
          </a:p>
        </p:txBody>
      </p:sp>
      <p:sp>
        <p:nvSpPr>
          <p:cNvPr id="1179" name="Google Shape;1179;p96"/>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RATIO ANALYSIS—A REFERENCE</a:t>
            </a:r>
            <a:endParaRPr b="1" sz="2300">
              <a:solidFill>
                <a:schemeClr val="lt1"/>
              </a:solidFill>
              <a:latin typeface="Arial"/>
              <a:ea typeface="Arial"/>
              <a:cs typeface="Arial"/>
              <a:sym typeface="Arial"/>
            </a:endParaRPr>
          </a:p>
        </p:txBody>
      </p:sp>
      <p:sp>
        <p:nvSpPr>
          <p:cNvPr id="1180" name="Google Shape;1180;p96"/>
          <p:cNvSpPr/>
          <p:nvPr/>
        </p:nvSpPr>
        <p:spPr>
          <a:xfrm>
            <a:off x="609600" y="1358900"/>
            <a:ext cx="8305800" cy="54572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7F"/>
              </a:buClr>
              <a:buSzPts val="2800"/>
              <a:buFont typeface="Noto Sans Symbols"/>
              <a:buNone/>
            </a:pPr>
            <a:r>
              <a:rPr b="1" lang="en-US" sz="2800">
                <a:solidFill>
                  <a:srgbClr val="00007F"/>
                </a:solidFill>
                <a:latin typeface="Arial"/>
                <a:ea typeface="Arial"/>
                <a:cs typeface="Arial"/>
                <a:sym typeface="Arial"/>
              </a:rPr>
              <a:t>RATIO ANALYSIS</a:t>
            </a:r>
            <a:endParaRPr b="1" sz="2800">
              <a:solidFill>
                <a:srgbClr val="00007F"/>
              </a:solidFill>
              <a:latin typeface="Arial"/>
              <a:ea typeface="Arial"/>
              <a:cs typeface="Arial"/>
              <a:sym typeface="Arial"/>
            </a:endParaRPr>
          </a:p>
        </p:txBody>
      </p:sp>
      <p:sp>
        <p:nvSpPr>
          <p:cNvPr id="1181" name="Google Shape;1181;p96"/>
          <p:cNvSpPr/>
          <p:nvPr/>
        </p:nvSpPr>
        <p:spPr>
          <a:xfrm>
            <a:off x="6631249" y="1676400"/>
            <a:ext cx="228415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a:t>
            </a:r>
            <a:r>
              <a:rPr b="1" lang="en-US" sz="1200">
                <a:solidFill>
                  <a:srgbClr val="800000"/>
                </a:solidFill>
                <a:latin typeface="Arial"/>
                <a:ea typeface="Arial"/>
                <a:cs typeface="Arial"/>
                <a:sym typeface="Arial"/>
              </a:rPr>
              <a:t> </a:t>
            </a:r>
            <a:r>
              <a:rPr b="1" lang="en-US" sz="1200">
                <a:solidFill>
                  <a:srgbClr val="006600"/>
                </a:solidFill>
                <a:latin typeface="Arial"/>
                <a:ea typeface="Arial"/>
                <a:cs typeface="Arial"/>
                <a:sym typeface="Arial"/>
              </a:rPr>
              <a:t>5A-1</a:t>
            </a:r>
            <a:r>
              <a:rPr b="1" lang="en-US" sz="1200">
                <a:solidFill>
                  <a:schemeClr val="dk1"/>
                </a:solidFill>
                <a:latin typeface="Arial"/>
                <a:ea typeface="Arial"/>
                <a:cs typeface="Arial"/>
                <a:sym typeface="Arial"/>
              </a:rPr>
              <a:t> </a:t>
            </a:r>
            <a:endParaRPr b="1" sz="12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A Summary of Financial Ratios</a:t>
            </a:r>
            <a:endParaRPr/>
          </a:p>
        </p:txBody>
      </p:sp>
      <p:sp>
        <p:nvSpPr>
          <p:cNvPr id="1182" name="Google Shape;1182;p9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9</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pic>
        <p:nvPicPr>
          <p:cNvPr id="1187" name="Google Shape;1187;p97"/>
          <p:cNvPicPr preferRelativeResize="0"/>
          <p:nvPr/>
        </p:nvPicPr>
        <p:blipFill rotWithShape="1">
          <a:blip r:embed="rId3">
            <a:alphaModFix/>
          </a:blip>
          <a:srcRect b="0" l="0" r="0" t="0"/>
          <a:stretch/>
        </p:blipFill>
        <p:spPr>
          <a:xfrm>
            <a:off x="457200" y="2187575"/>
            <a:ext cx="8382000" cy="3684588"/>
          </a:xfrm>
          <a:prstGeom prst="rect">
            <a:avLst/>
          </a:prstGeom>
          <a:noFill/>
          <a:ln>
            <a:noFill/>
          </a:ln>
        </p:spPr>
      </p:pic>
      <p:sp>
        <p:nvSpPr>
          <p:cNvPr id="1188" name="Google Shape;1188;p97"/>
          <p:cNvSpPr/>
          <p:nvPr/>
        </p:nvSpPr>
        <p:spPr>
          <a:xfrm>
            <a:off x="304800" y="5257800"/>
            <a:ext cx="8610600" cy="1066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pic>
        <p:nvPicPr>
          <p:cNvPr id="1189" name="Google Shape;1189;p97"/>
          <p:cNvPicPr preferRelativeResize="0"/>
          <p:nvPr/>
        </p:nvPicPr>
        <p:blipFill rotWithShape="1">
          <a:blip r:embed="rId4">
            <a:alphaModFix/>
          </a:blip>
          <a:srcRect b="0" l="0" r="0" t="0"/>
          <a:stretch/>
        </p:blipFill>
        <p:spPr>
          <a:xfrm>
            <a:off x="455613" y="2519363"/>
            <a:ext cx="8391525" cy="2911475"/>
          </a:xfrm>
          <a:prstGeom prst="rect">
            <a:avLst/>
          </a:prstGeom>
          <a:noFill/>
          <a:ln>
            <a:noFill/>
          </a:ln>
        </p:spPr>
      </p:pic>
      <p:sp>
        <p:nvSpPr>
          <p:cNvPr id="1190" name="Google Shape;1190;p97"/>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5A</a:t>
            </a:r>
            <a:endParaRPr/>
          </a:p>
        </p:txBody>
      </p:sp>
      <p:sp>
        <p:nvSpPr>
          <p:cNvPr id="1191" name="Google Shape;1191;p97"/>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RATIO ANALYSIS—A REFERENCE</a:t>
            </a:r>
            <a:endParaRPr b="1" sz="2300">
              <a:solidFill>
                <a:schemeClr val="lt1"/>
              </a:solidFill>
              <a:latin typeface="Arial"/>
              <a:ea typeface="Arial"/>
              <a:cs typeface="Arial"/>
              <a:sym typeface="Arial"/>
            </a:endParaRPr>
          </a:p>
        </p:txBody>
      </p:sp>
      <p:sp>
        <p:nvSpPr>
          <p:cNvPr id="1192" name="Google Shape;1192;p97"/>
          <p:cNvSpPr/>
          <p:nvPr/>
        </p:nvSpPr>
        <p:spPr>
          <a:xfrm>
            <a:off x="6631249" y="1676400"/>
            <a:ext cx="228415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a:t>
            </a:r>
            <a:r>
              <a:rPr b="1" lang="en-US" sz="1200">
                <a:solidFill>
                  <a:srgbClr val="800000"/>
                </a:solidFill>
                <a:latin typeface="Arial"/>
                <a:ea typeface="Arial"/>
                <a:cs typeface="Arial"/>
                <a:sym typeface="Arial"/>
              </a:rPr>
              <a:t> </a:t>
            </a:r>
            <a:r>
              <a:rPr b="1" lang="en-US" sz="1200">
                <a:solidFill>
                  <a:srgbClr val="006600"/>
                </a:solidFill>
                <a:latin typeface="Arial"/>
                <a:ea typeface="Arial"/>
                <a:cs typeface="Arial"/>
                <a:sym typeface="Arial"/>
              </a:rPr>
              <a:t>5A-1</a:t>
            </a:r>
            <a:r>
              <a:rPr b="1" lang="en-US" sz="1200">
                <a:solidFill>
                  <a:schemeClr val="dk1"/>
                </a:solidFill>
                <a:latin typeface="Arial"/>
                <a:ea typeface="Arial"/>
                <a:cs typeface="Arial"/>
                <a:sym typeface="Arial"/>
              </a:rPr>
              <a:t> </a:t>
            </a:r>
            <a:endParaRPr b="1" sz="12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A Summary of Financial Ratios</a:t>
            </a:r>
            <a:endParaRPr/>
          </a:p>
        </p:txBody>
      </p:sp>
      <p:sp>
        <p:nvSpPr>
          <p:cNvPr id="1193" name="Google Shape;1193;p97"/>
          <p:cNvSpPr/>
          <p:nvPr/>
        </p:nvSpPr>
        <p:spPr>
          <a:xfrm>
            <a:off x="609600" y="1358900"/>
            <a:ext cx="8305800" cy="54572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7F"/>
              </a:buClr>
              <a:buSzPts val="2800"/>
              <a:buFont typeface="Noto Sans Symbols"/>
              <a:buNone/>
            </a:pPr>
            <a:r>
              <a:rPr b="1" lang="en-US" sz="2800">
                <a:solidFill>
                  <a:srgbClr val="00007F"/>
                </a:solidFill>
                <a:latin typeface="Arial"/>
                <a:ea typeface="Arial"/>
                <a:cs typeface="Arial"/>
                <a:sym typeface="Arial"/>
              </a:rPr>
              <a:t>RATIO ANALYSIS</a:t>
            </a:r>
            <a:endParaRPr b="1" sz="2800">
              <a:solidFill>
                <a:srgbClr val="00007F"/>
              </a:solidFill>
              <a:latin typeface="Arial"/>
              <a:ea typeface="Arial"/>
              <a:cs typeface="Arial"/>
              <a:sym typeface="Arial"/>
            </a:endParaRPr>
          </a:p>
        </p:txBody>
      </p:sp>
      <p:sp>
        <p:nvSpPr>
          <p:cNvPr id="1194" name="Google Shape;1194;p9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9</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pic>
        <p:nvPicPr>
          <p:cNvPr id="1199" name="Google Shape;1199;p98"/>
          <p:cNvPicPr preferRelativeResize="0"/>
          <p:nvPr/>
        </p:nvPicPr>
        <p:blipFill rotWithShape="1">
          <a:blip r:embed="rId3">
            <a:alphaModFix/>
          </a:blip>
          <a:srcRect b="0" l="0" r="0" t="0"/>
          <a:stretch/>
        </p:blipFill>
        <p:spPr>
          <a:xfrm>
            <a:off x="457200" y="2182813"/>
            <a:ext cx="8382000" cy="3684587"/>
          </a:xfrm>
          <a:prstGeom prst="rect">
            <a:avLst/>
          </a:prstGeom>
          <a:noFill/>
          <a:ln>
            <a:noFill/>
          </a:ln>
        </p:spPr>
      </p:pic>
      <p:sp>
        <p:nvSpPr>
          <p:cNvPr id="1200" name="Google Shape;1200;p98"/>
          <p:cNvSpPr/>
          <p:nvPr/>
        </p:nvSpPr>
        <p:spPr>
          <a:xfrm>
            <a:off x="304800" y="3276600"/>
            <a:ext cx="8610600" cy="2895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2800"/>
              <a:buFont typeface="Noto Sans Symbols"/>
              <a:buNone/>
            </a:pPr>
            <a:r>
              <a:t/>
            </a:r>
            <a:endParaRPr b="0" sz="2800">
              <a:solidFill>
                <a:schemeClr val="dk1"/>
              </a:solidFill>
              <a:latin typeface="Arial"/>
              <a:ea typeface="Arial"/>
              <a:cs typeface="Arial"/>
              <a:sym typeface="Arial"/>
            </a:endParaRPr>
          </a:p>
        </p:txBody>
      </p:sp>
      <p:pic>
        <p:nvPicPr>
          <p:cNvPr id="1201" name="Google Shape;1201;p98"/>
          <p:cNvPicPr preferRelativeResize="0"/>
          <p:nvPr/>
        </p:nvPicPr>
        <p:blipFill rotWithShape="1">
          <a:blip r:embed="rId4">
            <a:alphaModFix/>
          </a:blip>
          <a:srcRect b="0" l="0" r="0" t="0"/>
          <a:stretch/>
        </p:blipFill>
        <p:spPr>
          <a:xfrm>
            <a:off x="457200" y="2514600"/>
            <a:ext cx="8382000" cy="2487613"/>
          </a:xfrm>
          <a:prstGeom prst="rect">
            <a:avLst/>
          </a:prstGeom>
          <a:noFill/>
          <a:ln>
            <a:noFill/>
          </a:ln>
        </p:spPr>
      </p:pic>
      <p:sp>
        <p:nvSpPr>
          <p:cNvPr id="1202" name="Google Shape;1202;p98"/>
          <p:cNvSpPr/>
          <p:nvPr/>
        </p:nvSpPr>
        <p:spPr>
          <a:xfrm>
            <a:off x="457200" y="457200"/>
            <a:ext cx="2514600" cy="609600"/>
          </a:xfrm>
          <a:prstGeom prst="rect">
            <a:avLst/>
          </a:prstGeom>
          <a:solidFill>
            <a:srgbClr val="CFE3D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rgbClr val="00007F"/>
                </a:solidFill>
                <a:latin typeface="Arial"/>
                <a:ea typeface="Arial"/>
                <a:cs typeface="Arial"/>
                <a:sym typeface="Arial"/>
              </a:rPr>
              <a:t> </a:t>
            </a:r>
            <a:r>
              <a:rPr b="1" lang="en-US" sz="2800">
                <a:solidFill>
                  <a:srgbClr val="00007F"/>
                </a:solidFill>
                <a:latin typeface="Arial"/>
                <a:ea typeface="Arial"/>
                <a:cs typeface="Arial"/>
                <a:sym typeface="Arial"/>
              </a:rPr>
              <a:t>5A</a:t>
            </a:r>
            <a:endParaRPr/>
          </a:p>
        </p:txBody>
      </p:sp>
      <p:sp>
        <p:nvSpPr>
          <p:cNvPr id="1203" name="Google Shape;1203;p98"/>
          <p:cNvSpPr/>
          <p:nvPr/>
        </p:nvSpPr>
        <p:spPr>
          <a:xfrm>
            <a:off x="3048000" y="457200"/>
            <a:ext cx="5715000" cy="609600"/>
          </a:xfrm>
          <a:prstGeom prst="rect">
            <a:avLst/>
          </a:prstGeom>
          <a:solidFill>
            <a:srgbClr val="00007F"/>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Clr>
                <a:schemeClr val="lt1"/>
              </a:buClr>
              <a:buSzPts val="2300"/>
              <a:buFont typeface="Noto Sans Symbols"/>
              <a:buNone/>
            </a:pPr>
            <a:r>
              <a:rPr b="1" lang="en-US" sz="2300">
                <a:solidFill>
                  <a:schemeClr val="lt1"/>
                </a:solidFill>
                <a:latin typeface="Arial"/>
                <a:ea typeface="Arial"/>
                <a:cs typeface="Arial"/>
                <a:sym typeface="Arial"/>
              </a:rPr>
              <a:t>RATIO ANALYSIS—A REFERENCE</a:t>
            </a:r>
            <a:endParaRPr b="1" sz="2300">
              <a:solidFill>
                <a:schemeClr val="lt1"/>
              </a:solidFill>
              <a:latin typeface="Arial"/>
              <a:ea typeface="Arial"/>
              <a:cs typeface="Arial"/>
              <a:sym typeface="Arial"/>
            </a:endParaRPr>
          </a:p>
        </p:txBody>
      </p:sp>
      <p:sp>
        <p:nvSpPr>
          <p:cNvPr id="1204" name="Google Shape;1204;p98"/>
          <p:cNvSpPr/>
          <p:nvPr/>
        </p:nvSpPr>
        <p:spPr>
          <a:xfrm>
            <a:off x="6631249" y="1676400"/>
            <a:ext cx="228415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00"/>
              </a:buClr>
              <a:buSzPts val="1200"/>
              <a:buFont typeface="Noto Sans Symbols"/>
              <a:buNone/>
            </a:pPr>
            <a:r>
              <a:rPr b="1" lang="en-US" sz="1200">
                <a:solidFill>
                  <a:srgbClr val="006600"/>
                </a:solidFill>
                <a:latin typeface="Arial"/>
                <a:ea typeface="Arial"/>
                <a:cs typeface="Arial"/>
                <a:sym typeface="Arial"/>
              </a:rPr>
              <a:t>ILLUSTRATION</a:t>
            </a:r>
            <a:r>
              <a:rPr b="1" lang="en-US" sz="1200">
                <a:solidFill>
                  <a:srgbClr val="800000"/>
                </a:solidFill>
                <a:latin typeface="Arial"/>
                <a:ea typeface="Arial"/>
                <a:cs typeface="Arial"/>
                <a:sym typeface="Arial"/>
              </a:rPr>
              <a:t> </a:t>
            </a:r>
            <a:r>
              <a:rPr b="1" lang="en-US" sz="1200">
                <a:solidFill>
                  <a:srgbClr val="006600"/>
                </a:solidFill>
                <a:latin typeface="Arial"/>
                <a:ea typeface="Arial"/>
                <a:cs typeface="Arial"/>
                <a:sym typeface="Arial"/>
              </a:rPr>
              <a:t>5A-1</a:t>
            </a:r>
            <a:r>
              <a:rPr b="1" lang="en-US" sz="1200">
                <a:solidFill>
                  <a:schemeClr val="dk1"/>
                </a:solidFill>
                <a:latin typeface="Arial"/>
                <a:ea typeface="Arial"/>
                <a:cs typeface="Arial"/>
                <a:sym typeface="Arial"/>
              </a:rPr>
              <a:t> </a:t>
            </a:r>
            <a:endParaRPr b="1" sz="12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Noto Sans Symbols"/>
              <a:buNone/>
            </a:pPr>
            <a:r>
              <a:rPr b="0" lang="en-US" sz="1200">
                <a:solidFill>
                  <a:schemeClr val="dk1"/>
                </a:solidFill>
                <a:latin typeface="Arial"/>
                <a:ea typeface="Arial"/>
                <a:cs typeface="Arial"/>
                <a:sym typeface="Arial"/>
              </a:rPr>
              <a:t>A Summary of Financial Ratios</a:t>
            </a:r>
            <a:endParaRPr/>
          </a:p>
        </p:txBody>
      </p:sp>
      <p:sp>
        <p:nvSpPr>
          <p:cNvPr id="1205" name="Google Shape;1205;p98"/>
          <p:cNvSpPr/>
          <p:nvPr/>
        </p:nvSpPr>
        <p:spPr>
          <a:xfrm>
            <a:off x="609600" y="1358900"/>
            <a:ext cx="8305800" cy="54572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7F"/>
              </a:buClr>
              <a:buSzPts val="2800"/>
              <a:buFont typeface="Noto Sans Symbols"/>
              <a:buNone/>
            </a:pPr>
            <a:r>
              <a:rPr b="1" lang="en-US" sz="2800">
                <a:solidFill>
                  <a:srgbClr val="00007F"/>
                </a:solidFill>
                <a:latin typeface="Arial"/>
                <a:ea typeface="Arial"/>
                <a:cs typeface="Arial"/>
                <a:sym typeface="Arial"/>
              </a:rPr>
              <a:t>RATIO ANALYSIS</a:t>
            </a:r>
            <a:endParaRPr b="1" sz="2800">
              <a:solidFill>
                <a:srgbClr val="00007F"/>
              </a:solidFill>
              <a:latin typeface="Arial"/>
              <a:ea typeface="Arial"/>
              <a:cs typeface="Arial"/>
              <a:sym typeface="Arial"/>
            </a:endParaRPr>
          </a:p>
        </p:txBody>
      </p:sp>
      <p:sp>
        <p:nvSpPr>
          <p:cNvPr id="1206" name="Google Shape;1206;p9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9</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99"/>
          <p:cNvSpPr/>
          <p:nvPr/>
        </p:nvSpPr>
        <p:spPr>
          <a:xfrm>
            <a:off x="457200" y="1905000"/>
            <a:ext cx="8229600" cy="4192588"/>
          </a:xfrm>
          <a:prstGeom prst="rect">
            <a:avLst/>
          </a:prstGeom>
          <a:noFill/>
          <a:ln>
            <a:noFill/>
          </a:ln>
        </p:spPr>
        <p:txBody>
          <a:bodyPr anchorCtr="0" anchor="t" bIns="45700" lIns="91425" spcFirstLastPara="1" rIns="91425" wrap="square" tIns="45700">
            <a:spAutoFit/>
          </a:bodyPr>
          <a:lstStyle/>
          <a:p>
            <a:pPr indent="-457200" lvl="1" marL="685800" marR="0" rtl="0" algn="l">
              <a:lnSpc>
                <a:spcPct val="115000"/>
              </a:lnSpc>
              <a:spcBef>
                <a:spcPts val="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Both IFRS and GAAP allow the use of title “balance sheet” or “statement of financial position.” IFRS recommends but does not require the use of the title “statement of financial position” rather than balance sheet.</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Both IFRS and GAAP require disclosures about (1) accounting policies followed, (2) judgments that management has made in the process of applying the entity’s accounting policies, and (3) the key assumptions and estimation uncertainty that could result in a material adjustment to the carrying amounts of assets and liabilities within the next financial year. Comparative prior period information must be presented and financial statements must be prepared annually.</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IFRS and GAAP require presentation of non-controlling interests in the equity section of the balance sheet.</a:t>
            </a:r>
            <a:endParaRPr/>
          </a:p>
        </p:txBody>
      </p:sp>
      <p:sp>
        <p:nvSpPr>
          <p:cNvPr id="1212" name="Google Shape;1212;p99"/>
          <p:cNvSpPr txBox="1"/>
          <p:nvPr/>
        </p:nvSpPr>
        <p:spPr>
          <a:xfrm>
            <a:off x="3048000" y="6248400"/>
            <a:ext cx="6019800" cy="58420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Clr>
                <a:schemeClr val="lt2"/>
              </a:buClr>
              <a:buSzPts val="1600"/>
              <a:buFont typeface="Noto Sans Symbols"/>
              <a:buNone/>
            </a:pPr>
            <a:r>
              <a:rPr b="1" i="1" lang="en-US" sz="1600">
                <a:solidFill>
                  <a:schemeClr val="lt2"/>
                </a:solidFill>
                <a:latin typeface="Arial"/>
                <a:ea typeface="Arial"/>
                <a:cs typeface="Arial"/>
                <a:sym typeface="Arial"/>
              </a:rPr>
              <a:t>LO 10 Compare the accounting procedure related to the balance sheet under GAAP and IFRS.</a:t>
            </a:r>
            <a:endParaRPr/>
          </a:p>
        </p:txBody>
      </p:sp>
      <p:sp>
        <p:nvSpPr>
          <p:cNvPr id="1213" name="Google Shape;1213;p99"/>
          <p:cNvSpPr txBox="1"/>
          <p:nvPr/>
        </p:nvSpPr>
        <p:spPr>
          <a:xfrm>
            <a:off x="533400" y="1371600"/>
            <a:ext cx="54102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7F"/>
                </a:solidFill>
                <a:latin typeface="Arial"/>
                <a:ea typeface="Arial"/>
                <a:cs typeface="Arial"/>
                <a:sym typeface="Arial"/>
              </a:rPr>
              <a:t>RELEVANT FACTS - </a:t>
            </a:r>
            <a:r>
              <a:rPr b="1" lang="en-US" sz="2000">
                <a:solidFill>
                  <a:srgbClr val="006600"/>
                </a:solidFill>
                <a:latin typeface="Arial"/>
                <a:ea typeface="Arial"/>
                <a:cs typeface="Arial"/>
                <a:sym typeface="Arial"/>
              </a:rPr>
              <a:t>Similarities</a:t>
            </a:r>
            <a:endParaRPr b="1" sz="2000">
              <a:solidFill>
                <a:srgbClr val="006600"/>
              </a:solidFill>
              <a:latin typeface="Arial"/>
              <a:ea typeface="Arial"/>
              <a:cs typeface="Arial"/>
              <a:sym typeface="Arial"/>
            </a:endParaRPr>
          </a:p>
        </p:txBody>
      </p:sp>
      <p:pic>
        <p:nvPicPr>
          <p:cNvPr id="1214" name="Google Shape;1214;p99"/>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Tree>
  </p:cSld>
  <p:clrMapOvr>
    <a:masterClrMapping/>
  </p:clrMapOvr>
  <p:transition>
    <p:wipe dir="r"/>
  </p:transition>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1997-03-28T18:03:02Z</dcterms:created>
  <dc:creator>Coby Harmon</dc:creator>
</cp:coreProperties>
</file>