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618"/>
  </p:normalViewPr>
  <p:slideViewPr>
    <p:cSldViewPr snapToGrid="0" snapToObjects="1">
      <p:cViewPr>
        <p:scale>
          <a:sx n="114" d="100"/>
          <a:sy n="114" d="100"/>
        </p:scale>
        <p:origin x="-184" y="-2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0D70-B095-F24C-AD55-DCA754007CD6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74F0-789A-EE4D-A2CF-59B9A42C8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Na+ that has entered the cell is “pumped” back out by the energy-requiring Na1/K1-ATPase (also called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sodium-potassium pump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located in the basolateral mem- brane. Na1/K1-ATPase works by first combining with ATP in the presence of Na1 on the inner surface of the cell membrane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activity of Na1/K1-ATPase occurs in a different membrane location opposite of SGLT1, and that SGLT1 itself is not phosphorylated by ATP. Yet the over- all process of glucose (and galactose) transport involving SGLT1 is referred to as active transport.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74F0-789A-EE4D-A2CF-59B9A42C811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8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blood glucose is high, insulin triggers translocation of GLUT2 from membrane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intracellular vesicles… thus decreasing absorption of glucose into enterocytes, decreasing absorption of glucose by enterocyte cells,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insulin resistance, glut 2 remain in brush border membrane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F74F0-789A-EE4D-A2CF-59B9A42C811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1955-CE91-1E42-A3F8-604F20EB2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D6817-9D6A-104E-A7FB-006C40E1A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260D-71AF-E94C-AF40-3DC5242C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B599-4B7B-5340-ADCC-1EF61FB5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02C3D-A947-4A4C-A239-722BA866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4729-9ECD-704A-A37A-F0D1AE6C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72909-4B47-1844-898D-BA4FB6344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F82A3-CF1D-FE4B-89B0-1E91D4AB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55E7-F5F8-7E42-9793-CE182E15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C9FE-112B-6F43-B9FD-BA58D0FE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EB796-569D-F649-8B25-9241A1439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614A1-C173-AA4C-8A2D-86FBBE97E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763E9-8AC8-A441-A935-DA4B8B69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3172-1488-0149-81EC-A6A611B1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574AF-172D-9C4C-AD65-FC285B3C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3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33E2-C67A-6746-97CA-2B74C2ED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E997-5B86-7D4F-9D24-1D1BA189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FF83-AED9-6D4F-893E-0CCEE14C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844D-E1F8-6344-92FC-80981FEF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285F-8A4B-D948-8539-4312014E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281C-EC5C-0F45-829E-A834A238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E392B-A225-4A45-9250-74268F83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3CAA-C316-B943-A36F-4D4C37C8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27C0-BC96-904F-AEA0-C8A085E2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EA671-DF6C-3B4F-959D-4F9012C0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9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5DF1-140B-A74C-BB02-FAEF56F4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3909-E45E-D143-85A4-D708E2B3E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B193-CA3A-0A4F-A8C5-35A476EAE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7449B-F023-5740-AFCE-4232D5FA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EDEF2-F171-CD4B-8671-0453D0D4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C28F-599B-C84B-AEB7-917AA3E8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6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B45C-7495-5844-9EA0-57C4FB34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90350-C0B3-5148-84EC-7EEDAABD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85207-738A-694A-A2BB-18755C82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FE8E7-6D52-5C4A-B3CC-F5354608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BDB1-4752-6A4C-B3F8-F329F55E7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668EC-C775-3443-BFE7-475A225D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FEB1B-73B5-D543-9DF0-2AB1A772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28C06-6A15-2B4B-ACDF-04489C69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F786-877F-3A46-A9F6-66A04DE0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AEE69-CD69-224B-B5B8-AE31A53F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CEA15-0F3B-C242-8221-111630D0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07740-B6FF-DD47-A985-E6C4A4CB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4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AC224-0590-A043-A3C2-2147BA66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B1022-D327-A544-B97E-CCEEAE35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7DFC1-5473-2642-A7B2-44D5AAD4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9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F713-A09E-9445-BBEF-6A1DE356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54FAB-B71C-B14E-98CA-9F80B191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4DEF0-1F32-4C48-BC87-C0880EE1E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A4A1E-0ACE-E14E-B4C4-C3ED5736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95BCB-390F-2346-B47A-DFA1CF85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7B506-9F5E-BA4E-97DC-D2310EDB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2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ECD0-A12C-DF42-A51A-5D7F6AEB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5C2A0-7721-7E44-BF1B-4E64B74BE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9159C-8796-AA4B-92E0-EF84DE5D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DC88E-AC3B-E141-8A4D-A1100077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0B77C-FFCA-E346-82AE-E67AA572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CED2-AA95-0E48-A442-D5A24AD8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4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F754-850F-EE4C-8C23-19A7D1CD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1EC54-A54B-5945-97E1-629B6499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F21C-0DB9-3945-BCC1-F744CADE7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892E-D3EF-824B-9979-AE1E8D8E7E75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B77C0-84DE-224B-BB5E-7F117F2E6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7F1C-8F98-184A-A5F5-AE6C5A690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FAB8-1F62-7845-A521-19B9A8C20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ll_membrane#Membrane_polarity" TargetMode="External"/><Relationship Id="rId2" Type="http://schemas.openxmlformats.org/officeDocument/2006/relationships/hyperlink" Target="https://en.wikipedia.org/wiki/Na%2B/K%2B_ATP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ical_membrane" TargetMode="External"/><Relationship Id="rId5" Type="http://schemas.openxmlformats.org/officeDocument/2006/relationships/hyperlink" Target="https://en.wikipedia.org/wiki/Glucose" TargetMode="External"/><Relationship Id="rId4" Type="http://schemas.openxmlformats.org/officeDocument/2006/relationships/hyperlink" Target="https://en.wikipedia.org/wiki/Adenosine_triphosphat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BBF5-EF01-8747-B7C9-0C0781197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Carbohydrates pt.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B63C1-5FCF-084F-B944-4072F80F9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38055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502B-51D2-3641-984A-C01DB376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3D32-D089-CC44-937B-A97FBE73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3376"/>
            <a:ext cx="4876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glucose or other substrate attaches to the protein’s binding site, it causes a conformational change in the protein, allowing the substrate to translocate to the other side of the membrane </a:t>
            </a:r>
          </a:p>
          <a:p>
            <a:r>
              <a:rPr lang="en-US" dirty="0"/>
              <a:t>After the substrate is released, the conformational change is reversed and the GLUT protein can repeat the process.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61C08-B760-9046-BD7C-D632111B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963222"/>
            <a:ext cx="6273800" cy="38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8BB9-514F-B640-9595-64F91615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3827-F242-C74D-8779-85C61237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GLUT family divided into three classes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GLUT1 :</a:t>
            </a:r>
          </a:p>
          <a:p>
            <a:r>
              <a:rPr lang="en-US" dirty="0"/>
              <a:t>High Affinity for Glucose</a:t>
            </a:r>
          </a:p>
          <a:p>
            <a:r>
              <a:rPr lang="en-US" dirty="0"/>
              <a:t>Insulin independent </a:t>
            </a:r>
          </a:p>
          <a:p>
            <a:r>
              <a:rPr lang="en-US" dirty="0"/>
              <a:t>Allows glucose to cross the blood–brain barrier and supplies glucose to CNS </a:t>
            </a:r>
          </a:p>
          <a:p>
            <a:r>
              <a:rPr lang="en-US" dirty="0"/>
              <a:t>Supply of glucose to erythrocytes, endothelial cells of the brain, and most fetal tissue. </a:t>
            </a:r>
          </a:p>
          <a:p>
            <a:r>
              <a:rPr lang="en-US" dirty="0"/>
              <a:t>Patients with GLUT1 deficiency syndrome follow a ketogenic diet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A8F4-C808-D247-86C0-6F9B18B9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93B3-D2DB-874C-9477-7A0B890B0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GLUT2 </a:t>
            </a:r>
          </a:p>
          <a:p>
            <a:r>
              <a:rPr lang="en-US" dirty="0"/>
              <a:t>Insulin dependent </a:t>
            </a:r>
          </a:p>
          <a:p>
            <a:r>
              <a:rPr lang="en-US" dirty="0"/>
              <a:t>Lowest-affinity glucose transporter</a:t>
            </a:r>
          </a:p>
          <a:p>
            <a:r>
              <a:rPr lang="en-US" dirty="0"/>
              <a:t>Predominant expression in the b-cells of the pancreas, liver, small intestine, and kidney ( only uptake when glucose concentration is high)</a:t>
            </a:r>
          </a:p>
          <a:p>
            <a:r>
              <a:rPr lang="en-US" dirty="0"/>
              <a:t>Starts working when Glut 1 &amp; 3 saturated</a:t>
            </a:r>
          </a:p>
          <a:p>
            <a:r>
              <a:rPr lang="en-US" dirty="0"/>
              <a:t>Transport of most monosaccharides from enterocytes into the portal blood </a:t>
            </a:r>
          </a:p>
          <a:p>
            <a:r>
              <a:rPr lang="en-US" dirty="0"/>
              <a:t>High insulin levels cause GLUT2 to leave the plasma membrane of the enterocyte and return to storage vesicles.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0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1ED1-EB31-314D-AC6B-606CC0F1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E6EB-AD51-384F-8F2E-6AC6577D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GLUT3</a:t>
            </a:r>
          </a:p>
          <a:p>
            <a:pPr marL="0" indent="0">
              <a:buNone/>
            </a:pPr>
            <a:br>
              <a:rPr lang="en-US" b="1" u="sng" dirty="0">
                <a:solidFill>
                  <a:srgbClr val="C00000"/>
                </a:solidFill>
              </a:rPr>
            </a:br>
            <a:r>
              <a:rPr lang="en-US" b="1" dirty="0"/>
              <a:t>High-affinity glucose transporter ( Saturated with glucose</a:t>
            </a:r>
          </a:p>
          <a:p>
            <a:r>
              <a:rPr lang="en-US" dirty="0"/>
              <a:t>Dominant expression in brain and neurons that are highly dependent on glucose as a fuel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Insulin Independent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1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0F96-266D-6748-A5B1-A5CBBA03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60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9894-4415-1C45-861C-F93D9F5D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71600"/>
            <a:ext cx="116078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Glut 4 </a:t>
            </a:r>
          </a:p>
          <a:p>
            <a:r>
              <a:rPr lang="en-US" dirty="0"/>
              <a:t>Adipose tissue, muscle, heart </a:t>
            </a:r>
          </a:p>
          <a:p>
            <a:r>
              <a:rPr lang="en-US" dirty="0"/>
              <a:t>Insulin dependent: insulin always uptake of glucose/ translocation of GLUT4 from intracellular storage vesicles to the plasma membrane </a:t>
            </a:r>
          </a:p>
          <a:p>
            <a:r>
              <a:rPr lang="en-US" dirty="0"/>
              <a:t>Moderate affinity 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Glut 5</a:t>
            </a:r>
          </a:p>
          <a:p>
            <a:r>
              <a:rPr lang="en-US" dirty="0"/>
              <a:t>Uptake of fructose/ does not recognize glucose </a:t>
            </a:r>
          </a:p>
          <a:p>
            <a:r>
              <a:rPr lang="en-US" dirty="0"/>
              <a:t>expressed primarily in the small intestine and to a lesser degree in kidney, brain, skeletal muscle, and adipose tissue. Its main function is to transport dietary fructose across the brush border membrane of enterocytes.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4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506002-1C2E-5647-9035-E16042555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" y="0"/>
            <a:ext cx="11912599" cy="6680199"/>
          </a:xfrm>
        </p:spPr>
      </p:pic>
    </p:spTree>
    <p:extLst>
      <p:ext uri="{BB962C8B-B14F-4D97-AF65-F5344CB8AC3E}">
        <p14:creationId xmlns:p14="http://schemas.microsoft.com/office/powerpoint/2010/main" val="18662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F4060-B624-4C46-9BCB-F6DF0CCC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0" y="689599"/>
            <a:ext cx="7569200" cy="52484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1525A-2F42-6F42-8F03-F5A29EAE1F28}"/>
              </a:ext>
            </a:extLst>
          </p:cNvPr>
          <p:cNvSpPr txBox="1"/>
          <p:nvPr/>
        </p:nvSpPr>
        <p:spPr>
          <a:xfrm>
            <a:off x="762000" y="685800"/>
            <a:ext cx="355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Transporters in the enterocyte encounter the greatest variety of monosaccharides derived from dietary sources.</a:t>
            </a:r>
          </a:p>
          <a:p>
            <a:r>
              <a:rPr lang="en-US" dirty="0"/>
              <a:t> In contrast, the kidney filters and reabsorbs primarily glucose because glucose is practically the only monosaccharide in the systemic circulation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04E0C-118C-774C-AB90-2468AFB58F76}"/>
              </a:ext>
            </a:extLst>
          </p:cNvPr>
          <p:cNvSpPr txBox="1"/>
          <p:nvPr/>
        </p:nvSpPr>
        <p:spPr>
          <a:xfrm>
            <a:off x="6595672" y="3313821"/>
            <a:ext cx="101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Low Na+</a:t>
            </a:r>
          </a:p>
        </p:txBody>
      </p:sp>
    </p:spTree>
    <p:extLst>
      <p:ext uri="{BB962C8B-B14F-4D97-AF65-F5344CB8AC3E}">
        <p14:creationId xmlns:p14="http://schemas.microsoft.com/office/powerpoint/2010/main" val="421694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9589-5216-244A-8756-D01CC481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77" y="1252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Intestinal Absorption of Glucose and Galactose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2D44-F843-C64F-892F-9A9E58D2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77" y="1049311"/>
            <a:ext cx="10709223" cy="5127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carbohydrate digestion, glucose and galactose are transported into the enterocyte involving both active transport (SGLTs) and facilitated diffusion (GLUTs). </a:t>
            </a:r>
          </a:p>
          <a:p>
            <a:r>
              <a:rPr lang="en-US" b="1" dirty="0">
                <a:solidFill>
                  <a:srgbClr val="C00000"/>
                </a:solidFill>
              </a:rPr>
              <a:t>Active transport: </a:t>
            </a:r>
            <a:r>
              <a:rPr lang="en-US" dirty="0"/>
              <a:t>The attachment of Na+ to the carrier increases the transport protein’s affinity for glucose </a:t>
            </a:r>
          </a:p>
          <a:p>
            <a:r>
              <a:rPr lang="en-US" dirty="0"/>
              <a:t>After Na+ and glucose are transported into the enterocyte, they are released from SGLT1. </a:t>
            </a:r>
          </a:p>
          <a:p>
            <a:r>
              <a:rPr lang="en-US" dirty="0"/>
              <a:t>When intracellular glucose concentration increases, glucose binds to GLUT2 in the basolateral membrane</a:t>
            </a:r>
          </a:p>
          <a:p>
            <a:r>
              <a:rPr lang="en-US" dirty="0"/>
              <a:t>GLUT2 will facilitate exit of glucose and other monosaccharides from the enterocyte into the underlying capillaries for delivery into the hepatic portal vein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1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C209-287B-CA4D-B6ED-7764E5FB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Facilitated Transport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8402-2E1E-404E-A0D4-F3B54C311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glucose concentration in the intestinal lumen is high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after a large carbohydrate meal, glucose is transported into the enterocyte by</a:t>
            </a:r>
            <a:r>
              <a:rPr lang="en-US" b="1" dirty="0">
                <a:solidFill>
                  <a:srgbClr val="C00000"/>
                </a:solidFill>
              </a:rPr>
              <a:t> GLUT2 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i="1" dirty="0">
                <a:solidFill>
                  <a:schemeClr val="accent2"/>
                </a:solidFill>
              </a:rPr>
              <a:t>low affinity)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dirty="0"/>
              <a:t>in the brush border membrane</a:t>
            </a:r>
          </a:p>
          <a:p>
            <a:r>
              <a:rPr lang="en-US" dirty="0"/>
              <a:t> After high-carbohydrate meals, more glucose is transported into the enterocyte by facilitated transport than by active transport via SGLT1.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8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66E2-83AA-5743-8E42-2BEC4D6A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Intestinal Absorption of Fructose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EE33-8190-A046-B682-D0A7302B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GLUT5 </a:t>
            </a:r>
          </a:p>
          <a:p>
            <a:r>
              <a:rPr lang="en-US" dirty="0"/>
              <a:t>Facilitated diffusion </a:t>
            </a:r>
          </a:p>
          <a:p>
            <a:r>
              <a:rPr lang="en-US" dirty="0"/>
              <a:t>GLUT5 has a high affinity for fructose and is not influenced by the presence of glucose</a:t>
            </a:r>
          </a:p>
          <a:p>
            <a:r>
              <a:rPr lang="en-US" dirty="0"/>
              <a:t>Mainly in small intestine </a:t>
            </a:r>
          </a:p>
          <a:p>
            <a:r>
              <a:rPr lang="en-US" dirty="0"/>
              <a:t>Absorption does not require energy</a:t>
            </a:r>
          </a:p>
          <a:p>
            <a:r>
              <a:rPr lang="en-US" dirty="0"/>
              <a:t>When the intracellular concentration increases, fructose is transported out of the enterocyte into the hepatic portal vein by GLUT2 in the basolateral membrane</a:t>
            </a:r>
          </a:p>
          <a:p>
            <a:r>
              <a:rPr lang="en-US" dirty="0"/>
              <a:t>The facilitated transport process can proceed only down a concentration gradient </a:t>
            </a:r>
            <a:r>
              <a:rPr lang="en-US" dirty="0">
                <a:sym typeface="Wingdings" pitchFamily="2" charset="2"/>
              </a:rPr>
              <a:t> slower absorption rate compared to glucose and galactose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6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1FE4-38BA-3347-A7E7-DD3CB2BD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ABSORPTIONAND TRANSPORT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803E-14F5-A545-8785-DC151DDF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Dietary monosaccharides to be absorbed into the bloodstream, they must twice cross the plasma membrane of enterocytes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enter the cell on the brush border (apical)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Exit on the basolateral side that faces a network of capillaries connected to the hepatic portal vein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newly absorbed sugars are delivered directly to the liver where they will be metabolized according to the body’s needs,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7535-968E-3E46-817E-8B8A2B81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Hepatic Metabolism of Dietary Monosaccharides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BD19-20CF-0E4E-8E72-43972C08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409075"/>
            <a:ext cx="11083977" cy="4767888"/>
          </a:xfrm>
        </p:spPr>
        <p:txBody>
          <a:bodyPr/>
          <a:lstStyle/>
          <a:p>
            <a:r>
              <a:rPr lang="en-US" dirty="0"/>
              <a:t>After intestinal absorption of glucose, galactose, and fructose, they enter the hepatic portal vein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liver. </a:t>
            </a:r>
          </a:p>
          <a:p>
            <a:r>
              <a:rPr lang="en-US" dirty="0"/>
              <a:t>All of the galactose and fructose is taken up by the liver through specific GLUTs and metabolized. </a:t>
            </a:r>
          </a:p>
          <a:p>
            <a:r>
              <a:rPr lang="en-US" dirty="0"/>
              <a:t>Only 30–40% of glucose is taken up by the liver, with the majority passing through into the systemic circulation ( only glucose is found in blood)</a:t>
            </a:r>
          </a:p>
          <a:p>
            <a:r>
              <a:rPr lang="en-US" dirty="0"/>
              <a:t>Galactose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glucose derivatives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and stored as liver glycogen</a:t>
            </a:r>
          </a:p>
          <a:p>
            <a:r>
              <a:rPr lang="en-US" dirty="0"/>
              <a:t>Fructose</a:t>
            </a:r>
            <a:r>
              <a:rPr lang="en-US" dirty="0">
                <a:sym typeface="Wingdings" pitchFamily="2" charset="2"/>
              </a:rPr>
              <a:t> supplies liver with energy… excess is stored as triacylglycerol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7C20-F211-4644-92B1-83AA2DA0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BLOOD GLUCOSE CONCENTRATION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0AC7-CC30-F341-938B-9E16B0400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Maintaining normal blood glucose concentration </a:t>
            </a:r>
          </a:p>
          <a:p>
            <a:r>
              <a:rPr lang="en-US" dirty="0"/>
              <a:t> Insulin inhibits hepatic gluconeogenesis and promotes glucose utilization </a:t>
            </a:r>
          </a:p>
          <a:p>
            <a:r>
              <a:rPr lang="en-US" dirty="0"/>
              <a:t>Glucagon increases the breakdown of liver glycogen by glycogenolysis. </a:t>
            </a:r>
          </a:p>
          <a:p>
            <a:r>
              <a:rPr lang="en-US" dirty="0"/>
              <a:t>Secretion of glucocorticoid hormones (stress hormones) primarily cause increased activity of hepatic </a:t>
            </a:r>
            <a:r>
              <a:rPr lang="en-US" b="1" dirty="0"/>
              <a:t>gluconeogenesis and </a:t>
            </a:r>
            <a:r>
              <a:rPr lang="en-US" dirty="0"/>
              <a:t>antagonize insulin response by skeletal muscle and white adipose tissue </a:t>
            </a:r>
          </a:p>
          <a:p>
            <a:r>
              <a:rPr lang="en-US" dirty="0"/>
              <a:t>“In both mouse and human muscle cells, GC reduce insulin-stimulated glucose uptake attenuating insulin-induced GLUT4 translocation to the cell membrane.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F91D7-FA93-8244-B7ED-9DA2270EDC6D}"/>
              </a:ext>
            </a:extLst>
          </p:cNvPr>
          <p:cNvSpPr/>
          <p:nvPr/>
        </p:nvSpPr>
        <p:spPr>
          <a:xfrm>
            <a:off x="4699000" y="594613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303030"/>
                </a:solidFill>
                <a:latin typeface="arial" panose="020B0604020202020204" pitchFamily="34" charset="0"/>
              </a:rPr>
              <a:t>Kuo</a:t>
            </a:r>
            <a:r>
              <a:rPr lang="en-US" sz="1200" dirty="0">
                <a:solidFill>
                  <a:srgbClr val="303030"/>
                </a:solidFill>
                <a:latin typeface="arial" panose="020B0604020202020204" pitchFamily="34" charset="0"/>
              </a:rPr>
              <a:t> T, McQueen A, Chen TC, Wang JC. Regulation of Glucose Homeostasis by Glucocorticoids. </a:t>
            </a:r>
            <a:r>
              <a:rPr lang="en-US" sz="1200" i="1" dirty="0">
                <a:solidFill>
                  <a:srgbClr val="303030"/>
                </a:solidFill>
                <a:latin typeface="arial" panose="020B0604020202020204" pitchFamily="34" charset="0"/>
              </a:rPr>
              <a:t>Adv </a:t>
            </a:r>
            <a:r>
              <a:rPr lang="en-US" sz="1200" i="1" dirty="0" err="1">
                <a:solidFill>
                  <a:srgbClr val="303030"/>
                </a:solidFill>
                <a:latin typeface="arial" panose="020B0604020202020204" pitchFamily="34" charset="0"/>
              </a:rPr>
              <a:t>Exp</a:t>
            </a:r>
            <a:r>
              <a:rPr lang="en-US" sz="1200" i="1" dirty="0">
                <a:solidFill>
                  <a:srgbClr val="303030"/>
                </a:solidFill>
                <a:latin typeface="arial" panose="020B0604020202020204" pitchFamily="34" charset="0"/>
              </a:rPr>
              <a:t> Med Biol</a:t>
            </a:r>
            <a:r>
              <a:rPr lang="en-US" sz="1200" dirty="0">
                <a:solidFill>
                  <a:srgbClr val="303030"/>
                </a:solidFill>
                <a:latin typeface="arial" panose="020B0604020202020204" pitchFamily="34" charset="0"/>
              </a:rPr>
              <a:t>. 2015;872:99-126.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388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E1BB7B-B94E-4940-9156-C907017A9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81" y="406400"/>
            <a:ext cx="11182305" cy="5867400"/>
          </a:xfrm>
        </p:spPr>
      </p:pic>
    </p:spTree>
    <p:extLst>
      <p:ext uri="{BB962C8B-B14F-4D97-AF65-F5344CB8AC3E}">
        <p14:creationId xmlns:p14="http://schemas.microsoft.com/office/powerpoint/2010/main" val="253820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FF17-8E2E-CA47-B594-DFA2EF73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796925"/>
            <a:ext cx="10515600" cy="4351338"/>
          </a:xfrm>
        </p:spPr>
        <p:txBody>
          <a:bodyPr/>
          <a:lstStyle/>
          <a:p>
            <a:r>
              <a:rPr lang="en-US" dirty="0"/>
              <a:t>The movement of molecules across cell membranes, including those of enterocytes is a highly regulated process</a:t>
            </a:r>
          </a:p>
          <a:p>
            <a:r>
              <a:rPr lang="en-US" dirty="0"/>
              <a:t>Monosaccharides movement mediated by specialized transport proteins integrated in the cell membrane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energy-dependent </a:t>
            </a:r>
            <a:r>
              <a:rPr lang="en-US" i="1" dirty="0"/>
              <a:t>sodium- glucose cotransporters </a:t>
            </a:r>
            <a:r>
              <a:rPr lang="en-US" dirty="0"/>
              <a:t>(SGLTs)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facilitated diffusion </a:t>
            </a:r>
            <a:r>
              <a:rPr lang="en-US" i="1" dirty="0"/>
              <a:t>glucose transporters </a:t>
            </a:r>
            <a:r>
              <a:rPr lang="en-US" dirty="0"/>
              <a:t>(GLUTs)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Each tissue has a different distribution of SGLTs and GLUTs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8893-3324-884F-9CDE-35C67987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SGLTs</a:t>
            </a:r>
            <a:r>
              <a:rPr lang="en-US" b="1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en-US" i="1" dirty="0"/>
              <a:t>The energy-dependent sodium- glucose cotransporters</a:t>
            </a:r>
            <a:br>
              <a:rPr lang="en-US" i="1" dirty="0"/>
            </a:br>
            <a:br>
              <a:rPr lang="en-US" dirty="0">
                <a:solidFill>
                  <a:srgbClr val="C00000"/>
                </a:solidFill>
                <a:latin typeface="American Typewriter" panose="02090604020004020304" pitchFamily="18" charset="77"/>
              </a:rPr>
            </a:br>
            <a:endParaRPr lang="en-US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0A21-295D-1B4C-BD8A-CD0CF928F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356518"/>
            <a:ext cx="4337050" cy="5501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Symporters</a:t>
            </a:r>
          </a:p>
          <a:p>
            <a:pPr lvl="1"/>
            <a:r>
              <a:rPr lang="en-US" dirty="0"/>
              <a:t>simultaneously transports two substances (Na+ and glucose or galactose) in the same direction and is thus a symporter. </a:t>
            </a:r>
          </a:p>
          <a:p>
            <a:r>
              <a:rPr lang="en-US" dirty="0"/>
              <a:t>SGLTs are enzyme proteins that take up glucose into cells against an electrochemical gradient, and take up sodium ions down their concentration gradient. </a:t>
            </a:r>
          </a:p>
          <a:p>
            <a:r>
              <a:rPr lang="en-US" dirty="0"/>
              <a:t>SGLT1 and SGLT2 play prominent roles in monosaccharide transport </a:t>
            </a:r>
          </a:p>
          <a:p>
            <a:r>
              <a:rPr lang="en-US" dirty="0"/>
              <a:t>The function of SGLTs is coupled with sodium cotransport and ATP hydrolysis</a:t>
            </a:r>
          </a:p>
          <a:p>
            <a:r>
              <a:rPr lang="en-US" dirty="0"/>
              <a:t>Dependent on cellular energy and exemplify active transport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5" name="Picture 1" descr="page36image3339784272">
            <a:extLst>
              <a:ext uri="{FF2B5EF4-FFF2-40B4-BE49-F238E27FC236}">
                <a16:creationId xmlns:a16="http://schemas.microsoft.com/office/drawing/2014/main" id="{99F833B7-4000-1740-A391-2FC07844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70706"/>
            <a:ext cx="7820025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1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4699-1DAC-4647-9D52-3176D3ED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SGLTs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87F8-D6DC-7644-9B1A-2A7C3059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46529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SGLT’s- secondary transport</a:t>
            </a:r>
          </a:p>
          <a:p>
            <a:r>
              <a:rPr lang="en-US" dirty="0"/>
              <a:t>Rely on the sodium concentration gradient generated by the sodium–potassium ATPase as a source of chemical potential to generate energy for taking up glucose against concentration gradient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ECE6D-72BE-4B40-AF80-CB2C2605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49901"/>
            <a:ext cx="6324600" cy="4981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A63FB4-0A3D-5347-A4B5-62ED8E03A108}"/>
              </a:ext>
            </a:extLst>
          </p:cNvPr>
          <p:cNvSpPr/>
          <p:nvPr/>
        </p:nvSpPr>
        <p:spPr>
          <a:xfrm>
            <a:off x="6350000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The Na</a:t>
            </a:r>
            <a:r>
              <a:rPr lang="en-US" sz="800" dirty="0">
                <a:latin typeface="MathematicalPi"/>
              </a:rPr>
              <a:t>􏰄</a:t>
            </a:r>
            <a:r>
              <a:rPr lang="en-US" dirty="0">
                <a:latin typeface="Optima" panose="02000503060000020004" pitchFamily="2" charset="0"/>
              </a:rPr>
              <a:t>K</a:t>
            </a:r>
            <a:r>
              <a:rPr lang="en-US" sz="800" dirty="0">
                <a:latin typeface="MathematicalPi"/>
              </a:rPr>
              <a:t>􏰄 </a:t>
            </a:r>
            <a:r>
              <a:rPr lang="en-US" dirty="0">
                <a:latin typeface="Optima" panose="02000503060000020004" pitchFamily="2" charset="0"/>
              </a:rPr>
              <a:t>ATPase continues to pump Na</a:t>
            </a:r>
            <a:r>
              <a:rPr lang="en-US" sz="800" dirty="0">
                <a:latin typeface="MathematicalPi"/>
              </a:rPr>
              <a:t>􏰄 </a:t>
            </a:r>
            <a:r>
              <a:rPr lang="en-US" dirty="0">
                <a:latin typeface="Optima" panose="02000503060000020004" pitchFamily="2" charset="0"/>
              </a:rPr>
              <a:t>outward to maintain the Na</a:t>
            </a:r>
            <a:r>
              <a:rPr lang="en-US" sz="800" dirty="0">
                <a:latin typeface="MathematicalPi"/>
              </a:rPr>
              <a:t>􏰄 </a:t>
            </a:r>
            <a:r>
              <a:rPr lang="en-US" dirty="0">
                <a:latin typeface="Optima" panose="02000503060000020004" pitchFamily="2" charset="0"/>
              </a:rPr>
              <a:t>gradient that drives glucose uptake.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35B-0244-4A46-9F64-F07EB5E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114425"/>
            <a:ext cx="10515600" cy="4351338"/>
          </a:xfrm>
        </p:spPr>
        <p:txBody>
          <a:bodyPr/>
          <a:lstStyle/>
          <a:p>
            <a:r>
              <a:rPr lang="en-US" dirty="0"/>
              <a:t>The transport protein of SGLT1 has two binding sites. The glucose binding site is not available unless the transport protein has already bound a Na+. </a:t>
            </a:r>
          </a:p>
          <a:p>
            <a:r>
              <a:rPr lang="en-US" dirty="0"/>
              <a:t>Firstly, an </a:t>
            </a:r>
            <a:r>
              <a:rPr lang="en-US" dirty="0">
                <a:hlinkClick r:id="rId2" tooltip="Na+/K+ ATPa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Na+/K+ ATPase</a:t>
            </a:r>
            <a:r>
              <a:rPr lang="en-US" dirty="0"/>
              <a:t> pump on the </a:t>
            </a:r>
            <a:r>
              <a:rPr lang="en-US" dirty="0">
                <a:hlinkClick r:id="rId3" tooltip="Cell membra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basolateral</a:t>
            </a:r>
            <a:r>
              <a:rPr lang="en-US" dirty="0"/>
              <a:t> membrane of the proximal tubule cell uses </a:t>
            </a:r>
            <a:r>
              <a:rPr lang="en-US" dirty="0">
                <a:hlinkClick r:id="rId4" tooltip="Adenosine triphosph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ATP</a:t>
            </a:r>
            <a:r>
              <a:rPr lang="en-US" dirty="0"/>
              <a:t> molecules to move 3 sodium ions outward into the blood, while bringing in 2 potassium ions</a:t>
            </a:r>
          </a:p>
          <a:p>
            <a:r>
              <a:rPr lang="en-US" dirty="0"/>
              <a:t>The SGLT proteins use the energy from this downhill sodium ion gradient created by the ATPase pump to transport </a:t>
            </a:r>
            <a:r>
              <a:rPr lang="en-US" dirty="0">
                <a:hlinkClick r:id="rId5" tooltip="Gluco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glucose</a:t>
            </a:r>
            <a:r>
              <a:rPr lang="en-US" dirty="0"/>
              <a:t> across the </a:t>
            </a:r>
            <a:r>
              <a:rPr lang="en-US" dirty="0">
                <a:hlinkClick r:id="rId6" tooltip="Apical membra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apical membrane</a:t>
            </a:r>
            <a:r>
              <a:rPr lang="en-US" dirty="0"/>
              <a:t>, against an uphill glucose gradient</a:t>
            </a:r>
          </a:p>
        </p:txBody>
      </p:sp>
    </p:spTree>
    <p:extLst>
      <p:ext uri="{BB962C8B-B14F-4D97-AF65-F5344CB8AC3E}">
        <p14:creationId xmlns:p14="http://schemas.microsoft.com/office/powerpoint/2010/main" val="109900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B7C1-6910-A941-9911-6E9B386F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SGLT1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4417-0DD8-354F-8C12-517723BF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Expressed mainly in the brush border membrane of enterocytes where its primary role is the absorption of dietary glucose and galactose</a:t>
            </a:r>
          </a:p>
          <a:p>
            <a:r>
              <a:rPr lang="en-US" dirty="0"/>
              <a:t>Mutations in the </a:t>
            </a:r>
            <a:r>
              <a:rPr lang="en-US" i="1" dirty="0"/>
              <a:t>SGLT1 </a:t>
            </a:r>
            <a:r>
              <a:rPr lang="en-US" dirty="0"/>
              <a:t>gene causing the genetic abnormality called </a:t>
            </a:r>
            <a:r>
              <a:rPr lang="en-US" i="1" dirty="0"/>
              <a:t>glucose-galactose malabsorption. </a:t>
            </a:r>
          </a:p>
          <a:p>
            <a:r>
              <a:rPr lang="en-US" dirty="0"/>
              <a:t>Patients with the mutation experience severe diarrhea unless food sources of glucose and galactose are removed from the diet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7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FF3-19D7-354C-8D2F-869B8CED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SGLT2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9507-EE30-5D44-8A95-E163DDA5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SGLT2 is highly expressed in the proximal tubule of the kidney where it is responsible for reabsorbing glucose from the glomerular filtrate.</a:t>
            </a:r>
          </a:p>
          <a:p>
            <a:pPr marL="0" indent="0">
              <a:buNone/>
            </a:pPr>
            <a:r>
              <a:rPr lang="en-US" dirty="0"/>
              <a:t>Important for glucose retention </a:t>
            </a:r>
          </a:p>
          <a:p>
            <a:pPr marL="0" indent="0">
              <a:buNone/>
            </a:pPr>
            <a:r>
              <a:rPr lang="en-US" dirty="0"/>
              <a:t>In type 2 diabetes mellitus, SGLT2 may be upregulated, which can exacerbate </a:t>
            </a:r>
            <a:r>
              <a:rPr lang="en-US" b="1" dirty="0"/>
              <a:t>hyperglycemia</a:t>
            </a:r>
            <a:r>
              <a:rPr lang="en-US" dirty="0"/>
              <a:t>. </a:t>
            </a:r>
          </a:p>
          <a:p>
            <a:r>
              <a:rPr lang="en-US" dirty="0"/>
              <a:t>Anti- hyperglycemic drugs called SGLT2 inhibitors are being used to promote the urinary excretion of glucose by blocking the glucose reabsorption in the kidney proximal tubule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4E85-B88A-784E-BB76-46066382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GLUTs </a:t>
            </a:r>
            <a:br>
              <a:rPr lang="en-US" b="1" dirty="0">
                <a:solidFill>
                  <a:srgbClr val="C00000"/>
                </a:solidFill>
                <a:latin typeface="American Typewriter" panose="02090604020004020304" pitchFamily="18" charset="77"/>
              </a:rPr>
            </a:br>
            <a:endParaRPr lang="en-US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AE0D-FE86-4142-8D49-0BFCA68D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Facilitated diffusion</a:t>
            </a:r>
          </a:p>
          <a:p>
            <a:r>
              <a:rPr lang="en-US" dirty="0"/>
              <a:t>Transport glucose across the plasma membrane. They are enzyme proteins that can also transport galactose and fructose</a:t>
            </a:r>
          </a:p>
          <a:p>
            <a:r>
              <a:rPr lang="en-US" dirty="0"/>
              <a:t>GLUTs are expressed in a wide variety of cells, from red blood cells to liver to the brain</a:t>
            </a:r>
          </a:p>
          <a:p>
            <a:r>
              <a:rPr lang="en-US" dirty="0"/>
              <a:t>Each GLUT is an integral protein, penetrating and spanning the lipid bilayer of the plasma membrane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2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1477</Words>
  <Application>Microsoft Macintosh PowerPoint</Application>
  <PresentationFormat>Widescreen</PresentationFormat>
  <Paragraphs>124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American Typewriter</vt:lpstr>
      <vt:lpstr>Arial</vt:lpstr>
      <vt:lpstr>Arial</vt:lpstr>
      <vt:lpstr>Calibri</vt:lpstr>
      <vt:lpstr>Calibri Light</vt:lpstr>
      <vt:lpstr>MathematicalPi</vt:lpstr>
      <vt:lpstr>Optima</vt:lpstr>
      <vt:lpstr>Wingdings</vt:lpstr>
      <vt:lpstr>Office Theme</vt:lpstr>
      <vt:lpstr>Carbohydrates pt. 2</vt:lpstr>
      <vt:lpstr>ABSORPTIONAND TRANSPORT  </vt:lpstr>
      <vt:lpstr>PowerPoint Presentation</vt:lpstr>
      <vt:lpstr>SGLTs The energy-dependent sodium- glucose cotransporters  </vt:lpstr>
      <vt:lpstr>SGLTs</vt:lpstr>
      <vt:lpstr>PowerPoint Presentation</vt:lpstr>
      <vt:lpstr>SGLT1  </vt:lpstr>
      <vt:lpstr>SGLT2  </vt:lpstr>
      <vt:lpstr>GLUTs  </vt:lpstr>
      <vt:lpstr>GLUTs</vt:lpstr>
      <vt:lpstr>GLUTs</vt:lpstr>
      <vt:lpstr>GLUTs</vt:lpstr>
      <vt:lpstr>GLUTs</vt:lpstr>
      <vt:lpstr>GLUTs</vt:lpstr>
      <vt:lpstr>PowerPoint Presentation</vt:lpstr>
      <vt:lpstr>PowerPoint Presentation</vt:lpstr>
      <vt:lpstr>Intestinal Absorption of Glucose and Galactose  </vt:lpstr>
      <vt:lpstr>Facilitated Transport  </vt:lpstr>
      <vt:lpstr>Intestinal Absorption of Fructose  </vt:lpstr>
      <vt:lpstr>Hepatic Metabolism of Dietary Monosaccharides  </vt:lpstr>
      <vt:lpstr>BLOOD GLUCOSE CONCENTRATION 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 pt 2</dc:title>
  <dc:creator>Hind Eliyan</dc:creator>
  <cp:lastModifiedBy>Hind Eliyan</cp:lastModifiedBy>
  <cp:revision>34</cp:revision>
  <dcterms:created xsi:type="dcterms:W3CDTF">2021-09-26T13:55:44Z</dcterms:created>
  <dcterms:modified xsi:type="dcterms:W3CDTF">2021-10-02T05:23:39Z</dcterms:modified>
</cp:coreProperties>
</file>