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3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AB4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thman\Desktop\New folder (6)\0321433726_02_CH01A_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4582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1AB4D"/>
                </a:solidFill>
              </a:rPr>
              <a:t>Aggregate Output &amp; Aggregate Income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372600" cy="5562600"/>
          </a:xfrm>
        </p:spPr>
        <p:txBody>
          <a:bodyPr>
            <a:noAutofit/>
          </a:bodyPr>
          <a:lstStyle/>
          <a:p>
            <a:r>
              <a:rPr lang="en-US" b="1" dirty="0" smtClean="0"/>
              <a:t> Aggregate Output</a:t>
            </a:r>
          </a:p>
          <a:p>
            <a:r>
              <a:rPr lang="en-US" sz="3000" dirty="0" smtClean="0"/>
              <a:t>Gross Domestic Product (GDP) </a:t>
            </a:r>
            <a:r>
              <a:rPr lang="en-US" sz="3000" dirty="0" smtClean="0">
                <a:solidFill>
                  <a:srgbClr val="FF0000"/>
                </a:solidFill>
              </a:rPr>
              <a:t>is the market value of all final goods and services produced in the domestic economy during a particular </a:t>
            </a:r>
            <a:r>
              <a:rPr lang="en-US" sz="3000" dirty="0" smtClean="0">
                <a:solidFill>
                  <a:srgbClr val="FF0000"/>
                </a:solidFill>
              </a:rPr>
              <a:t>year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 </a:t>
            </a:r>
            <a:r>
              <a:rPr lang="en-US" b="1" dirty="0" smtClean="0"/>
              <a:t>Aggregate Income</a:t>
            </a:r>
            <a:br>
              <a:rPr lang="en-US" b="1" dirty="0" smtClean="0"/>
            </a:br>
            <a:r>
              <a:rPr lang="en-US" sz="3000" dirty="0" smtClean="0"/>
              <a:t>It </a:t>
            </a:r>
            <a:r>
              <a:rPr lang="en-US" sz="3000" dirty="0" smtClean="0">
                <a:solidFill>
                  <a:srgbClr val="FF0000"/>
                </a:solidFill>
              </a:rPr>
              <a:t>is </a:t>
            </a:r>
            <a:r>
              <a:rPr lang="en-US" sz="3000" dirty="0" smtClean="0">
                <a:solidFill>
                  <a:srgbClr val="FF0000"/>
                </a:solidFill>
              </a:rPr>
              <a:t>total </a:t>
            </a:r>
            <a:r>
              <a:rPr lang="en-US" sz="3000" dirty="0" smtClean="0">
                <a:solidFill>
                  <a:srgbClr val="FF0000"/>
                </a:solidFill>
              </a:rPr>
              <a:t>income received by all factors of production (land, capital, labor, entrepreneurship) that are used in the production process during a particular </a:t>
            </a:r>
            <a:r>
              <a:rPr lang="en-US" sz="3000" dirty="0" smtClean="0">
                <a:solidFill>
                  <a:srgbClr val="FF0000"/>
                </a:solidFill>
              </a:rPr>
              <a:t>year</a:t>
            </a:r>
            <a:endParaRPr lang="en-US" sz="3000" dirty="0" smtClean="0">
              <a:solidFill>
                <a:srgbClr val="FF0000"/>
              </a:solidFill>
            </a:endParaRPr>
          </a:p>
          <a:p>
            <a:r>
              <a:rPr lang="en-US" b="1" dirty="0" smtClean="0"/>
              <a:t> Distinction Between Nominal and Real</a:t>
            </a:r>
            <a:br>
              <a:rPr lang="en-US" b="1" dirty="0" smtClean="0"/>
            </a:br>
            <a:r>
              <a:rPr lang="en-US" b="1" dirty="0" smtClean="0"/>
              <a:t>  </a:t>
            </a:r>
            <a:r>
              <a:rPr lang="en-US" sz="3000" dirty="0" smtClean="0"/>
              <a:t>Nominal = </a:t>
            </a:r>
            <a:r>
              <a:rPr lang="en-US" sz="3000" dirty="0" smtClean="0"/>
              <a:t>values of Q’s measured </a:t>
            </a:r>
            <a:r>
              <a:rPr lang="en-US" sz="3000" dirty="0" smtClean="0"/>
              <a:t>using current prices</a:t>
            </a:r>
            <a:br>
              <a:rPr lang="en-US" sz="3000" dirty="0" smtClean="0"/>
            </a:br>
            <a:r>
              <a:rPr lang="en-US" sz="3000" dirty="0" smtClean="0"/>
              <a:t>  Real = </a:t>
            </a:r>
            <a:r>
              <a:rPr lang="en-US" sz="3000" dirty="0" smtClean="0"/>
              <a:t>values of Q’s measured using constant </a:t>
            </a:r>
            <a:r>
              <a:rPr lang="en-US" sz="3000" dirty="0" smtClean="0"/>
              <a:t>prices 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b="1" dirty="0" smtClean="0">
                <a:solidFill>
                  <a:srgbClr val="F1AB4D"/>
                </a:solidFill>
              </a:rPr>
              <a:t>Aggregate Price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410200"/>
          </a:xfrm>
        </p:spPr>
        <p:txBody>
          <a:bodyPr>
            <a:noAutofit/>
          </a:bodyPr>
          <a:lstStyle/>
          <a:p>
            <a:r>
              <a:rPr lang="en-US" dirty="0" smtClean="0"/>
              <a:t>Aggregate price level </a:t>
            </a:r>
            <a:r>
              <a:rPr lang="en-US" dirty="0" smtClean="0">
                <a:solidFill>
                  <a:srgbClr val="FF0000"/>
                </a:solidFill>
              </a:rPr>
              <a:t>is a measure of average prices in the economy.</a:t>
            </a:r>
          </a:p>
          <a:p>
            <a:r>
              <a:rPr lang="en-US" dirty="0" smtClean="0"/>
              <a:t>One measure of the price level is the GDP Deflator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GDP Deflator = nominal GDP ÷ real GDP</a:t>
            </a:r>
            <a:endParaRPr lang="en-US" dirty="0" smtClean="0"/>
          </a:p>
          <a:p>
            <a:r>
              <a:rPr lang="en-US" dirty="0" smtClean="0"/>
              <a:t>Another measure of the aggregate price level is the Consumer Price Index (CPI)</a:t>
            </a:r>
          </a:p>
          <a:p>
            <a:r>
              <a:rPr lang="en-US" dirty="0" smtClean="0"/>
              <a:t>The CPI </a:t>
            </a:r>
            <a:r>
              <a:rPr lang="en-US" dirty="0" smtClean="0">
                <a:solidFill>
                  <a:srgbClr val="FF0000"/>
                </a:solidFill>
              </a:rPr>
              <a:t>is a measure of the average change over time in the prices paid by urban consumer for a market basket of goods and services.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1AB4D"/>
                </a:solidFill>
              </a:rPr>
              <a:t>Growth </a:t>
            </a:r>
            <a:r>
              <a:rPr lang="en-US" b="1" dirty="0" smtClean="0">
                <a:solidFill>
                  <a:srgbClr val="F1AB4D"/>
                </a:solidFill>
              </a:rPr>
              <a:t>Rates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6200" y="1600201"/>
            <a:ext cx="8915400" cy="3886200"/>
          </a:xfrm>
        </p:spPr>
        <p:txBody>
          <a:bodyPr/>
          <a:lstStyle/>
          <a:p>
            <a:r>
              <a:rPr lang="en-US" dirty="0" smtClean="0"/>
              <a:t>A growth rate is a percentage change in a variable</a:t>
            </a:r>
          </a:p>
          <a:p>
            <a:r>
              <a:rPr lang="en-US" dirty="0" smtClean="0"/>
              <a:t>GDP growth is the percentage change in GDP relative to the previous year</a:t>
            </a:r>
          </a:p>
          <a:p>
            <a:r>
              <a:rPr lang="en-US" dirty="0" smtClean="0"/>
              <a:t>Inflation rate is </a:t>
            </a:r>
            <a:r>
              <a:rPr lang="en-US" dirty="0" smtClean="0"/>
              <a:t>the percentage change in </a:t>
            </a:r>
            <a:r>
              <a:rPr lang="en-US" dirty="0" smtClean="0"/>
              <a:t>the CPI relative </a:t>
            </a:r>
            <a:r>
              <a:rPr lang="en-US" dirty="0" smtClean="0"/>
              <a:t>to the previous </a:t>
            </a:r>
            <a:r>
              <a:rPr lang="en-US" dirty="0" smtClean="0"/>
              <a:t>year</a:t>
            </a:r>
          </a:p>
          <a:p>
            <a:r>
              <a:rPr lang="en-US" dirty="0" smtClean="0"/>
              <a:t>Investment growth </a:t>
            </a:r>
            <a:r>
              <a:rPr lang="en-US" dirty="0" smtClean="0"/>
              <a:t>is the percentage change in </a:t>
            </a:r>
            <a:r>
              <a:rPr lang="en-US" dirty="0" smtClean="0"/>
              <a:t>investment relative </a:t>
            </a:r>
            <a:r>
              <a:rPr lang="en-US" dirty="0" smtClean="0"/>
              <a:t>to the previous year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1AB4D"/>
                </a:solidFill>
              </a:rPr>
              <a:t>Calculation of GDP Growth and the </a:t>
            </a:r>
            <a:r>
              <a:rPr lang="en-US" b="1" dirty="0" smtClean="0">
                <a:solidFill>
                  <a:srgbClr val="F1AB4D"/>
                </a:solidFill>
              </a:rPr>
              <a:t>Inflation Rate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81000" y="1981200"/>
          <a:ext cx="4648200" cy="1066800"/>
        </p:xfrm>
        <a:graphic>
          <a:graphicData uri="http://schemas.openxmlformats.org/presentationml/2006/ole">
            <p:oleObj spid="_x0000_s19458" name="معادلة" r:id="rId3" imgW="1866600" imgH="43164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81000" y="3581400"/>
          <a:ext cx="7010400" cy="990600"/>
        </p:xfrm>
        <a:graphic>
          <a:graphicData uri="http://schemas.openxmlformats.org/presentationml/2006/ole">
            <p:oleObj spid="_x0000_s19459" name="معادلة" r:id="rId4" imgW="2628720" imgH="39348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ph idx="1"/>
          </p:nvPr>
        </p:nvGraphicFramePr>
        <p:xfrm>
          <a:off x="533400" y="5257800"/>
          <a:ext cx="6019799" cy="990600"/>
        </p:xfrm>
        <a:graphic>
          <a:graphicData uri="http://schemas.openxmlformats.org/presentationml/2006/ole">
            <p:oleObj spid="_x0000_s19460" name="معادلة" r:id="rId5" imgW="23238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172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Office Theme</vt:lpstr>
      <vt:lpstr>معادلة</vt:lpstr>
      <vt:lpstr>Microsoft Equation 3.0</vt:lpstr>
      <vt:lpstr>Slide 1</vt:lpstr>
      <vt:lpstr>Aggregate Output &amp; Aggregate Income</vt:lpstr>
      <vt:lpstr>Aggregate Price Level</vt:lpstr>
      <vt:lpstr>Growth Rates</vt:lpstr>
      <vt:lpstr>Calculation of GDP Growth and the Inflation Rate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Othman</dc:creator>
  <cp:lastModifiedBy>fsrouji</cp:lastModifiedBy>
  <cp:revision>16</cp:revision>
  <dcterms:created xsi:type="dcterms:W3CDTF">2006-08-16T00:00:00Z</dcterms:created>
  <dcterms:modified xsi:type="dcterms:W3CDTF">2013-10-08T09:12:38Z</dcterms:modified>
</cp:coreProperties>
</file>