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8" r:id="rId6"/>
    <p:sldId id="266" r:id="rId7"/>
    <p:sldId id="257" r:id="rId8"/>
    <p:sldId id="260" r:id="rId9"/>
    <p:sldId id="269" r:id="rId10"/>
    <p:sldId id="261" r:id="rId11"/>
    <p:sldId id="270" r:id="rId12"/>
    <p:sldId id="271" r:id="rId13"/>
    <p:sldId id="272" r:id="rId14"/>
    <p:sldId id="273" r:id="rId15"/>
    <p:sldId id="277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5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Strategy 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b="1" u="sng" dirty="0" smtClean="0"/>
            <a:t>Interest-enhancement strategy</a:t>
          </a:r>
          <a:endParaRPr lang="en-US" b="1" u="sng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 smtClean="0"/>
            <a:t>To make uninteresting or difficult tasks more enjoyable, interesting, and challenging to complete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Strategy 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u="sng" dirty="0" smtClean="0"/>
            <a:t>Efficacy management</a:t>
          </a:r>
          <a:endParaRPr lang="en-US" b="1" u="sng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Strategy 3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u="sng" dirty="0" smtClean="0"/>
            <a:t>Volition-control</a:t>
          </a:r>
          <a:endParaRPr lang="en-US" b="1" u="sng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To persist, sustain and be proactive when facing challenges and difficult problems.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ADD937E9-DBBA-413D-B695-3AA67F31CD2A}">
      <dgm:prSet/>
      <dgm:spPr/>
      <dgm:t>
        <a:bodyPr/>
        <a:lstStyle/>
        <a:p>
          <a:r>
            <a:rPr lang="en-US" dirty="0" smtClean="0"/>
            <a:t>To feel confident about the one’s self and abilities</a:t>
          </a:r>
          <a:endParaRPr lang="en-US" dirty="0" smtClean="0"/>
        </a:p>
      </dgm:t>
    </dgm:pt>
    <dgm:pt modelId="{CBEF95D3-6EEC-4170-9D68-8469D699E47F}" type="parTrans" cxnId="{DF249359-0BBE-417F-9BD7-95234A712925}">
      <dgm:prSet/>
      <dgm:spPr/>
      <dgm:t>
        <a:bodyPr/>
        <a:lstStyle/>
        <a:p>
          <a:endParaRPr lang="en-US"/>
        </a:p>
      </dgm:t>
    </dgm:pt>
    <dgm:pt modelId="{041CD34D-6495-4B6E-A378-8835FE193E8A}" type="sibTrans" cxnId="{DF249359-0BBE-417F-9BD7-95234A712925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6" custScaleX="101862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1" presStyleCnt="6" custScaleX="103777" custScaleY="165922" custLinFactNeighborX="-1213" custLinFactNeighborY="8178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LinFactNeighborX="-83278" custLinFactNeighborY="-48076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2" presStyleCnt="6" custScaleX="127742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06F0A-DCA0-498A-B5BC-A60BCF2C7EEF}" type="pres">
      <dgm:prSet presAssocID="{ADD937E9-DBBA-413D-B695-3AA67F31CD2A}" presName="comp" presStyleCnt="0"/>
      <dgm:spPr/>
    </dgm:pt>
    <dgm:pt modelId="{A2E7D724-1531-4D74-B697-0A1B63017CC9}" type="pres">
      <dgm:prSet presAssocID="{ADD937E9-DBBA-413D-B695-3AA67F31CD2A}" presName="child" presStyleLbl="bgAccFollowNode1" presStyleIdx="3" presStyleCnt="6" custScaleX="132375" custLinFactNeighborX="943" custLinFactNeighborY="9950"/>
      <dgm:spPr/>
    </dgm:pt>
    <dgm:pt modelId="{35FB541E-661D-4FAC-AA33-93916C0E697C}" type="pres">
      <dgm:prSet presAssocID="{ADD937E9-DBBA-413D-B695-3AA67F31CD2A}" presName="childTx" presStyleLbl="bgAccFollowNode1" presStyleIdx="3" presStyleCnt="6">
        <dgm:presLayoutVars>
          <dgm:bulletEnabled val="1"/>
        </dgm:presLayoutVars>
      </dgm:prSet>
      <dgm:spPr/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LinFactNeighborX="-69716" custLinFactNeighborY="-33012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4" presStyleCnt="6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5" presStyleCnt="6" custScaleY="202749" custLinFactNeighborX="4736" custLinFactNeighborY="6817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EDCD297F-E75A-43EA-A1E9-CA9B5DD89DFA}" type="presOf" srcId="{ADD937E9-DBBA-413D-B695-3AA67F31CD2A}" destId="{A2E7D724-1531-4D74-B697-0A1B63017CC9}" srcOrd="0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1705D399-9DB2-41F7-A81D-A57076BF3675}" type="presOf" srcId="{ADD937E9-DBBA-413D-B695-3AA67F31CD2A}" destId="{35FB541E-661D-4FAC-AA33-93916C0E697C}" srcOrd="1" destOrd="0" presId="urn:microsoft.com/office/officeart/2005/8/layout/hList9"/>
    <dgm:cxn modelId="{DF249359-0BBE-417F-9BD7-95234A712925}" srcId="{F2881FB1-6580-4F21-A283-BFAA6F91D5D2}" destId="{ADD937E9-DBBA-413D-B695-3AA67F31CD2A}" srcOrd="1" destOrd="0" parTransId="{CBEF95D3-6EEC-4170-9D68-8469D699E47F}" sibTransId="{041CD34D-6495-4B6E-A378-8835FE193E8A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CD5EFFB3-C9FD-4DAC-8D97-0C2FB02B380B}" srcId="{B4F1B46E-22B2-4721-950C-8704487586DC}" destId="{7CB6360B-4022-4E96-922B-A12DE0E2A39F}" srcOrd="1" destOrd="0" parTransId="{44B2858F-607B-47DF-B44B-EA7D73FDC9F2}" sibTransId="{B35ED9D1-2A17-4034-8D08-4945CA54F6C9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03977053-B57D-4C39-B7C2-51CB96F9B4FC}" type="presParOf" srcId="{FC66A233-6BBA-46AF-B2F6-28E379B158E2}" destId="{E50A9A83-9985-4184-A476-E3402BD8E76E}" srcOrd="2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72F7DF9F-E32E-4BCB-AD51-12BB75D48DAB}" type="presParOf" srcId="{6E53DEF7-499E-42EE-802D-59B2F8915392}" destId="{F0706F0A-DCA0-498A-B5BC-A60BCF2C7EEF}" srcOrd="2" destOrd="0" presId="urn:microsoft.com/office/officeart/2005/8/layout/hList9"/>
    <dgm:cxn modelId="{7AB39D92-F864-4F92-A49D-3AF0AF3C0FCA}" type="presParOf" srcId="{F0706F0A-DCA0-498A-B5BC-A60BCF2C7EEF}" destId="{A2E7D724-1531-4D74-B697-0A1B63017CC9}" srcOrd="0" destOrd="0" presId="urn:microsoft.com/office/officeart/2005/8/layout/hList9"/>
    <dgm:cxn modelId="{9675C729-86B7-402C-8774-B7E13F07F2B5}" type="presParOf" srcId="{F0706F0A-DCA0-498A-B5BC-A60BCF2C7EEF}" destId="{35FB541E-661D-4FAC-AA33-93916C0E697C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Strategy 1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b="1" u="sng" dirty="0" smtClean="0"/>
            <a:t>Avoidance strategy</a:t>
          </a:r>
          <a:endParaRPr lang="en-US" b="1" u="sng" dirty="0"/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Strategy 2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u="sng" dirty="0" smtClean="0"/>
            <a:t>Re-appraisal</a:t>
          </a:r>
          <a:endParaRPr lang="en-US" b="1" u="sng" dirty="0"/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Strategy 3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fi-FI" b="1" u="sng" dirty="0" smtClean="0"/>
            <a:t>Coping</a:t>
          </a:r>
          <a:endParaRPr lang="en-US" b="1" u="sng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ADD937E9-DBBA-413D-B695-3AA67F31CD2A}">
      <dgm:prSet/>
      <dgm:spPr/>
      <dgm:t>
        <a:bodyPr/>
        <a:lstStyle/>
        <a:p>
          <a:r>
            <a:rPr lang="en-US" dirty="0" smtClean="0"/>
            <a:t>To cognitively reinterpret and change the meaning of emotion eliciting situations to alter its emotional impact. </a:t>
          </a:r>
          <a:endParaRPr lang="en-US" dirty="0" smtClean="0"/>
        </a:p>
      </dgm:t>
    </dgm:pt>
    <dgm:pt modelId="{CBEF95D3-6EEC-4170-9D68-8469D699E47F}" type="parTrans" cxnId="{DF249359-0BBE-417F-9BD7-95234A712925}">
      <dgm:prSet/>
      <dgm:spPr/>
      <dgm:t>
        <a:bodyPr/>
        <a:lstStyle/>
        <a:p>
          <a:endParaRPr lang="en-US"/>
        </a:p>
      </dgm:t>
    </dgm:pt>
    <dgm:pt modelId="{041CD34D-6495-4B6E-A378-8835FE193E8A}" type="sibTrans" cxnId="{DF249359-0BBE-417F-9BD7-95234A712925}">
      <dgm:prSet/>
      <dgm:spPr/>
      <dgm:t>
        <a:bodyPr/>
        <a:lstStyle/>
        <a:p>
          <a:endParaRPr lang="en-US"/>
        </a:p>
      </dgm:t>
    </dgm:pt>
    <dgm:pt modelId="{371FBD4B-D3C8-4472-ADB0-D1D8566A44E2}">
      <dgm:prSet/>
      <dgm:spPr/>
      <dgm:t>
        <a:bodyPr/>
        <a:lstStyle/>
        <a:p>
          <a:r>
            <a:rPr lang="en-US" dirty="0" smtClean="0"/>
            <a:t>To direct attention away from any emotional stimuli that would negatively affect the one’s performance.</a:t>
          </a:r>
          <a:endParaRPr lang="en-US" dirty="0" smtClean="0"/>
        </a:p>
      </dgm:t>
    </dgm:pt>
    <dgm:pt modelId="{27696B9C-0A7E-4DED-86F5-408139100BA7}" type="parTrans" cxnId="{186A55C1-05D7-405E-9CC6-7E0CFFFEF9FA}">
      <dgm:prSet/>
      <dgm:spPr/>
      <dgm:t>
        <a:bodyPr/>
        <a:lstStyle/>
        <a:p>
          <a:endParaRPr lang="en-US"/>
        </a:p>
      </dgm:t>
    </dgm:pt>
    <dgm:pt modelId="{D5B76384-AA95-47D1-B6BE-C827A209D491}" type="sibTrans" cxnId="{186A55C1-05D7-405E-9CC6-7E0CFFFEF9FA}">
      <dgm:prSet/>
      <dgm:spPr/>
      <dgm:t>
        <a:bodyPr/>
        <a:lstStyle/>
        <a:p>
          <a:endParaRPr lang="en-US"/>
        </a:p>
      </dgm:t>
    </dgm:pt>
    <dgm:pt modelId="{DC79B91C-A44B-4208-B5A6-07100CB4B321}">
      <dgm:prSet/>
      <dgm:spPr/>
      <dgm:t>
        <a:bodyPr/>
        <a:lstStyle/>
        <a:p>
          <a:r>
            <a:rPr lang="en-US" dirty="0" smtClean="0"/>
            <a:t>To accept negative stimulating situations and cope with them to receive positive outcomes.</a:t>
          </a:r>
          <a:endParaRPr lang="en-US" dirty="0"/>
        </a:p>
      </dgm:t>
    </dgm:pt>
    <dgm:pt modelId="{4237F442-52C9-4D44-ADA2-2F2DB343B73B}" type="parTrans" cxnId="{E8904BF1-4BFF-47AA-9783-2DE18774E680}">
      <dgm:prSet/>
      <dgm:spPr/>
      <dgm:t>
        <a:bodyPr/>
        <a:lstStyle/>
        <a:p>
          <a:endParaRPr lang="en-US"/>
        </a:p>
      </dgm:t>
    </dgm:pt>
    <dgm:pt modelId="{66534516-B20A-4C2D-AD39-C7AE75F2B7E1}" type="sibTrans" cxnId="{E8904BF1-4BFF-47AA-9783-2DE18774E680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6" custScaleX="101862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23820-03DA-416F-A6CC-D6CC6161C22B}" type="pres">
      <dgm:prSet presAssocID="{371FBD4B-D3C8-4472-ADB0-D1D8566A44E2}" presName="comp" presStyleCnt="0"/>
      <dgm:spPr/>
    </dgm:pt>
    <dgm:pt modelId="{261C482D-E696-467A-838A-84B13A214D63}" type="pres">
      <dgm:prSet presAssocID="{371FBD4B-D3C8-4472-ADB0-D1D8566A44E2}" presName="child" presStyleLbl="bgAccFollowNode1" presStyleIdx="1" presStyleCnt="6" custLinFactNeighborX="-381" custLinFactNeighborY="6979"/>
      <dgm:spPr/>
    </dgm:pt>
    <dgm:pt modelId="{8BEE9DEB-E752-4579-A2A4-7E527B04452C}" type="pres">
      <dgm:prSet presAssocID="{371FBD4B-D3C8-4472-ADB0-D1D8566A44E2}" presName="childTx" presStyleLbl="bgAccFollowNode1" presStyleIdx="1" presStyleCnt="6">
        <dgm:presLayoutVars>
          <dgm:bulletEnabled val="1"/>
        </dgm:presLayoutVars>
      </dgm:prSet>
      <dgm:spPr/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3" custLinFactNeighborX="15130" custLinFactNeighborY="-39103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2" presStyleCnt="6" custScaleX="127742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06F0A-DCA0-498A-B5BC-A60BCF2C7EEF}" type="pres">
      <dgm:prSet presAssocID="{ADD937E9-DBBA-413D-B695-3AA67F31CD2A}" presName="comp" presStyleCnt="0"/>
      <dgm:spPr/>
    </dgm:pt>
    <dgm:pt modelId="{A2E7D724-1531-4D74-B697-0A1B63017CC9}" type="pres">
      <dgm:prSet presAssocID="{ADD937E9-DBBA-413D-B695-3AA67F31CD2A}" presName="child" presStyleLbl="bgAccFollowNode1" presStyleIdx="3" presStyleCnt="6" custScaleX="132375" custLinFactNeighborX="-229" custLinFactNeighborY="8895"/>
      <dgm:spPr/>
      <dgm:t>
        <a:bodyPr/>
        <a:lstStyle/>
        <a:p>
          <a:endParaRPr lang="en-US"/>
        </a:p>
      </dgm:t>
    </dgm:pt>
    <dgm:pt modelId="{35FB541E-661D-4FAC-AA33-93916C0E697C}" type="pres">
      <dgm:prSet presAssocID="{ADD937E9-DBBA-413D-B695-3AA67F31CD2A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3" custLinFactNeighborX="-58854" custLinFactNeighborY="-26029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4" presStyleCnt="6" custLinFactNeighborX="-16294" custLinFactNeighborY="756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67FEF-6252-436A-B701-EB4A40B0FB53}" type="pres">
      <dgm:prSet presAssocID="{DC79B91C-A44B-4208-B5A6-07100CB4B321}" presName="comp" presStyleCnt="0"/>
      <dgm:spPr/>
    </dgm:pt>
    <dgm:pt modelId="{2BD94F6B-F950-48E9-A6D1-7B93AE914E29}" type="pres">
      <dgm:prSet presAssocID="{DC79B91C-A44B-4208-B5A6-07100CB4B321}" presName="child" presStyleLbl="bgAccFollowNode1" presStyleIdx="5" presStyleCnt="6" custLinFactNeighborX="-17845" custLinFactNeighborY="15122"/>
      <dgm:spPr/>
    </dgm:pt>
    <dgm:pt modelId="{B631E1ED-FCC3-4973-B337-0211EC53F4E3}" type="pres">
      <dgm:prSet presAssocID="{DC79B91C-A44B-4208-B5A6-07100CB4B321}" presName="childTx" presStyleLbl="bgAccFollowNode1" presStyleIdx="5" presStyleCnt="6">
        <dgm:presLayoutVars>
          <dgm:bulletEnabled val="1"/>
        </dgm:presLayoutVars>
      </dgm:prSet>
      <dgm:spPr/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3" custLinFactNeighborX="-2277" custLinFactNeighborY="-20367"/>
      <dgm:spPr/>
      <dgm:t>
        <a:bodyPr/>
        <a:lstStyle/>
        <a:p>
          <a:endParaRPr lang="en-US"/>
        </a:p>
      </dgm:t>
    </dgm:pt>
  </dgm:ptLst>
  <dgm:cxnLst>
    <dgm:cxn modelId="{37F72845-CA47-4424-B02B-1633893237EA}" type="presOf" srcId="{9D72CDD3-5859-43DB-BD75-0C3C30E3DE62}" destId="{6B08AC4B-4CEC-41E5-AE19-47A4E2720563}" srcOrd="0" destOrd="0" presId="urn:microsoft.com/office/officeart/2005/8/layout/hList9"/>
    <dgm:cxn modelId="{4B2A4B92-1D7C-44B7-A784-99E05A0D0D3F}" type="presOf" srcId="{371FBD4B-D3C8-4472-ADB0-D1D8566A44E2}" destId="{8BEE9DEB-E752-4579-A2A4-7E527B04452C}" srcOrd="1" destOrd="0" presId="urn:microsoft.com/office/officeart/2005/8/layout/hList9"/>
    <dgm:cxn modelId="{E8904BF1-4BFF-47AA-9783-2DE18774E680}" srcId="{6352CA33-6755-44BE-808F-400DA4CF80A7}" destId="{DC79B91C-A44B-4208-B5A6-07100CB4B321}" srcOrd="1" destOrd="0" parTransId="{4237F442-52C9-4D44-ADA2-2F2DB343B73B}" sibTransId="{66534516-B20A-4C2D-AD39-C7AE75F2B7E1}"/>
    <dgm:cxn modelId="{D9410591-CEF6-4F6C-BC92-E05712500DD6}" type="presOf" srcId="{ADD937E9-DBBA-413D-B695-3AA67F31CD2A}" destId="{A2E7D724-1531-4D74-B697-0A1B63017CC9}" srcOrd="0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7FAD0498-0098-4FC1-A61A-48E41A0DF09A}" type="presOf" srcId="{9D72CDD3-5859-43DB-BD75-0C3C30E3DE62}" destId="{187D4E8C-5C91-4D00-870C-2C45D4EA263C}" srcOrd="1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FAF53A0-85D5-446C-A852-2348680B7793}" type="presOf" srcId="{DC79B91C-A44B-4208-B5A6-07100CB4B321}" destId="{B631E1ED-FCC3-4973-B337-0211EC53F4E3}" srcOrd="1" destOrd="0" presId="urn:microsoft.com/office/officeart/2005/8/layout/hList9"/>
    <dgm:cxn modelId="{420EB6DC-E278-4620-8D9D-1E121F8DA08A}" type="presOf" srcId="{DC79B91C-A44B-4208-B5A6-07100CB4B321}" destId="{2BD94F6B-F950-48E9-A6D1-7B93AE914E29}" srcOrd="0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186A55C1-05D7-405E-9CC6-7E0CFFFEF9FA}" srcId="{B4F1B46E-22B2-4721-950C-8704487586DC}" destId="{371FBD4B-D3C8-4472-ADB0-D1D8566A44E2}" srcOrd="1" destOrd="0" parTransId="{27696B9C-0A7E-4DED-86F5-408139100BA7}" sibTransId="{D5B76384-AA95-47D1-B6BE-C827A209D491}"/>
    <dgm:cxn modelId="{2CBCE22F-DFCC-4A94-B4CB-017BDD4B17CB}" type="presOf" srcId="{9614A323-64B1-4077-A841-022051EC749A}" destId="{AD2806AC-6A03-4F05-9F4D-F72EA0E56FBF}" srcOrd="0" destOrd="0" presId="urn:microsoft.com/office/officeart/2005/8/layout/hList9"/>
    <dgm:cxn modelId="{1F99EB8C-A66C-46B2-9EFB-B4B18E8CFD2B}" type="presOf" srcId="{371FBD4B-D3C8-4472-ADB0-D1D8566A44E2}" destId="{261C482D-E696-467A-838A-84B13A214D63}" srcOrd="0" destOrd="0" presId="urn:microsoft.com/office/officeart/2005/8/layout/hList9"/>
    <dgm:cxn modelId="{DB836375-A19A-470B-8DAB-54B0BF79ACE9}" type="presOf" srcId="{B4F1B46E-22B2-4721-950C-8704487586DC}" destId="{FC7ED273-8CFD-43C2-9C05-44FADF3E0637}" srcOrd="0" destOrd="0" presId="urn:microsoft.com/office/officeart/2005/8/layout/hList9"/>
    <dgm:cxn modelId="{DF249359-0BBE-417F-9BD7-95234A712925}" srcId="{F2881FB1-6580-4F21-A283-BFAA6F91D5D2}" destId="{ADD937E9-DBBA-413D-B695-3AA67F31CD2A}" srcOrd="1" destOrd="0" parTransId="{CBEF95D3-6EEC-4170-9D68-8469D699E47F}" sibTransId="{041CD34D-6495-4B6E-A378-8835FE193E8A}"/>
    <dgm:cxn modelId="{60965A0A-A0A9-4CF4-ADA3-BD09F4F90EC2}" type="presOf" srcId="{9614A323-64B1-4077-A841-022051EC749A}" destId="{F8977219-728E-448F-AE8B-46B14F4F17DE}" srcOrd="1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920B60BA-D248-4B55-ACDD-E53665F11673}" type="presOf" srcId="{ADD937E9-DBBA-413D-B695-3AA67F31CD2A}" destId="{35FB541E-661D-4FAC-AA33-93916C0E697C}" srcOrd="1" destOrd="0" presId="urn:microsoft.com/office/officeart/2005/8/layout/hList9"/>
    <dgm:cxn modelId="{043B4A9B-C701-4F1C-95B3-00A9B2A0E8D1}" type="presOf" srcId="{6352CA33-6755-44BE-808F-400DA4CF80A7}" destId="{89E6DA6E-7A23-44BD-8A99-378091FF741D}" srcOrd="0" destOrd="0" presId="urn:microsoft.com/office/officeart/2005/8/layout/hList9"/>
    <dgm:cxn modelId="{7E9E96FB-0E85-4450-A7DE-C829A769999A}" type="presOf" srcId="{D5197DDB-D5D2-499F-B255-CF7BB5AE2B43}" destId="{10C9E3CF-3A8F-4100-8ACD-91E2373197A2}" srcOrd="1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74959F24-002C-4ADD-9FC3-7BFDA54EEF26}" type="presOf" srcId="{D5197DDB-D5D2-499F-B255-CF7BB5AE2B43}" destId="{F660F4B9-35DB-4256-A868-A35C6DCCF6B2}" srcOrd="0" destOrd="0" presId="urn:microsoft.com/office/officeart/2005/8/layout/hList9"/>
    <dgm:cxn modelId="{5294192F-B256-4948-9D20-8DA9CFC03D45}" type="presOf" srcId="{F2881FB1-6580-4F21-A283-BFAA6F91D5D2}" destId="{FD776C1E-557E-4553-9447-49B69EEC7907}" srcOrd="0" destOrd="0" presId="urn:microsoft.com/office/officeart/2005/8/layout/hList9"/>
    <dgm:cxn modelId="{9C91E7B6-63CB-476E-A691-8F25B598CC51}" type="presOf" srcId="{00C18FBF-3FF5-4C16-97CF-AF03740D7AB6}" destId="{0DC7A063-583D-4B0F-88B2-BD54F95D95AF}" srcOrd="0" destOrd="0" presId="urn:microsoft.com/office/officeart/2005/8/layout/hList9"/>
    <dgm:cxn modelId="{E4C2B83B-47A1-4290-8A21-955DAF1A42DF}" type="presParOf" srcId="{0DC7A063-583D-4B0F-88B2-BD54F95D95AF}" destId="{3B23570A-ECC9-4DF8-BCB4-0465C69CBB88}" srcOrd="0" destOrd="0" presId="urn:microsoft.com/office/officeart/2005/8/layout/hList9"/>
    <dgm:cxn modelId="{C7741447-FA70-4A6D-8B6C-60FE5E10BC54}" type="presParOf" srcId="{0DC7A063-583D-4B0F-88B2-BD54F95D95AF}" destId="{FC66A233-6BBA-46AF-B2F6-28E379B158E2}" srcOrd="1" destOrd="0" presId="urn:microsoft.com/office/officeart/2005/8/layout/hList9"/>
    <dgm:cxn modelId="{2A171A3E-23C1-495E-A73D-A3DF208D56A5}" type="presParOf" srcId="{FC66A233-6BBA-46AF-B2F6-28E379B158E2}" destId="{46739A04-1AA3-49C6-8EA7-EB1DE975B900}" srcOrd="0" destOrd="0" presId="urn:microsoft.com/office/officeart/2005/8/layout/hList9"/>
    <dgm:cxn modelId="{37C6A5D6-1386-4037-A599-B1C8CDE0E4AC}" type="presParOf" srcId="{FC66A233-6BBA-46AF-B2F6-28E379B158E2}" destId="{535C6EC9-8098-42C5-8527-E62FF045E4EB}" srcOrd="1" destOrd="0" presId="urn:microsoft.com/office/officeart/2005/8/layout/hList9"/>
    <dgm:cxn modelId="{2E08BF2E-5581-4CEB-87FD-EF96E04E2ADB}" type="presParOf" srcId="{535C6EC9-8098-42C5-8527-E62FF045E4EB}" destId="{6B08AC4B-4CEC-41E5-AE19-47A4E2720563}" srcOrd="0" destOrd="0" presId="urn:microsoft.com/office/officeart/2005/8/layout/hList9"/>
    <dgm:cxn modelId="{E5E6BFA4-592D-4624-8623-BA00B9756929}" type="presParOf" srcId="{535C6EC9-8098-42C5-8527-E62FF045E4EB}" destId="{187D4E8C-5C91-4D00-870C-2C45D4EA263C}" srcOrd="1" destOrd="0" presId="urn:microsoft.com/office/officeart/2005/8/layout/hList9"/>
    <dgm:cxn modelId="{95DF1BAD-973C-4B8F-B3A0-D909A0737B66}" type="presParOf" srcId="{FC66A233-6BBA-46AF-B2F6-28E379B158E2}" destId="{A1523820-03DA-416F-A6CC-D6CC6161C22B}" srcOrd="2" destOrd="0" presId="urn:microsoft.com/office/officeart/2005/8/layout/hList9"/>
    <dgm:cxn modelId="{7D65E60A-5C65-44AC-8BF0-2FC44E2DFD64}" type="presParOf" srcId="{A1523820-03DA-416F-A6CC-D6CC6161C22B}" destId="{261C482D-E696-467A-838A-84B13A214D63}" srcOrd="0" destOrd="0" presId="urn:microsoft.com/office/officeart/2005/8/layout/hList9"/>
    <dgm:cxn modelId="{E31C6163-2117-496A-B600-80E2829C205E}" type="presParOf" srcId="{A1523820-03DA-416F-A6CC-D6CC6161C22B}" destId="{8BEE9DEB-E752-4579-A2A4-7E527B04452C}" srcOrd="1" destOrd="0" presId="urn:microsoft.com/office/officeart/2005/8/layout/hList9"/>
    <dgm:cxn modelId="{1C1C4B53-88F7-40AF-A89D-7F31B3FF63EB}" type="presParOf" srcId="{0DC7A063-583D-4B0F-88B2-BD54F95D95AF}" destId="{3845DB9A-BEF3-4D5D-B9C7-5FC0456401AC}" srcOrd="2" destOrd="0" presId="urn:microsoft.com/office/officeart/2005/8/layout/hList9"/>
    <dgm:cxn modelId="{4260E2EF-F3ED-489C-9723-2D668605061C}" type="presParOf" srcId="{0DC7A063-583D-4B0F-88B2-BD54F95D95AF}" destId="{FC7ED273-8CFD-43C2-9C05-44FADF3E0637}" srcOrd="3" destOrd="0" presId="urn:microsoft.com/office/officeart/2005/8/layout/hList9"/>
    <dgm:cxn modelId="{F01F067C-0813-484B-B19F-79B185C9AFE1}" type="presParOf" srcId="{0DC7A063-583D-4B0F-88B2-BD54F95D95AF}" destId="{13C564B0-C27E-4ABA-AFDA-59E145B256BA}" srcOrd="4" destOrd="0" presId="urn:microsoft.com/office/officeart/2005/8/layout/hList9"/>
    <dgm:cxn modelId="{A0A55EC2-A413-42E5-BB26-D1563D393FBB}" type="presParOf" srcId="{0DC7A063-583D-4B0F-88B2-BD54F95D95AF}" destId="{6300E233-87DF-4270-9808-160BFEB8A5BE}" srcOrd="5" destOrd="0" presId="urn:microsoft.com/office/officeart/2005/8/layout/hList9"/>
    <dgm:cxn modelId="{555109FA-E957-40D2-8E0D-A6B309828B1C}" type="presParOf" srcId="{0DC7A063-583D-4B0F-88B2-BD54F95D95AF}" destId="{6E53DEF7-499E-42EE-802D-59B2F8915392}" srcOrd="6" destOrd="0" presId="urn:microsoft.com/office/officeart/2005/8/layout/hList9"/>
    <dgm:cxn modelId="{F0E62D66-6774-4DB7-81A1-D826E1055B58}" type="presParOf" srcId="{6E53DEF7-499E-42EE-802D-59B2F8915392}" destId="{E08C30D1-35EA-4D05-9731-5D01E3FCBD09}" srcOrd="0" destOrd="0" presId="urn:microsoft.com/office/officeart/2005/8/layout/hList9"/>
    <dgm:cxn modelId="{D71B05C5-49F4-4821-9715-6FD7A1FF675E}" type="presParOf" srcId="{6E53DEF7-499E-42EE-802D-59B2F8915392}" destId="{2F3BD88A-9166-4A26-B941-B9BAEE1A11D5}" srcOrd="1" destOrd="0" presId="urn:microsoft.com/office/officeart/2005/8/layout/hList9"/>
    <dgm:cxn modelId="{84B5651B-AC69-4964-9CC5-3791D11587A1}" type="presParOf" srcId="{2F3BD88A-9166-4A26-B941-B9BAEE1A11D5}" destId="{F660F4B9-35DB-4256-A868-A35C6DCCF6B2}" srcOrd="0" destOrd="0" presId="urn:microsoft.com/office/officeart/2005/8/layout/hList9"/>
    <dgm:cxn modelId="{A8E0A721-D0A5-4918-A817-F90BED99389E}" type="presParOf" srcId="{2F3BD88A-9166-4A26-B941-B9BAEE1A11D5}" destId="{10C9E3CF-3A8F-4100-8ACD-91E2373197A2}" srcOrd="1" destOrd="0" presId="urn:microsoft.com/office/officeart/2005/8/layout/hList9"/>
    <dgm:cxn modelId="{C6508409-E3C1-4A6B-88F8-3903CB474A09}" type="presParOf" srcId="{6E53DEF7-499E-42EE-802D-59B2F8915392}" destId="{F0706F0A-DCA0-498A-B5BC-A60BCF2C7EEF}" srcOrd="2" destOrd="0" presId="urn:microsoft.com/office/officeart/2005/8/layout/hList9"/>
    <dgm:cxn modelId="{DA27207E-0A89-47C7-9654-F6DB797BC231}" type="presParOf" srcId="{F0706F0A-DCA0-498A-B5BC-A60BCF2C7EEF}" destId="{A2E7D724-1531-4D74-B697-0A1B63017CC9}" srcOrd="0" destOrd="0" presId="urn:microsoft.com/office/officeart/2005/8/layout/hList9"/>
    <dgm:cxn modelId="{B09D7B44-EC2B-44A7-809C-76698E843CCA}" type="presParOf" srcId="{F0706F0A-DCA0-498A-B5BC-A60BCF2C7EEF}" destId="{35FB541E-661D-4FAC-AA33-93916C0E697C}" srcOrd="1" destOrd="0" presId="urn:microsoft.com/office/officeart/2005/8/layout/hList9"/>
    <dgm:cxn modelId="{A634C5AC-1C8D-473A-9745-C6D7281A34DA}" type="presParOf" srcId="{0DC7A063-583D-4B0F-88B2-BD54F95D95AF}" destId="{69136330-53DB-4978-A56B-160862279381}" srcOrd="7" destOrd="0" presId="urn:microsoft.com/office/officeart/2005/8/layout/hList9"/>
    <dgm:cxn modelId="{05AE0CA6-0AE2-413A-A366-F1691C3A27C3}" type="presParOf" srcId="{0DC7A063-583D-4B0F-88B2-BD54F95D95AF}" destId="{FD776C1E-557E-4553-9447-49B69EEC7907}" srcOrd="8" destOrd="0" presId="urn:microsoft.com/office/officeart/2005/8/layout/hList9"/>
    <dgm:cxn modelId="{6848E2A7-B982-4058-AAE4-B41221E11A9B}" type="presParOf" srcId="{0DC7A063-583D-4B0F-88B2-BD54F95D95AF}" destId="{FC2522F1-14BB-4B37-B60E-2E8A7E8A6C30}" srcOrd="9" destOrd="0" presId="urn:microsoft.com/office/officeart/2005/8/layout/hList9"/>
    <dgm:cxn modelId="{5761B6A0-4918-4059-8D34-C156FAB88E23}" type="presParOf" srcId="{0DC7A063-583D-4B0F-88B2-BD54F95D95AF}" destId="{2C2F6211-85A7-47FE-9239-DE94DF41A263}" srcOrd="10" destOrd="0" presId="urn:microsoft.com/office/officeart/2005/8/layout/hList9"/>
    <dgm:cxn modelId="{C36B59D9-CE49-47EE-B9D9-ABCC325967C3}" type="presParOf" srcId="{0DC7A063-583D-4B0F-88B2-BD54F95D95AF}" destId="{7B0C2EAE-70CB-4160-863D-210C3C66D5FD}" srcOrd="11" destOrd="0" presId="urn:microsoft.com/office/officeart/2005/8/layout/hList9"/>
    <dgm:cxn modelId="{39B546B6-F865-4F96-AA64-49BC32FE3079}" type="presParOf" srcId="{7B0C2EAE-70CB-4160-863D-210C3C66D5FD}" destId="{5AF3752E-55A6-443C-AD35-C49DF50A4566}" srcOrd="0" destOrd="0" presId="urn:microsoft.com/office/officeart/2005/8/layout/hList9"/>
    <dgm:cxn modelId="{B375A73B-0C51-4E56-B494-249693751513}" type="presParOf" srcId="{7B0C2EAE-70CB-4160-863D-210C3C66D5FD}" destId="{53567A66-F0E9-4EF8-ADA9-764BA36AA6A9}" srcOrd="1" destOrd="0" presId="urn:microsoft.com/office/officeart/2005/8/layout/hList9"/>
    <dgm:cxn modelId="{8CF1559A-1AD0-4D98-9700-8E962D80510F}" type="presParOf" srcId="{53567A66-F0E9-4EF8-ADA9-764BA36AA6A9}" destId="{AD2806AC-6A03-4F05-9F4D-F72EA0E56FBF}" srcOrd="0" destOrd="0" presId="urn:microsoft.com/office/officeart/2005/8/layout/hList9"/>
    <dgm:cxn modelId="{710C2B76-FEF2-40BC-AF43-1F84A7ACAAFF}" type="presParOf" srcId="{53567A66-F0E9-4EF8-ADA9-764BA36AA6A9}" destId="{F8977219-728E-448F-AE8B-46B14F4F17DE}" srcOrd="1" destOrd="0" presId="urn:microsoft.com/office/officeart/2005/8/layout/hList9"/>
    <dgm:cxn modelId="{47B3C290-F1CC-4163-93CD-289A848E28A8}" type="presParOf" srcId="{7B0C2EAE-70CB-4160-863D-210C3C66D5FD}" destId="{66467FEF-6252-436A-B701-EB4A40B0FB53}" srcOrd="2" destOrd="0" presId="urn:microsoft.com/office/officeart/2005/8/layout/hList9"/>
    <dgm:cxn modelId="{964FEE78-109E-4F2B-A285-61FB504BCF15}" type="presParOf" srcId="{66467FEF-6252-436A-B701-EB4A40B0FB53}" destId="{2BD94F6B-F950-48E9-A6D1-7B93AE914E29}" srcOrd="0" destOrd="0" presId="urn:microsoft.com/office/officeart/2005/8/layout/hList9"/>
    <dgm:cxn modelId="{8785553A-25FB-4466-AABD-9DC77612463C}" type="presParOf" srcId="{66467FEF-6252-436A-B701-EB4A40B0FB53}" destId="{B631E1ED-FCC3-4973-B337-0211EC53F4E3}" srcOrd="1" destOrd="0" presId="urn:microsoft.com/office/officeart/2005/8/layout/hList9"/>
    <dgm:cxn modelId="{CE075CDC-8608-4347-9190-C50EEB4731C3}" type="presParOf" srcId="{0DC7A063-583D-4B0F-88B2-BD54F95D95AF}" destId="{FBCC4E74-37C0-494F-ABC0-7D18132E1437}" srcOrd="12" destOrd="0" presId="urn:microsoft.com/office/officeart/2005/8/layout/hList9"/>
    <dgm:cxn modelId="{F72F6335-2E2F-4EAF-9258-D9853FDC8F38}" type="presParOf" srcId="{0DC7A063-583D-4B0F-88B2-BD54F95D95AF}" destId="{89E6DA6E-7A23-44BD-8A99-378091FF741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669685" y="778868"/>
          <a:ext cx="2277168" cy="14368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Interest-enhancement strategy</a:t>
          </a:r>
          <a:endParaRPr lang="en-US" sz="1700" b="1" u="sng" kern="1200" dirty="0"/>
        </a:p>
      </dsp:txBody>
      <dsp:txXfrm>
        <a:off x="1034032" y="778868"/>
        <a:ext cx="1912821" cy="1436837"/>
      </dsp:txXfrm>
    </dsp:sp>
    <dsp:sp modelId="{1877502C-A892-4DC0-ADA6-FA065097BB90}">
      <dsp:nvSpPr>
        <dsp:cNvPr id="0" name=""/>
        <dsp:cNvSpPr/>
      </dsp:nvSpPr>
      <dsp:spPr>
        <a:xfrm>
          <a:off x="621163" y="2333210"/>
          <a:ext cx="2319979" cy="23840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make uninteresting or difficult tasks more enjoyable, interesting, and challenging to complete</a:t>
          </a:r>
          <a:endParaRPr lang="en-US" sz="1700" kern="1200" dirty="0"/>
        </a:p>
      </dsp:txBody>
      <dsp:txXfrm>
        <a:off x="992359" y="2333210"/>
        <a:ext cx="1948782" cy="2384029"/>
      </dsp:txXfrm>
    </dsp:sp>
    <dsp:sp modelId="{FC7ED273-8CFD-43C2-9C05-44FADF3E0637}">
      <dsp:nvSpPr>
        <dsp:cNvPr id="0" name=""/>
        <dsp:cNvSpPr/>
      </dsp:nvSpPr>
      <dsp:spPr>
        <a:xfrm>
          <a:off x="-334815" y="0"/>
          <a:ext cx="1436119" cy="1436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1</a:t>
          </a:r>
          <a:endParaRPr lang="en-US" sz="2100" kern="1200" dirty="0"/>
        </a:p>
      </dsp:txBody>
      <dsp:txXfrm>
        <a:off x="-124500" y="210315"/>
        <a:ext cx="1015489" cy="1015489"/>
      </dsp:txXfrm>
    </dsp:sp>
    <dsp:sp modelId="{F660F4B9-35DB-4256-A868-A35C6DCCF6B2}">
      <dsp:nvSpPr>
        <dsp:cNvPr id="0" name=""/>
        <dsp:cNvSpPr/>
      </dsp:nvSpPr>
      <dsp:spPr>
        <a:xfrm>
          <a:off x="4470436" y="778868"/>
          <a:ext cx="3642684" cy="14368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Efficacy management</a:t>
          </a:r>
          <a:endParaRPr lang="en-US" sz="1700" b="1" u="sng" kern="1200" dirty="0"/>
        </a:p>
      </dsp:txBody>
      <dsp:txXfrm>
        <a:off x="5053266" y="778868"/>
        <a:ext cx="3059854" cy="1436837"/>
      </dsp:txXfrm>
    </dsp:sp>
    <dsp:sp modelId="{A2E7D724-1531-4D74-B697-0A1B63017CC9}">
      <dsp:nvSpPr>
        <dsp:cNvPr id="0" name=""/>
        <dsp:cNvSpPr/>
      </dsp:nvSpPr>
      <dsp:spPr>
        <a:xfrm>
          <a:off x="4431269" y="2358671"/>
          <a:ext cx="3774798" cy="14368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feel confident about the one’s self and abilities</a:t>
          </a:r>
          <a:endParaRPr lang="en-US" sz="1700" kern="1200" dirty="0" smtClean="0"/>
        </a:p>
      </dsp:txBody>
      <dsp:txXfrm>
        <a:off x="5035237" y="2358671"/>
        <a:ext cx="3170831" cy="1436837"/>
      </dsp:txXfrm>
    </dsp:sp>
    <dsp:sp modelId="{FD776C1E-557E-4553-9447-49B69EEC7907}">
      <dsp:nvSpPr>
        <dsp:cNvPr id="0" name=""/>
        <dsp:cNvSpPr/>
      </dsp:nvSpPr>
      <dsp:spPr>
        <a:xfrm>
          <a:off x="3374295" y="0"/>
          <a:ext cx="1436119" cy="1436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2</a:t>
          </a:r>
          <a:endParaRPr lang="en-US" sz="2100" kern="1200" dirty="0"/>
        </a:p>
      </dsp:txBody>
      <dsp:txXfrm>
        <a:off x="3584610" y="210315"/>
        <a:ext cx="1015489" cy="1015489"/>
      </dsp:txXfrm>
    </dsp:sp>
    <dsp:sp modelId="{AD2806AC-6A03-4F05-9F4D-F72EA0E56FBF}">
      <dsp:nvSpPr>
        <dsp:cNvPr id="0" name=""/>
        <dsp:cNvSpPr/>
      </dsp:nvSpPr>
      <dsp:spPr>
        <a:xfrm>
          <a:off x="9615297" y="778868"/>
          <a:ext cx="2154179" cy="14368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Volition-control</a:t>
          </a:r>
          <a:endParaRPr lang="en-US" sz="1600" b="1" u="sng" kern="1200" dirty="0"/>
        </a:p>
      </dsp:txBody>
      <dsp:txXfrm>
        <a:off x="9959966" y="778868"/>
        <a:ext cx="1809510" cy="1436837"/>
      </dsp:txXfrm>
    </dsp:sp>
    <dsp:sp modelId="{5314AADB-0AD3-4BAE-9F15-B0FE4F44C802}">
      <dsp:nvSpPr>
        <dsp:cNvPr id="0" name=""/>
        <dsp:cNvSpPr/>
      </dsp:nvSpPr>
      <dsp:spPr>
        <a:xfrm>
          <a:off x="9615297" y="2313655"/>
          <a:ext cx="2154179" cy="2913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To persist, sustain and be proactive when facing challenges and difficult problems.</a:t>
          </a:r>
          <a:endParaRPr lang="en-US" sz="1600" kern="1200" dirty="0"/>
        </a:p>
      </dsp:txBody>
      <dsp:txXfrm>
        <a:off x="9959966" y="2313655"/>
        <a:ext cx="1809510" cy="2913174"/>
      </dsp:txXfrm>
    </dsp:sp>
    <dsp:sp modelId="{89E6DA6E-7A23-44BD-8A99-378091FF741D}">
      <dsp:nvSpPr>
        <dsp:cNvPr id="0" name=""/>
        <dsp:cNvSpPr/>
      </dsp:nvSpPr>
      <dsp:spPr>
        <a:xfrm>
          <a:off x="8466402" y="204420"/>
          <a:ext cx="1436119" cy="1436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3</a:t>
          </a:r>
          <a:endParaRPr lang="en-US" sz="2100" kern="1200" dirty="0"/>
        </a:p>
      </dsp:txBody>
      <dsp:txXfrm>
        <a:off x="8676717" y="414735"/>
        <a:ext cx="1015489" cy="1015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671754" y="1131981"/>
          <a:ext cx="2243711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Avoidance strategy</a:t>
          </a:r>
          <a:endParaRPr lang="en-US" sz="1500" b="1" u="sng" kern="1200" dirty="0"/>
        </a:p>
      </dsp:txBody>
      <dsp:txXfrm>
        <a:off x="1030748" y="1131981"/>
        <a:ext cx="1884717" cy="1442342"/>
      </dsp:txXfrm>
    </dsp:sp>
    <dsp:sp modelId="{261C482D-E696-467A-838A-84B13A214D63}">
      <dsp:nvSpPr>
        <dsp:cNvPr id="0" name=""/>
        <dsp:cNvSpPr/>
      </dsp:nvSpPr>
      <dsp:spPr>
        <a:xfrm>
          <a:off x="683869" y="2674985"/>
          <a:ext cx="2202697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direct attention away from any emotional stimuli that would negatively affect the one’s performance.</a:t>
          </a:r>
          <a:endParaRPr lang="en-US" sz="1500" kern="1200" dirty="0" smtClean="0"/>
        </a:p>
      </dsp:txBody>
      <dsp:txXfrm>
        <a:off x="1036301" y="2674985"/>
        <a:ext cx="1850265" cy="1442342"/>
      </dsp:txXfrm>
    </dsp:sp>
    <dsp:sp modelId="{FC7ED273-8CFD-43C2-9C05-44FADF3E0637}">
      <dsp:nvSpPr>
        <dsp:cNvPr id="0" name=""/>
        <dsp:cNvSpPr/>
      </dsp:nvSpPr>
      <dsp:spPr>
        <a:xfrm>
          <a:off x="-73088" y="0"/>
          <a:ext cx="1441621" cy="1441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1</a:t>
          </a:r>
          <a:endParaRPr lang="en-US" sz="2100" kern="1200" dirty="0"/>
        </a:p>
      </dsp:txBody>
      <dsp:txXfrm>
        <a:off x="138033" y="211121"/>
        <a:ext cx="1019379" cy="1019379"/>
      </dsp:txXfrm>
    </dsp:sp>
    <dsp:sp modelId="{F660F4B9-35DB-4256-A868-A35C6DCCF6B2}">
      <dsp:nvSpPr>
        <dsp:cNvPr id="0" name=""/>
        <dsp:cNvSpPr/>
      </dsp:nvSpPr>
      <dsp:spPr>
        <a:xfrm>
          <a:off x="4423398" y="1131981"/>
          <a:ext cx="3656641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sng" kern="1200" dirty="0" smtClean="0"/>
            <a:t>Re-appraisal</a:t>
          </a:r>
          <a:endParaRPr lang="en-US" sz="1500" b="1" u="sng" kern="1200" dirty="0"/>
        </a:p>
      </dsp:txBody>
      <dsp:txXfrm>
        <a:off x="5008461" y="1131981"/>
        <a:ext cx="3071578" cy="1442342"/>
      </dsp:txXfrm>
    </dsp:sp>
    <dsp:sp modelId="{A2E7D724-1531-4D74-B697-0A1B63017CC9}">
      <dsp:nvSpPr>
        <dsp:cNvPr id="0" name=""/>
        <dsp:cNvSpPr/>
      </dsp:nvSpPr>
      <dsp:spPr>
        <a:xfrm>
          <a:off x="4350533" y="2702620"/>
          <a:ext cx="3789261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cognitively reinterpret and change the meaning of emotion eliciting situations to alter its emotional impact. </a:t>
          </a:r>
          <a:endParaRPr lang="en-US" sz="1500" kern="1200" dirty="0" smtClean="0"/>
        </a:p>
      </dsp:txBody>
      <dsp:txXfrm>
        <a:off x="4956814" y="2702620"/>
        <a:ext cx="3182979" cy="1442342"/>
      </dsp:txXfrm>
    </dsp:sp>
    <dsp:sp modelId="{FD776C1E-557E-4553-9447-49B69EEC7907}">
      <dsp:nvSpPr>
        <dsp:cNvPr id="0" name=""/>
        <dsp:cNvSpPr/>
      </dsp:nvSpPr>
      <dsp:spPr>
        <a:xfrm>
          <a:off x="3557941" y="180093"/>
          <a:ext cx="1441621" cy="1441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2</a:t>
          </a:r>
          <a:endParaRPr lang="en-US" sz="2100" kern="1200" dirty="0"/>
        </a:p>
      </dsp:txBody>
      <dsp:txXfrm>
        <a:off x="3769062" y="391214"/>
        <a:ext cx="1019379" cy="1019379"/>
      </dsp:txXfrm>
    </dsp:sp>
    <dsp:sp modelId="{AD2806AC-6A03-4F05-9F4D-F72EA0E56FBF}">
      <dsp:nvSpPr>
        <dsp:cNvPr id="0" name=""/>
        <dsp:cNvSpPr/>
      </dsp:nvSpPr>
      <dsp:spPr>
        <a:xfrm>
          <a:off x="9235625" y="1241037"/>
          <a:ext cx="2162432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b="1" u="sng" kern="1200" dirty="0" smtClean="0"/>
            <a:t>Coping</a:t>
          </a:r>
          <a:endParaRPr lang="en-US" sz="1500" b="1" u="sng" kern="1200" dirty="0"/>
        </a:p>
      </dsp:txBody>
      <dsp:txXfrm>
        <a:off x="9581614" y="1241037"/>
        <a:ext cx="1816443" cy="1442342"/>
      </dsp:txXfrm>
    </dsp:sp>
    <dsp:sp modelId="{2BD94F6B-F950-48E9-A6D1-7B93AE914E29}">
      <dsp:nvSpPr>
        <dsp:cNvPr id="0" name=""/>
        <dsp:cNvSpPr/>
      </dsp:nvSpPr>
      <dsp:spPr>
        <a:xfrm>
          <a:off x="9202085" y="2792435"/>
          <a:ext cx="2162432" cy="14423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accept negative stimulating situations and cope with them to receive positive outcomes.</a:t>
          </a:r>
          <a:endParaRPr lang="en-US" sz="1500" kern="1200" dirty="0"/>
        </a:p>
      </dsp:txBody>
      <dsp:txXfrm>
        <a:off x="9548075" y="2792435"/>
        <a:ext cx="1816443" cy="1442342"/>
      </dsp:txXfrm>
    </dsp:sp>
    <dsp:sp modelId="{89E6DA6E-7A23-44BD-8A99-378091FF741D}">
      <dsp:nvSpPr>
        <dsp:cNvPr id="0" name=""/>
        <dsp:cNvSpPr/>
      </dsp:nvSpPr>
      <dsp:spPr>
        <a:xfrm>
          <a:off x="8359175" y="261717"/>
          <a:ext cx="1441621" cy="1441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Strategy 3</a:t>
          </a:r>
          <a:endParaRPr lang="en-US" sz="2100" kern="1200" dirty="0"/>
        </a:p>
      </dsp:txBody>
      <dsp:txXfrm>
        <a:off x="8570296" y="472838"/>
        <a:ext cx="1019379" cy="101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10/6/2020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16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671" y="1893306"/>
            <a:ext cx="6545335" cy="3043304"/>
          </a:xfrm>
        </p:spPr>
        <p:txBody>
          <a:bodyPr anchor="ctr"/>
          <a:lstStyle/>
          <a:p>
            <a:r>
              <a:rPr lang="fi-FI" dirty="0" smtClean="0"/>
              <a:t>Executive function &amp; self-regulation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Bushra Awadd</a:t>
            </a:r>
          </a:p>
          <a:p>
            <a:r>
              <a:rPr lang="fi-FI" dirty="0" smtClean="0"/>
              <a:t>PHD researcher in Logopedics</a:t>
            </a:r>
          </a:p>
          <a:p>
            <a:r>
              <a:rPr lang="fi-FI" dirty="0" smtClean="0"/>
              <a:t>Child language Center/ University of Oulu, Finland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4899" y="1543574"/>
            <a:ext cx="9982200" cy="5314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-Self-regulation </a:t>
            </a:r>
            <a:r>
              <a:rPr lang="en-US" dirty="0"/>
              <a:t>at work encompasses the </a:t>
            </a:r>
            <a:r>
              <a:rPr lang="en-US" b="1" dirty="0"/>
              <a:t>effective use of social resources</a:t>
            </a:r>
            <a:r>
              <a:rPr lang="en-US" dirty="0"/>
              <a:t>, the </a:t>
            </a:r>
            <a:r>
              <a:rPr lang="en-US" b="1" dirty="0"/>
              <a:t>management of knowledge access </a:t>
            </a:r>
            <a:r>
              <a:rPr lang="en-US" dirty="0"/>
              <a:t>and the “</a:t>
            </a:r>
            <a:r>
              <a:rPr lang="en-US" i="1" dirty="0" err="1"/>
              <a:t>transactive</a:t>
            </a:r>
            <a:r>
              <a:rPr lang="en-US" i="1" dirty="0"/>
              <a:t> application of knowledge</a:t>
            </a:r>
            <a:r>
              <a:rPr lang="en-US" dirty="0"/>
              <a:t>” (Fischer et al., 2013), as well as the </a:t>
            </a:r>
            <a:r>
              <a:rPr lang="en-US" b="1" dirty="0"/>
              <a:t>self-management of emotions</a:t>
            </a:r>
            <a:r>
              <a:rPr lang="en-US" dirty="0"/>
              <a:t>, </a:t>
            </a:r>
            <a:r>
              <a:rPr lang="en-US" b="1" dirty="0"/>
              <a:t>motivation</a:t>
            </a:r>
            <a:r>
              <a:rPr lang="en-US" dirty="0"/>
              <a:t>, </a:t>
            </a:r>
            <a:r>
              <a:rPr lang="en-US" b="1" dirty="0"/>
              <a:t>behavioral processes </a:t>
            </a:r>
            <a:r>
              <a:rPr lang="en-US" dirty="0"/>
              <a:t>and </a:t>
            </a:r>
            <a:r>
              <a:rPr lang="en-US" b="1" dirty="0"/>
              <a:t>interpersonal behaviors </a:t>
            </a:r>
            <a:r>
              <a:rPr lang="en-US" dirty="0"/>
              <a:t>(e.g., Lord et al., 2010) when perusing multiple-goal jobs.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Self-regulating </a:t>
            </a:r>
            <a:r>
              <a:rPr lang="en-US" dirty="0"/>
              <a:t>workers are capable of establishing </a:t>
            </a:r>
            <a:r>
              <a:rPr lang="en-US" b="1" u="sng" dirty="0"/>
              <a:t>productive work environments</a:t>
            </a:r>
            <a:r>
              <a:rPr lang="en-US" dirty="0"/>
              <a:t>, </a:t>
            </a:r>
            <a:r>
              <a:rPr lang="en-US" b="1" dirty="0"/>
              <a:t>setting goals</a:t>
            </a:r>
            <a:r>
              <a:rPr lang="en-US" dirty="0"/>
              <a:t>, drawing a </a:t>
            </a:r>
            <a:r>
              <a:rPr lang="en-US" b="1" dirty="0"/>
              <a:t>systematic plan </a:t>
            </a:r>
            <a:r>
              <a:rPr lang="en-US" dirty="0"/>
              <a:t>according to the deadlines, keeping track of their progress against their goals and </a:t>
            </a:r>
            <a:r>
              <a:rPr lang="en-US" b="1" dirty="0"/>
              <a:t>modifying</a:t>
            </a:r>
            <a:r>
              <a:rPr lang="en-US" dirty="0"/>
              <a:t> their </a:t>
            </a:r>
            <a:r>
              <a:rPr lang="en-US" b="1" dirty="0"/>
              <a:t>cognition</a:t>
            </a:r>
            <a:r>
              <a:rPr lang="en-US" dirty="0"/>
              <a:t> and </a:t>
            </a:r>
            <a:r>
              <a:rPr lang="en-US" b="1" dirty="0"/>
              <a:t>behavior</a:t>
            </a:r>
            <a:r>
              <a:rPr lang="en-US" dirty="0"/>
              <a:t> when they do not lead to successful actions (Zimmerman, 1994; </a:t>
            </a:r>
            <a:r>
              <a:rPr lang="en-US" dirty="0" err="1"/>
              <a:t>Karoly</a:t>
            </a:r>
            <a:r>
              <a:rPr lang="en-US" dirty="0"/>
              <a:t>, 1993). In addition, self-regulating workers face work with positive affects (e.g., satisfaction), highly </a:t>
            </a:r>
            <a:r>
              <a:rPr lang="en-US" b="1" dirty="0"/>
              <a:t>believe</a:t>
            </a:r>
            <a:r>
              <a:rPr lang="en-US" dirty="0"/>
              <a:t> in their </a:t>
            </a:r>
            <a:r>
              <a:rPr lang="en-US" b="1" dirty="0"/>
              <a:t>capabilities</a:t>
            </a:r>
            <a:r>
              <a:rPr lang="en-US" dirty="0"/>
              <a:t>, value learning and anticipate its outcomes (McCombs, 1989; </a:t>
            </a:r>
            <a:r>
              <a:rPr lang="en-US" dirty="0" err="1"/>
              <a:t>Schunk</a:t>
            </a:r>
            <a:r>
              <a:rPr lang="en-US" dirty="0"/>
              <a:t>, 1994). </a:t>
            </a:r>
            <a:endParaRPr lang="fi-FI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4362" y="87526"/>
            <a:ext cx="9603275" cy="1049235"/>
          </a:xfrm>
        </p:spPr>
        <p:txBody>
          <a:bodyPr/>
          <a:lstStyle/>
          <a:p>
            <a:r>
              <a:rPr lang="en-US" dirty="0" smtClean="0"/>
              <a:t>Self-regulated learning and modern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9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92" y="1498154"/>
            <a:ext cx="9085944" cy="4695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Research has proven that self-regulated learning orientation practices at higher education positively </a:t>
            </a:r>
            <a:r>
              <a:rPr lang="en-US" b="1" dirty="0"/>
              <a:t>influence work-related learning behaviors </a:t>
            </a:r>
            <a:r>
              <a:rPr lang="en-US" dirty="0"/>
              <a:t>(</a:t>
            </a:r>
            <a:r>
              <a:rPr lang="en-US" dirty="0" err="1"/>
              <a:t>Gijbels</a:t>
            </a:r>
            <a:r>
              <a:rPr lang="en-US" dirty="0"/>
              <a:t> et al., 2010). SRL practices are considered by some researchers as </a:t>
            </a:r>
            <a:r>
              <a:rPr lang="en-US" b="1" dirty="0"/>
              <a:t>well-developed cognitive </a:t>
            </a:r>
            <a:r>
              <a:rPr lang="en-US" dirty="0"/>
              <a:t>and </a:t>
            </a:r>
            <a:r>
              <a:rPr lang="en-US" b="1" dirty="0"/>
              <a:t>internal scripts and tools </a:t>
            </a:r>
            <a:r>
              <a:rPr lang="en-US" dirty="0"/>
              <a:t>which benefit learners in the different learning </a:t>
            </a:r>
            <a:r>
              <a:rPr lang="en-US" dirty="0" smtClean="0"/>
              <a:t>settings.</a:t>
            </a:r>
          </a:p>
          <a:p>
            <a:r>
              <a:rPr lang="en-US" dirty="0" smtClean="0"/>
              <a:t>Learners </a:t>
            </a:r>
            <a:r>
              <a:rPr lang="en-US" dirty="0"/>
              <a:t>cannot always master all the skills that will be required in the future workplace; but instead they can first practice how to stimulate their </a:t>
            </a:r>
            <a:r>
              <a:rPr lang="en-US" b="1" dirty="0"/>
              <a:t>innovative and self-directive capacity</a:t>
            </a:r>
            <a:r>
              <a:rPr lang="en-US" dirty="0"/>
              <a:t> within formal and informal learning settings that resemble real workplace, and second be </a:t>
            </a:r>
            <a:r>
              <a:rPr lang="en-US" b="1" dirty="0"/>
              <a:t>willing to continue to learn </a:t>
            </a:r>
            <a:r>
              <a:rPr lang="en-US" dirty="0"/>
              <a:t>(Abele and Wiese, 2008). “</a:t>
            </a:r>
            <a:r>
              <a:rPr lang="en-US" i="1" dirty="0"/>
              <a:t>Self-regulation at work is conceived in terms of within-person processes that occur over time</a:t>
            </a:r>
            <a:r>
              <a:rPr lang="en-US" dirty="0"/>
              <a:t>” (Lord et al., 2010) as learners can learn from everyday practices by making mistakes and redoing, listening and talking to others, watching and observing and accordingly modifying their behaviors. </a:t>
            </a:r>
            <a:endParaRPr lang="en-US" dirty="0" smtClean="0"/>
          </a:p>
          <a:p>
            <a:r>
              <a:rPr lang="en-US" dirty="0" smtClean="0"/>
              <a:t>SRL </a:t>
            </a:r>
            <a:r>
              <a:rPr lang="en-US" dirty="0"/>
              <a:t>skills are considered as good learning tools that help learners </a:t>
            </a:r>
            <a:r>
              <a:rPr lang="en-US" b="1" dirty="0"/>
              <a:t>fill the gap </a:t>
            </a:r>
            <a:r>
              <a:rPr lang="en-US" dirty="0"/>
              <a:t>between </a:t>
            </a:r>
            <a:r>
              <a:rPr lang="en-US" b="1" dirty="0"/>
              <a:t>education</a:t>
            </a:r>
            <a:r>
              <a:rPr lang="en-US" dirty="0"/>
              <a:t> and the </a:t>
            </a:r>
            <a:r>
              <a:rPr lang="en-US" b="1" dirty="0"/>
              <a:t>labor market </a:t>
            </a:r>
            <a:r>
              <a:rPr lang="en-US" dirty="0"/>
              <a:t>(</a:t>
            </a:r>
            <a:r>
              <a:rPr lang="en-US" dirty="0" err="1"/>
              <a:t>Gijbels</a:t>
            </a:r>
            <a:r>
              <a:rPr lang="en-US" dirty="0"/>
              <a:t> et al., 2012).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0192" y="0"/>
            <a:ext cx="9603275" cy="1049235"/>
          </a:xfrm>
        </p:spPr>
        <p:txBody>
          <a:bodyPr/>
          <a:lstStyle/>
          <a:p>
            <a:r>
              <a:rPr lang="en-US" dirty="0"/>
              <a:t>Self-regulated learning and modern workplace</a:t>
            </a:r>
          </a:p>
        </p:txBody>
      </p:sp>
    </p:spTree>
    <p:extLst>
      <p:ext uri="{BB962C8B-B14F-4D97-AF65-F5344CB8AC3E}">
        <p14:creationId xmlns:p14="http://schemas.microsoft.com/office/powerpoint/2010/main" val="17760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Executive functioning difficulty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8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Executive functioning difficulties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88565" y="1633756"/>
            <a:ext cx="1048309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Any injury to the brain can lead to excutive functioning difficulty. People who have Executive function difficulty will have difficulties in the following brain functions: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Initiation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Inhibition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Emotional control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Working memory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Planning and organising </a:t>
            </a:r>
          </a:p>
          <a:p>
            <a:pPr marL="457200" indent="-457200">
              <a:buAutoNum type="arabicPeriod"/>
            </a:pPr>
            <a:r>
              <a:rPr lang="fi-FI" b="1" dirty="0" smtClean="0"/>
              <a:t>Sel-monitoring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Behavioral tasks that help dealing with Ececutive function difficulties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88565" y="1633756"/>
            <a:ext cx="10483093" cy="4572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fi-FI" dirty="0" smtClean="0"/>
              <a:t>Utilize time organizer, planners, lists, alarms etc..</a:t>
            </a:r>
          </a:p>
          <a:p>
            <a:pPr marL="457200" indent="-457200">
              <a:buAutoNum type="arabicPeriod"/>
            </a:pPr>
            <a:r>
              <a:rPr lang="fi-FI" dirty="0" smtClean="0"/>
              <a:t>Always ask for written instructions.</a:t>
            </a:r>
          </a:p>
          <a:p>
            <a:pPr marL="457200" indent="-457200">
              <a:buAutoNum type="arabicPeriod"/>
            </a:pPr>
            <a:r>
              <a:rPr lang="fi-FI" dirty="0" smtClean="0"/>
              <a:t>Make a schedule and ensure you can check it multiple times a day.</a:t>
            </a:r>
          </a:p>
          <a:p>
            <a:pPr marL="457200" indent="-457200">
              <a:buAutoNum type="arabicPeriod"/>
            </a:pPr>
            <a:r>
              <a:rPr lang="fi-FI" dirty="0" smtClean="0"/>
              <a:t>Break down large tasks into smaller ones.</a:t>
            </a:r>
          </a:p>
          <a:p>
            <a:pPr marL="457200" indent="-457200">
              <a:buAutoNum type="arabicPeriod"/>
            </a:pPr>
            <a:r>
              <a:rPr lang="fi-FI" dirty="0" smtClean="0"/>
              <a:t>Set remiders to let you know when transitions are coming up.</a:t>
            </a:r>
          </a:p>
          <a:p>
            <a:pPr marL="457200" indent="-457200">
              <a:buAutoNum type="arabicPeriod"/>
            </a:pPr>
            <a:r>
              <a:rPr lang="fi-FI" dirty="0" smtClean="0"/>
              <a:t>Take short breaks from interacting with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"/>
          </p:nvPr>
        </p:nvSpPr>
        <p:spPr>
          <a:xfrm>
            <a:off x="1079733" y="2673991"/>
            <a:ext cx="3396996" cy="4572000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 smtClean="0"/>
              <a:t>Thank you for your attention! </a:t>
            </a:r>
            <a:endParaRPr lang="en-US" sz="3600" b="1" dirty="0"/>
          </a:p>
        </p:txBody>
      </p:sp>
      <p:sp>
        <p:nvSpPr>
          <p:cNvPr id="8" name="Oval 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0" name="Slide Number 04">
            <a:extLst>
              <a:ext uri="{FF2B5EF4-FFF2-40B4-BE49-F238E27FC236}">
                <a16:creationId xmlns:a16="http://schemas.microsoft.com/office/drawing/2014/main" xmlns="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877B3-D348-4611-9BDB-C5374591D951}" type="slidenum">
              <a:rPr lang="en-US" sz="1000" smtClean="0">
                <a:solidFill>
                  <a:schemeClr val="bg1">
                    <a:alpha val="50000"/>
                  </a:schemeClr>
                </a:solidFill>
              </a:rPr>
              <a:pPr/>
              <a:t>15</a:t>
            </a:fld>
            <a:endParaRPr lang="en-US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Picture Placeholder 8" descr="Designed Coffee" title="Designed Coffee">
            <a:extLst>
              <a:ext uri="{FF2B5EF4-FFF2-40B4-BE49-F238E27FC236}">
                <a16:creationId xmlns:a16="http://schemas.microsoft.com/office/drawing/2014/main" xmlns="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0363" y="0"/>
            <a:ext cx="6751637" cy="6858000"/>
          </a:xfrm>
        </p:spPr>
      </p:pic>
    </p:spTree>
    <p:extLst>
      <p:ext uri="{BB962C8B-B14F-4D97-AF65-F5344CB8AC3E}">
        <p14:creationId xmlns:p14="http://schemas.microsoft.com/office/powerpoint/2010/main" val="1414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Executive function/ self-regulation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</a:t>
            </a:r>
            <a:r>
              <a:rPr lang="en-US" dirty="0" smtClean="0"/>
              <a:t>function/ Self-regulation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98278" cy="4572000"/>
          </a:xfrm>
        </p:spPr>
        <p:txBody>
          <a:bodyPr/>
          <a:lstStyle/>
          <a:p>
            <a:r>
              <a:rPr lang="en-US" dirty="0"/>
              <a:t>Executive function is a term for a number of complex </a:t>
            </a:r>
            <a:r>
              <a:rPr lang="en-US" b="1" dirty="0"/>
              <a:t>cognitive processes </a:t>
            </a:r>
            <a:r>
              <a:rPr lang="en-US" dirty="0"/>
              <a:t>that are interdependent and critical to purposeful, goal directed </a:t>
            </a:r>
            <a:r>
              <a:rPr lang="en-US" dirty="0" smtClean="0"/>
              <a:t>behavior.</a:t>
            </a:r>
          </a:p>
          <a:p>
            <a:r>
              <a:rPr lang="en-US" dirty="0" smtClean="0"/>
              <a:t>It </a:t>
            </a:r>
            <a:r>
              <a:rPr lang="en-US" dirty="0"/>
              <a:t>refer to a variety of correlated abilities ranging from simple voluntary initiation and inhibition of behavior to those involving complex planning, problem solving, and insight.</a:t>
            </a:r>
            <a:endParaRPr lang="en-US" dirty="0"/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158780" y="1600200"/>
            <a:ext cx="5094581" cy="3621948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2 main constucts of Executive function &amp; Self-regulation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88565" y="1633756"/>
            <a:ext cx="10483093" cy="4572000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 smtClean="0"/>
              <a:t>Control of cognition &amp; attention (metacognition): </a:t>
            </a:r>
            <a:r>
              <a:rPr lang="fi-FI" dirty="0" smtClean="0"/>
              <a:t>regulating, </a:t>
            </a:r>
            <a:r>
              <a:rPr lang="en-US" dirty="0" smtClean="0"/>
              <a:t>planning</a:t>
            </a:r>
            <a:r>
              <a:rPr lang="en-US" dirty="0"/>
              <a:t>, monitoring, </a:t>
            </a:r>
            <a:r>
              <a:rPr lang="en-US" dirty="0" smtClean="0"/>
              <a:t>modifying or organizing of your cognition &amp; attention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/>
              <a:t>Cognition awareness </a:t>
            </a:r>
            <a:r>
              <a:rPr lang="en-US" dirty="0" smtClean="0"/>
              <a:t>(Self-appraisal skills): </a:t>
            </a:r>
            <a:r>
              <a:rPr lang="en-US" dirty="0"/>
              <a:t>Individuals’ knowledge and understanding of their own selves, cognition and their knowledge about their </a:t>
            </a:r>
            <a:r>
              <a:rPr lang="en-US" dirty="0" smtClean="0"/>
              <a:t>abilities</a:t>
            </a:r>
            <a:r>
              <a:rPr lang="en-US" dirty="0"/>
              <a:t>, </a:t>
            </a:r>
            <a:r>
              <a:rPr lang="en-US" dirty="0" smtClean="0"/>
              <a:t>memory, their </a:t>
            </a:r>
            <a:r>
              <a:rPr lang="en-US" dirty="0"/>
              <a:t>motivation, their characteristics as learners and the factors that affect their performance.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u="sng" dirty="0" smtClean="0"/>
              <a:t>Planning &amp; Information </a:t>
            </a:r>
            <a:r>
              <a:rPr lang="en-US" u="sng" dirty="0"/>
              <a:t>management</a:t>
            </a:r>
            <a:r>
              <a:rPr lang="en-US" dirty="0"/>
              <a:t>: Retrieving and activating relevant background </a:t>
            </a:r>
            <a:r>
              <a:rPr lang="en-US" dirty="0" smtClean="0"/>
              <a:t>knowledge &amp; updating novel information. </a:t>
            </a:r>
            <a:r>
              <a:rPr lang="en-US" dirty="0"/>
              <a:t>To connect the theoretical knowledge to the practical behaviors in </a:t>
            </a:r>
            <a:r>
              <a:rPr lang="en-US" dirty="0" smtClean="0"/>
              <a:t>real-life. </a:t>
            </a:r>
            <a:r>
              <a:rPr lang="en-US" dirty="0"/>
              <a:t>keeping records of learners’ progress, updating novel </a:t>
            </a:r>
            <a:r>
              <a:rPr lang="en-US" dirty="0" smtClean="0"/>
              <a:t>information. 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Planning </a:t>
            </a:r>
            <a:r>
              <a:rPr lang="en-US" dirty="0" smtClean="0"/>
              <a:t>problem-solving/Systematic </a:t>
            </a:r>
            <a:r>
              <a:rPr lang="en-US" dirty="0"/>
              <a:t>planning and drawing out a layout that determines when, how and who is going to perform specific tasks. </a:t>
            </a:r>
            <a:r>
              <a:rPr lang="en-US" dirty="0" smtClean="0"/>
              <a:t>Focusing </a:t>
            </a:r>
            <a:r>
              <a:rPr lang="en-US" dirty="0"/>
              <a:t>attention on task-relevant </a:t>
            </a:r>
            <a:r>
              <a:rPr lang="en-US" dirty="0" smtClean="0"/>
              <a:t>targets and </a:t>
            </a:r>
            <a:r>
              <a:rPr lang="en-US" dirty="0"/>
              <a:t>eliminating task-irrelevant noise, adapting to new </a:t>
            </a:r>
            <a:r>
              <a:rPr lang="en-US" dirty="0" smtClean="0"/>
              <a:t>tasks, flexibility </a:t>
            </a:r>
            <a:r>
              <a:rPr lang="en-US" dirty="0"/>
              <a:t>and shifting mental set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-Critical thinking (creativity): </a:t>
            </a:r>
            <a:r>
              <a:rPr lang="en-US" dirty="0"/>
              <a:t>Actively and skillfully analyzing, synthesizing, reasoning and evaluating information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b="1" dirty="0" smtClean="0"/>
              <a:t>Control of behavior/</a:t>
            </a:r>
            <a:r>
              <a:rPr lang="en-US" dirty="0" smtClean="0"/>
              <a:t>self monitoring/ </a:t>
            </a:r>
            <a:r>
              <a:rPr lang="en-US" dirty="0"/>
              <a:t>inhibitory </a:t>
            </a:r>
            <a:r>
              <a:rPr lang="en-US" dirty="0" smtClean="0"/>
              <a:t>control: controlling, monitoring and organizing of behavior, motivation-regulation, emotion-regulation, selective </a:t>
            </a:r>
            <a:r>
              <a:rPr lang="en-US" dirty="0"/>
              <a:t>inhibition of responses to immediate stimuli, </a:t>
            </a:r>
            <a:r>
              <a:rPr lang="en-US" dirty="0" smtClean="0"/>
              <a:t>self-efficacy, inhibition and impulse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Motivation-regulation strategies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98614"/>
              </p:ext>
            </p:extLst>
          </p:nvPr>
        </p:nvGraphicFramePr>
        <p:xfrm>
          <a:off x="291167" y="1331752"/>
          <a:ext cx="11268862" cy="533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Emotion</a:t>
            </a:r>
            <a:r>
              <a:rPr lang="fi-FI" dirty="0" smtClean="0"/>
              <a:t>-regulation strategies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071620"/>
              </p:ext>
            </p:extLst>
          </p:nvPr>
        </p:nvGraphicFramePr>
        <p:xfrm>
          <a:off x="307945" y="1373698"/>
          <a:ext cx="112688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78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Self-regulated learning and modern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9E978-9605-417C-951F-53F4926C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5" y="503899"/>
            <a:ext cx="9610182" cy="601226"/>
          </a:xfrm>
        </p:spPr>
        <p:txBody>
          <a:bodyPr>
            <a:normAutofit/>
          </a:bodyPr>
          <a:lstStyle/>
          <a:p>
            <a:r>
              <a:rPr lang="en-US" dirty="0"/>
              <a:t>Self-regulated learning and modern workplace</a:t>
            </a:r>
            <a:endParaRPr lang="en-US" dirty="0"/>
          </a:p>
        </p:txBody>
      </p:sp>
      <p:pic>
        <p:nvPicPr>
          <p:cNvPr id="7" name="Graphic 6" descr="Gears icon">
            <a:extLst>
              <a:ext uri="{FF2B5EF4-FFF2-40B4-BE49-F238E27FC236}">
                <a16:creationId xmlns="" xmlns:a16="http://schemas.microsoft.com/office/drawing/2014/main" id="{DA9595F8-50AF-4C85-9BC5-B52646E11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6904" y="243287"/>
            <a:ext cx="1122450" cy="11224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7994" y="2063339"/>
            <a:ext cx="3600000" cy="3836725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SRL skills are considered central components in any domain of modern workplace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10" descr="hand writing out design plans">
            <a:extLst>
              <a:ext uri="{FF2B5EF4-FFF2-40B4-BE49-F238E27FC236}">
                <a16:creationId xmlns="" xmlns:a16="http://schemas.microsoft.com/office/drawing/2014/main" id="{411EC077-041A-4D95-85EB-050BCDCD9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291" y="1646238"/>
            <a:ext cx="5760243" cy="3840162"/>
          </a:xfrm>
        </p:spPr>
      </p:pic>
    </p:spTree>
    <p:extLst>
      <p:ext uri="{BB962C8B-B14F-4D97-AF65-F5344CB8AC3E}">
        <p14:creationId xmlns:p14="http://schemas.microsoft.com/office/powerpoint/2010/main" val="42749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F222A-0050-42E6-8C3E-86E3C365C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908" y="321514"/>
            <a:ext cx="9610182" cy="601226"/>
          </a:xfrm>
        </p:spPr>
        <p:txBody>
          <a:bodyPr>
            <a:normAutofit/>
          </a:bodyPr>
          <a:lstStyle/>
          <a:p>
            <a:r>
              <a:rPr lang="en-US" dirty="0" smtClean="0"/>
              <a:t>Self-regulated learning and modern workplace</a:t>
            </a:r>
            <a:endParaRPr lang="en-US" dirty="0"/>
          </a:p>
        </p:txBody>
      </p:sp>
      <p:pic>
        <p:nvPicPr>
          <p:cNvPr id="10" name="Graphic 9" descr="Star icon">
            <a:extLst>
              <a:ext uri="{FF2B5EF4-FFF2-40B4-BE49-F238E27FC236}">
                <a16:creationId xmlns="" xmlns:a16="http://schemas.microsoft.com/office/drawing/2014/main" id="{F76D2371-447B-414B-9273-61F2CA39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7703" y="280289"/>
            <a:ext cx="1044000" cy="1044000"/>
          </a:xfrm>
          <a:prstGeom prst="rect">
            <a:avLst/>
          </a:prstGeom>
        </p:spPr>
      </p:pic>
      <p:pic>
        <p:nvPicPr>
          <p:cNvPr id="12" name="Content Placeholder 11" descr="girl testing science project">
            <a:extLst>
              <a:ext uri="{FF2B5EF4-FFF2-40B4-BE49-F238E27FC236}">
                <a16:creationId xmlns="" xmlns:a16="http://schemas.microsoft.com/office/drawing/2014/main" id="{687E2450-8A1E-4D26-849A-27E0C7733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36" y="1697824"/>
            <a:ext cx="2856834" cy="1906587"/>
          </a:xfrm>
        </p:spPr>
      </p:pic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477A6E10-A1AB-44F7-B196-12B4EE7B21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70369" y="3985695"/>
            <a:ext cx="3036438" cy="1834533"/>
          </a:xfrm>
        </p:spPr>
        <p:txBody>
          <a:bodyPr>
            <a:normAutofit/>
          </a:bodyPr>
          <a:lstStyle/>
          <a:p>
            <a:r>
              <a:rPr lang="en-US" dirty="0"/>
              <a:t>The capability of workers to regulate their own learning through goal setting, planning, self-monitoring, self-reflection, help-seeking and adaptation is a key factor that leads to expertise development </a:t>
            </a:r>
            <a:endParaRPr lang="en-US" dirty="0"/>
          </a:p>
        </p:txBody>
      </p:sp>
      <p:pic>
        <p:nvPicPr>
          <p:cNvPr id="14" name="Content Placeholder 13" descr="kid playing with solar system on sticks">
            <a:extLst>
              <a:ext uri="{FF2B5EF4-FFF2-40B4-BE49-F238E27FC236}">
                <a16:creationId xmlns="" xmlns:a16="http://schemas.microsoft.com/office/drawing/2014/main" id="{8E520986-BC14-4C72-BA30-8EC5CE656F9B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8563" y="1698779"/>
            <a:ext cx="2856834" cy="1906587"/>
          </a:xfrm>
        </p:spPr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15ED6EF-4F9A-41A9-B336-BFC6782228D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483437" y="3979966"/>
            <a:ext cx="3036438" cy="1934605"/>
          </a:xfrm>
        </p:spPr>
        <p:txBody>
          <a:bodyPr>
            <a:normAutofit/>
          </a:bodyPr>
          <a:lstStyle/>
          <a:p>
            <a:r>
              <a:rPr lang="en-US" dirty="0" smtClean="0"/>
              <a:t>Today’s </a:t>
            </a:r>
            <a:r>
              <a:rPr lang="en-US" dirty="0"/>
              <a:t>workplaces are marked by pressure and short deadlines and creativity might be impaired in such </a:t>
            </a:r>
            <a:r>
              <a:rPr lang="en-US" dirty="0" smtClean="0"/>
              <a:t>conditions. Today’s </a:t>
            </a:r>
            <a:r>
              <a:rPr lang="en-US" dirty="0"/>
              <a:t>jobs are challenging and multitasking that merely one relevant formal education might not be sufficient to fulfil the job tasks.</a:t>
            </a:r>
            <a:endParaRPr lang="en-US" dirty="0"/>
          </a:p>
        </p:txBody>
      </p:sp>
      <p:pic>
        <p:nvPicPr>
          <p:cNvPr id="16" name="Content Placeholder 15" descr="girl playing with molecule model">
            <a:extLst>
              <a:ext uri="{FF2B5EF4-FFF2-40B4-BE49-F238E27FC236}">
                <a16:creationId xmlns="" xmlns:a16="http://schemas.microsoft.com/office/drawing/2014/main" id="{A0609731-E84C-4760-AD5E-8E288693AE2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831" y="1697824"/>
            <a:ext cx="2856834" cy="1906587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96946F-82A2-4DBD-98DD-DB5D7C5DF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5265" y="3977946"/>
            <a:ext cx="3036438" cy="20527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uccess </a:t>
            </a:r>
            <a:r>
              <a:rPr lang="en-US" dirty="0"/>
              <a:t>in any modern workplace requires regulation of interpersonal behaviors towards supervisors, coworkers and </a:t>
            </a:r>
            <a:r>
              <a:rPr lang="en-US" dirty="0" smtClean="0"/>
              <a:t>customers. </a:t>
            </a:r>
            <a:r>
              <a:rPr lang="en-US" dirty="0"/>
              <a:t>J</a:t>
            </a:r>
            <a:r>
              <a:rPr lang="en-US" dirty="0" smtClean="0"/>
              <a:t>ob </a:t>
            </a:r>
            <a:r>
              <a:rPr lang="en-US" dirty="0"/>
              <a:t>demands keep changing based </a:t>
            </a:r>
            <a:r>
              <a:rPr lang="en-US" dirty="0" smtClean="0"/>
              <a:t>on </a:t>
            </a:r>
            <a:r>
              <a:rPr lang="en-US" dirty="0"/>
              <a:t>the market requirements and individuals are continuously required to renew their skills and competences to pursue a </a:t>
            </a:r>
            <a:r>
              <a:rPr lang="en-US" dirty="0" err="1"/>
              <a:t>lifewide</a:t>
            </a:r>
            <a:r>
              <a:rPr lang="en-US" dirty="0"/>
              <a:t> regulating learning.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219</TotalTime>
  <Words>1033</Words>
  <Application>Microsoft Office PowerPoint</Application>
  <PresentationFormat>Widescreen</PresentationFormat>
  <Paragraphs>71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Euphemia</vt:lpstr>
      <vt:lpstr>Plantagenet Cherokee</vt:lpstr>
      <vt:lpstr>Wingdings</vt:lpstr>
      <vt:lpstr>Academic Literature 16x9</vt:lpstr>
      <vt:lpstr>Executive function &amp; self-regulation</vt:lpstr>
      <vt:lpstr>Executive function/ self-regulation</vt:lpstr>
      <vt:lpstr>Executive function/ Self-regulation</vt:lpstr>
      <vt:lpstr>The 2 main constucts of Executive function &amp; Self-regulation</vt:lpstr>
      <vt:lpstr>Motivation-regulation strategies</vt:lpstr>
      <vt:lpstr>Emotion-regulation strategies</vt:lpstr>
      <vt:lpstr>Self-regulated learning and modern workplace</vt:lpstr>
      <vt:lpstr>Self-regulated learning and modern workplace</vt:lpstr>
      <vt:lpstr>Self-regulated learning and modern workplace</vt:lpstr>
      <vt:lpstr>Self-regulated learning and modern workplace</vt:lpstr>
      <vt:lpstr>Self-regulated learning and modern workplace</vt:lpstr>
      <vt:lpstr>Executive functioning difficulty</vt:lpstr>
      <vt:lpstr>Executive functioning difficulties</vt:lpstr>
      <vt:lpstr>Behavioral tasks that help dealing with Ececutive function difficulties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 &amp; self-regulation</dc:title>
  <dc:creator>Bushra Awad</dc:creator>
  <cp:lastModifiedBy>Bushra Awad</cp:lastModifiedBy>
  <cp:revision>16</cp:revision>
  <dcterms:created xsi:type="dcterms:W3CDTF">2020-10-06T05:21:34Z</dcterms:created>
  <dcterms:modified xsi:type="dcterms:W3CDTF">2020-10-06T09:01:11Z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