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2"/>
  </p:notesMasterIdLst>
  <p:sldIdLst>
    <p:sldId id="261" r:id="rId2"/>
    <p:sldId id="854" r:id="rId3"/>
    <p:sldId id="856" r:id="rId4"/>
    <p:sldId id="857" r:id="rId5"/>
    <p:sldId id="779" r:id="rId6"/>
    <p:sldId id="780" r:id="rId7"/>
    <p:sldId id="781" r:id="rId8"/>
    <p:sldId id="816" r:id="rId9"/>
    <p:sldId id="782" r:id="rId10"/>
    <p:sldId id="783" r:id="rId11"/>
    <p:sldId id="784" r:id="rId12"/>
    <p:sldId id="785" r:id="rId13"/>
    <p:sldId id="786" r:id="rId14"/>
    <p:sldId id="787" r:id="rId15"/>
    <p:sldId id="788" r:id="rId16"/>
    <p:sldId id="789" r:id="rId17"/>
    <p:sldId id="790" r:id="rId18"/>
    <p:sldId id="791" r:id="rId19"/>
    <p:sldId id="792" r:id="rId20"/>
    <p:sldId id="793" r:id="rId21"/>
    <p:sldId id="794" r:id="rId22"/>
    <p:sldId id="795" r:id="rId23"/>
    <p:sldId id="839" r:id="rId24"/>
    <p:sldId id="796" r:id="rId25"/>
    <p:sldId id="797" r:id="rId26"/>
    <p:sldId id="798" r:id="rId27"/>
    <p:sldId id="840" r:id="rId28"/>
    <p:sldId id="841" r:id="rId29"/>
    <p:sldId id="842" r:id="rId30"/>
    <p:sldId id="843" r:id="rId31"/>
    <p:sldId id="844" r:id="rId32"/>
    <p:sldId id="845" r:id="rId33"/>
    <p:sldId id="846" r:id="rId34"/>
    <p:sldId id="847" r:id="rId35"/>
    <p:sldId id="849" r:id="rId36"/>
    <p:sldId id="852" r:id="rId37"/>
    <p:sldId id="745" r:id="rId38"/>
    <p:sldId id="799" r:id="rId39"/>
    <p:sldId id="801" r:id="rId40"/>
    <p:sldId id="859" r:id="rId41"/>
    <p:sldId id="860" r:id="rId42"/>
    <p:sldId id="858" r:id="rId43"/>
    <p:sldId id="802" r:id="rId44"/>
    <p:sldId id="803" r:id="rId45"/>
    <p:sldId id="804" r:id="rId46"/>
    <p:sldId id="805" r:id="rId47"/>
    <p:sldId id="806" r:id="rId48"/>
    <p:sldId id="807" r:id="rId49"/>
    <p:sldId id="808" r:id="rId50"/>
    <p:sldId id="811" r:id="rId51"/>
    <p:sldId id="812" r:id="rId52"/>
    <p:sldId id="853" r:id="rId53"/>
    <p:sldId id="814" r:id="rId54"/>
    <p:sldId id="815" r:id="rId55"/>
    <p:sldId id="838" r:id="rId56"/>
    <p:sldId id="810" r:id="rId57"/>
    <p:sldId id="837" r:id="rId58"/>
    <p:sldId id="819" r:id="rId59"/>
    <p:sldId id="836" r:id="rId60"/>
    <p:sldId id="835" r:id="rId61"/>
    <p:sldId id="824" r:id="rId62"/>
    <p:sldId id="834" r:id="rId63"/>
    <p:sldId id="833" r:id="rId64"/>
    <p:sldId id="826" r:id="rId65"/>
    <p:sldId id="832" r:id="rId66"/>
    <p:sldId id="831" r:id="rId67"/>
    <p:sldId id="829" r:id="rId68"/>
    <p:sldId id="830" r:id="rId69"/>
    <p:sldId id="732" r:id="rId70"/>
    <p:sldId id="850" r:id="rId7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B09D938-00C0-0C48-A21A-55C285691504}">
          <p14:sldIdLst>
            <p14:sldId id="261"/>
            <p14:sldId id="854"/>
            <p14:sldId id="856"/>
            <p14:sldId id="857"/>
            <p14:sldId id="779"/>
            <p14:sldId id="780"/>
            <p14:sldId id="781"/>
          </p14:sldIdLst>
        </p14:section>
        <p14:section name="Cost Model &amp; Analysis" id="{AAB3A1DC-56B9-6843-B85B-0571007E3B1A}">
          <p14:sldIdLst>
            <p14:sldId id="816"/>
            <p14:sldId id="782"/>
            <p14:sldId id="783"/>
            <p14:sldId id="784"/>
            <p14:sldId id="785"/>
            <p14:sldId id="786"/>
            <p14:sldId id="787"/>
            <p14:sldId id="788"/>
            <p14:sldId id="789"/>
            <p14:sldId id="790"/>
            <p14:sldId id="791"/>
            <p14:sldId id="792"/>
            <p14:sldId id="793"/>
            <p14:sldId id="794"/>
            <p14:sldId id="795"/>
            <p14:sldId id="839"/>
            <p14:sldId id="796"/>
            <p14:sldId id="797"/>
            <p14:sldId id="798"/>
            <p14:sldId id="840"/>
            <p14:sldId id="841"/>
            <p14:sldId id="842"/>
            <p14:sldId id="843"/>
            <p14:sldId id="844"/>
            <p14:sldId id="845"/>
            <p14:sldId id="846"/>
            <p14:sldId id="847"/>
            <p14:sldId id="849"/>
            <p14:sldId id="852"/>
          </p14:sldIdLst>
        </p14:section>
        <p14:section name="Indexes" id="{FDCBB89D-74DE-5B41-BB70-BED64D07729A}">
          <p14:sldIdLst>
            <p14:sldId id="745"/>
            <p14:sldId id="799"/>
            <p14:sldId id="801"/>
            <p14:sldId id="859"/>
            <p14:sldId id="860"/>
            <p14:sldId id="858"/>
            <p14:sldId id="802"/>
            <p14:sldId id="803"/>
            <p14:sldId id="804"/>
            <p14:sldId id="805"/>
            <p14:sldId id="806"/>
            <p14:sldId id="807"/>
            <p14:sldId id="808"/>
            <p14:sldId id="811"/>
            <p14:sldId id="812"/>
            <p14:sldId id="853"/>
            <p14:sldId id="814"/>
            <p14:sldId id="815"/>
            <p14:sldId id="838"/>
            <p14:sldId id="810"/>
            <p14:sldId id="837"/>
            <p14:sldId id="819"/>
            <p14:sldId id="836"/>
            <p14:sldId id="835"/>
            <p14:sldId id="824"/>
            <p14:sldId id="834"/>
            <p14:sldId id="833"/>
            <p14:sldId id="826"/>
            <p14:sldId id="832"/>
            <p14:sldId id="831"/>
            <p14:sldId id="829"/>
            <p14:sldId id="830"/>
            <p14:sldId id="732"/>
            <p14:sldId id="8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e Hellerstein" initials="J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B618E"/>
    <a:srgbClr val="F9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585" autoAdjust="0"/>
    <p:restoredTop sz="65776"/>
  </p:normalViewPr>
  <p:slideViewPr>
    <p:cSldViewPr>
      <p:cViewPr varScale="1">
        <p:scale>
          <a:sx n="115" d="100"/>
          <a:sy n="115" d="100"/>
        </p:scale>
        <p:origin x="111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4E96C-93A0-4A78-B604-4703482948F1}" type="datetimeFigureOut">
              <a:rPr lang="en-US" smtClean="0"/>
              <a:t>1/3/2018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CBDC78-7E38-40A1-BA4E-B0A1F110ED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616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The slides for this text are organized into several modules. Each lecture contains about enough material for a 1.25 hour class period.  (The time estimate is very approximate--it will vary with the instructor, and lectures also differ in length; so use this as a rough guideline.)  This covers Lectures 3 and 4  (of 6) in Module (3). </a:t>
            </a:r>
          </a:p>
          <a:p>
            <a:endParaRPr lang="en-US" dirty="0" smtClean="0">
              <a:ea typeface="ＭＳ Ｐゴシック" charset="0"/>
              <a:cs typeface="ＭＳ Ｐゴシック" charset="0"/>
            </a:endParaRP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Module (1):  Introduction (DBMS, Relational Model)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Module (2):  Storage and File Organizations (Disks, Buffering, Indexes)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Module (3):  Database Concepts (Relational Queries, DDL/ICs, Views and Security)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Module (4):  Relational Implementation (Query Evaluation, Optimization)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Module (5): Database Design (ER Model, Normalization, Physical Design, Tuning)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Module (6): Transaction Processing (Concurrency Control, Recovery)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Module (7): Advanced Topics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CBDC78-7E38-40A1-BA4E-B0A1F110EDA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110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latin typeface="Book Antiqua" pitchFamily="18" charset="0"/>
              </a:rPr>
              <a:t>Disks read 1 page at a time. We</a:t>
            </a:r>
            <a:r>
              <a:rPr lang="ja-JP" altLang="en-US" smtClean="0">
                <a:latin typeface="Book Antiqua" pitchFamily="18" charset="0"/>
              </a:rPr>
              <a:t>’</a:t>
            </a:r>
            <a:r>
              <a:rPr lang="en-US" altLang="ja-JP" smtClean="0">
                <a:latin typeface="Book Antiqua" pitchFamily="18" charset="0"/>
              </a:rPr>
              <a:t>ll come back to this.</a:t>
            </a:r>
          </a:p>
          <a:p>
            <a:r>
              <a:rPr lang="en-US" altLang="en-US" smtClean="0">
                <a:latin typeface="Book Antiqua" pitchFamily="18" charset="0"/>
              </a:rPr>
              <a:t>Rid is enough to find page containing record.</a:t>
            </a:r>
          </a:p>
        </p:txBody>
      </p:sp>
    </p:spTree>
    <p:extLst>
      <p:ext uri="{BB962C8B-B14F-4D97-AF65-F5344CB8AC3E}">
        <p14:creationId xmlns:p14="http://schemas.microsoft.com/office/powerpoint/2010/main" val="4202103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latin typeface="Book Antiqua" pitchFamily="18" charset="0"/>
              </a:rPr>
              <a:t>Disks read 1 page at a time. We</a:t>
            </a:r>
            <a:r>
              <a:rPr lang="ja-JP" altLang="en-US" smtClean="0">
                <a:latin typeface="Book Antiqua" pitchFamily="18" charset="0"/>
              </a:rPr>
              <a:t>’</a:t>
            </a:r>
            <a:r>
              <a:rPr lang="en-US" altLang="ja-JP" smtClean="0">
                <a:latin typeface="Book Antiqua" pitchFamily="18" charset="0"/>
              </a:rPr>
              <a:t>ll come back to this.</a:t>
            </a:r>
          </a:p>
          <a:p>
            <a:r>
              <a:rPr lang="en-US" altLang="en-US" smtClean="0">
                <a:latin typeface="Book Antiqua" pitchFamily="18" charset="0"/>
              </a:rPr>
              <a:t>Rid is enough to find page containing record.</a:t>
            </a:r>
          </a:p>
        </p:txBody>
      </p:sp>
    </p:spTree>
    <p:extLst>
      <p:ext uri="{BB962C8B-B14F-4D97-AF65-F5344CB8AC3E}">
        <p14:creationId xmlns:p14="http://schemas.microsoft.com/office/powerpoint/2010/main" val="4202103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6"/>
          <p:cNvSpPr txBox="1">
            <a:spLocks/>
          </p:cNvSpPr>
          <p:nvPr userDrawn="1"/>
        </p:nvSpPr>
        <p:spPr>
          <a:xfrm>
            <a:off x="0" y="6605588"/>
            <a:ext cx="9144000" cy="17621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i="1" dirty="0" smtClean="0">
                <a:solidFill>
                  <a:prstClr val="black"/>
                </a:solidFill>
                <a:latin typeface="Century Schoolbook"/>
              </a:rPr>
              <a:t>Dr. Ahmad Abusnaina                                                  </a:t>
            </a:r>
            <a:r>
              <a:rPr lang="en-US" sz="1200" i="1" kern="1200" dirty="0" smtClean="0">
                <a:solidFill>
                  <a:prstClr val="black"/>
                </a:solidFill>
                <a:latin typeface="Century Schoolbook"/>
                <a:ea typeface="+mn-ea"/>
                <a:cs typeface="+mn-cs"/>
              </a:rPr>
              <a:t>Storage and Indexing</a:t>
            </a:r>
            <a:r>
              <a:rPr lang="en-US" sz="1200" i="1" dirty="0" smtClean="0">
                <a:solidFill>
                  <a:prstClr val="black"/>
                </a:solidFill>
                <a:latin typeface="Century Schoolbook"/>
              </a:rPr>
              <a:t>                                   Database Systems|COMP333</a:t>
            </a:r>
            <a:endParaRPr lang="en-US" sz="1200" i="1" dirty="0">
              <a:solidFill>
                <a:prstClr val="black"/>
              </a:solidFill>
              <a:latin typeface="Century Schoolbook"/>
            </a:endParaRPr>
          </a:p>
        </p:txBody>
      </p:sp>
      <p:pic>
        <p:nvPicPr>
          <p:cNvPr id="9" name="Picture 34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4463" y="6324600"/>
            <a:ext cx="1074737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33400" y="1905001"/>
            <a:ext cx="7848598" cy="1912704"/>
            <a:chOff x="1143000" y="2185525"/>
            <a:chExt cx="4992312" cy="767225"/>
          </a:xfrm>
        </p:grpSpPr>
        <p:sp>
          <p:nvSpPr>
            <p:cNvPr id="10" name="Title 1"/>
            <p:cNvSpPr txBox="1">
              <a:spLocks/>
            </p:cNvSpPr>
            <p:nvPr/>
          </p:nvSpPr>
          <p:spPr>
            <a:xfrm>
              <a:off x="1143000" y="2566728"/>
              <a:ext cx="4361735" cy="386022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28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r"/>
              <a:endParaRPr lang="en-US" sz="2000" dirty="0">
                <a:solidFill>
                  <a:schemeClr val="accent1"/>
                </a:solidFill>
                <a:latin typeface="Source Sans Pro Light" pitchFamily="34" charset="0"/>
              </a:endParaRPr>
            </a:p>
          </p:txBody>
        </p:sp>
        <p:sp>
          <p:nvSpPr>
            <p:cNvPr id="11" name="Title 1"/>
            <p:cNvSpPr txBox="1">
              <a:spLocks/>
            </p:cNvSpPr>
            <p:nvPr/>
          </p:nvSpPr>
          <p:spPr>
            <a:xfrm>
              <a:off x="1143000" y="2185525"/>
              <a:ext cx="4992312" cy="44756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28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5400" b="1" dirty="0" smtClean="0">
                  <a:solidFill>
                    <a:schemeClr val="tx2"/>
                  </a:solidFill>
                  <a:latin typeface="Source Sans Pro Light" pitchFamily="34" charset="0"/>
                </a:rPr>
                <a:t>Storage</a:t>
              </a:r>
              <a:r>
                <a:rPr lang="en-US" sz="5400" b="1" dirty="0">
                  <a:solidFill>
                    <a:schemeClr val="tx2"/>
                  </a:solidFill>
                  <a:latin typeface="Source Sans Pro Light" pitchFamily="34" charset="0"/>
                </a:rPr>
                <a:t> </a:t>
              </a:r>
              <a:r>
                <a:rPr lang="en-US" sz="5400" b="1" dirty="0" smtClean="0">
                  <a:solidFill>
                    <a:schemeClr val="tx2"/>
                  </a:solidFill>
                  <a:latin typeface="Source Sans Pro Light" pitchFamily="34" charset="0"/>
                </a:rPr>
                <a:t>and </a:t>
              </a:r>
            </a:p>
            <a:p>
              <a:r>
                <a:rPr lang="en-US" sz="5400" b="1" dirty="0" smtClean="0">
                  <a:solidFill>
                    <a:schemeClr val="tx2"/>
                  </a:solidFill>
                  <a:latin typeface="Source Sans Pro Light" pitchFamily="34" charset="0"/>
                </a:rPr>
                <a:t>Indexing</a:t>
              </a:r>
              <a:endParaRPr lang="en-US" sz="2000" b="1" dirty="0" smtClean="0">
                <a:solidFill>
                  <a:schemeClr val="tx2"/>
                </a:solidFill>
                <a:latin typeface="Source Sans Pro Light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3239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10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More Assumptions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4" name="Content Placeholder 2"/>
          <p:cNvSpPr txBox="1">
            <a:spLocks/>
          </p:cNvSpPr>
          <p:nvPr/>
        </p:nvSpPr>
        <p:spPr>
          <a:xfrm>
            <a:off x="763250" y="1621528"/>
            <a:ext cx="7633720" cy="43982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Single record </a:t>
            </a:r>
            <a:r>
              <a:rPr lang="en-US" sz="2000" dirty="0" smtClean="0">
                <a:solidFill>
                  <a:schemeClr val="tx2"/>
                </a:solidFill>
              </a:rPr>
              <a:t>insert and delete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Equality selection – </a:t>
            </a:r>
            <a:r>
              <a:rPr lang="en-US" sz="2000" b="1" dirty="0" smtClean="0">
                <a:solidFill>
                  <a:schemeClr val="tx2"/>
                </a:solidFill>
              </a:rPr>
              <a:t>exactly one match</a:t>
            </a:r>
            <a:endParaRPr lang="en-US" sz="2000" dirty="0" smtClean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For Heap Files: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Insert always </a:t>
            </a:r>
            <a:r>
              <a:rPr lang="en-US" sz="1800" b="1" dirty="0" smtClean="0">
                <a:solidFill>
                  <a:schemeClr val="tx2"/>
                </a:solidFill>
              </a:rPr>
              <a:t>appends to end of file.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For Sorted Files: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Files </a:t>
            </a:r>
            <a:r>
              <a:rPr lang="en-US" sz="1800" b="1" dirty="0" smtClean="0">
                <a:solidFill>
                  <a:schemeClr val="tx2"/>
                </a:solidFill>
              </a:rPr>
              <a:t>compacted after deletions.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Sorted according to search key</a:t>
            </a:r>
          </a:p>
          <a:p>
            <a:pPr lvl="1"/>
            <a:endParaRPr lang="en-US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899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11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Heap Files &amp; Sorted Files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222970" y="1866350"/>
            <a:ext cx="7016924" cy="1089358"/>
            <a:chOff x="1128456" y="2280027"/>
            <a:chExt cx="7016924" cy="1089358"/>
          </a:xfrm>
        </p:grpSpPr>
        <p:sp>
          <p:nvSpPr>
            <p:cNvPr id="12" name="Rectangle 11"/>
            <p:cNvSpPr/>
            <p:nvPr/>
          </p:nvSpPr>
          <p:spPr bwMode="auto">
            <a:xfrm>
              <a:off x="1128456" y="2280027"/>
              <a:ext cx="7016924" cy="1089358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endParaRPr lang="en-US" sz="1800" kern="0">
                <a:ea typeface=""/>
              </a:endParaRPr>
            </a:p>
          </p:txBody>
        </p:sp>
        <p:sp>
          <p:nvSpPr>
            <p:cNvPr id="13" name="Folded Corner 12"/>
            <p:cNvSpPr/>
            <p:nvPr/>
          </p:nvSpPr>
          <p:spPr bwMode="auto">
            <a:xfrm>
              <a:off x="1350842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2, 5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14" name="Folded Corner 13"/>
            <p:cNvSpPr/>
            <p:nvPr/>
          </p:nvSpPr>
          <p:spPr bwMode="auto">
            <a:xfrm>
              <a:off x="2703083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1, 6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15" name="Folded Corner 14"/>
            <p:cNvSpPr/>
            <p:nvPr/>
          </p:nvSpPr>
          <p:spPr bwMode="auto">
            <a:xfrm>
              <a:off x="4055324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4, 7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16" name="Folded Corner 15"/>
            <p:cNvSpPr/>
            <p:nvPr/>
          </p:nvSpPr>
          <p:spPr bwMode="auto">
            <a:xfrm>
              <a:off x="5407565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3, 10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17" name="Folded Corner 16"/>
            <p:cNvSpPr/>
            <p:nvPr/>
          </p:nvSpPr>
          <p:spPr bwMode="auto">
            <a:xfrm>
              <a:off x="6759807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8, 9</a:t>
              </a:r>
              <a:endParaRPr lang="en-US" sz="3200" kern="0" dirty="0">
                <a:ea typeface="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222106" y="3655820"/>
            <a:ext cx="7016924" cy="1089358"/>
            <a:chOff x="1128456" y="2280027"/>
            <a:chExt cx="7016924" cy="1089358"/>
          </a:xfrm>
        </p:grpSpPr>
        <p:sp>
          <p:nvSpPr>
            <p:cNvPr id="19" name="Rectangle 18"/>
            <p:cNvSpPr/>
            <p:nvPr/>
          </p:nvSpPr>
          <p:spPr bwMode="auto">
            <a:xfrm>
              <a:off x="1128456" y="2280027"/>
              <a:ext cx="7016924" cy="1089358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endParaRPr lang="en-US" sz="1800" kern="0">
                <a:ea typeface=""/>
              </a:endParaRPr>
            </a:p>
          </p:txBody>
        </p:sp>
        <p:sp>
          <p:nvSpPr>
            <p:cNvPr id="23" name="Folded Corner 22"/>
            <p:cNvSpPr/>
            <p:nvPr/>
          </p:nvSpPr>
          <p:spPr bwMode="auto">
            <a:xfrm>
              <a:off x="1350842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1, 2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24" name="Folded Corner 23"/>
            <p:cNvSpPr/>
            <p:nvPr/>
          </p:nvSpPr>
          <p:spPr bwMode="auto">
            <a:xfrm>
              <a:off x="2703083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3, 4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25" name="Folded Corner 24"/>
            <p:cNvSpPr/>
            <p:nvPr/>
          </p:nvSpPr>
          <p:spPr bwMode="auto">
            <a:xfrm>
              <a:off x="4055324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5, 6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26" name="Folded Corner 25"/>
            <p:cNvSpPr/>
            <p:nvPr/>
          </p:nvSpPr>
          <p:spPr bwMode="auto">
            <a:xfrm>
              <a:off x="5407565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7, 8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27" name="Folded Corner 26"/>
            <p:cNvSpPr/>
            <p:nvPr/>
          </p:nvSpPr>
          <p:spPr bwMode="auto">
            <a:xfrm>
              <a:off x="6759807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9, 10</a:t>
              </a:r>
              <a:endParaRPr lang="en-US" sz="3200" kern="0" dirty="0">
                <a:ea typeface=""/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3743849" y="4871861"/>
            <a:ext cx="32426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</a:rPr>
              <a:t>Records are just integers</a:t>
            </a:r>
            <a:endParaRPr lang="en-US" sz="2400" dirty="0">
              <a:solidFill>
                <a:schemeClr val="accent2"/>
              </a:solidFill>
            </a:endParaRPr>
          </a:p>
        </p:txBody>
      </p:sp>
      <p:cxnSp>
        <p:nvCxnSpPr>
          <p:cNvPr id="29" name="Curved Connector 28"/>
          <p:cNvCxnSpPr>
            <a:stCxn id="19" idx="1"/>
          </p:cNvCxnSpPr>
          <p:nvPr/>
        </p:nvCxnSpPr>
        <p:spPr bwMode="auto">
          <a:xfrm rot="10800000">
            <a:off x="3146031" y="4319756"/>
            <a:ext cx="597818" cy="782938"/>
          </a:xfrm>
          <a:prstGeom prst="curvedConnector2">
            <a:avLst/>
          </a:prstGeom>
          <a:solidFill>
            <a:srgbClr val="3366FF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1154791" y="1349655"/>
            <a:ext cx="15359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</a:rPr>
              <a:t>Heap File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154791" y="3080436"/>
            <a:ext cx="17359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</a:rPr>
              <a:t>Sorted File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1205481" y="5445290"/>
            <a:ext cx="7633720" cy="1069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B: </a:t>
            </a:r>
            <a:r>
              <a:rPr lang="en-US" sz="2000" dirty="0" smtClean="0">
                <a:solidFill>
                  <a:schemeClr val="tx2"/>
                </a:solidFill>
              </a:rPr>
              <a:t>The number of data blocks = 5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R: </a:t>
            </a:r>
            <a:r>
              <a:rPr lang="en-US" sz="2000" dirty="0" smtClean="0">
                <a:solidFill>
                  <a:schemeClr val="tx2"/>
                </a:solidFill>
              </a:rPr>
              <a:t>Number of records per block = 2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D: </a:t>
            </a:r>
            <a:r>
              <a:rPr lang="en-US" sz="2000" dirty="0" smtClean="0">
                <a:solidFill>
                  <a:schemeClr val="tx2"/>
                </a:solidFill>
              </a:rPr>
              <a:t>(Average) time to read/write disk block = 5ms</a:t>
            </a:r>
          </a:p>
        </p:txBody>
      </p:sp>
    </p:spTree>
    <p:extLst>
      <p:ext uri="{BB962C8B-B14F-4D97-AF65-F5344CB8AC3E}">
        <p14:creationId xmlns:p14="http://schemas.microsoft.com/office/powerpoint/2010/main" val="436687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12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Cost of Operations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205481" y="5445290"/>
            <a:ext cx="7633720" cy="1069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B: </a:t>
            </a:r>
            <a:r>
              <a:rPr lang="en-US" sz="2000" dirty="0" smtClean="0">
                <a:solidFill>
                  <a:schemeClr val="tx2"/>
                </a:solidFill>
              </a:rPr>
              <a:t>The number of data blocks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R: </a:t>
            </a:r>
            <a:r>
              <a:rPr lang="en-US" sz="2000" dirty="0" smtClean="0">
                <a:solidFill>
                  <a:schemeClr val="tx2"/>
                </a:solidFill>
              </a:rPr>
              <a:t>Number of records per block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D: </a:t>
            </a:r>
            <a:r>
              <a:rPr lang="en-US" sz="2000" dirty="0" smtClean="0">
                <a:solidFill>
                  <a:schemeClr val="tx2"/>
                </a:solidFill>
              </a:rPr>
              <a:t>Average time to read/write disk block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037368"/>
              </p:ext>
            </p:extLst>
          </p:nvPr>
        </p:nvGraphicFramePr>
        <p:xfrm>
          <a:off x="1295400" y="1675226"/>
          <a:ext cx="6096000" cy="3125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08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Heap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Sorted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Scan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all records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Equality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Range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Insert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Delete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3459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13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Cost of Operations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205481" y="5445290"/>
            <a:ext cx="7633720" cy="1069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B: </a:t>
            </a:r>
            <a:r>
              <a:rPr lang="en-US" sz="2000" dirty="0" smtClean="0">
                <a:solidFill>
                  <a:schemeClr val="tx2"/>
                </a:solidFill>
              </a:rPr>
              <a:t>The number of data blocks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R: </a:t>
            </a:r>
            <a:r>
              <a:rPr lang="en-US" sz="2000" dirty="0" smtClean="0">
                <a:solidFill>
                  <a:schemeClr val="tx2"/>
                </a:solidFill>
              </a:rPr>
              <a:t>Number of records per block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D: </a:t>
            </a:r>
            <a:r>
              <a:rPr lang="en-US" sz="2000" dirty="0" smtClean="0">
                <a:solidFill>
                  <a:schemeClr val="tx2"/>
                </a:solidFill>
              </a:rPr>
              <a:t>Average time to read/write disk block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09281"/>
              </p:ext>
            </p:extLst>
          </p:nvPr>
        </p:nvGraphicFramePr>
        <p:xfrm>
          <a:off x="1295400" y="1675226"/>
          <a:ext cx="6096000" cy="3125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08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Heap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Sorted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Scan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all records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Equality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Range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Insert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Delete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6896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14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Scan All Records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222106" y="4026251"/>
            <a:ext cx="7016924" cy="1089358"/>
            <a:chOff x="1128456" y="2280027"/>
            <a:chExt cx="7016924" cy="1089358"/>
          </a:xfrm>
        </p:grpSpPr>
        <p:sp>
          <p:nvSpPr>
            <p:cNvPr id="19" name="Rectangle 18"/>
            <p:cNvSpPr/>
            <p:nvPr/>
          </p:nvSpPr>
          <p:spPr bwMode="auto">
            <a:xfrm>
              <a:off x="1128456" y="2280027"/>
              <a:ext cx="7016924" cy="1089358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endParaRPr lang="en-US" sz="1800" kern="0">
                <a:ea typeface=""/>
              </a:endParaRPr>
            </a:p>
          </p:txBody>
        </p:sp>
        <p:sp>
          <p:nvSpPr>
            <p:cNvPr id="23" name="Folded Corner 22"/>
            <p:cNvSpPr/>
            <p:nvPr/>
          </p:nvSpPr>
          <p:spPr bwMode="auto">
            <a:xfrm>
              <a:off x="1350842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1, 2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24" name="Folded Corner 23"/>
            <p:cNvSpPr/>
            <p:nvPr/>
          </p:nvSpPr>
          <p:spPr bwMode="auto">
            <a:xfrm>
              <a:off x="2703083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3, 4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25" name="Folded Corner 24"/>
            <p:cNvSpPr/>
            <p:nvPr/>
          </p:nvSpPr>
          <p:spPr bwMode="auto">
            <a:xfrm>
              <a:off x="4055324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5, 6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26" name="Folded Corner 25"/>
            <p:cNvSpPr/>
            <p:nvPr/>
          </p:nvSpPr>
          <p:spPr bwMode="auto">
            <a:xfrm>
              <a:off x="5407565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7, 8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27" name="Folded Corner 26"/>
            <p:cNvSpPr/>
            <p:nvPr/>
          </p:nvSpPr>
          <p:spPr bwMode="auto">
            <a:xfrm>
              <a:off x="6759807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9, 10</a:t>
              </a:r>
              <a:endParaRPr lang="en-US" sz="3200" kern="0" dirty="0">
                <a:ea typeface="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1154791" y="1349655"/>
            <a:ext cx="15359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</a:rPr>
              <a:t>Heap File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154791" y="3450867"/>
            <a:ext cx="17359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</a:rPr>
              <a:t>Sorted File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1205481" y="5445290"/>
            <a:ext cx="7633720" cy="1069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B: </a:t>
            </a:r>
            <a:r>
              <a:rPr lang="en-US" sz="2000" dirty="0" smtClean="0">
                <a:solidFill>
                  <a:schemeClr val="tx2"/>
                </a:solidFill>
              </a:rPr>
              <a:t>The number of data blocks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R: </a:t>
            </a:r>
            <a:r>
              <a:rPr lang="en-US" sz="2000" dirty="0" smtClean="0">
                <a:solidFill>
                  <a:schemeClr val="tx2"/>
                </a:solidFill>
              </a:rPr>
              <a:t>Number of records per block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D: </a:t>
            </a:r>
            <a:r>
              <a:rPr lang="en-US" sz="2000" dirty="0" smtClean="0">
                <a:solidFill>
                  <a:schemeClr val="tx2"/>
                </a:solidFill>
              </a:rPr>
              <a:t>Average time to read/write disk block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1222106" y="1979181"/>
            <a:ext cx="7016924" cy="1089358"/>
            <a:chOff x="1128456" y="2280027"/>
            <a:chExt cx="7016924" cy="1089358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128456" y="2280027"/>
              <a:ext cx="7016924" cy="1089358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endParaRPr lang="en-US" sz="1800" kern="0">
                <a:ea typeface=""/>
              </a:endParaRPr>
            </a:p>
          </p:txBody>
        </p:sp>
        <p:sp>
          <p:nvSpPr>
            <p:cNvPr id="35" name="Folded Corner 34"/>
            <p:cNvSpPr/>
            <p:nvPr/>
          </p:nvSpPr>
          <p:spPr bwMode="auto">
            <a:xfrm>
              <a:off x="1350842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2, 5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36" name="Folded Corner 35"/>
            <p:cNvSpPr/>
            <p:nvPr/>
          </p:nvSpPr>
          <p:spPr bwMode="auto">
            <a:xfrm>
              <a:off x="2703083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1, 6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37" name="Folded Corner 36"/>
            <p:cNvSpPr/>
            <p:nvPr/>
          </p:nvSpPr>
          <p:spPr bwMode="auto">
            <a:xfrm>
              <a:off x="4055324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4, 7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38" name="Folded Corner 37"/>
            <p:cNvSpPr/>
            <p:nvPr/>
          </p:nvSpPr>
          <p:spPr bwMode="auto">
            <a:xfrm>
              <a:off x="5407565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3, 10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39" name="Folded Corner 38"/>
            <p:cNvSpPr/>
            <p:nvPr/>
          </p:nvSpPr>
          <p:spPr bwMode="auto">
            <a:xfrm>
              <a:off x="6759807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8, 9</a:t>
              </a:r>
              <a:endParaRPr lang="en-US" sz="3200" kern="0" dirty="0">
                <a:ea typeface=""/>
              </a:endParaRPr>
            </a:p>
          </p:txBody>
        </p:sp>
      </p:grpSp>
      <p:sp>
        <p:nvSpPr>
          <p:cNvPr id="40" name="Rectangle 39"/>
          <p:cNvSpPr/>
          <p:nvPr/>
        </p:nvSpPr>
        <p:spPr bwMode="auto">
          <a:xfrm>
            <a:off x="826993" y="1872875"/>
            <a:ext cx="222386" cy="13275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809588" y="3878652"/>
            <a:ext cx="222386" cy="13275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50756" y="5428981"/>
            <a:ext cx="1791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Pages touched: ?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050755" y="5872346"/>
            <a:ext cx="2661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Time to read the record: ?</a:t>
            </a:r>
            <a:endParaRPr lang="en-US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161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.00023 L 0.81823 0.000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90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.00023 L 0.81823 0.0002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90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2" grpId="0"/>
      <p:bldP spid="4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15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Cost of Operations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205481" y="5445290"/>
            <a:ext cx="7633720" cy="1069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B: </a:t>
            </a:r>
            <a:r>
              <a:rPr lang="en-US" sz="2000" dirty="0" smtClean="0">
                <a:solidFill>
                  <a:schemeClr val="tx2"/>
                </a:solidFill>
              </a:rPr>
              <a:t>The number of data blocks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R: </a:t>
            </a:r>
            <a:r>
              <a:rPr lang="en-US" sz="2000" dirty="0" smtClean="0">
                <a:solidFill>
                  <a:schemeClr val="tx2"/>
                </a:solidFill>
              </a:rPr>
              <a:t>Number of records per block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D: </a:t>
            </a:r>
            <a:r>
              <a:rPr lang="en-US" sz="2000" dirty="0" smtClean="0">
                <a:solidFill>
                  <a:schemeClr val="tx2"/>
                </a:solidFill>
              </a:rPr>
              <a:t>Average time to read/write disk block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6707157"/>
              </p:ext>
            </p:extLst>
          </p:nvPr>
        </p:nvGraphicFramePr>
        <p:xfrm>
          <a:off x="1295400" y="1675226"/>
          <a:ext cx="6096000" cy="3125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08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Heap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Sorted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Scan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all records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Equality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Range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Insert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Delete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7626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16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Cost of Operations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205481" y="5445290"/>
            <a:ext cx="7633720" cy="1069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B: </a:t>
            </a:r>
            <a:r>
              <a:rPr lang="en-US" sz="2000" dirty="0" smtClean="0">
                <a:solidFill>
                  <a:schemeClr val="tx2"/>
                </a:solidFill>
              </a:rPr>
              <a:t>The number of data blocks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R: </a:t>
            </a:r>
            <a:r>
              <a:rPr lang="en-US" sz="2000" dirty="0" smtClean="0">
                <a:solidFill>
                  <a:schemeClr val="tx2"/>
                </a:solidFill>
              </a:rPr>
              <a:t>Number of records per block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D: </a:t>
            </a:r>
            <a:r>
              <a:rPr lang="en-US" sz="2000" dirty="0" smtClean="0">
                <a:solidFill>
                  <a:schemeClr val="tx2"/>
                </a:solidFill>
              </a:rPr>
              <a:t>Average time to read/write disk block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579216"/>
              </p:ext>
            </p:extLst>
          </p:nvPr>
        </p:nvGraphicFramePr>
        <p:xfrm>
          <a:off x="1295400" y="1675226"/>
          <a:ext cx="6096000" cy="3125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08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Heap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Sorted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Scan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all records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Equality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Range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Insert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Delete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7940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17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Find Key 8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54791" y="1349655"/>
            <a:ext cx="15359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</a:rPr>
              <a:t>Heap File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826993" y="3808711"/>
            <a:ext cx="7633720" cy="1069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P(</a:t>
            </a:r>
            <a:r>
              <a:rPr lang="en-US" sz="2000" b="1" dirty="0" err="1" smtClean="0">
                <a:solidFill>
                  <a:schemeClr val="tx2"/>
                </a:solidFill>
              </a:rPr>
              <a:t>i</a:t>
            </a:r>
            <a:r>
              <a:rPr lang="en-US" sz="2000" b="1" dirty="0" smtClean="0">
                <a:solidFill>
                  <a:schemeClr val="tx2"/>
                </a:solidFill>
              </a:rPr>
              <a:t>): </a:t>
            </a:r>
            <a:r>
              <a:rPr lang="en-US" sz="2000" dirty="0" smtClean="0">
                <a:solidFill>
                  <a:schemeClr val="tx2"/>
                </a:solidFill>
              </a:rPr>
              <a:t>Probability of key on page </a:t>
            </a:r>
            <a:r>
              <a:rPr lang="en-US" sz="2000" b="1" i="1" dirty="0" err="1" smtClean="0">
                <a:solidFill>
                  <a:schemeClr val="tx2"/>
                </a:solidFill>
              </a:rPr>
              <a:t>i</a:t>
            </a:r>
            <a:r>
              <a:rPr lang="en-US" sz="2000" dirty="0" smtClean="0">
                <a:solidFill>
                  <a:schemeClr val="tx2"/>
                </a:solidFill>
              </a:rPr>
              <a:t> is </a:t>
            </a:r>
            <a:r>
              <a:rPr lang="en-US" sz="2000" b="1" dirty="0" smtClean="0">
                <a:solidFill>
                  <a:schemeClr val="tx2"/>
                </a:solidFill>
              </a:rPr>
              <a:t>1/B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T(</a:t>
            </a:r>
            <a:r>
              <a:rPr lang="en-US" sz="2000" b="1" dirty="0" err="1" smtClean="0">
                <a:solidFill>
                  <a:schemeClr val="tx2"/>
                </a:solidFill>
              </a:rPr>
              <a:t>i</a:t>
            </a:r>
            <a:r>
              <a:rPr lang="en-US" sz="2000" b="1" dirty="0" smtClean="0">
                <a:solidFill>
                  <a:schemeClr val="tx2"/>
                </a:solidFill>
              </a:rPr>
              <a:t>): </a:t>
            </a:r>
            <a:r>
              <a:rPr lang="en-US" sz="2000" dirty="0" smtClean="0">
                <a:solidFill>
                  <a:schemeClr val="tx2"/>
                </a:solidFill>
              </a:rPr>
              <a:t>Number of pages touched if key on page </a:t>
            </a:r>
            <a:r>
              <a:rPr lang="en-US" sz="2000" b="1" i="1" dirty="0" err="1" smtClean="0">
                <a:solidFill>
                  <a:schemeClr val="tx2"/>
                </a:solidFill>
              </a:rPr>
              <a:t>i</a:t>
            </a:r>
            <a:r>
              <a:rPr lang="en-US" sz="2000" dirty="0" smtClean="0">
                <a:solidFill>
                  <a:schemeClr val="tx2"/>
                </a:solidFill>
              </a:rPr>
              <a:t> is </a:t>
            </a:r>
            <a:r>
              <a:rPr lang="en-US" sz="2000" b="1" dirty="0" err="1" smtClean="0">
                <a:solidFill>
                  <a:schemeClr val="tx2"/>
                </a:solidFill>
              </a:rPr>
              <a:t>i</a:t>
            </a:r>
            <a:endParaRPr lang="en-US" sz="2000" b="1" dirty="0" smtClean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Therefore the expected number of pages touched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1222106" y="1979181"/>
            <a:ext cx="7016924" cy="1089358"/>
            <a:chOff x="1128456" y="2280027"/>
            <a:chExt cx="7016924" cy="1089358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128456" y="2280027"/>
              <a:ext cx="7016924" cy="1089358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endParaRPr lang="en-US" sz="1800" kern="0">
                <a:ea typeface=""/>
              </a:endParaRPr>
            </a:p>
          </p:txBody>
        </p:sp>
        <p:sp>
          <p:nvSpPr>
            <p:cNvPr id="35" name="Folded Corner 34"/>
            <p:cNvSpPr/>
            <p:nvPr/>
          </p:nvSpPr>
          <p:spPr bwMode="auto">
            <a:xfrm>
              <a:off x="1350842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2, 5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36" name="Folded Corner 35"/>
            <p:cNvSpPr/>
            <p:nvPr/>
          </p:nvSpPr>
          <p:spPr bwMode="auto">
            <a:xfrm>
              <a:off x="2703083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1, 6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37" name="Folded Corner 36"/>
            <p:cNvSpPr/>
            <p:nvPr/>
          </p:nvSpPr>
          <p:spPr bwMode="auto">
            <a:xfrm>
              <a:off x="4055324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4, 7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38" name="Folded Corner 37"/>
            <p:cNvSpPr/>
            <p:nvPr/>
          </p:nvSpPr>
          <p:spPr bwMode="auto">
            <a:xfrm>
              <a:off x="5407565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3, 10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39" name="Folded Corner 38"/>
            <p:cNvSpPr/>
            <p:nvPr/>
          </p:nvSpPr>
          <p:spPr bwMode="auto">
            <a:xfrm>
              <a:off x="6759807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8, 9</a:t>
              </a:r>
              <a:endParaRPr lang="en-US" sz="3200" kern="0" dirty="0">
                <a:ea typeface=""/>
              </a:endParaRPr>
            </a:p>
          </p:txBody>
        </p:sp>
      </p:grpSp>
      <p:sp>
        <p:nvSpPr>
          <p:cNvPr id="40" name="Rectangle 39"/>
          <p:cNvSpPr/>
          <p:nvPr/>
        </p:nvSpPr>
        <p:spPr bwMode="auto">
          <a:xfrm>
            <a:off x="826993" y="1872875"/>
            <a:ext cx="222386" cy="13275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26993" y="3367414"/>
            <a:ext cx="2773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tx2"/>
                </a:solidFill>
              </a:rPr>
              <a:t>Pages touched on average?</a:t>
            </a:r>
            <a:endParaRPr lang="en-US" b="1" dirty="0">
              <a:solidFill>
                <a:schemeClr val="tx2"/>
              </a:solidFill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029" y="5044234"/>
            <a:ext cx="8026400" cy="13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74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81481E-6 L 0.71407 -0.0032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233" y="-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40" grpId="0" animBg="1"/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18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Find Key 8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54791" y="1349655"/>
            <a:ext cx="15359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</a:rPr>
              <a:t>Heap File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826993" y="3808710"/>
            <a:ext cx="7633720" cy="19062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Breaking an assumption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What if there was more than one key?</a:t>
            </a:r>
          </a:p>
          <a:p>
            <a:pPr lvl="1"/>
            <a:endParaRPr lang="en-US" sz="1800" dirty="0">
              <a:solidFill>
                <a:schemeClr val="tx2"/>
              </a:solidFill>
            </a:endParaRP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Need to check all the pages </a:t>
            </a:r>
            <a:r>
              <a:rPr lang="en-US" sz="1800" dirty="0" smtClean="0">
                <a:solidFill>
                  <a:schemeClr val="tx2"/>
                </a:solidFill>
                <a:sym typeface="Wingdings"/>
              </a:rPr>
              <a:t> B</a:t>
            </a:r>
            <a:endParaRPr lang="en-US" sz="1800" dirty="0" smtClean="0">
              <a:solidFill>
                <a:schemeClr val="tx2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222106" y="1979181"/>
            <a:ext cx="7016924" cy="1089358"/>
            <a:chOff x="1128456" y="2280027"/>
            <a:chExt cx="7016924" cy="1089358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128456" y="2280027"/>
              <a:ext cx="7016924" cy="1089358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endParaRPr lang="en-US" sz="1800" kern="0">
                <a:ea typeface=""/>
              </a:endParaRPr>
            </a:p>
          </p:txBody>
        </p:sp>
        <p:sp>
          <p:nvSpPr>
            <p:cNvPr id="35" name="Folded Corner 34"/>
            <p:cNvSpPr/>
            <p:nvPr/>
          </p:nvSpPr>
          <p:spPr bwMode="auto">
            <a:xfrm>
              <a:off x="1350842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2, 5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36" name="Folded Corner 35"/>
            <p:cNvSpPr/>
            <p:nvPr/>
          </p:nvSpPr>
          <p:spPr bwMode="auto">
            <a:xfrm>
              <a:off x="2703083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1, 6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37" name="Folded Corner 36"/>
            <p:cNvSpPr/>
            <p:nvPr/>
          </p:nvSpPr>
          <p:spPr bwMode="auto">
            <a:xfrm>
              <a:off x="4055324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4, 7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38" name="Folded Corner 37"/>
            <p:cNvSpPr/>
            <p:nvPr/>
          </p:nvSpPr>
          <p:spPr bwMode="auto">
            <a:xfrm>
              <a:off x="5407565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3, 10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39" name="Folded Corner 38"/>
            <p:cNvSpPr/>
            <p:nvPr/>
          </p:nvSpPr>
          <p:spPr bwMode="auto">
            <a:xfrm>
              <a:off x="6759807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8, 9</a:t>
              </a:r>
              <a:endParaRPr lang="en-US" sz="3200" kern="0" dirty="0">
                <a:ea typeface=""/>
              </a:endParaRPr>
            </a:p>
          </p:txBody>
        </p:sp>
      </p:grpSp>
      <p:sp>
        <p:nvSpPr>
          <p:cNvPr id="40" name="Rectangle 39"/>
          <p:cNvSpPr/>
          <p:nvPr/>
        </p:nvSpPr>
        <p:spPr bwMode="auto">
          <a:xfrm>
            <a:off x="7429238" y="1854864"/>
            <a:ext cx="222386" cy="13275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26993" y="3367414"/>
            <a:ext cx="3111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Pages touched </a:t>
            </a:r>
            <a:r>
              <a:rPr lang="en-US" b="1" dirty="0" smtClean="0">
                <a:solidFill>
                  <a:schemeClr val="tx2"/>
                </a:solidFill>
              </a:rPr>
              <a:t>on average: </a:t>
            </a:r>
            <a:r>
              <a:rPr lang="en-US" dirty="0" smtClean="0">
                <a:solidFill>
                  <a:schemeClr val="tx2"/>
                </a:solidFill>
              </a:rPr>
              <a:t>B/2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082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19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Find Key 8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54791" y="1349655"/>
            <a:ext cx="17359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</a:rPr>
              <a:t>Sorted File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826993" y="3808710"/>
            <a:ext cx="7633720" cy="18300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Worst-case: </a:t>
            </a:r>
            <a:r>
              <a:rPr lang="en-US" sz="2000" dirty="0" smtClean="0">
                <a:solidFill>
                  <a:schemeClr val="tx2"/>
                </a:solidFill>
              </a:rPr>
              <a:t>Pages touched in binary search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 lvl="1"/>
            <a:r>
              <a:rPr lang="en-US" sz="1800" b="1" dirty="0" smtClean="0">
                <a:solidFill>
                  <a:schemeClr val="tx2"/>
                </a:solidFill>
              </a:rPr>
              <a:t>log</a:t>
            </a:r>
            <a:r>
              <a:rPr lang="en-US" sz="1800" b="1" baseline="-25000" dirty="0" smtClean="0">
                <a:solidFill>
                  <a:schemeClr val="tx2"/>
                </a:solidFill>
              </a:rPr>
              <a:t>2</a:t>
            </a:r>
            <a:r>
              <a:rPr lang="en-US" sz="1800" b="1" dirty="0" smtClean="0">
                <a:solidFill>
                  <a:schemeClr val="tx2"/>
                </a:solidFill>
              </a:rPr>
              <a:t>B</a:t>
            </a:r>
          </a:p>
          <a:p>
            <a:pPr lvl="1"/>
            <a:endParaRPr lang="en-US" sz="1800" b="1" dirty="0">
              <a:solidFill>
                <a:schemeClr val="tx2"/>
              </a:solidFill>
            </a:endParaRPr>
          </a:p>
          <a:p>
            <a:r>
              <a:rPr lang="en-US" sz="2000" b="1" dirty="0" smtClean="0">
                <a:solidFill>
                  <a:schemeClr val="tx2"/>
                </a:solidFill>
              </a:rPr>
              <a:t>Average-case: </a:t>
            </a:r>
            <a:r>
              <a:rPr lang="en-US" sz="2000" dirty="0" smtClean="0">
                <a:solidFill>
                  <a:schemeClr val="tx2"/>
                </a:solidFill>
              </a:rPr>
              <a:t>Pages touched in binary search</a:t>
            </a:r>
          </a:p>
          <a:p>
            <a:pPr lvl="1"/>
            <a:r>
              <a:rPr lang="en-US" sz="1800" b="1" dirty="0" smtClean="0">
                <a:solidFill>
                  <a:schemeClr val="tx2"/>
                </a:solidFill>
              </a:rPr>
              <a:t>log</a:t>
            </a:r>
            <a:r>
              <a:rPr lang="en-US" sz="1800" b="1" baseline="-25000" dirty="0" smtClean="0">
                <a:solidFill>
                  <a:schemeClr val="tx2"/>
                </a:solidFill>
              </a:rPr>
              <a:t>2</a:t>
            </a:r>
            <a:r>
              <a:rPr lang="en-US" sz="1800" b="1" dirty="0" smtClean="0">
                <a:solidFill>
                  <a:schemeClr val="tx2"/>
                </a:solidFill>
              </a:rPr>
              <a:t>B?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1262399" y="2110510"/>
            <a:ext cx="7016924" cy="1089358"/>
            <a:chOff x="1128456" y="2280027"/>
            <a:chExt cx="7016924" cy="1089358"/>
          </a:xfrm>
        </p:grpSpPr>
        <p:sp>
          <p:nvSpPr>
            <p:cNvPr id="23" name="Rectangle 22"/>
            <p:cNvSpPr/>
            <p:nvPr/>
          </p:nvSpPr>
          <p:spPr bwMode="auto">
            <a:xfrm>
              <a:off x="1128456" y="2280027"/>
              <a:ext cx="7016924" cy="1089358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endParaRPr lang="en-US" sz="1800" kern="0">
                <a:ea typeface=""/>
              </a:endParaRPr>
            </a:p>
          </p:txBody>
        </p:sp>
        <p:sp>
          <p:nvSpPr>
            <p:cNvPr id="24" name="Folded Corner 23"/>
            <p:cNvSpPr/>
            <p:nvPr/>
          </p:nvSpPr>
          <p:spPr bwMode="auto">
            <a:xfrm>
              <a:off x="1350842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1, 2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25" name="Folded Corner 24"/>
            <p:cNvSpPr/>
            <p:nvPr/>
          </p:nvSpPr>
          <p:spPr bwMode="auto">
            <a:xfrm>
              <a:off x="2703083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3, 4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26" name="Folded Corner 25"/>
            <p:cNvSpPr/>
            <p:nvPr/>
          </p:nvSpPr>
          <p:spPr bwMode="auto">
            <a:xfrm>
              <a:off x="4055324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5, 6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27" name="Folded Corner 26"/>
            <p:cNvSpPr/>
            <p:nvPr/>
          </p:nvSpPr>
          <p:spPr bwMode="auto">
            <a:xfrm>
              <a:off x="5407565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7, 8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28" name="Folded Corner 27"/>
            <p:cNvSpPr/>
            <p:nvPr/>
          </p:nvSpPr>
          <p:spPr bwMode="auto">
            <a:xfrm>
              <a:off x="6759807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9, 10</a:t>
              </a:r>
              <a:endParaRPr lang="en-US" sz="3200" kern="0" dirty="0">
                <a:ea typeface=""/>
              </a:endParaRPr>
            </a:p>
          </p:txBody>
        </p:sp>
      </p:grpSp>
      <p:sp>
        <p:nvSpPr>
          <p:cNvPr id="29" name="Rectangle 28"/>
          <p:cNvSpPr/>
          <p:nvPr/>
        </p:nvSpPr>
        <p:spPr bwMode="auto">
          <a:xfrm>
            <a:off x="4653855" y="1991426"/>
            <a:ext cx="222386" cy="13275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dirty="0" smtClean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9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11111E-6 L 0.03889 -0.04954 C 0.04705 -0.06065 0.05938 -0.06667 0.07205 -0.06667 C 0.08663 -0.06667 0.09826 -0.06065 0.10642 -0.04954 L 0.14549 1.11111E-6 " pathEditMode="relative" rAng="0" ptsTypes="AAAAA">
                                      <p:cBhvr>
                                        <p:cTn id="1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74" y="-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29" grpId="0" animBg="1"/>
      <p:bldP spid="29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304800"/>
            <a:ext cx="7772400" cy="1104900"/>
          </a:xfrm>
        </p:spPr>
        <p:txBody>
          <a:bodyPr/>
          <a:lstStyle/>
          <a:p>
            <a:r>
              <a:rPr lang="en-US" altLang="en-US" b="1" dirty="0">
                <a:solidFill>
                  <a:schemeClr val="accent6">
                    <a:lumMod val="50000"/>
                  </a:schemeClr>
                </a:solidFill>
              </a:rPr>
              <a:t>Motivation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8486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solidFill>
                  <a:schemeClr val="accent2"/>
                </a:solidFill>
              </a:rPr>
              <a:t>DBMS</a:t>
            </a:r>
            <a:r>
              <a:rPr lang="en-US" altLang="en-US" dirty="0"/>
              <a:t> </a:t>
            </a:r>
            <a:r>
              <a:rPr lang="en-US" altLang="en-US" sz="2000" dirty="0">
                <a:solidFill>
                  <a:schemeClr val="tx2"/>
                </a:solidFill>
              </a:rPr>
              <a:t>stores vast quantities of data </a:t>
            </a:r>
          </a:p>
          <a:p>
            <a:pPr>
              <a:lnSpc>
                <a:spcPct val="90000"/>
              </a:lnSpc>
            </a:pPr>
            <a:r>
              <a:rPr lang="en-US" altLang="en-US" sz="2000" dirty="0">
                <a:solidFill>
                  <a:schemeClr val="tx2"/>
                </a:solidFill>
              </a:rPr>
              <a:t>Data is stored on external storage devices and fetched into main memory as needed for processing</a:t>
            </a:r>
          </a:p>
          <a:p>
            <a:pPr>
              <a:lnSpc>
                <a:spcPct val="90000"/>
              </a:lnSpc>
            </a:pPr>
            <a:r>
              <a:rPr lang="en-US" altLang="en-US" sz="2000" dirty="0">
                <a:solidFill>
                  <a:schemeClr val="tx2"/>
                </a:solidFill>
              </a:rPr>
              <a:t>Page is unit of information read from or written to disk. (in DBMS, a page may have size 8KB or more).</a:t>
            </a:r>
          </a:p>
          <a:p>
            <a:pPr>
              <a:lnSpc>
                <a:spcPct val="90000"/>
              </a:lnSpc>
            </a:pPr>
            <a:r>
              <a:rPr lang="en-US" altLang="en-US" sz="2000" dirty="0">
                <a:solidFill>
                  <a:schemeClr val="tx2"/>
                </a:solidFill>
              </a:rPr>
              <a:t>Data on external storage devices :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>
                <a:solidFill>
                  <a:schemeClr val="tx2"/>
                </a:solidFill>
              </a:rPr>
              <a:t>Disks: Can retrieve random page at fixed </a:t>
            </a:r>
            <a:r>
              <a:rPr lang="en-US" altLang="en-US" sz="2000" dirty="0" smtClean="0">
                <a:solidFill>
                  <a:schemeClr val="tx2"/>
                </a:solidFill>
              </a:rPr>
              <a:t>cost (I/O operations).</a:t>
            </a:r>
            <a:endParaRPr lang="en-US" altLang="en-US" sz="2000" dirty="0">
              <a:solidFill>
                <a:schemeClr val="tx2"/>
              </a:solidFill>
            </a:endParaRP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altLang="en-US" sz="2000" dirty="0">
                <a:solidFill>
                  <a:schemeClr val="tx2"/>
                </a:solidFill>
              </a:rPr>
              <a:t>     But reading several consecutive pages is much </a:t>
            </a:r>
            <a:r>
              <a:rPr lang="en-US" altLang="en-US" sz="2000" dirty="0" smtClean="0">
                <a:solidFill>
                  <a:schemeClr val="tx2"/>
                </a:solidFill>
              </a:rPr>
              <a:t>cheaper (i.e. faster) </a:t>
            </a:r>
            <a:r>
              <a:rPr lang="en-US" altLang="en-US" sz="2000" dirty="0">
                <a:solidFill>
                  <a:schemeClr val="tx2"/>
                </a:solidFill>
              </a:rPr>
              <a:t>than reading them in random order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>
                <a:solidFill>
                  <a:schemeClr val="tx2"/>
                </a:solidFill>
              </a:rPr>
              <a:t>Tapes: Can only read pages in </a:t>
            </a:r>
            <a:r>
              <a:rPr lang="en-US" altLang="en-US" sz="2000" dirty="0" smtClean="0">
                <a:solidFill>
                  <a:schemeClr val="tx2"/>
                </a:solidFill>
              </a:rPr>
              <a:t>sequence.</a:t>
            </a:r>
            <a:endParaRPr lang="en-US" altLang="en-US" sz="2000" dirty="0">
              <a:solidFill>
                <a:schemeClr val="tx2"/>
              </a:solidFill>
            </a:endParaRP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altLang="en-US" sz="2000" dirty="0" smtClean="0">
                <a:solidFill>
                  <a:schemeClr val="tx2"/>
                </a:solidFill>
              </a:rPr>
              <a:t>          Cheaper </a:t>
            </a:r>
            <a:r>
              <a:rPr lang="en-US" altLang="en-US" sz="2000" dirty="0">
                <a:solidFill>
                  <a:schemeClr val="tx2"/>
                </a:solidFill>
              </a:rPr>
              <a:t>than disks; used for archival </a:t>
            </a:r>
            <a:r>
              <a:rPr lang="en-US" altLang="en-US" sz="2000" dirty="0" smtClean="0">
                <a:solidFill>
                  <a:schemeClr val="tx2"/>
                </a:solidFill>
              </a:rPr>
              <a:t>storage.</a:t>
            </a:r>
            <a:endParaRPr lang="en-US" altLang="en-US" sz="2000" dirty="0">
              <a:solidFill>
                <a:schemeClr val="tx2"/>
              </a:solidFill>
            </a:endParaRPr>
          </a:p>
          <a:p>
            <a:pPr lvl="2">
              <a:lnSpc>
                <a:spcPct val="90000"/>
              </a:lnSpc>
              <a:buFontTx/>
              <a:buNone/>
            </a:pPr>
            <a:endParaRPr lang="en-US" altLang="en-US" sz="2000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en-US" sz="2000" dirty="0">
                <a:solidFill>
                  <a:schemeClr val="tx2"/>
                </a:solidFill>
              </a:rPr>
              <a:t>Cost of page I/O dominates cost of typical database operations</a:t>
            </a:r>
          </a:p>
          <a:p>
            <a:pPr lvl="2">
              <a:lnSpc>
                <a:spcPct val="90000"/>
              </a:lnSpc>
              <a:buFontTx/>
              <a:buNone/>
            </a:pPr>
            <a:endParaRPr lang="en-US" altLang="en-US" sz="1600" u="sng" dirty="0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</a:pP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57979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20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Average Case Binary Search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02884" y="4826731"/>
            <a:ext cx="73690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Expected Number of Reads: </a:t>
            </a:r>
            <a:r>
              <a:rPr lang="en-US" sz="2000" b="1" dirty="0">
                <a:solidFill>
                  <a:schemeClr val="tx2"/>
                </a:solidFill>
              </a:rPr>
              <a:t>1 (1 / B) + 2 ( 2 / B) + 3 (4 / B) + 4 (8 / B</a:t>
            </a:r>
            <a:r>
              <a:rPr lang="en-US" sz="2000" b="1" dirty="0" smtClean="0">
                <a:solidFill>
                  <a:schemeClr val="tx2"/>
                </a:solidFill>
              </a:rPr>
              <a:t>)</a:t>
            </a:r>
            <a:endParaRPr lang="en-US" sz="2000" b="1" dirty="0">
              <a:solidFill>
                <a:schemeClr val="tx2"/>
              </a:solidFill>
            </a:endParaRPr>
          </a:p>
        </p:txBody>
      </p:sp>
      <p:pic>
        <p:nvPicPr>
          <p:cNvPr id="71" name="Picture 7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240" y="5364508"/>
            <a:ext cx="7782317" cy="1191394"/>
          </a:xfrm>
          <a:prstGeom prst="rect">
            <a:avLst/>
          </a:prstGeom>
        </p:spPr>
      </p:pic>
      <p:sp>
        <p:nvSpPr>
          <p:cNvPr id="83" name="Rectangle 82"/>
          <p:cNvSpPr/>
          <p:nvPr/>
        </p:nvSpPr>
        <p:spPr bwMode="auto">
          <a:xfrm>
            <a:off x="1079050" y="4097793"/>
            <a:ext cx="551206" cy="55120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1628431" y="3145045"/>
            <a:ext cx="551206" cy="55120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2177811" y="4097791"/>
            <a:ext cx="551206" cy="55120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86" name="Straight Arrow Connector 85"/>
          <p:cNvCxnSpPr>
            <a:stCxn id="97" idx="2"/>
            <a:endCxn id="78" idx="0"/>
          </p:cNvCxnSpPr>
          <p:nvPr/>
        </p:nvCxnSpPr>
        <p:spPr bwMode="auto">
          <a:xfrm flipH="1">
            <a:off x="1354653" y="3696251"/>
            <a:ext cx="549381" cy="401542"/>
          </a:xfrm>
          <a:prstGeom prst="straightConnector1">
            <a:avLst/>
          </a:prstGeom>
          <a:solidFill>
            <a:srgbClr val="3366FF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7" name="Straight Arrow Connector 86"/>
          <p:cNvCxnSpPr>
            <a:stCxn id="97" idx="2"/>
            <a:endCxn id="98" idx="0"/>
          </p:cNvCxnSpPr>
          <p:nvPr/>
        </p:nvCxnSpPr>
        <p:spPr bwMode="auto">
          <a:xfrm>
            <a:off x="1904034" y="3696251"/>
            <a:ext cx="549380" cy="401540"/>
          </a:xfrm>
          <a:prstGeom prst="straightConnector1">
            <a:avLst/>
          </a:prstGeom>
          <a:solidFill>
            <a:srgbClr val="3366FF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8" name="Rectangle 87"/>
          <p:cNvSpPr/>
          <p:nvPr/>
        </p:nvSpPr>
        <p:spPr bwMode="auto">
          <a:xfrm>
            <a:off x="2977244" y="4097793"/>
            <a:ext cx="551206" cy="55120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3526624" y="3145045"/>
            <a:ext cx="551206" cy="55120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4076004" y="4097791"/>
            <a:ext cx="551206" cy="55120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91" name="Straight Arrow Connector 90"/>
          <p:cNvCxnSpPr/>
          <p:nvPr/>
        </p:nvCxnSpPr>
        <p:spPr bwMode="auto">
          <a:xfrm flipH="1">
            <a:off x="3252847" y="3696251"/>
            <a:ext cx="549381" cy="401542"/>
          </a:xfrm>
          <a:prstGeom prst="straightConnector1">
            <a:avLst/>
          </a:prstGeom>
          <a:solidFill>
            <a:srgbClr val="3366FF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2" name="Straight Arrow Connector 91"/>
          <p:cNvCxnSpPr/>
          <p:nvPr/>
        </p:nvCxnSpPr>
        <p:spPr bwMode="auto">
          <a:xfrm>
            <a:off x="3802228" y="3696251"/>
            <a:ext cx="549380" cy="401540"/>
          </a:xfrm>
          <a:prstGeom prst="straightConnector1">
            <a:avLst/>
          </a:prstGeom>
          <a:solidFill>
            <a:srgbClr val="3366FF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3" name="Rectangle 92"/>
          <p:cNvSpPr/>
          <p:nvPr/>
        </p:nvSpPr>
        <p:spPr bwMode="auto">
          <a:xfrm>
            <a:off x="5174765" y="4097795"/>
            <a:ext cx="551206" cy="55120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4" name="Rectangle 93"/>
          <p:cNvSpPr/>
          <p:nvPr/>
        </p:nvSpPr>
        <p:spPr bwMode="auto">
          <a:xfrm>
            <a:off x="5724146" y="3145047"/>
            <a:ext cx="551206" cy="55120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5" name="Rectangle 94"/>
          <p:cNvSpPr/>
          <p:nvPr/>
        </p:nvSpPr>
        <p:spPr bwMode="auto">
          <a:xfrm>
            <a:off x="6273525" y="4097793"/>
            <a:ext cx="551206" cy="55120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96" name="Straight Arrow Connector 95"/>
          <p:cNvCxnSpPr/>
          <p:nvPr/>
        </p:nvCxnSpPr>
        <p:spPr bwMode="auto">
          <a:xfrm flipH="1">
            <a:off x="5450368" y="3696253"/>
            <a:ext cx="549381" cy="401542"/>
          </a:xfrm>
          <a:prstGeom prst="straightConnector1">
            <a:avLst/>
          </a:prstGeom>
          <a:solidFill>
            <a:srgbClr val="3366FF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7" name="Straight Arrow Connector 96"/>
          <p:cNvCxnSpPr/>
          <p:nvPr/>
        </p:nvCxnSpPr>
        <p:spPr bwMode="auto">
          <a:xfrm>
            <a:off x="5999749" y="3696253"/>
            <a:ext cx="549380" cy="401540"/>
          </a:xfrm>
          <a:prstGeom prst="straightConnector1">
            <a:avLst/>
          </a:prstGeom>
          <a:solidFill>
            <a:srgbClr val="3366FF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8" name="Rectangle 97"/>
          <p:cNvSpPr/>
          <p:nvPr/>
        </p:nvSpPr>
        <p:spPr bwMode="auto">
          <a:xfrm>
            <a:off x="2546498" y="2277698"/>
            <a:ext cx="551206" cy="55120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6670630" y="2277699"/>
            <a:ext cx="551206" cy="55120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4627210" y="1472165"/>
            <a:ext cx="551206" cy="55120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01" name="Straight Arrow Connector 100"/>
          <p:cNvCxnSpPr>
            <a:endCxn id="97" idx="0"/>
          </p:cNvCxnSpPr>
          <p:nvPr/>
        </p:nvCxnSpPr>
        <p:spPr bwMode="auto">
          <a:xfrm flipH="1">
            <a:off x="1904034" y="2553301"/>
            <a:ext cx="642464" cy="591744"/>
          </a:xfrm>
          <a:prstGeom prst="straightConnector1">
            <a:avLst/>
          </a:prstGeom>
          <a:solidFill>
            <a:srgbClr val="3366FF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2" name="Straight Arrow Connector 101"/>
          <p:cNvCxnSpPr>
            <a:endCxn id="110" idx="0"/>
          </p:cNvCxnSpPr>
          <p:nvPr/>
        </p:nvCxnSpPr>
        <p:spPr bwMode="auto">
          <a:xfrm>
            <a:off x="3097704" y="2553301"/>
            <a:ext cx="704524" cy="591744"/>
          </a:xfrm>
          <a:prstGeom prst="straightConnector1">
            <a:avLst/>
          </a:prstGeom>
          <a:solidFill>
            <a:srgbClr val="3366FF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3" name="Straight Arrow Connector 102"/>
          <p:cNvCxnSpPr/>
          <p:nvPr/>
        </p:nvCxnSpPr>
        <p:spPr bwMode="auto">
          <a:xfrm flipH="1">
            <a:off x="2822101" y="1747768"/>
            <a:ext cx="1805109" cy="529930"/>
          </a:xfrm>
          <a:prstGeom prst="straightConnector1">
            <a:avLst/>
          </a:prstGeom>
          <a:solidFill>
            <a:srgbClr val="3366FF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4" name="Straight Arrow Connector 103"/>
          <p:cNvCxnSpPr/>
          <p:nvPr/>
        </p:nvCxnSpPr>
        <p:spPr bwMode="auto">
          <a:xfrm flipH="1">
            <a:off x="5999749" y="2553303"/>
            <a:ext cx="670881" cy="591744"/>
          </a:xfrm>
          <a:prstGeom prst="straightConnector1">
            <a:avLst/>
          </a:prstGeom>
          <a:solidFill>
            <a:srgbClr val="3366FF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5" name="Rectangle 104"/>
          <p:cNvSpPr/>
          <p:nvPr/>
        </p:nvSpPr>
        <p:spPr bwMode="auto">
          <a:xfrm>
            <a:off x="7071132" y="4097793"/>
            <a:ext cx="551206" cy="55120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7620512" y="3145045"/>
            <a:ext cx="551206" cy="55120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8169892" y="4097791"/>
            <a:ext cx="551206" cy="55120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2400" dirty="0" smtClean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08" name="Straight Arrow Connector 107"/>
          <p:cNvCxnSpPr/>
          <p:nvPr/>
        </p:nvCxnSpPr>
        <p:spPr bwMode="auto">
          <a:xfrm flipH="1">
            <a:off x="7346735" y="3696251"/>
            <a:ext cx="549381" cy="401542"/>
          </a:xfrm>
          <a:prstGeom prst="straightConnector1">
            <a:avLst/>
          </a:prstGeom>
          <a:solidFill>
            <a:srgbClr val="3366FF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9" name="Straight Arrow Connector 108"/>
          <p:cNvCxnSpPr/>
          <p:nvPr/>
        </p:nvCxnSpPr>
        <p:spPr bwMode="auto">
          <a:xfrm>
            <a:off x="7896116" y="3696251"/>
            <a:ext cx="549380" cy="401540"/>
          </a:xfrm>
          <a:prstGeom prst="straightConnector1">
            <a:avLst/>
          </a:prstGeom>
          <a:solidFill>
            <a:srgbClr val="3366FF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0" name="Straight Arrow Connector 109"/>
          <p:cNvCxnSpPr/>
          <p:nvPr/>
        </p:nvCxnSpPr>
        <p:spPr bwMode="auto">
          <a:xfrm>
            <a:off x="7221836" y="2553303"/>
            <a:ext cx="674280" cy="591743"/>
          </a:xfrm>
          <a:prstGeom prst="straightConnector1">
            <a:avLst/>
          </a:prstGeom>
          <a:solidFill>
            <a:srgbClr val="3366FF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1" name="Straight Arrow Connector 110"/>
          <p:cNvCxnSpPr/>
          <p:nvPr/>
        </p:nvCxnSpPr>
        <p:spPr bwMode="auto">
          <a:xfrm>
            <a:off x="5178416" y="1747768"/>
            <a:ext cx="1767817" cy="529931"/>
          </a:xfrm>
          <a:prstGeom prst="straightConnector1">
            <a:avLst/>
          </a:prstGeom>
          <a:solidFill>
            <a:srgbClr val="3366FF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5" name="TextBox 74"/>
          <p:cNvSpPr txBox="1"/>
          <p:nvPr/>
        </p:nvSpPr>
        <p:spPr>
          <a:xfrm>
            <a:off x="126056" y="1636362"/>
            <a:ext cx="764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1 IO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26056" y="2306084"/>
            <a:ext cx="9188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chemeClr val="tx2"/>
                </a:solidFill>
              </a:rPr>
              <a:t>2 IOs</a:t>
            </a:r>
            <a:endParaRPr lang="en-US" sz="2400">
              <a:solidFill>
                <a:schemeClr val="tx2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26056" y="3164141"/>
            <a:ext cx="9188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3 IOs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26056" y="4082041"/>
            <a:ext cx="9188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4 IOs</a:t>
            </a:r>
            <a:endParaRPr lang="en-US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15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83" grpId="0" animBg="1"/>
      <p:bldP spid="84" grpId="0" animBg="1"/>
      <p:bldP spid="85" grpId="0" animBg="1"/>
      <p:bldP spid="88" grpId="0" animBg="1"/>
      <p:bldP spid="89" grpId="0" animBg="1"/>
      <p:bldP spid="90" grpId="0" animBg="1"/>
      <p:bldP spid="93" grpId="0" animBg="1"/>
      <p:bldP spid="94" grpId="0" animBg="1"/>
      <p:bldP spid="95" grpId="0" animBg="1"/>
      <p:bldP spid="98" grpId="0" animBg="1"/>
      <p:bldP spid="99" grpId="0" animBg="1"/>
      <p:bldP spid="100" grpId="0" animBg="1"/>
      <p:bldP spid="105" grpId="0" animBg="1"/>
      <p:bldP spid="106" grpId="0" animBg="1"/>
      <p:bldP spid="107" grpId="0" animBg="1"/>
      <p:bldP spid="75" grpId="0"/>
      <p:bldP spid="76" grpId="0"/>
      <p:bldP spid="77" grpId="0"/>
      <p:bldP spid="7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21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Cost of Operations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205481" y="5445290"/>
            <a:ext cx="7633720" cy="1069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B: </a:t>
            </a:r>
            <a:r>
              <a:rPr lang="en-US" sz="2000" dirty="0" smtClean="0">
                <a:solidFill>
                  <a:schemeClr val="tx2"/>
                </a:solidFill>
              </a:rPr>
              <a:t>The number of data blocks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R: </a:t>
            </a:r>
            <a:r>
              <a:rPr lang="en-US" sz="2000" dirty="0" smtClean="0">
                <a:solidFill>
                  <a:schemeClr val="tx2"/>
                </a:solidFill>
              </a:rPr>
              <a:t>Number of records per block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D: </a:t>
            </a:r>
            <a:r>
              <a:rPr lang="en-US" sz="2000" dirty="0" smtClean="0">
                <a:solidFill>
                  <a:schemeClr val="tx2"/>
                </a:solidFill>
              </a:rPr>
              <a:t>Average time to read/write disk block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444779"/>
              </p:ext>
            </p:extLst>
          </p:nvPr>
        </p:nvGraphicFramePr>
        <p:xfrm>
          <a:off x="1295400" y="1675226"/>
          <a:ext cx="6096000" cy="3125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08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Heap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Sorted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Scan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all records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Equality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Range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Insert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Delete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2994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22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Cost of Operations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205481" y="5445290"/>
            <a:ext cx="7633720" cy="1069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B: </a:t>
            </a:r>
            <a:r>
              <a:rPr lang="en-US" sz="2000" dirty="0" smtClean="0">
                <a:solidFill>
                  <a:schemeClr val="tx2"/>
                </a:solidFill>
              </a:rPr>
              <a:t>The number of data blocks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R: </a:t>
            </a:r>
            <a:r>
              <a:rPr lang="en-US" sz="2000" dirty="0" smtClean="0">
                <a:solidFill>
                  <a:schemeClr val="tx2"/>
                </a:solidFill>
              </a:rPr>
              <a:t>Number of records per block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D: </a:t>
            </a:r>
            <a:r>
              <a:rPr lang="en-US" sz="2000" dirty="0" smtClean="0">
                <a:solidFill>
                  <a:schemeClr val="tx2"/>
                </a:solidFill>
              </a:rPr>
              <a:t>Average time to read/write disk block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054203"/>
              </p:ext>
            </p:extLst>
          </p:nvPr>
        </p:nvGraphicFramePr>
        <p:xfrm>
          <a:off x="1295400" y="1675226"/>
          <a:ext cx="6096000" cy="3125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08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Heap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Sorted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Scan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all records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Equality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Range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Insert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Delete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2121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23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Find Keys Between 7 and 9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54791" y="1349655"/>
            <a:ext cx="15359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</a:rPr>
              <a:t>Heap File</a:t>
            </a:r>
            <a:endParaRPr lang="en-US" sz="2800" dirty="0">
              <a:solidFill>
                <a:schemeClr val="accent2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222106" y="1979181"/>
            <a:ext cx="7016924" cy="1089358"/>
            <a:chOff x="1128456" y="2280027"/>
            <a:chExt cx="7016924" cy="1089358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128456" y="2280027"/>
              <a:ext cx="7016924" cy="1089358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endParaRPr lang="en-US" sz="1800" kern="0">
                <a:ea typeface=""/>
              </a:endParaRPr>
            </a:p>
          </p:txBody>
        </p:sp>
        <p:sp>
          <p:nvSpPr>
            <p:cNvPr id="35" name="Folded Corner 34"/>
            <p:cNvSpPr/>
            <p:nvPr/>
          </p:nvSpPr>
          <p:spPr bwMode="auto">
            <a:xfrm>
              <a:off x="1350842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2, 5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36" name="Folded Corner 35"/>
            <p:cNvSpPr/>
            <p:nvPr/>
          </p:nvSpPr>
          <p:spPr bwMode="auto">
            <a:xfrm>
              <a:off x="2703083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1, 6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37" name="Folded Corner 36"/>
            <p:cNvSpPr/>
            <p:nvPr/>
          </p:nvSpPr>
          <p:spPr bwMode="auto">
            <a:xfrm>
              <a:off x="4055324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4, 7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38" name="Folded Corner 37"/>
            <p:cNvSpPr/>
            <p:nvPr/>
          </p:nvSpPr>
          <p:spPr bwMode="auto">
            <a:xfrm>
              <a:off x="5407565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3, 10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39" name="Folded Corner 38"/>
            <p:cNvSpPr/>
            <p:nvPr/>
          </p:nvSpPr>
          <p:spPr bwMode="auto">
            <a:xfrm>
              <a:off x="6759807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8, 9</a:t>
              </a:r>
              <a:endParaRPr lang="en-US" sz="3200" kern="0" dirty="0">
                <a:ea typeface=""/>
              </a:endParaRPr>
            </a:p>
          </p:txBody>
        </p:sp>
      </p:grpSp>
      <p:sp>
        <p:nvSpPr>
          <p:cNvPr id="40" name="Rectangle 39"/>
          <p:cNvSpPr/>
          <p:nvPr/>
        </p:nvSpPr>
        <p:spPr bwMode="auto">
          <a:xfrm>
            <a:off x="826993" y="1860097"/>
            <a:ext cx="222386" cy="13275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26993" y="3367414"/>
            <a:ext cx="2976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Always touch all blocks. Why?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058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04 4.44444E-6 L 0.81997 4.4444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74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24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Find Keys Between 7 and 9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54791" y="1349655"/>
            <a:ext cx="15359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</a:rPr>
              <a:t>Heap File</a:t>
            </a:r>
            <a:endParaRPr lang="en-US" sz="2800" dirty="0">
              <a:solidFill>
                <a:schemeClr val="accent2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222106" y="1979181"/>
            <a:ext cx="7016924" cy="1089358"/>
            <a:chOff x="1128456" y="2280027"/>
            <a:chExt cx="7016924" cy="1089358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128456" y="2280027"/>
              <a:ext cx="7016924" cy="1089358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endParaRPr lang="en-US" sz="1800" kern="0">
                <a:ea typeface=""/>
              </a:endParaRPr>
            </a:p>
          </p:txBody>
        </p:sp>
        <p:sp>
          <p:nvSpPr>
            <p:cNvPr id="35" name="Folded Corner 34"/>
            <p:cNvSpPr/>
            <p:nvPr/>
          </p:nvSpPr>
          <p:spPr bwMode="auto">
            <a:xfrm>
              <a:off x="1350842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2, 5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36" name="Folded Corner 35"/>
            <p:cNvSpPr/>
            <p:nvPr/>
          </p:nvSpPr>
          <p:spPr bwMode="auto">
            <a:xfrm>
              <a:off x="2703083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1, 6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37" name="Folded Corner 36"/>
            <p:cNvSpPr/>
            <p:nvPr/>
          </p:nvSpPr>
          <p:spPr bwMode="auto">
            <a:xfrm>
              <a:off x="4055324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4, 7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38" name="Folded Corner 37"/>
            <p:cNvSpPr/>
            <p:nvPr/>
          </p:nvSpPr>
          <p:spPr bwMode="auto">
            <a:xfrm>
              <a:off x="5407565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3, 10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39" name="Folded Corner 38"/>
            <p:cNvSpPr/>
            <p:nvPr/>
          </p:nvSpPr>
          <p:spPr bwMode="auto">
            <a:xfrm>
              <a:off x="6759807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8, 9</a:t>
              </a:r>
              <a:endParaRPr lang="en-US" sz="3200" kern="0" dirty="0">
                <a:ea typeface=""/>
              </a:endParaRPr>
            </a:p>
          </p:txBody>
        </p:sp>
      </p:grpSp>
      <p:sp>
        <p:nvSpPr>
          <p:cNvPr id="40" name="Rectangle 39"/>
          <p:cNvSpPr/>
          <p:nvPr/>
        </p:nvSpPr>
        <p:spPr bwMode="auto">
          <a:xfrm>
            <a:off x="8383822" y="1847267"/>
            <a:ext cx="222386" cy="13275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26993" y="3367414"/>
            <a:ext cx="2976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Always touch all blocks. Why?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54791" y="3705830"/>
            <a:ext cx="17359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</a:rPr>
              <a:t>Sorted File</a:t>
            </a:r>
            <a:endParaRPr lang="en-US" sz="2800" dirty="0">
              <a:solidFill>
                <a:schemeClr val="accent2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1226262" y="4276980"/>
            <a:ext cx="7016924" cy="1089358"/>
            <a:chOff x="1128456" y="2280027"/>
            <a:chExt cx="7016924" cy="1089358"/>
          </a:xfrm>
        </p:grpSpPr>
        <p:sp>
          <p:nvSpPr>
            <p:cNvPr id="21" name="Rectangle 20"/>
            <p:cNvSpPr/>
            <p:nvPr/>
          </p:nvSpPr>
          <p:spPr bwMode="auto">
            <a:xfrm>
              <a:off x="1128456" y="2280027"/>
              <a:ext cx="7016924" cy="1089358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endParaRPr lang="en-US" sz="1800" kern="0">
                <a:ea typeface=""/>
              </a:endParaRPr>
            </a:p>
          </p:txBody>
        </p:sp>
        <p:sp>
          <p:nvSpPr>
            <p:cNvPr id="23" name="Folded Corner 22"/>
            <p:cNvSpPr/>
            <p:nvPr/>
          </p:nvSpPr>
          <p:spPr bwMode="auto">
            <a:xfrm>
              <a:off x="1350842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1, 2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24" name="Folded Corner 23"/>
            <p:cNvSpPr/>
            <p:nvPr/>
          </p:nvSpPr>
          <p:spPr bwMode="auto">
            <a:xfrm>
              <a:off x="2703083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3, 4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25" name="Folded Corner 24"/>
            <p:cNvSpPr/>
            <p:nvPr/>
          </p:nvSpPr>
          <p:spPr bwMode="auto">
            <a:xfrm>
              <a:off x="4055324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5, 6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26" name="Folded Corner 25"/>
            <p:cNvSpPr/>
            <p:nvPr/>
          </p:nvSpPr>
          <p:spPr bwMode="auto">
            <a:xfrm>
              <a:off x="5407565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7, 8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27" name="Folded Corner 26"/>
            <p:cNvSpPr/>
            <p:nvPr/>
          </p:nvSpPr>
          <p:spPr bwMode="auto">
            <a:xfrm>
              <a:off x="6759807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9, 10</a:t>
              </a:r>
              <a:endParaRPr lang="en-US" sz="3200" kern="0" dirty="0">
                <a:ea typeface=""/>
              </a:endParaRPr>
            </a:p>
          </p:txBody>
        </p:sp>
      </p:grpSp>
      <p:sp>
        <p:nvSpPr>
          <p:cNvPr id="28" name="Rectangle 27"/>
          <p:cNvSpPr/>
          <p:nvPr/>
        </p:nvSpPr>
        <p:spPr bwMode="auto">
          <a:xfrm>
            <a:off x="4689407" y="4157896"/>
            <a:ext cx="222386" cy="13275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944095" y="5540685"/>
            <a:ext cx="7633720" cy="7845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2"/>
                </a:solidFill>
              </a:rPr>
              <a:t>Find beginning of range</a:t>
            </a:r>
            <a:endParaRPr lang="en-US" sz="1800" dirty="0" smtClean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Scan right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5930455" y="4157896"/>
            <a:ext cx="222386" cy="13275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dirty="0" smtClean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225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7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301 L 0.03628 -0.05046 C 0.04375 -0.06111 0.05538 -0.06667 0.06719 -0.06667 C 0.08073 -0.06667 0.09167 -0.06111 0.09931 -0.05046 L 0.13576 -0.00301 " pathEditMode="relative" rAng="0" ptsTypes="AAAAA">
                                      <p:cBhvr>
                                        <p:cTn id="1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88" y="-3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0.00301 L 0.15018 -0.0030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28" grpId="2" animBg="1"/>
      <p:bldP spid="31" grpId="1" animBg="1"/>
      <p:bldP spid="31" grpId="2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25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Cost of Operations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205481" y="5445290"/>
            <a:ext cx="7633720" cy="1069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B: </a:t>
            </a:r>
            <a:r>
              <a:rPr lang="en-US" sz="2000" dirty="0" smtClean="0">
                <a:solidFill>
                  <a:schemeClr val="tx2"/>
                </a:solidFill>
              </a:rPr>
              <a:t>The number of data blocks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R: </a:t>
            </a:r>
            <a:r>
              <a:rPr lang="en-US" sz="2000" dirty="0" smtClean="0">
                <a:solidFill>
                  <a:schemeClr val="tx2"/>
                </a:solidFill>
              </a:rPr>
              <a:t>Number of records per block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D: </a:t>
            </a:r>
            <a:r>
              <a:rPr lang="en-US" sz="2000" dirty="0" smtClean="0">
                <a:solidFill>
                  <a:schemeClr val="tx2"/>
                </a:solidFill>
              </a:rPr>
              <a:t>Average time to read/write disk block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55935"/>
              </p:ext>
            </p:extLst>
          </p:nvPr>
        </p:nvGraphicFramePr>
        <p:xfrm>
          <a:off x="1295400" y="1675226"/>
          <a:ext cx="6096000" cy="3125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08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Heap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Sorted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Scan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all records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Equality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Range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B)+pages)*D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Insert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Delete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6331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26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Cost of Operations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205481" y="5445290"/>
            <a:ext cx="7633720" cy="1069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B: </a:t>
            </a:r>
            <a:r>
              <a:rPr lang="en-US" sz="2000" dirty="0" smtClean="0">
                <a:solidFill>
                  <a:schemeClr val="tx2"/>
                </a:solidFill>
              </a:rPr>
              <a:t>The number of data blocks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R: </a:t>
            </a:r>
            <a:r>
              <a:rPr lang="en-US" sz="2000" dirty="0" smtClean="0">
                <a:solidFill>
                  <a:schemeClr val="tx2"/>
                </a:solidFill>
              </a:rPr>
              <a:t>Number of records per block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D: </a:t>
            </a:r>
            <a:r>
              <a:rPr lang="en-US" sz="2000" dirty="0" smtClean="0">
                <a:solidFill>
                  <a:schemeClr val="tx2"/>
                </a:solidFill>
              </a:rPr>
              <a:t>Average time to read/write disk block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193277"/>
              </p:ext>
            </p:extLst>
          </p:nvPr>
        </p:nvGraphicFramePr>
        <p:xfrm>
          <a:off x="1295400" y="1675226"/>
          <a:ext cx="6096000" cy="3125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08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Heap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Sorted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Scan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all records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Equality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Range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B)+pages)*D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Insert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Delete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562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 bwMode="auto">
          <a:xfrm>
            <a:off x="457200" y="1963966"/>
            <a:ext cx="8304987" cy="108935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endParaRPr lang="en-US" sz="1800" kern="0">
              <a:ea typeface="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27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Insert 4.5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89885" y="1341478"/>
            <a:ext cx="15359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</a:rPr>
              <a:t>Heap File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457200" y="1971004"/>
            <a:ext cx="7016924" cy="108935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endParaRPr lang="en-US" sz="1800" kern="0">
              <a:ea typeface=""/>
            </a:endParaRPr>
          </a:p>
        </p:txBody>
      </p:sp>
      <p:sp>
        <p:nvSpPr>
          <p:cNvPr id="35" name="Folded Corner 34"/>
          <p:cNvSpPr/>
          <p:nvPr/>
        </p:nvSpPr>
        <p:spPr bwMode="auto">
          <a:xfrm>
            <a:off x="679586" y="213801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2, 5</a:t>
            </a:r>
            <a:endParaRPr lang="en-US" sz="3200" kern="0" dirty="0">
              <a:ea typeface=""/>
            </a:endParaRPr>
          </a:p>
        </p:txBody>
      </p:sp>
      <p:sp>
        <p:nvSpPr>
          <p:cNvPr id="36" name="Folded Corner 35"/>
          <p:cNvSpPr/>
          <p:nvPr/>
        </p:nvSpPr>
        <p:spPr bwMode="auto">
          <a:xfrm>
            <a:off x="2031827" y="213801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1, 6</a:t>
            </a:r>
            <a:endParaRPr lang="en-US" sz="3200" kern="0" dirty="0">
              <a:ea typeface=""/>
            </a:endParaRPr>
          </a:p>
        </p:txBody>
      </p:sp>
      <p:sp>
        <p:nvSpPr>
          <p:cNvPr id="37" name="Folded Corner 36"/>
          <p:cNvSpPr/>
          <p:nvPr/>
        </p:nvSpPr>
        <p:spPr bwMode="auto">
          <a:xfrm>
            <a:off x="3384068" y="213801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4, 7</a:t>
            </a:r>
            <a:endParaRPr lang="en-US" sz="3200" kern="0" dirty="0">
              <a:ea typeface=""/>
            </a:endParaRPr>
          </a:p>
        </p:txBody>
      </p:sp>
      <p:sp>
        <p:nvSpPr>
          <p:cNvPr id="38" name="Folded Corner 37"/>
          <p:cNvSpPr/>
          <p:nvPr/>
        </p:nvSpPr>
        <p:spPr bwMode="auto">
          <a:xfrm>
            <a:off x="4736309" y="213801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3, 10</a:t>
            </a:r>
            <a:endParaRPr lang="en-US" sz="3200" kern="0" dirty="0">
              <a:ea typeface=""/>
            </a:endParaRPr>
          </a:p>
        </p:txBody>
      </p:sp>
      <p:sp>
        <p:nvSpPr>
          <p:cNvPr id="39" name="Folded Corner 38"/>
          <p:cNvSpPr/>
          <p:nvPr/>
        </p:nvSpPr>
        <p:spPr bwMode="auto">
          <a:xfrm>
            <a:off x="6088551" y="213801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8, 9</a:t>
            </a:r>
            <a:endParaRPr lang="en-US" sz="3200" kern="0" dirty="0">
              <a:ea typeface=""/>
            </a:endParaRPr>
          </a:p>
        </p:txBody>
      </p:sp>
      <p:sp>
        <p:nvSpPr>
          <p:cNvPr id="17" name="Folded Corner 16"/>
          <p:cNvSpPr/>
          <p:nvPr/>
        </p:nvSpPr>
        <p:spPr bwMode="auto">
          <a:xfrm>
            <a:off x="7429309" y="214407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4.5</a:t>
            </a:r>
            <a:r>
              <a:rPr lang="en-US" sz="3200" kern="0" dirty="0">
                <a:ea typeface=""/>
              </a:rPr>
              <a:t>,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" y="3227376"/>
            <a:ext cx="2726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Stick at the end of the file.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124200" y="3244001"/>
            <a:ext cx="7014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Cost?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825674" y="3236963"/>
            <a:ext cx="731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= 2*D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535631" y="3236963"/>
            <a:ext cx="889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Why 2?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515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4" grpId="0" animBg="1"/>
      <p:bldP spid="17" grpId="0" animBg="1"/>
      <p:bldP spid="28" grpId="0"/>
      <p:bldP spid="29" grpId="0"/>
      <p:bldP spid="31" grpId="0"/>
      <p:bldP spid="3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 bwMode="auto">
          <a:xfrm>
            <a:off x="457200" y="1963966"/>
            <a:ext cx="8304987" cy="108935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endParaRPr lang="en-US" sz="1800" kern="0">
              <a:ea typeface="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28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Insert 4.5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89885" y="1341478"/>
            <a:ext cx="15359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</a:rPr>
              <a:t>Heap File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35" name="Folded Corner 34"/>
          <p:cNvSpPr/>
          <p:nvPr/>
        </p:nvSpPr>
        <p:spPr bwMode="auto">
          <a:xfrm>
            <a:off x="679586" y="213801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2, 5</a:t>
            </a:r>
            <a:endParaRPr lang="en-US" sz="3200" kern="0" dirty="0">
              <a:ea typeface=""/>
            </a:endParaRPr>
          </a:p>
        </p:txBody>
      </p:sp>
      <p:sp>
        <p:nvSpPr>
          <p:cNvPr id="36" name="Folded Corner 35"/>
          <p:cNvSpPr/>
          <p:nvPr/>
        </p:nvSpPr>
        <p:spPr bwMode="auto">
          <a:xfrm>
            <a:off x="2031827" y="213801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1, 6</a:t>
            </a:r>
            <a:endParaRPr lang="en-US" sz="3200" kern="0" dirty="0">
              <a:ea typeface=""/>
            </a:endParaRPr>
          </a:p>
        </p:txBody>
      </p:sp>
      <p:sp>
        <p:nvSpPr>
          <p:cNvPr id="37" name="Folded Corner 36"/>
          <p:cNvSpPr/>
          <p:nvPr/>
        </p:nvSpPr>
        <p:spPr bwMode="auto">
          <a:xfrm>
            <a:off x="3384068" y="213801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4, 7</a:t>
            </a:r>
            <a:endParaRPr lang="en-US" sz="3200" kern="0" dirty="0">
              <a:ea typeface=""/>
            </a:endParaRPr>
          </a:p>
        </p:txBody>
      </p:sp>
      <p:sp>
        <p:nvSpPr>
          <p:cNvPr id="38" name="Folded Corner 37"/>
          <p:cNvSpPr/>
          <p:nvPr/>
        </p:nvSpPr>
        <p:spPr bwMode="auto">
          <a:xfrm>
            <a:off x="4736309" y="213801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3, 10</a:t>
            </a:r>
            <a:endParaRPr lang="en-US" sz="3200" kern="0" dirty="0">
              <a:ea typeface=""/>
            </a:endParaRPr>
          </a:p>
        </p:txBody>
      </p:sp>
      <p:sp>
        <p:nvSpPr>
          <p:cNvPr id="39" name="Folded Corner 38"/>
          <p:cNvSpPr/>
          <p:nvPr/>
        </p:nvSpPr>
        <p:spPr bwMode="auto">
          <a:xfrm>
            <a:off x="6088551" y="213801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8, 9</a:t>
            </a:r>
            <a:endParaRPr lang="en-US" sz="3200" kern="0" dirty="0">
              <a:ea typeface=""/>
            </a:endParaRPr>
          </a:p>
        </p:txBody>
      </p:sp>
      <p:sp>
        <p:nvSpPr>
          <p:cNvPr id="17" name="Folded Corner 16"/>
          <p:cNvSpPr/>
          <p:nvPr/>
        </p:nvSpPr>
        <p:spPr bwMode="auto">
          <a:xfrm>
            <a:off x="7429309" y="214407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4.5</a:t>
            </a:r>
            <a:r>
              <a:rPr lang="en-US" sz="3200" kern="0" dirty="0">
                <a:ea typeface=""/>
              </a:rPr>
              <a:t>,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199" y="3227376"/>
            <a:ext cx="3124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Read last page, append, write.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825674" y="3236963"/>
            <a:ext cx="11984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Cost = 2*D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93222" y="3694660"/>
            <a:ext cx="17359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</a:rPr>
              <a:t>Sorted File</a:t>
            </a:r>
            <a:endParaRPr lang="en-US" sz="2800" dirty="0">
              <a:solidFill>
                <a:schemeClr val="accent2"/>
              </a:solidFill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481675" y="4373810"/>
            <a:ext cx="7016924" cy="1089358"/>
            <a:chOff x="1128456" y="2280027"/>
            <a:chExt cx="7016924" cy="1089358"/>
          </a:xfrm>
        </p:grpSpPr>
        <p:sp>
          <p:nvSpPr>
            <p:cNvPr id="41" name="Rectangle 40"/>
            <p:cNvSpPr/>
            <p:nvPr/>
          </p:nvSpPr>
          <p:spPr bwMode="auto">
            <a:xfrm>
              <a:off x="1128456" y="2280027"/>
              <a:ext cx="7016924" cy="1089358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endParaRPr lang="en-US" sz="1800" kern="0">
                <a:ea typeface=""/>
              </a:endParaRPr>
            </a:p>
          </p:txBody>
        </p:sp>
        <p:sp>
          <p:nvSpPr>
            <p:cNvPr id="42" name="Folded Corner 41"/>
            <p:cNvSpPr/>
            <p:nvPr/>
          </p:nvSpPr>
          <p:spPr bwMode="auto">
            <a:xfrm>
              <a:off x="1350842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1, 2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43" name="Folded Corner 42"/>
            <p:cNvSpPr/>
            <p:nvPr/>
          </p:nvSpPr>
          <p:spPr bwMode="auto">
            <a:xfrm>
              <a:off x="2703083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3, 4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44" name="Folded Corner 43"/>
            <p:cNvSpPr/>
            <p:nvPr/>
          </p:nvSpPr>
          <p:spPr bwMode="auto">
            <a:xfrm>
              <a:off x="4055324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5, 6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45" name="Folded Corner 44"/>
            <p:cNvSpPr/>
            <p:nvPr/>
          </p:nvSpPr>
          <p:spPr bwMode="auto">
            <a:xfrm>
              <a:off x="5407565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7, 8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46" name="Folded Corner 45"/>
            <p:cNvSpPr/>
            <p:nvPr/>
          </p:nvSpPr>
          <p:spPr bwMode="auto">
            <a:xfrm>
              <a:off x="6759807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9, 10</a:t>
              </a:r>
              <a:endParaRPr lang="en-US" sz="3200" kern="0" dirty="0">
                <a:ea typeface=""/>
              </a:endParaRPr>
            </a:p>
          </p:txBody>
        </p:sp>
      </p:grpSp>
      <p:sp>
        <p:nvSpPr>
          <p:cNvPr id="47" name="Rectangle 46"/>
          <p:cNvSpPr/>
          <p:nvPr/>
        </p:nvSpPr>
        <p:spPr bwMode="auto">
          <a:xfrm>
            <a:off x="3873131" y="4033905"/>
            <a:ext cx="222386" cy="162306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8" name="Content Placeholder 2"/>
          <p:cNvSpPr txBox="1">
            <a:spLocks/>
          </p:cNvSpPr>
          <p:nvPr/>
        </p:nvSpPr>
        <p:spPr>
          <a:xfrm>
            <a:off x="668502" y="5715000"/>
            <a:ext cx="7633720" cy="3695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2"/>
                </a:solidFill>
              </a:rPr>
              <a:t>Find location for record: </a:t>
            </a:r>
            <a:r>
              <a:rPr lang="en-US" sz="2000" b="1" dirty="0" smtClean="0">
                <a:solidFill>
                  <a:schemeClr val="tx2"/>
                </a:solidFill>
              </a:rPr>
              <a:t>log</a:t>
            </a:r>
            <a:r>
              <a:rPr lang="en-US" sz="2000" b="1" baseline="-25000" dirty="0" smtClean="0">
                <a:solidFill>
                  <a:schemeClr val="tx2"/>
                </a:solidFill>
              </a:rPr>
              <a:t>2</a:t>
            </a:r>
            <a:r>
              <a:rPr lang="en-US" sz="2000" b="1" dirty="0" smtClean="0">
                <a:solidFill>
                  <a:schemeClr val="tx2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584026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48148E-6 C -0.02395 -0.05764 -0.04791 -0.11504 -0.06458 -0.11574 C -0.08125 -0.11667 -0.1 -0.00532 -0.1 -0.00509 " pathEditMode="relative" rAng="0" ptsTypes="AAA">
                                      <p:cBhvr>
                                        <p:cTn id="1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-5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 bwMode="auto">
          <a:xfrm>
            <a:off x="457200" y="1963966"/>
            <a:ext cx="8304987" cy="108935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endParaRPr lang="en-US" sz="1800" kern="0">
              <a:ea typeface="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29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Insert 4.5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89885" y="1341478"/>
            <a:ext cx="15359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</a:rPr>
              <a:t>Heap File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35" name="Folded Corner 34"/>
          <p:cNvSpPr/>
          <p:nvPr/>
        </p:nvSpPr>
        <p:spPr bwMode="auto">
          <a:xfrm>
            <a:off x="679586" y="213801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2, 5</a:t>
            </a:r>
            <a:endParaRPr lang="en-US" sz="3200" kern="0" dirty="0">
              <a:ea typeface=""/>
            </a:endParaRPr>
          </a:p>
        </p:txBody>
      </p:sp>
      <p:sp>
        <p:nvSpPr>
          <p:cNvPr id="36" name="Folded Corner 35"/>
          <p:cNvSpPr/>
          <p:nvPr/>
        </p:nvSpPr>
        <p:spPr bwMode="auto">
          <a:xfrm>
            <a:off x="2031827" y="213801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1, 6</a:t>
            </a:r>
            <a:endParaRPr lang="en-US" sz="3200" kern="0" dirty="0">
              <a:ea typeface=""/>
            </a:endParaRPr>
          </a:p>
        </p:txBody>
      </p:sp>
      <p:sp>
        <p:nvSpPr>
          <p:cNvPr id="37" name="Folded Corner 36"/>
          <p:cNvSpPr/>
          <p:nvPr/>
        </p:nvSpPr>
        <p:spPr bwMode="auto">
          <a:xfrm>
            <a:off x="3384068" y="213801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4, 7</a:t>
            </a:r>
            <a:endParaRPr lang="en-US" sz="3200" kern="0" dirty="0">
              <a:ea typeface=""/>
            </a:endParaRPr>
          </a:p>
        </p:txBody>
      </p:sp>
      <p:sp>
        <p:nvSpPr>
          <p:cNvPr id="38" name="Folded Corner 37"/>
          <p:cNvSpPr/>
          <p:nvPr/>
        </p:nvSpPr>
        <p:spPr bwMode="auto">
          <a:xfrm>
            <a:off x="4736309" y="213801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3, 10</a:t>
            </a:r>
            <a:endParaRPr lang="en-US" sz="3200" kern="0" dirty="0">
              <a:ea typeface=""/>
            </a:endParaRPr>
          </a:p>
        </p:txBody>
      </p:sp>
      <p:sp>
        <p:nvSpPr>
          <p:cNvPr id="39" name="Folded Corner 38"/>
          <p:cNvSpPr/>
          <p:nvPr/>
        </p:nvSpPr>
        <p:spPr bwMode="auto">
          <a:xfrm>
            <a:off x="6088551" y="213801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8, 9</a:t>
            </a:r>
            <a:endParaRPr lang="en-US" sz="3200" kern="0" dirty="0">
              <a:ea typeface=""/>
            </a:endParaRPr>
          </a:p>
        </p:txBody>
      </p:sp>
      <p:sp>
        <p:nvSpPr>
          <p:cNvPr id="17" name="Folded Corner 16"/>
          <p:cNvSpPr/>
          <p:nvPr/>
        </p:nvSpPr>
        <p:spPr bwMode="auto">
          <a:xfrm>
            <a:off x="7429309" y="214407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4.5</a:t>
            </a:r>
            <a:r>
              <a:rPr lang="en-US" sz="3200" kern="0" dirty="0">
                <a:ea typeface=""/>
              </a:rPr>
              <a:t>,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93222" y="3694660"/>
            <a:ext cx="17359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</a:rPr>
              <a:t>Sorted File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48" name="Content Placeholder 2"/>
          <p:cNvSpPr txBox="1">
            <a:spLocks/>
          </p:cNvSpPr>
          <p:nvPr/>
        </p:nvSpPr>
        <p:spPr>
          <a:xfrm>
            <a:off x="668502" y="5715000"/>
            <a:ext cx="7633720" cy="7634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2"/>
                </a:solidFill>
              </a:rPr>
              <a:t>Find location for record: </a:t>
            </a:r>
            <a:r>
              <a:rPr lang="en-US" sz="2000" b="1" dirty="0" smtClean="0">
                <a:solidFill>
                  <a:schemeClr val="tx2"/>
                </a:solidFill>
              </a:rPr>
              <a:t>log</a:t>
            </a:r>
            <a:r>
              <a:rPr lang="en-US" sz="2000" b="1" baseline="-25000" dirty="0" smtClean="0">
                <a:solidFill>
                  <a:schemeClr val="tx2"/>
                </a:solidFill>
              </a:rPr>
              <a:t>2</a:t>
            </a:r>
            <a:r>
              <a:rPr lang="en-US" sz="2000" b="1" dirty="0" smtClean="0">
                <a:solidFill>
                  <a:schemeClr val="tx2"/>
                </a:solidFill>
              </a:rPr>
              <a:t>B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Insert and shift rest of file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481675" y="4373810"/>
            <a:ext cx="7016924" cy="108935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endParaRPr lang="en-US" sz="1800" kern="0">
              <a:ea typeface="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481675" y="4384847"/>
            <a:ext cx="8289243" cy="108935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endParaRPr lang="en-US" sz="1800" kern="0">
              <a:ea typeface=""/>
            </a:endParaRPr>
          </a:p>
        </p:txBody>
      </p:sp>
      <p:sp>
        <p:nvSpPr>
          <p:cNvPr id="49" name="Folded Corner 48"/>
          <p:cNvSpPr/>
          <p:nvPr/>
        </p:nvSpPr>
        <p:spPr bwMode="auto">
          <a:xfrm>
            <a:off x="704061" y="4540824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1, 2</a:t>
            </a:r>
            <a:endParaRPr lang="en-US" sz="3200" kern="0" dirty="0">
              <a:ea typeface=""/>
            </a:endParaRPr>
          </a:p>
        </p:txBody>
      </p:sp>
      <p:sp>
        <p:nvSpPr>
          <p:cNvPr id="50" name="Folded Corner 49"/>
          <p:cNvSpPr/>
          <p:nvPr/>
        </p:nvSpPr>
        <p:spPr bwMode="auto">
          <a:xfrm>
            <a:off x="2056302" y="4540824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3, 4</a:t>
            </a:r>
            <a:endParaRPr lang="en-US" sz="3200" kern="0" dirty="0">
              <a:ea typeface=""/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3408543" y="4540824"/>
            <a:ext cx="3856046" cy="755330"/>
            <a:chOff x="3408543" y="4540824"/>
            <a:chExt cx="3856046" cy="755330"/>
          </a:xfrm>
        </p:grpSpPr>
        <p:sp>
          <p:nvSpPr>
            <p:cNvPr id="52" name="Folded Corner 51"/>
            <p:cNvSpPr/>
            <p:nvPr/>
          </p:nvSpPr>
          <p:spPr bwMode="auto">
            <a:xfrm>
              <a:off x="3408543" y="4540824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5, 6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53" name="Folded Corner 52"/>
            <p:cNvSpPr/>
            <p:nvPr/>
          </p:nvSpPr>
          <p:spPr bwMode="auto">
            <a:xfrm>
              <a:off x="4760784" y="4540824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7, 8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54" name="Folded Corner 53"/>
            <p:cNvSpPr/>
            <p:nvPr/>
          </p:nvSpPr>
          <p:spPr bwMode="auto">
            <a:xfrm>
              <a:off x="6113026" y="4540824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9, 10</a:t>
              </a:r>
              <a:endParaRPr lang="en-US" sz="3200" kern="0" dirty="0">
                <a:ea typeface="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3408543" y="4533960"/>
            <a:ext cx="5208288" cy="769057"/>
            <a:chOff x="3414494" y="4522758"/>
            <a:chExt cx="5208288" cy="769057"/>
          </a:xfrm>
        </p:grpSpPr>
        <p:sp>
          <p:nvSpPr>
            <p:cNvPr id="56" name="Folded Corner 55"/>
            <p:cNvSpPr/>
            <p:nvPr/>
          </p:nvSpPr>
          <p:spPr bwMode="auto">
            <a:xfrm>
              <a:off x="3414494" y="4522758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4.5,5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57" name="Folded Corner 56"/>
            <p:cNvSpPr/>
            <p:nvPr/>
          </p:nvSpPr>
          <p:spPr bwMode="auto">
            <a:xfrm>
              <a:off x="4766735" y="4522758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6, 7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58" name="Folded Corner 57"/>
            <p:cNvSpPr/>
            <p:nvPr/>
          </p:nvSpPr>
          <p:spPr bwMode="auto">
            <a:xfrm>
              <a:off x="6118977" y="4522758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8, 9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59" name="Folded Corner 58"/>
            <p:cNvSpPr/>
            <p:nvPr/>
          </p:nvSpPr>
          <p:spPr bwMode="auto">
            <a:xfrm>
              <a:off x="7471219" y="4536485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10, _ </a:t>
              </a:r>
              <a:endParaRPr lang="en-US" sz="3200" kern="0" dirty="0">
                <a:ea typeface=""/>
              </a:endParaRPr>
            </a:p>
          </p:txBody>
        </p:sp>
      </p:grpSp>
      <p:sp>
        <p:nvSpPr>
          <p:cNvPr id="60" name="Rectangle 59"/>
          <p:cNvSpPr/>
          <p:nvPr/>
        </p:nvSpPr>
        <p:spPr bwMode="auto">
          <a:xfrm>
            <a:off x="2967084" y="4094924"/>
            <a:ext cx="222386" cy="162306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825674" y="6109135"/>
            <a:ext cx="7014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Cost?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485362" y="6096733"/>
            <a:ext cx="763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2*B/2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212025" y="6110602"/>
            <a:ext cx="730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Why?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57199" y="3227376"/>
            <a:ext cx="3124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Read last page, append, write.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825674" y="3236963"/>
            <a:ext cx="11984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Cost = 2*D</a:t>
            </a:r>
            <a:endParaRPr lang="en-US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3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99 0.00046 L 0.62257 -0.00834 " pathEditMode="relative" ptsTypes="AA">
                                      <p:cBhvr>
                                        <p:cTn id="23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4" grpId="0" animBg="1"/>
      <p:bldP spid="60" grpId="0" animBg="1"/>
      <p:bldP spid="61" grpId="0"/>
      <p:bldP spid="62" grpId="0"/>
      <p:bldP spid="6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b="1" dirty="0" smtClean="0">
                <a:solidFill>
                  <a:schemeClr val="accent6">
                    <a:lumMod val="50000"/>
                  </a:schemeClr>
                </a:solidFill>
              </a:rPr>
              <a:t>Data on External Storage</a:t>
            </a:r>
          </a:p>
        </p:txBody>
      </p:sp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8153400" cy="45339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u="sng" dirty="0" smtClean="0">
                <a:solidFill>
                  <a:schemeClr val="accent2"/>
                </a:solidFill>
              </a:rPr>
              <a:t>File organization:</a:t>
            </a:r>
            <a:r>
              <a:rPr lang="en-US" altLang="en-US" sz="2400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en-US" altLang="en-US" sz="2200" dirty="0" smtClean="0">
                <a:solidFill>
                  <a:schemeClr val="accent6">
                    <a:lumMod val="50000"/>
                  </a:schemeClr>
                </a:solidFill>
              </a:rPr>
              <a:t>Method of arranging a file of records on external storage.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 smtClean="0">
                <a:solidFill>
                  <a:schemeClr val="accent2"/>
                </a:solidFill>
              </a:rPr>
              <a:t>Record id (rid)</a:t>
            </a:r>
            <a:r>
              <a:rPr lang="en-US" altLang="en-US" sz="2000" dirty="0" smtClean="0"/>
              <a:t> </a:t>
            </a:r>
            <a:r>
              <a:rPr lang="en-US" altLang="en-US" sz="2000" dirty="0" smtClean="0">
                <a:solidFill>
                  <a:schemeClr val="accent6">
                    <a:lumMod val="50000"/>
                  </a:schemeClr>
                </a:solidFill>
              </a:rPr>
              <a:t>is sufficient to physically locate record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 smtClean="0">
                <a:solidFill>
                  <a:schemeClr val="accent6">
                    <a:lumMod val="50000"/>
                  </a:schemeClr>
                </a:solidFill>
              </a:rPr>
              <a:t>Indexes are data structures that allow us to find the record ids of records with given values in index search key fields</a:t>
            </a:r>
          </a:p>
          <a:p>
            <a:pPr>
              <a:lnSpc>
                <a:spcPct val="90000"/>
              </a:lnSpc>
            </a:pPr>
            <a:r>
              <a:rPr lang="en-US" altLang="en-US" sz="2400" u="sng" dirty="0" smtClean="0">
                <a:solidFill>
                  <a:schemeClr val="accent6">
                    <a:lumMod val="50000"/>
                  </a:schemeClr>
                </a:solidFill>
              </a:rPr>
              <a:t>Architecture: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</a:rPr>
              <a:t> Buffer manager stages pages from external storage to main memory buffer pool. </a:t>
            </a:r>
          </a:p>
        </p:txBody>
      </p:sp>
    </p:spTree>
    <p:extLst>
      <p:ext uri="{BB962C8B-B14F-4D97-AF65-F5344CB8AC3E}">
        <p14:creationId xmlns:p14="http://schemas.microsoft.com/office/powerpoint/2010/main" val="160230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30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Cost of Operations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205481" y="5445290"/>
            <a:ext cx="7633720" cy="1069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B: </a:t>
            </a:r>
            <a:r>
              <a:rPr lang="en-US" sz="2000" dirty="0" smtClean="0">
                <a:solidFill>
                  <a:schemeClr val="tx2"/>
                </a:solidFill>
              </a:rPr>
              <a:t>The number of data blocks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R: </a:t>
            </a:r>
            <a:r>
              <a:rPr lang="en-US" sz="2000" dirty="0" smtClean="0">
                <a:solidFill>
                  <a:schemeClr val="tx2"/>
                </a:solidFill>
              </a:rPr>
              <a:t>Number of records per block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D: </a:t>
            </a:r>
            <a:r>
              <a:rPr lang="en-US" sz="2000" dirty="0" smtClean="0">
                <a:solidFill>
                  <a:schemeClr val="tx2"/>
                </a:solidFill>
              </a:rPr>
              <a:t>Average time to read/write disk block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156367"/>
              </p:ext>
            </p:extLst>
          </p:nvPr>
        </p:nvGraphicFramePr>
        <p:xfrm>
          <a:off x="1295400" y="1675226"/>
          <a:ext cx="6096000" cy="3125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08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Heap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Sorted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Scan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all records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Equality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Range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B)+pages)*D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Insert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2*D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B)+B)*D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Delete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4526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31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Cost of Operations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205481" y="5445290"/>
            <a:ext cx="7633720" cy="1069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B: </a:t>
            </a:r>
            <a:r>
              <a:rPr lang="en-US" sz="2000" dirty="0" smtClean="0">
                <a:solidFill>
                  <a:schemeClr val="tx2"/>
                </a:solidFill>
              </a:rPr>
              <a:t>The number of data blocks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R: </a:t>
            </a:r>
            <a:r>
              <a:rPr lang="en-US" sz="2000" dirty="0" smtClean="0">
                <a:solidFill>
                  <a:schemeClr val="tx2"/>
                </a:solidFill>
              </a:rPr>
              <a:t>Number of records per block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D: </a:t>
            </a:r>
            <a:r>
              <a:rPr lang="en-US" sz="2000" dirty="0" smtClean="0">
                <a:solidFill>
                  <a:schemeClr val="tx2"/>
                </a:solidFill>
              </a:rPr>
              <a:t>Average time to read/write disk block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116675"/>
              </p:ext>
            </p:extLst>
          </p:nvPr>
        </p:nvGraphicFramePr>
        <p:xfrm>
          <a:off x="1295400" y="1675226"/>
          <a:ext cx="6096000" cy="3125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08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Heap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Sorted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Scan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all records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Equality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Range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B)+pages)*D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Insert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2*D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</a:t>
                      </a:r>
                      <a:r>
                        <a:rPr lang="en-US" smtClean="0">
                          <a:solidFill>
                            <a:schemeClr val="tx2"/>
                          </a:solidFill>
                        </a:rPr>
                        <a:t>log</a:t>
                      </a:r>
                      <a:r>
                        <a:rPr lang="en-US" baseline="-2500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smtClean="0">
                          <a:solidFill>
                            <a:schemeClr val="tx2"/>
                          </a:solidFill>
                        </a:rPr>
                        <a:t>B)+B)*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Delete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7847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32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Delete 4.5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89885" y="1341478"/>
            <a:ext cx="15359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</a:rPr>
              <a:t>Heap File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2558" y="3429000"/>
            <a:ext cx="4318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Average case to find </a:t>
            </a:r>
            <a:r>
              <a:rPr lang="en-US" smtClean="0">
                <a:solidFill>
                  <a:schemeClr val="tx2"/>
                </a:solidFill>
              </a:rPr>
              <a:t>the record:  </a:t>
            </a:r>
            <a:r>
              <a:rPr lang="en-US" b="1" dirty="0" smtClean="0">
                <a:solidFill>
                  <a:schemeClr val="tx2"/>
                </a:solidFill>
              </a:rPr>
              <a:t>B/2 reads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07958" y="4044736"/>
            <a:ext cx="7014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Cost?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478177" y="4044736"/>
            <a:ext cx="1004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Why +1?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65994" y="2057400"/>
            <a:ext cx="8289243" cy="108935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endParaRPr lang="en-US" sz="1800" kern="0">
              <a:ea typeface=""/>
            </a:endParaRPr>
          </a:p>
        </p:txBody>
      </p:sp>
      <p:sp>
        <p:nvSpPr>
          <p:cNvPr id="25" name="Folded Corner 24"/>
          <p:cNvSpPr/>
          <p:nvPr/>
        </p:nvSpPr>
        <p:spPr bwMode="auto">
          <a:xfrm>
            <a:off x="694091" y="2216036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2, 5</a:t>
            </a:r>
            <a:endParaRPr lang="en-US" sz="3200" kern="0" dirty="0">
              <a:ea typeface=""/>
            </a:endParaRPr>
          </a:p>
        </p:txBody>
      </p:sp>
      <p:sp>
        <p:nvSpPr>
          <p:cNvPr id="26" name="Folded Corner 25"/>
          <p:cNvSpPr/>
          <p:nvPr/>
        </p:nvSpPr>
        <p:spPr bwMode="auto">
          <a:xfrm>
            <a:off x="2046332" y="2216036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1, 6</a:t>
            </a:r>
            <a:endParaRPr lang="en-US" sz="3200" kern="0" dirty="0">
              <a:ea typeface=""/>
            </a:endParaRPr>
          </a:p>
        </p:txBody>
      </p:sp>
      <p:sp>
        <p:nvSpPr>
          <p:cNvPr id="33" name="Folded Corner 32"/>
          <p:cNvSpPr/>
          <p:nvPr/>
        </p:nvSpPr>
        <p:spPr bwMode="auto">
          <a:xfrm>
            <a:off x="3398573" y="2216036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4, 7</a:t>
            </a:r>
            <a:endParaRPr lang="en-US" sz="3200" kern="0" dirty="0">
              <a:ea typeface=""/>
            </a:endParaRPr>
          </a:p>
        </p:txBody>
      </p:sp>
      <p:sp>
        <p:nvSpPr>
          <p:cNvPr id="40" name="Folded Corner 39"/>
          <p:cNvSpPr/>
          <p:nvPr/>
        </p:nvSpPr>
        <p:spPr bwMode="auto">
          <a:xfrm>
            <a:off x="4750814" y="2216036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3, 10</a:t>
            </a:r>
            <a:endParaRPr lang="en-US" sz="3200" kern="0" dirty="0">
              <a:ea typeface=""/>
            </a:endParaRPr>
          </a:p>
        </p:txBody>
      </p:sp>
      <p:sp>
        <p:nvSpPr>
          <p:cNvPr id="41" name="Folded Corner 40"/>
          <p:cNvSpPr/>
          <p:nvPr/>
        </p:nvSpPr>
        <p:spPr bwMode="auto">
          <a:xfrm>
            <a:off x="6103056" y="2216036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8, 9</a:t>
            </a:r>
            <a:endParaRPr lang="en-US" sz="3200" kern="0" dirty="0">
              <a:ea typeface=""/>
            </a:endParaRPr>
          </a:p>
        </p:txBody>
      </p:sp>
      <p:sp>
        <p:nvSpPr>
          <p:cNvPr id="44" name="Folded Corner 43"/>
          <p:cNvSpPr/>
          <p:nvPr/>
        </p:nvSpPr>
        <p:spPr bwMode="auto">
          <a:xfrm>
            <a:off x="7446831" y="2216036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4.5, </a:t>
            </a:r>
            <a:endParaRPr lang="en-US" sz="3200" kern="0" dirty="0">
              <a:ea typeface=""/>
            </a:endParaRPr>
          </a:p>
        </p:txBody>
      </p:sp>
      <p:sp>
        <p:nvSpPr>
          <p:cNvPr id="42" name="Folded Corner 41"/>
          <p:cNvSpPr/>
          <p:nvPr/>
        </p:nvSpPr>
        <p:spPr bwMode="auto">
          <a:xfrm>
            <a:off x="7446831" y="2216036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endParaRPr lang="en-US" sz="3200" kern="0" dirty="0">
              <a:ea typeface="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356018" y="1790546"/>
            <a:ext cx="222386" cy="162306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82558" y="3736868"/>
            <a:ext cx="2565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Delete record from page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140951" y="4044736"/>
            <a:ext cx="1337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= (B/2+1)*D</a:t>
            </a:r>
            <a:endParaRPr lang="en-US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91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00023 L 0.76424 0.000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21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2" grpId="0"/>
      <p:bldP spid="42" grpId="0" animBg="1"/>
      <p:bldP spid="43" grpId="0" animBg="1"/>
      <p:bldP spid="45" grpId="0"/>
      <p:bldP spid="4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33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Delete 4.5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89885" y="1341478"/>
            <a:ext cx="15359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</a:rPr>
              <a:t>Heap File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2558" y="3429000"/>
            <a:ext cx="4067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Average case runtime:  (</a:t>
            </a:r>
            <a:r>
              <a:rPr lang="en-US" b="1" dirty="0" smtClean="0">
                <a:solidFill>
                  <a:schemeClr val="tx2"/>
                </a:solidFill>
              </a:rPr>
              <a:t>B/2+1) * D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65994" y="2057400"/>
            <a:ext cx="8289243" cy="108935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endParaRPr lang="en-US" sz="1800" kern="0">
              <a:ea typeface=""/>
            </a:endParaRPr>
          </a:p>
        </p:txBody>
      </p:sp>
      <p:sp>
        <p:nvSpPr>
          <p:cNvPr id="25" name="Folded Corner 24"/>
          <p:cNvSpPr/>
          <p:nvPr/>
        </p:nvSpPr>
        <p:spPr bwMode="auto">
          <a:xfrm>
            <a:off x="694091" y="2216036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2, 5</a:t>
            </a:r>
            <a:endParaRPr lang="en-US" sz="3200" kern="0" dirty="0">
              <a:ea typeface=""/>
            </a:endParaRPr>
          </a:p>
        </p:txBody>
      </p:sp>
      <p:sp>
        <p:nvSpPr>
          <p:cNvPr id="26" name="Folded Corner 25"/>
          <p:cNvSpPr/>
          <p:nvPr/>
        </p:nvSpPr>
        <p:spPr bwMode="auto">
          <a:xfrm>
            <a:off x="2046332" y="2216036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1, 6</a:t>
            </a:r>
            <a:endParaRPr lang="en-US" sz="3200" kern="0" dirty="0">
              <a:ea typeface=""/>
            </a:endParaRPr>
          </a:p>
        </p:txBody>
      </p:sp>
      <p:sp>
        <p:nvSpPr>
          <p:cNvPr id="33" name="Folded Corner 32"/>
          <p:cNvSpPr/>
          <p:nvPr/>
        </p:nvSpPr>
        <p:spPr bwMode="auto">
          <a:xfrm>
            <a:off x="3398573" y="2216036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4, 7</a:t>
            </a:r>
            <a:endParaRPr lang="en-US" sz="3200" kern="0" dirty="0">
              <a:ea typeface=""/>
            </a:endParaRPr>
          </a:p>
        </p:txBody>
      </p:sp>
      <p:sp>
        <p:nvSpPr>
          <p:cNvPr id="40" name="Folded Corner 39"/>
          <p:cNvSpPr/>
          <p:nvPr/>
        </p:nvSpPr>
        <p:spPr bwMode="auto">
          <a:xfrm>
            <a:off x="4750814" y="2216036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3, 10</a:t>
            </a:r>
            <a:endParaRPr lang="en-US" sz="3200" kern="0" dirty="0">
              <a:ea typeface=""/>
            </a:endParaRPr>
          </a:p>
        </p:txBody>
      </p:sp>
      <p:sp>
        <p:nvSpPr>
          <p:cNvPr id="41" name="Folded Corner 40"/>
          <p:cNvSpPr/>
          <p:nvPr/>
        </p:nvSpPr>
        <p:spPr bwMode="auto">
          <a:xfrm>
            <a:off x="6103056" y="2216036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8, 9</a:t>
            </a:r>
            <a:endParaRPr lang="en-US" sz="3200" kern="0" dirty="0">
              <a:ea typeface=""/>
            </a:endParaRPr>
          </a:p>
        </p:txBody>
      </p:sp>
      <p:sp>
        <p:nvSpPr>
          <p:cNvPr id="44" name="Folded Corner 43"/>
          <p:cNvSpPr/>
          <p:nvPr/>
        </p:nvSpPr>
        <p:spPr bwMode="auto">
          <a:xfrm>
            <a:off x="7446831" y="2216036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4.5, </a:t>
            </a:r>
            <a:endParaRPr lang="en-US" sz="3200" kern="0" dirty="0">
              <a:ea typeface=""/>
            </a:endParaRPr>
          </a:p>
        </p:txBody>
      </p:sp>
      <p:sp>
        <p:nvSpPr>
          <p:cNvPr id="42" name="Folded Corner 41"/>
          <p:cNvSpPr/>
          <p:nvPr/>
        </p:nvSpPr>
        <p:spPr bwMode="auto">
          <a:xfrm>
            <a:off x="7446831" y="2216036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endParaRPr lang="en-US" sz="3200" kern="0" dirty="0">
              <a:ea typeface="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54619" y="1828846"/>
            <a:ext cx="222386" cy="162306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9885" y="4009535"/>
            <a:ext cx="17359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</a:rPr>
              <a:t>Sorted File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99491" y="4517354"/>
            <a:ext cx="7016924" cy="1089358"/>
          </a:xfrm>
          <a:prstGeom prst="rect">
            <a:avLst/>
          </a:prstGeom>
          <a:gradFill rotWithShape="1">
            <a:gsLst>
              <a:gs pos="0">
                <a:srgbClr val="A5A5A5">
                  <a:tint val="50000"/>
                  <a:satMod val="300000"/>
                </a:srgbClr>
              </a:gs>
              <a:gs pos="35000">
                <a:srgbClr val="A5A5A5">
                  <a:tint val="37000"/>
                  <a:satMod val="300000"/>
                </a:srgbClr>
              </a:gs>
              <a:gs pos="100000">
                <a:srgbClr val="A5A5A5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A5A5A5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endParaRPr lang="en-US" sz="1800" kern="0">
              <a:ea typeface="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99593" y="4505322"/>
            <a:ext cx="8289243" cy="108935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endParaRPr lang="en-US" sz="1800" kern="0">
              <a:ea typeface=""/>
            </a:endParaRPr>
          </a:p>
        </p:txBody>
      </p:sp>
      <p:sp>
        <p:nvSpPr>
          <p:cNvPr id="34" name="Folded Corner 33"/>
          <p:cNvSpPr/>
          <p:nvPr/>
        </p:nvSpPr>
        <p:spPr bwMode="auto">
          <a:xfrm>
            <a:off x="721877" y="468436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1, 2</a:t>
            </a:r>
            <a:endParaRPr lang="en-US" sz="3200" kern="0" dirty="0">
              <a:ea typeface=""/>
            </a:endParaRPr>
          </a:p>
        </p:txBody>
      </p:sp>
      <p:sp>
        <p:nvSpPr>
          <p:cNvPr id="35" name="Folded Corner 34"/>
          <p:cNvSpPr/>
          <p:nvPr/>
        </p:nvSpPr>
        <p:spPr bwMode="auto">
          <a:xfrm>
            <a:off x="2074118" y="468436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3, 4</a:t>
            </a:r>
            <a:endParaRPr lang="en-US" sz="3200" kern="0" dirty="0">
              <a:ea typeface="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3426359" y="4684368"/>
            <a:ext cx="3856046" cy="755330"/>
            <a:chOff x="3408543" y="4540824"/>
            <a:chExt cx="3856046" cy="755330"/>
          </a:xfrm>
        </p:grpSpPr>
        <p:sp>
          <p:nvSpPr>
            <p:cNvPr id="37" name="Folded Corner 36"/>
            <p:cNvSpPr/>
            <p:nvPr/>
          </p:nvSpPr>
          <p:spPr bwMode="auto">
            <a:xfrm>
              <a:off x="3408543" y="4540824"/>
              <a:ext cx="1151563" cy="755330"/>
            </a:xfrm>
            <a:prstGeom prst="foldedCorner">
              <a:avLst/>
            </a:prstGeom>
            <a:gradFill rotWithShape="1">
              <a:gsLst>
                <a:gs pos="0">
                  <a:srgbClr val="4472C4">
                    <a:tint val="50000"/>
                    <a:satMod val="300000"/>
                  </a:srgbClr>
                </a:gs>
                <a:gs pos="35000">
                  <a:srgbClr val="4472C4">
                    <a:tint val="37000"/>
                    <a:satMod val="300000"/>
                  </a:srgbClr>
                </a:gs>
                <a:gs pos="100000">
                  <a:srgbClr val="4472C4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472C4">
                  <a:shade val="95000"/>
                  <a:satMod val="105000"/>
                </a:srgbClr>
              </a:solidFill>
              <a:prstDash val="solid"/>
              <a:headEnd type="none" w="med" len="med"/>
              <a:tailEnd type="none" w="med" len="me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5, 6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38" name="Folded Corner 37"/>
            <p:cNvSpPr/>
            <p:nvPr/>
          </p:nvSpPr>
          <p:spPr bwMode="auto">
            <a:xfrm>
              <a:off x="4760784" y="4540824"/>
              <a:ext cx="1151563" cy="755330"/>
            </a:xfrm>
            <a:prstGeom prst="foldedCorner">
              <a:avLst/>
            </a:prstGeom>
            <a:gradFill rotWithShape="1">
              <a:gsLst>
                <a:gs pos="0">
                  <a:srgbClr val="4472C4">
                    <a:tint val="50000"/>
                    <a:satMod val="300000"/>
                  </a:srgbClr>
                </a:gs>
                <a:gs pos="35000">
                  <a:srgbClr val="4472C4">
                    <a:tint val="37000"/>
                    <a:satMod val="300000"/>
                  </a:srgbClr>
                </a:gs>
                <a:gs pos="100000">
                  <a:srgbClr val="4472C4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472C4">
                  <a:shade val="95000"/>
                  <a:satMod val="105000"/>
                </a:srgbClr>
              </a:solidFill>
              <a:prstDash val="solid"/>
              <a:headEnd type="none" w="med" len="med"/>
              <a:tailEnd type="none" w="med" len="me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7, 8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39" name="Folded Corner 38"/>
            <p:cNvSpPr/>
            <p:nvPr/>
          </p:nvSpPr>
          <p:spPr bwMode="auto">
            <a:xfrm>
              <a:off x="6113026" y="4540824"/>
              <a:ext cx="1151563" cy="755330"/>
            </a:xfrm>
            <a:prstGeom prst="foldedCorner">
              <a:avLst/>
            </a:prstGeom>
            <a:gradFill rotWithShape="1">
              <a:gsLst>
                <a:gs pos="0">
                  <a:srgbClr val="4472C4">
                    <a:tint val="50000"/>
                    <a:satMod val="300000"/>
                  </a:srgbClr>
                </a:gs>
                <a:gs pos="35000">
                  <a:srgbClr val="4472C4">
                    <a:tint val="37000"/>
                    <a:satMod val="300000"/>
                  </a:srgbClr>
                </a:gs>
                <a:gs pos="100000">
                  <a:srgbClr val="4472C4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472C4">
                  <a:shade val="95000"/>
                  <a:satMod val="105000"/>
                </a:srgbClr>
              </a:solidFill>
              <a:prstDash val="solid"/>
              <a:headEnd type="none" w="med" len="med"/>
              <a:tailEnd type="none" w="med" len="me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9, 10</a:t>
              </a:r>
              <a:endParaRPr lang="en-US" sz="3200" kern="0" dirty="0">
                <a:ea typeface="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3432310" y="4666302"/>
            <a:ext cx="5208288" cy="769057"/>
            <a:chOff x="3414494" y="4522758"/>
            <a:chExt cx="5208288" cy="769057"/>
          </a:xfrm>
        </p:grpSpPr>
        <p:sp>
          <p:nvSpPr>
            <p:cNvPr id="48" name="Folded Corner 47"/>
            <p:cNvSpPr/>
            <p:nvPr/>
          </p:nvSpPr>
          <p:spPr bwMode="auto">
            <a:xfrm>
              <a:off x="3414494" y="4522758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4.5,5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49" name="Folded Corner 48"/>
            <p:cNvSpPr/>
            <p:nvPr/>
          </p:nvSpPr>
          <p:spPr bwMode="auto">
            <a:xfrm>
              <a:off x="4766735" y="4522758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6, 7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50" name="Folded Corner 49"/>
            <p:cNvSpPr/>
            <p:nvPr/>
          </p:nvSpPr>
          <p:spPr bwMode="auto">
            <a:xfrm>
              <a:off x="6118977" y="4522758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8, 9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51" name="Folded Corner 50"/>
            <p:cNvSpPr/>
            <p:nvPr/>
          </p:nvSpPr>
          <p:spPr bwMode="auto">
            <a:xfrm>
              <a:off x="7471219" y="4536485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10, </a:t>
              </a:r>
              <a:endParaRPr lang="en-US" sz="3200" kern="0" dirty="0">
                <a:ea typeface=""/>
              </a:endParaRPr>
            </a:p>
          </p:txBody>
        </p:sp>
      </p:grpSp>
      <p:sp>
        <p:nvSpPr>
          <p:cNvPr id="52" name="Folded Corner 51"/>
          <p:cNvSpPr/>
          <p:nvPr/>
        </p:nvSpPr>
        <p:spPr bwMode="auto">
          <a:xfrm>
            <a:off x="3435285" y="4666302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 __,5 </a:t>
            </a:r>
            <a:endParaRPr lang="en-US" sz="3200" kern="0" dirty="0">
              <a:ea typeface="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4895466" y="4232434"/>
            <a:ext cx="222386" cy="162306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9" name="Content Placeholder 2"/>
          <p:cNvSpPr txBox="1">
            <a:spLocks/>
          </p:cNvSpPr>
          <p:nvPr/>
        </p:nvSpPr>
        <p:spPr>
          <a:xfrm>
            <a:off x="694091" y="5799023"/>
            <a:ext cx="7633720" cy="7634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2"/>
                </a:solidFill>
              </a:rPr>
              <a:t>Find location for record: </a:t>
            </a:r>
            <a:r>
              <a:rPr lang="en-US" sz="2000" b="1" dirty="0" smtClean="0">
                <a:solidFill>
                  <a:schemeClr val="tx2"/>
                </a:solidFill>
              </a:rPr>
              <a:t>log</a:t>
            </a:r>
            <a:r>
              <a:rPr lang="en-US" sz="2000" b="1" baseline="-25000" dirty="0" smtClean="0">
                <a:solidFill>
                  <a:schemeClr val="tx2"/>
                </a:solidFill>
              </a:rPr>
              <a:t>2</a:t>
            </a:r>
            <a:r>
              <a:rPr lang="en-US" sz="2000" b="1" dirty="0" smtClean="0">
                <a:solidFill>
                  <a:schemeClr val="tx2"/>
                </a:solidFill>
              </a:rPr>
              <a:t>B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Delete record in page </a:t>
            </a:r>
            <a:r>
              <a:rPr lang="en-US" sz="2000" dirty="0" smtClean="0">
                <a:solidFill>
                  <a:schemeClr val="tx2"/>
                </a:solidFill>
                <a:sym typeface="Wingdings"/>
              </a:rPr>
              <a:t> Gap</a:t>
            </a:r>
            <a:endParaRPr lang="en-US" sz="20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201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0.00717 C -0.01198 -0.05764 -0.05642 -0.12848 -0.0783 -0.12848 C -0.10052 -0.12848 -0.11163 -0.07431 -0.13247 0.00717 " pathEditMode="relative" rAng="0" ptsTypes="AAA">
                                      <p:cBhvr>
                                        <p:cTn id="11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32" y="-6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34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Delete 4.5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89885" y="1341478"/>
            <a:ext cx="15359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</a:rPr>
              <a:t>Heap File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2558" y="3429000"/>
            <a:ext cx="4067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Average case runtime:  (</a:t>
            </a:r>
            <a:r>
              <a:rPr lang="en-US" b="1" dirty="0" smtClean="0">
                <a:solidFill>
                  <a:schemeClr val="tx2"/>
                </a:solidFill>
              </a:rPr>
              <a:t>B/2+1) * D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65994" y="2057400"/>
            <a:ext cx="8289243" cy="108935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endParaRPr lang="en-US" sz="1800" kern="0">
              <a:ea typeface=""/>
            </a:endParaRPr>
          </a:p>
        </p:txBody>
      </p:sp>
      <p:sp>
        <p:nvSpPr>
          <p:cNvPr id="25" name="Folded Corner 24"/>
          <p:cNvSpPr/>
          <p:nvPr/>
        </p:nvSpPr>
        <p:spPr bwMode="auto">
          <a:xfrm>
            <a:off x="694091" y="2216036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2, 5</a:t>
            </a:r>
            <a:endParaRPr lang="en-US" sz="3200" kern="0" dirty="0">
              <a:ea typeface=""/>
            </a:endParaRPr>
          </a:p>
        </p:txBody>
      </p:sp>
      <p:sp>
        <p:nvSpPr>
          <p:cNvPr id="26" name="Folded Corner 25"/>
          <p:cNvSpPr/>
          <p:nvPr/>
        </p:nvSpPr>
        <p:spPr bwMode="auto">
          <a:xfrm>
            <a:off x="2046332" y="2216036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1, 6</a:t>
            </a:r>
            <a:endParaRPr lang="en-US" sz="3200" kern="0" dirty="0">
              <a:ea typeface=""/>
            </a:endParaRPr>
          </a:p>
        </p:txBody>
      </p:sp>
      <p:sp>
        <p:nvSpPr>
          <p:cNvPr id="33" name="Folded Corner 32"/>
          <p:cNvSpPr/>
          <p:nvPr/>
        </p:nvSpPr>
        <p:spPr bwMode="auto">
          <a:xfrm>
            <a:off x="3398573" y="2216036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4, 7</a:t>
            </a:r>
            <a:endParaRPr lang="en-US" sz="3200" kern="0" dirty="0">
              <a:ea typeface=""/>
            </a:endParaRPr>
          </a:p>
        </p:txBody>
      </p:sp>
      <p:sp>
        <p:nvSpPr>
          <p:cNvPr id="40" name="Folded Corner 39"/>
          <p:cNvSpPr/>
          <p:nvPr/>
        </p:nvSpPr>
        <p:spPr bwMode="auto">
          <a:xfrm>
            <a:off x="4750814" y="2216036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3, 10</a:t>
            </a:r>
            <a:endParaRPr lang="en-US" sz="3200" kern="0" dirty="0">
              <a:ea typeface=""/>
            </a:endParaRPr>
          </a:p>
        </p:txBody>
      </p:sp>
      <p:sp>
        <p:nvSpPr>
          <p:cNvPr id="41" name="Folded Corner 40"/>
          <p:cNvSpPr/>
          <p:nvPr/>
        </p:nvSpPr>
        <p:spPr bwMode="auto">
          <a:xfrm>
            <a:off x="6103056" y="2216036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8, 9</a:t>
            </a:r>
            <a:endParaRPr lang="en-US" sz="3200" kern="0" dirty="0">
              <a:ea typeface=""/>
            </a:endParaRPr>
          </a:p>
        </p:txBody>
      </p:sp>
      <p:sp>
        <p:nvSpPr>
          <p:cNvPr id="44" name="Folded Corner 43"/>
          <p:cNvSpPr/>
          <p:nvPr/>
        </p:nvSpPr>
        <p:spPr bwMode="auto">
          <a:xfrm>
            <a:off x="7446831" y="2216036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1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4.5, </a:t>
            </a:r>
            <a:endParaRPr lang="en-US" sz="3200" kern="0" dirty="0">
              <a:ea typeface=""/>
            </a:endParaRPr>
          </a:p>
        </p:txBody>
      </p:sp>
      <p:sp>
        <p:nvSpPr>
          <p:cNvPr id="42" name="Folded Corner 41"/>
          <p:cNvSpPr/>
          <p:nvPr/>
        </p:nvSpPr>
        <p:spPr bwMode="auto">
          <a:xfrm>
            <a:off x="7446831" y="2216036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endParaRPr lang="en-US" sz="3200" kern="0" dirty="0">
              <a:ea typeface="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54619" y="1828846"/>
            <a:ext cx="222386" cy="162306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9885" y="4009535"/>
            <a:ext cx="17359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</a:rPr>
              <a:t>Sorted File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59" name="Content Placeholder 2"/>
          <p:cNvSpPr txBox="1">
            <a:spLocks/>
          </p:cNvSpPr>
          <p:nvPr/>
        </p:nvSpPr>
        <p:spPr>
          <a:xfrm>
            <a:off x="694091" y="5799023"/>
            <a:ext cx="7633720" cy="7634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2"/>
                </a:solidFill>
              </a:rPr>
              <a:t>Find location for record: </a:t>
            </a:r>
            <a:r>
              <a:rPr lang="en-US" sz="2000" b="1" dirty="0" smtClean="0">
                <a:solidFill>
                  <a:schemeClr val="tx2"/>
                </a:solidFill>
              </a:rPr>
              <a:t>log</a:t>
            </a:r>
            <a:r>
              <a:rPr lang="en-US" sz="2000" b="1" baseline="-25000" dirty="0" smtClean="0">
                <a:solidFill>
                  <a:schemeClr val="tx2"/>
                </a:solidFill>
              </a:rPr>
              <a:t>2</a:t>
            </a:r>
            <a:r>
              <a:rPr lang="en-US" sz="2000" b="1" dirty="0" smtClean="0">
                <a:solidFill>
                  <a:schemeClr val="tx2"/>
                </a:solidFill>
              </a:rPr>
              <a:t>B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Shift rest of file left by 1 record: </a:t>
            </a:r>
            <a:r>
              <a:rPr lang="en-US" sz="2000" b="1" dirty="0" smtClean="0">
                <a:solidFill>
                  <a:schemeClr val="tx2"/>
                </a:solidFill>
              </a:rPr>
              <a:t>2 * (B/2)</a:t>
            </a:r>
            <a:endParaRPr lang="en-US" sz="2000" dirty="0" smtClean="0">
              <a:solidFill>
                <a:schemeClr val="tx2"/>
              </a:solidFill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533400" y="4495800"/>
            <a:ext cx="7016924" cy="108935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endParaRPr lang="en-US" sz="1800" kern="0">
              <a:ea typeface="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533502" y="4495800"/>
            <a:ext cx="8289243" cy="108935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endParaRPr lang="en-US" sz="1800" kern="0">
              <a:ea typeface=""/>
            </a:endParaRPr>
          </a:p>
        </p:txBody>
      </p:sp>
      <p:sp>
        <p:nvSpPr>
          <p:cNvPr id="78" name="Folded Corner 77"/>
          <p:cNvSpPr/>
          <p:nvPr/>
        </p:nvSpPr>
        <p:spPr bwMode="auto">
          <a:xfrm>
            <a:off x="753308" y="4682447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1, 2</a:t>
            </a:r>
            <a:endParaRPr lang="en-US" sz="3200" kern="0" dirty="0">
              <a:ea typeface=""/>
            </a:endParaRPr>
          </a:p>
        </p:txBody>
      </p:sp>
      <p:sp>
        <p:nvSpPr>
          <p:cNvPr id="79" name="Folded Corner 78"/>
          <p:cNvSpPr/>
          <p:nvPr/>
        </p:nvSpPr>
        <p:spPr bwMode="auto">
          <a:xfrm>
            <a:off x="2105549" y="4682447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3, 4</a:t>
            </a:r>
            <a:endParaRPr lang="en-US" sz="3200" kern="0" dirty="0">
              <a:ea typeface=""/>
            </a:endParaRPr>
          </a:p>
        </p:txBody>
      </p:sp>
      <p:grpSp>
        <p:nvGrpSpPr>
          <p:cNvPr id="80" name="Group 79"/>
          <p:cNvGrpSpPr/>
          <p:nvPr/>
        </p:nvGrpSpPr>
        <p:grpSpPr>
          <a:xfrm>
            <a:off x="3460999" y="4692371"/>
            <a:ext cx="3856046" cy="755330"/>
            <a:chOff x="3408543" y="4540824"/>
            <a:chExt cx="3856046" cy="755330"/>
          </a:xfrm>
        </p:grpSpPr>
        <p:sp>
          <p:nvSpPr>
            <p:cNvPr id="81" name="Folded Corner 80"/>
            <p:cNvSpPr/>
            <p:nvPr/>
          </p:nvSpPr>
          <p:spPr bwMode="auto">
            <a:xfrm>
              <a:off x="3408543" y="4540824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solidFill>
                    <a:schemeClr val="bg1"/>
                  </a:solidFill>
                  <a:ea typeface=""/>
                </a:rPr>
                <a:t>5, 6</a:t>
              </a:r>
              <a:endParaRPr lang="en-US" sz="3200" kern="0" dirty="0">
                <a:solidFill>
                  <a:schemeClr val="bg1"/>
                </a:solidFill>
                <a:ea typeface=""/>
              </a:endParaRPr>
            </a:p>
          </p:txBody>
        </p:sp>
        <p:sp>
          <p:nvSpPr>
            <p:cNvPr id="82" name="Folded Corner 81"/>
            <p:cNvSpPr/>
            <p:nvPr/>
          </p:nvSpPr>
          <p:spPr bwMode="auto">
            <a:xfrm>
              <a:off x="4760784" y="4540824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ea typeface=""/>
                </a:rPr>
                <a:t>7, 8</a:t>
              </a:r>
              <a:endParaRPr lang="en-US" sz="3200" kern="0" dirty="0">
                <a:ea typeface=""/>
              </a:endParaRPr>
            </a:p>
          </p:txBody>
        </p:sp>
        <p:sp>
          <p:nvSpPr>
            <p:cNvPr id="83" name="Folded Corner 82"/>
            <p:cNvSpPr/>
            <p:nvPr/>
          </p:nvSpPr>
          <p:spPr bwMode="auto">
            <a:xfrm>
              <a:off x="6113026" y="4540824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3200" kern="0" dirty="0" smtClean="0">
                  <a:solidFill>
                    <a:schemeClr val="bg1"/>
                  </a:solidFill>
                  <a:ea typeface=""/>
                </a:rPr>
                <a:t>9, 10</a:t>
              </a:r>
              <a:endParaRPr lang="en-US" sz="3200" kern="0" dirty="0">
                <a:solidFill>
                  <a:schemeClr val="bg1"/>
                </a:solidFill>
                <a:ea typeface=""/>
              </a:endParaRPr>
            </a:p>
          </p:txBody>
        </p:sp>
      </p:grpSp>
      <p:sp>
        <p:nvSpPr>
          <p:cNvPr id="84" name="Folded Corner 83"/>
          <p:cNvSpPr/>
          <p:nvPr/>
        </p:nvSpPr>
        <p:spPr bwMode="auto">
          <a:xfrm>
            <a:off x="3456237" y="467861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endParaRPr lang="en-US" sz="3200" kern="0" dirty="0">
              <a:ea typeface=""/>
            </a:endParaRPr>
          </a:p>
        </p:txBody>
      </p:sp>
      <p:sp>
        <p:nvSpPr>
          <p:cNvPr id="85" name="Folded Corner 84"/>
          <p:cNvSpPr/>
          <p:nvPr/>
        </p:nvSpPr>
        <p:spPr bwMode="auto">
          <a:xfrm>
            <a:off x="4805825" y="4676865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endParaRPr lang="en-US" sz="3200" kern="0" dirty="0">
              <a:ea typeface=""/>
            </a:endParaRPr>
          </a:p>
        </p:txBody>
      </p:sp>
      <p:sp>
        <p:nvSpPr>
          <p:cNvPr id="86" name="Folded Corner 85"/>
          <p:cNvSpPr/>
          <p:nvPr/>
        </p:nvSpPr>
        <p:spPr bwMode="auto">
          <a:xfrm>
            <a:off x="6171772" y="4676700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endParaRPr lang="en-US" sz="3200" kern="0" dirty="0">
              <a:ea typeface=""/>
            </a:endParaRPr>
          </a:p>
        </p:txBody>
      </p:sp>
      <p:sp>
        <p:nvSpPr>
          <p:cNvPr id="87" name="Folded Corner 86"/>
          <p:cNvSpPr/>
          <p:nvPr/>
        </p:nvSpPr>
        <p:spPr bwMode="auto">
          <a:xfrm>
            <a:off x="7511861" y="4648200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3200" kern="0" dirty="0" smtClean="0">
                <a:ea typeface=""/>
              </a:rPr>
              <a:t> </a:t>
            </a:r>
            <a:endParaRPr lang="en-US" sz="3200" kern="0" dirty="0">
              <a:ea typeface="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4124913" y="4752229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kern="0" dirty="0">
                <a:solidFill>
                  <a:schemeClr val="bg1"/>
                </a:solidFill>
                <a:ea typeface=""/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966771" y="4734310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kern="0" dirty="0" smtClean="0">
                <a:solidFill>
                  <a:schemeClr val="bg1"/>
                </a:solidFill>
                <a:ea typeface=""/>
              </a:rPr>
              <a:t>6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5420971" y="4734309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kern="0" dirty="0">
                <a:solidFill>
                  <a:schemeClr val="bg1"/>
                </a:solidFill>
                <a:ea typeface=""/>
              </a:rPr>
              <a:t>7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6321277" y="4739508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kern="0" dirty="0" smtClean="0">
                <a:solidFill>
                  <a:schemeClr val="bg1"/>
                </a:solidFill>
                <a:ea typeface=""/>
              </a:rPr>
              <a:t>8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6775405" y="4732504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kern="0" dirty="0" smtClean="0">
                <a:solidFill>
                  <a:schemeClr val="bg1"/>
                </a:solidFill>
                <a:ea typeface=""/>
              </a:rPr>
              <a:t>9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7534583" y="4752536"/>
            <a:ext cx="601447" cy="584775"/>
          </a:xfrm>
          <a:prstGeom prst="rect">
            <a:avLst/>
          </a:prstGeom>
        </p:spPr>
        <p:txBody>
          <a:bodyPr wrap="none" anchor="ctr" anchorCtr="1">
            <a:spAutoFit/>
          </a:bodyPr>
          <a:lstStyle/>
          <a:p>
            <a:r>
              <a:rPr lang="en-US" sz="3200" kern="0" dirty="0" smtClean="0">
                <a:solidFill>
                  <a:schemeClr val="bg1"/>
                </a:solidFill>
                <a:ea typeface=""/>
              </a:rPr>
              <a:t>10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4014024" y="4739507"/>
            <a:ext cx="2984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kern="0" dirty="0">
                <a:solidFill>
                  <a:schemeClr val="bg1"/>
                </a:solidFill>
                <a:ea typeface=""/>
              </a:rPr>
              <a:t>,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5191124" y="4728164"/>
            <a:ext cx="2984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kern="0" dirty="0">
                <a:solidFill>
                  <a:schemeClr val="bg1"/>
                </a:solidFill>
                <a:ea typeface=""/>
              </a:rPr>
              <a:t>,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6546712" y="4725886"/>
            <a:ext cx="2984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kern="0" dirty="0">
                <a:solidFill>
                  <a:schemeClr val="bg1"/>
                </a:solidFill>
                <a:ea typeface=""/>
              </a:rPr>
              <a:t>,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7974999" y="4746741"/>
            <a:ext cx="298480" cy="584775"/>
          </a:xfrm>
          <a:prstGeom prst="rect">
            <a:avLst/>
          </a:prstGeom>
        </p:spPr>
        <p:txBody>
          <a:bodyPr wrap="none" anchor="ctr" anchorCtr="1">
            <a:spAutoFit/>
          </a:bodyPr>
          <a:lstStyle/>
          <a:p>
            <a:r>
              <a:rPr lang="en-US" sz="3200" kern="0" dirty="0">
                <a:solidFill>
                  <a:schemeClr val="bg1"/>
                </a:solidFill>
                <a:ea typeface=""/>
              </a:rPr>
              <a:t>,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3556238" y="4731637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kern="0" dirty="0">
                <a:solidFill>
                  <a:schemeClr val="bg1"/>
                </a:solidFill>
                <a:ea typeface=""/>
              </a:rPr>
              <a:t>__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8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decel="1000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85185E-6 C -0.0092 -0.02199 -0.0184 -0.04375 -0.02969 -0.04375 C -0.0408 -0.04375 -0.06701 1.85185E-6 -0.06701 0.00023 L -0.06701 1.85185E-6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1" y="-2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0.00255 C -0.01215 -0.0213 -0.02482 -0.04468 -0.04062 -0.04468 C -0.0559 -0.04468 -0.09218 0.00255 -0.09218 0.00301 L -0.09218 0.00255 " pathEditMode="relative" rAng="0" ptsTypes="AAAA">
                                      <p:cBhvr>
                                        <p:cTn id="21" dur="1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53" y="-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7037E-7 C -0.00921 -0.02199 -0.01841 -0.04375 -0.02969 -0.04375 C -0.0408 -0.04375 -0.06702 -3.7037E-7 -0.06702 0.00023 L -0.06702 -3.7037E-7 " pathEditMode="relative" rAng="0" ptsTypes="AAAA">
                                      <p:cBhvr>
                                        <p:cTn id="24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1" y="-2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00"/>
                            </p:stCondLst>
                            <p:childTnLst>
                              <p:par>
                                <p:cTn id="2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1 -0.0007 C -0.01198 -0.02315 -0.0257 -0.04537 -0.04271 -0.04537 C -0.0592 -0.04537 -0.09844 -0.0007 -0.09844 -0.00024 L -0.09844 -0.0007 " pathEditMode="relative" rAng="0" ptsTypes="AAAA">
                                      <p:cBhvr>
                                        <p:cTn id="27" dur="75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17" y="-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25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0.00023 C -0.0059 -0.02269 -0.0125 -0.04537 -0.02083 -0.04537 C -0.02882 -0.04537 -0.04774 0.00023 -0.04774 0.00069 L -0.04774 0.00023 " pathEditMode="relative" rAng="0" ptsTypes="AAAA">
                                      <p:cBhvr>
                                        <p:cTn id="30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1" y="-22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750"/>
                            </p:stCondLst>
                            <p:childTnLst>
                              <p:par>
                                <p:cTn id="3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26 -0.00278 C -0.01111 -0.02384 -0.02448 -0.04468 -0.0408 -0.04468 C -0.05677 -0.04468 -0.09462 -0.00278 -0.09462 -0.00255 L -0.09462 -0.00278 " pathEditMode="relative" rAng="0" ptsTypes="AAAA">
                                      <p:cBhvr>
                                        <p:cTn id="33" dur="25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44" y="-2083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3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decel="1000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decel="1000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87" grpId="0" animBg="1"/>
      <p:bldP spid="88" grpId="0"/>
      <p:bldP spid="89" grpId="0"/>
      <p:bldP spid="90" grpId="0"/>
      <p:bldP spid="91" grpId="0"/>
      <p:bldP spid="92" grpId="0"/>
      <p:bldP spid="93" grpId="0"/>
      <p:bldP spid="97" grpId="0"/>
      <p:bldP spid="9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35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Cost of Operations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205481" y="5445290"/>
            <a:ext cx="7633720" cy="1069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B: </a:t>
            </a:r>
            <a:r>
              <a:rPr lang="en-US" sz="2000" dirty="0" smtClean="0">
                <a:solidFill>
                  <a:schemeClr val="tx2"/>
                </a:solidFill>
              </a:rPr>
              <a:t>The number of data blocks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R: </a:t>
            </a:r>
            <a:r>
              <a:rPr lang="en-US" sz="2000" dirty="0" smtClean="0">
                <a:solidFill>
                  <a:schemeClr val="tx2"/>
                </a:solidFill>
              </a:rPr>
              <a:t>Number of records per block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D: </a:t>
            </a:r>
            <a:r>
              <a:rPr lang="en-US" sz="2000" dirty="0" smtClean="0">
                <a:solidFill>
                  <a:schemeClr val="tx2"/>
                </a:solidFill>
              </a:rPr>
              <a:t>Average time to read/write disk block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962820"/>
              </p:ext>
            </p:extLst>
          </p:nvPr>
        </p:nvGraphicFramePr>
        <p:xfrm>
          <a:off x="1295400" y="1675226"/>
          <a:ext cx="6096000" cy="3125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08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Heap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Sorted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Scan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all records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Equality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(log</a:t>
                      </a:r>
                      <a:r>
                        <a:rPr lang="en-US" baseline="-25000" dirty="0" smtClean="0">
                          <a:solidFill>
                            <a:srgbClr val="00B050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B)*D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Range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rgbClr val="00B050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B)+pages)*D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Insert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2*D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B)+B)*D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Delete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(0.5*B+1)*D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B)+B)*D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248400" y="6171841"/>
            <a:ext cx="1744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Which is better?</a:t>
            </a:r>
            <a:endParaRPr lang="en-US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014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36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Cost of Operations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205481" y="5445290"/>
            <a:ext cx="7633720" cy="1069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B: </a:t>
            </a:r>
            <a:r>
              <a:rPr lang="en-US" sz="2000" dirty="0" smtClean="0">
                <a:solidFill>
                  <a:schemeClr val="tx2"/>
                </a:solidFill>
              </a:rPr>
              <a:t>The number of data blocks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R: </a:t>
            </a:r>
            <a:r>
              <a:rPr lang="en-US" sz="2000" dirty="0" smtClean="0">
                <a:solidFill>
                  <a:schemeClr val="tx2"/>
                </a:solidFill>
              </a:rPr>
              <a:t>Number of records per block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D: </a:t>
            </a:r>
            <a:r>
              <a:rPr lang="en-US" sz="2000" dirty="0" smtClean="0">
                <a:solidFill>
                  <a:schemeClr val="tx2"/>
                </a:solidFill>
              </a:rPr>
              <a:t>Average time to read/write disk block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60518"/>
              </p:ext>
            </p:extLst>
          </p:nvPr>
        </p:nvGraphicFramePr>
        <p:xfrm>
          <a:off x="1295400" y="1675226"/>
          <a:ext cx="6096000" cy="3125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08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Heap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Sorted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Scan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all records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Equality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(log</a:t>
                      </a:r>
                      <a:r>
                        <a:rPr lang="en-US" baseline="-25000" dirty="0" smtClean="0">
                          <a:solidFill>
                            <a:srgbClr val="00B050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B)*D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Range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rgbClr val="00B050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B)+pages)*D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Insert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2*D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B)+B)*D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Delete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(0.5*B+1)*D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B)+B)*D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340600" y="2278801"/>
            <a:ext cx="15785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Issues:</a:t>
            </a:r>
          </a:p>
          <a:p>
            <a:pPr marL="292100" indent="-292100">
              <a:buFont typeface="Arial" charset="0"/>
              <a:buChar char="•"/>
            </a:pPr>
            <a:r>
              <a:rPr lang="en-US" sz="1600" dirty="0" smtClean="0">
                <a:solidFill>
                  <a:schemeClr val="tx2"/>
                </a:solidFill>
              </a:rPr>
              <a:t>Find</a:t>
            </a:r>
          </a:p>
          <a:p>
            <a:pPr marL="292100" indent="-292100">
              <a:buFont typeface="Arial" charset="0"/>
              <a:buChar char="•"/>
            </a:pPr>
            <a:r>
              <a:rPr lang="en-US" sz="1600" dirty="0" smtClean="0">
                <a:solidFill>
                  <a:schemeClr val="tx2"/>
                </a:solidFill>
              </a:rPr>
              <a:t>Range</a:t>
            </a:r>
            <a:endParaRPr lang="en-US" sz="1600" dirty="0">
              <a:solidFill>
                <a:schemeClr val="tx2"/>
              </a:solidFill>
            </a:endParaRPr>
          </a:p>
          <a:p>
            <a:pPr marL="292100" indent="-292100">
              <a:buFont typeface="Arial" charset="0"/>
              <a:buChar char="•"/>
            </a:pPr>
            <a:r>
              <a:rPr lang="en-US" sz="1600" dirty="0" smtClean="0">
                <a:solidFill>
                  <a:schemeClr val="tx2"/>
                </a:solidFill>
              </a:rPr>
              <a:t>Modification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490267" y="3499317"/>
            <a:ext cx="12346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Can we </a:t>
            </a:r>
            <a:r>
              <a:rPr lang="en-US" b="1" smtClean="0">
                <a:solidFill>
                  <a:schemeClr val="tx2"/>
                </a:solidFill>
              </a:rPr>
              <a:t>do </a:t>
            </a:r>
          </a:p>
          <a:p>
            <a:r>
              <a:rPr lang="en-US" b="1" dirty="0" smtClean="0">
                <a:solidFill>
                  <a:schemeClr val="tx2"/>
                </a:solidFill>
              </a:rPr>
              <a:t>better?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74082" y="5445290"/>
            <a:ext cx="13031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chemeClr val="tx2"/>
                </a:solidFill>
              </a:rPr>
              <a:t>Indexes</a:t>
            </a:r>
            <a:endParaRPr lang="en-US" sz="2800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93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ardrop 26"/>
          <p:cNvSpPr/>
          <p:nvPr/>
        </p:nvSpPr>
        <p:spPr>
          <a:xfrm>
            <a:off x="3810000" y="0"/>
            <a:ext cx="5334000" cy="5343351"/>
          </a:xfrm>
          <a:prstGeom prst="teardrop">
            <a:avLst/>
          </a:prstGeom>
          <a:solidFill>
            <a:schemeClr val="tx2">
              <a:alpha val="25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ardrop 4"/>
          <p:cNvSpPr/>
          <p:nvPr/>
        </p:nvSpPr>
        <p:spPr>
          <a:xfrm>
            <a:off x="4953000" y="1043270"/>
            <a:ext cx="3200400" cy="3206011"/>
          </a:xfrm>
          <a:prstGeom prst="teardrop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410201" y="2260903"/>
            <a:ext cx="2425835" cy="830997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solidFill>
                  <a:schemeClr val="bg1"/>
                </a:solidFill>
                <a:latin typeface="Source Sans Pro Light" pitchFamily="34" charset="0"/>
              </a:rPr>
              <a:t>Indexes</a:t>
            </a:r>
          </a:p>
        </p:txBody>
      </p:sp>
    </p:spTree>
    <p:extLst>
      <p:ext uri="{BB962C8B-B14F-4D97-AF65-F5344CB8AC3E}">
        <p14:creationId xmlns:p14="http://schemas.microsoft.com/office/powerpoint/2010/main" val="436605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5" grpId="0" animBg="1"/>
      <p:bldP spid="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38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Indexes Overview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4" name="Content Placeholder 2"/>
          <p:cNvSpPr txBox="1">
            <a:spLocks/>
          </p:cNvSpPr>
          <p:nvPr/>
        </p:nvSpPr>
        <p:spPr>
          <a:xfrm>
            <a:off x="763250" y="2362200"/>
            <a:ext cx="7633720" cy="36575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Lookup (retrieval): </a:t>
            </a:r>
            <a:r>
              <a:rPr lang="en-US" sz="2000" dirty="0" smtClean="0">
                <a:solidFill>
                  <a:schemeClr val="tx2"/>
                </a:solidFill>
              </a:rPr>
              <a:t>may support many different operations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Equivalence (i.e. =), range (i.e. &gt;, &lt; , &gt;=), </a:t>
            </a:r>
            <a:r>
              <a:rPr lang="is-IS" sz="1800" dirty="0" smtClean="0">
                <a:solidFill>
                  <a:schemeClr val="tx2"/>
                </a:solidFill>
              </a:rPr>
              <a:t>…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Data Entries: </a:t>
            </a:r>
            <a:r>
              <a:rPr lang="en-US" sz="2000" dirty="0" smtClean="0">
                <a:solidFill>
                  <a:schemeClr val="tx2"/>
                </a:solidFill>
              </a:rPr>
              <a:t>records stored in the index file, (</a:t>
            </a:r>
            <a:r>
              <a:rPr lang="en-US" sz="2000" b="1" dirty="0" smtClean="0">
                <a:solidFill>
                  <a:schemeClr val="tx2"/>
                </a:solidFill>
              </a:rPr>
              <a:t>k, </a:t>
            </a:r>
            <a:r>
              <a:rPr lang="en-US" sz="2000" dirty="0" smtClean="0">
                <a:solidFill>
                  <a:schemeClr val="tx2"/>
                </a:solidFill>
              </a:rPr>
              <a:t>{items})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A data entry with search key value </a:t>
            </a:r>
            <a:r>
              <a:rPr lang="en-US" sz="1800" b="1" dirty="0">
                <a:solidFill>
                  <a:schemeClr val="tx2"/>
                </a:solidFill>
              </a:rPr>
              <a:t>k</a:t>
            </a:r>
            <a:r>
              <a:rPr lang="en-US" sz="1800" dirty="0">
                <a:solidFill>
                  <a:schemeClr val="tx2"/>
                </a:solidFill>
              </a:rPr>
              <a:t>, denoted as </a:t>
            </a:r>
            <a:r>
              <a:rPr lang="en-US" sz="1800" b="1" dirty="0">
                <a:solidFill>
                  <a:schemeClr val="tx2"/>
                </a:solidFill>
              </a:rPr>
              <a:t>k</a:t>
            </a:r>
            <a:r>
              <a:rPr lang="en-US" sz="1800" b="1" dirty="0" smtClean="0">
                <a:solidFill>
                  <a:schemeClr val="tx2"/>
                </a:solidFill>
              </a:rPr>
              <a:t>*.</a:t>
            </a:r>
            <a:endParaRPr lang="en-US" sz="1800" b="1" dirty="0">
              <a:solidFill>
                <a:schemeClr val="tx2"/>
              </a:solidFill>
            </a:endParaRP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Could be actual records or record-ids (pointers).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We can </a:t>
            </a:r>
            <a:r>
              <a:rPr lang="en-US" sz="1800" dirty="0" smtClean="0">
                <a:solidFill>
                  <a:schemeClr val="tx2"/>
                </a:solidFill>
              </a:rPr>
              <a:t>efficiently search </a:t>
            </a:r>
            <a:r>
              <a:rPr lang="en-US" sz="1800" dirty="0">
                <a:solidFill>
                  <a:schemeClr val="tx2"/>
                </a:solidFill>
              </a:rPr>
              <a:t>an index to find the desired data entries, and then use these to </a:t>
            </a:r>
            <a:r>
              <a:rPr lang="en-US" sz="1800" dirty="0" smtClean="0">
                <a:solidFill>
                  <a:schemeClr val="tx2"/>
                </a:solidFill>
              </a:rPr>
              <a:t>obtain data records.</a:t>
            </a:r>
            <a:endParaRPr lang="is-IS" sz="1800" dirty="0">
              <a:solidFill>
                <a:schemeClr val="tx2"/>
              </a:solidFill>
            </a:endParaRPr>
          </a:p>
          <a:p>
            <a:r>
              <a:rPr lang="is-IS" sz="2000" b="1" dirty="0">
                <a:solidFill>
                  <a:schemeClr val="tx2"/>
                </a:solidFill>
              </a:rPr>
              <a:t>Search Key: </a:t>
            </a:r>
            <a:r>
              <a:rPr lang="is-IS" sz="2000" dirty="0">
                <a:solidFill>
                  <a:schemeClr val="tx2"/>
                </a:solidFill>
              </a:rPr>
              <a:t>any subset of </a:t>
            </a:r>
            <a:r>
              <a:rPr lang="is-IS" sz="2000" dirty="0" smtClean="0">
                <a:solidFill>
                  <a:schemeClr val="tx2"/>
                </a:solidFill>
              </a:rPr>
              <a:t>columns (i.e. fields) </a:t>
            </a:r>
            <a:r>
              <a:rPr lang="is-IS" sz="2000" dirty="0">
                <a:solidFill>
                  <a:schemeClr val="tx2"/>
                </a:solidFill>
              </a:rPr>
              <a:t>in the </a:t>
            </a:r>
            <a:r>
              <a:rPr lang="is-IS" sz="2000" dirty="0" smtClean="0">
                <a:solidFill>
                  <a:schemeClr val="tx2"/>
                </a:solidFill>
              </a:rPr>
              <a:t>relation.</a:t>
            </a:r>
            <a:endParaRPr lang="en-US" sz="1800" dirty="0">
              <a:solidFill>
                <a:schemeClr val="tx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1205152"/>
            <a:ext cx="87556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chemeClr val="tx2"/>
                </a:solidFill>
              </a:rPr>
              <a:t>Indexing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organizes data records on disk to optimize certain kinds of </a:t>
            </a:r>
            <a:r>
              <a:rPr lang="en-US" b="1" dirty="0">
                <a:solidFill>
                  <a:schemeClr val="tx2"/>
                </a:solidFill>
              </a:rPr>
              <a:t>retrieval operations</a:t>
            </a:r>
            <a:r>
              <a:rPr lang="en-US" dirty="0" smtClean="0">
                <a:solidFill>
                  <a:schemeClr val="tx2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b="1" dirty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2"/>
                </a:solidFill>
              </a:rPr>
              <a:t>An </a:t>
            </a:r>
            <a:r>
              <a:rPr lang="en-US" b="1" dirty="0" smtClean="0">
                <a:solidFill>
                  <a:schemeClr val="tx2"/>
                </a:solidFill>
              </a:rPr>
              <a:t>index</a:t>
            </a:r>
            <a:r>
              <a:rPr lang="en-US" dirty="0" smtClean="0">
                <a:solidFill>
                  <a:schemeClr val="tx2"/>
                </a:solidFill>
              </a:rPr>
              <a:t> is a data structure that enables fast </a:t>
            </a:r>
            <a:r>
              <a:rPr lang="en-US" b="1" dirty="0" smtClean="0">
                <a:solidFill>
                  <a:schemeClr val="tx2"/>
                </a:solidFill>
              </a:rPr>
              <a:t>lookup</a:t>
            </a:r>
            <a:r>
              <a:rPr lang="en-US" dirty="0" smtClean="0">
                <a:solidFill>
                  <a:schemeClr val="tx2"/>
                </a:solidFill>
              </a:rPr>
              <a:t> of </a:t>
            </a:r>
            <a:r>
              <a:rPr lang="en-US" b="1" dirty="0" smtClean="0">
                <a:solidFill>
                  <a:schemeClr val="tx2"/>
                </a:solidFill>
              </a:rPr>
              <a:t>data entries </a:t>
            </a:r>
            <a:r>
              <a:rPr lang="en-US" dirty="0" smtClean="0">
                <a:solidFill>
                  <a:schemeClr val="tx2"/>
                </a:solidFill>
              </a:rPr>
              <a:t>by </a:t>
            </a:r>
            <a:r>
              <a:rPr lang="en-US" b="1" dirty="0" smtClean="0">
                <a:solidFill>
                  <a:schemeClr val="tx2"/>
                </a:solidFill>
              </a:rPr>
              <a:t>search key.</a:t>
            </a:r>
          </a:p>
        </p:txBody>
      </p:sp>
    </p:spTree>
    <p:extLst>
      <p:ext uri="{BB962C8B-B14F-4D97-AF65-F5344CB8AC3E}">
        <p14:creationId xmlns:p14="http://schemas.microsoft.com/office/powerpoint/2010/main" val="1511943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build="p"/>
      <p:bldP spid="2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39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Search Key: Any </a:t>
            </a:r>
            <a:r>
              <a:rPr lang="en-US" b="1" dirty="0" smtClean="0">
                <a:solidFill>
                  <a:schemeClr val="tx2"/>
                </a:solidFill>
              </a:rPr>
              <a:t>Subset</a:t>
            </a:r>
            <a:r>
              <a:rPr lang="en-US" dirty="0" smtClean="0">
                <a:solidFill>
                  <a:schemeClr val="tx2"/>
                </a:solidFill>
              </a:rPr>
              <a:t> of Columns?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4" name="Content Placeholder 2"/>
          <p:cNvSpPr txBox="1">
            <a:spLocks/>
          </p:cNvSpPr>
          <p:nvPr/>
        </p:nvSpPr>
        <p:spPr>
          <a:xfrm>
            <a:off x="763250" y="1600200"/>
            <a:ext cx="7633720" cy="44195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Search key needn’t be a key of the relation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Recall: key of a relation must be unique (e.g., SSN)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Search keys don’t have to be unique</a:t>
            </a:r>
          </a:p>
          <a:p>
            <a:r>
              <a:rPr lang="en-US" sz="2200" dirty="0" smtClean="0">
                <a:solidFill>
                  <a:schemeClr val="tx2"/>
                </a:solidFill>
              </a:rPr>
              <a:t>Additional </a:t>
            </a:r>
            <a:r>
              <a:rPr lang="en-US" sz="2200" dirty="0">
                <a:solidFill>
                  <a:schemeClr val="tx2"/>
                </a:solidFill>
              </a:rPr>
              <a:t>indexes </a:t>
            </a:r>
            <a:r>
              <a:rPr lang="en-US" sz="2200" dirty="0" smtClean="0">
                <a:solidFill>
                  <a:schemeClr val="tx2"/>
                </a:solidFill>
              </a:rPr>
              <a:t>can be created on </a:t>
            </a:r>
            <a:r>
              <a:rPr lang="en-US" sz="2200" dirty="0">
                <a:solidFill>
                  <a:schemeClr val="tx2"/>
                </a:solidFill>
              </a:rPr>
              <a:t>a given collection of data </a:t>
            </a:r>
            <a:r>
              <a:rPr lang="en-US" sz="2200" dirty="0" smtClean="0">
                <a:solidFill>
                  <a:schemeClr val="tx2"/>
                </a:solidFill>
              </a:rPr>
              <a:t>records,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each </a:t>
            </a:r>
            <a:r>
              <a:rPr lang="en-US" sz="2200" dirty="0">
                <a:solidFill>
                  <a:schemeClr val="tx2"/>
                </a:solidFill>
              </a:rPr>
              <a:t>with a different search key, </a:t>
            </a:r>
            <a:endParaRPr lang="en-US" sz="2200" dirty="0" smtClean="0">
              <a:solidFill>
                <a:schemeClr val="tx2"/>
              </a:solidFill>
            </a:endParaRPr>
          </a:p>
          <a:p>
            <a:r>
              <a:rPr lang="en-US" sz="2200" dirty="0" smtClean="0">
                <a:solidFill>
                  <a:schemeClr val="tx2"/>
                </a:solidFill>
              </a:rPr>
              <a:t>to </a:t>
            </a:r>
            <a:r>
              <a:rPr lang="en-US" sz="2200" dirty="0">
                <a:solidFill>
                  <a:schemeClr val="tx2"/>
                </a:solidFill>
              </a:rPr>
              <a:t>speed up search operations that are </a:t>
            </a:r>
            <a:r>
              <a:rPr lang="en-US" sz="2200" dirty="0" smtClean="0">
                <a:solidFill>
                  <a:schemeClr val="tx2"/>
                </a:solidFill>
              </a:rPr>
              <a:t>not efficiently </a:t>
            </a:r>
            <a:r>
              <a:rPr lang="en-US" sz="2200" dirty="0">
                <a:solidFill>
                  <a:schemeClr val="tx2"/>
                </a:solidFill>
              </a:rPr>
              <a:t>supported by the file organization used to store the data </a:t>
            </a:r>
            <a:r>
              <a:rPr lang="en-US" sz="2200" dirty="0" smtClean="0">
                <a:solidFill>
                  <a:schemeClr val="tx2"/>
                </a:solidFill>
              </a:rPr>
              <a:t>records on disk.</a:t>
            </a:r>
            <a:r>
              <a:rPr lang="en-US" sz="2200" dirty="0">
                <a:solidFill>
                  <a:schemeClr val="tx2"/>
                </a:solidFill>
              </a:rPr>
              <a:t/>
            </a:r>
            <a:br>
              <a:rPr lang="en-US" sz="2200" dirty="0">
                <a:solidFill>
                  <a:schemeClr val="tx2"/>
                </a:solidFill>
              </a:rPr>
            </a:br>
            <a:r>
              <a:rPr lang="en-US" sz="2200" dirty="0">
                <a:solidFill>
                  <a:schemeClr val="tx2"/>
                </a:solidFill>
              </a:rPr>
              <a:t/>
            </a:r>
            <a:br>
              <a:rPr lang="en-US" sz="2200" dirty="0">
                <a:solidFill>
                  <a:schemeClr val="tx2"/>
                </a:solidFill>
              </a:rPr>
            </a:br>
            <a:endParaRPr lang="en-US" sz="2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876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b="1" dirty="0" smtClean="0">
                <a:solidFill>
                  <a:schemeClr val="accent6">
                    <a:lumMod val="50000"/>
                  </a:schemeClr>
                </a:solidFill>
              </a:rPr>
              <a:t>Data on External Storage</a:t>
            </a:r>
          </a:p>
        </p:txBody>
      </p:sp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8153400" cy="45339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u="sng" dirty="0" smtClean="0">
                <a:solidFill>
                  <a:schemeClr val="accent2"/>
                </a:solidFill>
              </a:rPr>
              <a:t>File organization:</a:t>
            </a:r>
            <a:r>
              <a:rPr lang="en-US" altLang="en-US" sz="2400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en-US" altLang="en-US" sz="2200" dirty="0" smtClean="0">
                <a:solidFill>
                  <a:schemeClr val="accent6">
                    <a:lumMod val="50000"/>
                  </a:schemeClr>
                </a:solidFill>
              </a:rPr>
              <a:t>Method of arranging a file of records on external storage.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 smtClean="0">
                <a:solidFill>
                  <a:schemeClr val="accent2"/>
                </a:solidFill>
              </a:rPr>
              <a:t>Record id (rid)</a:t>
            </a:r>
            <a:r>
              <a:rPr lang="en-US" altLang="en-US" sz="2000" dirty="0" smtClean="0"/>
              <a:t> </a:t>
            </a:r>
            <a:r>
              <a:rPr lang="en-US" altLang="en-US" sz="2000" dirty="0" smtClean="0">
                <a:solidFill>
                  <a:schemeClr val="accent6">
                    <a:lumMod val="50000"/>
                  </a:schemeClr>
                </a:solidFill>
              </a:rPr>
              <a:t>is sufficient to physically locate record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 smtClean="0">
                <a:solidFill>
                  <a:schemeClr val="accent6">
                    <a:lumMod val="50000"/>
                  </a:schemeClr>
                </a:solidFill>
              </a:rPr>
              <a:t>Indexes are data structures that allow us to find the record ids of records with given values in index search key fields</a:t>
            </a:r>
          </a:p>
          <a:p>
            <a:pPr>
              <a:lnSpc>
                <a:spcPct val="90000"/>
              </a:lnSpc>
            </a:pPr>
            <a:r>
              <a:rPr lang="en-US" altLang="en-US" sz="2400" u="sng" dirty="0" smtClean="0">
                <a:solidFill>
                  <a:schemeClr val="accent6">
                    <a:lumMod val="50000"/>
                  </a:schemeClr>
                </a:solidFill>
              </a:rPr>
              <a:t>Architecture: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</a:rPr>
              <a:t> Buffer manager stages pages from external storage to main memory buffer pool. </a:t>
            </a:r>
          </a:p>
        </p:txBody>
      </p:sp>
      <p:pic>
        <p:nvPicPr>
          <p:cNvPr id="1028" name="Picture 4" descr="Image result for buffer management in dbm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066800"/>
            <a:ext cx="75438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671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Example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solidFill>
                  <a:schemeClr val="tx2"/>
                </a:solidFill>
              </a:rPr>
              <a:t>Consider </a:t>
            </a:r>
            <a:r>
              <a:rPr lang="en-US" sz="2000" dirty="0" smtClean="0">
                <a:solidFill>
                  <a:schemeClr val="tx2"/>
                </a:solidFill>
              </a:rPr>
              <a:t>the Employee Table. 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We </a:t>
            </a:r>
            <a:r>
              <a:rPr lang="en-US" sz="2000" dirty="0">
                <a:solidFill>
                  <a:schemeClr val="tx2"/>
                </a:solidFill>
              </a:rPr>
              <a:t>can store the records in a </a:t>
            </a:r>
            <a:r>
              <a:rPr lang="en-US" sz="2000" dirty="0" smtClean="0">
                <a:solidFill>
                  <a:schemeClr val="tx2"/>
                </a:solidFill>
              </a:rPr>
              <a:t>file organized </a:t>
            </a:r>
            <a:r>
              <a:rPr lang="en-US" sz="2000" dirty="0">
                <a:solidFill>
                  <a:schemeClr val="tx2"/>
                </a:solidFill>
              </a:rPr>
              <a:t>as an </a:t>
            </a:r>
            <a:r>
              <a:rPr lang="en-US" sz="2000" b="1" dirty="0">
                <a:solidFill>
                  <a:schemeClr val="tx2"/>
                </a:solidFill>
              </a:rPr>
              <a:t>index on employee </a:t>
            </a:r>
            <a:r>
              <a:rPr lang="en-US" sz="2000" b="1" dirty="0" smtClean="0">
                <a:solidFill>
                  <a:schemeClr val="tx2"/>
                </a:solidFill>
              </a:rPr>
              <a:t>age</a:t>
            </a:r>
            <a:r>
              <a:rPr lang="en-US" sz="2000" dirty="0" smtClean="0">
                <a:solidFill>
                  <a:schemeClr val="tx2"/>
                </a:solidFill>
              </a:rPr>
              <a:t>;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which it is </a:t>
            </a:r>
            <a:r>
              <a:rPr lang="en-US" sz="2000" dirty="0">
                <a:solidFill>
                  <a:schemeClr val="tx2"/>
                </a:solidFill>
              </a:rPr>
              <a:t>an alternative to sorting the </a:t>
            </a:r>
            <a:r>
              <a:rPr lang="en-US" sz="2000" dirty="0" smtClean="0">
                <a:solidFill>
                  <a:schemeClr val="tx2"/>
                </a:solidFill>
              </a:rPr>
              <a:t>file by age (</a:t>
            </a:r>
            <a:r>
              <a:rPr lang="en-US" sz="2000" dirty="0" err="1" smtClean="0">
                <a:solidFill>
                  <a:schemeClr val="tx2"/>
                </a:solidFill>
              </a:rPr>
              <a:t>i.e</a:t>
            </a:r>
            <a:r>
              <a:rPr lang="en-US" sz="2000" dirty="0" smtClean="0">
                <a:solidFill>
                  <a:schemeClr val="tx2"/>
                </a:solidFill>
              </a:rPr>
              <a:t> Sorted file). 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Additionally</a:t>
            </a:r>
            <a:r>
              <a:rPr lang="en-US" sz="2000" dirty="0">
                <a:solidFill>
                  <a:schemeClr val="tx2"/>
                </a:solidFill>
              </a:rPr>
              <a:t>, we can create an auxiliary </a:t>
            </a:r>
            <a:r>
              <a:rPr lang="en-US" sz="2000" b="1" dirty="0">
                <a:solidFill>
                  <a:schemeClr val="tx2"/>
                </a:solidFill>
              </a:rPr>
              <a:t>index file based on salary</a:t>
            </a:r>
            <a:r>
              <a:rPr lang="en-US" sz="2000" dirty="0">
                <a:solidFill>
                  <a:schemeClr val="tx2"/>
                </a:solidFill>
              </a:rPr>
              <a:t>, to</a:t>
            </a:r>
            <a:br>
              <a:rPr lang="en-US" sz="2000" dirty="0">
                <a:solidFill>
                  <a:schemeClr val="tx2"/>
                </a:solidFill>
              </a:rPr>
            </a:br>
            <a:r>
              <a:rPr lang="en-US" sz="2000" dirty="0">
                <a:solidFill>
                  <a:schemeClr val="tx2"/>
                </a:solidFill>
              </a:rPr>
              <a:t>speed up queries involving salary. </a:t>
            </a:r>
            <a:endParaRPr lang="en-US" sz="2000" dirty="0" smtClean="0">
              <a:solidFill>
                <a:schemeClr val="tx2"/>
              </a:solidFill>
            </a:endParaRPr>
          </a:p>
          <a:p>
            <a:r>
              <a:rPr lang="en-US" sz="2000" dirty="0">
                <a:solidFill>
                  <a:schemeClr val="tx2"/>
                </a:solidFill>
              </a:rPr>
              <a:t/>
            </a:r>
            <a:br>
              <a:rPr lang="en-US" sz="2000" dirty="0">
                <a:solidFill>
                  <a:schemeClr val="tx2"/>
                </a:solidFill>
              </a:rPr>
            </a:br>
            <a:r>
              <a:rPr lang="en-US" sz="2000" dirty="0">
                <a:solidFill>
                  <a:schemeClr val="tx2"/>
                </a:solidFill>
              </a:rPr>
              <a:t/>
            </a:r>
            <a:br>
              <a:rPr lang="en-US" sz="2000" dirty="0">
                <a:solidFill>
                  <a:schemeClr val="tx2"/>
                </a:solidFill>
              </a:rPr>
            </a:b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559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Example: creating different indexes</a:t>
            </a:r>
            <a:endParaRPr lang="en-US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5291574"/>
              </p:ext>
            </p:extLst>
          </p:nvPr>
        </p:nvGraphicFramePr>
        <p:xfrm>
          <a:off x="3124200" y="2590800"/>
          <a:ext cx="35814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Ahmad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Assad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Qusai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Murad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Moh’d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474252"/>
              </p:ext>
            </p:extLst>
          </p:nvPr>
        </p:nvGraphicFramePr>
        <p:xfrm>
          <a:off x="457200" y="1676400"/>
          <a:ext cx="198442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6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75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&lt;age, </a:t>
                      </a:r>
                      <a:r>
                        <a:rPr lang="en-US" dirty="0" err="1" smtClean="0"/>
                        <a:t>sal</a:t>
                      </a:r>
                      <a:r>
                        <a:rPr lang="en-US" dirty="0" smtClean="0"/>
                        <a:t>&gt;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19,100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20,10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20,20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24,80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25,75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4087841"/>
              </p:ext>
            </p:extLst>
          </p:nvPr>
        </p:nvGraphicFramePr>
        <p:xfrm>
          <a:off x="484031" y="4419600"/>
          <a:ext cx="202305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86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&lt;</a:t>
                      </a:r>
                      <a:r>
                        <a:rPr lang="en-US" dirty="0" err="1" smtClean="0"/>
                        <a:t>sal,age</a:t>
                      </a:r>
                      <a:r>
                        <a:rPr lang="en-US" dirty="0" smtClean="0"/>
                        <a:t>&gt;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10,20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20,20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75,25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80,24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100,19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736907"/>
              </p:ext>
            </p:extLst>
          </p:nvPr>
        </p:nvGraphicFramePr>
        <p:xfrm>
          <a:off x="7162800" y="4038600"/>
          <a:ext cx="16764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&lt;</a:t>
                      </a:r>
                      <a:r>
                        <a:rPr lang="en-US" dirty="0" err="1" smtClean="0"/>
                        <a:t>sal</a:t>
                      </a:r>
                      <a:r>
                        <a:rPr lang="en-US" dirty="0" smtClean="0"/>
                        <a:t>&gt;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218226"/>
              </p:ext>
            </p:extLst>
          </p:nvPr>
        </p:nvGraphicFramePr>
        <p:xfrm>
          <a:off x="7162800" y="1600200"/>
          <a:ext cx="16764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&lt;age&gt;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886200" y="2133600"/>
            <a:ext cx="18552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Employee Table</a:t>
            </a:r>
            <a:endParaRPr lang="en-US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791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42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Search Key: Any </a:t>
            </a:r>
            <a:r>
              <a:rPr lang="en-US" b="1" dirty="0" smtClean="0">
                <a:solidFill>
                  <a:schemeClr val="tx2"/>
                </a:solidFill>
              </a:rPr>
              <a:t>Subset</a:t>
            </a:r>
            <a:r>
              <a:rPr lang="en-US" dirty="0" smtClean="0">
                <a:solidFill>
                  <a:schemeClr val="tx2"/>
                </a:solidFill>
              </a:rPr>
              <a:t> of Columns?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4" name="Content Placeholder 2"/>
          <p:cNvSpPr txBox="1">
            <a:spLocks/>
          </p:cNvSpPr>
          <p:nvPr/>
        </p:nvSpPr>
        <p:spPr>
          <a:xfrm>
            <a:off x="763250" y="1600200"/>
            <a:ext cx="7633720" cy="44195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2"/>
                </a:solidFill>
              </a:rPr>
              <a:t>Search key needn’t be a key of the relation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Recall: key of a relation must be unique (e.g., SSN)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Search keys don’t have to be unique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Composite Keys: </a:t>
            </a:r>
            <a:r>
              <a:rPr lang="en-US" sz="2000" dirty="0" smtClean="0">
                <a:solidFill>
                  <a:schemeClr val="tx2"/>
                </a:solidFill>
              </a:rPr>
              <a:t>more than one column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Think: Phone Book &lt;Last Name, First&gt;</a:t>
            </a:r>
          </a:p>
          <a:p>
            <a:pPr lvl="1"/>
            <a:r>
              <a:rPr lang="en-US" sz="1800" b="1" dirty="0" smtClean="0">
                <a:solidFill>
                  <a:schemeClr val="tx2"/>
                </a:solidFill>
              </a:rPr>
              <a:t>Lexicographic order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&lt;Age, Salary&gt;:</a:t>
            </a:r>
          </a:p>
          <a:p>
            <a:pPr lvl="2"/>
            <a:r>
              <a:rPr lang="en-US" sz="1600" dirty="0" smtClean="0">
                <a:solidFill>
                  <a:schemeClr val="tx2"/>
                </a:solidFill>
              </a:rPr>
              <a:t>Age = 31 &amp; Salary = 400</a:t>
            </a:r>
          </a:p>
          <a:p>
            <a:pPr lvl="2"/>
            <a:r>
              <a:rPr lang="en-US" sz="1600" dirty="0" smtClean="0">
                <a:solidFill>
                  <a:schemeClr val="tx2"/>
                </a:solidFill>
              </a:rPr>
              <a:t>Age = 55 &amp; Salary &gt; 200</a:t>
            </a:r>
          </a:p>
          <a:p>
            <a:pPr lvl="2"/>
            <a:r>
              <a:rPr lang="en-US" sz="1600" dirty="0" smtClean="0">
                <a:solidFill>
                  <a:schemeClr val="tx2"/>
                </a:solidFill>
              </a:rPr>
              <a:t>Age &gt; 31 &amp; Salary = 400</a:t>
            </a:r>
          </a:p>
          <a:p>
            <a:pPr lvl="2"/>
            <a:r>
              <a:rPr lang="en-US" sz="1600" dirty="0" smtClean="0">
                <a:solidFill>
                  <a:schemeClr val="tx2"/>
                </a:solidFill>
              </a:rPr>
              <a:t>Age = 31</a:t>
            </a:r>
          </a:p>
          <a:p>
            <a:pPr lvl="2"/>
            <a:r>
              <a:rPr lang="en-US" sz="1600" dirty="0" smtClean="0">
                <a:solidFill>
                  <a:schemeClr val="tx2"/>
                </a:solidFill>
              </a:rPr>
              <a:t>Age &gt; 31</a:t>
            </a:r>
          </a:p>
          <a:p>
            <a:pPr lvl="2"/>
            <a:r>
              <a:rPr lang="en-US" sz="1600" dirty="0" smtClean="0">
                <a:solidFill>
                  <a:schemeClr val="tx2"/>
                </a:solidFill>
              </a:rPr>
              <a:t>Salary = 300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55656"/>
              </p:ext>
            </p:extLst>
          </p:nvPr>
        </p:nvGraphicFramePr>
        <p:xfrm>
          <a:off x="4191000" y="3505200"/>
          <a:ext cx="3314896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7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87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7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SSN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Name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Age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Salary</a:t>
                      </a:r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123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2"/>
                          </a:solidFill>
                        </a:rPr>
                        <a:t>123</a:t>
                      </a:r>
                      <a:endParaRPr lang="en-US" sz="15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2"/>
                          </a:solidFill>
                        </a:rPr>
                        <a:t>Ahmad</a:t>
                      </a:r>
                      <a:endParaRPr lang="en-US" sz="15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2"/>
                          </a:solidFill>
                        </a:rPr>
                        <a:t>31</a:t>
                      </a:r>
                      <a:endParaRPr lang="en-US" sz="15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2"/>
                          </a:solidFill>
                        </a:rPr>
                        <a:t>$400</a:t>
                      </a:r>
                      <a:endParaRPr lang="en-US" sz="15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123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2"/>
                          </a:solidFill>
                        </a:rPr>
                        <a:t>443</a:t>
                      </a:r>
                      <a:endParaRPr lang="en-US" sz="15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2"/>
                          </a:solidFill>
                        </a:rPr>
                        <a:t>Assad</a:t>
                      </a:r>
                      <a:endParaRPr lang="en-US" sz="15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2"/>
                          </a:solidFill>
                        </a:rPr>
                        <a:t>32</a:t>
                      </a:r>
                      <a:endParaRPr lang="en-US" sz="15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2"/>
                          </a:solidFill>
                        </a:rPr>
                        <a:t>$300</a:t>
                      </a:r>
                      <a:endParaRPr lang="en-US" sz="15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123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2"/>
                          </a:solidFill>
                        </a:rPr>
                        <a:t>244</a:t>
                      </a:r>
                      <a:endParaRPr lang="en-US" sz="15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 smtClean="0">
                          <a:solidFill>
                            <a:schemeClr val="tx2"/>
                          </a:solidFill>
                        </a:rPr>
                        <a:t>Moh’d</a:t>
                      </a:r>
                      <a:endParaRPr lang="en-US" sz="15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2"/>
                          </a:solidFill>
                        </a:rPr>
                        <a:t>55</a:t>
                      </a:r>
                      <a:endParaRPr lang="en-US" sz="15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2"/>
                          </a:solidFill>
                        </a:rPr>
                        <a:t>$140</a:t>
                      </a:r>
                      <a:endParaRPr lang="en-US" sz="15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123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2"/>
                          </a:solidFill>
                        </a:rPr>
                        <a:t>134</a:t>
                      </a:r>
                      <a:endParaRPr lang="en-US" sz="15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 smtClean="0">
                          <a:solidFill>
                            <a:schemeClr val="tx2"/>
                          </a:solidFill>
                        </a:rPr>
                        <a:t>Qusai</a:t>
                      </a:r>
                      <a:endParaRPr lang="en-US" sz="15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2"/>
                          </a:solidFill>
                        </a:rPr>
                        <a:t>55</a:t>
                      </a:r>
                      <a:endParaRPr lang="en-US" sz="15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2"/>
                          </a:solidFill>
                        </a:rPr>
                        <a:t>$400</a:t>
                      </a:r>
                      <a:endParaRPr lang="en-US" sz="15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242768" y="4446033"/>
            <a:ext cx="7935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✗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08153" y="3809999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</a:rPr>
              <a:t>✓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39328" y="4102386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</a:rPr>
              <a:t>✓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25173" y="4730294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</a:rPr>
              <a:t>✓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42768" y="5374455"/>
            <a:ext cx="7935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✗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25173" y="5014555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</a:rPr>
              <a:t>✓</a:t>
            </a:r>
            <a:endParaRPr lang="en-US" sz="3200" dirty="0">
              <a:solidFill>
                <a:srgbClr val="00B050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4724273" y="5701039"/>
            <a:ext cx="4043157" cy="830997"/>
            <a:chOff x="4724273" y="5701039"/>
            <a:chExt cx="4043157" cy="830997"/>
          </a:xfrm>
        </p:grpSpPr>
        <p:sp>
          <p:nvSpPr>
            <p:cNvPr id="19" name="TextBox 18"/>
            <p:cNvSpPr txBox="1"/>
            <p:nvPr/>
          </p:nvSpPr>
          <p:spPr>
            <a:xfrm>
              <a:off x="5248874" y="5701039"/>
              <a:ext cx="35185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chemeClr val="tx2"/>
                  </a:solidFill>
                </a:rPr>
                <a:t>Means that the index is unable to exclude all entries that are not in the result set.</a:t>
              </a:r>
              <a:endParaRPr lang="en-US" sz="1600" dirty="0">
                <a:solidFill>
                  <a:schemeClr val="tx2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24273" y="5837474"/>
              <a:ext cx="79354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solidFill>
                    <a:srgbClr val="C00000"/>
                  </a:solidFill>
                </a:rPr>
                <a:t>✗</a:t>
              </a:r>
              <a:endParaRPr lang="en-US" sz="3200" dirty="0">
                <a:solidFill>
                  <a:srgbClr val="C00000"/>
                </a:solidFill>
              </a:endParaRPr>
            </a:p>
          </p:txBody>
        </p:sp>
      </p:grp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5811383"/>
              </p:ext>
            </p:extLst>
          </p:nvPr>
        </p:nvGraphicFramePr>
        <p:xfrm>
          <a:off x="6986381" y="1143000"/>
          <a:ext cx="198442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6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75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&lt;age, </a:t>
                      </a:r>
                      <a:r>
                        <a:rPr lang="en-US" dirty="0" err="1" smtClean="0"/>
                        <a:t>sal</a:t>
                      </a:r>
                      <a:r>
                        <a:rPr lang="en-US" dirty="0" smtClean="0"/>
                        <a:t>&gt;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31,400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32,300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55,140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55,400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475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43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Data Entries: How are they stored?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4" name="Content Placeholder 2"/>
          <p:cNvSpPr txBox="1">
            <a:spLocks/>
          </p:cNvSpPr>
          <p:nvPr/>
        </p:nvSpPr>
        <p:spPr>
          <a:xfrm>
            <a:off x="763250" y="1600200"/>
            <a:ext cx="7633720" cy="44195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2"/>
                </a:solidFill>
              </a:rPr>
              <a:t>What is the representation of data in the index?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Actual data or pointer(s) to the data</a:t>
            </a:r>
          </a:p>
          <a:p>
            <a:pPr lvl="1"/>
            <a:endParaRPr lang="en-US" sz="1800" dirty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How is the data stored in the data file?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Clustered or </a:t>
            </a:r>
            <a:r>
              <a:rPr lang="en-US" sz="1800" dirty="0" err="1" smtClean="0">
                <a:solidFill>
                  <a:schemeClr val="tx2"/>
                </a:solidFill>
              </a:rPr>
              <a:t>unclustered</a:t>
            </a:r>
            <a:r>
              <a:rPr lang="en-US" sz="1800" dirty="0" smtClean="0">
                <a:solidFill>
                  <a:schemeClr val="tx2"/>
                </a:solidFill>
              </a:rPr>
              <a:t> with respect to the index</a:t>
            </a:r>
          </a:p>
          <a:p>
            <a:pPr lvl="1"/>
            <a:endParaRPr lang="en-US" sz="1800" dirty="0">
              <a:solidFill>
                <a:schemeClr val="tx2"/>
              </a:solidFill>
            </a:endParaRPr>
          </a:p>
          <a:p>
            <a:r>
              <a:rPr lang="en-US" sz="2000" b="1" dirty="0" smtClean="0">
                <a:solidFill>
                  <a:schemeClr val="tx2"/>
                </a:solidFill>
              </a:rPr>
              <a:t>Big Impact on Performance</a:t>
            </a:r>
          </a:p>
        </p:txBody>
      </p:sp>
    </p:spTree>
    <p:extLst>
      <p:ext uri="{BB962C8B-B14F-4D97-AF65-F5344CB8AC3E}">
        <p14:creationId xmlns:p14="http://schemas.microsoft.com/office/powerpoint/2010/main" val="2124230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44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What </a:t>
            </a:r>
            <a:r>
              <a:rPr lang="en-US" dirty="0">
                <a:solidFill>
                  <a:schemeClr val="tx2"/>
                </a:solidFill>
              </a:rPr>
              <a:t>to store as a data entry in an </a:t>
            </a:r>
            <a:r>
              <a:rPr lang="en-US" dirty="0" smtClean="0">
                <a:solidFill>
                  <a:schemeClr val="tx2"/>
                </a:solidFill>
              </a:rPr>
              <a:t>index?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4" name="Content Placeholder 2"/>
          <p:cNvSpPr txBox="1">
            <a:spLocks/>
          </p:cNvSpPr>
          <p:nvPr/>
        </p:nvSpPr>
        <p:spPr>
          <a:xfrm>
            <a:off x="763250" y="1600200"/>
            <a:ext cx="7633720" cy="44195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2"/>
                </a:solidFill>
              </a:rPr>
              <a:t>Three main alternatives:</a:t>
            </a:r>
          </a:p>
          <a:p>
            <a:pPr marL="800100" lvl="1" indent="-342900">
              <a:buAutoNum type="arabicPeriod"/>
            </a:pPr>
            <a:r>
              <a:rPr lang="en-US" sz="1800" b="1" dirty="0" smtClean="0">
                <a:solidFill>
                  <a:schemeClr val="tx2"/>
                </a:solidFill>
              </a:rPr>
              <a:t>By </a:t>
            </a:r>
            <a:r>
              <a:rPr lang="en-US" sz="1800" b="1" dirty="0">
                <a:solidFill>
                  <a:schemeClr val="tx2"/>
                </a:solidFill>
              </a:rPr>
              <a:t>Value: </a:t>
            </a:r>
            <a:endParaRPr lang="en-US" sz="1800" b="1" dirty="0" smtClean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r>
              <a:rPr lang="en-US" sz="1800" b="1" dirty="0">
                <a:solidFill>
                  <a:schemeClr val="tx2"/>
                </a:solidFill>
              </a:rPr>
              <a:t> </a:t>
            </a:r>
            <a:r>
              <a:rPr lang="en-US" sz="1800" b="1" dirty="0" smtClean="0">
                <a:solidFill>
                  <a:schemeClr val="tx2"/>
                </a:solidFill>
              </a:rPr>
              <a:t>      </a:t>
            </a:r>
            <a:r>
              <a:rPr lang="en-US" sz="1800" dirty="0" smtClean="0">
                <a:solidFill>
                  <a:schemeClr val="tx2"/>
                </a:solidFill>
              </a:rPr>
              <a:t>A </a:t>
            </a:r>
            <a:r>
              <a:rPr lang="en-US" sz="1800" dirty="0">
                <a:solidFill>
                  <a:schemeClr val="tx2"/>
                </a:solidFill>
              </a:rPr>
              <a:t>data entry </a:t>
            </a:r>
            <a:r>
              <a:rPr lang="en-US" sz="1800" b="1" dirty="0">
                <a:solidFill>
                  <a:schemeClr val="tx2"/>
                </a:solidFill>
              </a:rPr>
              <a:t>k*</a:t>
            </a:r>
            <a:r>
              <a:rPr lang="en-US" sz="1800" dirty="0" smtClean="0">
                <a:solidFill>
                  <a:schemeClr val="tx2"/>
                </a:solidFill>
              </a:rPr>
              <a:t> </a:t>
            </a:r>
            <a:r>
              <a:rPr lang="en-US" sz="1800" dirty="0">
                <a:solidFill>
                  <a:schemeClr val="tx2"/>
                </a:solidFill>
              </a:rPr>
              <a:t>is an actual data record (with search key value </a:t>
            </a:r>
            <a:r>
              <a:rPr lang="en-US" sz="1800" b="1" dirty="0">
                <a:solidFill>
                  <a:schemeClr val="tx2"/>
                </a:solidFill>
              </a:rPr>
              <a:t>k</a:t>
            </a:r>
            <a:r>
              <a:rPr lang="en-US" sz="1800" dirty="0">
                <a:solidFill>
                  <a:schemeClr val="tx2"/>
                </a:solidFill>
              </a:rPr>
              <a:t>).</a:t>
            </a:r>
            <a:br>
              <a:rPr lang="en-US" sz="1800" dirty="0">
                <a:solidFill>
                  <a:schemeClr val="tx2"/>
                </a:solidFill>
              </a:rPr>
            </a:br>
            <a:r>
              <a:rPr lang="en-US" sz="1800" b="1" dirty="0">
                <a:solidFill>
                  <a:schemeClr val="tx2"/>
                </a:solidFill>
              </a:rPr>
              <a:t>2.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b="1" dirty="0">
                <a:solidFill>
                  <a:schemeClr val="tx2"/>
                </a:solidFill>
              </a:rPr>
              <a:t>By Reference: </a:t>
            </a:r>
            <a:r>
              <a:rPr lang="en-US" sz="1800" dirty="0">
                <a:solidFill>
                  <a:schemeClr val="tx2"/>
                </a:solidFill>
              </a:rPr>
              <a:t>&lt;</a:t>
            </a:r>
            <a:r>
              <a:rPr lang="en-US" sz="1800" b="1" dirty="0">
                <a:solidFill>
                  <a:schemeClr val="tx2"/>
                </a:solidFill>
              </a:rPr>
              <a:t>k</a:t>
            </a:r>
            <a:r>
              <a:rPr lang="en-US" sz="1800" dirty="0">
                <a:solidFill>
                  <a:schemeClr val="tx2"/>
                </a:solidFill>
              </a:rPr>
              <a:t>, rid of matching data record&gt;</a:t>
            </a:r>
          </a:p>
          <a:p>
            <a:pPr marL="457200" lvl="1" indent="0">
              <a:buNone/>
            </a:pPr>
            <a:r>
              <a:rPr lang="en-US" sz="1800" dirty="0" smtClean="0">
                <a:solidFill>
                  <a:schemeClr val="tx2"/>
                </a:solidFill>
              </a:rPr>
              <a:t>     A </a:t>
            </a:r>
            <a:r>
              <a:rPr lang="en-US" sz="1800" dirty="0">
                <a:solidFill>
                  <a:schemeClr val="tx2"/>
                </a:solidFill>
              </a:rPr>
              <a:t>data entry </a:t>
            </a:r>
            <a:r>
              <a:rPr lang="en-US" sz="1800" b="1" dirty="0">
                <a:solidFill>
                  <a:schemeClr val="tx2"/>
                </a:solidFill>
              </a:rPr>
              <a:t>k* </a:t>
            </a:r>
            <a:r>
              <a:rPr lang="en-US" sz="1800" dirty="0" smtClean="0">
                <a:solidFill>
                  <a:schemeClr val="tx2"/>
                </a:solidFill>
              </a:rPr>
              <a:t>is </a:t>
            </a:r>
            <a:r>
              <a:rPr lang="en-US" sz="1800" dirty="0">
                <a:solidFill>
                  <a:schemeClr val="tx2"/>
                </a:solidFill>
              </a:rPr>
              <a:t>a (k, </a:t>
            </a:r>
            <a:r>
              <a:rPr lang="en-US" sz="1800" i="1" dirty="0">
                <a:solidFill>
                  <a:schemeClr val="tx2"/>
                </a:solidFill>
              </a:rPr>
              <a:t>rid</a:t>
            </a:r>
            <a:r>
              <a:rPr lang="en-US" sz="1800" dirty="0">
                <a:solidFill>
                  <a:schemeClr val="tx2"/>
                </a:solidFill>
              </a:rPr>
              <a:t>) pair, where </a:t>
            </a:r>
            <a:r>
              <a:rPr lang="en-US" sz="1800" i="1" dirty="0">
                <a:solidFill>
                  <a:schemeClr val="tx2"/>
                </a:solidFill>
              </a:rPr>
              <a:t>rid</a:t>
            </a:r>
            <a:r>
              <a:rPr lang="en-US" sz="1800" dirty="0">
                <a:solidFill>
                  <a:schemeClr val="tx2"/>
                </a:solidFill>
              </a:rPr>
              <a:t> is the record id of a </a:t>
            </a:r>
            <a:r>
              <a:rPr lang="en-US" sz="1800" dirty="0" smtClean="0">
                <a:solidFill>
                  <a:schemeClr val="tx2"/>
                </a:solidFill>
              </a:rPr>
              <a:t>data   </a:t>
            </a:r>
          </a:p>
          <a:p>
            <a:pPr marL="457200" lvl="1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smtClean="0">
                <a:solidFill>
                  <a:schemeClr val="tx2"/>
                </a:solidFill>
              </a:rPr>
              <a:t>    record with </a:t>
            </a:r>
            <a:r>
              <a:rPr lang="en-US" sz="1800" dirty="0">
                <a:solidFill>
                  <a:schemeClr val="tx2"/>
                </a:solidFill>
              </a:rPr>
              <a:t>search key value </a:t>
            </a:r>
            <a:r>
              <a:rPr lang="en-US" sz="1800" b="1" dirty="0">
                <a:solidFill>
                  <a:schemeClr val="tx2"/>
                </a:solidFill>
              </a:rPr>
              <a:t>k</a:t>
            </a:r>
            <a:r>
              <a:rPr lang="en-US" sz="1800" dirty="0">
                <a:solidFill>
                  <a:schemeClr val="tx2"/>
                </a:solidFill>
              </a:rPr>
              <a:t>.</a:t>
            </a:r>
            <a:br>
              <a:rPr lang="en-US" sz="1800" dirty="0">
                <a:solidFill>
                  <a:schemeClr val="tx2"/>
                </a:solidFill>
              </a:rPr>
            </a:br>
            <a:r>
              <a:rPr lang="en-US" sz="1800" b="1" dirty="0">
                <a:solidFill>
                  <a:schemeClr val="tx2"/>
                </a:solidFill>
              </a:rPr>
              <a:t>3.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b="1" dirty="0">
                <a:solidFill>
                  <a:schemeClr val="tx2"/>
                </a:solidFill>
              </a:rPr>
              <a:t>By List of References: </a:t>
            </a:r>
            <a:r>
              <a:rPr lang="en-US" sz="1800" dirty="0">
                <a:solidFill>
                  <a:schemeClr val="tx2"/>
                </a:solidFill>
              </a:rPr>
              <a:t>&lt;</a:t>
            </a:r>
            <a:r>
              <a:rPr lang="en-US" sz="1800" b="1" dirty="0">
                <a:solidFill>
                  <a:schemeClr val="tx2"/>
                </a:solidFill>
              </a:rPr>
              <a:t>k</a:t>
            </a:r>
            <a:r>
              <a:rPr lang="en-US" sz="1800" dirty="0">
                <a:solidFill>
                  <a:schemeClr val="tx2"/>
                </a:solidFill>
              </a:rPr>
              <a:t>, list of rids of </a:t>
            </a:r>
            <a:r>
              <a:rPr lang="en-US" sz="1800" i="1" dirty="0">
                <a:solidFill>
                  <a:schemeClr val="tx2"/>
                </a:solidFill>
              </a:rPr>
              <a:t>all</a:t>
            </a:r>
            <a:r>
              <a:rPr lang="en-US" sz="1800" dirty="0">
                <a:solidFill>
                  <a:schemeClr val="tx2"/>
                </a:solidFill>
              </a:rPr>
              <a:t> matching data records&gt;</a:t>
            </a:r>
          </a:p>
          <a:p>
            <a:pPr marL="457200" lvl="1" indent="0">
              <a:buNone/>
            </a:pPr>
            <a:r>
              <a:rPr lang="en-US" sz="1800" dirty="0" smtClean="0">
                <a:solidFill>
                  <a:schemeClr val="tx2"/>
                </a:solidFill>
              </a:rPr>
              <a:t>      A </a:t>
            </a:r>
            <a:r>
              <a:rPr lang="en-US" sz="1800" dirty="0">
                <a:solidFill>
                  <a:schemeClr val="tx2"/>
                </a:solidFill>
              </a:rPr>
              <a:t>data entry </a:t>
            </a:r>
            <a:r>
              <a:rPr lang="en-US" sz="1800" b="1" dirty="0">
                <a:solidFill>
                  <a:schemeClr val="tx2"/>
                </a:solidFill>
              </a:rPr>
              <a:t>k* </a:t>
            </a:r>
            <a:r>
              <a:rPr lang="en-US" sz="1800" dirty="0" smtClean="0">
                <a:solidFill>
                  <a:schemeClr val="tx2"/>
                </a:solidFill>
              </a:rPr>
              <a:t>is </a:t>
            </a:r>
            <a:r>
              <a:rPr lang="en-US" sz="1800" dirty="0">
                <a:solidFill>
                  <a:schemeClr val="tx2"/>
                </a:solidFill>
              </a:rPr>
              <a:t>a (k. rid-list) pair, where rid-list is a list of record ids of</a:t>
            </a:r>
            <a:br>
              <a:rPr lang="en-US" sz="1800" dirty="0">
                <a:solidFill>
                  <a:schemeClr val="tx2"/>
                </a:solidFill>
              </a:rPr>
            </a:br>
            <a:r>
              <a:rPr lang="en-US" sz="1800" dirty="0" smtClean="0">
                <a:solidFill>
                  <a:schemeClr val="tx2"/>
                </a:solidFill>
              </a:rPr>
              <a:t>     data </a:t>
            </a:r>
            <a:r>
              <a:rPr lang="en-US" sz="1800" dirty="0">
                <a:solidFill>
                  <a:schemeClr val="tx2"/>
                </a:solidFill>
              </a:rPr>
              <a:t>records with search key value k</a:t>
            </a:r>
            <a:r>
              <a:rPr lang="en-US" sz="1800" dirty="0" smtClean="0">
                <a:solidFill>
                  <a:schemeClr val="tx2"/>
                </a:solidFill>
              </a:rPr>
              <a:t>.</a:t>
            </a:r>
            <a:endParaRPr lang="is-IS" sz="1800" dirty="0">
              <a:solidFill>
                <a:schemeClr val="tx2"/>
              </a:solidFill>
            </a:endParaRPr>
          </a:p>
          <a:p>
            <a:r>
              <a:rPr lang="is-IS" sz="2000" dirty="0" smtClean="0">
                <a:solidFill>
                  <a:schemeClr val="tx2"/>
                </a:solidFill>
              </a:rPr>
              <a:t>Can have multiple (different) indexes per file, for e.g.,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file stored by </a:t>
            </a:r>
            <a:r>
              <a:rPr lang="en-US" sz="1800" b="1" dirty="0" smtClean="0">
                <a:solidFill>
                  <a:schemeClr val="tx2"/>
                </a:solidFill>
              </a:rPr>
              <a:t>age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a hash index on </a:t>
            </a:r>
            <a:r>
              <a:rPr lang="en-US" sz="1800" b="1" dirty="0" smtClean="0">
                <a:solidFill>
                  <a:schemeClr val="tx2"/>
                </a:solidFill>
              </a:rPr>
              <a:t>salary</a:t>
            </a:r>
            <a:r>
              <a:rPr lang="en-US" sz="1800" dirty="0" smtClean="0">
                <a:solidFill>
                  <a:schemeClr val="tx2"/>
                </a:solidFill>
              </a:rPr>
              <a:t> and 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B+ tree index on </a:t>
            </a:r>
            <a:r>
              <a:rPr lang="en-US" sz="1800" b="1" dirty="0" smtClean="0">
                <a:solidFill>
                  <a:schemeClr val="tx2"/>
                </a:solidFill>
              </a:rPr>
              <a:t>name</a:t>
            </a:r>
            <a:r>
              <a:rPr lang="en-US" sz="1800" dirty="0" smtClean="0">
                <a:solidFill>
                  <a:schemeClr val="tx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3054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45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Alternatives for Storing Data Entries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4" name="Content Placeholder 2"/>
          <p:cNvSpPr txBox="1">
            <a:spLocks/>
          </p:cNvSpPr>
          <p:nvPr/>
        </p:nvSpPr>
        <p:spPr>
          <a:xfrm>
            <a:off x="763250" y="2209800"/>
            <a:ext cx="7633720" cy="38099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2"/>
                </a:solidFill>
              </a:rPr>
              <a:t>Index as a file organization for records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Similar to heap files or sorted files</a:t>
            </a:r>
            <a:endParaRPr lang="en-US" sz="1800" b="1" dirty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No “</a:t>
            </a:r>
            <a:r>
              <a:rPr lang="en-US" sz="2000" b="1" dirty="0" smtClean="0">
                <a:solidFill>
                  <a:schemeClr val="tx2"/>
                </a:solidFill>
              </a:rPr>
              <a:t>pointer lookups</a:t>
            </a:r>
            <a:r>
              <a:rPr lang="en-US" sz="2000" dirty="0" smtClean="0">
                <a:solidFill>
                  <a:schemeClr val="tx2"/>
                </a:solidFill>
              </a:rPr>
              <a:t>” to get data records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Following record ids</a:t>
            </a:r>
            <a:endParaRPr lang="is-IS" sz="1800" dirty="0">
              <a:solidFill>
                <a:schemeClr val="tx2"/>
              </a:solidFill>
            </a:endParaRPr>
          </a:p>
          <a:p>
            <a:r>
              <a:rPr lang="is-IS" sz="2000" dirty="0" smtClean="0">
                <a:solidFill>
                  <a:schemeClr val="tx2"/>
                </a:solidFill>
              </a:rPr>
              <a:t>Could a single relation have multiple indexes of this form?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6021" y="1766341"/>
            <a:ext cx="5946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Alternative 1: </a:t>
            </a:r>
            <a:r>
              <a:rPr lang="en-US" b="1" dirty="0" smtClean="0">
                <a:solidFill>
                  <a:schemeClr val="tx2"/>
                </a:solidFill>
              </a:rPr>
              <a:t>By Value </a:t>
            </a:r>
            <a:r>
              <a:rPr lang="en-US" dirty="0" smtClean="0">
                <a:solidFill>
                  <a:schemeClr val="tx2"/>
                </a:solidFill>
              </a:rPr>
              <a:t>– Actual data record (with key value </a:t>
            </a:r>
            <a:r>
              <a:rPr lang="en-US" b="1" dirty="0" smtClean="0">
                <a:solidFill>
                  <a:schemeClr val="tx2"/>
                </a:solidFill>
              </a:rPr>
              <a:t>k</a:t>
            </a:r>
            <a:r>
              <a:rPr lang="en-US" dirty="0" smtClean="0">
                <a:solidFill>
                  <a:schemeClr val="tx2"/>
                </a:solidFill>
              </a:rPr>
              <a:t>)</a:t>
            </a:r>
            <a:endParaRPr lang="en-US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202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46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Alternatives for Storing Data Entries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4" name="Content Placeholder 2"/>
          <p:cNvSpPr txBox="1">
            <a:spLocks/>
          </p:cNvSpPr>
          <p:nvPr/>
        </p:nvSpPr>
        <p:spPr>
          <a:xfrm>
            <a:off x="795116" y="5334000"/>
            <a:ext cx="7633720" cy="1219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2"/>
                </a:solidFill>
              </a:rPr>
              <a:t>Alternatives 2 or 3 needed to support multiple indexes per table!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Alternative 3 more compact than alternative 2</a:t>
            </a:r>
            <a:endParaRPr lang="en-US" sz="2000" b="1" dirty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For very large rid lists, single data entry spans multiple blocks.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6021" y="1766341"/>
            <a:ext cx="73159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Alternative 2: </a:t>
            </a:r>
            <a:r>
              <a:rPr lang="en-US" b="1" dirty="0" smtClean="0">
                <a:solidFill>
                  <a:schemeClr val="tx2"/>
                </a:solidFill>
              </a:rPr>
              <a:t>By Reference,</a:t>
            </a:r>
            <a:r>
              <a:rPr lang="en-US" dirty="0" smtClean="0">
                <a:solidFill>
                  <a:schemeClr val="tx2"/>
                </a:solidFill>
              </a:rPr>
              <a:t> &lt;</a:t>
            </a:r>
            <a:r>
              <a:rPr lang="en-US" b="1" dirty="0" smtClean="0">
                <a:solidFill>
                  <a:schemeClr val="tx2"/>
                </a:solidFill>
              </a:rPr>
              <a:t>k</a:t>
            </a:r>
            <a:r>
              <a:rPr lang="en-US" dirty="0" smtClean="0">
                <a:solidFill>
                  <a:schemeClr val="tx2"/>
                </a:solidFill>
              </a:rPr>
              <a:t>, rid of matching data record&gt; and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Alternative 3: </a:t>
            </a:r>
            <a:r>
              <a:rPr lang="en-US" b="1" dirty="0" smtClean="0">
                <a:solidFill>
                  <a:schemeClr val="tx2"/>
                </a:solidFill>
              </a:rPr>
              <a:t>By List of references,</a:t>
            </a:r>
            <a:r>
              <a:rPr lang="en-US" dirty="0" smtClean="0">
                <a:solidFill>
                  <a:schemeClr val="tx2"/>
                </a:solidFill>
              </a:rPr>
              <a:t> &lt;</a:t>
            </a:r>
            <a:r>
              <a:rPr lang="en-US" b="1" dirty="0" smtClean="0">
                <a:solidFill>
                  <a:schemeClr val="tx2"/>
                </a:solidFill>
              </a:rPr>
              <a:t>k</a:t>
            </a:r>
            <a:r>
              <a:rPr lang="en-US" dirty="0" smtClean="0">
                <a:solidFill>
                  <a:schemeClr val="tx2"/>
                </a:solidFill>
              </a:rPr>
              <a:t>, list of rids of matching data records&gt;</a:t>
            </a:r>
            <a:endParaRPr lang="en-US" b="1" dirty="0">
              <a:solidFill>
                <a:schemeClr val="tx2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2628619"/>
              </p:ext>
            </p:extLst>
          </p:nvPr>
        </p:nvGraphicFramePr>
        <p:xfrm>
          <a:off x="263506" y="3145369"/>
          <a:ext cx="1571106" cy="157903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85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55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363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Key</a:t>
                      </a:r>
                      <a:endParaRPr lang="en-US" sz="12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Record Id</a:t>
                      </a:r>
                      <a:endParaRPr lang="en-US" sz="12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Gonzalez</a:t>
                      </a:r>
                      <a:endParaRPr lang="en-US" sz="12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2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Gonzalez</a:t>
                      </a:r>
                      <a:endParaRPr lang="en-US" sz="12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2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Gonzalez</a:t>
                      </a:r>
                      <a:endParaRPr lang="en-US" sz="12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sz="12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Hong</a:t>
                      </a:r>
                      <a:endParaRPr lang="en-US" sz="12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US" sz="12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494662"/>
              </p:ext>
            </p:extLst>
          </p:nvPr>
        </p:nvGraphicFramePr>
        <p:xfrm>
          <a:off x="6857730" y="3634624"/>
          <a:ext cx="1571106" cy="98101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85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55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Key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Record Id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34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Gonzalez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{1, 2, 3}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34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Hong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4" name="Straight Arrow Connector 3"/>
          <p:cNvCxnSpPr/>
          <p:nvPr/>
        </p:nvCxnSpPr>
        <p:spPr>
          <a:xfrm>
            <a:off x="1849831" y="3733800"/>
            <a:ext cx="81137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844289" y="4025573"/>
            <a:ext cx="81137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849831" y="4419600"/>
            <a:ext cx="81137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1849831" y="4724400"/>
            <a:ext cx="81137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 flipV="1">
            <a:off x="6000848" y="3810000"/>
            <a:ext cx="856882" cy="21557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6000848" y="4025573"/>
            <a:ext cx="851340" cy="9956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6000848" y="4025573"/>
            <a:ext cx="851340" cy="39402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6000848" y="4419600"/>
            <a:ext cx="851340" cy="27060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304800" y="2794822"/>
            <a:ext cx="14291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By Reference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553200" y="3244334"/>
            <a:ext cx="20990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By List of references</a:t>
            </a:r>
            <a:endParaRPr lang="en-US" dirty="0"/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6672862"/>
              </p:ext>
            </p:extLst>
          </p:nvPr>
        </p:nvGraphicFramePr>
        <p:xfrm>
          <a:off x="2667000" y="3145369"/>
          <a:ext cx="3314896" cy="1732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7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87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7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SSN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Last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Name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First Name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Salary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12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123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Gonzalez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Amanda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$400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12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443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Gonzalez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Joey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$300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12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244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Gonzalez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Jose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$140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12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134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Hong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Sue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$400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9946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47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Clustered vs. </a:t>
            </a:r>
            <a:r>
              <a:rPr lang="en-US" dirty="0" err="1" smtClean="0">
                <a:solidFill>
                  <a:schemeClr val="tx2"/>
                </a:solidFill>
              </a:rPr>
              <a:t>Unclustered</a:t>
            </a:r>
            <a:r>
              <a:rPr lang="en-US" dirty="0" smtClean="0">
                <a:solidFill>
                  <a:schemeClr val="tx2"/>
                </a:solidFill>
              </a:rPr>
              <a:t> Index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4" name="Content Placeholder 2"/>
          <p:cNvSpPr txBox="1">
            <a:spLocks/>
          </p:cNvSpPr>
          <p:nvPr/>
        </p:nvSpPr>
        <p:spPr>
          <a:xfrm>
            <a:off x="763250" y="1676401"/>
            <a:ext cx="7633720" cy="2590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2"/>
                </a:solidFill>
              </a:rPr>
              <a:t>In a clustered index:</a:t>
            </a:r>
          </a:p>
          <a:p>
            <a:pPr lvl="1"/>
            <a:r>
              <a:rPr lang="en-US" sz="1800" b="1" dirty="0">
                <a:solidFill>
                  <a:schemeClr val="tx2"/>
                </a:solidFill>
              </a:rPr>
              <a:t>i</a:t>
            </a:r>
            <a:r>
              <a:rPr lang="en-US" sz="1800" b="1" dirty="0" smtClean="0">
                <a:solidFill>
                  <a:schemeClr val="tx2"/>
                </a:solidFill>
              </a:rPr>
              <a:t>ndex data entries </a:t>
            </a:r>
            <a:r>
              <a:rPr lang="en-US" sz="1800" dirty="0" smtClean="0">
                <a:solidFill>
                  <a:schemeClr val="tx2"/>
                </a:solidFill>
              </a:rPr>
              <a:t>are stored in (approximate) order by value of </a:t>
            </a:r>
            <a:r>
              <a:rPr lang="en-US" sz="1800" b="1" dirty="0" smtClean="0">
                <a:solidFill>
                  <a:schemeClr val="tx2"/>
                </a:solidFill>
              </a:rPr>
              <a:t>search keys</a:t>
            </a:r>
            <a:r>
              <a:rPr lang="en-US" sz="1800" dirty="0" smtClean="0">
                <a:solidFill>
                  <a:schemeClr val="tx2"/>
                </a:solidFill>
              </a:rPr>
              <a:t> in data records</a:t>
            </a:r>
            <a:endParaRPr lang="en-US" sz="1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5014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48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Clustered vs. </a:t>
            </a:r>
            <a:r>
              <a:rPr lang="en-US" dirty="0" err="1" smtClean="0">
                <a:solidFill>
                  <a:schemeClr val="tx2"/>
                </a:solidFill>
              </a:rPr>
              <a:t>Unclustered</a:t>
            </a:r>
            <a:r>
              <a:rPr lang="en-US" dirty="0" smtClean="0">
                <a:solidFill>
                  <a:schemeClr val="tx2"/>
                </a:solidFill>
              </a:rPr>
              <a:t> Index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4" name="Content Placeholder 2"/>
          <p:cNvSpPr txBox="1">
            <a:spLocks/>
          </p:cNvSpPr>
          <p:nvPr/>
        </p:nvSpPr>
        <p:spPr>
          <a:xfrm>
            <a:off x="763250" y="1676401"/>
            <a:ext cx="7633720" cy="2590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2"/>
                </a:solidFill>
              </a:rPr>
              <a:t>In a clustered index:</a:t>
            </a:r>
          </a:p>
          <a:p>
            <a:pPr lvl="1"/>
            <a:r>
              <a:rPr lang="en-US" sz="1800" b="1" dirty="0">
                <a:solidFill>
                  <a:schemeClr val="tx2"/>
                </a:solidFill>
              </a:rPr>
              <a:t>i</a:t>
            </a:r>
            <a:r>
              <a:rPr lang="en-US" sz="1800" b="1" dirty="0" smtClean="0">
                <a:solidFill>
                  <a:schemeClr val="tx2"/>
                </a:solidFill>
              </a:rPr>
              <a:t>ndex data entries </a:t>
            </a:r>
            <a:r>
              <a:rPr lang="en-US" sz="1800" dirty="0" smtClean="0">
                <a:solidFill>
                  <a:schemeClr val="tx2"/>
                </a:solidFill>
              </a:rPr>
              <a:t>are stored in (approximate) order by value of </a:t>
            </a:r>
            <a:r>
              <a:rPr lang="en-US" sz="1800" b="1" dirty="0" smtClean="0">
                <a:solidFill>
                  <a:schemeClr val="tx2"/>
                </a:solidFill>
              </a:rPr>
              <a:t>search keys</a:t>
            </a:r>
            <a:r>
              <a:rPr lang="en-US" sz="1800" dirty="0" smtClean="0">
                <a:solidFill>
                  <a:schemeClr val="tx2"/>
                </a:solidFill>
              </a:rPr>
              <a:t> in data records</a:t>
            </a:r>
            <a:endParaRPr lang="en-US" sz="1800" b="1" dirty="0">
              <a:solidFill>
                <a:schemeClr val="tx2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9218255"/>
              </p:ext>
            </p:extLst>
          </p:nvPr>
        </p:nvGraphicFramePr>
        <p:xfrm>
          <a:off x="2685952" y="3145369"/>
          <a:ext cx="3314896" cy="1732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7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87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7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SSN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Last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Name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First Name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Salary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12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123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Gonzalez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Amanda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$400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12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443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Gonzalez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Joey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$300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12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244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Gonzalez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Jose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$140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12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134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Hong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Sue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$400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3962110"/>
              </p:ext>
            </p:extLst>
          </p:nvPr>
        </p:nvGraphicFramePr>
        <p:xfrm>
          <a:off x="263506" y="3145369"/>
          <a:ext cx="1571106" cy="173143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85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55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6030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Key</a:t>
                      </a:r>
                      <a:endParaRPr lang="en-US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Record Id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Gonzalez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Gonzalez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Gonzalez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Hong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4" name="Straight Arrow Connector 13"/>
          <p:cNvCxnSpPr/>
          <p:nvPr/>
        </p:nvCxnSpPr>
        <p:spPr>
          <a:xfrm>
            <a:off x="1849831" y="3733800"/>
            <a:ext cx="81137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844289" y="4025573"/>
            <a:ext cx="81137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1849831" y="4419600"/>
            <a:ext cx="81137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849831" y="4724400"/>
            <a:ext cx="81137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 flipV="1">
            <a:off x="6000848" y="3810000"/>
            <a:ext cx="856882" cy="21557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6000848" y="3733800"/>
            <a:ext cx="851340" cy="68397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6016707" y="4133177"/>
            <a:ext cx="836696" cy="56920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6000848" y="4419600"/>
            <a:ext cx="851340" cy="27060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11828" y="2732352"/>
            <a:ext cx="10744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Clustered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10400" y="2783514"/>
            <a:ext cx="1318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tx2"/>
                </a:solidFill>
              </a:rPr>
              <a:t>Unclustered</a:t>
            </a:r>
            <a:endParaRPr lang="en-US" dirty="0">
              <a:solidFill>
                <a:schemeClr val="tx2"/>
              </a:solidFill>
            </a:endParaRP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708758"/>
              </p:ext>
            </p:extLst>
          </p:nvPr>
        </p:nvGraphicFramePr>
        <p:xfrm>
          <a:off x="6883906" y="3145369"/>
          <a:ext cx="1571106" cy="173143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85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55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603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Key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Record Id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Gonzalez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Gonzalez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Hong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Gonzalez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9843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49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Clustered vs. </a:t>
            </a:r>
            <a:r>
              <a:rPr lang="en-US" dirty="0" err="1" smtClean="0">
                <a:solidFill>
                  <a:schemeClr val="tx2"/>
                </a:solidFill>
              </a:rPr>
              <a:t>Unclustered</a:t>
            </a:r>
            <a:r>
              <a:rPr lang="en-US" dirty="0" smtClean="0">
                <a:solidFill>
                  <a:schemeClr val="tx2"/>
                </a:solidFill>
              </a:rPr>
              <a:t> Index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4" name="Content Placeholder 2"/>
          <p:cNvSpPr txBox="1">
            <a:spLocks/>
          </p:cNvSpPr>
          <p:nvPr/>
        </p:nvSpPr>
        <p:spPr>
          <a:xfrm>
            <a:off x="763250" y="1676400"/>
            <a:ext cx="7633720" cy="40385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2"/>
                </a:solidFill>
              </a:rPr>
              <a:t>In a clustered index:</a:t>
            </a:r>
          </a:p>
          <a:p>
            <a:pPr lvl="1"/>
            <a:r>
              <a:rPr lang="en-US" sz="1800" b="1" dirty="0">
                <a:solidFill>
                  <a:schemeClr val="tx2"/>
                </a:solidFill>
              </a:rPr>
              <a:t>i</a:t>
            </a:r>
            <a:r>
              <a:rPr lang="en-US" sz="1800" b="1" dirty="0" smtClean="0">
                <a:solidFill>
                  <a:schemeClr val="tx2"/>
                </a:solidFill>
              </a:rPr>
              <a:t>ndex data entries </a:t>
            </a:r>
            <a:r>
              <a:rPr lang="en-US" sz="1800" dirty="0" smtClean="0">
                <a:solidFill>
                  <a:schemeClr val="tx2"/>
                </a:solidFill>
              </a:rPr>
              <a:t>are stored in (approximate) order by value of </a:t>
            </a:r>
            <a:r>
              <a:rPr lang="en-US" sz="1800" b="1" dirty="0" smtClean="0">
                <a:solidFill>
                  <a:schemeClr val="tx2"/>
                </a:solidFill>
              </a:rPr>
              <a:t>search keys</a:t>
            </a:r>
            <a:r>
              <a:rPr lang="en-US" sz="1800" dirty="0" smtClean="0">
                <a:solidFill>
                  <a:schemeClr val="tx2"/>
                </a:solidFill>
              </a:rPr>
              <a:t> in data records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A file can be clustered on at most one search key</a:t>
            </a:r>
          </a:p>
          <a:p>
            <a:pPr lvl="1"/>
            <a:endParaRPr lang="en-US" sz="1800" dirty="0" smtClean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Cost of retrieving data records through index varies greatly based on whether index is clustered or not!</a:t>
            </a:r>
          </a:p>
          <a:p>
            <a:pPr marL="457200" lvl="1" indent="0">
              <a:buNone/>
            </a:pPr>
            <a:endParaRPr lang="en-US" sz="1800" i="1" dirty="0" smtClean="0">
              <a:solidFill>
                <a:schemeClr val="tx2"/>
              </a:solidFill>
            </a:endParaRPr>
          </a:p>
          <a:p>
            <a:pPr lvl="1"/>
            <a:endParaRPr lang="en-US" sz="1800" dirty="0" smtClean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Note: there is another definition of “clustering”</a:t>
            </a:r>
          </a:p>
          <a:p>
            <a:pPr lvl="1"/>
            <a:r>
              <a:rPr lang="en-US" sz="1800" b="1" dirty="0" smtClean="0">
                <a:solidFill>
                  <a:schemeClr val="tx2"/>
                </a:solidFill>
              </a:rPr>
              <a:t>Data Mining/AI</a:t>
            </a:r>
            <a:r>
              <a:rPr lang="en-US" sz="1800" dirty="0" smtClean="0">
                <a:solidFill>
                  <a:schemeClr val="tx2"/>
                </a:solidFill>
              </a:rPr>
              <a:t>: grouping similar items in n-space</a:t>
            </a:r>
            <a:endParaRPr lang="en-US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783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5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Multiple File Organizations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4" name="Content Placeholder 2"/>
          <p:cNvSpPr txBox="1">
            <a:spLocks/>
          </p:cNvSpPr>
          <p:nvPr/>
        </p:nvSpPr>
        <p:spPr>
          <a:xfrm>
            <a:off x="763250" y="1981200"/>
            <a:ext cx="7633720" cy="3200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Heap Files: 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Suitable when typical access is a full scan of all records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Unordered collection of records</a:t>
            </a:r>
            <a:endParaRPr lang="en-US" sz="2000" dirty="0">
              <a:solidFill>
                <a:schemeClr val="tx2"/>
              </a:solidFill>
            </a:endParaRP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Add/Remove records: Easy (Cost</a:t>
            </a:r>
            <a:r>
              <a:rPr lang="en-US" sz="1800" dirty="0" smtClean="0">
                <a:solidFill>
                  <a:schemeClr val="tx2"/>
                </a:solidFill>
              </a:rPr>
              <a:t>?)</a:t>
            </a:r>
            <a:endParaRPr lang="en-US" sz="2000" dirty="0" smtClean="0">
              <a:solidFill>
                <a:schemeClr val="tx2"/>
              </a:solidFill>
            </a:endParaRPr>
          </a:p>
          <a:p>
            <a:r>
              <a:rPr lang="en-US" sz="2000" b="1" dirty="0" smtClean="0">
                <a:solidFill>
                  <a:schemeClr val="tx2"/>
                </a:solidFill>
              </a:rPr>
              <a:t>Sorted Files: </a:t>
            </a:r>
            <a:endParaRPr lang="en-US" sz="2000" b="1" dirty="0">
              <a:solidFill>
                <a:schemeClr val="tx2"/>
              </a:solidFill>
            </a:endParaRP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Best for retrieval in search key order, or a range of records is needed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Arrange and store collection of records in sorted manner.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 Add/Remove records: Easy or not (Cost</a:t>
            </a:r>
            <a:r>
              <a:rPr lang="en-US" sz="1800" dirty="0" smtClean="0">
                <a:solidFill>
                  <a:schemeClr val="tx2"/>
                </a:solidFill>
              </a:rPr>
              <a:t>?)</a:t>
            </a:r>
            <a:endParaRPr lang="en-US" sz="2000" dirty="0">
              <a:solidFill>
                <a:schemeClr val="tx2"/>
              </a:solidFill>
            </a:endParaRPr>
          </a:p>
          <a:p>
            <a:r>
              <a:rPr lang="en-US" sz="2000" b="1" dirty="0" smtClean="0">
                <a:solidFill>
                  <a:schemeClr val="tx2"/>
                </a:solidFill>
              </a:rPr>
              <a:t>Clustered Files &amp; Indexes: </a:t>
            </a:r>
            <a:r>
              <a:rPr lang="en-US" sz="2000" dirty="0" smtClean="0">
                <a:solidFill>
                  <a:schemeClr val="tx2"/>
                </a:solidFill>
              </a:rPr>
              <a:t>Group data into block to enable fast lookup and efficient modifications. (More on this soon </a:t>
            </a:r>
            <a:r>
              <a:rPr lang="is-IS" sz="2000" dirty="0" smtClean="0">
                <a:solidFill>
                  <a:schemeClr val="tx2"/>
                </a:solidFill>
              </a:rPr>
              <a:t>…)</a:t>
            </a:r>
            <a:endParaRPr lang="en-US" sz="2000" dirty="0" smtClean="0">
              <a:solidFill>
                <a:schemeClr val="tx2"/>
              </a:solidFill>
            </a:endParaRPr>
          </a:p>
          <a:p>
            <a:endParaRPr lang="en-US" sz="2000" dirty="0" smtClean="0">
              <a:solidFill>
                <a:schemeClr val="tx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3250" y="1447800"/>
            <a:ext cx="7780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Many alternatives exist, each good in some situations and not so good in others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51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uiExpand="1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50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Clustered vs. </a:t>
            </a:r>
            <a:r>
              <a:rPr lang="en-US" dirty="0" err="1" smtClean="0">
                <a:solidFill>
                  <a:schemeClr val="tx2"/>
                </a:solidFill>
              </a:rPr>
              <a:t>Unclustered</a:t>
            </a:r>
            <a:r>
              <a:rPr lang="en-US" dirty="0" smtClean="0">
                <a:solidFill>
                  <a:schemeClr val="tx2"/>
                </a:solidFill>
              </a:rPr>
              <a:t> Index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777081" y="1743945"/>
            <a:ext cx="7633720" cy="1905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2"/>
                </a:solidFill>
              </a:rPr>
              <a:t>To build a clustered index, first sort the heap file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Leave some free space on each block for future inserts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Overflow blocks may be needed for inserts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Thus, order of data records is “close to”, but not identical to, the sort order</a:t>
            </a:r>
            <a:endParaRPr lang="en-US" sz="1800" dirty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7081" y="1417264"/>
            <a:ext cx="6998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Alternative 2: </a:t>
            </a:r>
            <a:r>
              <a:rPr lang="en-US" b="1" dirty="0" smtClean="0">
                <a:solidFill>
                  <a:schemeClr val="tx2"/>
                </a:solidFill>
              </a:rPr>
              <a:t>Use references to data entries, data records in a Heap File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3" name="Line 127"/>
          <p:cNvSpPr>
            <a:spLocks noChangeShapeType="1"/>
          </p:cNvSpPr>
          <p:nvPr/>
        </p:nvSpPr>
        <p:spPr bwMode="auto">
          <a:xfrm>
            <a:off x="228600" y="5930423"/>
            <a:ext cx="8839200" cy="0"/>
          </a:xfrm>
          <a:prstGeom prst="line">
            <a:avLst/>
          </a:prstGeom>
          <a:noFill/>
          <a:ln w="12700">
            <a:solidFill>
              <a:schemeClr val="accent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83558" y="6161607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394429" y="6161607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916112" y="6158836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437795" y="615606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973377" y="615606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502025" y="615606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023311" y="615606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169059" y="540197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890405" y="540197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742225" y="5396981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933434" y="5713932"/>
            <a:ext cx="283190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1042680" y="5716703"/>
            <a:ext cx="283190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1152483" y="5725853"/>
            <a:ext cx="283190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1456859" y="5725853"/>
            <a:ext cx="46816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868943" y="5718088"/>
            <a:ext cx="283190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3978189" y="5720859"/>
            <a:ext cx="283190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4087992" y="5730009"/>
            <a:ext cx="283190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3779426" y="5720858"/>
            <a:ext cx="46816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1959300" y="5704782"/>
            <a:ext cx="28485" cy="46736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2068546" y="5707553"/>
            <a:ext cx="48385" cy="45128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2178349" y="5716703"/>
            <a:ext cx="87515" cy="44628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riangle 36"/>
          <p:cNvSpPr/>
          <p:nvPr/>
        </p:nvSpPr>
        <p:spPr>
          <a:xfrm>
            <a:off x="1828800" y="3581400"/>
            <a:ext cx="1741488" cy="1218277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Index</a:t>
            </a:r>
            <a:endParaRPr lang="en-US" dirty="0"/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1369878" y="4801900"/>
            <a:ext cx="561802" cy="60007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2091224" y="4810414"/>
            <a:ext cx="174711" cy="59156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3479493" y="4810414"/>
            <a:ext cx="463551" cy="58656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5037810" y="6161607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548681" y="6161607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6070364" y="6158836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6592047" y="615606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7127629" y="615606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7656277" y="615606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8177563" y="615606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5323311" y="540197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6044657" y="540197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7896477" y="5396981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Arrow Connector 50"/>
          <p:cNvCxnSpPr/>
          <p:nvPr/>
        </p:nvCxnSpPr>
        <p:spPr>
          <a:xfrm flipH="1">
            <a:off x="5087686" y="5713932"/>
            <a:ext cx="283190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endCxn id="42" idx="0"/>
          </p:cNvCxnSpPr>
          <p:nvPr/>
        </p:nvCxnSpPr>
        <p:spPr>
          <a:xfrm>
            <a:off x="5480122" y="5716703"/>
            <a:ext cx="269378" cy="44490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endCxn id="44" idx="0"/>
          </p:cNvCxnSpPr>
          <p:nvPr/>
        </p:nvCxnSpPr>
        <p:spPr>
          <a:xfrm>
            <a:off x="5589925" y="5725853"/>
            <a:ext cx="1202941" cy="43021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endCxn id="45" idx="0"/>
          </p:cNvCxnSpPr>
          <p:nvPr/>
        </p:nvCxnSpPr>
        <p:spPr>
          <a:xfrm>
            <a:off x="5657927" y="5725853"/>
            <a:ext cx="1670521" cy="43021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8023195" y="5718088"/>
            <a:ext cx="283190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H="1">
            <a:off x="6911503" y="5720859"/>
            <a:ext cx="1220938" cy="45128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endCxn id="46" idx="0"/>
          </p:cNvCxnSpPr>
          <p:nvPr/>
        </p:nvCxnSpPr>
        <p:spPr>
          <a:xfrm flipH="1">
            <a:off x="7857096" y="5730009"/>
            <a:ext cx="385148" cy="42605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>
            <a:off x="7438251" y="5720858"/>
            <a:ext cx="542243" cy="47036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endCxn id="41" idx="0"/>
          </p:cNvCxnSpPr>
          <p:nvPr/>
        </p:nvCxnSpPr>
        <p:spPr>
          <a:xfrm flipH="1">
            <a:off x="5238629" y="5704782"/>
            <a:ext cx="874923" cy="45682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5868137" y="5707553"/>
            <a:ext cx="354661" cy="44851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6332601" y="5716703"/>
            <a:ext cx="87515" cy="44628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riangle 61"/>
          <p:cNvSpPr/>
          <p:nvPr/>
        </p:nvSpPr>
        <p:spPr>
          <a:xfrm>
            <a:off x="5983052" y="3581400"/>
            <a:ext cx="1741488" cy="1218277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Index</a:t>
            </a:r>
            <a:endParaRPr lang="en-US" dirty="0"/>
          </a:p>
        </p:txBody>
      </p:sp>
      <p:cxnSp>
        <p:nvCxnSpPr>
          <p:cNvPr id="63" name="Straight Arrow Connector 62"/>
          <p:cNvCxnSpPr/>
          <p:nvPr/>
        </p:nvCxnSpPr>
        <p:spPr>
          <a:xfrm flipH="1">
            <a:off x="5522850" y="4809057"/>
            <a:ext cx="561802" cy="60007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H="1">
            <a:off x="6244196" y="4817571"/>
            <a:ext cx="174711" cy="59156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7632465" y="4817571"/>
            <a:ext cx="463551" cy="58656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1600200" y="5562600"/>
            <a:ext cx="253981" cy="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2310804" y="5562600"/>
            <a:ext cx="253981" cy="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3479493" y="5562600"/>
            <a:ext cx="253981" cy="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5724948" y="5554375"/>
            <a:ext cx="319709" cy="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6462091" y="5566844"/>
            <a:ext cx="319709" cy="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7564685" y="5562688"/>
            <a:ext cx="319709" cy="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1103888" y="3688541"/>
            <a:ext cx="10744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Clustered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225335" y="3679944"/>
            <a:ext cx="1318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tx2"/>
                </a:solidFill>
              </a:rPr>
              <a:t>Unclustered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234059" y="5401388"/>
            <a:ext cx="1072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2"/>
                </a:solidFill>
              </a:rPr>
              <a:t>Data Entries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4329165" y="5675112"/>
            <a:ext cx="8792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2"/>
                </a:solidFill>
              </a:rPr>
              <a:t>Index File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324064" y="5891308"/>
            <a:ext cx="8204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2"/>
                </a:solidFill>
              </a:rPr>
              <a:t>Data File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023311" y="3862742"/>
            <a:ext cx="137210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tx2"/>
                </a:solidFill>
              </a:rPr>
              <a:t>Index Entries </a:t>
            </a:r>
          </a:p>
          <a:p>
            <a:pPr algn="ctr"/>
            <a:r>
              <a:rPr lang="en-US" sz="1400" dirty="0" smtClean="0">
                <a:solidFill>
                  <a:schemeClr val="tx2"/>
                </a:solidFill>
              </a:rPr>
              <a:t>direct search for</a:t>
            </a:r>
          </a:p>
          <a:p>
            <a:pPr algn="ctr"/>
            <a:r>
              <a:rPr lang="en-US" sz="1400" b="1" dirty="0" smtClean="0">
                <a:solidFill>
                  <a:schemeClr val="tx2"/>
                </a:solidFill>
              </a:rPr>
              <a:t>data entries</a:t>
            </a:r>
          </a:p>
        </p:txBody>
      </p:sp>
    </p:spTree>
    <p:extLst>
      <p:ext uri="{BB962C8B-B14F-4D97-AF65-F5344CB8AC3E}">
        <p14:creationId xmlns:p14="http://schemas.microsoft.com/office/powerpoint/2010/main" val="912104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51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Clustered vs. </a:t>
            </a:r>
            <a:r>
              <a:rPr lang="en-US" dirty="0" err="1" smtClean="0">
                <a:solidFill>
                  <a:schemeClr val="tx2"/>
                </a:solidFill>
              </a:rPr>
              <a:t>Unclustered</a:t>
            </a:r>
            <a:r>
              <a:rPr lang="en-US" dirty="0" smtClean="0">
                <a:solidFill>
                  <a:schemeClr val="tx2"/>
                </a:solidFill>
              </a:rPr>
              <a:t> Index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777081" y="1743945"/>
            <a:ext cx="7633720" cy="1905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2"/>
                </a:solidFill>
              </a:rPr>
              <a:t>To build a clustered index, first sort the heap file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Leave some free space on each block for future inserts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Overflow blocks may be needed for inserts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Thus, order of data records is “close to”, but not identical to, the sort order</a:t>
            </a:r>
            <a:endParaRPr lang="en-US" sz="1800" dirty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7081" y="1417264"/>
            <a:ext cx="6998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Alternative 2: </a:t>
            </a:r>
            <a:r>
              <a:rPr lang="en-US" b="1" dirty="0" smtClean="0">
                <a:solidFill>
                  <a:schemeClr val="tx2"/>
                </a:solidFill>
              </a:rPr>
              <a:t>Use references to data entries, data records in a Heap File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3" name="Line 127"/>
          <p:cNvSpPr>
            <a:spLocks noChangeShapeType="1"/>
          </p:cNvSpPr>
          <p:nvPr/>
        </p:nvSpPr>
        <p:spPr bwMode="auto">
          <a:xfrm>
            <a:off x="228600" y="5930423"/>
            <a:ext cx="8839200" cy="0"/>
          </a:xfrm>
          <a:prstGeom prst="line">
            <a:avLst/>
          </a:prstGeom>
          <a:noFill/>
          <a:ln w="12700">
            <a:solidFill>
              <a:schemeClr val="accent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83558" y="6161607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394429" y="6161607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916112" y="6158836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437795" y="615606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973377" y="615606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502025" y="615606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023311" y="615606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169059" y="540197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890405" y="540197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742225" y="5396981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933434" y="5713932"/>
            <a:ext cx="283190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1042680" y="5716703"/>
            <a:ext cx="283190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1152483" y="5725853"/>
            <a:ext cx="283190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1456859" y="5725853"/>
            <a:ext cx="46816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868943" y="5718088"/>
            <a:ext cx="283190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3978189" y="5720859"/>
            <a:ext cx="283190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4087992" y="5730009"/>
            <a:ext cx="283190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3779426" y="5720858"/>
            <a:ext cx="46816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1959300" y="5704782"/>
            <a:ext cx="28485" cy="46736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2068546" y="5707553"/>
            <a:ext cx="48385" cy="45128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2178349" y="5716703"/>
            <a:ext cx="87515" cy="44628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riangle 36"/>
          <p:cNvSpPr/>
          <p:nvPr/>
        </p:nvSpPr>
        <p:spPr>
          <a:xfrm>
            <a:off x="1828800" y="3581400"/>
            <a:ext cx="1741488" cy="1218277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Index</a:t>
            </a:r>
            <a:endParaRPr lang="en-US" dirty="0"/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1369878" y="4801900"/>
            <a:ext cx="561802" cy="60007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2091224" y="4810414"/>
            <a:ext cx="174711" cy="59156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3479493" y="4810414"/>
            <a:ext cx="463551" cy="58656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5037810" y="6161607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548681" y="6161607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6070364" y="6158836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6592047" y="615606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7127629" y="615606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7656277" y="615606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8177563" y="615606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5323311" y="540197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6044657" y="540197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7896477" y="5396981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Arrow Connector 50"/>
          <p:cNvCxnSpPr/>
          <p:nvPr/>
        </p:nvCxnSpPr>
        <p:spPr>
          <a:xfrm flipH="1">
            <a:off x="5087686" y="5713932"/>
            <a:ext cx="283190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endCxn id="42" idx="0"/>
          </p:cNvCxnSpPr>
          <p:nvPr/>
        </p:nvCxnSpPr>
        <p:spPr>
          <a:xfrm>
            <a:off x="5480122" y="5716703"/>
            <a:ext cx="269378" cy="44490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endCxn id="44" idx="0"/>
          </p:cNvCxnSpPr>
          <p:nvPr/>
        </p:nvCxnSpPr>
        <p:spPr>
          <a:xfrm>
            <a:off x="5589925" y="5725853"/>
            <a:ext cx="1202941" cy="43021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endCxn id="45" idx="0"/>
          </p:cNvCxnSpPr>
          <p:nvPr/>
        </p:nvCxnSpPr>
        <p:spPr>
          <a:xfrm>
            <a:off x="5657927" y="5725853"/>
            <a:ext cx="1670521" cy="43021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8023195" y="5718088"/>
            <a:ext cx="283190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H="1">
            <a:off x="6911503" y="5720859"/>
            <a:ext cx="1220938" cy="45128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endCxn id="46" idx="0"/>
          </p:cNvCxnSpPr>
          <p:nvPr/>
        </p:nvCxnSpPr>
        <p:spPr>
          <a:xfrm flipH="1">
            <a:off x="7857096" y="5730009"/>
            <a:ext cx="385148" cy="42605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>
            <a:off x="7438251" y="5720858"/>
            <a:ext cx="542243" cy="47036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endCxn id="41" idx="0"/>
          </p:cNvCxnSpPr>
          <p:nvPr/>
        </p:nvCxnSpPr>
        <p:spPr>
          <a:xfrm flipH="1">
            <a:off x="5238629" y="5704782"/>
            <a:ext cx="874923" cy="45682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5868137" y="5707553"/>
            <a:ext cx="354661" cy="44851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6332601" y="5716703"/>
            <a:ext cx="87515" cy="44628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riangle 61"/>
          <p:cNvSpPr/>
          <p:nvPr/>
        </p:nvSpPr>
        <p:spPr>
          <a:xfrm>
            <a:off x="5983052" y="3581400"/>
            <a:ext cx="1741488" cy="1218277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Index</a:t>
            </a:r>
            <a:endParaRPr lang="en-US" dirty="0"/>
          </a:p>
        </p:txBody>
      </p:sp>
      <p:cxnSp>
        <p:nvCxnSpPr>
          <p:cNvPr id="63" name="Straight Arrow Connector 62"/>
          <p:cNvCxnSpPr/>
          <p:nvPr/>
        </p:nvCxnSpPr>
        <p:spPr>
          <a:xfrm flipH="1">
            <a:off x="5522850" y="4809057"/>
            <a:ext cx="561802" cy="60007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H="1">
            <a:off x="6244196" y="4817571"/>
            <a:ext cx="174711" cy="59156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7632465" y="4817571"/>
            <a:ext cx="463551" cy="58656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1600200" y="5562600"/>
            <a:ext cx="253981" cy="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2310804" y="5562600"/>
            <a:ext cx="253981" cy="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3479493" y="5562600"/>
            <a:ext cx="253981" cy="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5724948" y="5554375"/>
            <a:ext cx="319709" cy="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6462091" y="5566844"/>
            <a:ext cx="319709" cy="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7564685" y="5562688"/>
            <a:ext cx="319709" cy="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1103888" y="3688541"/>
            <a:ext cx="10744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Clustered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225335" y="3679944"/>
            <a:ext cx="1318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tx2"/>
                </a:solidFill>
              </a:rPr>
              <a:t>Unclustered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234059" y="5401388"/>
            <a:ext cx="1072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2"/>
                </a:solidFill>
              </a:rPr>
              <a:t>Data Entries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4329165" y="5675112"/>
            <a:ext cx="8792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2"/>
                </a:solidFill>
              </a:rPr>
              <a:t>Index File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324064" y="5891308"/>
            <a:ext cx="8204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2"/>
                </a:solidFill>
              </a:rPr>
              <a:t>Data File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023311" y="3862742"/>
            <a:ext cx="137210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tx2"/>
                </a:solidFill>
              </a:rPr>
              <a:t>Index Entries </a:t>
            </a:r>
          </a:p>
          <a:p>
            <a:pPr algn="ctr"/>
            <a:r>
              <a:rPr lang="en-US" sz="1400" dirty="0" smtClean="0">
                <a:solidFill>
                  <a:schemeClr val="tx2"/>
                </a:solidFill>
              </a:rPr>
              <a:t>direct search for</a:t>
            </a:r>
          </a:p>
          <a:p>
            <a:pPr algn="ctr"/>
            <a:r>
              <a:rPr lang="en-US" sz="1400" b="1" dirty="0" smtClean="0">
                <a:solidFill>
                  <a:schemeClr val="tx2"/>
                </a:solidFill>
              </a:rPr>
              <a:t>data entries</a:t>
            </a:r>
          </a:p>
        </p:txBody>
      </p:sp>
      <p:sp>
        <p:nvSpPr>
          <p:cNvPr id="2" name="Oval 1"/>
          <p:cNvSpPr/>
          <p:nvPr/>
        </p:nvSpPr>
        <p:spPr>
          <a:xfrm>
            <a:off x="933434" y="5181600"/>
            <a:ext cx="1631351" cy="748823"/>
          </a:xfrm>
          <a:prstGeom prst="ellipse">
            <a:avLst/>
          </a:prstGeom>
          <a:solidFill>
            <a:schemeClr val="accent1"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5081808" y="5173212"/>
            <a:ext cx="1631351" cy="748823"/>
          </a:xfrm>
          <a:prstGeom prst="ellipse">
            <a:avLst/>
          </a:prstGeom>
          <a:solidFill>
            <a:schemeClr val="accent1"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343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52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Clustered vs. </a:t>
            </a:r>
            <a:r>
              <a:rPr lang="en-US" dirty="0" err="1" smtClean="0">
                <a:solidFill>
                  <a:schemeClr val="tx2"/>
                </a:solidFill>
              </a:rPr>
              <a:t>Unclustered</a:t>
            </a:r>
            <a:r>
              <a:rPr lang="en-US" dirty="0" smtClean="0">
                <a:solidFill>
                  <a:schemeClr val="tx2"/>
                </a:solidFill>
              </a:rPr>
              <a:t> Index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777081" y="1743945"/>
            <a:ext cx="7633720" cy="1905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2"/>
                </a:solidFill>
              </a:rPr>
              <a:t>To build a clustered index, first sort the heap file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Leave some free space on each block for future inserts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Overflow blocks may be needed for inserts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Thus, order of data records is “close to”, but not identical to, the sort order</a:t>
            </a:r>
            <a:endParaRPr lang="en-US" sz="1800" dirty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7081" y="1417264"/>
            <a:ext cx="6998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Alternative 2: </a:t>
            </a:r>
            <a:r>
              <a:rPr lang="en-US" b="1" dirty="0" smtClean="0">
                <a:solidFill>
                  <a:schemeClr val="tx2"/>
                </a:solidFill>
              </a:rPr>
              <a:t>Use references to data entries, data records in a Heap File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3" name="Line 127"/>
          <p:cNvSpPr>
            <a:spLocks noChangeShapeType="1"/>
          </p:cNvSpPr>
          <p:nvPr/>
        </p:nvSpPr>
        <p:spPr bwMode="auto">
          <a:xfrm>
            <a:off x="228600" y="5930423"/>
            <a:ext cx="8839200" cy="0"/>
          </a:xfrm>
          <a:prstGeom prst="line">
            <a:avLst/>
          </a:prstGeom>
          <a:noFill/>
          <a:ln w="12700">
            <a:solidFill>
              <a:schemeClr val="accent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83558" y="6161607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394429" y="6161607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916112" y="6158836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437795" y="615606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973377" y="615606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502025" y="615606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023311" y="615606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169059" y="540197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890405" y="540197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742225" y="5396981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933434" y="5713932"/>
            <a:ext cx="283190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1042680" y="5716703"/>
            <a:ext cx="283190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1152483" y="5725853"/>
            <a:ext cx="283190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1456859" y="5725853"/>
            <a:ext cx="46816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868943" y="5718088"/>
            <a:ext cx="283190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3978189" y="5720859"/>
            <a:ext cx="283190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4087992" y="5730009"/>
            <a:ext cx="283190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3779426" y="5720858"/>
            <a:ext cx="46816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1959300" y="5704782"/>
            <a:ext cx="28485" cy="46736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2068546" y="5707553"/>
            <a:ext cx="48385" cy="45128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2178349" y="5716703"/>
            <a:ext cx="87515" cy="44628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riangle 36"/>
          <p:cNvSpPr/>
          <p:nvPr/>
        </p:nvSpPr>
        <p:spPr>
          <a:xfrm>
            <a:off x="1828800" y="3581400"/>
            <a:ext cx="1741488" cy="1218277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Index</a:t>
            </a:r>
            <a:endParaRPr lang="en-US" dirty="0"/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1369878" y="4801900"/>
            <a:ext cx="561802" cy="60007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2091224" y="4810414"/>
            <a:ext cx="174711" cy="59156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3479493" y="4810414"/>
            <a:ext cx="463551" cy="58656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5037810" y="6161607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548681" y="6161607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6070364" y="6158836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6592047" y="615606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7127629" y="615606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7656277" y="615606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8177563" y="615606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5323311" y="540197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6044657" y="5401975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7896477" y="5396981"/>
            <a:ext cx="401637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Arrow Connector 50"/>
          <p:cNvCxnSpPr/>
          <p:nvPr/>
        </p:nvCxnSpPr>
        <p:spPr>
          <a:xfrm flipH="1">
            <a:off x="5087686" y="5713932"/>
            <a:ext cx="283190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endCxn id="42" idx="0"/>
          </p:cNvCxnSpPr>
          <p:nvPr/>
        </p:nvCxnSpPr>
        <p:spPr>
          <a:xfrm>
            <a:off x="5480122" y="5716703"/>
            <a:ext cx="269378" cy="44490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endCxn id="44" idx="0"/>
          </p:cNvCxnSpPr>
          <p:nvPr/>
        </p:nvCxnSpPr>
        <p:spPr>
          <a:xfrm>
            <a:off x="5589925" y="5725853"/>
            <a:ext cx="1202941" cy="43021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endCxn id="45" idx="0"/>
          </p:cNvCxnSpPr>
          <p:nvPr/>
        </p:nvCxnSpPr>
        <p:spPr>
          <a:xfrm>
            <a:off x="5657927" y="5725853"/>
            <a:ext cx="1670521" cy="43021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8023195" y="5718088"/>
            <a:ext cx="283190" cy="44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H="1">
            <a:off x="6911503" y="5720859"/>
            <a:ext cx="1220938" cy="45128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endCxn id="46" idx="0"/>
          </p:cNvCxnSpPr>
          <p:nvPr/>
        </p:nvCxnSpPr>
        <p:spPr>
          <a:xfrm flipH="1">
            <a:off x="7857096" y="5730009"/>
            <a:ext cx="385148" cy="42605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>
            <a:off x="7438251" y="5720858"/>
            <a:ext cx="542243" cy="47036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endCxn id="41" idx="0"/>
          </p:cNvCxnSpPr>
          <p:nvPr/>
        </p:nvCxnSpPr>
        <p:spPr>
          <a:xfrm flipH="1">
            <a:off x="5238629" y="5704782"/>
            <a:ext cx="874923" cy="45682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5868137" y="5707553"/>
            <a:ext cx="354661" cy="44851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6332601" y="5716703"/>
            <a:ext cx="87515" cy="44628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riangle 61"/>
          <p:cNvSpPr/>
          <p:nvPr/>
        </p:nvSpPr>
        <p:spPr>
          <a:xfrm>
            <a:off x="5983052" y="3581400"/>
            <a:ext cx="1741488" cy="1218277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Index</a:t>
            </a:r>
            <a:endParaRPr lang="en-US" dirty="0"/>
          </a:p>
        </p:txBody>
      </p:sp>
      <p:cxnSp>
        <p:nvCxnSpPr>
          <p:cNvPr id="63" name="Straight Arrow Connector 62"/>
          <p:cNvCxnSpPr/>
          <p:nvPr/>
        </p:nvCxnSpPr>
        <p:spPr>
          <a:xfrm flipH="1">
            <a:off x="5522850" y="4809057"/>
            <a:ext cx="561802" cy="60007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H="1">
            <a:off x="6244196" y="4817571"/>
            <a:ext cx="174711" cy="59156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7632465" y="4817571"/>
            <a:ext cx="463551" cy="58656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1600200" y="5562600"/>
            <a:ext cx="253981" cy="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2310804" y="5562600"/>
            <a:ext cx="253981" cy="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3479493" y="5562600"/>
            <a:ext cx="253981" cy="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5724948" y="5554375"/>
            <a:ext cx="319709" cy="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6462091" y="5566844"/>
            <a:ext cx="319709" cy="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7564685" y="5562688"/>
            <a:ext cx="319709" cy="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1103888" y="3688541"/>
            <a:ext cx="10744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Clustered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225335" y="3679944"/>
            <a:ext cx="1318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tx2"/>
                </a:solidFill>
              </a:rPr>
              <a:t>Unclustered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234059" y="5401388"/>
            <a:ext cx="1072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2"/>
                </a:solidFill>
              </a:rPr>
              <a:t>Data Entries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4329165" y="5675112"/>
            <a:ext cx="8792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2"/>
                </a:solidFill>
              </a:rPr>
              <a:t>Index File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324064" y="5891308"/>
            <a:ext cx="8204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2"/>
                </a:solidFill>
              </a:rPr>
              <a:t>Data File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023311" y="3862742"/>
            <a:ext cx="137210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tx2"/>
                </a:solidFill>
              </a:rPr>
              <a:t>Index Entries </a:t>
            </a:r>
          </a:p>
          <a:p>
            <a:pPr algn="ctr"/>
            <a:r>
              <a:rPr lang="en-US" sz="1400" dirty="0" smtClean="0">
                <a:solidFill>
                  <a:schemeClr val="tx2"/>
                </a:solidFill>
              </a:rPr>
              <a:t>direct search for</a:t>
            </a:r>
          </a:p>
          <a:p>
            <a:pPr algn="ctr"/>
            <a:r>
              <a:rPr lang="en-US" sz="1400" b="1" dirty="0" smtClean="0">
                <a:solidFill>
                  <a:schemeClr val="tx2"/>
                </a:solidFill>
              </a:rPr>
              <a:t>data entries</a:t>
            </a:r>
          </a:p>
        </p:txBody>
      </p:sp>
      <p:sp>
        <p:nvSpPr>
          <p:cNvPr id="2" name="Oval 1"/>
          <p:cNvSpPr/>
          <p:nvPr/>
        </p:nvSpPr>
        <p:spPr>
          <a:xfrm>
            <a:off x="933434" y="5181600"/>
            <a:ext cx="1631351" cy="748823"/>
          </a:xfrm>
          <a:prstGeom prst="ellipse">
            <a:avLst/>
          </a:prstGeom>
          <a:solidFill>
            <a:schemeClr val="accent1"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5081808" y="5173212"/>
            <a:ext cx="1631351" cy="748823"/>
          </a:xfrm>
          <a:prstGeom prst="ellipse">
            <a:avLst/>
          </a:prstGeom>
          <a:solidFill>
            <a:schemeClr val="accent1"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58682" y="6068291"/>
            <a:ext cx="1660714" cy="484909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4939458" y="6077490"/>
            <a:ext cx="2652678" cy="484909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734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53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Clustered vs. </a:t>
            </a:r>
            <a:r>
              <a:rPr lang="en-US" dirty="0" err="1" smtClean="0">
                <a:solidFill>
                  <a:schemeClr val="tx2"/>
                </a:solidFill>
              </a:rPr>
              <a:t>Unclustered</a:t>
            </a:r>
            <a:r>
              <a:rPr lang="en-US" dirty="0" smtClean="0">
                <a:solidFill>
                  <a:schemeClr val="tx2"/>
                </a:solidFill>
              </a:rPr>
              <a:t> Indexes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4" name="Content Placeholder 2"/>
          <p:cNvSpPr txBox="1">
            <a:spLocks/>
          </p:cNvSpPr>
          <p:nvPr/>
        </p:nvSpPr>
        <p:spPr>
          <a:xfrm>
            <a:off x="763250" y="1676400"/>
            <a:ext cx="7633720" cy="40385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2"/>
                </a:solidFill>
              </a:rPr>
              <a:t>Clustered Index Pros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Efficient for range searches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Potentially locality benefits?</a:t>
            </a:r>
          </a:p>
          <a:p>
            <a:pPr lvl="2"/>
            <a:r>
              <a:rPr lang="en-US" sz="1600" dirty="0" smtClean="0">
                <a:solidFill>
                  <a:schemeClr val="tx2"/>
                </a:solidFill>
              </a:rPr>
              <a:t>Sequential disk access, prefetching, etc.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Support certain types of compression</a:t>
            </a:r>
          </a:p>
          <a:p>
            <a:pPr lvl="2"/>
            <a:r>
              <a:rPr lang="en-US" sz="1600" dirty="0" smtClean="0">
                <a:solidFill>
                  <a:schemeClr val="tx2"/>
                </a:solidFill>
              </a:rPr>
              <a:t>More soon on this topic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Clustered Cons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More expensive to maintain</a:t>
            </a:r>
          </a:p>
          <a:p>
            <a:pPr lvl="2"/>
            <a:r>
              <a:rPr lang="en-US" sz="1600" dirty="0" smtClean="0">
                <a:solidFill>
                  <a:schemeClr val="tx2"/>
                </a:solidFill>
              </a:rPr>
              <a:t>Need to update index data structure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Heap file usually only </a:t>
            </a:r>
            <a:r>
              <a:rPr lang="en-US" sz="1800" b="1" dirty="0" smtClean="0">
                <a:solidFill>
                  <a:schemeClr val="tx2"/>
                </a:solidFill>
              </a:rPr>
              <a:t>packed to 2/3 </a:t>
            </a:r>
            <a:r>
              <a:rPr lang="en-US" sz="1800" dirty="0" smtClean="0">
                <a:solidFill>
                  <a:schemeClr val="tx2"/>
                </a:solidFill>
              </a:rPr>
              <a:t>to accommodate inserts</a:t>
            </a:r>
          </a:p>
        </p:txBody>
      </p:sp>
    </p:spTree>
    <p:extLst>
      <p:ext uri="{BB962C8B-B14F-4D97-AF65-F5344CB8AC3E}">
        <p14:creationId xmlns:p14="http://schemas.microsoft.com/office/powerpoint/2010/main" val="1844790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uiExpand="1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54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Cost of Operations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205481" y="5445290"/>
            <a:ext cx="7633720" cy="1069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B: </a:t>
            </a:r>
            <a:r>
              <a:rPr lang="en-US" sz="2000" dirty="0" smtClean="0">
                <a:solidFill>
                  <a:schemeClr val="tx2"/>
                </a:solidFill>
              </a:rPr>
              <a:t>The number of data blocks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R: </a:t>
            </a:r>
            <a:r>
              <a:rPr lang="en-US" sz="2000" dirty="0" smtClean="0">
                <a:solidFill>
                  <a:schemeClr val="tx2"/>
                </a:solidFill>
              </a:rPr>
              <a:t>Number of records per block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D: </a:t>
            </a:r>
            <a:r>
              <a:rPr lang="en-US" sz="2000" dirty="0" smtClean="0">
                <a:solidFill>
                  <a:schemeClr val="tx2"/>
                </a:solidFill>
              </a:rPr>
              <a:t>Average time to read/write disk block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343274"/>
              </p:ext>
            </p:extLst>
          </p:nvPr>
        </p:nvGraphicFramePr>
        <p:xfrm>
          <a:off x="1295400" y="1675226"/>
          <a:ext cx="6096000" cy="3125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08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Heap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Sorted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Scan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all records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Equality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 * 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Range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B)+pages)*D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Insert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B)+B)*D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Delete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*B+1)*D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B)+B)*D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895600" y="4966072"/>
            <a:ext cx="3190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Can we do better with indexes?</a:t>
            </a:r>
            <a:endParaRPr lang="en-US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666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55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Cost of Operations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205481" y="5445290"/>
            <a:ext cx="7633720" cy="1069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B: </a:t>
            </a:r>
            <a:r>
              <a:rPr lang="en-US" sz="2000" dirty="0" smtClean="0">
                <a:solidFill>
                  <a:schemeClr val="tx2"/>
                </a:solidFill>
              </a:rPr>
              <a:t>The number of data blocks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R: </a:t>
            </a:r>
            <a:r>
              <a:rPr lang="en-US" sz="2000" dirty="0" smtClean="0">
                <a:solidFill>
                  <a:schemeClr val="tx2"/>
                </a:solidFill>
              </a:rPr>
              <a:t>Number of records per block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D: </a:t>
            </a:r>
            <a:r>
              <a:rPr lang="en-US" sz="2000" dirty="0" smtClean="0">
                <a:solidFill>
                  <a:schemeClr val="tx2"/>
                </a:solidFill>
              </a:rPr>
              <a:t>Average time to read/write disk block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307095"/>
              </p:ext>
            </p:extLst>
          </p:nvPr>
        </p:nvGraphicFramePr>
        <p:xfrm>
          <a:off x="685798" y="1675226"/>
          <a:ext cx="7892016" cy="3125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30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08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Heap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Sorted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Clustered Index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Scan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all records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Equality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Range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sz="1600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B)+pages))*D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Insert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 + 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Delete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*B+1)*D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 + 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4402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56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Clustered vs. </a:t>
            </a:r>
            <a:r>
              <a:rPr lang="en-US" dirty="0" err="1" smtClean="0">
                <a:solidFill>
                  <a:schemeClr val="tx2"/>
                </a:solidFill>
              </a:rPr>
              <a:t>Unclustered</a:t>
            </a:r>
            <a:r>
              <a:rPr lang="en-US" dirty="0" smtClean="0">
                <a:solidFill>
                  <a:schemeClr val="tx2"/>
                </a:solidFill>
              </a:rPr>
              <a:t> Index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1" name="Triangle 170"/>
          <p:cNvSpPr/>
          <p:nvPr/>
        </p:nvSpPr>
        <p:spPr>
          <a:xfrm>
            <a:off x="3581400" y="3648945"/>
            <a:ext cx="1741488" cy="1218277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Index</a:t>
            </a:r>
            <a:endParaRPr lang="en-US" dirty="0"/>
          </a:p>
        </p:txBody>
      </p:sp>
      <p:sp>
        <p:nvSpPr>
          <p:cNvPr id="224" name="Content Placeholder 2"/>
          <p:cNvSpPr txBox="1">
            <a:spLocks/>
          </p:cNvSpPr>
          <p:nvPr/>
        </p:nvSpPr>
        <p:spPr>
          <a:xfrm>
            <a:off x="777081" y="1743945"/>
            <a:ext cx="7633720" cy="1905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2"/>
                </a:solidFill>
              </a:rPr>
              <a:t>Store data by reference (Alternative 2)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Clustered index with 2/3 full heap file pages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Clustered </a:t>
            </a:r>
            <a:r>
              <a:rPr lang="en-US" sz="1800" dirty="0" smtClean="0">
                <a:solidFill>
                  <a:schemeClr val="tx2"/>
                </a:solidFill>
                <a:sym typeface="Wingdings"/>
              </a:rPr>
              <a:t> Heap file is initially sorted</a:t>
            </a:r>
            <a:endParaRPr lang="en-US" sz="1800" dirty="0" smtClean="0">
              <a:solidFill>
                <a:schemeClr val="tx2"/>
              </a:solidFill>
            </a:endParaRPr>
          </a:p>
          <a:p>
            <a:pPr lvl="1"/>
            <a:r>
              <a:rPr lang="en-US" sz="1800" b="1" dirty="0" smtClean="0">
                <a:solidFill>
                  <a:schemeClr val="tx2"/>
                </a:solidFill>
              </a:rPr>
              <a:t>Fan-out</a:t>
            </a:r>
            <a:r>
              <a:rPr lang="en-US" sz="1800" dirty="0" smtClean="0">
                <a:solidFill>
                  <a:schemeClr val="tx2"/>
                </a:solidFill>
              </a:rPr>
              <a:t> (F): relatively large. Why?</a:t>
            </a:r>
          </a:p>
          <a:p>
            <a:pPr lvl="2"/>
            <a:r>
              <a:rPr lang="en-US" sz="1600" dirty="0" smtClean="0">
                <a:solidFill>
                  <a:schemeClr val="tx2"/>
                </a:solidFill>
              </a:rPr>
              <a:t>Page of &lt;key, pointer&gt; pairs ~ O(R)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Assume static index</a:t>
            </a:r>
            <a:endParaRPr lang="en-US" sz="1800" dirty="0">
              <a:solidFill>
                <a:schemeClr val="tx2"/>
              </a:solidFill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777081" y="1417264"/>
            <a:ext cx="1450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Assumptions:</a:t>
            </a:r>
            <a:endParaRPr lang="en-US" b="1" dirty="0">
              <a:solidFill>
                <a:schemeClr val="tx2"/>
              </a:solidFill>
            </a:endParaRPr>
          </a:p>
        </p:txBody>
      </p:sp>
      <p:grpSp>
        <p:nvGrpSpPr>
          <p:cNvPr id="226" name="Group 225"/>
          <p:cNvGrpSpPr/>
          <p:nvPr/>
        </p:nvGrpSpPr>
        <p:grpSpPr>
          <a:xfrm>
            <a:off x="1378677" y="5502424"/>
            <a:ext cx="7016924" cy="1089358"/>
            <a:chOff x="1128456" y="2280027"/>
            <a:chExt cx="7016924" cy="1089358"/>
          </a:xfrm>
        </p:grpSpPr>
        <p:sp>
          <p:nvSpPr>
            <p:cNvPr id="227" name="Rectangle 226"/>
            <p:cNvSpPr/>
            <p:nvPr/>
          </p:nvSpPr>
          <p:spPr bwMode="auto">
            <a:xfrm>
              <a:off x="1128456" y="2280027"/>
              <a:ext cx="7016924" cy="1089358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endParaRPr lang="en-US" sz="1800" kern="0">
                <a:ea typeface=""/>
              </a:endParaRPr>
            </a:p>
          </p:txBody>
        </p:sp>
        <p:sp>
          <p:nvSpPr>
            <p:cNvPr id="228" name="Folded Corner 227"/>
            <p:cNvSpPr/>
            <p:nvPr/>
          </p:nvSpPr>
          <p:spPr bwMode="auto">
            <a:xfrm>
              <a:off x="1350842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0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2400" kern="0" dirty="0">
                  <a:ea typeface=""/>
                </a:rPr>
                <a:t>1</a:t>
              </a:r>
              <a:r>
                <a:rPr lang="en-US" sz="2400" kern="0" dirty="0" smtClean="0">
                  <a:ea typeface=""/>
                </a:rPr>
                <a:t>, 2, _</a:t>
              </a:r>
              <a:endParaRPr lang="en-US" sz="2400" kern="0" dirty="0">
                <a:ea typeface=""/>
              </a:endParaRPr>
            </a:p>
          </p:txBody>
        </p:sp>
        <p:sp>
          <p:nvSpPr>
            <p:cNvPr id="229" name="Folded Corner 228"/>
            <p:cNvSpPr/>
            <p:nvPr/>
          </p:nvSpPr>
          <p:spPr bwMode="auto">
            <a:xfrm>
              <a:off x="2703083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0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2400" kern="0" dirty="0" smtClean="0">
                  <a:ea typeface=""/>
                </a:rPr>
                <a:t>3, 4, _</a:t>
              </a:r>
              <a:endParaRPr lang="en-US" sz="2400" kern="0" dirty="0">
                <a:ea typeface=""/>
              </a:endParaRPr>
            </a:p>
          </p:txBody>
        </p:sp>
        <p:sp>
          <p:nvSpPr>
            <p:cNvPr id="230" name="Folded Corner 229"/>
            <p:cNvSpPr/>
            <p:nvPr/>
          </p:nvSpPr>
          <p:spPr bwMode="auto">
            <a:xfrm>
              <a:off x="4055324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0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2400" kern="0" dirty="0" smtClean="0">
                  <a:ea typeface=""/>
                </a:rPr>
                <a:t>5, 6, _</a:t>
              </a:r>
              <a:endParaRPr lang="en-US" sz="2400" kern="0" dirty="0">
                <a:ea typeface=""/>
              </a:endParaRPr>
            </a:p>
          </p:txBody>
        </p:sp>
        <p:sp>
          <p:nvSpPr>
            <p:cNvPr id="231" name="Folded Corner 230"/>
            <p:cNvSpPr/>
            <p:nvPr/>
          </p:nvSpPr>
          <p:spPr bwMode="auto">
            <a:xfrm>
              <a:off x="5407565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0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2400" kern="0" dirty="0" smtClean="0">
                  <a:ea typeface=""/>
                </a:rPr>
                <a:t>7, 8, _</a:t>
              </a:r>
              <a:endParaRPr lang="en-US" sz="2400" kern="0" dirty="0">
                <a:ea typeface=""/>
              </a:endParaRPr>
            </a:p>
          </p:txBody>
        </p:sp>
        <p:sp>
          <p:nvSpPr>
            <p:cNvPr id="232" name="Folded Corner 231"/>
            <p:cNvSpPr/>
            <p:nvPr/>
          </p:nvSpPr>
          <p:spPr bwMode="auto">
            <a:xfrm>
              <a:off x="6759807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0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2400" kern="0" dirty="0" smtClean="0">
                  <a:ea typeface=""/>
                </a:rPr>
                <a:t>9, 10, _</a:t>
              </a:r>
              <a:endParaRPr lang="en-US" sz="2400" kern="0" dirty="0">
                <a:ea typeface=""/>
              </a:endParaRPr>
            </a:p>
          </p:txBody>
        </p:sp>
      </p:grpSp>
      <p:cxnSp>
        <p:nvCxnSpPr>
          <p:cNvPr id="173" name="Straight Arrow Connector 172"/>
          <p:cNvCxnSpPr>
            <a:endCxn id="228" idx="0"/>
          </p:cNvCxnSpPr>
          <p:nvPr/>
        </p:nvCxnSpPr>
        <p:spPr>
          <a:xfrm flipH="1">
            <a:off x="2176845" y="4877959"/>
            <a:ext cx="1661128" cy="79147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Arrow Connector 174"/>
          <p:cNvCxnSpPr/>
          <p:nvPr/>
        </p:nvCxnSpPr>
        <p:spPr>
          <a:xfrm flipH="1">
            <a:off x="3575178" y="4877959"/>
            <a:ext cx="572099" cy="82937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>
            <a:endCxn id="232" idx="0"/>
          </p:cNvCxnSpPr>
          <p:nvPr/>
        </p:nvCxnSpPr>
        <p:spPr>
          <a:xfrm>
            <a:off x="5232093" y="4877959"/>
            <a:ext cx="2353717" cy="79147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Arrow Connector 236"/>
          <p:cNvCxnSpPr>
            <a:stCxn id="171" idx="3"/>
            <a:endCxn id="230" idx="0"/>
          </p:cNvCxnSpPr>
          <p:nvPr/>
        </p:nvCxnSpPr>
        <p:spPr>
          <a:xfrm>
            <a:off x="4452144" y="4867222"/>
            <a:ext cx="429183" cy="80221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Arrow Connector 239"/>
          <p:cNvCxnSpPr>
            <a:endCxn id="231" idx="0"/>
          </p:cNvCxnSpPr>
          <p:nvPr/>
        </p:nvCxnSpPr>
        <p:spPr>
          <a:xfrm>
            <a:off x="4957068" y="4905120"/>
            <a:ext cx="1276500" cy="76431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357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57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Cost of Operations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205481" y="5445290"/>
            <a:ext cx="7633720" cy="1069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B: </a:t>
            </a:r>
            <a:r>
              <a:rPr lang="en-US" sz="2000" dirty="0" smtClean="0">
                <a:solidFill>
                  <a:schemeClr val="tx2"/>
                </a:solidFill>
              </a:rPr>
              <a:t>The number of data blocks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R: </a:t>
            </a:r>
            <a:r>
              <a:rPr lang="en-US" sz="2000" dirty="0" smtClean="0">
                <a:solidFill>
                  <a:schemeClr val="tx2"/>
                </a:solidFill>
              </a:rPr>
              <a:t>Number of records per block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D: </a:t>
            </a:r>
            <a:r>
              <a:rPr lang="en-US" sz="2000" dirty="0" smtClean="0">
                <a:solidFill>
                  <a:schemeClr val="tx2"/>
                </a:solidFill>
              </a:rPr>
              <a:t>Average time to read/write disk block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069413"/>
              </p:ext>
            </p:extLst>
          </p:nvPr>
        </p:nvGraphicFramePr>
        <p:xfrm>
          <a:off x="685798" y="1675226"/>
          <a:ext cx="7892016" cy="3125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30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08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Heap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Sorted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Clustered Index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Scan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all records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Equality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Range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sz="1600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B)+pages))*D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Insert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 + 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Delete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*B+1)*D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 + 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4377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58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Scan all the Records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1" name="Triangle 170"/>
          <p:cNvSpPr/>
          <p:nvPr/>
        </p:nvSpPr>
        <p:spPr>
          <a:xfrm>
            <a:off x="3581400" y="3648945"/>
            <a:ext cx="1741488" cy="1218277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Index</a:t>
            </a:r>
            <a:endParaRPr lang="en-US" dirty="0"/>
          </a:p>
        </p:txBody>
      </p:sp>
      <p:sp>
        <p:nvSpPr>
          <p:cNvPr id="224" name="Content Placeholder 2"/>
          <p:cNvSpPr txBox="1">
            <a:spLocks/>
          </p:cNvSpPr>
          <p:nvPr/>
        </p:nvSpPr>
        <p:spPr>
          <a:xfrm>
            <a:off x="777081" y="1743945"/>
            <a:ext cx="7633720" cy="1905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2"/>
                </a:solidFill>
              </a:rPr>
              <a:t>Store data by reference (Alternative 2)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Clustered index with 2/3 full heap file pages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Occupancy = 66.6%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Clustered </a:t>
            </a:r>
            <a:r>
              <a:rPr lang="en-US" sz="1800" dirty="0" smtClean="0">
                <a:solidFill>
                  <a:schemeClr val="tx2"/>
                </a:solidFill>
                <a:sym typeface="Wingdings"/>
              </a:rPr>
              <a:t> Heap file is initially sorted</a:t>
            </a:r>
            <a:endParaRPr lang="en-US" sz="1800" dirty="0" smtClean="0">
              <a:solidFill>
                <a:schemeClr val="tx2"/>
              </a:solidFill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777081" y="1417264"/>
            <a:ext cx="1450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Assumptions:</a:t>
            </a:r>
            <a:endParaRPr lang="en-US" b="1" dirty="0">
              <a:solidFill>
                <a:schemeClr val="tx2"/>
              </a:solidFill>
            </a:endParaRPr>
          </a:p>
        </p:txBody>
      </p:sp>
      <p:grpSp>
        <p:nvGrpSpPr>
          <p:cNvPr id="226" name="Group 225"/>
          <p:cNvGrpSpPr/>
          <p:nvPr/>
        </p:nvGrpSpPr>
        <p:grpSpPr>
          <a:xfrm>
            <a:off x="1378677" y="5502424"/>
            <a:ext cx="7016924" cy="1089358"/>
            <a:chOff x="1128456" y="2280027"/>
            <a:chExt cx="7016924" cy="1089358"/>
          </a:xfrm>
        </p:grpSpPr>
        <p:sp>
          <p:nvSpPr>
            <p:cNvPr id="227" name="Rectangle 226"/>
            <p:cNvSpPr/>
            <p:nvPr/>
          </p:nvSpPr>
          <p:spPr bwMode="auto">
            <a:xfrm>
              <a:off x="1128456" y="2280027"/>
              <a:ext cx="7016924" cy="1089358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endParaRPr lang="en-US" sz="1800" kern="0">
                <a:ea typeface=""/>
              </a:endParaRPr>
            </a:p>
          </p:txBody>
        </p:sp>
        <p:sp>
          <p:nvSpPr>
            <p:cNvPr id="228" name="Folded Corner 227"/>
            <p:cNvSpPr/>
            <p:nvPr/>
          </p:nvSpPr>
          <p:spPr bwMode="auto">
            <a:xfrm>
              <a:off x="1350842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0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2400" kern="0" dirty="0">
                  <a:ea typeface=""/>
                </a:rPr>
                <a:t>1</a:t>
              </a:r>
              <a:r>
                <a:rPr lang="en-US" sz="2400" kern="0" dirty="0" smtClean="0">
                  <a:ea typeface=""/>
                </a:rPr>
                <a:t>, 2, _</a:t>
              </a:r>
              <a:endParaRPr lang="en-US" sz="2400" kern="0" dirty="0">
                <a:ea typeface=""/>
              </a:endParaRPr>
            </a:p>
          </p:txBody>
        </p:sp>
        <p:sp>
          <p:nvSpPr>
            <p:cNvPr id="229" name="Folded Corner 228"/>
            <p:cNvSpPr/>
            <p:nvPr/>
          </p:nvSpPr>
          <p:spPr bwMode="auto">
            <a:xfrm>
              <a:off x="2703083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0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2400" kern="0" dirty="0" smtClean="0">
                  <a:ea typeface=""/>
                </a:rPr>
                <a:t>3, 4, _</a:t>
              </a:r>
              <a:endParaRPr lang="en-US" sz="2400" kern="0" dirty="0">
                <a:ea typeface=""/>
              </a:endParaRPr>
            </a:p>
          </p:txBody>
        </p:sp>
        <p:sp>
          <p:nvSpPr>
            <p:cNvPr id="230" name="Folded Corner 229"/>
            <p:cNvSpPr/>
            <p:nvPr/>
          </p:nvSpPr>
          <p:spPr bwMode="auto">
            <a:xfrm>
              <a:off x="4055324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0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2400" kern="0" dirty="0" smtClean="0">
                  <a:ea typeface=""/>
                </a:rPr>
                <a:t>5, 6, _</a:t>
              </a:r>
              <a:endParaRPr lang="en-US" sz="2400" kern="0" dirty="0">
                <a:ea typeface=""/>
              </a:endParaRPr>
            </a:p>
          </p:txBody>
        </p:sp>
        <p:sp>
          <p:nvSpPr>
            <p:cNvPr id="231" name="Folded Corner 230"/>
            <p:cNvSpPr/>
            <p:nvPr/>
          </p:nvSpPr>
          <p:spPr bwMode="auto">
            <a:xfrm>
              <a:off x="5407565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0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2400" kern="0" dirty="0" smtClean="0">
                  <a:ea typeface=""/>
                </a:rPr>
                <a:t>7, 8, _</a:t>
              </a:r>
              <a:endParaRPr lang="en-US" sz="2400" kern="0" dirty="0">
                <a:ea typeface=""/>
              </a:endParaRPr>
            </a:p>
          </p:txBody>
        </p:sp>
        <p:sp>
          <p:nvSpPr>
            <p:cNvPr id="232" name="Folded Corner 231"/>
            <p:cNvSpPr/>
            <p:nvPr/>
          </p:nvSpPr>
          <p:spPr bwMode="auto">
            <a:xfrm>
              <a:off x="6759807" y="2447041"/>
              <a:ext cx="1151563" cy="755330"/>
            </a:xfrm>
            <a:prstGeom prst="foldedCorner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 anchorCtr="0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/>
              </a:pPr>
              <a:r>
                <a:rPr lang="en-US" sz="2400" kern="0" dirty="0" smtClean="0">
                  <a:ea typeface=""/>
                </a:rPr>
                <a:t>9, 10, _</a:t>
              </a:r>
              <a:endParaRPr lang="en-US" sz="2400" kern="0" dirty="0">
                <a:ea typeface=""/>
              </a:endParaRPr>
            </a:p>
          </p:txBody>
        </p:sp>
      </p:grpSp>
      <p:cxnSp>
        <p:nvCxnSpPr>
          <p:cNvPr id="173" name="Straight Arrow Connector 172"/>
          <p:cNvCxnSpPr>
            <a:endCxn id="228" idx="0"/>
          </p:cNvCxnSpPr>
          <p:nvPr/>
        </p:nvCxnSpPr>
        <p:spPr>
          <a:xfrm flipH="1">
            <a:off x="2176845" y="4877959"/>
            <a:ext cx="1661128" cy="79147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Arrow Connector 174"/>
          <p:cNvCxnSpPr/>
          <p:nvPr/>
        </p:nvCxnSpPr>
        <p:spPr>
          <a:xfrm flipH="1">
            <a:off x="3575178" y="4877959"/>
            <a:ext cx="572099" cy="82937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>
            <a:endCxn id="232" idx="0"/>
          </p:cNvCxnSpPr>
          <p:nvPr/>
        </p:nvCxnSpPr>
        <p:spPr>
          <a:xfrm>
            <a:off x="5232093" y="4877959"/>
            <a:ext cx="2353717" cy="79147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Arrow Connector 236"/>
          <p:cNvCxnSpPr>
            <a:stCxn id="171" idx="3"/>
            <a:endCxn id="230" idx="0"/>
          </p:cNvCxnSpPr>
          <p:nvPr/>
        </p:nvCxnSpPr>
        <p:spPr>
          <a:xfrm>
            <a:off x="4452144" y="4867222"/>
            <a:ext cx="429183" cy="80221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Arrow Connector 239"/>
          <p:cNvCxnSpPr>
            <a:endCxn id="231" idx="0"/>
          </p:cNvCxnSpPr>
          <p:nvPr/>
        </p:nvCxnSpPr>
        <p:spPr>
          <a:xfrm>
            <a:off x="4957068" y="4905120"/>
            <a:ext cx="1276500" cy="76431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066800" y="4025193"/>
            <a:ext cx="13610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Do we need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the index?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048872" y="5383340"/>
            <a:ext cx="222386" cy="13275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70167" y="4163692"/>
            <a:ext cx="460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No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595318" y="3972087"/>
            <a:ext cx="7014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Cost?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320924" y="3972087"/>
            <a:ext cx="1354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= 1.5 * B * D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672205" y="3962144"/>
            <a:ext cx="719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Why?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330622" y="4341419"/>
            <a:ext cx="1527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= (3/2) * B * D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65402" y="2193413"/>
            <a:ext cx="368398" cy="237255"/>
          </a:xfrm>
          <a:prstGeom prst="rect">
            <a:avLst/>
          </a:prstGeom>
          <a:solidFill>
            <a:schemeClr val="accent1">
              <a:alpha val="58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2829171" y="2895600"/>
            <a:ext cx="857242" cy="261002"/>
          </a:xfrm>
          <a:prstGeom prst="rect">
            <a:avLst/>
          </a:prstGeom>
          <a:solidFill>
            <a:schemeClr val="accent1">
              <a:alpha val="58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6416964" y="4722377"/>
            <a:ext cx="2286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File size = 1.5 data size</a:t>
            </a:r>
            <a:endParaRPr lang="en-US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07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03 -2.96296E-6 L 0.81997 -2.96296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74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 animBg="1"/>
      <p:bldP spid="2" grpId="0"/>
      <p:bldP spid="25" grpId="0"/>
      <p:bldP spid="26" grpId="0"/>
      <p:bldP spid="27" grpId="0"/>
      <p:bldP spid="28" grpId="0"/>
      <p:bldP spid="3" grpId="0" animBg="1"/>
      <p:bldP spid="31" grpId="0" animBg="1"/>
      <p:bldP spid="32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59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Cost of Operations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205481" y="5445290"/>
            <a:ext cx="7633720" cy="1069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B: </a:t>
            </a:r>
            <a:r>
              <a:rPr lang="en-US" sz="2000" dirty="0" smtClean="0">
                <a:solidFill>
                  <a:schemeClr val="tx2"/>
                </a:solidFill>
              </a:rPr>
              <a:t>The number of data blocks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R: </a:t>
            </a:r>
            <a:r>
              <a:rPr lang="en-US" sz="2000" dirty="0" smtClean="0">
                <a:solidFill>
                  <a:schemeClr val="tx2"/>
                </a:solidFill>
              </a:rPr>
              <a:t>Number of records per block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D: </a:t>
            </a:r>
            <a:r>
              <a:rPr lang="en-US" sz="2000" dirty="0" smtClean="0">
                <a:solidFill>
                  <a:schemeClr val="tx2"/>
                </a:solidFill>
              </a:rPr>
              <a:t>Average time to read/write disk block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8755040"/>
              </p:ext>
            </p:extLst>
          </p:nvPr>
        </p:nvGraphicFramePr>
        <p:xfrm>
          <a:off x="685798" y="1675226"/>
          <a:ext cx="7892016" cy="3125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30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08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Heap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Sorted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Clustered Index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Scan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all records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1.5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Equality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Range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sz="1600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B)+pages))*D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Insert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 + 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Delete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*B+1)*D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 + 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8280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6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Bigger Questions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4" name="Content Placeholder 2"/>
          <p:cNvSpPr txBox="1">
            <a:spLocks/>
          </p:cNvSpPr>
          <p:nvPr/>
        </p:nvSpPr>
        <p:spPr>
          <a:xfrm>
            <a:off x="763250" y="1621528"/>
            <a:ext cx="7633720" cy="43982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 smtClean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What is the “best” file organization?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Depends on access patterns </a:t>
            </a:r>
            <a:r>
              <a:rPr lang="is-IS" sz="1800" dirty="0" smtClean="0">
                <a:solidFill>
                  <a:schemeClr val="tx2"/>
                </a:solidFill>
              </a:rPr>
              <a:t>…</a:t>
            </a:r>
          </a:p>
          <a:p>
            <a:pPr lvl="1"/>
            <a:r>
              <a:rPr lang="is-IS" sz="1800" dirty="0" smtClean="0">
                <a:solidFill>
                  <a:schemeClr val="tx2"/>
                </a:solidFill>
              </a:rPr>
              <a:t>How? What are they?</a:t>
            </a:r>
            <a:endParaRPr lang="en-US" sz="1800" dirty="0" smtClean="0">
              <a:solidFill>
                <a:schemeClr val="tx2"/>
              </a:solidFill>
            </a:endParaRPr>
          </a:p>
          <a:p>
            <a:endParaRPr lang="en-US" sz="2000" dirty="0" smtClean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Can we be quantitative about tradeoffs?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Better </a:t>
            </a:r>
            <a:r>
              <a:rPr lang="en-US" sz="1800" dirty="0" smtClean="0">
                <a:solidFill>
                  <a:schemeClr val="tx2"/>
                </a:solidFill>
                <a:sym typeface="Wingdings"/>
              </a:rPr>
              <a:t> How much?</a:t>
            </a:r>
            <a:endParaRPr lang="en-US" sz="1800" dirty="0" smtClean="0">
              <a:solidFill>
                <a:schemeClr val="tx2"/>
              </a:solidFill>
            </a:endParaRPr>
          </a:p>
          <a:p>
            <a:endParaRPr lang="en-US" sz="20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377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60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Cost of Operations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205481" y="5445290"/>
            <a:ext cx="7633720" cy="1069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B: </a:t>
            </a:r>
            <a:r>
              <a:rPr lang="en-US" sz="2000" dirty="0" smtClean="0">
                <a:solidFill>
                  <a:schemeClr val="tx2"/>
                </a:solidFill>
              </a:rPr>
              <a:t>The number of data blocks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R: </a:t>
            </a:r>
            <a:r>
              <a:rPr lang="en-US" sz="2000" dirty="0" smtClean="0">
                <a:solidFill>
                  <a:schemeClr val="tx2"/>
                </a:solidFill>
              </a:rPr>
              <a:t>Number of records per block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D: </a:t>
            </a:r>
            <a:r>
              <a:rPr lang="en-US" sz="2000" dirty="0" smtClean="0">
                <a:solidFill>
                  <a:schemeClr val="tx2"/>
                </a:solidFill>
              </a:rPr>
              <a:t>Average time to read/write disk block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3791638"/>
              </p:ext>
            </p:extLst>
          </p:nvPr>
        </p:nvGraphicFramePr>
        <p:xfrm>
          <a:off x="685798" y="1675226"/>
          <a:ext cx="7892016" cy="3125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30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08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Heap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Sorted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Clustered Index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Scan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all records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1.5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Equality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Range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sz="1600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B)+pages))*D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Insert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 + 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Delete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*B+1)*D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 + 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603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61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Find the record with key 3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1" name="Triangle 170"/>
          <p:cNvSpPr/>
          <p:nvPr/>
        </p:nvSpPr>
        <p:spPr>
          <a:xfrm>
            <a:off x="3581400" y="3648945"/>
            <a:ext cx="1741488" cy="1218277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Index</a:t>
            </a:r>
            <a:endParaRPr lang="en-US" dirty="0"/>
          </a:p>
        </p:txBody>
      </p:sp>
      <p:sp>
        <p:nvSpPr>
          <p:cNvPr id="224" name="Content Placeholder 2"/>
          <p:cNvSpPr txBox="1">
            <a:spLocks/>
          </p:cNvSpPr>
          <p:nvPr/>
        </p:nvSpPr>
        <p:spPr>
          <a:xfrm>
            <a:off x="777081" y="1743945"/>
            <a:ext cx="7633720" cy="16280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2"/>
                </a:solidFill>
              </a:rPr>
              <a:t>Each page load narrows search by </a:t>
            </a:r>
            <a:r>
              <a:rPr lang="en-US" sz="2000" b="1" dirty="0" smtClean="0">
                <a:solidFill>
                  <a:schemeClr val="tx2"/>
                </a:solidFill>
              </a:rPr>
              <a:t>factor of F</a:t>
            </a:r>
          </a:p>
          <a:p>
            <a:endParaRPr lang="en-US" sz="2000" dirty="0" smtClean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Lookup record in heap file by record-id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777081" y="1417264"/>
            <a:ext cx="1803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Search the index: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27" name="Rectangle 226"/>
          <p:cNvSpPr/>
          <p:nvPr/>
        </p:nvSpPr>
        <p:spPr bwMode="auto">
          <a:xfrm>
            <a:off x="1378677" y="5502424"/>
            <a:ext cx="7016924" cy="108935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endParaRPr lang="en-US" sz="1800" kern="0">
              <a:ea typeface=""/>
            </a:endParaRPr>
          </a:p>
        </p:txBody>
      </p:sp>
      <p:sp>
        <p:nvSpPr>
          <p:cNvPr id="228" name="Folded Corner 227"/>
          <p:cNvSpPr/>
          <p:nvPr/>
        </p:nvSpPr>
        <p:spPr bwMode="auto">
          <a:xfrm>
            <a:off x="1601063" y="566943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2400" kern="0" dirty="0">
                <a:ea typeface=""/>
              </a:rPr>
              <a:t>1</a:t>
            </a:r>
            <a:r>
              <a:rPr lang="en-US" sz="2400" kern="0" dirty="0" smtClean="0">
                <a:ea typeface=""/>
              </a:rPr>
              <a:t>, 2, _</a:t>
            </a:r>
            <a:endParaRPr lang="en-US" sz="2400" kern="0" dirty="0">
              <a:ea typeface=""/>
            </a:endParaRPr>
          </a:p>
        </p:txBody>
      </p:sp>
      <p:sp>
        <p:nvSpPr>
          <p:cNvPr id="229" name="Folded Corner 228"/>
          <p:cNvSpPr/>
          <p:nvPr/>
        </p:nvSpPr>
        <p:spPr bwMode="auto">
          <a:xfrm>
            <a:off x="2953304" y="566943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2400" kern="0" dirty="0" smtClean="0">
                <a:ea typeface=""/>
              </a:rPr>
              <a:t>3, 4, _</a:t>
            </a:r>
            <a:endParaRPr lang="en-US" sz="2400" kern="0" dirty="0">
              <a:ea typeface=""/>
            </a:endParaRPr>
          </a:p>
        </p:txBody>
      </p:sp>
      <p:sp>
        <p:nvSpPr>
          <p:cNvPr id="230" name="Folded Corner 229"/>
          <p:cNvSpPr/>
          <p:nvPr/>
        </p:nvSpPr>
        <p:spPr bwMode="auto">
          <a:xfrm>
            <a:off x="4305545" y="566943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2400" kern="0" dirty="0" smtClean="0">
                <a:ea typeface=""/>
              </a:rPr>
              <a:t>5, 6, _</a:t>
            </a:r>
            <a:endParaRPr lang="en-US" sz="2400" kern="0" dirty="0">
              <a:ea typeface=""/>
            </a:endParaRPr>
          </a:p>
        </p:txBody>
      </p:sp>
      <p:sp>
        <p:nvSpPr>
          <p:cNvPr id="231" name="Folded Corner 230"/>
          <p:cNvSpPr/>
          <p:nvPr/>
        </p:nvSpPr>
        <p:spPr bwMode="auto">
          <a:xfrm>
            <a:off x="5657786" y="566943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2400" kern="0" dirty="0" smtClean="0">
                <a:ea typeface=""/>
              </a:rPr>
              <a:t>7, 8, _</a:t>
            </a:r>
            <a:endParaRPr lang="en-US" sz="2400" kern="0" dirty="0">
              <a:ea typeface=""/>
            </a:endParaRPr>
          </a:p>
        </p:txBody>
      </p:sp>
      <p:sp>
        <p:nvSpPr>
          <p:cNvPr id="232" name="Folded Corner 231"/>
          <p:cNvSpPr/>
          <p:nvPr/>
        </p:nvSpPr>
        <p:spPr bwMode="auto">
          <a:xfrm>
            <a:off x="7010028" y="566943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2400" kern="0" dirty="0" smtClean="0">
                <a:ea typeface=""/>
              </a:rPr>
              <a:t>9, 10, _</a:t>
            </a:r>
            <a:endParaRPr lang="en-US" sz="2400" kern="0" dirty="0">
              <a:ea typeface=""/>
            </a:endParaRPr>
          </a:p>
        </p:txBody>
      </p:sp>
      <p:cxnSp>
        <p:nvCxnSpPr>
          <p:cNvPr id="173" name="Straight Arrow Connector 172"/>
          <p:cNvCxnSpPr>
            <a:endCxn id="228" idx="0"/>
          </p:cNvCxnSpPr>
          <p:nvPr/>
        </p:nvCxnSpPr>
        <p:spPr>
          <a:xfrm flipH="1">
            <a:off x="2176845" y="4877959"/>
            <a:ext cx="1661128" cy="79147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Arrow Connector 174"/>
          <p:cNvCxnSpPr/>
          <p:nvPr/>
        </p:nvCxnSpPr>
        <p:spPr>
          <a:xfrm flipH="1">
            <a:off x="3575178" y="4877959"/>
            <a:ext cx="572099" cy="82937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>
            <a:endCxn id="232" idx="0"/>
          </p:cNvCxnSpPr>
          <p:nvPr/>
        </p:nvCxnSpPr>
        <p:spPr>
          <a:xfrm>
            <a:off x="5232093" y="4877959"/>
            <a:ext cx="2353717" cy="79147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Arrow Connector 236"/>
          <p:cNvCxnSpPr>
            <a:stCxn id="171" idx="3"/>
            <a:endCxn id="230" idx="0"/>
          </p:cNvCxnSpPr>
          <p:nvPr/>
        </p:nvCxnSpPr>
        <p:spPr>
          <a:xfrm>
            <a:off x="4452144" y="4867222"/>
            <a:ext cx="429183" cy="80221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Arrow Connector 239"/>
          <p:cNvCxnSpPr>
            <a:endCxn id="231" idx="0"/>
          </p:cNvCxnSpPr>
          <p:nvPr/>
        </p:nvCxnSpPr>
        <p:spPr>
          <a:xfrm>
            <a:off x="4957068" y="4905120"/>
            <a:ext cx="1276500" cy="76431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378677" y="4088948"/>
            <a:ext cx="7014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Cost?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485322" y="1406048"/>
            <a:ext cx="1885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= </a:t>
            </a:r>
            <a:r>
              <a:rPr lang="en-US" dirty="0" err="1" smtClean="0">
                <a:solidFill>
                  <a:schemeClr val="tx2"/>
                </a:solidFill>
              </a:rPr>
              <a:t>log</a:t>
            </a:r>
            <a:r>
              <a:rPr lang="en-US" baseline="-25000" dirty="0" err="1" smtClean="0">
                <a:solidFill>
                  <a:schemeClr val="tx2"/>
                </a:solidFill>
              </a:rPr>
              <a:t>F</a:t>
            </a:r>
            <a:r>
              <a:rPr lang="en-US" baseline="-25000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(1.5 * B) * D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204553" y="2515897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= D</a:t>
            </a:r>
            <a:endParaRPr lang="en-US" b="1" dirty="0">
              <a:solidFill>
                <a:schemeClr val="tx2"/>
              </a:solidFill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4155697" y="3648945"/>
            <a:ext cx="438244" cy="1229014"/>
            <a:chOff x="4155697" y="3648945"/>
            <a:chExt cx="438244" cy="1229014"/>
          </a:xfrm>
        </p:grpSpPr>
        <p:cxnSp>
          <p:nvCxnSpPr>
            <p:cNvPr id="16" name="Straight Connector 15"/>
            <p:cNvCxnSpPr>
              <a:stCxn id="171" idx="0"/>
            </p:cNvCxnSpPr>
            <p:nvPr/>
          </p:nvCxnSpPr>
          <p:spPr>
            <a:xfrm flipH="1">
              <a:off x="4305545" y="3648945"/>
              <a:ext cx="146599" cy="542055"/>
            </a:xfrm>
            <a:prstGeom prst="line">
              <a:avLst/>
            </a:prstGeom>
            <a:ln w="25400">
              <a:solidFill>
                <a:schemeClr val="bg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flipH="1">
              <a:off x="4155697" y="4358014"/>
              <a:ext cx="416303" cy="519945"/>
            </a:xfrm>
            <a:prstGeom prst="straightConnector1">
              <a:avLst/>
            </a:prstGeom>
            <a:ln w="25400">
              <a:solidFill>
                <a:schemeClr val="bg2">
                  <a:lumMod val="1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4305545" y="4174577"/>
              <a:ext cx="288396" cy="183437"/>
            </a:xfrm>
            <a:prstGeom prst="line">
              <a:avLst/>
            </a:prstGeom>
            <a:ln w="25400">
              <a:solidFill>
                <a:schemeClr val="bg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24197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1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1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"/>
                            </p:stCondLst>
                            <p:childTnLst>
                              <p:par>
                                <p:cTn id="2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1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1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1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" grpId="0"/>
      <p:bldP spid="25" grpId="0"/>
      <p:bldP spid="26" grpId="0"/>
      <p:bldP spid="33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62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Cost of Operations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205481" y="5445290"/>
            <a:ext cx="7633720" cy="1069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B: </a:t>
            </a:r>
            <a:r>
              <a:rPr lang="en-US" sz="2000" dirty="0" smtClean="0">
                <a:solidFill>
                  <a:schemeClr val="tx2"/>
                </a:solidFill>
              </a:rPr>
              <a:t>The number of data blocks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R: </a:t>
            </a:r>
            <a:r>
              <a:rPr lang="en-US" sz="2000" dirty="0" smtClean="0">
                <a:solidFill>
                  <a:schemeClr val="tx2"/>
                </a:solidFill>
              </a:rPr>
              <a:t>Number of records per block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D: </a:t>
            </a:r>
            <a:r>
              <a:rPr lang="en-US" sz="2000" dirty="0" smtClean="0">
                <a:solidFill>
                  <a:schemeClr val="tx2"/>
                </a:solidFill>
              </a:rPr>
              <a:t>Average time to read/write disk block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0801139"/>
              </p:ext>
            </p:extLst>
          </p:nvPr>
        </p:nvGraphicFramePr>
        <p:xfrm>
          <a:off x="685798" y="1675226"/>
          <a:ext cx="7892016" cy="3125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30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08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Heap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Sorted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Clustered Index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Scan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all records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1.5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Equality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F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1.5*B))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Range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sz="1600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B)+pages))*D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Insert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 + 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Delete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*B+1)*D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 + 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593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63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Cost of Operations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205481" y="5445290"/>
            <a:ext cx="7633720" cy="1069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B: </a:t>
            </a:r>
            <a:r>
              <a:rPr lang="en-US" sz="2000" dirty="0" smtClean="0">
                <a:solidFill>
                  <a:schemeClr val="tx2"/>
                </a:solidFill>
              </a:rPr>
              <a:t>The number of data blocks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R: </a:t>
            </a:r>
            <a:r>
              <a:rPr lang="en-US" sz="2000" dirty="0" smtClean="0">
                <a:solidFill>
                  <a:schemeClr val="tx2"/>
                </a:solidFill>
              </a:rPr>
              <a:t>Number of records per block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D: </a:t>
            </a:r>
            <a:r>
              <a:rPr lang="en-US" sz="2000" dirty="0" smtClean="0">
                <a:solidFill>
                  <a:schemeClr val="tx2"/>
                </a:solidFill>
              </a:rPr>
              <a:t>Average time to read/write disk block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6092331"/>
              </p:ext>
            </p:extLst>
          </p:nvPr>
        </p:nvGraphicFramePr>
        <p:xfrm>
          <a:off x="685798" y="1675226"/>
          <a:ext cx="7892016" cy="3125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30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08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Heap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Sorted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Clustered Index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Scan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all records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1.5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Equality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F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1.5*B))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Range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sz="1600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B)+pages))*D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Insert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B)+B)*D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Delete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*B+1)*D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B)+B)*D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787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64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Find keys between 3 and 7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1" name="Triangle 170"/>
          <p:cNvSpPr/>
          <p:nvPr/>
        </p:nvSpPr>
        <p:spPr>
          <a:xfrm>
            <a:off x="3581400" y="3648945"/>
            <a:ext cx="1741488" cy="1218277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Index</a:t>
            </a:r>
            <a:endParaRPr lang="en-US" dirty="0"/>
          </a:p>
        </p:txBody>
      </p:sp>
      <p:sp>
        <p:nvSpPr>
          <p:cNvPr id="224" name="Content Placeholder 2"/>
          <p:cNvSpPr txBox="1">
            <a:spLocks/>
          </p:cNvSpPr>
          <p:nvPr/>
        </p:nvSpPr>
        <p:spPr>
          <a:xfrm>
            <a:off x="777081" y="1743945"/>
            <a:ext cx="7633720" cy="16280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2"/>
                </a:solidFill>
              </a:rPr>
              <a:t>Each page load narrows search by </a:t>
            </a:r>
            <a:r>
              <a:rPr lang="en-US" sz="2000" b="1" dirty="0" smtClean="0">
                <a:solidFill>
                  <a:schemeClr val="tx2"/>
                </a:solidFill>
              </a:rPr>
              <a:t>factor of F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Lookup record in heap file by record-id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Scan the data pages until the end of range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777081" y="1417264"/>
            <a:ext cx="1803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Search the index: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27" name="Rectangle 226"/>
          <p:cNvSpPr/>
          <p:nvPr/>
        </p:nvSpPr>
        <p:spPr bwMode="auto">
          <a:xfrm>
            <a:off x="1378677" y="5502424"/>
            <a:ext cx="7016924" cy="108935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endParaRPr lang="en-US" sz="1800" kern="0">
              <a:ea typeface=""/>
            </a:endParaRPr>
          </a:p>
        </p:txBody>
      </p:sp>
      <p:sp>
        <p:nvSpPr>
          <p:cNvPr id="228" name="Folded Corner 227"/>
          <p:cNvSpPr/>
          <p:nvPr/>
        </p:nvSpPr>
        <p:spPr bwMode="auto">
          <a:xfrm>
            <a:off x="1601063" y="566943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2400" kern="0" dirty="0">
                <a:ea typeface=""/>
              </a:rPr>
              <a:t>1</a:t>
            </a:r>
            <a:r>
              <a:rPr lang="en-US" sz="2400" kern="0" dirty="0" smtClean="0">
                <a:ea typeface=""/>
              </a:rPr>
              <a:t>, 2, _</a:t>
            </a:r>
            <a:endParaRPr lang="en-US" sz="2400" kern="0" dirty="0">
              <a:ea typeface=""/>
            </a:endParaRPr>
          </a:p>
        </p:txBody>
      </p:sp>
      <p:sp>
        <p:nvSpPr>
          <p:cNvPr id="229" name="Folded Corner 228"/>
          <p:cNvSpPr/>
          <p:nvPr/>
        </p:nvSpPr>
        <p:spPr bwMode="auto">
          <a:xfrm>
            <a:off x="2953304" y="566943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2400" kern="0" dirty="0" smtClean="0">
                <a:ea typeface=""/>
              </a:rPr>
              <a:t>3, 4, _</a:t>
            </a:r>
            <a:endParaRPr lang="en-US" sz="2400" kern="0" dirty="0">
              <a:ea typeface=""/>
            </a:endParaRPr>
          </a:p>
        </p:txBody>
      </p:sp>
      <p:sp>
        <p:nvSpPr>
          <p:cNvPr id="230" name="Folded Corner 229"/>
          <p:cNvSpPr/>
          <p:nvPr/>
        </p:nvSpPr>
        <p:spPr bwMode="auto">
          <a:xfrm>
            <a:off x="4305545" y="566943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2400" kern="0" dirty="0" smtClean="0">
                <a:ea typeface=""/>
              </a:rPr>
              <a:t>5, 6, _</a:t>
            </a:r>
            <a:endParaRPr lang="en-US" sz="2400" kern="0" dirty="0">
              <a:ea typeface=""/>
            </a:endParaRPr>
          </a:p>
        </p:txBody>
      </p:sp>
      <p:sp>
        <p:nvSpPr>
          <p:cNvPr id="231" name="Folded Corner 230"/>
          <p:cNvSpPr/>
          <p:nvPr/>
        </p:nvSpPr>
        <p:spPr bwMode="auto">
          <a:xfrm>
            <a:off x="5657786" y="566943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2400" kern="0" dirty="0" smtClean="0">
                <a:ea typeface=""/>
              </a:rPr>
              <a:t>7, 8, _</a:t>
            </a:r>
            <a:endParaRPr lang="en-US" sz="2400" kern="0" dirty="0">
              <a:ea typeface=""/>
            </a:endParaRPr>
          </a:p>
        </p:txBody>
      </p:sp>
      <p:sp>
        <p:nvSpPr>
          <p:cNvPr id="232" name="Folded Corner 231"/>
          <p:cNvSpPr/>
          <p:nvPr/>
        </p:nvSpPr>
        <p:spPr bwMode="auto">
          <a:xfrm>
            <a:off x="7010028" y="5669438"/>
            <a:ext cx="1151563" cy="75533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/>
            </a:pPr>
            <a:r>
              <a:rPr lang="en-US" sz="2400" kern="0" dirty="0" smtClean="0">
                <a:ea typeface=""/>
              </a:rPr>
              <a:t>9, 10, _</a:t>
            </a:r>
            <a:endParaRPr lang="en-US" sz="2400" kern="0" dirty="0">
              <a:ea typeface=""/>
            </a:endParaRPr>
          </a:p>
        </p:txBody>
      </p:sp>
      <p:cxnSp>
        <p:nvCxnSpPr>
          <p:cNvPr id="173" name="Straight Arrow Connector 172"/>
          <p:cNvCxnSpPr>
            <a:endCxn id="228" idx="0"/>
          </p:cNvCxnSpPr>
          <p:nvPr/>
        </p:nvCxnSpPr>
        <p:spPr>
          <a:xfrm flipH="1">
            <a:off x="2176845" y="4877959"/>
            <a:ext cx="1661128" cy="79147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Arrow Connector 174"/>
          <p:cNvCxnSpPr/>
          <p:nvPr/>
        </p:nvCxnSpPr>
        <p:spPr>
          <a:xfrm flipH="1">
            <a:off x="3575178" y="4877959"/>
            <a:ext cx="572099" cy="82937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>
            <a:endCxn id="232" idx="0"/>
          </p:cNvCxnSpPr>
          <p:nvPr/>
        </p:nvCxnSpPr>
        <p:spPr>
          <a:xfrm>
            <a:off x="5232093" y="4877959"/>
            <a:ext cx="2353717" cy="79147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Arrow Connector 236"/>
          <p:cNvCxnSpPr>
            <a:stCxn id="171" idx="3"/>
            <a:endCxn id="230" idx="0"/>
          </p:cNvCxnSpPr>
          <p:nvPr/>
        </p:nvCxnSpPr>
        <p:spPr>
          <a:xfrm>
            <a:off x="4452144" y="4867222"/>
            <a:ext cx="429183" cy="80221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Arrow Connector 239"/>
          <p:cNvCxnSpPr>
            <a:endCxn id="231" idx="0"/>
          </p:cNvCxnSpPr>
          <p:nvPr/>
        </p:nvCxnSpPr>
        <p:spPr>
          <a:xfrm>
            <a:off x="4957068" y="4905120"/>
            <a:ext cx="1276500" cy="76431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378677" y="4088948"/>
            <a:ext cx="7014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Cost?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485322" y="1406048"/>
            <a:ext cx="1885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= </a:t>
            </a:r>
            <a:r>
              <a:rPr lang="en-US" dirty="0" err="1" smtClean="0">
                <a:solidFill>
                  <a:schemeClr val="tx2"/>
                </a:solidFill>
              </a:rPr>
              <a:t>log</a:t>
            </a:r>
            <a:r>
              <a:rPr lang="en-US" baseline="-25000" dirty="0" err="1" smtClean="0">
                <a:solidFill>
                  <a:schemeClr val="tx2"/>
                </a:solidFill>
              </a:rPr>
              <a:t>F</a:t>
            </a:r>
            <a:r>
              <a:rPr lang="en-US" baseline="-25000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(1.5 * B) * D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232093" y="2146165"/>
            <a:ext cx="495649" cy="2522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= D</a:t>
            </a:r>
            <a:endParaRPr lang="en-US" b="1" dirty="0">
              <a:solidFill>
                <a:schemeClr val="tx2"/>
              </a:solidFill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4155697" y="3648945"/>
            <a:ext cx="438244" cy="1229014"/>
            <a:chOff x="4155697" y="3648945"/>
            <a:chExt cx="438244" cy="1229014"/>
          </a:xfrm>
        </p:grpSpPr>
        <p:cxnSp>
          <p:nvCxnSpPr>
            <p:cNvPr id="16" name="Straight Connector 15"/>
            <p:cNvCxnSpPr>
              <a:stCxn id="171" idx="0"/>
            </p:cNvCxnSpPr>
            <p:nvPr/>
          </p:nvCxnSpPr>
          <p:spPr>
            <a:xfrm flipH="1">
              <a:off x="4305545" y="3648945"/>
              <a:ext cx="146599" cy="542055"/>
            </a:xfrm>
            <a:prstGeom prst="line">
              <a:avLst/>
            </a:prstGeom>
            <a:ln w="25400">
              <a:solidFill>
                <a:schemeClr val="bg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flipH="1">
              <a:off x="4155697" y="4358014"/>
              <a:ext cx="416303" cy="519945"/>
            </a:xfrm>
            <a:prstGeom prst="straightConnector1">
              <a:avLst/>
            </a:prstGeom>
            <a:ln w="25400">
              <a:solidFill>
                <a:schemeClr val="bg2">
                  <a:lumMod val="1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4305545" y="4174577"/>
              <a:ext cx="288396" cy="183437"/>
            </a:xfrm>
            <a:prstGeom prst="line">
              <a:avLst/>
            </a:prstGeom>
            <a:ln w="25400">
              <a:solidFill>
                <a:schemeClr val="bg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extBox 27"/>
          <p:cNvSpPr txBox="1"/>
          <p:nvPr/>
        </p:nvSpPr>
        <p:spPr>
          <a:xfrm>
            <a:off x="5570589" y="2811062"/>
            <a:ext cx="2441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= (#matching pages) * D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3141260" y="5397196"/>
            <a:ext cx="222386" cy="13275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dirty="0" smtClean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825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1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1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"/>
                            </p:stCondLst>
                            <p:childTnLst>
                              <p:par>
                                <p:cTn id="2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1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1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1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0955 0 " pathEditMode="relative" ptsTypes="AA">
                                      <p:cBhvr>
                                        <p:cTn id="4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" grpId="0"/>
      <p:bldP spid="25" grpId="0"/>
      <p:bldP spid="26" grpId="0"/>
      <p:bldP spid="33" grpId="0"/>
      <p:bldP spid="28" grpId="0"/>
      <p:bldP spid="29" grpId="0" animBg="1"/>
      <p:bldP spid="29" grpId="1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65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Cost of Operations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205481" y="5445290"/>
            <a:ext cx="7633720" cy="1069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B: </a:t>
            </a:r>
            <a:r>
              <a:rPr lang="en-US" sz="2000" dirty="0" smtClean="0">
                <a:solidFill>
                  <a:schemeClr val="tx2"/>
                </a:solidFill>
              </a:rPr>
              <a:t>The number of data blocks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R: </a:t>
            </a:r>
            <a:r>
              <a:rPr lang="en-US" sz="2000" dirty="0" smtClean="0">
                <a:solidFill>
                  <a:schemeClr val="tx2"/>
                </a:solidFill>
              </a:rPr>
              <a:t>Number of records per block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D: </a:t>
            </a:r>
            <a:r>
              <a:rPr lang="en-US" sz="2000" dirty="0" smtClean="0">
                <a:solidFill>
                  <a:schemeClr val="tx2"/>
                </a:solidFill>
              </a:rPr>
              <a:t>Average time to read/write disk block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317056"/>
              </p:ext>
            </p:extLst>
          </p:nvPr>
        </p:nvGraphicFramePr>
        <p:xfrm>
          <a:off x="685798" y="1675226"/>
          <a:ext cx="7892016" cy="3125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30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08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Heap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Sorted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Clustered Index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Scan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all records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1.5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Equality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F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1.5*B))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Range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sz="1600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B)+pages))*D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sz="1500" baseline="-25000" dirty="0" smtClean="0">
                          <a:solidFill>
                            <a:schemeClr val="tx2"/>
                          </a:solidFill>
                        </a:rPr>
                        <a:t>F</a:t>
                      </a:r>
                      <a:r>
                        <a:rPr lang="en-US" sz="1500" baseline="0" dirty="0" smtClean="0">
                          <a:solidFill>
                            <a:schemeClr val="tx2"/>
                          </a:solidFill>
                        </a:rPr>
                        <a:t>1.5*B)+pages)*</a:t>
                      </a:r>
                      <a:r>
                        <a:rPr lang="en-US" sz="1500" dirty="0" smtClean="0">
                          <a:solidFill>
                            <a:schemeClr val="tx2"/>
                          </a:solidFill>
                        </a:rPr>
                        <a:t>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Insert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B)+B)*D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Delete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 + 1)*D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B)+B)*D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893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66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Cost of Operations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205481" y="5445290"/>
            <a:ext cx="7633720" cy="1069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B: </a:t>
            </a:r>
            <a:r>
              <a:rPr lang="en-US" sz="2000" dirty="0" smtClean="0">
                <a:solidFill>
                  <a:schemeClr val="tx2"/>
                </a:solidFill>
              </a:rPr>
              <a:t>The number of data blocks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R: </a:t>
            </a:r>
            <a:r>
              <a:rPr lang="en-US" sz="2000" dirty="0" smtClean="0">
                <a:solidFill>
                  <a:schemeClr val="tx2"/>
                </a:solidFill>
              </a:rPr>
              <a:t>Number of records per block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D: </a:t>
            </a:r>
            <a:r>
              <a:rPr lang="en-US" sz="2000" dirty="0" smtClean="0">
                <a:solidFill>
                  <a:schemeClr val="tx2"/>
                </a:solidFill>
              </a:rPr>
              <a:t>Average time to read/write disk block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520926"/>
              </p:ext>
            </p:extLst>
          </p:nvPr>
        </p:nvGraphicFramePr>
        <p:xfrm>
          <a:off x="685798" y="1675226"/>
          <a:ext cx="7892016" cy="3125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30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08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Heap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Sorted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Clustered Index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Scan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all records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1.5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Equality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F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1.5*B )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Range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sz="1600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B)+pages))*D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sz="1500" baseline="-25000" dirty="0" smtClean="0">
                          <a:solidFill>
                            <a:schemeClr val="tx2"/>
                          </a:solidFill>
                        </a:rPr>
                        <a:t>F</a:t>
                      </a:r>
                      <a:r>
                        <a:rPr lang="en-US" sz="1500" baseline="0" dirty="0" smtClean="0">
                          <a:solidFill>
                            <a:schemeClr val="tx2"/>
                          </a:solidFill>
                        </a:rPr>
                        <a:t>1.5*B)+pages)*</a:t>
                      </a:r>
                      <a:r>
                        <a:rPr lang="en-US" sz="1500" dirty="0" smtClean="0">
                          <a:solidFill>
                            <a:schemeClr val="tx2"/>
                          </a:solidFill>
                        </a:rPr>
                        <a:t>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Insert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B)+B)*D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Delete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*B+1)*D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B)+B)*D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2431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67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Cost of Operations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205481" y="5445290"/>
            <a:ext cx="7633720" cy="1069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B: </a:t>
            </a:r>
            <a:r>
              <a:rPr lang="en-US" sz="2000" dirty="0" smtClean="0">
                <a:solidFill>
                  <a:schemeClr val="tx2"/>
                </a:solidFill>
              </a:rPr>
              <a:t>The number of data blocks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R: </a:t>
            </a:r>
            <a:r>
              <a:rPr lang="en-US" sz="2000" dirty="0" smtClean="0">
                <a:solidFill>
                  <a:schemeClr val="tx2"/>
                </a:solidFill>
              </a:rPr>
              <a:t>Number of records per block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D: </a:t>
            </a:r>
            <a:r>
              <a:rPr lang="en-US" sz="2000" dirty="0" smtClean="0">
                <a:solidFill>
                  <a:schemeClr val="tx2"/>
                </a:solidFill>
              </a:rPr>
              <a:t>Average time to read/write disk block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096729"/>
              </p:ext>
            </p:extLst>
          </p:nvPr>
        </p:nvGraphicFramePr>
        <p:xfrm>
          <a:off x="685798" y="1675226"/>
          <a:ext cx="7892016" cy="3125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30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08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Heap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Sorted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Clustered Index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Scan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all records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1.5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Equality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F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1.5*B )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Range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sz="1600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B)+pages))*D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sz="1500" baseline="-25000" dirty="0" smtClean="0">
                          <a:solidFill>
                            <a:schemeClr val="tx2"/>
                          </a:solidFill>
                        </a:rPr>
                        <a:t>F</a:t>
                      </a:r>
                      <a:r>
                        <a:rPr lang="en-US" sz="1500" baseline="0" dirty="0" smtClean="0">
                          <a:solidFill>
                            <a:schemeClr val="tx2"/>
                          </a:solidFill>
                        </a:rPr>
                        <a:t>1.5*B)+pages)*</a:t>
                      </a:r>
                      <a:r>
                        <a:rPr lang="en-US" sz="1500" dirty="0" smtClean="0">
                          <a:solidFill>
                            <a:schemeClr val="tx2"/>
                          </a:solidFill>
                        </a:rPr>
                        <a:t>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Insert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B)+B)*D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F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1.5*B)+2)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Delete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*B+1)*D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B)+B)*D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5671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68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Cost of Operations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205481" y="5445290"/>
            <a:ext cx="7633720" cy="1069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B: </a:t>
            </a:r>
            <a:r>
              <a:rPr lang="en-US" sz="2000" dirty="0" smtClean="0">
                <a:solidFill>
                  <a:schemeClr val="tx2"/>
                </a:solidFill>
              </a:rPr>
              <a:t>The number of data blocks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R: </a:t>
            </a:r>
            <a:r>
              <a:rPr lang="en-US" sz="2000" dirty="0" smtClean="0">
                <a:solidFill>
                  <a:schemeClr val="tx2"/>
                </a:solidFill>
              </a:rPr>
              <a:t>Number of records per block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D: </a:t>
            </a:r>
            <a:r>
              <a:rPr lang="en-US" sz="2000" dirty="0" smtClean="0">
                <a:solidFill>
                  <a:schemeClr val="tx2"/>
                </a:solidFill>
              </a:rPr>
              <a:t>Average time to read/write disk block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620931"/>
              </p:ext>
            </p:extLst>
          </p:nvPr>
        </p:nvGraphicFramePr>
        <p:xfrm>
          <a:off x="685798" y="1675226"/>
          <a:ext cx="7892016" cy="3125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30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30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089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Heap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Sorted</a:t>
                      </a:r>
                      <a:r>
                        <a:rPr lang="en-US" baseline="0" dirty="0" smtClean="0"/>
                        <a:t> File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Clustered Index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Scan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all records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1.5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Equality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F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1.5*B)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Range Search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sz="1600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B)+pages))*D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sz="1500" baseline="-25000" dirty="0" smtClean="0">
                          <a:solidFill>
                            <a:schemeClr val="tx2"/>
                          </a:solidFill>
                        </a:rPr>
                        <a:t>F</a:t>
                      </a:r>
                      <a:r>
                        <a:rPr lang="en-US" sz="1500" baseline="0" dirty="0" smtClean="0">
                          <a:solidFill>
                            <a:schemeClr val="tx2"/>
                          </a:solidFill>
                        </a:rPr>
                        <a:t>1.5*B)+pages)*</a:t>
                      </a:r>
                      <a:r>
                        <a:rPr lang="en-US" sz="1500" dirty="0" smtClean="0">
                          <a:solidFill>
                            <a:schemeClr val="tx2"/>
                          </a:solidFill>
                        </a:rPr>
                        <a:t>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Insert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B)+B)*D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F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1.5*B)+2)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89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Delete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(0.5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*B+1) * 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B)+B)*D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((log</a:t>
                      </a:r>
                      <a:r>
                        <a:rPr lang="en-US" baseline="-25000" dirty="0" smtClean="0">
                          <a:solidFill>
                            <a:schemeClr val="tx2"/>
                          </a:solidFill>
                        </a:rPr>
                        <a:t>F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1.5*B)+2)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*D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8531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69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Summary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970069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873928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4" name="Content Placeholder 2"/>
          <p:cNvSpPr txBox="1">
            <a:spLocks/>
          </p:cNvSpPr>
          <p:nvPr/>
        </p:nvSpPr>
        <p:spPr>
          <a:xfrm>
            <a:off x="934397" y="970069"/>
            <a:ext cx="7633720" cy="56855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solidFill>
                  <a:schemeClr val="tx2"/>
                </a:solidFill>
              </a:rPr>
              <a:t>Many file organizations, with tradeoffs</a:t>
            </a:r>
          </a:p>
          <a:p>
            <a:pPr lvl="1"/>
            <a:r>
              <a:rPr lang="en-US" sz="2200" dirty="0" smtClean="0">
                <a:solidFill>
                  <a:schemeClr val="tx2"/>
                </a:solidFill>
              </a:rPr>
              <a:t>Heap Files, Sorted Files, Clustered Files and Indexes</a:t>
            </a:r>
          </a:p>
          <a:p>
            <a:pPr lvl="1"/>
            <a:r>
              <a:rPr lang="en-US" sz="2200" dirty="0" smtClean="0">
                <a:solidFill>
                  <a:schemeClr val="tx2"/>
                </a:solidFill>
              </a:rPr>
              <a:t>Benefits depend on the common operations</a:t>
            </a:r>
          </a:p>
          <a:p>
            <a:pPr lvl="1"/>
            <a:r>
              <a:rPr lang="en-US" sz="2200" dirty="0" smtClean="0">
                <a:solidFill>
                  <a:schemeClr val="tx2"/>
                </a:solidFill>
              </a:rPr>
              <a:t>Compute expected costs</a:t>
            </a:r>
          </a:p>
          <a:p>
            <a:pPr lvl="1"/>
            <a:endParaRPr lang="en-US" sz="2200" dirty="0">
              <a:solidFill>
                <a:schemeClr val="tx2"/>
              </a:solidFill>
            </a:endParaRPr>
          </a:p>
          <a:p>
            <a:r>
              <a:rPr lang="en-US" sz="2400" dirty="0" smtClean="0">
                <a:solidFill>
                  <a:schemeClr val="tx2"/>
                </a:solidFill>
              </a:rPr>
              <a:t>Indexes: fast lookup of data entries by search key</a:t>
            </a:r>
          </a:p>
          <a:p>
            <a:pPr lvl="1"/>
            <a:r>
              <a:rPr lang="en-US" sz="2200" dirty="0" smtClean="0">
                <a:solidFill>
                  <a:schemeClr val="tx2"/>
                </a:solidFill>
              </a:rPr>
              <a:t>Lookup: equivalence, range, region </a:t>
            </a:r>
            <a:r>
              <a:rPr lang="is-IS" sz="2200" dirty="0" smtClean="0">
                <a:solidFill>
                  <a:schemeClr val="tx2"/>
                </a:solidFill>
              </a:rPr>
              <a:t>…</a:t>
            </a:r>
          </a:p>
          <a:p>
            <a:pPr lvl="1"/>
            <a:r>
              <a:rPr lang="is-IS" sz="2200" dirty="0" smtClean="0">
                <a:solidFill>
                  <a:schemeClr val="tx2"/>
                </a:solidFill>
              </a:rPr>
              <a:t>Search key: arbitrary columns</a:t>
            </a:r>
          </a:p>
          <a:p>
            <a:pPr lvl="1"/>
            <a:endParaRPr lang="en-US" sz="2200" dirty="0">
              <a:solidFill>
                <a:schemeClr val="tx2"/>
              </a:solidFill>
            </a:endParaRPr>
          </a:p>
          <a:p>
            <a:r>
              <a:rPr lang="en-US" sz="2400" dirty="0" smtClean="0">
                <a:solidFill>
                  <a:schemeClr val="tx2"/>
                </a:solidFill>
              </a:rPr>
              <a:t>Data Entries:</a:t>
            </a:r>
          </a:p>
          <a:p>
            <a:pPr lvl="1"/>
            <a:r>
              <a:rPr lang="en-US" sz="2200" dirty="0" smtClean="0">
                <a:solidFill>
                  <a:schemeClr val="tx2"/>
                </a:solidFill>
              </a:rPr>
              <a:t>3 alternatives: By Value, By Reference, By List of References</a:t>
            </a:r>
            <a:endParaRPr lang="en-US" sz="2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721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/>
      <p:bldP spid="22" grpId="0" animBg="1"/>
      <p:bldP spid="6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7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Goals for Today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4" name="Content Placeholder 2"/>
          <p:cNvSpPr txBox="1">
            <a:spLocks/>
          </p:cNvSpPr>
          <p:nvPr/>
        </p:nvSpPr>
        <p:spPr>
          <a:xfrm>
            <a:off x="763250" y="1621528"/>
            <a:ext cx="7633720" cy="43982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2"/>
                </a:solidFill>
              </a:rPr>
              <a:t>Big picture overheads for data access</a:t>
            </a:r>
          </a:p>
          <a:p>
            <a:pPr lvl="2"/>
            <a:r>
              <a:rPr lang="en-US" sz="1600" dirty="0" smtClean="0">
                <a:solidFill>
                  <a:schemeClr val="tx2"/>
                </a:solidFill>
              </a:rPr>
              <a:t>Then estimate cost in a principled way</a:t>
            </a:r>
          </a:p>
          <a:p>
            <a:endParaRPr lang="en-US" sz="2000" dirty="0" smtClean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Foundation for query optimization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Can’t choose the fastest scheme without an estimate of speed!</a:t>
            </a:r>
          </a:p>
        </p:txBody>
      </p:sp>
    </p:spTree>
    <p:extLst>
      <p:ext uri="{BB962C8B-B14F-4D97-AF65-F5344CB8AC3E}">
        <p14:creationId xmlns:p14="http://schemas.microsoft.com/office/powerpoint/2010/main" val="1625069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build="p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70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Summary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970069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873928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4" name="Content Placeholder 2"/>
          <p:cNvSpPr txBox="1">
            <a:spLocks/>
          </p:cNvSpPr>
          <p:nvPr/>
        </p:nvSpPr>
        <p:spPr>
          <a:xfrm>
            <a:off x="934397" y="970069"/>
            <a:ext cx="7633720" cy="56855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solidFill>
                  <a:schemeClr val="tx2"/>
                </a:solidFill>
              </a:rPr>
              <a:t>Often multiple indexes per file of data records</a:t>
            </a:r>
          </a:p>
          <a:p>
            <a:pPr lvl="1"/>
            <a:r>
              <a:rPr lang="en-US" sz="2200" dirty="0" smtClean="0">
                <a:solidFill>
                  <a:schemeClr val="tx2"/>
                </a:solidFill>
              </a:rPr>
              <a:t>Each with a different search key</a:t>
            </a:r>
          </a:p>
          <a:p>
            <a:pPr lvl="1"/>
            <a:endParaRPr lang="en-US" sz="2200" dirty="0" smtClean="0">
              <a:solidFill>
                <a:schemeClr val="tx2"/>
              </a:solidFill>
            </a:endParaRPr>
          </a:p>
          <a:p>
            <a:r>
              <a:rPr lang="en-US" sz="2400" dirty="0" smtClean="0">
                <a:solidFill>
                  <a:schemeClr val="tx2"/>
                </a:solidFill>
              </a:rPr>
              <a:t>Indexes can be classified as clustered vs </a:t>
            </a:r>
            <a:r>
              <a:rPr lang="en-US" sz="2400" dirty="0" err="1" smtClean="0">
                <a:solidFill>
                  <a:schemeClr val="tx2"/>
                </a:solidFill>
              </a:rPr>
              <a:t>unclustered</a:t>
            </a:r>
            <a:endParaRPr lang="en-US" sz="2400" dirty="0" smtClean="0">
              <a:solidFill>
                <a:schemeClr val="tx2"/>
              </a:solidFill>
            </a:endParaRPr>
          </a:p>
          <a:p>
            <a:pPr lvl="1"/>
            <a:r>
              <a:rPr lang="en-US" sz="2200" dirty="0" smtClean="0">
                <a:solidFill>
                  <a:schemeClr val="tx2"/>
                </a:solidFill>
              </a:rPr>
              <a:t>Important consequences for utility/performance</a:t>
            </a:r>
            <a:endParaRPr lang="en-US" sz="2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9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/>
      <p:bldP spid="22" grpId="0" animBg="1"/>
      <p:bldP spid="6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ardrop 26"/>
          <p:cNvSpPr/>
          <p:nvPr/>
        </p:nvSpPr>
        <p:spPr>
          <a:xfrm>
            <a:off x="3810000" y="0"/>
            <a:ext cx="5334000" cy="5343351"/>
          </a:xfrm>
          <a:prstGeom prst="teardrop">
            <a:avLst/>
          </a:prstGeom>
          <a:solidFill>
            <a:schemeClr val="tx2">
              <a:alpha val="25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ardrop 4"/>
          <p:cNvSpPr/>
          <p:nvPr/>
        </p:nvSpPr>
        <p:spPr>
          <a:xfrm>
            <a:off x="4953000" y="1043270"/>
            <a:ext cx="3200400" cy="3206011"/>
          </a:xfrm>
          <a:prstGeom prst="teardrop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181601" y="1522240"/>
            <a:ext cx="2654436" cy="230832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solidFill>
                  <a:schemeClr val="bg1"/>
                </a:solidFill>
                <a:latin typeface="Source Sans Pro Light" pitchFamily="34" charset="0"/>
              </a:rPr>
              <a:t>Cost Model &amp; Analysis</a:t>
            </a:r>
          </a:p>
        </p:txBody>
      </p:sp>
    </p:spTree>
    <p:extLst>
      <p:ext uri="{BB962C8B-B14F-4D97-AF65-F5344CB8AC3E}">
        <p14:creationId xmlns:p14="http://schemas.microsoft.com/office/powerpoint/2010/main" val="586571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5" grpId="0" animBg="1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577815" y="304800"/>
            <a:ext cx="300083" cy="247141"/>
            <a:chOff x="8577814" y="267642"/>
            <a:chExt cx="300083" cy="246708"/>
          </a:xfrm>
        </p:grpSpPr>
        <p:sp>
          <p:nvSpPr>
            <p:cNvPr id="9" name="Pentagon 8"/>
            <p:cNvSpPr/>
            <p:nvPr/>
          </p:nvSpPr>
          <p:spPr>
            <a:xfrm rot="5400000">
              <a:off x="8610600" y="285750"/>
              <a:ext cx="228600" cy="228600"/>
            </a:xfrm>
            <a:prstGeom prst="homePlate">
              <a:avLst>
                <a:gd name="adj" fmla="val 261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77814" y="267642"/>
              <a:ext cx="300083" cy="230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fld id="{6C43854A-27F4-9C47-AFC5-490E979E2194}" type="slidenum">
                <a:rPr lang="en-US" sz="900" b="1" smtClean="0">
                  <a:solidFill>
                    <a:prstClr val="white"/>
                  </a:solidFill>
                </a:rPr>
                <a:t>9</a:t>
              </a:fld>
              <a:endParaRPr lang="en-US" sz="9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671403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Cost Model for Analysis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1336672"/>
            <a:ext cx="8229600" cy="338554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43400" y="1240531"/>
            <a:ext cx="457200" cy="2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4" name="Content Placeholder 2"/>
          <p:cNvSpPr txBox="1">
            <a:spLocks/>
          </p:cNvSpPr>
          <p:nvPr/>
        </p:nvSpPr>
        <p:spPr>
          <a:xfrm>
            <a:off x="763250" y="1621528"/>
            <a:ext cx="7633720" cy="43982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2"/>
                </a:solidFill>
              </a:rPr>
              <a:t>B: </a:t>
            </a:r>
            <a:r>
              <a:rPr lang="en-US" sz="2000" dirty="0" smtClean="0">
                <a:solidFill>
                  <a:schemeClr val="tx2"/>
                </a:solidFill>
              </a:rPr>
              <a:t>The number of data blocks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R: </a:t>
            </a:r>
            <a:r>
              <a:rPr lang="en-US" sz="2000" dirty="0" smtClean="0">
                <a:solidFill>
                  <a:schemeClr val="tx2"/>
                </a:solidFill>
              </a:rPr>
              <a:t>Number of records per block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D: </a:t>
            </a:r>
            <a:r>
              <a:rPr lang="en-US" sz="2000" dirty="0" smtClean="0">
                <a:solidFill>
                  <a:schemeClr val="tx2"/>
                </a:solidFill>
              </a:rPr>
              <a:t>(Average) time to read/write disk block</a:t>
            </a:r>
          </a:p>
          <a:p>
            <a:endParaRPr lang="en-US" sz="2000" dirty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Average case analysis for uniform random workloads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We will ignore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Sequential vs Random I/O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Pre-fetching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Any in-memory costs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41545" y="5542658"/>
            <a:ext cx="53125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</a:rPr>
              <a:t>Good enough to show the overall trends!</a:t>
            </a:r>
            <a:endParaRPr lang="en-US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785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build="p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Blue">
      <a:dk1>
        <a:srgbClr val="95A5A6"/>
      </a:dk1>
      <a:lt1>
        <a:sysClr val="window" lastClr="FFFFFF"/>
      </a:lt1>
      <a:dk2>
        <a:srgbClr val="14405C"/>
      </a:dk2>
      <a:lt2>
        <a:srgbClr val="F2F2F2"/>
      </a:lt2>
      <a:accent1>
        <a:srgbClr val="2980B9"/>
      </a:accent1>
      <a:accent2>
        <a:srgbClr val="15405B"/>
      </a:accent2>
      <a:accent3>
        <a:srgbClr val="2A80B7"/>
      </a:accent3>
      <a:accent4>
        <a:srgbClr val="74B5DE"/>
      </a:accent4>
      <a:accent5>
        <a:srgbClr val="ABD2EB"/>
      </a:accent5>
      <a:accent6>
        <a:srgbClr val="0070C0"/>
      </a:accent6>
      <a:hlink>
        <a:srgbClr val="0000FF"/>
      </a:hlink>
      <a:folHlink>
        <a:srgbClr val="800080"/>
      </a:folHlink>
    </a:clrScheme>
    <a:fontScheme name="Mercurio">
      <a:majorFont>
        <a:latin typeface="Source Sans Pro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45975</TotalTime>
  <Words>4757</Words>
  <Application>Microsoft Office PowerPoint</Application>
  <PresentationFormat>On-screen Show (4:3)</PresentationFormat>
  <Paragraphs>1275</Paragraphs>
  <Slides>70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79" baseType="lpstr">
      <vt:lpstr>ＭＳ Ｐゴシック</vt:lpstr>
      <vt:lpstr>Arial</vt:lpstr>
      <vt:lpstr>Book Antiqua</vt:lpstr>
      <vt:lpstr>Calibri</vt:lpstr>
      <vt:lpstr>Century Schoolbook</vt:lpstr>
      <vt:lpstr>Source Sans Pro</vt:lpstr>
      <vt:lpstr>Source Sans Pro Light</vt:lpstr>
      <vt:lpstr>Wingdings</vt:lpstr>
      <vt:lpstr>Office Theme</vt:lpstr>
      <vt:lpstr>PowerPoint Presentation</vt:lpstr>
      <vt:lpstr>Motivation</vt:lpstr>
      <vt:lpstr>Data on External Storage</vt:lpstr>
      <vt:lpstr>Data on External Storage</vt:lpstr>
      <vt:lpstr>Multiple File Organizations</vt:lpstr>
      <vt:lpstr>Bigger Questions</vt:lpstr>
      <vt:lpstr>Goals for Today</vt:lpstr>
      <vt:lpstr>PowerPoint Presentation</vt:lpstr>
      <vt:lpstr>Cost Model for Analysis</vt:lpstr>
      <vt:lpstr>More Assumptions</vt:lpstr>
      <vt:lpstr>Heap Files &amp; Sorted Files</vt:lpstr>
      <vt:lpstr>Cost of Operations</vt:lpstr>
      <vt:lpstr>Cost of Operations</vt:lpstr>
      <vt:lpstr>Scan All Records</vt:lpstr>
      <vt:lpstr>Cost of Operations</vt:lpstr>
      <vt:lpstr>Cost of Operations</vt:lpstr>
      <vt:lpstr>Find Key 8</vt:lpstr>
      <vt:lpstr>Find Key 8</vt:lpstr>
      <vt:lpstr>Find Key 8</vt:lpstr>
      <vt:lpstr>Average Case Binary Search</vt:lpstr>
      <vt:lpstr>Cost of Operations</vt:lpstr>
      <vt:lpstr>Cost of Operations</vt:lpstr>
      <vt:lpstr>Find Keys Between 7 and 9</vt:lpstr>
      <vt:lpstr>Find Keys Between 7 and 9</vt:lpstr>
      <vt:lpstr>Cost of Operations</vt:lpstr>
      <vt:lpstr>Cost of Operations</vt:lpstr>
      <vt:lpstr>Insert 4.5</vt:lpstr>
      <vt:lpstr>Insert 4.5</vt:lpstr>
      <vt:lpstr>Insert 4.5</vt:lpstr>
      <vt:lpstr>Cost of Operations</vt:lpstr>
      <vt:lpstr>Cost of Operations</vt:lpstr>
      <vt:lpstr>Delete 4.5</vt:lpstr>
      <vt:lpstr>Delete 4.5</vt:lpstr>
      <vt:lpstr>Delete 4.5</vt:lpstr>
      <vt:lpstr>Cost of Operations</vt:lpstr>
      <vt:lpstr>Cost of Operations</vt:lpstr>
      <vt:lpstr>PowerPoint Presentation</vt:lpstr>
      <vt:lpstr>Indexes Overview</vt:lpstr>
      <vt:lpstr>Search Key: Any Subset of Columns?</vt:lpstr>
      <vt:lpstr>Example</vt:lpstr>
      <vt:lpstr>Example: creating different indexes</vt:lpstr>
      <vt:lpstr>Search Key: Any Subset of Columns?</vt:lpstr>
      <vt:lpstr>Data Entries: How are they stored?</vt:lpstr>
      <vt:lpstr>What to store as a data entry in an index?</vt:lpstr>
      <vt:lpstr>Alternatives for Storing Data Entries</vt:lpstr>
      <vt:lpstr>Alternatives for Storing Data Entries</vt:lpstr>
      <vt:lpstr>Clustered vs. Unclustered Index</vt:lpstr>
      <vt:lpstr>Clustered vs. Unclustered Index</vt:lpstr>
      <vt:lpstr>Clustered vs. Unclustered Index</vt:lpstr>
      <vt:lpstr>Clustered vs. Unclustered Index</vt:lpstr>
      <vt:lpstr>Clustered vs. Unclustered Index</vt:lpstr>
      <vt:lpstr>Clustered vs. Unclustered Index</vt:lpstr>
      <vt:lpstr>Clustered vs. Unclustered Indexes</vt:lpstr>
      <vt:lpstr>Cost of Operations</vt:lpstr>
      <vt:lpstr>Cost of Operations</vt:lpstr>
      <vt:lpstr>Clustered vs. Unclustered Index</vt:lpstr>
      <vt:lpstr>Cost of Operations</vt:lpstr>
      <vt:lpstr>Scan all the Records</vt:lpstr>
      <vt:lpstr>Cost of Operations</vt:lpstr>
      <vt:lpstr>Cost of Operations</vt:lpstr>
      <vt:lpstr>Find the record with key 3</vt:lpstr>
      <vt:lpstr>Cost of Operations</vt:lpstr>
      <vt:lpstr>Cost of Operations</vt:lpstr>
      <vt:lpstr>Find keys between 3 and 7</vt:lpstr>
      <vt:lpstr>Cost of Operations</vt:lpstr>
      <vt:lpstr>Cost of Operations</vt:lpstr>
      <vt:lpstr>Cost of Operations</vt:lpstr>
      <vt:lpstr>Cost of Operations</vt:lpstr>
      <vt:lpstr>Summary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EAMEJIA</dc:creator>
  <cp:lastModifiedBy>WAHBEH M MOUSA</cp:lastModifiedBy>
  <cp:revision>1262</cp:revision>
  <dcterms:created xsi:type="dcterms:W3CDTF">2006-08-16T00:00:00Z</dcterms:created>
  <dcterms:modified xsi:type="dcterms:W3CDTF">2018-01-03T08:36:28Z</dcterms:modified>
</cp:coreProperties>
</file>