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ms-excel" Extension="xls"/>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excel" PartName="/ppt/embeddings/Microsoft_Excel_Sheet2.xls"/>
  <Override ContentType="application/vnd.ms-excel" PartName="/ppt/embeddings/Microsoft_Excel_Sheet1.xls"/>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Lst>
  <p:sldSz cy="6858000" cx="9144000"/>
  <p:notesSz cx="6858000" cy="91900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94">
          <p15:clr>
            <a:srgbClr val="A4A3A4"/>
          </p15:clr>
        </p15:guide>
        <p15:guide id="2" pos="2160">
          <p15:clr>
            <a:srgbClr val="A4A3A4"/>
          </p15:clr>
        </p15:guide>
      </p15:notesGuideLst>
    </p:ext>
    <p:ext uri="http://customooxmlschemas.google.com/">
      <go:slidesCustomData xmlns:go="http://customooxmlschemas.google.com/" r:id="rId92" roundtripDataSignature="AMtx7mj43R7/pCVjByynx1xjm587/OCa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94"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slide" Target="slides/slide83.xml"/><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slide" Target="slides/slide86.xml"/><Relationship Id="rId90" Type="http://schemas.openxmlformats.org/officeDocument/2006/relationships/slide" Target="slides/slide85.xml"/><Relationship Id="rId92" Type="http://customschemas.google.com/relationships/presentationmetadata" Target="meta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lvl1pPr indent="-228600" lvl="0" marL="4572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
        <p:nvSpPr>
          <p:cNvPr id="50" name="Google Shape;50;p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1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1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1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13: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1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15: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16: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p1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8: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19: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1143000"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 name="Google Shape;55;p2:notes"/>
          <p:cNvSpPr txBox="1"/>
          <p:nvPr>
            <p:ph idx="1" type="body"/>
          </p:nvPr>
        </p:nvSpPr>
        <p:spPr>
          <a:xfrm>
            <a:off x="381000" y="4365625"/>
            <a:ext cx="6172200" cy="4135438"/>
          </a:xfrm>
          <a:prstGeom prst="rect">
            <a:avLst/>
          </a:prstGeom>
          <a:noFill/>
          <a:ln>
            <a:noFill/>
          </a:ln>
        </p:spPr>
        <p:txBody>
          <a:bodyPr anchorCtr="0" anchor="t" bIns="44425" lIns="90450" spcFirstLastPara="1" rIns="90450" wrap="square" tIns="44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p20: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21: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p2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p23: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p24: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p25: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2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p2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5" name="Google Shape;325;p2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p2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p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3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3" name="Google Shape;353;p31: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2" name="Google Shape;362;p3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4" name="Google Shape;374;p3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4" name="Google Shape;384;p3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7" name="Google Shape;397;p3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5" name="Google Shape;405;p3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4" name="Google Shape;414;p37: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4" name="Google Shape;424;p38: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3" name="Google Shape;433;p39: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 name="Google Shape;75;p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3" name="Google Shape;443;p4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2" name="Google Shape;452;p41: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1" name="Google Shape;461;p42: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0" name="Google Shape;470;p43:notes"/>
          <p:cNvSpPr txBox="1"/>
          <p:nvPr>
            <p:ph idx="1" type="body"/>
          </p:nvPr>
        </p:nvSpPr>
        <p:spPr>
          <a:xfrm>
            <a:off x="457200" y="4365625"/>
            <a:ext cx="58674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1" name="Google Shape;481;p4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0" name="Google Shape;490;p4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4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3" name="Google Shape;503;p4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4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1" name="Google Shape;511;p4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4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0" name="Google Shape;520;p4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0" name="Google Shape;530;p4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5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0" name="Google Shape;540;p5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9" name="Google Shape;549;p5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7" name="Google Shape;557;p5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5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7" name="Google Shape;567;p5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7" name="Google Shape;577;p5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5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5" name="Google Shape;585;p5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5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7" name="Google Shape;597;p5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5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6" name="Google Shape;606;p5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5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8" name="Google Shape;618;p5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59: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8" name="Google Shape;628;p5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6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0" name="Google Shape;640;p6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6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0" name="Google Shape;650;p6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6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8" name="Google Shape;658;p6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6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8" name="Google Shape;668;p6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6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9" name="Google Shape;679;p6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6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1" name="Google Shape;691;p6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4" name="Google Shape;704;p6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6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3" name="Google Shape;713;p6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6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4" name="Google Shape;724;p6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6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5" name="Google Shape;735;p69: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p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7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3" name="Google Shape;743;p70: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7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5" name="Google Shape;755;p71: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7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7" name="Google Shape;767;p72: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7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9" name="Google Shape;779;p73: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7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1" name="Google Shape;791;p74: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7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2" name="Google Shape;802;p75: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7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2" name="Google Shape;812;p76: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7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3" name="Google Shape;823;p77: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7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4" name="Google Shape;834;p78: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7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4" name="Google Shape;844;p7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8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2" name="Google Shape;852;p8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8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0" name="Google Shape;860;p8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8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8" name="Google Shape;868;p8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8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6" name="Google Shape;876;p83:notes"/>
          <p:cNvSpPr txBox="1"/>
          <p:nvPr>
            <p:ph idx="1" type="body"/>
          </p:nvPr>
        </p:nvSpPr>
        <p:spPr>
          <a:xfrm>
            <a:off x="381000" y="4365625"/>
            <a:ext cx="6172200" cy="413385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8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7" name="Google Shape;887;p84:notes"/>
          <p:cNvSpPr txBox="1"/>
          <p:nvPr>
            <p:ph idx="1" type="body"/>
          </p:nvPr>
        </p:nvSpPr>
        <p:spPr>
          <a:xfrm>
            <a:off x="381000" y="4365625"/>
            <a:ext cx="6172200" cy="413385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8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8" name="Google Shape;898;p85:notes"/>
          <p:cNvSpPr txBox="1"/>
          <p:nvPr>
            <p:ph idx="1" type="body"/>
          </p:nvPr>
        </p:nvSpPr>
        <p:spPr>
          <a:xfrm>
            <a:off x="381000" y="4365625"/>
            <a:ext cx="6172200" cy="413385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86:notes"/>
          <p:cNvSpPr/>
          <p:nvPr>
            <p:ph idx="2" type="sldImg"/>
          </p:nvPr>
        </p:nvSpPr>
        <p:spPr>
          <a:xfrm>
            <a:off x="1133475" y="690563"/>
            <a:ext cx="4591050" cy="34432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8" name="Google Shape;908;p86:notes"/>
          <p:cNvSpPr txBox="1"/>
          <p:nvPr>
            <p:ph idx="1" type="body"/>
          </p:nvPr>
        </p:nvSpPr>
        <p:spPr>
          <a:xfrm>
            <a:off x="913986" y="4365739"/>
            <a:ext cx="5030029" cy="4134889"/>
          </a:xfrm>
          <a:prstGeom prst="rect">
            <a:avLst/>
          </a:prstGeom>
          <a:noFill/>
          <a:ln>
            <a:noFill/>
          </a:ln>
        </p:spPr>
        <p:txBody>
          <a:bodyPr anchorCtr="0" anchor="t" bIns="46025" lIns="92050" spcFirstLastPara="1" rIns="92050" wrap="square" tIns="460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88"/>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9" name="Google Shape;9;p8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560"/>
              </a:spcBef>
              <a:spcAft>
                <a:spcPts val="0"/>
              </a:spcAft>
              <a:buClr>
                <a:schemeClr val="accent2"/>
              </a:buClr>
              <a:buSzPts val="2100"/>
              <a:buFont typeface="Noto Sans Symbols"/>
              <a:buNone/>
              <a:defRPr b="1" i="0" sz="2800" u="none" cap="none" strike="noStrike">
                <a:solidFill>
                  <a:schemeClr val="lt2"/>
                </a:solidFill>
                <a:latin typeface="Arial"/>
                <a:ea typeface="Arial"/>
                <a:cs typeface="Arial"/>
                <a:sym typeface="Arial"/>
              </a:defRPr>
            </a:lvl1pPr>
            <a:lvl2pPr lvl="1" marR="0" rtl="0" algn="ctr">
              <a:spcBef>
                <a:spcPts val="480"/>
              </a:spcBef>
              <a:spcAft>
                <a:spcPts val="0"/>
              </a:spcAft>
              <a:buClr>
                <a:schemeClr val="accent2"/>
              </a:buClr>
              <a:buSzPts val="1800"/>
              <a:buFont typeface="Noto Sans Symbols"/>
              <a:buNone/>
              <a:defRPr b="1" i="0" sz="2400" u="none" cap="none" strike="noStrike">
                <a:solidFill>
                  <a:schemeClr val="lt2"/>
                </a:solidFill>
                <a:latin typeface="Arial"/>
                <a:ea typeface="Arial"/>
                <a:cs typeface="Arial"/>
                <a:sym typeface="Arial"/>
              </a:defRPr>
            </a:lvl2pPr>
            <a:lvl3pPr lvl="2" marR="0" rtl="0" algn="ctr">
              <a:spcBef>
                <a:spcPts val="400"/>
              </a:spcBef>
              <a:spcAft>
                <a:spcPts val="0"/>
              </a:spcAft>
              <a:buClr>
                <a:schemeClr val="accent2"/>
              </a:buClr>
              <a:buSzPts val="1500"/>
              <a:buFont typeface="Noto Sans Symbols"/>
              <a:buNone/>
              <a:defRPr b="1" i="0" sz="2000" u="none" cap="none" strike="noStrike">
                <a:solidFill>
                  <a:schemeClr val="lt2"/>
                </a:solidFill>
                <a:latin typeface="Arial"/>
                <a:ea typeface="Arial"/>
                <a:cs typeface="Arial"/>
                <a:sym typeface="Arial"/>
              </a:defRPr>
            </a:lvl3pPr>
            <a:lvl4pPr lvl="3" marR="0" rtl="0" algn="ctr">
              <a:spcBef>
                <a:spcPts val="400"/>
              </a:spcBef>
              <a:spcAft>
                <a:spcPts val="0"/>
              </a:spcAft>
              <a:buClr>
                <a:schemeClr val="accent2"/>
              </a:buClr>
              <a:buSzPts val="1500"/>
              <a:buFont typeface="Noto Sans Symbols"/>
              <a:buNone/>
              <a:defRPr b="1" i="0" sz="2000" u="none" cap="none" strike="noStrike">
                <a:solidFill>
                  <a:schemeClr val="lt2"/>
                </a:solidFill>
                <a:latin typeface="Arial"/>
                <a:ea typeface="Arial"/>
                <a:cs typeface="Arial"/>
                <a:sym typeface="Arial"/>
              </a:defRPr>
            </a:lvl4pPr>
            <a:lvl5pPr lvl="4" marR="0" rtl="0" algn="ctr">
              <a:spcBef>
                <a:spcPts val="400"/>
              </a:spcBef>
              <a:spcAft>
                <a:spcPts val="0"/>
              </a:spcAft>
              <a:buClr>
                <a:schemeClr val="accent2"/>
              </a:buClr>
              <a:buSzPts val="1500"/>
              <a:buFont typeface="Noto Sans Symbols"/>
              <a:buNone/>
              <a:defRPr b="1" i="0" sz="2000" u="none" cap="none" strike="noStrike">
                <a:solidFill>
                  <a:schemeClr val="lt2"/>
                </a:solidFill>
                <a:latin typeface="Arial"/>
                <a:ea typeface="Arial"/>
                <a:cs typeface="Arial"/>
                <a:sym typeface="Arial"/>
              </a:defRPr>
            </a:lvl5pPr>
            <a:lvl6pPr lvl="5" marR="0" rtl="0" algn="ctr">
              <a:spcBef>
                <a:spcPts val="400"/>
              </a:spcBef>
              <a:spcAft>
                <a:spcPts val="0"/>
              </a:spcAft>
              <a:buClr>
                <a:schemeClr val="accent2"/>
              </a:buClr>
              <a:buSzPts val="1500"/>
              <a:buFont typeface="Noto Sans Symbols"/>
              <a:buNone/>
              <a:defRPr b="1" i="0" sz="2000" u="none" cap="none" strike="noStrike">
                <a:solidFill>
                  <a:schemeClr val="lt2"/>
                </a:solidFill>
                <a:latin typeface="Arial"/>
                <a:ea typeface="Arial"/>
                <a:cs typeface="Arial"/>
                <a:sym typeface="Arial"/>
              </a:defRPr>
            </a:lvl6pPr>
            <a:lvl7pPr lvl="6" marR="0" rtl="0" algn="ctr">
              <a:spcBef>
                <a:spcPts val="400"/>
              </a:spcBef>
              <a:spcAft>
                <a:spcPts val="0"/>
              </a:spcAft>
              <a:buClr>
                <a:schemeClr val="accent2"/>
              </a:buClr>
              <a:buSzPts val="1500"/>
              <a:buFont typeface="Noto Sans Symbols"/>
              <a:buNone/>
              <a:defRPr b="1" i="0" sz="2000" u="none" cap="none" strike="noStrike">
                <a:solidFill>
                  <a:schemeClr val="lt2"/>
                </a:solidFill>
                <a:latin typeface="Arial"/>
                <a:ea typeface="Arial"/>
                <a:cs typeface="Arial"/>
                <a:sym typeface="Arial"/>
              </a:defRPr>
            </a:lvl7pPr>
            <a:lvl8pPr lvl="7" marR="0" rtl="0" algn="ctr">
              <a:spcBef>
                <a:spcPts val="400"/>
              </a:spcBef>
              <a:spcAft>
                <a:spcPts val="0"/>
              </a:spcAft>
              <a:buClr>
                <a:schemeClr val="accent2"/>
              </a:buClr>
              <a:buSzPts val="1500"/>
              <a:buFont typeface="Noto Sans Symbols"/>
              <a:buNone/>
              <a:defRPr b="1" i="0" sz="2000" u="none" cap="none" strike="noStrike">
                <a:solidFill>
                  <a:schemeClr val="lt2"/>
                </a:solidFill>
                <a:latin typeface="Arial"/>
                <a:ea typeface="Arial"/>
                <a:cs typeface="Arial"/>
                <a:sym typeface="Arial"/>
              </a:defRPr>
            </a:lvl8pPr>
            <a:lvl9pPr lvl="8" marR="0" rtl="0" algn="ctr">
              <a:spcBef>
                <a:spcPts val="400"/>
              </a:spcBef>
              <a:spcAft>
                <a:spcPts val="0"/>
              </a:spcAft>
              <a:buClr>
                <a:schemeClr val="accent2"/>
              </a:buClr>
              <a:buSzPts val="1500"/>
              <a:buFont typeface="Noto Sans Symbols"/>
              <a:buNone/>
              <a:defRPr b="1" i="0" sz="2000" u="none" cap="none" strike="noStrike">
                <a:solidFill>
                  <a:schemeClr val="lt2"/>
                </a:solidFill>
                <a:latin typeface="Arial"/>
                <a:ea typeface="Arial"/>
                <a:cs typeface="Arial"/>
                <a:sym typeface="Arial"/>
              </a:defRPr>
            </a:lvl9pPr>
          </a:lstStyle>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 name="Shape 26"/>
        <p:cNvGrpSpPr/>
        <p:nvPr/>
      </p:nvGrpSpPr>
      <p:grpSpPr>
        <a:xfrm>
          <a:off x="0" y="0"/>
          <a:ext cx="0" cy="0"/>
          <a:chOff x="0" y="0"/>
          <a:chExt cx="0" cy="0"/>
        </a:xfrm>
      </p:grpSpPr>
      <p:sp>
        <p:nvSpPr>
          <p:cNvPr id="27" name="Google Shape;27;p9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28" name="Google Shape;28;p9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accent2"/>
              </a:buClr>
              <a:buSzPts val="1800"/>
              <a:buFont typeface="Noto Sans Symbols"/>
              <a:buNone/>
              <a:defRPr b="1" i="0" sz="2400" u="none" cap="none" strike="noStrike">
                <a:solidFill>
                  <a:schemeClr val="lt2"/>
                </a:solidFill>
                <a:latin typeface="Arial"/>
                <a:ea typeface="Arial"/>
                <a:cs typeface="Arial"/>
                <a:sym typeface="Arial"/>
              </a:defRPr>
            </a:lvl1pPr>
            <a:lvl2pPr indent="-228600" lvl="1" marL="914400" marR="0" rtl="0" algn="l">
              <a:spcBef>
                <a:spcPts val="400"/>
              </a:spcBef>
              <a:spcAft>
                <a:spcPts val="0"/>
              </a:spcAft>
              <a:buClr>
                <a:schemeClr val="accent2"/>
              </a:buClr>
              <a:buSzPts val="1500"/>
              <a:buFont typeface="Noto Sans Symbols"/>
              <a:buNone/>
              <a:defRPr b="1" i="0" sz="2000" u="none" cap="none" strike="noStrike">
                <a:solidFill>
                  <a:schemeClr val="lt2"/>
                </a:solidFill>
                <a:latin typeface="Arial"/>
                <a:ea typeface="Arial"/>
                <a:cs typeface="Arial"/>
                <a:sym typeface="Arial"/>
              </a:defRPr>
            </a:lvl2pPr>
            <a:lvl3pPr indent="-228600" lvl="2" marL="1371600" marR="0" rtl="0" algn="l">
              <a:spcBef>
                <a:spcPts val="360"/>
              </a:spcBef>
              <a:spcAft>
                <a:spcPts val="0"/>
              </a:spcAft>
              <a:buClr>
                <a:schemeClr val="accent2"/>
              </a:buClr>
              <a:buSzPts val="1350"/>
              <a:buFont typeface="Noto Sans Symbols"/>
              <a:buNone/>
              <a:defRPr b="1" i="0" sz="1800" u="none" cap="none" strike="noStrike">
                <a:solidFill>
                  <a:schemeClr val="lt2"/>
                </a:solidFill>
                <a:latin typeface="Arial"/>
                <a:ea typeface="Arial"/>
                <a:cs typeface="Arial"/>
                <a:sym typeface="Arial"/>
              </a:defRPr>
            </a:lvl3pPr>
            <a:lvl4pPr indent="-228600" lvl="3" marL="18288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4pPr>
            <a:lvl5pPr indent="-228600" lvl="4" marL="22860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5pPr>
            <a:lvl6pPr indent="-228600" lvl="5" marL="27432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6pPr>
            <a:lvl7pPr indent="-228600" lvl="6" marL="32004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7pPr>
            <a:lvl8pPr indent="-228600" lvl="7" marL="36576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8pPr>
            <a:lvl9pPr indent="-228600" lvl="8" marL="41148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9pPr>
          </a:lstStyle>
          <a:p/>
        </p:txBody>
      </p:sp>
      <p:sp>
        <p:nvSpPr>
          <p:cNvPr id="29" name="Google Shape;29;p9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1pPr>
            <a:lvl2pPr indent="-323850" lvl="1" marL="914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2pPr>
            <a:lvl3pPr indent="-314325" lvl="2" marL="13716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3pPr>
            <a:lvl4pPr indent="-304800" lvl="3" marL="18288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4pPr>
            <a:lvl5pPr indent="-304800" lvl="4" marL="22860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5pPr>
            <a:lvl6pPr indent="-304800" lvl="5" marL="27432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6pPr>
            <a:lvl7pPr indent="-304800" lvl="6" marL="32004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7pPr>
            <a:lvl8pPr indent="-304800" lvl="7" marL="36576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8pPr>
            <a:lvl9pPr indent="-304800" lvl="8" marL="41148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9pPr>
          </a:lstStyle>
          <a:p/>
        </p:txBody>
      </p:sp>
      <p:sp>
        <p:nvSpPr>
          <p:cNvPr id="30" name="Google Shape;30;p9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accent2"/>
              </a:buClr>
              <a:buSzPts val="1800"/>
              <a:buFont typeface="Noto Sans Symbols"/>
              <a:buNone/>
              <a:defRPr b="1" i="0" sz="2400" u="none" cap="none" strike="noStrike">
                <a:solidFill>
                  <a:schemeClr val="lt2"/>
                </a:solidFill>
                <a:latin typeface="Arial"/>
                <a:ea typeface="Arial"/>
                <a:cs typeface="Arial"/>
                <a:sym typeface="Arial"/>
              </a:defRPr>
            </a:lvl1pPr>
            <a:lvl2pPr indent="-228600" lvl="1" marL="914400" marR="0" rtl="0" algn="l">
              <a:spcBef>
                <a:spcPts val="400"/>
              </a:spcBef>
              <a:spcAft>
                <a:spcPts val="0"/>
              </a:spcAft>
              <a:buClr>
                <a:schemeClr val="accent2"/>
              </a:buClr>
              <a:buSzPts val="1500"/>
              <a:buFont typeface="Noto Sans Symbols"/>
              <a:buNone/>
              <a:defRPr b="1" i="0" sz="2000" u="none" cap="none" strike="noStrike">
                <a:solidFill>
                  <a:schemeClr val="lt2"/>
                </a:solidFill>
                <a:latin typeface="Arial"/>
                <a:ea typeface="Arial"/>
                <a:cs typeface="Arial"/>
                <a:sym typeface="Arial"/>
              </a:defRPr>
            </a:lvl2pPr>
            <a:lvl3pPr indent="-228600" lvl="2" marL="1371600" marR="0" rtl="0" algn="l">
              <a:spcBef>
                <a:spcPts val="360"/>
              </a:spcBef>
              <a:spcAft>
                <a:spcPts val="0"/>
              </a:spcAft>
              <a:buClr>
                <a:schemeClr val="accent2"/>
              </a:buClr>
              <a:buSzPts val="1350"/>
              <a:buFont typeface="Noto Sans Symbols"/>
              <a:buNone/>
              <a:defRPr b="1" i="0" sz="1800" u="none" cap="none" strike="noStrike">
                <a:solidFill>
                  <a:schemeClr val="lt2"/>
                </a:solidFill>
                <a:latin typeface="Arial"/>
                <a:ea typeface="Arial"/>
                <a:cs typeface="Arial"/>
                <a:sym typeface="Arial"/>
              </a:defRPr>
            </a:lvl3pPr>
            <a:lvl4pPr indent="-228600" lvl="3" marL="18288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4pPr>
            <a:lvl5pPr indent="-228600" lvl="4" marL="22860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5pPr>
            <a:lvl6pPr indent="-228600" lvl="5" marL="27432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6pPr>
            <a:lvl7pPr indent="-228600" lvl="6" marL="32004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7pPr>
            <a:lvl8pPr indent="-228600" lvl="7" marL="36576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8pPr>
            <a:lvl9pPr indent="-228600" lvl="8" marL="41148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9pPr>
          </a:lstStyle>
          <a:p/>
        </p:txBody>
      </p:sp>
      <p:sp>
        <p:nvSpPr>
          <p:cNvPr id="31" name="Google Shape;31;p9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1pPr>
            <a:lvl2pPr indent="-323850" lvl="1" marL="914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2pPr>
            <a:lvl3pPr indent="-314325" lvl="2" marL="13716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3pPr>
            <a:lvl4pPr indent="-304800" lvl="3" marL="18288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4pPr>
            <a:lvl5pPr indent="-304800" lvl="4" marL="22860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5pPr>
            <a:lvl6pPr indent="-304800" lvl="5" marL="27432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6pPr>
            <a:lvl7pPr indent="-304800" lvl="6" marL="32004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7pPr>
            <a:lvl8pPr indent="-304800" lvl="7" marL="36576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8pPr>
            <a:lvl9pPr indent="-304800" lvl="8" marL="4114800" marR="0" rtl="0" algn="l">
              <a:spcBef>
                <a:spcPts val="320"/>
              </a:spcBef>
              <a:spcAft>
                <a:spcPts val="0"/>
              </a:spcAft>
              <a:buClr>
                <a:schemeClr val="accent2"/>
              </a:buClr>
              <a:buSzPts val="1200"/>
              <a:buFont typeface="Noto Sans Symbols"/>
              <a:buChar char="●"/>
              <a:defRPr b="1" i="0" sz="1600" u="none" cap="none" strike="noStrike">
                <a:solidFill>
                  <a:schemeClr val="lt2"/>
                </a:solidFill>
                <a:latin typeface="Arial"/>
                <a:ea typeface="Arial"/>
                <a:cs typeface="Arial"/>
                <a:sym typeface="Arial"/>
              </a:defRPr>
            </a:lvl9pPr>
          </a:lstStyle>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9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 name="Shape 34"/>
        <p:cNvGrpSpPr/>
        <p:nvPr/>
      </p:nvGrpSpPr>
      <p:grpSpPr>
        <a:xfrm>
          <a:off x="0" y="0"/>
          <a:ext cx="0" cy="0"/>
          <a:chOff x="0" y="0"/>
          <a:chExt cx="0" cy="0"/>
        </a:xfrm>
      </p:grpSpPr>
      <p:sp>
        <p:nvSpPr>
          <p:cNvPr id="35" name="Google Shape;35;p9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36" name="Google Shape;36;p9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accent2"/>
              </a:buClr>
              <a:buSzPts val="2400"/>
              <a:buFont typeface="Noto Sans Symbols"/>
              <a:buChar char="●"/>
              <a:defRPr b="1" i="0" sz="3200" u="none" cap="none" strike="noStrike">
                <a:solidFill>
                  <a:schemeClr val="lt2"/>
                </a:solidFill>
                <a:latin typeface="Arial"/>
                <a:ea typeface="Arial"/>
                <a:cs typeface="Arial"/>
                <a:sym typeface="Arial"/>
              </a:defRPr>
            </a:lvl1pPr>
            <a:lvl2pPr indent="-361950" lvl="1" marL="9144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2pPr>
            <a:lvl3pPr indent="-342900" lvl="2" marL="13716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3pPr>
            <a:lvl4pPr indent="-323850" lvl="3" marL="1828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4pPr>
            <a:lvl5pPr indent="-323850" lvl="4" marL="22860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5pPr>
            <a:lvl6pPr indent="-323850" lvl="5" marL="27432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6pPr>
            <a:lvl7pPr indent="-323850" lvl="6" marL="3200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7pPr>
            <a:lvl8pPr indent="-323850" lvl="7" marL="3657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8pPr>
            <a:lvl9pPr indent="-323850" lvl="8" marL="4114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9pPr>
          </a:lstStyle>
          <a:p/>
        </p:txBody>
      </p:sp>
      <p:sp>
        <p:nvSpPr>
          <p:cNvPr id="37" name="Google Shape;37;p9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accent2"/>
              </a:buClr>
              <a:buSzPts val="1050"/>
              <a:buFont typeface="Noto Sans Symbols"/>
              <a:buNone/>
              <a:defRPr b="1" i="0" sz="1400" u="none" cap="none" strike="noStrike">
                <a:solidFill>
                  <a:schemeClr val="lt2"/>
                </a:solidFill>
                <a:latin typeface="Arial"/>
                <a:ea typeface="Arial"/>
                <a:cs typeface="Arial"/>
                <a:sym typeface="Arial"/>
              </a:defRPr>
            </a:lvl1pPr>
            <a:lvl2pPr indent="-228600" lvl="1" marL="914400" marR="0" rtl="0" algn="l">
              <a:spcBef>
                <a:spcPts val="240"/>
              </a:spcBef>
              <a:spcAft>
                <a:spcPts val="0"/>
              </a:spcAft>
              <a:buClr>
                <a:schemeClr val="accent2"/>
              </a:buClr>
              <a:buSzPts val="900"/>
              <a:buFont typeface="Noto Sans Symbols"/>
              <a:buNone/>
              <a:defRPr b="1" i="0" sz="1200" u="none" cap="none" strike="noStrike">
                <a:solidFill>
                  <a:schemeClr val="lt2"/>
                </a:solidFill>
                <a:latin typeface="Arial"/>
                <a:ea typeface="Arial"/>
                <a:cs typeface="Arial"/>
                <a:sym typeface="Arial"/>
              </a:defRPr>
            </a:lvl2pPr>
            <a:lvl3pPr indent="-228600" lvl="2" marL="1371600" marR="0" rtl="0" algn="l">
              <a:spcBef>
                <a:spcPts val="200"/>
              </a:spcBef>
              <a:spcAft>
                <a:spcPts val="0"/>
              </a:spcAft>
              <a:buClr>
                <a:schemeClr val="accent2"/>
              </a:buClr>
              <a:buSzPts val="750"/>
              <a:buFont typeface="Noto Sans Symbols"/>
              <a:buNone/>
              <a:defRPr b="1" i="0" sz="1000" u="none" cap="none" strike="noStrike">
                <a:solidFill>
                  <a:schemeClr val="lt2"/>
                </a:solidFill>
                <a:latin typeface="Arial"/>
                <a:ea typeface="Arial"/>
                <a:cs typeface="Arial"/>
                <a:sym typeface="Arial"/>
              </a:defRPr>
            </a:lvl3pPr>
            <a:lvl4pPr indent="-228600" lvl="3" marL="18288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4pPr>
            <a:lvl5pPr indent="-228600" lvl="4" marL="22860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5pPr>
            <a:lvl6pPr indent="-228600" lvl="5" marL="27432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6pPr>
            <a:lvl7pPr indent="-228600" lvl="6" marL="32004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7pPr>
            <a:lvl8pPr indent="-228600" lvl="7" marL="36576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8pPr>
            <a:lvl9pPr indent="-228600" lvl="8" marL="41148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9pPr>
          </a:lstStyle>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 name="Shape 38"/>
        <p:cNvGrpSpPr/>
        <p:nvPr/>
      </p:nvGrpSpPr>
      <p:grpSpPr>
        <a:xfrm>
          <a:off x="0" y="0"/>
          <a:ext cx="0" cy="0"/>
          <a:chOff x="0" y="0"/>
          <a:chExt cx="0" cy="0"/>
        </a:xfrm>
      </p:grpSpPr>
      <p:sp>
        <p:nvSpPr>
          <p:cNvPr id="39" name="Google Shape;39;p10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40" name="Google Shape;40;p100"/>
          <p:cNvSpPr/>
          <p:nvPr>
            <p:ph idx="2" type="pic"/>
          </p:nvPr>
        </p:nvSpPr>
        <p:spPr>
          <a:xfrm>
            <a:off x="1792288" y="612775"/>
            <a:ext cx="5486400" cy="4114800"/>
          </a:xfrm>
          <a:prstGeom prst="rect">
            <a:avLst/>
          </a:prstGeom>
          <a:noFill/>
          <a:ln>
            <a:noFill/>
          </a:ln>
        </p:spPr>
      </p:sp>
      <p:sp>
        <p:nvSpPr>
          <p:cNvPr id="41" name="Google Shape;41;p10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accent2"/>
              </a:buClr>
              <a:buSzPts val="1050"/>
              <a:buFont typeface="Noto Sans Symbols"/>
              <a:buNone/>
              <a:defRPr b="1" i="0" sz="1400" u="none" cap="none" strike="noStrike">
                <a:solidFill>
                  <a:schemeClr val="lt2"/>
                </a:solidFill>
                <a:latin typeface="Arial"/>
                <a:ea typeface="Arial"/>
                <a:cs typeface="Arial"/>
                <a:sym typeface="Arial"/>
              </a:defRPr>
            </a:lvl1pPr>
            <a:lvl2pPr indent="-228600" lvl="1" marL="914400" marR="0" rtl="0" algn="l">
              <a:spcBef>
                <a:spcPts val="240"/>
              </a:spcBef>
              <a:spcAft>
                <a:spcPts val="0"/>
              </a:spcAft>
              <a:buClr>
                <a:schemeClr val="accent2"/>
              </a:buClr>
              <a:buSzPts val="900"/>
              <a:buFont typeface="Noto Sans Symbols"/>
              <a:buNone/>
              <a:defRPr b="1" i="0" sz="1200" u="none" cap="none" strike="noStrike">
                <a:solidFill>
                  <a:schemeClr val="lt2"/>
                </a:solidFill>
                <a:latin typeface="Arial"/>
                <a:ea typeface="Arial"/>
                <a:cs typeface="Arial"/>
                <a:sym typeface="Arial"/>
              </a:defRPr>
            </a:lvl2pPr>
            <a:lvl3pPr indent="-228600" lvl="2" marL="1371600" marR="0" rtl="0" algn="l">
              <a:spcBef>
                <a:spcPts val="200"/>
              </a:spcBef>
              <a:spcAft>
                <a:spcPts val="0"/>
              </a:spcAft>
              <a:buClr>
                <a:schemeClr val="accent2"/>
              </a:buClr>
              <a:buSzPts val="750"/>
              <a:buFont typeface="Noto Sans Symbols"/>
              <a:buNone/>
              <a:defRPr b="1" i="0" sz="1000" u="none" cap="none" strike="noStrike">
                <a:solidFill>
                  <a:schemeClr val="lt2"/>
                </a:solidFill>
                <a:latin typeface="Arial"/>
                <a:ea typeface="Arial"/>
                <a:cs typeface="Arial"/>
                <a:sym typeface="Arial"/>
              </a:defRPr>
            </a:lvl3pPr>
            <a:lvl4pPr indent="-228600" lvl="3" marL="18288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4pPr>
            <a:lvl5pPr indent="-228600" lvl="4" marL="22860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5pPr>
            <a:lvl6pPr indent="-228600" lvl="5" marL="27432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6pPr>
            <a:lvl7pPr indent="-228600" lvl="6" marL="32004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7pPr>
            <a:lvl8pPr indent="-228600" lvl="7" marL="36576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8pPr>
            <a:lvl9pPr indent="-228600" lvl="8" marL="4114800" marR="0" rtl="0" algn="l">
              <a:spcBef>
                <a:spcPts val="180"/>
              </a:spcBef>
              <a:spcAft>
                <a:spcPts val="0"/>
              </a:spcAft>
              <a:buClr>
                <a:schemeClr val="accent2"/>
              </a:buClr>
              <a:buSzPts val="675"/>
              <a:buFont typeface="Noto Sans Symbols"/>
              <a:buNone/>
              <a:defRPr b="1" i="0" sz="900" u="none" cap="none" strike="noStrike">
                <a:solidFill>
                  <a:schemeClr val="lt2"/>
                </a:solidFill>
                <a:latin typeface="Arial"/>
                <a:ea typeface="Arial"/>
                <a:cs typeface="Arial"/>
                <a:sym typeface="Arial"/>
              </a:defRPr>
            </a:lvl9pPr>
          </a:lstStyle>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 name="Shape 42"/>
        <p:cNvGrpSpPr/>
        <p:nvPr/>
      </p:nvGrpSpPr>
      <p:grpSpPr>
        <a:xfrm>
          <a:off x="0" y="0"/>
          <a:ext cx="0" cy="0"/>
          <a:chOff x="0" y="0"/>
          <a:chExt cx="0" cy="0"/>
        </a:xfrm>
      </p:grpSpPr>
      <p:sp>
        <p:nvSpPr>
          <p:cNvPr id="43" name="Google Shape;43;p10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44" name="Google Shape;44;p10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23850" lvl="3" marL="1828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4pPr>
            <a:lvl5pPr indent="-323850" lvl="4" marL="22860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5pPr>
            <a:lvl6pPr indent="-323850" lvl="5" marL="27432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6pPr>
            <a:lvl7pPr indent="-323850" lvl="6" marL="3200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7pPr>
            <a:lvl8pPr indent="-323850" lvl="7" marL="3657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8pPr>
            <a:lvl9pPr indent="-323850" lvl="8" marL="4114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9pPr>
          </a:lstStyle>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 name="Shape 45"/>
        <p:cNvGrpSpPr/>
        <p:nvPr/>
      </p:nvGrpSpPr>
      <p:grpSpPr>
        <a:xfrm>
          <a:off x="0" y="0"/>
          <a:ext cx="0" cy="0"/>
          <a:chOff x="0" y="0"/>
          <a:chExt cx="0" cy="0"/>
        </a:xfrm>
      </p:grpSpPr>
      <p:sp>
        <p:nvSpPr>
          <p:cNvPr id="46" name="Google Shape;46;p102"/>
          <p:cNvSpPr txBox="1"/>
          <p:nvPr>
            <p:ph type="title"/>
          </p:nvPr>
        </p:nvSpPr>
        <p:spPr>
          <a:xfrm rot="5400000">
            <a:off x="4732338" y="2171701"/>
            <a:ext cx="5851525" cy="20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47" name="Google Shape;47;p10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23850" lvl="3" marL="1828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4pPr>
            <a:lvl5pPr indent="-323850" lvl="4" marL="22860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5pPr>
            <a:lvl6pPr indent="-323850" lvl="5" marL="27432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6pPr>
            <a:lvl7pPr indent="-323850" lvl="6" marL="3200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7pPr>
            <a:lvl8pPr indent="-323850" lvl="7" marL="3657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8pPr>
            <a:lvl9pPr indent="-323850" lvl="8" marL="4114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9pPr>
          </a:lstStyle>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 name="Shape 10"/>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1" name="Shape 11"/>
        <p:cNvGrpSpPr/>
        <p:nvPr/>
      </p:nvGrpSpPr>
      <p:grpSpPr>
        <a:xfrm>
          <a:off x="0" y="0"/>
          <a:ext cx="0" cy="0"/>
          <a:chOff x="0" y="0"/>
          <a:chExt cx="0" cy="0"/>
        </a:xfrm>
      </p:grpSpPr>
      <p:sp>
        <p:nvSpPr>
          <p:cNvPr id="12" name="Google Shape;12;p90"/>
          <p:cNvSpPr txBox="1"/>
          <p:nvPr>
            <p:ph idx="1" type="body"/>
          </p:nvPr>
        </p:nvSpPr>
        <p:spPr>
          <a:xfrm>
            <a:off x="381000" y="1143000"/>
            <a:ext cx="8382000" cy="48006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23850" lvl="3" marL="1828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4pPr>
            <a:lvl5pPr indent="-323850" lvl="4" marL="22860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5pPr>
            <a:lvl6pPr indent="-323850" lvl="5" marL="27432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6pPr>
            <a:lvl7pPr indent="-323850" lvl="6" marL="3200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7pPr>
            <a:lvl8pPr indent="-323850" lvl="7" marL="3657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8pPr>
            <a:lvl9pPr indent="-323850" lvl="8" marL="4114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9pPr>
          </a:lstStyl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9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15" name="Google Shape;15;p9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23850" lvl="3" marL="1828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4pPr>
            <a:lvl5pPr indent="-323850" lvl="4" marL="22860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5pPr>
            <a:lvl6pPr indent="-323850" lvl="5" marL="27432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6pPr>
            <a:lvl7pPr indent="-323850" lvl="6" marL="3200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7pPr>
            <a:lvl8pPr indent="-323850" lvl="7" marL="3657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8pPr>
            <a:lvl9pPr indent="-323850" lvl="8" marL="4114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9pPr>
          </a:lstStyle>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16" name="Shape 16"/>
        <p:cNvGrpSpPr/>
        <p:nvPr/>
      </p:nvGrpSpPr>
      <p:grpSpPr>
        <a:xfrm>
          <a:off x="0" y="0"/>
          <a:ext cx="0" cy="0"/>
          <a:chOff x="0" y="0"/>
          <a:chExt cx="0" cy="0"/>
        </a:xfrm>
      </p:grpSpPr>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7" name="Shape 17"/>
        <p:cNvGrpSpPr/>
        <p:nvPr/>
      </p:nvGrpSpPr>
      <p:grpSpPr>
        <a:xfrm>
          <a:off x="0" y="0"/>
          <a:ext cx="0" cy="0"/>
          <a:chOff x="0" y="0"/>
          <a:chExt cx="0" cy="0"/>
        </a:xfrm>
      </p:grpSpPr>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8" name="Shape 18"/>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9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1" sz="4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21" name="Google Shape;21;p9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accent2"/>
              </a:buClr>
              <a:buSzPts val="1500"/>
              <a:buFont typeface="Noto Sans Symbols"/>
              <a:buNone/>
              <a:defRPr b="1" i="0" sz="2000" u="none" cap="none" strike="noStrike">
                <a:solidFill>
                  <a:schemeClr val="lt2"/>
                </a:solidFill>
                <a:latin typeface="Arial"/>
                <a:ea typeface="Arial"/>
                <a:cs typeface="Arial"/>
                <a:sym typeface="Arial"/>
              </a:defRPr>
            </a:lvl1pPr>
            <a:lvl2pPr indent="-228600" lvl="1" marL="914400" marR="0" rtl="0" algn="l">
              <a:spcBef>
                <a:spcPts val="360"/>
              </a:spcBef>
              <a:spcAft>
                <a:spcPts val="0"/>
              </a:spcAft>
              <a:buClr>
                <a:schemeClr val="accent2"/>
              </a:buClr>
              <a:buSzPts val="1350"/>
              <a:buFont typeface="Noto Sans Symbols"/>
              <a:buNone/>
              <a:defRPr b="1" i="0" sz="1800" u="none" cap="none" strike="noStrike">
                <a:solidFill>
                  <a:schemeClr val="lt2"/>
                </a:solidFill>
                <a:latin typeface="Arial"/>
                <a:ea typeface="Arial"/>
                <a:cs typeface="Arial"/>
                <a:sym typeface="Arial"/>
              </a:defRPr>
            </a:lvl2pPr>
            <a:lvl3pPr indent="-228600" lvl="2" marL="1371600" marR="0" rtl="0" algn="l">
              <a:spcBef>
                <a:spcPts val="320"/>
              </a:spcBef>
              <a:spcAft>
                <a:spcPts val="0"/>
              </a:spcAft>
              <a:buClr>
                <a:schemeClr val="accent2"/>
              </a:buClr>
              <a:buSzPts val="1200"/>
              <a:buFont typeface="Noto Sans Symbols"/>
              <a:buNone/>
              <a:defRPr b="1" i="0" sz="1600" u="none" cap="none" strike="noStrike">
                <a:solidFill>
                  <a:schemeClr val="lt2"/>
                </a:solidFill>
                <a:latin typeface="Arial"/>
                <a:ea typeface="Arial"/>
                <a:cs typeface="Arial"/>
                <a:sym typeface="Arial"/>
              </a:defRPr>
            </a:lvl3pPr>
            <a:lvl4pPr indent="-228600" lvl="3" marL="1828800" marR="0" rtl="0" algn="l">
              <a:spcBef>
                <a:spcPts val="280"/>
              </a:spcBef>
              <a:spcAft>
                <a:spcPts val="0"/>
              </a:spcAft>
              <a:buClr>
                <a:schemeClr val="accent2"/>
              </a:buClr>
              <a:buSzPts val="1050"/>
              <a:buFont typeface="Noto Sans Symbols"/>
              <a:buNone/>
              <a:defRPr b="1" i="0" sz="1400" u="none" cap="none" strike="noStrike">
                <a:solidFill>
                  <a:schemeClr val="lt2"/>
                </a:solidFill>
                <a:latin typeface="Arial"/>
                <a:ea typeface="Arial"/>
                <a:cs typeface="Arial"/>
                <a:sym typeface="Arial"/>
              </a:defRPr>
            </a:lvl4pPr>
            <a:lvl5pPr indent="-228600" lvl="4" marL="2286000" marR="0" rtl="0" algn="l">
              <a:spcBef>
                <a:spcPts val="280"/>
              </a:spcBef>
              <a:spcAft>
                <a:spcPts val="0"/>
              </a:spcAft>
              <a:buClr>
                <a:schemeClr val="accent2"/>
              </a:buClr>
              <a:buSzPts val="1050"/>
              <a:buFont typeface="Noto Sans Symbols"/>
              <a:buNone/>
              <a:defRPr b="1" i="0" sz="1400" u="none" cap="none" strike="noStrike">
                <a:solidFill>
                  <a:schemeClr val="lt2"/>
                </a:solidFill>
                <a:latin typeface="Arial"/>
                <a:ea typeface="Arial"/>
                <a:cs typeface="Arial"/>
                <a:sym typeface="Arial"/>
              </a:defRPr>
            </a:lvl5pPr>
            <a:lvl6pPr indent="-228600" lvl="5" marL="2743200" marR="0" rtl="0" algn="l">
              <a:spcBef>
                <a:spcPts val="280"/>
              </a:spcBef>
              <a:spcAft>
                <a:spcPts val="0"/>
              </a:spcAft>
              <a:buClr>
                <a:schemeClr val="accent2"/>
              </a:buClr>
              <a:buSzPts val="1050"/>
              <a:buFont typeface="Noto Sans Symbols"/>
              <a:buNone/>
              <a:defRPr b="1" i="0" sz="1400" u="none" cap="none" strike="noStrike">
                <a:solidFill>
                  <a:schemeClr val="lt2"/>
                </a:solidFill>
                <a:latin typeface="Arial"/>
                <a:ea typeface="Arial"/>
                <a:cs typeface="Arial"/>
                <a:sym typeface="Arial"/>
              </a:defRPr>
            </a:lvl6pPr>
            <a:lvl7pPr indent="-228600" lvl="6" marL="3200400" marR="0" rtl="0" algn="l">
              <a:spcBef>
                <a:spcPts val="280"/>
              </a:spcBef>
              <a:spcAft>
                <a:spcPts val="0"/>
              </a:spcAft>
              <a:buClr>
                <a:schemeClr val="accent2"/>
              </a:buClr>
              <a:buSzPts val="1050"/>
              <a:buFont typeface="Noto Sans Symbols"/>
              <a:buNone/>
              <a:defRPr b="1" i="0" sz="1400" u="none" cap="none" strike="noStrike">
                <a:solidFill>
                  <a:schemeClr val="lt2"/>
                </a:solidFill>
                <a:latin typeface="Arial"/>
                <a:ea typeface="Arial"/>
                <a:cs typeface="Arial"/>
                <a:sym typeface="Arial"/>
              </a:defRPr>
            </a:lvl7pPr>
            <a:lvl8pPr indent="-228600" lvl="7" marL="3657600" marR="0" rtl="0" algn="l">
              <a:spcBef>
                <a:spcPts val="280"/>
              </a:spcBef>
              <a:spcAft>
                <a:spcPts val="0"/>
              </a:spcAft>
              <a:buClr>
                <a:schemeClr val="accent2"/>
              </a:buClr>
              <a:buSzPts val="1050"/>
              <a:buFont typeface="Noto Sans Symbols"/>
              <a:buNone/>
              <a:defRPr b="1" i="0" sz="1400" u="none" cap="none" strike="noStrike">
                <a:solidFill>
                  <a:schemeClr val="lt2"/>
                </a:solidFill>
                <a:latin typeface="Arial"/>
                <a:ea typeface="Arial"/>
                <a:cs typeface="Arial"/>
                <a:sym typeface="Arial"/>
              </a:defRPr>
            </a:lvl8pPr>
            <a:lvl9pPr indent="-228600" lvl="8" marL="4114800" marR="0" rtl="0" algn="l">
              <a:spcBef>
                <a:spcPts val="280"/>
              </a:spcBef>
              <a:spcAft>
                <a:spcPts val="0"/>
              </a:spcAft>
              <a:buClr>
                <a:schemeClr val="accent2"/>
              </a:buClr>
              <a:buSzPts val="1050"/>
              <a:buFont typeface="Noto Sans Symbols"/>
              <a:buNone/>
              <a:defRPr b="1" i="0" sz="1400" u="none" cap="none" strike="noStrike">
                <a:solidFill>
                  <a:schemeClr val="lt2"/>
                </a:solidFill>
                <a:latin typeface="Arial"/>
                <a:ea typeface="Arial"/>
                <a:cs typeface="Arial"/>
                <a:sym typeface="Arial"/>
              </a:defRPr>
            </a:lvl9pPr>
          </a:lstStyle>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9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24" name="Google Shape;24;p9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14325" lvl="3" marL="18288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4pPr>
            <a:lvl5pPr indent="-314325" lvl="4" marL="22860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5pPr>
            <a:lvl6pPr indent="-314325" lvl="5" marL="27432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6pPr>
            <a:lvl7pPr indent="-314325" lvl="6" marL="32004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7pPr>
            <a:lvl8pPr indent="-314325" lvl="7" marL="36576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8pPr>
            <a:lvl9pPr indent="-314325" lvl="8" marL="41148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9pPr>
          </a:lstStyle>
          <a:p/>
        </p:txBody>
      </p:sp>
      <p:sp>
        <p:nvSpPr>
          <p:cNvPr id="25" name="Google Shape;25;p9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14325" lvl="3" marL="18288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4pPr>
            <a:lvl5pPr indent="-314325" lvl="4" marL="22860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5pPr>
            <a:lvl6pPr indent="-314325" lvl="5" marL="27432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6pPr>
            <a:lvl7pPr indent="-314325" lvl="6" marL="32004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7pPr>
            <a:lvl8pPr indent="-314325" lvl="7" marL="36576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8pPr>
            <a:lvl9pPr indent="-314325" lvl="8" marL="4114800" marR="0" rtl="0" algn="l">
              <a:spcBef>
                <a:spcPts val="360"/>
              </a:spcBef>
              <a:spcAft>
                <a:spcPts val="0"/>
              </a:spcAft>
              <a:buClr>
                <a:schemeClr val="accent2"/>
              </a:buClr>
              <a:buSzPts val="1350"/>
              <a:buFont typeface="Noto Sans Symbols"/>
              <a:buChar char="●"/>
              <a:defRPr b="1" i="0" sz="1800" u="none" cap="none" strike="noStrike">
                <a:solidFill>
                  <a:schemeClr val="lt2"/>
                </a:solidFill>
                <a:latin typeface="Arial"/>
                <a:ea typeface="Arial"/>
                <a:cs typeface="Arial"/>
                <a:sym typeface="Arial"/>
              </a:defRPr>
            </a:lvl9pPr>
          </a:lstStyl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7"/>
          <p:cNvSpPr txBox="1"/>
          <p:nvPr/>
        </p:nvSpPr>
        <p:spPr>
          <a:xfrm>
            <a:off x="76200" y="6400800"/>
            <a:ext cx="685800" cy="2746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15-</a:t>
            </a:r>
            <a:fld id="{00000000-1234-1234-1234-123412341234}" type="slidenum">
              <a:rPr b="1" i="0" lang="en-US" sz="1200" u="none" cap="none" strike="noStrike">
                <a:solidFill>
                  <a:schemeClr val="dk1"/>
                </a:solidFill>
                <a:latin typeface="Arial"/>
                <a:ea typeface="Arial"/>
                <a:cs typeface="Arial"/>
                <a:sym typeface="Arial"/>
              </a:rPr>
              <a:t>‹#›</a:t>
            </a:fld>
            <a:endParaRPr b="1"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vmlDrawing" Target="../drawings/vmlDrawing3.vml"/><Relationship Id="rId4" Type="http://schemas.openxmlformats.org/officeDocument/2006/relationships/oleObject" Target="../embeddings/Microsoft_Excel_Sheet1.xls"/><Relationship Id="rId5" Type="http://schemas.openxmlformats.org/officeDocument/2006/relationships/oleObject" Target="../embeddings/Microsoft_Excel_Sheet1.xls"/><Relationship Id="rId6"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vmlDrawing" Target="../drawings/vmlDrawing4.vml"/><Relationship Id="rId4" Type="http://schemas.openxmlformats.org/officeDocument/2006/relationships/oleObject" Target="../embeddings/Microsoft_Excel_Sheet2.xls"/><Relationship Id="rId5" Type="http://schemas.openxmlformats.org/officeDocument/2006/relationships/oleObject" Target="../embeddings/Microsoft_Excel_Sheet2.xls"/><Relationship Id="rId6"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1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15.png"/><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1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2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image" Target="../media/image1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1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2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2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2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2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 Id="rId3" Type="http://schemas.openxmlformats.org/officeDocument/2006/relationships/image" Target="../media/image2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 Id="rId3" Type="http://schemas.openxmlformats.org/officeDocument/2006/relationships/image" Target="../media/image2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 Id="rId3" Type="http://schemas.openxmlformats.org/officeDocument/2006/relationships/image" Target="../media/image2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 Id="rId3" Type="http://schemas.openxmlformats.org/officeDocument/2006/relationships/image" Target="../media/image2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 Id="rId3" Type="http://schemas.openxmlformats.org/officeDocument/2006/relationships/image" Target="../media/image2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 Id="rId3" Type="http://schemas.openxmlformats.org/officeDocument/2006/relationships/image" Target="../media/image2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cxnSp>
        <p:nvCxnSpPr>
          <p:cNvPr id="139" name="Google Shape;139;p10"/>
          <p:cNvCxnSpPr/>
          <p:nvPr/>
        </p:nvCxnSpPr>
        <p:spPr>
          <a:xfrm>
            <a:off x="2438400" y="4191000"/>
            <a:ext cx="914400" cy="0"/>
          </a:xfrm>
          <a:prstGeom prst="straightConnector1">
            <a:avLst/>
          </a:prstGeom>
          <a:noFill/>
          <a:ln cap="flat" cmpd="sng" w="57150">
            <a:solidFill>
              <a:schemeClr val="dk1"/>
            </a:solidFill>
            <a:prstDash val="solid"/>
            <a:round/>
            <a:headEnd len="med" w="med" type="none"/>
            <a:tailEnd len="med" w="med" type="triangle"/>
          </a:ln>
        </p:spPr>
      </p:cxnSp>
      <p:cxnSp>
        <p:nvCxnSpPr>
          <p:cNvPr id="140" name="Google Shape;140;p10"/>
          <p:cNvCxnSpPr/>
          <p:nvPr/>
        </p:nvCxnSpPr>
        <p:spPr>
          <a:xfrm rot="10800000">
            <a:off x="1752600" y="2895600"/>
            <a:ext cx="0" cy="838200"/>
          </a:xfrm>
          <a:prstGeom prst="straightConnector1">
            <a:avLst/>
          </a:prstGeom>
          <a:noFill/>
          <a:ln cap="flat" cmpd="sng" w="57150">
            <a:solidFill>
              <a:schemeClr val="dk1"/>
            </a:solidFill>
            <a:prstDash val="solid"/>
            <a:round/>
            <a:headEnd len="med" w="med" type="none"/>
            <a:tailEnd len="med" w="med" type="triangle"/>
          </a:ln>
        </p:spPr>
      </p:cxnSp>
      <p:sp>
        <p:nvSpPr>
          <p:cNvPr id="141" name="Google Shape;141;p10"/>
          <p:cNvSpPr/>
          <p:nvPr/>
        </p:nvSpPr>
        <p:spPr>
          <a:xfrm>
            <a:off x="6248400" y="2438400"/>
            <a:ext cx="292100" cy="63500"/>
          </a:xfrm>
          <a:prstGeom prst="rect">
            <a:avLst/>
          </a:prstGeom>
          <a:solidFill>
            <a:srgbClr val="0000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42" name="Google Shape;142;p10"/>
          <p:cNvSpPr/>
          <p:nvPr/>
        </p:nvSpPr>
        <p:spPr>
          <a:xfrm>
            <a:off x="698500" y="1981200"/>
            <a:ext cx="2203450" cy="755650"/>
          </a:xfrm>
          <a:prstGeom prst="rect">
            <a:avLst/>
          </a:prstGeom>
          <a:solidFill>
            <a:srgbClr val="438E00"/>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None/>
            </a:pPr>
            <a:r>
              <a:rPr b="0" lang="en-US" sz="2000">
                <a:solidFill>
                  <a:srgbClr val="FFFFFF"/>
                </a:solidFill>
                <a:latin typeface="Arial"/>
                <a:ea typeface="Arial"/>
                <a:cs typeface="Arial"/>
                <a:sym typeface="Arial"/>
              </a:rPr>
              <a:t>Contributed Capital</a:t>
            </a:r>
            <a:endParaRPr/>
          </a:p>
        </p:txBody>
      </p:sp>
      <p:sp>
        <p:nvSpPr>
          <p:cNvPr id="143" name="Google Shape;143;p10"/>
          <p:cNvSpPr/>
          <p:nvPr/>
        </p:nvSpPr>
        <p:spPr>
          <a:xfrm>
            <a:off x="3429000" y="3816350"/>
            <a:ext cx="2362200" cy="755650"/>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None/>
            </a:pPr>
            <a:r>
              <a:rPr b="0" lang="en-US" sz="2000">
                <a:solidFill>
                  <a:srgbClr val="FFFFFF"/>
                </a:solidFill>
                <a:latin typeface="Arial"/>
                <a:ea typeface="Arial"/>
                <a:cs typeface="Arial"/>
                <a:sym typeface="Arial"/>
              </a:rPr>
              <a:t>Retained Earnings</a:t>
            </a:r>
            <a:endParaRPr/>
          </a:p>
          <a:p>
            <a:pPr indent="0" lvl="0" marL="0" marR="0" rtl="0" algn="ctr">
              <a:spcBef>
                <a:spcPts val="0"/>
              </a:spcBef>
              <a:spcAft>
                <a:spcPts val="0"/>
              </a:spcAft>
              <a:buNone/>
            </a:pPr>
            <a:r>
              <a:rPr b="1" lang="en-US" sz="1600">
                <a:solidFill>
                  <a:srgbClr val="FAFD00"/>
                </a:solidFill>
                <a:latin typeface="Arial"/>
                <a:ea typeface="Arial"/>
                <a:cs typeface="Arial"/>
                <a:sym typeface="Arial"/>
              </a:rPr>
              <a:t>Account</a:t>
            </a:r>
            <a:endParaRPr/>
          </a:p>
        </p:txBody>
      </p:sp>
      <p:sp>
        <p:nvSpPr>
          <p:cNvPr id="144" name="Google Shape;144;p10"/>
          <p:cNvSpPr/>
          <p:nvPr/>
        </p:nvSpPr>
        <p:spPr>
          <a:xfrm>
            <a:off x="3136900" y="1828800"/>
            <a:ext cx="292100" cy="63500"/>
          </a:xfrm>
          <a:prstGeom prst="rect">
            <a:avLst/>
          </a:prstGeom>
          <a:solidFill>
            <a:srgbClr val="0000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45" name="Google Shape;145;p10"/>
          <p:cNvSpPr/>
          <p:nvPr/>
        </p:nvSpPr>
        <p:spPr>
          <a:xfrm>
            <a:off x="3136900" y="1828800"/>
            <a:ext cx="76200" cy="1143000"/>
          </a:xfrm>
          <a:prstGeom prst="rect">
            <a:avLst/>
          </a:prstGeom>
          <a:solidFill>
            <a:srgbClr val="0000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46" name="Google Shape;146;p10"/>
          <p:cNvSpPr/>
          <p:nvPr/>
        </p:nvSpPr>
        <p:spPr>
          <a:xfrm>
            <a:off x="2908300" y="2362200"/>
            <a:ext cx="292100" cy="63500"/>
          </a:xfrm>
          <a:prstGeom prst="rect">
            <a:avLst/>
          </a:prstGeom>
          <a:solidFill>
            <a:srgbClr val="0000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47" name="Google Shape;147;p10"/>
          <p:cNvSpPr/>
          <p:nvPr/>
        </p:nvSpPr>
        <p:spPr>
          <a:xfrm>
            <a:off x="6483350" y="1981200"/>
            <a:ext cx="2203450" cy="990600"/>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None/>
            </a:pPr>
            <a:r>
              <a:rPr b="0" lang="en-US" sz="2000">
                <a:solidFill>
                  <a:srgbClr val="FFFFFF"/>
                </a:solidFill>
                <a:latin typeface="Arial"/>
                <a:ea typeface="Arial"/>
                <a:cs typeface="Arial"/>
                <a:sym typeface="Arial"/>
              </a:rPr>
              <a:t>Additional Paid-in Capital</a:t>
            </a:r>
            <a:endParaRPr/>
          </a:p>
          <a:p>
            <a:pPr indent="0" lvl="0" marL="0" marR="0" rtl="0" algn="ctr">
              <a:spcBef>
                <a:spcPts val="0"/>
              </a:spcBef>
              <a:spcAft>
                <a:spcPts val="0"/>
              </a:spcAft>
              <a:buNone/>
            </a:pPr>
            <a:r>
              <a:rPr b="1" lang="en-US" sz="1600">
                <a:solidFill>
                  <a:srgbClr val="FAFD00"/>
                </a:solidFill>
                <a:latin typeface="Arial"/>
                <a:ea typeface="Arial"/>
                <a:cs typeface="Arial"/>
                <a:sym typeface="Arial"/>
              </a:rPr>
              <a:t>Account</a:t>
            </a:r>
            <a:endParaRPr/>
          </a:p>
        </p:txBody>
      </p:sp>
      <p:sp>
        <p:nvSpPr>
          <p:cNvPr id="148" name="Google Shape;148;p10"/>
          <p:cNvSpPr/>
          <p:nvPr/>
        </p:nvSpPr>
        <p:spPr>
          <a:xfrm>
            <a:off x="3136900" y="2971800"/>
            <a:ext cx="292100" cy="63500"/>
          </a:xfrm>
          <a:prstGeom prst="rect">
            <a:avLst/>
          </a:prstGeom>
          <a:solidFill>
            <a:srgbClr val="0000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49" name="Google Shape;149;p10"/>
          <p:cNvSpPr/>
          <p:nvPr/>
        </p:nvSpPr>
        <p:spPr>
          <a:xfrm>
            <a:off x="5867400" y="1828800"/>
            <a:ext cx="381000" cy="76200"/>
          </a:xfrm>
          <a:prstGeom prst="rect">
            <a:avLst/>
          </a:prstGeom>
          <a:solidFill>
            <a:srgbClr val="0000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50" name="Google Shape;150;p10"/>
          <p:cNvSpPr/>
          <p:nvPr/>
        </p:nvSpPr>
        <p:spPr>
          <a:xfrm>
            <a:off x="5867400" y="2971800"/>
            <a:ext cx="381000" cy="76200"/>
          </a:xfrm>
          <a:prstGeom prst="rect">
            <a:avLst/>
          </a:prstGeom>
          <a:solidFill>
            <a:srgbClr val="0000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51" name="Google Shape;151;p10"/>
          <p:cNvSpPr/>
          <p:nvPr/>
        </p:nvSpPr>
        <p:spPr>
          <a:xfrm>
            <a:off x="3429000" y="4917758"/>
            <a:ext cx="2438400" cy="915035"/>
          </a:xfrm>
          <a:prstGeom prst="rect">
            <a:avLst/>
          </a:prstGeom>
          <a:solidFill>
            <a:srgbClr val="FAFD00"/>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Less:</a:t>
            </a:r>
            <a:endParaRPr b="1" sz="1800">
              <a:solidFill>
                <a:schemeClr val="lt2"/>
              </a:solidFill>
              <a:latin typeface="Arial"/>
              <a:ea typeface="Arial"/>
              <a:cs typeface="Arial"/>
              <a:sym typeface="Arial"/>
            </a:endParaRPr>
          </a:p>
          <a:p>
            <a:pPr indent="0" lvl="0" marL="0" marR="0" rtl="0" algn="ctr">
              <a:spcBef>
                <a:spcPts val="0"/>
              </a:spcBef>
              <a:spcAft>
                <a:spcPts val="0"/>
              </a:spcAft>
              <a:buNone/>
            </a:pPr>
            <a:r>
              <a:rPr b="1" lang="en-US" sz="1800">
                <a:solidFill>
                  <a:schemeClr val="lt2"/>
                </a:solidFill>
                <a:latin typeface="Arial"/>
                <a:ea typeface="Arial"/>
                <a:cs typeface="Arial"/>
                <a:sym typeface="Arial"/>
              </a:rPr>
              <a:t>Treasury Stock</a:t>
            </a:r>
            <a:endParaRPr b="1" sz="2000">
              <a:solidFill>
                <a:schemeClr val="lt2"/>
              </a:solidFill>
              <a:latin typeface="Arial"/>
              <a:ea typeface="Arial"/>
              <a:cs typeface="Arial"/>
              <a:sym typeface="Arial"/>
            </a:endParaRPr>
          </a:p>
          <a:p>
            <a:pPr indent="0" lvl="0" marL="0" marR="0" rtl="0" algn="ctr">
              <a:spcBef>
                <a:spcPts val="0"/>
              </a:spcBef>
              <a:spcAft>
                <a:spcPts val="0"/>
              </a:spcAft>
              <a:buNone/>
            </a:pPr>
            <a:r>
              <a:rPr b="1" lang="en-US" sz="1600">
                <a:solidFill>
                  <a:srgbClr val="010000"/>
                </a:solidFill>
                <a:latin typeface="Arial"/>
                <a:ea typeface="Arial"/>
                <a:cs typeface="Arial"/>
                <a:sym typeface="Arial"/>
              </a:rPr>
              <a:t>Account</a:t>
            </a:r>
            <a:endParaRPr/>
          </a:p>
        </p:txBody>
      </p:sp>
      <p:sp>
        <p:nvSpPr>
          <p:cNvPr id="152" name="Google Shape;152;p10"/>
          <p:cNvSpPr/>
          <p:nvPr/>
        </p:nvSpPr>
        <p:spPr>
          <a:xfrm>
            <a:off x="6172200" y="1828800"/>
            <a:ext cx="76200" cy="1143000"/>
          </a:xfrm>
          <a:prstGeom prst="rect">
            <a:avLst/>
          </a:prstGeom>
          <a:solidFill>
            <a:srgbClr val="0000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53" name="Google Shape;153;p10"/>
          <p:cNvSpPr txBox="1"/>
          <p:nvPr/>
        </p:nvSpPr>
        <p:spPr>
          <a:xfrm>
            <a:off x="304800" y="3689350"/>
            <a:ext cx="2133600" cy="1035050"/>
          </a:xfrm>
          <a:prstGeom prst="rect">
            <a:avLst/>
          </a:prstGeom>
          <a:solidFill>
            <a:srgbClr val="FFFFCC"/>
          </a:solidFill>
          <a:ln cap="flat"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Two Primary Sources of Equity</a:t>
            </a:r>
            <a:endParaRPr/>
          </a:p>
        </p:txBody>
      </p:sp>
      <p:sp>
        <p:nvSpPr>
          <p:cNvPr id="154" name="Google Shape;154;p10"/>
          <p:cNvSpPr/>
          <p:nvPr/>
        </p:nvSpPr>
        <p:spPr>
          <a:xfrm>
            <a:off x="3429000" y="1524000"/>
            <a:ext cx="2362200" cy="755650"/>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None/>
            </a:pPr>
            <a:r>
              <a:rPr b="0" lang="en-US" sz="2000">
                <a:solidFill>
                  <a:srgbClr val="FFFFFF"/>
                </a:solidFill>
                <a:latin typeface="Arial"/>
                <a:ea typeface="Arial"/>
                <a:cs typeface="Arial"/>
                <a:sym typeface="Arial"/>
              </a:rPr>
              <a:t>Common Stock</a:t>
            </a:r>
            <a:endParaRPr/>
          </a:p>
          <a:p>
            <a:pPr indent="0" lvl="0" marL="0" marR="0" rtl="0" algn="ctr">
              <a:spcBef>
                <a:spcPts val="0"/>
              </a:spcBef>
              <a:spcAft>
                <a:spcPts val="0"/>
              </a:spcAft>
              <a:buNone/>
            </a:pPr>
            <a:r>
              <a:rPr b="1" lang="en-US" sz="1600">
                <a:solidFill>
                  <a:srgbClr val="FAFD00"/>
                </a:solidFill>
                <a:latin typeface="Arial"/>
                <a:ea typeface="Arial"/>
                <a:cs typeface="Arial"/>
                <a:sym typeface="Arial"/>
              </a:rPr>
              <a:t>Account</a:t>
            </a:r>
            <a:endParaRPr/>
          </a:p>
        </p:txBody>
      </p:sp>
      <p:sp>
        <p:nvSpPr>
          <p:cNvPr id="155" name="Google Shape;155;p10"/>
          <p:cNvSpPr/>
          <p:nvPr/>
        </p:nvSpPr>
        <p:spPr>
          <a:xfrm>
            <a:off x="3429000" y="2667000"/>
            <a:ext cx="2362200" cy="755650"/>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None/>
            </a:pPr>
            <a:r>
              <a:rPr b="0" lang="en-US" sz="2000">
                <a:solidFill>
                  <a:srgbClr val="FFFFFF"/>
                </a:solidFill>
                <a:latin typeface="Arial"/>
                <a:ea typeface="Arial"/>
                <a:cs typeface="Arial"/>
                <a:sym typeface="Arial"/>
              </a:rPr>
              <a:t>Preferred Stock</a:t>
            </a:r>
            <a:endParaRPr/>
          </a:p>
          <a:p>
            <a:pPr indent="0" lvl="0" marL="0" marR="0" rtl="0" algn="ctr">
              <a:spcBef>
                <a:spcPts val="0"/>
              </a:spcBef>
              <a:spcAft>
                <a:spcPts val="0"/>
              </a:spcAft>
              <a:buNone/>
            </a:pPr>
            <a:r>
              <a:rPr b="1" lang="en-US" sz="1600">
                <a:solidFill>
                  <a:srgbClr val="FAFD00"/>
                </a:solidFill>
                <a:latin typeface="Arial"/>
                <a:ea typeface="Arial"/>
                <a:cs typeface="Arial"/>
                <a:sym typeface="Arial"/>
              </a:rPr>
              <a:t>Account</a:t>
            </a:r>
            <a:endParaRPr/>
          </a:p>
        </p:txBody>
      </p:sp>
      <p:sp>
        <p:nvSpPr>
          <p:cNvPr id="156" name="Google Shape;156;p10"/>
          <p:cNvSpPr/>
          <p:nvPr/>
        </p:nvSpPr>
        <p:spPr>
          <a:xfrm>
            <a:off x="6553200" y="4197350"/>
            <a:ext cx="2203450" cy="1365250"/>
          </a:xfrm>
          <a:prstGeom prst="rect">
            <a:avLst/>
          </a:prstGeom>
          <a:solidFill>
            <a:srgbClr val="FFFFCC"/>
          </a:solidFill>
          <a:ln cap="flat" cmpd="sng" w="28575">
            <a:solidFill>
              <a:schemeClr val="dk1"/>
            </a:solidFill>
            <a:prstDash val="solid"/>
            <a:miter lim="800000"/>
            <a:headEnd len="sm" w="sm" type="none"/>
            <a:tailEnd len="sm" w="sm" type="none"/>
          </a:ln>
        </p:spPr>
        <p:txBody>
          <a:bodyPr anchorCtr="0" anchor="ctr" bIns="44450" lIns="90475" spcFirstLastPara="1" rIns="90475" wrap="square" tIns="44450">
            <a:noAutofit/>
          </a:bodyPr>
          <a:lstStyle/>
          <a:p>
            <a:pPr indent="0" lvl="0" marL="0" marR="0" rtl="0" algn="ctr">
              <a:lnSpc>
                <a:spcPct val="110000"/>
              </a:lnSpc>
              <a:spcBef>
                <a:spcPts val="0"/>
              </a:spcBef>
              <a:spcAft>
                <a:spcPts val="0"/>
              </a:spcAft>
              <a:buNone/>
            </a:pPr>
            <a:r>
              <a:rPr b="1" lang="en-US" sz="2300">
                <a:solidFill>
                  <a:schemeClr val="dk1"/>
                </a:solidFill>
                <a:latin typeface="Arial"/>
                <a:ea typeface="Arial"/>
                <a:cs typeface="Arial"/>
                <a:sym typeface="Arial"/>
              </a:rPr>
              <a:t>Assets – Liabilities = Equity</a:t>
            </a:r>
            <a:endParaRPr/>
          </a:p>
        </p:txBody>
      </p:sp>
      <p:cxnSp>
        <p:nvCxnSpPr>
          <p:cNvPr id="157" name="Google Shape;157;p1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58" name="Google Shape;158;p10"/>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159" name="Google Shape;159;p10"/>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p:nvPr/>
        </p:nvSpPr>
        <p:spPr>
          <a:xfrm>
            <a:off x="609600" y="1371600"/>
            <a:ext cx="8001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Issuance of Stock</a:t>
            </a:r>
            <a:endParaRPr/>
          </a:p>
        </p:txBody>
      </p:sp>
      <p:sp>
        <p:nvSpPr>
          <p:cNvPr id="165" name="Google Shape;165;p11"/>
          <p:cNvSpPr/>
          <p:nvPr/>
        </p:nvSpPr>
        <p:spPr>
          <a:xfrm>
            <a:off x="609600" y="2522538"/>
            <a:ext cx="7696200" cy="326707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0000"/>
              </a:lnSpc>
              <a:spcBef>
                <a:spcPts val="0"/>
              </a:spcBef>
              <a:spcAft>
                <a:spcPts val="0"/>
              </a:spcAft>
              <a:buNone/>
            </a:pPr>
            <a:r>
              <a:rPr b="0" lang="en-US" sz="2200">
                <a:solidFill>
                  <a:srgbClr val="000000"/>
                </a:solidFill>
                <a:latin typeface="Arial"/>
                <a:ea typeface="Arial"/>
                <a:cs typeface="Arial"/>
                <a:sym typeface="Arial"/>
              </a:rPr>
              <a:t>Accounting problems: </a:t>
            </a:r>
            <a:endParaRPr/>
          </a:p>
          <a:p>
            <a:pPr indent="-457200" lvl="1" marL="684213" marR="0" rtl="0" algn="l">
              <a:lnSpc>
                <a:spcPct val="120000"/>
              </a:lnSpc>
              <a:spcBef>
                <a:spcPts val="1200"/>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Par value stock.</a:t>
            </a:r>
            <a:endParaRPr/>
          </a:p>
          <a:p>
            <a:pPr indent="-457200" lvl="1" marL="684213" marR="0" rtl="0" algn="l">
              <a:lnSpc>
                <a:spcPct val="120000"/>
              </a:lnSpc>
              <a:spcBef>
                <a:spcPts val="1200"/>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No-par stock.</a:t>
            </a:r>
            <a:endParaRPr/>
          </a:p>
          <a:p>
            <a:pPr indent="-457200" lvl="1" marL="684213" marR="0" rtl="0" algn="l">
              <a:lnSpc>
                <a:spcPct val="120000"/>
              </a:lnSpc>
              <a:spcBef>
                <a:spcPts val="1200"/>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Stock issued in combination with other securities.</a:t>
            </a:r>
            <a:endParaRPr/>
          </a:p>
          <a:p>
            <a:pPr indent="-457200" lvl="1" marL="684213" marR="0" rtl="0" algn="l">
              <a:lnSpc>
                <a:spcPct val="120000"/>
              </a:lnSpc>
              <a:spcBef>
                <a:spcPts val="1200"/>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Stock issued in noncash transactions.</a:t>
            </a:r>
            <a:endParaRPr/>
          </a:p>
          <a:p>
            <a:pPr indent="-457200" lvl="1" marL="684213" marR="0" rtl="0" algn="l">
              <a:lnSpc>
                <a:spcPct val="120000"/>
              </a:lnSpc>
              <a:spcBef>
                <a:spcPts val="1200"/>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Costs of issuing stock.</a:t>
            </a:r>
            <a:endParaRPr/>
          </a:p>
        </p:txBody>
      </p:sp>
      <p:sp>
        <p:nvSpPr>
          <p:cNvPr id="166" name="Google Shape;166;p11"/>
          <p:cNvSpPr/>
          <p:nvPr/>
        </p:nvSpPr>
        <p:spPr>
          <a:xfrm>
            <a:off x="609600" y="1981200"/>
            <a:ext cx="8382000" cy="499367"/>
          </a:xfrm>
          <a:prstGeom prst="rect">
            <a:avLst/>
          </a:prstGeom>
          <a:noFill/>
          <a:ln>
            <a:noFill/>
          </a:ln>
        </p:spPr>
        <p:txBody>
          <a:bodyPr anchorCtr="0" anchor="t" bIns="45700" lIns="91425" spcFirstLastPara="1" rIns="91425" wrap="square" tIns="45700">
            <a:spAutoFit/>
          </a:bodyPr>
          <a:lstStyle/>
          <a:p>
            <a:pPr indent="0" lvl="1" marL="1588" marR="0" rtl="0" algn="l">
              <a:lnSpc>
                <a:spcPct val="115000"/>
              </a:lnSpc>
              <a:spcBef>
                <a:spcPts val="0"/>
              </a:spcBef>
              <a:spcAft>
                <a:spcPts val="0"/>
              </a:spcAft>
              <a:buNone/>
            </a:pPr>
            <a:r>
              <a:rPr b="1" i="0" lang="en-US" sz="2300" u="none" cap="none" strike="noStrike">
                <a:solidFill>
                  <a:srgbClr val="000000"/>
                </a:solidFill>
                <a:latin typeface="Arial"/>
                <a:ea typeface="Arial"/>
                <a:cs typeface="Arial"/>
                <a:sym typeface="Arial"/>
              </a:rPr>
              <a:t>Shares authorized - Shares offered for sale - Shares issued</a:t>
            </a:r>
            <a:endParaRPr/>
          </a:p>
        </p:txBody>
      </p:sp>
      <p:cxnSp>
        <p:nvCxnSpPr>
          <p:cNvPr id="167" name="Google Shape;167;p1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68" name="Google Shape;168;p11"/>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169" name="Google Shape;169;p11"/>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p:nvPr/>
        </p:nvSpPr>
        <p:spPr>
          <a:xfrm>
            <a:off x="609600" y="1371600"/>
            <a:ext cx="8001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Par Value Stock</a:t>
            </a:r>
            <a:endParaRPr/>
          </a:p>
        </p:txBody>
      </p:sp>
      <p:sp>
        <p:nvSpPr>
          <p:cNvPr id="175" name="Google Shape;175;p12"/>
          <p:cNvSpPr/>
          <p:nvPr/>
        </p:nvSpPr>
        <p:spPr>
          <a:xfrm>
            <a:off x="609600" y="1968500"/>
            <a:ext cx="7772400" cy="253047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200">
                <a:solidFill>
                  <a:srgbClr val="000000"/>
                </a:solidFill>
                <a:latin typeface="Arial"/>
                <a:ea typeface="Arial"/>
                <a:cs typeface="Arial"/>
                <a:sym typeface="Arial"/>
              </a:rPr>
              <a:t>Low par values help companies avoid a contingent liability. </a:t>
            </a:r>
            <a:endParaRPr/>
          </a:p>
          <a:p>
            <a:pPr indent="0" lvl="0" marL="0" marR="0" rtl="0" algn="l">
              <a:lnSpc>
                <a:spcPct val="120000"/>
              </a:lnSpc>
              <a:spcBef>
                <a:spcPts val="1200"/>
              </a:spcBef>
              <a:spcAft>
                <a:spcPts val="0"/>
              </a:spcAft>
              <a:buNone/>
            </a:pPr>
            <a:r>
              <a:rPr b="0" lang="en-US" sz="2200">
                <a:solidFill>
                  <a:srgbClr val="000000"/>
                </a:solidFill>
                <a:latin typeface="Arial"/>
                <a:ea typeface="Arial"/>
                <a:cs typeface="Arial"/>
                <a:sym typeface="Arial"/>
              </a:rPr>
              <a:t>Corporations maintain accounts for:</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Preferred Stock or Common Stock.</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Paid-in Capital in Excess of Par (</a:t>
            </a:r>
            <a:r>
              <a:rPr b="0" i="1" lang="en-US" sz="2100" u="none" cap="none" strike="noStrike">
                <a:solidFill>
                  <a:srgbClr val="000000"/>
                </a:solidFill>
                <a:latin typeface="Arial"/>
                <a:ea typeface="Arial"/>
                <a:cs typeface="Arial"/>
                <a:sym typeface="Arial"/>
              </a:rPr>
              <a:t>also called </a:t>
            </a:r>
            <a:r>
              <a:rPr b="1" i="0" lang="en-US" sz="2100" u="none" cap="none" strike="noStrike">
                <a:solidFill>
                  <a:srgbClr val="00007F"/>
                </a:solidFill>
                <a:latin typeface="Arial"/>
                <a:ea typeface="Arial"/>
                <a:cs typeface="Arial"/>
                <a:sym typeface="Arial"/>
              </a:rPr>
              <a:t>Additional Paid-in Capital</a:t>
            </a:r>
            <a:r>
              <a:rPr b="0" i="0" lang="en-US" sz="2100" u="none" cap="none" strike="noStrike">
                <a:solidFill>
                  <a:srgbClr val="000000"/>
                </a:solidFill>
                <a:latin typeface="Arial"/>
                <a:ea typeface="Arial"/>
                <a:cs typeface="Arial"/>
                <a:sym typeface="Arial"/>
              </a:rPr>
              <a:t>)</a:t>
            </a:r>
            <a:endParaRPr/>
          </a:p>
        </p:txBody>
      </p:sp>
      <p:cxnSp>
        <p:nvCxnSpPr>
          <p:cNvPr id="176" name="Google Shape;176;p1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77" name="Google Shape;177;p12"/>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178" name="Google Shape;178;p12"/>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3"/>
          <p:cNvSpPr/>
          <p:nvPr/>
        </p:nvSpPr>
        <p:spPr>
          <a:xfrm>
            <a:off x="609600" y="1371600"/>
            <a:ext cx="8077200" cy="1371600"/>
          </a:xfrm>
          <a:prstGeom prst="rect">
            <a:avLst/>
          </a:prstGeom>
          <a:solidFill>
            <a:schemeClr val="lt1"/>
          </a:solidFill>
          <a:ln>
            <a:noFill/>
          </a:ln>
        </p:spPr>
        <p:txBody>
          <a:bodyPr anchorCtr="0" anchor="t" bIns="44450" lIns="90475" spcFirstLastPara="1" rIns="90475" wrap="square" tIns="44450">
            <a:noAutofit/>
          </a:bodyPr>
          <a:lstStyle/>
          <a:p>
            <a:pPr indent="0" lvl="0" marL="4763" marR="0" rtl="0" algn="l">
              <a:lnSpc>
                <a:spcPct val="130000"/>
              </a:lnSpc>
              <a:spcBef>
                <a:spcPts val="0"/>
              </a:spcBef>
              <a:spcAft>
                <a:spcPts val="0"/>
              </a:spcAft>
              <a:buClr>
                <a:schemeClr val="accent2"/>
              </a:buClr>
              <a:buSzPts val="1575"/>
              <a:buFont typeface="Noto Sans Symbols"/>
              <a:buNone/>
            </a:pPr>
            <a:r>
              <a:rPr b="1" lang="en-US" sz="2100">
                <a:solidFill>
                  <a:schemeClr val="dk1"/>
                </a:solidFill>
                <a:latin typeface="Arial"/>
                <a:ea typeface="Arial"/>
                <a:cs typeface="Arial"/>
                <a:sym typeface="Arial"/>
              </a:rPr>
              <a:t>Illustration</a:t>
            </a:r>
            <a:r>
              <a:rPr b="0" lang="en-US" sz="2100">
                <a:solidFill>
                  <a:schemeClr val="dk1"/>
                </a:solidFill>
                <a:latin typeface="Arial"/>
                <a:ea typeface="Arial"/>
                <a:cs typeface="Arial"/>
                <a:sym typeface="Arial"/>
              </a:rPr>
              <a:t>: Blue Diamond Corporation issued 300 shares of $10 par value common stock for $4,500.  Prepare the journal entry to record the issuance of the shares.</a:t>
            </a:r>
            <a:endParaRPr/>
          </a:p>
        </p:txBody>
      </p:sp>
      <p:sp>
        <p:nvSpPr>
          <p:cNvPr id="184" name="Google Shape;184;p13"/>
          <p:cNvSpPr/>
          <p:nvPr/>
        </p:nvSpPr>
        <p:spPr>
          <a:xfrm>
            <a:off x="990600" y="2971800"/>
            <a:ext cx="7696200" cy="1560513"/>
          </a:xfrm>
          <a:prstGeom prst="rect">
            <a:avLst/>
          </a:prstGeom>
          <a:noFill/>
          <a:ln>
            <a:noFill/>
          </a:ln>
        </p:spPr>
        <p:txBody>
          <a:bodyPr anchorCtr="0" anchor="t" bIns="44450" lIns="90475" spcFirstLastPara="1" rIns="90475" wrap="square" tIns="44450">
            <a:spAutoFit/>
          </a:bodyPr>
          <a:lstStyle/>
          <a:p>
            <a:pPr indent="-463550" lvl="0" marL="463550" marR="0" rtl="0" algn="l">
              <a:lnSpc>
                <a:spcPct val="120000"/>
              </a:lnSpc>
              <a:spcBef>
                <a:spcPts val="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Cash	4,500</a:t>
            </a:r>
            <a:endParaRPr/>
          </a:p>
          <a:p>
            <a:pPr indent="-463550" lvl="0" marL="463550" marR="0" rtl="0" algn="l">
              <a:lnSpc>
                <a:spcPct val="120000"/>
              </a:lnSpc>
              <a:spcBef>
                <a:spcPts val="120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Common Stock (300 x $10)		3,000</a:t>
            </a:r>
            <a:endParaRPr/>
          </a:p>
          <a:p>
            <a:pPr indent="-463550" lvl="0" marL="463550" marR="0" rtl="0" algn="l">
              <a:lnSpc>
                <a:spcPct val="120000"/>
              </a:lnSpc>
              <a:spcBef>
                <a:spcPts val="1200"/>
              </a:spcBef>
              <a:spcAft>
                <a:spcPts val="0"/>
              </a:spcAft>
              <a:buNone/>
            </a:pPr>
            <a:r>
              <a:rPr b="0" lang="en-US" sz="2100">
                <a:solidFill>
                  <a:schemeClr val="lt2"/>
                </a:solidFill>
                <a:latin typeface="Arial"/>
                <a:ea typeface="Arial"/>
                <a:cs typeface="Arial"/>
                <a:sym typeface="Arial"/>
              </a:rPr>
              <a:t>	Paid-in Capital in Excess of Par Value		1,500</a:t>
            </a:r>
            <a:endParaRPr/>
          </a:p>
        </p:txBody>
      </p:sp>
      <p:cxnSp>
        <p:nvCxnSpPr>
          <p:cNvPr id="185" name="Google Shape;185;p1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86" name="Google Shape;186;p13"/>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187" name="Google Shape;187;p13"/>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500"/>
                                        <p:tgtEl>
                                          <p:spTgt spid="1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Effect filter="fade" transition="in">
                                      <p:cBhvr>
                                        <p:cTn dur="500"/>
                                        <p:tgtEl>
                                          <p:spTgt spid="1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Effect filter="fade" transition="in">
                                      <p:cBhvr>
                                        <p:cTn dur="500"/>
                                        <p:tgtEl>
                                          <p:spTgt spid="18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p:nvPr/>
        </p:nvSpPr>
        <p:spPr>
          <a:xfrm>
            <a:off x="609600" y="1371600"/>
            <a:ext cx="8001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No-Par Stock</a:t>
            </a:r>
            <a:endParaRPr/>
          </a:p>
        </p:txBody>
      </p:sp>
      <p:sp>
        <p:nvSpPr>
          <p:cNvPr id="193" name="Google Shape;193;p14"/>
          <p:cNvSpPr/>
          <p:nvPr/>
        </p:nvSpPr>
        <p:spPr>
          <a:xfrm>
            <a:off x="609600" y="1992313"/>
            <a:ext cx="7543800" cy="196977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200">
                <a:solidFill>
                  <a:srgbClr val="000000"/>
                </a:solidFill>
                <a:latin typeface="Arial"/>
                <a:ea typeface="Arial"/>
                <a:cs typeface="Arial"/>
                <a:sym typeface="Arial"/>
              </a:rPr>
              <a:t>Reasons for issuance:</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Avoids contingent liability.</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Avoids confusion over recording par value versus fair market value.</a:t>
            </a:r>
            <a:endParaRPr/>
          </a:p>
        </p:txBody>
      </p:sp>
      <p:sp>
        <p:nvSpPr>
          <p:cNvPr id="194" name="Google Shape;194;p14"/>
          <p:cNvSpPr/>
          <p:nvPr/>
        </p:nvSpPr>
        <p:spPr>
          <a:xfrm>
            <a:off x="838200" y="4495800"/>
            <a:ext cx="7467600" cy="127635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900">
                <a:solidFill>
                  <a:schemeClr val="folHlink"/>
                </a:solidFill>
                <a:latin typeface="Arial"/>
                <a:ea typeface="Arial"/>
                <a:cs typeface="Arial"/>
                <a:sym typeface="Arial"/>
              </a:rPr>
              <a:t>A major </a:t>
            </a:r>
            <a:r>
              <a:rPr b="1" lang="en-US" sz="1900">
                <a:solidFill>
                  <a:schemeClr val="folHlink"/>
                </a:solidFill>
                <a:latin typeface="Arial"/>
                <a:ea typeface="Arial"/>
                <a:cs typeface="Arial"/>
                <a:sym typeface="Arial"/>
              </a:rPr>
              <a:t>disadvantage</a:t>
            </a:r>
            <a:r>
              <a:rPr b="0" lang="en-US" sz="1900">
                <a:solidFill>
                  <a:schemeClr val="folHlink"/>
                </a:solidFill>
                <a:latin typeface="Arial"/>
                <a:ea typeface="Arial"/>
                <a:cs typeface="Arial"/>
                <a:sym typeface="Arial"/>
              </a:rPr>
              <a:t> of no-par stock is that some states levy a high tax on these issues. In addition, in some states the total issue price for no-par stock may be considered legal capital, which could reduce the flexibility in paying dividends. </a:t>
            </a:r>
            <a:endParaRPr b="0" sz="1900">
              <a:solidFill>
                <a:srgbClr val="000000"/>
              </a:solidFill>
              <a:latin typeface="Arial"/>
              <a:ea typeface="Arial"/>
              <a:cs typeface="Arial"/>
              <a:sym typeface="Arial"/>
            </a:endParaRPr>
          </a:p>
        </p:txBody>
      </p:sp>
      <p:cxnSp>
        <p:nvCxnSpPr>
          <p:cNvPr id="195" name="Google Shape;195;p1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96" name="Google Shape;196;p14"/>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197" name="Google Shape;197;p14"/>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p:nvPr/>
        </p:nvSpPr>
        <p:spPr>
          <a:xfrm>
            <a:off x="609600" y="1371600"/>
            <a:ext cx="7962900" cy="1770063"/>
          </a:xfrm>
          <a:prstGeom prst="rect">
            <a:avLst/>
          </a:prstGeom>
          <a:solidFill>
            <a:schemeClr val="lt1"/>
          </a:solidFill>
          <a:ln>
            <a:noFill/>
          </a:ln>
        </p:spPr>
        <p:txBody>
          <a:bodyPr anchorCtr="0" anchor="t" bIns="44450" lIns="90475" spcFirstLastPara="1" rIns="90475" wrap="square" tIns="44450">
            <a:spAutoFit/>
          </a:bodyPr>
          <a:lstStyle/>
          <a:p>
            <a:pPr indent="0" lvl="0" marL="4763" marR="0" rtl="0" algn="l">
              <a:lnSpc>
                <a:spcPct val="130000"/>
              </a:lnSpc>
              <a:spcBef>
                <a:spcPts val="0"/>
              </a:spcBef>
              <a:spcAft>
                <a:spcPts val="0"/>
              </a:spcAft>
              <a:buClr>
                <a:schemeClr val="accent2"/>
              </a:buClr>
              <a:buSzPts val="1575"/>
              <a:buFont typeface="Noto Sans Symbols"/>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Video Electronics Corporation is organized with authorized common stock of 10,000 shares without par value. If Video Electronics issues 500 shares for cash at $10 per share, it makes the following entry.</a:t>
            </a:r>
            <a:endParaRPr/>
          </a:p>
        </p:txBody>
      </p:sp>
      <p:sp>
        <p:nvSpPr>
          <p:cNvPr id="203" name="Google Shape;203;p15"/>
          <p:cNvSpPr/>
          <p:nvPr/>
        </p:nvSpPr>
        <p:spPr>
          <a:xfrm>
            <a:off x="990600" y="3352800"/>
            <a:ext cx="7391400" cy="990600"/>
          </a:xfrm>
          <a:prstGeom prst="rect">
            <a:avLst/>
          </a:prstGeom>
          <a:solidFill>
            <a:schemeClr val="lt1"/>
          </a:solidFill>
          <a:ln>
            <a:noFill/>
          </a:ln>
        </p:spPr>
        <p:txBody>
          <a:bodyPr anchorCtr="0" anchor="t" bIns="44450" lIns="90475" spcFirstLastPara="1" rIns="90475" wrap="square" tIns="44450">
            <a:noAutofit/>
          </a:bodyPr>
          <a:lstStyle/>
          <a:p>
            <a:pPr indent="-454025" lvl="0" marL="457200" marR="0" rtl="0" algn="l">
              <a:spcBef>
                <a:spcPts val="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Cash 	5,000</a:t>
            </a:r>
            <a:endParaRPr/>
          </a:p>
          <a:p>
            <a:pPr indent="-454025" lvl="0" marL="457200" marR="0" rtl="0" algn="l">
              <a:spcBef>
                <a:spcPts val="105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Common Stock 		5,000</a:t>
            </a:r>
            <a:endParaRPr/>
          </a:p>
        </p:txBody>
      </p:sp>
      <p:cxnSp>
        <p:nvCxnSpPr>
          <p:cNvPr id="204" name="Google Shape;204;p1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05" name="Google Shape;205;p15"/>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206" name="Google Shape;206;p15"/>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500"/>
                                        <p:tgtEl>
                                          <p:spTgt spid="2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500"/>
                                        <p:tgtEl>
                                          <p:spTgt spid="20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p:nvPr/>
        </p:nvSpPr>
        <p:spPr>
          <a:xfrm>
            <a:off x="609600" y="1371600"/>
            <a:ext cx="8305800" cy="1349375"/>
          </a:xfrm>
          <a:prstGeom prst="rect">
            <a:avLst/>
          </a:prstGeom>
          <a:solidFill>
            <a:schemeClr val="lt1"/>
          </a:solidFill>
          <a:ln>
            <a:noFill/>
          </a:ln>
        </p:spPr>
        <p:txBody>
          <a:bodyPr anchorCtr="0" anchor="t" bIns="44450" lIns="90475" spcFirstLastPara="1" rIns="90475" wrap="square" tIns="44450">
            <a:spAutoFit/>
          </a:bodyPr>
          <a:lstStyle/>
          <a:p>
            <a:pPr indent="0" lvl="0" marL="4763" marR="0" rtl="0" algn="l">
              <a:lnSpc>
                <a:spcPct val="130000"/>
              </a:lnSpc>
              <a:spcBef>
                <a:spcPts val="0"/>
              </a:spcBef>
              <a:spcAft>
                <a:spcPts val="0"/>
              </a:spcAft>
              <a:buClr>
                <a:schemeClr val="accent2"/>
              </a:buClr>
              <a:buSzPts val="1575"/>
              <a:buFont typeface="Noto Sans Symbols"/>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Some states require that no-par stock have a </a:t>
            </a:r>
            <a:r>
              <a:rPr b="1" lang="en-US" sz="2100">
                <a:solidFill>
                  <a:srgbClr val="00007F"/>
                </a:solidFill>
                <a:latin typeface="Arial"/>
                <a:ea typeface="Arial"/>
                <a:cs typeface="Arial"/>
                <a:sym typeface="Arial"/>
              </a:rPr>
              <a:t>stated value</a:t>
            </a:r>
            <a:r>
              <a:rPr b="0" lang="en-US" sz="2100">
                <a:solidFill>
                  <a:schemeClr val="dk1"/>
                </a:solidFill>
                <a:latin typeface="Arial"/>
                <a:ea typeface="Arial"/>
                <a:cs typeface="Arial"/>
                <a:sym typeface="Arial"/>
              </a:rPr>
              <a:t>.  If a company issued 1,000 of the shares with a $5 stated value at $15 per share for cash, it makes the following entry.</a:t>
            </a:r>
            <a:endParaRPr/>
          </a:p>
        </p:txBody>
      </p:sp>
      <p:sp>
        <p:nvSpPr>
          <p:cNvPr id="212" name="Google Shape;212;p16"/>
          <p:cNvSpPr/>
          <p:nvPr/>
        </p:nvSpPr>
        <p:spPr>
          <a:xfrm>
            <a:off x="838200" y="2971800"/>
            <a:ext cx="7848600" cy="1600200"/>
          </a:xfrm>
          <a:prstGeom prst="rect">
            <a:avLst/>
          </a:prstGeom>
          <a:solidFill>
            <a:schemeClr val="lt1"/>
          </a:solidFill>
          <a:ln>
            <a:noFill/>
          </a:ln>
        </p:spPr>
        <p:txBody>
          <a:bodyPr anchorCtr="0" anchor="t" bIns="44450" lIns="90475" spcFirstLastPara="1" rIns="90475" wrap="square" tIns="44450">
            <a:noAutofit/>
          </a:bodyPr>
          <a:lstStyle/>
          <a:p>
            <a:pPr indent="-454025" lvl="0" marL="457200" marR="0" rtl="0" algn="l">
              <a:spcBef>
                <a:spcPts val="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Cash 	15,000</a:t>
            </a:r>
            <a:endParaRPr/>
          </a:p>
          <a:p>
            <a:pPr indent="-454025" lvl="0" marL="457200" marR="0" rtl="0" algn="l">
              <a:spcBef>
                <a:spcPts val="105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Common Stock 		5,000</a:t>
            </a:r>
            <a:endParaRPr/>
          </a:p>
          <a:p>
            <a:pPr indent="-454025" lvl="0" marL="457200" marR="0" rtl="0" algn="l">
              <a:spcBef>
                <a:spcPts val="105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Paid-in Capital in Excess of Stated Value 		10,000</a:t>
            </a:r>
            <a:endParaRPr/>
          </a:p>
        </p:txBody>
      </p:sp>
      <p:cxnSp>
        <p:nvCxnSpPr>
          <p:cNvPr id="213" name="Google Shape;213;p1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14" name="Google Shape;214;p16"/>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215" name="Google Shape;215;p16"/>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500"/>
                                        <p:tgtEl>
                                          <p:spTgt spid="2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Effect filter="fade" transition="in">
                                      <p:cBhvr>
                                        <p:cTn dur="500"/>
                                        <p:tgtEl>
                                          <p:spTgt spid="2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Effect filter="fade" transition="in">
                                      <p:cBhvr>
                                        <p:cTn dur="500"/>
                                        <p:tgtEl>
                                          <p:spTgt spid="21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7"/>
          <p:cNvSpPr/>
          <p:nvPr/>
        </p:nvSpPr>
        <p:spPr>
          <a:xfrm>
            <a:off x="609600" y="1371600"/>
            <a:ext cx="8382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Stock Issued with Other Securities (Lump-Sum)</a:t>
            </a:r>
            <a:endParaRPr/>
          </a:p>
        </p:txBody>
      </p:sp>
      <p:sp>
        <p:nvSpPr>
          <p:cNvPr id="221" name="Google Shape;221;p17"/>
          <p:cNvSpPr/>
          <p:nvPr/>
        </p:nvSpPr>
        <p:spPr>
          <a:xfrm>
            <a:off x="609600" y="2035175"/>
            <a:ext cx="7543800" cy="15811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200">
                <a:solidFill>
                  <a:srgbClr val="000000"/>
                </a:solidFill>
                <a:latin typeface="Arial"/>
                <a:ea typeface="Arial"/>
                <a:cs typeface="Arial"/>
                <a:sym typeface="Arial"/>
              </a:rPr>
              <a:t>Two methods </a:t>
            </a:r>
            <a:r>
              <a:rPr b="0" lang="en-US" sz="2200">
                <a:solidFill>
                  <a:srgbClr val="000000"/>
                </a:solidFill>
                <a:latin typeface="Arial"/>
                <a:ea typeface="Arial"/>
                <a:cs typeface="Arial"/>
                <a:sym typeface="Arial"/>
              </a:rPr>
              <a:t>of allocating proceeds:</a:t>
            </a:r>
            <a:endParaRPr/>
          </a:p>
          <a:p>
            <a:pPr indent="-458788" lvl="1" marL="685800" marR="0" rtl="0" algn="l">
              <a:lnSpc>
                <a:spcPct val="120000"/>
              </a:lnSpc>
              <a:spcBef>
                <a:spcPts val="1200"/>
              </a:spcBef>
              <a:spcAft>
                <a:spcPts val="0"/>
              </a:spcAft>
              <a:buClr>
                <a:srgbClr val="000000"/>
              </a:buClr>
              <a:buSzPts val="2100"/>
              <a:buFont typeface="Comic Sans MS"/>
              <a:buAutoNum type="arabicPeriod"/>
            </a:pPr>
            <a:r>
              <a:rPr b="0" i="0" lang="en-US" sz="2100" u="none" cap="none" strike="noStrike">
                <a:solidFill>
                  <a:srgbClr val="000000"/>
                </a:solidFill>
                <a:latin typeface="Arial"/>
                <a:ea typeface="Arial"/>
                <a:cs typeface="Arial"/>
                <a:sym typeface="Arial"/>
              </a:rPr>
              <a:t>Proportional method.</a:t>
            </a:r>
            <a:endParaRPr/>
          </a:p>
          <a:p>
            <a:pPr indent="-458788" lvl="1" marL="685800" marR="0" rtl="0" algn="l">
              <a:lnSpc>
                <a:spcPct val="120000"/>
              </a:lnSpc>
              <a:spcBef>
                <a:spcPts val="1200"/>
              </a:spcBef>
              <a:spcAft>
                <a:spcPts val="0"/>
              </a:spcAft>
              <a:buClr>
                <a:srgbClr val="000000"/>
              </a:buClr>
              <a:buSzPts val="2100"/>
              <a:buFont typeface="Comic Sans MS"/>
              <a:buAutoNum type="arabicPeriod"/>
            </a:pPr>
            <a:r>
              <a:rPr b="0" i="0" lang="en-US" sz="2100" u="none" cap="none" strike="noStrike">
                <a:solidFill>
                  <a:srgbClr val="000000"/>
                </a:solidFill>
                <a:latin typeface="Arial"/>
                <a:ea typeface="Arial"/>
                <a:cs typeface="Arial"/>
                <a:sym typeface="Arial"/>
              </a:rPr>
              <a:t>Incremental method.</a:t>
            </a:r>
            <a:endParaRPr/>
          </a:p>
        </p:txBody>
      </p:sp>
      <p:cxnSp>
        <p:nvCxnSpPr>
          <p:cNvPr id="222" name="Google Shape;222;p1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23" name="Google Shape;223;p17"/>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224" name="Google Shape;224;p17"/>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aphicFrame>
        <p:nvGraphicFramePr>
          <p:cNvPr id="229" name="Google Shape;229;p18"/>
          <p:cNvGraphicFramePr/>
          <p:nvPr/>
        </p:nvGraphicFramePr>
        <p:xfrm>
          <a:off x="685800" y="3276600"/>
          <a:ext cx="7848600" cy="2895600"/>
        </p:xfrm>
        <a:graphic>
          <a:graphicData uri="http://schemas.openxmlformats.org/presentationml/2006/ole">
            <mc:AlternateContent>
              <mc:Choice Requires="v">
                <p:oleObj r:id="rId4" imgH="2895600" imgW="7848600" progId="Excel.Sheet.8" spid="_x0000_s1">
                  <p:embed/>
                </p:oleObj>
              </mc:Choice>
              <mc:Fallback>
                <p:oleObj r:id="rId5" imgH="2895600" imgW="7848600" progId="Excel.Sheet.8">
                  <p:embed/>
                  <p:pic>
                    <p:nvPicPr>
                      <p:cNvPr id="229" name="Google Shape;229;p18"/>
                      <p:cNvPicPr preferRelativeResize="0"/>
                      <p:nvPr/>
                    </p:nvPicPr>
                    <p:blipFill rotWithShape="1">
                      <a:blip r:embed="rId6">
                        <a:alphaModFix/>
                      </a:blip>
                      <a:srcRect b="0" l="0" r="0" t="0"/>
                      <a:stretch/>
                    </p:blipFill>
                    <p:spPr>
                      <a:xfrm>
                        <a:off x="685800" y="3276600"/>
                        <a:ext cx="7848600" cy="2895600"/>
                      </a:xfrm>
                      <a:prstGeom prst="rect">
                        <a:avLst/>
                      </a:prstGeom>
                      <a:noFill/>
                      <a:ln cap="flat" cmpd="sng" w="38100">
                        <a:solidFill>
                          <a:schemeClr val="dk1"/>
                        </a:solidFill>
                        <a:prstDash val="solid"/>
                        <a:miter lim="800000"/>
                        <a:headEnd len="sm" w="sm" type="none"/>
                        <a:tailEnd len="sm" w="sm" type="none"/>
                      </a:ln>
                    </p:spPr>
                  </p:pic>
                </p:oleObj>
              </mc:Fallback>
            </mc:AlternateContent>
          </a:graphicData>
        </a:graphic>
      </p:graphicFrame>
      <p:sp>
        <p:nvSpPr>
          <p:cNvPr id="230" name="Google Shape;230;p18"/>
          <p:cNvSpPr/>
          <p:nvPr/>
        </p:nvSpPr>
        <p:spPr>
          <a:xfrm>
            <a:off x="6591300" y="4953000"/>
            <a:ext cx="2251075" cy="923925"/>
          </a:xfrm>
          <a:prstGeom prst="rect">
            <a:avLst/>
          </a:prstGeom>
          <a:solidFill>
            <a:schemeClr val="lt1"/>
          </a:solidFill>
          <a:ln cap="sq"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rgbClr val="00007F"/>
                </a:solidFill>
                <a:latin typeface="Arial"/>
                <a:ea typeface="Arial"/>
                <a:cs typeface="Arial"/>
                <a:sym typeface="Arial"/>
              </a:rPr>
              <a:t>Proportional</a:t>
            </a:r>
            <a:r>
              <a:rPr b="0" lang="en-US" sz="2600">
                <a:solidFill>
                  <a:srgbClr val="800000"/>
                </a:solidFill>
                <a:latin typeface="Arial"/>
                <a:ea typeface="Arial"/>
                <a:cs typeface="Arial"/>
                <a:sym typeface="Arial"/>
              </a:rPr>
              <a:t> </a:t>
            </a:r>
            <a:r>
              <a:rPr b="0" lang="en-US" sz="2600">
                <a:solidFill>
                  <a:srgbClr val="000000"/>
                </a:solidFill>
                <a:latin typeface="Arial"/>
                <a:ea typeface="Arial"/>
                <a:cs typeface="Arial"/>
                <a:sym typeface="Arial"/>
              </a:rPr>
              <a:t>Method</a:t>
            </a:r>
            <a:endParaRPr/>
          </a:p>
        </p:txBody>
      </p:sp>
      <p:sp>
        <p:nvSpPr>
          <p:cNvPr id="231" name="Google Shape;231;p18"/>
          <p:cNvSpPr/>
          <p:nvPr/>
        </p:nvSpPr>
        <p:spPr>
          <a:xfrm>
            <a:off x="609600" y="1371600"/>
            <a:ext cx="8153400" cy="1628775"/>
          </a:xfrm>
          <a:prstGeom prst="rect">
            <a:avLst/>
          </a:prstGeom>
          <a:solidFill>
            <a:schemeClr val="lt1"/>
          </a:solidFill>
          <a:ln>
            <a:noFill/>
          </a:ln>
        </p:spPr>
        <p:txBody>
          <a:bodyPr anchorCtr="0" anchor="t" bIns="44450" lIns="90475" spcFirstLastPara="1" rIns="90475" wrap="square" tIns="44450">
            <a:spAutoFit/>
          </a:bodyPr>
          <a:lstStyle/>
          <a:p>
            <a:pPr indent="0" lvl="0" marL="4763" marR="0" rtl="0" algn="l">
              <a:lnSpc>
                <a:spcPct val="125000"/>
              </a:lnSpc>
              <a:spcBef>
                <a:spcPts val="0"/>
              </a:spcBef>
              <a:spcAft>
                <a:spcPts val="0"/>
              </a:spcAft>
              <a:buClr>
                <a:schemeClr val="accent2"/>
              </a:buClr>
              <a:buSzPts val="1500"/>
              <a:buFont typeface="Noto Sans Symbols"/>
              <a:buNone/>
            </a:pPr>
            <a:r>
              <a:rPr b="1" lang="en-US" sz="2000">
                <a:solidFill>
                  <a:schemeClr val="dk1"/>
                </a:solidFill>
                <a:latin typeface="Arial"/>
                <a:ea typeface="Arial"/>
                <a:cs typeface="Arial"/>
                <a:sym typeface="Arial"/>
              </a:rPr>
              <a:t>Illustration</a:t>
            </a:r>
            <a:r>
              <a:rPr b="0" lang="en-US" sz="2000">
                <a:solidFill>
                  <a:schemeClr val="dk1"/>
                </a:solidFill>
                <a:latin typeface="Arial"/>
                <a:ea typeface="Arial"/>
                <a:cs typeface="Arial"/>
                <a:sym typeface="Arial"/>
              </a:rPr>
              <a:t>: Beveridge Corporation issued 300 shares of $10 par value common stock and 100 shares of $50 par value preferred stock for a lump sum of $13,500. Common stock has a market value of $20 per share, and preferred stock has a market value of $90 per share. </a:t>
            </a:r>
            <a:endParaRPr/>
          </a:p>
        </p:txBody>
      </p:sp>
      <p:cxnSp>
        <p:nvCxnSpPr>
          <p:cNvPr id="232" name="Google Shape;232;p1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33" name="Google Shape;233;p18"/>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234" name="Google Shape;234;p18"/>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aphicFrame>
        <p:nvGraphicFramePr>
          <p:cNvPr id="239" name="Google Shape;239;p19"/>
          <p:cNvGraphicFramePr/>
          <p:nvPr/>
        </p:nvGraphicFramePr>
        <p:xfrm>
          <a:off x="2286000" y="1371600"/>
          <a:ext cx="6400800" cy="2362200"/>
        </p:xfrm>
        <a:graphic>
          <a:graphicData uri="http://schemas.openxmlformats.org/presentationml/2006/ole">
            <mc:AlternateContent>
              <mc:Choice Requires="v">
                <p:oleObj r:id="rId4" imgH="2362200" imgW="6400800" progId="Excel.Sheet.8" spid="_x0000_s1">
                  <p:embed/>
                </p:oleObj>
              </mc:Choice>
              <mc:Fallback>
                <p:oleObj r:id="rId5" imgH="2362200" imgW="6400800" progId="Excel.Sheet.8">
                  <p:embed/>
                  <p:pic>
                    <p:nvPicPr>
                      <p:cNvPr id="239" name="Google Shape;239;p19"/>
                      <p:cNvPicPr preferRelativeResize="0"/>
                      <p:nvPr/>
                    </p:nvPicPr>
                    <p:blipFill rotWithShape="1">
                      <a:blip r:embed="rId6">
                        <a:alphaModFix/>
                      </a:blip>
                      <a:srcRect b="0" l="0" r="0" t="0"/>
                      <a:stretch/>
                    </p:blipFill>
                    <p:spPr>
                      <a:xfrm>
                        <a:off x="2286000" y="1371600"/>
                        <a:ext cx="6400800" cy="2362200"/>
                      </a:xfrm>
                      <a:prstGeom prst="rect">
                        <a:avLst/>
                      </a:prstGeom>
                      <a:noFill/>
                      <a:ln cap="flat" cmpd="sng" w="38100">
                        <a:solidFill>
                          <a:schemeClr val="dk1"/>
                        </a:solidFill>
                        <a:prstDash val="solid"/>
                        <a:miter lim="800000"/>
                        <a:headEnd len="sm" w="sm" type="none"/>
                        <a:tailEnd len="sm" w="sm" type="none"/>
                      </a:ln>
                    </p:spPr>
                  </p:pic>
                </p:oleObj>
              </mc:Fallback>
            </mc:AlternateContent>
          </a:graphicData>
        </a:graphic>
      </p:graphicFrame>
      <p:cxnSp>
        <p:nvCxnSpPr>
          <p:cNvPr id="240" name="Google Shape;240;p1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41" name="Google Shape;241;p19"/>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242" name="Google Shape;242;p19"/>
          <p:cNvSpPr/>
          <p:nvPr/>
        </p:nvSpPr>
        <p:spPr>
          <a:xfrm>
            <a:off x="762000" y="4114800"/>
            <a:ext cx="7696200" cy="2090738"/>
          </a:xfrm>
          <a:prstGeom prst="rect">
            <a:avLst/>
          </a:prstGeom>
          <a:noFill/>
          <a:ln>
            <a:noFill/>
          </a:ln>
        </p:spPr>
        <p:txBody>
          <a:bodyPr anchorCtr="0" anchor="t" bIns="44450" lIns="90475" spcFirstLastPara="1" rIns="90475" wrap="square" tIns="44450">
            <a:spAutoFit/>
          </a:bodyPr>
          <a:lstStyle/>
          <a:p>
            <a:pPr indent="-463550" lvl="0" marL="463550" marR="0" rtl="0" algn="l">
              <a:lnSpc>
                <a:spcPct val="110000"/>
              </a:lnSpc>
              <a:spcBef>
                <a:spcPts val="0"/>
              </a:spcBef>
              <a:spcAft>
                <a:spcPts val="0"/>
              </a:spcAft>
              <a:buClr>
                <a:schemeClr val="accent2"/>
              </a:buClr>
              <a:buSzPts val="1500"/>
              <a:buFont typeface="Noto Sans Symbols"/>
              <a:buNone/>
            </a:pPr>
            <a:r>
              <a:rPr b="0" lang="en-US" sz="2000">
                <a:solidFill>
                  <a:schemeClr val="lt2"/>
                </a:solidFill>
                <a:latin typeface="Arial"/>
                <a:ea typeface="Arial"/>
                <a:cs typeface="Arial"/>
                <a:sym typeface="Arial"/>
              </a:rPr>
              <a:t>Cash	13,500</a:t>
            </a:r>
            <a:endParaRPr/>
          </a:p>
          <a:p>
            <a:pPr indent="-463550" lvl="0" marL="463550" marR="0" rtl="0" algn="l">
              <a:lnSpc>
                <a:spcPct val="110000"/>
              </a:lnSpc>
              <a:spcBef>
                <a:spcPts val="600"/>
              </a:spcBef>
              <a:spcAft>
                <a:spcPts val="0"/>
              </a:spcAft>
              <a:buClr>
                <a:schemeClr val="accent2"/>
              </a:buClr>
              <a:buSzPts val="1500"/>
              <a:buFont typeface="Noto Sans Symbols"/>
              <a:buNone/>
            </a:pPr>
            <a:r>
              <a:rPr b="0" lang="en-US" sz="2000">
                <a:solidFill>
                  <a:schemeClr val="lt2"/>
                </a:solidFill>
                <a:latin typeface="Arial"/>
                <a:ea typeface="Arial"/>
                <a:cs typeface="Arial"/>
                <a:sym typeface="Arial"/>
              </a:rPr>
              <a:t>	Preferred Stock (100 x $50)		5,000</a:t>
            </a:r>
            <a:endParaRPr/>
          </a:p>
          <a:p>
            <a:pPr indent="-463550" lvl="0" marL="463550" marR="0" rtl="0" algn="l">
              <a:lnSpc>
                <a:spcPct val="110000"/>
              </a:lnSpc>
              <a:spcBef>
                <a:spcPts val="600"/>
              </a:spcBef>
              <a:spcAft>
                <a:spcPts val="0"/>
              </a:spcAft>
              <a:buClr>
                <a:schemeClr val="accent2"/>
              </a:buClr>
              <a:buSzPts val="1500"/>
              <a:buFont typeface="Noto Sans Symbols"/>
              <a:buNone/>
            </a:pPr>
            <a:r>
              <a:rPr b="0" lang="en-US" sz="2000">
                <a:solidFill>
                  <a:schemeClr val="lt2"/>
                </a:solidFill>
                <a:latin typeface="Arial"/>
                <a:ea typeface="Arial"/>
                <a:cs typeface="Arial"/>
                <a:sym typeface="Arial"/>
              </a:rPr>
              <a:t>	Paid-in Capital in Excess of Par – Preferred		3,100</a:t>
            </a:r>
            <a:endParaRPr/>
          </a:p>
          <a:p>
            <a:pPr indent="-463550" lvl="0" marL="463550" marR="0" rtl="0" algn="l">
              <a:lnSpc>
                <a:spcPct val="110000"/>
              </a:lnSpc>
              <a:spcBef>
                <a:spcPts val="600"/>
              </a:spcBef>
              <a:spcAft>
                <a:spcPts val="0"/>
              </a:spcAft>
              <a:buClr>
                <a:schemeClr val="accent2"/>
              </a:buClr>
              <a:buSzPts val="1500"/>
              <a:buFont typeface="Noto Sans Symbols"/>
              <a:buNone/>
            </a:pPr>
            <a:r>
              <a:rPr b="0" lang="en-US" sz="2000">
                <a:solidFill>
                  <a:schemeClr val="lt2"/>
                </a:solidFill>
                <a:latin typeface="Arial"/>
                <a:ea typeface="Arial"/>
                <a:cs typeface="Arial"/>
                <a:sym typeface="Arial"/>
              </a:rPr>
              <a:t>	Common Stock (300 x $10)		3,000</a:t>
            </a:r>
            <a:endParaRPr/>
          </a:p>
          <a:p>
            <a:pPr indent="-463550" lvl="0" marL="463550" marR="0" rtl="0" algn="l">
              <a:lnSpc>
                <a:spcPct val="110000"/>
              </a:lnSpc>
              <a:spcBef>
                <a:spcPts val="600"/>
              </a:spcBef>
              <a:spcAft>
                <a:spcPts val="0"/>
              </a:spcAft>
              <a:buClr>
                <a:schemeClr val="accent2"/>
              </a:buClr>
              <a:buSzPts val="1500"/>
              <a:buFont typeface="Noto Sans Symbols"/>
              <a:buNone/>
            </a:pPr>
            <a:r>
              <a:rPr b="0" lang="en-US" sz="2000">
                <a:solidFill>
                  <a:schemeClr val="lt2"/>
                </a:solidFill>
                <a:latin typeface="Arial"/>
                <a:ea typeface="Arial"/>
                <a:cs typeface="Arial"/>
                <a:sym typeface="Arial"/>
              </a:rPr>
              <a:t>	Paid-in Capital in Excess of Par – Common		2,400</a:t>
            </a:r>
            <a:endParaRPr/>
          </a:p>
        </p:txBody>
      </p:sp>
      <p:sp>
        <p:nvSpPr>
          <p:cNvPr id="243" name="Google Shape;243;p19"/>
          <p:cNvSpPr/>
          <p:nvPr/>
        </p:nvSpPr>
        <p:spPr>
          <a:xfrm>
            <a:off x="304800" y="1524000"/>
            <a:ext cx="1905000" cy="1936750"/>
          </a:xfrm>
          <a:prstGeom prst="rect">
            <a:avLst/>
          </a:prstGeom>
          <a:solidFill>
            <a:schemeClr val="lt1"/>
          </a:solidFill>
          <a:ln>
            <a:noFill/>
          </a:ln>
        </p:spPr>
        <p:txBody>
          <a:bodyPr anchorCtr="0" anchor="t" bIns="44450" lIns="90475" spcFirstLastPara="1" rIns="90475" wrap="square" tIns="44450">
            <a:spAutoFit/>
          </a:bodyPr>
          <a:lstStyle/>
          <a:p>
            <a:pPr indent="0" lvl="0" marL="4763" marR="0" rtl="0" algn="l">
              <a:lnSpc>
                <a:spcPct val="120000"/>
              </a:lnSpc>
              <a:spcBef>
                <a:spcPts val="0"/>
              </a:spcBef>
              <a:spcAft>
                <a:spcPts val="0"/>
              </a:spcAft>
              <a:buClr>
                <a:schemeClr val="accent2"/>
              </a:buClr>
              <a:buSzPts val="1500"/>
              <a:buFont typeface="Noto Sans Symbols"/>
              <a:buNone/>
            </a:pPr>
            <a:r>
              <a:rPr b="1" lang="en-US" sz="2000">
                <a:solidFill>
                  <a:schemeClr val="dk1"/>
                </a:solidFill>
                <a:latin typeface="Arial"/>
                <a:ea typeface="Arial"/>
                <a:cs typeface="Arial"/>
                <a:sym typeface="Arial"/>
              </a:rPr>
              <a:t>Prepare the journal entry to record issuance of shares.</a:t>
            </a:r>
            <a:endParaRPr b="0" sz="2000">
              <a:solidFill>
                <a:schemeClr val="dk1"/>
              </a:solidFill>
              <a:latin typeface="Arial"/>
              <a:ea typeface="Arial"/>
              <a:cs typeface="Arial"/>
              <a:sym typeface="Arial"/>
            </a:endParaRPr>
          </a:p>
        </p:txBody>
      </p:sp>
      <p:sp>
        <p:nvSpPr>
          <p:cNvPr id="244" name="Google Shape;244;p19"/>
          <p:cNvSpPr/>
          <p:nvPr/>
        </p:nvSpPr>
        <p:spPr>
          <a:xfrm>
            <a:off x="7083425" y="2797175"/>
            <a:ext cx="1831975" cy="708025"/>
          </a:xfrm>
          <a:prstGeom prst="rect">
            <a:avLst/>
          </a:prstGeom>
          <a:solidFill>
            <a:schemeClr val="lt1"/>
          </a:solidFill>
          <a:ln cap="sq"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Proportional</a:t>
            </a:r>
            <a:r>
              <a:rPr b="0" lang="en-US" sz="2000">
                <a:solidFill>
                  <a:srgbClr val="800000"/>
                </a:solidFill>
                <a:latin typeface="Arial"/>
                <a:ea typeface="Arial"/>
                <a:cs typeface="Arial"/>
                <a:sym typeface="Arial"/>
              </a:rPr>
              <a:t> </a:t>
            </a:r>
            <a:r>
              <a:rPr b="0" lang="en-US" sz="2000">
                <a:solidFill>
                  <a:srgbClr val="000000"/>
                </a:solidFill>
                <a:latin typeface="Arial"/>
                <a:ea typeface="Arial"/>
                <a:cs typeface="Arial"/>
                <a:sym typeface="Arial"/>
              </a:rPr>
              <a:t>Method</a:t>
            </a:r>
            <a:endParaRPr/>
          </a:p>
        </p:txBody>
      </p:sp>
      <p:sp>
        <p:nvSpPr>
          <p:cNvPr id="245" name="Google Shape;245;p19"/>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Effect filter="fade" transition="in">
                                      <p:cBhvr>
                                        <p:cTn dur="500"/>
                                        <p:tgtEl>
                                          <p:spTgt spid="2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animEffect filter="fade" transition="in">
                                      <p:cBhvr>
                                        <p:cTn dur="500"/>
                                        <p:tgtEl>
                                          <p:spTgt spid="2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animEffect filter="fade" transition="in">
                                      <p:cBhvr>
                                        <p:cTn dur="500"/>
                                        <p:tgtEl>
                                          <p:spTgt spid="2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animEffect filter="fade" transition="in">
                                      <p:cBhvr>
                                        <p:cTn dur="500"/>
                                        <p:tgtEl>
                                          <p:spTgt spid="2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4" st="4"/>
                                            </p:txEl>
                                          </p:spTgt>
                                        </p:tgtEl>
                                        <p:attrNameLst>
                                          <p:attrName>style.visibility</p:attrName>
                                        </p:attrNameLst>
                                      </p:cBhvr>
                                      <p:to>
                                        <p:strVal val="visible"/>
                                      </p:to>
                                    </p:set>
                                    <p:animEffect filter="fade" transition="in">
                                      <p:cBhvr>
                                        <p:cTn dur="500"/>
                                        <p:tgtEl>
                                          <p:spTgt spid="24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p:nvPr/>
        </p:nvSpPr>
        <p:spPr>
          <a:xfrm>
            <a:off x="381000" y="454581"/>
            <a:ext cx="7772400" cy="72120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n-US" sz="3600" u="none" cap="none" strike="noStrike">
                <a:solidFill>
                  <a:srgbClr val="00007F"/>
                </a:solidFill>
                <a:latin typeface="Arial"/>
                <a:ea typeface="Arial"/>
                <a:cs typeface="Arial"/>
                <a:sym typeface="Arial"/>
              </a:rPr>
              <a:t>PREVIEW OF CHAPTER 15</a:t>
            </a:r>
            <a:endParaRPr b="1" i="0" sz="3600" u="none" cap="none" strike="noStrike">
              <a:solidFill>
                <a:srgbClr val="00007F"/>
              </a:solidFill>
              <a:latin typeface="Arial"/>
              <a:ea typeface="Arial"/>
              <a:cs typeface="Arial"/>
              <a:sym typeface="Arial"/>
            </a:endParaRPr>
          </a:p>
        </p:txBody>
      </p:sp>
      <p:sp>
        <p:nvSpPr>
          <p:cNvPr id="58" name="Google Shape;58;p2"/>
          <p:cNvSpPr txBox="1"/>
          <p:nvPr/>
        </p:nvSpPr>
        <p:spPr>
          <a:xfrm>
            <a:off x="2286000" y="5524500"/>
            <a:ext cx="4498975" cy="1041446"/>
          </a:xfrm>
          <a:prstGeom prst="rect">
            <a:avLst/>
          </a:prstGeom>
          <a:noFill/>
          <a:ln>
            <a:noFill/>
          </a:ln>
        </p:spPr>
        <p:txBody>
          <a:bodyPr anchorCtr="0" anchor="t" bIns="43225" lIns="86475" spcFirstLastPara="1" rIns="86475" wrap="square" tIns="43225">
            <a:spAutoFit/>
          </a:bodyPr>
          <a:lstStyle/>
          <a:p>
            <a:pPr indent="0" lvl="0" marL="0" marR="0" rtl="0" algn="ctr">
              <a:spcBef>
                <a:spcPts val="0"/>
              </a:spcBef>
              <a:spcAft>
                <a:spcPts val="0"/>
              </a:spcAft>
              <a:buNone/>
            </a:pPr>
            <a:r>
              <a:rPr b="1" i="0" lang="en-US" sz="1900" u="none" cap="none" strike="noStrike">
                <a:solidFill>
                  <a:schemeClr val="dk1"/>
                </a:solidFill>
                <a:latin typeface="Arial"/>
                <a:ea typeface="Arial"/>
                <a:cs typeface="Arial"/>
                <a:sym typeface="Arial"/>
              </a:rPr>
              <a:t>Intermediate Accounting</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16th Edition</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Kieso  ● Weygandt  ● Warfield</a:t>
            </a:r>
            <a:r>
              <a:rPr b="1" i="0" lang="en-US" sz="1700" u="none" cap="none" strike="noStrike">
                <a:solidFill>
                  <a:schemeClr val="dk1"/>
                </a:solidFill>
                <a:latin typeface="Arial"/>
                <a:ea typeface="Arial"/>
                <a:cs typeface="Arial"/>
                <a:sym typeface="Arial"/>
              </a:rPr>
              <a:t> </a:t>
            </a:r>
            <a:endParaRPr/>
          </a:p>
        </p:txBody>
      </p:sp>
      <p:pic>
        <p:nvPicPr>
          <p:cNvPr id="59" name="Google Shape;59;p2"/>
          <p:cNvPicPr preferRelativeResize="0"/>
          <p:nvPr/>
        </p:nvPicPr>
        <p:blipFill rotWithShape="1">
          <a:blip r:embed="rId3">
            <a:alphaModFix/>
          </a:blip>
          <a:srcRect b="0" l="0" r="0" t="0"/>
          <a:stretch/>
        </p:blipFill>
        <p:spPr>
          <a:xfrm>
            <a:off x="333887" y="1905000"/>
            <a:ext cx="8476224" cy="1933175"/>
          </a:xfrm>
          <a:prstGeom prst="rect">
            <a:avLst/>
          </a:prstGeom>
          <a:noFill/>
          <a:ln>
            <a:noFill/>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0"/>
          <p:cNvSpPr/>
          <p:nvPr/>
        </p:nvSpPr>
        <p:spPr>
          <a:xfrm>
            <a:off x="457200" y="1371600"/>
            <a:ext cx="8305800" cy="1628775"/>
          </a:xfrm>
          <a:prstGeom prst="rect">
            <a:avLst/>
          </a:prstGeom>
          <a:solidFill>
            <a:schemeClr val="lt1"/>
          </a:solidFill>
          <a:ln>
            <a:noFill/>
          </a:ln>
        </p:spPr>
        <p:txBody>
          <a:bodyPr anchorCtr="0" anchor="t" bIns="44450" lIns="90475" spcFirstLastPara="1" rIns="90475" wrap="square" tIns="44450">
            <a:spAutoFit/>
          </a:bodyPr>
          <a:lstStyle/>
          <a:p>
            <a:pPr indent="0" lvl="0" marL="4763" marR="0" rtl="0" algn="l">
              <a:lnSpc>
                <a:spcPct val="125000"/>
              </a:lnSpc>
              <a:spcBef>
                <a:spcPts val="0"/>
              </a:spcBef>
              <a:spcAft>
                <a:spcPts val="0"/>
              </a:spcAft>
              <a:buClr>
                <a:schemeClr val="accent2"/>
              </a:buClr>
              <a:buSzPts val="1500"/>
              <a:buFont typeface="Noto Sans Symbols"/>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Beveridge Corporation issued 300 shares of $10 par value common stock and 100 shares of $50 par value preferred stock for a lump sum of $13,500. The common stock has a market value of $20 per share, and the value of preferred stock is unknown. </a:t>
            </a:r>
            <a:endParaRPr/>
          </a:p>
        </p:txBody>
      </p:sp>
      <p:graphicFrame>
        <p:nvGraphicFramePr>
          <p:cNvPr id="251" name="Google Shape;251;p20"/>
          <p:cNvGraphicFramePr/>
          <p:nvPr/>
        </p:nvGraphicFramePr>
        <p:xfrm>
          <a:off x="841375" y="3289300"/>
          <a:ext cx="6973888" cy="2882900"/>
        </p:xfrm>
        <a:graphic>
          <a:graphicData uri="http://schemas.openxmlformats.org/presentationml/2006/ole">
            <mc:AlternateContent>
              <mc:Choice Requires="v">
                <p:oleObj r:id="rId4" imgH="2882900" imgW="6973888" progId="Excel.Sheet.8" spid="_x0000_s1">
                  <p:embed/>
                </p:oleObj>
              </mc:Choice>
              <mc:Fallback>
                <p:oleObj r:id="rId5" imgH="2882900" imgW="6973888" progId="Excel.Sheet.8">
                  <p:embed/>
                  <p:pic>
                    <p:nvPicPr>
                      <p:cNvPr id="251" name="Google Shape;251;p20"/>
                      <p:cNvPicPr preferRelativeResize="0"/>
                      <p:nvPr/>
                    </p:nvPicPr>
                    <p:blipFill rotWithShape="1">
                      <a:blip r:embed="rId6">
                        <a:alphaModFix/>
                      </a:blip>
                      <a:srcRect b="0" l="0" r="0" t="0"/>
                      <a:stretch/>
                    </p:blipFill>
                    <p:spPr>
                      <a:xfrm>
                        <a:off x="841375" y="3289300"/>
                        <a:ext cx="6973888" cy="2882900"/>
                      </a:xfrm>
                      <a:prstGeom prst="rect">
                        <a:avLst/>
                      </a:prstGeom>
                      <a:noFill/>
                      <a:ln cap="flat" cmpd="sng" w="38100">
                        <a:solidFill>
                          <a:schemeClr val="dk1"/>
                        </a:solidFill>
                        <a:prstDash val="solid"/>
                        <a:miter lim="800000"/>
                        <a:headEnd len="sm" w="sm" type="none"/>
                        <a:tailEnd len="sm" w="sm" type="none"/>
                      </a:ln>
                    </p:spPr>
                  </p:pic>
                </p:oleObj>
              </mc:Fallback>
            </mc:AlternateContent>
          </a:graphicData>
        </a:graphic>
      </p:graphicFrame>
      <p:sp>
        <p:nvSpPr>
          <p:cNvPr id="252" name="Google Shape;252;p20"/>
          <p:cNvSpPr/>
          <p:nvPr/>
        </p:nvSpPr>
        <p:spPr>
          <a:xfrm>
            <a:off x="6664325" y="4881563"/>
            <a:ext cx="2251075" cy="923925"/>
          </a:xfrm>
          <a:prstGeom prst="rect">
            <a:avLst/>
          </a:prstGeom>
          <a:solidFill>
            <a:schemeClr val="lt1"/>
          </a:solidFill>
          <a:ln cap="sq"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rgbClr val="00007F"/>
                </a:solidFill>
                <a:latin typeface="Arial"/>
                <a:ea typeface="Arial"/>
                <a:cs typeface="Arial"/>
                <a:sym typeface="Arial"/>
              </a:rPr>
              <a:t>Incremental</a:t>
            </a:r>
            <a:r>
              <a:rPr b="0" lang="en-US" sz="2600">
                <a:solidFill>
                  <a:srgbClr val="800000"/>
                </a:solidFill>
                <a:latin typeface="Arial"/>
                <a:ea typeface="Arial"/>
                <a:cs typeface="Arial"/>
                <a:sym typeface="Arial"/>
              </a:rPr>
              <a:t> </a:t>
            </a:r>
            <a:r>
              <a:rPr b="0" lang="en-US" sz="2600">
                <a:solidFill>
                  <a:srgbClr val="000000"/>
                </a:solidFill>
                <a:latin typeface="Arial"/>
                <a:ea typeface="Arial"/>
                <a:cs typeface="Arial"/>
                <a:sym typeface="Arial"/>
              </a:rPr>
              <a:t>Method</a:t>
            </a:r>
            <a:endParaRPr/>
          </a:p>
        </p:txBody>
      </p:sp>
      <p:cxnSp>
        <p:nvCxnSpPr>
          <p:cNvPr id="253" name="Google Shape;253;p2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54" name="Google Shape;254;p20"/>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255" name="Google Shape;255;p20"/>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aphicFrame>
        <p:nvGraphicFramePr>
          <p:cNvPr id="260" name="Google Shape;260;p21"/>
          <p:cNvGraphicFramePr/>
          <p:nvPr/>
        </p:nvGraphicFramePr>
        <p:xfrm>
          <a:off x="2286000" y="1371600"/>
          <a:ext cx="6440488" cy="2520950"/>
        </p:xfrm>
        <a:graphic>
          <a:graphicData uri="http://schemas.openxmlformats.org/presentationml/2006/ole">
            <mc:AlternateContent>
              <mc:Choice Requires="v">
                <p:oleObj r:id="rId4" imgH="2520950" imgW="6440488" progId="Excel.Sheet.8" spid="_x0000_s1">
                  <p:embed/>
                </p:oleObj>
              </mc:Choice>
              <mc:Fallback>
                <p:oleObj r:id="rId5" imgH="2520950" imgW="6440488" progId="Excel.Sheet.8">
                  <p:embed/>
                  <p:pic>
                    <p:nvPicPr>
                      <p:cNvPr id="260" name="Google Shape;260;p21"/>
                      <p:cNvPicPr preferRelativeResize="0"/>
                      <p:nvPr/>
                    </p:nvPicPr>
                    <p:blipFill rotWithShape="1">
                      <a:blip r:embed="rId6">
                        <a:alphaModFix/>
                      </a:blip>
                      <a:srcRect b="0" l="0" r="0" t="0"/>
                      <a:stretch/>
                    </p:blipFill>
                    <p:spPr>
                      <a:xfrm>
                        <a:off x="2286000" y="1371600"/>
                        <a:ext cx="6440488" cy="2520950"/>
                      </a:xfrm>
                      <a:prstGeom prst="rect">
                        <a:avLst/>
                      </a:prstGeom>
                      <a:noFill/>
                      <a:ln cap="flat" cmpd="sng" w="38100">
                        <a:solidFill>
                          <a:schemeClr val="dk1"/>
                        </a:solidFill>
                        <a:prstDash val="solid"/>
                        <a:miter lim="800000"/>
                        <a:headEnd len="sm" w="sm" type="none"/>
                        <a:tailEnd len="sm" w="sm" type="none"/>
                      </a:ln>
                    </p:spPr>
                  </p:pic>
                </p:oleObj>
              </mc:Fallback>
            </mc:AlternateContent>
          </a:graphicData>
        </a:graphic>
      </p:graphicFrame>
      <p:cxnSp>
        <p:nvCxnSpPr>
          <p:cNvPr id="261" name="Google Shape;261;p2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62" name="Google Shape;262;p21"/>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263" name="Google Shape;263;p21"/>
          <p:cNvSpPr/>
          <p:nvPr/>
        </p:nvSpPr>
        <p:spPr>
          <a:xfrm>
            <a:off x="762000" y="4114800"/>
            <a:ext cx="7696200" cy="2090738"/>
          </a:xfrm>
          <a:prstGeom prst="rect">
            <a:avLst/>
          </a:prstGeom>
          <a:noFill/>
          <a:ln>
            <a:noFill/>
          </a:ln>
        </p:spPr>
        <p:txBody>
          <a:bodyPr anchorCtr="0" anchor="t" bIns="44450" lIns="90475" spcFirstLastPara="1" rIns="90475" wrap="square" tIns="44450">
            <a:spAutoFit/>
          </a:bodyPr>
          <a:lstStyle/>
          <a:p>
            <a:pPr indent="-463550" lvl="0" marL="463550" marR="0" rtl="0" algn="l">
              <a:lnSpc>
                <a:spcPct val="110000"/>
              </a:lnSpc>
              <a:spcBef>
                <a:spcPts val="0"/>
              </a:spcBef>
              <a:spcAft>
                <a:spcPts val="0"/>
              </a:spcAft>
              <a:buClr>
                <a:schemeClr val="accent2"/>
              </a:buClr>
              <a:buSzPts val="1500"/>
              <a:buFont typeface="Noto Sans Symbols"/>
              <a:buNone/>
            </a:pPr>
            <a:r>
              <a:rPr b="0" lang="en-US" sz="2000">
                <a:solidFill>
                  <a:schemeClr val="lt2"/>
                </a:solidFill>
                <a:latin typeface="Arial"/>
                <a:ea typeface="Arial"/>
                <a:cs typeface="Arial"/>
                <a:sym typeface="Arial"/>
              </a:rPr>
              <a:t>Cash	13,500</a:t>
            </a:r>
            <a:endParaRPr/>
          </a:p>
          <a:p>
            <a:pPr indent="-463550" lvl="0" marL="463550" marR="0" rtl="0" algn="l">
              <a:lnSpc>
                <a:spcPct val="110000"/>
              </a:lnSpc>
              <a:spcBef>
                <a:spcPts val="600"/>
              </a:spcBef>
              <a:spcAft>
                <a:spcPts val="0"/>
              </a:spcAft>
              <a:buClr>
                <a:schemeClr val="accent2"/>
              </a:buClr>
              <a:buSzPts val="1500"/>
              <a:buFont typeface="Noto Sans Symbols"/>
              <a:buNone/>
            </a:pPr>
            <a:r>
              <a:rPr b="0" lang="en-US" sz="2000">
                <a:solidFill>
                  <a:schemeClr val="lt2"/>
                </a:solidFill>
                <a:latin typeface="Arial"/>
                <a:ea typeface="Arial"/>
                <a:cs typeface="Arial"/>
                <a:sym typeface="Arial"/>
              </a:rPr>
              <a:t>	Preferred Stock (100 x $50)		5,000</a:t>
            </a:r>
            <a:endParaRPr/>
          </a:p>
          <a:p>
            <a:pPr indent="-463550" lvl="0" marL="463550" marR="0" rtl="0" algn="l">
              <a:lnSpc>
                <a:spcPct val="110000"/>
              </a:lnSpc>
              <a:spcBef>
                <a:spcPts val="600"/>
              </a:spcBef>
              <a:spcAft>
                <a:spcPts val="0"/>
              </a:spcAft>
              <a:buClr>
                <a:schemeClr val="accent2"/>
              </a:buClr>
              <a:buSzPts val="1500"/>
              <a:buFont typeface="Noto Sans Symbols"/>
              <a:buNone/>
            </a:pPr>
            <a:r>
              <a:rPr b="0" lang="en-US" sz="2000">
                <a:solidFill>
                  <a:schemeClr val="lt2"/>
                </a:solidFill>
                <a:latin typeface="Arial"/>
                <a:ea typeface="Arial"/>
                <a:cs typeface="Arial"/>
                <a:sym typeface="Arial"/>
              </a:rPr>
              <a:t>	Paid-in Capital in Excess of Par – Preferred		</a:t>
            </a:r>
            <a:r>
              <a:rPr b="1" lang="en-US" sz="2000">
                <a:solidFill>
                  <a:srgbClr val="CC0000"/>
                </a:solidFill>
                <a:latin typeface="Arial"/>
                <a:ea typeface="Arial"/>
                <a:cs typeface="Arial"/>
                <a:sym typeface="Arial"/>
              </a:rPr>
              <a:t>2,500</a:t>
            </a:r>
            <a:endParaRPr/>
          </a:p>
          <a:p>
            <a:pPr indent="-463550" lvl="0" marL="463550" marR="0" rtl="0" algn="l">
              <a:lnSpc>
                <a:spcPct val="110000"/>
              </a:lnSpc>
              <a:spcBef>
                <a:spcPts val="600"/>
              </a:spcBef>
              <a:spcAft>
                <a:spcPts val="0"/>
              </a:spcAft>
              <a:buClr>
                <a:schemeClr val="accent2"/>
              </a:buClr>
              <a:buSzPts val="1500"/>
              <a:buFont typeface="Noto Sans Symbols"/>
              <a:buNone/>
            </a:pPr>
            <a:r>
              <a:rPr b="0" lang="en-US" sz="2000">
                <a:solidFill>
                  <a:schemeClr val="lt2"/>
                </a:solidFill>
                <a:latin typeface="Arial"/>
                <a:ea typeface="Arial"/>
                <a:cs typeface="Arial"/>
                <a:sym typeface="Arial"/>
              </a:rPr>
              <a:t>	Common Stock (300 x $10)		3,000</a:t>
            </a:r>
            <a:endParaRPr/>
          </a:p>
          <a:p>
            <a:pPr indent="-463550" lvl="0" marL="463550" marR="0" rtl="0" algn="l">
              <a:lnSpc>
                <a:spcPct val="110000"/>
              </a:lnSpc>
              <a:spcBef>
                <a:spcPts val="600"/>
              </a:spcBef>
              <a:spcAft>
                <a:spcPts val="0"/>
              </a:spcAft>
              <a:buClr>
                <a:schemeClr val="accent2"/>
              </a:buClr>
              <a:buSzPts val="1500"/>
              <a:buFont typeface="Noto Sans Symbols"/>
              <a:buNone/>
            </a:pPr>
            <a:r>
              <a:rPr b="0" lang="en-US" sz="2000">
                <a:solidFill>
                  <a:schemeClr val="lt2"/>
                </a:solidFill>
                <a:latin typeface="Arial"/>
                <a:ea typeface="Arial"/>
                <a:cs typeface="Arial"/>
                <a:sym typeface="Arial"/>
              </a:rPr>
              <a:t>	Paid-in Capital in Excess of Par – Common		</a:t>
            </a:r>
            <a:r>
              <a:rPr b="1" lang="en-US" sz="2000">
                <a:solidFill>
                  <a:srgbClr val="CC0000"/>
                </a:solidFill>
                <a:latin typeface="Arial"/>
                <a:ea typeface="Arial"/>
                <a:cs typeface="Arial"/>
                <a:sym typeface="Arial"/>
              </a:rPr>
              <a:t>3,000</a:t>
            </a:r>
            <a:endParaRPr/>
          </a:p>
        </p:txBody>
      </p:sp>
      <p:sp>
        <p:nvSpPr>
          <p:cNvPr id="264" name="Google Shape;264;p21"/>
          <p:cNvSpPr/>
          <p:nvPr/>
        </p:nvSpPr>
        <p:spPr>
          <a:xfrm>
            <a:off x="304800" y="1524000"/>
            <a:ext cx="1905000" cy="1936750"/>
          </a:xfrm>
          <a:prstGeom prst="rect">
            <a:avLst/>
          </a:prstGeom>
          <a:solidFill>
            <a:schemeClr val="lt1"/>
          </a:solidFill>
          <a:ln>
            <a:noFill/>
          </a:ln>
        </p:spPr>
        <p:txBody>
          <a:bodyPr anchorCtr="0" anchor="t" bIns="44450" lIns="90475" spcFirstLastPara="1" rIns="90475" wrap="square" tIns="44450">
            <a:spAutoFit/>
          </a:bodyPr>
          <a:lstStyle/>
          <a:p>
            <a:pPr indent="0" lvl="0" marL="4763" marR="0" rtl="0" algn="l">
              <a:lnSpc>
                <a:spcPct val="120000"/>
              </a:lnSpc>
              <a:spcBef>
                <a:spcPts val="0"/>
              </a:spcBef>
              <a:spcAft>
                <a:spcPts val="0"/>
              </a:spcAft>
              <a:buClr>
                <a:schemeClr val="accent2"/>
              </a:buClr>
              <a:buSzPts val="1500"/>
              <a:buFont typeface="Noto Sans Symbols"/>
              <a:buNone/>
            </a:pPr>
            <a:r>
              <a:rPr b="1" lang="en-US" sz="2000">
                <a:solidFill>
                  <a:schemeClr val="dk1"/>
                </a:solidFill>
                <a:latin typeface="Arial"/>
                <a:ea typeface="Arial"/>
                <a:cs typeface="Arial"/>
                <a:sym typeface="Arial"/>
              </a:rPr>
              <a:t>Prepare the journal entry to record issuance of shares.</a:t>
            </a:r>
            <a:endParaRPr b="0" sz="2000">
              <a:solidFill>
                <a:schemeClr val="dk1"/>
              </a:solidFill>
              <a:latin typeface="Arial"/>
              <a:ea typeface="Arial"/>
              <a:cs typeface="Arial"/>
              <a:sym typeface="Arial"/>
            </a:endParaRPr>
          </a:p>
        </p:txBody>
      </p:sp>
      <p:sp>
        <p:nvSpPr>
          <p:cNvPr id="265" name="Google Shape;265;p21"/>
          <p:cNvSpPr/>
          <p:nvPr/>
        </p:nvSpPr>
        <p:spPr>
          <a:xfrm>
            <a:off x="7467600" y="2935288"/>
            <a:ext cx="1524000" cy="646112"/>
          </a:xfrm>
          <a:prstGeom prst="rect">
            <a:avLst/>
          </a:prstGeom>
          <a:solidFill>
            <a:schemeClr val="lt1"/>
          </a:solidFill>
          <a:ln cap="sq"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007F"/>
                </a:solidFill>
                <a:latin typeface="Arial"/>
                <a:ea typeface="Arial"/>
                <a:cs typeface="Arial"/>
                <a:sym typeface="Arial"/>
              </a:rPr>
              <a:t>Incremental</a:t>
            </a:r>
            <a:r>
              <a:rPr b="0" lang="en-US" sz="1800">
                <a:solidFill>
                  <a:srgbClr val="00007F"/>
                </a:solidFill>
                <a:latin typeface="Arial"/>
                <a:ea typeface="Arial"/>
                <a:cs typeface="Arial"/>
                <a:sym typeface="Arial"/>
              </a:rPr>
              <a:t> </a:t>
            </a:r>
            <a:r>
              <a:rPr b="0" lang="en-US" sz="1800">
                <a:solidFill>
                  <a:srgbClr val="000000"/>
                </a:solidFill>
                <a:latin typeface="Arial"/>
                <a:ea typeface="Arial"/>
                <a:cs typeface="Arial"/>
                <a:sym typeface="Arial"/>
              </a:rPr>
              <a:t>Method</a:t>
            </a:r>
            <a:endParaRPr/>
          </a:p>
        </p:txBody>
      </p:sp>
      <p:sp>
        <p:nvSpPr>
          <p:cNvPr id="266" name="Google Shape;266;p21"/>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5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5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500"/>
                                        <p:tgtEl>
                                          <p:spTgt spid="2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animEffect filter="fade" transition="in">
                                      <p:cBhvr>
                                        <p:cTn dur="500"/>
                                        <p:tgtEl>
                                          <p:spTgt spid="2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animEffect filter="fade" transition="in">
                                      <p:cBhvr>
                                        <p:cTn dur="500"/>
                                        <p:tgtEl>
                                          <p:spTgt spid="26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2"/>
          <p:cNvSpPr/>
          <p:nvPr/>
        </p:nvSpPr>
        <p:spPr>
          <a:xfrm>
            <a:off x="609600" y="1371600"/>
            <a:ext cx="8001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Stock Issued in Noncash Transactions</a:t>
            </a:r>
            <a:endParaRPr/>
          </a:p>
        </p:txBody>
      </p:sp>
      <p:sp>
        <p:nvSpPr>
          <p:cNvPr id="272" name="Google Shape;272;p22"/>
          <p:cNvSpPr/>
          <p:nvPr/>
        </p:nvSpPr>
        <p:spPr>
          <a:xfrm>
            <a:off x="609600" y="2046288"/>
            <a:ext cx="7543800" cy="254793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200">
                <a:solidFill>
                  <a:srgbClr val="000000"/>
                </a:solidFill>
                <a:latin typeface="Arial"/>
                <a:ea typeface="Arial"/>
                <a:cs typeface="Arial"/>
                <a:sym typeface="Arial"/>
              </a:rPr>
              <a:t>The general rule: </a:t>
            </a:r>
            <a:r>
              <a:rPr b="0" lang="en-US" sz="2200">
                <a:solidFill>
                  <a:srgbClr val="000000"/>
                </a:solidFill>
                <a:latin typeface="Arial"/>
                <a:ea typeface="Arial"/>
                <a:cs typeface="Arial"/>
                <a:sym typeface="Arial"/>
              </a:rPr>
              <a:t>Companies should record stock issued for services or property other than cash at the </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fair value of the stock issued or  </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fair value of the noncash consideration received,</a:t>
            </a:r>
            <a:endParaRPr/>
          </a:p>
          <a:p>
            <a:pPr indent="0" lvl="1" marL="227011" marR="0" rtl="0" algn="l">
              <a:lnSpc>
                <a:spcPct val="120000"/>
              </a:lnSpc>
              <a:spcBef>
                <a:spcPts val="1200"/>
              </a:spcBef>
              <a:spcAft>
                <a:spcPts val="0"/>
              </a:spcAft>
              <a:buNone/>
            </a:pPr>
            <a:r>
              <a:rPr b="0" i="0" lang="en-US" sz="2100" u="none" cap="none" strike="noStrike">
                <a:solidFill>
                  <a:srgbClr val="000000"/>
                </a:solidFill>
                <a:latin typeface="Arial"/>
                <a:ea typeface="Arial"/>
                <a:cs typeface="Arial"/>
                <a:sym typeface="Arial"/>
              </a:rPr>
              <a:t>whichever is more clearly determinable.</a:t>
            </a:r>
            <a:endParaRPr/>
          </a:p>
        </p:txBody>
      </p:sp>
      <p:cxnSp>
        <p:nvCxnSpPr>
          <p:cNvPr id="273" name="Google Shape;273;p2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74" name="Google Shape;274;p22"/>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275" name="Google Shape;275;p22"/>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3"/>
          <p:cNvSpPr/>
          <p:nvPr/>
        </p:nvSpPr>
        <p:spPr>
          <a:xfrm>
            <a:off x="609600" y="1371600"/>
            <a:ext cx="7924800" cy="277495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100">
                <a:solidFill>
                  <a:schemeClr val="dk1"/>
                </a:solidFill>
                <a:latin typeface="Arial"/>
                <a:ea typeface="Arial"/>
                <a:cs typeface="Arial"/>
                <a:sym typeface="Arial"/>
              </a:rPr>
              <a:t>Illustration:</a:t>
            </a:r>
            <a:r>
              <a:rPr b="0" lang="en-US" sz="2100">
                <a:solidFill>
                  <a:schemeClr val="dk1"/>
                </a:solidFill>
                <a:latin typeface="Arial"/>
                <a:ea typeface="Arial"/>
                <a:cs typeface="Arial"/>
                <a:sym typeface="Arial"/>
              </a:rPr>
              <a:t> The following series of transactions illustrates the procedure for recording the issuance of 10,000 shares of $10 par value common stock for a patent for Arganda Company, in various circumstances. </a:t>
            </a:r>
            <a:endParaRPr/>
          </a:p>
          <a:p>
            <a:pPr indent="-393700" lvl="0" marL="393700" marR="0" rtl="0" algn="l">
              <a:lnSpc>
                <a:spcPct val="130000"/>
              </a:lnSpc>
              <a:spcBef>
                <a:spcPts val="1050"/>
              </a:spcBef>
              <a:spcAft>
                <a:spcPts val="0"/>
              </a:spcAft>
              <a:buNone/>
            </a:pPr>
            <a:r>
              <a:rPr b="1" lang="en-US" sz="2100">
                <a:solidFill>
                  <a:schemeClr val="dk1"/>
                </a:solidFill>
                <a:latin typeface="Arial"/>
                <a:ea typeface="Arial"/>
                <a:cs typeface="Arial"/>
                <a:sym typeface="Arial"/>
              </a:rPr>
              <a:t>1.</a:t>
            </a:r>
            <a:r>
              <a:rPr b="0" lang="en-US" sz="2100">
                <a:solidFill>
                  <a:schemeClr val="dk1"/>
                </a:solidFill>
                <a:latin typeface="Arial"/>
                <a:ea typeface="Arial"/>
                <a:cs typeface="Arial"/>
                <a:sym typeface="Arial"/>
              </a:rPr>
              <a:t> 	Arganda cannot readily determine the fair value of the patent, but it knows the fair value of the stock is $140,000.</a:t>
            </a:r>
            <a:endParaRPr/>
          </a:p>
        </p:txBody>
      </p:sp>
      <p:sp>
        <p:nvSpPr>
          <p:cNvPr id="281" name="Google Shape;281;p23"/>
          <p:cNvSpPr/>
          <p:nvPr/>
        </p:nvSpPr>
        <p:spPr>
          <a:xfrm>
            <a:off x="990600" y="4343400"/>
            <a:ext cx="7772400" cy="1524000"/>
          </a:xfrm>
          <a:prstGeom prst="rect">
            <a:avLst/>
          </a:prstGeom>
          <a:solidFill>
            <a:schemeClr val="lt1"/>
          </a:solidFill>
          <a:ln>
            <a:noFill/>
          </a:ln>
        </p:spPr>
        <p:txBody>
          <a:bodyPr anchorCtr="0" anchor="t" bIns="44450" lIns="90475" spcFirstLastPara="1" rIns="90475" wrap="square" tIns="44450">
            <a:noAutofit/>
          </a:bodyPr>
          <a:lstStyle/>
          <a:p>
            <a:pPr indent="-454025" lvl="0" marL="457200" marR="0" rtl="0" algn="l">
              <a:spcBef>
                <a:spcPts val="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Patents 	140,000</a:t>
            </a:r>
            <a:endParaRPr/>
          </a:p>
          <a:p>
            <a:pPr indent="-454025" lvl="0" marL="457200" marR="0" rtl="0" algn="l">
              <a:spcBef>
                <a:spcPts val="105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Common Stock 		100,000</a:t>
            </a:r>
            <a:endParaRPr/>
          </a:p>
          <a:p>
            <a:pPr indent="-454025" lvl="0" marL="457200" marR="0" rtl="0" algn="l">
              <a:spcBef>
                <a:spcPts val="105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Paid-in Capital in Excess of Par - Common		40,000</a:t>
            </a:r>
            <a:endParaRPr/>
          </a:p>
        </p:txBody>
      </p:sp>
      <p:cxnSp>
        <p:nvCxnSpPr>
          <p:cNvPr id="282" name="Google Shape;282;p2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83" name="Google Shape;283;p23"/>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284" name="Google Shape;284;p23"/>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500"/>
                                        <p:tgtEl>
                                          <p:spTgt spid="2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animEffect filter="fade" transition="in">
                                      <p:cBhvr>
                                        <p:cTn dur="500"/>
                                        <p:tgtEl>
                                          <p:spTgt spid="2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animEffect filter="fade" transition="in">
                                      <p:cBhvr>
                                        <p:cTn dur="500"/>
                                        <p:tgtEl>
                                          <p:spTgt spid="28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4"/>
          <p:cNvSpPr/>
          <p:nvPr/>
        </p:nvSpPr>
        <p:spPr>
          <a:xfrm>
            <a:off x="609600" y="1371600"/>
            <a:ext cx="7924800" cy="931863"/>
          </a:xfrm>
          <a:prstGeom prst="rect">
            <a:avLst/>
          </a:prstGeom>
          <a:noFill/>
          <a:ln>
            <a:noFill/>
          </a:ln>
        </p:spPr>
        <p:txBody>
          <a:bodyPr anchorCtr="0" anchor="t" bIns="45700" lIns="91425" spcFirstLastPara="1" rIns="91425" wrap="square" tIns="45700">
            <a:spAutoFit/>
          </a:bodyPr>
          <a:lstStyle/>
          <a:p>
            <a:pPr indent="-393700" lvl="0" marL="393700" marR="0" rtl="0" algn="l">
              <a:lnSpc>
                <a:spcPct val="130000"/>
              </a:lnSpc>
              <a:spcBef>
                <a:spcPts val="0"/>
              </a:spcBef>
              <a:spcAft>
                <a:spcPts val="0"/>
              </a:spcAft>
              <a:buNone/>
            </a:pPr>
            <a:r>
              <a:rPr b="1" lang="en-US" sz="2100">
                <a:solidFill>
                  <a:schemeClr val="dk1"/>
                </a:solidFill>
                <a:latin typeface="Arial"/>
                <a:ea typeface="Arial"/>
                <a:cs typeface="Arial"/>
                <a:sym typeface="Arial"/>
              </a:rPr>
              <a:t>2.</a:t>
            </a:r>
            <a:r>
              <a:rPr b="0" lang="en-US" sz="2100">
                <a:solidFill>
                  <a:schemeClr val="dk1"/>
                </a:solidFill>
                <a:latin typeface="Arial"/>
                <a:ea typeface="Arial"/>
                <a:cs typeface="Arial"/>
                <a:sym typeface="Arial"/>
              </a:rPr>
              <a:t> 	Arganda cannot readily determine the fair value of the stock, but it determines the fair value of the patent is $150,000.</a:t>
            </a:r>
            <a:endParaRPr/>
          </a:p>
        </p:txBody>
      </p:sp>
      <p:sp>
        <p:nvSpPr>
          <p:cNvPr id="290" name="Google Shape;290;p24"/>
          <p:cNvSpPr/>
          <p:nvPr/>
        </p:nvSpPr>
        <p:spPr>
          <a:xfrm>
            <a:off x="990600" y="2514600"/>
            <a:ext cx="7772400" cy="1524000"/>
          </a:xfrm>
          <a:prstGeom prst="rect">
            <a:avLst/>
          </a:prstGeom>
          <a:solidFill>
            <a:schemeClr val="lt1"/>
          </a:solidFill>
          <a:ln>
            <a:noFill/>
          </a:ln>
        </p:spPr>
        <p:txBody>
          <a:bodyPr anchorCtr="0" anchor="t" bIns="44450" lIns="90475" spcFirstLastPara="1" rIns="90475" wrap="square" tIns="44450">
            <a:noAutofit/>
          </a:bodyPr>
          <a:lstStyle/>
          <a:p>
            <a:pPr indent="-454025" lvl="0" marL="457200" marR="0" rtl="0" algn="l">
              <a:spcBef>
                <a:spcPts val="0"/>
              </a:spcBef>
              <a:spcAft>
                <a:spcPts val="0"/>
              </a:spcAft>
              <a:buClr>
                <a:schemeClr val="accent2"/>
              </a:buClr>
              <a:buSzPts val="1575"/>
              <a:buFont typeface="Noto Sans Symbols"/>
              <a:buNone/>
            </a:pPr>
            <a:r>
              <a:rPr b="0" lang="en-US" sz="2100">
                <a:solidFill>
                  <a:schemeClr val="dk1"/>
                </a:solidFill>
                <a:latin typeface="Arial"/>
                <a:ea typeface="Arial"/>
                <a:cs typeface="Arial"/>
                <a:sym typeface="Arial"/>
              </a:rPr>
              <a:t>Patents 	150,000</a:t>
            </a:r>
            <a:endParaRPr/>
          </a:p>
          <a:p>
            <a:pPr indent="-454025" lvl="0" marL="457200" marR="0" rtl="0" algn="l">
              <a:spcBef>
                <a:spcPts val="1050"/>
              </a:spcBef>
              <a:spcAft>
                <a:spcPts val="0"/>
              </a:spcAft>
              <a:buClr>
                <a:schemeClr val="accent2"/>
              </a:buClr>
              <a:buSzPts val="1575"/>
              <a:buFont typeface="Noto Sans Symbols"/>
              <a:buNone/>
            </a:pPr>
            <a:r>
              <a:rPr b="0" lang="en-US" sz="2100">
                <a:solidFill>
                  <a:schemeClr val="dk1"/>
                </a:solidFill>
                <a:latin typeface="Arial"/>
                <a:ea typeface="Arial"/>
                <a:cs typeface="Arial"/>
                <a:sym typeface="Arial"/>
              </a:rPr>
              <a:t>	Common Stock 		100,000</a:t>
            </a:r>
            <a:endParaRPr/>
          </a:p>
          <a:p>
            <a:pPr indent="-454025" lvl="0" marL="457200" marR="0" rtl="0" algn="l">
              <a:spcBef>
                <a:spcPts val="1050"/>
              </a:spcBef>
              <a:spcAft>
                <a:spcPts val="0"/>
              </a:spcAft>
              <a:buClr>
                <a:schemeClr val="accent2"/>
              </a:buClr>
              <a:buSzPts val="1575"/>
              <a:buFont typeface="Noto Sans Symbols"/>
              <a:buNone/>
            </a:pPr>
            <a:r>
              <a:rPr b="0" lang="en-US" sz="2100">
                <a:solidFill>
                  <a:schemeClr val="dk1"/>
                </a:solidFill>
                <a:latin typeface="Arial"/>
                <a:ea typeface="Arial"/>
                <a:cs typeface="Arial"/>
                <a:sym typeface="Arial"/>
              </a:rPr>
              <a:t>	</a:t>
            </a:r>
            <a:r>
              <a:rPr b="0" lang="en-US" sz="2100">
                <a:solidFill>
                  <a:schemeClr val="lt2"/>
                </a:solidFill>
                <a:latin typeface="Arial"/>
                <a:ea typeface="Arial"/>
                <a:cs typeface="Arial"/>
                <a:sym typeface="Arial"/>
              </a:rPr>
              <a:t>Paid-in Capital in Excess of Par - Common </a:t>
            </a:r>
            <a:r>
              <a:rPr b="0" lang="en-US" sz="2100">
                <a:solidFill>
                  <a:schemeClr val="dk1"/>
                </a:solidFill>
                <a:latin typeface="Arial"/>
                <a:ea typeface="Arial"/>
                <a:cs typeface="Arial"/>
                <a:sym typeface="Arial"/>
              </a:rPr>
              <a:t>		50,000</a:t>
            </a:r>
            <a:endParaRPr/>
          </a:p>
        </p:txBody>
      </p:sp>
      <p:cxnSp>
        <p:nvCxnSpPr>
          <p:cNvPr id="291" name="Google Shape;291;p2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92" name="Google Shape;292;p24"/>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293" name="Google Shape;293;p24"/>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500"/>
                                        <p:tgtEl>
                                          <p:spTgt spid="2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Effect filter="fade" transition="in">
                                      <p:cBhvr>
                                        <p:cTn dur="500"/>
                                        <p:tgtEl>
                                          <p:spTgt spid="2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2" st="2"/>
                                            </p:txEl>
                                          </p:spTgt>
                                        </p:tgtEl>
                                        <p:attrNameLst>
                                          <p:attrName>style.visibility</p:attrName>
                                        </p:attrNameLst>
                                      </p:cBhvr>
                                      <p:to>
                                        <p:strVal val="visible"/>
                                      </p:to>
                                    </p:set>
                                    <p:animEffect filter="fade" transition="in">
                                      <p:cBhvr>
                                        <p:cTn dur="500"/>
                                        <p:tgtEl>
                                          <p:spTgt spid="29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5"/>
          <p:cNvSpPr/>
          <p:nvPr/>
        </p:nvSpPr>
        <p:spPr>
          <a:xfrm>
            <a:off x="609600" y="1371600"/>
            <a:ext cx="7924800" cy="1773238"/>
          </a:xfrm>
          <a:prstGeom prst="rect">
            <a:avLst/>
          </a:prstGeom>
          <a:noFill/>
          <a:ln>
            <a:noFill/>
          </a:ln>
        </p:spPr>
        <p:txBody>
          <a:bodyPr anchorCtr="0" anchor="t" bIns="45700" lIns="91425" spcFirstLastPara="1" rIns="91425" wrap="square" tIns="45700">
            <a:spAutoFit/>
          </a:bodyPr>
          <a:lstStyle/>
          <a:p>
            <a:pPr indent="-393700" lvl="0" marL="393700" marR="0" rtl="0" algn="l">
              <a:lnSpc>
                <a:spcPct val="130000"/>
              </a:lnSpc>
              <a:spcBef>
                <a:spcPts val="0"/>
              </a:spcBef>
              <a:spcAft>
                <a:spcPts val="0"/>
              </a:spcAft>
              <a:buNone/>
            </a:pPr>
            <a:r>
              <a:rPr b="1" lang="en-US" sz="2100">
                <a:solidFill>
                  <a:schemeClr val="dk1"/>
                </a:solidFill>
                <a:latin typeface="Arial"/>
                <a:ea typeface="Arial"/>
                <a:cs typeface="Arial"/>
                <a:sym typeface="Arial"/>
              </a:rPr>
              <a:t>3.</a:t>
            </a:r>
            <a:r>
              <a:rPr b="0" lang="en-US" sz="2100">
                <a:solidFill>
                  <a:schemeClr val="dk1"/>
                </a:solidFill>
                <a:latin typeface="Arial"/>
                <a:ea typeface="Arial"/>
                <a:cs typeface="Arial"/>
                <a:sym typeface="Arial"/>
              </a:rPr>
              <a:t>  	Arganda cannot readily determine the fair value of the stock nor the fair value of the patent. An independent consultant values the patent at $125,000 based on discounted expected cash flows.</a:t>
            </a:r>
            <a:endParaRPr/>
          </a:p>
        </p:txBody>
      </p:sp>
      <p:sp>
        <p:nvSpPr>
          <p:cNvPr id="299" name="Google Shape;299;p25"/>
          <p:cNvSpPr/>
          <p:nvPr/>
        </p:nvSpPr>
        <p:spPr>
          <a:xfrm>
            <a:off x="990600" y="3352800"/>
            <a:ext cx="7772400" cy="1524000"/>
          </a:xfrm>
          <a:prstGeom prst="rect">
            <a:avLst/>
          </a:prstGeom>
          <a:solidFill>
            <a:schemeClr val="lt1"/>
          </a:solidFill>
          <a:ln>
            <a:noFill/>
          </a:ln>
        </p:spPr>
        <p:txBody>
          <a:bodyPr anchorCtr="0" anchor="t" bIns="44450" lIns="90475" spcFirstLastPara="1" rIns="90475" wrap="square" tIns="44450">
            <a:noAutofit/>
          </a:bodyPr>
          <a:lstStyle/>
          <a:p>
            <a:pPr indent="-454025" lvl="0" marL="457200" marR="0" rtl="0" algn="l">
              <a:spcBef>
                <a:spcPts val="0"/>
              </a:spcBef>
              <a:spcAft>
                <a:spcPts val="0"/>
              </a:spcAft>
              <a:buClr>
                <a:schemeClr val="accent2"/>
              </a:buClr>
              <a:buSzPts val="1575"/>
              <a:buFont typeface="Noto Sans Symbols"/>
              <a:buNone/>
            </a:pPr>
            <a:r>
              <a:rPr b="0" lang="en-US" sz="2100">
                <a:solidFill>
                  <a:schemeClr val="dk1"/>
                </a:solidFill>
                <a:latin typeface="Arial"/>
                <a:ea typeface="Arial"/>
                <a:cs typeface="Arial"/>
                <a:sym typeface="Arial"/>
              </a:rPr>
              <a:t>Patents 	125,000</a:t>
            </a:r>
            <a:endParaRPr/>
          </a:p>
          <a:p>
            <a:pPr indent="-454025" lvl="0" marL="457200" marR="0" rtl="0" algn="l">
              <a:spcBef>
                <a:spcPts val="1050"/>
              </a:spcBef>
              <a:spcAft>
                <a:spcPts val="0"/>
              </a:spcAft>
              <a:buClr>
                <a:schemeClr val="accent2"/>
              </a:buClr>
              <a:buSzPts val="1575"/>
              <a:buFont typeface="Noto Sans Symbols"/>
              <a:buNone/>
            </a:pPr>
            <a:r>
              <a:rPr b="0" lang="en-US" sz="2100">
                <a:solidFill>
                  <a:schemeClr val="dk1"/>
                </a:solidFill>
                <a:latin typeface="Arial"/>
                <a:ea typeface="Arial"/>
                <a:cs typeface="Arial"/>
                <a:sym typeface="Arial"/>
              </a:rPr>
              <a:t>	Common Stock 		100,000</a:t>
            </a:r>
            <a:endParaRPr/>
          </a:p>
          <a:p>
            <a:pPr indent="-454025" lvl="0" marL="457200" marR="0" rtl="0" algn="l">
              <a:spcBef>
                <a:spcPts val="1050"/>
              </a:spcBef>
              <a:spcAft>
                <a:spcPts val="0"/>
              </a:spcAft>
              <a:buClr>
                <a:schemeClr val="accent2"/>
              </a:buClr>
              <a:buSzPts val="1575"/>
              <a:buFont typeface="Noto Sans Symbols"/>
              <a:buNone/>
            </a:pPr>
            <a:r>
              <a:rPr b="0" lang="en-US" sz="2100">
                <a:solidFill>
                  <a:schemeClr val="dk1"/>
                </a:solidFill>
                <a:latin typeface="Arial"/>
                <a:ea typeface="Arial"/>
                <a:cs typeface="Arial"/>
                <a:sym typeface="Arial"/>
              </a:rPr>
              <a:t>	</a:t>
            </a:r>
            <a:r>
              <a:rPr b="0" lang="en-US" sz="2100">
                <a:solidFill>
                  <a:schemeClr val="lt2"/>
                </a:solidFill>
                <a:latin typeface="Arial"/>
                <a:ea typeface="Arial"/>
                <a:cs typeface="Arial"/>
                <a:sym typeface="Arial"/>
              </a:rPr>
              <a:t>Paid-in Capital in Excess of Par - Common </a:t>
            </a:r>
            <a:r>
              <a:rPr b="0" lang="en-US" sz="2100">
                <a:solidFill>
                  <a:schemeClr val="dk1"/>
                </a:solidFill>
                <a:latin typeface="Arial"/>
                <a:ea typeface="Arial"/>
                <a:cs typeface="Arial"/>
                <a:sym typeface="Arial"/>
              </a:rPr>
              <a:t>		25,000</a:t>
            </a:r>
            <a:endParaRPr/>
          </a:p>
        </p:txBody>
      </p:sp>
      <p:cxnSp>
        <p:nvCxnSpPr>
          <p:cNvPr id="300" name="Google Shape;300;p2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01" name="Google Shape;301;p25"/>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302" name="Google Shape;302;p25"/>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Effect filter="fade" transition="in">
                                      <p:cBhvr>
                                        <p:cTn dur="500"/>
                                        <p:tgtEl>
                                          <p:spTgt spid="2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Effect filter="fade" transition="in">
                                      <p:cBhvr>
                                        <p:cTn dur="500"/>
                                        <p:tgtEl>
                                          <p:spTgt spid="2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2" st="2"/>
                                            </p:txEl>
                                          </p:spTgt>
                                        </p:tgtEl>
                                        <p:attrNameLst>
                                          <p:attrName>style.visibility</p:attrName>
                                        </p:attrNameLst>
                                      </p:cBhvr>
                                      <p:to>
                                        <p:strVal val="visible"/>
                                      </p:to>
                                    </p:set>
                                    <p:animEffect filter="fade" transition="in">
                                      <p:cBhvr>
                                        <p:cTn dur="500"/>
                                        <p:tgtEl>
                                          <p:spTgt spid="29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6"/>
          <p:cNvSpPr/>
          <p:nvPr/>
        </p:nvSpPr>
        <p:spPr>
          <a:xfrm>
            <a:off x="609600" y="1371600"/>
            <a:ext cx="8001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Costs of Issuing Stock</a:t>
            </a:r>
            <a:endParaRPr/>
          </a:p>
        </p:txBody>
      </p:sp>
      <p:sp>
        <p:nvSpPr>
          <p:cNvPr id="308" name="Google Shape;308;p26"/>
          <p:cNvSpPr/>
          <p:nvPr/>
        </p:nvSpPr>
        <p:spPr>
          <a:xfrm>
            <a:off x="609600" y="1984375"/>
            <a:ext cx="7962900" cy="35941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200">
                <a:solidFill>
                  <a:srgbClr val="000000"/>
                </a:solidFill>
                <a:latin typeface="Arial"/>
                <a:ea typeface="Arial"/>
                <a:cs typeface="Arial"/>
                <a:sym typeface="Arial"/>
              </a:rPr>
              <a:t>Direct costs incurred to sell stock, such as </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underwriting costs, </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accounting and legal fees, </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printing costs, and</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taxes, </a:t>
            </a:r>
            <a:endParaRPr/>
          </a:p>
          <a:p>
            <a:pPr indent="0" lvl="0" marL="0" marR="0" rtl="0" algn="l">
              <a:lnSpc>
                <a:spcPct val="120000"/>
              </a:lnSpc>
              <a:spcBef>
                <a:spcPts val="1200"/>
              </a:spcBef>
              <a:spcAft>
                <a:spcPts val="0"/>
              </a:spcAft>
              <a:buNone/>
            </a:pPr>
            <a:r>
              <a:rPr b="0" lang="en-US" sz="2100">
                <a:solidFill>
                  <a:srgbClr val="000000"/>
                </a:solidFill>
                <a:latin typeface="Arial"/>
                <a:ea typeface="Arial"/>
                <a:cs typeface="Arial"/>
                <a:sym typeface="Arial"/>
              </a:rPr>
              <a:t>should be reported as a reduction of the amounts paid in (Paid-in Capital in Excess of Par).</a:t>
            </a:r>
            <a:endParaRPr/>
          </a:p>
        </p:txBody>
      </p:sp>
      <p:cxnSp>
        <p:nvCxnSpPr>
          <p:cNvPr id="309" name="Google Shape;309;p2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10" name="Google Shape;310;p26"/>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311" name="Google Shape;311;p26"/>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7"/>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317" name="Google Shape;317;p27"/>
          <p:cNvSpPr/>
          <p:nvPr/>
        </p:nvSpPr>
        <p:spPr>
          <a:xfrm>
            <a:off x="381000" y="990599"/>
            <a:ext cx="8382000" cy="5452033"/>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Sometimes companies issue stock but may not receive cash in return. As a result, a company records a receivable. </a:t>
            </a:r>
            <a:endParaRPr/>
          </a:p>
          <a:p>
            <a:pPr indent="460375"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Controversy existed regarding the presentation of this receivable on the balance sheet. Some argued that the company should report the receivable as an asset similar to other receivables. Others argued that the company should report the receivable as a deduction from stockholders’ equity (similar to the treatment of treasury stock). The SEC settled this issue: It requires companies to use the contra equity approach because the risk of collection in this type of transaction is often very high. </a:t>
            </a:r>
            <a:endParaRPr/>
          </a:p>
          <a:p>
            <a:pPr indent="460375"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This accounting issue surfaced in Enron’s accounting. Starting in early 2000, Enron issued shares of its common stock to four “special-purpose entities” in exchange for which it received a note receivable. Enron then increased its assets (by recording a receivable) and stockholders’ equity, a move the company now calls an accounting error. As a result of this accounting treatment, Enron overstated assets and stockholders’ equity by $172 million in its 2000 audited ﬁnancial statements and by $828 million in</a:t>
            </a:r>
            <a:endParaRPr/>
          </a:p>
        </p:txBody>
      </p:sp>
      <p:sp>
        <p:nvSpPr>
          <p:cNvPr id="318" name="Google Shape;318;p27"/>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319" name="Google Shape;319;p27"/>
          <p:cNvSpPr/>
          <p:nvPr/>
        </p:nvSpPr>
        <p:spPr>
          <a:xfrm>
            <a:off x="381000" y="529372"/>
            <a:ext cx="8686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THE DISAPPEARING RECEIVABLE</a:t>
            </a:r>
            <a:endParaRPr/>
          </a:p>
        </p:txBody>
      </p:sp>
      <p:cxnSp>
        <p:nvCxnSpPr>
          <p:cNvPr id="320" name="Google Shape;320;p27"/>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321" name="Google Shape;321;p27"/>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322" name="Google Shape;322;p27"/>
          <p:cNvSpPr txBox="1"/>
          <p:nvPr/>
        </p:nvSpPr>
        <p:spPr>
          <a:xfrm>
            <a:off x="6600003" y="6442632"/>
            <a:ext cx="132479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folHlink"/>
                </a:solidFill>
                <a:latin typeface="Arial"/>
                <a:ea typeface="Arial"/>
                <a:cs typeface="Arial"/>
                <a:sym typeface="Arial"/>
              </a:rPr>
              <a:t>(continued)</a:t>
            </a:r>
            <a:endParaRPr b="1" sz="1400">
              <a:solidFill>
                <a:schemeClr val="folHlink"/>
              </a:solidFill>
              <a:latin typeface="Arial"/>
              <a:ea typeface="Arial"/>
              <a:cs typeface="Arial"/>
              <a:sym typeface="Arial"/>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8"/>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328" name="Google Shape;328;p28"/>
          <p:cNvSpPr/>
          <p:nvPr/>
        </p:nvSpPr>
        <p:spPr>
          <a:xfrm>
            <a:off x="381000" y="990599"/>
            <a:ext cx="8382000" cy="3733801"/>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its unaudited 2001 statements. This $1 billion overstatement was 8.5 percent of Enron’s reported stockholders’ equity at that time. </a:t>
            </a:r>
            <a:endParaRPr/>
          </a:p>
          <a:p>
            <a:pPr indent="460375"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As Lynn Turner, a former chief accountant of the SEC, noted, “It is a basic accounting principle that you don’t record equity until you get cash, and a note doesn’t count as cash.” Situations like this led investors, creditors, and suppliers to lose faith in the credibility of Enron, which eventually caused its bankruptcy.</a:t>
            </a:r>
            <a:endParaRPr/>
          </a:p>
          <a:p>
            <a:pPr indent="460375" lvl="0" marL="0" marR="0" rtl="0" algn="just">
              <a:lnSpc>
                <a:spcPct val="112000"/>
              </a:lnSpc>
              <a:spcBef>
                <a:spcPts val="0"/>
              </a:spcBef>
              <a:spcAft>
                <a:spcPts val="0"/>
              </a:spcAft>
              <a:buNone/>
            </a:pPr>
            <a:r>
              <a:t/>
            </a:r>
            <a:endParaRPr b="0" sz="19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rPr b="0" lang="en-US" sz="1600">
                <a:solidFill>
                  <a:schemeClr val="folHlink"/>
                </a:solidFill>
                <a:latin typeface="Arial"/>
                <a:ea typeface="Arial"/>
                <a:cs typeface="Arial"/>
                <a:sym typeface="Arial"/>
              </a:rPr>
              <a:t>Source: Adapted from Jonathan Weil, “Basic Accounting Tripped Up Enron—Financial Statements Didn’t Add Up—Auditors Overlook a Simple Rule,” Wall Street Journal (November 11, 2001), p. C1.</a:t>
            </a:r>
            <a:endParaRPr/>
          </a:p>
          <a:p>
            <a:pPr indent="0" lvl="0" marL="0" marR="0" rtl="0" algn="just">
              <a:lnSpc>
                <a:spcPct val="112000"/>
              </a:lnSpc>
              <a:spcBef>
                <a:spcPts val="0"/>
              </a:spcBef>
              <a:spcAft>
                <a:spcPts val="0"/>
              </a:spcAft>
              <a:buNone/>
            </a:pPr>
            <a:r>
              <a:t/>
            </a:r>
            <a:endParaRPr b="0" sz="1900">
              <a:solidFill>
                <a:schemeClr val="folHlink"/>
              </a:solidFill>
              <a:latin typeface="Arial"/>
              <a:ea typeface="Arial"/>
              <a:cs typeface="Arial"/>
              <a:sym typeface="Arial"/>
            </a:endParaRPr>
          </a:p>
        </p:txBody>
      </p:sp>
      <p:sp>
        <p:nvSpPr>
          <p:cNvPr id="329" name="Google Shape;329;p28"/>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330" name="Google Shape;330;p28"/>
          <p:cNvSpPr/>
          <p:nvPr/>
        </p:nvSpPr>
        <p:spPr>
          <a:xfrm>
            <a:off x="381000" y="529372"/>
            <a:ext cx="8686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THE DISAPPEARING RECEIVABLE</a:t>
            </a:r>
            <a:endParaRPr/>
          </a:p>
        </p:txBody>
      </p:sp>
      <p:cxnSp>
        <p:nvCxnSpPr>
          <p:cNvPr id="331" name="Google Shape;331;p28"/>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332" name="Google Shape;332;p28"/>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9"/>
          <p:cNvSpPr/>
          <p:nvPr/>
        </p:nvSpPr>
        <p:spPr>
          <a:xfrm>
            <a:off x="609600" y="1371600"/>
            <a:ext cx="8001000" cy="3304751"/>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None/>
            </a:pPr>
            <a:r>
              <a:rPr b="1" lang="en-US" sz="2200">
                <a:solidFill>
                  <a:schemeClr val="dk1"/>
                </a:solidFill>
                <a:latin typeface="Arial"/>
                <a:ea typeface="Arial"/>
                <a:cs typeface="Arial"/>
                <a:sym typeface="Arial"/>
              </a:rPr>
              <a:t>Features often associated with preferred stock.</a:t>
            </a:r>
            <a:endParaRPr/>
          </a:p>
          <a:p>
            <a:pPr indent="-522288" lvl="1" marL="749300" marR="0" rtl="0" algn="l">
              <a:lnSpc>
                <a:spcPct val="125000"/>
              </a:lnSpc>
              <a:spcBef>
                <a:spcPts val="1200"/>
              </a:spcBef>
              <a:spcAft>
                <a:spcPts val="0"/>
              </a:spcAft>
              <a:buClr>
                <a:schemeClr val="dk1"/>
              </a:buClr>
              <a:buSzPts val="2100"/>
              <a:buFont typeface="Arial"/>
              <a:buAutoNum type="arabicPeriod"/>
            </a:pPr>
            <a:r>
              <a:rPr b="0" i="0" lang="en-US" sz="2100" u="none" cap="none" strike="noStrike">
                <a:solidFill>
                  <a:schemeClr val="dk1"/>
                </a:solidFill>
                <a:latin typeface="Arial"/>
                <a:ea typeface="Arial"/>
                <a:cs typeface="Arial"/>
                <a:sym typeface="Arial"/>
              </a:rPr>
              <a:t>Preference as to dividends.</a:t>
            </a:r>
            <a:endParaRPr/>
          </a:p>
          <a:p>
            <a:pPr indent="-522288" lvl="1" marL="749300" marR="0" rtl="0" algn="l">
              <a:lnSpc>
                <a:spcPct val="125000"/>
              </a:lnSpc>
              <a:spcBef>
                <a:spcPts val="1200"/>
              </a:spcBef>
              <a:spcAft>
                <a:spcPts val="0"/>
              </a:spcAft>
              <a:buClr>
                <a:schemeClr val="dk1"/>
              </a:buClr>
              <a:buSzPts val="2100"/>
              <a:buFont typeface="Arial"/>
              <a:buAutoNum type="arabicPeriod"/>
            </a:pPr>
            <a:r>
              <a:rPr b="0" i="0" lang="en-US" sz="2100" u="none" cap="none" strike="noStrike">
                <a:solidFill>
                  <a:schemeClr val="dk1"/>
                </a:solidFill>
                <a:latin typeface="Arial"/>
                <a:ea typeface="Arial"/>
                <a:cs typeface="Arial"/>
                <a:sym typeface="Arial"/>
              </a:rPr>
              <a:t>Preference as to assets in the event of liquidation.</a:t>
            </a:r>
            <a:endParaRPr/>
          </a:p>
          <a:p>
            <a:pPr indent="-522288" lvl="1" marL="749300" marR="0" rtl="0" algn="l">
              <a:lnSpc>
                <a:spcPct val="125000"/>
              </a:lnSpc>
              <a:spcBef>
                <a:spcPts val="1200"/>
              </a:spcBef>
              <a:spcAft>
                <a:spcPts val="0"/>
              </a:spcAft>
              <a:buClr>
                <a:schemeClr val="dk1"/>
              </a:buClr>
              <a:buSzPts val="2100"/>
              <a:buFont typeface="Arial"/>
              <a:buAutoNum type="arabicPeriod"/>
            </a:pPr>
            <a:r>
              <a:rPr b="0" i="0" lang="en-US" sz="2100" u="none" cap="none" strike="noStrike">
                <a:solidFill>
                  <a:schemeClr val="dk1"/>
                </a:solidFill>
                <a:latin typeface="Arial"/>
                <a:ea typeface="Arial"/>
                <a:cs typeface="Arial"/>
                <a:sym typeface="Arial"/>
              </a:rPr>
              <a:t>Convertible into common stock.</a:t>
            </a:r>
            <a:endParaRPr/>
          </a:p>
          <a:p>
            <a:pPr indent="-522288" lvl="1" marL="749300" marR="0" rtl="0" algn="l">
              <a:lnSpc>
                <a:spcPct val="125000"/>
              </a:lnSpc>
              <a:spcBef>
                <a:spcPts val="1200"/>
              </a:spcBef>
              <a:spcAft>
                <a:spcPts val="0"/>
              </a:spcAft>
              <a:buClr>
                <a:schemeClr val="dk1"/>
              </a:buClr>
              <a:buSzPts val="2100"/>
              <a:buFont typeface="Arial"/>
              <a:buAutoNum type="arabicPeriod"/>
            </a:pPr>
            <a:r>
              <a:rPr b="0" i="0" lang="en-US" sz="2100" u="none" cap="none" strike="noStrike">
                <a:solidFill>
                  <a:schemeClr val="dk1"/>
                </a:solidFill>
                <a:latin typeface="Arial"/>
                <a:ea typeface="Arial"/>
                <a:cs typeface="Arial"/>
                <a:sym typeface="Arial"/>
              </a:rPr>
              <a:t>Callable at the option of the corporation.</a:t>
            </a:r>
            <a:endParaRPr/>
          </a:p>
          <a:p>
            <a:pPr indent="-522288" lvl="1" marL="749300" marR="0" rtl="0" algn="l">
              <a:lnSpc>
                <a:spcPct val="125000"/>
              </a:lnSpc>
              <a:spcBef>
                <a:spcPts val="1200"/>
              </a:spcBef>
              <a:spcAft>
                <a:spcPts val="0"/>
              </a:spcAft>
              <a:buClr>
                <a:schemeClr val="dk1"/>
              </a:buClr>
              <a:buSzPts val="2100"/>
              <a:buFont typeface="Arial"/>
              <a:buAutoNum type="arabicPeriod"/>
            </a:pPr>
            <a:r>
              <a:rPr b="0" i="0" lang="en-US" sz="2100" u="none" cap="none" strike="noStrike">
                <a:solidFill>
                  <a:schemeClr val="dk1"/>
                </a:solidFill>
                <a:latin typeface="Arial"/>
                <a:ea typeface="Arial"/>
                <a:cs typeface="Arial"/>
                <a:sym typeface="Arial"/>
              </a:rPr>
              <a:t>Nonvoting.</a:t>
            </a:r>
            <a:endParaRPr/>
          </a:p>
        </p:txBody>
      </p:sp>
      <p:sp>
        <p:nvSpPr>
          <p:cNvPr id="338" name="Google Shape;338;p29"/>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CC0000"/>
                </a:solidFill>
                <a:latin typeface="Arial"/>
                <a:ea typeface="Arial"/>
                <a:cs typeface="Arial"/>
                <a:sym typeface="Arial"/>
              </a:rPr>
              <a:t>Preferred Stock</a:t>
            </a:r>
            <a:endParaRPr/>
          </a:p>
        </p:txBody>
      </p:sp>
      <p:cxnSp>
        <p:nvCxnSpPr>
          <p:cNvPr id="339" name="Google Shape;339;p2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40" name="Google Shape;340;p29"/>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lang="en-US" sz="1900">
                <a:solidFill>
                  <a:srgbClr val="CC0000"/>
                </a:solidFill>
                <a:latin typeface="Arial"/>
                <a:ea typeface="Arial"/>
                <a:cs typeface="Arial"/>
                <a:sym typeface="Arial"/>
              </a:rPr>
              <a:t>Describe the corporate form and the issuance of shares of stock. </a:t>
            </a:r>
            <a:endParaRPr/>
          </a:p>
          <a:p>
            <a:pPr indent="-341313" lvl="0" marL="341313" rtl="0" algn="l">
              <a:lnSpc>
                <a:spcPct val="115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Describe the accounting and reporting for reacquisition of shares.</a:t>
            </a:r>
            <a:endParaRPr/>
          </a:p>
        </p:txBody>
      </p:sp>
      <p:sp>
        <p:nvSpPr>
          <p:cNvPr id="65" name="Google Shape;65;p3"/>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66" name="Google Shape;66;p3"/>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Noto Sans Symbols"/>
              <a:buAutoNum type="arabicPlain" startAt="3"/>
            </a:pPr>
            <a:r>
              <a:rPr b="0" i="0" lang="en-US" sz="1900" u="none" cap="none" strike="noStrike">
                <a:solidFill>
                  <a:schemeClr val="folHlink"/>
                </a:solidFill>
                <a:latin typeface="Arial"/>
                <a:ea typeface="Arial"/>
                <a:cs typeface="Arial"/>
                <a:sym typeface="Arial"/>
              </a:rPr>
              <a:t>Understand the accounting and reporting issues related to dividends.</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3"/>
            </a:pPr>
            <a:r>
              <a:rPr b="0" i="0" lang="en-US" sz="1900" u="none" cap="none" strike="noStrike">
                <a:solidFill>
                  <a:schemeClr val="folHlink"/>
                </a:solidFill>
                <a:latin typeface="Arial"/>
                <a:ea typeface="Arial"/>
                <a:cs typeface="Arial"/>
                <a:sym typeface="Arial"/>
              </a:rPr>
              <a:t>Indicate how to present and analyze stockholders’ equity.</a:t>
            </a:r>
            <a:endParaRPr/>
          </a:p>
        </p:txBody>
      </p:sp>
      <p:sp>
        <p:nvSpPr>
          <p:cNvPr id="67" name="Google Shape;67;p3"/>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68" name="Google Shape;68;p3"/>
          <p:cNvSpPr/>
          <p:nvPr/>
        </p:nvSpPr>
        <p:spPr>
          <a:xfrm>
            <a:off x="3675642" y="166457"/>
            <a:ext cx="5979000" cy="1561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00007F"/>
                </a:solidFill>
                <a:latin typeface="Arial"/>
                <a:ea typeface="Arial"/>
                <a:cs typeface="Arial"/>
                <a:sym typeface="Arial"/>
              </a:rPr>
              <a:t>Stockholders’ Equity</a:t>
            </a:r>
            <a:endParaRPr/>
          </a:p>
        </p:txBody>
      </p:sp>
      <p:sp>
        <p:nvSpPr>
          <p:cNvPr id="69" name="Google Shape;69;p3"/>
          <p:cNvSpPr txBox="1"/>
          <p:nvPr/>
        </p:nvSpPr>
        <p:spPr>
          <a:xfrm>
            <a:off x="457200" y="76200"/>
            <a:ext cx="1752600"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15</a:t>
            </a:r>
            <a:endParaRPr b="0" i="0" sz="10700" u="none" cap="none" strike="noStrike">
              <a:solidFill>
                <a:srgbClr val="006600"/>
              </a:solidFill>
              <a:latin typeface="Arial"/>
              <a:ea typeface="Arial"/>
              <a:cs typeface="Arial"/>
              <a:sym typeface="Arial"/>
            </a:endParaRPr>
          </a:p>
        </p:txBody>
      </p:sp>
      <p:cxnSp>
        <p:nvCxnSpPr>
          <p:cNvPr id="70" name="Google Shape;70;p3"/>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71" name="Google Shape;71;p3"/>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72" name="Google Shape;72;p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0"/>
          <p:cNvSpPr/>
          <p:nvPr/>
        </p:nvSpPr>
        <p:spPr>
          <a:xfrm>
            <a:off x="609600" y="1981200"/>
            <a:ext cx="3733800" cy="2496068"/>
          </a:xfrm>
          <a:prstGeom prst="rect">
            <a:avLst/>
          </a:prstGeom>
          <a:noFill/>
          <a:ln>
            <a:noFill/>
          </a:ln>
        </p:spPr>
        <p:txBody>
          <a:bodyPr anchorCtr="0" anchor="t" bIns="45700" lIns="91425" spcFirstLastPara="1" rIns="91425" wrap="square" tIns="45700">
            <a:spAutoFit/>
          </a:bodyPr>
          <a:lstStyle/>
          <a:p>
            <a:pPr indent="-455613" lvl="1" marL="682625" marR="0" rtl="0" algn="l">
              <a:lnSpc>
                <a:spcPct val="110000"/>
              </a:lnSpc>
              <a:spcBef>
                <a:spcPts val="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Cumulative</a:t>
            </a:r>
            <a:endParaRPr/>
          </a:p>
          <a:p>
            <a:pPr indent="-455613" lvl="1" marL="682625" marR="0" rtl="0" algn="l">
              <a:lnSpc>
                <a:spcPct val="110000"/>
              </a:lnSpc>
              <a:spcBef>
                <a:spcPts val="88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Participating</a:t>
            </a:r>
            <a:endParaRPr/>
          </a:p>
          <a:p>
            <a:pPr indent="-455613" lvl="1" marL="682625" marR="0" rtl="0" algn="l">
              <a:lnSpc>
                <a:spcPct val="110000"/>
              </a:lnSpc>
              <a:spcBef>
                <a:spcPts val="88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Convertible</a:t>
            </a:r>
            <a:endParaRPr/>
          </a:p>
          <a:p>
            <a:pPr indent="-455613" lvl="1" marL="682625" marR="0" rtl="0" algn="l">
              <a:lnSpc>
                <a:spcPct val="110000"/>
              </a:lnSpc>
              <a:spcBef>
                <a:spcPts val="88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Callable</a:t>
            </a:r>
            <a:endParaRPr/>
          </a:p>
          <a:p>
            <a:pPr indent="-455613" lvl="1" marL="682625" marR="0" rtl="0" algn="l">
              <a:lnSpc>
                <a:spcPct val="110000"/>
              </a:lnSpc>
              <a:spcBef>
                <a:spcPts val="88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Redeemable</a:t>
            </a:r>
            <a:endParaRPr/>
          </a:p>
        </p:txBody>
      </p:sp>
      <p:sp>
        <p:nvSpPr>
          <p:cNvPr id="346" name="Google Shape;346;p30"/>
          <p:cNvSpPr/>
          <p:nvPr/>
        </p:nvSpPr>
        <p:spPr>
          <a:xfrm>
            <a:off x="609600" y="381000"/>
            <a:ext cx="44958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CC0000"/>
                </a:solidFill>
                <a:latin typeface="Arial"/>
                <a:ea typeface="Arial"/>
                <a:cs typeface="Arial"/>
                <a:sym typeface="Arial"/>
              </a:rPr>
              <a:t>Preferred Stock</a:t>
            </a:r>
            <a:endParaRPr/>
          </a:p>
        </p:txBody>
      </p:sp>
      <p:sp>
        <p:nvSpPr>
          <p:cNvPr id="347" name="Google Shape;347;p30"/>
          <p:cNvSpPr/>
          <p:nvPr/>
        </p:nvSpPr>
        <p:spPr>
          <a:xfrm>
            <a:off x="609600" y="1371600"/>
            <a:ext cx="8001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Features of Preferred Stock</a:t>
            </a:r>
            <a:endParaRPr/>
          </a:p>
        </p:txBody>
      </p:sp>
      <p:sp>
        <p:nvSpPr>
          <p:cNvPr id="348" name="Google Shape;348;p30"/>
          <p:cNvSpPr/>
          <p:nvPr/>
        </p:nvSpPr>
        <p:spPr>
          <a:xfrm>
            <a:off x="4114800" y="2135437"/>
            <a:ext cx="4114800" cy="2136277"/>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0">
            <a:spAutoFit/>
          </a:bodyPr>
          <a:lstStyle/>
          <a:p>
            <a:pPr indent="0" lvl="0" marL="0" marR="0" rtl="0" algn="ctr">
              <a:lnSpc>
                <a:spcPct val="115000"/>
              </a:lnSpc>
              <a:spcBef>
                <a:spcPts val="0"/>
              </a:spcBef>
              <a:spcAft>
                <a:spcPts val="0"/>
              </a:spcAft>
              <a:buNone/>
            </a:pPr>
            <a:r>
              <a:rPr b="0" lang="en-US" sz="2200">
                <a:solidFill>
                  <a:schemeClr val="folHlink"/>
                </a:solidFill>
                <a:latin typeface="Arial"/>
                <a:ea typeface="Arial"/>
                <a:cs typeface="Arial"/>
                <a:sym typeface="Arial"/>
              </a:rPr>
              <a:t>A corporation may attach whatever preferences or restrictions, as long as it does not violate its</a:t>
            </a:r>
            <a:endParaRPr/>
          </a:p>
          <a:p>
            <a:pPr indent="0" lvl="0" marL="0" marR="0" rtl="0" algn="ctr">
              <a:spcBef>
                <a:spcPts val="0"/>
              </a:spcBef>
              <a:spcAft>
                <a:spcPts val="0"/>
              </a:spcAft>
              <a:buNone/>
            </a:pPr>
            <a:r>
              <a:rPr b="0" lang="en-US" sz="2200">
                <a:solidFill>
                  <a:schemeClr val="folHlink"/>
                </a:solidFill>
                <a:latin typeface="Arial"/>
                <a:ea typeface="Arial"/>
                <a:cs typeface="Arial"/>
                <a:sym typeface="Arial"/>
              </a:rPr>
              <a:t>state incorporation law.</a:t>
            </a:r>
            <a:endParaRPr/>
          </a:p>
        </p:txBody>
      </p:sp>
      <p:cxnSp>
        <p:nvCxnSpPr>
          <p:cNvPr id="349" name="Google Shape;349;p3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50" name="Google Shape;350;p30"/>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1"/>
          <p:cNvSpPr/>
          <p:nvPr/>
        </p:nvSpPr>
        <p:spPr>
          <a:xfrm>
            <a:off x="533400" y="1371600"/>
            <a:ext cx="7924800" cy="1447800"/>
          </a:xfrm>
          <a:prstGeom prst="rect">
            <a:avLst/>
          </a:prstGeom>
          <a:solidFill>
            <a:schemeClr val="lt1"/>
          </a:solidFill>
          <a:ln>
            <a:noFill/>
          </a:ln>
        </p:spPr>
        <p:txBody>
          <a:bodyPr anchorCtr="0" anchor="t" bIns="44450" lIns="90475" spcFirstLastPara="1" rIns="90475" wrap="square" tIns="44450">
            <a:noAutofit/>
          </a:bodyPr>
          <a:lstStyle/>
          <a:p>
            <a:pPr indent="0" lvl="0" marL="0" marR="0" rtl="0" algn="l">
              <a:lnSpc>
                <a:spcPct val="125000"/>
              </a:lnSpc>
              <a:spcBef>
                <a:spcPts val="0"/>
              </a:spcBef>
              <a:spcAft>
                <a:spcPts val="0"/>
              </a:spcAft>
              <a:buClr>
                <a:schemeClr val="accent2"/>
              </a:buClr>
              <a:buSzPts val="1575"/>
              <a:buFont typeface="Noto Sans Symbols"/>
              <a:buNone/>
            </a:pPr>
            <a:r>
              <a:rPr b="1" lang="en-US" sz="2100">
                <a:solidFill>
                  <a:schemeClr val="dk1"/>
                </a:solidFill>
                <a:latin typeface="Arial"/>
                <a:ea typeface="Arial"/>
                <a:cs typeface="Arial"/>
                <a:sym typeface="Arial"/>
              </a:rPr>
              <a:t>Illustration:</a:t>
            </a:r>
            <a:r>
              <a:rPr b="0" lang="en-US" sz="2100">
                <a:solidFill>
                  <a:schemeClr val="dk1"/>
                </a:solidFill>
                <a:latin typeface="Arial"/>
                <a:ea typeface="Arial"/>
                <a:cs typeface="Arial"/>
                <a:sym typeface="Arial"/>
              </a:rPr>
              <a:t> Bishop Co. issues 10,000 shares of $10 par value preferred stock for $12 cash per share. Bishop records the issuance as follows:</a:t>
            </a:r>
            <a:endParaRPr/>
          </a:p>
        </p:txBody>
      </p:sp>
      <p:sp>
        <p:nvSpPr>
          <p:cNvPr id="356" name="Google Shape;356;p31"/>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CC0000"/>
                </a:solidFill>
                <a:latin typeface="Arial"/>
                <a:ea typeface="Arial"/>
                <a:cs typeface="Arial"/>
                <a:sym typeface="Arial"/>
              </a:rPr>
              <a:t>Preferred Stock</a:t>
            </a:r>
            <a:endParaRPr/>
          </a:p>
        </p:txBody>
      </p:sp>
      <p:sp>
        <p:nvSpPr>
          <p:cNvPr id="357" name="Google Shape;357;p31"/>
          <p:cNvSpPr/>
          <p:nvPr/>
        </p:nvSpPr>
        <p:spPr>
          <a:xfrm>
            <a:off x="990600" y="2895600"/>
            <a:ext cx="8001000" cy="1484313"/>
          </a:xfrm>
          <a:prstGeom prst="rect">
            <a:avLst/>
          </a:prstGeom>
          <a:solidFill>
            <a:schemeClr val="lt1"/>
          </a:solidFill>
          <a:ln>
            <a:noFill/>
          </a:ln>
        </p:spPr>
        <p:txBody>
          <a:bodyPr anchorCtr="0" anchor="t" bIns="44450" lIns="90475" spcFirstLastPara="1" rIns="90475" wrap="square" tIns="44450">
            <a:spAutoFit/>
          </a:bodyPr>
          <a:lstStyle/>
          <a:p>
            <a:pPr indent="-454025" lvl="0" marL="457200" marR="0" rtl="0" algn="l">
              <a:lnSpc>
                <a:spcPct val="120000"/>
              </a:lnSpc>
              <a:spcBef>
                <a:spcPts val="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Cash 	120,000</a:t>
            </a:r>
            <a:endParaRPr/>
          </a:p>
          <a:p>
            <a:pPr indent="-454025" lvl="0" marL="457200" marR="0" rtl="0" algn="l">
              <a:lnSpc>
                <a:spcPct val="120000"/>
              </a:lnSpc>
              <a:spcBef>
                <a:spcPts val="90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Preferred stock 		100,000</a:t>
            </a:r>
            <a:endParaRPr/>
          </a:p>
          <a:p>
            <a:pPr indent="-454025" lvl="0" marL="457200" marR="0" rtl="0" algn="l">
              <a:lnSpc>
                <a:spcPct val="120000"/>
              </a:lnSpc>
              <a:spcBef>
                <a:spcPts val="90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Paid-in Capital in Excess of Par - Preferred		20,000</a:t>
            </a:r>
            <a:endParaRPr/>
          </a:p>
        </p:txBody>
      </p:sp>
      <p:cxnSp>
        <p:nvCxnSpPr>
          <p:cNvPr id="358" name="Google Shape;358;p3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59" name="Google Shape;359;p31"/>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animEffect filter="fade" transition="in">
                                      <p:cBhvr>
                                        <p:cTn dur="500"/>
                                        <p:tgtEl>
                                          <p:spTgt spid="3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1" st="1"/>
                                            </p:txEl>
                                          </p:spTgt>
                                        </p:tgtEl>
                                        <p:attrNameLst>
                                          <p:attrName>style.visibility</p:attrName>
                                        </p:attrNameLst>
                                      </p:cBhvr>
                                      <p:to>
                                        <p:strVal val="visible"/>
                                      </p:to>
                                    </p:set>
                                    <p:animEffect filter="fade" transition="in">
                                      <p:cBhvr>
                                        <p:cTn dur="500"/>
                                        <p:tgtEl>
                                          <p:spTgt spid="3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2" st="2"/>
                                            </p:txEl>
                                          </p:spTgt>
                                        </p:tgtEl>
                                        <p:attrNameLst>
                                          <p:attrName>style.visibility</p:attrName>
                                        </p:attrNameLst>
                                      </p:cBhvr>
                                      <p:to>
                                        <p:strVal val="visible"/>
                                      </p:to>
                                    </p:set>
                                    <p:animEffect filter="fade" transition="in">
                                      <p:cBhvr>
                                        <p:cTn dur="500"/>
                                        <p:tgtEl>
                                          <p:spTgt spid="3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2"/>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365" name="Google Shape;365;p32"/>
          <p:cNvSpPr/>
          <p:nvPr/>
        </p:nvSpPr>
        <p:spPr>
          <a:xfrm>
            <a:off x="381000" y="990599"/>
            <a:ext cx="8382000" cy="5452033"/>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Some companies grant preferences to different shareholders by issuing different classes of common stock. For example, ownership of </a:t>
            </a:r>
            <a:r>
              <a:rPr b="1" lang="en-US" sz="1700">
                <a:solidFill>
                  <a:srgbClr val="CC0000"/>
                </a:solidFill>
                <a:latin typeface="Arial"/>
                <a:ea typeface="Arial"/>
                <a:cs typeface="Arial"/>
                <a:sym typeface="Arial"/>
              </a:rPr>
              <a:t>Dow Jones &amp; Co.</a:t>
            </a:r>
            <a:r>
              <a:rPr b="0" lang="en-US" sz="1700">
                <a:solidFill>
                  <a:schemeClr val="folHlink"/>
                </a:solidFill>
                <a:latin typeface="Arial"/>
                <a:ea typeface="Arial"/>
                <a:cs typeface="Arial"/>
                <a:sym typeface="Arial"/>
              </a:rPr>
              <a:t> was controlled by family members who owned Class B shares, which carry super voting powers. The same is true for the Ford family’s control of </a:t>
            </a:r>
            <a:r>
              <a:rPr b="1" lang="en-US" sz="1700">
                <a:solidFill>
                  <a:srgbClr val="CC0000"/>
                </a:solidFill>
                <a:latin typeface="Arial"/>
                <a:ea typeface="Arial"/>
                <a:cs typeface="Arial"/>
                <a:sym typeface="Arial"/>
              </a:rPr>
              <a:t>Ford Motor Co. </a:t>
            </a:r>
            <a:r>
              <a:rPr b="0" lang="en-US" sz="1700">
                <a:solidFill>
                  <a:schemeClr val="folHlink"/>
                </a:solidFill>
                <a:latin typeface="Arial"/>
                <a:ea typeface="Arial"/>
                <a:cs typeface="Arial"/>
                <a:sym typeface="Arial"/>
              </a:rPr>
              <a:t>Class B shares are often criticized for protecting owners’ interest at the expense of shareholder return. These shares often can determine if a takeover deal gets done, or not. Here are some notable companies with two-tiered shares.</a:t>
            </a:r>
            <a:endParaRPr/>
          </a:p>
          <a:p>
            <a:pPr indent="0"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a:p>
            <a:pPr indent="0" lvl="0" marL="0" marR="0" rtl="0" algn="just">
              <a:lnSpc>
                <a:spcPct val="112000"/>
              </a:lnSpc>
              <a:spcBef>
                <a:spcPts val="2400"/>
              </a:spcBef>
              <a:spcAft>
                <a:spcPts val="0"/>
              </a:spcAft>
              <a:buNone/>
            </a:pPr>
            <a:r>
              <a:rPr b="0" lang="en-US" sz="1700">
                <a:solidFill>
                  <a:schemeClr val="folHlink"/>
                </a:solidFill>
                <a:latin typeface="Arial"/>
                <a:ea typeface="Arial"/>
                <a:cs typeface="Arial"/>
                <a:sym typeface="Arial"/>
              </a:rPr>
              <a:t>For family-controlled companies, issuing newer classes of lower or nonvoting stock effectively creates currency for acquisitions, increases liquidity, or puts a public value on the company without diluting the family’s voting control. This was one of</a:t>
            </a:r>
            <a:endParaRPr b="0" sz="17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 </a:t>
            </a:r>
            <a:endParaRPr/>
          </a:p>
        </p:txBody>
      </p:sp>
      <p:sp>
        <p:nvSpPr>
          <p:cNvPr id="366" name="Google Shape;366;p32"/>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367" name="Google Shape;367;p32"/>
          <p:cNvSpPr/>
          <p:nvPr/>
        </p:nvSpPr>
        <p:spPr>
          <a:xfrm>
            <a:off x="381000" y="529372"/>
            <a:ext cx="84582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A CLASS (B) ACT</a:t>
            </a:r>
            <a:endParaRPr/>
          </a:p>
        </p:txBody>
      </p:sp>
      <p:cxnSp>
        <p:nvCxnSpPr>
          <p:cNvPr id="368" name="Google Shape;368;p32"/>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369" name="Google Shape;369;p32"/>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370" name="Google Shape;370;p32"/>
          <p:cNvSpPr txBox="1"/>
          <p:nvPr/>
        </p:nvSpPr>
        <p:spPr>
          <a:xfrm>
            <a:off x="6600003" y="6442632"/>
            <a:ext cx="132479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folHlink"/>
                </a:solidFill>
                <a:latin typeface="Arial"/>
                <a:ea typeface="Arial"/>
                <a:cs typeface="Arial"/>
                <a:sym typeface="Arial"/>
              </a:rPr>
              <a:t>(continued)</a:t>
            </a:r>
            <a:endParaRPr b="1" sz="1400">
              <a:solidFill>
                <a:schemeClr val="folHlink"/>
              </a:solidFill>
              <a:latin typeface="Arial"/>
              <a:ea typeface="Arial"/>
              <a:cs typeface="Arial"/>
              <a:sym typeface="Arial"/>
            </a:endParaRPr>
          </a:p>
        </p:txBody>
      </p:sp>
      <p:pic>
        <p:nvPicPr>
          <p:cNvPr id="371" name="Google Shape;371;p32"/>
          <p:cNvPicPr preferRelativeResize="0"/>
          <p:nvPr/>
        </p:nvPicPr>
        <p:blipFill rotWithShape="1">
          <a:blip r:embed="rId3">
            <a:alphaModFix/>
          </a:blip>
          <a:srcRect b="0" l="0" r="0" t="0"/>
          <a:stretch/>
        </p:blipFill>
        <p:spPr>
          <a:xfrm>
            <a:off x="660483" y="3352800"/>
            <a:ext cx="7823034" cy="1954736"/>
          </a:xfrm>
          <a:prstGeom prst="rect">
            <a:avLst/>
          </a:prstGeom>
          <a:noFill/>
          <a:ln cap="flat" cmpd="sng" w="9525">
            <a:solidFill>
              <a:schemeClr val="dk1"/>
            </a:solidFill>
            <a:prstDash val="solid"/>
            <a:round/>
            <a:headEnd len="sm" w="sm" type="none"/>
            <a:tailEnd len="sm" w="sm" type="none"/>
          </a:ln>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3"/>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377" name="Google Shape;377;p33"/>
          <p:cNvSpPr/>
          <p:nvPr/>
        </p:nvSpPr>
        <p:spPr>
          <a:xfrm>
            <a:off x="381000" y="990599"/>
            <a:ext cx="8382000" cy="5452033"/>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the main reasons </a:t>
            </a:r>
            <a:r>
              <a:rPr b="1" lang="en-US" sz="1700">
                <a:solidFill>
                  <a:srgbClr val="CC0000"/>
                </a:solidFill>
                <a:latin typeface="Arial"/>
                <a:ea typeface="Arial"/>
                <a:cs typeface="Arial"/>
                <a:sym typeface="Arial"/>
              </a:rPr>
              <a:t>Facebook</a:t>
            </a:r>
            <a:r>
              <a:rPr b="0" lang="en-US" sz="1700">
                <a:solidFill>
                  <a:schemeClr val="folHlink"/>
                </a:solidFill>
                <a:latin typeface="Arial"/>
                <a:ea typeface="Arial"/>
                <a:cs typeface="Arial"/>
                <a:sym typeface="Arial"/>
              </a:rPr>
              <a:t> gave when it created a dual-class share structure. In that IPO, Facebook founder Mark Zuckerberg owns only a quarter of the stock but still holds 57 percent of Facebook’s voting rights.</a:t>
            </a:r>
            <a:endParaRPr/>
          </a:p>
          <a:p>
            <a:pPr indent="460375"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Google has gone even further and created a Class C stock that gives its owners zero votes. That sounds bad. In practice, however, the nonvoting shares won’t be so different from holders of Google’s Class A shares, which get one vote apiece. Both groups are dominated by holders of the only shares that matter: Class B shares with 10 votes each. Most of those are owned by Google’s founders, Larry Page and Sergey Brin.</a:t>
            </a:r>
            <a:endParaRPr/>
          </a:p>
          <a:p>
            <a:pPr indent="460375"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Yet Page and Brin aren’t satisﬁed with the 55.7 percent majority of votes that they control. As Google issues less-potent Class A shares—to compensate employees or to ﬁnance acquisitions—the company’s founders have seen their voting power diluted. But now that the company is issuing the neutered Class C shares, Page and Brin are free to create as many shares as they like without giving up an iota of their grip on Google’s direction.</a:t>
            </a:r>
            <a:endParaRPr/>
          </a:p>
          <a:p>
            <a:pPr indent="0" lvl="0" marL="0" marR="0" rtl="0" algn="just">
              <a:lnSpc>
                <a:spcPct val="112000"/>
              </a:lnSpc>
              <a:spcBef>
                <a:spcPts val="1200"/>
              </a:spcBef>
              <a:spcAft>
                <a:spcPts val="0"/>
              </a:spcAft>
              <a:buNone/>
            </a:pPr>
            <a:r>
              <a:rPr b="0" lang="en-US" sz="1000">
                <a:solidFill>
                  <a:schemeClr val="folHlink"/>
                </a:solidFill>
                <a:latin typeface="Arial"/>
                <a:ea typeface="Arial"/>
                <a:cs typeface="Arial"/>
                <a:sym typeface="Arial"/>
              </a:rPr>
              <a:t>Sources: Adapted from Andy Serwer, “Dual-Listed Companies Aren’t Fair or Balanced,” Fortune (September 20, 2004), p. 83; Alex Halperin, “A Class (B) Act,” Businessweek (May 28, 2007), p. 12; The Big Number, “20 Companies That Went Public in 2011 with Two or More Classes of Stock,” Wall Street Journal (February 8, 2012), p. B5; MoneyWatch, “Facebook’s IPO by the Important Numbers,” www.cbsnews.com (May 17, 2012); and N. Summers, “Why Google Is Issuing a New Kind of Toothless Stock,” Businessweek (April 3, 2014).</a:t>
            </a:r>
            <a:endParaRPr/>
          </a:p>
          <a:p>
            <a:pPr indent="460375"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 </a:t>
            </a:r>
            <a:endParaRPr/>
          </a:p>
        </p:txBody>
      </p:sp>
      <p:sp>
        <p:nvSpPr>
          <p:cNvPr id="378" name="Google Shape;378;p33"/>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379" name="Google Shape;379;p33"/>
          <p:cNvSpPr/>
          <p:nvPr/>
        </p:nvSpPr>
        <p:spPr>
          <a:xfrm>
            <a:off x="381000" y="529372"/>
            <a:ext cx="84582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A CLASS (B) ACT</a:t>
            </a:r>
            <a:endParaRPr/>
          </a:p>
        </p:txBody>
      </p:sp>
      <p:cxnSp>
        <p:nvCxnSpPr>
          <p:cNvPr id="380" name="Google Shape;380;p33"/>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381" name="Google Shape;381;p33"/>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4"/>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solidFill>
                  <a:schemeClr val="folHlink"/>
                </a:solidFill>
                <a:latin typeface="Arial"/>
                <a:ea typeface="Arial"/>
                <a:cs typeface="Arial"/>
                <a:sym typeface="Arial"/>
              </a:rPr>
              <a:t>Describe the corporate form and the issuance of shares of stock. </a:t>
            </a:r>
            <a:endParaRPr/>
          </a:p>
          <a:p>
            <a:pPr indent="-341313" lvl="0" marL="341313" rtl="0" algn="l">
              <a:lnSpc>
                <a:spcPct val="115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Describe the accounting and reporting for reacquisition of shares.</a:t>
            </a:r>
            <a:endParaRPr/>
          </a:p>
        </p:txBody>
      </p:sp>
      <p:sp>
        <p:nvSpPr>
          <p:cNvPr id="387" name="Google Shape;387;p34"/>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388" name="Google Shape;388;p34"/>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Noto Sans Symbols"/>
              <a:buAutoNum type="arabicPlain" startAt="3"/>
            </a:pPr>
            <a:r>
              <a:rPr b="0" lang="en-US" sz="1900">
                <a:solidFill>
                  <a:schemeClr val="folHlink"/>
                </a:solidFill>
                <a:latin typeface="Arial"/>
                <a:ea typeface="Arial"/>
                <a:cs typeface="Arial"/>
                <a:sym typeface="Arial"/>
              </a:rPr>
              <a:t>Understand the accounting and reporting issues related to dividends.</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3"/>
            </a:pPr>
            <a:r>
              <a:rPr b="0" lang="en-US" sz="1900">
                <a:solidFill>
                  <a:schemeClr val="folHlink"/>
                </a:solidFill>
                <a:latin typeface="Arial"/>
                <a:ea typeface="Arial"/>
                <a:cs typeface="Arial"/>
                <a:sym typeface="Arial"/>
              </a:rPr>
              <a:t>Indicate how to present and analyze stockholders’ equity.</a:t>
            </a:r>
            <a:endParaRPr/>
          </a:p>
        </p:txBody>
      </p:sp>
      <p:sp>
        <p:nvSpPr>
          <p:cNvPr id="389" name="Google Shape;389;p34"/>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390" name="Google Shape;390;p34"/>
          <p:cNvSpPr/>
          <p:nvPr/>
        </p:nvSpPr>
        <p:spPr>
          <a:xfrm>
            <a:off x="2326942" y="155057"/>
            <a:ext cx="5978857"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400">
                <a:solidFill>
                  <a:srgbClr val="00007F"/>
                </a:solidFill>
                <a:latin typeface="Arial"/>
                <a:ea typeface="Arial"/>
                <a:cs typeface="Arial"/>
                <a:sym typeface="Arial"/>
              </a:rPr>
              <a:t>Stockholders’ Equity</a:t>
            </a:r>
            <a:endParaRPr/>
          </a:p>
        </p:txBody>
      </p:sp>
      <p:sp>
        <p:nvSpPr>
          <p:cNvPr id="391" name="Google Shape;391;p34"/>
          <p:cNvSpPr txBox="1"/>
          <p:nvPr/>
        </p:nvSpPr>
        <p:spPr>
          <a:xfrm>
            <a:off x="457200" y="76200"/>
            <a:ext cx="1752600"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15</a:t>
            </a:r>
            <a:endParaRPr b="0" sz="10700">
              <a:solidFill>
                <a:srgbClr val="006600"/>
              </a:solidFill>
              <a:latin typeface="Arial"/>
              <a:ea typeface="Arial"/>
              <a:cs typeface="Arial"/>
              <a:sym typeface="Arial"/>
            </a:endParaRPr>
          </a:p>
        </p:txBody>
      </p:sp>
      <p:cxnSp>
        <p:nvCxnSpPr>
          <p:cNvPr id="392" name="Google Shape;392;p34"/>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393" name="Google Shape;393;p34"/>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394" name="Google Shape;394;p3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5"/>
          <p:cNvSpPr/>
          <p:nvPr/>
        </p:nvSpPr>
        <p:spPr>
          <a:xfrm>
            <a:off x="609600" y="1371600"/>
            <a:ext cx="7924800" cy="41783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200">
                <a:solidFill>
                  <a:srgbClr val="000000"/>
                </a:solidFill>
                <a:latin typeface="Arial"/>
                <a:ea typeface="Arial"/>
                <a:cs typeface="Arial"/>
                <a:sym typeface="Arial"/>
              </a:rPr>
              <a:t>Corporations purchase their outstanding stock to:</a:t>
            </a:r>
            <a:endParaRPr/>
          </a:p>
          <a:p>
            <a:pPr indent="-458788" lvl="1" marL="685800" marR="0" rtl="0" algn="l">
              <a:lnSpc>
                <a:spcPct val="120000"/>
              </a:lnSpc>
              <a:spcBef>
                <a:spcPts val="900"/>
              </a:spcBef>
              <a:spcAft>
                <a:spcPts val="0"/>
              </a:spcAft>
              <a:buClr>
                <a:schemeClr val="dk1"/>
              </a:buClr>
              <a:buSzPts val="2100"/>
              <a:buFont typeface="Comic Sans MS"/>
              <a:buAutoNum type="arabicPeriod"/>
            </a:pPr>
            <a:r>
              <a:rPr b="0" i="0" lang="en-US" sz="2100" u="none" cap="none" strike="noStrike">
                <a:solidFill>
                  <a:srgbClr val="000000"/>
                </a:solidFill>
                <a:latin typeface="Arial"/>
                <a:ea typeface="Arial"/>
                <a:cs typeface="Arial"/>
                <a:sym typeface="Arial"/>
              </a:rPr>
              <a:t>Provide tax-efficient distributions of excess cash to stockholders.</a:t>
            </a:r>
            <a:endParaRPr/>
          </a:p>
          <a:p>
            <a:pPr indent="-458788" lvl="1" marL="685800" marR="0" rtl="0" algn="l">
              <a:lnSpc>
                <a:spcPct val="120000"/>
              </a:lnSpc>
              <a:spcBef>
                <a:spcPts val="900"/>
              </a:spcBef>
              <a:spcAft>
                <a:spcPts val="0"/>
              </a:spcAft>
              <a:buClr>
                <a:schemeClr val="dk1"/>
              </a:buClr>
              <a:buSzPts val="2100"/>
              <a:buFont typeface="Comic Sans MS"/>
              <a:buAutoNum type="arabicPeriod"/>
            </a:pPr>
            <a:r>
              <a:rPr b="0" i="0" lang="en-US" sz="2100" u="none" cap="none" strike="noStrike">
                <a:solidFill>
                  <a:srgbClr val="000000"/>
                </a:solidFill>
                <a:latin typeface="Arial"/>
                <a:ea typeface="Arial"/>
                <a:cs typeface="Arial"/>
                <a:sym typeface="Arial"/>
              </a:rPr>
              <a:t>Increase earnings per share and return on equity.</a:t>
            </a:r>
            <a:endParaRPr/>
          </a:p>
          <a:p>
            <a:pPr indent="-458788" lvl="1" marL="685800" marR="0" rtl="0" algn="l">
              <a:lnSpc>
                <a:spcPct val="120000"/>
              </a:lnSpc>
              <a:spcBef>
                <a:spcPts val="900"/>
              </a:spcBef>
              <a:spcAft>
                <a:spcPts val="0"/>
              </a:spcAft>
              <a:buClr>
                <a:schemeClr val="dk1"/>
              </a:buClr>
              <a:buSzPts val="2100"/>
              <a:buFont typeface="Comic Sans MS"/>
              <a:buAutoNum type="arabicPeriod"/>
            </a:pPr>
            <a:r>
              <a:rPr b="0" i="0" lang="en-US" sz="2100" u="none" cap="none" strike="noStrike">
                <a:solidFill>
                  <a:srgbClr val="000000"/>
                </a:solidFill>
                <a:latin typeface="Arial"/>
                <a:ea typeface="Arial"/>
                <a:cs typeface="Arial"/>
                <a:sym typeface="Arial"/>
              </a:rPr>
              <a:t>Provide stock for employee stock compensation contracts or to meet potential merger needs.</a:t>
            </a:r>
            <a:endParaRPr/>
          </a:p>
          <a:p>
            <a:pPr indent="-458788" lvl="1" marL="685800" marR="0" rtl="0" algn="l">
              <a:lnSpc>
                <a:spcPct val="120000"/>
              </a:lnSpc>
              <a:spcBef>
                <a:spcPts val="900"/>
              </a:spcBef>
              <a:spcAft>
                <a:spcPts val="0"/>
              </a:spcAft>
              <a:buClr>
                <a:schemeClr val="dk1"/>
              </a:buClr>
              <a:buSzPts val="2100"/>
              <a:buFont typeface="Comic Sans MS"/>
              <a:buAutoNum type="arabicPeriod"/>
            </a:pPr>
            <a:r>
              <a:rPr b="0" i="0" lang="en-US" sz="2100" u="none" cap="none" strike="noStrike">
                <a:solidFill>
                  <a:srgbClr val="000000"/>
                </a:solidFill>
                <a:latin typeface="Arial"/>
                <a:ea typeface="Arial"/>
                <a:cs typeface="Arial"/>
                <a:sym typeface="Arial"/>
              </a:rPr>
              <a:t>Thwart takeover attempts or to reduce the number of stockholders.</a:t>
            </a:r>
            <a:endParaRPr/>
          </a:p>
          <a:p>
            <a:pPr indent="-458788" lvl="1" marL="685800" marR="0" rtl="0" algn="l">
              <a:lnSpc>
                <a:spcPct val="120000"/>
              </a:lnSpc>
              <a:spcBef>
                <a:spcPts val="900"/>
              </a:spcBef>
              <a:spcAft>
                <a:spcPts val="0"/>
              </a:spcAft>
              <a:buClr>
                <a:schemeClr val="dk1"/>
              </a:buClr>
              <a:buSzPts val="2100"/>
              <a:buFont typeface="Comic Sans MS"/>
              <a:buAutoNum type="arabicPeriod"/>
            </a:pPr>
            <a:r>
              <a:rPr b="0" i="0" lang="en-US" sz="2100" u="none" cap="none" strike="noStrike">
                <a:solidFill>
                  <a:srgbClr val="000000"/>
                </a:solidFill>
                <a:latin typeface="Arial"/>
                <a:ea typeface="Arial"/>
                <a:cs typeface="Arial"/>
                <a:sym typeface="Arial"/>
              </a:rPr>
              <a:t>Make a market in the stock.</a:t>
            </a:r>
            <a:endParaRPr/>
          </a:p>
        </p:txBody>
      </p:sp>
      <p:cxnSp>
        <p:nvCxnSpPr>
          <p:cNvPr id="400" name="Google Shape;400;p3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01" name="Google Shape;401;p35"/>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402" name="Google Shape;402;p35"/>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REACQUISITION OF SHARES</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6"/>
          <p:cNvSpPr/>
          <p:nvPr/>
        </p:nvSpPr>
        <p:spPr>
          <a:xfrm>
            <a:off x="609600" y="1371600"/>
            <a:ext cx="8001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Purchase of Treasury Stock</a:t>
            </a:r>
            <a:endParaRPr/>
          </a:p>
        </p:txBody>
      </p:sp>
      <p:sp>
        <p:nvSpPr>
          <p:cNvPr id="408" name="Google Shape;408;p36"/>
          <p:cNvSpPr/>
          <p:nvPr/>
        </p:nvSpPr>
        <p:spPr>
          <a:xfrm>
            <a:off x="609600" y="1981200"/>
            <a:ext cx="7543800" cy="214153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200">
                <a:solidFill>
                  <a:srgbClr val="000000"/>
                </a:solidFill>
                <a:latin typeface="Arial"/>
                <a:ea typeface="Arial"/>
                <a:cs typeface="Arial"/>
                <a:sym typeface="Arial"/>
              </a:rPr>
              <a:t>Two acceptable methods: </a:t>
            </a:r>
            <a:endParaRPr/>
          </a:p>
          <a:p>
            <a:pPr indent="-458788" lvl="1" marL="685800" marR="0" rtl="0" algn="l">
              <a:lnSpc>
                <a:spcPct val="120000"/>
              </a:lnSpc>
              <a:spcBef>
                <a:spcPts val="1200"/>
              </a:spcBef>
              <a:spcAft>
                <a:spcPts val="0"/>
              </a:spcAft>
              <a:buClr>
                <a:srgbClr val="CC0000"/>
              </a:buClr>
              <a:buSzPts val="1680"/>
              <a:buFont typeface="Noto Sans Symbols"/>
              <a:buChar char="◆"/>
            </a:pPr>
            <a:r>
              <a:rPr b="1" i="0" lang="en-US" sz="2100" u="none" cap="none" strike="noStrike">
                <a:solidFill>
                  <a:srgbClr val="00007F"/>
                </a:solidFill>
                <a:latin typeface="Arial"/>
                <a:ea typeface="Arial"/>
                <a:cs typeface="Arial"/>
                <a:sym typeface="Arial"/>
              </a:rPr>
              <a:t>Cost method </a:t>
            </a:r>
            <a:r>
              <a:rPr b="0" i="0" lang="en-US" sz="2100" u="none" cap="none" strike="noStrike">
                <a:solidFill>
                  <a:srgbClr val="000000"/>
                </a:solidFill>
                <a:latin typeface="Arial"/>
                <a:ea typeface="Arial"/>
                <a:cs typeface="Arial"/>
                <a:sym typeface="Arial"/>
              </a:rPr>
              <a:t>(more widely used). </a:t>
            </a:r>
            <a:endParaRPr/>
          </a:p>
          <a:p>
            <a:pPr indent="-458788" lvl="1" marL="685800" marR="0" rtl="0" algn="l">
              <a:lnSpc>
                <a:spcPct val="120000"/>
              </a:lnSpc>
              <a:spcBef>
                <a:spcPts val="1200"/>
              </a:spcBef>
              <a:spcAft>
                <a:spcPts val="0"/>
              </a:spcAft>
              <a:buClr>
                <a:srgbClr val="CC0000"/>
              </a:buClr>
              <a:buSzPts val="1680"/>
              <a:buFont typeface="Noto Sans Symbols"/>
              <a:buChar char="◆"/>
            </a:pPr>
            <a:r>
              <a:rPr b="1" i="0" lang="en-US" sz="2100" u="none" cap="none" strike="noStrike">
                <a:solidFill>
                  <a:srgbClr val="00007F"/>
                </a:solidFill>
                <a:latin typeface="Arial"/>
                <a:ea typeface="Arial"/>
                <a:cs typeface="Arial"/>
                <a:sym typeface="Arial"/>
              </a:rPr>
              <a:t>Par (Stated) value method</a:t>
            </a:r>
            <a:r>
              <a:rPr b="0" i="0" lang="en-US" sz="2100" u="none" cap="none" strike="noStrike">
                <a:solidFill>
                  <a:srgbClr val="000000"/>
                </a:solidFill>
                <a:latin typeface="Arial"/>
                <a:ea typeface="Arial"/>
                <a:cs typeface="Arial"/>
                <a:sym typeface="Arial"/>
              </a:rPr>
              <a:t>. </a:t>
            </a:r>
            <a:endParaRPr/>
          </a:p>
          <a:p>
            <a:pPr indent="0" lvl="0" marL="0" marR="0" rtl="0" algn="l">
              <a:lnSpc>
                <a:spcPct val="120000"/>
              </a:lnSpc>
              <a:spcBef>
                <a:spcPts val="1200"/>
              </a:spcBef>
              <a:spcAft>
                <a:spcPts val="0"/>
              </a:spcAft>
              <a:buNone/>
            </a:pPr>
            <a:r>
              <a:rPr b="0" lang="en-US" sz="2100">
                <a:solidFill>
                  <a:srgbClr val="000000"/>
                </a:solidFill>
                <a:latin typeface="Arial"/>
                <a:ea typeface="Arial"/>
                <a:cs typeface="Arial"/>
                <a:sym typeface="Arial"/>
              </a:rPr>
              <a:t>Treasury stock reduces stockholders’ equity.</a:t>
            </a:r>
            <a:endParaRPr/>
          </a:p>
        </p:txBody>
      </p:sp>
      <p:cxnSp>
        <p:nvCxnSpPr>
          <p:cNvPr id="409" name="Google Shape;409;p3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10" name="Google Shape;410;p36"/>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411" name="Google Shape;411;p36"/>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REACQUISITION OF SHARES</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7"/>
          <p:cNvSpPr/>
          <p:nvPr/>
        </p:nvSpPr>
        <p:spPr>
          <a:xfrm>
            <a:off x="609600" y="1371600"/>
            <a:ext cx="8305800" cy="135255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Cripe Company issued 100,000 shares of $1 par value common stock at a price of $10 per share. In addition, it has retained earnings of $300,000. </a:t>
            </a:r>
            <a:endParaRPr/>
          </a:p>
        </p:txBody>
      </p:sp>
      <p:sp>
        <p:nvSpPr>
          <p:cNvPr id="417" name="Google Shape;417;p37"/>
          <p:cNvSpPr/>
          <p:nvPr/>
        </p:nvSpPr>
        <p:spPr>
          <a:xfrm>
            <a:off x="463176" y="5925672"/>
            <a:ext cx="32063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15-5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Stockholders’ Equity with No Treasury Stock</a:t>
            </a:r>
            <a:endParaRPr/>
          </a:p>
        </p:txBody>
      </p:sp>
      <p:pic>
        <p:nvPicPr>
          <p:cNvPr id="418" name="Google Shape;418;p37"/>
          <p:cNvPicPr preferRelativeResize="0"/>
          <p:nvPr/>
        </p:nvPicPr>
        <p:blipFill rotWithShape="1">
          <a:blip r:embed="rId3">
            <a:alphaModFix/>
          </a:blip>
          <a:srcRect b="0" l="0" r="0" t="0"/>
          <a:stretch/>
        </p:blipFill>
        <p:spPr>
          <a:xfrm>
            <a:off x="533400" y="2895600"/>
            <a:ext cx="8153400" cy="3017837"/>
          </a:xfrm>
          <a:prstGeom prst="rect">
            <a:avLst/>
          </a:prstGeom>
          <a:noFill/>
          <a:ln>
            <a:noFill/>
          </a:ln>
        </p:spPr>
      </p:pic>
      <p:cxnSp>
        <p:nvCxnSpPr>
          <p:cNvPr id="419" name="Google Shape;419;p3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20" name="Google Shape;420;p37"/>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421" name="Google Shape;421;p37"/>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REACQUISITION OF SHARES</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8"/>
          <p:cNvSpPr/>
          <p:nvPr/>
        </p:nvSpPr>
        <p:spPr>
          <a:xfrm>
            <a:off x="1143000" y="4038600"/>
            <a:ext cx="7315200" cy="1019175"/>
          </a:xfrm>
          <a:prstGeom prst="rect">
            <a:avLst/>
          </a:prstGeom>
          <a:solidFill>
            <a:schemeClr val="lt1"/>
          </a:solidFill>
          <a:ln>
            <a:noFill/>
          </a:ln>
        </p:spPr>
        <p:txBody>
          <a:bodyPr anchorCtr="0" anchor="t" bIns="44450" lIns="90475" spcFirstLastPara="1" rIns="90475" wrap="square" tIns="44450">
            <a:spAutoFit/>
          </a:bodyPr>
          <a:lstStyle/>
          <a:p>
            <a:pPr indent="-454025" lvl="0" marL="457200" marR="0" rtl="0" algn="l">
              <a:lnSpc>
                <a:spcPct val="120000"/>
              </a:lnSpc>
              <a:spcBef>
                <a:spcPts val="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Treasury Stock 	110,000</a:t>
            </a:r>
            <a:endParaRPr/>
          </a:p>
          <a:p>
            <a:pPr indent="-454025" lvl="0" marL="457200" marR="0" rtl="0" algn="l">
              <a:lnSpc>
                <a:spcPct val="120000"/>
              </a:lnSpc>
              <a:spcBef>
                <a:spcPts val="120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Cash 		110,000</a:t>
            </a:r>
            <a:endParaRPr/>
          </a:p>
        </p:txBody>
      </p:sp>
      <p:cxnSp>
        <p:nvCxnSpPr>
          <p:cNvPr id="427" name="Google Shape;427;p3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28" name="Google Shape;428;p38"/>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429" name="Google Shape;429;p38"/>
          <p:cNvSpPr/>
          <p:nvPr/>
        </p:nvSpPr>
        <p:spPr>
          <a:xfrm>
            <a:off x="609600" y="1371600"/>
            <a:ext cx="8305800" cy="2354263"/>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Cripe Company issued 100,000 shares of $1 par value common stock at a price of $10 per share. In addition, it has retained earnings of $300,000. </a:t>
            </a:r>
            <a:endParaRPr/>
          </a:p>
          <a:p>
            <a:pPr indent="0" lvl="0" marL="0" marR="0" rtl="0" algn="l">
              <a:lnSpc>
                <a:spcPct val="130000"/>
              </a:lnSpc>
              <a:spcBef>
                <a:spcPts val="1050"/>
              </a:spcBef>
              <a:spcAft>
                <a:spcPts val="0"/>
              </a:spcAft>
              <a:buNone/>
            </a:pPr>
            <a:r>
              <a:rPr b="0" lang="en-US" sz="2100">
                <a:solidFill>
                  <a:schemeClr val="dk1"/>
                </a:solidFill>
                <a:latin typeface="Arial"/>
                <a:ea typeface="Arial"/>
                <a:cs typeface="Arial"/>
                <a:sym typeface="Arial"/>
              </a:rPr>
              <a:t>On January 20, Cripe acquires 10,000 of its shares at $11 per share. Cripe records the reacquisition as follows.</a:t>
            </a:r>
            <a:endParaRPr/>
          </a:p>
        </p:txBody>
      </p:sp>
      <p:sp>
        <p:nvSpPr>
          <p:cNvPr id="430" name="Google Shape;430;p38"/>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REACQUISITION OF SHARES</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animEffect filter="fade" transition="in">
                                      <p:cBhvr>
                                        <p:cTn dur="500"/>
                                        <p:tgtEl>
                                          <p:spTgt spid="4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1" st="1"/>
                                            </p:txEl>
                                          </p:spTgt>
                                        </p:tgtEl>
                                        <p:attrNameLst>
                                          <p:attrName>style.visibility</p:attrName>
                                        </p:attrNameLst>
                                      </p:cBhvr>
                                      <p:to>
                                        <p:strVal val="visible"/>
                                      </p:to>
                                    </p:set>
                                    <p:animEffect filter="fade" transition="in">
                                      <p:cBhvr>
                                        <p:cTn dur="500"/>
                                        <p:tgtEl>
                                          <p:spTgt spid="42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39"/>
          <p:cNvPicPr preferRelativeResize="0"/>
          <p:nvPr/>
        </p:nvPicPr>
        <p:blipFill rotWithShape="1">
          <a:blip r:embed="rId3">
            <a:alphaModFix/>
          </a:blip>
          <a:srcRect b="0" l="0" r="0" t="0"/>
          <a:stretch/>
        </p:blipFill>
        <p:spPr>
          <a:xfrm>
            <a:off x="609600" y="2438400"/>
            <a:ext cx="8153400" cy="3581400"/>
          </a:xfrm>
          <a:prstGeom prst="rect">
            <a:avLst/>
          </a:prstGeom>
          <a:noFill/>
          <a:ln>
            <a:noFill/>
          </a:ln>
        </p:spPr>
      </p:pic>
      <p:sp>
        <p:nvSpPr>
          <p:cNvPr id="436" name="Google Shape;436;p39"/>
          <p:cNvSpPr/>
          <p:nvPr/>
        </p:nvSpPr>
        <p:spPr>
          <a:xfrm>
            <a:off x="609600" y="1371600"/>
            <a:ext cx="8305800" cy="892873"/>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The stockholders’ equity section for Cripe after purchase of the treasury stock.</a:t>
            </a:r>
            <a:endParaRPr/>
          </a:p>
        </p:txBody>
      </p:sp>
      <p:cxnSp>
        <p:nvCxnSpPr>
          <p:cNvPr id="437" name="Google Shape;437;p3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38" name="Google Shape;438;p39"/>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439" name="Google Shape;439;p39"/>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REACQUISITION OF SHARES</a:t>
            </a:r>
            <a:endParaRPr b="1" sz="3200">
              <a:solidFill>
                <a:srgbClr val="00007F"/>
              </a:solidFill>
              <a:latin typeface="Arial"/>
              <a:ea typeface="Arial"/>
              <a:cs typeface="Arial"/>
              <a:sym typeface="Arial"/>
            </a:endParaRPr>
          </a:p>
        </p:txBody>
      </p:sp>
      <p:sp>
        <p:nvSpPr>
          <p:cNvPr id="440" name="Google Shape;440;p39"/>
          <p:cNvSpPr/>
          <p:nvPr/>
        </p:nvSpPr>
        <p:spPr>
          <a:xfrm>
            <a:off x="545402" y="6033263"/>
            <a:ext cx="32063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15-6</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Stockholders’ Equity with No Treasury Stock</a:t>
            </a:r>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p:nvPr/>
        </p:nvSpPr>
        <p:spPr>
          <a:xfrm>
            <a:off x="609600" y="1371600"/>
            <a:ext cx="8001000" cy="592138"/>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2500" u="none" cap="none" strike="noStrike">
                <a:solidFill>
                  <a:srgbClr val="000000"/>
                </a:solidFill>
                <a:latin typeface="Arial"/>
                <a:ea typeface="Arial"/>
                <a:cs typeface="Arial"/>
                <a:sym typeface="Arial"/>
              </a:rPr>
              <a:t>Three primary forms </a:t>
            </a:r>
            <a:r>
              <a:rPr b="0" i="0" lang="en-US" sz="2500" u="none" cap="none" strike="noStrike">
                <a:solidFill>
                  <a:srgbClr val="000000"/>
                </a:solidFill>
                <a:latin typeface="Arial"/>
                <a:ea typeface="Arial"/>
                <a:cs typeface="Arial"/>
                <a:sym typeface="Arial"/>
              </a:rPr>
              <a:t>of business organization</a:t>
            </a:r>
            <a:endParaRPr/>
          </a:p>
        </p:txBody>
      </p:sp>
      <p:sp>
        <p:nvSpPr>
          <p:cNvPr id="78" name="Google Shape;78;p4"/>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CORPORATE CAPITAL</a:t>
            </a:r>
            <a:endParaRPr b="1" i="0" sz="3200" u="none" cap="none" strike="noStrike">
              <a:solidFill>
                <a:srgbClr val="00007F"/>
              </a:solidFill>
              <a:latin typeface="Arial"/>
              <a:ea typeface="Arial"/>
              <a:cs typeface="Arial"/>
              <a:sym typeface="Arial"/>
            </a:endParaRPr>
          </a:p>
        </p:txBody>
      </p:sp>
      <p:sp>
        <p:nvSpPr>
          <p:cNvPr id="79" name="Google Shape;79;p4"/>
          <p:cNvSpPr/>
          <p:nvPr/>
        </p:nvSpPr>
        <p:spPr>
          <a:xfrm>
            <a:off x="762000" y="2209800"/>
            <a:ext cx="2438400" cy="1066800"/>
          </a:xfrm>
          <a:prstGeom prst="rect">
            <a:avLst/>
          </a:prstGeom>
          <a:solidFill>
            <a:srgbClr val="F9EFA5"/>
          </a:solidFill>
          <a:ln cap="flat" cmpd="sng" w="28575">
            <a:solidFill>
              <a:schemeClr val="dk1"/>
            </a:solidFill>
            <a:prstDash val="solid"/>
            <a:miter lim="800000"/>
            <a:headEnd len="sm" w="sm" type="none"/>
            <a:tailEnd len="sm" w="sm" type="none"/>
          </a:ln>
        </p:spPr>
        <p:txBody>
          <a:bodyPr anchorCtr="0" anchor="ctr" bIns="44450" lIns="90475" spcFirstLastPara="1" rIns="90475" wrap="square" tIns="44450">
            <a:noAutofit/>
          </a:bodyPr>
          <a:lstStyle/>
          <a:p>
            <a:pPr indent="0" lvl="0" marL="0" marR="0" rtl="0" algn="ctr">
              <a:spcBef>
                <a:spcPts val="0"/>
              </a:spcBef>
              <a:spcAft>
                <a:spcPts val="0"/>
              </a:spcAft>
              <a:buClr>
                <a:schemeClr val="accent2"/>
              </a:buClr>
              <a:buSzPts val="1800"/>
              <a:buFont typeface="Noto Sans Symbols"/>
              <a:buNone/>
            </a:pPr>
            <a:r>
              <a:rPr b="1" i="0" lang="en-US" sz="2400" u="none" cap="none" strike="noStrike">
                <a:solidFill>
                  <a:schemeClr val="dk1"/>
                </a:solidFill>
                <a:latin typeface="Arial"/>
                <a:ea typeface="Arial"/>
                <a:cs typeface="Arial"/>
                <a:sym typeface="Arial"/>
              </a:rPr>
              <a:t>Proprietorship</a:t>
            </a:r>
            <a:endParaRPr b="1" i="0" sz="2400" u="none" cap="none" strike="noStrike">
              <a:solidFill>
                <a:schemeClr val="dk1"/>
              </a:solidFill>
              <a:latin typeface="Arial"/>
              <a:ea typeface="Arial"/>
              <a:cs typeface="Arial"/>
              <a:sym typeface="Arial"/>
            </a:endParaRPr>
          </a:p>
        </p:txBody>
      </p:sp>
      <p:sp>
        <p:nvSpPr>
          <p:cNvPr id="80" name="Google Shape;80;p4"/>
          <p:cNvSpPr/>
          <p:nvPr/>
        </p:nvSpPr>
        <p:spPr>
          <a:xfrm>
            <a:off x="3352800" y="2209800"/>
            <a:ext cx="2438400" cy="1066800"/>
          </a:xfrm>
          <a:prstGeom prst="rect">
            <a:avLst/>
          </a:prstGeom>
          <a:solidFill>
            <a:srgbClr val="F9EFA5"/>
          </a:solidFill>
          <a:ln cap="flat" cmpd="sng" w="28575">
            <a:solidFill>
              <a:schemeClr val="dk1"/>
            </a:solidFill>
            <a:prstDash val="solid"/>
            <a:miter lim="800000"/>
            <a:headEnd len="sm" w="sm" type="none"/>
            <a:tailEnd len="sm" w="sm" type="none"/>
          </a:ln>
        </p:spPr>
        <p:txBody>
          <a:bodyPr anchorCtr="0" anchor="ctr" bIns="44450" lIns="90475" spcFirstLastPara="1" rIns="90475" wrap="square" tIns="44450">
            <a:noAutofit/>
          </a:bodyPr>
          <a:lstStyle/>
          <a:p>
            <a:pPr indent="0" lvl="0" marL="0" marR="0" rtl="0" algn="ctr">
              <a:spcBef>
                <a:spcPts val="0"/>
              </a:spcBef>
              <a:spcAft>
                <a:spcPts val="0"/>
              </a:spcAft>
              <a:buClr>
                <a:schemeClr val="accent2"/>
              </a:buClr>
              <a:buSzPts val="1800"/>
              <a:buFont typeface="Noto Sans Symbols"/>
              <a:buNone/>
            </a:pPr>
            <a:r>
              <a:rPr b="1" i="0" lang="en-US" sz="2400" u="none" cap="none" strike="noStrike">
                <a:solidFill>
                  <a:schemeClr val="dk1"/>
                </a:solidFill>
                <a:latin typeface="Arial"/>
                <a:ea typeface="Arial"/>
                <a:cs typeface="Arial"/>
                <a:sym typeface="Arial"/>
              </a:rPr>
              <a:t>Partnership</a:t>
            </a:r>
            <a:endParaRPr/>
          </a:p>
        </p:txBody>
      </p:sp>
      <p:sp>
        <p:nvSpPr>
          <p:cNvPr id="81" name="Google Shape;81;p4"/>
          <p:cNvSpPr/>
          <p:nvPr/>
        </p:nvSpPr>
        <p:spPr>
          <a:xfrm>
            <a:off x="5943600" y="2209800"/>
            <a:ext cx="2438400" cy="1066800"/>
          </a:xfrm>
          <a:prstGeom prst="rect">
            <a:avLst/>
          </a:prstGeom>
          <a:solidFill>
            <a:srgbClr val="F9EFA5"/>
          </a:solidFill>
          <a:ln cap="flat" cmpd="sng" w="28575">
            <a:solidFill>
              <a:schemeClr val="dk1"/>
            </a:solidFill>
            <a:prstDash val="solid"/>
            <a:miter lim="800000"/>
            <a:headEnd len="sm" w="sm" type="none"/>
            <a:tailEnd len="sm" w="sm" type="none"/>
          </a:ln>
        </p:spPr>
        <p:txBody>
          <a:bodyPr anchorCtr="0" anchor="ctr" bIns="44450" lIns="90475" spcFirstLastPara="1" rIns="90475" wrap="square" tIns="44450">
            <a:noAutofit/>
          </a:bodyPr>
          <a:lstStyle/>
          <a:p>
            <a:pPr indent="0" lvl="0" marL="0" marR="0" rtl="0" algn="ctr">
              <a:spcBef>
                <a:spcPts val="0"/>
              </a:spcBef>
              <a:spcAft>
                <a:spcPts val="0"/>
              </a:spcAft>
              <a:buClr>
                <a:schemeClr val="accent2"/>
              </a:buClr>
              <a:buSzPts val="1800"/>
              <a:buFont typeface="Noto Sans Symbols"/>
              <a:buNone/>
            </a:pPr>
            <a:r>
              <a:rPr b="1" i="0" lang="en-US" sz="2400" u="none" cap="none" strike="noStrike">
                <a:solidFill>
                  <a:schemeClr val="dk1"/>
                </a:solidFill>
                <a:latin typeface="Arial"/>
                <a:ea typeface="Arial"/>
                <a:cs typeface="Arial"/>
                <a:sym typeface="Arial"/>
              </a:rPr>
              <a:t>Corporation</a:t>
            </a:r>
            <a:endParaRPr/>
          </a:p>
        </p:txBody>
      </p:sp>
      <p:sp>
        <p:nvSpPr>
          <p:cNvPr id="82" name="Google Shape;82;p4"/>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a:p>
        </p:txBody>
      </p:sp>
      <p:sp>
        <p:nvSpPr>
          <p:cNvPr id="83" name="Google Shape;83;p4"/>
          <p:cNvSpPr/>
          <p:nvPr/>
        </p:nvSpPr>
        <p:spPr>
          <a:xfrm>
            <a:off x="609600" y="3571875"/>
            <a:ext cx="8001000" cy="206692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None/>
            </a:pPr>
            <a:r>
              <a:rPr b="1" i="0" lang="en-US" sz="2200" u="none" cap="none" strike="noStrike">
                <a:solidFill>
                  <a:srgbClr val="000000"/>
                </a:solidFill>
                <a:latin typeface="Arial"/>
                <a:ea typeface="Arial"/>
                <a:cs typeface="Arial"/>
                <a:sym typeface="Arial"/>
              </a:rPr>
              <a:t>Special characteristics </a:t>
            </a:r>
            <a:r>
              <a:rPr b="0" i="0" lang="en-US" sz="2200" u="none" cap="none" strike="noStrike">
                <a:solidFill>
                  <a:srgbClr val="000000"/>
                </a:solidFill>
                <a:latin typeface="Arial"/>
                <a:ea typeface="Arial"/>
                <a:cs typeface="Arial"/>
                <a:sym typeface="Arial"/>
              </a:rPr>
              <a:t>of the </a:t>
            </a:r>
            <a:r>
              <a:rPr b="1" i="0" lang="en-US" sz="2200" u="none" cap="none" strike="noStrike">
                <a:solidFill>
                  <a:srgbClr val="000000"/>
                </a:solidFill>
                <a:latin typeface="Arial"/>
                <a:ea typeface="Arial"/>
                <a:cs typeface="Arial"/>
                <a:sym typeface="Arial"/>
              </a:rPr>
              <a:t>corporate form</a:t>
            </a:r>
            <a:r>
              <a:rPr b="0" i="0" lang="en-US" sz="2200" u="none" cap="none" strike="noStrike">
                <a:solidFill>
                  <a:srgbClr val="000000"/>
                </a:solidFill>
                <a:latin typeface="Arial"/>
                <a:ea typeface="Arial"/>
                <a:cs typeface="Arial"/>
                <a:sym typeface="Arial"/>
              </a:rPr>
              <a:t>:</a:t>
            </a:r>
            <a:endParaRPr/>
          </a:p>
          <a:p>
            <a:pPr indent="-457200" lvl="1" marL="684213" marR="0" rtl="0" algn="l">
              <a:lnSpc>
                <a:spcPct val="125000"/>
              </a:lnSpc>
              <a:spcBef>
                <a:spcPts val="735"/>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Influence of state corporate law.</a:t>
            </a:r>
            <a:endParaRPr/>
          </a:p>
          <a:p>
            <a:pPr indent="-457200" lvl="1" marL="684213" marR="0" rtl="0" algn="l">
              <a:lnSpc>
                <a:spcPct val="125000"/>
              </a:lnSpc>
              <a:spcBef>
                <a:spcPts val="735"/>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Use of capital stock or share system.</a:t>
            </a:r>
            <a:endParaRPr/>
          </a:p>
          <a:p>
            <a:pPr indent="-457200" lvl="1" marL="684213" marR="0" rtl="0" algn="l">
              <a:lnSpc>
                <a:spcPct val="125000"/>
              </a:lnSpc>
              <a:spcBef>
                <a:spcPts val="735"/>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Development of a variety of ownership interests.</a:t>
            </a:r>
            <a:endParaRPr/>
          </a:p>
        </p:txBody>
      </p:sp>
      <p:cxnSp>
        <p:nvCxnSpPr>
          <p:cNvPr id="84" name="Google Shape;84;p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0"/>
          <p:cNvSpPr/>
          <p:nvPr/>
        </p:nvSpPr>
        <p:spPr>
          <a:xfrm>
            <a:off x="609600" y="1371600"/>
            <a:ext cx="8001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Sale of Treasury Stock</a:t>
            </a:r>
            <a:endParaRPr/>
          </a:p>
        </p:txBody>
      </p:sp>
      <p:sp>
        <p:nvSpPr>
          <p:cNvPr id="446" name="Google Shape;446;p40"/>
          <p:cNvSpPr/>
          <p:nvPr/>
        </p:nvSpPr>
        <p:spPr>
          <a:xfrm>
            <a:off x="609600" y="1981200"/>
            <a:ext cx="7848600" cy="1578894"/>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Above Cost </a:t>
            </a:r>
            <a:endParaRPr/>
          </a:p>
          <a:p>
            <a:pPr indent="-457200" lvl="1" marL="685800" marR="0" rtl="0" algn="l">
              <a:lnSpc>
                <a:spcPct val="120000"/>
              </a:lnSpc>
              <a:spcBef>
                <a:spcPts val="105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Below Cost</a:t>
            </a:r>
            <a:endParaRPr/>
          </a:p>
          <a:p>
            <a:pPr indent="0" lvl="0" marL="0" marR="0" rtl="0" algn="l">
              <a:lnSpc>
                <a:spcPct val="120000"/>
              </a:lnSpc>
              <a:spcBef>
                <a:spcPts val="1050"/>
              </a:spcBef>
              <a:spcAft>
                <a:spcPts val="0"/>
              </a:spcAft>
              <a:buNone/>
            </a:pPr>
            <a:r>
              <a:rPr b="0" lang="en-US" sz="2100">
                <a:solidFill>
                  <a:srgbClr val="000000"/>
                </a:solidFill>
                <a:latin typeface="Arial"/>
                <a:ea typeface="Arial"/>
                <a:cs typeface="Arial"/>
                <a:sym typeface="Arial"/>
              </a:rPr>
              <a:t>Both increase total assets and stockholders’ equity. </a:t>
            </a:r>
            <a:endParaRPr/>
          </a:p>
        </p:txBody>
      </p:sp>
      <p:cxnSp>
        <p:nvCxnSpPr>
          <p:cNvPr id="447" name="Google Shape;447;p4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48" name="Google Shape;448;p40"/>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449" name="Google Shape;449;p40"/>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REACQUISITION OF SHARES</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1"/>
          <p:cNvSpPr/>
          <p:nvPr/>
        </p:nvSpPr>
        <p:spPr>
          <a:xfrm>
            <a:off x="609600" y="1371600"/>
            <a:ext cx="8039100" cy="135255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100">
                <a:solidFill>
                  <a:srgbClr val="006600"/>
                </a:solidFill>
                <a:latin typeface="Arial"/>
                <a:ea typeface="Arial"/>
                <a:cs typeface="Arial"/>
                <a:sym typeface="Arial"/>
              </a:rPr>
              <a:t>Sale of Treasury Stock </a:t>
            </a:r>
            <a:r>
              <a:rPr b="1" lang="en-US" sz="2100">
                <a:solidFill>
                  <a:srgbClr val="CC0000"/>
                </a:solidFill>
                <a:latin typeface="Arial"/>
                <a:ea typeface="Arial"/>
                <a:cs typeface="Arial"/>
                <a:sym typeface="Arial"/>
              </a:rPr>
              <a:t>above</a:t>
            </a:r>
            <a:r>
              <a:rPr b="1" lang="en-US" sz="2100">
                <a:solidFill>
                  <a:srgbClr val="006600"/>
                </a:solidFill>
                <a:latin typeface="Arial"/>
                <a:ea typeface="Arial"/>
                <a:cs typeface="Arial"/>
                <a:sym typeface="Arial"/>
              </a:rPr>
              <a:t> Cost</a:t>
            </a:r>
            <a:r>
              <a:rPr b="0" lang="en-US" sz="2100">
                <a:solidFill>
                  <a:schemeClr val="dk1"/>
                </a:solidFill>
                <a:latin typeface="Arial"/>
                <a:ea typeface="Arial"/>
                <a:cs typeface="Arial"/>
                <a:sym typeface="Arial"/>
              </a:rPr>
              <a:t>. Cripe acquired 10,000 treasury share at $11 per share. It now sells 1,000 shares at $15 per share on March 10. Cripe records the entry as follows.</a:t>
            </a:r>
            <a:endParaRPr/>
          </a:p>
        </p:txBody>
      </p:sp>
      <p:sp>
        <p:nvSpPr>
          <p:cNvPr id="455" name="Google Shape;455;p41"/>
          <p:cNvSpPr/>
          <p:nvPr/>
        </p:nvSpPr>
        <p:spPr>
          <a:xfrm>
            <a:off x="914400" y="2971800"/>
            <a:ext cx="7924800" cy="1484313"/>
          </a:xfrm>
          <a:prstGeom prst="rect">
            <a:avLst/>
          </a:prstGeom>
          <a:solidFill>
            <a:schemeClr val="lt1"/>
          </a:solidFill>
          <a:ln>
            <a:noFill/>
          </a:ln>
        </p:spPr>
        <p:txBody>
          <a:bodyPr anchorCtr="0" anchor="t" bIns="44450" lIns="90475" spcFirstLastPara="1" rIns="90475" wrap="square" tIns="44450">
            <a:spAutoFit/>
          </a:bodyPr>
          <a:lstStyle/>
          <a:p>
            <a:pPr indent="-454025" lvl="0" marL="457200" marR="0" rtl="0" algn="l">
              <a:lnSpc>
                <a:spcPct val="120000"/>
              </a:lnSpc>
              <a:spcBef>
                <a:spcPts val="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Cash 	15,000</a:t>
            </a:r>
            <a:endParaRPr/>
          </a:p>
          <a:p>
            <a:pPr indent="-454025" lvl="0" marL="457200" marR="0" rtl="0" algn="l">
              <a:lnSpc>
                <a:spcPct val="120000"/>
              </a:lnSpc>
              <a:spcBef>
                <a:spcPts val="90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Treasury Stock 		11,000</a:t>
            </a:r>
            <a:endParaRPr/>
          </a:p>
          <a:p>
            <a:pPr indent="-454025" lvl="0" marL="457200" marR="0" rtl="0" algn="l">
              <a:lnSpc>
                <a:spcPct val="120000"/>
              </a:lnSpc>
              <a:spcBef>
                <a:spcPts val="90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Paid-in Capital from Treasury Stock 		4,000</a:t>
            </a:r>
            <a:endParaRPr/>
          </a:p>
        </p:txBody>
      </p:sp>
      <p:cxnSp>
        <p:nvCxnSpPr>
          <p:cNvPr id="456" name="Google Shape;456;p4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57" name="Google Shape;457;p41"/>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458" name="Google Shape;458;p41"/>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REACQUISITION OF SHARES</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0" st="0"/>
                                            </p:txEl>
                                          </p:spTgt>
                                        </p:tgtEl>
                                        <p:attrNameLst>
                                          <p:attrName>style.visibility</p:attrName>
                                        </p:attrNameLst>
                                      </p:cBhvr>
                                      <p:to>
                                        <p:strVal val="visible"/>
                                      </p:to>
                                    </p:set>
                                    <p:animEffect filter="fade" transition="in">
                                      <p:cBhvr>
                                        <p:cTn dur="500"/>
                                        <p:tgtEl>
                                          <p:spTgt spid="4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1" st="1"/>
                                            </p:txEl>
                                          </p:spTgt>
                                        </p:tgtEl>
                                        <p:attrNameLst>
                                          <p:attrName>style.visibility</p:attrName>
                                        </p:attrNameLst>
                                      </p:cBhvr>
                                      <p:to>
                                        <p:strVal val="visible"/>
                                      </p:to>
                                    </p:set>
                                    <p:animEffect filter="fade" transition="in">
                                      <p:cBhvr>
                                        <p:cTn dur="500"/>
                                        <p:tgtEl>
                                          <p:spTgt spid="4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2" st="2"/>
                                            </p:txEl>
                                          </p:spTgt>
                                        </p:tgtEl>
                                        <p:attrNameLst>
                                          <p:attrName>style.visibility</p:attrName>
                                        </p:attrNameLst>
                                      </p:cBhvr>
                                      <p:to>
                                        <p:strVal val="visible"/>
                                      </p:to>
                                    </p:set>
                                    <p:animEffect filter="fade" transition="in">
                                      <p:cBhvr>
                                        <p:cTn dur="500"/>
                                        <p:tgtEl>
                                          <p:spTgt spid="45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2"/>
          <p:cNvSpPr/>
          <p:nvPr/>
        </p:nvSpPr>
        <p:spPr>
          <a:xfrm>
            <a:off x="609600" y="1371600"/>
            <a:ext cx="8305800" cy="135255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100">
                <a:solidFill>
                  <a:srgbClr val="006600"/>
                </a:solidFill>
                <a:latin typeface="Arial"/>
                <a:ea typeface="Arial"/>
                <a:cs typeface="Arial"/>
                <a:sym typeface="Arial"/>
              </a:rPr>
              <a:t>Sale of Treasury Stock </a:t>
            </a:r>
            <a:r>
              <a:rPr b="1" lang="en-US" sz="2100">
                <a:solidFill>
                  <a:srgbClr val="CC0000"/>
                </a:solidFill>
                <a:latin typeface="Arial"/>
                <a:ea typeface="Arial"/>
                <a:cs typeface="Arial"/>
                <a:sym typeface="Arial"/>
              </a:rPr>
              <a:t>below</a:t>
            </a:r>
            <a:r>
              <a:rPr b="1" lang="en-US" sz="2100">
                <a:solidFill>
                  <a:srgbClr val="006600"/>
                </a:solidFill>
                <a:latin typeface="Arial"/>
                <a:ea typeface="Arial"/>
                <a:cs typeface="Arial"/>
                <a:sym typeface="Arial"/>
              </a:rPr>
              <a:t> Cost</a:t>
            </a:r>
            <a:r>
              <a:rPr b="1" lang="en-US" sz="2100">
                <a:solidFill>
                  <a:schemeClr val="dk1"/>
                </a:solidFill>
                <a:latin typeface="Arial"/>
                <a:ea typeface="Arial"/>
                <a:cs typeface="Arial"/>
                <a:sym typeface="Arial"/>
              </a:rPr>
              <a:t>. </a:t>
            </a:r>
            <a:r>
              <a:rPr b="0" lang="en-US" sz="2100">
                <a:solidFill>
                  <a:schemeClr val="dk1"/>
                </a:solidFill>
                <a:latin typeface="Arial"/>
                <a:ea typeface="Arial"/>
                <a:cs typeface="Arial"/>
                <a:sym typeface="Arial"/>
              </a:rPr>
              <a:t>Cripe sells an additional 1,000 treasury shares on March 21 at $8 per share, it records the sale as follows.</a:t>
            </a:r>
            <a:endParaRPr/>
          </a:p>
        </p:txBody>
      </p:sp>
      <p:sp>
        <p:nvSpPr>
          <p:cNvPr id="464" name="Google Shape;464;p42"/>
          <p:cNvSpPr/>
          <p:nvPr/>
        </p:nvSpPr>
        <p:spPr>
          <a:xfrm>
            <a:off x="914400" y="2971800"/>
            <a:ext cx="8001000" cy="1484313"/>
          </a:xfrm>
          <a:prstGeom prst="rect">
            <a:avLst/>
          </a:prstGeom>
          <a:solidFill>
            <a:schemeClr val="lt1"/>
          </a:solidFill>
          <a:ln>
            <a:noFill/>
          </a:ln>
        </p:spPr>
        <p:txBody>
          <a:bodyPr anchorCtr="0" anchor="t" bIns="44450" lIns="90475" spcFirstLastPara="1" rIns="90475" wrap="square" tIns="44450">
            <a:spAutoFit/>
          </a:bodyPr>
          <a:lstStyle/>
          <a:p>
            <a:pPr indent="-454025" lvl="0" marL="457200" marR="0" rtl="0" algn="l">
              <a:lnSpc>
                <a:spcPct val="120000"/>
              </a:lnSpc>
              <a:spcBef>
                <a:spcPts val="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Cash 	8,000</a:t>
            </a:r>
            <a:endParaRPr/>
          </a:p>
          <a:p>
            <a:pPr indent="-454025" lvl="0" marL="457200" marR="0" rtl="0" algn="l">
              <a:lnSpc>
                <a:spcPct val="120000"/>
              </a:lnSpc>
              <a:spcBef>
                <a:spcPts val="90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Paid-in Capital from Treasury Stock 	3,000</a:t>
            </a:r>
            <a:endParaRPr/>
          </a:p>
          <a:p>
            <a:pPr indent="-454025" lvl="0" marL="457200" marR="0" rtl="0" algn="l">
              <a:lnSpc>
                <a:spcPct val="120000"/>
              </a:lnSpc>
              <a:spcBef>
                <a:spcPts val="90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Treasury Stock 		11,000</a:t>
            </a:r>
            <a:endParaRPr/>
          </a:p>
        </p:txBody>
      </p:sp>
      <p:cxnSp>
        <p:nvCxnSpPr>
          <p:cNvPr id="465" name="Google Shape;465;p4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66" name="Google Shape;466;p42"/>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467" name="Google Shape;467;p42"/>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REACQUISITION OF SHARES</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0" st="0"/>
                                            </p:txEl>
                                          </p:spTgt>
                                        </p:tgtEl>
                                        <p:attrNameLst>
                                          <p:attrName>style.visibility</p:attrName>
                                        </p:attrNameLst>
                                      </p:cBhvr>
                                      <p:to>
                                        <p:strVal val="visible"/>
                                      </p:to>
                                    </p:set>
                                    <p:animEffect filter="fade" transition="in">
                                      <p:cBhvr>
                                        <p:cTn dur="500"/>
                                        <p:tgtEl>
                                          <p:spTgt spid="4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1" st="1"/>
                                            </p:txEl>
                                          </p:spTgt>
                                        </p:tgtEl>
                                        <p:attrNameLst>
                                          <p:attrName>style.visibility</p:attrName>
                                        </p:attrNameLst>
                                      </p:cBhvr>
                                      <p:to>
                                        <p:strVal val="visible"/>
                                      </p:to>
                                    </p:set>
                                    <p:animEffect filter="fade" transition="in">
                                      <p:cBhvr>
                                        <p:cTn dur="500"/>
                                        <p:tgtEl>
                                          <p:spTgt spid="4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2" st="2"/>
                                            </p:txEl>
                                          </p:spTgt>
                                        </p:tgtEl>
                                        <p:attrNameLst>
                                          <p:attrName>style.visibility</p:attrName>
                                        </p:attrNameLst>
                                      </p:cBhvr>
                                      <p:to>
                                        <p:strVal val="visible"/>
                                      </p:to>
                                    </p:set>
                                    <p:animEffect filter="fade" transition="in">
                                      <p:cBhvr>
                                        <p:cTn dur="500"/>
                                        <p:tgtEl>
                                          <p:spTgt spid="46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3"/>
          <p:cNvSpPr/>
          <p:nvPr/>
        </p:nvSpPr>
        <p:spPr>
          <a:xfrm>
            <a:off x="457200" y="3276600"/>
            <a:ext cx="8153400" cy="1066800"/>
          </a:xfrm>
          <a:prstGeom prst="rect">
            <a:avLst/>
          </a:prstGeom>
          <a:solidFill>
            <a:schemeClr val="lt1"/>
          </a:solidFill>
          <a:ln>
            <a:noFill/>
          </a:ln>
        </p:spPr>
        <p:txBody>
          <a:bodyPr anchorCtr="0" anchor="t" bIns="44450" lIns="90475" spcFirstLastPara="1" rIns="90475" wrap="square" tIns="44450">
            <a:noAutofit/>
          </a:bodyPr>
          <a:lstStyle/>
          <a:p>
            <a:pPr indent="-3175" lvl="0" marL="63500" marR="0" rtl="0" algn="l">
              <a:lnSpc>
                <a:spcPct val="130000"/>
              </a:lnSpc>
              <a:spcBef>
                <a:spcPts val="0"/>
              </a:spcBef>
              <a:spcAft>
                <a:spcPts val="0"/>
              </a:spcAft>
              <a:buClr>
                <a:schemeClr val="accent2"/>
              </a:buClr>
              <a:buSzPts val="1575"/>
              <a:buFont typeface="Noto Sans Symbols"/>
              <a:buNone/>
            </a:pPr>
            <a:r>
              <a:rPr b="1" lang="en-US" sz="2100">
                <a:solidFill>
                  <a:schemeClr val="dk1"/>
                </a:solidFill>
                <a:latin typeface="Arial"/>
                <a:ea typeface="Arial"/>
                <a:cs typeface="Arial"/>
                <a:sym typeface="Arial"/>
              </a:rPr>
              <a:t>Illustration:</a:t>
            </a:r>
            <a:r>
              <a:rPr b="0" lang="en-US" sz="2100">
                <a:solidFill>
                  <a:schemeClr val="dk1"/>
                </a:solidFill>
                <a:latin typeface="Arial"/>
                <a:ea typeface="Arial"/>
                <a:cs typeface="Arial"/>
                <a:sym typeface="Arial"/>
              </a:rPr>
              <a:t> Assume that Cripe sells an additional 1,000 shares at $8 per share on April 10.</a:t>
            </a:r>
            <a:endParaRPr/>
          </a:p>
        </p:txBody>
      </p:sp>
      <p:sp>
        <p:nvSpPr>
          <p:cNvPr id="473" name="Google Shape;473;p43"/>
          <p:cNvSpPr/>
          <p:nvPr/>
        </p:nvSpPr>
        <p:spPr>
          <a:xfrm>
            <a:off x="941699" y="1595438"/>
            <a:ext cx="180150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15-7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Treasury Stock Transactions in Paid-in Capital Account</a:t>
            </a:r>
            <a:endParaRPr/>
          </a:p>
        </p:txBody>
      </p:sp>
      <p:sp>
        <p:nvSpPr>
          <p:cNvPr id="474" name="Google Shape;474;p43"/>
          <p:cNvSpPr/>
          <p:nvPr/>
        </p:nvSpPr>
        <p:spPr>
          <a:xfrm>
            <a:off x="914400" y="4267200"/>
            <a:ext cx="7924800" cy="1981200"/>
          </a:xfrm>
          <a:prstGeom prst="rect">
            <a:avLst/>
          </a:prstGeom>
          <a:solidFill>
            <a:schemeClr val="lt1"/>
          </a:solidFill>
          <a:ln>
            <a:noFill/>
          </a:ln>
        </p:spPr>
        <p:txBody>
          <a:bodyPr anchorCtr="0" anchor="t" bIns="44450" lIns="90475" spcFirstLastPara="1" rIns="90475" wrap="square" tIns="44450">
            <a:spAutoFit/>
          </a:bodyPr>
          <a:lstStyle/>
          <a:p>
            <a:pPr indent="-454025" lvl="0" marL="457200" marR="0" rtl="0" algn="l">
              <a:lnSpc>
                <a:spcPct val="120000"/>
              </a:lnSpc>
              <a:spcBef>
                <a:spcPts val="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Cash 	8,000</a:t>
            </a:r>
            <a:endParaRPr/>
          </a:p>
          <a:p>
            <a:pPr indent="-454025" lvl="0" marL="457200" marR="0" rtl="0" algn="l">
              <a:lnSpc>
                <a:spcPct val="120000"/>
              </a:lnSpc>
              <a:spcBef>
                <a:spcPts val="90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Paid-in Capital from Treasury Stock 	1,000</a:t>
            </a:r>
            <a:endParaRPr/>
          </a:p>
          <a:p>
            <a:pPr indent="-454025" lvl="0" marL="457200" marR="0" rtl="0" algn="l">
              <a:lnSpc>
                <a:spcPct val="120000"/>
              </a:lnSpc>
              <a:spcBef>
                <a:spcPts val="90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Retained Earnings 	2,000</a:t>
            </a:r>
            <a:endParaRPr/>
          </a:p>
          <a:p>
            <a:pPr indent="-454025" lvl="0" marL="457200" marR="0" rtl="0" algn="l">
              <a:lnSpc>
                <a:spcPct val="120000"/>
              </a:lnSpc>
              <a:spcBef>
                <a:spcPts val="900"/>
              </a:spcBef>
              <a:spcAft>
                <a:spcPts val="0"/>
              </a:spcAft>
              <a:buClr>
                <a:schemeClr val="accent2"/>
              </a:buClr>
              <a:buSzPts val="1575"/>
              <a:buFont typeface="Noto Sans Symbols"/>
              <a:buNone/>
            </a:pPr>
            <a:r>
              <a:rPr b="0" lang="en-US" sz="2100">
                <a:solidFill>
                  <a:schemeClr val="lt2"/>
                </a:solidFill>
                <a:latin typeface="Arial"/>
                <a:ea typeface="Arial"/>
                <a:cs typeface="Arial"/>
                <a:sym typeface="Arial"/>
              </a:rPr>
              <a:t>	Treasury Stock 		11,000</a:t>
            </a:r>
            <a:endParaRPr/>
          </a:p>
        </p:txBody>
      </p:sp>
      <p:pic>
        <p:nvPicPr>
          <p:cNvPr id="475" name="Google Shape;475;p43"/>
          <p:cNvPicPr preferRelativeResize="0"/>
          <p:nvPr/>
        </p:nvPicPr>
        <p:blipFill rotWithShape="1">
          <a:blip r:embed="rId3">
            <a:alphaModFix/>
          </a:blip>
          <a:srcRect b="0" l="0" r="0" t="0"/>
          <a:stretch/>
        </p:blipFill>
        <p:spPr>
          <a:xfrm>
            <a:off x="2819400" y="1524000"/>
            <a:ext cx="5638800" cy="1570038"/>
          </a:xfrm>
          <a:prstGeom prst="rect">
            <a:avLst/>
          </a:prstGeom>
          <a:noFill/>
          <a:ln>
            <a:noFill/>
          </a:ln>
        </p:spPr>
      </p:pic>
      <p:cxnSp>
        <p:nvCxnSpPr>
          <p:cNvPr id="476" name="Google Shape;476;p4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77" name="Google Shape;477;p43"/>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478" name="Google Shape;478;p43"/>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REACQUISITION OF SHARES</a:t>
            </a:r>
            <a:endParaRPr b="1" sz="3200">
              <a:solidFill>
                <a:srgbClr val="00007F"/>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xEl>
                                              <p:pRg end="0" st="0"/>
                                            </p:txEl>
                                          </p:spTgt>
                                        </p:tgtEl>
                                        <p:attrNameLst>
                                          <p:attrName>style.visibility</p:attrName>
                                        </p:attrNameLst>
                                      </p:cBhvr>
                                      <p:to>
                                        <p:strVal val="visible"/>
                                      </p:to>
                                    </p:set>
                                    <p:animEffect filter="fade" transition="in">
                                      <p:cBhvr>
                                        <p:cTn dur="500"/>
                                        <p:tgtEl>
                                          <p:spTgt spid="4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xEl>
                                              <p:pRg end="1" st="1"/>
                                            </p:txEl>
                                          </p:spTgt>
                                        </p:tgtEl>
                                        <p:attrNameLst>
                                          <p:attrName>style.visibility</p:attrName>
                                        </p:attrNameLst>
                                      </p:cBhvr>
                                      <p:to>
                                        <p:strVal val="visible"/>
                                      </p:to>
                                    </p:set>
                                    <p:animEffect filter="fade" transition="in">
                                      <p:cBhvr>
                                        <p:cTn dur="500"/>
                                        <p:tgtEl>
                                          <p:spTgt spid="4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xEl>
                                              <p:pRg end="2" st="2"/>
                                            </p:txEl>
                                          </p:spTgt>
                                        </p:tgtEl>
                                        <p:attrNameLst>
                                          <p:attrName>style.visibility</p:attrName>
                                        </p:attrNameLst>
                                      </p:cBhvr>
                                      <p:to>
                                        <p:strVal val="visible"/>
                                      </p:to>
                                    </p:set>
                                    <p:animEffect filter="fade" transition="in">
                                      <p:cBhvr>
                                        <p:cTn dur="500"/>
                                        <p:tgtEl>
                                          <p:spTgt spid="4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xEl>
                                              <p:pRg end="3" st="3"/>
                                            </p:txEl>
                                          </p:spTgt>
                                        </p:tgtEl>
                                        <p:attrNameLst>
                                          <p:attrName>style.visibility</p:attrName>
                                        </p:attrNameLst>
                                      </p:cBhvr>
                                      <p:to>
                                        <p:strVal val="visible"/>
                                      </p:to>
                                    </p:set>
                                    <p:animEffect filter="fade" transition="in">
                                      <p:cBhvr>
                                        <p:cTn dur="500"/>
                                        <p:tgtEl>
                                          <p:spTgt spid="47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4"/>
          <p:cNvSpPr/>
          <p:nvPr/>
        </p:nvSpPr>
        <p:spPr>
          <a:xfrm>
            <a:off x="609600" y="1371600"/>
            <a:ext cx="8001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Retiring Treasury Stock</a:t>
            </a:r>
            <a:endParaRPr/>
          </a:p>
        </p:txBody>
      </p:sp>
      <p:sp>
        <p:nvSpPr>
          <p:cNvPr id="484" name="Google Shape;484;p44"/>
          <p:cNvSpPr/>
          <p:nvPr/>
        </p:nvSpPr>
        <p:spPr>
          <a:xfrm>
            <a:off x="609600" y="1968500"/>
            <a:ext cx="7696200" cy="2286000"/>
          </a:xfrm>
          <a:prstGeom prst="rect">
            <a:avLst/>
          </a:prstGeom>
          <a:solidFill>
            <a:schemeClr val="lt1"/>
          </a:solidFill>
          <a:ln>
            <a:noFill/>
          </a:ln>
        </p:spPr>
        <p:txBody>
          <a:bodyPr anchorCtr="0" anchor="t" bIns="44450" lIns="90475" spcFirstLastPara="1" rIns="90475" wrap="square" tIns="44450">
            <a:noAutofit/>
          </a:bodyPr>
          <a:lstStyle/>
          <a:p>
            <a:pPr indent="0" lvl="1" marL="0" marR="0" rtl="0" algn="l">
              <a:lnSpc>
                <a:spcPct val="120000"/>
              </a:lnSpc>
              <a:spcBef>
                <a:spcPts val="0"/>
              </a:spcBef>
              <a:spcAft>
                <a:spcPts val="0"/>
              </a:spcAft>
              <a:buClr>
                <a:schemeClr val="accent2"/>
              </a:buClr>
              <a:buSzPts val="1650"/>
              <a:buFont typeface="Noto Sans Symbols"/>
              <a:buNone/>
            </a:pPr>
            <a:r>
              <a:rPr b="0" i="0" lang="en-US" sz="2200" u="none" cap="none" strike="noStrike">
                <a:solidFill>
                  <a:schemeClr val="lt2"/>
                </a:solidFill>
                <a:latin typeface="Arial"/>
                <a:ea typeface="Arial"/>
                <a:cs typeface="Arial"/>
                <a:sym typeface="Arial"/>
              </a:rPr>
              <a:t>Decision results in </a:t>
            </a:r>
            <a:endParaRPr/>
          </a:p>
          <a:p>
            <a:pPr indent="-450850" lvl="2" marL="682625"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cancellation of the treasury stock and </a:t>
            </a:r>
            <a:endParaRPr/>
          </a:p>
          <a:p>
            <a:pPr indent="-450850" lvl="2" marL="682625"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a reduction in the number of shares of issued stock.</a:t>
            </a:r>
            <a:endParaRPr/>
          </a:p>
        </p:txBody>
      </p:sp>
      <p:cxnSp>
        <p:nvCxnSpPr>
          <p:cNvPr id="485" name="Google Shape;485;p4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86" name="Google Shape;486;p44"/>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487" name="Google Shape;487;p44"/>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REACQUISITION OF SHARES</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5"/>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solidFill>
                  <a:schemeClr val="folHlink"/>
                </a:solidFill>
                <a:latin typeface="Arial"/>
                <a:ea typeface="Arial"/>
                <a:cs typeface="Arial"/>
                <a:sym typeface="Arial"/>
              </a:rPr>
              <a:t>Describe the corporate form and the issuance of shares of stock. </a:t>
            </a:r>
            <a:endParaRPr/>
          </a:p>
          <a:p>
            <a:pPr indent="-341313" lvl="0" marL="341313" rtl="0" algn="l">
              <a:lnSpc>
                <a:spcPct val="115000"/>
              </a:lnSpc>
              <a:spcBef>
                <a:spcPts val="855"/>
              </a:spcBef>
              <a:spcAft>
                <a:spcPts val="0"/>
              </a:spcAft>
              <a:buClr>
                <a:srgbClr val="CC0000"/>
              </a:buClr>
              <a:buSzPts val="1900"/>
              <a:buAutoNum type="arabicPlain"/>
            </a:pPr>
            <a:r>
              <a:rPr b="0" lang="en-US" sz="1900">
                <a:solidFill>
                  <a:schemeClr val="folHlink"/>
                </a:solidFill>
                <a:latin typeface="Arial"/>
                <a:ea typeface="Arial"/>
                <a:cs typeface="Arial"/>
                <a:sym typeface="Arial"/>
              </a:rPr>
              <a:t>Describe the accounting and reporting for reacquisition of shares.</a:t>
            </a:r>
            <a:endParaRPr/>
          </a:p>
        </p:txBody>
      </p:sp>
      <p:sp>
        <p:nvSpPr>
          <p:cNvPr id="493" name="Google Shape;493;p45"/>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494" name="Google Shape;494;p45"/>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Noto Sans Symbols"/>
              <a:buAutoNum type="arabicPlain" startAt="3"/>
            </a:pPr>
            <a:r>
              <a:rPr b="1" lang="en-US" sz="1900">
                <a:solidFill>
                  <a:srgbClr val="CC0000"/>
                </a:solidFill>
                <a:latin typeface="Arial"/>
                <a:ea typeface="Arial"/>
                <a:cs typeface="Arial"/>
                <a:sym typeface="Arial"/>
              </a:rPr>
              <a:t>Understand the accounting and reporting issues related to dividends.</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3"/>
            </a:pPr>
            <a:r>
              <a:rPr b="0" lang="en-US" sz="1900">
                <a:solidFill>
                  <a:schemeClr val="folHlink"/>
                </a:solidFill>
                <a:latin typeface="Arial"/>
                <a:ea typeface="Arial"/>
                <a:cs typeface="Arial"/>
                <a:sym typeface="Arial"/>
              </a:rPr>
              <a:t>Indicate how to present and analyze stockholders’ equity.</a:t>
            </a:r>
            <a:endParaRPr/>
          </a:p>
        </p:txBody>
      </p:sp>
      <p:sp>
        <p:nvSpPr>
          <p:cNvPr id="495" name="Google Shape;495;p45"/>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496" name="Google Shape;496;p45"/>
          <p:cNvSpPr/>
          <p:nvPr/>
        </p:nvSpPr>
        <p:spPr>
          <a:xfrm>
            <a:off x="2326942" y="155057"/>
            <a:ext cx="5978857"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400">
                <a:solidFill>
                  <a:srgbClr val="00007F"/>
                </a:solidFill>
                <a:latin typeface="Arial"/>
                <a:ea typeface="Arial"/>
                <a:cs typeface="Arial"/>
                <a:sym typeface="Arial"/>
              </a:rPr>
              <a:t>Stockholders’ Equity</a:t>
            </a:r>
            <a:endParaRPr/>
          </a:p>
        </p:txBody>
      </p:sp>
      <p:sp>
        <p:nvSpPr>
          <p:cNvPr id="497" name="Google Shape;497;p45"/>
          <p:cNvSpPr txBox="1"/>
          <p:nvPr/>
        </p:nvSpPr>
        <p:spPr>
          <a:xfrm>
            <a:off x="457200" y="76200"/>
            <a:ext cx="1752600"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15</a:t>
            </a:r>
            <a:endParaRPr b="0" sz="10700">
              <a:solidFill>
                <a:srgbClr val="006600"/>
              </a:solidFill>
              <a:latin typeface="Arial"/>
              <a:ea typeface="Arial"/>
              <a:cs typeface="Arial"/>
              <a:sym typeface="Arial"/>
            </a:endParaRPr>
          </a:p>
        </p:txBody>
      </p:sp>
      <p:cxnSp>
        <p:nvCxnSpPr>
          <p:cNvPr id="498" name="Google Shape;498;p45"/>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499" name="Google Shape;499;p45"/>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500" name="Google Shape;500;p4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6"/>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DIVIDEND POLICY</a:t>
            </a:r>
            <a:endParaRPr b="1" sz="3200">
              <a:solidFill>
                <a:srgbClr val="00007F"/>
              </a:solidFill>
              <a:latin typeface="Arial"/>
              <a:ea typeface="Arial"/>
              <a:cs typeface="Arial"/>
              <a:sym typeface="Arial"/>
            </a:endParaRPr>
          </a:p>
        </p:txBody>
      </p:sp>
      <p:sp>
        <p:nvSpPr>
          <p:cNvPr id="506" name="Google Shape;506;p46"/>
          <p:cNvSpPr txBox="1"/>
          <p:nvPr>
            <p:ph idx="1" type="body"/>
          </p:nvPr>
        </p:nvSpPr>
        <p:spPr>
          <a:xfrm>
            <a:off x="609600" y="1371600"/>
            <a:ext cx="8153400" cy="4343400"/>
          </a:xfrm>
          <a:prstGeom prst="rect">
            <a:avLst/>
          </a:prstGeom>
          <a:noFill/>
          <a:ln>
            <a:noFill/>
          </a:ln>
        </p:spPr>
        <p:txBody>
          <a:bodyPr anchorCtr="0" anchor="t" bIns="44450" lIns="90475" spcFirstLastPara="1" rIns="90475" wrap="square" tIns="44450">
            <a:noAutofit/>
          </a:bodyPr>
          <a:lstStyle/>
          <a:p>
            <a:pPr indent="0" lvl="0" marL="0" rtl="0" algn="l">
              <a:lnSpc>
                <a:spcPct val="125000"/>
              </a:lnSpc>
              <a:spcBef>
                <a:spcPts val="0"/>
              </a:spcBef>
              <a:spcAft>
                <a:spcPts val="0"/>
              </a:spcAft>
              <a:buSzPts val="1650"/>
              <a:buFont typeface="Noto Sans Symbols"/>
              <a:buNone/>
            </a:pPr>
            <a:r>
              <a:rPr lang="en-US" sz="2200">
                <a:latin typeface="Arial"/>
                <a:ea typeface="Arial"/>
                <a:cs typeface="Arial"/>
                <a:sym typeface="Arial"/>
              </a:rPr>
              <a:t>Few companies pay dividends in amounts equal to their legally available retained earnings.</a:t>
            </a:r>
            <a:r>
              <a:rPr lang="en-US" sz="2200">
                <a:solidFill>
                  <a:srgbClr val="FAFD00"/>
                </a:solidFill>
                <a:latin typeface="Arial"/>
                <a:ea typeface="Arial"/>
                <a:cs typeface="Arial"/>
                <a:sym typeface="Arial"/>
              </a:rPr>
              <a:t>  </a:t>
            </a:r>
            <a:r>
              <a:rPr lang="en-US" sz="2200">
                <a:latin typeface="Arial"/>
                <a:ea typeface="Arial"/>
                <a:cs typeface="Arial"/>
                <a:sym typeface="Arial"/>
              </a:rPr>
              <a:t>Why?</a:t>
            </a:r>
            <a:endParaRPr/>
          </a:p>
          <a:p>
            <a:pPr indent="-457200" lvl="1" marL="685800" rtl="0" algn="l">
              <a:lnSpc>
                <a:spcPct val="125000"/>
              </a:lnSpc>
              <a:spcBef>
                <a:spcPts val="1200"/>
              </a:spcBef>
              <a:spcAft>
                <a:spcPts val="0"/>
              </a:spcAft>
              <a:buClr>
                <a:schemeClr val="dk1"/>
              </a:buClr>
              <a:buSzPts val="2100"/>
              <a:buFont typeface="Comic Sans MS"/>
              <a:buAutoNum type="arabicPeriod"/>
            </a:pPr>
            <a:r>
              <a:rPr b="0" lang="en-US" sz="2100">
                <a:solidFill>
                  <a:schemeClr val="dk1"/>
                </a:solidFill>
                <a:latin typeface="Arial"/>
                <a:ea typeface="Arial"/>
                <a:cs typeface="Arial"/>
                <a:sym typeface="Arial"/>
              </a:rPr>
              <a:t>Maintain agreements with creditors.</a:t>
            </a:r>
            <a:endParaRPr/>
          </a:p>
          <a:p>
            <a:pPr indent="-457200" lvl="1" marL="685800" rtl="0" algn="l">
              <a:lnSpc>
                <a:spcPct val="125000"/>
              </a:lnSpc>
              <a:spcBef>
                <a:spcPts val="1200"/>
              </a:spcBef>
              <a:spcAft>
                <a:spcPts val="0"/>
              </a:spcAft>
              <a:buClr>
                <a:schemeClr val="dk1"/>
              </a:buClr>
              <a:buSzPts val="2100"/>
              <a:buFont typeface="Comic Sans MS"/>
              <a:buAutoNum type="arabicPeriod"/>
            </a:pPr>
            <a:r>
              <a:rPr b="0" lang="en-US" sz="2100">
                <a:solidFill>
                  <a:schemeClr val="dk1"/>
                </a:solidFill>
                <a:latin typeface="Arial"/>
                <a:ea typeface="Arial"/>
                <a:cs typeface="Arial"/>
                <a:sym typeface="Arial"/>
              </a:rPr>
              <a:t>Meet state incorporation requirements.</a:t>
            </a:r>
            <a:endParaRPr/>
          </a:p>
          <a:p>
            <a:pPr indent="-457200" lvl="1" marL="685800" rtl="0" algn="l">
              <a:lnSpc>
                <a:spcPct val="125000"/>
              </a:lnSpc>
              <a:spcBef>
                <a:spcPts val="1200"/>
              </a:spcBef>
              <a:spcAft>
                <a:spcPts val="0"/>
              </a:spcAft>
              <a:buClr>
                <a:schemeClr val="dk1"/>
              </a:buClr>
              <a:buSzPts val="2100"/>
              <a:buFont typeface="Comic Sans MS"/>
              <a:buAutoNum type="arabicPeriod"/>
            </a:pPr>
            <a:r>
              <a:rPr b="0" lang="en-US" sz="2100">
                <a:solidFill>
                  <a:schemeClr val="dk1"/>
                </a:solidFill>
                <a:latin typeface="Arial"/>
                <a:ea typeface="Arial"/>
                <a:cs typeface="Arial"/>
                <a:sym typeface="Arial"/>
              </a:rPr>
              <a:t>To finance growth or expansion.</a:t>
            </a:r>
            <a:endParaRPr/>
          </a:p>
          <a:p>
            <a:pPr indent="-457200" lvl="1" marL="685800" rtl="0" algn="l">
              <a:lnSpc>
                <a:spcPct val="125000"/>
              </a:lnSpc>
              <a:spcBef>
                <a:spcPts val="1200"/>
              </a:spcBef>
              <a:spcAft>
                <a:spcPts val="0"/>
              </a:spcAft>
              <a:buClr>
                <a:schemeClr val="dk1"/>
              </a:buClr>
              <a:buSzPts val="2100"/>
              <a:buFont typeface="Comic Sans MS"/>
              <a:buAutoNum type="arabicPeriod"/>
            </a:pPr>
            <a:r>
              <a:rPr b="0" lang="en-US" sz="2100">
                <a:solidFill>
                  <a:schemeClr val="dk1"/>
                </a:solidFill>
                <a:latin typeface="Arial"/>
                <a:ea typeface="Arial"/>
                <a:cs typeface="Arial"/>
                <a:sym typeface="Arial"/>
              </a:rPr>
              <a:t>To smooth out dividend payments.</a:t>
            </a:r>
            <a:endParaRPr/>
          </a:p>
          <a:p>
            <a:pPr indent="-457200" lvl="1" marL="685800" rtl="0" algn="l">
              <a:lnSpc>
                <a:spcPct val="125000"/>
              </a:lnSpc>
              <a:spcBef>
                <a:spcPts val="1200"/>
              </a:spcBef>
              <a:spcAft>
                <a:spcPts val="0"/>
              </a:spcAft>
              <a:buClr>
                <a:schemeClr val="dk1"/>
              </a:buClr>
              <a:buSzPts val="2100"/>
              <a:buFont typeface="Comic Sans MS"/>
              <a:buAutoNum type="arabicPeriod"/>
            </a:pPr>
            <a:r>
              <a:rPr b="0" lang="en-US" sz="2100">
                <a:solidFill>
                  <a:schemeClr val="dk1"/>
                </a:solidFill>
                <a:latin typeface="Arial"/>
                <a:ea typeface="Arial"/>
                <a:cs typeface="Arial"/>
                <a:sym typeface="Arial"/>
              </a:rPr>
              <a:t>To build </a:t>
            </a:r>
            <a:r>
              <a:rPr b="0" lang="en-US" sz="2100">
                <a:solidFill>
                  <a:schemeClr val="folHlink"/>
                </a:solidFill>
                <a:latin typeface="Arial"/>
                <a:ea typeface="Arial"/>
                <a:cs typeface="Arial"/>
                <a:sym typeface="Arial"/>
              </a:rPr>
              <a:t>up a cushion against possible losses.</a:t>
            </a:r>
            <a:endParaRPr/>
          </a:p>
        </p:txBody>
      </p:sp>
      <p:cxnSp>
        <p:nvCxnSpPr>
          <p:cNvPr id="507" name="Google Shape;507;p4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08" name="Google Shape;508;p46"/>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7"/>
          <p:cNvSpPr/>
          <p:nvPr/>
        </p:nvSpPr>
        <p:spPr>
          <a:xfrm>
            <a:off x="609600" y="2027520"/>
            <a:ext cx="8229600" cy="1219200"/>
          </a:xfrm>
          <a:prstGeom prst="rect">
            <a:avLst/>
          </a:prstGeom>
          <a:noFill/>
          <a:ln>
            <a:noFill/>
          </a:ln>
        </p:spPr>
        <p:txBody>
          <a:bodyPr anchorCtr="0" anchor="t" bIns="44450" lIns="90475" spcFirstLastPara="1" rIns="90475" wrap="square" tIns="44450">
            <a:noAutofit/>
          </a:bodyPr>
          <a:lstStyle/>
          <a:p>
            <a:pPr indent="-3175" lvl="0" marL="3175" marR="0" rtl="0" algn="l">
              <a:lnSpc>
                <a:spcPct val="125000"/>
              </a:lnSpc>
              <a:spcBef>
                <a:spcPts val="0"/>
              </a:spcBef>
              <a:spcAft>
                <a:spcPts val="0"/>
              </a:spcAft>
              <a:buClr>
                <a:schemeClr val="accent2"/>
              </a:buClr>
              <a:buSzPts val="1650"/>
              <a:buFont typeface="Noto Sans Symbols"/>
              <a:buNone/>
            </a:pPr>
            <a:r>
              <a:rPr b="0" lang="en-US" sz="2200">
                <a:solidFill>
                  <a:schemeClr val="dk1"/>
                </a:solidFill>
                <a:latin typeface="Arial"/>
                <a:ea typeface="Arial"/>
                <a:cs typeface="Arial"/>
                <a:sym typeface="Arial"/>
              </a:rPr>
              <a:t>A company should not pay a dividend unless both the present and future financial position warrant the distribution. </a:t>
            </a:r>
            <a:endParaRPr b="0" sz="2200">
              <a:solidFill>
                <a:schemeClr val="dk1"/>
              </a:solidFill>
              <a:latin typeface="Arial"/>
              <a:ea typeface="Arial"/>
              <a:cs typeface="Arial"/>
              <a:sym typeface="Arial"/>
            </a:endParaRPr>
          </a:p>
          <a:p>
            <a:pPr indent="-3175" lvl="0" marL="3175" marR="0" rtl="0" algn="l">
              <a:lnSpc>
                <a:spcPct val="125000"/>
              </a:lnSpc>
              <a:spcBef>
                <a:spcPts val="1200"/>
              </a:spcBef>
              <a:spcAft>
                <a:spcPts val="0"/>
              </a:spcAft>
              <a:buClr>
                <a:schemeClr val="accent2"/>
              </a:buClr>
              <a:buSzPts val="1650"/>
              <a:buFont typeface="Noto Sans Symbols"/>
              <a:buNone/>
            </a:pPr>
            <a:r>
              <a:rPr b="0" lang="en-US" sz="2200">
                <a:solidFill>
                  <a:schemeClr val="dk1"/>
                </a:solidFill>
                <a:latin typeface="Arial"/>
                <a:ea typeface="Arial"/>
                <a:cs typeface="Arial"/>
                <a:sym typeface="Arial"/>
              </a:rPr>
              <a:t>The SEC encourages companies to disclose their dividend policy in their annual report, especially those that </a:t>
            </a:r>
            <a:endParaRPr b="0" sz="2200">
              <a:solidFill>
                <a:schemeClr val="dk1"/>
              </a:solidFill>
              <a:latin typeface="Arial"/>
              <a:ea typeface="Arial"/>
              <a:cs typeface="Arial"/>
              <a:sym typeface="Arial"/>
            </a:endParaRPr>
          </a:p>
          <a:p>
            <a:pPr indent="-457200" lvl="0" marL="687388" marR="0" rtl="0" algn="l">
              <a:lnSpc>
                <a:spcPct val="125000"/>
              </a:lnSpc>
              <a:spcBef>
                <a:spcPts val="1200"/>
              </a:spcBef>
              <a:spcAft>
                <a:spcPts val="0"/>
              </a:spcAft>
              <a:buClr>
                <a:schemeClr val="dk1"/>
              </a:buClr>
              <a:buSzPts val="2100"/>
              <a:buFont typeface="Comic Sans MS"/>
              <a:buAutoNum type="arabicPeriod"/>
            </a:pPr>
            <a:r>
              <a:rPr b="0" lang="en-US" sz="2100">
                <a:solidFill>
                  <a:schemeClr val="dk1"/>
                </a:solidFill>
                <a:latin typeface="Arial"/>
                <a:ea typeface="Arial"/>
                <a:cs typeface="Arial"/>
                <a:sym typeface="Arial"/>
              </a:rPr>
              <a:t>have earnings but fail to pay dividends, or</a:t>
            </a:r>
            <a:endParaRPr/>
          </a:p>
          <a:p>
            <a:pPr indent="-457200" lvl="0" marL="687388" marR="0" rtl="0" algn="l">
              <a:lnSpc>
                <a:spcPct val="125000"/>
              </a:lnSpc>
              <a:spcBef>
                <a:spcPts val="1200"/>
              </a:spcBef>
              <a:spcAft>
                <a:spcPts val="0"/>
              </a:spcAft>
              <a:buClr>
                <a:schemeClr val="dk1"/>
              </a:buClr>
              <a:buSzPts val="2100"/>
              <a:buFont typeface="Comic Sans MS"/>
              <a:buAutoNum type="arabicPeriod"/>
            </a:pPr>
            <a:r>
              <a:rPr b="0" lang="en-US" sz="2100">
                <a:solidFill>
                  <a:schemeClr val="dk1"/>
                </a:solidFill>
                <a:latin typeface="Arial"/>
                <a:ea typeface="Arial"/>
                <a:cs typeface="Arial"/>
                <a:sym typeface="Arial"/>
              </a:rPr>
              <a:t>do not expect to pay dividends in the foreseeable future. </a:t>
            </a:r>
            <a:endParaRPr b="0" sz="2100">
              <a:solidFill>
                <a:schemeClr val="dk1"/>
              </a:solidFill>
              <a:latin typeface="Arial"/>
              <a:ea typeface="Arial"/>
              <a:cs typeface="Arial"/>
              <a:sym typeface="Arial"/>
            </a:endParaRPr>
          </a:p>
          <a:p>
            <a:pPr indent="0" lvl="0" marL="0" marR="0" rtl="0" algn="l">
              <a:lnSpc>
                <a:spcPct val="125000"/>
              </a:lnSpc>
              <a:spcBef>
                <a:spcPts val="1200"/>
              </a:spcBef>
              <a:spcAft>
                <a:spcPts val="0"/>
              </a:spcAft>
              <a:buNone/>
            </a:pPr>
            <a:r>
              <a:rPr b="0" lang="en-US" sz="2100">
                <a:solidFill>
                  <a:schemeClr val="dk1"/>
                </a:solidFill>
                <a:latin typeface="Arial"/>
                <a:ea typeface="Arial"/>
                <a:cs typeface="Arial"/>
                <a:sym typeface="Arial"/>
              </a:rPr>
              <a:t>The SEC encourages companies that consistently pay dividends to indicate whether they intend to continue this practice in the future.</a:t>
            </a:r>
            <a:endParaRPr/>
          </a:p>
        </p:txBody>
      </p:sp>
      <p:sp>
        <p:nvSpPr>
          <p:cNvPr id="514" name="Google Shape;514;p47"/>
          <p:cNvSpPr/>
          <p:nvPr/>
        </p:nvSpPr>
        <p:spPr>
          <a:xfrm>
            <a:off x="609600" y="1371600"/>
            <a:ext cx="8382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Financial Condition and Dividend Distributions </a:t>
            </a:r>
            <a:endParaRPr/>
          </a:p>
        </p:txBody>
      </p:sp>
      <p:sp>
        <p:nvSpPr>
          <p:cNvPr id="515" name="Google Shape;515;p47"/>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DIVIDEND POLICY</a:t>
            </a:r>
            <a:endParaRPr b="1" sz="3200">
              <a:solidFill>
                <a:srgbClr val="00007F"/>
              </a:solidFill>
              <a:latin typeface="Arial"/>
              <a:ea typeface="Arial"/>
              <a:cs typeface="Arial"/>
              <a:sym typeface="Arial"/>
            </a:endParaRPr>
          </a:p>
        </p:txBody>
      </p:sp>
      <p:cxnSp>
        <p:nvCxnSpPr>
          <p:cNvPr id="516" name="Google Shape;516;p4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17" name="Google Shape;517;p47"/>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8"/>
          <p:cNvSpPr/>
          <p:nvPr/>
        </p:nvSpPr>
        <p:spPr>
          <a:xfrm>
            <a:off x="609600" y="2057400"/>
            <a:ext cx="7620000" cy="1525802"/>
          </a:xfrm>
          <a:prstGeom prst="rect">
            <a:avLst/>
          </a:prstGeom>
          <a:noFill/>
          <a:ln>
            <a:noFill/>
          </a:ln>
        </p:spPr>
        <p:txBody>
          <a:bodyPr anchorCtr="0" anchor="t" bIns="45700" lIns="91425" spcFirstLastPara="1" rIns="91425" wrap="square" tIns="45700">
            <a:spAutoFit/>
          </a:bodyPr>
          <a:lstStyle/>
          <a:p>
            <a:pPr indent="-460375" lvl="0" marL="687388" marR="0" rtl="0" algn="l">
              <a:lnSpc>
                <a:spcPct val="115000"/>
              </a:lnSpc>
              <a:spcBef>
                <a:spcPts val="0"/>
              </a:spcBef>
              <a:spcAft>
                <a:spcPts val="0"/>
              </a:spcAft>
              <a:buClr>
                <a:schemeClr val="folHlink"/>
              </a:buClr>
              <a:buSzPts val="2300"/>
              <a:buFont typeface="Arial"/>
              <a:buAutoNum type="arabicPeriod"/>
            </a:pPr>
            <a:r>
              <a:rPr b="0" lang="en-US" sz="2300">
                <a:solidFill>
                  <a:schemeClr val="folHlink"/>
                </a:solidFill>
                <a:latin typeface="Arial"/>
                <a:ea typeface="Arial"/>
                <a:cs typeface="Arial"/>
                <a:sym typeface="Arial"/>
              </a:rPr>
              <a:t>Cash dividends.</a:t>
            </a:r>
            <a:endParaRPr/>
          </a:p>
          <a:p>
            <a:pPr indent="-460375" lvl="0" marL="687388" marR="0" rtl="0" algn="l">
              <a:lnSpc>
                <a:spcPct val="115000"/>
              </a:lnSpc>
              <a:spcBef>
                <a:spcPts val="690"/>
              </a:spcBef>
              <a:spcAft>
                <a:spcPts val="0"/>
              </a:spcAft>
              <a:buClr>
                <a:schemeClr val="folHlink"/>
              </a:buClr>
              <a:buSzPts val="2300"/>
              <a:buFont typeface="Arial"/>
              <a:buAutoNum type="arabicPeriod"/>
            </a:pPr>
            <a:r>
              <a:rPr b="0" lang="en-US" sz="2300">
                <a:solidFill>
                  <a:schemeClr val="folHlink"/>
                </a:solidFill>
                <a:latin typeface="Arial"/>
                <a:ea typeface="Arial"/>
                <a:cs typeface="Arial"/>
                <a:sym typeface="Arial"/>
              </a:rPr>
              <a:t>Property dividends (dividends in kind). </a:t>
            </a:r>
            <a:endParaRPr/>
          </a:p>
          <a:p>
            <a:pPr indent="-460375" lvl="0" marL="687388" marR="0" rtl="0" algn="l">
              <a:lnSpc>
                <a:spcPct val="115000"/>
              </a:lnSpc>
              <a:spcBef>
                <a:spcPts val="690"/>
              </a:spcBef>
              <a:spcAft>
                <a:spcPts val="0"/>
              </a:spcAft>
              <a:buClr>
                <a:schemeClr val="folHlink"/>
              </a:buClr>
              <a:buSzPts val="2300"/>
              <a:buFont typeface="Arial"/>
              <a:buAutoNum type="arabicPeriod"/>
            </a:pPr>
            <a:r>
              <a:rPr b="0" lang="en-US" sz="2300">
                <a:solidFill>
                  <a:schemeClr val="folHlink"/>
                </a:solidFill>
                <a:latin typeface="Arial"/>
                <a:ea typeface="Arial"/>
                <a:cs typeface="Arial"/>
                <a:sym typeface="Arial"/>
              </a:rPr>
              <a:t>Liquidating dividends.</a:t>
            </a:r>
            <a:endParaRPr/>
          </a:p>
        </p:txBody>
      </p:sp>
      <p:sp>
        <p:nvSpPr>
          <p:cNvPr id="523" name="Google Shape;523;p48"/>
          <p:cNvSpPr/>
          <p:nvPr/>
        </p:nvSpPr>
        <p:spPr>
          <a:xfrm>
            <a:off x="609600" y="3733800"/>
            <a:ext cx="8229600" cy="1219200"/>
          </a:xfrm>
          <a:prstGeom prst="rect">
            <a:avLst/>
          </a:prstGeom>
          <a:noFill/>
          <a:ln>
            <a:noFill/>
          </a:ln>
        </p:spPr>
        <p:txBody>
          <a:bodyPr anchorCtr="0" anchor="t" bIns="44450" lIns="90475" spcFirstLastPara="1" rIns="90475" wrap="square" tIns="44450">
            <a:noAutofit/>
          </a:bodyPr>
          <a:lstStyle/>
          <a:p>
            <a:pPr indent="-3175" lvl="0" marL="3175" marR="0" rtl="0" algn="l">
              <a:lnSpc>
                <a:spcPct val="125000"/>
              </a:lnSpc>
              <a:spcBef>
                <a:spcPts val="0"/>
              </a:spcBef>
              <a:spcAft>
                <a:spcPts val="0"/>
              </a:spcAft>
              <a:buClr>
                <a:schemeClr val="accent2"/>
              </a:buClr>
              <a:buSzPts val="1650"/>
              <a:buFont typeface="Noto Sans Symbols"/>
              <a:buNone/>
            </a:pPr>
            <a:r>
              <a:rPr b="0" lang="en-US" sz="2200">
                <a:solidFill>
                  <a:schemeClr val="dk1"/>
                </a:solidFill>
                <a:latin typeface="Arial"/>
                <a:ea typeface="Arial"/>
                <a:cs typeface="Arial"/>
                <a:sym typeface="Arial"/>
              </a:rPr>
              <a:t>All dividends, except for stock dividends, </a:t>
            </a:r>
            <a:r>
              <a:rPr b="1" lang="en-US" sz="2200">
                <a:solidFill>
                  <a:schemeClr val="dk1"/>
                </a:solidFill>
                <a:latin typeface="Arial"/>
                <a:ea typeface="Arial"/>
                <a:cs typeface="Arial"/>
                <a:sym typeface="Arial"/>
              </a:rPr>
              <a:t>reduce the total stockholders’ equity</a:t>
            </a:r>
            <a:r>
              <a:rPr b="0" lang="en-US" sz="2200">
                <a:solidFill>
                  <a:schemeClr val="dk1"/>
                </a:solidFill>
                <a:latin typeface="Arial"/>
                <a:ea typeface="Arial"/>
                <a:cs typeface="Arial"/>
                <a:sym typeface="Arial"/>
              </a:rPr>
              <a:t> in the corporation.</a:t>
            </a:r>
            <a:endParaRPr/>
          </a:p>
        </p:txBody>
      </p:sp>
      <p:sp>
        <p:nvSpPr>
          <p:cNvPr id="524" name="Google Shape;524;p48"/>
          <p:cNvSpPr/>
          <p:nvPr/>
        </p:nvSpPr>
        <p:spPr>
          <a:xfrm>
            <a:off x="609600" y="1371600"/>
            <a:ext cx="8001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Types of Dividends</a:t>
            </a:r>
            <a:endParaRPr/>
          </a:p>
        </p:txBody>
      </p:sp>
      <p:cxnSp>
        <p:nvCxnSpPr>
          <p:cNvPr id="525" name="Google Shape;525;p4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26" name="Google Shape;526;p48"/>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527" name="Google Shape;527;p48"/>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DIVIDEND POLICY</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9"/>
          <p:cNvSpPr txBox="1"/>
          <p:nvPr>
            <p:ph idx="1" type="body"/>
          </p:nvPr>
        </p:nvSpPr>
        <p:spPr>
          <a:xfrm>
            <a:off x="609600" y="1371600"/>
            <a:ext cx="7772400" cy="3657600"/>
          </a:xfrm>
          <a:prstGeom prst="rect">
            <a:avLst/>
          </a:prstGeom>
          <a:noFill/>
          <a:ln>
            <a:noFill/>
          </a:ln>
        </p:spPr>
        <p:txBody>
          <a:bodyPr anchorCtr="0" anchor="t" bIns="44450" lIns="90475" spcFirstLastPara="1" rIns="90475" wrap="square" tIns="44450">
            <a:noAutofit/>
          </a:bodyPr>
          <a:lstStyle/>
          <a:p>
            <a:pPr indent="0" lvl="0" marL="0" rtl="0" algn="l">
              <a:lnSpc>
                <a:spcPct val="120000"/>
              </a:lnSpc>
              <a:spcBef>
                <a:spcPts val="0"/>
              </a:spcBef>
              <a:spcAft>
                <a:spcPts val="0"/>
              </a:spcAft>
              <a:buSzPts val="2100"/>
              <a:buFont typeface="Noto Sans Symbols"/>
              <a:buNone/>
            </a:pPr>
            <a:r>
              <a:rPr lang="en-US">
                <a:solidFill>
                  <a:srgbClr val="006600"/>
                </a:solidFill>
                <a:latin typeface="Arial"/>
                <a:ea typeface="Arial"/>
                <a:cs typeface="Arial"/>
                <a:sym typeface="Arial"/>
              </a:rPr>
              <a:t>Cash Dividends</a:t>
            </a:r>
            <a:endParaRPr/>
          </a:p>
          <a:p>
            <a:pPr indent="-458788" lvl="1" marL="685800" rtl="0" algn="l">
              <a:lnSpc>
                <a:spcPct val="120000"/>
              </a:lnSpc>
              <a:spcBef>
                <a:spcPts val="1200"/>
              </a:spcBef>
              <a:spcAft>
                <a:spcPts val="0"/>
              </a:spcAft>
              <a:buClr>
                <a:srgbClr val="CC0000"/>
              </a:buClr>
              <a:buSzPts val="1760"/>
              <a:buFont typeface="Noto Sans Symbols"/>
              <a:buChar char="◆"/>
            </a:pPr>
            <a:r>
              <a:rPr b="0" lang="en-US" sz="2200">
                <a:solidFill>
                  <a:srgbClr val="000000"/>
                </a:solidFill>
                <a:latin typeface="Arial"/>
                <a:ea typeface="Arial"/>
                <a:cs typeface="Arial"/>
                <a:sym typeface="Arial"/>
              </a:rPr>
              <a:t>Board of directors vote on the declaration of </a:t>
            </a:r>
            <a:r>
              <a:rPr lang="en-US" sz="2200">
                <a:solidFill>
                  <a:srgbClr val="00007F"/>
                </a:solidFill>
                <a:latin typeface="Arial"/>
                <a:ea typeface="Arial"/>
                <a:cs typeface="Arial"/>
                <a:sym typeface="Arial"/>
              </a:rPr>
              <a:t>cash dividends</a:t>
            </a:r>
            <a:r>
              <a:rPr b="0" lang="en-US" sz="2200">
                <a:solidFill>
                  <a:srgbClr val="000000"/>
                </a:solidFill>
                <a:latin typeface="Arial"/>
                <a:ea typeface="Arial"/>
                <a:cs typeface="Arial"/>
                <a:sym typeface="Arial"/>
              </a:rPr>
              <a:t>.</a:t>
            </a:r>
            <a:endParaRPr/>
          </a:p>
          <a:p>
            <a:pPr indent="-458788" lvl="1" marL="685800" rtl="0" algn="l">
              <a:lnSpc>
                <a:spcPct val="120000"/>
              </a:lnSpc>
              <a:spcBef>
                <a:spcPts val="1200"/>
              </a:spcBef>
              <a:spcAft>
                <a:spcPts val="0"/>
              </a:spcAft>
              <a:buClr>
                <a:srgbClr val="CC0000"/>
              </a:buClr>
              <a:buSzPts val="1760"/>
              <a:buFont typeface="Noto Sans Symbols"/>
              <a:buChar char="◆"/>
            </a:pPr>
            <a:r>
              <a:rPr b="0" lang="en-US" sz="2200">
                <a:solidFill>
                  <a:srgbClr val="000000"/>
                </a:solidFill>
                <a:latin typeface="Arial"/>
                <a:ea typeface="Arial"/>
                <a:cs typeface="Arial"/>
                <a:sym typeface="Arial"/>
              </a:rPr>
              <a:t>A declared cash dividend </a:t>
            </a:r>
            <a:r>
              <a:rPr b="0" lang="en-US" sz="2300">
                <a:solidFill>
                  <a:srgbClr val="000000"/>
                </a:solidFill>
                <a:latin typeface="Arial"/>
                <a:ea typeface="Arial"/>
                <a:cs typeface="Arial"/>
                <a:sym typeface="Arial"/>
              </a:rPr>
              <a:t>is a liability.</a:t>
            </a:r>
            <a:endParaRPr/>
          </a:p>
        </p:txBody>
      </p:sp>
      <p:sp>
        <p:nvSpPr>
          <p:cNvPr id="533" name="Google Shape;533;p49"/>
          <p:cNvSpPr/>
          <p:nvPr/>
        </p:nvSpPr>
        <p:spPr>
          <a:xfrm>
            <a:off x="4953000" y="4019550"/>
            <a:ext cx="3200400" cy="1847850"/>
          </a:xfrm>
          <a:prstGeom prst="rect">
            <a:avLst/>
          </a:prstGeom>
          <a:solidFill>
            <a:schemeClr val="lt1"/>
          </a:solidFill>
          <a:ln cap="sq" cmpd="sng" w="2857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114300" lvl="0" marL="171450" marR="0" rtl="0" algn="l">
              <a:lnSpc>
                <a:spcPct val="120000"/>
              </a:lnSpc>
              <a:spcBef>
                <a:spcPts val="0"/>
              </a:spcBef>
              <a:spcAft>
                <a:spcPts val="0"/>
              </a:spcAft>
              <a:buClr>
                <a:schemeClr val="accent2"/>
              </a:buClr>
              <a:buSzPts val="1500"/>
              <a:buFont typeface="Arial"/>
              <a:buNone/>
            </a:pPr>
            <a:r>
              <a:rPr b="1" lang="en-US" sz="2000">
                <a:solidFill>
                  <a:schemeClr val="dk1"/>
                </a:solidFill>
                <a:latin typeface="Arial"/>
                <a:ea typeface="Arial"/>
                <a:cs typeface="Arial"/>
                <a:sym typeface="Arial"/>
              </a:rPr>
              <a:t>Three dates:</a:t>
            </a:r>
            <a:endParaRPr/>
          </a:p>
          <a:p>
            <a:pPr indent="-400050" lvl="1" marL="685800" marR="0" rtl="0" algn="l">
              <a:lnSpc>
                <a:spcPct val="120000"/>
              </a:lnSpc>
              <a:spcBef>
                <a:spcPts val="4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Date of declaration</a:t>
            </a:r>
            <a:endParaRPr/>
          </a:p>
          <a:p>
            <a:pPr indent="-400050" lvl="1" marL="685800" marR="0" rtl="0" algn="l">
              <a:lnSpc>
                <a:spcPct val="120000"/>
              </a:lnSpc>
              <a:spcBef>
                <a:spcPts val="4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Date of record</a:t>
            </a:r>
            <a:endParaRPr/>
          </a:p>
          <a:p>
            <a:pPr indent="-400050" lvl="1" marL="685800" marR="0" rtl="0" algn="l">
              <a:lnSpc>
                <a:spcPct val="120000"/>
              </a:lnSpc>
              <a:spcBef>
                <a:spcPts val="4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Date of payment</a:t>
            </a:r>
            <a:endParaRPr/>
          </a:p>
          <a:p>
            <a:pPr indent="-400050" lvl="1" marL="685800" marR="0" rtl="0" algn="l">
              <a:lnSpc>
                <a:spcPct val="120000"/>
              </a:lnSpc>
              <a:spcBef>
                <a:spcPts val="80"/>
              </a:spcBef>
              <a:spcAft>
                <a:spcPts val="0"/>
              </a:spcAft>
              <a:buClr>
                <a:schemeClr val="folHlink"/>
              </a:buClr>
              <a:buSzPts val="400"/>
              <a:buFont typeface="Arial"/>
              <a:buNone/>
            </a:pPr>
            <a:r>
              <a:t/>
            </a:r>
            <a:endParaRPr b="0" i="0" sz="400" u="none" cap="none" strike="noStrike">
              <a:solidFill>
                <a:schemeClr val="dk1"/>
              </a:solidFill>
              <a:latin typeface="Arial"/>
              <a:ea typeface="Arial"/>
              <a:cs typeface="Arial"/>
              <a:sym typeface="Arial"/>
            </a:endParaRPr>
          </a:p>
        </p:txBody>
      </p:sp>
      <p:sp>
        <p:nvSpPr>
          <p:cNvPr id="534" name="Google Shape;534;p49"/>
          <p:cNvSpPr/>
          <p:nvPr/>
        </p:nvSpPr>
        <p:spPr>
          <a:xfrm>
            <a:off x="838200" y="3581400"/>
            <a:ext cx="3810000" cy="1981200"/>
          </a:xfrm>
          <a:prstGeom prst="rect">
            <a:avLst/>
          </a:prstGeom>
          <a:noFill/>
          <a:ln>
            <a:noFill/>
          </a:ln>
        </p:spPr>
        <p:txBody>
          <a:bodyPr anchorCtr="0" anchor="t" bIns="44450" lIns="90475" spcFirstLastPara="1" rIns="90475" wrap="square" tIns="44450">
            <a:noAutofit/>
          </a:bodyPr>
          <a:lstStyle/>
          <a:p>
            <a:pPr indent="-457200" lvl="0" marL="457200" marR="0" rtl="0" algn="l">
              <a:lnSpc>
                <a:spcPct val="115000"/>
              </a:lnSpc>
              <a:spcBef>
                <a:spcPts val="0"/>
              </a:spcBef>
              <a:spcAft>
                <a:spcPts val="0"/>
              </a:spcAft>
              <a:buClr>
                <a:srgbClr val="CC0000"/>
              </a:buClr>
              <a:buSzPts val="1760"/>
              <a:buFont typeface="Noto Sans Symbols"/>
              <a:buChar char="◆"/>
            </a:pPr>
            <a:r>
              <a:rPr b="0" lang="en-US" sz="2200">
                <a:solidFill>
                  <a:srgbClr val="000000"/>
                </a:solidFill>
                <a:latin typeface="Arial"/>
                <a:ea typeface="Arial"/>
                <a:cs typeface="Arial"/>
                <a:sym typeface="Arial"/>
              </a:rPr>
              <a:t>Companies do not declare or pay cash dividends on treasury stock.</a:t>
            </a:r>
            <a:endParaRPr/>
          </a:p>
        </p:txBody>
      </p:sp>
      <p:sp>
        <p:nvSpPr>
          <p:cNvPr id="535" name="Google Shape;535;p49"/>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CC0000"/>
                </a:solidFill>
                <a:latin typeface="Arial"/>
                <a:ea typeface="Arial"/>
                <a:cs typeface="Arial"/>
                <a:sym typeface="Arial"/>
              </a:rPr>
              <a:t>Types of Dividends</a:t>
            </a:r>
            <a:endParaRPr/>
          </a:p>
        </p:txBody>
      </p:sp>
      <p:cxnSp>
        <p:nvCxnSpPr>
          <p:cNvPr id="536" name="Google Shape;536;p4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37" name="Google Shape;537;p49"/>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p:nvPr/>
        </p:nvSpPr>
        <p:spPr>
          <a:xfrm>
            <a:off x="609600" y="1371600"/>
            <a:ext cx="8001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006600"/>
                </a:solidFill>
                <a:latin typeface="Arial"/>
                <a:ea typeface="Arial"/>
                <a:cs typeface="Arial"/>
                <a:sym typeface="Arial"/>
              </a:rPr>
              <a:t>State Corporate Law</a:t>
            </a:r>
            <a:endParaRPr/>
          </a:p>
        </p:txBody>
      </p:sp>
      <p:sp>
        <p:nvSpPr>
          <p:cNvPr id="90" name="Google Shape;90;p5"/>
          <p:cNvSpPr/>
          <p:nvPr/>
        </p:nvSpPr>
        <p:spPr>
          <a:xfrm>
            <a:off x="609600" y="2012950"/>
            <a:ext cx="7848600" cy="3811588"/>
          </a:xfrm>
          <a:prstGeom prst="rect">
            <a:avLst/>
          </a:prstGeom>
          <a:noFill/>
          <a:ln>
            <a:noFill/>
          </a:ln>
        </p:spPr>
        <p:txBody>
          <a:bodyPr anchorCtr="0" anchor="t" bIns="45700" lIns="91425" spcFirstLastPara="1" rIns="91425" wrap="square" tIns="45700">
            <a:spAutoFit/>
          </a:bodyPr>
          <a:lstStyle/>
          <a:p>
            <a:pPr indent="-463550" lvl="0" marL="688975" marR="0" rtl="0" algn="l">
              <a:lnSpc>
                <a:spcPct val="120000"/>
              </a:lnSpc>
              <a:spcBef>
                <a:spcPts val="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Corporation must submit </a:t>
            </a:r>
            <a:r>
              <a:rPr b="1" i="0" lang="en-US" sz="2100" u="none" cap="none" strike="noStrike">
                <a:solidFill>
                  <a:srgbClr val="000000"/>
                </a:solidFill>
                <a:latin typeface="Arial"/>
                <a:ea typeface="Arial"/>
                <a:cs typeface="Arial"/>
                <a:sym typeface="Arial"/>
              </a:rPr>
              <a:t>articles of incorporation</a:t>
            </a:r>
            <a:r>
              <a:rPr b="0" i="0" lang="en-US" sz="2100" u="none" cap="none" strike="noStrike">
                <a:solidFill>
                  <a:srgbClr val="000000"/>
                </a:solidFill>
                <a:latin typeface="Arial"/>
                <a:ea typeface="Arial"/>
                <a:cs typeface="Arial"/>
                <a:sym typeface="Arial"/>
              </a:rPr>
              <a:t> to the state in which incorporation is desired.</a:t>
            </a:r>
            <a:endParaRPr/>
          </a:p>
          <a:p>
            <a:pPr indent="-463550" lvl="0" marL="688975"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State issues a corporation charter.</a:t>
            </a:r>
            <a:endParaRPr/>
          </a:p>
          <a:p>
            <a:pPr indent="-463550" lvl="0" marL="688975"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Advantage to incorporate in a state whose laws favor the corporate form of business organization.</a:t>
            </a:r>
            <a:endParaRPr/>
          </a:p>
          <a:p>
            <a:pPr indent="-450850" lvl="1" marL="1252538" marR="0" rtl="0" algn="l">
              <a:lnSpc>
                <a:spcPct val="120000"/>
              </a:lnSpc>
              <a:spcBef>
                <a:spcPts val="1200"/>
              </a:spcBef>
              <a:spcAft>
                <a:spcPts val="0"/>
              </a:spcAft>
              <a:buClr>
                <a:srgbClr val="CC0000"/>
              </a:buClr>
              <a:buSzPts val="1800"/>
              <a:buFont typeface="Arial"/>
              <a:buChar char="►"/>
            </a:pPr>
            <a:r>
              <a:rPr b="0" i="0" lang="en-US" sz="2000" u="none" cap="none" strike="noStrike">
                <a:solidFill>
                  <a:srgbClr val="000000"/>
                </a:solidFill>
                <a:latin typeface="Arial"/>
                <a:ea typeface="Arial"/>
                <a:cs typeface="Arial"/>
                <a:sym typeface="Arial"/>
              </a:rPr>
              <a:t>Delaware</a:t>
            </a:r>
            <a:endParaRPr/>
          </a:p>
          <a:p>
            <a:pPr indent="-463550" lvl="0" marL="688975"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chemeClr val="folHlink"/>
                </a:solidFill>
                <a:latin typeface="Arial"/>
                <a:ea typeface="Arial"/>
                <a:cs typeface="Arial"/>
                <a:sym typeface="Arial"/>
              </a:rPr>
              <a:t>Accounting for stockholder’s equity follows the provisions of each state’s business incorporation act. </a:t>
            </a:r>
            <a:endParaRPr/>
          </a:p>
        </p:txBody>
      </p:sp>
      <p:cxnSp>
        <p:nvCxnSpPr>
          <p:cNvPr id="91" name="Google Shape;91;p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2" name="Google Shape;92;p5"/>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a:p>
        </p:txBody>
      </p:sp>
      <p:sp>
        <p:nvSpPr>
          <p:cNvPr id="93" name="Google Shape;93;p5"/>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CORPORATE CAPITAL</a:t>
            </a:r>
            <a:endParaRPr b="1" i="0" sz="3200" u="none" cap="none" strike="noStrike">
              <a:solidFill>
                <a:srgbClr val="00007F"/>
              </a:solidFill>
              <a:latin typeface="Arial"/>
              <a:ea typeface="Arial"/>
              <a:cs typeface="Arial"/>
              <a:sym typeface="Arial"/>
            </a:endParaRP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0"/>
          <p:cNvSpPr/>
          <p:nvPr/>
        </p:nvSpPr>
        <p:spPr>
          <a:xfrm>
            <a:off x="609600" y="1357313"/>
            <a:ext cx="8305800" cy="1295400"/>
          </a:xfrm>
          <a:prstGeom prst="rect">
            <a:avLst/>
          </a:prstGeom>
          <a:solidFill>
            <a:schemeClr val="lt1"/>
          </a:solidFill>
          <a:ln>
            <a:noFill/>
          </a:ln>
        </p:spPr>
        <p:txBody>
          <a:bodyPr anchorCtr="0" anchor="t" bIns="44450" lIns="90475" spcFirstLastPara="1" rIns="90475" wrap="square" tIns="44450">
            <a:noAutofit/>
          </a:bodyPr>
          <a:lstStyle/>
          <a:p>
            <a:pPr indent="0" lvl="0" marL="0" marR="0" rtl="0" algn="l">
              <a:lnSpc>
                <a:spcPct val="130000"/>
              </a:lnSpc>
              <a:spcBef>
                <a:spcPts val="0"/>
              </a:spcBef>
              <a:spcAft>
                <a:spcPts val="0"/>
              </a:spcAft>
              <a:buClr>
                <a:schemeClr val="accent2"/>
              </a:buClr>
              <a:buSzPts val="1500"/>
              <a:buFont typeface="Noto Sans Symbols"/>
              <a:buNone/>
            </a:pPr>
            <a:r>
              <a:rPr b="1" lang="en-US" sz="2000">
                <a:solidFill>
                  <a:schemeClr val="dk1"/>
                </a:solidFill>
                <a:latin typeface="Arial"/>
                <a:ea typeface="Arial"/>
                <a:cs typeface="Arial"/>
                <a:sym typeface="Arial"/>
              </a:rPr>
              <a:t>Illustration:</a:t>
            </a:r>
            <a:r>
              <a:rPr b="0" lang="en-US" sz="2000">
                <a:solidFill>
                  <a:schemeClr val="dk1"/>
                </a:solidFill>
                <a:latin typeface="Arial"/>
                <a:ea typeface="Arial"/>
                <a:cs typeface="Arial"/>
                <a:sym typeface="Arial"/>
              </a:rPr>
              <a:t> David Freight Corp. on June 10 declared a cash dividend of 50 cents a share on 1.8 million shares payable July 16 to all stockholders of record June 24.</a:t>
            </a:r>
            <a:endParaRPr/>
          </a:p>
        </p:txBody>
      </p:sp>
      <p:sp>
        <p:nvSpPr>
          <p:cNvPr id="543" name="Google Shape;543;p50"/>
          <p:cNvSpPr/>
          <p:nvPr/>
        </p:nvSpPr>
        <p:spPr>
          <a:xfrm>
            <a:off x="609600" y="2759075"/>
            <a:ext cx="7620000" cy="344709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0000"/>
              </a:lnSpc>
              <a:spcBef>
                <a:spcPts val="0"/>
              </a:spcBef>
              <a:spcAft>
                <a:spcPts val="0"/>
              </a:spcAft>
              <a:buNone/>
            </a:pPr>
            <a:r>
              <a:rPr b="1" lang="en-US" sz="2000">
                <a:solidFill>
                  <a:schemeClr val="folHlink"/>
                </a:solidFill>
                <a:latin typeface="Arial"/>
                <a:ea typeface="Arial"/>
                <a:cs typeface="Arial"/>
                <a:sym typeface="Arial"/>
              </a:rPr>
              <a:t>At date of declaration (June 10)</a:t>
            </a:r>
            <a:endParaRPr/>
          </a:p>
          <a:p>
            <a:pPr indent="-457200" lvl="0" marL="457200" marR="0" rtl="0" algn="l">
              <a:lnSpc>
                <a:spcPct val="120000"/>
              </a:lnSpc>
              <a:spcBef>
                <a:spcPts val="1200"/>
              </a:spcBef>
              <a:spcAft>
                <a:spcPts val="0"/>
              </a:spcAft>
              <a:buNone/>
            </a:pPr>
            <a:r>
              <a:rPr b="0" lang="en-US" sz="2000">
                <a:solidFill>
                  <a:schemeClr val="folHlink"/>
                </a:solidFill>
                <a:latin typeface="Arial"/>
                <a:ea typeface="Arial"/>
                <a:cs typeface="Arial"/>
                <a:sym typeface="Arial"/>
              </a:rPr>
              <a:t>	Retained Earnings  	900,000</a:t>
            </a:r>
            <a:endParaRPr/>
          </a:p>
          <a:p>
            <a:pPr indent="-457200" lvl="0" marL="457200" marR="0" rtl="0" algn="l">
              <a:lnSpc>
                <a:spcPct val="120000"/>
              </a:lnSpc>
              <a:spcBef>
                <a:spcPts val="600"/>
              </a:spcBef>
              <a:spcAft>
                <a:spcPts val="0"/>
              </a:spcAft>
              <a:buNone/>
            </a:pPr>
            <a:r>
              <a:rPr b="0" lang="en-US" sz="2000">
                <a:solidFill>
                  <a:schemeClr val="folHlink"/>
                </a:solidFill>
                <a:latin typeface="Arial"/>
                <a:ea typeface="Arial"/>
                <a:cs typeface="Arial"/>
                <a:sym typeface="Arial"/>
              </a:rPr>
              <a:t>		Dividends Payable 		900,000</a:t>
            </a:r>
            <a:endParaRPr/>
          </a:p>
          <a:p>
            <a:pPr indent="-457200" lvl="0" marL="457200" marR="0" rtl="0" algn="l">
              <a:lnSpc>
                <a:spcPct val="120000"/>
              </a:lnSpc>
              <a:spcBef>
                <a:spcPts val="1200"/>
              </a:spcBef>
              <a:spcAft>
                <a:spcPts val="0"/>
              </a:spcAft>
              <a:buNone/>
            </a:pPr>
            <a:r>
              <a:rPr b="1" lang="en-US" sz="2000">
                <a:solidFill>
                  <a:schemeClr val="folHlink"/>
                </a:solidFill>
                <a:latin typeface="Arial"/>
                <a:ea typeface="Arial"/>
                <a:cs typeface="Arial"/>
                <a:sym typeface="Arial"/>
              </a:rPr>
              <a:t>At date of record (June 24)                            </a:t>
            </a:r>
            <a:r>
              <a:rPr b="0" lang="en-US" sz="2000">
                <a:solidFill>
                  <a:schemeClr val="folHlink"/>
                </a:solidFill>
                <a:latin typeface="Arial"/>
                <a:ea typeface="Arial"/>
                <a:cs typeface="Arial"/>
                <a:sym typeface="Arial"/>
              </a:rPr>
              <a:t>No entry</a:t>
            </a:r>
            <a:endParaRPr/>
          </a:p>
          <a:p>
            <a:pPr indent="-457200" lvl="0" marL="457200" marR="0" rtl="0" algn="l">
              <a:lnSpc>
                <a:spcPct val="120000"/>
              </a:lnSpc>
              <a:spcBef>
                <a:spcPts val="1200"/>
              </a:spcBef>
              <a:spcAft>
                <a:spcPts val="0"/>
              </a:spcAft>
              <a:buNone/>
            </a:pPr>
            <a:r>
              <a:rPr b="1" lang="en-US" sz="2000">
                <a:solidFill>
                  <a:schemeClr val="folHlink"/>
                </a:solidFill>
                <a:latin typeface="Arial"/>
                <a:ea typeface="Arial"/>
                <a:cs typeface="Arial"/>
                <a:sym typeface="Arial"/>
              </a:rPr>
              <a:t>At date of payment (July 16)</a:t>
            </a:r>
            <a:endParaRPr/>
          </a:p>
          <a:p>
            <a:pPr indent="-457200" lvl="0" marL="457200" marR="0" rtl="0" algn="l">
              <a:lnSpc>
                <a:spcPct val="120000"/>
              </a:lnSpc>
              <a:spcBef>
                <a:spcPts val="1200"/>
              </a:spcBef>
              <a:spcAft>
                <a:spcPts val="0"/>
              </a:spcAft>
              <a:buNone/>
            </a:pPr>
            <a:r>
              <a:rPr b="0" lang="en-US" sz="2000">
                <a:solidFill>
                  <a:schemeClr val="folHlink"/>
                </a:solidFill>
                <a:latin typeface="Arial"/>
                <a:ea typeface="Arial"/>
                <a:cs typeface="Arial"/>
                <a:sym typeface="Arial"/>
              </a:rPr>
              <a:t>	Dividends Payable 	900,000</a:t>
            </a:r>
            <a:endParaRPr/>
          </a:p>
          <a:p>
            <a:pPr indent="-457200" lvl="0" marL="457200" marR="0" rtl="0" algn="l">
              <a:lnSpc>
                <a:spcPct val="120000"/>
              </a:lnSpc>
              <a:spcBef>
                <a:spcPts val="600"/>
              </a:spcBef>
              <a:spcAft>
                <a:spcPts val="0"/>
              </a:spcAft>
              <a:buNone/>
            </a:pPr>
            <a:r>
              <a:rPr b="0" lang="en-US" sz="2000">
                <a:solidFill>
                  <a:schemeClr val="folHlink"/>
                </a:solidFill>
                <a:latin typeface="Arial"/>
                <a:ea typeface="Arial"/>
                <a:cs typeface="Arial"/>
                <a:sym typeface="Arial"/>
              </a:rPr>
              <a:t>		Cash 		900,000</a:t>
            </a:r>
            <a:endParaRPr/>
          </a:p>
        </p:txBody>
      </p:sp>
      <p:sp>
        <p:nvSpPr>
          <p:cNvPr id="544" name="Google Shape;544;p50"/>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6600"/>
                </a:solidFill>
                <a:latin typeface="Arial"/>
                <a:ea typeface="Arial"/>
                <a:cs typeface="Arial"/>
                <a:sym typeface="Arial"/>
              </a:rPr>
              <a:t>Cash Dividends</a:t>
            </a:r>
            <a:endParaRPr b="1" sz="3200">
              <a:solidFill>
                <a:srgbClr val="006600"/>
              </a:solidFill>
              <a:latin typeface="Arial"/>
              <a:ea typeface="Arial"/>
              <a:cs typeface="Arial"/>
              <a:sym typeface="Arial"/>
            </a:endParaRPr>
          </a:p>
        </p:txBody>
      </p:sp>
      <p:cxnSp>
        <p:nvCxnSpPr>
          <p:cNvPr id="545" name="Google Shape;545;p5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46" name="Google Shape;546;p50"/>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0" st="0"/>
                                            </p:txEl>
                                          </p:spTgt>
                                        </p:tgtEl>
                                        <p:attrNameLst>
                                          <p:attrName>style.visibility</p:attrName>
                                        </p:attrNameLst>
                                      </p:cBhvr>
                                      <p:to>
                                        <p:strVal val="visible"/>
                                      </p:to>
                                    </p:set>
                                    <p:animEffect filter="fade" transition="in">
                                      <p:cBhvr>
                                        <p:cTn dur="500"/>
                                        <p:tgtEl>
                                          <p:spTgt spid="5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1" st="1"/>
                                            </p:txEl>
                                          </p:spTgt>
                                        </p:tgtEl>
                                        <p:attrNameLst>
                                          <p:attrName>style.visibility</p:attrName>
                                        </p:attrNameLst>
                                      </p:cBhvr>
                                      <p:to>
                                        <p:strVal val="visible"/>
                                      </p:to>
                                    </p:set>
                                    <p:animEffect filter="fade" transition="in">
                                      <p:cBhvr>
                                        <p:cTn dur="500"/>
                                        <p:tgtEl>
                                          <p:spTgt spid="5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2" st="2"/>
                                            </p:txEl>
                                          </p:spTgt>
                                        </p:tgtEl>
                                        <p:attrNameLst>
                                          <p:attrName>style.visibility</p:attrName>
                                        </p:attrNameLst>
                                      </p:cBhvr>
                                      <p:to>
                                        <p:strVal val="visible"/>
                                      </p:to>
                                    </p:set>
                                    <p:animEffect filter="fade" transition="in">
                                      <p:cBhvr>
                                        <p:cTn dur="500"/>
                                        <p:tgtEl>
                                          <p:spTgt spid="5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3" st="3"/>
                                            </p:txEl>
                                          </p:spTgt>
                                        </p:tgtEl>
                                        <p:attrNameLst>
                                          <p:attrName>style.visibility</p:attrName>
                                        </p:attrNameLst>
                                      </p:cBhvr>
                                      <p:to>
                                        <p:strVal val="visible"/>
                                      </p:to>
                                    </p:set>
                                    <p:animEffect filter="fade" transition="in">
                                      <p:cBhvr>
                                        <p:cTn dur="500"/>
                                        <p:tgtEl>
                                          <p:spTgt spid="5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4" st="4"/>
                                            </p:txEl>
                                          </p:spTgt>
                                        </p:tgtEl>
                                        <p:attrNameLst>
                                          <p:attrName>style.visibility</p:attrName>
                                        </p:attrNameLst>
                                      </p:cBhvr>
                                      <p:to>
                                        <p:strVal val="visible"/>
                                      </p:to>
                                    </p:set>
                                    <p:animEffect filter="fade" transition="in">
                                      <p:cBhvr>
                                        <p:cTn dur="500"/>
                                        <p:tgtEl>
                                          <p:spTgt spid="5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5" st="5"/>
                                            </p:txEl>
                                          </p:spTgt>
                                        </p:tgtEl>
                                        <p:attrNameLst>
                                          <p:attrName>style.visibility</p:attrName>
                                        </p:attrNameLst>
                                      </p:cBhvr>
                                      <p:to>
                                        <p:strVal val="visible"/>
                                      </p:to>
                                    </p:set>
                                    <p:animEffect filter="fade" transition="in">
                                      <p:cBhvr>
                                        <p:cTn dur="500"/>
                                        <p:tgtEl>
                                          <p:spTgt spid="54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6" st="6"/>
                                            </p:txEl>
                                          </p:spTgt>
                                        </p:tgtEl>
                                        <p:attrNameLst>
                                          <p:attrName>style.visibility</p:attrName>
                                        </p:attrNameLst>
                                      </p:cBhvr>
                                      <p:to>
                                        <p:strVal val="visible"/>
                                      </p:to>
                                    </p:set>
                                    <p:animEffect filter="fade" transition="in">
                                      <p:cBhvr>
                                        <p:cTn dur="500"/>
                                        <p:tgtEl>
                                          <p:spTgt spid="54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1"/>
          <p:cNvSpPr txBox="1"/>
          <p:nvPr>
            <p:ph idx="1" type="body"/>
          </p:nvPr>
        </p:nvSpPr>
        <p:spPr>
          <a:xfrm>
            <a:off x="609600" y="1371600"/>
            <a:ext cx="8153400" cy="2743200"/>
          </a:xfrm>
          <a:prstGeom prst="rect">
            <a:avLst/>
          </a:prstGeom>
          <a:noFill/>
          <a:ln>
            <a:noFill/>
          </a:ln>
        </p:spPr>
        <p:txBody>
          <a:bodyPr anchorCtr="0" anchor="t" bIns="44450" lIns="90475" spcFirstLastPara="1" rIns="90475" wrap="square" tIns="44450">
            <a:noAutofit/>
          </a:bodyPr>
          <a:lstStyle/>
          <a:p>
            <a:pPr indent="0" lvl="0" marL="0" rtl="0" algn="l">
              <a:lnSpc>
                <a:spcPct val="120000"/>
              </a:lnSpc>
              <a:spcBef>
                <a:spcPts val="0"/>
              </a:spcBef>
              <a:spcAft>
                <a:spcPts val="0"/>
              </a:spcAft>
              <a:buSzPts val="2100"/>
              <a:buFont typeface="Noto Sans Symbols"/>
              <a:buNone/>
            </a:pPr>
            <a:r>
              <a:rPr lang="en-US">
                <a:solidFill>
                  <a:srgbClr val="006600"/>
                </a:solidFill>
                <a:latin typeface="Arial"/>
                <a:ea typeface="Arial"/>
                <a:cs typeface="Arial"/>
                <a:sym typeface="Arial"/>
              </a:rPr>
              <a:t>Property Dividends</a:t>
            </a:r>
            <a:endParaRPr/>
          </a:p>
          <a:p>
            <a:pPr indent="-458788" lvl="1" marL="685800" rtl="0" algn="l">
              <a:lnSpc>
                <a:spcPct val="120000"/>
              </a:lnSpc>
              <a:spcBef>
                <a:spcPts val="1200"/>
              </a:spcBef>
              <a:spcAft>
                <a:spcPts val="0"/>
              </a:spcAft>
              <a:buClr>
                <a:srgbClr val="CC0000"/>
              </a:buClr>
              <a:buSzPts val="1680"/>
              <a:buFont typeface="Noto Sans Symbols"/>
              <a:buChar char="◆"/>
            </a:pPr>
            <a:r>
              <a:rPr b="0" lang="en-US" sz="2100">
                <a:solidFill>
                  <a:srgbClr val="000000"/>
                </a:solidFill>
                <a:latin typeface="Arial"/>
                <a:ea typeface="Arial"/>
                <a:cs typeface="Arial"/>
                <a:sym typeface="Arial"/>
              </a:rPr>
              <a:t>Dividends payable in assets other than cash.</a:t>
            </a:r>
            <a:endParaRPr/>
          </a:p>
          <a:p>
            <a:pPr indent="-458788" lvl="1" marL="685800" rtl="0" algn="l">
              <a:lnSpc>
                <a:spcPct val="120000"/>
              </a:lnSpc>
              <a:spcBef>
                <a:spcPts val="1200"/>
              </a:spcBef>
              <a:spcAft>
                <a:spcPts val="0"/>
              </a:spcAft>
              <a:buClr>
                <a:srgbClr val="CC0000"/>
              </a:buClr>
              <a:buSzPts val="1680"/>
              <a:buFont typeface="Noto Sans Symbols"/>
              <a:buChar char="◆"/>
            </a:pPr>
            <a:r>
              <a:rPr b="0" lang="en-US" sz="2100">
                <a:solidFill>
                  <a:srgbClr val="000000"/>
                </a:solidFill>
                <a:latin typeface="Arial"/>
                <a:ea typeface="Arial"/>
                <a:cs typeface="Arial"/>
                <a:sym typeface="Arial"/>
              </a:rPr>
              <a:t>Restate at fair value the property it will distribute, recognizing any gain or loss.</a:t>
            </a:r>
            <a:endParaRPr/>
          </a:p>
        </p:txBody>
      </p:sp>
      <p:cxnSp>
        <p:nvCxnSpPr>
          <p:cNvPr id="552" name="Google Shape;552;p5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53" name="Google Shape;553;p51"/>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554" name="Google Shape;554;p51"/>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CC0000"/>
                </a:solidFill>
                <a:latin typeface="Arial"/>
                <a:ea typeface="Arial"/>
                <a:cs typeface="Arial"/>
                <a:sym typeface="Arial"/>
              </a:rPr>
              <a:t>Types of Dividends</a:t>
            </a:r>
            <a:endParaRP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2"/>
          <p:cNvSpPr/>
          <p:nvPr/>
        </p:nvSpPr>
        <p:spPr>
          <a:xfrm>
            <a:off x="609600" y="1371600"/>
            <a:ext cx="7962900" cy="2438400"/>
          </a:xfrm>
          <a:prstGeom prst="rect">
            <a:avLst/>
          </a:prstGeom>
          <a:solidFill>
            <a:schemeClr val="lt1"/>
          </a:solidFill>
          <a:ln>
            <a:noFill/>
          </a:ln>
        </p:spPr>
        <p:txBody>
          <a:bodyPr anchorCtr="0" anchor="t" bIns="44450" lIns="90475" spcFirstLastPara="1" rIns="90475" wrap="square" tIns="44450">
            <a:noAutofit/>
          </a:bodyPr>
          <a:lstStyle/>
          <a:p>
            <a:pPr indent="0" lvl="0" marL="0" marR="0" rtl="0" algn="l">
              <a:lnSpc>
                <a:spcPct val="125000"/>
              </a:lnSpc>
              <a:spcBef>
                <a:spcPts val="0"/>
              </a:spcBef>
              <a:spcAft>
                <a:spcPts val="0"/>
              </a:spcAft>
              <a:buClr>
                <a:schemeClr val="accent2"/>
              </a:buClr>
              <a:buSzPts val="1500"/>
              <a:buFont typeface="Noto Sans Symbols"/>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Hopkins, Inc. transferred to stockholders some of its equity investments costing $1,250,000 by declaring a property dividend on December 28, 2016, to be distributed on January 30, 2017, to stockholders of record on January 15, 2017. At the date of declaration, the securities have a market value of $2,000,000. Hopkins makes the following entries.</a:t>
            </a:r>
            <a:endParaRPr/>
          </a:p>
        </p:txBody>
      </p:sp>
      <p:sp>
        <p:nvSpPr>
          <p:cNvPr id="560" name="Google Shape;560;p52"/>
          <p:cNvSpPr/>
          <p:nvPr/>
        </p:nvSpPr>
        <p:spPr>
          <a:xfrm>
            <a:off x="609600" y="3975100"/>
            <a:ext cx="7924800" cy="4127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2000">
                <a:solidFill>
                  <a:schemeClr val="folHlink"/>
                </a:solidFill>
                <a:latin typeface="Arial"/>
                <a:ea typeface="Arial"/>
                <a:cs typeface="Arial"/>
                <a:sym typeface="Arial"/>
              </a:rPr>
              <a:t>At date of declaration (December 28, 2016)</a:t>
            </a:r>
            <a:endParaRPr b="0" sz="2000">
              <a:solidFill>
                <a:schemeClr val="folHlink"/>
              </a:solidFill>
              <a:latin typeface="Arial"/>
              <a:ea typeface="Arial"/>
              <a:cs typeface="Arial"/>
              <a:sym typeface="Arial"/>
            </a:endParaRPr>
          </a:p>
        </p:txBody>
      </p:sp>
      <p:sp>
        <p:nvSpPr>
          <p:cNvPr id="561" name="Google Shape;561;p52"/>
          <p:cNvSpPr/>
          <p:nvPr/>
        </p:nvSpPr>
        <p:spPr>
          <a:xfrm>
            <a:off x="838200" y="4540250"/>
            <a:ext cx="8382000" cy="15557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0" lang="en-US" sz="1900">
                <a:solidFill>
                  <a:schemeClr val="folHlink"/>
                </a:solidFill>
                <a:latin typeface="Arial"/>
                <a:ea typeface="Arial"/>
                <a:cs typeface="Arial"/>
                <a:sym typeface="Arial"/>
              </a:rPr>
              <a:t>Equity Investments 	750,000</a:t>
            </a:r>
            <a:endParaRPr/>
          </a:p>
          <a:p>
            <a:pPr indent="-457200" lvl="0" marL="457200" marR="0" rtl="0" algn="l">
              <a:spcBef>
                <a:spcPts val="475"/>
              </a:spcBef>
              <a:spcAft>
                <a:spcPts val="0"/>
              </a:spcAft>
              <a:buNone/>
            </a:pPr>
            <a:r>
              <a:rPr b="0" lang="en-US" sz="1900">
                <a:solidFill>
                  <a:schemeClr val="folHlink"/>
                </a:solidFill>
                <a:latin typeface="Arial"/>
                <a:ea typeface="Arial"/>
                <a:cs typeface="Arial"/>
                <a:sym typeface="Arial"/>
              </a:rPr>
              <a:t>	Unrealized Holding Gain or Loss—Income 		750,000</a:t>
            </a:r>
            <a:endParaRPr/>
          </a:p>
          <a:p>
            <a:pPr indent="-457200" lvl="0" marL="457200" marR="0" rtl="0" algn="l">
              <a:spcBef>
                <a:spcPts val="950"/>
              </a:spcBef>
              <a:spcAft>
                <a:spcPts val="0"/>
              </a:spcAft>
              <a:buNone/>
            </a:pPr>
            <a:r>
              <a:rPr b="0" lang="en-US" sz="1900">
                <a:solidFill>
                  <a:schemeClr val="folHlink"/>
                </a:solidFill>
                <a:latin typeface="Arial"/>
                <a:ea typeface="Arial"/>
                <a:cs typeface="Arial"/>
                <a:sym typeface="Arial"/>
              </a:rPr>
              <a:t>Retained Earnings 	2,000,000</a:t>
            </a:r>
            <a:endParaRPr/>
          </a:p>
          <a:p>
            <a:pPr indent="-457200" lvl="0" marL="457200" marR="0" rtl="0" algn="l">
              <a:spcBef>
                <a:spcPts val="475"/>
              </a:spcBef>
              <a:spcAft>
                <a:spcPts val="0"/>
              </a:spcAft>
              <a:buNone/>
            </a:pPr>
            <a:r>
              <a:rPr b="0" lang="en-US" sz="1900">
                <a:solidFill>
                  <a:schemeClr val="folHlink"/>
                </a:solidFill>
                <a:latin typeface="Arial"/>
                <a:ea typeface="Arial"/>
                <a:cs typeface="Arial"/>
                <a:sym typeface="Arial"/>
              </a:rPr>
              <a:t>	Property Dividends Payable 		2,000,000</a:t>
            </a:r>
            <a:endParaRPr/>
          </a:p>
        </p:txBody>
      </p:sp>
      <p:sp>
        <p:nvSpPr>
          <p:cNvPr id="562" name="Google Shape;562;p52"/>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6600"/>
                </a:solidFill>
                <a:latin typeface="Arial"/>
                <a:ea typeface="Arial"/>
                <a:cs typeface="Arial"/>
                <a:sym typeface="Arial"/>
              </a:rPr>
              <a:t>Property Dividends</a:t>
            </a:r>
            <a:endParaRPr b="1" sz="3200">
              <a:solidFill>
                <a:srgbClr val="006600"/>
              </a:solidFill>
              <a:latin typeface="Arial"/>
              <a:ea typeface="Arial"/>
              <a:cs typeface="Arial"/>
              <a:sym typeface="Arial"/>
            </a:endParaRPr>
          </a:p>
        </p:txBody>
      </p:sp>
      <p:cxnSp>
        <p:nvCxnSpPr>
          <p:cNvPr id="563" name="Google Shape;563;p5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64" name="Google Shape;564;p52"/>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0" st="0"/>
                                            </p:txEl>
                                          </p:spTgt>
                                        </p:tgtEl>
                                        <p:attrNameLst>
                                          <p:attrName>style.visibility</p:attrName>
                                        </p:attrNameLst>
                                      </p:cBhvr>
                                      <p:to>
                                        <p:strVal val="visible"/>
                                      </p:to>
                                    </p:set>
                                    <p:animEffect filter="fade" transition="in">
                                      <p:cBhvr>
                                        <p:cTn dur="500"/>
                                        <p:tgtEl>
                                          <p:spTgt spid="5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1" st="1"/>
                                            </p:txEl>
                                          </p:spTgt>
                                        </p:tgtEl>
                                        <p:attrNameLst>
                                          <p:attrName>style.visibility</p:attrName>
                                        </p:attrNameLst>
                                      </p:cBhvr>
                                      <p:to>
                                        <p:strVal val="visible"/>
                                      </p:to>
                                    </p:set>
                                    <p:animEffect filter="fade" transition="in">
                                      <p:cBhvr>
                                        <p:cTn dur="500"/>
                                        <p:tgtEl>
                                          <p:spTgt spid="5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2" st="2"/>
                                            </p:txEl>
                                          </p:spTgt>
                                        </p:tgtEl>
                                        <p:attrNameLst>
                                          <p:attrName>style.visibility</p:attrName>
                                        </p:attrNameLst>
                                      </p:cBhvr>
                                      <p:to>
                                        <p:strVal val="visible"/>
                                      </p:to>
                                    </p:set>
                                    <p:animEffect filter="fade" transition="in">
                                      <p:cBhvr>
                                        <p:cTn dur="500"/>
                                        <p:tgtEl>
                                          <p:spTgt spid="5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3" st="3"/>
                                            </p:txEl>
                                          </p:spTgt>
                                        </p:tgtEl>
                                        <p:attrNameLst>
                                          <p:attrName>style.visibility</p:attrName>
                                        </p:attrNameLst>
                                      </p:cBhvr>
                                      <p:to>
                                        <p:strVal val="visible"/>
                                      </p:to>
                                    </p:set>
                                    <p:animEffect filter="fade" transition="in">
                                      <p:cBhvr>
                                        <p:cTn dur="500"/>
                                        <p:tgtEl>
                                          <p:spTgt spid="56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3"/>
          <p:cNvSpPr/>
          <p:nvPr/>
        </p:nvSpPr>
        <p:spPr>
          <a:xfrm>
            <a:off x="838200" y="4519613"/>
            <a:ext cx="7924800" cy="846137"/>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0" lang="en-US" sz="1900">
                <a:solidFill>
                  <a:schemeClr val="folHlink"/>
                </a:solidFill>
                <a:latin typeface="Arial"/>
                <a:ea typeface="Arial"/>
                <a:cs typeface="Arial"/>
                <a:sym typeface="Arial"/>
              </a:rPr>
              <a:t>Property Dividends Payable 	2,000,000</a:t>
            </a:r>
            <a:endParaRPr/>
          </a:p>
          <a:p>
            <a:pPr indent="-457200" lvl="0" marL="457200" marR="0" rtl="0" algn="l">
              <a:spcBef>
                <a:spcPts val="950"/>
              </a:spcBef>
              <a:spcAft>
                <a:spcPts val="0"/>
              </a:spcAft>
              <a:buNone/>
            </a:pPr>
            <a:r>
              <a:rPr b="0" lang="en-US" sz="1900">
                <a:solidFill>
                  <a:schemeClr val="folHlink"/>
                </a:solidFill>
                <a:latin typeface="Arial"/>
                <a:ea typeface="Arial"/>
                <a:cs typeface="Arial"/>
                <a:sym typeface="Arial"/>
              </a:rPr>
              <a:t>	Equity Investments 		2,000,000</a:t>
            </a:r>
            <a:endParaRPr/>
          </a:p>
        </p:txBody>
      </p:sp>
      <p:cxnSp>
        <p:nvCxnSpPr>
          <p:cNvPr id="570" name="Google Shape;570;p5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71" name="Google Shape;571;p53"/>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572" name="Google Shape;572;p53"/>
          <p:cNvSpPr/>
          <p:nvPr/>
        </p:nvSpPr>
        <p:spPr>
          <a:xfrm>
            <a:off x="609600" y="3975100"/>
            <a:ext cx="7924800" cy="4127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2000">
                <a:solidFill>
                  <a:schemeClr val="folHlink"/>
                </a:solidFill>
                <a:latin typeface="Arial"/>
                <a:ea typeface="Arial"/>
                <a:cs typeface="Arial"/>
                <a:sym typeface="Arial"/>
              </a:rPr>
              <a:t>At date of distribution (January 30, 2017)</a:t>
            </a:r>
            <a:endParaRPr b="0" sz="2000">
              <a:solidFill>
                <a:schemeClr val="folHlink"/>
              </a:solidFill>
              <a:latin typeface="Arial"/>
              <a:ea typeface="Arial"/>
              <a:cs typeface="Arial"/>
              <a:sym typeface="Arial"/>
            </a:endParaRPr>
          </a:p>
        </p:txBody>
      </p:sp>
      <p:sp>
        <p:nvSpPr>
          <p:cNvPr id="573" name="Google Shape;573;p53"/>
          <p:cNvSpPr/>
          <p:nvPr/>
        </p:nvSpPr>
        <p:spPr>
          <a:xfrm>
            <a:off x="609600" y="1371600"/>
            <a:ext cx="7962900" cy="2438400"/>
          </a:xfrm>
          <a:prstGeom prst="rect">
            <a:avLst/>
          </a:prstGeom>
          <a:solidFill>
            <a:schemeClr val="lt1"/>
          </a:solidFill>
          <a:ln>
            <a:noFill/>
          </a:ln>
        </p:spPr>
        <p:txBody>
          <a:bodyPr anchorCtr="0" anchor="t" bIns="44450" lIns="90475" spcFirstLastPara="1" rIns="90475" wrap="square" tIns="44450">
            <a:noAutofit/>
          </a:bodyPr>
          <a:lstStyle/>
          <a:p>
            <a:pPr indent="0" lvl="0" marL="0" marR="0" rtl="0" algn="l">
              <a:lnSpc>
                <a:spcPct val="125000"/>
              </a:lnSpc>
              <a:spcBef>
                <a:spcPts val="0"/>
              </a:spcBef>
              <a:spcAft>
                <a:spcPts val="0"/>
              </a:spcAft>
              <a:buClr>
                <a:schemeClr val="accent2"/>
              </a:buClr>
              <a:buSzPts val="1500"/>
              <a:buFont typeface="Noto Sans Symbols"/>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Hopkins, Inc. transferred to stockholders some of its equity investments costing $1,250,000 by declaring a property dividend on December 28, 2016, to be distributed on January 30, 2014, to stockholders of record on January 15, 2017. At the date of declaration, the securities have a market value of $2,000,000. Hopkins makes the following entries.</a:t>
            </a:r>
            <a:endParaRPr/>
          </a:p>
        </p:txBody>
      </p:sp>
      <p:sp>
        <p:nvSpPr>
          <p:cNvPr id="574" name="Google Shape;574;p53"/>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6600"/>
                </a:solidFill>
                <a:latin typeface="Arial"/>
                <a:ea typeface="Arial"/>
                <a:cs typeface="Arial"/>
                <a:sym typeface="Arial"/>
              </a:rPr>
              <a:t>Property Dividends</a:t>
            </a:r>
            <a:endParaRPr b="1" sz="3200">
              <a:solidFill>
                <a:srgbClr val="006600"/>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xEl>
                                              <p:pRg end="0" st="0"/>
                                            </p:txEl>
                                          </p:spTgt>
                                        </p:tgtEl>
                                        <p:attrNameLst>
                                          <p:attrName>style.visibility</p:attrName>
                                        </p:attrNameLst>
                                      </p:cBhvr>
                                      <p:to>
                                        <p:strVal val="visible"/>
                                      </p:to>
                                    </p:set>
                                    <p:animEffect filter="fade" transition="in">
                                      <p:cBhvr>
                                        <p:cTn dur="500"/>
                                        <p:tgtEl>
                                          <p:spTgt spid="5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xEl>
                                              <p:pRg end="1" st="1"/>
                                            </p:txEl>
                                          </p:spTgt>
                                        </p:tgtEl>
                                        <p:attrNameLst>
                                          <p:attrName>style.visibility</p:attrName>
                                        </p:attrNameLst>
                                      </p:cBhvr>
                                      <p:to>
                                        <p:strVal val="visible"/>
                                      </p:to>
                                    </p:set>
                                    <p:animEffect filter="fade" transition="in">
                                      <p:cBhvr>
                                        <p:cTn dur="500"/>
                                        <p:tgtEl>
                                          <p:spTgt spid="56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4"/>
          <p:cNvSpPr txBox="1"/>
          <p:nvPr>
            <p:ph idx="1" type="body"/>
          </p:nvPr>
        </p:nvSpPr>
        <p:spPr>
          <a:xfrm>
            <a:off x="609600" y="1371600"/>
            <a:ext cx="7772400" cy="2816225"/>
          </a:xfrm>
          <a:prstGeom prst="rect">
            <a:avLst/>
          </a:prstGeom>
          <a:noFill/>
          <a:ln>
            <a:noFill/>
          </a:ln>
        </p:spPr>
        <p:txBody>
          <a:bodyPr anchorCtr="0" anchor="t" bIns="44450" lIns="90475" spcFirstLastPara="1" rIns="90475" wrap="square" tIns="44450">
            <a:spAutoFit/>
          </a:bodyPr>
          <a:lstStyle/>
          <a:p>
            <a:pPr indent="0" lvl="0" marL="0" rtl="0" algn="l">
              <a:lnSpc>
                <a:spcPct val="120000"/>
              </a:lnSpc>
              <a:spcBef>
                <a:spcPts val="0"/>
              </a:spcBef>
              <a:spcAft>
                <a:spcPts val="0"/>
              </a:spcAft>
              <a:buSzPts val="1950"/>
              <a:buFont typeface="Noto Sans Symbols"/>
              <a:buNone/>
            </a:pPr>
            <a:r>
              <a:rPr lang="en-US" sz="2600">
                <a:solidFill>
                  <a:srgbClr val="006600"/>
                </a:solidFill>
                <a:latin typeface="Arial"/>
                <a:ea typeface="Arial"/>
                <a:cs typeface="Arial"/>
                <a:sym typeface="Arial"/>
              </a:rPr>
              <a:t>Liquidating Dividends</a:t>
            </a:r>
            <a:endParaRPr/>
          </a:p>
          <a:p>
            <a:pPr indent="-458788" lvl="1" marL="685800" rtl="0" algn="l">
              <a:lnSpc>
                <a:spcPct val="120000"/>
              </a:lnSpc>
              <a:spcBef>
                <a:spcPts val="1200"/>
              </a:spcBef>
              <a:spcAft>
                <a:spcPts val="0"/>
              </a:spcAft>
              <a:buClr>
                <a:srgbClr val="CC0000"/>
              </a:buClr>
              <a:buSzPts val="1680"/>
              <a:buFont typeface="Noto Sans Symbols"/>
              <a:buChar char="◆"/>
            </a:pPr>
            <a:r>
              <a:rPr b="0" lang="en-US" sz="2100">
                <a:solidFill>
                  <a:srgbClr val="000000"/>
                </a:solidFill>
                <a:latin typeface="Arial"/>
                <a:ea typeface="Arial"/>
                <a:cs typeface="Arial"/>
                <a:sym typeface="Arial"/>
              </a:rPr>
              <a:t>Any dividend not based on earnings reduces corporate paid-in capital.</a:t>
            </a:r>
            <a:endParaRPr/>
          </a:p>
          <a:p>
            <a:pPr indent="-458788" lvl="1" marL="685800" rtl="0" algn="l">
              <a:lnSpc>
                <a:spcPct val="120000"/>
              </a:lnSpc>
              <a:spcBef>
                <a:spcPts val="1200"/>
              </a:spcBef>
              <a:spcAft>
                <a:spcPts val="0"/>
              </a:spcAft>
              <a:buClr>
                <a:srgbClr val="CC0000"/>
              </a:buClr>
              <a:buSzPts val="1680"/>
              <a:buFont typeface="Noto Sans Symbols"/>
              <a:buChar char="◆"/>
            </a:pPr>
            <a:r>
              <a:rPr b="0" lang="en-US" sz="2100">
                <a:solidFill>
                  <a:srgbClr val="000000"/>
                </a:solidFill>
                <a:latin typeface="Arial"/>
                <a:ea typeface="Arial"/>
                <a:cs typeface="Arial"/>
                <a:sym typeface="Arial"/>
              </a:rPr>
              <a:t>The portion of these dividends in excess of accumulated income represents a return of part of the stockholder’s investment.</a:t>
            </a:r>
            <a:endParaRPr/>
          </a:p>
        </p:txBody>
      </p:sp>
      <p:cxnSp>
        <p:nvCxnSpPr>
          <p:cNvPr id="580" name="Google Shape;580;p5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81" name="Google Shape;581;p54"/>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582" name="Google Shape;582;p54"/>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CC0000"/>
                </a:solidFill>
                <a:latin typeface="Arial"/>
                <a:ea typeface="Arial"/>
                <a:cs typeface="Arial"/>
                <a:sym typeface="Arial"/>
              </a:rPr>
              <a:t>Types of Dividends</a:t>
            </a:r>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55"/>
          <p:cNvSpPr/>
          <p:nvPr/>
        </p:nvSpPr>
        <p:spPr>
          <a:xfrm>
            <a:off x="609600" y="1382713"/>
            <a:ext cx="8229600" cy="1628775"/>
          </a:xfrm>
          <a:prstGeom prst="rect">
            <a:avLst/>
          </a:prstGeom>
          <a:solidFill>
            <a:schemeClr val="lt1"/>
          </a:solidFill>
          <a:ln>
            <a:noFill/>
          </a:ln>
        </p:spPr>
        <p:txBody>
          <a:bodyPr anchorCtr="0" anchor="t" bIns="44450" lIns="90475" spcFirstLastPara="1" rIns="90475" wrap="square" tIns="44450">
            <a:spAutoFit/>
          </a:bodyPr>
          <a:lstStyle/>
          <a:p>
            <a:pPr indent="-3175" lvl="0" marL="3175" marR="0" rtl="0" algn="l">
              <a:lnSpc>
                <a:spcPct val="125000"/>
              </a:lnSpc>
              <a:spcBef>
                <a:spcPts val="0"/>
              </a:spcBef>
              <a:spcAft>
                <a:spcPts val="0"/>
              </a:spcAft>
              <a:buClr>
                <a:schemeClr val="accent2"/>
              </a:buClr>
              <a:buSzPts val="1500"/>
              <a:buFont typeface="Noto Sans Symbols"/>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Horaney Mines Inc. issued a “dividend” to its common stockholders of $1,200,000. The cash dividend announcement noted stockholders should consider $900,000 as income and the remainder a return of capital. Horaney Mines records the dividend as follows.</a:t>
            </a:r>
            <a:endParaRPr/>
          </a:p>
        </p:txBody>
      </p:sp>
      <p:sp>
        <p:nvSpPr>
          <p:cNvPr id="588" name="Google Shape;588;p55"/>
          <p:cNvSpPr/>
          <p:nvPr/>
        </p:nvSpPr>
        <p:spPr>
          <a:xfrm>
            <a:off x="609600" y="3141663"/>
            <a:ext cx="7924800" cy="4127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2000">
                <a:solidFill>
                  <a:schemeClr val="folHlink"/>
                </a:solidFill>
                <a:latin typeface="Arial"/>
                <a:ea typeface="Arial"/>
                <a:cs typeface="Arial"/>
                <a:sym typeface="Arial"/>
              </a:rPr>
              <a:t>Date of declaration</a:t>
            </a:r>
            <a:endParaRPr b="0" sz="2000">
              <a:solidFill>
                <a:schemeClr val="folHlink"/>
              </a:solidFill>
              <a:latin typeface="Arial"/>
              <a:ea typeface="Arial"/>
              <a:cs typeface="Arial"/>
              <a:sym typeface="Arial"/>
            </a:endParaRPr>
          </a:p>
        </p:txBody>
      </p:sp>
      <p:sp>
        <p:nvSpPr>
          <p:cNvPr id="589" name="Google Shape;589;p55"/>
          <p:cNvSpPr/>
          <p:nvPr/>
        </p:nvSpPr>
        <p:spPr>
          <a:xfrm>
            <a:off x="838200" y="3630613"/>
            <a:ext cx="8001000" cy="12461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900">
                <a:solidFill>
                  <a:schemeClr val="folHlink"/>
                </a:solidFill>
                <a:latin typeface="Arial"/>
                <a:ea typeface="Arial"/>
                <a:cs typeface="Arial"/>
                <a:sym typeface="Arial"/>
              </a:rPr>
              <a:t>Retained Earnings 	900,000</a:t>
            </a:r>
            <a:endParaRPr/>
          </a:p>
          <a:p>
            <a:pPr indent="0" lvl="0" marL="0" marR="0" rtl="0" algn="l">
              <a:spcBef>
                <a:spcPts val="900"/>
              </a:spcBef>
              <a:spcAft>
                <a:spcPts val="0"/>
              </a:spcAft>
              <a:buNone/>
            </a:pPr>
            <a:r>
              <a:rPr b="0" lang="en-US" sz="1900">
                <a:solidFill>
                  <a:schemeClr val="folHlink"/>
                </a:solidFill>
                <a:latin typeface="Arial"/>
                <a:ea typeface="Arial"/>
                <a:cs typeface="Arial"/>
                <a:sym typeface="Arial"/>
              </a:rPr>
              <a:t>Paid-in Capital in Excess of Par-Common 	300,000</a:t>
            </a:r>
            <a:endParaRPr/>
          </a:p>
          <a:p>
            <a:pPr indent="-463550" lvl="0" marL="463550" marR="0" rtl="0" algn="l">
              <a:spcBef>
                <a:spcPts val="900"/>
              </a:spcBef>
              <a:spcAft>
                <a:spcPts val="0"/>
              </a:spcAft>
              <a:buNone/>
            </a:pPr>
            <a:r>
              <a:rPr b="0" lang="en-US" sz="1900">
                <a:solidFill>
                  <a:schemeClr val="folHlink"/>
                </a:solidFill>
                <a:latin typeface="Arial"/>
                <a:ea typeface="Arial"/>
                <a:cs typeface="Arial"/>
                <a:sym typeface="Arial"/>
              </a:rPr>
              <a:t>	Dividends Payable 		1,200,000</a:t>
            </a:r>
            <a:endParaRPr/>
          </a:p>
        </p:txBody>
      </p:sp>
      <p:sp>
        <p:nvSpPr>
          <p:cNvPr id="590" name="Google Shape;590;p55"/>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6600"/>
                </a:solidFill>
                <a:latin typeface="Arial"/>
                <a:ea typeface="Arial"/>
                <a:cs typeface="Arial"/>
                <a:sym typeface="Arial"/>
              </a:rPr>
              <a:t>Liquidating Dividends</a:t>
            </a:r>
            <a:endParaRPr/>
          </a:p>
        </p:txBody>
      </p:sp>
      <p:cxnSp>
        <p:nvCxnSpPr>
          <p:cNvPr id="591" name="Google Shape;591;p5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92" name="Google Shape;592;p55"/>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593" name="Google Shape;593;p55"/>
          <p:cNvSpPr/>
          <p:nvPr/>
        </p:nvSpPr>
        <p:spPr>
          <a:xfrm>
            <a:off x="609600" y="5011738"/>
            <a:ext cx="7924800" cy="4127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2000">
                <a:solidFill>
                  <a:schemeClr val="folHlink"/>
                </a:solidFill>
                <a:latin typeface="Arial"/>
                <a:ea typeface="Arial"/>
                <a:cs typeface="Arial"/>
                <a:sym typeface="Arial"/>
              </a:rPr>
              <a:t>Date of payment</a:t>
            </a:r>
            <a:endParaRPr b="0" sz="2000">
              <a:solidFill>
                <a:schemeClr val="folHlink"/>
              </a:solidFill>
              <a:latin typeface="Arial"/>
              <a:ea typeface="Arial"/>
              <a:cs typeface="Arial"/>
              <a:sym typeface="Arial"/>
            </a:endParaRPr>
          </a:p>
        </p:txBody>
      </p:sp>
      <p:sp>
        <p:nvSpPr>
          <p:cNvPr id="594" name="Google Shape;594;p55"/>
          <p:cNvSpPr/>
          <p:nvPr/>
        </p:nvSpPr>
        <p:spPr>
          <a:xfrm>
            <a:off x="838200" y="5500688"/>
            <a:ext cx="8001000" cy="7925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900">
                <a:solidFill>
                  <a:schemeClr val="folHlink"/>
                </a:solidFill>
                <a:latin typeface="Arial"/>
                <a:ea typeface="Arial"/>
                <a:cs typeface="Arial"/>
                <a:sym typeface="Arial"/>
              </a:rPr>
              <a:t>Dividends Payable 	1,200,000</a:t>
            </a:r>
            <a:endParaRPr/>
          </a:p>
          <a:p>
            <a:pPr indent="0" lvl="0" marL="0" marR="0" rtl="0" algn="l">
              <a:spcBef>
                <a:spcPts val="900"/>
              </a:spcBef>
              <a:spcAft>
                <a:spcPts val="0"/>
              </a:spcAft>
              <a:buNone/>
            </a:pPr>
            <a:r>
              <a:rPr b="0" lang="en-US" sz="1900">
                <a:solidFill>
                  <a:schemeClr val="folHlink"/>
                </a:solidFill>
                <a:latin typeface="Arial"/>
                <a:ea typeface="Arial"/>
                <a:cs typeface="Arial"/>
                <a:sym typeface="Arial"/>
              </a:rPr>
              <a:t>	Cash		1,200,000</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0" st="0"/>
                                            </p:txEl>
                                          </p:spTgt>
                                        </p:tgtEl>
                                        <p:attrNameLst>
                                          <p:attrName>style.visibility</p:attrName>
                                        </p:attrNameLst>
                                      </p:cBhvr>
                                      <p:to>
                                        <p:strVal val="visible"/>
                                      </p:to>
                                    </p:set>
                                    <p:animEffect filter="fade" transition="in">
                                      <p:cBhvr>
                                        <p:cTn dur="500"/>
                                        <p:tgtEl>
                                          <p:spTgt spid="5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1" st="1"/>
                                            </p:txEl>
                                          </p:spTgt>
                                        </p:tgtEl>
                                        <p:attrNameLst>
                                          <p:attrName>style.visibility</p:attrName>
                                        </p:attrNameLst>
                                      </p:cBhvr>
                                      <p:to>
                                        <p:strVal val="visible"/>
                                      </p:to>
                                    </p:set>
                                    <p:animEffect filter="fade" transition="in">
                                      <p:cBhvr>
                                        <p:cTn dur="500"/>
                                        <p:tgtEl>
                                          <p:spTgt spid="5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2" st="2"/>
                                            </p:txEl>
                                          </p:spTgt>
                                        </p:tgtEl>
                                        <p:attrNameLst>
                                          <p:attrName>style.visibility</p:attrName>
                                        </p:attrNameLst>
                                      </p:cBhvr>
                                      <p:to>
                                        <p:strVal val="visible"/>
                                      </p:to>
                                    </p:set>
                                    <p:animEffect filter="fade" transition="in">
                                      <p:cBhvr>
                                        <p:cTn dur="500"/>
                                        <p:tgtEl>
                                          <p:spTgt spid="5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xEl>
                                              <p:pRg end="0" st="0"/>
                                            </p:txEl>
                                          </p:spTgt>
                                        </p:tgtEl>
                                        <p:attrNameLst>
                                          <p:attrName>style.visibility</p:attrName>
                                        </p:attrNameLst>
                                      </p:cBhvr>
                                      <p:to>
                                        <p:strVal val="visible"/>
                                      </p:to>
                                    </p:set>
                                    <p:animEffect filter="fade" transition="in">
                                      <p:cBhvr>
                                        <p:cTn dur="500"/>
                                        <p:tgtEl>
                                          <p:spTgt spid="5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xEl>
                                              <p:pRg end="1" st="1"/>
                                            </p:txEl>
                                          </p:spTgt>
                                        </p:tgtEl>
                                        <p:attrNameLst>
                                          <p:attrName>style.visibility</p:attrName>
                                        </p:attrNameLst>
                                      </p:cBhvr>
                                      <p:to>
                                        <p:strVal val="visible"/>
                                      </p:to>
                                    </p:set>
                                    <p:animEffect filter="fade" transition="in">
                                      <p:cBhvr>
                                        <p:cTn dur="500"/>
                                        <p:tgtEl>
                                          <p:spTgt spid="59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6"/>
          <p:cNvSpPr txBox="1"/>
          <p:nvPr>
            <p:ph idx="1" type="body"/>
          </p:nvPr>
        </p:nvSpPr>
        <p:spPr>
          <a:xfrm>
            <a:off x="609600" y="1981200"/>
            <a:ext cx="7962900" cy="3746500"/>
          </a:xfrm>
          <a:prstGeom prst="rect">
            <a:avLst/>
          </a:prstGeom>
          <a:noFill/>
          <a:ln>
            <a:noFill/>
          </a:ln>
        </p:spPr>
        <p:txBody>
          <a:bodyPr anchorCtr="0" anchor="t" bIns="44450" lIns="90475" spcFirstLastPara="1" rIns="90475" wrap="square" tIns="44450">
            <a:spAutoFit/>
          </a:bodyPr>
          <a:lstStyle/>
          <a:p>
            <a:pPr indent="0" lvl="0" marL="0" rtl="0" algn="l">
              <a:lnSpc>
                <a:spcPct val="120000"/>
              </a:lnSpc>
              <a:spcBef>
                <a:spcPts val="0"/>
              </a:spcBef>
              <a:spcAft>
                <a:spcPts val="0"/>
              </a:spcAft>
              <a:buSzPts val="1950"/>
              <a:buFont typeface="Noto Sans Symbols"/>
              <a:buNone/>
            </a:pPr>
            <a:r>
              <a:rPr lang="en-US" sz="2600">
                <a:solidFill>
                  <a:srgbClr val="006600"/>
                </a:solidFill>
                <a:latin typeface="Arial"/>
                <a:ea typeface="Arial"/>
                <a:cs typeface="Arial"/>
                <a:sym typeface="Arial"/>
              </a:rPr>
              <a:t>Stock Dividends</a:t>
            </a:r>
            <a:endParaRPr/>
          </a:p>
          <a:p>
            <a:pPr indent="-458788" lvl="1" marL="685800" rtl="0" algn="l">
              <a:lnSpc>
                <a:spcPct val="120000"/>
              </a:lnSpc>
              <a:spcBef>
                <a:spcPts val="1200"/>
              </a:spcBef>
              <a:spcAft>
                <a:spcPts val="0"/>
              </a:spcAft>
              <a:buClr>
                <a:srgbClr val="CC0000"/>
              </a:buClr>
              <a:buSzPts val="1680"/>
              <a:buFont typeface="Noto Sans Symbols"/>
              <a:buChar char="◆"/>
            </a:pPr>
            <a:r>
              <a:rPr b="0" lang="en-US" sz="2100">
                <a:solidFill>
                  <a:srgbClr val="000000"/>
                </a:solidFill>
                <a:latin typeface="Arial"/>
                <a:ea typeface="Arial"/>
                <a:cs typeface="Arial"/>
                <a:sym typeface="Arial"/>
              </a:rPr>
              <a:t>Issuance by a company of its own stock to stockholders on a pro rata basis, without receiving any consideration.</a:t>
            </a:r>
            <a:endParaRPr/>
          </a:p>
          <a:p>
            <a:pPr indent="-458788" lvl="1" marL="685800" rtl="0" algn="l">
              <a:lnSpc>
                <a:spcPct val="120000"/>
              </a:lnSpc>
              <a:spcBef>
                <a:spcPts val="1200"/>
              </a:spcBef>
              <a:spcAft>
                <a:spcPts val="0"/>
              </a:spcAft>
              <a:buClr>
                <a:srgbClr val="CC0000"/>
              </a:buClr>
              <a:buSzPts val="1680"/>
              <a:buFont typeface="Noto Sans Symbols"/>
              <a:buChar char="◆"/>
            </a:pPr>
            <a:r>
              <a:rPr b="0" lang="en-US" sz="2100">
                <a:solidFill>
                  <a:srgbClr val="000000"/>
                </a:solidFill>
                <a:latin typeface="Arial"/>
                <a:ea typeface="Arial"/>
                <a:cs typeface="Arial"/>
                <a:sym typeface="Arial"/>
              </a:rPr>
              <a:t>Used when management wishes to “capitalize” part of  earnings.</a:t>
            </a:r>
            <a:endParaRPr/>
          </a:p>
          <a:p>
            <a:pPr indent="-458788" lvl="1" marL="685800" rtl="0" algn="l">
              <a:lnSpc>
                <a:spcPct val="120000"/>
              </a:lnSpc>
              <a:spcBef>
                <a:spcPts val="1200"/>
              </a:spcBef>
              <a:spcAft>
                <a:spcPts val="0"/>
              </a:spcAft>
              <a:buClr>
                <a:srgbClr val="CC0000"/>
              </a:buClr>
              <a:buSzPts val="1680"/>
              <a:buFont typeface="Noto Sans Symbols"/>
              <a:buChar char="◆"/>
            </a:pPr>
            <a:r>
              <a:rPr b="0" lang="en-US" sz="2100">
                <a:solidFill>
                  <a:srgbClr val="000000"/>
                </a:solidFill>
                <a:latin typeface="Arial"/>
                <a:ea typeface="Arial"/>
                <a:cs typeface="Arial"/>
                <a:sym typeface="Arial"/>
              </a:rPr>
              <a:t>If stock dividend is less than 20–25 percent of the common shares outstanding, company transfers fair market value from retained earnings (</a:t>
            </a:r>
            <a:r>
              <a:rPr lang="en-US" sz="2100">
                <a:solidFill>
                  <a:srgbClr val="00007F"/>
                </a:solidFill>
                <a:latin typeface="Arial"/>
                <a:ea typeface="Arial"/>
                <a:cs typeface="Arial"/>
                <a:sym typeface="Arial"/>
              </a:rPr>
              <a:t>small stock dividend</a:t>
            </a:r>
            <a:r>
              <a:rPr b="0" lang="en-US" sz="2100">
                <a:solidFill>
                  <a:srgbClr val="000000"/>
                </a:solidFill>
                <a:latin typeface="Arial"/>
                <a:ea typeface="Arial"/>
                <a:cs typeface="Arial"/>
                <a:sym typeface="Arial"/>
              </a:rPr>
              <a:t>).</a:t>
            </a:r>
            <a:endParaRPr/>
          </a:p>
        </p:txBody>
      </p:sp>
      <p:sp>
        <p:nvSpPr>
          <p:cNvPr id="600" name="Google Shape;600;p56"/>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DIVIDEND POLICY</a:t>
            </a:r>
            <a:endParaRPr b="1" sz="3200">
              <a:solidFill>
                <a:srgbClr val="00007F"/>
              </a:solidFill>
              <a:latin typeface="Arial"/>
              <a:ea typeface="Arial"/>
              <a:cs typeface="Arial"/>
              <a:sym typeface="Arial"/>
            </a:endParaRPr>
          </a:p>
        </p:txBody>
      </p:sp>
      <p:cxnSp>
        <p:nvCxnSpPr>
          <p:cNvPr id="601" name="Google Shape;601;p5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02" name="Google Shape;602;p56"/>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603" name="Google Shape;603;p56"/>
          <p:cNvSpPr/>
          <p:nvPr/>
        </p:nvSpPr>
        <p:spPr>
          <a:xfrm>
            <a:off x="609600" y="1371600"/>
            <a:ext cx="8001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Stock Dividends and Stock Splits</a:t>
            </a:r>
            <a:endParaRP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57"/>
          <p:cNvSpPr/>
          <p:nvPr/>
        </p:nvSpPr>
        <p:spPr>
          <a:xfrm>
            <a:off x="609600" y="1263650"/>
            <a:ext cx="7962900" cy="2012950"/>
          </a:xfrm>
          <a:prstGeom prst="rect">
            <a:avLst/>
          </a:prstGeom>
          <a:solidFill>
            <a:schemeClr val="lt1"/>
          </a:solidFill>
          <a:ln>
            <a:noFill/>
          </a:ln>
        </p:spPr>
        <p:txBody>
          <a:bodyPr anchorCtr="0" anchor="t" bIns="44450" lIns="90475" spcFirstLastPara="1" rIns="90475" wrap="square" tIns="44450">
            <a:spAutoFit/>
          </a:bodyPr>
          <a:lstStyle/>
          <a:p>
            <a:pPr indent="-3175" lvl="0" marL="3175" marR="0" rtl="0" algn="l">
              <a:lnSpc>
                <a:spcPct val="125000"/>
              </a:lnSpc>
              <a:spcBef>
                <a:spcPts val="0"/>
              </a:spcBef>
              <a:spcAft>
                <a:spcPts val="0"/>
              </a:spcAft>
              <a:buClr>
                <a:schemeClr val="accent2"/>
              </a:buClr>
              <a:buSzPts val="1500"/>
              <a:buFont typeface="Noto Sans Symbols"/>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Koebele Corporation has outstanding 1,000 shares of $100 par value common stock and retained earnings of $50,000. If Koebele declares a 10 percent stock dividend, it issues 100 additional shares to current stockholders. If the fair value of the stock at the time of the stock dividend is $130 per share, the entry is:</a:t>
            </a:r>
            <a:endParaRPr/>
          </a:p>
        </p:txBody>
      </p:sp>
      <p:sp>
        <p:nvSpPr>
          <p:cNvPr id="609" name="Google Shape;609;p57"/>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6600"/>
                </a:solidFill>
                <a:latin typeface="Arial"/>
                <a:ea typeface="Arial"/>
                <a:cs typeface="Arial"/>
                <a:sym typeface="Arial"/>
              </a:rPr>
              <a:t>Stock Dividends</a:t>
            </a:r>
            <a:endParaRPr b="1" sz="3200">
              <a:solidFill>
                <a:srgbClr val="006600"/>
              </a:solidFill>
              <a:latin typeface="Arial"/>
              <a:ea typeface="Arial"/>
              <a:cs typeface="Arial"/>
              <a:sym typeface="Arial"/>
            </a:endParaRPr>
          </a:p>
        </p:txBody>
      </p:sp>
      <p:cxnSp>
        <p:nvCxnSpPr>
          <p:cNvPr id="610" name="Google Shape;610;p5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11" name="Google Shape;611;p57"/>
          <p:cNvSpPr txBox="1"/>
          <p:nvPr/>
        </p:nvSpPr>
        <p:spPr>
          <a:xfrm>
            <a:off x="8153400" y="6443663"/>
            <a:ext cx="838200" cy="338137"/>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612" name="Google Shape;612;p57"/>
          <p:cNvSpPr/>
          <p:nvPr/>
        </p:nvSpPr>
        <p:spPr>
          <a:xfrm>
            <a:off x="609600" y="3352800"/>
            <a:ext cx="7924800" cy="4127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2000">
                <a:solidFill>
                  <a:schemeClr val="folHlink"/>
                </a:solidFill>
                <a:latin typeface="Arial"/>
                <a:ea typeface="Arial"/>
                <a:cs typeface="Arial"/>
                <a:sym typeface="Arial"/>
              </a:rPr>
              <a:t>Date of declaration</a:t>
            </a:r>
            <a:endParaRPr b="0" sz="2000">
              <a:solidFill>
                <a:schemeClr val="folHlink"/>
              </a:solidFill>
              <a:latin typeface="Arial"/>
              <a:ea typeface="Arial"/>
              <a:cs typeface="Arial"/>
              <a:sym typeface="Arial"/>
            </a:endParaRPr>
          </a:p>
        </p:txBody>
      </p:sp>
      <p:sp>
        <p:nvSpPr>
          <p:cNvPr id="613" name="Google Shape;613;p57"/>
          <p:cNvSpPr/>
          <p:nvPr/>
        </p:nvSpPr>
        <p:spPr>
          <a:xfrm>
            <a:off x="838200" y="3810000"/>
            <a:ext cx="8001000" cy="1200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900">
                <a:solidFill>
                  <a:schemeClr val="folHlink"/>
                </a:solidFill>
                <a:latin typeface="Arial"/>
                <a:ea typeface="Arial"/>
                <a:cs typeface="Arial"/>
                <a:sym typeface="Arial"/>
              </a:rPr>
              <a:t>Retained Earnings 	13,000</a:t>
            </a:r>
            <a:endParaRPr/>
          </a:p>
          <a:p>
            <a:pPr indent="-463550" lvl="0" marL="463550" marR="0" rtl="0" algn="l">
              <a:spcBef>
                <a:spcPts val="900"/>
              </a:spcBef>
              <a:spcAft>
                <a:spcPts val="0"/>
              </a:spcAft>
              <a:buNone/>
            </a:pPr>
            <a:r>
              <a:rPr b="0" lang="en-US" sz="1900">
                <a:solidFill>
                  <a:schemeClr val="folHlink"/>
                </a:solidFill>
                <a:latin typeface="Arial"/>
                <a:ea typeface="Arial"/>
                <a:cs typeface="Arial"/>
                <a:sym typeface="Arial"/>
              </a:rPr>
              <a:t>	Common Stock Dividend Distributable		10,000</a:t>
            </a:r>
            <a:endParaRPr/>
          </a:p>
          <a:p>
            <a:pPr indent="-463550" lvl="0" marL="463550" marR="0" rtl="0" algn="l">
              <a:spcBef>
                <a:spcPts val="900"/>
              </a:spcBef>
              <a:spcAft>
                <a:spcPts val="0"/>
              </a:spcAft>
              <a:buNone/>
            </a:pPr>
            <a:r>
              <a:rPr b="0" lang="en-US" sz="1900">
                <a:solidFill>
                  <a:schemeClr val="folHlink"/>
                </a:solidFill>
                <a:latin typeface="Arial"/>
                <a:ea typeface="Arial"/>
                <a:cs typeface="Arial"/>
                <a:sym typeface="Arial"/>
              </a:rPr>
              <a:t>	Paid-in Capital in Excess of Par-Common 		3,000</a:t>
            </a:r>
            <a:endParaRPr/>
          </a:p>
        </p:txBody>
      </p:sp>
      <p:sp>
        <p:nvSpPr>
          <p:cNvPr id="614" name="Google Shape;614;p57"/>
          <p:cNvSpPr/>
          <p:nvPr/>
        </p:nvSpPr>
        <p:spPr>
          <a:xfrm>
            <a:off x="609600" y="5224463"/>
            <a:ext cx="7924800" cy="4127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2000">
                <a:solidFill>
                  <a:schemeClr val="folHlink"/>
                </a:solidFill>
                <a:latin typeface="Arial"/>
                <a:ea typeface="Arial"/>
                <a:cs typeface="Arial"/>
                <a:sym typeface="Arial"/>
              </a:rPr>
              <a:t>Date of distribution</a:t>
            </a:r>
            <a:endParaRPr b="0" sz="2000">
              <a:solidFill>
                <a:schemeClr val="folHlink"/>
              </a:solidFill>
              <a:latin typeface="Arial"/>
              <a:ea typeface="Arial"/>
              <a:cs typeface="Arial"/>
              <a:sym typeface="Arial"/>
            </a:endParaRPr>
          </a:p>
        </p:txBody>
      </p:sp>
      <p:sp>
        <p:nvSpPr>
          <p:cNvPr id="615" name="Google Shape;615;p57"/>
          <p:cNvSpPr/>
          <p:nvPr/>
        </p:nvSpPr>
        <p:spPr>
          <a:xfrm>
            <a:off x="838200" y="5638800"/>
            <a:ext cx="8001000" cy="8239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900">
                <a:solidFill>
                  <a:schemeClr val="folHlink"/>
                </a:solidFill>
                <a:latin typeface="Arial"/>
                <a:ea typeface="Arial"/>
                <a:cs typeface="Arial"/>
                <a:sym typeface="Arial"/>
              </a:rPr>
              <a:t>Common Stock Dividend Distributable 	10,000</a:t>
            </a:r>
            <a:endParaRPr/>
          </a:p>
          <a:p>
            <a:pPr indent="-463550" lvl="0" marL="463550" marR="0" rtl="0" algn="l">
              <a:spcBef>
                <a:spcPts val="900"/>
              </a:spcBef>
              <a:spcAft>
                <a:spcPts val="0"/>
              </a:spcAft>
              <a:buNone/>
            </a:pPr>
            <a:r>
              <a:rPr b="0" lang="en-US" sz="1900">
                <a:solidFill>
                  <a:schemeClr val="folHlink"/>
                </a:solidFill>
                <a:latin typeface="Arial"/>
                <a:ea typeface="Arial"/>
                <a:cs typeface="Arial"/>
                <a:sym typeface="Arial"/>
              </a:rPr>
              <a:t>	Common Stock		10,000</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0" st="0"/>
                                            </p:txEl>
                                          </p:spTgt>
                                        </p:tgtEl>
                                        <p:attrNameLst>
                                          <p:attrName>style.visibility</p:attrName>
                                        </p:attrNameLst>
                                      </p:cBhvr>
                                      <p:to>
                                        <p:strVal val="visible"/>
                                      </p:to>
                                    </p:set>
                                    <p:animEffect filter="fade" transition="in">
                                      <p:cBhvr>
                                        <p:cTn dur="500"/>
                                        <p:tgtEl>
                                          <p:spTgt spid="6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1" st="1"/>
                                            </p:txEl>
                                          </p:spTgt>
                                        </p:tgtEl>
                                        <p:attrNameLst>
                                          <p:attrName>style.visibility</p:attrName>
                                        </p:attrNameLst>
                                      </p:cBhvr>
                                      <p:to>
                                        <p:strVal val="visible"/>
                                      </p:to>
                                    </p:set>
                                    <p:animEffect filter="fade" transition="in">
                                      <p:cBhvr>
                                        <p:cTn dur="500"/>
                                        <p:tgtEl>
                                          <p:spTgt spid="6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2" st="2"/>
                                            </p:txEl>
                                          </p:spTgt>
                                        </p:tgtEl>
                                        <p:attrNameLst>
                                          <p:attrName>style.visibility</p:attrName>
                                        </p:attrNameLst>
                                      </p:cBhvr>
                                      <p:to>
                                        <p:strVal val="visible"/>
                                      </p:to>
                                    </p:set>
                                    <p:animEffect filter="fade" transition="in">
                                      <p:cBhvr>
                                        <p:cTn dur="500"/>
                                        <p:tgtEl>
                                          <p:spTgt spid="6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xEl>
                                              <p:pRg end="0" st="0"/>
                                            </p:txEl>
                                          </p:spTgt>
                                        </p:tgtEl>
                                        <p:attrNameLst>
                                          <p:attrName>style.visibility</p:attrName>
                                        </p:attrNameLst>
                                      </p:cBhvr>
                                      <p:to>
                                        <p:strVal val="visible"/>
                                      </p:to>
                                    </p:set>
                                    <p:animEffect filter="fade" transition="in">
                                      <p:cBhvr>
                                        <p:cTn dur="500"/>
                                        <p:tgtEl>
                                          <p:spTgt spid="6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xEl>
                                              <p:pRg end="1" st="1"/>
                                            </p:txEl>
                                          </p:spTgt>
                                        </p:tgtEl>
                                        <p:attrNameLst>
                                          <p:attrName>style.visibility</p:attrName>
                                        </p:attrNameLst>
                                      </p:cBhvr>
                                      <p:to>
                                        <p:strVal val="visible"/>
                                      </p:to>
                                    </p:set>
                                    <p:animEffect filter="fade" transition="in">
                                      <p:cBhvr>
                                        <p:cTn dur="500"/>
                                        <p:tgtEl>
                                          <p:spTgt spid="61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8"/>
          <p:cNvSpPr txBox="1"/>
          <p:nvPr>
            <p:ph idx="1" type="body"/>
          </p:nvPr>
        </p:nvSpPr>
        <p:spPr>
          <a:xfrm>
            <a:off x="609600" y="1371600"/>
            <a:ext cx="8153400" cy="2301912"/>
          </a:xfrm>
          <a:prstGeom prst="rect">
            <a:avLst/>
          </a:prstGeom>
          <a:noFill/>
          <a:ln>
            <a:noFill/>
          </a:ln>
        </p:spPr>
        <p:txBody>
          <a:bodyPr anchorCtr="0" anchor="t" bIns="44450" lIns="90475" spcFirstLastPara="1" rIns="90475" wrap="square" tIns="44450">
            <a:spAutoFit/>
          </a:bodyPr>
          <a:lstStyle/>
          <a:p>
            <a:pPr indent="0" lvl="1" marL="6350" rtl="0" algn="l">
              <a:lnSpc>
                <a:spcPct val="125000"/>
              </a:lnSpc>
              <a:spcBef>
                <a:spcPts val="0"/>
              </a:spcBef>
              <a:spcAft>
                <a:spcPts val="0"/>
              </a:spcAft>
              <a:buClr>
                <a:srgbClr val="800000"/>
              </a:buClr>
              <a:buSzPts val="2240"/>
              <a:buFont typeface="Noto Sans Symbols"/>
              <a:buNone/>
            </a:pPr>
            <a:r>
              <a:rPr lang="en-US" sz="2800">
                <a:solidFill>
                  <a:srgbClr val="006600"/>
                </a:solidFill>
                <a:latin typeface="Arial"/>
                <a:ea typeface="Arial"/>
                <a:cs typeface="Arial"/>
                <a:sym typeface="Arial"/>
              </a:rPr>
              <a:t>Stock Splits</a:t>
            </a:r>
            <a:endParaRPr/>
          </a:p>
          <a:p>
            <a:pPr indent="-458788" lvl="1" marL="685800" rtl="0" algn="l">
              <a:lnSpc>
                <a:spcPct val="125000"/>
              </a:lnSpc>
              <a:spcBef>
                <a:spcPts val="1200"/>
              </a:spcBef>
              <a:spcAft>
                <a:spcPts val="0"/>
              </a:spcAft>
              <a:buClr>
                <a:srgbClr val="CC0000"/>
              </a:buClr>
              <a:buSzPts val="1680"/>
              <a:buFont typeface="Noto Sans Symbols"/>
              <a:buChar char="◆"/>
            </a:pPr>
            <a:r>
              <a:rPr b="0" lang="en-US" sz="2100">
                <a:solidFill>
                  <a:srgbClr val="000000"/>
                </a:solidFill>
                <a:latin typeface="Arial"/>
                <a:ea typeface="Arial"/>
                <a:cs typeface="Arial"/>
                <a:sym typeface="Arial"/>
              </a:rPr>
              <a:t>To </a:t>
            </a:r>
            <a:r>
              <a:rPr lang="en-US" sz="2100">
                <a:solidFill>
                  <a:srgbClr val="000000"/>
                </a:solidFill>
                <a:latin typeface="Arial"/>
                <a:ea typeface="Arial"/>
                <a:cs typeface="Arial"/>
                <a:sym typeface="Arial"/>
              </a:rPr>
              <a:t>reduce the market value </a:t>
            </a:r>
            <a:r>
              <a:rPr b="0" lang="en-US" sz="2100">
                <a:solidFill>
                  <a:srgbClr val="000000"/>
                </a:solidFill>
                <a:latin typeface="Arial"/>
                <a:ea typeface="Arial"/>
                <a:cs typeface="Arial"/>
                <a:sym typeface="Arial"/>
              </a:rPr>
              <a:t>of shares.</a:t>
            </a:r>
            <a:endParaRPr/>
          </a:p>
          <a:p>
            <a:pPr indent="-458788" lvl="1" marL="685800" rtl="0" algn="l">
              <a:lnSpc>
                <a:spcPct val="125000"/>
              </a:lnSpc>
              <a:spcBef>
                <a:spcPts val="1200"/>
              </a:spcBef>
              <a:spcAft>
                <a:spcPts val="0"/>
              </a:spcAft>
              <a:buClr>
                <a:srgbClr val="CC0000"/>
              </a:buClr>
              <a:buSzPts val="1680"/>
              <a:buFont typeface="Noto Sans Symbols"/>
              <a:buChar char="◆"/>
            </a:pPr>
            <a:r>
              <a:rPr lang="en-US" sz="2100">
                <a:solidFill>
                  <a:srgbClr val="000000"/>
                </a:solidFill>
                <a:latin typeface="Arial"/>
                <a:ea typeface="Arial"/>
                <a:cs typeface="Arial"/>
                <a:sym typeface="Arial"/>
              </a:rPr>
              <a:t>No entry </a:t>
            </a:r>
            <a:r>
              <a:rPr b="0" lang="en-US" sz="2100">
                <a:solidFill>
                  <a:srgbClr val="000000"/>
                </a:solidFill>
                <a:latin typeface="Arial"/>
                <a:ea typeface="Arial"/>
                <a:cs typeface="Arial"/>
                <a:sym typeface="Arial"/>
              </a:rPr>
              <a:t>recorded for a stock split.</a:t>
            </a:r>
            <a:endParaRPr/>
          </a:p>
          <a:p>
            <a:pPr indent="-458788" lvl="1" marL="685800" rtl="0" algn="l">
              <a:lnSpc>
                <a:spcPct val="125000"/>
              </a:lnSpc>
              <a:spcBef>
                <a:spcPts val="1200"/>
              </a:spcBef>
              <a:spcAft>
                <a:spcPts val="0"/>
              </a:spcAft>
              <a:buClr>
                <a:srgbClr val="CC0000"/>
              </a:buClr>
              <a:buSzPts val="1680"/>
              <a:buFont typeface="Noto Sans Symbols"/>
              <a:buChar char="◆"/>
            </a:pPr>
            <a:r>
              <a:rPr lang="en-US" sz="2100">
                <a:solidFill>
                  <a:srgbClr val="000000"/>
                </a:solidFill>
                <a:latin typeface="Arial"/>
                <a:ea typeface="Arial"/>
                <a:cs typeface="Arial"/>
                <a:sym typeface="Arial"/>
              </a:rPr>
              <a:t>Decrease</a:t>
            </a:r>
            <a:r>
              <a:rPr b="0" lang="en-US" sz="2100">
                <a:solidFill>
                  <a:srgbClr val="000000"/>
                </a:solidFill>
                <a:latin typeface="Arial"/>
                <a:ea typeface="Arial"/>
                <a:cs typeface="Arial"/>
                <a:sym typeface="Arial"/>
              </a:rPr>
              <a:t> par value and </a:t>
            </a:r>
            <a:r>
              <a:rPr lang="en-US" sz="2100">
                <a:solidFill>
                  <a:srgbClr val="000000"/>
                </a:solidFill>
                <a:latin typeface="Arial"/>
                <a:ea typeface="Arial"/>
                <a:cs typeface="Arial"/>
                <a:sym typeface="Arial"/>
              </a:rPr>
              <a:t>increase</a:t>
            </a:r>
            <a:r>
              <a:rPr b="0" lang="en-US" sz="2100">
                <a:solidFill>
                  <a:srgbClr val="000000"/>
                </a:solidFill>
                <a:latin typeface="Arial"/>
                <a:ea typeface="Arial"/>
                <a:cs typeface="Arial"/>
                <a:sym typeface="Arial"/>
              </a:rPr>
              <a:t> number of shares.</a:t>
            </a:r>
            <a:endParaRPr/>
          </a:p>
        </p:txBody>
      </p:sp>
      <p:sp>
        <p:nvSpPr>
          <p:cNvPr id="621" name="Google Shape;621;p58"/>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DIVIDEND POLICY</a:t>
            </a:r>
            <a:endParaRPr b="1" sz="3200">
              <a:solidFill>
                <a:srgbClr val="00007F"/>
              </a:solidFill>
              <a:latin typeface="Arial"/>
              <a:ea typeface="Arial"/>
              <a:cs typeface="Arial"/>
              <a:sym typeface="Arial"/>
            </a:endParaRPr>
          </a:p>
        </p:txBody>
      </p:sp>
      <p:pic>
        <p:nvPicPr>
          <p:cNvPr id="622" name="Google Shape;622;p58"/>
          <p:cNvPicPr preferRelativeResize="0"/>
          <p:nvPr/>
        </p:nvPicPr>
        <p:blipFill rotWithShape="1">
          <a:blip r:embed="rId3">
            <a:alphaModFix/>
          </a:blip>
          <a:srcRect b="0" l="0" r="0" t="0"/>
          <a:stretch/>
        </p:blipFill>
        <p:spPr>
          <a:xfrm>
            <a:off x="533400" y="3886200"/>
            <a:ext cx="8153400" cy="1560513"/>
          </a:xfrm>
          <a:prstGeom prst="rect">
            <a:avLst/>
          </a:prstGeom>
          <a:noFill/>
          <a:ln>
            <a:noFill/>
          </a:ln>
        </p:spPr>
      </p:pic>
      <p:cxnSp>
        <p:nvCxnSpPr>
          <p:cNvPr id="623" name="Google Shape;623;p5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24" name="Google Shape;624;p58"/>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625" name="Google Shape;625;p58"/>
          <p:cNvSpPr/>
          <p:nvPr/>
        </p:nvSpPr>
        <p:spPr>
          <a:xfrm>
            <a:off x="487080" y="5474448"/>
            <a:ext cx="263712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15-14</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Effects of a Stock Split</a:t>
            </a:r>
            <a:endParaRPr b="0" sz="1200">
              <a:solidFill>
                <a:schemeClr val="dk1"/>
              </a:solidFill>
              <a:latin typeface="Arial"/>
              <a:ea typeface="Arial"/>
              <a:cs typeface="Arial"/>
              <a:sym typeface="Arial"/>
            </a:endParaRPr>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59"/>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631" name="Google Shape;631;p59"/>
          <p:cNvSpPr/>
          <p:nvPr/>
        </p:nvSpPr>
        <p:spPr>
          <a:xfrm>
            <a:off x="381000" y="990599"/>
            <a:ext cx="8382000" cy="5452033"/>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Is it time for a stock split? Starbucks and Kroger recently announced 2-for-1 splits, and Netflix announced a 7-for-1 split. The nine splits announced in the first part of 2015 indicate that the year will surpass 2014’s stock split total of 11 and may even beat the highest level achieved in 2007— 28 splits. Guessing which companies might be next to split their shares is a hobby of investors. When companies’ per share prices get high, some look to lower their per share prices to make them more attractive to individual investors. It’s a bit of an old-fashioned development, but one that investors are still conditioned to monitor. There’s no question that stocks with the highest per share prices would be the logical place to consider for possible splits. The table below lists the S&amp;P 500 stocks with the highest per share prices.</a:t>
            </a:r>
            <a:endParaRPr/>
          </a:p>
        </p:txBody>
      </p:sp>
      <p:sp>
        <p:nvSpPr>
          <p:cNvPr id="632" name="Google Shape;632;p59"/>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633" name="Google Shape;633;p59"/>
          <p:cNvSpPr/>
          <p:nvPr/>
        </p:nvSpPr>
        <p:spPr>
          <a:xfrm>
            <a:off x="381000" y="529372"/>
            <a:ext cx="84582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SPLITSVILLE</a:t>
            </a:r>
            <a:endParaRPr/>
          </a:p>
        </p:txBody>
      </p:sp>
      <p:cxnSp>
        <p:nvCxnSpPr>
          <p:cNvPr id="634" name="Google Shape;634;p59"/>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635" name="Google Shape;635;p59"/>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636" name="Google Shape;636;p59"/>
          <p:cNvSpPr txBox="1"/>
          <p:nvPr/>
        </p:nvSpPr>
        <p:spPr>
          <a:xfrm>
            <a:off x="6600003" y="6442632"/>
            <a:ext cx="132479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folHlink"/>
                </a:solidFill>
                <a:latin typeface="Arial"/>
                <a:ea typeface="Arial"/>
                <a:cs typeface="Arial"/>
                <a:sym typeface="Arial"/>
              </a:rPr>
              <a:t>(continued)</a:t>
            </a:r>
            <a:endParaRPr b="1" sz="1400">
              <a:solidFill>
                <a:schemeClr val="folHlink"/>
              </a:solidFill>
              <a:latin typeface="Arial"/>
              <a:ea typeface="Arial"/>
              <a:cs typeface="Arial"/>
              <a:sym typeface="Arial"/>
            </a:endParaRPr>
          </a:p>
        </p:txBody>
      </p:sp>
      <p:pic>
        <p:nvPicPr>
          <p:cNvPr id="637" name="Google Shape;637;p59"/>
          <p:cNvPicPr preferRelativeResize="0"/>
          <p:nvPr/>
        </p:nvPicPr>
        <p:blipFill rotWithShape="1">
          <a:blip r:embed="rId3">
            <a:alphaModFix/>
          </a:blip>
          <a:srcRect b="0" l="0" r="0" t="0"/>
          <a:stretch/>
        </p:blipFill>
        <p:spPr>
          <a:xfrm>
            <a:off x="603624" y="4267200"/>
            <a:ext cx="7930119" cy="1868942"/>
          </a:xfrm>
          <a:prstGeom prst="rect">
            <a:avLst/>
          </a:prstGeom>
          <a:noFill/>
          <a:ln cap="flat" cmpd="sng" w="9525">
            <a:solidFill>
              <a:schemeClr val="dk1"/>
            </a:solidFill>
            <a:prstDash val="solid"/>
            <a:round/>
            <a:headEnd len="sm" w="sm" type="none"/>
            <a:tailEnd len="sm" w="sm" type="none"/>
          </a:ln>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
        <p:nvSpPr>
          <p:cNvPr id="99" name="Google Shape;99;p6"/>
          <p:cNvSpPr/>
          <p:nvPr/>
        </p:nvSpPr>
        <p:spPr>
          <a:xfrm>
            <a:off x="381000" y="990599"/>
            <a:ext cx="8382000" cy="5452033"/>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i="0" lang="en-US" sz="1700" u="none" cap="none" strike="noStrike">
                <a:solidFill>
                  <a:schemeClr val="folHlink"/>
                </a:solidFill>
                <a:latin typeface="Arial"/>
                <a:ea typeface="Arial"/>
                <a:cs typeface="Arial"/>
                <a:sym typeface="Arial"/>
              </a:rPr>
              <a:t>Nothing about 1209 North Orange Street hints at the secrets inside. It’s a humdrum ofﬁce building, a low-slung affair with a faded awning and a view of a parking garage. Hardly worth a second glance, if even a ﬁrst one. But behind its doors is one of the most remarkable corporate collections in the world: 1209 North Orange, you see, is the legal address of no fewer than 285,000 separate businesses. </a:t>
            </a:r>
            <a:endParaRPr/>
          </a:p>
          <a:p>
            <a:pPr indent="460375" lvl="0" marL="0" marR="0" rtl="0" algn="just">
              <a:lnSpc>
                <a:spcPct val="112000"/>
              </a:lnSpc>
              <a:spcBef>
                <a:spcPts val="0"/>
              </a:spcBef>
              <a:spcAft>
                <a:spcPts val="0"/>
              </a:spcAft>
              <a:buNone/>
            </a:pPr>
            <a:r>
              <a:rPr b="0" i="0" lang="en-US" sz="1700" u="none" cap="none" strike="noStrike">
                <a:solidFill>
                  <a:schemeClr val="folHlink"/>
                </a:solidFill>
                <a:latin typeface="Arial"/>
                <a:ea typeface="Arial"/>
                <a:cs typeface="Arial"/>
                <a:sym typeface="Arial"/>
              </a:rPr>
              <a:t>Its occupants, on paper, include giants like </a:t>
            </a:r>
            <a:r>
              <a:rPr b="1" i="0" lang="en-US" sz="1700" u="none" cap="none" strike="noStrike">
                <a:solidFill>
                  <a:srgbClr val="CC0000"/>
                </a:solidFill>
                <a:latin typeface="Arial"/>
                <a:ea typeface="Arial"/>
                <a:cs typeface="Arial"/>
                <a:sym typeface="Arial"/>
              </a:rPr>
              <a:t>American Airlines</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Apple</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Bank</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of</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America</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Berkshire</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Hathaway</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Cargill</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Coca-Cola</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Ford</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General</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Electric</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Google</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JPMorgan</a:t>
            </a:r>
            <a:r>
              <a:rPr b="0" i="0" lang="en-US" sz="1700" u="none" cap="none" strike="noStrike">
                <a:solidFill>
                  <a:schemeClr val="folHlink"/>
                </a:solidFill>
                <a:latin typeface="Arial"/>
                <a:ea typeface="Arial"/>
                <a:cs typeface="Arial"/>
                <a:sym typeface="Arial"/>
              </a:rPr>
              <a:t> </a:t>
            </a:r>
            <a:r>
              <a:rPr b="1" i="0" lang="en-US" sz="1700" u="none" cap="none" strike="noStrike">
                <a:solidFill>
                  <a:srgbClr val="CC0000"/>
                </a:solidFill>
                <a:latin typeface="Arial"/>
                <a:ea typeface="Arial"/>
                <a:cs typeface="Arial"/>
                <a:sym typeface="Arial"/>
              </a:rPr>
              <a:t>Chase</a:t>
            </a:r>
            <a:r>
              <a:rPr b="0" i="0" lang="en-US" sz="1700" u="none" cap="none" strike="noStrike">
                <a:solidFill>
                  <a:schemeClr val="folHlink"/>
                </a:solidFill>
                <a:latin typeface="Arial"/>
                <a:ea typeface="Arial"/>
                <a:cs typeface="Arial"/>
                <a:sym typeface="Arial"/>
              </a:rPr>
              <a:t>, and </a:t>
            </a:r>
            <a:r>
              <a:rPr b="1" i="0" lang="en-US" sz="1700" u="none" cap="none" strike="noStrike">
                <a:solidFill>
                  <a:srgbClr val="CC0000"/>
                </a:solidFill>
                <a:latin typeface="Arial"/>
                <a:ea typeface="Arial"/>
                <a:cs typeface="Arial"/>
                <a:sym typeface="Arial"/>
              </a:rPr>
              <a:t>Wal-Mart</a:t>
            </a:r>
            <a:r>
              <a:rPr b="0" i="0" lang="en-US" sz="1700" u="none" cap="none" strike="noStrike">
                <a:solidFill>
                  <a:schemeClr val="folHlink"/>
                </a:solidFill>
                <a:latin typeface="Arial"/>
                <a:ea typeface="Arial"/>
                <a:cs typeface="Arial"/>
                <a:sym typeface="Arial"/>
              </a:rPr>
              <a:t>. These companies do business across the nation and around the world. Here at 1209 North Orange, they simply have a dropbox. What brings these marquee names to 1209 North Orange, and to other Delaware addresses, also attracts less-upstanding corporate citizens. For instance, 1209 North Orange was, until recently, a business address of Timothy S. Durham, known as “the Midwest Madoff.” Recently, Durham was found guilty of bilking 5,000 mostly middle-class and elderly investors out of $207 million. It was also an address of Stanko Subotic, a Serbian businessman and convicted smuggler—just one of many Eastern Europeans drawn to the state. Big corporations, small-time businesses, rogues, scoundrels, and worse—all have turned up at Delaware addresses in hopes of minimizing taxes, skirting regulations, plying friendly courts, or, when</a:t>
            </a:r>
            <a:endParaRPr b="0" i="0" sz="1700" u="none" cap="none" strike="noStrike">
              <a:solidFill>
                <a:schemeClr val="folHlink"/>
              </a:solidFill>
              <a:latin typeface="Arial"/>
              <a:ea typeface="Arial"/>
              <a:cs typeface="Arial"/>
              <a:sym typeface="Arial"/>
            </a:endParaRPr>
          </a:p>
        </p:txBody>
      </p:sp>
      <p:sp>
        <p:nvSpPr>
          <p:cNvPr id="100" name="Google Shape;100;p6"/>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u="none" cap="none" strike="noStrike">
                <a:solidFill>
                  <a:schemeClr val="lt1"/>
                </a:solidFill>
                <a:latin typeface="Arial"/>
                <a:ea typeface="Arial"/>
                <a:cs typeface="Arial"/>
                <a:sym typeface="Arial"/>
              </a:rPr>
              <a:t>WHAT’S YOUR PRINCIPLE</a:t>
            </a:r>
            <a:endParaRPr/>
          </a:p>
        </p:txBody>
      </p:sp>
      <p:sp>
        <p:nvSpPr>
          <p:cNvPr id="101" name="Google Shape;101;p6"/>
          <p:cNvSpPr/>
          <p:nvPr/>
        </p:nvSpPr>
        <p:spPr>
          <a:xfrm>
            <a:off x="381000" y="529372"/>
            <a:ext cx="84582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2100" u="none" cap="none" strike="noStrike">
                <a:solidFill>
                  <a:srgbClr val="00007F"/>
                </a:solidFill>
                <a:latin typeface="Arial"/>
                <a:ea typeface="Arial"/>
                <a:cs typeface="Arial"/>
                <a:sym typeface="Arial"/>
              </a:rPr>
              <a:t>WHAT DO THE NUMBERS MEAN?  	</a:t>
            </a:r>
            <a:r>
              <a:rPr b="1" i="0" lang="en-US" sz="1800" u="none" cap="none" strike="noStrike">
                <a:solidFill>
                  <a:srgbClr val="660066"/>
                </a:solidFill>
                <a:latin typeface="Arial"/>
                <a:ea typeface="Arial"/>
                <a:cs typeface="Arial"/>
                <a:sym typeface="Arial"/>
              </a:rPr>
              <a:t>1209 NORTH ORANGE STREET</a:t>
            </a:r>
            <a:endParaRPr b="1" i="0" sz="1700" u="none" cap="none" strike="noStrike">
              <a:solidFill>
                <a:srgbClr val="660066"/>
              </a:solidFill>
              <a:latin typeface="Arial"/>
              <a:ea typeface="Arial"/>
              <a:cs typeface="Arial"/>
              <a:sym typeface="Arial"/>
            </a:endParaRPr>
          </a:p>
        </p:txBody>
      </p:sp>
      <p:cxnSp>
        <p:nvCxnSpPr>
          <p:cNvPr id="102" name="Google Shape;102;p6"/>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03" name="Google Shape;103;p6"/>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04" name="Google Shape;104;p6"/>
          <p:cNvSpPr txBox="1"/>
          <p:nvPr/>
        </p:nvSpPr>
        <p:spPr>
          <a:xfrm>
            <a:off x="6600003" y="6442632"/>
            <a:ext cx="132479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folHlink"/>
                </a:solidFill>
                <a:latin typeface="Arial"/>
                <a:ea typeface="Arial"/>
                <a:cs typeface="Arial"/>
                <a:sym typeface="Arial"/>
              </a:rPr>
              <a:t>(continued)</a:t>
            </a:r>
            <a:endParaRPr b="1" sz="1400">
              <a:solidFill>
                <a:schemeClr val="folHlink"/>
              </a:solidFill>
              <a:latin typeface="Arial"/>
              <a:ea typeface="Arial"/>
              <a:cs typeface="Arial"/>
              <a:sym typeface="Arial"/>
            </a:endParaRP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0"/>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643" name="Google Shape;643;p60"/>
          <p:cNvSpPr/>
          <p:nvPr/>
        </p:nvSpPr>
        <p:spPr>
          <a:xfrm>
            <a:off x="381000" y="990599"/>
            <a:ext cx="8382000" cy="3886201"/>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Some companies are considering reverse stock splits in which, say, ﬁve shares are consolidated into one. Thus, a stock previously trading at $5 per share would be part of an unsplit share trading at $25. Unsplitting might thus avoid some of the negative consequences of a low trading price. The downside to this strategy is that analysts might view reverse splits as additional bad news about the direction of the stock price. For example, Webvan, a failed Internet grocer, did a 1-for-25 reverse split just before it entered bankruptcy. And struggling Tenet Healthcare executed a 1-for-4 reverse split in combination with a debt restructuring, in order to get its stock price into a more favorable trading range.</a:t>
            </a:r>
            <a:endParaRPr/>
          </a:p>
          <a:p>
            <a:pPr indent="0"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rPr b="0" lang="en-US" sz="1400">
                <a:solidFill>
                  <a:schemeClr val="folHlink"/>
                </a:solidFill>
                <a:latin typeface="Arial"/>
                <a:ea typeface="Arial"/>
                <a:cs typeface="Arial"/>
                <a:sym typeface="Arial"/>
              </a:rPr>
              <a:t>Sources: M. Murphy, “Tenet CFO Says Reverse Split Could Help Land New Business,” Wall Street Journal (October 2, 2012); and M. Krantz, “Starbucks Splits Stock. Who’s Next?” USA TODAY (March 18, 2015).</a:t>
            </a:r>
            <a:endParaRPr/>
          </a:p>
          <a:p>
            <a:pPr indent="0"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p:txBody>
      </p:sp>
      <p:sp>
        <p:nvSpPr>
          <p:cNvPr id="644" name="Google Shape;644;p60"/>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645" name="Google Shape;645;p60"/>
          <p:cNvSpPr/>
          <p:nvPr/>
        </p:nvSpPr>
        <p:spPr>
          <a:xfrm>
            <a:off x="381000" y="529372"/>
            <a:ext cx="84582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SPLITSVILLE</a:t>
            </a:r>
            <a:endParaRPr/>
          </a:p>
        </p:txBody>
      </p:sp>
      <p:cxnSp>
        <p:nvCxnSpPr>
          <p:cNvPr id="646" name="Google Shape;646;p60"/>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647" name="Google Shape;647;p60"/>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1"/>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DIVIDEND POLICY</a:t>
            </a:r>
            <a:endParaRPr b="1" sz="3200">
              <a:solidFill>
                <a:srgbClr val="00007F"/>
              </a:solidFill>
              <a:latin typeface="Arial"/>
              <a:ea typeface="Arial"/>
              <a:cs typeface="Arial"/>
              <a:sym typeface="Arial"/>
            </a:endParaRPr>
          </a:p>
        </p:txBody>
      </p:sp>
      <p:sp>
        <p:nvSpPr>
          <p:cNvPr id="653" name="Google Shape;653;p61"/>
          <p:cNvSpPr/>
          <p:nvPr/>
        </p:nvSpPr>
        <p:spPr>
          <a:xfrm>
            <a:off x="609600" y="1371600"/>
            <a:ext cx="7848600" cy="3124200"/>
          </a:xfrm>
          <a:prstGeom prst="rect">
            <a:avLst/>
          </a:prstGeom>
          <a:noFill/>
          <a:ln>
            <a:noFill/>
          </a:ln>
        </p:spPr>
        <p:txBody>
          <a:bodyPr anchorCtr="0" anchor="t" bIns="44450" lIns="90475" spcFirstLastPara="1" rIns="90475" wrap="square" tIns="44450">
            <a:noAutofit/>
          </a:bodyPr>
          <a:lstStyle/>
          <a:p>
            <a:pPr indent="0" lvl="1" marL="6350" marR="0" rtl="0" algn="l">
              <a:lnSpc>
                <a:spcPct val="125000"/>
              </a:lnSpc>
              <a:spcBef>
                <a:spcPts val="0"/>
              </a:spcBef>
              <a:spcAft>
                <a:spcPts val="0"/>
              </a:spcAft>
              <a:buNone/>
            </a:pPr>
            <a:r>
              <a:rPr b="1" i="0" lang="en-US" sz="2800" u="none" cap="none" strike="noStrike">
                <a:solidFill>
                  <a:srgbClr val="006600"/>
                </a:solidFill>
                <a:latin typeface="Arial"/>
                <a:ea typeface="Arial"/>
                <a:cs typeface="Arial"/>
                <a:sym typeface="Arial"/>
              </a:rPr>
              <a:t>Stock Split and Stock Dividend Differentiated</a:t>
            </a:r>
            <a:endParaRPr/>
          </a:p>
          <a:p>
            <a:pPr indent="-458788" lvl="1" marL="685800" marR="0" rtl="0" algn="l">
              <a:lnSpc>
                <a:spcPct val="125000"/>
              </a:lnSpc>
              <a:spcBef>
                <a:spcPts val="1200"/>
              </a:spcBef>
              <a:spcAft>
                <a:spcPts val="0"/>
              </a:spcAft>
              <a:buClr>
                <a:srgbClr val="CC0000"/>
              </a:buClr>
              <a:buSzPts val="1680"/>
              <a:buFont typeface="Noto Sans Symbols"/>
              <a:buChar char="◆"/>
            </a:pPr>
            <a:r>
              <a:rPr b="1" i="0" lang="en-US" sz="2100" u="none" cap="none" strike="noStrike">
                <a:solidFill>
                  <a:srgbClr val="00007F"/>
                </a:solidFill>
                <a:latin typeface="Arial"/>
                <a:ea typeface="Arial"/>
                <a:cs typeface="Arial"/>
                <a:sym typeface="Arial"/>
              </a:rPr>
              <a:t>Large Stock Dividend</a:t>
            </a:r>
            <a:r>
              <a:rPr b="0" i="0" lang="en-US" sz="2100" u="none" cap="none" strike="noStrike">
                <a:solidFill>
                  <a:srgbClr val="00007F"/>
                </a:solidFill>
                <a:latin typeface="Arial"/>
                <a:ea typeface="Arial"/>
                <a:cs typeface="Arial"/>
                <a:sym typeface="Arial"/>
              </a:rPr>
              <a:t> </a:t>
            </a:r>
            <a:r>
              <a:rPr b="0" i="0" lang="en-US" sz="2100" u="none" cap="none" strike="noStrike">
                <a:solidFill>
                  <a:srgbClr val="000000"/>
                </a:solidFill>
                <a:latin typeface="Arial"/>
                <a:ea typeface="Arial"/>
                <a:cs typeface="Arial"/>
                <a:sym typeface="Arial"/>
              </a:rPr>
              <a:t>- 20–25 percent of the number of shares previously outstanding.</a:t>
            </a:r>
            <a:endParaRPr/>
          </a:p>
          <a:p>
            <a:pPr indent="-450850" lvl="2" marL="1255713" marR="0" rtl="0" algn="l">
              <a:lnSpc>
                <a:spcPct val="125000"/>
              </a:lnSpc>
              <a:spcBef>
                <a:spcPts val="1200"/>
              </a:spcBef>
              <a:spcAft>
                <a:spcPts val="0"/>
              </a:spcAft>
              <a:buClr>
                <a:srgbClr val="CC0000"/>
              </a:buClr>
              <a:buSzPts val="1600"/>
              <a:buFont typeface="Arial"/>
              <a:buChar char="►"/>
            </a:pPr>
            <a:r>
              <a:rPr b="0" i="0" lang="en-US" sz="2000" u="none" cap="none" strike="noStrike">
                <a:solidFill>
                  <a:srgbClr val="000000"/>
                </a:solidFill>
                <a:latin typeface="Arial"/>
                <a:ea typeface="Arial"/>
                <a:cs typeface="Arial"/>
                <a:sym typeface="Arial"/>
              </a:rPr>
              <a:t>Same effect on market price as a stock split.</a:t>
            </a:r>
            <a:endParaRPr/>
          </a:p>
          <a:p>
            <a:pPr indent="-450850" lvl="2" marL="1255713" marR="0" rtl="0" algn="l">
              <a:lnSpc>
                <a:spcPct val="125000"/>
              </a:lnSpc>
              <a:spcBef>
                <a:spcPts val="1200"/>
              </a:spcBef>
              <a:spcAft>
                <a:spcPts val="0"/>
              </a:spcAft>
              <a:buClr>
                <a:srgbClr val="CC0000"/>
              </a:buClr>
              <a:buSzPts val="1600"/>
              <a:buFont typeface="Arial"/>
              <a:buChar char="►"/>
            </a:pPr>
            <a:r>
              <a:rPr b="0" i="0" lang="en-US" sz="2000" u="none" cap="none" strike="noStrike">
                <a:solidFill>
                  <a:srgbClr val="000000"/>
                </a:solidFill>
                <a:latin typeface="Arial"/>
                <a:ea typeface="Arial"/>
                <a:cs typeface="Arial"/>
                <a:sym typeface="Arial"/>
              </a:rPr>
              <a:t>Par value transferred from retained earnings to capital stock.</a:t>
            </a:r>
            <a:endParaRPr/>
          </a:p>
        </p:txBody>
      </p:sp>
      <p:cxnSp>
        <p:nvCxnSpPr>
          <p:cNvPr id="654" name="Google Shape;654;p6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55" name="Google Shape;655;p61"/>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62"/>
          <p:cNvSpPr/>
          <p:nvPr/>
        </p:nvSpPr>
        <p:spPr>
          <a:xfrm>
            <a:off x="609600" y="1371600"/>
            <a:ext cx="8153400" cy="2209800"/>
          </a:xfrm>
          <a:prstGeom prst="rect">
            <a:avLst/>
          </a:prstGeom>
          <a:solidFill>
            <a:schemeClr val="lt1"/>
          </a:solidFill>
          <a:ln>
            <a:noFill/>
          </a:ln>
        </p:spPr>
        <p:txBody>
          <a:bodyPr anchorCtr="0" anchor="t" bIns="44450" lIns="90475" spcFirstLastPara="1" rIns="90475" wrap="square" tIns="44450">
            <a:noAutofit/>
          </a:bodyPr>
          <a:lstStyle/>
          <a:p>
            <a:pPr indent="0" lvl="0" marL="0" marR="0" rtl="0" algn="l">
              <a:lnSpc>
                <a:spcPct val="125000"/>
              </a:lnSpc>
              <a:spcBef>
                <a:spcPts val="0"/>
              </a:spcBef>
              <a:spcAft>
                <a:spcPts val="0"/>
              </a:spcAft>
              <a:buClr>
                <a:schemeClr val="accent2"/>
              </a:buClr>
              <a:buSzPts val="1500"/>
              <a:buFont typeface="Noto Sans Symbols"/>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Luna Steel, Inc. declared a 30 percent share dividend on November 20, payable December 29 to stockholders of record December 12. At the date of declaration, 1,000,000 shares, par value $10, are outstanding and with a fair value of $200 per share. The entries are:</a:t>
            </a:r>
            <a:endParaRPr/>
          </a:p>
        </p:txBody>
      </p:sp>
      <p:sp>
        <p:nvSpPr>
          <p:cNvPr id="661" name="Google Shape;661;p62"/>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BF"/>
                </a:solidFill>
                <a:latin typeface="Arial"/>
                <a:ea typeface="Arial"/>
                <a:cs typeface="Arial"/>
                <a:sym typeface="Arial"/>
              </a:rPr>
              <a:t>Dividend Policy</a:t>
            </a:r>
            <a:endParaRPr/>
          </a:p>
        </p:txBody>
      </p:sp>
      <p:pic>
        <p:nvPicPr>
          <p:cNvPr id="662" name="Google Shape;662;p62"/>
          <p:cNvPicPr preferRelativeResize="0"/>
          <p:nvPr/>
        </p:nvPicPr>
        <p:blipFill rotWithShape="1">
          <a:blip r:embed="rId3">
            <a:alphaModFix/>
          </a:blip>
          <a:srcRect b="0" l="0" r="0" t="0"/>
          <a:stretch/>
        </p:blipFill>
        <p:spPr>
          <a:xfrm>
            <a:off x="868679" y="3320099"/>
            <a:ext cx="7208521" cy="3316129"/>
          </a:xfrm>
          <a:prstGeom prst="rect">
            <a:avLst/>
          </a:prstGeom>
          <a:noFill/>
          <a:ln>
            <a:noFill/>
          </a:ln>
        </p:spPr>
      </p:pic>
      <p:cxnSp>
        <p:nvCxnSpPr>
          <p:cNvPr id="663" name="Google Shape;663;p6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64" name="Google Shape;664;p62"/>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665" name="Google Shape;665;p62"/>
          <p:cNvSpPr/>
          <p:nvPr/>
        </p:nvSpPr>
        <p:spPr>
          <a:xfrm>
            <a:off x="7010400" y="3256260"/>
            <a:ext cx="18011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15-15</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Stock Dividend Entries</a:t>
            </a:r>
            <a:endParaRPr b="0" sz="1200">
              <a:solidFill>
                <a:schemeClr val="dk1"/>
              </a:solidFill>
              <a:latin typeface="Arial"/>
              <a:ea typeface="Arial"/>
              <a:cs typeface="Arial"/>
              <a:sym typeface="Arial"/>
            </a:endParaRPr>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63"/>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671" name="Google Shape;671;p63"/>
          <p:cNvSpPr/>
          <p:nvPr/>
        </p:nvSpPr>
        <p:spPr>
          <a:xfrm>
            <a:off x="381000" y="990599"/>
            <a:ext cx="8382000" cy="5452033"/>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As the economy recovered from the ﬁnancial crisis, a number of U.S. companies increased their dividend payout in a sign of growing conﬁdence and rising cash balances. In such a slow growth environment, with interest rates persistently low and the tax treatment of dividends still favorable, an investment strategy focusing on stocks with the potential of increasing dividends may be particularly timely. Said one market watcher, “Investors too often overlook the importance of dividends, particularly the contribution to total return from reinvested dividends. . . . Dividends also can provide a good hedge against inﬂation in the form of a growing stream of income.” A recent study indicates the importance of dividends. Companies that raised their dividends are classiﬁed as dividend growers and initiators, as opposed to other companies that are classiﬁed as dividend cutters and eliminators. The study also identiﬁed companies with no change in dividend policy. </a:t>
            </a:r>
            <a:endParaRPr/>
          </a:p>
        </p:txBody>
      </p:sp>
      <p:sp>
        <p:nvSpPr>
          <p:cNvPr id="672" name="Google Shape;672;p63"/>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673" name="Google Shape;673;p63"/>
          <p:cNvSpPr/>
          <p:nvPr/>
        </p:nvSpPr>
        <p:spPr>
          <a:xfrm>
            <a:off x="381000" y="529372"/>
            <a:ext cx="87630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DIVIDENDS UP, DIVIDENDS DOWN</a:t>
            </a:r>
            <a:endParaRPr/>
          </a:p>
        </p:txBody>
      </p:sp>
      <p:cxnSp>
        <p:nvCxnSpPr>
          <p:cNvPr id="674" name="Google Shape;674;p63"/>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675" name="Google Shape;675;p63"/>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676" name="Google Shape;676;p63"/>
          <p:cNvSpPr txBox="1"/>
          <p:nvPr/>
        </p:nvSpPr>
        <p:spPr>
          <a:xfrm>
            <a:off x="6600003" y="6442632"/>
            <a:ext cx="132479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folHlink"/>
                </a:solidFill>
                <a:latin typeface="Arial"/>
                <a:ea typeface="Arial"/>
                <a:cs typeface="Arial"/>
                <a:sym typeface="Arial"/>
              </a:rPr>
              <a:t>(continued)</a:t>
            </a:r>
            <a:endParaRPr b="1" sz="1400">
              <a:solidFill>
                <a:schemeClr val="folHlink"/>
              </a:solidFill>
              <a:latin typeface="Arial"/>
              <a:ea typeface="Arial"/>
              <a:cs typeface="Arial"/>
              <a:sym typeface="Arial"/>
            </a:endParaRP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64"/>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682" name="Google Shape;682;p64"/>
          <p:cNvSpPr/>
          <p:nvPr/>
        </p:nvSpPr>
        <p:spPr>
          <a:xfrm>
            <a:off x="381000" y="990599"/>
            <a:ext cx="8382000" cy="5452033"/>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The table in the next column supports the advice to keep an eye on dividend growth. What the table tells us is that companies that grew or initiated a dividend have experienced the highest returns relative to other stocks since 1972. Over that time span, an investment of $100 would have grown to $4,169, while dividend non-payers only increased to $193. In addition, the higher performers offered lower volatility of returns in all market environments. Thus, companies that grow dividends are signaling </a:t>
            </a:r>
            <a:endParaRPr b="0" sz="19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conﬁdence about future earnings </a:t>
            </a:r>
            <a:endParaRPr/>
          </a:p>
          <a:p>
            <a:pPr indent="0"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and are most likely to perform </a:t>
            </a:r>
            <a:endParaRPr b="0" sz="19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well throughout market cycles—</a:t>
            </a:r>
            <a:endParaRPr/>
          </a:p>
          <a:p>
            <a:pPr indent="0"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this makes them good candidates </a:t>
            </a:r>
            <a:endParaRPr b="0" sz="1900">
              <a:solidFill>
                <a:schemeClr val="folHlink"/>
              </a:solidFill>
              <a:latin typeface="Arial"/>
              <a:ea typeface="Arial"/>
              <a:cs typeface="Arial"/>
              <a:sym typeface="Arial"/>
            </a:endParaRPr>
          </a:p>
          <a:p>
            <a:pPr indent="0"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for long-term growth.</a:t>
            </a:r>
            <a:endParaRPr/>
          </a:p>
          <a:p>
            <a:pPr indent="0" lvl="0" marL="0" marR="0" rtl="0" algn="just">
              <a:lnSpc>
                <a:spcPct val="112000"/>
              </a:lnSpc>
              <a:spcBef>
                <a:spcPts val="0"/>
              </a:spcBef>
              <a:spcAft>
                <a:spcPts val="0"/>
              </a:spcAft>
              <a:buNone/>
            </a:pPr>
            <a:r>
              <a:t/>
            </a:r>
            <a:endParaRPr b="0" sz="1900">
              <a:solidFill>
                <a:schemeClr val="folHlink"/>
              </a:solidFill>
              <a:latin typeface="Arial"/>
              <a:ea typeface="Arial"/>
              <a:cs typeface="Arial"/>
              <a:sym typeface="Arial"/>
            </a:endParaRPr>
          </a:p>
        </p:txBody>
      </p:sp>
      <p:sp>
        <p:nvSpPr>
          <p:cNvPr id="683" name="Google Shape;683;p64"/>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684" name="Google Shape;684;p64"/>
          <p:cNvSpPr/>
          <p:nvPr/>
        </p:nvSpPr>
        <p:spPr>
          <a:xfrm>
            <a:off x="381000" y="529372"/>
            <a:ext cx="8686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DIVIDENDS UP, DIVIDENDS DOWN</a:t>
            </a:r>
            <a:endParaRPr/>
          </a:p>
        </p:txBody>
      </p:sp>
      <p:cxnSp>
        <p:nvCxnSpPr>
          <p:cNvPr id="685" name="Google Shape;685;p64"/>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686" name="Google Shape;686;p64"/>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pic>
        <p:nvPicPr>
          <p:cNvPr id="687" name="Google Shape;687;p64"/>
          <p:cNvPicPr preferRelativeResize="0"/>
          <p:nvPr/>
        </p:nvPicPr>
        <p:blipFill rotWithShape="1">
          <a:blip r:embed="rId3">
            <a:alphaModFix/>
          </a:blip>
          <a:srcRect b="0" l="0" r="0" t="0"/>
          <a:stretch/>
        </p:blipFill>
        <p:spPr>
          <a:xfrm>
            <a:off x="4291104" y="3523128"/>
            <a:ext cx="4316299" cy="2775930"/>
          </a:xfrm>
          <a:prstGeom prst="rect">
            <a:avLst/>
          </a:prstGeom>
          <a:noFill/>
          <a:ln cap="flat" cmpd="sng" w="9525">
            <a:solidFill>
              <a:schemeClr val="dk1"/>
            </a:solidFill>
            <a:prstDash val="solid"/>
            <a:round/>
            <a:headEnd len="sm" w="sm" type="none"/>
            <a:tailEnd len="sm" w="sm" type="none"/>
          </a:ln>
        </p:spPr>
      </p:pic>
      <p:sp>
        <p:nvSpPr>
          <p:cNvPr id="688" name="Google Shape;688;p64"/>
          <p:cNvSpPr/>
          <p:nvPr/>
        </p:nvSpPr>
        <p:spPr>
          <a:xfrm>
            <a:off x="475128" y="5288572"/>
            <a:ext cx="3728021" cy="1112228"/>
          </a:xfrm>
          <a:prstGeom prst="rect">
            <a:avLst/>
          </a:prstGeom>
          <a:noFill/>
          <a:ln>
            <a:noFill/>
          </a:ln>
        </p:spPr>
        <p:txBody>
          <a:bodyPr anchorCtr="0" anchor="t" bIns="45700" lIns="91425" spcFirstLastPara="1" rIns="91425" wrap="square" tIns="45700">
            <a:spAutoFit/>
          </a:bodyPr>
          <a:lstStyle/>
          <a:p>
            <a:pPr indent="0" lvl="0" marL="0" marR="0" rtl="0" algn="just">
              <a:lnSpc>
                <a:spcPct val="112000"/>
              </a:lnSpc>
              <a:spcBef>
                <a:spcPts val="0"/>
              </a:spcBef>
              <a:spcAft>
                <a:spcPts val="0"/>
              </a:spcAft>
              <a:buNone/>
            </a:pPr>
            <a:r>
              <a:rPr b="0" lang="en-US" sz="1200">
                <a:solidFill>
                  <a:schemeClr val="folHlink"/>
                </a:solidFill>
                <a:latin typeface="Arial"/>
                <a:ea typeface="Arial"/>
                <a:cs typeface="Arial"/>
                <a:sym typeface="Arial"/>
              </a:rPr>
              <a:t>Sources: “Dividend Growth Stocks May Be Timely as the Economy Sputters,” T. Rowe Price Report (Fall 2011); and Hartford Funds, “The Power of Dividends: Past, Present, and Future,” Second Quarter 2014 White Paper (2014).</a:t>
            </a:r>
            <a:endParaRP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65"/>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solidFill>
                  <a:schemeClr val="folHlink"/>
                </a:solidFill>
                <a:latin typeface="Arial"/>
                <a:ea typeface="Arial"/>
                <a:cs typeface="Arial"/>
                <a:sym typeface="Arial"/>
              </a:rPr>
              <a:t>Describe the corporate form and the issuance of shares of stock. </a:t>
            </a:r>
            <a:endParaRPr/>
          </a:p>
          <a:p>
            <a:pPr indent="-341313" lvl="0" marL="341313" rtl="0" algn="l">
              <a:lnSpc>
                <a:spcPct val="115000"/>
              </a:lnSpc>
              <a:spcBef>
                <a:spcPts val="855"/>
              </a:spcBef>
              <a:spcAft>
                <a:spcPts val="0"/>
              </a:spcAft>
              <a:buClr>
                <a:srgbClr val="CC0000"/>
              </a:buClr>
              <a:buSzPts val="1900"/>
              <a:buAutoNum type="arabicPlain"/>
            </a:pPr>
            <a:r>
              <a:rPr b="0" lang="en-US" sz="1900">
                <a:solidFill>
                  <a:schemeClr val="folHlink"/>
                </a:solidFill>
                <a:latin typeface="Arial"/>
                <a:ea typeface="Arial"/>
                <a:cs typeface="Arial"/>
                <a:sym typeface="Arial"/>
              </a:rPr>
              <a:t>Describe the accounting and reporting for reacquisition of shares.</a:t>
            </a:r>
            <a:endParaRPr/>
          </a:p>
        </p:txBody>
      </p:sp>
      <p:sp>
        <p:nvSpPr>
          <p:cNvPr id="694" name="Google Shape;694;p65"/>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695" name="Google Shape;695;p65"/>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Noto Sans Symbols"/>
              <a:buAutoNum type="arabicPlain" startAt="3"/>
            </a:pPr>
            <a:r>
              <a:rPr b="0" lang="en-US" sz="1900">
                <a:solidFill>
                  <a:schemeClr val="folHlink"/>
                </a:solidFill>
                <a:latin typeface="Arial"/>
                <a:ea typeface="Arial"/>
                <a:cs typeface="Arial"/>
                <a:sym typeface="Arial"/>
              </a:rPr>
              <a:t>Understand the accounting and reporting issues related to dividends.</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3"/>
            </a:pPr>
            <a:r>
              <a:rPr b="1" lang="en-US" sz="1900">
                <a:solidFill>
                  <a:srgbClr val="CC0000"/>
                </a:solidFill>
                <a:latin typeface="Arial"/>
                <a:ea typeface="Arial"/>
                <a:cs typeface="Arial"/>
                <a:sym typeface="Arial"/>
              </a:rPr>
              <a:t>Indicate how to present and analyze stockholders’ equity.</a:t>
            </a:r>
            <a:endParaRPr/>
          </a:p>
        </p:txBody>
      </p:sp>
      <p:sp>
        <p:nvSpPr>
          <p:cNvPr id="696" name="Google Shape;696;p65"/>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697" name="Google Shape;697;p65"/>
          <p:cNvSpPr/>
          <p:nvPr/>
        </p:nvSpPr>
        <p:spPr>
          <a:xfrm>
            <a:off x="2326942" y="155057"/>
            <a:ext cx="5978857"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400">
                <a:solidFill>
                  <a:srgbClr val="00007F"/>
                </a:solidFill>
                <a:latin typeface="Arial"/>
                <a:ea typeface="Arial"/>
                <a:cs typeface="Arial"/>
                <a:sym typeface="Arial"/>
              </a:rPr>
              <a:t>Stockholders’ Equity</a:t>
            </a:r>
            <a:endParaRPr/>
          </a:p>
        </p:txBody>
      </p:sp>
      <p:sp>
        <p:nvSpPr>
          <p:cNvPr id="698" name="Google Shape;698;p65"/>
          <p:cNvSpPr txBox="1"/>
          <p:nvPr/>
        </p:nvSpPr>
        <p:spPr>
          <a:xfrm>
            <a:off x="457200" y="76200"/>
            <a:ext cx="1752600"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15</a:t>
            </a:r>
            <a:endParaRPr b="0" sz="10700">
              <a:solidFill>
                <a:srgbClr val="006600"/>
              </a:solidFill>
              <a:latin typeface="Arial"/>
              <a:ea typeface="Arial"/>
              <a:cs typeface="Arial"/>
              <a:sym typeface="Arial"/>
            </a:endParaRPr>
          </a:p>
        </p:txBody>
      </p:sp>
      <p:cxnSp>
        <p:nvCxnSpPr>
          <p:cNvPr id="699" name="Google Shape;699;p65"/>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700" name="Google Shape;700;p65"/>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701" name="Google Shape;701;p6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6"/>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PRESENTATION OF EQUITY</a:t>
            </a:r>
            <a:endParaRPr b="1" sz="3200">
              <a:solidFill>
                <a:srgbClr val="00007F"/>
              </a:solidFill>
              <a:latin typeface="Arial"/>
              <a:ea typeface="Arial"/>
              <a:cs typeface="Arial"/>
              <a:sym typeface="Arial"/>
            </a:endParaRPr>
          </a:p>
        </p:txBody>
      </p:sp>
      <p:cxnSp>
        <p:nvCxnSpPr>
          <p:cNvPr id="707" name="Google Shape;707;p6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08" name="Google Shape;708;p66"/>
          <p:cNvSpPr/>
          <p:nvPr/>
        </p:nvSpPr>
        <p:spPr>
          <a:xfrm>
            <a:off x="6858000" y="502799"/>
            <a:ext cx="1981200" cy="830997"/>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15-17</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Comprehensive Stockholders’ Equity Presentation</a:t>
            </a:r>
            <a:endParaRPr/>
          </a:p>
        </p:txBody>
      </p:sp>
      <p:pic>
        <p:nvPicPr>
          <p:cNvPr id="709" name="Google Shape;709;p66"/>
          <p:cNvPicPr preferRelativeResize="0"/>
          <p:nvPr/>
        </p:nvPicPr>
        <p:blipFill rotWithShape="1">
          <a:blip r:embed="rId3">
            <a:alphaModFix/>
          </a:blip>
          <a:srcRect b="0" l="0" r="0" t="0"/>
          <a:stretch/>
        </p:blipFill>
        <p:spPr>
          <a:xfrm>
            <a:off x="791880" y="1371600"/>
            <a:ext cx="7699667" cy="4999396"/>
          </a:xfrm>
          <a:prstGeom prst="rect">
            <a:avLst/>
          </a:prstGeom>
          <a:noFill/>
          <a:ln>
            <a:noFill/>
          </a:ln>
        </p:spPr>
      </p:pic>
      <p:sp>
        <p:nvSpPr>
          <p:cNvPr id="710" name="Google Shape;710;p6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pic>
        <p:nvPicPr>
          <p:cNvPr id="715" name="Google Shape;715;p67"/>
          <p:cNvPicPr preferRelativeResize="0"/>
          <p:nvPr/>
        </p:nvPicPr>
        <p:blipFill rotWithShape="1">
          <a:blip r:embed="rId3">
            <a:alphaModFix/>
          </a:blip>
          <a:srcRect b="0" l="0" r="0" t="0"/>
          <a:stretch/>
        </p:blipFill>
        <p:spPr>
          <a:xfrm>
            <a:off x="163620" y="4201924"/>
            <a:ext cx="8816759" cy="1970276"/>
          </a:xfrm>
          <a:prstGeom prst="rect">
            <a:avLst/>
          </a:prstGeom>
          <a:noFill/>
          <a:ln>
            <a:noFill/>
          </a:ln>
        </p:spPr>
      </p:pic>
      <p:sp>
        <p:nvSpPr>
          <p:cNvPr id="716" name="Google Shape;716;p67"/>
          <p:cNvSpPr txBox="1"/>
          <p:nvPr>
            <p:ph idx="1" type="body"/>
          </p:nvPr>
        </p:nvSpPr>
        <p:spPr>
          <a:xfrm>
            <a:off x="609600" y="2008188"/>
            <a:ext cx="8229600" cy="2182812"/>
          </a:xfrm>
          <a:prstGeom prst="rect">
            <a:avLst/>
          </a:prstGeom>
          <a:noFill/>
          <a:ln>
            <a:noFill/>
          </a:ln>
        </p:spPr>
        <p:txBody>
          <a:bodyPr anchorCtr="0" anchor="t" bIns="44450" lIns="90475" spcFirstLastPara="1" rIns="90475" wrap="square" tIns="44450">
            <a:spAutoFit/>
          </a:bodyPr>
          <a:lstStyle/>
          <a:p>
            <a:pPr indent="-458788" lvl="1" marL="685800" rtl="0" algn="l">
              <a:lnSpc>
                <a:spcPct val="120000"/>
              </a:lnSpc>
              <a:spcBef>
                <a:spcPts val="0"/>
              </a:spcBef>
              <a:spcAft>
                <a:spcPts val="0"/>
              </a:spcAft>
              <a:buClr>
                <a:srgbClr val="CC0000"/>
              </a:buClr>
              <a:buSzPts val="1680"/>
              <a:buFont typeface="Noto Sans Symbols"/>
              <a:buChar char="◆"/>
            </a:pPr>
            <a:r>
              <a:rPr b="0" lang="en-US" sz="2100">
                <a:solidFill>
                  <a:srgbClr val="000000"/>
                </a:solidFill>
                <a:latin typeface="Arial"/>
                <a:ea typeface="Arial"/>
                <a:cs typeface="Arial"/>
                <a:sym typeface="Arial"/>
              </a:rPr>
              <a:t>Restrictions are </a:t>
            </a:r>
            <a:r>
              <a:rPr lang="en-US" sz="2100">
                <a:solidFill>
                  <a:srgbClr val="000000"/>
                </a:solidFill>
                <a:latin typeface="Arial"/>
                <a:ea typeface="Arial"/>
                <a:cs typeface="Arial"/>
                <a:sym typeface="Arial"/>
              </a:rPr>
              <a:t>best disclosed by note</a:t>
            </a:r>
            <a:r>
              <a:rPr b="0" lang="en-US" sz="2100">
                <a:solidFill>
                  <a:srgbClr val="000000"/>
                </a:solidFill>
                <a:latin typeface="Arial"/>
                <a:ea typeface="Arial"/>
                <a:cs typeface="Arial"/>
                <a:sym typeface="Arial"/>
              </a:rPr>
              <a:t>.</a:t>
            </a:r>
            <a:endParaRPr/>
          </a:p>
          <a:p>
            <a:pPr indent="-458788" lvl="1" marL="685800" rtl="0" algn="l">
              <a:lnSpc>
                <a:spcPct val="120000"/>
              </a:lnSpc>
              <a:spcBef>
                <a:spcPts val="1200"/>
              </a:spcBef>
              <a:spcAft>
                <a:spcPts val="0"/>
              </a:spcAft>
              <a:buClr>
                <a:srgbClr val="CC0000"/>
              </a:buClr>
              <a:buSzPts val="1680"/>
              <a:buFont typeface="Noto Sans Symbols"/>
              <a:buChar char="◆"/>
            </a:pPr>
            <a:r>
              <a:rPr b="0" lang="en-US" sz="2100">
                <a:solidFill>
                  <a:srgbClr val="000000"/>
                </a:solidFill>
                <a:latin typeface="Arial"/>
                <a:ea typeface="Arial"/>
                <a:cs typeface="Arial"/>
                <a:sym typeface="Arial"/>
              </a:rPr>
              <a:t>Restrictions may be </a:t>
            </a:r>
            <a:r>
              <a:rPr lang="en-US" sz="2100">
                <a:solidFill>
                  <a:srgbClr val="000000"/>
                </a:solidFill>
                <a:latin typeface="Arial"/>
                <a:ea typeface="Arial"/>
                <a:cs typeface="Arial"/>
                <a:sym typeface="Arial"/>
              </a:rPr>
              <a:t>based on </a:t>
            </a:r>
            <a:r>
              <a:rPr b="0" lang="en-US" sz="2100">
                <a:solidFill>
                  <a:srgbClr val="000000"/>
                </a:solidFill>
                <a:latin typeface="Arial"/>
                <a:ea typeface="Arial"/>
                <a:cs typeface="Arial"/>
                <a:sym typeface="Arial"/>
              </a:rPr>
              <a:t>the retention of a certain retained earnings balance, the ability to maintain certain working capital requirements, additional borrowing, and other considerations. </a:t>
            </a:r>
            <a:endParaRPr/>
          </a:p>
        </p:txBody>
      </p:sp>
      <p:cxnSp>
        <p:nvCxnSpPr>
          <p:cNvPr id="717" name="Google Shape;717;p6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18" name="Google Shape;718;p67"/>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
        <p:nvSpPr>
          <p:cNvPr id="719" name="Google Shape;719;p67"/>
          <p:cNvSpPr/>
          <p:nvPr/>
        </p:nvSpPr>
        <p:spPr>
          <a:xfrm>
            <a:off x="609600" y="1371600"/>
            <a:ext cx="84582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Disclosure of Restrictions on Retained Earnings</a:t>
            </a:r>
            <a:endParaRPr/>
          </a:p>
        </p:txBody>
      </p:sp>
      <p:sp>
        <p:nvSpPr>
          <p:cNvPr id="720" name="Google Shape;720;p67"/>
          <p:cNvSpPr/>
          <p:nvPr/>
        </p:nvSpPr>
        <p:spPr>
          <a:xfrm>
            <a:off x="6542836" y="3956424"/>
            <a:ext cx="2436812" cy="646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15-18</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Disclosure of Restrictions on </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Retained Earnings and Dividends</a:t>
            </a:r>
            <a:endParaRPr b="1" sz="1200">
              <a:solidFill>
                <a:schemeClr val="folHlink"/>
              </a:solidFill>
              <a:latin typeface="Arial"/>
              <a:ea typeface="Arial"/>
              <a:cs typeface="Arial"/>
              <a:sym typeface="Arial"/>
            </a:endParaRPr>
          </a:p>
        </p:txBody>
      </p:sp>
      <p:sp>
        <p:nvSpPr>
          <p:cNvPr id="721" name="Google Shape;721;p67"/>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PRESENTATION OF EQUITY</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pic>
        <p:nvPicPr>
          <p:cNvPr id="726" name="Google Shape;726;p68"/>
          <p:cNvPicPr preferRelativeResize="0"/>
          <p:nvPr/>
        </p:nvPicPr>
        <p:blipFill rotWithShape="1">
          <a:blip r:embed="rId3">
            <a:alphaModFix/>
          </a:blip>
          <a:srcRect b="0" l="0" r="0" t="0"/>
          <a:stretch/>
        </p:blipFill>
        <p:spPr>
          <a:xfrm>
            <a:off x="351201" y="2133600"/>
            <a:ext cx="8441597" cy="4062457"/>
          </a:xfrm>
          <a:prstGeom prst="rect">
            <a:avLst/>
          </a:prstGeom>
          <a:noFill/>
          <a:ln>
            <a:noFill/>
          </a:ln>
        </p:spPr>
      </p:pic>
      <p:sp>
        <p:nvSpPr>
          <p:cNvPr id="727" name="Google Shape;727;p68"/>
          <p:cNvSpPr/>
          <p:nvPr/>
        </p:nvSpPr>
        <p:spPr>
          <a:xfrm>
            <a:off x="608013" y="1371600"/>
            <a:ext cx="558358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Statement of Stockholders’ Equity</a:t>
            </a:r>
            <a:endParaRPr/>
          </a:p>
        </p:txBody>
      </p:sp>
      <p:cxnSp>
        <p:nvCxnSpPr>
          <p:cNvPr id="728" name="Google Shape;728;p6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729" name="Google Shape;729;p68"/>
          <p:cNvPicPr preferRelativeResize="0"/>
          <p:nvPr/>
        </p:nvPicPr>
        <p:blipFill rotWithShape="1">
          <a:blip r:embed="rId4">
            <a:alphaModFix/>
          </a:blip>
          <a:srcRect b="0" l="0" r="0" t="0"/>
          <a:stretch/>
        </p:blipFill>
        <p:spPr>
          <a:xfrm>
            <a:off x="3803650" y="5888038"/>
            <a:ext cx="63500" cy="163512"/>
          </a:xfrm>
          <a:prstGeom prst="rect">
            <a:avLst/>
          </a:prstGeom>
          <a:noFill/>
          <a:ln>
            <a:noFill/>
          </a:ln>
        </p:spPr>
      </p:pic>
      <p:sp>
        <p:nvSpPr>
          <p:cNvPr id="730" name="Google Shape;730;p68"/>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
        <p:nvSpPr>
          <p:cNvPr id="731" name="Google Shape;731;p68"/>
          <p:cNvSpPr/>
          <p:nvPr/>
        </p:nvSpPr>
        <p:spPr>
          <a:xfrm>
            <a:off x="6400800" y="1774360"/>
            <a:ext cx="2436812" cy="646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15-19</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Columnar Format for Statement of Common Stockholders’ Equity</a:t>
            </a:r>
            <a:endParaRPr/>
          </a:p>
        </p:txBody>
      </p:sp>
      <p:sp>
        <p:nvSpPr>
          <p:cNvPr id="732" name="Google Shape;732;p68"/>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PRESENTATION OF EQUITY</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69"/>
          <p:cNvSpPr/>
          <p:nvPr/>
        </p:nvSpPr>
        <p:spPr>
          <a:xfrm>
            <a:off x="609600" y="1371600"/>
            <a:ext cx="7696200" cy="314483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200">
                <a:solidFill>
                  <a:schemeClr val="folHlink"/>
                </a:solidFill>
                <a:latin typeface="Arial"/>
                <a:ea typeface="Arial"/>
                <a:cs typeface="Arial"/>
                <a:sym typeface="Arial"/>
              </a:rPr>
              <a:t>Analysts use stockholders’ equity ratios to evaluate a company’s </a:t>
            </a:r>
            <a:r>
              <a:rPr b="1" lang="en-US" sz="2200">
                <a:solidFill>
                  <a:schemeClr val="folHlink"/>
                </a:solidFill>
                <a:latin typeface="Arial"/>
                <a:ea typeface="Arial"/>
                <a:cs typeface="Arial"/>
                <a:sym typeface="Arial"/>
              </a:rPr>
              <a:t>profitability</a:t>
            </a:r>
            <a:r>
              <a:rPr b="0" lang="en-US" sz="2200">
                <a:solidFill>
                  <a:schemeClr val="folHlink"/>
                </a:solidFill>
                <a:latin typeface="Arial"/>
                <a:ea typeface="Arial"/>
                <a:cs typeface="Arial"/>
                <a:sym typeface="Arial"/>
              </a:rPr>
              <a:t> and </a:t>
            </a:r>
            <a:r>
              <a:rPr b="1" lang="en-US" sz="2200">
                <a:solidFill>
                  <a:schemeClr val="folHlink"/>
                </a:solidFill>
                <a:latin typeface="Arial"/>
                <a:ea typeface="Arial"/>
                <a:cs typeface="Arial"/>
                <a:sym typeface="Arial"/>
              </a:rPr>
              <a:t>long-term solvency</a:t>
            </a:r>
            <a:r>
              <a:rPr b="0" lang="en-US" sz="2200">
                <a:solidFill>
                  <a:schemeClr val="folHlink"/>
                </a:solidFill>
                <a:latin typeface="Arial"/>
                <a:ea typeface="Arial"/>
                <a:cs typeface="Arial"/>
                <a:sym typeface="Arial"/>
              </a:rPr>
              <a:t>. </a:t>
            </a:r>
            <a:endParaRPr/>
          </a:p>
          <a:p>
            <a:pPr indent="0" lvl="0" marL="0" marR="0" rtl="0" algn="l">
              <a:lnSpc>
                <a:spcPct val="120000"/>
              </a:lnSpc>
              <a:spcBef>
                <a:spcPts val="1200"/>
              </a:spcBef>
              <a:spcAft>
                <a:spcPts val="0"/>
              </a:spcAft>
              <a:buNone/>
            </a:pPr>
            <a:r>
              <a:rPr b="1" lang="en-US" sz="2200">
                <a:solidFill>
                  <a:schemeClr val="folHlink"/>
                </a:solidFill>
                <a:latin typeface="Arial"/>
                <a:ea typeface="Arial"/>
                <a:cs typeface="Arial"/>
                <a:sym typeface="Arial"/>
              </a:rPr>
              <a:t>Three ratios</a:t>
            </a:r>
            <a:r>
              <a:rPr b="0" lang="en-US" sz="2200">
                <a:solidFill>
                  <a:schemeClr val="folHlink"/>
                </a:solidFill>
                <a:latin typeface="Arial"/>
                <a:ea typeface="Arial"/>
                <a:cs typeface="Arial"/>
                <a:sym typeface="Arial"/>
              </a:rPr>
              <a:t>:</a:t>
            </a:r>
            <a:endParaRPr/>
          </a:p>
          <a:p>
            <a:pPr indent="-450850" lvl="0" marL="682625" marR="0" rtl="0" algn="l">
              <a:lnSpc>
                <a:spcPct val="120000"/>
              </a:lnSpc>
              <a:spcBef>
                <a:spcPts val="1200"/>
              </a:spcBef>
              <a:spcAft>
                <a:spcPts val="0"/>
              </a:spcAft>
              <a:buClr>
                <a:schemeClr val="folHlink"/>
              </a:buClr>
              <a:buSzPts val="2200"/>
              <a:buFont typeface="Comic Sans MS"/>
              <a:buAutoNum type="arabicPeriod"/>
            </a:pPr>
            <a:r>
              <a:rPr b="0" lang="en-US" sz="2200">
                <a:solidFill>
                  <a:schemeClr val="folHlink"/>
                </a:solidFill>
                <a:latin typeface="Arial"/>
                <a:ea typeface="Arial"/>
                <a:cs typeface="Arial"/>
                <a:sym typeface="Arial"/>
              </a:rPr>
              <a:t>Rate of return on common stock equity.</a:t>
            </a:r>
            <a:endParaRPr/>
          </a:p>
          <a:p>
            <a:pPr indent="-450850" lvl="0" marL="682625" marR="0" rtl="0" algn="l">
              <a:lnSpc>
                <a:spcPct val="120000"/>
              </a:lnSpc>
              <a:spcBef>
                <a:spcPts val="1200"/>
              </a:spcBef>
              <a:spcAft>
                <a:spcPts val="0"/>
              </a:spcAft>
              <a:buClr>
                <a:schemeClr val="folHlink"/>
              </a:buClr>
              <a:buSzPts val="2200"/>
              <a:buFont typeface="Comic Sans MS"/>
              <a:buAutoNum type="arabicPeriod"/>
            </a:pPr>
            <a:r>
              <a:rPr b="0" lang="en-US" sz="2200">
                <a:solidFill>
                  <a:schemeClr val="folHlink"/>
                </a:solidFill>
                <a:latin typeface="Arial"/>
                <a:ea typeface="Arial"/>
                <a:cs typeface="Arial"/>
                <a:sym typeface="Arial"/>
              </a:rPr>
              <a:t>Payout ratio.</a:t>
            </a:r>
            <a:endParaRPr/>
          </a:p>
          <a:p>
            <a:pPr indent="-450850" lvl="0" marL="682625" marR="0" rtl="0" algn="l">
              <a:lnSpc>
                <a:spcPct val="120000"/>
              </a:lnSpc>
              <a:spcBef>
                <a:spcPts val="1200"/>
              </a:spcBef>
              <a:spcAft>
                <a:spcPts val="0"/>
              </a:spcAft>
              <a:buClr>
                <a:schemeClr val="folHlink"/>
              </a:buClr>
              <a:buSzPts val="2200"/>
              <a:buFont typeface="Comic Sans MS"/>
              <a:buAutoNum type="arabicPeriod"/>
            </a:pPr>
            <a:r>
              <a:rPr b="0" lang="en-US" sz="2200">
                <a:solidFill>
                  <a:schemeClr val="folHlink"/>
                </a:solidFill>
                <a:latin typeface="Arial"/>
                <a:ea typeface="Arial"/>
                <a:cs typeface="Arial"/>
                <a:sym typeface="Arial"/>
              </a:rPr>
              <a:t>Book value per share.</a:t>
            </a:r>
            <a:endParaRPr/>
          </a:p>
        </p:txBody>
      </p:sp>
      <p:sp>
        <p:nvSpPr>
          <p:cNvPr id="738" name="Google Shape;738;p69"/>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ANALYSIS OF  EQUITY</a:t>
            </a:r>
            <a:endParaRPr b="1" sz="3200">
              <a:solidFill>
                <a:srgbClr val="00007F"/>
              </a:solidFill>
              <a:latin typeface="Arial"/>
              <a:ea typeface="Arial"/>
              <a:cs typeface="Arial"/>
              <a:sym typeface="Arial"/>
            </a:endParaRPr>
          </a:p>
        </p:txBody>
      </p:sp>
      <p:cxnSp>
        <p:nvCxnSpPr>
          <p:cNvPr id="739" name="Google Shape;739;p6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40" name="Google Shape;740;p69"/>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110" name="Google Shape;110;p7"/>
          <p:cNvSpPr/>
          <p:nvPr/>
        </p:nvSpPr>
        <p:spPr>
          <a:xfrm>
            <a:off x="381000" y="990599"/>
            <a:ext cx="8382000" cy="5452033"/>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needed, covering their tracks. Federal authorities worry that, in addition to the legitimate businesses ﬂocking here, drug-trafﬁckers, embezzlers, and money-launderers are increasingly heading to Delaware, too. It’s easy to set up shell companies here, no questions asked. </a:t>
            </a:r>
            <a:endParaRPr/>
          </a:p>
          <a:p>
            <a:pPr indent="460375"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Today, Delaware regularly tops lists of domestic and foreign tax havens because it allows companies to lower their taxes in another state—for instance, the state in which they actually do business or have their headquarters—by shifting royalties and similar revenues to holding companies in Delaware, where they are not taxed. In tax circles, the arrangement is known as “the Delaware loophole.” Over the last decade, the Delaware loophole has enabled corporations to reduce the taxes paid to other states by an estimated $9.5 billion. However, recently some companies are concerned that the environment in Delaware has become more hostile. Among their gripes: a growing tide of shareholder litigation, for which some feel that the state has not done enough to curb. Only time will tell if these developments have soured companies on Delaware as an incorporation target. Yet in the past two years, approximately 85 percent of the companies that went public incorporated in Delaware.</a:t>
            </a:r>
            <a:endParaRPr/>
          </a:p>
        </p:txBody>
      </p:sp>
      <p:sp>
        <p:nvSpPr>
          <p:cNvPr id="111" name="Google Shape;111;p7"/>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112" name="Google Shape;112;p7"/>
          <p:cNvSpPr/>
          <p:nvPr/>
        </p:nvSpPr>
        <p:spPr>
          <a:xfrm>
            <a:off x="381000" y="529372"/>
            <a:ext cx="84582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1209 NORTH ORANGE STREET</a:t>
            </a:r>
            <a:endParaRPr b="1" sz="1700">
              <a:solidFill>
                <a:srgbClr val="660066"/>
              </a:solidFill>
              <a:latin typeface="Arial"/>
              <a:ea typeface="Arial"/>
              <a:cs typeface="Arial"/>
              <a:sym typeface="Arial"/>
            </a:endParaRPr>
          </a:p>
        </p:txBody>
      </p:sp>
      <p:cxnSp>
        <p:nvCxnSpPr>
          <p:cNvPr id="113" name="Google Shape;113;p7"/>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14" name="Google Shape;114;p7"/>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15" name="Google Shape;115;p7"/>
          <p:cNvSpPr/>
          <p:nvPr/>
        </p:nvSpPr>
        <p:spPr>
          <a:xfrm>
            <a:off x="685800" y="6055656"/>
            <a:ext cx="7620000" cy="759054"/>
          </a:xfrm>
          <a:prstGeom prst="rect">
            <a:avLst/>
          </a:prstGeom>
          <a:solidFill>
            <a:srgbClr val="F6F9E7"/>
          </a:solidFill>
          <a:ln>
            <a:noFill/>
          </a:ln>
        </p:spPr>
        <p:txBody>
          <a:bodyPr anchorCtr="0" anchor="t" bIns="91425" lIns="182875" spcFirstLastPara="1" rIns="182875" wrap="square" tIns="45700">
            <a:spAutoFit/>
          </a:bodyPr>
          <a:lstStyle/>
          <a:p>
            <a:pPr indent="0" lvl="0" marL="0" marR="0" rtl="0" algn="just">
              <a:lnSpc>
                <a:spcPct val="112000"/>
              </a:lnSpc>
              <a:spcBef>
                <a:spcPts val="0"/>
              </a:spcBef>
              <a:spcAft>
                <a:spcPts val="0"/>
              </a:spcAft>
              <a:buNone/>
            </a:pPr>
            <a:r>
              <a:rPr b="0" lang="en-US" sz="1200">
                <a:solidFill>
                  <a:schemeClr val="folHlink"/>
                </a:solidFill>
                <a:latin typeface="Arial"/>
                <a:ea typeface="Arial"/>
                <a:cs typeface="Arial"/>
                <a:sym typeface="Arial"/>
              </a:rPr>
              <a:t>Sources: L. Wayne, “How Delaware Thrives as a Corporate Tax Haven,” The New York Times (June 30, 2012); and L. Hoffman, “Dole and Other Companies Sour on Delaware as a Corporate Haven,” Wall Street Journal (August 8, 2015).</a:t>
            </a:r>
            <a:endParaRPr b="0" sz="1200">
              <a:solidFill>
                <a:schemeClr val="folHlink"/>
              </a:solidFill>
              <a:latin typeface="Arial"/>
              <a:ea typeface="Arial"/>
              <a:cs typeface="Arial"/>
              <a:sym typeface="Arial"/>
            </a:endParaRPr>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70"/>
          <p:cNvSpPr/>
          <p:nvPr/>
        </p:nvSpPr>
        <p:spPr>
          <a:xfrm>
            <a:off x="609600" y="1966913"/>
            <a:ext cx="7696200" cy="129381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Marshall's Inc. had net income of $360,000, declared and paid preferred dividends of $54,000, and average common stockholders’ equity of $2,550,000.</a:t>
            </a:r>
            <a:endParaRPr/>
          </a:p>
        </p:txBody>
      </p:sp>
      <p:sp>
        <p:nvSpPr>
          <p:cNvPr id="746" name="Google Shape;746;p70"/>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CC0000"/>
                </a:solidFill>
                <a:latin typeface="Arial"/>
                <a:ea typeface="Arial"/>
                <a:cs typeface="Arial"/>
                <a:sym typeface="Arial"/>
              </a:rPr>
              <a:t>Analysis</a:t>
            </a:r>
            <a:endParaRPr/>
          </a:p>
        </p:txBody>
      </p:sp>
      <p:sp>
        <p:nvSpPr>
          <p:cNvPr id="747" name="Google Shape;747;p70"/>
          <p:cNvSpPr txBox="1"/>
          <p:nvPr/>
        </p:nvSpPr>
        <p:spPr>
          <a:xfrm>
            <a:off x="609600" y="1371600"/>
            <a:ext cx="84582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Rate of Return on Common Stockholders’ Equity</a:t>
            </a:r>
            <a:endParaRPr/>
          </a:p>
        </p:txBody>
      </p:sp>
      <p:sp>
        <p:nvSpPr>
          <p:cNvPr id="748" name="Google Shape;748;p70"/>
          <p:cNvSpPr/>
          <p:nvPr/>
        </p:nvSpPr>
        <p:spPr>
          <a:xfrm>
            <a:off x="685800" y="5510213"/>
            <a:ext cx="7620000" cy="800219"/>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lang="en-US" sz="2000">
                <a:solidFill>
                  <a:schemeClr val="dk1"/>
                </a:solidFill>
                <a:latin typeface="Arial"/>
                <a:ea typeface="Arial"/>
                <a:cs typeface="Arial"/>
                <a:sym typeface="Arial"/>
              </a:rPr>
              <a:t>Ratio shows how many dollars of net income the company earned for each dollar invested by the owners.</a:t>
            </a:r>
            <a:endParaRPr/>
          </a:p>
        </p:txBody>
      </p:sp>
      <p:pic>
        <p:nvPicPr>
          <p:cNvPr id="749" name="Google Shape;749;p70"/>
          <p:cNvPicPr preferRelativeResize="0"/>
          <p:nvPr/>
        </p:nvPicPr>
        <p:blipFill rotWithShape="1">
          <a:blip r:embed="rId3">
            <a:alphaModFix/>
          </a:blip>
          <a:srcRect b="0" l="0" r="0" t="0"/>
          <a:stretch/>
        </p:blipFill>
        <p:spPr>
          <a:xfrm>
            <a:off x="1066800" y="3429000"/>
            <a:ext cx="6858000" cy="1936750"/>
          </a:xfrm>
          <a:prstGeom prst="rect">
            <a:avLst/>
          </a:prstGeom>
          <a:noFill/>
          <a:ln>
            <a:noFill/>
          </a:ln>
        </p:spPr>
      </p:pic>
      <p:cxnSp>
        <p:nvCxnSpPr>
          <p:cNvPr id="750" name="Google Shape;750;p7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51" name="Google Shape;751;p70"/>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
        <p:nvSpPr>
          <p:cNvPr id="752" name="Google Shape;752;p70"/>
          <p:cNvSpPr/>
          <p:nvPr/>
        </p:nvSpPr>
        <p:spPr>
          <a:xfrm>
            <a:off x="6554788" y="4557832"/>
            <a:ext cx="2436812" cy="646112"/>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15-20</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Computation of Return on Common Stockholders’ Equity</a:t>
            </a:r>
            <a:endParaRPr/>
          </a:p>
        </p:txBody>
      </p:sp>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pic>
        <p:nvPicPr>
          <p:cNvPr id="757" name="Google Shape;757;p71"/>
          <p:cNvPicPr preferRelativeResize="0"/>
          <p:nvPr/>
        </p:nvPicPr>
        <p:blipFill rotWithShape="1">
          <a:blip r:embed="rId3">
            <a:alphaModFix/>
          </a:blip>
          <a:srcRect b="0" l="0" r="0" t="0"/>
          <a:stretch/>
        </p:blipFill>
        <p:spPr>
          <a:xfrm>
            <a:off x="1143000" y="3124200"/>
            <a:ext cx="6629400" cy="2174875"/>
          </a:xfrm>
          <a:prstGeom prst="rect">
            <a:avLst/>
          </a:prstGeom>
          <a:noFill/>
          <a:ln>
            <a:noFill/>
          </a:ln>
        </p:spPr>
      </p:pic>
      <p:sp>
        <p:nvSpPr>
          <p:cNvPr id="758" name="Google Shape;758;p71"/>
          <p:cNvSpPr/>
          <p:nvPr/>
        </p:nvSpPr>
        <p:spPr>
          <a:xfrm>
            <a:off x="609600" y="1968500"/>
            <a:ext cx="7696200" cy="854786"/>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Midgley Co. has cash dividends of $100,000 and net income of $500,000, and no preferred stock outstanding.</a:t>
            </a:r>
            <a:endParaRPr/>
          </a:p>
        </p:txBody>
      </p:sp>
      <p:sp>
        <p:nvSpPr>
          <p:cNvPr id="759" name="Google Shape;759;p71"/>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CC0000"/>
                </a:solidFill>
                <a:latin typeface="Arial"/>
                <a:ea typeface="Arial"/>
                <a:cs typeface="Arial"/>
                <a:sym typeface="Arial"/>
              </a:rPr>
              <a:t>Analysis</a:t>
            </a:r>
            <a:endParaRPr/>
          </a:p>
        </p:txBody>
      </p:sp>
      <p:sp>
        <p:nvSpPr>
          <p:cNvPr id="760" name="Google Shape;760;p71"/>
          <p:cNvSpPr/>
          <p:nvPr/>
        </p:nvSpPr>
        <p:spPr>
          <a:xfrm>
            <a:off x="609600" y="5486400"/>
            <a:ext cx="7391400" cy="89255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lang="en-US" sz="2000">
                <a:solidFill>
                  <a:schemeClr val="dk1"/>
                </a:solidFill>
                <a:latin typeface="Arial"/>
                <a:ea typeface="Arial"/>
                <a:cs typeface="Arial"/>
                <a:sym typeface="Arial"/>
              </a:rPr>
              <a:t>In the fourth quarter of 2014, 36 percent of the earnings of the S&amp;P 500 was distributed via dividends.</a:t>
            </a:r>
            <a:endParaRPr/>
          </a:p>
        </p:txBody>
      </p:sp>
      <p:cxnSp>
        <p:nvCxnSpPr>
          <p:cNvPr id="761" name="Google Shape;761;p7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62" name="Google Shape;762;p71"/>
          <p:cNvSpPr txBox="1"/>
          <p:nvPr/>
        </p:nvSpPr>
        <p:spPr>
          <a:xfrm>
            <a:off x="609600" y="1371600"/>
            <a:ext cx="7620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Payout Ratio</a:t>
            </a:r>
            <a:endParaRPr/>
          </a:p>
        </p:txBody>
      </p:sp>
      <p:sp>
        <p:nvSpPr>
          <p:cNvPr id="763" name="Google Shape;763;p71"/>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
        <p:nvSpPr>
          <p:cNvPr id="764" name="Google Shape;764;p71"/>
          <p:cNvSpPr/>
          <p:nvPr/>
        </p:nvSpPr>
        <p:spPr>
          <a:xfrm>
            <a:off x="6554788" y="4643735"/>
            <a:ext cx="2360612" cy="461665"/>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15-21</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Computation of Payout Ratio</a:t>
            </a:r>
            <a:endParaRPr b="0" sz="1200">
              <a:solidFill>
                <a:schemeClr val="folHlink"/>
              </a:solidFill>
              <a:latin typeface="Arial"/>
              <a:ea typeface="Arial"/>
              <a:cs typeface="Arial"/>
              <a:sym typeface="Arial"/>
            </a:endParaRPr>
          </a:p>
        </p:txBody>
      </p:sp>
    </p:spTree>
  </p:cSld>
  <p:clrMapOvr>
    <a:masterClrMapping/>
  </p:clrMapOvr>
  <p:transition>
    <p:wipe dir="r"/>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72"/>
          <p:cNvSpPr/>
          <p:nvPr/>
        </p:nvSpPr>
        <p:spPr>
          <a:xfrm>
            <a:off x="609600" y="1968500"/>
            <a:ext cx="8229600" cy="854786"/>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Uretz Corporation’s common stockholders’ equity is $1,000,000 and it has 100,000 shares of common stock outstanding</a:t>
            </a:r>
            <a:endParaRPr/>
          </a:p>
        </p:txBody>
      </p:sp>
      <p:sp>
        <p:nvSpPr>
          <p:cNvPr id="770" name="Google Shape;770;p72"/>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CC0000"/>
                </a:solidFill>
                <a:latin typeface="Arial"/>
                <a:ea typeface="Arial"/>
                <a:cs typeface="Arial"/>
                <a:sym typeface="Arial"/>
              </a:rPr>
              <a:t>Analysis</a:t>
            </a:r>
            <a:endParaRPr/>
          </a:p>
        </p:txBody>
      </p:sp>
      <p:sp>
        <p:nvSpPr>
          <p:cNvPr id="771" name="Google Shape;771;p72"/>
          <p:cNvSpPr/>
          <p:nvPr/>
        </p:nvSpPr>
        <p:spPr>
          <a:xfrm>
            <a:off x="609600" y="5473700"/>
            <a:ext cx="7620000" cy="89255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lang="en-US" sz="2000">
                <a:solidFill>
                  <a:schemeClr val="dk1"/>
                </a:solidFill>
                <a:latin typeface="Arial"/>
                <a:ea typeface="Arial"/>
                <a:cs typeface="Arial"/>
                <a:sym typeface="Arial"/>
              </a:rPr>
              <a:t>Amount each share would receive if the company were liquidated on the basis of amounts reported on the balance sheet.</a:t>
            </a:r>
            <a:endParaRPr/>
          </a:p>
        </p:txBody>
      </p:sp>
      <p:cxnSp>
        <p:nvCxnSpPr>
          <p:cNvPr id="772" name="Google Shape;772;p7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73" name="Google Shape;773;p72"/>
          <p:cNvSpPr txBox="1"/>
          <p:nvPr/>
        </p:nvSpPr>
        <p:spPr>
          <a:xfrm>
            <a:off x="609600" y="1371600"/>
            <a:ext cx="7620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Book Value per Share</a:t>
            </a:r>
            <a:endParaRPr/>
          </a:p>
        </p:txBody>
      </p:sp>
      <p:pic>
        <p:nvPicPr>
          <p:cNvPr id="774" name="Google Shape;774;p72"/>
          <p:cNvPicPr preferRelativeResize="0"/>
          <p:nvPr/>
        </p:nvPicPr>
        <p:blipFill rotWithShape="1">
          <a:blip r:embed="rId3">
            <a:alphaModFix/>
          </a:blip>
          <a:srcRect b="0" l="0" r="0" t="0"/>
          <a:stretch/>
        </p:blipFill>
        <p:spPr>
          <a:xfrm>
            <a:off x="1371600" y="3124200"/>
            <a:ext cx="6132513" cy="2174875"/>
          </a:xfrm>
          <a:prstGeom prst="rect">
            <a:avLst/>
          </a:prstGeom>
          <a:noFill/>
          <a:ln>
            <a:noFill/>
          </a:ln>
        </p:spPr>
      </p:pic>
      <p:sp>
        <p:nvSpPr>
          <p:cNvPr id="775" name="Google Shape;775;p72"/>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
        <p:nvSpPr>
          <p:cNvPr id="776" name="Google Shape;776;p72"/>
          <p:cNvSpPr/>
          <p:nvPr/>
        </p:nvSpPr>
        <p:spPr>
          <a:xfrm>
            <a:off x="6554788" y="4459069"/>
            <a:ext cx="2132012" cy="646331"/>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15-22</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Computation of Book Value per Share</a:t>
            </a:r>
            <a:endParaRPr b="0" sz="1200">
              <a:solidFill>
                <a:schemeClr val="folHlink"/>
              </a:solidFill>
              <a:latin typeface="Arial"/>
              <a:ea typeface="Arial"/>
              <a:cs typeface="Arial"/>
              <a:sym typeface="Arial"/>
            </a:endParaRPr>
          </a:p>
        </p:txBody>
      </p:sp>
    </p:spTree>
  </p:cSld>
  <p:clrMapOvr>
    <a:masterClrMapping/>
  </p:clrMapOvr>
  <p:transition>
    <p:wipe dir="r"/>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pic>
        <p:nvPicPr>
          <p:cNvPr id="781" name="Google Shape;781;p73"/>
          <p:cNvPicPr preferRelativeResize="0"/>
          <p:nvPr/>
        </p:nvPicPr>
        <p:blipFill rotWithShape="1">
          <a:blip r:embed="rId3">
            <a:alphaModFix/>
          </a:blip>
          <a:srcRect b="0" l="0" r="0" t="0"/>
          <a:stretch/>
        </p:blipFill>
        <p:spPr>
          <a:xfrm>
            <a:off x="762000" y="4700588"/>
            <a:ext cx="7753350" cy="1243012"/>
          </a:xfrm>
          <a:prstGeom prst="rect">
            <a:avLst/>
          </a:prstGeom>
          <a:noFill/>
          <a:ln>
            <a:noFill/>
          </a:ln>
        </p:spPr>
      </p:pic>
      <p:sp>
        <p:nvSpPr>
          <p:cNvPr id="782" name="Google Shape;782;p73"/>
          <p:cNvSpPr txBox="1"/>
          <p:nvPr/>
        </p:nvSpPr>
        <p:spPr>
          <a:xfrm>
            <a:off x="609600" y="1346200"/>
            <a:ext cx="7620000" cy="5878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chemeClr val="hlink"/>
                </a:solidFill>
                <a:latin typeface="Arial"/>
                <a:ea typeface="Arial"/>
                <a:cs typeface="Arial"/>
                <a:sym typeface="Arial"/>
              </a:rPr>
              <a:t>Dividend Preferences</a:t>
            </a:r>
            <a:endParaRPr/>
          </a:p>
        </p:txBody>
      </p:sp>
      <p:sp>
        <p:nvSpPr>
          <p:cNvPr id="783" name="Google Shape;783;p73"/>
          <p:cNvSpPr/>
          <p:nvPr/>
        </p:nvSpPr>
        <p:spPr>
          <a:xfrm>
            <a:off x="609600" y="1981200"/>
            <a:ext cx="7772400" cy="1679575"/>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000">
                <a:solidFill>
                  <a:schemeClr val="dk1"/>
                </a:solidFill>
                <a:latin typeface="Arial"/>
                <a:ea typeface="Arial"/>
                <a:cs typeface="Arial"/>
                <a:sym typeface="Arial"/>
              </a:rPr>
              <a:t>Illustration:</a:t>
            </a:r>
            <a:r>
              <a:rPr b="0" lang="en-US" sz="2000">
                <a:solidFill>
                  <a:schemeClr val="dk1"/>
                </a:solidFill>
                <a:latin typeface="Arial"/>
                <a:ea typeface="Arial"/>
                <a:cs typeface="Arial"/>
                <a:sym typeface="Arial"/>
              </a:rPr>
              <a:t> In 2017, Mason Company is to distribute $50,000 as cash dividends, its outstanding common stock have a par value of $400,000, and its 6 percent preferred stock have a par value of $100,000.</a:t>
            </a:r>
            <a:endParaRPr/>
          </a:p>
        </p:txBody>
      </p:sp>
      <p:sp>
        <p:nvSpPr>
          <p:cNvPr id="784" name="Google Shape;784;p73"/>
          <p:cNvSpPr/>
          <p:nvPr/>
        </p:nvSpPr>
        <p:spPr>
          <a:xfrm>
            <a:off x="609600" y="3810000"/>
            <a:ext cx="7924800" cy="492443"/>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lang="en-US" sz="2000">
                <a:solidFill>
                  <a:schemeClr val="dk1"/>
                </a:solidFill>
                <a:latin typeface="Arial"/>
                <a:ea typeface="Arial"/>
                <a:cs typeface="Arial"/>
                <a:sym typeface="Arial"/>
              </a:rPr>
              <a:t>1.  If the preferred stock are noncumulative and nonparticipating:</a:t>
            </a:r>
            <a:endParaRPr/>
          </a:p>
        </p:txBody>
      </p:sp>
      <p:sp>
        <p:nvSpPr>
          <p:cNvPr id="785" name="Google Shape;785;p73"/>
          <p:cNvSpPr/>
          <p:nvPr/>
        </p:nvSpPr>
        <p:spPr>
          <a:xfrm>
            <a:off x="6816168" y="4419600"/>
            <a:ext cx="173957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6600"/>
                </a:solidFill>
                <a:latin typeface="Arial"/>
                <a:ea typeface="Arial"/>
                <a:cs typeface="Arial"/>
                <a:sym typeface="Arial"/>
              </a:rPr>
              <a:t>ILLUSTRATION 15A-1</a:t>
            </a:r>
            <a:endParaRPr b="1" sz="1200">
              <a:solidFill>
                <a:srgbClr val="006600"/>
              </a:solidFill>
              <a:latin typeface="Arial"/>
              <a:ea typeface="Arial"/>
              <a:cs typeface="Arial"/>
              <a:sym typeface="Arial"/>
            </a:endParaRPr>
          </a:p>
        </p:txBody>
      </p:sp>
      <p:sp>
        <p:nvSpPr>
          <p:cNvPr id="786" name="Google Shape;786;p73"/>
          <p:cNvSpPr txBox="1"/>
          <p:nvPr/>
        </p:nvSpPr>
        <p:spPr>
          <a:xfrm>
            <a:off x="2819400" y="6248400"/>
            <a:ext cx="6248400" cy="58420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  Explain the different types of preferred stock dividends and their effect on book value per share.</a:t>
            </a:r>
            <a:endParaRPr/>
          </a:p>
        </p:txBody>
      </p:sp>
      <p:sp>
        <p:nvSpPr>
          <p:cNvPr id="787" name="Google Shape;787;p73"/>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15A</a:t>
            </a:r>
            <a:endParaRPr b="1" sz="2800">
              <a:solidFill>
                <a:srgbClr val="00007F"/>
              </a:solidFill>
              <a:latin typeface="Arial"/>
              <a:ea typeface="Arial"/>
              <a:cs typeface="Arial"/>
              <a:sym typeface="Arial"/>
            </a:endParaRPr>
          </a:p>
        </p:txBody>
      </p:sp>
      <p:sp>
        <p:nvSpPr>
          <p:cNvPr id="788" name="Google Shape;788;p73"/>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100575">
            <a:noAutofit/>
          </a:bodyPr>
          <a:lstStyle/>
          <a:p>
            <a:pPr indent="0" lvl="0" marL="90488" marR="0" rtl="0" algn="l">
              <a:lnSpc>
                <a:spcPct val="90000"/>
              </a:lnSpc>
              <a:spcBef>
                <a:spcPts val="0"/>
              </a:spcBef>
              <a:spcAft>
                <a:spcPts val="0"/>
              </a:spcAft>
              <a:buNone/>
            </a:pPr>
            <a:r>
              <a:rPr b="1" lang="en-US" sz="1800">
                <a:solidFill>
                  <a:schemeClr val="lt1"/>
                </a:solidFill>
                <a:latin typeface="Arial"/>
                <a:ea typeface="Arial"/>
                <a:cs typeface="Arial"/>
                <a:sym typeface="Arial"/>
              </a:rPr>
              <a:t>DIVIDEND PREFERENCES AND BOOK VALUE PER SHARE</a:t>
            </a:r>
            <a:endParaRPr/>
          </a:p>
        </p:txBody>
      </p:sp>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74"/>
          <p:cNvSpPr/>
          <p:nvPr/>
        </p:nvSpPr>
        <p:spPr>
          <a:xfrm>
            <a:off x="609600" y="1304925"/>
            <a:ext cx="7772400" cy="1679575"/>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000">
                <a:solidFill>
                  <a:schemeClr val="dk1"/>
                </a:solidFill>
                <a:latin typeface="Arial"/>
                <a:ea typeface="Arial"/>
                <a:cs typeface="Arial"/>
                <a:sym typeface="Arial"/>
              </a:rPr>
              <a:t>Illustration:</a:t>
            </a:r>
            <a:r>
              <a:rPr b="0" lang="en-US" sz="2000">
                <a:solidFill>
                  <a:schemeClr val="dk1"/>
                </a:solidFill>
                <a:latin typeface="Arial"/>
                <a:ea typeface="Arial"/>
                <a:cs typeface="Arial"/>
                <a:sym typeface="Arial"/>
              </a:rPr>
              <a:t> In 2017, Mason Company is to distribute $50,000 as cash dividends, its outstanding common stock has a par value of $400,000, and its 6 percent preferred stock has a par value of $100,000.</a:t>
            </a:r>
            <a:endParaRPr/>
          </a:p>
        </p:txBody>
      </p:sp>
      <p:sp>
        <p:nvSpPr>
          <p:cNvPr id="794" name="Google Shape;794;p74"/>
          <p:cNvSpPr/>
          <p:nvPr/>
        </p:nvSpPr>
        <p:spPr>
          <a:xfrm>
            <a:off x="609600" y="3092450"/>
            <a:ext cx="7924800" cy="12827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30000"/>
              </a:lnSpc>
              <a:spcBef>
                <a:spcPts val="0"/>
              </a:spcBef>
              <a:spcAft>
                <a:spcPts val="0"/>
              </a:spcAft>
              <a:buClr>
                <a:schemeClr val="folHlink"/>
              </a:buClr>
              <a:buSzPts val="2000"/>
              <a:buFont typeface="Arial"/>
              <a:buAutoNum type="arabicPeriod" startAt="2"/>
            </a:pPr>
            <a:r>
              <a:rPr b="0" lang="en-US" sz="2000">
                <a:solidFill>
                  <a:schemeClr val="folHlink"/>
                </a:solidFill>
                <a:latin typeface="Arial"/>
                <a:ea typeface="Arial"/>
                <a:cs typeface="Arial"/>
                <a:sym typeface="Arial"/>
              </a:rPr>
              <a:t>If the preferred stock is cumulative and non-participating, and Mason Company did not pay dividends on the preferred stock in the preceding two years:</a:t>
            </a:r>
            <a:endParaRPr/>
          </a:p>
        </p:txBody>
      </p:sp>
      <p:sp>
        <p:nvSpPr>
          <p:cNvPr id="795" name="Google Shape;795;p74"/>
          <p:cNvSpPr/>
          <p:nvPr/>
        </p:nvSpPr>
        <p:spPr>
          <a:xfrm>
            <a:off x="6987565" y="4279152"/>
            <a:ext cx="173957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6600"/>
                </a:solidFill>
                <a:latin typeface="Arial"/>
                <a:ea typeface="Arial"/>
                <a:cs typeface="Arial"/>
                <a:sym typeface="Arial"/>
              </a:rPr>
              <a:t>ILLUSTRATION 15A-2</a:t>
            </a:r>
            <a:endParaRPr b="1" sz="1200">
              <a:solidFill>
                <a:srgbClr val="006600"/>
              </a:solidFill>
              <a:latin typeface="Arial"/>
              <a:ea typeface="Arial"/>
              <a:cs typeface="Arial"/>
              <a:sym typeface="Arial"/>
            </a:endParaRPr>
          </a:p>
        </p:txBody>
      </p:sp>
      <p:pic>
        <p:nvPicPr>
          <p:cNvPr id="796" name="Google Shape;796;p74"/>
          <p:cNvPicPr preferRelativeResize="0"/>
          <p:nvPr/>
        </p:nvPicPr>
        <p:blipFill rotWithShape="1">
          <a:blip r:embed="rId3">
            <a:alphaModFix/>
          </a:blip>
          <a:srcRect b="0" l="0" r="0" t="0"/>
          <a:stretch/>
        </p:blipFill>
        <p:spPr>
          <a:xfrm>
            <a:off x="533400" y="4597400"/>
            <a:ext cx="8153400" cy="1498600"/>
          </a:xfrm>
          <a:prstGeom prst="rect">
            <a:avLst/>
          </a:prstGeom>
          <a:noFill/>
          <a:ln>
            <a:noFill/>
          </a:ln>
        </p:spPr>
      </p:pic>
      <p:sp>
        <p:nvSpPr>
          <p:cNvPr id="797" name="Google Shape;797;p74"/>
          <p:cNvSpPr txBox="1"/>
          <p:nvPr/>
        </p:nvSpPr>
        <p:spPr>
          <a:xfrm>
            <a:off x="8153400" y="6400800"/>
            <a:ext cx="9144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
        <p:nvSpPr>
          <p:cNvPr id="798" name="Google Shape;798;p74"/>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100575">
            <a:noAutofit/>
          </a:bodyPr>
          <a:lstStyle/>
          <a:p>
            <a:pPr indent="0" lvl="0" marL="90488" marR="0" rtl="0" algn="l">
              <a:lnSpc>
                <a:spcPct val="90000"/>
              </a:lnSpc>
              <a:spcBef>
                <a:spcPts val="0"/>
              </a:spcBef>
              <a:spcAft>
                <a:spcPts val="0"/>
              </a:spcAft>
              <a:buNone/>
            </a:pPr>
            <a:r>
              <a:rPr b="1" lang="en-US" sz="1800">
                <a:solidFill>
                  <a:schemeClr val="lt1"/>
                </a:solidFill>
                <a:latin typeface="Arial"/>
                <a:ea typeface="Arial"/>
                <a:cs typeface="Arial"/>
                <a:sym typeface="Arial"/>
              </a:rPr>
              <a:t>DIVIDEND PREFERENCES AND BOOK VALUE PER SHARE</a:t>
            </a:r>
            <a:endParaRPr/>
          </a:p>
        </p:txBody>
      </p:sp>
      <p:sp>
        <p:nvSpPr>
          <p:cNvPr id="799" name="Google Shape;799;p74"/>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15A</a:t>
            </a:r>
            <a:endParaRPr b="1" sz="2800">
              <a:solidFill>
                <a:srgbClr val="00007F"/>
              </a:solidFill>
              <a:latin typeface="Arial"/>
              <a:ea typeface="Arial"/>
              <a:cs typeface="Arial"/>
              <a:sym typeface="Arial"/>
            </a:endParaRPr>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75"/>
          <p:cNvSpPr/>
          <p:nvPr/>
        </p:nvSpPr>
        <p:spPr>
          <a:xfrm>
            <a:off x="609600" y="1295400"/>
            <a:ext cx="8305800" cy="492443"/>
          </a:xfrm>
          <a:prstGeom prst="rect">
            <a:avLst/>
          </a:prstGeom>
          <a:noFill/>
          <a:ln>
            <a:noFill/>
          </a:ln>
        </p:spPr>
        <p:txBody>
          <a:bodyPr anchorCtr="0" anchor="t" bIns="45700" lIns="91425" spcFirstLastPara="1" rIns="91425" wrap="square" tIns="45700">
            <a:spAutoFit/>
          </a:bodyPr>
          <a:lstStyle/>
          <a:p>
            <a:pPr indent="-463550" lvl="0" marL="463550" marR="0" rtl="0" algn="l">
              <a:lnSpc>
                <a:spcPct val="130000"/>
              </a:lnSpc>
              <a:spcBef>
                <a:spcPts val="0"/>
              </a:spcBef>
              <a:spcAft>
                <a:spcPts val="0"/>
              </a:spcAft>
              <a:buClr>
                <a:schemeClr val="folHlink"/>
              </a:buClr>
              <a:buSzPts val="2000"/>
              <a:buFont typeface="Arial"/>
              <a:buAutoNum type="arabicPeriod" startAt="3"/>
            </a:pPr>
            <a:r>
              <a:rPr b="0" lang="en-US" sz="2000">
                <a:solidFill>
                  <a:schemeClr val="folHlink"/>
                </a:solidFill>
                <a:latin typeface="Arial"/>
                <a:ea typeface="Arial"/>
                <a:cs typeface="Arial"/>
                <a:sym typeface="Arial"/>
              </a:rPr>
              <a:t>If the preferred stock is noncumulative and is fully participating:</a:t>
            </a:r>
            <a:endParaRPr/>
          </a:p>
        </p:txBody>
      </p:sp>
      <p:sp>
        <p:nvSpPr>
          <p:cNvPr id="805" name="Google Shape;805;p75"/>
          <p:cNvSpPr/>
          <p:nvPr/>
        </p:nvSpPr>
        <p:spPr>
          <a:xfrm>
            <a:off x="7128432" y="1804896"/>
            <a:ext cx="173957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6600"/>
                </a:solidFill>
                <a:latin typeface="Arial"/>
                <a:ea typeface="Arial"/>
                <a:cs typeface="Arial"/>
                <a:sym typeface="Arial"/>
              </a:rPr>
              <a:t>ILLUSTRATION 15A-3</a:t>
            </a:r>
            <a:endParaRPr b="1" sz="1200">
              <a:solidFill>
                <a:srgbClr val="006600"/>
              </a:solidFill>
              <a:latin typeface="Arial"/>
              <a:ea typeface="Arial"/>
              <a:cs typeface="Arial"/>
              <a:sym typeface="Arial"/>
            </a:endParaRPr>
          </a:p>
        </p:txBody>
      </p:sp>
      <p:sp>
        <p:nvSpPr>
          <p:cNvPr id="806" name="Google Shape;806;p75"/>
          <p:cNvSpPr txBox="1"/>
          <p:nvPr/>
        </p:nvSpPr>
        <p:spPr>
          <a:xfrm>
            <a:off x="8153400" y="6400800"/>
            <a:ext cx="9144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pic>
        <p:nvPicPr>
          <p:cNvPr id="807" name="Google Shape;807;p75"/>
          <p:cNvPicPr preferRelativeResize="0"/>
          <p:nvPr/>
        </p:nvPicPr>
        <p:blipFill rotWithShape="1">
          <a:blip r:embed="rId3">
            <a:alphaModFix/>
          </a:blip>
          <a:srcRect b="0" l="0" r="0" t="0"/>
          <a:stretch/>
        </p:blipFill>
        <p:spPr>
          <a:xfrm>
            <a:off x="457200" y="2100263"/>
            <a:ext cx="8382000" cy="4300537"/>
          </a:xfrm>
          <a:prstGeom prst="rect">
            <a:avLst/>
          </a:prstGeom>
          <a:noFill/>
          <a:ln>
            <a:noFill/>
          </a:ln>
        </p:spPr>
      </p:pic>
      <p:sp>
        <p:nvSpPr>
          <p:cNvPr id="808" name="Google Shape;808;p75"/>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100575">
            <a:noAutofit/>
          </a:bodyPr>
          <a:lstStyle/>
          <a:p>
            <a:pPr indent="0" lvl="0" marL="90488" marR="0" rtl="0" algn="l">
              <a:lnSpc>
                <a:spcPct val="90000"/>
              </a:lnSpc>
              <a:spcBef>
                <a:spcPts val="0"/>
              </a:spcBef>
              <a:spcAft>
                <a:spcPts val="0"/>
              </a:spcAft>
              <a:buNone/>
            </a:pPr>
            <a:r>
              <a:rPr b="1" lang="en-US" sz="1800">
                <a:solidFill>
                  <a:schemeClr val="lt1"/>
                </a:solidFill>
                <a:latin typeface="Arial"/>
                <a:ea typeface="Arial"/>
                <a:cs typeface="Arial"/>
                <a:sym typeface="Arial"/>
              </a:rPr>
              <a:t>DIVIDEND PREFERENCES AND BOOK VALUE PER SHARE</a:t>
            </a:r>
            <a:endParaRPr/>
          </a:p>
        </p:txBody>
      </p:sp>
      <p:sp>
        <p:nvSpPr>
          <p:cNvPr id="809" name="Google Shape;809;p75"/>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15A</a:t>
            </a:r>
            <a:endParaRPr b="1" sz="2800">
              <a:solidFill>
                <a:srgbClr val="00007F"/>
              </a:solidFill>
              <a:latin typeface="Arial"/>
              <a:ea typeface="Arial"/>
              <a:cs typeface="Arial"/>
              <a:sym typeface="Arial"/>
            </a:endParaRPr>
          </a:p>
        </p:txBody>
      </p:sp>
    </p:spTree>
  </p:cSld>
  <p:clrMapOvr>
    <a:masterClrMapping/>
  </p:clrMapOvr>
  <p:transition>
    <p:wipe dir="r"/>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76"/>
          <p:cNvSpPr/>
          <p:nvPr/>
        </p:nvSpPr>
        <p:spPr>
          <a:xfrm>
            <a:off x="7010400" y="4279152"/>
            <a:ext cx="173957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6600"/>
                </a:solidFill>
                <a:latin typeface="Arial"/>
                <a:ea typeface="Arial"/>
                <a:cs typeface="Arial"/>
                <a:sym typeface="Arial"/>
              </a:rPr>
              <a:t>ILLUSTRATION 15A-4</a:t>
            </a:r>
            <a:endParaRPr b="1" sz="1200">
              <a:solidFill>
                <a:srgbClr val="006600"/>
              </a:solidFill>
              <a:latin typeface="Arial"/>
              <a:ea typeface="Arial"/>
              <a:cs typeface="Arial"/>
              <a:sym typeface="Arial"/>
            </a:endParaRPr>
          </a:p>
        </p:txBody>
      </p:sp>
      <p:sp>
        <p:nvSpPr>
          <p:cNvPr id="815" name="Google Shape;815;p76"/>
          <p:cNvSpPr/>
          <p:nvPr/>
        </p:nvSpPr>
        <p:spPr>
          <a:xfrm>
            <a:off x="609600" y="3124200"/>
            <a:ext cx="8077200" cy="12827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30000"/>
              </a:lnSpc>
              <a:spcBef>
                <a:spcPts val="0"/>
              </a:spcBef>
              <a:spcAft>
                <a:spcPts val="0"/>
              </a:spcAft>
              <a:buNone/>
            </a:pPr>
            <a:r>
              <a:rPr b="0" lang="en-US" sz="2000">
                <a:solidFill>
                  <a:schemeClr val="dk1"/>
                </a:solidFill>
                <a:latin typeface="Arial"/>
                <a:ea typeface="Arial"/>
                <a:cs typeface="Arial"/>
                <a:sym typeface="Arial"/>
              </a:rPr>
              <a:t>4.	If the preferred stock is cumulative and fully participating, and Mason Company did not pay dividends on the preferred stock in the preceding two years:</a:t>
            </a:r>
            <a:endParaRPr/>
          </a:p>
        </p:txBody>
      </p:sp>
      <p:sp>
        <p:nvSpPr>
          <p:cNvPr id="816" name="Google Shape;816;p76"/>
          <p:cNvSpPr/>
          <p:nvPr/>
        </p:nvSpPr>
        <p:spPr>
          <a:xfrm>
            <a:off x="609600" y="1304925"/>
            <a:ext cx="7772400" cy="1679575"/>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US" sz="2000">
                <a:solidFill>
                  <a:schemeClr val="dk1"/>
                </a:solidFill>
                <a:latin typeface="Arial"/>
                <a:ea typeface="Arial"/>
                <a:cs typeface="Arial"/>
                <a:sym typeface="Arial"/>
              </a:rPr>
              <a:t>Illustration:</a:t>
            </a:r>
            <a:r>
              <a:rPr b="0" lang="en-US" sz="2000">
                <a:solidFill>
                  <a:schemeClr val="dk1"/>
                </a:solidFill>
                <a:latin typeface="Arial"/>
                <a:ea typeface="Arial"/>
                <a:cs typeface="Arial"/>
                <a:sym typeface="Arial"/>
              </a:rPr>
              <a:t> In 2017, Mason Company is to distribute $50,000 as cash dividends, its outstanding common stock has a par value of $400,000, and its 6 percent preferred stock has a par value of $100,000.</a:t>
            </a:r>
            <a:endParaRPr/>
          </a:p>
        </p:txBody>
      </p:sp>
      <p:pic>
        <p:nvPicPr>
          <p:cNvPr id="817" name="Google Shape;817;p76"/>
          <p:cNvPicPr preferRelativeResize="0"/>
          <p:nvPr/>
        </p:nvPicPr>
        <p:blipFill rotWithShape="1">
          <a:blip r:embed="rId3">
            <a:alphaModFix/>
          </a:blip>
          <a:srcRect b="0" l="0" r="0" t="0"/>
          <a:stretch/>
        </p:blipFill>
        <p:spPr>
          <a:xfrm>
            <a:off x="609600" y="4572000"/>
            <a:ext cx="8077200" cy="1555750"/>
          </a:xfrm>
          <a:prstGeom prst="rect">
            <a:avLst/>
          </a:prstGeom>
          <a:noFill/>
          <a:ln>
            <a:noFill/>
          </a:ln>
        </p:spPr>
      </p:pic>
      <p:sp>
        <p:nvSpPr>
          <p:cNvPr id="818" name="Google Shape;818;p76"/>
          <p:cNvSpPr txBox="1"/>
          <p:nvPr/>
        </p:nvSpPr>
        <p:spPr>
          <a:xfrm>
            <a:off x="8153400" y="6400800"/>
            <a:ext cx="9144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
        <p:nvSpPr>
          <p:cNvPr id="819" name="Google Shape;819;p76"/>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100575">
            <a:noAutofit/>
          </a:bodyPr>
          <a:lstStyle/>
          <a:p>
            <a:pPr indent="0" lvl="0" marL="90488" marR="0" rtl="0" algn="l">
              <a:lnSpc>
                <a:spcPct val="90000"/>
              </a:lnSpc>
              <a:spcBef>
                <a:spcPts val="0"/>
              </a:spcBef>
              <a:spcAft>
                <a:spcPts val="0"/>
              </a:spcAft>
              <a:buNone/>
            </a:pPr>
            <a:r>
              <a:rPr b="1" lang="en-US" sz="1800">
                <a:solidFill>
                  <a:schemeClr val="lt1"/>
                </a:solidFill>
                <a:latin typeface="Arial"/>
                <a:ea typeface="Arial"/>
                <a:cs typeface="Arial"/>
                <a:sym typeface="Arial"/>
              </a:rPr>
              <a:t>DIVIDEND PREFERENCES AND BOOK VALUE PER SHARE</a:t>
            </a:r>
            <a:endParaRPr/>
          </a:p>
        </p:txBody>
      </p:sp>
      <p:sp>
        <p:nvSpPr>
          <p:cNvPr id="820" name="Google Shape;820;p76"/>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15A</a:t>
            </a:r>
            <a:endParaRPr b="1" sz="2800">
              <a:solidFill>
                <a:srgbClr val="00007F"/>
              </a:solidFill>
              <a:latin typeface="Arial"/>
              <a:ea typeface="Arial"/>
              <a:cs typeface="Arial"/>
              <a:sym typeface="Arial"/>
            </a:endParaRPr>
          </a:p>
        </p:txBody>
      </p:sp>
    </p:spTree>
  </p:cSld>
  <p:clrMapOvr>
    <a:masterClrMapping/>
  </p:clrMapOvr>
  <p:transition>
    <p:wipe dir="r"/>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77"/>
          <p:cNvSpPr txBox="1"/>
          <p:nvPr/>
        </p:nvSpPr>
        <p:spPr>
          <a:xfrm>
            <a:off x="609600" y="1346200"/>
            <a:ext cx="7620000" cy="5878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chemeClr val="hlink"/>
                </a:solidFill>
                <a:latin typeface="Arial"/>
                <a:ea typeface="Arial"/>
                <a:cs typeface="Arial"/>
                <a:sym typeface="Arial"/>
              </a:rPr>
              <a:t>Book Value Per Share</a:t>
            </a:r>
            <a:endParaRPr/>
          </a:p>
        </p:txBody>
      </p:sp>
      <p:sp>
        <p:nvSpPr>
          <p:cNvPr id="826" name="Google Shape;826;p77"/>
          <p:cNvSpPr/>
          <p:nvPr/>
        </p:nvSpPr>
        <p:spPr>
          <a:xfrm>
            <a:off x="609600" y="1981200"/>
            <a:ext cx="7772400" cy="12827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lang="en-US" sz="2000">
                <a:solidFill>
                  <a:schemeClr val="folHlink"/>
                </a:solidFill>
                <a:latin typeface="Arial"/>
                <a:ea typeface="Arial"/>
                <a:cs typeface="Arial"/>
                <a:sym typeface="Arial"/>
              </a:rPr>
              <a:t>Book value per share is computed as net assets divided by outstanding stock at the end of the year. The computation becomes more complicated if a company has preferred stock.</a:t>
            </a:r>
            <a:endParaRPr/>
          </a:p>
        </p:txBody>
      </p:sp>
      <p:sp>
        <p:nvSpPr>
          <p:cNvPr id="827" name="Google Shape;827;p77"/>
          <p:cNvSpPr/>
          <p:nvPr/>
        </p:nvSpPr>
        <p:spPr>
          <a:xfrm>
            <a:off x="6717552" y="3352800"/>
            <a:ext cx="173957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6600"/>
                </a:solidFill>
                <a:latin typeface="Arial"/>
                <a:ea typeface="Arial"/>
                <a:cs typeface="Arial"/>
                <a:sym typeface="Arial"/>
              </a:rPr>
              <a:t>ILLUSTRATION 15A-5</a:t>
            </a:r>
            <a:endParaRPr b="1" sz="1200">
              <a:solidFill>
                <a:srgbClr val="006600"/>
              </a:solidFill>
              <a:latin typeface="Arial"/>
              <a:ea typeface="Arial"/>
              <a:cs typeface="Arial"/>
              <a:sym typeface="Arial"/>
            </a:endParaRPr>
          </a:p>
        </p:txBody>
      </p:sp>
      <p:pic>
        <p:nvPicPr>
          <p:cNvPr id="828" name="Google Shape;828;p77"/>
          <p:cNvPicPr preferRelativeResize="0"/>
          <p:nvPr/>
        </p:nvPicPr>
        <p:blipFill rotWithShape="1">
          <a:blip r:embed="rId3">
            <a:alphaModFix/>
          </a:blip>
          <a:srcRect b="0" l="0" r="0" t="0"/>
          <a:stretch/>
        </p:blipFill>
        <p:spPr>
          <a:xfrm>
            <a:off x="762000" y="3657600"/>
            <a:ext cx="7620000" cy="2482850"/>
          </a:xfrm>
          <a:prstGeom prst="rect">
            <a:avLst/>
          </a:prstGeom>
          <a:noFill/>
          <a:ln>
            <a:noFill/>
          </a:ln>
        </p:spPr>
      </p:pic>
      <p:sp>
        <p:nvSpPr>
          <p:cNvPr id="829" name="Google Shape;829;p77"/>
          <p:cNvSpPr txBox="1"/>
          <p:nvPr/>
        </p:nvSpPr>
        <p:spPr>
          <a:xfrm>
            <a:off x="8153400" y="6400800"/>
            <a:ext cx="9144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
        <p:nvSpPr>
          <p:cNvPr id="830" name="Google Shape;830;p77"/>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100575">
            <a:noAutofit/>
          </a:bodyPr>
          <a:lstStyle/>
          <a:p>
            <a:pPr indent="0" lvl="0" marL="90488" marR="0" rtl="0" algn="l">
              <a:lnSpc>
                <a:spcPct val="90000"/>
              </a:lnSpc>
              <a:spcBef>
                <a:spcPts val="0"/>
              </a:spcBef>
              <a:spcAft>
                <a:spcPts val="0"/>
              </a:spcAft>
              <a:buNone/>
            </a:pPr>
            <a:r>
              <a:rPr b="1" lang="en-US" sz="1800">
                <a:solidFill>
                  <a:schemeClr val="lt1"/>
                </a:solidFill>
                <a:latin typeface="Arial"/>
                <a:ea typeface="Arial"/>
                <a:cs typeface="Arial"/>
                <a:sym typeface="Arial"/>
              </a:rPr>
              <a:t>DIVIDEND PREFERENCES AND BOOK VALUE PER SHARE</a:t>
            </a:r>
            <a:endParaRPr/>
          </a:p>
        </p:txBody>
      </p:sp>
      <p:sp>
        <p:nvSpPr>
          <p:cNvPr id="831" name="Google Shape;831;p77"/>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15A</a:t>
            </a:r>
            <a:endParaRPr b="1" sz="2800">
              <a:solidFill>
                <a:srgbClr val="00007F"/>
              </a:solidFill>
              <a:latin typeface="Arial"/>
              <a:ea typeface="Arial"/>
              <a:cs typeface="Arial"/>
              <a:sym typeface="Arial"/>
            </a:endParaRPr>
          </a:p>
        </p:txBody>
      </p:sp>
    </p:spTree>
  </p:cSld>
  <p:clrMapOvr>
    <a:masterClrMapping/>
  </p:clrMapOvr>
  <p:transition>
    <p:wipe dir="r"/>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78"/>
          <p:cNvSpPr/>
          <p:nvPr/>
        </p:nvSpPr>
        <p:spPr>
          <a:xfrm>
            <a:off x="609600" y="1384300"/>
            <a:ext cx="8001000" cy="12827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lang="en-US" sz="2000">
                <a:solidFill>
                  <a:schemeClr val="folHlink"/>
                </a:solidFill>
                <a:latin typeface="Arial"/>
                <a:ea typeface="Arial"/>
                <a:cs typeface="Arial"/>
                <a:sym typeface="Arial"/>
              </a:rPr>
              <a:t>Assume that the same facts exist except that the 5 percent preferred stock is cumulative, participating up to 8 percent, and that dividends for three years before the current year are in arrears.</a:t>
            </a:r>
            <a:endParaRPr/>
          </a:p>
        </p:txBody>
      </p:sp>
      <p:sp>
        <p:nvSpPr>
          <p:cNvPr id="837" name="Google Shape;837;p78"/>
          <p:cNvSpPr/>
          <p:nvPr/>
        </p:nvSpPr>
        <p:spPr>
          <a:xfrm>
            <a:off x="6801805" y="2544763"/>
            <a:ext cx="173957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6600"/>
                </a:solidFill>
                <a:latin typeface="Arial"/>
                <a:ea typeface="Arial"/>
                <a:cs typeface="Arial"/>
                <a:sym typeface="Arial"/>
              </a:rPr>
              <a:t>ILLUSTRATION 15A-6</a:t>
            </a:r>
            <a:endParaRPr b="1" sz="1200">
              <a:solidFill>
                <a:srgbClr val="006600"/>
              </a:solidFill>
              <a:latin typeface="Arial"/>
              <a:ea typeface="Arial"/>
              <a:cs typeface="Arial"/>
              <a:sym typeface="Arial"/>
            </a:endParaRPr>
          </a:p>
        </p:txBody>
      </p:sp>
      <p:sp>
        <p:nvSpPr>
          <p:cNvPr id="838" name="Google Shape;838;p78"/>
          <p:cNvSpPr txBox="1"/>
          <p:nvPr/>
        </p:nvSpPr>
        <p:spPr>
          <a:xfrm>
            <a:off x="8153400" y="6400800"/>
            <a:ext cx="9144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pic>
        <p:nvPicPr>
          <p:cNvPr id="839" name="Google Shape;839;p78"/>
          <p:cNvPicPr preferRelativeResize="0"/>
          <p:nvPr/>
        </p:nvPicPr>
        <p:blipFill rotWithShape="1">
          <a:blip r:embed="rId3">
            <a:alphaModFix/>
          </a:blip>
          <a:srcRect b="0" l="0" r="0" t="0"/>
          <a:stretch/>
        </p:blipFill>
        <p:spPr>
          <a:xfrm>
            <a:off x="685800" y="2879725"/>
            <a:ext cx="7772400" cy="3392488"/>
          </a:xfrm>
          <a:prstGeom prst="rect">
            <a:avLst/>
          </a:prstGeom>
          <a:noFill/>
          <a:ln>
            <a:noFill/>
          </a:ln>
        </p:spPr>
      </p:pic>
      <p:sp>
        <p:nvSpPr>
          <p:cNvPr id="840" name="Google Shape;840;p78"/>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100575">
            <a:noAutofit/>
          </a:bodyPr>
          <a:lstStyle/>
          <a:p>
            <a:pPr indent="0" lvl="0" marL="90488" marR="0" rtl="0" algn="l">
              <a:lnSpc>
                <a:spcPct val="90000"/>
              </a:lnSpc>
              <a:spcBef>
                <a:spcPts val="0"/>
              </a:spcBef>
              <a:spcAft>
                <a:spcPts val="0"/>
              </a:spcAft>
              <a:buNone/>
            </a:pPr>
            <a:r>
              <a:rPr b="1" lang="en-US" sz="1800">
                <a:solidFill>
                  <a:schemeClr val="lt1"/>
                </a:solidFill>
                <a:latin typeface="Arial"/>
                <a:ea typeface="Arial"/>
                <a:cs typeface="Arial"/>
                <a:sym typeface="Arial"/>
              </a:rPr>
              <a:t>DIVIDEND PREFERENCES AND BOOK VALUE PER SHARE</a:t>
            </a:r>
            <a:endParaRPr/>
          </a:p>
        </p:txBody>
      </p:sp>
      <p:sp>
        <p:nvSpPr>
          <p:cNvPr id="841" name="Google Shape;841;p78"/>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15A</a:t>
            </a:r>
            <a:endParaRPr b="1" sz="2800">
              <a:solidFill>
                <a:srgbClr val="00007F"/>
              </a:solidFill>
              <a:latin typeface="Arial"/>
              <a:ea typeface="Arial"/>
              <a:cs typeface="Arial"/>
              <a:sym typeface="Arial"/>
            </a:endParaRPr>
          </a:p>
        </p:txBody>
      </p:sp>
    </p:spTree>
  </p:cSld>
  <p:clrMapOvr>
    <a:masterClrMapping/>
  </p:clrMapOvr>
  <p:transition>
    <p:wipe dir="r"/>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79"/>
          <p:cNvSpPr txBox="1"/>
          <p:nvPr/>
        </p:nvSpPr>
        <p:spPr>
          <a:xfrm>
            <a:off x="3733800" y="6197600"/>
            <a:ext cx="5257800" cy="58420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  Compare the procedures for accounting for stockholders’ equity under GAAP and IFRS.</a:t>
            </a:r>
            <a:endParaRPr/>
          </a:p>
        </p:txBody>
      </p:sp>
      <p:sp>
        <p:nvSpPr>
          <p:cNvPr id="847" name="Google Shape;847;p79"/>
          <p:cNvSpPr txBox="1"/>
          <p:nvPr/>
        </p:nvSpPr>
        <p:spPr>
          <a:xfrm>
            <a:off x="533400" y="1514475"/>
            <a:ext cx="47244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RELEVANT FACTS </a:t>
            </a:r>
            <a:r>
              <a:rPr b="1" lang="en-US" sz="2000">
                <a:solidFill>
                  <a:schemeClr val="dk1"/>
                </a:solidFill>
                <a:latin typeface="Arial"/>
                <a:ea typeface="Arial"/>
                <a:cs typeface="Arial"/>
                <a:sym typeface="Arial"/>
              </a:rPr>
              <a:t>- </a:t>
            </a:r>
            <a:r>
              <a:rPr b="1" lang="en-US" sz="2000">
                <a:solidFill>
                  <a:srgbClr val="006600"/>
                </a:solidFill>
                <a:latin typeface="Arial"/>
                <a:ea typeface="Arial"/>
                <a:cs typeface="Arial"/>
                <a:sym typeface="Arial"/>
              </a:rPr>
              <a:t>Similarities</a:t>
            </a:r>
            <a:endParaRPr/>
          </a:p>
        </p:txBody>
      </p:sp>
      <p:sp>
        <p:nvSpPr>
          <p:cNvPr id="848" name="Google Shape;848;p79"/>
          <p:cNvSpPr/>
          <p:nvPr/>
        </p:nvSpPr>
        <p:spPr>
          <a:xfrm>
            <a:off x="457200" y="2000250"/>
            <a:ext cx="8229600" cy="1504950"/>
          </a:xfrm>
          <a:prstGeom prst="rect">
            <a:avLst/>
          </a:prstGeom>
          <a:noFill/>
          <a:ln>
            <a:noFill/>
          </a:ln>
        </p:spPr>
        <p:txBody>
          <a:bodyPr anchorCtr="0" anchor="t" bIns="45700" lIns="91425" spcFirstLastPara="1" rIns="91425" wrap="square" tIns="45700">
            <a:spAutoFit/>
          </a:bodyPr>
          <a:lstStyle/>
          <a:p>
            <a:pPr indent="-457200" lvl="1" marL="685800" marR="0" rtl="0" algn="l">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The accounting for the issuance of shares and purchase of treasury stock are similar under both IFRS and GAAP.</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The accounting for declaration and payment of dividends and the accounting for stock splits are similar under both IFRS and GAAP.</a:t>
            </a:r>
            <a:endParaRPr/>
          </a:p>
        </p:txBody>
      </p:sp>
      <p:pic>
        <p:nvPicPr>
          <p:cNvPr id="849" name="Google Shape;849;p79"/>
          <p:cNvPicPr preferRelativeResize="0"/>
          <p:nvPr/>
        </p:nvPicPr>
        <p:blipFill rotWithShape="1">
          <a:blip r:embed="rId3">
            <a:alphaModFix/>
          </a:blip>
          <a:srcRect b="0" l="0" r="0" t="0"/>
          <a:stretch/>
        </p:blipFill>
        <p:spPr>
          <a:xfrm>
            <a:off x="0" y="0"/>
            <a:ext cx="9144000" cy="1254273"/>
          </a:xfrm>
          <a:prstGeom prst="rect">
            <a:avLst/>
          </a:prstGeom>
          <a:noFill/>
          <a:ln>
            <a:noFill/>
          </a:ln>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8"/>
          <p:cNvSpPr/>
          <p:nvPr/>
        </p:nvSpPr>
        <p:spPr>
          <a:xfrm>
            <a:off x="609600" y="1371600"/>
            <a:ext cx="8001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Capital Stock or Share System</a:t>
            </a:r>
            <a:endParaRPr/>
          </a:p>
        </p:txBody>
      </p:sp>
      <p:sp>
        <p:nvSpPr>
          <p:cNvPr id="121" name="Google Shape;121;p8"/>
          <p:cNvSpPr/>
          <p:nvPr/>
        </p:nvSpPr>
        <p:spPr>
          <a:xfrm>
            <a:off x="609600" y="2020888"/>
            <a:ext cx="8001000" cy="384651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200">
                <a:solidFill>
                  <a:srgbClr val="000000"/>
                </a:solidFill>
                <a:latin typeface="Arial"/>
                <a:ea typeface="Arial"/>
                <a:cs typeface="Arial"/>
                <a:sym typeface="Arial"/>
              </a:rPr>
              <a:t>In the absence of restrictive provisions, each share carries the following rights:</a:t>
            </a:r>
            <a:endParaRPr/>
          </a:p>
          <a:p>
            <a:pPr indent="-457200" lvl="1" marL="685800" marR="0" rtl="0" algn="l">
              <a:lnSpc>
                <a:spcPct val="120000"/>
              </a:lnSpc>
              <a:spcBef>
                <a:spcPts val="1200"/>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To share proportionately in profits and losses.</a:t>
            </a:r>
            <a:endParaRPr/>
          </a:p>
          <a:p>
            <a:pPr indent="-457200" lvl="1" marL="685800" marR="0" rtl="0" algn="l">
              <a:lnSpc>
                <a:spcPct val="120000"/>
              </a:lnSpc>
              <a:spcBef>
                <a:spcPts val="1200"/>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To share proportionately in management (the right to vote for directors).</a:t>
            </a:r>
            <a:endParaRPr/>
          </a:p>
          <a:p>
            <a:pPr indent="-457200" lvl="1" marL="685800" marR="0" rtl="0" algn="l">
              <a:lnSpc>
                <a:spcPct val="120000"/>
              </a:lnSpc>
              <a:spcBef>
                <a:spcPts val="1200"/>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To share proportionately in assets upon liquidation.</a:t>
            </a:r>
            <a:endParaRPr/>
          </a:p>
          <a:p>
            <a:pPr indent="-457200" lvl="1" marL="685800" marR="0" rtl="0" algn="l">
              <a:lnSpc>
                <a:spcPct val="120000"/>
              </a:lnSpc>
              <a:spcBef>
                <a:spcPts val="1200"/>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To share proportionately in any new issues of stock of the same class—called the </a:t>
            </a:r>
            <a:r>
              <a:rPr b="1" i="0" lang="en-US" sz="2100" u="none" cap="none" strike="noStrike">
                <a:solidFill>
                  <a:srgbClr val="00007F"/>
                </a:solidFill>
                <a:latin typeface="Arial"/>
                <a:ea typeface="Arial"/>
                <a:cs typeface="Arial"/>
                <a:sym typeface="Arial"/>
              </a:rPr>
              <a:t>preemptive right</a:t>
            </a:r>
            <a:r>
              <a:rPr b="0" i="0" lang="en-US" sz="2100" u="none" cap="none" strike="noStrike">
                <a:solidFill>
                  <a:srgbClr val="000000"/>
                </a:solidFill>
                <a:latin typeface="Arial"/>
                <a:ea typeface="Arial"/>
                <a:cs typeface="Arial"/>
                <a:sym typeface="Arial"/>
              </a:rPr>
              <a:t>.</a:t>
            </a:r>
            <a:endParaRPr/>
          </a:p>
        </p:txBody>
      </p:sp>
      <p:cxnSp>
        <p:nvCxnSpPr>
          <p:cNvPr id="122" name="Google Shape;122;p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23" name="Google Shape;123;p8"/>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a:p>
        </p:txBody>
      </p:sp>
      <p:sp>
        <p:nvSpPr>
          <p:cNvPr id="124" name="Google Shape;124;p8"/>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80"/>
          <p:cNvSpPr txBox="1"/>
          <p:nvPr/>
        </p:nvSpPr>
        <p:spPr>
          <a:xfrm>
            <a:off x="533400" y="1512048"/>
            <a:ext cx="47244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RELEVANT FACTS </a:t>
            </a:r>
            <a:r>
              <a:rPr b="1" lang="en-US" sz="2000">
                <a:solidFill>
                  <a:schemeClr val="dk1"/>
                </a:solidFill>
                <a:latin typeface="Arial"/>
                <a:ea typeface="Arial"/>
                <a:cs typeface="Arial"/>
                <a:sym typeface="Arial"/>
              </a:rPr>
              <a:t>- </a:t>
            </a:r>
            <a:r>
              <a:rPr b="1" lang="en-US" sz="2000">
                <a:solidFill>
                  <a:srgbClr val="006600"/>
                </a:solidFill>
                <a:latin typeface="Arial"/>
                <a:ea typeface="Arial"/>
                <a:cs typeface="Arial"/>
                <a:sym typeface="Arial"/>
              </a:rPr>
              <a:t>Differences</a:t>
            </a:r>
            <a:endParaRPr/>
          </a:p>
        </p:txBody>
      </p:sp>
      <p:sp>
        <p:nvSpPr>
          <p:cNvPr id="855" name="Google Shape;855;p80"/>
          <p:cNvSpPr/>
          <p:nvPr/>
        </p:nvSpPr>
        <p:spPr>
          <a:xfrm>
            <a:off x="457200" y="1997823"/>
            <a:ext cx="8229600" cy="4510088"/>
          </a:xfrm>
          <a:prstGeom prst="rect">
            <a:avLst/>
          </a:prstGeom>
          <a:noFill/>
          <a:ln>
            <a:noFill/>
          </a:ln>
        </p:spPr>
        <p:txBody>
          <a:bodyPr anchorCtr="0" anchor="t" bIns="45700" lIns="91425" spcFirstLastPara="1" rIns="91425" wrap="square" tIns="45700">
            <a:spAutoFit/>
          </a:bodyPr>
          <a:lstStyle/>
          <a:p>
            <a:pPr indent="-457200" lvl="1" marL="685800" marR="0" rtl="0" algn="l">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Major differences relate to terminology used, introduction of concepts such as revaluation surplus, and presentation of stockholders’ equity information. </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Many countries have different investor groups than the United States. For example, in Germany, financial institutions like banks are not only the major creditors but often are the largest shareholders as well. </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The accounting for treasury share retirements differs between IFRS and GAAP. Under GAAP, a company has three options: (1) charge the excess of the cost of treasury shares over par value to retained earnings, (2) allocate the difference between paid-in capital and retained earnings, or (3) charge the entire amount to paid-in capital. Under IFRS, the excess may have to be charged to paid-in capital, depending on the original transaction related to the issuance of the shares.</a:t>
            </a:r>
            <a:endParaRPr/>
          </a:p>
        </p:txBody>
      </p:sp>
      <p:sp>
        <p:nvSpPr>
          <p:cNvPr id="856" name="Google Shape;856;p80"/>
          <p:cNvSpPr txBox="1"/>
          <p:nvPr/>
        </p:nvSpPr>
        <p:spPr>
          <a:xfrm>
            <a:off x="8153400" y="6400800"/>
            <a:ext cx="9144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pic>
        <p:nvPicPr>
          <p:cNvPr id="857" name="Google Shape;857;p80"/>
          <p:cNvPicPr preferRelativeResize="0"/>
          <p:nvPr/>
        </p:nvPicPr>
        <p:blipFill rotWithShape="1">
          <a:blip r:embed="rId3">
            <a:alphaModFix/>
          </a:blip>
          <a:srcRect b="0" l="0" r="0" t="0"/>
          <a:stretch/>
        </p:blipFill>
        <p:spPr>
          <a:xfrm>
            <a:off x="0" y="0"/>
            <a:ext cx="9144000" cy="1254273"/>
          </a:xfrm>
          <a:prstGeom prst="rect">
            <a:avLst/>
          </a:prstGeom>
          <a:noFill/>
          <a:ln>
            <a:noFill/>
          </a:ln>
        </p:spPr>
      </p:pic>
    </p:spTree>
  </p:cSld>
  <p:clrMapOvr>
    <a:masterClrMapping/>
  </p:clrMapOvr>
  <p:transition>
    <p:wipe dir="r"/>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81"/>
          <p:cNvSpPr txBox="1"/>
          <p:nvPr/>
        </p:nvSpPr>
        <p:spPr>
          <a:xfrm>
            <a:off x="533400" y="1512048"/>
            <a:ext cx="47244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RELEVANT FACTS </a:t>
            </a:r>
            <a:r>
              <a:rPr b="1" lang="en-US" sz="2000">
                <a:solidFill>
                  <a:schemeClr val="dk1"/>
                </a:solidFill>
                <a:latin typeface="Arial"/>
                <a:ea typeface="Arial"/>
                <a:cs typeface="Arial"/>
                <a:sym typeface="Arial"/>
              </a:rPr>
              <a:t>- </a:t>
            </a:r>
            <a:r>
              <a:rPr b="1" lang="en-US" sz="2000">
                <a:solidFill>
                  <a:srgbClr val="006600"/>
                </a:solidFill>
                <a:latin typeface="Arial"/>
                <a:ea typeface="Arial"/>
                <a:cs typeface="Arial"/>
                <a:sym typeface="Arial"/>
              </a:rPr>
              <a:t>Differences</a:t>
            </a:r>
            <a:endParaRPr/>
          </a:p>
        </p:txBody>
      </p:sp>
      <p:sp>
        <p:nvSpPr>
          <p:cNvPr id="863" name="Google Shape;863;p81"/>
          <p:cNvSpPr/>
          <p:nvPr/>
        </p:nvSpPr>
        <p:spPr>
          <a:xfrm>
            <a:off x="457200" y="1997823"/>
            <a:ext cx="8229600" cy="4510088"/>
          </a:xfrm>
          <a:prstGeom prst="rect">
            <a:avLst/>
          </a:prstGeom>
          <a:noFill/>
          <a:ln>
            <a:noFill/>
          </a:ln>
        </p:spPr>
        <p:txBody>
          <a:bodyPr anchorCtr="0" anchor="t" bIns="45700" lIns="91425" spcFirstLastPara="1" rIns="91425" wrap="square" tIns="45700">
            <a:spAutoFit/>
          </a:bodyPr>
          <a:lstStyle/>
          <a:p>
            <a:pPr indent="-457200" lvl="1" marL="685800" marR="0" rtl="0" algn="l">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The statement of changes in equity is usually referred to as the statement of stockholders’ equity (or shareholders’ equity) under GAAP.</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Both IFRS and GAAP use the term retained earnings. However, IFRS relies on the term “reserve” as a dumping ground for other types of equity transactions, such as other comprehensive income items as well as various types of unusual transactions related to convertible debt and share option contracts. GAAP relies on the account Accumulated Other Comprehensive Income (Loss). </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Under IFRS, it is common to report “revaluation surplus” related to increases or decreases in items such as property, plant, and equipment; mineral resources; and intangible assets. The term surplus is generally not used in GAAP. In addition, unrealized gains on the above items are not reported in the financial statements under GAAP.</a:t>
            </a:r>
            <a:endParaRPr/>
          </a:p>
        </p:txBody>
      </p:sp>
      <p:sp>
        <p:nvSpPr>
          <p:cNvPr id="864" name="Google Shape;864;p81"/>
          <p:cNvSpPr txBox="1"/>
          <p:nvPr/>
        </p:nvSpPr>
        <p:spPr>
          <a:xfrm>
            <a:off x="8153400" y="6400800"/>
            <a:ext cx="9144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pic>
        <p:nvPicPr>
          <p:cNvPr id="865" name="Google Shape;865;p81"/>
          <p:cNvPicPr preferRelativeResize="0"/>
          <p:nvPr/>
        </p:nvPicPr>
        <p:blipFill rotWithShape="1">
          <a:blip r:embed="rId3">
            <a:alphaModFix/>
          </a:blip>
          <a:srcRect b="0" l="0" r="0" t="0"/>
          <a:stretch/>
        </p:blipFill>
        <p:spPr>
          <a:xfrm>
            <a:off x="0" y="0"/>
            <a:ext cx="9144000" cy="1254273"/>
          </a:xfrm>
          <a:prstGeom prst="rect">
            <a:avLst/>
          </a:prstGeom>
          <a:noFill/>
          <a:ln>
            <a:noFill/>
          </a:ln>
        </p:spPr>
      </p:pic>
    </p:spTree>
  </p:cSld>
  <p:clrMapOvr>
    <a:masterClrMapping/>
  </p:clrMapOvr>
  <p:transition>
    <p:wipe dir="r"/>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82"/>
          <p:cNvSpPr txBox="1"/>
          <p:nvPr/>
        </p:nvSpPr>
        <p:spPr>
          <a:xfrm>
            <a:off x="533400" y="1513396"/>
            <a:ext cx="42672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ON THE HORIZON</a:t>
            </a:r>
            <a:endParaRPr/>
          </a:p>
        </p:txBody>
      </p:sp>
      <p:sp>
        <p:nvSpPr>
          <p:cNvPr id="871" name="Google Shape;871;p82"/>
          <p:cNvSpPr txBox="1"/>
          <p:nvPr/>
        </p:nvSpPr>
        <p:spPr>
          <a:xfrm>
            <a:off x="533400" y="1970596"/>
            <a:ext cx="8229600" cy="241912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1800">
                <a:solidFill>
                  <a:schemeClr val="folHlink"/>
                </a:solidFill>
                <a:latin typeface="Arial"/>
                <a:ea typeface="Arial"/>
                <a:cs typeface="Arial"/>
                <a:sym typeface="Arial"/>
              </a:rPr>
              <a:t>The IASB and the FASB are currently working on a project related to financial statement presentation. An important part of this study is to determine whether certain line items, subtotals, and totals should be clearly defined and required to be displayed in the financial statements. For example, it is likely that the statement of changes in equity and its presentation will be examined closely. In addition, the options of how to present other comprehensive income under GAAP will change in any converged standard.</a:t>
            </a:r>
            <a:endParaRPr/>
          </a:p>
        </p:txBody>
      </p:sp>
      <p:sp>
        <p:nvSpPr>
          <p:cNvPr id="872" name="Google Shape;872;p82"/>
          <p:cNvSpPr txBox="1"/>
          <p:nvPr/>
        </p:nvSpPr>
        <p:spPr>
          <a:xfrm>
            <a:off x="8153400" y="6400800"/>
            <a:ext cx="9144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pic>
        <p:nvPicPr>
          <p:cNvPr id="873" name="Google Shape;873;p82"/>
          <p:cNvPicPr preferRelativeResize="0"/>
          <p:nvPr/>
        </p:nvPicPr>
        <p:blipFill rotWithShape="1">
          <a:blip r:embed="rId3">
            <a:alphaModFix/>
          </a:blip>
          <a:srcRect b="0" l="0" r="0" t="0"/>
          <a:stretch/>
        </p:blipFill>
        <p:spPr>
          <a:xfrm>
            <a:off x="0" y="0"/>
            <a:ext cx="9144000" cy="1254273"/>
          </a:xfrm>
          <a:prstGeom prst="rect">
            <a:avLst/>
          </a:prstGeom>
          <a:noFill/>
          <a:ln>
            <a:noFill/>
          </a:ln>
        </p:spPr>
      </p:pic>
    </p:spTree>
  </p:cSld>
  <p:clrMapOvr>
    <a:masterClrMapping/>
  </p:clrMapOvr>
  <p:transition>
    <p:wipe dir="r"/>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83"/>
          <p:cNvSpPr/>
          <p:nvPr/>
        </p:nvSpPr>
        <p:spPr>
          <a:xfrm>
            <a:off x="533400" y="2045256"/>
            <a:ext cx="8077200" cy="2831544"/>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lang="en-US" sz="2000">
                <a:solidFill>
                  <a:schemeClr val="dk1"/>
                </a:solidFill>
                <a:latin typeface="Arial"/>
                <a:ea typeface="Arial"/>
                <a:cs typeface="Arial"/>
                <a:sym typeface="Arial"/>
              </a:rPr>
              <a:t>Under IFRS, the amount of capital received in excess of par value would be credited to:</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Retained Earnings.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Contributed Capital.</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Share Premium.</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Par value is not used under IFRS.</a:t>
            </a:r>
            <a:endParaRPr/>
          </a:p>
        </p:txBody>
      </p:sp>
      <p:sp>
        <p:nvSpPr>
          <p:cNvPr id="879" name="Google Shape;879;p83"/>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880" name="Google Shape;880;p83"/>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881" name="Google Shape;881;p83"/>
          <p:cNvSpPr txBox="1"/>
          <p:nvPr/>
        </p:nvSpPr>
        <p:spPr>
          <a:xfrm>
            <a:off x="533400" y="1511856"/>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C0000"/>
                </a:solidFill>
                <a:latin typeface="Arial"/>
                <a:ea typeface="Arial"/>
                <a:cs typeface="Arial"/>
                <a:sym typeface="Arial"/>
              </a:rPr>
              <a:t>IFRS SELF-TEST QUESTION</a:t>
            </a:r>
            <a:endParaRPr/>
          </a:p>
        </p:txBody>
      </p:sp>
      <p:sp>
        <p:nvSpPr>
          <p:cNvPr id="882" name="Google Shape;882;p83"/>
          <p:cNvSpPr txBox="1"/>
          <p:nvPr/>
        </p:nvSpPr>
        <p:spPr>
          <a:xfrm>
            <a:off x="8153400" y="6400800"/>
            <a:ext cx="9144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pic>
        <p:nvPicPr>
          <p:cNvPr id="883" name="Google Shape;883;p83"/>
          <p:cNvPicPr preferRelativeResize="0"/>
          <p:nvPr/>
        </p:nvPicPr>
        <p:blipFill rotWithShape="1">
          <a:blip r:embed="rId3">
            <a:alphaModFix/>
          </a:blip>
          <a:srcRect b="0" l="0" r="0" t="0"/>
          <a:stretch/>
        </p:blipFill>
        <p:spPr>
          <a:xfrm>
            <a:off x="0" y="0"/>
            <a:ext cx="9144000" cy="1254273"/>
          </a:xfrm>
          <a:prstGeom prst="rect">
            <a:avLst/>
          </a:prstGeom>
          <a:noFill/>
          <a:ln>
            <a:noFill/>
          </a:ln>
        </p:spPr>
      </p:pic>
      <p:sp>
        <p:nvSpPr>
          <p:cNvPr id="884" name="Google Shape;884;p83"/>
          <p:cNvSpPr/>
          <p:nvPr/>
        </p:nvSpPr>
        <p:spPr>
          <a:xfrm>
            <a:off x="228600" y="3926682"/>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2400"/>
              <a:buFont typeface="Comic Sans MS"/>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500"/>
                                        <p:tgtEl>
                                          <p:spTgt spid="8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84"/>
          <p:cNvSpPr/>
          <p:nvPr/>
        </p:nvSpPr>
        <p:spPr>
          <a:xfrm>
            <a:off x="533400" y="2047511"/>
            <a:ext cx="8077200" cy="321626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lang="en-US" sz="2000">
                <a:solidFill>
                  <a:schemeClr val="dk1"/>
                </a:solidFill>
                <a:latin typeface="Arial"/>
                <a:ea typeface="Arial"/>
                <a:cs typeface="Arial"/>
                <a:sym typeface="Arial"/>
              </a:rPr>
              <a:t>The term </a:t>
            </a:r>
            <a:r>
              <a:rPr b="0" i="1" lang="en-US" sz="2000">
                <a:solidFill>
                  <a:schemeClr val="dk1"/>
                </a:solidFill>
                <a:latin typeface="Arial"/>
                <a:ea typeface="Arial"/>
                <a:cs typeface="Arial"/>
                <a:sym typeface="Arial"/>
              </a:rPr>
              <a:t>reserves</a:t>
            </a:r>
            <a:r>
              <a:rPr b="0" lang="en-US" sz="2000">
                <a:solidFill>
                  <a:schemeClr val="dk1"/>
                </a:solidFill>
                <a:latin typeface="Arial"/>
                <a:ea typeface="Arial"/>
                <a:cs typeface="Arial"/>
                <a:sym typeface="Arial"/>
              </a:rPr>
              <a:t> is used under IFRS with reference to all of the following except:</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gains and losses on revaluation of property, plant, and equipment.</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capital received in excess of the par value of issued shares.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retained earnings.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fair value differences.</a:t>
            </a:r>
            <a:endParaRPr/>
          </a:p>
        </p:txBody>
      </p:sp>
      <p:sp>
        <p:nvSpPr>
          <p:cNvPr id="890" name="Google Shape;890;p84"/>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891" name="Google Shape;891;p84"/>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892" name="Google Shape;892;p84"/>
          <p:cNvSpPr txBox="1"/>
          <p:nvPr/>
        </p:nvSpPr>
        <p:spPr>
          <a:xfrm>
            <a:off x="533400" y="1514111"/>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C0000"/>
                </a:solidFill>
                <a:latin typeface="Arial"/>
                <a:ea typeface="Arial"/>
                <a:cs typeface="Arial"/>
                <a:sym typeface="Arial"/>
              </a:rPr>
              <a:t>IFRS SELF-TEST QUESTION</a:t>
            </a:r>
            <a:endParaRPr/>
          </a:p>
        </p:txBody>
      </p:sp>
      <p:sp>
        <p:nvSpPr>
          <p:cNvPr id="893" name="Google Shape;893;p84"/>
          <p:cNvSpPr txBox="1"/>
          <p:nvPr/>
        </p:nvSpPr>
        <p:spPr>
          <a:xfrm>
            <a:off x="8153400" y="6400800"/>
            <a:ext cx="9144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pic>
        <p:nvPicPr>
          <p:cNvPr id="894" name="Google Shape;894;p84"/>
          <p:cNvPicPr preferRelativeResize="0"/>
          <p:nvPr/>
        </p:nvPicPr>
        <p:blipFill rotWithShape="1">
          <a:blip r:embed="rId3">
            <a:alphaModFix/>
          </a:blip>
          <a:srcRect b="0" l="0" r="0" t="0"/>
          <a:stretch/>
        </p:blipFill>
        <p:spPr>
          <a:xfrm>
            <a:off x="0" y="0"/>
            <a:ext cx="9144000" cy="1254273"/>
          </a:xfrm>
          <a:prstGeom prst="rect">
            <a:avLst/>
          </a:prstGeom>
          <a:noFill/>
          <a:ln>
            <a:noFill/>
          </a:ln>
        </p:spPr>
      </p:pic>
      <p:sp>
        <p:nvSpPr>
          <p:cNvPr id="895" name="Google Shape;895;p84"/>
          <p:cNvSpPr/>
          <p:nvPr/>
        </p:nvSpPr>
        <p:spPr>
          <a:xfrm>
            <a:off x="228600" y="3820602"/>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2400"/>
              <a:buFont typeface="Comic Sans MS"/>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85"/>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901" name="Google Shape;901;p85"/>
          <p:cNvSpPr txBox="1"/>
          <p:nvPr/>
        </p:nvSpPr>
        <p:spPr>
          <a:xfrm>
            <a:off x="533400" y="1515576"/>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C0000"/>
                </a:solidFill>
                <a:latin typeface="Arial"/>
                <a:ea typeface="Arial"/>
                <a:cs typeface="Arial"/>
                <a:sym typeface="Arial"/>
              </a:rPr>
              <a:t>IFRS SELF-TEST QUESTION</a:t>
            </a:r>
            <a:endParaRPr/>
          </a:p>
        </p:txBody>
      </p:sp>
      <p:sp>
        <p:nvSpPr>
          <p:cNvPr id="902" name="Google Shape;902;p85"/>
          <p:cNvSpPr txBox="1"/>
          <p:nvPr/>
        </p:nvSpPr>
        <p:spPr>
          <a:xfrm>
            <a:off x="8153400" y="6400800"/>
            <a:ext cx="9144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
        <p:nvSpPr>
          <p:cNvPr id="903" name="Google Shape;903;p85"/>
          <p:cNvSpPr/>
          <p:nvPr/>
        </p:nvSpPr>
        <p:spPr>
          <a:xfrm>
            <a:off x="533400" y="2048976"/>
            <a:ext cx="8077200" cy="244682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None/>
            </a:pPr>
            <a:r>
              <a:rPr b="0" lang="en-US" sz="2000">
                <a:solidFill>
                  <a:schemeClr val="dk1"/>
                </a:solidFill>
                <a:latin typeface="Arial"/>
                <a:ea typeface="Arial"/>
                <a:cs typeface="Arial"/>
                <a:sym typeface="Arial"/>
              </a:rPr>
              <a:t>Under IFRS, a purchase by a company of its own shares results in:</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an increase in treasury shares.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a decrease in assets.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a decrease in equity.</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All of the above.</a:t>
            </a:r>
            <a:endParaRPr/>
          </a:p>
        </p:txBody>
      </p:sp>
      <p:pic>
        <p:nvPicPr>
          <p:cNvPr id="904" name="Google Shape;904;p85"/>
          <p:cNvPicPr preferRelativeResize="0"/>
          <p:nvPr/>
        </p:nvPicPr>
        <p:blipFill rotWithShape="1">
          <a:blip r:embed="rId3">
            <a:alphaModFix/>
          </a:blip>
          <a:srcRect b="0" l="0" r="0" t="0"/>
          <a:stretch/>
        </p:blipFill>
        <p:spPr>
          <a:xfrm>
            <a:off x="0" y="0"/>
            <a:ext cx="9144000" cy="1254273"/>
          </a:xfrm>
          <a:prstGeom prst="rect">
            <a:avLst/>
          </a:prstGeom>
          <a:noFill/>
          <a:ln>
            <a:noFill/>
          </a:ln>
        </p:spPr>
      </p:pic>
      <p:sp>
        <p:nvSpPr>
          <p:cNvPr id="905" name="Google Shape;905;p85"/>
          <p:cNvSpPr/>
          <p:nvPr/>
        </p:nvSpPr>
        <p:spPr>
          <a:xfrm>
            <a:off x="228600" y="4038600"/>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2400"/>
              <a:buFont typeface="Comic Sans MS"/>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500"/>
                                        <p:tgtEl>
                                          <p:spTgt spid="9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86"/>
          <p:cNvSpPr/>
          <p:nvPr/>
        </p:nvSpPr>
        <p:spPr>
          <a:xfrm>
            <a:off x="609600" y="1371600"/>
            <a:ext cx="8001000" cy="4060825"/>
          </a:xfrm>
          <a:prstGeom prst="rect">
            <a:avLst/>
          </a:prstGeom>
          <a:noFill/>
          <a:ln>
            <a:noFill/>
          </a:ln>
        </p:spPr>
        <p:txBody>
          <a:bodyPr anchorCtr="0" anchor="t" bIns="46025" lIns="92075" spcFirstLastPara="1" rIns="92075" wrap="square" tIns="46025">
            <a:spAutoFit/>
          </a:bodyPr>
          <a:lstStyle/>
          <a:p>
            <a:pPr indent="0" lvl="0" marL="0" marR="0" rtl="0" algn="just">
              <a:lnSpc>
                <a:spcPct val="130000"/>
              </a:lnSpc>
              <a:spcBef>
                <a:spcPts val="0"/>
              </a:spcBef>
              <a:spcAft>
                <a:spcPts val="0"/>
              </a:spcAft>
              <a:buNone/>
            </a:pPr>
            <a:r>
              <a:rPr b="0" i="0" lang="en-US" sz="2000">
                <a:solidFill>
                  <a:schemeClr val="dk1"/>
                </a:solidFill>
                <a:latin typeface="Arial"/>
                <a:ea typeface="Arial"/>
                <a:cs typeface="Arial"/>
                <a:sym typeface="Arial"/>
              </a:rPr>
              <a:t>“Copyright © 2016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endParaRPr/>
          </a:p>
        </p:txBody>
      </p:sp>
      <p:sp>
        <p:nvSpPr>
          <p:cNvPr id="911" name="Google Shape;911;p86"/>
          <p:cNvSpPr/>
          <p:nvPr/>
        </p:nvSpPr>
        <p:spPr>
          <a:xfrm>
            <a:off x="609600" y="304800"/>
            <a:ext cx="8229600" cy="560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COPYRIGHT</a:t>
            </a:r>
            <a:endParaRPr b="1" i="0" sz="3200">
              <a:solidFill>
                <a:srgbClr val="00007F"/>
              </a:solidFill>
              <a:latin typeface="Arial"/>
              <a:ea typeface="Arial"/>
              <a:cs typeface="Arial"/>
              <a:sym typeface="Arial"/>
            </a:endParaRPr>
          </a:p>
        </p:txBody>
      </p:sp>
      <p:cxnSp>
        <p:nvCxnSpPr>
          <p:cNvPr id="912" name="Google Shape;912;p86"/>
          <p:cNvCxnSpPr/>
          <p:nvPr/>
        </p:nvCxnSpPr>
        <p:spPr>
          <a:xfrm>
            <a:off x="304800" y="990600"/>
            <a:ext cx="8534400" cy="0"/>
          </a:xfrm>
          <a:prstGeom prst="straightConnector1">
            <a:avLst/>
          </a:prstGeom>
          <a:noFill/>
          <a:ln cap="sq" cmpd="sng" w="57150">
            <a:solidFill>
              <a:schemeClr val="dk1"/>
            </a:solidFill>
            <a:prstDash val="solid"/>
            <a:round/>
            <a:headEnd len="sm" w="sm" type="none"/>
            <a:tailEnd len="sm" w="sm" type="none"/>
          </a:ln>
        </p:spPr>
      </p:cxn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9"/>
          <p:cNvSpPr/>
          <p:nvPr/>
        </p:nvSpPr>
        <p:spPr>
          <a:xfrm>
            <a:off x="609600" y="1371600"/>
            <a:ext cx="8001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Variety of Ownership Interests</a:t>
            </a:r>
            <a:endParaRPr/>
          </a:p>
        </p:txBody>
      </p:sp>
      <p:sp>
        <p:nvSpPr>
          <p:cNvPr id="130" name="Google Shape;130;p9"/>
          <p:cNvSpPr/>
          <p:nvPr/>
        </p:nvSpPr>
        <p:spPr>
          <a:xfrm>
            <a:off x="609600" y="2041525"/>
            <a:ext cx="8305800" cy="214947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200">
                <a:solidFill>
                  <a:srgbClr val="00007F"/>
                </a:solidFill>
                <a:latin typeface="Arial"/>
                <a:ea typeface="Arial"/>
                <a:cs typeface="Arial"/>
                <a:sym typeface="Arial"/>
              </a:rPr>
              <a:t>Common stock </a:t>
            </a:r>
            <a:r>
              <a:rPr b="0" lang="en-US" sz="2200">
                <a:solidFill>
                  <a:srgbClr val="000000"/>
                </a:solidFill>
                <a:latin typeface="Arial"/>
                <a:ea typeface="Arial"/>
                <a:cs typeface="Arial"/>
                <a:sym typeface="Arial"/>
              </a:rPr>
              <a:t>is the residual corporate interest.</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Bears ultimate risks of loss.</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Receives the benefits of success.</a:t>
            </a:r>
            <a:endParaRPr/>
          </a:p>
          <a:p>
            <a:pPr indent="-458788"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Not guaranteed dividends nor assets upon dissolution.</a:t>
            </a:r>
            <a:endParaRPr/>
          </a:p>
        </p:txBody>
      </p:sp>
      <p:sp>
        <p:nvSpPr>
          <p:cNvPr id="131" name="Google Shape;131;p9"/>
          <p:cNvSpPr/>
          <p:nvPr/>
        </p:nvSpPr>
        <p:spPr>
          <a:xfrm>
            <a:off x="609600" y="4343400"/>
            <a:ext cx="8153400" cy="130492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lang="en-US" sz="2100">
                <a:solidFill>
                  <a:srgbClr val="00007F"/>
                </a:solidFill>
                <a:latin typeface="Arial"/>
                <a:ea typeface="Arial"/>
                <a:cs typeface="Arial"/>
                <a:sym typeface="Arial"/>
              </a:rPr>
              <a:t>Preferred stock</a:t>
            </a:r>
            <a:r>
              <a:rPr b="0" lang="en-US" sz="2100">
                <a:solidFill>
                  <a:srgbClr val="00007F"/>
                </a:solidFill>
                <a:latin typeface="Arial"/>
                <a:ea typeface="Arial"/>
                <a:cs typeface="Arial"/>
                <a:sym typeface="Arial"/>
              </a:rPr>
              <a:t> </a:t>
            </a:r>
            <a:r>
              <a:rPr b="0" lang="en-US" sz="2100">
                <a:solidFill>
                  <a:srgbClr val="000000"/>
                </a:solidFill>
                <a:latin typeface="Arial"/>
                <a:ea typeface="Arial"/>
                <a:cs typeface="Arial"/>
                <a:sym typeface="Arial"/>
              </a:rPr>
              <a:t>is a special class of stock created by contract, when stockholders’ sacrifice certain rights in return for other rights or privileges, usually dividend preference.</a:t>
            </a:r>
            <a:endParaRPr/>
          </a:p>
        </p:txBody>
      </p:sp>
      <p:cxnSp>
        <p:nvCxnSpPr>
          <p:cNvPr id="132" name="Google Shape;132;p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33" name="Google Shape;133;p9"/>
          <p:cNvSpPr txBox="1"/>
          <p:nvPr/>
        </p:nvSpPr>
        <p:spPr>
          <a:xfrm>
            <a:off x="8153400" y="6369050"/>
            <a:ext cx="838200" cy="338138"/>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a:p>
        </p:txBody>
      </p:sp>
      <p:sp>
        <p:nvSpPr>
          <p:cNvPr id="134" name="Google Shape;134;p9"/>
          <p:cNvSpPr/>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007F"/>
                </a:solidFill>
                <a:latin typeface="Arial"/>
                <a:ea typeface="Arial"/>
                <a:cs typeface="Arial"/>
                <a:sym typeface="Arial"/>
              </a:rPr>
              <a:t>CORPORATE CAPITAL</a:t>
            </a:r>
            <a:endParaRPr b="1" sz="3200">
              <a:solidFill>
                <a:srgbClr val="00007F"/>
              </a:solidFill>
              <a:latin typeface="Arial"/>
              <a:ea typeface="Arial"/>
              <a:cs typeface="Arial"/>
              <a:sym typeface="Arial"/>
            </a:endParaRPr>
          </a:p>
        </p:txBody>
      </p:sp>
    </p:spTree>
  </p:cSld>
  <p:clrMapOvr>
    <a:masterClrMapping/>
  </p:clrMapOvr>
  <p:transition>
    <p:wipe dir="r"/>
  </p:transition>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1997-03-28T18:03:02Z</dcterms:created>
  <dc:creator>Coby Harmon</dc:creator>
</cp:coreProperties>
</file>