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4"/>
  </p:notesMasterIdLst>
  <p:handoutMasterIdLst>
    <p:handoutMasterId r:id="rId45"/>
  </p:handoutMasterIdLst>
  <p:sldIdLst>
    <p:sldId id="277" r:id="rId3"/>
    <p:sldId id="278" r:id="rId4"/>
    <p:sldId id="282" r:id="rId5"/>
    <p:sldId id="279" r:id="rId6"/>
    <p:sldId id="283" r:id="rId7"/>
    <p:sldId id="280" r:id="rId8"/>
    <p:sldId id="284" r:id="rId9"/>
    <p:sldId id="281" r:id="rId10"/>
    <p:sldId id="289" r:id="rId11"/>
    <p:sldId id="290" r:id="rId12"/>
    <p:sldId id="291" r:id="rId13"/>
    <p:sldId id="285" r:id="rId14"/>
    <p:sldId id="292" r:id="rId15"/>
    <p:sldId id="293" r:id="rId16"/>
    <p:sldId id="294" r:id="rId17"/>
    <p:sldId id="296" r:id="rId18"/>
    <p:sldId id="295" r:id="rId19"/>
    <p:sldId id="297" r:id="rId20"/>
    <p:sldId id="298" r:id="rId21"/>
    <p:sldId id="299" r:id="rId22"/>
    <p:sldId id="300" r:id="rId23"/>
    <p:sldId id="301" r:id="rId24"/>
    <p:sldId id="302" r:id="rId25"/>
    <p:sldId id="286" r:id="rId26"/>
    <p:sldId id="303" r:id="rId27"/>
    <p:sldId id="304" r:id="rId28"/>
    <p:sldId id="305" r:id="rId29"/>
    <p:sldId id="307" r:id="rId30"/>
    <p:sldId id="287" r:id="rId31"/>
    <p:sldId id="306" r:id="rId32"/>
    <p:sldId id="308" r:id="rId33"/>
    <p:sldId id="288" r:id="rId34"/>
    <p:sldId id="309" r:id="rId35"/>
    <p:sldId id="310" r:id="rId36"/>
    <p:sldId id="312" r:id="rId37"/>
    <p:sldId id="311" r:id="rId38"/>
    <p:sldId id="313" r:id="rId39"/>
    <p:sldId id="315" r:id="rId40"/>
    <p:sldId id="314" r:id="rId41"/>
    <p:sldId id="316"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3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5" autoAdjust="0"/>
    <p:restoredTop sz="94660"/>
  </p:normalViewPr>
  <p:slideViewPr>
    <p:cSldViewPr snapToGrid="0">
      <p:cViewPr varScale="1">
        <p:scale>
          <a:sx n="74" d="100"/>
          <a:sy n="74" d="100"/>
        </p:scale>
        <p:origin x="948" y="7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4/2/2016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4/2/2016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327347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Financial</a:t>
            </a:r>
            <a:r>
              <a:rPr lang="en-US" baseline="0" dirty="0" smtClean="0"/>
              <a:t> ratios are useful analytical tools. The ratios can be compared to industry averages, client’s prior years, client’s expected amounts, and the auditor’s expected amounts.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30</a:t>
            </a:fld>
            <a:endParaRPr lang="en-US"/>
          </a:p>
        </p:txBody>
      </p:sp>
    </p:spTree>
    <p:extLst>
      <p:ext uri="{BB962C8B-B14F-4D97-AF65-F5344CB8AC3E}">
        <p14:creationId xmlns:p14="http://schemas.microsoft.com/office/powerpoint/2010/main" val="3178832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Audit documentation</a:t>
            </a:r>
            <a:r>
              <a:rPr lang="en-US" baseline="0" dirty="0" smtClean="0"/>
              <a:t> is required, but also supports the auditor’s opinion. Documentation describes what procedures were performed, their purpose, and the auditor’s conclusions, which form the basis for the auditor’s report.</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33</a:t>
            </a:fld>
            <a:endParaRPr lang="en-US"/>
          </a:p>
        </p:txBody>
      </p:sp>
    </p:spTree>
    <p:extLst>
      <p:ext uri="{BB962C8B-B14F-4D97-AF65-F5344CB8AC3E}">
        <p14:creationId xmlns:p14="http://schemas.microsoft.com/office/powerpoint/2010/main" val="1068434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34</a:t>
            </a:fld>
            <a:endParaRPr lang="en-US"/>
          </a:p>
        </p:txBody>
      </p:sp>
    </p:spTree>
    <p:extLst>
      <p:ext uri="{BB962C8B-B14F-4D97-AF65-F5344CB8AC3E}">
        <p14:creationId xmlns:p14="http://schemas.microsoft.com/office/powerpoint/2010/main" val="1824510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audit evidence</a:t>
            </a:r>
            <a:r>
              <a:rPr lang="en-US" baseline="0" dirty="0" smtClean="0"/>
              <a:t> is different than the purposes of scientific or legal evidence. Audit evidence helps the auditor to conclude whether the financial statements are fairly stated so that the auditor can issue the proper type of audit report.</a:t>
            </a:r>
          </a:p>
        </p:txBody>
      </p:sp>
      <p:sp>
        <p:nvSpPr>
          <p:cNvPr id="4" name="Slide Number Placeholder 3"/>
          <p:cNvSpPr>
            <a:spLocks noGrp="1"/>
          </p:cNvSpPr>
          <p:nvPr>
            <p:ph type="sldNum" sz="quarter" idx="10"/>
          </p:nvPr>
        </p:nvSpPr>
        <p:spPr/>
        <p:txBody>
          <a:bodyPr/>
          <a:lstStyle/>
          <a:p>
            <a:fld id="{68322CDD-9D6C-4F63-9EC2-648226624108}" type="slidenum">
              <a:rPr lang="en-US" smtClean="0"/>
              <a:t>4</a:t>
            </a:fld>
            <a:endParaRPr lang="en-US"/>
          </a:p>
        </p:txBody>
      </p:sp>
    </p:spTree>
    <p:extLst>
      <p:ext uri="{BB962C8B-B14F-4D97-AF65-F5344CB8AC3E}">
        <p14:creationId xmlns:p14="http://schemas.microsoft.com/office/powerpoint/2010/main" val="971309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audit has a unique audit program based on the circumstances</a:t>
            </a:r>
            <a:r>
              <a:rPr lang="en-US" baseline="0" dirty="0" smtClean="0"/>
              <a:t> of the client. The audit program details what procedures are to be conducted, the samples sizes, and the timing of the procedures. As the procedures are completed, the auditor “signs off” on the procedure in the audit program by initialing.</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6</a:t>
            </a:fld>
            <a:endParaRPr lang="en-US"/>
          </a:p>
        </p:txBody>
      </p:sp>
    </p:spTree>
    <p:extLst>
      <p:ext uri="{BB962C8B-B14F-4D97-AF65-F5344CB8AC3E}">
        <p14:creationId xmlns:p14="http://schemas.microsoft.com/office/powerpoint/2010/main" val="2711987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326240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relevant evidence is useful. The more reliable</a:t>
            </a:r>
            <a:r>
              <a:rPr lang="en-US" baseline="0" dirty="0" smtClean="0"/>
              <a:t> the evidence, the more persuasive it is.  </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9</a:t>
            </a:fld>
            <a:endParaRPr lang="en-US"/>
          </a:p>
        </p:txBody>
      </p:sp>
    </p:spTree>
    <p:extLst>
      <p:ext uri="{BB962C8B-B14F-4D97-AF65-F5344CB8AC3E}">
        <p14:creationId xmlns:p14="http://schemas.microsoft.com/office/powerpoint/2010/main" val="119118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auditor</a:t>
            </a:r>
            <a:r>
              <a:rPr lang="en-US" baseline="0" dirty="0" smtClean="0"/>
              <a:t> must obtain sufficient evidence to support the opinion.  </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10</a:t>
            </a:fld>
            <a:endParaRPr lang="en-US"/>
          </a:p>
        </p:txBody>
      </p:sp>
    </p:spTree>
    <p:extLst>
      <p:ext uri="{BB962C8B-B14F-4D97-AF65-F5344CB8AC3E}">
        <p14:creationId xmlns:p14="http://schemas.microsoft.com/office/powerpoint/2010/main" val="259036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examination is usually used to verify</a:t>
            </a:r>
            <a:r>
              <a:rPr lang="en-US" baseline="0" dirty="0" smtClean="0"/>
              <a:t> inventory and fixed assets. Inspection, both vouching and tracing, are used to substantiate the client’s accounting procedures and determine if they are adequate.</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15</a:t>
            </a:fld>
            <a:endParaRPr lang="en-US"/>
          </a:p>
        </p:txBody>
      </p:sp>
    </p:spTree>
    <p:extLst>
      <p:ext uri="{BB962C8B-B14F-4D97-AF65-F5344CB8AC3E}">
        <p14:creationId xmlns:p14="http://schemas.microsoft.com/office/powerpoint/2010/main" val="413301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Inquiries</a:t>
            </a:r>
            <a:r>
              <a:rPr lang="en-US" baseline="0" dirty="0" smtClean="0"/>
              <a:t> of the client are often used during the risk assessment phase when the auditor is gathering information about the client. This evidence is later corroborated by one of the other procedures such as inspection of accounting procedures.  </a:t>
            </a:r>
            <a:r>
              <a:rPr lang="en-US" baseline="0" dirty="0" err="1" smtClean="0"/>
              <a:t>Reperformance</a:t>
            </a:r>
            <a:r>
              <a:rPr lang="en-US" baseline="0" dirty="0" smtClean="0"/>
              <a:t> is the standard method of testing internal controls.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18</a:t>
            </a:fld>
            <a:endParaRPr lang="en-US"/>
          </a:p>
        </p:txBody>
      </p:sp>
    </p:spTree>
    <p:extLst>
      <p:ext uri="{BB962C8B-B14F-4D97-AF65-F5344CB8AC3E}">
        <p14:creationId xmlns:p14="http://schemas.microsoft.com/office/powerpoint/2010/main" val="371005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a:t>
            </a:r>
            <a:r>
              <a:rPr lang="en-US" baseline="0" dirty="0" smtClean="0"/>
              <a:t> examination and confirmation are the most expensive procedures because they require a lot of the auditor’s time. However, they are also the most persuasive types of evidence and are usually used for items with a high risk of misstatement.</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21</a:t>
            </a:fld>
            <a:endParaRPr lang="en-US"/>
          </a:p>
        </p:txBody>
      </p:sp>
    </p:spTree>
    <p:extLst>
      <p:ext uri="{BB962C8B-B14F-4D97-AF65-F5344CB8AC3E}">
        <p14:creationId xmlns:p14="http://schemas.microsoft.com/office/powerpoint/2010/main" val="518257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1-1</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©2017 Pearson Education, Inc.</a:t>
            </a:r>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©2017 Pearson Education, Inc.</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r>
              <a:rPr lang="en-US" smtClean="0"/>
              <a:t>Copyright ©2017 Pearson Education, Inc.</a:t>
            </a:r>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r>
              <a:rPr lang="en-US" dirty="0" smtClean="0"/>
              <a:t>1-</a:t>
            </a:r>
            <a:fld id="{E31375A4-56A4-47D6-9801-1991572033F7}" type="slidenum">
              <a:rPr lang="en-US" smtClean="0"/>
              <a:pPr/>
              <a:t>‹#›</a:t>
            </a:fld>
            <a:endParaRPr lang="en-US"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7552" y="2606040"/>
            <a:ext cx="10137648" cy="2468880"/>
          </a:xfrm>
        </p:spPr>
        <p:txBody>
          <a:bodyPr/>
          <a:lstStyle/>
          <a:p>
            <a:r>
              <a:rPr lang="en-US" dirty="0" smtClean="0"/>
              <a:t>Audit </a:t>
            </a:r>
            <a:br>
              <a:rPr lang="en-US" dirty="0" smtClean="0"/>
            </a:br>
            <a:r>
              <a:rPr lang="en-US" dirty="0" smtClean="0"/>
              <a:t>evidence</a:t>
            </a:r>
            <a:endParaRPr lang="en-US" dirty="0"/>
          </a:p>
        </p:txBody>
      </p:sp>
      <p:sp>
        <p:nvSpPr>
          <p:cNvPr id="3" name="Subtitle 2"/>
          <p:cNvSpPr>
            <a:spLocks noGrp="1"/>
          </p:cNvSpPr>
          <p:nvPr>
            <p:ph type="subTitle" idx="1"/>
          </p:nvPr>
        </p:nvSpPr>
        <p:spPr>
          <a:xfrm>
            <a:off x="987552" y="5148072"/>
            <a:ext cx="10137648" cy="578125"/>
          </a:xfrm>
        </p:spPr>
        <p:txBody>
          <a:bodyPr>
            <a:noAutofit/>
          </a:bodyPr>
          <a:lstStyle/>
          <a:p>
            <a:r>
              <a:rPr lang="en-US" sz="3600" dirty="0" smtClean="0"/>
              <a:t>Chapter 7</a:t>
            </a:r>
            <a:endParaRPr lang="en-US" sz="3600" dirty="0"/>
          </a:p>
        </p:txBody>
      </p:sp>
      <p:sp>
        <p:nvSpPr>
          <p:cNvPr id="4" name="Footer Placeholder 3"/>
          <p:cNvSpPr>
            <a:spLocks noGrp="1"/>
          </p:cNvSpPr>
          <p:nvPr>
            <p:ph type="ftr" sz="quarter" idx="11"/>
          </p:nvPr>
        </p:nvSpPr>
        <p:spPr/>
        <p:txBody>
          <a:bodyPr/>
          <a:lstStyle/>
          <a:p>
            <a:r>
              <a:rPr lang="en-US"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a:t>7</a:t>
            </a:r>
            <a:r>
              <a:rPr lang="en-US" dirty="0" smtClean="0"/>
              <a:t>-1</a:t>
            </a:r>
          </a:p>
        </p:txBody>
      </p:sp>
      <p:pic>
        <p:nvPicPr>
          <p:cNvPr id="5" name="Picture 4"/>
          <p:cNvPicPr>
            <a:picLocks noChangeAspect="1"/>
          </p:cNvPicPr>
          <p:nvPr/>
        </p:nvPicPr>
        <p:blipFill>
          <a:blip r:embed="rId3"/>
          <a:stretch>
            <a:fillRect/>
          </a:stretch>
        </p:blipFill>
        <p:spPr>
          <a:xfrm>
            <a:off x="5685353" y="689346"/>
            <a:ext cx="5951465" cy="4458726"/>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Persuasiveness of evidence </a:t>
            </a:r>
            <a:r>
              <a:rPr lang="en-US" dirty="0" smtClean="0"/>
              <a:t>(cont.)</a:t>
            </a:r>
            <a:br>
              <a:rPr lang="en-US" dirty="0" smtClean="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10</a:t>
            </a:fld>
            <a:endParaRPr lang="en-US" dirty="0">
              <a:solidFill>
                <a:srgbClr val="514A40"/>
              </a:solidFill>
            </a:endParaRPr>
          </a:p>
        </p:txBody>
      </p:sp>
      <p:sp>
        <p:nvSpPr>
          <p:cNvPr id="5" name="TextBox 4"/>
          <p:cNvSpPr txBox="1"/>
          <p:nvPr/>
        </p:nvSpPr>
        <p:spPr>
          <a:xfrm>
            <a:off x="1024128" y="1134902"/>
            <a:ext cx="9651490" cy="2308324"/>
          </a:xfrm>
          <a:prstGeom prst="rect">
            <a:avLst/>
          </a:prstGeom>
          <a:noFill/>
        </p:spPr>
        <p:txBody>
          <a:bodyPr wrap="square" rtlCol="0">
            <a:spAutoFit/>
          </a:bodyPr>
          <a:lstStyle/>
          <a:p>
            <a:r>
              <a:rPr lang="en-US" sz="2400" b="1" dirty="0" smtClean="0">
                <a:solidFill>
                  <a:srgbClr val="50838E"/>
                </a:solidFill>
              </a:rPr>
              <a:t>Sufficiency</a:t>
            </a:r>
            <a:r>
              <a:rPr lang="en-US" sz="2400" b="1" dirty="0" smtClean="0">
                <a:solidFill>
                  <a:schemeClr val="accent1"/>
                </a:solidFill>
              </a:rPr>
              <a:t> </a:t>
            </a:r>
            <a:r>
              <a:rPr lang="en-US" sz="2400" b="1" dirty="0">
                <a:solidFill>
                  <a:srgbClr val="50838E"/>
                </a:solidFill>
              </a:rPr>
              <a:t>of </a:t>
            </a:r>
            <a:r>
              <a:rPr lang="en-US" sz="2400" b="1" dirty="0" smtClean="0">
                <a:solidFill>
                  <a:srgbClr val="50838E"/>
                </a:solidFill>
              </a:rPr>
              <a:t>evidence </a:t>
            </a:r>
            <a:r>
              <a:rPr lang="en-US" sz="2400" b="1" dirty="0" smtClean="0">
                <a:solidFill>
                  <a:schemeClr val="accent1"/>
                </a:solidFill>
              </a:rPr>
              <a:t>refers to the </a:t>
            </a:r>
            <a:r>
              <a:rPr lang="en-US" sz="2400" b="1" dirty="0" smtClean="0">
                <a:solidFill>
                  <a:srgbClr val="50838E"/>
                </a:solidFill>
              </a:rPr>
              <a:t>quantity</a:t>
            </a:r>
            <a:r>
              <a:rPr lang="en-US" sz="2400" b="1" dirty="0" smtClean="0">
                <a:solidFill>
                  <a:schemeClr val="accent1"/>
                </a:solidFill>
              </a:rPr>
              <a:t> of evidence obtained.  </a:t>
            </a:r>
          </a:p>
          <a:p>
            <a:r>
              <a:rPr lang="en-US" sz="2400" b="1" dirty="0" smtClean="0">
                <a:solidFill>
                  <a:schemeClr val="accent1"/>
                </a:solidFill>
              </a:rPr>
              <a:t>The sample size that is considered sufficient is affected by two factors:</a:t>
            </a:r>
          </a:p>
          <a:p>
            <a:pPr marL="342900" indent="-342900">
              <a:buFont typeface="Arial" panose="020B0604020202020204" pitchFamily="34" charset="0"/>
              <a:buChar char="•"/>
            </a:pPr>
            <a:r>
              <a:rPr lang="en-US" sz="2400" b="1" dirty="0" smtClean="0">
                <a:solidFill>
                  <a:schemeClr val="accent1"/>
                </a:solidFill>
              </a:rPr>
              <a:t>The auditor’s expectation of misstatements</a:t>
            </a:r>
          </a:p>
          <a:p>
            <a:pPr marL="342900" indent="-342900">
              <a:buFont typeface="Arial" panose="020B0604020202020204" pitchFamily="34" charset="0"/>
              <a:buChar char="•"/>
            </a:pPr>
            <a:r>
              <a:rPr lang="en-US" sz="2400" b="1" dirty="0" smtClean="0">
                <a:solidFill>
                  <a:schemeClr val="accent1"/>
                </a:solidFill>
              </a:rPr>
              <a:t>The effectiveness of the client’s internal controls</a:t>
            </a:r>
          </a:p>
          <a:p>
            <a:endParaRPr lang="en-US" sz="2400" dirty="0">
              <a:solidFill>
                <a:srgbClr val="50838E"/>
              </a:solidFill>
            </a:endParaRPr>
          </a:p>
        </p:txBody>
      </p:sp>
      <p:sp>
        <p:nvSpPr>
          <p:cNvPr id="10" name="TextBox 9"/>
          <p:cNvSpPr txBox="1"/>
          <p:nvPr/>
        </p:nvSpPr>
        <p:spPr>
          <a:xfrm>
            <a:off x="1024127" y="3071565"/>
            <a:ext cx="9651491" cy="2677656"/>
          </a:xfrm>
          <a:prstGeom prst="rect">
            <a:avLst/>
          </a:prstGeom>
          <a:noFill/>
        </p:spPr>
        <p:txBody>
          <a:bodyPr wrap="square" rtlCol="0">
            <a:spAutoFit/>
          </a:bodyPr>
          <a:lstStyle/>
          <a:p>
            <a:r>
              <a:rPr lang="en-US" sz="2400" b="1" dirty="0" smtClean="0">
                <a:solidFill>
                  <a:schemeClr val="accent4">
                    <a:lumMod val="75000"/>
                  </a:schemeClr>
                </a:solidFill>
              </a:rPr>
              <a:t>Combined Effect—</a:t>
            </a:r>
            <a:r>
              <a:rPr lang="en-US" sz="2400" b="1" dirty="0" smtClean="0">
                <a:solidFill>
                  <a:schemeClr val="accent1"/>
                </a:solidFill>
              </a:rPr>
              <a:t>The </a:t>
            </a:r>
            <a:r>
              <a:rPr lang="en-US" sz="2400" b="1" dirty="0" smtClean="0">
                <a:solidFill>
                  <a:srgbClr val="50838E"/>
                </a:solidFill>
              </a:rPr>
              <a:t>persuasiveness </a:t>
            </a:r>
            <a:r>
              <a:rPr lang="en-US" sz="2400" b="1" dirty="0" smtClean="0">
                <a:solidFill>
                  <a:schemeClr val="accent1"/>
                </a:solidFill>
              </a:rPr>
              <a:t>of the evidence can be evaluated only after considering the combination of </a:t>
            </a:r>
            <a:r>
              <a:rPr lang="en-US" sz="2400" b="1" dirty="0" smtClean="0">
                <a:solidFill>
                  <a:srgbClr val="50838E"/>
                </a:solidFill>
              </a:rPr>
              <a:t>appropriateness</a:t>
            </a:r>
            <a:r>
              <a:rPr lang="en-US" sz="2400" b="1" dirty="0" smtClean="0">
                <a:solidFill>
                  <a:schemeClr val="accent1"/>
                </a:solidFill>
              </a:rPr>
              <a:t> and </a:t>
            </a:r>
            <a:r>
              <a:rPr lang="en-US" sz="2400" b="1" dirty="0" smtClean="0">
                <a:solidFill>
                  <a:srgbClr val="50838E"/>
                </a:solidFill>
              </a:rPr>
              <a:t>sufficiency</a:t>
            </a:r>
            <a:r>
              <a:rPr lang="en-US" sz="2400" b="1" dirty="0">
                <a:solidFill>
                  <a:srgbClr val="50838E"/>
                </a:solidFill>
              </a:rPr>
              <a:t>.</a:t>
            </a:r>
            <a:r>
              <a:rPr lang="en-US" sz="2400" b="1" dirty="0" smtClean="0">
                <a:solidFill>
                  <a:schemeClr val="accent1"/>
                </a:solidFill>
              </a:rPr>
              <a:t>  </a:t>
            </a:r>
          </a:p>
          <a:p>
            <a:endParaRPr lang="en-US" sz="2400" b="1" dirty="0">
              <a:solidFill>
                <a:schemeClr val="accent1"/>
              </a:solidFill>
            </a:endParaRPr>
          </a:p>
          <a:p>
            <a:r>
              <a:rPr lang="en-US" sz="2400" b="1" dirty="0" smtClean="0">
                <a:solidFill>
                  <a:schemeClr val="accent1"/>
                </a:solidFill>
              </a:rPr>
              <a:t>In making decisions about audit evidence, both persuasiveness and cost must be considered. The relationships among </a:t>
            </a:r>
            <a:r>
              <a:rPr lang="en-US" sz="2400" b="1" dirty="0" smtClean="0">
                <a:solidFill>
                  <a:srgbClr val="50838E"/>
                </a:solidFill>
              </a:rPr>
              <a:t>evidence decisions </a:t>
            </a:r>
            <a:r>
              <a:rPr lang="en-US" sz="2400" b="1" dirty="0" smtClean="0">
                <a:solidFill>
                  <a:schemeClr val="accent1"/>
                </a:solidFill>
              </a:rPr>
              <a:t>and </a:t>
            </a:r>
            <a:r>
              <a:rPr lang="en-US" sz="2400" b="1" dirty="0" smtClean="0">
                <a:solidFill>
                  <a:srgbClr val="50838E"/>
                </a:solidFill>
              </a:rPr>
              <a:t>persuasiveness</a:t>
            </a:r>
            <a:r>
              <a:rPr lang="en-US" sz="2400" b="1" dirty="0" smtClean="0">
                <a:solidFill>
                  <a:schemeClr val="accent1"/>
                </a:solidFill>
              </a:rPr>
              <a:t> are illustrated in </a:t>
            </a:r>
            <a:r>
              <a:rPr lang="en-US" sz="2400" b="1" dirty="0" smtClean="0">
                <a:solidFill>
                  <a:srgbClr val="50838E"/>
                </a:solidFill>
              </a:rPr>
              <a:t>Table 7-2</a:t>
            </a:r>
            <a:r>
              <a:rPr lang="en-US" sz="2400" b="1" dirty="0">
                <a:solidFill>
                  <a:srgbClr val="50838E"/>
                </a:solidFill>
              </a:rPr>
              <a:t>.</a:t>
            </a:r>
          </a:p>
        </p:txBody>
      </p:sp>
    </p:spTree>
    <p:extLst>
      <p:ext uri="{BB962C8B-B14F-4D97-AF65-F5344CB8AC3E}">
        <p14:creationId xmlns:p14="http://schemas.microsoft.com/office/powerpoint/2010/main" val="91767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7-</a:t>
            </a:r>
            <a:fld id="{E31375A4-56A4-47D6-9801-1991572033F7}" type="slidenum">
              <a:rPr lang="en-US" smtClean="0"/>
              <a:t>11</a:t>
            </a:fld>
            <a:endParaRPr lang="en-US" dirty="0"/>
          </a:p>
        </p:txBody>
      </p:sp>
      <p:pic>
        <p:nvPicPr>
          <p:cNvPr id="4" name="Picture 3"/>
          <p:cNvPicPr>
            <a:picLocks noChangeAspect="1"/>
          </p:cNvPicPr>
          <p:nvPr/>
        </p:nvPicPr>
        <p:blipFill>
          <a:blip r:embed="rId2"/>
          <a:stretch>
            <a:fillRect/>
          </a:stretch>
        </p:blipFill>
        <p:spPr>
          <a:xfrm>
            <a:off x="588056" y="377754"/>
            <a:ext cx="11070751" cy="5681867"/>
          </a:xfrm>
          <a:prstGeom prst="rect">
            <a:avLst/>
          </a:prstGeom>
        </p:spPr>
      </p:pic>
    </p:spTree>
    <p:extLst>
      <p:ext uri="{BB962C8B-B14F-4D97-AF65-F5344CB8AC3E}">
        <p14:creationId xmlns:p14="http://schemas.microsoft.com/office/powerpoint/2010/main" val="252948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12</a:t>
            </a:fld>
            <a:endParaRPr lang="en-US" dirty="0">
              <a:solidFill>
                <a:srgbClr val="514A40"/>
              </a:solidFill>
            </a:endParaRPr>
          </a:p>
        </p:txBody>
      </p:sp>
      <p:sp>
        <p:nvSpPr>
          <p:cNvPr id="3" name="TextBox 2"/>
          <p:cNvSpPr txBox="1"/>
          <p:nvPr/>
        </p:nvSpPr>
        <p:spPr>
          <a:xfrm>
            <a:off x="2068068" y="2644170"/>
            <a:ext cx="8055864"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7-4</a:t>
            </a:r>
          </a:p>
          <a:p>
            <a:pPr marL="45720" indent="0" algn="ctr">
              <a:buNone/>
            </a:pPr>
            <a:r>
              <a:rPr lang="en-US" sz="3200" b="1" dirty="0">
                <a:solidFill>
                  <a:schemeClr val="accent1"/>
                </a:solidFill>
              </a:rPr>
              <a:t>Identify and apply the eight types of evidence used in auditing</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150448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audit evidence</a:t>
            </a:r>
            <a:br>
              <a:rPr lang="en-US" dirty="0" smtClean="0"/>
            </a:br>
            <a:endParaRPr lang="en-US" dirty="0"/>
          </a:p>
        </p:txBody>
      </p:sp>
      <p:sp>
        <p:nvSpPr>
          <p:cNvPr id="3" name="Content Placeholder 2"/>
          <p:cNvSpPr>
            <a:spLocks noGrp="1"/>
          </p:cNvSpPr>
          <p:nvPr>
            <p:ph idx="1"/>
          </p:nvPr>
        </p:nvSpPr>
        <p:spPr>
          <a:xfrm>
            <a:off x="1403684" y="1207007"/>
            <a:ext cx="10026316" cy="4798377"/>
          </a:xfrm>
        </p:spPr>
        <p:txBody>
          <a:bodyPr>
            <a:normAutofit fontScale="85000" lnSpcReduction="20000"/>
          </a:bodyPr>
          <a:lstStyle/>
          <a:p>
            <a:pPr marL="45720" indent="0">
              <a:lnSpc>
                <a:spcPct val="110000"/>
              </a:lnSpc>
              <a:buNone/>
            </a:pPr>
            <a:r>
              <a:rPr lang="en-US" sz="3000" b="1" dirty="0" smtClean="0">
                <a:solidFill>
                  <a:schemeClr val="accent1"/>
                </a:solidFill>
              </a:rPr>
              <a:t>Every audit procedure obtains one or more of the following types of evidence:</a:t>
            </a:r>
            <a:endParaRPr lang="en-US" sz="2600" b="1" dirty="0" smtClean="0">
              <a:solidFill>
                <a:schemeClr val="accent1"/>
              </a:solidFill>
            </a:endParaRPr>
          </a:p>
          <a:p>
            <a:pPr marL="560070" indent="-514350">
              <a:spcBef>
                <a:spcPts val="1200"/>
              </a:spcBef>
              <a:buFont typeface="+mj-lt"/>
              <a:buAutoNum type="arabicPeriod"/>
            </a:pPr>
            <a:r>
              <a:rPr lang="en-US" sz="2600" b="1" dirty="0" smtClean="0">
                <a:solidFill>
                  <a:srgbClr val="50838E"/>
                </a:solidFill>
              </a:rPr>
              <a:t>Physical examination</a:t>
            </a:r>
          </a:p>
          <a:p>
            <a:pPr marL="560070" indent="-514350">
              <a:spcBef>
                <a:spcPts val="1200"/>
              </a:spcBef>
              <a:buFont typeface="+mj-lt"/>
              <a:buAutoNum type="arabicPeriod"/>
            </a:pPr>
            <a:r>
              <a:rPr lang="en-US" sz="2600" b="1" dirty="0" smtClean="0">
                <a:solidFill>
                  <a:srgbClr val="50838E"/>
                </a:solidFill>
              </a:rPr>
              <a:t>Confirmation</a:t>
            </a:r>
          </a:p>
          <a:p>
            <a:pPr marL="560070" indent="-514350">
              <a:spcBef>
                <a:spcPts val="1200"/>
              </a:spcBef>
              <a:buFont typeface="+mj-lt"/>
              <a:buAutoNum type="arabicPeriod"/>
            </a:pPr>
            <a:r>
              <a:rPr lang="en-US" sz="2600" b="1" dirty="0" smtClean="0">
                <a:solidFill>
                  <a:srgbClr val="50838E"/>
                </a:solidFill>
              </a:rPr>
              <a:t>Inspection</a:t>
            </a:r>
          </a:p>
          <a:p>
            <a:pPr marL="560070" indent="-514350">
              <a:spcBef>
                <a:spcPts val="1200"/>
              </a:spcBef>
              <a:buFont typeface="+mj-lt"/>
              <a:buAutoNum type="arabicPeriod"/>
            </a:pPr>
            <a:r>
              <a:rPr lang="en-US" sz="2600" b="1" dirty="0" smtClean="0">
                <a:solidFill>
                  <a:srgbClr val="50838E"/>
                </a:solidFill>
              </a:rPr>
              <a:t>Analytical procedures</a:t>
            </a:r>
          </a:p>
          <a:p>
            <a:pPr marL="560070" indent="-514350">
              <a:spcBef>
                <a:spcPts val="1200"/>
              </a:spcBef>
              <a:buFont typeface="+mj-lt"/>
              <a:buAutoNum type="arabicPeriod"/>
            </a:pPr>
            <a:r>
              <a:rPr lang="en-US" sz="2600" b="1" dirty="0" smtClean="0">
                <a:solidFill>
                  <a:srgbClr val="50838E"/>
                </a:solidFill>
              </a:rPr>
              <a:t>Inquiries of the client</a:t>
            </a:r>
          </a:p>
          <a:p>
            <a:pPr marL="560070" indent="-514350">
              <a:spcBef>
                <a:spcPts val="1200"/>
              </a:spcBef>
              <a:buFont typeface="+mj-lt"/>
              <a:buAutoNum type="arabicPeriod"/>
            </a:pPr>
            <a:r>
              <a:rPr lang="en-US" sz="2600" b="1" dirty="0" smtClean="0">
                <a:solidFill>
                  <a:srgbClr val="50838E"/>
                </a:solidFill>
              </a:rPr>
              <a:t>Recalculation</a:t>
            </a:r>
          </a:p>
          <a:p>
            <a:pPr marL="560070" indent="-514350">
              <a:spcBef>
                <a:spcPts val="1200"/>
              </a:spcBef>
              <a:buFont typeface="+mj-lt"/>
              <a:buAutoNum type="arabicPeriod"/>
            </a:pPr>
            <a:r>
              <a:rPr lang="en-US" sz="2600" b="1" dirty="0" err="1" smtClean="0">
                <a:solidFill>
                  <a:srgbClr val="50838E"/>
                </a:solidFill>
              </a:rPr>
              <a:t>Reperformance</a:t>
            </a:r>
            <a:endParaRPr lang="en-US" sz="2600" b="1" dirty="0" smtClean="0">
              <a:solidFill>
                <a:srgbClr val="50838E"/>
              </a:solidFill>
            </a:endParaRPr>
          </a:p>
          <a:p>
            <a:pPr marL="560070" indent="-514350">
              <a:spcBef>
                <a:spcPts val="1200"/>
              </a:spcBef>
              <a:buFont typeface="+mj-lt"/>
              <a:buAutoNum type="arabicPeriod"/>
            </a:pPr>
            <a:r>
              <a:rPr lang="en-US" sz="2600" b="1" dirty="0" smtClean="0">
                <a:solidFill>
                  <a:srgbClr val="50838E"/>
                </a:solidFill>
              </a:rPr>
              <a:t>Observation</a:t>
            </a:r>
          </a:p>
          <a:p>
            <a:pPr marL="45720" indent="0">
              <a:lnSpc>
                <a:spcPct val="110000"/>
              </a:lnSpc>
              <a:spcBef>
                <a:spcPts val="1200"/>
              </a:spcBef>
              <a:buNone/>
            </a:pPr>
            <a:r>
              <a:rPr lang="en-US" sz="2600" b="1" dirty="0" smtClean="0">
                <a:solidFill>
                  <a:schemeClr val="accent1"/>
                </a:solidFill>
              </a:rPr>
              <a:t>Relationships among auditing standards, types of evidence, and the four audit evidence decisions are shown in </a:t>
            </a:r>
            <a:r>
              <a:rPr lang="en-US" sz="2600" b="1" dirty="0" smtClean="0">
                <a:solidFill>
                  <a:srgbClr val="50838E"/>
                </a:solidFill>
              </a:rPr>
              <a:t>Figure 7-1.</a:t>
            </a:r>
          </a:p>
          <a:p>
            <a:pPr marL="45720" indent="0">
              <a:buNone/>
            </a:pPr>
            <a:endParaRPr lang="en-US" sz="3200" dirty="0" smtClean="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13</a:t>
            </a:fld>
            <a:endParaRPr lang="en-US" dirty="0">
              <a:solidFill>
                <a:srgbClr val="514A40"/>
              </a:solidFill>
            </a:endParaRPr>
          </a:p>
        </p:txBody>
      </p:sp>
    </p:spTree>
    <p:extLst>
      <p:ext uri="{BB962C8B-B14F-4D97-AF65-F5344CB8AC3E}">
        <p14:creationId xmlns:p14="http://schemas.microsoft.com/office/powerpoint/2010/main" val="163816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7-</a:t>
            </a:r>
            <a:fld id="{E31375A4-56A4-47D6-9801-1991572033F7}" type="slidenum">
              <a:rPr lang="en-US" smtClean="0"/>
              <a:t>14</a:t>
            </a:fld>
            <a:endParaRPr lang="en-US" dirty="0"/>
          </a:p>
        </p:txBody>
      </p:sp>
      <p:pic>
        <p:nvPicPr>
          <p:cNvPr id="4" name="Picture 3"/>
          <p:cNvPicPr>
            <a:picLocks noChangeAspect="1"/>
          </p:cNvPicPr>
          <p:nvPr/>
        </p:nvPicPr>
        <p:blipFill>
          <a:blip r:embed="rId2"/>
          <a:stretch>
            <a:fillRect/>
          </a:stretch>
        </p:blipFill>
        <p:spPr>
          <a:xfrm>
            <a:off x="2606039" y="120918"/>
            <a:ext cx="6535119" cy="6083407"/>
          </a:xfrm>
          <a:prstGeom prst="rect">
            <a:avLst/>
          </a:prstGeom>
        </p:spPr>
      </p:pic>
    </p:spTree>
    <p:extLst>
      <p:ext uri="{BB962C8B-B14F-4D97-AF65-F5344CB8AC3E}">
        <p14:creationId xmlns:p14="http://schemas.microsoft.com/office/powerpoint/2010/main" val="393473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types of audit evidence (cont.)</a:t>
            </a:r>
            <a:br>
              <a:rPr lang="en-US" dirty="0" smtClean="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15</a:t>
            </a:fld>
            <a:endParaRPr lang="en-US" dirty="0">
              <a:solidFill>
                <a:srgbClr val="514A40"/>
              </a:solidFill>
            </a:endParaRPr>
          </a:p>
        </p:txBody>
      </p:sp>
      <p:sp>
        <p:nvSpPr>
          <p:cNvPr id="5" name="TextBox 4"/>
          <p:cNvSpPr txBox="1"/>
          <p:nvPr/>
        </p:nvSpPr>
        <p:spPr>
          <a:xfrm>
            <a:off x="356616" y="1106424"/>
            <a:ext cx="11173968" cy="4801314"/>
          </a:xfrm>
          <a:prstGeom prst="rect">
            <a:avLst/>
          </a:prstGeom>
          <a:noFill/>
        </p:spPr>
        <p:txBody>
          <a:bodyPr wrap="square" rtlCol="0">
            <a:spAutoFit/>
          </a:bodyPr>
          <a:lstStyle/>
          <a:p>
            <a:pPr marL="457200" indent="-457200">
              <a:spcAft>
                <a:spcPts val="600"/>
              </a:spcAft>
              <a:buAutoNum type="arabicPeriod"/>
            </a:pPr>
            <a:r>
              <a:rPr lang="en-US" sz="2200" b="1" dirty="0" smtClean="0">
                <a:solidFill>
                  <a:srgbClr val="50838E"/>
                </a:solidFill>
              </a:rPr>
              <a:t>Physical Examination—</a:t>
            </a:r>
            <a:r>
              <a:rPr lang="en-US" sz="2200" b="1" dirty="0" smtClean="0">
                <a:solidFill>
                  <a:schemeClr val="accent1"/>
                </a:solidFill>
              </a:rPr>
              <a:t>The inspection or count </a:t>
            </a:r>
            <a:r>
              <a:rPr lang="en-US" sz="2200" b="1" dirty="0">
                <a:solidFill>
                  <a:schemeClr val="accent1"/>
                </a:solidFill>
              </a:rPr>
              <a:t>of a </a:t>
            </a:r>
            <a:r>
              <a:rPr lang="en-US" sz="2200" b="1" dirty="0" smtClean="0">
                <a:solidFill>
                  <a:srgbClr val="50838E"/>
                </a:solidFill>
              </a:rPr>
              <a:t>tangible </a:t>
            </a:r>
            <a:r>
              <a:rPr lang="en-US" sz="2200" b="1" dirty="0">
                <a:solidFill>
                  <a:srgbClr val="50838E"/>
                </a:solidFill>
              </a:rPr>
              <a:t>asset </a:t>
            </a:r>
            <a:r>
              <a:rPr lang="en-US" sz="2200" b="1" dirty="0" smtClean="0">
                <a:solidFill>
                  <a:schemeClr val="accent1"/>
                </a:solidFill>
              </a:rPr>
              <a:t>by the auditor.</a:t>
            </a:r>
          </a:p>
          <a:p>
            <a:pPr marL="457200" indent="-457200">
              <a:spcAft>
                <a:spcPts val="600"/>
              </a:spcAft>
              <a:buAutoNum type="arabicPeriod"/>
            </a:pPr>
            <a:r>
              <a:rPr lang="en-US" sz="2200" b="1" dirty="0" smtClean="0">
                <a:solidFill>
                  <a:srgbClr val="50838E"/>
                </a:solidFill>
              </a:rPr>
              <a:t>Confirmation—</a:t>
            </a:r>
            <a:r>
              <a:rPr lang="en-US" sz="2200" b="1" dirty="0" smtClean="0">
                <a:solidFill>
                  <a:schemeClr val="accent1"/>
                </a:solidFill>
              </a:rPr>
              <a:t>The </a:t>
            </a:r>
            <a:r>
              <a:rPr lang="en-US" sz="2200" b="1" dirty="0" smtClean="0">
                <a:solidFill>
                  <a:srgbClr val="50838E"/>
                </a:solidFill>
              </a:rPr>
              <a:t>receipt</a:t>
            </a:r>
            <a:r>
              <a:rPr lang="en-US" sz="2200" b="1" dirty="0" smtClean="0">
                <a:solidFill>
                  <a:schemeClr val="accent1"/>
                </a:solidFill>
              </a:rPr>
              <a:t> of a </a:t>
            </a:r>
            <a:r>
              <a:rPr lang="en-US" sz="2200" b="1" dirty="0" smtClean="0">
                <a:solidFill>
                  <a:srgbClr val="50838E"/>
                </a:solidFill>
              </a:rPr>
              <a:t>direct written response </a:t>
            </a:r>
            <a:r>
              <a:rPr lang="en-US" sz="2200" b="1" dirty="0" smtClean="0">
                <a:solidFill>
                  <a:schemeClr val="accent1"/>
                </a:solidFill>
              </a:rPr>
              <a:t>from a </a:t>
            </a:r>
            <a:r>
              <a:rPr lang="en-US" sz="2200" b="1" dirty="0" smtClean="0">
                <a:solidFill>
                  <a:srgbClr val="50838E"/>
                </a:solidFill>
              </a:rPr>
              <a:t>third party </a:t>
            </a:r>
            <a:r>
              <a:rPr lang="en-US" sz="2200" b="1" dirty="0" smtClean="0">
                <a:solidFill>
                  <a:schemeClr val="accent1"/>
                </a:solidFill>
              </a:rPr>
              <a:t>verifying the accuracy of information that was </a:t>
            </a:r>
            <a:r>
              <a:rPr lang="en-US" sz="2200" b="1" dirty="0" smtClean="0">
                <a:solidFill>
                  <a:srgbClr val="50838E"/>
                </a:solidFill>
              </a:rPr>
              <a:t>requested by the auditor</a:t>
            </a:r>
            <a:r>
              <a:rPr lang="en-US" sz="2200" b="1" dirty="0">
                <a:solidFill>
                  <a:srgbClr val="50838E"/>
                </a:solidFill>
              </a:rPr>
              <a:t>.</a:t>
            </a:r>
            <a:r>
              <a:rPr lang="en-US" sz="2200" b="1" dirty="0" smtClean="0">
                <a:solidFill>
                  <a:schemeClr val="accent1"/>
                </a:solidFill>
              </a:rPr>
              <a:t> Information often confirmed is detailed in </a:t>
            </a:r>
            <a:r>
              <a:rPr lang="en-US" sz="2200" b="1" dirty="0" smtClean="0">
                <a:solidFill>
                  <a:srgbClr val="50838E"/>
                </a:solidFill>
              </a:rPr>
              <a:t>Table 7-3</a:t>
            </a:r>
            <a:r>
              <a:rPr lang="en-US" sz="2200" b="1" dirty="0">
                <a:solidFill>
                  <a:srgbClr val="50838E"/>
                </a:solidFill>
              </a:rPr>
              <a:t>.</a:t>
            </a:r>
          </a:p>
          <a:p>
            <a:pPr marL="457200" indent="-457200">
              <a:spcAft>
                <a:spcPts val="600"/>
              </a:spcAft>
              <a:buAutoNum type="arabicPeriod"/>
            </a:pPr>
            <a:r>
              <a:rPr lang="en-US" sz="2200" b="1" dirty="0" smtClean="0">
                <a:solidFill>
                  <a:srgbClr val="50838E"/>
                </a:solidFill>
              </a:rPr>
              <a:t>Inspection—</a:t>
            </a:r>
            <a:r>
              <a:rPr lang="en-US" sz="2200" b="1" dirty="0" smtClean="0">
                <a:solidFill>
                  <a:schemeClr val="accent1"/>
                </a:solidFill>
              </a:rPr>
              <a:t>The auditor’s examination of the </a:t>
            </a:r>
            <a:r>
              <a:rPr lang="en-US" sz="2200" b="1" dirty="0" smtClean="0">
                <a:solidFill>
                  <a:srgbClr val="50838E"/>
                </a:solidFill>
              </a:rPr>
              <a:t>client’s documents and records</a:t>
            </a:r>
            <a:r>
              <a:rPr lang="en-US" sz="2200" b="1" dirty="0" smtClean="0">
                <a:solidFill>
                  <a:schemeClr val="accent1"/>
                </a:solidFill>
              </a:rPr>
              <a:t> to substantiate the information in the financial statements.</a:t>
            </a:r>
          </a:p>
          <a:p>
            <a:pPr marL="914400" lvl="1" indent="-457200">
              <a:spcAft>
                <a:spcPts val="600"/>
              </a:spcAft>
              <a:buFont typeface="Arial" panose="020B0604020202020204" pitchFamily="34" charset="0"/>
              <a:buChar char="•"/>
            </a:pPr>
            <a:r>
              <a:rPr lang="en-US" sz="2200" b="1" dirty="0" smtClean="0">
                <a:solidFill>
                  <a:schemeClr val="accent1"/>
                </a:solidFill>
              </a:rPr>
              <a:t>Documents can be </a:t>
            </a:r>
            <a:r>
              <a:rPr lang="en-US" sz="2200" b="1" dirty="0" smtClean="0">
                <a:solidFill>
                  <a:srgbClr val="50838E"/>
                </a:solidFill>
              </a:rPr>
              <a:t>internal </a:t>
            </a:r>
            <a:r>
              <a:rPr lang="en-US" sz="2200" b="1" dirty="0" smtClean="0">
                <a:solidFill>
                  <a:schemeClr val="accent1"/>
                </a:solidFill>
              </a:rPr>
              <a:t>(prepared by the client’s organization) or </a:t>
            </a:r>
            <a:r>
              <a:rPr lang="en-US" sz="2200" b="1" dirty="0" smtClean="0">
                <a:solidFill>
                  <a:srgbClr val="50838E"/>
                </a:solidFill>
              </a:rPr>
              <a:t>external</a:t>
            </a:r>
            <a:r>
              <a:rPr lang="en-US" sz="2200" b="1" dirty="0" smtClean="0">
                <a:solidFill>
                  <a:schemeClr val="accent1"/>
                </a:solidFill>
              </a:rPr>
              <a:t> (prepared or handled by someone outside the organization who is a party to the transaction).</a:t>
            </a:r>
          </a:p>
          <a:p>
            <a:pPr marL="1371600" lvl="2" indent="-457200">
              <a:buFont typeface="Arial" panose="020B0604020202020204" pitchFamily="34" charset="0"/>
              <a:buChar char="•"/>
            </a:pPr>
            <a:r>
              <a:rPr lang="en-US" sz="2200" b="1" dirty="0" smtClean="0">
                <a:solidFill>
                  <a:schemeClr val="accent1"/>
                </a:solidFill>
              </a:rPr>
              <a:t>Using documents to support recorded transactions (occurrence) is called </a:t>
            </a:r>
            <a:r>
              <a:rPr lang="en-US" sz="2200" b="1" dirty="0" smtClean="0">
                <a:solidFill>
                  <a:srgbClr val="50838E"/>
                </a:solidFill>
              </a:rPr>
              <a:t>vouching</a:t>
            </a:r>
            <a:r>
              <a:rPr lang="en-US" sz="2200" b="1" dirty="0" smtClean="0">
                <a:solidFill>
                  <a:schemeClr val="accent1"/>
                </a:solidFill>
              </a:rPr>
              <a:t>. </a:t>
            </a:r>
          </a:p>
          <a:p>
            <a:pPr marL="1371600" lvl="2" indent="-457200">
              <a:buFont typeface="Arial" panose="020B0604020202020204" pitchFamily="34" charset="0"/>
              <a:buChar char="•"/>
            </a:pPr>
            <a:r>
              <a:rPr lang="en-US" sz="2200" b="1" dirty="0" smtClean="0">
                <a:solidFill>
                  <a:schemeClr val="accent1"/>
                </a:solidFill>
              </a:rPr>
              <a:t>Testing from source documents to recorded amounts (completeness objective) is called </a:t>
            </a:r>
            <a:r>
              <a:rPr lang="en-US" sz="2200" b="1" dirty="0" smtClean="0">
                <a:solidFill>
                  <a:srgbClr val="50838E"/>
                </a:solidFill>
              </a:rPr>
              <a:t>tracing</a:t>
            </a:r>
            <a:r>
              <a:rPr lang="en-US" sz="2200" b="1" dirty="0" smtClean="0">
                <a:solidFill>
                  <a:schemeClr val="accent1"/>
                </a:solidFill>
              </a:rPr>
              <a:t>.</a:t>
            </a:r>
            <a:endParaRPr lang="en-US" sz="2200" b="1" dirty="0">
              <a:solidFill>
                <a:srgbClr val="50838E"/>
              </a:solidFill>
            </a:endParaRPr>
          </a:p>
        </p:txBody>
      </p:sp>
    </p:spTree>
    <p:extLst>
      <p:ext uri="{BB962C8B-B14F-4D97-AF65-F5344CB8AC3E}">
        <p14:creationId xmlns:p14="http://schemas.microsoft.com/office/powerpoint/2010/main" val="411015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7-</a:t>
            </a:r>
            <a:fld id="{E31375A4-56A4-47D6-9801-1991572033F7}" type="slidenum">
              <a:rPr lang="en-US" smtClean="0"/>
              <a:t>16</a:t>
            </a:fld>
            <a:endParaRPr lang="en-US" dirty="0"/>
          </a:p>
        </p:txBody>
      </p:sp>
      <p:pic>
        <p:nvPicPr>
          <p:cNvPr id="4" name="Picture 3"/>
          <p:cNvPicPr>
            <a:picLocks noChangeAspect="1"/>
          </p:cNvPicPr>
          <p:nvPr/>
        </p:nvPicPr>
        <p:blipFill>
          <a:blip r:embed="rId2"/>
          <a:stretch>
            <a:fillRect/>
          </a:stretch>
        </p:blipFill>
        <p:spPr>
          <a:xfrm>
            <a:off x="2070323" y="164592"/>
            <a:ext cx="7558515" cy="6046721"/>
          </a:xfrm>
          <a:prstGeom prst="rect">
            <a:avLst/>
          </a:prstGeom>
        </p:spPr>
      </p:pic>
    </p:spTree>
    <p:extLst>
      <p:ext uri="{BB962C8B-B14F-4D97-AF65-F5344CB8AC3E}">
        <p14:creationId xmlns:p14="http://schemas.microsoft.com/office/powerpoint/2010/main" val="255089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types of audit evidence (cont.)</a:t>
            </a:r>
            <a:br>
              <a:rPr lang="en-US" dirty="0" smtClean="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17</a:t>
            </a:fld>
            <a:endParaRPr lang="en-US" dirty="0">
              <a:solidFill>
                <a:srgbClr val="514A40"/>
              </a:solidFill>
            </a:endParaRPr>
          </a:p>
        </p:txBody>
      </p:sp>
      <p:sp>
        <p:nvSpPr>
          <p:cNvPr id="5" name="TextBox 4"/>
          <p:cNvSpPr txBox="1"/>
          <p:nvPr/>
        </p:nvSpPr>
        <p:spPr>
          <a:xfrm>
            <a:off x="338328" y="941833"/>
            <a:ext cx="11512296" cy="5278368"/>
          </a:xfrm>
          <a:prstGeom prst="rect">
            <a:avLst/>
          </a:prstGeom>
          <a:noFill/>
        </p:spPr>
        <p:txBody>
          <a:bodyPr wrap="square" rtlCol="0">
            <a:spAutoFit/>
          </a:bodyPr>
          <a:lstStyle/>
          <a:p>
            <a:pPr marL="457200" indent="-457200">
              <a:spcAft>
                <a:spcPts val="600"/>
              </a:spcAft>
              <a:buAutoNum type="arabicPeriod" startAt="4"/>
            </a:pPr>
            <a:r>
              <a:rPr lang="en-US" sz="2200" b="1" dirty="0" smtClean="0">
                <a:solidFill>
                  <a:srgbClr val="50838E"/>
                </a:solidFill>
              </a:rPr>
              <a:t>Analytical Procedures—</a:t>
            </a:r>
            <a:r>
              <a:rPr lang="en-US" sz="2200" b="1" dirty="0" smtClean="0">
                <a:solidFill>
                  <a:schemeClr val="accent1"/>
                </a:solidFill>
              </a:rPr>
              <a:t>The evaluation of financial information through analysis of plausible relationships among financial and nonfinancial data and are </a:t>
            </a:r>
            <a:r>
              <a:rPr lang="en-US" sz="2200" b="1" dirty="0" smtClean="0">
                <a:solidFill>
                  <a:srgbClr val="50838E"/>
                </a:solidFill>
              </a:rPr>
              <a:t>required during planning and completion phases of all audits. </a:t>
            </a:r>
            <a:r>
              <a:rPr lang="en-US" sz="2200" b="1" dirty="0" smtClean="0">
                <a:solidFill>
                  <a:srgbClr val="A85229"/>
                </a:solidFill>
              </a:rPr>
              <a:t>Purposes of analytical procedures include:</a:t>
            </a:r>
            <a:endParaRPr lang="en-US" sz="2200" b="1" dirty="0">
              <a:solidFill>
                <a:srgbClr val="50838E"/>
              </a:solidFill>
            </a:endParaRPr>
          </a:p>
          <a:p>
            <a:pPr marL="1257300" lvl="2" indent="-342900">
              <a:buFont typeface="Arial" panose="020B0604020202020204" pitchFamily="34" charset="0"/>
              <a:buChar char="•"/>
            </a:pPr>
            <a:r>
              <a:rPr lang="en-US" sz="2200" b="1" dirty="0" smtClean="0">
                <a:solidFill>
                  <a:srgbClr val="50838E"/>
                </a:solidFill>
              </a:rPr>
              <a:t>Understand the Client’s Industry and Business—</a:t>
            </a:r>
            <a:r>
              <a:rPr lang="en-US" sz="2200" b="1" dirty="0" smtClean="0">
                <a:solidFill>
                  <a:schemeClr val="accent1"/>
                </a:solidFill>
              </a:rPr>
              <a:t>Used in planning to gain knowledge about the client.</a:t>
            </a:r>
          </a:p>
          <a:p>
            <a:pPr marL="1257300" lvl="2" indent="-342900">
              <a:buFont typeface="Arial" panose="020B0604020202020204" pitchFamily="34" charset="0"/>
              <a:buChar char="•"/>
            </a:pPr>
            <a:r>
              <a:rPr lang="en-US" sz="2200" b="1" dirty="0" smtClean="0">
                <a:solidFill>
                  <a:srgbClr val="50838E"/>
                </a:solidFill>
              </a:rPr>
              <a:t>Assess the Entity’s Ability to Continue as a Going Concern—</a:t>
            </a:r>
            <a:r>
              <a:rPr lang="en-US" sz="2200" b="1" dirty="0" smtClean="0">
                <a:solidFill>
                  <a:schemeClr val="accent1"/>
                </a:solidFill>
              </a:rPr>
              <a:t>Many ratios can be an indicator of potential financial problems.</a:t>
            </a:r>
          </a:p>
          <a:p>
            <a:pPr marL="1257300" lvl="2" indent="-342900">
              <a:buFont typeface="Arial" panose="020B0604020202020204" pitchFamily="34" charset="0"/>
              <a:buChar char="•"/>
            </a:pPr>
            <a:r>
              <a:rPr lang="en-US" sz="2200" b="1" dirty="0" smtClean="0">
                <a:solidFill>
                  <a:srgbClr val="50838E"/>
                </a:solidFill>
              </a:rPr>
              <a:t>Indicate the Presence of Possible Misstatements in the Financial Statements—</a:t>
            </a:r>
            <a:r>
              <a:rPr lang="en-US" sz="2200" b="1" dirty="0" smtClean="0">
                <a:solidFill>
                  <a:schemeClr val="accent1"/>
                </a:solidFill>
              </a:rPr>
              <a:t>The presence of unusual fluctuations noted in comparing current and prior years could signal misstatements.</a:t>
            </a:r>
          </a:p>
          <a:p>
            <a:pPr marL="1257300" lvl="2" indent="-342900">
              <a:buFont typeface="Arial" panose="020B0604020202020204" pitchFamily="34" charset="0"/>
              <a:buChar char="•"/>
            </a:pPr>
            <a:r>
              <a:rPr lang="en-US" sz="2200" b="1" dirty="0" smtClean="0">
                <a:solidFill>
                  <a:srgbClr val="50838E"/>
                </a:solidFill>
              </a:rPr>
              <a:t>Provide Evidence Supporting an Account Balance—</a:t>
            </a:r>
            <a:r>
              <a:rPr lang="en-US" sz="2200" b="1" dirty="0" smtClean="0">
                <a:solidFill>
                  <a:schemeClr val="accent1"/>
                </a:solidFill>
              </a:rPr>
              <a:t>If reliable relationships exist, </a:t>
            </a:r>
            <a:r>
              <a:rPr lang="en-US" sz="2200" b="1" dirty="0" smtClean="0">
                <a:solidFill>
                  <a:srgbClr val="50838E"/>
                </a:solidFill>
              </a:rPr>
              <a:t>substantive analytical procedures </a:t>
            </a:r>
            <a:r>
              <a:rPr lang="en-US" sz="2200" b="1" dirty="0" smtClean="0">
                <a:solidFill>
                  <a:schemeClr val="accent1"/>
                </a:solidFill>
              </a:rPr>
              <a:t>can be used to support account balances.</a:t>
            </a:r>
          </a:p>
          <a:p>
            <a:pPr marL="1257300" lvl="2" indent="-342900">
              <a:buFont typeface="Arial" panose="020B0604020202020204" pitchFamily="34" charset="0"/>
              <a:buChar char="•"/>
            </a:pPr>
            <a:endParaRPr lang="en-US" sz="2400" dirty="0">
              <a:solidFill>
                <a:srgbClr val="50838E"/>
              </a:solidFill>
            </a:endParaRPr>
          </a:p>
        </p:txBody>
      </p:sp>
    </p:spTree>
    <p:extLst>
      <p:ext uri="{BB962C8B-B14F-4D97-AF65-F5344CB8AC3E}">
        <p14:creationId xmlns:p14="http://schemas.microsoft.com/office/powerpoint/2010/main" val="191727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types of audit evidence (cont.)</a:t>
            </a:r>
            <a:br>
              <a:rPr lang="en-US" dirty="0" smtClean="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18</a:t>
            </a:fld>
            <a:endParaRPr lang="en-US" dirty="0">
              <a:solidFill>
                <a:srgbClr val="514A40"/>
              </a:solidFill>
            </a:endParaRPr>
          </a:p>
        </p:txBody>
      </p:sp>
      <p:sp>
        <p:nvSpPr>
          <p:cNvPr id="5" name="TextBox 4"/>
          <p:cNvSpPr txBox="1"/>
          <p:nvPr/>
        </p:nvSpPr>
        <p:spPr>
          <a:xfrm>
            <a:off x="877824" y="1444752"/>
            <a:ext cx="10222992" cy="3877985"/>
          </a:xfrm>
          <a:prstGeom prst="rect">
            <a:avLst/>
          </a:prstGeom>
          <a:noFill/>
        </p:spPr>
        <p:txBody>
          <a:bodyPr wrap="square" rtlCol="0">
            <a:spAutoFit/>
          </a:bodyPr>
          <a:lstStyle/>
          <a:p>
            <a:pPr marL="457200" indent="-457200">
              <a:spcAft>
                <a:spcPts val="1200"/>
              </a:spcAft>
              <a:buFont typeface="+mj-lt"/>
              <a:buAutoNum type="arabicPeriod" startAt="5"/>
            </a:pPr>
            <a:r>
              <a:rPr lang="en-US" sz="2400" b="1" dirty="0" smtClean="0">
                <a:solidFill>
                  <a:srgbClr val="50838E"/>
                </a:solidFill>
              </a:rPr>
              <a:t>Inquiry—</a:t>
            </a:r>
            <a:r>
              <a:rPr lang="en-US" sz="2400" b="1" dirty="0" smtClean="0">
                <a:solidFill>
                  <a:schemeClr val="accent1"/>
                </a:solidFill>
              </a:rPr>
              <a:t>Obtaining </a:t>
            </a:r>
            <a:r>
              <a:rPr lang="en-US" sz="2400" b="1" dirty="0" smtClean="0">
                <a:solidFill>
                  <a:srgbClr val="50838E"/>
                </a:solidFill>
              </a:rPr>
              <a:t>written</a:t>
            </a:r>
            <a:r>
              <a:rPr lang="en-US" sz="2400" b="1" dirty="0" smtClean="0">
                <a:solidFill>
                  <a:schemeClr val="accent1"/>
                </a:solidFill>
              </a:rPr>
              <a:t> or </a:t>
            </a:r>
            <a:r>
              <a:rPr lang="en-US" sz="2400" b="1" dirty="0" smtClean="0">
                <a:solidFill>
                  <a:srgbClr val="50838E"/>
                </a:solidFill>
              </a:rPr>
              <a:t>oral</a:t>
            </a:r>
            <a:r>
              <a:rPr lang="en-US" sz="2400" b="1" dirty="0" smtClean="0">
                <a:solidFill>
                  <a:schemeClr val="accent1"/>
                </a:solidFill>
              </a:rPr>
              <a:t> information from the client in response to auditor questions. Usually not considered conclusive unless it is corroborated.</a:t>
            </a:r>
          </a:p>
          <a:p>
            <a:pPr marL="457200" indent="-457200">
              <a:spcAft>
                <a:spcPts val="1200"/>
              </a:spcAft>
              <a:buFont typeface="+mj-lt"/>
              <a:buAutoNum type="arabicPeriod" startAt="5"/>
            </a:pPr>
            <a:r>
              <a:rPr lang="en-US" sz="2400" b="1" dirty="0" smtClean="0">
                <a:solidFill>
                  <a:srgbClr val="50838E"/>
                </a:solidFill>
              </a:rPr>
              <a:t>Recalculation—</a:t>
            </a:r>
            <a:r>
              <a:rPr lang="en-US" sz="2400" b="1" dirty="0" smtClean="0">
                <a:solidFill>
                  <a:schemeClr val="accent1"/>
                </a:solidFill>
              </a:rPr>
              <a:t>Rechecking a sample of calculations made by the client.</a:t>
            </a:r>
          </a:p>
          <a:p>
            <a:pPr marL="457200" indent="-457200">
              <a:spcAft>
                <a:spcPts val="1200"/>
              </a:spcAft>
              <a:buFont typeface="+mj-lt"/>
              <a:buAutoNum type="arabicPeriod" startAt="5"/>
            </a:pPr>
            <a:r>
              <a:rPr lang="en-US" sz="2400" b="1" dirty="0" err="1" smtClean="0">
                <a:solidFill>
                  <a:srgbClr val="50838E"/>
                </a:solidFill>
              </a:rPr>
              <a:t>Reperformance</a:t>
            </a:r>
            <a:r>
              <a:rPr lang="en-US" sz="2400" b="1" dirty="0" smtClean="0">
                <a:solidFill>
                  <a:srgbClr val="50838E"/>
                </a:solidFill>
              </a:rPr>
              <a:t>—</a:t>
            </a:r>
            <a:r>
              <a:rPr lang="en-US" sz="2400" b="1" dirty="0" smtClean="0">
                <a:solidFill>
                  <a:schemeClr val="accent1"/>
                </a:solidFill>
              </a:rPr>
              <a:t>The auditor’s test of client accounting procedures or controls.</a:t>
            </a:r>
          </a:p>
          <a:p>
            <a:pPr marL="457200" indent="-457200">
              <a:spcAft>
                <a:spcPts val="1800"/>
              </a:spcAft>
              <a:buFont typeface="+mj-lt"/>
              <a:buAutoNum type="arabicPeriod" startAt="5"/>
            </a:pPr>
            <a:r>
              <a:rPr lang="en-US" sz="2400" b="1" dirty="0" smtClean="0">
                <a:solidFill>
                  <a:srgbClr val="50838E"/>
                </a:solidFill>
              </a:rPr>
              <a:t>Observation—</a:t>
            </a:r>
            <a:r>
              <a:rPr lang="en-US" sz="2400" b="1" dirty="0" smtClean="0">
                <a:solidFill>
                  <a:schemeClr val="accent1"/>
                </a:solidFill>
              </a:rPr>
              <a:t>Watching a process or procedure being performed by others.  </a:t>
            </a:r>
          </a:p>
        </p:txBody>
      </p:sp>
    </p:spTree>
    <p:extLst>
      <p:ext uri="{BB962C8B-B14F-4D97-AF65-F5344CB8AC3E}">
        <p14:creationId xmlns:p14="http://schemas.microsoft.com/office/powerpoint/2010/main" val="368992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types of audit evidence (cont.)</a:t>
            </a:r>
            <a:br>
              <a:rPr lang="en-US" dirty="0" smtClean="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19</a:t>
            </a:fld>
            <a:endParaRPr lang="en-US" dirty="0">
              <a:solidFill>
                <a:srgbClr val="514A40"/>
              </a:solidFill>
            </a:endParaRPr>
          </a:p>
        </p:txBody>
      </p:sp>
      <p:sp>
        <p:nvSpPr>
          <p:cNvPr id="5" name="TextBox 4"/>
          <p:cNvSpPr txBox="1"/>
          <p:nvPr/>
        </p:nvSpPr>
        <p:spPr>
          <a:xfrm>
            <a:off x="1024128" y="1536192"/>
            <a:ext cx="10067544" cy="3877985"/>
          </a:xfrm>
          <a:prstGeom prst="rect">
            <a:avLst/>
          </a:prstGeom>
          <a:noFill/>
        </p:spPr>
        <p:txBody>
          <a:bodyPr wrap="square" rtlCol="0">
            <a:spAutoFit/>
          </a:bodyPr>
          <a:lstStyle/>
          <a:p>
            <a:pPr>
              <a:spcAft>
                <a:spcPts val="1200"/>
              </a:spcAft>
            </a:pPr>
            <a:r>
              <a:rPr lang="en-US" sz="2400" b="1" dirty="0" smtClean="0">
                <a:solidFill>
                  <a:srgbClr val="50838E"/>
                </a:solidFill>
              </a:rPr>
              <a:t>Appropriateness of Types of Evidence</a:t>
            </a:r>
            <a:r>
              <a:rPr lang="en-US" sz="2400" b="1" dirty="0" smtClean="0">
                <a:solidFill>
                  <a:schemeClr val="accent1"/>
                </a:solidFill>
              </a:rPr>
              <a:t>—</a:t>
            </a:r>
            <a:r>
              <a:rPr lang="en-US" sz="2400" b="1" dirty="0" smtClean="0">
                <a:solidFill>
                  <a:srgbClr val="50838E"/>
                </a:solidFill>
              </a:rPr>
              <a:t>Table 7-4 </a:t>
            </a:r>
            <a:r>
              <a:rPr lang="en-US" sz="2400" b="1" dirty="0" smtClean="0">
                <a:solidFill>
                  <a:schemeClr val="accent1"/>
                </a:solidFill>
              </a:rPr>
              <a:t>details the criteria to determine appropriateness. Conclusions from the criteria:</a:t>
            </a:r>
          </a:p>
          <a:p>
            <a:pPr marL="800100" lvl="1" indent="-342900">
              <a:spcAft>
                <a:spcPts val="1200"/>
              </a:spcAft>
              <a:buFont typeface="Arial" panose="020B0604020202020204" pitchFamily="34" charset="0"/>
              <a:buChar char="•"/>
            </a:pPr>
            <a:r>
              <a:rPr lang="en-US" sz="2400" b="1" dirty="0" smtClean="0">
                <a:solidFill>
                  <a:schemeClr val="accent1"/>
                </a:solidFill>
              </a:rPr>
              <a:t>The effectiveness of a client’s internal controls has significant influence on the reliability of most types of audit evidence, especially internal documentation and analytical procedures.</a:t>
            </a:r>
          </a:p>
          <a:p>
            <a:pPr marL="800100" lvl="1" indent="-342900">
              <a:spcAft>
                <a:spcPts val="1200"/>
              </a:spcAft>
              <a:buFont typeface="Arial" panose="020B0604020202020204" pitchFamily="34" charset="0"/>
              <a:buChar char="•"/>
            </a:pPr>
            <a:r>
              <a:rPr lang="en-US" sz="2400" b="1" dirty="0" smtClean="0">
                <a:solidFill>
                  <a:schemeClr val="accent1"/>
                </a:solidFill>
              </a:rPr>
              <a:t>Physical examination and recalculation involve the auditor’s direct knowledge and are likely to be highly reliable.</a:t>
            </a:r>
          </a:p>
          <a:p>
            <a:pPr marL="800100" lvl="1" indent="-342900">
              <a:spcAft>
                <a:spcPts val="1200"/>
              </a:spcAft>
              <a:buFont typeface="Arial" panose="020B0604020202020204" pitchFamily="34" charset="0"/>
              <a:buChar char="•"/>
            </a:pPr>
            <a:r>
              <a:rPr lang="en-US" sz="2400" b="1" dirty="0" smtClean="0">
                <a:solidFill>
                  <a:schemeClr val="accent1"/>
                </a:solidFill>
              </a:rPr>
              <a:t>Inquiry alone is usually not sufficient to provide appropriate evidence to satisfy any audit objective.</a:t>
            </a:r>
            <a:endParaRPr lang="en-US" sz="2400" b="1" dirty="0">
              <a:solidFill>
                <a:srgbClr val="50838E"/>
              </a:solidFill>
            </a:endParaRPr>
          </a:p>
        </p:txBody>
      </p:sp>
    </p:spTree>
    <p:extLst>
      <p:ext uri="{BB962C8B-B14F-4D97-AF65-F5344CB8AC3E}">
        <p14:creationId xmlns:p14="http://schemas.microsoft.com/office/powerpoint/2010/main" val="134682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fontScale="90000"/>
          </a:bodyPr>
          <a:lstStyle/>
          <a:p>
            <a:pPr algn="ctr"/>
            <a:r>
              <a:rPr lang="en-US" sz="3600" dirty="0">
                <a:solidFill>
                  <a:schemeClr val="accent4">
                    <a:lumMod val="75000"/>
                  </a:schemeClr>
                </a:solidFill>
              </a:rPr>
              <a:t>Chapter </a:t>
            </a:r>
            <a:r>
              <a:rPr lang="en-US" sz="3600" dirty="0" smtClean="0">
                <a:solidFill>
                  <a:schemeClr val="accent4">
                    <a:lumMod val="75000"/>
                  </a:schemeClr>
                </a:solidFill>
              </a:rPr>
              <a:t>7 </a:t>
            </a:r>
            <a:r>
              <a:rPr lang="en-US" sz="3600" dirty="0">
                <a:solidFill>
                  <a:schemeClr val="accent4">
                    <a:lumMod val="75000"/>
                  </a:schemeClr>
                </a:solidFill>
              </a:rPr>
              <a:t>Learning Objectives</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1810512" y="1016000"/>
            <a:ext cx="9652144" cy="4927600"/>
          </a:xfrm>
        </p:spPr>
        <p:txBody>
          <a:bodyPr>
            <a:normAutofit fontScale="25000" lnSpcReduction="20000"/>
          </a:bodyPr>
          <a:lstStyle/>
          <a:p>
            <a:endParaRPr lang="en-US" dirty="0">
              <a:solidFill>
                <a:schemeClr val="accent1"/>
              </a:solidFill>
            </a:endParaRPr>
          </a:p>
          <a:p>
            <a:pPr marL="45720" indent="0">
              <a:buNone/>
            </a:pPr>
            <a:r>
              <a:rPr lang="en-US" sz="9600" dirty="0">
                <a:solidFill>
                  <a:schemeClr val="accent1"/>
                </a:solidFill>
              </a:rPr>
              <a:t>7</a:t>
            </a:r>
            <a:r>
              <a:rPr lang="en-US" sz="9600" dirty="0" smtClean="0">
                <a:solidFill>
                  <a:schemeClr val="accent1"/>
                </a:solidFill>
              </a:rPr>
              <a:t>-1  Contrast audit evidence with evidence used by other professions.</a:t>
            </a:r>
            <a:endParaRPr lang="en-US" sz="9600" dirty="0">
              <a:solidFill>
                <a:schemeClr val="accent1"/>
              </a:solidFill>
            </a:endParaRPr>
          </a:p>
          <a:p>
            <a:pPr marL="45720" indent="0">
              <a:buNone/>
            </a:pPr>
            <a:r>
              <a:rPr lang="en-US" sz="9600" dirty="0">
                <a:solidFill>
                  <a:schemeClr val="accent1"/>
                </a:solidFill>
              </a:rPr>
              <a:t>7</a:t>
            </a:r>
            <a:r>
              <a:rPr lang="en-US" sz="9600" dirty="0" smtClean="0">
                <a:solidFill>
                  <a:schemeClr val="accent1"/>
                </a:solidFill>
              </a:rPr>
              <a:t>-2  Identify the four audit evidence decisions that are needed to create</a:t>
            </a:r>
          </a:p>
          <a:p>
            <a:pPr marL="45720" indent="0">
              <a:buNone/>
            </a:pPr>
            <a:r>
              <a:rPr lang="en-US" sz="9600" dirty="0">
                <a:solidFill>
                  <a:schemeClr val="accent1"/>
                </a:solidFill>
              </a:rPr>
              <a:t> </a:t>
            </a:r>
            <a:r>
              <a:rPr lang="en-US" sz="9600" dirty="0" smtClean="0">
                <a:solidFill>
                  <a:schemeClr val="accent1"/>
                </a:solidFill>
              </a:rPr>
              <a:t>        an audit program.</a:t>
            </a:r>
            <a:endParaRPr lang="en-US" sz="9600" dirty="0">
              <a:solidFill>
                <a:schemeClr val="accent1"/>
              </a:solidFill>
            </a:endParaRPr>
          </a:p>
          <a:p>
            <a:pPr marL="45720" indent="0">
              <a:buNone/>
            </a:pPr>
            <a:r>
              <a:rPr lang="en-US" sz="9600" dirty="0">
                <a:solidFill>
                  <a:schemeClr val="accent1"/>
                </a:solidFill>
              </a:rPr>
              <a:t>7</a:t>
            </a:r>
            <a:r>
              <a:rPr lang="en-US" sz="9600" dirty="0" smtClean="0">
                <a:solidFill>
                  <a:schemeClr val="accent1"/>
                </a:solidFill>
              </a:rPr>
              <a:t>-3  Specify the characteristics that determine the persuasiveness of </a:t>
            </a:r>
          </a:p>
          <a:p>
            <a:pPr marL="45720" indent="0">
              <a:buNone/>
            </a:pPr>
            <a:r>
              <a:rPr lang="en-US" sz="9600" dirty="0">
                <a:solidFill>
                  <a:schemeClr val="accent1"/>
                </a:solidFill>
              </a:rPr>
              <a:t> </a:t>
            </a:r>
            <a:r>
              <a:rPr lang="en-US" sz="9600" dirty="0" smtClean="0">
                <a:solidFill>
                  <a:schemeClr val="accent1"/>
                </a:solidFill>
              </a:rPr>
              <a:t>        evidence.</a:t>
            </a:r>
          </a:p>
          <a:p>
            <a:pPr marL="45720" indent="0">
              <a:buNone/>
            </a:pPr>
            <a:r>
              <a:rPr lang="en-US" sz="9600" dirty="0" smtClean="0">
                <a:solidFill>
                  <a:schemeClr val="accent1"/>
                </a:solidFill>
              </a:rPr>
              <a:t>7-4   Identify and apply the eight types of evidence used in auditing. </a:t>
            </a:r>
          </a:p>
          <a:p>
            <a:pPr marL="45720" indent="0">
              <a:buNone/>
            </a:pPr>
            <a:r>
              <a:rPr lang="en-US" sz="9600" dirty="0" smtClean="0">
                <a:solidFill>
                  <a:schemeClr val="accent1"/>
                </a:solidFill>
              </a:rPr>
              <a:t>7-5   Know the types of analytical procedures and their purposes.</a:t>
            </a:r>
            <a:endParaRPr lang="en-US" sz="9600" dirty="0">
              <a:solidFill>
                <a:schemeClr val="accent1"/>
              </a:solidFill>
            </a:endParaRPr>
          </a:p>
          <a:p>
            <a:pPr marL="45720" indent="0">
              <a:buNone/>
            </a:pPr>
            <a:r>
              <a:rPr lang="en-US" sz="9600" dirty="0" smtClean="0">
                <a:solidFill>
                  <a:schemeClr val="accent1"/>
                </a:solidFill>
              </a:rPr>
              <a:t>7-6   Compute common financial ratios.</a:t>
            </a:r>
            <a:endParaRPr lang="en-US" sz="9600" dirty="0">
              <a:solidFill>
                <a:schemeClr val="accent1"/>
              </a:solidFill>
            </a:endParaRPr>
          </a:p>
          <a:p>
            <a:pPr marL="45720" indent="0">
              <a:buNone/>
            </a:pPr>
            <a:r>
              <a:rPr lang="en-US" sz="9600" dirty="0">
                <a:solidFill>
                  <a:schemeClr val="accent1"/>
                </a:solidFill>
              </a:rPr>
              <a:t>7</a:t>
            </a:r>
            <a:r>
              <a:rPr lang="en-US" sz="9600" dirty="0" smtClean="0">
                <a:solidFill>
                  <a:schemeClr val="accent1"/>
                </a:solidFill>
              </a:rPr>
              <a:t>-7  Understand the purposes of audit documentation.</a:t>
            </a:r>
            <a:endParaRPr lang="en-US" sz="9600" dirty="0">
              <a:solidFill>
                <a:schemeClr val="accent1"/>
              </a:solidFill>
            </a:endParaRPr>
          </a:p>
          <a:p>
            <a:pPr marL="45720" indent="0">
              <a:buNone/>
            </a:pPr>
            <a:r>
              <a:rPr lang="en-US" sz="9600" dirty="0">
                <a:solidFill>
                  <a:schemeClr val="accent1"/>
                </a:solidFill>
              </a:rPr>
              <a:t>7</a:t>
            </a:r>
            <a:r>
              <a:rPr lang="en-US" sz="9600" dirty="0" smtClean="0">
                <a:solidFill>
                  <a:schemeClr val="accent1"/>
                </a:solidFill>
              </a:rPr>
              <a:t>-8  Prepare organized audit documentation.</a:t>
            </a:r>
            <a:endParaRPr lang="en-US" sz="9600" dirty="0"/>
          </a:p>
          <a:p>
            <a:endParaRPr lang="en-US" sz="4200" dirty="0"/>
          </a:p>
          <a:p>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7-</a:t>
            </a:r>
            <a:fld id="{E31375A4-56A4-47D6-9801-1991572033F7}" type="slidenum">
              <a:rPr lang="en-US" smtClean="0"/>
              <a:t>2</a:t>
            </a:fld>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7-</a:t>
            </a:r>
            <a:fld id="{E31375A4-56A4-47D6-9801-1991572033F7}" type="slidenum">
              <a:rPr lang="en-US" smtClean="0"/>
              <a:t>20</a:t>
            </a:fld>
            <a:endParaRPr lang="en-US" dirty="0"/>
          </a:p>
        </p:txBody>
      </p:sp>
      <p:pic>
        <p:nvPicPr>
          <p:cNvPr id="4" name="Picture 3"/>
          <p:cNvPicPr>
            <a:picLocks noChangeAspect="1"/>
          </p:cNvPicPr>
          <p:nvPr/>
        </p:nvPicPr>
        <p:blipFill>
          <a:blip r:embed="rId2"/>
          <a:stretch>
            <a:fillRect/>
          </a:stretch>
        </p:blipFill>
        <p:spPr>
          <a:xfrm>
            <a:off x="201168" y="105040"/>
            <a:ext cx="11748102" cy="6003047"/>
          </a:xfrm>
          <a:prstGeom prst="rect">
            <a:avLst/>
          </a:prstGeom>
        </p:spPr>
      </p:pic>
    </p:spTree>
    <p:extLst>
      <p:ext uri="{BB962C8B-B14F-4D97-AF65-F5344CB8AC3E}">
        <p14:creationId xmlns:p14="http://schemas.microsoft.com/office/powerpoint/2010/main" val="145640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types of audit evidence (cont.)</a:t>
            </a:r>
            <a:br>
              <a:rPr lang="en-US" dirty="0" smtClean="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21</a:t>
            </a:fld>
            <a:endParaRPr lang="en-US" dirty="0">
              <a:solidFill>
                <a:srgbClr val="514A40"/>
              </a:solidFill>
            </a:endParaRPr>
          </a:p>
        </p:txBody>
      </p:sp>
      <p:sp>
        <p:nvSpPr>
          <p:cNvPr id="5" name="TextBox 4"/>
          <p:cNvSpPr txBox="1"/>
          <p:nvPr/>
        </p:nvSpPr>
        <p:spPr>
          <a:xfrm>
            <a:off x="1295400" y="1097280"/>
            <a:ext cx="9796272" cy="5940088"/>
          </a:xfrm>
          <a:prstGeom prst="rect">
            <a:avLst/>
          </a:prstGeom>
          <a:noFill/>
        </p:spPr>
        <p:txBody>
          <a:bodyPr wrap="square" rtlCol="0">
            <a:spAutoFit/>
          </a:bodyPr>
          <a:lstStyle/>
          <a:p>
            <a:r>
              <a:rPr lang="en-US" sz="2400" b="1" dirty="0" smtClean="0">
                <a:solidFill>
                  <a:srgbClr val="50838E"/>
                </a:solidFill>
              </a:rPr>
              <a:t>Cost of Types of Evidence:</a:t>
            </a:r>
          </a:p>
          <a:p>
            <a:pPr marL="342900" indent="-342900">
              <a:buFont typeface="Arial" panose="020B0604020202020204" pitchFamily="34" charset="0"/>
              <a:buChar char="•"/>
            </a:pPr>
            <a:r>
              <a:rPr lang="en-US" sz="2400" b="1" dirty="0" smtClean="0">
                <a:solidFill>
                  <a:schemeClr val="accent1"/>
                </a:solidFill>
              </a:rPr>
              <a:t>Most</a:t>
            </a:r>
            <a:r>
              <a:rPr lang="en-US" sz="2400" b="1" dirty="0" smtClean="0">
                <a:solidFill>
                  <a:srgbClr val="50838E"/>
                </a:solidFill>
              </a:rPr>
              <a:t> </a:t>
            </a:r>
            <a:r>
              <a:rPr lang="en-US" sz="2400" b="1" dirty="0" smtClean="0">
                <a:solidFill>
                  <a:schemeClr val="accent1"/>
                </a:solidFill>
              </a:rPr>
              <a:t>expensive:</a:t>
            </a:r>
          </a:p>
          <a:p>
            <a:pPr marL="800100" lvl="1" indent="-342900">
              <a:buFont typeface="Arial" panose="020B0604020202020204" pitchFamily="34" charset="0"/>
              <a:buChar char="•"/>
            </a:pPr>
            <a:r>
              <a:rPr lang="en-US" sz="2400" b="1" dirty="0" smtClean="0">
                <a:solidFill>
                  <a:srgbClr val="50838E"/>
                </a:solidFill>
              </a:rPr>
              <a:t>Physical examination </a:t>
            </a:r>
          </a:p>
          <a:p>
            <a:pPr marL="800100" lvl="1" indent="-342900">
              <a:buFont typeface="Arial" panose="020B0604020202020204" pitchFamily="34" charset="0"/>
              <a:buChar char="•"/>
            </a:pPr>
            <a:r>
              <a:rPr lang="en-US" sz="2400" b="1" dirty="0" smtClean="0">
                <a:solidFill>
                  <a:srgbClr val="50838E"/>
                </a:solidFill>
              </a:rPr>
              <a:t>Confirmation</a:t>
            </a:r>
            <a:r>
              <a:rPr lang="en-US" sz="2400" b="1" dirty="0" smtClean="0">
                <a:solidFill>
                  <a:schemeClr val="accent1"/>
                </a:solidFill>
              </a:rPr>
              <a:t> </a:t>
            </a:r>
          </a:p>
          <a:p>
            <a:pPr marL="342900" indent="-342900">
              <a:buFont typeface="Arial" panose="020B0604020202020204" pitchFamily="34" charset="0"/>
              <a:buChar char="•"/>
            </a:pPr>
            <a:r>
              <a:rPr lang="en-US" sz="2400" b="1" dirty="0" smtClean="0">
                <a:solidFill>
                  <a:schemeClr val="accent1"/>
                </a:solidFill>
              </a:rPr>
              <a:t>Moderately costly:</a:t>
            </a:r>
          </a:p>
          <a:p>
            <a:pPr marL="800100" lvl="1" indent="-342900">
              <a:buFont typeface="Arial" panose="020B0604020202020204" pitchFamily="34" charset="0"/>
              <a:buChar char="•"/>
            </a:pPr>
            <a:r>
              <a:rPr lang="en-US" sz="2400" b="1" dirty="0" smtClean="0">
                <a:solidFill>
                  <a:srgbClr val="50838E"/>
                </a:solidFill>
              </a:rPr>
              <a:t>Inspection</a:t>
            </a:r>
          </a:p>
          <a:p>
            <a:pPr marL="800100" lvl="1" indent="-342900">
              <a:buFont typeface="Arial" panose="020B0604020202020204" pitchFamily="34" charset="0"/>
              <a:buChar char="•"/>
            </a:pPr>
            <a:r>
              <a:rPr lang="en-US" sz="2400" b="1" dirty="0" smtClean="0">
                <a:solidFill>
                  <a:srgbClr val="50838E"/>
                </a:solidFill>
              </a:rPr>
              <a:t>Analytical procedures</a:t>
            </a:r>
          </a:p>
          <a:p>
            <a:pPr marL="800100" lvl="1" indent="-342900">
              <a:buFont typeface="Arial" panose="020B0604020202020204" pitchFamily="34" charset="0"/>
              <a:buChar char="•"/>
            </a:pPr>
            <a:r>
              <a:rPr lang="en-US" sz="2400" b="1" dirty="0" err="1" smtClean="0">
                <a:solidFill>
                  <a:srgbClr val="50838E"/>
                </a:solidFill>
              </a:rPr>
              <a:t>Reperformance</a:t>
            </a:r>
            <a:endParaRPr lang="en-US" sz="2400" b="1" dirty="0" smtClean="0">
              <a:solidFill>
                <a:srgbClr val="50838E"/>
              </a:solidFill>
            </a:endParaRPr>
          </a:p>
          <a:p>
            <a:pPr marL="342900" indent="-342900">
              <a:buFont typeface="Arial" panose="020B0604020202020204" pitchFamily="34" charset="0"/>
              <a:buChar char="•"/>
            </a:pPr>
            <a:r>
              <a:rPr lang="en-US" sz="2400" b="1" dirty="0" smtClean="0">
                <a:solidFill>
                  <a:schemeClr val="accent1"/>
                </a:solidFill>
              </a:rPr>
              <a:t>Least expensive:</a:t>
            </a:r>
          </a:p>
          <a:p>
            <a:pPr marL="800100" lvl="1" indent="-342900">
              <a:buFont typeface="Arial" panose="020B0604020202020204" pitchFamily="34" charset="0"/>
              <a:buChar char="•"/>
            </a:pPr>
            <a:r>
              <a:rPr lang="en-US" sz="2400" b="1" dirty="0" smtClean="0">
                <a:solidFill>
                  <a:srgbClr val="50838E"/>
                </a:solidFill>
              </a:rPr>
              <a:t>Observation</a:t>
            </a:r>
          </a:p>
          <a:p>
            <a:pPr marL="800100" lvl="1" indent="-342900">
              <a:buFont typeface="Arial" panose="020B0604020202020204" pitchFamily="34" charset="0"/>
              <a:buChar char="•"/>
            </a:pPr>
            <a:r>
              <a:rPr lang="en-US" sz="2400" b="1" dirty="0" smtClean="0">
                <a:solidFill>
                  <a:srgbClr val="50838E"/>
                </a:solidFill>
              </a:rPr>
              <a:t>Inquiries of the client</a:t>
            </a:r>
          </a:p>
          <a:p>
            <a:pPr marL="800100" lvl="1" indent="-342900">
              <a:spcAft>
                <a:spcPts val="1200"/>
              </a:spcAft>
              <a:buFont typeface="Arial" panose="020B0604020202020204" pitchFamily="34" charset="0"/>
              <a:buChar char="•"/>
            </a:pPr>
            <a:r>
              <a:rPr lang="en-US" sz="2400" b="1" dirty="0" smtClean="0">
                <a:solidFill>
                  <a:srgbClr val="50838E"/>
                </a:solidFill>
              </a:rPr>
              <a:t>Recalculation</a:t>
            </a:r>
            <a:endParaRPr lang="en-US" sz="2400" b="1" dirty="0">
              <a:solidFill>
                <a:srgbClr val="50838E"/>
              </a:solidFill>
            </a:endParaRPr>
          </a:p>
          <a:p>
            <a:r>
              <a:rPr lang="en-US" sz="2400" b="1" dirty="0" smtClean="0">
                <a:solidFill>
                  <a:schemeClr val="accent1"/>
                </a:solidFill>
              </a:rPr>
              <a:t>Terms used in audit procedures are defined in </a:t>
            </a:r>
            <a:r>
              <a:rPr lang="en-US" sz="2400" b="1" dirty="0" smtClean="0">
                <a:solidFill>
                  <a:srgbClr val="50838E"/>
                </a:solidFill>
              </a:rPr>
              <a:t>Table 7-5.</a:t>
            </a:r>
          </a:p>
          <a:p>
            <a:pPr marL="800100" lvl="1" indent="-342900">
              <a:spcAft>
                <a:spcPts val="1200"/>
              </a:spcAft>
              <a:buFont typeface="Arial" panose="020B0604020202020204" pitchFamily="34" charset="0"/>
              <a:buChar char="•"/>
            </a:pPr>
            <a:endParaRPr lang="en-US" sz="2400" dirty="0">
              <a:solidFill>
                <a:schemeClr val="accent1"/>
              </a:solidFill>
            </a:endParaRPr>
          </a:p>
          <a:p>
            <a:pPr marL="342900" indent="-342900">
              <a:spcAft>
                <a:spcPts val="1200"/>
              </a:spcAft>
              <a:buFont typeface="Arial" panose="020B0604020202020204" pitchFamily="34" charset="0"/>
              <a:buChar char="•"/>
            </a:pPr>
            <a:endParaRPr lang="en-US" sz="2400" dirty="0" smtClean="0">
              <a:solidFill>
                <a:schemeClr val="accent1"/>
              </a:solidFill>
            </a:endParaRPr>
          </a:p>
        </p:txBody>
      </p:sp>
    </p:spTree>
    <p:extLst>
      <p:ext uri="{BB962C8B-B14F-4D97-AF65-F5344CB8AC3E}">
        <p14:creationId xmlns:p14="http://schemas.microsoft.com/office/powerpoint/2010/main" val="12077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7-</a:t>
            </a:r>
            <a:fld id="{E31375A4-56A4-47D6-9801-1991572033F7}" type="slidenum">
              <a:rPr lang="en-US" smtClean="0"/>
              <a:t>22</a:t>
            </a:fld>
            <a:endParaRPr lang="en-US" dirty="0"/>
          </a:p>
        </p:txBody>
      </p:sp>
      <p:pic>
        <p:nvPicPr>
          <p:cNvPr id="5" name="Picture 4"/>
          <p:cNvPicPr>
            <a:picLocks noChangeAspect="1"/>
          </p:cNvPicPr>
          <p:nvPr/>
        </p:nvPicPr>
        <p:blipFill>
          <a:blip r:embed="rId2"/>
          <a:stretch>
            <a:fillRect/>
          </a:stretch>
        </p:blipFill>
        <p:spPr>
          <a:xfrm>
            <a:off x="201168" y="228904"/>
            <a:ext cx="11756246" cy="5856613"/>
          </a:xfrm>
          <a:prstGeom prst="rect">
            <a:avLst/>
          </a:prstGeom>
        </p:spPr>
      </p:pic>
    </p:spTree>
    <p:extLst>
      <p:ext uri="{BB962C8B-B14F-4D97-AF65-F5344CB8AC3E}">
        <p14:creationId xmlns:p14="http://schemas.microsoft.com/office/powerpoint/2010/main" val="289052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7-</a:t>
            </a:r>
            <a:fld id="{E31375A4-56A4-47D6-9801-1991572033F7}" type="slidenum">
              <a:rPr lang="en-US" smtClean="0"/>
              <a:t>23</a:t>
            </a:fld>
            <a:endParaRPr lang="en-US" dirty="0"/>
          </a:p>
        </p:txBody>
      </p:sp>
      <p:pic>
        <p:nvPicPr>
          <p:cNvPr id="4" name="Picture 3"/>
          <p:cNvPicPr>
            <a:picLocks noChangeAspect="1"/>
          </p:cNvPicPr>
          <p:nvPr/>
        </p:nvPicPr>
        <p:blipFill>
          <a:blip r:embed="rId2"/>
          <a:stretch>
            <a:fillRect/>
          </a:stretch>
        </p:blipFill>
        <p:spPr>
          <a:xfrm>
            <a:off x="88782" y="658368"/>
            <a:ext cx="12012012" cy="5295907"/>
          </a:xfrm>
          <a:prstGeom prst="rect">
            <a:avLst/>
          </a:prstGeom>
        </p:spPr>
      </p:pic>
    </p:spTree>
    <p:extLst>
      <p:ext uri="{BB962C8B-B14F-4D97-AF65-F5344CB8AC3E}">
        <p14:creationId xmlns:p14="http://schemas.microsoft.com/office/powerpoint/2010/main" val="70883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24</a:t>
            </a:fld>
            <a:endParaRPr lang="en-US" dirty="0">
              <a:solidFill>
                <a:srgbClr val="514A40"/>
              </a:solidFill>
            </a:endParaRPr>
          </a:p>
        </p:txBody>
      </p:sp>
      <p:sp>
        <p:nvSpPr>
          <p:cNvPr id="3" name="TextBox 2"/>
          <p:cNvSpPr txBox="1"/>
          <p:nvPr/>
        </p:nvSpPr>
        <p:spPr>
          <a:xfrm>
            <a:off x="2068068" y="2644170"/>
            <a:ext cx="8055864"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7-5</a:t>
            </a:r>
          </a:p>
          <a:p>
            <a:pPr marL="45720" indent="0" algn="ctr">
              <a:buNone/>
            </a:pPr>
            <a:r>
              <a:rPr lang="en-US" sz="3200" b="1" dirty="0">
                <a:solidFill>
                  <a:schemeClr val="accent1"/>
                </a:solidFill>
              </a:rPr>
              <a:t>Know the types of analytical procedures and their purposes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307092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Analytical procedures</a:t>
            </a:r>
            <a:br>
              <a:rPr lang="en-US" dirty="0" smtClean="0"/>
            </a:br>
            <a:endParaRPr lang="en-US" dirty="0"/>
          </a:p>
        </p:txBody>
      </p:sp>
      <p:sp>
        <p:nvSpPr>
          <p:cNvPr id="3" name="Content Placeholder 2"/>
          <p:cNvSpPr>
            <a:spLocks noGrp="1"/>
          </p:cNvSpPr>
          <p:nvPr>
            <p:ph idx="1"/>
          </p:nvPr>
        </p:nvSpPr>
        <p:spPr>
          <a:xfrm>
            <a:off x="1295400" y="1188720"/>
            <a:ext cx="10134600" cy="4754880"/>
          </a:xfrm>
        </p:spPr>
        <p:txBody>
          <a:bodyPr>
            <a:normAutofit fontScale="92500"/>
          </a:bodyPr>
          <a:lstStyle/>
          <a:p>
            <a:pPr marL="45720" indent="0">
              <a:lnSpc>
                <a:spcPct val="100000"/>
              </a:lnSpc>
              <a:buNone/>
            </a:pPr>
            <a:r>
              <a:rPr lang="en-US" sz="2800" b="1" dirty="0" smtClean="0">
                <a:solidFill>
                  <a:schemeClr val="accent1"/>
                </a:solidFill>
              </a:rPr>
              <a:t>Purposes of </a:t>
            </a:r>
            <a:r>
              <a:rPr lang="en-US" sz="2800" b="1" dirty="0" smtClean="0">
                <a:solidFill>
                  <a:srgbClr val="50838E"/>
                </a:solidFill>
              </a:rPr>
              <a:t>Analytical Procedures </a:t>
            </a:r>
            <a:r>
              <a:rPr lang="en-US" sz="2800" b="1" dirty="0" smtClean="0">
                <a:solidFill>
                  <a:schemeClr val="accent1"/>
                </a:solidFill>
              </a:rPr>
              <a:t>During the Audit Engagement:</a:t>
            </a:r>
          </a:p>
          <a:p>
            <a:pPr marL="560070" indent="-514350">
              <a:lnSpc>
                <a:spcPct val="100000"/>
              </a:lnSpc>
              <a:buFont typeface="+mj-lt"/>
              <a:buAutoNum type="arabicPeriod"/>
            </a:pPr>
            <a:r>
              <a:rPr lang="en-US" sz="2800" b="1" dirty="0" smtClean="0">
                <a:solidFill>
                  <a:schemeClr val="accent1"/>
                </a:solidFill>
              </a:rPr>
              <a:t>Analytical procedures </a:t>
            </a:r>
            <a:r>
              <a:rPr lang="en-US" sz="2800" b="1" dirty="0" smtClean="0">
                <a:solidFill>
                  <a:srgbClr val="50838E"/>
                </a:solidFill>
              </a:rPr>
              <a:t>are required in the planning phase</a:t>
            </a:r>
            <a:r>
              <a:rPr lang="en-US" sz="2800" b="1" dirty="0" smtClean="0">
                <a:solidFill>
                  <a:schemeClr val="accent1"/>
                </a:solidFill>
              </a:rPr>
              <a:t> as part of risk assessment to understand the client’s business and industry.</a:t>
            </a:r>
          </a:p>
          <a:p>
            <a:pPr marL="560070" indent="-514350">
              <a:lnSpc>
                <a:spcPct val="100000"/>
              </a:lnSpc>
              <a:buFont typeface="+mj-lt"/>
              <a:buAutoNum type="arabicPeriod"/>
            </a:pPr>
            <a:r>
              <a:rPr lang="en-US" sz="2800" b="1" dirty="0" smtClean="0">
                <a:solidFill>
                  <a:schemeClr val="accent1"/>
                </a:solidFill>
              </a:rPr>
              <a:t>Analytical procedures are often done </a:t>
            </a:r>
            <a:r>
              <a:rPr lang="en-US" sz="2800" b="1" dirty="0" smtClean="0">
                <a:solidFill>
                  <a:srgbClr val="50838E"/>
                </a:solidFill>
              </a:rPr>
              <a:t>during the testing phase </a:t>
            </a:r>
            <a:r>
              <a:rPr lang="en-US" sz="2800" b="1" dirty="0" smtClean="0">
                <a:solidFill>
                  <a:schemeClr val="accent1"/>
                </a:solidFill>
              </a:rPr>
              <a:t>of the audit as substantive tests in support of an account balance.</a:t>
            </a:r>
          </a:p>
          <a:p>
            <a:pPr marL="560070" indent="-514350">
              <a:lnSpc>
                <a:spcPct val="100000"/>
              </a:lnSpc>
              <a:buFont typeface="+mj-lt"/>
              <a:buAutoNum type="arabicPeriod"/>
            </a:pPr>
            <a:r>
              <a:rPr lang="en-US" sz="2800" b="1" dirty="0" smtClean="0">
                <a:solidFill>
                  <a:schemeClr val="accent1"/>
                </a:solidFill>
              </a:rPr>
              <a:t>Analytical procedures are </a:t>
            </a:r>
            <a:r>
              <a:rPr lang="en-US" sz="2800" b="1" dirty="0" smtClean="0">
                <a:solidFill>
                  <a:srgbClr val="50838E"/>
                </a:solidFill>
              </a:rPr>
              <a:t>required during the completion phase </a:t>
            </a:r>
            <a:r>
              <a:rPr lang="en-US" sz="2800" b="1" dirty="0" smtClean="0">
                <a:solidFill>
                  <a:schemeClr val="accent1"/>
                </a:solidFill>
              </a:rPr>
              <a:t>of the audit, serving as a final review for material misstatements.</a:t>
            </a:r>
            <a:endParaRPr lang="en-US" sz="2800" b="1" dirty="0" smtClean="0">
              <a:solidFill>
                <a:srgbClr val="50838E"/>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25</a:t>
            </a:fld>
            <a:endParaRPr lang="en-US" dirty="0">
              <a:solidFill>
                <a:srgbClr val="514A40"/>
              </a:solidFill>
            </a:endParaRPr>
          </a:p>
        </p:txBody>
      </p:sp>
    </p:spTree>
    <p:extLst>
      <p:ext uri="{BB962C8B-B14F-4D97-AF65-F5344CB8AC3E}">
        <p14:creationId xmlns:p14="http://schemas.microsoft.com/office/powerpoint/2010/main" val="296529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analytical procedures (cont.)</a:t>
            </a:r>
            <a:br>
              <a:rPr lang="en-US" dirty="0" smtClean="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26</a:t>
            </a:fld>
            <a:endParaRPr lang="en-US" dirty="0">
              <a:solidFill>
                <a:srgbClr val="514A40"/>
              </a:solidFill>
            </a:endParaRPr>
          </a:p>
        </p:txBody>
      </p:sp>
      <p:sp>
        <p:nvSpPr>
          <p:cNvPr id="5" name="TextBox 4"/>
          <p:cNvSpPr txBox="1"/>
          <p:nvPr/>
        </p:nvSpPr>
        <p:spPr>
          <a:xfrm>
            <a:off x="832104" y="1295400"/>
            <a:ext cx="10552588" cy="4185761"/>
          </a:xfrm>
          <a:prstGeom prst="rect">
            <a:avLst/>
          </a:prstGeom>
          <a:noFill/>
        </p:spPr>
        <p:txBody>
          <a:bodyPr wrap="square" rtlCol="0">
            <a:spAutoFit/>
          </a:bodyPr>
          <a:lstStyle/>
          <a:p>
            <a:pPr>
              <a:spcAft>
                <a:spcPts val="1200"/>
              </a:spcAft>
            </a:pPr>
            <a:r>
              <a:rPr lang="en-US" sz="2600" b="1" dirty="0" smtClean="0">
                <a:solidFill>
                  <a:srgbClr val="50838E"/>
                </a:solidFill>
              </a:rPr>
              <a:t>Types of Analytical Procedures—</a:t>
            </a:r>
            <a:r>
              <a:rPr lang="en-US" sz="2600" b="1" dirty="0" smtClean="0">
                <a:solidFill>
                  <a:schemeClr val="accent1"/>
                </a:solidFill>
              </a:rPr>
              <a:t>Auditors compare client data with:</a:t>
            </a:r>
          </a:p>
          <a:p>
            <a:pPr marL="514350" indent="-514350">
              <a:spcAft>
                <a:spcPts val="1200"/>
              </a:spcAft>
              <a:buFont typeface="+mj-lt"/>
              <a:buAutoNum type="arabicPeriod"/>
            </a:pPr>
            <a:r>
              <a:rPr lang="en-US" sz="2600" b="1" dirty="0" smtClean="0">
                <a:solidFill>
                  <a:schemeClr val="accent1"/>
                </a:solidFill>
              </a:rPr>
              <a:t>Industry data</a:t>
            </a:r>
          </a:p>
          <a:p>
            <a:pPr marL="514350" indent="-514350">
              <a:spcAft>
                <a:spcPts val="1200"/>
              </a:spcAft>
              <a:buFont typeface="+mj-lt"/>
              <a:buAutoNum type="arabicPeriod"/>
            </a:pPr>
            <a:r>
              <a:rPr lang="en-US" sz="2600" b="1" dirty="0" smtClean="0">
                <a:solidFill>
                  <a:schemeClr val="accent1"/>
                </a:solidFill>
              </a:rPr>
              <a:t>Similar prior-period data</a:t>
            </a:r>
          </a:p>
          <a:p>
            <a:pPr marL="514350" indent="-514350">
              <a:spcAft>
                <a:spcPts val="1200"/>
              </a:spcAft>
              <a:buFont typeface="+mj-lt"/>
              <a:buAutoNum type="arabicPeriod"/>
            </a:pPr>
            <a:r>
              <a:rPr lang="en-US" sz="2600" b="1" dirty="0" smtClean="0">
                <a:solidFill>
                  <a:schemeClr val="accent1"/>
                </a:solidFill>
              </a:rPr>
              <a:t>Client-determined expected results</a:t>
            </a:r>
          </a:p>
          <a:p>
            <a:pPr marL="514350" indent="-514350">
              <a:spcAft>
                <a:spcPts val="1200"/>
              </a:spcAft>
              <a:buFont typeface="+mj-lt"/>
              <a:buAutoNum type="arabicPeriod"/>
            </a:pPr>
            <a:r>
              <a:rPr lang="en-US" sz="2600" b="1" dirty="0" smtClean="0">
                <a:solidFill>
                  <a:schemeClr val="accent1"/>
                </a:solidFill>
              </a:rPr>
              <a:t>Auditor-determined expected results</a:t>
            </a:r>
          </a:p>
          <a:p>
            <a:pPr>
              <a:spcAft>
                <a:spcPts val="1200"/>
              </a:spcAft>
            </a:pPr>
            <a:endParaRPr lang="en-US" b="1" dirty="0">
              <a:solidFill>
                <a:schemeClr val="accent1"/>
              </a:solidFill>
            </a:endParaRPr>
          </a:p>
          <a:p>
            <a:pPr>
              <a:spcAft>
                <a:spcPts val="1200"/>
              </a:spcAft>
            </a:pPr>
            <a:r>
              <a:rPr lang="en-US" sz="2400" b="1" dirty="0" smtClean="0">
                <a:solidFill>
                  <a:schemeClr val="accent1"/>
                </a:solidFill>
              </a:rPr>
              <a:t>Internal comparisons and relationships are detailed in </a:t>
            </a:r>
            <a:r>
              <a:rPr lang="en-US" sz="2400" b="1" dirty="0" smtClean="0">
                <a:solidFill>
                  <a:srgbClr val="50838E"/>
                </a:solidFill>
              </a:rPr>
              <a:t>Table 7-6</a:t>
            </a:r>
            <a:r>
              <a:rPr lang="en-US" sz="2400" b="1" dirty="0">
                <a:solidFill>
                  <a:srgbClr val="50838E"/>
                </a:solidFill>
              </a:rPr>
              <a:t>.</a:t>
            </a:r>
          </a:p>
          <a:p>
            <a:pPr>
              <a:spcAft>
                <a:spcPts val="1200"/>
              </a:spcAft>
            </a:pPr>
            <a:r>
              <a:rPr lang="en-US" sz="2400" b="1" dirty="0" smtClean="0">
                <a:solidFill>
                  <a:schemeClr val="accent1"/>
                </a:solidFill>
              </a:rPr>
              <a:t>An example of a substantive analytical procedure is included in </a:t>
            </a:r>
            <a:r>
              <a:rPr lang="en-US" sz="2400" b="1" dirty="0" smtClean="0">
                <a:solidFill>
                  <a:srgbClr val="50838E"/>
                </a:solidFill>
              </a:rPr>
              <a:t>Figure 7-2</a:t>
            </a:r>
            <a:r>
              <a:rPr lang="en-US" sz="2400" b="1" dirty="0">
                <a:solidFill>
                  <a:srgbClr val="50838E"/>
                </a:solidFill>
              </a:rPr>
              <a:t>.</a:t>
            </a:r>
          </a:p>
        </p:txBody>
      </p:sp>
    </p:spTree>
    <p:extLst>
      <p:ext uri="{BB962C8B-B14F-4D97-AF65-F5344CB8AC3E}">
        <p14:creationId xmlns:p14="http://schemas.microsoft.com/office/powerpoint/2010/main" val="49985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7-</a:t>
            </a:r>
            <a:fld id="{E31375A4-56A4-47D6-9801-1991572033F7}" type="slidenum">
              <a:rPr lang="en-US" smtClean="0"/>
              <a:t>27</a:t>
            </a:fld>
            <a:endParaRPr lang="en-US" dirty="0"/>
          </a:p>
        </p:txBody>
      </p:sp>
      <p:pic>
        <p:nvPicPr>
          <p:cNvPr id="4" name="Picture 3"/>
          <p:cNvPicPr>
            <a:picLocks noChangeAspect="1"/>
          </p:cNvPicPr>
          <p:nvPr/>
        </p:nvPicPr>
        <p:blipFill>
          <a:blip r:embed="rId2"/>
          <a:stretch>
            <a:fillRect/>
          </a:stretch>
        </p:blipFill>
        <p:spPr>
          <a:xfrm>
            <a:off x="560624" y="1160066"/>
            <a:ext cx="11070751" cy="4537867"/>
          </a:xfrm>
          <a:prstGeom prst="rect">
            <a:avLst/>
          </a:prstGeom>
        </p:spPr>
      </p:pic>
    </p:spTree>
    <p:extLst>
      <p:ext uri="{BB962C8B-B14F-4D97-AF65-F5344CB8AC3E}">
        <p14:creationId xmlns:p14="http://schemas.microsoft.com/office/powerpoint/2010/main" val="122134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7-</a:t>
            </a:r>
            <a:fld id="{E31375A4-56A4-47D6-9801-1991572033F7}" type="slidenum">
              <a:rPr lang="en-US" smtClean="0"/>
              <a:t>28</a:t>
            </a:fld>
            <a:endParaRPr lang="en-US" dirty="0"/>
          </a:p>
        </p:txBody>
      </p:sp>
      <p:pic>
        <p:nvPicPr>
          <p:cNvPr id="4" name="Picture 3"/>
          <p:cNvPicPr>
            <a:picLocks noChangeAspect="1"/>
          </p:cNvPicPr>
          <p:nvPr/>
        </p:nvPicPr>
        <p:blipFill>
          <a:blip r:embed="rId2"/>
          <a:stretch>
            <a:fillRect/>
          </a:stretch>
        </p:blipFill>
        <p:spPr>
          <a:xfrm>
            <a:off x="174995" y="502920"/>
            <a:ext cx="5600963" cy="5201296"/>
          </a:xfrm>
          <a:prstGeom prst="rect">
            <a:avLst/>
          </a:prstGeom>
        </p:spPr>
      </p:pic>
      <p:pic>
        <p:nvPicPr>
          <p:cNvPr id="5" name="Picture 4"/>
          <p:cNvPicPr>
            <a:picLocks noChangeAspect="1"/>
          </p:cNvPicPr>
          <p:nvPr/>
        </p:nvPicPr>
        <p:blipFill>
          <a:blip r:embed="rId3"/>
          <a:stretch>
            <a:fillRect/>
          </a:stretch>
        </p:blipFill>
        <p:spPr>
          <a:xfrm>
            <a:off x="5928774" y="886968"/>
            <a:ext cx="6075613" cy="4931048"/>
          </a:xfrm>
          <a:prstGeom prst="rect">
            <a:avLst/>
          </a:prstGeom>
        </p:spPr>
      </p:pic>
    </p:spTree>
    <p:extLst>
      <p:ext uri="{BB962C8B-B14F-4D97-AF65-F5344CB8AC3E}">
        <p14:creationId xmlns:p14="http://schemas.microsoft.com/office/powerpoint/2010/main" val="41089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29</a:t>
            </a:fld>
            <a:endParaRPr lang="en-US" dirty="0">
              <a:solidFill>
                <a:srgbClr val="514A40"/>
              </a:solidFill>
            </a:endParaRPr>
          </a:p>
        </p:txBody>
      </p:sp>
      <p:sp>
        <p:nvSpPr>
          <p:cNvPr id="3" name="TextBox 2"/>
          <p:cNvSpPr txBox="1"/>
          <p:nvPr/>
        </p:nvSpPr>
        <p:spPr>
          <a:xfrm>
            <a:off x="2068068" y="2890391"/>
            <a:ext cx="8055864" cy="1077218"/>
          </a:xfrm>
          <a:prstGeom prst="rect">
            <a:avLst/>
          </a:prstGeom>
          <a:solidFill>
            <a:srgbClr val="ABECDB"/>
          </a:solidFill>
        </p:spPr>
        <p:txBody>
          <a:bodyPr wrap="square" rtlCol="0">
            <a:spAutoFit/>
          </a:bodyPr>
          <a:lstStyle/>
          <a:p>
            <a:pPr algn="ctr"/>
            <a:r>
              <a:rPr lang="en-US" sz="3200" b="1" dirty="0" smtClean="0">
                <a:solidFill>
                  <a:schemeClr val="accent1"/>
                </a:solidFill>
              </a:rPr>
              <a:t>OBJECTIVE 7-6</a:t>
            </a:r>
          </a:p>
          <a:p>
            <a:pPr marL="45720" indent="0" algn="ctr">
              <a:buNone/>
            </a:pPr>
            <a:r>
              <a:rPr lang="en-US" sz="3200" b="1" dirty="0">
                <a:solidFill>
                  <a:schemeClr val="accent1"/>
                </a:solidFill>
              </a:rPr>
              <a:t>Compute common financial ratios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366127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3</a:t>
            </a:fld>
            <a:endParaRPr lang="en-US" dirty="0">
              <a:solidFill>
                <a:srgbClr val="514A40"/>
              </a:solidFill>
            </a:endParaRPr>
          </a:p>
        </p:txBody>
      </p:sp>
      <p:sp>
        <p:nvSpPr>
          <p:cNvPr id="3" name="TextBox 2"/>
          <p:cNvSpPr txBox="1"/>
          <p:nvPr/>
        </p:nvSpPr>
        <p:spPr>
          <a:xfrm>
            <a:off x="2420112" y="2644170"/>
            <a:ext cx="7351776"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7-1</a:t>
            </a:r>
          </a:p>
          <a:p>
            <a:pPr algn="ctr"/>
            <a:r>
              <a:rPr lang="en-US" sz="3200" b="1" dirty="0">
                <a:solidFill>
                  <a:schemeClr val="accent1"/>
                </a:solidFill>
              </a:rPr>
              <a:t>Contrast audit evidence with evidence used by other professions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Common financial ratios</a:t>
            </a:r>
            <a:br>
              <a:rPr lang="en-US" dirty="0" smtClean="0"/>
            </a:br>
            <a:endParaRPr lang="en-US" dirty="0"/>
          </a:p>
        </p:txBody>
      </p:sp>
      <p:sp>
        <p:nvSpPr>
          <p:cNvPr id="3" name="Content Placeholder 2"/>
          <p:cNvSpPr>
            <a:spLocks noGrp="1"/>
          </p:cNvSpPr>
          <p:nvPr>
            <p:ph idx="1"/>
          </p:nvPr>
        </p:nvSpPr>
        <p:spPr>
          <a:xfrm>
            <a:off x="1295400" y="1188720"/>
            <a:ext cx="10134600" cy="4754880"/>
          </a:xfrm>
        </p:spPr>
        <p:txBody>
          <a:bodyPr>
            <a:normAutofit lnSpcReduction="10000"/>
          </a:bodyPr>
          <a:lstStyle/>
          <a:p>
            <a:pPr marL="45720" indent="0">
              <a:buNone/>
            </a:pPr>
            <a:r>
              <a:rPr lang="en-US" sz="2800" b="1" dirty="0" smtClean="0">
                <a:solidFill>
                  <a:srgbClr val="50838E"/>
                </a:solidFill>
              </a:rPr>
              <a:t>Financial ratios fall into several categories:</a:t>
            </a:r>
          </a:p>
          <a:p>
            <a:r>
              <a:rPr lang="en-US" sz="2600" b="1" dirty="0" smtClean="0">
                <a:solidFill>
                  <a:schemeClr val="accent1"/>
                </a:solidFill>
              </a:rPr>
              <a:t>Short-Term Debt-Paying Ability:</a:t>
            </a:r>
          </a:p>
          <a:p>
            <a:pPr lvl="1"/>
            <a:r>
              <a:rPr lang="en-US" sz="2400" b="1" dirty="0" smtClean="0">
                <a:solidFill>
                  <a:srgbClr val="50838E"/>
                </a:solidFill>
              </a:rPr>
              <a:t>Cash ratio</a:t>
            </a:r>
          </a:p>
          <a:p>
            <a:pPr lvl="1"/>
            <a:r>
              <a:rPr lang="en-US" sz="2400" b="1" dirty="0" smtClean="0">
                <a:solidFill>
                  <a:srgbClr val="50838E"/>
                </a:solidFill>
              </a:rPr>
              <a:t>Quick ratio</a:t>
            </a:r>
          </a:p>
          <a:p>
            <a:pPr lvl="1"/>
            <a:r>
              <a:rPr lang="en-US" sz="2400" b="1" dirty="0" smtClean="0">
                <a:solidFill>
                  <a:srgbClr val="50838E"/>
                </a:solidFill>
              </a:rPr>
              <a:t>Current ratio</a:t>
            </a:r>
          </a:p>
          <a:p>
            <a:r>
              <a:rPr lang="en-US" sz="2600" b="1" dirty="0" smtClean="0">
                <a:solidFill>
                  <a:schemeClr val="accent1"/>
                </a:solidFill>
              </a:rPr>
              <a:t>Liquidity Activity Ratios:</a:t>
            </a:r>
          </a:p>
          <a:p>
            <a:pPr lvl="1"/>
            <a:r>
              <a:rPr lang="en-US" sz="2400" b="1" dirty="0" smtClean="0">
                <a:solidFill>
                  <a:srgbClr val="50838E"/>
                </a:solidFill>
              </a:rPr>
              <a:t>Accounts receivable turnover</a:t>
            </a:r>
          </a:p>
          <a:p>
            <a:pPr lvl="1"/>
            <a:r>
              <a:rPr lang="en-US" sz="2400" b="1" dirty="0" smtClean="0">
                <a:solidFill>
                  <a:srgbClr val="50838E"/>
                </a:solidFill>
              </a:rPr>
              <a:t>Days to collect receivables</a:t>
            </a:r>
          </a:p>
          <a:p>
            <a:pPr lvl="1"/>
            <a:r>
              <a:rPr lang="en-US" sz="2400" b="1" dirty="0" smtClean="0">
                <a:solidFill>
                  <a:srgbClr val="50838E"/>
                </a:solidFill>
              </a:rPr>
              <a:t>Inventory  turnover</a:t>
            </a:r>
          </a:p>
          <a:p>
            <a:pPr lvl="1"/>
            <a:r>
              <a:rPr lang="en-US" sz="2400" b="1" dirty="0" smtClean="0">
                <a:solidFill>
                  <a:srgbClr val="50838E"/>
                </a:solidFill>
              </a:rPr>
              <a:t>Days to sell inventory</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30</a:t>
            </a:fld>
            <a:endParaRPr lang="en-US" dirty="0">
              <a:solidFill>
                <a:srgbClr val="514A40"/>
              </a:solidFill>
            </a:endParaRPr>
          </a:p>
        </p:txBody>
      </p:sp>
    </p:spTree>
    <p:extLst>
      <p:ext uri="{BB962C8B-B14F-4D97-AF65-F5344CB8AC3E}">
        <p14:creationId xmlns:p14="http://schemas.microsoft.com/office/powerpoint/2010/main" val="412668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common financial ratios (cont.)</a:t>
            </a:r>
            <a:br>
              <a:rPr lang="en-US" dirty="0" smtClean="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31</a:t>
            </a:fld>
            <a:endParaRPr lang="en-US" dirty="0">
              <a:solidFill>
                <a:srgbClr val="514A40"/>
              </a:solidFill>
            </a:endParaRPr>
          </a:p>
        </p:txBody>
      </p:sp>
      <p:sp>
        <p:nvSpPr>
          <p:cNvPr id="5" name="TextBox 4"/>
          <p:cNvSpPr txBox="1"/>
          <p:nvPr/>
        </p:nvSpPr>
        <p:spPr>
          <a:xfrm>
            <a:off x="832104" y="1295400"/>
            <a:ext cx="10451592" cy="523220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400" b="1" dirty="0" smtClean="0">
                <a:solidFill>
                  <a:schemeClr val="accent1"/>
                </a:solidFill>
              </a:rPr>
              <a:t>Ability to Meet Long-Term Debt Obligations:</a:t>
            </a:r>
          </a:p>
          <a:p>
            <a:pPr marL="914400" lvl="1" indent="-457200">
              <a:spcAft>
                <a:spcPts val="1200"/>
              </a:spcAft>
              <a:buFont typeface="Arial" panose="020B0604020202020204" pitchFamily="34" charset="0"/>
              <a:buChar char="•"/>
            </a:pPr>
            <a:r>
              <a:rPr lang="en-US" sz="2400" b="1" dirty="0" smtClean="0">
                <a:solidFill>
                  <a:srgbClr val="50838E"/>
                </a:solidFill>
              </a:rPr>
              <a:t>Debt to equity </a:t>
            </a:r>
          </a:p>
          <a:p>
            <a:pPr marL="914400" lvl="1" indent="-457200">
              <a:spcAft>
                <a:spcPts val="1200"/>
              </a:spcAft>
              <a:buFont typeface="Arial" panose="020B0604020202020204" pitchFamily="34" charset="0"/>
              <a:buChar char="•"/>
            </a:pPr>
            <a:r>
              <a:rPr lang="en-US" sz="2400" b="1" dirty="0" smtClean="0">
                <a:solidFill>
                  <a:srgbClr val="50838E"/>
                </a:solidFill>
              </a:rPr>
              <a:t>Times interest earned</a:t>
            </a:r>
          </a:p>
          <a:p>
            <a:pPr marL="457200" indent="-457200">
              <a:spcAft>
                <a:spcPts val="1200"/>
              </a:spcAft>
              <a:buFont typeface="Arial" panose="020B0604020202020204" pitchFamily="34" charset="0"/>
              <a:buChar char="•"/>
            </a:pPr>
            <a:r>
              <a:rPr lang="en-US" sz="2400" b="1" dirty="0" smtClean="0">
                <a:solidFill>
                  <a:schemeClr val="accent1"/>
                </a:solidFill>
              </a:rPr>
              <a:t>Profitability Ratios:</a:t>
            </a:r>
          </a:p>
          <a:p>
            <a:pPr marL="914400" lvl="1" indent="-457200">
              <a:spcAft>
                <a:spcPts val="1200"/>
              </a:spcAft>
              <a:buFont typeface="Arial" panose="020B0604020202020204" pitchFamily="34" charset="0"/>
              <a:buChar char="•"/>
            </a:pPr>
            <a:r>
              <a:rPr lang="en-US" sz="2400" b="1" dirty="0" smtClean="0">
                <a:solidFill>
                  <a:srgbClr val="50838E"/>
                </a:solidFill>
              </a:rPr>
              <a:t>Earnings per share</a:t>
            </a:r>
          </a:p>
          <a:p>
            <a:pPr marL="914400" lvl="1" indent="-457200">
              <a:spcAft>
                <a:spcPts val="1200"/>
              </a:spcAft>
              <a:buFont typeface="Arial" panose="020B0604020202020204" pitchFamily="34" charset="0"/>
              <a:buChar char="•"/>
            </a:pPr>
            <a:r>
              <a:rPr lang="en-US" sz="2400" b="1" dirty="0" smtClean="0">
                <a:solidFill>
                  <a:srgbClr val="50838E"/>
                </a:solidFill>
              </a:rPr>
              <a:t>Gross profit percentage</a:t>
            </a:r>
          </a:p>
          <a:p>
            <a:pPr marL="914400" lvl="1" indent="-457200">
              <a:spcAft>
                <a:spcPts val="1200"/>
              </a:spcAft>
              <a:buFont typeface="Arial" panose="020B0604020202020204" pitchFamily="34" charset="0"/>
              <a:buChar char="•"/>
            </a:pPr>
            <a:r>
              <a:rPr lang="en-US" sz="2400" b="1" dirty="0" smtClean="0">
                <a:solidFill>
                  <a:srgbClr val="50838E"/>
                </a:solidFill>
              </a:rPr>
              <a:t>Profit margin</a:t>
            </a:r>
          </a:p>
          <a:p>
            <a:pPr marL="914400" lvl="1" indent="-457200">
              <a:spcAft>
                <a:spcPts val="1200"/>
              </a:spcAft>
              <a:buFont typeface="Arial" panose="020B0604020202020204" pitchFamily="34" charset="0"/>
              <a:buChar char="•"/>
            </a:pPr>
            <a:r>
              <a:rPr lang="en-US" sz="2400" b="1" dirty="0" smtClean="0">
                <a:solidFill>
                  <a:srgbClr val="50838E"/>
                </a:solidFill>
              </a:rPr>
              <a:t>Return on assets</a:t>
            </a:r>
          </a:p>
          <a:p>
            <a:pPr marL="914400" lvl="1" indent="-457200">
              <a:spcAft>
                <a:spcPts val="1200"/>
              </a:spcAft>
              <a:buFont typeface="Arial" panose="020B0604020202020204" pitchFamily="34" charset="0"/>
              <a:buChar char="•"/>
            </a:pPr>
            <a:r>
              <a:rPr lang="en-US" sz="2400" b="1" dirty="0" smtClean="0">
                <a:solidFill>
                  <a:srgbClr val="50838E"/>
                </a:solidFill>
              </a:rPr>
              <a:t>Return on common equity</a:t>
            </a:r>
          </a:p>
          <a:p>
            <a:pPr marL="457200" indent="-457200">
              <a:spcAft>
                <a:spcPts val="1200"/>
              </a:spcAft>
              <a:buFont typeface="Arial" panose="020B0604020202020204" pitchFamily="34" charset="0"/>
              <a:buChar char="•"/>
            </a:pPr>
            <a:endParaRPr lang="en-US" sz="2800" dirty="0" smtClean="0">
              <a:solidFill>
                <a:srgbClr val="50838E"/>
              </a:solidFill>
            </a:endParaRPr>
          </a:p>
        </p:txBody>
      </p:sp>
    </p:spTree>
    <p:extLst>
      <p:ext uri="{BB962C8B-B14F-4D97-AF65-F5344CB8AC3E}">
        <p14:creationId xmlns:p14="http://schemas.microsoft.com/office/powerpoint/2010/main" val="158088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32</a:t>
            </a:fld>
            <a:endParaRPr lang="en-US" dirty="0">
              <a:solidFill>
                <a:srgbClr val="514A40"/>
              </a:solidFill>
            </a:endParaRPr>
          </a:p>
        </p:txBody>
      </p:sp>
      <p:sp>
        <p:nvSpPr>
          <p:cNvPr id="3" name="TextBox 2"/>
          <p:cNvSpPr txBox="1"/>
          <p:nvPr/>
        </p:nvSpPr>
        <p:spPr>
          <a:xfrm>
            <a:off x="2035117" y="2742110"/>
            <a:ext cx="8055864" cy="1077218"/>
          </a:xfrm>
          <a:prstGeom prst="rect">
            <a:avLst/>
          </a:prstGeom>
          <a:solidFill>
            <a:srgbClr val="ABECDB"/>
          </a:solidFill>
        </p:spPr>
        <p:txBody>
          <a:bodyPr wrap="square" rtlCol="0">
            <a:spAutoFit/>
          </a:bodyPr>
          <a:lstStyle/>
          <a:p>
            <a:pPr algn="ctr"/>
            <a:r>
              <a:rPr lang="en-US" sz="3200" b="1" dirty="0" smtClean="0">
                <a:solidFill>
                  <a:schemeClr val="accent1"/>
                </a:solidFill>
              </a:rPr>
              <a:t>OBJECTIVE 7-8</a:t>
            </a:r>
          </a:p>
          <a:p>
            <a:pPr marL="45720" indent="0" algn="ctr">
              <a:buNone/>
            </a:pPr>
            <a:r>
              <a:rPr lang="en-US" sz="3200" b="1" dirty="0">
                <a:solidFill>
                  <a:schemeClr val="accent1"/>
                </a:solidFill>
              </a:rPr>
              <a:t>Prepare organized audit documentation</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29389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Audit documentation</a:t>
            </a:r>
            <a:br>
              <a:rPr lang="en-US" dirty="0" smtClean="0"/>
            </a:br>
            <a:endParaRPr lang="en-US" dirty="0"/>
          </a:p>
        </p:txBody>
      </p:sp>
      <p:sp>
        <p:nvSpPr>
          <p:cNvPr id="3" name="Content Placeholder 2"/>
          <p:cNvSpPr>
            <a:spLocks noGrp="1"/>
          </p:cNvSpPr>
          <p:nvPr>
            <p:ph idx="1"/>
          </p:nvPr>
        </p:nvSpPr>
        <p:spPr>
          <a:xfrm>
            <a:off x="1295400" y="1188719"/>
            <a:ext cx="10163432" cy="4775475"/>
          </a:xfrm>
        </p:spPr>
        <p:txBody>
          <a:bodyPr>
            <a:normAutofit fontScale="92500" lnSpcReduction="10000"/>
          </a:bodyPr>
          <a:lstStyle/>
          <a:p>
            <a:pPr marL="45720" indent="0">
              <a:lnSpc>
                <a:spcPct val="100000"/>
              </a:lnSpc>
              <a:buNone/>
            </a:pPr>
            <a:r>
              <a:rPr lang="en-US" sz="2800" b="1" dirty="0" smtClean="0">
                <a:solidFill>
                  <a:srgbClr val="50838E"/>
                </a:solidFill>
              </a:rPr>
              <a:t>Audit documentation </a:t>
            </a:r>
            <a:r>
              <a:rPr lang="en-US" sz="2800" b="1" dirty="0" smtClean="0">
                <a:solidFill>
                  <a:schemeClr val="accent1"/>
                </a:solidFill>
              </a:rPr>
              <a:t>is the record of the audit procedures performed, relevant audit evidence, and conclusions the auditor reached.</a:t>
            </a:r>
          </a:p>
          <a:p>
            <a:pPr marL="45720" indent="0">
              <a:buNone/>
            </a:pPr>
            <a:r>
              <a:rPr lang="en-US" sz="2800" b="1" dirty="0" smtClean="0">
                <a:solidFill>
                  <a:schemeClr val="accent1"/>
                </a:solidFill>
              </a:rPr>
              <a:t>Purposes of Audit Documentation:</a:t>
            </a:r>
          </a:p>
          <a:p>
            <a:pPr>
              <a:spcBef>
                <a:spcPts val="1500"/>
              </a:spcBef>
            </a:pPr>
            <a:r>
              <a:rPr lang="en-US" sz="2600" b="1" dirty="0" smtClean="0">
                <a:solidFill>
                  <a:srgbClr val="50838E"/>
                </a:solidFill>
              </a:rPr>
              <a:t>Basis for planning the audit</a:t>
            </a:r>
          </a:p>
          <a:p>
            <a:pPr>
              <a:spcBef>
                <a:spcPts val="1500"/>
              </a:spcBef>
            </a:pPr>
            <a:r>
              <a:rPr lang="en-US" sz="2600" b="1" dirty="0" smtClean="0">
                <a:solidFill>
                  <a:srgbClr val="50838E"/>
                </a:solidFill>
              </a:rPr>
              <a:t>Record of the evidence accumulated and the results of the tests</a:t>
            </a:r>
          </a:p>
          <a:p>
            <a:pPr>
              <a:spcBef>
                <a:spcPts val="1500"/>
              </a:spcBef>
            </a:pPr>
            <a:r>
              <a:rPr lang="en-US" sz="2600" b="1" dirty="0" smtClean="0">
                <a:solidFill>
                  <a:srgbClr val="50838E"/>
                </a:solidFill>
              </a:rPr>
              <a:t>Data for determining the proper type of audit report</a:t>
            </a:r>
          </a:p>
          <a:p>
            <a:pPr>
              <a:spcBef>
                <a:spcPts val="1500"/>
              </a:spcBef>
            </a:pPr>
            <a:r>
              <a:rPr lang="en-US" sz="2600" b="1" dirty="0" smtClean="0">
                <a:solidFill>
                  <a:srgbClr val="50838E"/>
                </a:solidFill>
              </a:rPr>
              <a:t>Basis for review by supervisors and partners</a:t>
            </a:r>
          </a:p>
          <a:p>
            <a:pPr marL="45720" indent="0">
              <a:lnSpc>
                <a:spcPct val="101000"/>
              </a:lnSpc>
              <a:buNone/>
            </a:pPr>
            <a:r>
              <a:rPr lang="en-US" sz="2800" b="1" dirty="0" smtClean="0">
                <a:solidFill>
                  <a:schemeClr val="accent1"/>
                </a:solidFill>
              </a:rPr>
              <a:t>Ownership of the Audit Files: All audit files are the</a:t>
            </a:r>
            <a:r>
              <a:rPr lang="en-US" sz="2800" b="1" dirty="0" smtClean="0">
                <a:solidFill>
                  <a:srgbClr val="50838E"/>
                </a:solidFill>
              </a:rPr>
              <a:t> property of the auditor.</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33</a:t>
            </a:fld>
            <a:endParaRPr lang="en-US" dirty="0">
              <a:solidFill>
                <a:srgbClr val="514A40"/>
              </a:solidFill>
            </a:endParaRPr>
          </a:p>
        </p:txBody>
      </p:sp>
    </p:spTree>
    <p:extLst>
      <p:ext uri="{BB962C8B-B14F-4D97-AF65-F5344CB8AC3E}">
        <p14:creationId xmlns:p14="http://schemas.microsoft.com/office/powerpoint/2010/main" val="121032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audit documentation (cont.)</a:t>
            </a:r>
            <a:br>
              <a:rPr lang="en-US" dirty="0" smtClean="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34</a:t>
            </a:fld>
            <a:endParaRPr lang="en-US" dirty="0">
              <a:solidFill>
                <a:srgbClr val="514A40"/>
              </a:solidFill>
            </a:endParaRPr>
          </a:p>
        </p:txBody>
      </p:sp>
      <p:sp>
        <p:nvSpPr>
          <p:cNvPr id="5" name="TextBox 4"/>
          <p:cNvSpPr txBox="1"/>
          <p:nvPr/>
        </p:nvSpPr>
        <p:spPr>
          <a:xfrm>
            <a:off x="832104" y="1295400"/>
            <a:ext cx="10451592" cy="4154984"/>
          </a:xfrm>
          <a:prstGeom prst="rect">
            <a:avLst/>
          </a:prstGeom>
          <a:noFill/>
        </p:spPr>
        <p:txBody>
          <a:bodyPr wrap="square" rtlCol="0">
            <a:spAutoFit/>
          </a:bodyPr>
          <a:lstStyle/>
          <a:p>
            <a:pPr>
              <a:spcAft>
                <a:spcPts val="1200"/>
              </a:spcAft>
            </a:pPr>
            <a:r>
              <a:rPr lang="en-US" sz="2800" b="1" dirty="0" smtClean="0">
                <a:solidFill>
                  <a:srgbClr val="50838E"/>
                </a:solidFill>
              </a:rPr>
              <a:t>Confidentiality of Audit Files</a:t>
            </a:r>
            <a:r>
              <a:rPr lang="en-US" sz="2800" b="1" dirty="0">
                <a:solidFill>
                  <a:srgbClr val="50838E"/>
                </a:solidFill>
              </a:rPr>
              <a:t>: </a:t>
            </a:r>
            <a:r>
              <a:rPr lang="en-US" sz="2800" b="1" dirty="0" smtClean="0">
                <a:solidFill>
                  <a:schemeClr val="accent1"/>
                </a:solidFill>
              </a:rPr>
              <a:t> </a:t>
            </a:r>
          </a:p>
          <a:p>
            <a:pPr>
              <a:spcAft>
                <a:spcPts val="1200"/>
              </a:spcAft>
            </a:pPr>
            <a:r>
              <a:rPr lang="en-US" sz="2400" b="1" dirty="0" smtClean="0">
                <a:solidFill>
                  <a:schemeClr val="accent1"/>
                </a:solidFill>
              </a:rPr>
              <a:t>The AICPA </a:t>
            </a:r>
            <a:r>
              <a:rPr lang="en-US" sz="2400" b="1" i="1" dirty="0" smtClean="0">
                <a:solidFill>
                  <a:srgbClr val="50838E"/>
                </a:solidFill>
              </a:rPr>
              <a:t>Code of Professional Conduct </a:t>
            </a:r>
            <a:r>
              <a:rPr lang="en-US" sz="2400" b="1" dirty="0" smtClean="0">
                <a:solidFill>
                  <a:schemeClr val="accent1"/>
                </a:solidFill>
              </a:rPr>
              <a:t>states that a member in public practice shall not disclose any confidential client information without the specific consent of the client.</a:t>
            </a:r>
          </a:p>
          <a:p>
            <a:pPr>
              <a:spcAft>
                <a:spcPts val="1200"/>
              </a:spcAft>
            </a:pPr>
            <a:r>
              <a:rPr lang="en-US" sz="2800" b="1" dirty="0" smtClean="0">
                <a:solidFill>
                  <a:schemeClr val="accent1"/>
                </a:solidFill>
              </a:rPr>
              <a:t>Requirements for Retention of Audit Documentation:</a:t>
            </a:r>
          </a:p>
          <a:p>
            <a:pPr marL="342900" indent="-342900">
              <a:spcAft>
                <a:spcPts val="1200"/>
              </a:spcAft>
              <a:buFont typeface="Arial" panose="020B0604020202020204" pitchFamily="34" charset="0"/>
              <a:buChar char="•"/>
            </a:pPr>
            <a:r>
              <a:rPr lang="en-US" sz="2400" b="1" dirty="0" smtClean="0">
                <a:solidFill>
                  <a:srgbClr val="50838E"/>
                </a:solidFill>
              </a:rPr>
              <a:t>Auditing standards </a:t>
            </a:r>
            <a:r>
              <a:rPr lang="en-US" sz="2400" b="1" dirty="0" smtClean="0">
                <a:solidFill>
                  <a:schemeClr val="accent1"/>
                </a:solidFill>
              </a:rPr>
              <a:t>require records of </a:t>
            </a:r>
            <a:r>
              <a:rPr lang="en-US" sz="2400" b="1" dirty="0" smtClean="0">
                <a:solidFill>
                  <a:srgbClr val="50838E"/>
                </a:solidFill>
              </a:rPr>
              <a:t>private companies </a:t>
            </a:r>
            <a:r>
              <a:rPr lang="en-US" sz="2400" b="1" dirty="0" smtClean="0">
                <a:solidFill>
                  <a:schemeClr val="accent1"/>
                </a:solidFill>
              </a:rPr>
              <a:t>be retained for a minimum of </a:t>
            </a:r>
            <a:r>
              <a:rPr lang="en-US" sz="2400" b="1" dirty="0" smtClean="0">
                <a:solidFill>
                  <a:srgbClr val="50838E"/>
                </a:solidFill>
              </a:rPr>
              <a:t>five years</a:t>
            </a:r>
            <a:r>
              <a:rPr lang="en-US" sz="2400" b="1" dirty="0">
                <a:solidFill>
                  <a:srgbClr val="50838E"/>
                </a:solidFill>
              </a:rPr>
              <a:t>.</a:t>
            </a:r>
          </a:p>
          <a:p>
            <a:pPr marL="342900" indent="-342900">
              <a:spcAft>
                <a:spcPts val="1200"/>
              </a:spcAft>
              <a:buFont typeface="Arial" panose="020B0604020202020204" pitchFamily="34" charset="0"/>
              <a:buChar char="•"/>
            </a:pPr>
            <a:r>
              <a:rPr lang="en-US" sz="2400" b="1" dirty="0" smtClean="0">
                <a:solidFill>
                  <a:srgbClr val="50838E"/>
                </a:solidFill>
              </a:rPr>
              <a:t>Sarbanes-Oxley Act </a:t>
            </a:r>
            <a:r>
              <a:rPr lang="en-US" sz="2400" b="1" dirty="0" smtClean="0">
                <a:solidFill>
                  <a:schemeClr val="accent1"/>
                </a:solidFill>
              </a:rPr>
              <a:t>requires auditors of </a:t>
            </a:r>
            <a:r>
              <a:rPr lang="en-US" sz="2400" b="1" dirty="0" smtClean="0">
                <a:solidFill>
                  <a:srgbClr val="50838E"/>
                </a:solidFill>
              </a:rPr>
              <a:t>public companies</a:t>
            </a:r>
            <a:r>
              <a:rPr lang="en-US" sz="2400" b="1" dirty="0" smtClean="0">
                <a:solidFill>
                  <a:schemeClr val="accent1"/>
                </a:solidFill>
              </a:rPr>
              <a:t> to maintain audit files for a minimum of </a:t>
            </a:r>
            <a:r>
              <a:rPr lang="en-US" sz="2400" b="1" dirty="0" smtClean="0">
                <a:solidFill>
                  <a:srgbClr val="50838E"/>
                </a:solidFill>
              </a:rPr>
              <a:t>seven years</a:t>
            </a:r>
            <a:r>
              <a:rPr lang="en-US" sz="2400" b="1" dirty="0">
                <a:solidFill>
                  <a:srgbClr val="50838E"/>
                </a:solidFill>
              </a:rPr>
              <a:t>.</a:t>
            </a:r>
          </a:p>
        </p:txBody>
      </p:sp>
    </p:spTree>
    <p:extLst>
      <p:ext uri="{BB962C8B-B14F-4D97-AF65-F5344CB8AC3E}">
        <p14:creationId xmlns:p14="http://schemas.microsoft.com/office/powerpoint/2010/main" val="372103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audit documentation (cont.)</a:t>
            </a:r>
            <a:br>
              <a:rPr lang="en-US" dirty="0" smtClean="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35</a:t>
            </a:fld>
            <a:endParaRPr lang="en-US" dirty="0">
              <a:solidFill>
                <a:srgbClr val="514A40"/>
              </a:solidFill>
            </a:endParaRPr>
          </a:p>
        </p:txBody>
      </p:sp>
      <p:sp>
        <p:nvSpPr>
          <p:cNvPr id="5" name="TextBox 4"/>
          <p:cNvSpPr txBox="1"/>
          <p:nvPr/>
        </p:nvSpPr>
        <p:spPr>
          <a:xfrm>
            <a:off x="832104" y="1295400"/>
            <a:ext cx="10451592" cy="4585871"/>
          </a:xfrm>
          <a:prstGeom prst="rect">
            <a:avLst/>
          </a:prstGeom>
          <a:noFill/>
        </p:spPr>
        <p:txBody>
          <a:bodyPr wrap="square" rtlCol="0">
            <a:spAutoFit/>
          </a:bodyPr>
          <a:lstStyle/>
          <a:p>
            <a:pPr>
              <a:spcAft>
                <a:spcPts val="1200"/>
              </a:spcAft>
            </a:pPr>
            <a:r>
              <a:rPr lang="en-US" sz="2200" b="1" dirty="0" smtClean="0">
                <a:solidFill>
                  <a:schemeClr val="accent1"/>
                </a:solidFill>
              </a:rPr>
              <a:t>The contents and organization of a typical set of audit files is illustrated in </a:t>
            </a:r>
            <a:r>
              <a:rPr lang="en-US" sz="2200" b="1" dirty="0" smtClean="0">
                <a:solidFill>
                  <a:srgbClr val="50838E"/>
                </a:solidFill>
              </a:rPr>
              <a:t>Figure 7-3</a:t>
            </a:r>
            <a:r>
              <a:rPr lang="en-US" sz="2200" b="1" dirty="0">
                <a:solidFill>
                  <a:srgbClr val="50838E"/>
                </a:solidFill>
              </a:rPr>
              <a:t>.</a:t>
            </a:r>
            <a:r>
              <a:rPr lang="en-US" sz="2200" b="1" dirty="0" smtClean="0">
                <a:solidFill>
                  <a:schemeClr val="accent1"/>
                </a:solidFill>
              </a:rPr>
              <a:t> The type of audit documentation and the way it is arranged in the files is logical although firms may vary in their approaches.</a:t>
            </a:r>
          </a:p>
          <a:p>
            <a:pPr>
              <a:spcAft>
                <a:spcPts val="1200"/>
              </a:spcAft>
            </a:pPr>
            <a:r>
              <a:rPr lang="en-US" sz="2200" b="1" dirty="0" smtClean="0">
                <a:solidFill>
                  <a:srgbClr val="50838E"/>
                </a:solidFill>
              </a:rPr>
              <a:t>Permanent Files: </a:t>
            </a:r>
            <a:r>
              <a:rPr lang="en-US" sz="2200" b="1" dirty="0" smtClean="0">
                <a:solidFill>
                  <a:schemeClr val="accent1"/>
                </a:solidFill>
              </a:rPr>
              <a:t>Contain data of a historical or continuing nature. These provide a convenient source of information that is used from year to year:</a:t>
            </a:r>
          </a:p>
          <a:p>
            <a:pPr marL="342900" indent="-342900">
              <a:spcAft>
                <a:spcPts val="1200"/>
              </a:spcAft>
              <a:buFont typeface="Arial" panose="020B0604020202020204" pitchFamily="34" charset="0"/>
              <a:buChar char="•"/>
            </a:pPr>
            <a:r>
              <a:rPr lang="en-US" sz="2200" b="1" dirty="0" smtClean="0">
                <a:solidFill>
                  <a:schemeClr val="accent1"/>
                </a:solidFill>
              </a:rPr>
              <a:t>Copies of company documents such as articles of incorporation, bylaws, bond indentures, and long-term contracts</a:t>
            </a:r>
          </a:p>
          <a:p>
            <a:pPr marL="342900" indent="-342900">
              <a:spcAft>
                <a:spcPts val="1200"/>
              </a:spcAft>
              <a:buFont typeface="Arial" panose="020B0604020202020204" pitchFamily="34" charset="0"/>
              <a:buChar char="•"/>
            </a:pPr>
            <a:r>
              <a:rPr lang="en-US" sz="2200" b="1" dirty="0" smtClean="0">
                <a:solidFill>
                  <a:schemeClr val="accent1"/>
                </a:solidFill>
              </a:rPr>
              <a:t>Analyses of accounts from previous years that have continuing importance</a:t>
            </a:r>
          </a:p>
          <a:p>
            <a:pPr marL="342900" indent="-342900">
              <a:spcAft>
                <a:spcPts val="1200"/>
              </a:spcAft>
              <a:buFont typeface="Arial" panose="020B0604020202020204" pitchFamily="34" charset="0"/>
              <a:buChar char="•"/>
            </a:pPr>
            <a:r>
              <a:rPr lang="en-US" sz="2200" b="1" dirty="0" smtClean="0">
                <a:solidFill>
                  <a:schemeClr val="accent1"/>
                </a:solidFill>
              </a:rPr>
              <a:t>Information related to understanding internal controls and assessing control risk</a:t>
            </a:r>
          </a:p>
          <a:p>
            <a:pPr marL="342900" indent="-342900">
              <a:spcAft>
                <a:spcPts val="1200"/>
              </a:spcAft>
              <a:buFont typeface="Arial" panose="020B0604020202020204" pitchFamily="34" charset="0"/>
              <a:buChar char="•"/>
            </a:pPr>
            <a:r>
              <a:rPr lang="en-US" sz="2200" b="1" dirty="0" smtClean="0">
                <a:solidFill>
                  <a:schemeClr val="accent1"/>
                </a:solidFill>
              </a:rPr>
              <a:t>Results of analytical procedures from prior years’ audits for comparison</a:t>
            </a:r>
            <a:endParaRPr lang="en-US" sz="2200" b="1" dirty="0" smtClean="0">
              <a:solidFill>
                <a:srgbClr val="50838E"/>
              </a:solidFill>
            </a:endParaRPr>
          </a:p>
        </p:txBody>
      </p:sp>
    </p:spTree>
    <p:extLst>
      <p:ext uri="{BB962C8B-B14F-4D97-AF65-F5344CB8AC3E}">
        <p14:creationId xmlns:p14="http://schemas.microsoft.com/office/powerpoint/2010/main" val="64990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7-</a:t>
            </a:r>
            <a:fld id="{E31375A4-56A4-47D6-9801-1991572033F7}" type="slidenum">
              <a:rPr lang="en-US" smtClean="0"/>
              <a:t>36</a:t>
            </a:fld>
            <a:endParaRPr lang="en-US" dirty="0"/>
          </a:p>
        </p:txBody>
      </p:sp>
      <p:pic>
        <p:nvPicPr>
          <p:cNvPr id="4" name="Picture 3"/>
          <p:cNvPicPr>
            <a:picLocks noChangeAspect="1"/>
          </p:cNvPicPr>
          <p:nvPr/>
        </p:nvPicPr>
        <p:blipFill>
          <a:blip r:embed="rId2"/>
          <a:stretch>
            <a:fillRect/>
          </a:stretch>
        </p:blipFill>
        <p:spPr>
          <a:xfrm>
            <a:off x="2496781" y="146304"/>
            <a:ext cx="6625793" cy="6053702"/>
          </a:xfrm>
          <a:prstGeom prst="rect">
            <a:avLst/>
          </a:prstGeom>
        </p:spPr>
      </p:pic>
    </p:spTree>
    <p:extLst>
      <p:ext uri="{BB962C8B-B14F-4D97-AF65-F5344CB8AC3E}">
        <p14:creationId xmlns:p14="http://schemas.microsoft.com/office/powerpoint/2010/main" val="174245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audit documentation (cont.)</a:t>
            </a:r>
            <a:br>
              <a:rPr lang="en-US" dirty="0" smtClean="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37</a:t>
            </a:fld>
            <a:endParaRPr lang="en-US" dirty="0">
              <a:solidFill>
                <a:srgbClr val="514A40"/>
              </a:solidFill>
            </a:endParaRPr>
          </a:p>
        </p:txBody>
      </p:sp>
      <p:sp>
        <p:nvSpPr>
          <p:cNvPr id="5" name="TextBox 4"/>
          <p:cNvSpPr txBox="1"/>
          <p:nvPr/>
        </p:nvSpPr>
        <p:spPr>
          <a:xfrm>
            <a:off x="951738" y="1039286"/>
            <a:ext cx="10288524" cy="5970865"/>
          </a:xfrm>
          <a:prstGeom prst="rect">
            <a:avLst/>
          </a:prstGeom>
          <a:noFill/>
        </p:spPr>
        <p:txBody>
          <a:bodyPr wrap="square" rtlCol="0">
            <a:spAutoFit/>
          </a:bodyPr>
          <a:lstStyle/>
          <a:p>
            <a:pPr>
              <a:spcAft>
                <a:spcPts val="600"/>
              </a:spcAft>
            </a:pPr>
            <a:r>
              <a:rPr lang="en-US" sz="2200" b="1" dirty="0" smtClean="0">
                <a:solidFill>
                  <a:srgbClr val="50838E"/>
                </a:solidFill>
              </a:rPr>
              <a:t>Current Files: </a:t>
            </a:r>
            <a:r>
              <a:rPr lang="en-US" sz="2200" b="1" dirty="0" smtClean="0">
                <a:solidFill>
                  <a:schemeClr val="accent1"/>
                </a:solidFill>
              </a:rPr>
              <a:t>Includes all documentation for the current year audit including:</a:t>
            </a:r>
          </a:p>
          <a:p>
            <a:pPr marL="342900" indent="-342900">
              <a:spcAft>
                <a:spcPts val="600"/>
              </a:spcAft>
              <a:buFont typeface="Arial" panose="020B0604020202020204" pitchFamily="34" charset="0"/>
              <a:buChar char="•"/>
            </a:pPr>
            <a:r>
              <a:rPr lang="en-US" sz="2200" b="1" dirty="0" smtClean="0">
                <a:solidFill>
                  <a:schemeClr val="accent1"/>
                </a:solidFill>
              </a:rPr>
              <a:t>Audit Program</a:t>
            </a:r>
          </a:p>
          <a:p>
            <a:pPr marL="342900" indent="-342900">
              <a:spcAft>
                <a:spcPts val="600"/>
              </a:spcAft>
              <a:buFont typeface="Arial" panose="020B0604020202020204" pitchFamily="34" charset="0"/>
              <a:buChar char="•"/>
            </a:pPr>
            <a:r>
              <a:rPr lang="en-US" sz="2200" b="1" dirty="0" smtClean="0">
                <a:solidFill>
                  <a:schemeClr val="accent1"/>
                </a:solidFill>
              </a:rPr>
              <a:t>Working Trial Balance—Each line in the trial balance is supported by a </a:t>
            </a:r>
            <a:r>
              <a:rPr lang="en-US" sz="2200" b="1" dirty="0" smtClean="0">
                <a:solidFill>
                  <a:srgbClr val="50838E"/>
                </a:solidFill>
              </a:rPr>
              <a:t>lead schedule.</a:t>
            </a:r>
            <a:r>
              <a:rPr lang="en-US" sz="2200" b="1" dirty="0" smtClean="0">
                <a:solidFill>
                  <a:schemeClr val="accent1"/>
                </a:solidFill>
              </a:rPr>
              <a:t> A typical lead schedule for Cash is included in </a:t>
            </a:r>
            <a:r>
              <a:rPr lang="en-US" sz="2200" b="1" dirty="0" smtClean="0">
                <a:solidFill>
                  <a:srgbClr val="50838E"/>
                </a:solidFill>
              </a:rPr>
              <a:t>Figure 7-4</a:t>
            </a:r>
            <a:r>
              <a:rPr lang="en-US" sz="2200" b="1" dirty="0">
                <a:solidFill>
                  <a:srgbClr val="50838E"/>
                </a:solidFill>
              </a:rPr>
              <a:t>.</a:t>
            </a:r>
          </a:p>
          <a:p>
            <a:pPr marL="342900" indent="-342900">
              <a:spcAft>
                <a:spcPts val="600"/>
              </a:spcAft>
              <a:buFont typeface="Arial" panose="020B0604020202020204" pitchFamily="34" charset="0"/>
              <a:buChar char="•"/>
            </a:pPr>
            <a:r>
              <a:rPr lang="en-US" sz="2200" b="1" dirty="0" smtClean="0">
                <a:solidFill>
                  <a:schemeClr val="accent1"/>
                </a:solidFill>
              </a:rPr>
              <a:t>Adjusting Entries—Auditors propose adjusting entries for material misstatements. An adjusting entry to Cash is illustrated in </a:t>
            </a:r>
            <a:r>
              <a:rPr lang="en-US" sz="2200" b="1" dirty="0" smtClean="0">
                <a:solidFill>
                  <a:srgbClr val="50838E"/>
                </a:solidFill>
              </a:rPr>
              <a:t>Figure 7-4</a:t>
            </a:r>
            <a:r>
              <a:rPr lang="en-US" sz="2200" b="1" dirty="0">
                <a:solidFill>
                  <a:srgbClr val="50838E"/>
                </a:solidFill>
              </a:rPr>
              <a:t>.</a:t>
            </a:r>
          </a:p>
          <a:p>
            <a:pPr marL="342900" indent="-342900">
              <a:buFont typeface="Arial" panose="020B0604020202020204" pitchFamily="34" charset="0"/>
              <a:buChar char="•"/>
            </a:pPr>
            <a:r>
              <a:rPr lang="en-US" sz="2200" b="1" dirty="0" smtClean="0">
                <a:solidFill>
                  <a:schemeClr val="accent1"/>
                </a:solidFill>
              </a:rPr>
              <a:t>Supporting Schedules—Major types:</a:t>
            </a:r>
          </a:p>
          <a:p>
            <a:pPr marL="800100" lvl="1" indent="-342900">
              <a:buFont typeface="Arial" panose="020B0604020202020204" pitchFamily="34" charset="0"/>
              <a:buChar char="•"/>
            </a:pPr>
            <a:r>
              <a:rPr lang="en-US" sz="2000" b="1" dirty="0" smtClean="0">
                <a:solidFill>
                  <a:schemeClr val="accent1"/>
                </a:solidFill>
              </a:rPr>
              <a:t>Analysis</a:t>
            </a:r>
          </a:p>
          <a:p>
            <a:pPr marL="800100" lvl="1" indent="-342900">
              <a:buFont typeface="Arial" panose="020B0604020202020204" pitchFamily="34" charset="0"/>
              <a:buChar char="•"/>
            </a:pPr>
            <a:r>
              <a:rPr lang="en-US" sz="2000" b="1" dirty="0" smtClean="0">
                <a:solidFill>
                  <a:schemeClr val="accent1"/>
                </a:solidFill>
              </a:rPr>
              <a:t>Trial balance or list</a:t>
            </a:r>
          </a:p>
          <a:p>
            <a:pPr marL="800100" lvl="1" indent="-342900">
              <a:buFont typeface="Arial" panose="020B0604020202020204" pitchFamily="34" charset="0"/>
              <a:buChar char="•"/>
            </a:pPr>
            <a:r>
              <a:rPr lang="en-US" sz="2000" b="1" dirty="0" smtClean="0">
                <a:solidFill>
                  <a:schemeClr val="accent1"/>
                </a:solidFill>
              </a:rPr>
              <a:t>Reconciliation of amounts</a:t>
            </a:r>
          </a:p>
          <a:p>
            <a:pPr marL="800100" lvl="1" indent="-342900">
              <a:buFont typeface="Arial" panose="020B0604020202020204" pitchFamily="34" charset="0"/>
              <a:buChar char="•"/>
            </a:pPr>
            <a:r>
              <a:rPr lang="en-US" sz="2000" b="1" dirty="0" smtClean="0">
                <a:solidFill>
                  <a:schemeClr val="accent1"/>
                </a:solidFill>
              </a:rPr>
              <a:t>Substantive analytical procedures</a:t>
            </a:r>
          </a:p>
          <a:p>
            <a:pPr marL="800100" lvl="1" indent="-342900">
              <a:buFont typeface="Arial" panose="020B0604020202020204" pitchFamily="34" charset="0"/>
              <a:buChar char="•"/>
            </a:pPr>
            <a:r>
              <a:rPr lang="en-US" sz="2000" b="1" dirty="0" smtClean="0">
                <a:solidFill>
                  <a:schemeClr val="accent1"/>
                </a:solidFill>
              </a:rPr>
              <a:t>Summary of procedures</a:t>
            </a:r>
          </a:p>
          <a:p>
            <a:pPr marL="800100" lvl="1" indent="-342900">
              <a:buFont typeface="Arial" panose="020B0604020202020204" pitchFamily="34" charset="0"/>
              <a:buChar char="•"/>
            </a:pPr>
            <a:r>
              <a:rPr lang="en-US" sz="2000" b="1" dirty="0" smtClean="0">
                <a:solidFill>
                  <a:schemeClr val="accent1"/>
                </a:solidFill>
              </a:rPr>
              <a:t>Examination of supporting documentation</a:t>
            </a:r>
          </a:p>
          <a:p>
            <a:pPr marL="800100" lvl="1" indent="-342900">
              <a:buFont typeface="Arial" panose="020B0604020202020204" pitchFamily="34" charset="0"/>
              <a:buChar char="•"/>
            </a:pPr>
            <a:r>
              <a:rPr lang="en-US" sz="2000" b="1" dirty="0" smtClean="0">
                <a:solidFill>
                  <a:schemeClr val="accent1"/>
                </a:solidFill>
              </a:rPr>
              <a:t>Informational</a:t>
            </a:r>
          </a:p>
          <a:p>
            <a:pPr marL="800100" lvl="1" indent="-342900">
              <a:buFont typeface="Arial" panose="020B0604020202020204" pitchFamily="34" charset="0"/>
              <a:buChar char="•"/>
            </a:pPr>
            <a:r>
              <a:rPr lang="en-US" sz="2000" b="1" dirty="0" smtClean="0">
                <a:solidFill>
                  <a:schemeClr val="accent1"/>
                </a:solidFill>
              </a:rPr>
              <a:t>Outside documentation</a:t>
            </a:r>
          </a:p>
          <a:p>
            <a:pPr marL="800100" lvl="1" indent="-342900">
              <a:buFont typeface="Arial" panose="020B0604020202020204" pitchFamily="34" charset="0"/>
              <a:buChar char="•"/>
            </a:pPr>
            <a:endParaRPr lang="en-US" sz="2400" dirty="0" smtClean="0">
              <a:solidFill>
                <a:schemeClr val="accent1"/>
              </a:solidFill>
            </a:endParaRPr>
          </a:p>
          <a:p>
            <a:pPr marL="800100" lvl="1" indent="-342900">
              <a:spcAft>
                <a:spcPts val="1200"/>
              </a:spcAft>
              <a:buFont typeface="Arial" panose="020B0604020202020204" pitchFamily="34" charset="0"/>
              <a:buChar char="•"/>
            </a:pPr>
            <a:endParaRPr lang="en-US" sz="2400" dirty="0" smtClean="0">
              <a:solidFill>
                <a:srgbClr val="50838E"/>
              </a:solidFill>
            </a:endParaRPr>
          </a:p>
        </p:txBody>
      </p:sp>
    </p:spTree>
    <p:extLst>
      <p:ext uri="{BB962C8B-B14F-4D97-AF65-F5344CB8AC3E}">
        <p14:creationId xmlns:p14="http://schemas.microsoft.com/office/powerpoint/2010/main" val="386352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7-</a:t>
            </a:r>
            <a:fld id="{E31375A4-56A4-47D6-9801-1991572033F7}" type="slidenum">
              <a:rPr lang="en-US" smtClean="0"/>
              <a:t>38</a:t>
            </a:fld>
            <a:endParaRPr lang="en-US" dirty="0"/>
          </a:p>
        </p:txBody>
      </p:sp>
      <p:pic>
        <p:nvPicPr>
          <p:cNvPr id="4" name="Picture 3"/>
          <p:cNvPicPr>
            <a:picLocks noChangeAspect="1"/>
          </p:cNvPicPr>
          <p:nvPr/>
        </p:nvPicPr>
        <p:blipFill>
          <a:blip r:embed="rId2"/>
          <a:stretch>
            <a:fillRect/>
          </a:stretch>
        </p:blipFill>
        <p:spPr>
          <a:xfrm>
            <a:off x="2909968" y="128016"/>
            <a:ext cx="5828855" cy="5993152"/>
          </a:xfrm>
          <a:prstGeom prst="rect">
            <a:avLst/>
          </a:prstGeom>
        </p:spPr>
      </p:pic>
    </p:spTree>
    <p:extLst>
      <p:ext uri="{BB962C8B-B14F-4D97-AF65-F5344CB8AC3E}">
        <p14:creationId xmlns:p14="http://schemas.microsoft.com/office/powerpoint/2010/main" val="271836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7-</a:t>
            </a:r>
            <a:fld id="{E31375A4-56A4-47D6-9801-1991572033F7}" type="slidenum">
              <a:rPr lang="en-US" smtClean="0"/>
              <a:t>39</a:t>
            </a:fld>
            <a:endParaRPr lang="en-US" dirty="0"/>
          </a:p>
        </p:txBody>
      </p:sp>
      <p:pic>
        <p:nvPicPr>
          <p:cNvPr id="4" name="Picture 3"/>
          <p:cNvPicPr>
            <a:picLocks noChangeAspect="1"/>
          </p:cNvPicPr>
          <p:nvPr/>
        </p:nvPicPr>
        <p:blipFill>
          <a:blip r:embed="rId2"/>
          <a:stretch>
            <a:fillRect/>
          </a:stretch>
        </p:blipFill>
        <p:spPr>
          <a:xfrm>
            <a:off x="2717485" y="91440"/>
            <a:ext cx="5853047" cy="6135998"/>
          </a:xfrm>
          <a:prstGeom prst="rect">
            <a:avLst/>
          </a:prstGeom>
        </p:spPr>
      </p:pic>
    </p:spTree>
    <p:extLst>
      <p:ext uri="{BB962C8B-B14F-4D97-AF65-F5344CB8AC3E}">
        <p14:creationId xmlns:p14="http://schemas.microsoft.com/office/powerpoint/2010/main" val="260646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Nature of evidence</a:t>
            </a:r>
            <a:br>
              <a:rPr lang="en-US" dirty="0" smtClean="0"/>
            </a:br>
            <a:endParaRPr lang="en-US" dirty="0"/>
          </a:p>
        </p:txBody>
      </p:sp>
      <p:sp>
        <p:nvSpPr>
          <p:cNvPr id="3" name="Content Placeholder 2"/>
          <p:cNvSpPr>
            <a:spLocks noGrp="1"/>
          </p:cNvSpPr>
          <p:nvPr>
            <p:ph idx="1"/>
          </p:nvPr>
        </p:nvSpPr>
        <p:spPr>
          <a:xfrm>
            <a:off x="1527048" y="1115568"/>
            <a:ext cx="9369552" cy="4828032"/>
          </a:xfrm>
        </p:spPr>
        <p:txBody>
          <a:bodyPr>
            <a:normAutofit/>
          </a:bodyPr>
          <a:lstStyle/>
          <a:p>
            <a:pPr marL="45720" indent="0">
              <a:buNone/>
            </a:pPr>
            <a:r>
              <a:rPr lang="en-US" sz="2800" b="1" dirty="0" smtClean="0">
                <a:solidFill>
                  <a:srgbClr val="50838E"/>
                </a:solidFill>
              </a:rPr>
              <a:t>Table 7-1 </a:t>
            </a:r>
            <a:r>
              <a:rPr lang="en-US" sz="2800" b="1" dirty="0" smtClean="0">
                <a:solidFill>
                  <a:schemeClr val="accent1"/>
                </a:solidFill>
              </a:rPr>
              <a:t>contrasts </a:t>
            </a:r>
            <a:r>
              <a:rPr lang="en-US" sz="2800" b="1" dirty="0" smtClean="0">
                <a:solidFill>
                  <a:srgbClr val="50838E"/>
                </a:solidFill>
              </a:rPr>
              <a:t>audit </a:t>
            </a:r>
            <a:r>
              <a:rPr lang="en-US" sz="2800" b="1" dirty="0">
                <a:solidFill>
                  <a:srgbClr val="50838E"/>
                </a:solidFill>
              </a:rPr>
              <a:t>evidence </a:t>
            </a:r>
            <a:r>
              <a:rPr lang="en-US" sz="2800" b="1" dirty="0" smtClean="0">
                <a:solidFill>
                  <a:schemeClr val="accent1"/>
                </a:solidFill>
              </a:rPr>
              <a:t>with </a:t>
            </a:r>
            <a:r>
              <a:rPr lang="en-US" sz="2800" b="1" dirty="0">
                <a:solidFill>
                  <a:schemeClr val="accent1"/>
                </a:solidFill>
              </a:rPr>
              <a:t>legal and scientific </a:t>
            </a:r>
            <a:r>
              <a:rPr lang="en-US" sz="2800" b="1" dirty="0" smtClean="0">
                <a:solidFill>
                  <a:schemeClr val="accent1"/>
                </a:solidFill>
              </a:rPr>
              <a:t>evidence. </a:t>
            </a:r>
          </a:p>
          <a:p>
            <a:endParaRPr lang="en-US" sz="3200" dirty="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4</a:t>
            </a:fld>
            <a:endParaRPr lang="en-US" dirty="0">
              <a:solidFill>
                <a:srgbClr val="514A40"/>
              </a:solidFill>
            </a:endParaRPr>
          </a:p>
        </p:txBody>
      </p:sp>
      <p:pic>
        <p:nvPicPr>
          <p:cNvPr id="7" name="Picture 6"/>
          <p:cNvPicPr>
            <a:picLocks noChangeAspect="1"/>
          </p:cNvPicPr>
          <p:nvPr/>
        </p:nvPicPr>
        <p:blipFill>
          <a:blip r:embed="rId3"/>
          <a:stretch>
            <a:fillRect/>
          </a:stretch>
        </p:blipFill>
        <p:spPr>
          <a:xfrm>
            <a:off x="1759351" y="2129786"/>
            <a:ext cx="8347795" cy="4051745"/>
          </a:xfrm>
          <a:prstGeom prst="rect">
            <a:avLst/>
          </a:prstGeom>
        </p:spPr>
      </p:pic>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audit documentation (cont.)</a:t>
            </a:r>
            <a:br>
              <a:rPr lang="en-US" dirty="0" smtClean="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40</a:t>
            </a:fld>
            <a:endParaRPr lang="en-US" dirty="0">
              <a:solidFill>
                <a:srgbClr val="514A40"/>
              </a:solidFill>
            </a:endParaRPr>
          </a:p>
        </p:txBody>
      </p:sp>
      <p:sp>
        <p:nvSpPr>
          <p:cNvPr id="5" name="TextBox 4"/>
          <p:cNvSpPr txBox="1"/>
          <p:nvPr/>
        </p:nvSpPr>
        <p:spPr>
          <a:xfrm>
            <a:off x="996696" y="1121664"/>
            <a:ext cx="10363282" cy="5361468"/>
          </a:xfrm>
          <a:prstGeom prst="rect">
            <a:avLst/>
          </a:prstGeom>
          <a:noFill/>
        </p:spPr>
        <p:txBody>
          <a:bodyPr wrap="square" rtlCol="0">
            <a:spAutoFit/>
          </a:bodyPr>
          <a:lstStyle/>
          <a:p>
            <a:pPr>
              <a:lnSpc>
                <a:spcPct val="90000"/>
              </a:lnSpc>
            </a:pPr>
            <a:r>
              <a:rPr lang="en-US" sz="2400" b="1" dirty="0" smtClean="0">
                <a:solidFill>
                  <a:srgbClr val="50838E"/>
                </a:solidFill>
              </a:rPr>
              <a:t>Preparation of Audit Documentation—</a:t>
            </a:r>
            <a:r>
              <a:rPr lang="en-US" sz="2400" b="1" dirty="0" smtClean="0">
                <a:solidFill>
                  <a:schemeClr val="accent1"/>
                </a:solidFill>
              </a:rPr>
              <a:t>Audit documentation should be in sufficient detail to provide a clear understanding of the work performed, evidence obtained, and conclusions reached</a:t>
            </a:r>
            <a:r>
              <a:rPr lang="en-US" sz="2800" b="1" dirty="0" smtClean="0">
                <a:solidFill>
                  <a:schemeClr val="accent1"/>
                </a:solidFill>
              </a:rPr>
              <a:t>.  </a:t>
            </a:r>
          </a:p>
          <a:p>
            <a:r>
              <a:rPr lang="en-US" sz="2400" b="1" dirty="0" smtClean="0">
                <a:solidFill>
                  <a:srgbClr val="50838E"/>
                </a:solidFill>
              </a:rPr>
              <a:t>Documentation should have these characteristics:</a:t>
            </a:r>
          </a:p>
          <a:p>
            <a:pPr marL="342900" indent="-342900">
              <a:lnSpc>
                <a:spcPct val="90000"/>
              </a:lnSpc>
              <a:buFont typeface="Arial" panose="020B0604020202020204" pitchFamily="34" charset="0"/>
              <a:buChar char="•"/>
            </a:pPr>
            <a:r>
              <a:rPr lang="en-US" sz="2400" b="1" dirty="0" smtClean="0">
                <a:solidFill>
                  <a:schemeClr val="accent1"/>
                </a:solidFill>
              </a:rPr>
              <a:t>Identified with the client’s name, period covered, description of the contents, initials of the preparer, date of preparation, and an index code.</a:t>
            </a:r>
          </a:p>
          <a:p>
            <a:pPr marL="342900" indent="-342900">
              <a:lnSpc>
                <a:spcPct val="90000"/>
              </a:lnSpc>
              <a:spcBef>
                <a:spcPts val="300"/>
              </a:spcBef>
              <a:buFont typeface="Arial" panose="020B0604020202020204" pitchFamily="34" charset="0"/>
              <a:buChar char="•"/>
            </a:pPr>
            <a:r>
              <a:rPr lang="en-US" sz="2400" b="1" dirty="0" smtClean="0">
                <a:solidFill>
                  <a:schemeClr val="accent1"/>
                </a:solidFill>
              </a:rPr>
              <a:t>Files should be indexed and cross-referenced to aid in organization.</a:t>
            </a:r>
          </a:p>
          <a:p>
            <a:pPr marL="342900" indent="-342900">
              <a:lnSpc>
                <a:spcPct val="90000"/>
              </a:lnSpc>
              <a:spcBef>
                <a:spcPts val="300"/>
              </a:spcBef>
              <a:buFont typeface="Arial" panose="020B0604020202020204" pitchFamily="34" charset="0"/>
              <a:buChar char="•"/>
            </a:pPr>
            <a:r>
              <a:rPr lang="en-US" sz="2400" b="1" dirty="0" smtClean="0">
                <a:solidFill>
                  <a:schemeClr val="accent1"/>
                </a:solidFill>
              </a:rPr>
              <a:t>Documentation should clearly indicate the audit work performed through memos, initialing the procedures in the audit program, or tick marks on the schedules.</a:t>
            </a:r>
          </a:p>
          <a:p>
            <a:pPr marL="342900" indent="-342900">
              <a:lnSpc>
                <a:spcPct val="90000"/>
              </a:lnSpc>
              <a:spcBef>
                <a:spcPts val="300"/>
              </a:spcBef>
              <a:buFont typeface="Arial" panose="020B0604020202020204" pitchFamily="34" charset="0"/>
              <a:buChar char="•"/>
            </a:pPr>
            <a:r>
              <a:rPr lang="en-US" sz="2400" b="1" dirty="0" smtClean="0">
                <a:solidFill>
                  <a:schemeClr val="accent1"/>
                </a:solidFill>
              </a:rPr>
              <a:t>Include sufficient information to fulfill the audit objectives.</a:t>
            </a:r>
          </a:p>
          <a:p>
            <a:pPr marL="342900" indent="-342900">
              <a:lnSpc>
                <a:spcPct val="90000"/>
              </a:lnSpc>
              <a:spcBef>
                <a:spcPts val="300"/>
              </a:spcBef>
              <a:buFont typeface="Arial" panose="020B0604020202020204" pitchFamily="34" charset="0"/>
              <a:buChar char="•"/>
            </a:pPr>
            <a:r>
              <a:rPr lang="en-US" sz="2400" b="1" dirty="0" smtClean="0">
                <a:solidFill>
                  <a:schemeClr val="accent1"/>
                </a:solidFill>
              </a:rPr>
              <a:t>Conclusions reached about the segment of the audit should be clearly stated.</a:t>
            </a:r>
            <a:endParaRPr lang="en-US" sz="2400" b="1" dirty="0" smtClean="0">
              <a:solidFill>
                <a:srgbClr val="50838E"/>
              </a:solidFill>
            </a:endParaRPr>
          </a:p>
          <a:p>
            <a:pPr lvl="1">
              <a:spcAft>
                <a:spcPts val="1200"/>
              </a:spcAft>
            </a:pPr>
            <a:endParaRPr lang="en-US" sz="2400" dirty="0" smtClean="0">
              <a:solidFill>
                <a:srgbClr val="50838E"/>
              </a:solidFill>
            </a:endParaRPr>
          </a:p>
        </p:txBody>
      </p:sp>
    </p:spTree>
    <p:extLst>
      <p:ext uri="{BB962C8B-B14F-4D97-AF65-F5344CB8AC3E}">
        <p14:creationId xmlns:p14="http://schemas.microsoft.com/office/powerpoint/2010/main" val="153148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41</a:t>
            </a:fld>
            <a:endParaRPr lang="en-US" dirty="0">
              <a:solidFill>
                <a:srgbClr val="514A40"/>
              </a:solidFill>
            </a:endParaRPr>
          </a:p>
        </p:txBody>
      </p:sp>
      <p:pic>
        <p:nvPicPr>
          <p:cNvPr id="1026" name="Picture 3" descr="3293795473_47524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663" y="2443163"/>
            <a:ext cx="5486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56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5</a:t>
            </a:fld>
            <a:endParaRPr lang="en-US" dirty="0">
              <a:solidFill>
                <a:srgbClr val="514A40"/>
              </a:solidFill>
            </a:endParaRPr>
          </a:p>
        </p:txBody>
      </p:sp>
      <p:sp>
        <p:nvSpPr>
          <p:cNvPr id="3" name="TextBox 2"/>
          <p:cNvSpPr txBox="1"/>
          <p:nvPr/>
        </p:nvSpPr>
        <p:spPr>
          <a:xfrm>
            <a:off x="2221663" y="2295470"/>
            <a:ext cx="7699248" cy="2135255"/>
          </a:xfrm>
          <a:prstGeom prst="rect">
            <a:avLst/>
          </a:prstGeom>
          <a:solidFill>
            <a:srgbClr val="ABECDB"/>
          </a:solidFill>
        </p:spPr>
        <p:txBody>
          <a:bodyPr wrap="square" rtlCol="0">
            <a:spAutoFit/>
          </a:bodyPr>
          <a:lstStyle/>
          <a:p>
            <a:pPr algn="ctr"/>
            <a:r>
              <a:rPr lang="en-US" sz="3200" b="1" dirty="0" smtClean="0">
                <a:solidFill>
                  <a:schemeClr val="accent1"/>
                </a:solidFill>
              </a:rPr>
              <a:t>OBJECTIVE 7-2</a:t>
            </a:r>
          </a:p>
          <a:p>
            <a:pPr marL="45720" indent="0" algn="ctr">
              <a:buNone/>
            </a:pPr>
            <a:r>
              <a:rPr lang="en-US" sz="3200" b="1" dirty="0">
                <a:solidFill>
                  <a:schemeClr val="accent1"/>
                </a:solidFill>
              </a:rPr>
              <a:t>Identify the four audit evidence decisions that are needed to </a:t>
            </a:r>
            <a:r>
              <a:rPr lang="en-US" sz="3200" b="1" dirty="0" smtClean="0">
                <a:solidFill>
                  <a:schemeClr val="accent1"/>
                </a:solidFill>
              </a:rPr>
              <a:t>create        an </a:t>
            </a:r>
            <a:r>
              <a:rPr lang="en-US" sz="3200" b="1" dirty="0">
                <a:solidFill>
                  <a:schemeClr val="accent1"/>
                </a:solidFill>
              </a:rPr>
              <a:t>audit program</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203134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audit evidence decisions</a:t>
            </a:r>
            <a:br>
              <a:rPr lang="en-US" dirty="0" smtClean="0"/>
            </a:br>
            <a:endParaRPr lang="en-US" dirty="0"/>
          </a:p>
        </p:txBody>
      </p:sp>
      <p:sp>
        <p:nvSpPr>
          <p:cNvPr id="3" name="Content Placeholder 2"/>
          <p:cNvSpPr>
            <a:spLocks noGrp="1"/>
          </p:cNvSpPr>
          <p:nvPr>
            <p:ph idx="1"/>
          </p:nvPr>
        </p:nvSpPr>
        <p:spPr>
          <a:xfrm>
            <a:off x="1472184" y="1330158"/>
            <a:ext cx="9424416" cy="4613442"/>
          </a:xfrm>
        </p:spPr>
        <p:txBody>
          <a:bodyPr>
            <a:normAutofit fontScale="92500" lnSpcReduction="10000"/>
          </a:bodyPr>
          <a:lstStyle/>
          <a:p>
            <a:pPr marL="45720" indent="0">
              <a:buNone/>
            </a:pPr>
            <a:r>
              <a:rPr lang="en-US" sz="3200" b="1" dirty="0" smtClean="0">
                <a:solidFill>
                  <a:schemeClr val="accent1"/>
                </a:solidFill>
              </a:rPr>
              <a:t>The auditor must make </a:t>
            </a:r>
            <a:r>
              <a:rPr lang="en-US" sz="3200" b="1" dirty="0" smtClean="0">
                <a:solidFill>
                  <a:srgbClr val="50838E"/>
                </a:solidFill>
              </a:rPr>
              <a:t>four major decisions </a:t>
            </a:r>
            <a:r>
              <a:rPr lang="en-US" sz="3200" b="1" dirty="0" smtClean="0">
                <a:solidFill>
                  <a:schemeClr val="accent1"/>
                </a:solidFill>
              </a:rPr>
              <a:t>regarding what evidence to gather and how much to accumulate:</a:t>
            </a:r>
          </a:p>
          <a:p>
            <a:pPr marL="560070" indent="-514350">
              <a:buFont typeface="+mj-lt"/>
              <a:buAutoNum type="arabicPeriod"/>
            </a:pPr>
            <a:r>
              <a:rPr lang="en-US" sz="3200" b="1" dirty="0" smtClean="0">
                <a:solidFill>
                  <a:schemeClr val="accent1"/>
                </a:solidFill>
              </a:rPr>
              <a:t>Which audit procedures to use?</a:t>
            </a:r>
          </a:p>
          <a:p>
            <a:pPr marL="560070" indent="-514350">
              <a:buFont typeface="+mj-lt"/>
              <a:buAutoNum type="arabicPeriod"/>
            </a:pPr>
            <a:r>
              <a:rPr lang="en-US" sz="3200" b="1" dirty="0" smtClean="0">
                <a:solidFill>
                  <a:schemeClr val="accent1"/>
                </a:solidFill>
              </a:rPr>
              <a:t>What sample size to select for a given procedure?</a:t>
            </a:r>
          </a:p>
          <a:p>
            <a:pPr marL="560070" indent="-514350">
              <a:buFont typeface="+mj-lt"/>
              <a:buAutoNum type="arabicPeriod"/>
            </a:pPr>
            <a:r>
              <a:rPr lang="en-US" sz="3200" b="1" dirty="0" smtClean="0">
                <a:solidFill>
                  <a:schemeClr val="accent1"/>
                </a:solidFill>
              </a:rPr>
              <a:t>Which items to select from the population?</a:t>
            </a:r>
          </a:p>
          <a:p>
            <a:pPr marL="560070" indent="-514350">
              <a:buFont typeface="+mj-lt"/>
              <a:buAutoNum type="arabicPeriod"/>
            </a:pPr>
            <a:r>
              <a:rPr lang="en-US" sz="3200" b="1" dirty="0" smtClean="0">
                <a:solidFill>
                  <a:schemeClr val="accent1"/>
                </a:solidFill>
              </a:rPr>
              <a:t>When to perform the procedures?</a:t>
            </a:r>
          </a:p>
          <a:p>
            <a:pPr marL="45720" indent="0">
              <a:buNone/>
            </a:pPr>
            <a:r>
              <a:rPr lang="en-US" sz="3200" b="1" dirty="0" smtClean="0">
                <a:solidFill>
                  <a:schemeClr val="accent1"/>
                </a:solidFill>
              </a:rPr>
              <a:t>An </a:t>
            </a:r>
            <a:r>
              <a:rPr lang="en-US" sz="3200" b="1" dirty="0" smtClean="0">
                <a:solidFill>
                  <a:srgbClr val="50838E"/>
                </a:solidFill>
              </a:rPr>
              <a:t>audit program </a:t>
            </a:r>
            <a:r>
              <a:rPr lang="en-US" sz="3200" b="1" dirty="0" smtClean="0">
                <a:solidFill>
                  <a:schemeClr val="accent1"/>
                </a:solidFill>
              </a:rPr>
              <a:t>includes all of the above information for a given audit.</a:t>
            </a:r>
            <a:endParaRPr lang="en-US" sz="3200" b="1" dirty="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6</a:t>
            </a:fld>
            <a:endParaRPr lang="en-US" dirty="0">
              <a:solidFill>
                <a:srgbClr val="514A40"/>
              </a:solidFill>
            </a:endParaRPr>
          </a:p>
        </p:txBody>
      </p:sp>
    </p:spTree>
    <p:extLst>
      <p:ext uri="{BB962C8B-B14F-4D97-AF65-F5344CB8AC3E}">
        <p14:creationId xmlns:p14="http://schemas.microsoft.com/office/powerpoint/2010/main" val="142732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7</a:t>
            </a:fld>
            <a:endParaRPr lang="en-US" dirty="0">
              <a:solidFill>
                <a:srgbClr val="514A40"/>
              </a:solidFill>
            </a:endParaRPr>
          </a:p>
        </p:txBody>
      </p:sp>
      <p:sp>
        <p:nvSpPr>
          <p:cNvPr id="3" name="TextBox 2"/>
          <p:cNvSpPr txBox="1"/>
          <p:nvPr/>
        </p:nvSpPr>
        <p:spPr>
          <a:xfrm>
            <a:off x="2068068" y="2644170"/>
            <a:ext cx="8055864"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7-3</a:t>
            </a:r>
          </a:p>
          <a:p>
            <a:pPr marL="45720" indent="0" algn="ctr">
              <a:buNone/>
            </a:pPr>
            <a:r>
              <a:rPr lang="en-US" sz="3200" b="1" dirty="0">
                <a:solidFill>
                  <a:schemeClr val="accent1"/>
                </a:solidFill>
              </a:rPr>
              <a:t>Specify the characteristics that determine the persuasiveness of </a:t>
            </a:r>
            <a:r>
              <a:rPr lang="en-US" sz="3200" b="1" dirty="0" smtClean="0">
                <a:solidFill>
                  <a:schemeClr val="accent1"/>
                </a:solidFill>
              </a:rPr>
              <a:t>evidence.</a:t>
            </a:r>
            <a:endParaRPr lang="en-US" sz="3200" b="1" dirty="0">
              <a:solidFill>
                <a:schemeClr val="accent1"/>
              </a:solidFill>
            </a:endParaRPr>
          </a:p>
        </p:txBody>
      </p:sp>
    </p:spTree>
    <p:extLst>
      <p:ext uri="{BB962C8B-B14F-4D97-AF65-F5344CB8AC3E}">
        <p14:creationId xmlns:p14="http://schemas.microsoft.com/office/powerpoint/2010/main" val="284178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Persuasiveness of evidence</a:t>
            </a:r>
            <a:br>
              <a:rPr lang="en-US" dirty="0" smtClean="0"/>
            </a:br>
            <a:endParaRPr lang="en-US" dirty="0"/>
          </a:p>
        </p:txBody>
      </p:sp>
      <p:sp>
        <p:nvSpPr>
          <p:cNvPr id="3" name="Content Placeholder 2"/>
          <p:cNvSpPr>
            <a:spLocks noGrp="1"/>
          </p:cNvSpPr>
          <p:nvPr>
            <p:ph idx="1"/>
          </p:nvPr>
        </p:nvSpPr>
        <p:spPr>
          <a:xfrm>
            <a:off x="1403684" y="1593088"/>
            <a:ext cx="9784080" cy="4613442"/>
          </a:xfrm>
        </p:spPr>
        <p:txBody>
          <a:bodyPr>
            <a:normAutofit/>
          </a:bodyPr>
          <a:lstStyle/>
          <a:p>
            <a:pPr marL="45720" indent="0">
              <a:buNone/>
            </a:pPr>
            <a:r>
              <a:rPr lang="en-US" sz="2800" b="1" dirty="0" smtClean="0">
                <a:solidFill>
                  <a:schemeClr val="accent1"/>
                </a:solidFill>
              </a:rPr>
              <a:t>Audit standards require that the auditor accumulate </a:t>
            </a:r>
            <a:r>
              <a:rPr lang="en-US" sz="2800" b="1" dirty="0" smtClean="0">
                <a:solidFill>
                  <a:srgbClr val="50838E"/>
                </a:solidFill>
              </a:rPr>
              <a:t>sufficient appropriate evidence to support the opinion issued</a:t>
            </a:r>
            <a:r>
              <a:rPr lang="en-US" sz="2800" b="1" dirty="0">
                <a:solidFill>
                  <a:srgbClr val="50838E"/>
                </a:solidFill>
              </a:rPr>
              <a:t>.</a:t>
            </a:r>
          </a:p>
          <a:p>
            <a:pPr marL="45720" indent="0">
              <a:buNone/>
            </a:pPr>
            <a:r>
              <a:rPr lang="en-US" sz="2800" b="1" dirty="0" smtClean="0">
                <a:solidFill>
                  <a:schemeClr val="accent1"/>
                </a:solidFill>
              </a:rPr>
              <a:t>The two determinants of the </a:t>
            </a:r>
            <a:r>
              <a:rPr lang="en-US" sz="2800" b="1" dirty="0" smtClean="0">
                <a:solidFill>
                  <a:srgbClr val="50838E"/>
                </a:solidFill>
              </a:rPr>
              <a:t>persuasiveness of evidence</a:t>
            </a:r>
            <a:r>
              <a:rPr lang="en-US" sz="2800" b="1" dirty="0" smtClean="0">
                <a:solidFill>
                  <a:schemeClr val="accent1"/>
                </a:solidFill>
              </a:rPr>
              <a:t> are </a:t>
            </a:r>
            <a:r>
              <a:rPr lang="en-US" sz="2800" b="1" dirty="0" smtClean="0">
                <a:solidFill>
                  <a:srgbClr val="50838E"/>
                </a:solidFill>
              </a:rPr>
              <a:t>appropriateness</a:t>
            </a:r>
            <a:r>
              <a:rPr lang="en-US" sz="2800" b="1" dirty="0" smtClean="0">
                <a:solidFill>
                  <a:schemeClr val="accent1"/>
                </a:solidFill>
              </a:rPr>
              <a:t> and </a:t>
            </a:r>
            <a:r>
              <a:rPr lang="en-US" sz="2800" b="1" dirty="0" smtClean="0">
                <a:solidFill>
                  <a:srgbClr val="50838E"/>
                </a:solidFill>
              </a:rPr>
              <a:t>sufficiency</a:t>
            </a:r>
            <a:r>
              <a:rPr lang="en-US" sz="2800" b="1" dirty="0">
                <a:solidFill>
                  <a:srgbClr val="50838E"/>
                </a:solidFill>
              </a:rPr>
              <a:t>.</a:t>
            </a:r>
          </a:p>
          <a:p>
            <a:pPr marL="45720" indent="0">
              <a:buNone/>
            </a:pPr>
            <a:r>
              <a:rPr lang="en-US" sz="3200" b="1" dirty="0" smtClean="0">
                <a:solidFill>
                  <a:srgbClr val="50838E"/>
                </a:solidFill>
              </a:rPr>
              <a:t>Appropriateness</a:t>
            </a:r>
            <a:r>
              <a:rPr lang="en-US" sz="3200" b="1" dirty="0" smtClean="0">
                <a:solidFill>
                  <a:schemeClr val="accent1"/>
                </a:solidFill>
              </a:rPr>
              <a:t> of evidence depends on:</a:t>
            </a:r>
          </a:p>
          <a:p>
            <a:r>
              <a:rPr lang="en-US" sz="3200" b="1" dirty="0" smtClean="0">
                <a:solidFill>
                  <a:srgbClr val="50838E"/>
                </a:solidFill>
              </a:rPr>
              <a:t>Relevance</a:t>
            </a:r>
            <a:r>
              <a:rPr lang="en-US" sz="3200" b="1" dirty="0" smtClean="0">
                <a:solidFill>
                  <a:schemeClr val="accent1"/>
                </a:solidFill>
              </a:rPr>
              <a:t> of evidence</a:t>
            </a:r>
          </a:p>
          <a:p>
            <a:r>
              <a:rPr lang="en-US" sz="3200" b="1" dirty="0" smtClean="0">
                <a:solidFill>
                  <a:srgbClr val="50838E"/>
                </a:solidFill>
              </a:rPr>
              <a:t>Reliability</a:t>
            </a:r>
            <a:r>
              <a:rPr lang="en-US" sz="3200" b="1" dirty="0" smtClean="0">
                <a:solidFill>
                  <a:schemeClr val="accent1"/>
                </a:solidFill>
              </a:rPr>
              <a:t> of evidence</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8</a:t>
            </a:fld>
            <a:endParaRPr lang="en-US" dirty="0">
              <a:solidFill>
                <a:srgbClr val="514A40"/>
              </a:solidFill>
            </a:endParaRPr>
          </a:p>
        </p:txBody>
      </p:sp>
    </p:spTree>
    <p:extLst>
      <p:ext uri="{BB962C8B-B14F-4D97-AF65-F5344CB8AC3E}">
        <p14:creationId xmlns:p14="http://schemas.microsoft.com/office/powerpoint/2010/main" val="202618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Persuasiveness of evidence </a:t>
            </a:r>
            <a:r>
              <a:rPr lang="en-US" dirty="0" smtClean="0"/>
              <a:t>(cont.)</a:t>
            </a:r>
            <a:br>
              <a:rPr lang="en-US" dirty="0" smtClean="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7</a:t>
            </a:r>
            <a:r>
              <a:rPr lang="en-US" dirty="0" smtClean="0">
                <a:solidFill>
                  <a:srgbClr val="514A40"/>
                </a:solidFill>
              </a:rPr>
              <a:t>-</a:t>
            </a:r>
            <a:fld id="{E31375A4-56A4-47D6-9801-1991572033F7}" type="slidenum">
              <a:rPr lang="en-US" smtClean="0">
                <a:solidFill>
                  <a:srgbClr val="514A40"/>
                </a:solidFill>
              </a:rPr>
              <a:pPr/>
              <a:t>9</a:t>
            </a:fld>
            <a:endParaRPr lang="en-US" dirty="0">
              <a:solidFill>
                <a:srgbClr val="514A40"/>
              </a:solidFill>
            </a:endParaRPr>
          </a:p>
        </p:txBody>
      </p:sp>
      <p:sp>
        <p:nvSpPr>
          <p:cNvPr id="5" name="TextBox 4"/>
          <p:cNvSpPr txBox="1"/>
          <p:nvPr/>
        </p:nvSpPr>
        <p:spPr>
          <a:xfrm>
            <a:off x="1051560" y="1152144"/>
            <a:ext cx="9729216" cy="1255728"/>
          </a:xfrm>
          <a:prstGeom prst="rect">
            <a:avLst/>
          </a:prstGeom>
          <a:noFill/>
        </p:spPr>
        <p:txBody>
          <a:bodyPr wrap="square" rtlCol="0">
            <a:spAutoFit/>
          </a:bodyPr>
          <a:lstStyle/>
          <a:p>
            <a:pPr>
              <a:lnSpc>
                <a:spcPct val="90000"/>
              </a:lnSpc>
            </a:pPr>
            <a:r>
              <a:rPr lang="en-US" sz="2800" b="1" dirty="0">
                <a:solidFill>
                  <a:srgbClr val="50838E"/>
                </a:solidFill>
              </a:rPr>
              <a:t>Relevance</a:t>
            </a:r>
            <a:r>
              <a:rPr lang="en-US" sz="2800" b="1" dirty="0">
                <a:solidFill>
                  <a:schemeClr val="accent1"/>
                </a:solidFill>
              </a:rPr>
              <a:t> </a:t>
            </a:r>
            <a:r>
              <a:rPr lang="en-US" sz="2800" b="1" dirty="0">
                <a:solidFill>
                  <a:srgbClr val="50838E"/>
                </a:solidFill>
              </a:rPr>
              <a:t>of </a:t>
            </a:r>
            <a:r>
              <a:rPr lang="en-US" sz="2800" b="1" dirty="0" smtClean="0">
                <a:solidFill>
                  <a:srgbClr val="50838E"/>
                </a:solidFill>
              </a:rPr>
              <a:t>evidence </a:t>
            </a:r>
            <a:r>
              <a:rPr lang="en-US" sz="2800" b="1" dirty="0" smtClean="0">
                <a:solidFill>
                  <a:schemeClr val="accent1"/>
                </a:solidFill>
              </a:rPr>
              <a:t>means that the evidence must </a:t>
            </a:r>
            <a:r>
              <a:rPr lang="en-US" sz="2800" b="1" dirty="0" smtClean="0">
                <a:solidFill>
                  <a:srgbClr val="50838E"/>
                </a:solidFill>
              </a:rPr>
              <a:t>pertain to </a:t>
            </a:r>
            <a:r>
              <a:rPr lang="en-US" sz="2800" b="1" dirty="0" smtClean="0">
                <a:solidFill>
                  <a:schemeClr val="accent1"/>
                </a:solidFill>
              </a:rPr>
              <a:t>or </a:t>
            </a:r>
            <a:r>
              <a:rPr lang="en-US" sz="2800" b="1" dirty="0" smtClean="0">
                <a:solidFill>
                  <a:srgbClr val="50838E"/>
                </a:solidFill>
              </a:rPr>
              <a:t>be relevant to </a:t>
            </a:r>
            <a:r>
              <a:rPr lang="en-US" sz="2800" b="1" dirty="0" smtClean="0">
                <a:solidFill>
                  <a:schemeClr val="accent1"/>
                </a:solidFill>
              </a:rPr>
              <a:t>the audit objective that is being tested.</a:t>
            </a:r>
            <a:endParaRPr lang="en-US" sz="2800" b="1" dirty="0">
              <a:solidFill>
                <a:srgbClr val="50838E"/>
              </a:solidFill>
            </a:endParaRPr>
          </a:p>
        </p:txBody>
      </p:sp>
      <p:sp>
        <p:nvSpPr>
          <p:cNvPr id="10" name="TextBox 9"/>
          <p:cNvSpPr txBox="1"/>
          <p:nvPr/>
        </p:nvSpPr>
        <p:spPr>
          <a:xfrm>
            <a:off x="1051560" y="2537139"/>
            <a:ext cx="9619487" cy="3848871"/>
          </a:xfrm>
          <a:prstGeom prst="rect">
            <a:avLst/>
          </a:prstGeom>
          <a:noFill/>
        </p:spPr>
        <p:txBody>
          <a:bodyPr wrap="square" rtlCol="0">
            <a:spAutoFit/>
          </a:bodyPr>
          <a:lstStyle/>
          <a:p>
            <a:pPr>
              <a:lnSpc>
                <a:spcPct val="90000"/>
              </a:lnSpc>
              <a:spcAft>
                <a:spcPts val="1200"/>
              </a:spcAft>
            </a:pPr>
            <a:r>
              <a:rPr lang="en-US" sz="2800" b="1" dirty="0" smtClean="0">
                <a:solidFill>
                  <a:schemeClr val="accent4">
                    <a:lumMod val="75000"/>
                  </a:schemeClr>
                </a:solidFill>
              </a:rPr>
              <a:t>Reliability of evidence </a:t>
            </a:r>
            <a:r>
              <a:rPr lang="en-US" sz="2400" b="1" dirty="0" smtClean="0">
                <a:solidFill>
                  <a:schemeClr val="accent1"/>
                </a:solidFill>
              </a:rPr>
              <a:t>refers to the degree to which evidence is believable or worthy of trust. Reliability depends on the following characteristics:</a:t>
            </a:r>
          </a:p>
          <a:p>
            <a:pPr marL="457200" indent="-457200">
              <a:buFont typeface="+mj-lt"/>
              <a:buAutoNum type="arabicPeriod"/>
            </a:pPr>
            <a:r>
              <a:rPr lang="en-US" sz="2400" b="1" dirty="0" smtClean="0">
                <a:solidFill>
                  <a:schemeClr val="accent1"/>
                </a:solidFill>
              </a:rPr>
              <a:t>Independence of provider</a:t>
            </a:r>
          </a:p>
          <a:p>
            <a:pPr marL="457200" indent="-457200">
              <a:buFont typeface="+mj-lt"/>
              <a:buAutoNum type="arabicPeriod"/>
            </a:pPr>
            <a:r>
              <a:rPr lang="en-US" sz="2400" b="1" dirty="0" smtClean="0">
                <a:solidFill>
                  <a:schemeClr val="accent1"/>
                </a:solidFill>
              </a:rPr>
              <a:t>Effectiveness of client’s internal controls</a:t>
            </a:r>
          </a:p>
          <a:p>
            <a:pPr marL="457200" indent="-457200">
              <a:buFont typeface="+mj-lt"/>
              <a:buAutoNum type="arabicPeriod"/>
            </a:pPr>
            <a:r>
              <a:rPr lang="en-US" sz="2400" b="1" dirty="0" smtClean="0">
                <a:solidFill>
                  <a:schemeClr val="accent1"/>
                </a:solidFill>
              </a:rPr>
              <a:t>Auditor’s direct knowledge</a:t>
            </a:r>
          </a:p>
          <a:p>
            <a:pPr marL="457200" indent="-457200">
              <a:buFont typeface="+mj-lt"/>
              <a:buAutoNum type="arabicPeriod"/>
            </a:pPr>
            <a:r>
              <a:rPr lang="en-US" sz="2400" b="1" dirty="0" smtClean="0">
                <a:solidFill>
                  <a:schemeClr val="accent1"/>
                </a:solidFill>
              </a:rPr>
              <a:t>Qualifications of individuals providing the information</a:t>
            </a:r>
          </a:p>
          <a:p>
            <a:pPr marL="457200" indent="-457200">
              <a:buFont typeface="+mj-lt"/>
              <a:buAutoNum type="arabicPeriod"/>
            </a:pPr>
            <a:r>
              <a:rPr lang="en-US" sz="2400" b="1" dirty="0" smtClean="0">
                <a:solidFill>
                  <a:schemeClr val="accent1"/>
                </a:solidFill>
              </a:rPr>
              <a:t>Degree of objectivity</a:t>
            </a:r>
          </a:p>
          <a:p>
            <a:pPr marL="457200" indent="-457200">
              <a:buFont typeface="+mj-lt"/>
              <a:buAutoNum type="arabicPeriod"/>
            </a:pPr>
            <a:r>
              <a:rPr lang="en-US" sz="2400" b="1" dirty="0" smtClean="0">
                <a:solidFill>
                  <a:schemeClr val="accent1"/>
                </a:solidFill>
              </a:rPr>
              <a:t>Timeliness</a:t>
            </a:r>
          </a:p>
          <a:p>
            <a:endParaRPr lang="en-US" sz="2400" dirty="0">
              <a:solidFill>
                <a:schemeClr val="accent1"/>
              </a:solidFill>
            </a:endParaRPr>
          </a:p>
        </p:txBody>
      </p:sp>
    </p:spTree>
    <p:extLst>
      <p:ext uri="{BB962C8B-B14F-4D97-AF65-F5344CB8AC3E}">
        <p14:creationId xmlns:p14="http://schemas.microsoft.com/office/powerpoint/2010/main" val="168065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2268</Words>
  <Application>Microsoft Office PowerPoint</Application>
  <PresentationFormat>Widescreen</PresentationFormat>
  <Paragraphs>289</Paragraphs>
  <Slides>41</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Cambria</vt:lpstr>
      <vt:lpstr>Red Line Business 16x9</vt:lpstr>
      <vt:lpstr>Audit  evidence</vt:lpstr>
      <vt:lpstr>Chapter 7 Learning Objectives </vt:lpstr>
      <vt:lpstr>PowerPoint Presentation</vt:lpstr>
      <vt:lpstr>Nature of evidence </vt:lpstr>
      <vt:lpstr>PowerPoint Presentation</vt:lpstr>
      <vt:lpstr>audit evidence decisions </vt:lpstr>
      <vt:lpstr>PowerPoint Presentation</vt:lpstr>
      <vt:lpstr>Persuasiveness of evidence </vt:lpstr>
      <vt:lpstr>   Persuasiveness of evidence (cont.) </vt:lpstr>
      <vt:lpstr>   Persuasiveness of evidence (cont.) </vt:lpstr>
      <vt:lpstr>PowerPoint Presentation</vt:lpstr>
      <vt:lpstr>PowerPoint Presentation</vt:lpstr>
      <vt:lpstr>Types of audit evidence </vt:lpstr>
      <vt:lpstr>PowerPoint Presentation</vt:lpstr>
      <vt:lpstr>   types of audit evidence (cont.) </vt:lpstr>
      <vt:lpstr>PowerPoint Presentation</vt:lpstr>
      <vt:lpstr>   types of audit evidence (cont.) </vt:lpstr>
      <vt:lpstr>   types of audit evidence (cont.) </vt:lpstr>
      <vt:lpstr>   types of audit evidence (cont.) </vt:lpstr>
      <vt:lpstr>PowerPoint Presentation</vt:lpstr>
      <vt:lpstr>   types of audit evidence (cont.) </vt:lpstr>
      <vt:lpstr>PowerPoint Presentation</vt:lpstr>
      <vt:lpstr>PowerPoint Presentation</vt:lpstr>
      <vt:lpstr>PowerPoint Presentation</vt:lpstr>
      <vt:lpstr>Analytical procedures </vt:lpstr>
      <vt:lpstr>   analytical procedures (cont.) </vt:lpstr>
      <vt:lpstr>PowerPoint Presentation</vt:lpstr>
      <vt:lpstr>PowerPoint Presentation</vt:lpstr>
      <vt:lpstr>PowerPoint Presentation</vt:lpstr>
      <vt:lpstr>Common financial ratios </vt:lpstr>
      <vt:lpstr>   common financial ratios (cont.) </vt:lpstr>
      <vt:lpstr>PowerPoint Presentation</vt:lpstr>
      <vt:lpstr>Audit documentation </vt:lpstr>
      <vt:lpstr>   audit documentation (cont.) </vt:lpstr>
      <vt:lpstr>   audit documentation (cont.) </vt:lpstr>
      <vt:lpstr>PowerPoint Presentation</vt:lpstr>
      <vt:lpstr>   audit documentation (cont.) </vt:lpstr>
      <vt:lpstr>PowerPoint Presentation</vt:lpstr>
      <vt:lpstr>PowerPoint Presentation</vt:lpstr>
      <vt:lpstr>   audit documentation (cont.)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2015-08-17T17:00:12Z</dcterms:created>
  <dcterms:modified xsi:type="dcterms:W3CDTF">2016-04-02T13:40:41Z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