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324" r:id="rId2"/>
    <p:sldId id="340" r:id="rId3"/>
    <p:sldId id="258" r:id="rId4"/>
    <p:sldId id="259" r:id="rId5"/>
    <p:sldId id="260" r:id="rId6"/>
    <p:sldId id="261" r:id="rId7"/>
    <p:sldId id="335" r:id="rId8"/>
    <p:sldId id="326" r:id="rId9"/>
    <p:sldId id="327" r:id="rId10"/>
    <p:sldId id="330" r:id="rId11"/>
    <p:sldId id="328" r:id="rId12"/>
    <p:sldId id="336" r:id="rId13"/>
    <p:sldId id="262" r:id="rId14"/>
    <p:sldId id="263" r:id="rId15"/>
    <p:sldId id="264" r:id="rId16"/>
    <p:sldId id="337" r:id="rId17"/>
    <p:sldId id="325" r:id="rId18"/>
    <p:sldId id="341" r:id="rId19"/>
    <p:sldId id="342" r:id="rId20"/>
    <p:sldId id="275" r:id="rId21"/>
    <p:sldId id="338" r:id="rId22"/>
    <p:sldId id="279" r:id="rId23"/>
    <p:sldId id="283" r:id="rId24"/>
    <p:sldId id="284" r:id="rId25"/>
    <p:sldId id="285" r:id="rId26"/>
    <p:sldId id="286" r:id="rId27"/>
    <p:sldId id="331" r:id="rId28"/>
    <p:sldId id="288" r:id="rId29"/>
    <p:sldId id="289" r:id="rId30"/>
    <p:sldId id="339" r:id="rId31"/>
    <p:sldId id="332" r:id="rId32"/>
    <p:sldId id="302" r:id="rId33"/>
    <p:sldId id="333" r:id="rId34"/>
    <p:sldId id="334" r:id="rId35"/>
    <p:sldId id="307" r:id="rId36"/>
    <p:sldId id="321" r:id="rId37"/>
    <p:sldId id="320" r:id="rId38"/>
    <p:sldId id="308" r:id="rId39"/>
    <p:sldId id="309" r:id="rId40"/>
    <p:sldId id="310" r:id="rId41"/>
    <p:sldId id="317" r:id="rId42"/>
    <p:sldId id="312" r:id="rId43"/>
    <p:sldId id="313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109C1-D5DE-4729-8546-6DF9FCBC8E0D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80B4D3-9FB9-404E-8DD5-47D2765A12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152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0B4D3-9FB9-404E-8DD5-47D2765A12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729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0B4D3-9FB9-404E-8DD5-47D2765A12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02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0B4D3-9FB9-404E-8DD5-47D2765A120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415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0B4D3-9FB9-404E-8DD5-47D2765A120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8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0B4D3-9FB9-404E-8DD5-47D2765A120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732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0B4D3-9FB9-404E-8DD5-47D2765A120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901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0B4D3-9FB9-404E-8DD5-47D2765A120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20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CC08C-C700-4730-B42F-28FC8E0D2336}" type="datetime1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 - Birzeit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DC8A-E3DF-43BC-827E-BC3E75EA3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478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6A722-1048-4EA7-AA42-E2B1BF190505}" type="datetime1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 - Birzeit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DC8A-E3DF-43BC-827E-BC3E75EA3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33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B147F-7FD4-4BA5-A217-4A2D5F638560}" type="datetime1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 - Birzeit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DC8A-E3DF-43BC-827E-BC3E75EA3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7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3EE17-0F67-45A8-885C-2AB64C374964}" type="datetime1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 - Birzeit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DC8A-E3DF-43BC-827E-BC3E75EA3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30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AD838-24F2-4AE9-B0BA-C140F7B7CF93}" type="datetime1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 - Birzeit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DC8A-E3DF-43BC-827E-BC3E75EA3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811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0FEE-7582-4F18-A937-CAC27BFA280E}" type="datetime1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 - Birzeit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DC8A-E3DF-43BC-827E-BC3E75EA3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97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687F7-4BEF-47A1-8438-B45F33C2BE95}" type="datetime1">
              <a:rPr lang="en-US" smtClean="0"/>
              <a:t>11/16/2022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 - Birzeit University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DC8A-E3DF-43BC-827E-BC3E75EA3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340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2EBDE-2BE1-4CCC-A639-BC44DFECD9FB}" type="datetime1">
              <a:rPr lang="en-US" smtClean="0"/>
              <a:t>11/16/2022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 - Birzeit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DC8A-E3DF-43BC-827E-BC3E75EA3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257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901B9-F00E-4E9A-A210-F053378D2D84}" type="datetime1">
              <a:rPr lang="en-US" smtClean="0"/>
              <a:t>11/16/2022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 - Birzeit University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DC8A-E3DF-43BC-827E-BC3E75EA3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72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8779D-F13A-49A3-9D3C-753315D44204}" type="datetime1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 - Birzeit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DC8A-E3DF-43BC-827E-BC3E75EA3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803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2CCB3-0715-4827-A2D0-AA8E39EAD3DE}" type="datetime1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 - Birzeit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1DC8A-E3DF-43BC-827E-BC3E75EA3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97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A971D-FBD8-4895-848E-2982328ADB27}" type="datetime1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Afif Hasan - Birzeit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1DC8A-E3DF-43BC-827E-BC3E75EA3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97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7" Type="http://schemas.openxmlformats.org/officeDocument/2006/relationships/image" Target="../media/image30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8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46.emf"/><Relationship Id="rId7" Type="http://schemas.openxmlformats.org/officeDocument/2006/relationships/image" Target="../media/image50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3" Type="http://schemas.openxmlformats.org/officeDocument/2006/relationships/image" Target="../media/image58.emf"/><Relationship Id="rId7" Type="http://schemas.openxmlformats.org/officeDocument/2006/relationships/image" Target="../media/image62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emf"/><Relationship Id="rId5" Type="http://schemas.openxmlformats.org/officeDocument/2006/relationships/image" Target="../media/image60.emf"/><Relationship Id="rId4" Type="http://schemas.openxmlformats.org/officeDocument/2006/relationships/image" Target="../media/image59.emf"/><Relationship Id="rId9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7" Type="http://schemas.openxmlformats.org/officeDocument/2006/relationships/image" Target="../media/image69.png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emf"/><Relationship Id="rId5" Type="http://schemas.openxmlformats.org/officeDocument/2006/relationships/image" Target="../media/image67.emf"/><Relationship Id="rId4" Type="http://schemas.openxmlformats.org/officeDocument/2006/relationships/image" Target="../media/image66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emf"/><Relationship Id="rId4" Type="http://schemas.openxmlformats.org/officeDocument/2006/relationships/image" Target="../media/image75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emf"/><Relationship Id="rId5" Type="http://schemas.openxmlformats.org/officeDocument/2006/relationships/image" Target="../media/image79.emf"/><Relationship Id="rId4" Type="http://schemas.openxmlformats.org/officeDocument/2006/relationships/image" Target="../media/image78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emf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gif"/><Relationship Id="rId7" Type="http://schemas.openxmlformats.org/officeDocument/2006/relationships/image" Target="../media/image88.jpeg"/><Relationship Id="rId2" Type="http://schemas.openxmlformats.org/officeDocument/2006/relationships/image" Target="../media/image8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gif"/><Relationship Id="rId4" Type="http://schemas.openxmlformats.org/officeDocument/2006/relationships/image" Target="../media/image85.gi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emf"/><Relationship Id="rId3" Type="http://schemas.openxmlformats.org/officeDocument/2006/relationships/image" Target="../media/image91.emf"/><Relationship Id="rId7" Type="http://schemas.openxmlformats.org/officeDocument/2006/relationships/image" Target="../media/image95.emf"/><Relationship Id="rId2" Type="http://schemas.openxmlformats.org/officeDocument/2006/relationships/image" Target="../media/image9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emf"/><Relationship Id="rId5" Type="http://schemas.openxmlformats.org/officeDocument/2006/relationships/image" Target="../media/image93.emf"/><Relationship Id="rId4" Type="http://schemas.openxmlformats.org/officeDocument/2006/relationships/image" Target="../media/image92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7" Type="http://schemas.openxmlformats.org/officeDocument/2006/relationships/image" Target="../media/image77.png"/><Relationship Id="rId2" Type="http://schemas.openxmlformats.org/officeDocument/2006/relationships/image" Target="../media/image10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emf"/><Relationship Id="rId5" Type="http://schemas.openxmlformats.org/officeDocument/2006/relationships/image" Target="../media/image103.emf"/><Relationship Id="rId4" Type="http://schemas.openxmlformats.org/officeDocument/2006/relationships/image" Target="../media/image102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image" Target="../media/image10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emf"/><Relationship Id="rId5" Type="http://schemas.openxmlformats.org/officeDocument/2006/relationships/image" Target="../media/image108.emf"/><Relationship Id="rId4" Type="http://schemas.openxmlformats.org/officeDocument/2006/relationships/image" Target="../media/image10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9932" y="236098"/>
            <a:ext cx="9144000" cy="23876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Thermal Fluid Engineering </a:t>
            </a:r>
            <a:br>
              <a:rPr lang="en-US" sz="4000" b="1" dirty="0" smtClean="0"/>
            </a:br>
            <a:r>
              <a:rPr lang="en-US" sz="4000" b="1" dirty="0" smtClean="0"/>
              <a:t>ENMC4411</a:t>
            </a:r>
            <a:br>
              <a:rPr lang="en-US" sz="4000" b="1" dirty="0" smtClean="0"/>
            </a:br>
            <a:r>
              <a:rPr lang="en-US" sz="4000" b="1" dirty="0" smtClean="0"/>
              <a:t>Chapter 3 Fluid Control volume equations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8406" y="3081534"/>
            <a:ext cx="9144000" cy="1655762"/>
          </a:xfrm>
        </p:spPr>
        <p:txBody>
          <a:bodyPr/>
          <a:lstStyle/>
          <a:p>
            <a:r>
              <a:rPr lang="en-US" dirty="0" err="1" smtClean="0"/>
              <a:t>Afif</a:t>
            </a:r>
            <a:r>
              <a:rPr lang="en-US" dirty="0" smtClean="0"/>
              <a:t> </a:t>
            </a:r>
            <a:r>
              <a:rPr lang="en-US" dirty="0" err="1" smtClean="0"/>
              <a:t>Akel</a:t>
            </a:r>
            <a:r>
              <a:rPr lang="en-US" dirty="0" smtClean="0"/>
              <a:t> Hasan</a:t>
            </a:r>
          </a:p>
          <a:p>
            <a:r>
              <a:rPr lang="en-US" dirty="0" smtClean="0"/>
              <a:t>Mechanical &amp; </a:t>
            </a:r>
            <a:r>
              <a:rPr lang="en-US" dirty="0" err="1" smtClean="0"/>
              <a:t>Mechatronics</a:t>
            </a:r>
            <a:r>
              <a:rPr lang="en-US" dirty="0" smtClean="0"/>
              <a:t> Engineering Department</a:t>
            </a:r>
          </a:p>
          <a:p>
            <a:r>
              <a:rPr lang="en-US" dirty="0" err="1" smtClean="0"/>
              <a:t>Birzeit</a:t>
            </a:r>
            <a:r>
              <a:rPr lang="en-US" dirty="0" smtClean="0"/>
              <a:t>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408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5870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Unit of viscosity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074" y="846161"/>
            <a:ext cx="10515600" cy="5889009"/>
          </a:xfrm>
        </p:spPr>
        <p:txBody>
          <a:bodyPr>
            <a:noAutofit/>
          </a:bodyPr>
          <a:lstStyle/>
          <a:p>
            <a:r>
              <a:rPr lang="en-US" sz="2400" dirty="0" smtClean="0"/>
              <a:t> </a:t>
            </a:r>
            <a:r>
              <a:rPr lang="el-GR" sz="2400" dirty="0" smtClean="0"/>
              <a:t>μ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l-GR" sz="2400" dirty="0" smtClean="0"/>
              <a:t>τ</a:t>
            </a:r>
            <a:r>
              <a:rPr lang="en-US" sz="2400" dirty="0" smtClean="0"/>
              <a:t> </a:t>
            </a:r>
            <a:r>
              <a:rPr lang="en-US" sz="2400" dirty="0"/>
              <a:t>/ (du /</a:t>
            </a:r>
            <a:r>
              <a:rPr lang="en-US" sz="2400" dirty="0" err="1"/>
              <a:t>dy</a:t>
            </a:r>
            <a:r>
              <a:rPr lang="en-US" sz="2400" dirty="0"/>
              <a:t> )</a:t>
            </a:r>
          </a:p>
          <a:p>
            <a:r>
              <a:rPr lang="en-US" sz="2400" dirty="0"/>
              <a:t> </a:t>
            </a:r>
            <a:r>
              <a:rPr lang="el-GR" sz="2400" dirty="0" smtClean="0"/>
              <a:t>μ</a:t>
            </a:r>
            <a:r>
              <a:rPr lang="en-US" sz="2400" dirty="0" smtClean="0"/>
              <a:t> </a:t>
            </a:r>
            <a:r>
              <a:rPr lang="en-US" sz="2400" dirty="0"/>
              <a:t>= (F/A)/(V /L ) = ( F/L</a:t>
            </a:r>
            <a:r>
              <a:rPr lang="en-US" sz="2400" baseline="30000" dirty="0"/>
              <a:t>2</a:t>
            </a:r>
            <a:r>
              <a:rPr lang="en-US" sz="2400" dirty="0"/>
              <a:t>) / {(L/T)/L}    but  F = m a = ML/T</a:t>
            </a:r>
            <a:r>
              <a:rPr lang="en-US" sz="2400" baseline="30000" dirty="0"/>
              <a:t>2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         </a:t>
            </a:r>
            <a:r>
              <a:rPr lang="en-US" sz="2400" dirty="0" smtClean="0"/>
              <a:t>[</a:t>
            </a:r>
            <a:r>
              <a:rPr lang="el-GR" sz="2400" dirty="0" smtClean="0"/>
              <a:t>μ</a:t>
            </a:r>
            <a:r>
              <a:rPr lang="en-US" sz="2400" dirty="0" smtClean="0"/>
              <a:t>  </a:t>
            </a:r>
            <a:r>
              <a:rPr lang="en-US" sz="2400" dirty="0"/>
              <a:t>] = { ML / T</a:t>
            </a:r>
            <a:r>
              <a:rPr lang="en-US" sz="2400" baseline="30000" dirty="0"/>
              <a:t>2</a:t>
            </a:r>
            <a:r>
              <a:rPr lang="en-US" sz="2400" dirty="0"/>
              <a:t>L</a:t>
            </a:r>
            <a:r>
              <a:rPr lang="en-US" sz="2400" baseline="30000" dirty="0"/>
              <a:t>2</a:t>
            </a:r>
            <a:r>
              <a:rPr lang="en-US" sz="2400" dirty="0"/>
              <a:t> }/(L/T)/L       = (M / T L)</a:t>
            </a:r>
          </a:p>
          <a:p>
            <a:pPr marL="0" indent="0">
              <a:buNone/>
            </a:pPr>
            <a:r>
              <a:rPr lang="en-US" sz="2400" dirty="0"/>
              <a:t> </a:t>
            </a:r>
            <a:r>
              <a:rPr lang="en-US" sz="2400" dirty="0" smtClean="0"/>
              <a:t>or   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[</a:t>
            </a:r>
            <a:r>
              <a:rPr lang="el-GR" sz="2400" dirty="0" smtClean="0">
                <a:solidFill>
                  <a:schemeClr val="accent2">
                    <a:lumMod val="50000"/>
                  </a:schemeClr>
                </a:solidFill>
              </a:rPr>
              <a:t>μ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] =  FT / L</a:t>
            </a:r>
            <a:r>
              <a:rPr lang="en-US" sz="2400" baseline="30000" dirty="0">
                <a:solidFill>
                  <a:schemeClr val="accent2">
                    <a:lumMod val="50000"/>
                  </a:schemeClr>
                </a:solidFill>
              </a:rPr>
              <a:t>2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/>
              <a:t>        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[</a:t>
            </a:r>
            <a:r>
              <a:rPr lang="el-GR" sz="2400" dirty="0" smtClean="0">
                <a:solidFill>
                  <a:schemeClr val="accent2">
                    <a:lumMod val="50000"/>
                  </a:schemeClr>
                </a:solidFill>
              </a:rPr>
              <a:t>μ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] =  M / TL</a:t>
            </a:r>
          </a:p>
          <a:p>
            <a:r>
              <a:rPr lang="en-US" sz="2400" b="1" dirty="0"/>
              <a:t> </a:t>
            </a:r>
            <a:r>
              <a:rPr lang="en-US" sz="2400" dirty="0" smtClean="0"/>
              <a:t>SI </a:t>
            </a:r>
            <a:r>
              <a:rPr lang="en-US" sz="2400" dirty="0"/>
              <a:t>units            </a:t>
            </a:r>
            <a:r>
              <a:rPr lang="en-US" sz="2400" dirty="0" smtClean="0"/>
              <a:t>[</a:t>
            </a:r>
            <a:r>
              <a:rPr lang="el-GR" sz="2400" dirty="0" smtClean="0"/>
              <a:t>μ</a:t>
            </a:r>
            <a:r>
              <a:rPr lang="en-US" sz="2400" dirty="0" smtClean="0"/>
              <a:t>  </a:t>
            </a:r>
            <a:r>
              <a:rPr lang="en-US" sz="2400" dirty="0"/>
              <a:t>] =kg/</a:t>
            </a:r>
            <a:r>
              <a:rPr lang="en-US" sz="2400" dirty="0" err="1"/>
              <a:t>m.s</a:t>
            </a:r>
            <a:r>
              <a:rPr lang="en-US" sz="2400" dirty="0"/>
              <a:t>  or    N.s/m</a:t>
            </a:r>
            <a:r>
              <a:rPr lang="en-US" sz="2400" baseline="30000" dirty="0"/>
              <a:t>2</a:t>
            </a:r>
            <a:r>
              <a:rPr lang="en-US" sz="2400" dirty="0"/>
              <a:t>  </a:t>
            </a:r>
          </a:p>
          <a:p>
            <a:r>
              <a:rPr lang="en-US" sz="2400" dirty="0"/>
              <a:t>US or BG        </a:t>
            </a:r>
            <a:r>
              <a:rPr lang="en-US" sz="2400" dirty="0" smtClean="0"/>
              <a:t>[</a:t>
            </a:r>
            <a:r>
              <a:rPr lang="el-GR" sz="2400" dirty="0" smtClean="0"/>
              <a:t>μ</a:t>
            </a:r>
            <a:r>
              <a:rPr lang="en-US" sz="2400" dirty="0" smtClean="0"/>
              <a:t>  </a:t>
            </a:r>
            <a:r>
              <a:rPr lang="en-US" sz="2400" dirty="0"/>
              <a:t>] =slugs/</a:t>
            </a:r>
            <a:r>
              <a:rPr lang="en-US" sz="2400" dirty="0" err="1"/>
              <a:t>ft.s</a:t>
            </a:r>
            <a:r>
              <a:rPr lang="en-US" sz="2400" dirty="0"/>
              <a:t> </a:t>
            </a:r>
          </a:p>
          <a:p>
            <a:r>
              <a:rPr lang="en-US" sz="2400" dirty="0"/>
              <a:t> </a:t>
            </a:r>
            <a:r>
              <a:rPr lang="en-US" sz="2400" dirty="0" smtClean="0"/>
              <a:t>Other </a:t>
            </a:r>
            <a:r>
              <a:rPr lang="en-US" sz="2400" dirty="0"/>
              <a:t>units         poise = dynes \cm</a:t>
            </a:r>
            <a:r>
              <a:rPr lang="en-US" sz="2400" baseline="30000" dirty="0"/>
              <a:t>2</a:t>
            </a:r>
            <a:r>
              <a:rPr lang="en-US" sz="2400" dirty="0"/>
              <a:t>        1N  = 10</a:t>
            </a:r>
            <a:r>
              <a:rPr lang="en-US" sz="2400" baseline="30000" dirty="0"/>
              <a:t>5</a:t>
            </a:r>
            <a:r>
              <a:rPr lang="en-US" sz="2400" dirty="0"/>
              <a:t> dyne </a:t>
            </a:r>
          </a:p>
          <a:p>
            <a:pPr marL="0" indent="0">
              <a:buNone/>
            </a:pPr>
            <a:r>
              <a:rPr lang="en-US" sz="2400" dirty="0"/>
              <a:t>                            1 N.s/m</a:t>
            </a:r>
            <a:r>
              <a:rPr lang="en-US" sz="2400" baseline="30000" dirty="0"/>
              <a:t>2</a:t>
            </a:r>
            <a:r>
              <a:rPr lang="en-US" sz="2400" dirty="0"/>
              <a:t> = kg/</a:t>
            </a:r>
            <a:r>
              <a:rPr lang="en-US" sz="2400" dirty="0" err="1"/>
              <a:t>m.s</a:t>
            </a:r>
            <a:r>
              <a:rPr lang="en-US" sz="2400" dirty="0"/>
              <a:t> = 10 poise</a:t>
            </a:r>
          </a:p>
          <a:p>
            <a:pPr marL="0" indent="0">
              <a:buNone/>
            </a:pPr>
            <a:r>
              <a:rPr lang="en-US" sz="2400" dirty="0"/>
              <a:t>                             centipoise  = 10</a:t>
            </a:r>
            <a:r>
              <a:rPr lang="en-US" sz="2400" baseline="30000" dirty="0"/>
              <a:t>-2</a:t>
            </a:r>
            <a:r>
              <a:rPr lang="en-US" sz="2400" dirty="0"/>
              <a:t> poise </a:t>
            </a:r>
          </a:p>
          <a:p>
            <a:pPr lvl="0"/>
            <a:r>
              <a:rPr lang="en-US" sz="2400" dirty="0"/>
              <a:t>see table 1.4 </a:t>
            </a:r>
            <a:r>
              <a:rPr lang="en-US" sz="2400" dirty="0" smtClean="0"/>
              <a:t>p.26 </a:t>
            </a:r>
            <a:r>
              <a:rPr lang="en-US" sz="2400" dirty="0"/>
              <a:t>for typical values of </a:t>
            </a:r>
            <a:r>
              <a:rPr lang="el-GR" sz="2400" dirty="0" smtClean="0"/>
              <a:t>μ</a:t>
            </a:r>
            <a:r>
              <a:rPr lang="en-US" sz="2400" dirty="0" smtClean="0"/>
              <a:t> </a:t>
            </a:r>
            <a:r>
              <a:rPr lang="en-US" sz="2400" dirty="0"/>
              <a:t>more data in appendix A p.771</a:t>
            </a:r>
          </a:p>
          <a:p>
            <a:r>
              <a:rPr lang="en-US" sz="2400" dirty="0"/>
              <a:t> Kinematic viscosity   </a:t>
            </a:r>
            <a:r>
              <a:rPr lang="el-GR" sz="2400" dirty="0" smtClean="0"/>
              <a:t>ν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l-GR" sz="2400" dirty="0" smtClean="0"/>
              <a:t>μ</a:t>
            </a:r>
            <a:r>
              <a:rPr lang="en-US" sz="2400" dirty="0" smtClean="0"/>
              <a:t> /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sz="2400" dirty="0" smtClean="0"/>
              <a:t> 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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   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[</a:t>
            </a:r>
            <a:r>
              <a:rPr lang="el-GR" sz="2400" dirty="0" smtClean="0">
                <a:solidFill>
                  <a:schemeClr val="accent2">
                    <a:lumMod val="50000"/>
                  </a:schemeClr>
                </a:solidFill>
              </a:rPr>
              <a:t>υ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</a:rPr>
              <a:t>]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= L</a:t>
            </a:r>
            <a:r>
              <a:rPr lang="en-US" sz="2400" baseline="30000" dirty="0">
                <a:solidFill>
                  <a:schemeClr val="accent2">
                    <a:lumMod val="50000"/>
                  </a:schemeClr>
                </a:solidFill>
              </a:rPr>
              <a:t>2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/t       </a:t>
            </a:r>
            <a:r>
              <a:rPr lang="en-US" sz="2400" dirty="0"/>
              <a:t>( fig .A.2 p.770) .</a:t>
            </a:r>
          </a:p>
          <a:p>
            <a:pPr marL="0" indent="0">
              <a:buNone/>
            </a:pPr>
            <a:r>
              <a:rPr lang="en-US" sz="2400" dirty="0" smtClean="0"/>
              <a:t>                 </a:t>
            </a:r>
            <a:r>
              <a:rPr lang="en-US" sz="2400" dirty="0"/>
              <a:t>SI    m</a:t>
            </a:r>
            <a:r>
              <a:rPr lang="en-US" sz="2400" baseline="30000" dirty="0"/>
              <a:t>2</a:t>
            </a:r>
            <a:r>
              <a:rPr lang="en-US" sz="2400" dirty="0"/>
              <a:t>/s          BG   ft</a:t>
            </a:r>
            <a:r>
              <a:rPr lang="en-US" sz="2400" baseline="30000" dirty="0"/>
              <a:t>2</a:t>
            </a:r>
            <a:r>
              <a:rPr lang="en-US" sz="2400" dirty="0"/>
              <a:t> /s 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7991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2163"/>
          </a:xfrm>
        </p:spPr>
        <p:txBody>
          <a:bodyPr/>
          <a:lstStyle/>
          <a:p>
            <a:r>
              <a:rPr lang="en-US" b="1" dirty="0"/>
              <a:t>EXAMPLE 1.8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673" y="1157288"/>
            <a:ext cx="6855921" cy="1346200"/>
          </a:xfrm>
        </p:spPr>
        <p:txBody>
          <a:bodyPr/>
          <a:lstStyle/>
          <a:p>
            <a:r>
              <a:rPr lang="en-US" dirty="0"/>
              <a:t>Suppose that the fluid being sheared in Fig. 1.6 is SAE 30 oil at 20°C. Compute the shear </a:t>
            </a:r>
            <a:r>
              <a:rPr lang="en-US" dirty="0" smtClean="0"/>
              <a:t>stress in </a:t>
            </a:r>
            <a:r>
              <a:rPr lang="en-US" dirty="0"/>
              <a:t>the oil if V </a:t>
            </a:r>
            <a:r>
              <a:rPr lang="en-US" dirty="0" smtClean="0"/>
              <a:t>= </a:t>
            </a:r>
            <a:r>
              <a:rPr lang="en-US" dirty="0"/>
              <a:t>3 m/s and h </a:t>
            </a:r>
            <a:r>
              <a:rPr lang="en-US" dirty="0" smtClean="0"/>
              <a:t>= </a:t>
            </a:r>
            <a:r>
              <a:rPr lang="en-US" dirty="0"/>
              <a:t>2 cm.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999" y="2555081"/>
            <a:ext cx="7231575" cy="10620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668712"/>
            <a:ext cx="9007626" cy="2746376"/>
          </a:xfrm>
          <a:prstGeom prst="rect">
            <a:avLst/>
          </a:prstGeom>
        </p:spPr>
      </p:pic>
      <p:pic>
        <p:nvPicPr>
          <p:cNvPr id="6" name="Picture 3" descr="whi29346_01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982" y="824248"/>
            <a:ext cx="3698884" cy="277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794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370" y="1402544"/>
            <a:ext cx="10515600" cy="3633095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System basic equations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Shear stress &amp; viscosity</a:t>
            </a:r>
          </a:p>
          <a:p>
            <a:r>
              <a:rPr lang="en-US" dirty="0" smtClean="0"/>
              <a:t>Volume flow rate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Mass conservation ( continuity)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Linear momentum equation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Energy conservation</a:t>
            </a:r>
          </a:p>
          <a:p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955280" y="6356350"/>
            <a:ext cx="4114800" cy="365125"/>
          </a:xfrm>
        </p:spPr>
        <p:txBody>
          <a:bodyPr/>
          <a:lstStyle/>
          <a:p>
            <a:r>
              <a:rPr lang="en-US" dirty="0" err="1" smtClean="0">
                <a:solidFill>
                  <a:srgbClr val="7030A0"/>
                </a:solidFill>
              </a:rPr>
              <a:t>Afif</a:t>
            </a:r>
            <a:r>
              <a:rPr lang="en-US" dirty="0" smtClean="0">
                <a:solidFill>
                  <a:srgbClr val="7030A0"/>
                </a:solidFill>
              </a:rPr>
              <a:t> Hasan - </a:t>
            </a:r>
            <a:r>
              <a:rPr lang="en-US" dirty="0" err="1" smtClean="0">
                <a:solidFill>
                  <a:srgbClr val="7030A0"/>
                </a:solidFill>
              </a:rPr>
              <a:t>Birzeit</a:t>
            </a:r>
            <a:r>
              <a:rPr lang="en-US" dirty="0" smtClean="0">
                <a:solidFill>
                  <a:srgbClr val="7030A0"/>
                </a:solidFill>
              </a:rPr>
              <a:t> University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481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873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Volume &amp; mass flow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6378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Consider the fluid passing through surface S. what is the volume flow rate Q and the mass flow rate m  through this surface ?</a:t>
            </a:r>
          </a:p>
          <a:p>
            <a:r>
              <a:rPr lang="en-US" dirty="0"/>
              <a:t>Let fluid at V pass through   </a:t>
            </a:r>
            <a:r>
              <a:rPr lang="en-US" dirty="0" err="1"/>
              <a:t>dA</a:t>
            </a:r>
            <a:r>
              <a:rPr lang="en-US" dirty="0"/>
              <a:t>  at angle </a:t>
            </a:r>
            <a:r>
              <a:rPr lang="el-GR" dirty="0" smtClean="0"/>
              <a:t>θ</a:t>
            </a:r>
            <a:r>
              <a:rPr lang="en-US" dirty="0" smtClean="0"/>
              <a:t> </a:t>
            </a:r>
            <a:r>
              <a:rPr lang="en-US" dirty="0"/>
              <a:t>off the normal , then amount of fluid swept during  </a:t>
            </a:r>
            <a:r>
              <a:rPr lang="en-US" dirty="0" err="1"/>
              <a:t>dt</a:t>
            </a:r>
            <a:r>
              <a:rPr lang="en-US" dirty="0"/>
              <a:t> </a:t>
            </a:r>
          </a:p>
          <a:p>
            <a:r>
              <a:rPr lang="en-US" dirty="0" smtClean="0"/>
              <a:t>d</a:t>
            </a:r>
            <a:r>
              <a:rPr lang="az-Cyrl-AZ" dirty="0" smtClean="0"/>
              <a:t>Ѵ</a:t>
            </a:r>
            <a:r>
              <a:rPr lang="en-US" dirty="0" smtClean="0"/>
              <a:t> </a:t>
            </a:r>
            <a:r>
              <a:rPr lang="en-US" dirty="0"/>
              <a:t>= v </a:t>
            </a:r>
            <a:r>
              <a:rPr lang="en-US" dirty="0" err="1"/>
              <a:t>dt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cos </a:t>
            </a:r>
            <a:r>
              <a:rPr lang="el-GR" dirty="0" smtClean="0"/>
              <a:t>θ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d</a:t>
            </a:r>
            <a:r>
              <a:rPr lang="az-Cyrl-AZ" dirty="0" smtClean="0"/>
              <a:t> Ѵ</a:t>
            </a:r>
            <a:r>
              <a:rPr lang="en-US" dirty="0" smtClean="0"/>
              <a:t> </a:t>
            </a:r>
            <a:r>
              <a:rPr lang="en-US" dirty="0"/>
              <a:t>= v cos </a:t>
            </a:r>
            <a:r>
              <a:rPr lang="el-GR" dirty="0" smtClean="0"/>
              <a:t>θ</a:t>
            </a:r>
            <a:r>
              <a:rPr lang="en-US" dirty="0" smtClean="0"/>
              <a:t> </a:t>
            </a:r>
            <a:r>
              <a:rPr lang="en-US" dirty="0" err="1"/>
              <a:t>dt</a:t>
            </a:r>
            <a:r>
              <a:rPr lang="en-US" dirty="0"/>
              <a:t> </a:t>
            </a:r>
            <a:r>
              <a:rPr lang="en-US" dirty="0" err="1"/>
              <a:t>dA</a:t>
            </a:r>
            <a:endParaRPr lang="en-US" dirty="0"/>
          </a:p>
          <a:p>
            <a:r>
              <a:rPr lang="en-US" dirty="0" smtClean="0"/>
              <a:t>d</a:t>
            </a:r>
            <a:r>
              <a:rPr lang="az-Cyrl-AZ" dirty="0" smtClean="0"/>
              <a:t> Ѵ</a:t>
            </a:r>
            <a:r>
              <a:rPr lang="en-US" dirty="0" smtClean="0"/>
              <a:t> </a:t>
            </a:r>
            <a:r>
              <a:rPr lang="en-US" dirty="0"/>
              <a:t>= (</a:t>
            </a:r>
            <a:r>
              <a:rPr lang="en-US" dirty="0" err="1"/>
              <a:t>v.n</a:t>
            </a:r>
            <a:r>
              <a:rPr lang="en-US" dirty="0"/>
              <a:t>) </a:t>
            </a:r>
            <a:r>
              <a:rPr lang="en-US" dirty="0" err="1"/>
              <a:t>dt</a:t>
            </a:r>
            <a:r>
              <a:rPr lang="en-US" dirty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(</a:t>
            </a:r>
            <a:r>
              <a:rPr lang="en-US" dirty="0" smtClean="0"/>
              <a:t>d</a:t>
            </a:r>
            <a:r>
              <a:rPr lang="az-Cyrl-AZ" dirty="0" smtClean="0"/>
              <a:t> Ѵ </a:t>
            </a:r>
            <a:r>
              <a:rPr lang="en-US" dirty="0" smtClean="0"/>
              <a:t>/</a:t>
            </a:r>
            <a:r>
              <a:rPr lang="en-US" dirty="0" err="1" smtClean="0"/>
              <a:t>dt</a:t>
            </a:r>
            <a:r>
              <a:rPr lang="en-US" dirty="0" smtClean="0"/>
              <a:t> </a:t>
            </a:r>
            <a:r>
              <a:rPr lang="en-US" dirty="0"/>
              <a:t>) = (</a:t>
            </a:r>
            <a:r>
              <a:rPr lang="en-US" dirty="0" err="1"/>
              <a:t>v.n</a:t>
            </a:r>
            <a:r>
              <a:rPr lang="en-US" dirty="0"/>
              <a:t>) </a:t>
            </a:r>
            <a:r>
              <a:rPr lang="en-US" dirty="0" err="1"/>
              <a:t>dA</a:t>
            </a:r>
            <a:r>
              <a:rPr lang="en-US" dirty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V</a:t>
            </a:r>
            <a:r>
              <a:rPr lang="en-US" baseline="-25000" dirty="0" err="1" smtClean="0"/>
              <a:t>n</a:t>
            </a:r>
            <a:r>
              <a:rPr lang="en-US" dirty="0" smtClean="0"/>
              <a:t> </a:t>
            </a:r>
            <a:r>
              <a:rPr lang="en-US" dirty="0"/>
              <a:t>= velocity component </a:t>
            </a:r>
            <a:r>
              <a:rPr lang="en-US" dirty="0" smtClean="0"/>
              <a:t>normal to </a:t>
            </a:r>
            <a:r>
              <a:rPr lang="en-US" dirty="0" err="1" smtClean="0"/>
              <a:t>dA</a:t>
            </a:r>
            <a:endParaRPr lang="en-US" dirty="0" smtClean="0"/>
          </a:p>
          <a:p>
            <a:r>
              <a:rPr lang="en-US" dirty="0" smtClean="0"/>
              <a:t>Mass flow rate =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2435" y="2555419"/>
            <a:ext cx="2348126" cy="31848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1881" y="2351416"/>
            <a:ext cx="3169578" cy="31848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310" y="3943824"/>
            <a:ext cx="3307230" cy="7090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8519" y="5531179"/>
            <a:ext cx="3778323" cy="793839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 - Birzeit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889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Volume &amp; mass flow 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93457"/>
                <a:ext cx="10515600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The use of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dot products </a:t>
                </a:r>
                <a:r>
                  <a:rPr lang="en-US" dirty="0" smtClean="0"/>
                  <a:t>allows Q to have a sign to distinguish between inflow and out flow .</a:t>
                </a:r>
              </a:p>
              <a:p>
                <a:r>
                  <a:rPr lang="en-US" dirty="0" err="1"/>
                  <a:t>V.n</a:t>
                </a:r>
                <a:r>
                  <a:rPr lang="en-US" dirty="0"/>
                  <a:t> </a:t>
                </a:r>
                <a:r>
                  <a:rPr lang="en-US" dirty="0" smtClean="0"/>
                  <a:t>denotes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out flow when positive </a:t>
                </a:r>
                <a:r>
                  <a:rPr lang="en-US" dirty="0"/>
                  <a:t>and </a:t>
                </a:r>
                <a:r>
                  <a:rPr lang="en-US" dirty="0">
                    <a:solidFill>
                      <a:srgbClr val="7030A0"/>
                    </a:solidFill>
                  </a:rPr>
                  <a:t>in ward flow if 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negative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 </a:t>
                </a:r>
                <a:r>
                  <a:rPr lang="en-US" dirty="0"/>
                  <a:t>“n</a:t>
                </a:r>
                <a:r>
                  <a:rPr lang="en-US" dirty="0" smtClean="0"/>
                  <a:t>” </a:t>
                </a:r>
                <a:r>
                  <a:rPr lang="en-US" dirty="0"/>
                  <a:t>outward normal unit vector </a:t>
                </a:r>
              </a:p>
              <a:p>
                <a:r>
                  <a:rPr lang="en-US" dirty="0"/>
                  <a:t>At (1) 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V.n</a:t>
                </a:r>
                <a:r>
                  <a:rPr lang="en-US" dirty="0" smtClean="0"/>
                  <a:t> </a:t>
                </a:r>
                <a:r>
                  <a:rPr lang="en-US" dirty="0"/>
                  <a:t>= V cos </a:t>
                </a:r>
                <a:r>
                  <a:rPr lang="el-GR" dirty="0" smtClean="0"/>
                  <a:t>θ</a:t>
                </a:r>
                <a:r>
                  <a:rPr lang="en-US" dirty="0" smtClean="0"/>
                  <a:t>= V </a:t>
                </a:r>
                <a:r>
                  <a:rPr lang="en-US" dirty="0"/>
                  <a:t>cos 180 = -V</a:t>
                </a:r>
              </a:p>
              <a:p>
                <a:pPr marL="0" indent="0">
                  <a:buNone/>
                </a:pPr>
                <a:r>
                  <a:rPr lang="en-US" dirty="0" smtClean="0"/>
                  <a:t>	Negative </a:t>
                </a:r>
                <a:r>
                  <a:rPr lang="en-US" dirty="0"/>
                  <a:t>for inlet </a:t>
                </a:r>
              </a:p>
              <a:p>
                <a:r>
                  <a:rPr lang="en-US" dirty="0"/>
                  <a:t>At ( 2)  </a:t>
                </a:r>
                <a:r>
                  <a:rPr lang="en-US" dirty="0" err="1"/>
                  <a:t>V.n</a:t>
                </a:r>
                <a:r>
                  <a:rPr lang="en-US" dirty="0"/>
                  <a:t> = V cos </a:t>
                </a:r>
                <a:r>
                  <a:rPr lang="el-GR" dirty="0" smtClean="0"/>
                  <a:t>θ</a:t>
                </a:r>
                <a:r>
                  <a:rPr lang="en-US" dirty="0" smtClean="0"/>
                  <a:t> </a:t>
                </a:r>
                <a:r>
                  <a:rPr lang="en-US" dirty="0"/>
                  <a:t>= V cos 0 = V</a:t>
                </a:r>
              </a:p>
              <a:p>
                <a:pPr marL="0" indent="0">
                  <a:buNone/>
                </a:pPr>
                <a:r>
                  <a:rPr lang="en-US" dirty="0" smtClean="0"/>
                  <a:t>	Positive </a:t>
                </a:r>
                <a:r>
                  <a:rPr lang="en-US" dirty="0"/>
                  <a:t>for </a:t>
                </a:r>
                <a:r>
                  <a:rPr lang="en-US" dirty="0" smtClean="0"/>
                  <a:t>outlet</a:t>
                </a:r>
              </a:p>
              <a:p>
                <a:pPr marL="0" indent="0">
                  <a:buNone/>
                </a:pPr>
                <a:r>
                  <a:rPr lang="en-US" dirty="0" smtClean="0"/>
                  <a:t>Q = AV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93457"/>
                <a:ext cx="10515600" cy="4351338"/>
              </a:xfrm>
              <a:blipFill rotWithShape="0">
                <a:blip r:embed="rId2"/>
                <a:stretch>
                  <a:fillRect l="-1043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6238" y="2748153"/>
            <a:ext cx="3812486" cy="124194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 - Birzeit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13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765"/>
          </a:xfrm>
        </p:spPr>
        <p:txBody>
          <a:bodyPr>
            <a:normAutofit/>
          </a:bodyPr>
          <a:lstStyle/>
          <a:p>
            <a:r>
              <a:rPr lang="en-US" smtClean="0"/>
              <a:t>Example 3.1 P.139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/>
              </a:p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Q=VA</a:t>
                </a:r>
              </a:p>
              <a:p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ρ</a:t>
                </a:r>
                <a:r>
                  <a:rPr lang="en-US" dirty="0" smtClean="0"/>
                  <a:t>= </a:t>
                </a:r>
                <a:r>
                  <a:rPr lang="en-US" dirty="0"/>
                  <a:t>800Kg/m</a:t>
                </a:r>
                <a:r>
                  <a:rPr lang="en-US" baseline="30000" dirty="0"/>
                  <a:t>3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V = 5 m/s</a:t>
                </a:r>
              </a:p>
              <a:p>
                <a:r>
                  <a:rPr lang="en-US" dirty="0"/>
                  <a:t>A = </a:t>
                </a:r>
                <a:r>
                  <a:rPr lang="en-US" dirty="0" smtClean="0"/>
                  <a:t>0.1 </a:t>
                </a:r>
                <a:r>
                  <a:rPr lang="en-US" dirty="0"/>
                  <a:t>m</a:t>
                </a:r>
                <a:r>
                  <a:rPr lang="en-US" baseline="30000" dirty="0"/>
                  <a:t>2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m</a:t>
                </a:r>
                <a:r>
                  <a:rPr lang="en-US" baseline="30000" dirty="0"/>
                  <a:t>.</a:t>
                </a:r>
                <a:r>
                  <a:rPr lang="en-US" dirty="0"/>
                  <a:t> = 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ρ </a:t>
                </a:r>
                <a:r>
                  <a:rPr lang="en-US" dirty="0" smtClean="0"/>
                  <a:t>VA </a:t>
                </a:r>
                <a:r>
                  <a:rPr lang="en-US" dirty="0"/>
                  <a:t>= </a:t>
                </a:r>
                <a:r>
                  <a:rPr lang="en-US" dirty="0" smtClean="0"/>
                  <a:t>800*5*0.1= 400.0Kg/s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 - Birzeit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895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370" y="1402544"/>
            <a:ext cx="10515600" cy="3633095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System basic equations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Shear stress &amp; viscosity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Volume flow rate</a:t>
            </a:r>
          </a:p>
          <a:p>
            <a:r>
              <a:rPr lang="en-US" dirty="0" smtClean="0"/>
              <a:t>Mass conservation ( continuity)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Linear momentum equation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Energy conservation</a:t>
            </a:r>
          </a:p>
          <a:p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955280" y="6356350"/>
            <a:ext cx="4114800" cy="365125"/>
          </a:xfrm>
        </p:spPr>
        <p:txBody>
          <a:bodyPr/>
          <a:lstStyle/>
          <a:p>
            <a:r>
              <a:rPr lang="en-US" dirty="0" err="1" smtClean="0">
                <a:solidFill>
                  <a:srgbClr val="7030A0"/>
                </a:solidFill>
              </a:rPr>
              <a:t>Afif</a:t>
            </a:r>
            <a:r>
              <a:rPr lang="en-US" dirty="0" smtClean="0">
                <a:solidFill>
                  <a:srgbClr val="7030A0"/>
                </a:solidFill>
              </a:rPr>
              <a:t> Hasan - </a:t>
            </a:r>
            <a:r>
              <a:rPr lang="en-US" dirty="0" err="1" smtClean="0">
                <a:solidFill>
                  <a:srgbClr val="7030A0"/>
                </a:solidFill>
              </a:rPr>
              <a:t>Birzeit</a:t>
            </a:r>
            <a:r>
              <a:rPr lang="en-US" dirty="0" smtClean="0">
                <a:solidFill>
                  <a:srgbClr val="7030A0"/>
                </a:solidFill>
              </a:rPr>
              <a:t> University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129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conservation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For steady flow no change of properties with time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 - Birzeit University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564" y="2204784"/>
            <a:ext cx="3306492" cy="10149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243" y="4162734"/>
            <a:ext cx="1848887" cy="4994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7242" y="4835724"/>
            <a:ext cx="2350803" cy="921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9358" y="949165"/>
            <a:ext cx="4087460" cy="20878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609" y="1531408"/>
            <a:ext cx="59584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Flow in – flow out = change of mass within  CV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3940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5878"/>
          </a:xfrm>
        </p:spPr>
        <p:txBody>
          <a:bodyPr>
            <a:normAutofit/>
          </a:bodyPr>
          <a:lstStyle/>
          <a:p>
            <a:r>
              <a:rPr lang="en-US" sz="3600" dirty="0"/>
              <a:t>EXAMPLE 3.6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540" y="1201004"/>
            <a:ext cx="8633346" cy="4351338"/>
          </a:xfrm>
        </p:spPr>
        <p:txBody>
          <a:bodyPr>
            <a:normAutofit/>
          </a:bodyPr>
          <a:lstStyle/>
          <a:p>
            <a:r>
              <a:rPr lang="en-US" sz="2400" dirty="0"/>
              <a:t>The tank in Fig. E3.6 is being filled with water by two one-dimensional inlets. Air is trapped </a:t>
            </a:r>
            <a:r>
              <a:rPr lang="en-US" sz="2400" dirty="0" smtClean="0"/>
              <a:t>at the </a:t>
            </a:r>
            <a:r>
              <a:rPr lang="en-US" sz="2400" dirty="0"/>
              <a:t>top of the tank. The water height is </a:t>
            </a:r>
            <a:r>
              <a:rPr lang="en-US" sz="2400" i="1" dirty="0"/>
              <a:t>h</a:t>
            </a:r>
            <a:r>
              <a:rPr lang="en-US" sz="2400" dirty="0"/>
              <a:t>. (</a:t>
            </a:r>
            <a:r>
              <a:rPr lang="en-US" sz="2400" i="1" dirty="0"/>
              <a:t>a</a:t>
            </a:r>
            <a:r>
              <a:rPr lang="en-US" sz="2400" dirty="0"/>
              <a:t>) Find an expression for the change in water </a:t>
            </a:r>
            <a:r>
              <a:rPr lang="en-US" sz="2400" dirty="0" smtClean="0"/>
              <a:t>height </a:t>
            </a:r>
            <a:r>
              <a:rPr lang="en-US" sz="2400" i="1" dirty="0" smtClean="0"/>
              <a:t>dh</a:t>
            </a:r>
            <a:r>
              <a:rPr lang="en-US" sz="2400" dirty="0" smtClean="0"/>
              <a:t>/</a:t>
            </a:r>
            <a:r>
              <a:rPr lang="en-US" sz="2400" i="1" dirty="0" err="1" smtClean="0"/>
              <a:t>dt</a:t>
            </a:r>
            <a:r>
              <a:rPr lang="en-US" sz="2400" dirty="0" err="1"/>
              <a:t>.</a:t>
            </a:r>
            <a:r>
              <a:rPr lang="en-US" sz="2400" dirty="0"/>
              <a:t> (</a:t>
            </a:r>
            <a:r>
              <a:rPr lang="en-US" sz="2400" i="1" dirty="0"/>
              <a:t>b</a:t>
            </a:r>
            <a:r>
              <a:rPr lang="en-US" sz="2400" dirty="0"/>
              <a:t>) Compute </a:t>
            </a:r>
            <a:r>
              <a:rPr lang="en-US" sz="2400" i="1" dirty="0"/>
              <a:t>dh</a:t>
            </a:r>
            <a:r>
              <a:rPr lang="en-US" sz="2400" dirty="0"/>
              <a:t>/</a:t>
            </a:r>
            <a:r>
              <a:rPr lang="en-US" sz="2400" i="1" dirty="0" err="1"/>
              <a:t>dt</a:t>
            </a:r>
            <a:r>
              <a:rPr lang="en-US" sz="2400" i="1" dirty="0"/>
              <a:t> </a:t>
            </a:r>
            <a:r>
              <a:rPr lang="en-US" sz="2400" dirty="0"/>
              <a:t>if </a:t>
            </a:r>
            <a:r>
              <a:rPr lang="en-US" sz="2400" i="1" dirty="0"/>
              <a:t>D</a:t>
            </a:r>
            <a:r>
              <a:rPr lang="en-US" sz="2400" dirty="0"/>
              <a:t>1 </a:t>
            </a:r>
            <a:r>
              <a:rPr lang="en-US" sz="2400" dirty="0" smtClean="0"/>
              <a:t>= </a:t>
            </a:r>
            <a:r>
              <a:rPr lang="en-US" sz="2400" dirty="0"/>
              <a:t>1 in, </a:t>
            </a:r>
            <a:r>
              <a:rPr lang="en-US" sz="2400" i="1" dirty="0"/>
              <a:t>D</a:t>
            </a:r>
            <a:r>
              <a:rPr lang="en-US" sz="2400" dirty="0"/>
              <a:t>2 </a:t>
            </a:r>
            <a:r>
              <a:rPr lang="en-US" sz="2400" dirty="0" smtClean="0"/>
              <a:t>= </a:t>
            </a:r>
            <a:r>
              <a:rPr lang="en-US" sz="2400" dirty="0"/>
              <a:t>3 in, </a:t>
            </a:r>
            <a:r>
              <a:rPr lang="en-US" sz="2400" i="1" dirty="0"/>
              <a:t>V</a:t>
            </a:r>
            <a:r>
              <a:rPr lang="en-US" sz="2400" dirty="0"/>
              <a:t>1 </a:t>
            </a:r>
            <a:r>
              <a:rPr lang="en-US" sz="2400" dirty="0" smtClean="0"/>
              <a:t>= </a:t>
            </a:r>
            <a:r>
              <a:rPr lang="en-US" sz="2400" dirty="0"/>
              <a:t>3 </a:t>
            </a:r>
            <a:r>
              <a:rPr lang="en-US" sz="2400" dirty="0" err="1"/>
              <a:t>ft</a:t>
            </a:r>
            <a:r>
              <a:rPr lang="en-US" sz="2400" dirty="0"/>
              <a:t>/s, </a:t>
            </a:r>
            <a:r>
              <a:rPr lang="en-US" sz="2400" i="1" dirty="0"/>
              <a:t>V</a:t>
            </a:r>
            <a:r>
              <a:rPr lang="en-US" sz="2400" dirty="0"/>
              <a:t>2 </a:t>
            </a:r>
            <a:r>
              <a:rPr lang="en-US" sz="2400" dirty="0" smtClean="0"/>
              <a:t>= </a:t>
            </a:r>
            <a:r>
              <a:rPr lang="en-US" sz="2400" dirty="0"/>
              <a:t>2 </a:t>
            </a:r>
            <a:r>
              <a:rPr lang="en-US" sz="2400" dirty="0" err="1"/>
              <a:t>ft</a:t>
            </a:r>
            <a:r>
              <a:rPr lang="en-US" sz="2400" dirty="0"/>
              <a:t>/s, and </a:t>
            </a:r>
            <a:r>
              <a:rPr lang="en-US" sz="2400" i="1" dirty="0"/>
              <a:t>At </a:t>
            </a:r>
            <a:r>
              <a:rPr lang="en-US" sz="2400" i="1" dirty="0" smtClean="0"/>
              <a:t>=</a:t>
            </a:r>
            <a:r>
              <a:rPr lang="en-US" sz="2400" dirty="0" smtClean="0"/>
              <a:t> </a:t>
            </a:r>
            <a:r>
              <a:rPr lang="en-US" sz="2400" dirty="0"/>
              <a:t>2 ft2, </a:t>
            </a:r>
            <a:r>
              <a:rPr lang="en-US" sz="2400" dirty="0" smtClean="0"/>
              <a:t>assuming water </a:t>
            </a:r>
            <a:r>
              <a:rPr lang="en-US" sz="2400" dirty="0"/>
              <a:t>at 20°C.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199" y="3091344"/>
            <a:ext cx="83876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 smtClean="0">
                <a:latin typeface="Times-Roman"/>
              </a:rPr>
              <a:t>The flow within is unsteady, and Eq. (3.22) applies with no outlets and two inlets: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617" y="3962493"/>
            <a:ext cx="4626736" cy="7531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8199" y="4755778"/>
            <a:ext cx="86208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 smtClean="0">
                <a:latin typeface="Times-Roman"/>
              </a:rPr>
              <a:t>Now if </a:t>
            </a:r>
            <a:r>
              <a:rPr lang="en-US" sz="2400" b="0" i="1" u="none" strike="noStrike" baseline="0" dirty="0" smtClean="0">
                <a:latin typeface="Times-Italic"/>
              </a:rPr>
              <a:t>A</a:t>
            </a:r>
            <a:r>
              <a:rPr lang="en-US" sz="2400" b="0" i="1" u="none" strike="noStrike" baseline="-25000" dirty="0" smtClean="0">
                <a:latin typeface="Times-Italic"/>
              </a:rPr>
              <a:t>t</a:t>
            </a:r>
            <a:r>
              <a:rPr lang="en-US" sz="2400" b="0" i="1" u="none" strike="noStrike" baseline="0" dirty="0" smtClean="0">
                <a:latin typeface="Times-Italic"/>
              </a:rPr>
              <a:t> </a:t>
            </a:r>
            <a:r>
              <a:rPr lang="en-US" sz="2400" b="0" i="0" u="none" strike="noStrike" baseline="0" dirty="0" smtClean="0">
                <a:latin typeface="Times-Roman"/>
              </a:rPr>
              <a:t>is the tank cross-sectional area, the unsteady term can be evaluated as follows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9375" y="1233879"/>
            <a:ext cx="2792625" cy="292100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 - Birzeit University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5109" y="3925936"/>
            <a:ext cx="2703491" cy="82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371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483" y="-21964"/>
            <a:ext cx="10515600" cy="863174"/>
          </a:xfrm>
        </p:spPr>
        <p:txBody>
          <a:bodyPr/>
          <a:lstStyle/>
          <a:p>
            <a:r>
              <a:rPr lang="en-US" dirty="0" smtClean="0"/>
              <a:t>EXAMPLE 3.6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483" y="2509398"/>
            <a:ext cx="3162380" cy="9491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961" y="3502470"/>
            <a:ext cx="3426884" cy="84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961" y="4321208"/>
            <a:ext cx="4700185" cy="10865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151" y="5407770"/>
            <a:ext cx="4943804" cy="10010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3373" y="2426031"/>
            <a:ext cx="3097733" cy="324013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4961" y="680670"/>
            <a:ext cx="111445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i="0" u="none" strike="noStrike" baseline="0" dirty="0" smtClean="0">
                <a:latin typeface="Times-Roman"/>
              </a:rPr>
              <a:t>The </a:t>
            </a:r>
            <a:r>
              <a:rPr lang="el-GR" sz="24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sz="2400" b="0" i="1" u="none" strike="noStrike" baseline="-25000" dirty="0" smtClean="0">
                <a:latin typeface="Times-Italic"/>
              </a:rPr>
              <a:t>a</a:t>
            </a:r>
            <a:r>
              <a:rPr lang="en-US" sz="2400" b="0" i="1" u="none" strike="noStrike" baseline="0" dirty="0" smtClean="0">
                <a:latin typeface="Times-Italic"/>
              </a:rPr>
              <a:t> </a:t>
            </a:r>
            <a:r>
              <a:rPr lang="en-US" sz="2400" b="0" i="0" u="none" strike="noStrike" baseline="0" dirty="0" smtClean="0">
                <a:latin typeface="Times-Roman"/>
              </a:rPr>
              <a:t>term vanishes because it is the rate of change of air mass and is zero because the air is trapped at the top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483" y="1579256"/>
            <a:ext cx="6252812" cy="88625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 - Birzeit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771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370" y="1402544"/>
            <a:ext cx="10515600" cy="3633095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System basic equations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Shear stress &amp; viscosity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Volume flow rate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Mass conservation ( continuity)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Linear momentum equation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Energy conservation</a:t>
            </a:r>
          </a:p>
          <a:p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955280" y="6356350"/>
            <a:ext cx="4114800" cy="365125"/>
          </a:xfrm>
        </p:spPr>
        <p:txBody>
          <a:bodyPr/>
          <a:lstStyle/>
          <a:p>
            <a:r>
              <a:rPr lang="en-US" dirty="0" err="1" smtClean="0">
                <a:solidFill>
                  <a:srgbClr val="7030A0"/>
                </a:solidFill>
              </a:rPr>
              <a:t>Afif</a:t>
            </a:r>
            <a:r>
              <a:rPr lang="en-US" dirty="0" smtClean="0">
                <a:solidFill>
                  <a:srgbClr val="7030A0"/>
                </a:solidFill>
              </a:rPr>
              <a:t> Hasan - </a:t>
            </a:r>
            <a:r>
              <a:rPr lang="en-US" dirty="0" err="1" smtClean="0">
                <a:solidFill>
                  <a:srgbClr val="7030A0"/>
                </a:solidFill>
              </a:rPr>
              <a:t>Birzeit</a:t>
            </a:r>
            <a:r>
              <a:rPr lang="en-US" dirty="0" smtClean="0">
                <a:solidFill>
                  <a:srgbClr val="7030A0"/>
                </a:solidFill>
              </a:rPr>
              <a:t> University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80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45060"/>
          </a:xfrm>
        </p:spPr>
        <p:txBody>
          <a:bodyPr>
            <a:normAutofit/>
          </a:bodyPr>
          <a:lstStyle/>
          <a:p>
            <a:r>
              <a:rPr lang="en-US" sz="4000" b="1" dirty="0"/>
              <a:t>EXAMPLE 3.3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665" y="1214652"/>
            <a:ext cx="10515600" cy="4351338"/>
          </a:xfrm>
        </p:spPr>
        <p:txBody>
          <a:bodyPr/>
          <a:lstStyle/>
          <a:p>
            <a:r>
              <a:rPr lang="en-US" dirty="0"/>
              <a:t>Write the conservation-of-mass relation for steady flow through </a:t>
            </a:r>
            <a:r>
              <a:rPr lang="en-US" dirty="0" smtClean="0"/>
              <a:t>a  </a:t>
            </a:r>
            <a:r>
              <a:rPr lang="en-US" dirty="0" err="1"/>
              <a:t>streamtube</a:t>
            </a:r>
            <a:r>
              <a:rPr lang="en-US" dirty="0"/>
              <a:t> (flow </a:t>
            </a:r>
            <a:r>
              <a:rPr lang="en-US" dirty="0" smtClean="0"/>
              <a:t>everywhere parallel </a:t>
            </a:r>
            <a:r>
              <a:rPr lang="en-US" dirty="0"/>
              <a:t>to the walls) with a single one-dimensional exit 1 and inlet 2 (Fig. E3.3</a:t>
            </a:r>
            <a:r>
              <a:rPr lang="en-US" dirty="0" smtClean="0"/>
              <a:t>).</a:t>
            </a:r>
          </a:p>
          <a:p>
            <a:r>
              <a:rPr lang="en-US" dirty="0"/>
              <a:t>For steady flow Eq. (3.24) applies with the single inlet and exit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5584" y="3691970"/>
            <a:ext cx="3929226" cy="25112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267" y="3152562"/>
            <a:ext cx="3495134" cy="5394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14483" y="3691970"/>
            <a:ext cx="77696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i="0" u="none" strike="noStrike" baseline="0" dirty="0" smtClean="0">
                <a:latin typeface="Times-Roman"/>
              </a:rPr>
              <a:t>in a </a:t>
            </a:r>
            <a:r>
              <a:rPr lang="en-US" sz="2400" b="0" i="0" u="none" strike="noStrike" baseline="0" dirty="0" err="1" smtClean="0">
                <a:latin typeface="Times-Roman"/>
              </a:rPr>
              <a:t>streamtube</a:t>
            </a:r>
            <a:r>
              <a:rPr lang="en-US" sz="2400" b="0" i="0" u="none" strike="noStrike" baseline="0" dirty="0" smtClean="0">
                <a:latin typeface="Times-Roman"/>
              </a:rPr>
              <a:t> in steady flow, the mass flow is constant across every section of the tube. If the density is constant,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1837" y="4939222"/>
            <a:ext cx="5849009" cy="799758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 - Birzeit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8776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370" y="1402544"/>
            <a:ext cx="10515600" cy="3633095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System basic equations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Shear stress &amp; viscosity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Volume flow rate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Mass conservation ( continuity)</a:t>
            </a:r>
          </a:p>
          <a:p>
            <a:r>
              <a:rPr lang="en-US" dirty="0" smtClean="0"/>
              <a:t>Linear momentum equation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Energy conservation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955280" y="6356350"/>
            <a:ext cx="4114800" cy="365125"/>
          </a:xfrm>
        </p:spPr>
        <p:txBody>
          <a:bodyPr/>
          <a:lstStyle/>
          <a:p>
            <a:r>
              <a:rPr lang="en-US" dirty="0" err="1" smtClean="0">
                <a:solidFill>
                  <a:srgbClr val="7030A0"/>
                </a:solidFill>
              </a:rPr>
              <a:t>Afif</a:t>
            </a:r>
            <a:r>
              <a:rPr lang="en-US" dirty="0" smtClean="0">
                <a:solidFill>
                  <a:srgbClr val="7030A0"/>
                </a:solidFill>
              </a:rPr>
              <a:t> Hasan - </a:t>
            </a:r>
            <a:r>
              <a:rPr lang="en-US" dirty="0" err="1" smtClean="0">
                <a:solidFill>
                  <a:srgbClr val="7030A0"/>
                </a:solidFill>
              </a:rPr>
              <a:t>Birzeit</a:t>
            </a:r>
            <a:r>
              <a:rPr lang="en-US" dirty="0" smtClean="0">
                <a:solidFill>
                  <a:srgbClr val="7030A0"/>
                </a:solidFill>
              </a:rPr>
              <a:t> University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1375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107" y="0"/>
            <a:ext cx="10515600" cy="999651"/>
          </a:xfrm>
        </p:spPr>
        <p:txBody>
          <a:bodyPr>
            <a:normAutofit/>
          </a:bodyPr>
          <a:lstStyle/>
          <a:p>
            <a:r>
              <a:rPr lang="en-US" sz="4000" dirty="0"/>
              <a:t>The Linear </a:t>
            </a:r>
            <a:r>
              <a:rPr lang="en-US" sz="4000" dirty="0" smtClean="0"/>
              <a:t>Momentum Equation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107" y="916410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Newton’s second law of </a:t>
            </a:r>
            <a:r>
              <a:rPr lang="en-US" dirty="0" smtClean="0"/>
              <a:t>motion for a solid particle</a:t>
            </a:r>
          </a:p>
          <a:p>
            <a:endParaRPr lang="en-US" dirty="0" smtClean="0"/>
          </a:p>
          <a:p>
            <a:r>
              <a:rPr lang="en-US" dirty="0" smtClean="0"/>
              <a:t>For a control volume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At steady flow no change in linear momentum in CV</a:t>
            </a:r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38600" y="6470962"/>
            <a:ext cx="4114800" cy="365125"/>
          </a:xfrm>
        </p:spPr>
        <p:txBody>
          <a:bodyPr/>
          <a:lstStyle/>
          <a:p>
            <a:r>
              <a:rPr lang="en-US" smtClean="0"/>
              <a:t>Afif Hasan - Birzeit University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7425" y="1519615"/>
            <a:ext cx="3121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∑F </a:t>
            </a:r>
            <a:r>
              <a:rPr lang="en-US" sz="2400" dirty="0"/>
              <a:t>= </a:t>
            </a:r>
            <a:r>
              <a:rPr lang="en-US" sz="2400" dirty="0" smtClean="0"/>
              <a:t>d </a:t>
            </a:r>
            <a:r>
              <a:rPr lang="en-US" sz="2400" dirty="0"/>
              <a:t>( mV ) /</a:t>
            </a:r>
            <a:r>
              <a:rPr lang="en-US" sz="2400" dirty="0" err="1"/>
              <a:t>dt</a:t>
            </a:r>
            <a:r>
              <a:rPr lang="en-US" sz="2400" dirty="0"/>
              <a:t> =</a:t>
            </a:r>
            <a:r>
              <a:rPr lang="en-US" sz="2400" dirty="0" err="1"/>
              <a:t>dP</a:t>
            </a:r>
            <a:r>
              <a:rPr lang="en-US" sz="2400" dirty="0"/>
              <a:t>/</a:t>
            </a:r>
            <a:r>
              <a:rPr lang="en-US" sz="2400" dirty="0" err="1"/>
              <a:t>dt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107" y="2568720"/>
            <a:ext cx="8533156" cy="10467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8608" y="3841997"/>
            <a:ext cx="4360500" cy="27934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395" y="5920237"/>
            <a:ext cx="4555723" cy="6064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123" y="3841998"/>
            <a:ext cx="6973150" cy="8403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40761" y="5092094"/>
                <a:ext cx="3116494" cy="763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limLoc m:val="subSup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9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𝑢𝑡</m:t>
                              </m:r>
                            </m:sub>
                            <m:sup/>
                            <m:e>
                              <m:acc>
                                <m:accPr>
                                  <m:chr m:val="̇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9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  <m:sup/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acc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761" y="5092094"/>
                <a:ext cx="3116494" cy="76309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1812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256" y="187704"/>
            <a:ext cx="10515600" cy="86317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Forces on CV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074" y="1050878"/>
            <a:ext cx="10515600" cy="4885897"/>
          </a:xfrm>
        </p:spPr>
        <p:txBody>
          <a:bodyPr>
            <a:normAutofit fontScale="92500"/>
          </a:bodyPr>
          <a:lstStyle/>
          <a:p>
            <a:r>
              <a:rPr lang="en-US" u="sng" dirty="0"/>
              <a:t>force of two types </a:t>
            </a:r>
            <a:endParaRPr lang="en-US" dirty="0"/>
          </a:p>
          <a:p>
            <a:pPr lvl="0"/>
            <a:r>
              <a:rPr lang="en-US" dirty="0"/>
              <a:t>Body force on gravity ( weight )  </a:t>
            </a:r>
          </a:p>
          <a:p>
            <a:pPr lvl="0"/>
            <a:r>
              <a:rPr lang="en-US" dirty="0"/>
              <a:t>Surface force including  </a:t>
            </a:r>
          </a:p>
          <a:p>
            <a:pPr marL="0" indent="0">
              <a:buNone/>
            </a:pPr>
            <a:r>
              <a:rPr lang="en-US" dirty="0"/>
              <a:t>     a) </a:t>
            </a:r>
            <a:r>
              <a:rPr lang="en-US" dirty="0" smtClean="0"/>
              <a:t>surface </a:t>
            </a:r>
            <a:r>
              <a:rPr lang="en-US" dirty="0"/>
              <a:t>tension </a:t>
            </a:r>
            <a:r>
              <a:rPr lang="en-US" dirty="0" smtClean="0"/>
              <a:t> ( neglect)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b) </a:t>
            </a:r>
            <a:r>
              <a:rPr lang="en-US" dirty="0" smtClean="0"/>
              <a:t>shear </a:t>
            </a:r>
            <a:r>
              <a:rPr lang="en-US" dirty="0"/>
              <a:t>stress forces </a:t>
            </a:r>
            <a:r>
              <a:rPr lang="el-GR" dirty="0"/>
              <a:t>τ </a:t>
            </a:r>
            <a:r>
              <a:rPr lang="en-US" baseline="-25000" dirty="0" smtClean="0"/>
              <a:t>w</a:t>
            </a:r>
            <a:r>
              <a:rPr lang="en-US" dirty="0" smtClean="0"/>
              <a:t> 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     c) </a:t>
            </a:r>
            <a:r>
              <a:rPr lang="en-US" dirty="0" smtClean="0"/>
              <a:t>pressure </a:t>
            </a:r>
            <a:r>
              <a:rPr lang="en-US" dirty="0"/>
              <a:t>force normal to the control volume .</a:t>
            </a:r>
          </a:p>
          <a:p>
            <a:r>
              <a:rPr lang="en-US" dirty="0" smtClean="0"/>
              <a:t>Pressure </a:t>
            </a:r>
            <a:r>
              <a:rPr lang="en-US" dirty="0"/>
              <a:t>force : normal inward to surface , let n normal outward unit area vector .</a:t>
            </a:r>
          </a:p>
          <a:p>
            <a:r>
              <a:rPr lang="en-US" dirty="0" smtClean="0"/>
              <a:t>Pressure </a:t>
            </a:r>
            <a:r>
              <a:rPr lang="en-US" dirty="0"/>
              <a:t>of control volume P as absolute </a:t>
            </a:r>
            <a:r>
              <a:rPr lang="en-US" dirty="0" smtClean="0"/>
              <a:t>pressure, </a:t>
            </a:r>
            <a:r>
              <a:rPr lang="en-US" dirty="0"/>
              <a:t>outside pressure as Pa </a:t>
            </a:r>
          </a:p>
          <a:p>
            <a:r>
              <a:rPr lang="en-US" dirty="0"/>
              <a:t>the pressure force taken in consideration outside  pressure  ( P – Pa) then </a:t>
            </a:r>
          </a:p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628734"/>
              </p:ext>
            </p:extLst>
          </p:nvPr>
        </p:nvGraphicFramePr>
        <p:xfrm>
          <a:off x="1093714" y="5813947"/>
          <a:ext cx="5726978" cy="83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3" name="Equation" r:id="rId3" imgW="2552400" imgH="380880" progId="Equation.3">
                  <p:embed/>
                </p:oleObj>
              </mc:Choice>
              <mc:Fallback>
                <p:oleObj name="Equation" r:id="rId3" imgW="2552400" imgH="3808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714" y="5813947"/>
                        <a:ext cx="5726978" cy="83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786352" y="6230781"/>
            <a:ext cx="4114800" cy="365125"/>
          </a:xfrm>
        </p:spPr>
        <p:txBody>
          <a:bodyPr/>
          <a:lstStyle/>
          <a:p>
            <a:r>
              <a:rPr lang="en-US" dirty="0" err="1" smtClean="0"/>
              <a:t>Afif</a:t>
            </a:r>
            <a:r>
              <a:rPr lang="en-US" dirty="0" smtClean="0"/>
              <a:t> Hasan - </a:t>
            </a:r>
            <a:r>
              <a:rPr lang="en-US" dirty="0" err="1" smtClean="0"/>
              <a:t>Birzeit</a:t>
            </a:r>
            <a:r>
              <a:rPr lang="en-US" dirty="0" smtClean="0"/>
              <a:t>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4701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5878"/>
          </a:xfrm>
        </p:spPr>
        <p:txBody>
          <a:bodyPr/>
          <a:lstStyle/>
          <a:p>
            <a:r>
              <a:rPr lang="en-US" dirty="0"/>
              <a:t>Forces on CV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Resultant of all shear forces </a:t>
                </a:r>
                <a:r>
                  <a:rPr lang="el-GR" dirty="0" smtClean="0"/>
                  <a:t>τ</a:t>
                </a:r>
                <a:r>
                  <a:rPr lang="en-US" baseline="-25000" dirty="0" smtClean="0"/>
                  <a:t>w</a:t>
                </a:r>
                <a:r>
                  <a:rPr lang="en-US" dirty="0" smtClean="0"/>
                  <a:t> </a:t>
                </a:r>
                <a:r>
                  <a:rPr lang="en-US" dirty="0"/>
                  <a:t>and pressure forces on the wall are replaced with R</a:t>
                </a:r>
                <a:r>
                  <a:rPr lang="en-US" baseline="-25000" dirty="0"/>
                  <a:t>x</a:t>
                </a:r>
                <a:r>
                  <a:rPr lang="en-US" dirty="0"/>
                  <a:t> and R</a:t>
                </a:r>
                <a:r>
                  <a:rPr lang="en-US" baseline="-25000" dirty="0"/>
                  <a:t>y</a:t>
                </a:r>
                <a:r>
                  <a:rPr lang="en-US" dirty="0"/>
                  <a:t> 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For steady flow</a:t>
                </a:r>
                <a:endParaRPr lang="en-US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𝑢𝑡</m:t>
                            </m:r>
                          </m:sub>
                          <m:sup/>
                          <m:e>
                            <m:acc>
                              <m:accPr>
                                <m:chr m:val="̇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ac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nary>
                              <m:naryPr>
                                <m:chr m:val="∑"/>
                                <m:limLoc m:val="subSup"/>
                                <m:sup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9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/>
                              <m:e>
                                <m:acc>
                                  <m:accPr>
                                    <m:chr m:val="̇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nary>
                          </m:e>
                        </m:nary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 - Birzeit University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3506" y="2678807"/>
            <a:ext cx="3068227" cy="22808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001294"/>
            <a:ext cx="4555723" cy="60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2210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456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Example elbow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941" y="1230984"/>
            <a:ext cx="7163172" cy="4351338"/>
          </a:xfrm>
        </p:spPr>
        <p:txBody>
          <a:bodyPr/>
          <a:lstStyle/>
          <a:p>
            <a:r>
              <a:rPr lang="en-US" dirty="0" smtClean="0"/>
              <a:t>Evaluate forces coming on to the reducing elbow shown for steady flow .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06937" y="2402328"/>
            <a:ext cx="53674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  <a:sym typeface="Symbol" panose="05050102010706020507" pitchFamily="18" charset="2"/>
              </a:rPr>
              <a:t>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F</a:t>
            </a:r>
            <a:r>
              <a:rPr lang="en-US" sz="2400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x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= V</a:t>
            </a:r>
            <a:r>
              <a:rPr lang="en-US" sz="24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x1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( 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-V</a:t>
            </a:r>
            <a:r>
              <a:rPr lang="en-US" sz="2400" baseline="-25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1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A</a:t>
            </a:r>
            <a:r>
              <a:rPr lang="en-US" sz="24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)</a:t>
            </a:r>
            <a:r>
              <a:rPr lang="en-US" sz="2400" dirty="0">
                <a:latin typeface="Symbol" panose="05050102010706020507" pitchFamily="18" charset="2"/>
                <a:ea typeface="Times New Roman" panose="02020603050405020304" pitchFamily="18" charset="0"/>
                <a:cs typeface="Traditional Arabic" panose="02020603050405020304" pitchFamily="18" charset="-78"/>
              </a:rPr>
              <a:t>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+ V</a:t>
            </a:r>
            <a:r>
              <a:rPr lang="en-US" sz="24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x2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( V</a:t>
            </a:r>
            <a:r>
              <a:rPr lang="en-US" sz="24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A</a:t>
            </a:r>
            <a:r>
              <a:rPr lang="en-US" sz="24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)</a:t>
            </a:r>
            <a:r>
              <a:rPr lang="en-US" sz="2400" dirty="0">
                <a:latin typeface="Symbol" panose="05050102010706020507" pitchFamily="18" charset="2"/>
                <a:ea typeface="Times New Roman" panose="02020603050405020304" pitchFamily="18" charset="0"/>
                <a:cs typeface="Traditional Arabic" panose="02020603050405020304" pitchFamily="18" charset="-78"/>
              </a:rPr>
              <a:t>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59609" y="3029129"/>
                <a:ext cx="6377418" cy="23086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V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x1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=V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 , V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x2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= V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cos </a:t>
                </a:r>
                <a:r>
                  <a:rPr lang="en-US" sz="2400" dirty="0">
                    <a:latin typeface="Symbol" panose="05050102010706020507" pitchFamily="18" charset="2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q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 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  <a:sym typeface="Symbol" panose="05050102010706020507" pitchFamily="18" charset="2"/>
                  </a:rPr>
                  <a:t>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F</a:t>
                </a:r>
                <a:r>
                  <a:rPr lang="en-US" sz="2400" baseline="-25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= V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(- V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A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)</a:t>
                </a:r>
                <a:r>
                  <a:rPr lang="en-US" sz="2400" dirty="0">
                    <a:latin typeface="Symbol" panose="05050102010706020507" pitchFamily="18" charset="2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r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+ V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cos </a:t>
                </a:r>
                <a:r>
                  <a:rPr lang="en-US" sz="2400" dirty="0">
                    <a:latin typeface="Symbol" panose="05050102010706020507" pitchFamily="18" charset="2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q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   ( V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A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)</a:t>
                </a:r>
                <a:r>
                  <a:rPr lang="en-US" sz="2400" dirty="0" smtClean="0">
                    <a:latin typeface="Symbol" panose="05050102010706020507" pitchFamily="18" charset="2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r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2400" b="0" i="1" baseline="-2500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sz="2400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𝑢𝑡</m:t>
                            </m:r>
                          </m:sub>
                          <m:sup/>
                          <m:e>
                            <m:acc>
                              <m:accPr>
                                <m:chr m:val="̇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acc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sz="2400" i="1" baseline="-2500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nary>
                              <m:naryPr>
                                <m:chr m:val="∑"/>
                                <m:limLoc m:val="subSup"/>
                                <m:supHide m:val="on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9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/>
                              <m:e>
                                <m:acc>
                                  <m:accPr>
                                    <m:chr m:val="̇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acc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sz="2400" i="1" baseline="-2500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nary>
                          </m:e>
                        </m:nary>
                      </m:e>
                    </m:nary>
                  </m:oMath>
                </a14:m>
                <a:endParaRPr lang="en-US" sz="2400" dirty="0" smtClean="0">
                  <a:latin typeface="Symbol" panose="05050102010706020507" pitchFamily="18" charset="2"/>
                  <a:ea typeface="Times New Roman" panose="02020603050405020304" pitchFamily="18" charset="0"/>
                  <a:cs typeface="Traditional Arabic" panose="02020603050405020304" pitchFamily="18" charset="-78"/>
                </a:endParaRPr>
              </a:p>
              <a:p>
                <a:r>
                  <a:rPr lang="en-US" sz="2400" dirty="0" smtClean="0">
                    <a:latin typeface="Symbol" panose="05050102010706020507" pitchFamily="18" charset="2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  <a:sym typeface="Symbol" panose="05050102010706020507" pitchFamily="18" charset="2"/>
                  </a:rPr>
                  <a:t>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F</a:t>
                </a:r>
                <a:r>
                  <a:rPr lang="en-US" sz="2400" baseline="-250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= -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V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+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V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cos </a:t>
                </a:r>
                <a:r>
                  <a:rPr lang="en-US" sz="2400" dirty="0">
                    <a:latin typeface="Symbol" panose="05050102010706020507" pitchFamily="18" charset="2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q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  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P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A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– p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A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cos </a:t>
                </a:r>
                <a:r>
                  <a:rPr lang="en-US" sz="2400" dirty="0">
                    <a:latin typeface="Symbol" panose="05050102010706020507" pitchFamily="18" charset="2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q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+R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= </a:t>
                </a:r>
                <a:r>
                  <a:rPr lang="en-US" sz="2400" dirty="0" err="1">
                    <a:latin typeface="Symbol" panose="05050102010706020507" pitchFamily="18" charset="2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r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Q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(V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cos </a:t>
                </a:r>
                <a:r>
                  <a:rPr lang="en-US" sz="2400" dirty="0">
                    <a:latin typeface="Symbol" panose="05050102010706020507" pitchFamily="18" charset="2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q -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V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)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  <a:sym typeface="Wingdings" panose="05000000000000000000" pitchFamily="2" charset="2"/>
                  </a:rPr>
                  <a:t>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R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= </a:t>
                </a:r>
                <a:r>
                  <a:rPr lang="en-US" sz="2400" dirty="0" err="1">
                    <a:latin typeface="Symbol" panose="05050102010706020507" pitchFamily="18" charset="2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r</a:t>
                </a:r>
                <a:r>
                  <a:rPr lang="en-US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Q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(V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cos </a:t>
                </a:r>
                <a:r>
                  <a:rPr lang="en-US" sz="2400" dirty="0">
                    <a:latin typeface="Symbol" panose="05050102010706020507" pitchFamily="18" charset="2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q -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V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) - P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A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– P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A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 cos </a:t>
                </a:r>
                <a:r>
                  <a:rPr lang="en-US" sz="2400" dirty="0">
                    <a:latin typeface="Symbol" panose="05050102010706020507" pitchFamily="18" charset="2"/>
                    <a:ea typeface="Times New Roman" panose="02020603050405020304" pitchFamily="18" charset="0"/>
                    <a:cs typeface="Traditional Arabic" panose="02020603050405020304" pitchFamily="18" charset="-78"/>
                  </a:rPr>
                  <a:t>q</a:t>
                </a:r>
                <a:endParaRPr lang="en-US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raditional Arabic" panose="02020603050405020304" pitchFamily="18" charset="-78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609" y="3029129"/>
                <a:ext cx="6377418" cy="2308645"/>
              </a:xfrm>
              <a:prstGeom prst="rect">
                <a:avLst/>
              </a:prstGeom>
              <a:blipFill rotWithShape="0">
                <a:blip r:embed="rId3"/>
                <a:stretch>
                  <a:fillRect l="-7354" t="-2375" b="-5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5904" y="1541897"/>
            <a:ext cx="2676525" cy="17907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 - Birzeit University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3491" y="3406653"/>
            <a:ext cx="2318938" cy="246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1896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0344"/>
          </a:xfrm>
        </p:spPr>
        <p:txBody>
          <a:bodyPr/>
          <a:lstStyle/>
          <a:p>
            <a:r>
              <a:rPr lang="en-US" dirty="0"/>
              <a:t>Example elbow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04510"/>
                <a:ext cx="10515600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>
                    <a:sym typeface="Symbol" panose="05050102010706020507" pitchFamily="18" charset="2"/>
                  </a:rPr>
                  <a:t></a:t>
                </a:r>
                <a:r>
                  <a:rPr lang="en-US" dirty="0" err="1"/>
                  <a:t>F</a:t>
                </a:r>
                <a:r>
                  <a:rPr lang="en-US" baseline="-25000" dirty="0" err="1"/>
                  <a:t>z</a:t>
                </a:r>
                <a:r>
                  <a:rPr lang="en-US" dirty="0"/>
                  <a:t>  =  0 +</a:t>
                </a:r>
                <a:r>
                  <a:rPr lang="en-US" dirty="0" err="1"/>
                  <a:t>R</a:t>
                </a:r>
                <a:r>
                  <a:rPr lang="en-US" baseline="-25000" dirty="0" err="1"/>
                  <a:t>z</a:t>
                </a:r>
                <a:r>
                  <a:rPr lang="en-US" dirty="0"/>
                  <a:t> –P</a:t>
                </a:r>
                <a:r>
                  <a:rPr lang="en-US" baseline="-25000" dirty="0"/>
                  <a:t>2</a:t>
                </a:r>
                <a:r>
                  <a:rPr lang="en-US" dirty="0"/>
                  <a:t> A</a:t>
                </a:r>
                <a:r>
                  <a:rPr lang="en-US" baseline="-25000" dirty="0"/>
                  <a:t>2</a:t>
                </a:r>
                <a:r>
                  <a:rPr lang="en-US" dirty="0"/>
                  <a:t>  sin </a:t>
                </a:r>
                <a:r>
                  <a:rPr lang="el-GR" dirty="0" smtClean="0"/>
                  <a:t>θ</a:t>
                </a:r>
                <a:r>
                  <a:rPr lang="en-US" dirty="0" smtClean="0"/>
                  <a:t>  </a:t>
                </a:r>
                <a:r>
                  <a:rPr lang="en-US" dirty="0"/>
                  <a:t>- W </a:t>
                </a:r>
                <a:endParaRPr lang="en-US" dirty="0" smtClean="0"/>
              </a:p>
              <a:p>
                <a:r>
                  <a:rPr lang="en-US" dirty="0" smtClean="0"/>
                  <a:t>Linear momentum for steady flow;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𝑢𝑡</m:t>
                            </m:r>
                          </m:sub>
                          <m:sup/>
                          <m:e>
                            <m:acc>
                              <m:accPr>
                                <m:chr m:val="̇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ac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nary>
                              <m:naryPr>
                                <m:chr m:val="∑"/>
                                <m:limLoc m:val="subSup"/>
                                <m:sup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9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/>
                              <m:e>
                                <m:acc>
                                  <m:accPr>
                                    <m:chr m:val="̇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acc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i="1" baseline="-2500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nary>
                          </m:e>
                        </m:nary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         = V</a:t>
                </a:r>
                <a:r>
                  <a:rPr lang="en-US" baseline="-25000" dirty="0"/>
                  <a:t>z1</a:t>
                </a:r>
                <a:r>
                  <a:rPr lang="en-US" dirty="0"/>
                  <a:t> </a:t>
                </a:r>
                <a:r>
                  <a:rPr lang="en-US" dirty="0" smtClean="0"/>
                  <a:t>(-</a:t>
                </a:r>
                <a:r>
                  <a:rPr lang="el-G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ρ</a:t>
                </a:r>
                <a:r>
                  <a:rPr lang="en-US" dirty="0" smtClean="0"/>
                  <a:t>V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</a:t>
                </a:r>
                <a:r>
                  <a:rPr lang="en-US" dirty="0"/>
                  <a:t>A</a:t>
                </a:r>
                <a:r>
                  <a:rPr lang="en-US" baseline="-25000" dirty="0"/>
                  <a:t>1</a:t>
                </a:r>
                <a:r>
                  <a:rPr lang="en-US" dirty="0"/>
                  <a:t>) + </a:t>
                </a:r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ρ </a:t>
                </a:r>
                <a:r>
                  <a:rPr lang="en-US" dirty="0" smtClean="0"/>
                  <a:t>Vz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 </a:t>
                </a:r>
                <a:r>
                  <a:rPr lang="en-US" dirty="0"/>
                  <a:t>(V</a:t>
                </a:r>
                <a:r>
                  <a:rPr lang="en-US" baseline="-25000" dirty="0"/>
                  <a:t>2</a:t>
                </a:r>
                <a:r>
                  <a:rPr lang="en-US" dirty="0"/>
                  <a:t> A</a:t>
                </a:r>
                <a:r>
                  <a:rPr lang="en-US" baseline="-25000" dirty="0"/>
                  <a:t>2</a:t>
                </a:r>
                <a:r>
                  <a:rPr lang="en-US" dirty="0"/>
                  <a:t> )</a:t>
                </a:r>
              </a:p>
              <a:p>
                <a:r>
                  <a:rPr lang="en-US" dirty="0"/>
                  <a:t>but let V</a:t>
                </a:r>
                <a:r>
                  <a:rPr lang="en-US" baseline="-25000" dirty="0"/>
                  <a:t>z1 </a:t>
                </a:r>
                <a:r>
                  <a:rPr lang="en-US" dirty="0"/>
                  <a:t> = 0 , V</a:t>
                </a:r>
                <a:r>
                  <a:rPr lang="en-US" baseline="-25000" dirty="0"/>
                  <a:t>z2  =</a:t>
                </a:r>
                <a:r>
                  <a:rPr lang="en-US" dirty="0"/>
                  <a:t> V</a:t>
                </a:r>
                <a:r>
                  <a:rPr lang="en-US" baseline="-25000" dirty="0"/>
                  <a:t>2</a:t>
                </a:r>
                <a:r>
                  <a:rPr lang="en-US" dirty="0"/>
                  <a:t> sin </a:t>
                </a:r>
                <a:r>
                  <a:rPr lang="el-GR" dirty="0"/>
                  <a:t>θ</a:t>
                </a:r>
                <a:endParaRPr lang="en-US" dirty="0"/>
              </a:p>
              <a:p>
                <a:r>
                  <a:rPr lang="en-US" dirty="0" err="1"/>
                  <a:t>R</a:t>
                </a:r>
                <a:r>
                  <a:rPr lang="en-US" baseline="-25000" dirty="0" err="1"/>
                  <a:t>z</a:t>
                </a:r>
                <a:r>
                  <a:rPr lang="en-US" dirty="0"/>
                  <a:t> - P</a:t>
                </a:r>
                <a:r>
                  <a:rPr lang="en-US" baseline="-25000" dirty="0"/>
                  <a:t>2</a:t>
                </a:r>
                <a:r>
                  <a:rPr lang="en-US" dirty="0"/>
                  <a:t> A</a:t>
                </a:r>
                <a:r>
                  <a:rPr lang="en-US" baseline="-25000" dirty="0"/>
                  <a:t>2</a:t>
                </a:r>
                <a:r>
                  <a:rPr lang="en-US" dirty="0"/>
                  <a:t>  sin </a:t>
                </a:r>
                <a:r>
                  <a:rPr lang="el-GR" dirty="0"/>
                  <a:t>θ</a:t>
                </a:r>
                <a:r>
                  <a:rPr lang="en-US" dirty="0" smtClean="0"/>
                  <a:t> </a:t>
                </a:r>
                <a:r>
                  <a:rPr lang="en-US" dirty="0"/>
                  <a:t>- W = </a:t>
                </a:r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ρ</a:t>
                </a:r>
                <a:r>
                  <a:rPr lang="en-US" dirty="0" smtClean="0"/>
                  <a:t> </a:t>
                </a:r>
                <a:r>
                  <a:rPr lang="en-US" dirty="0"/>
                  <a:t>V</a:t>
                </a:r>
                <a:r>
                  <a:rPr lang="en-US" baseline="-25000" dirty="0"/>
                  <a:t>2</a:t>
                </a:r>
                <a:r>
                  <a:rPr lang="en-US" dirty="0"/>
                  <a:t> sin </a:t>
                </a:r>
                <a:r>
                  <a:rPr lang="el-GR" dirty="0"/>
                  <a:t>θ</a:t>
                </a:r>
                <a:r>
                  <a:rPr lang="en-US" dirty="0" smtClean="0"/>
                  <a:t> </a:t>
                </a:r>
                <a:r>
                  <a:rPr lang="en-US" dirty="0"/>
                  <a:t>V</a:t>
                </a:r>
                <a:r>
                  <a:rPr lang="en-US" baseline="-25000" dirty="0"/>
                  <a:t>2</a:t>
                </a:r>
                <a:r>
                  <a:rPr lang="en-US" dirty="0"/>
                  <a:t> A</a:t>
                </a:r>
                <a:r>
                  <a:rPr lang="en-US" baseline="-25000" dirty="0"/>
                  <a:t>2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                                  = </a:t>
                </a:r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ρ </a:t>
                </a:r>
                <a:r>
                  <a:rPr lang="en-US" dirty="0" smtClean="0"/>
                  <a:t>Q </a:t>
                </a:r>
                <a:r>
                  <a:rPr lang="en-US" dirty="0"/>
                  <a:t>V</a:t>
                </a:r>
                <a:r>
                  <a:rPr lang="en-US" baseline="-25000" dirty="0"/>
                  <a:t>2</a:t>
                </a:r>
                <a:r>
                  <a:rPr lang="en-US" dirty="0"/>
                  <a:t> sin </a:t>
                </a:r>
                <a:r>
                  <a:rPr lang="el-GR" dirty="0" smtClean="0"/>
                  <a:t>θ</a:t>
                </a:r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</m:oMath>
                </a14:m>
                <a:r>
                  <a:rPr lang="en-US" dirty="0"/>
                  <a:t>V</a:t>
                </a:r>
                <a:r>
                  <a:rPr lang="en-US" baseline="-25000" dirty="0"/>
                  <a:t>2</a:t>
                </a:r>
                <a:r>
                  <a:rPr lang="en-US" dirty="0"/>
                  <a:t> sin </a:t>
                </a:r>
                <a:r>
                  <a:rPr lang="el-GR" dirty="0" smtClean="0"/>
                  <a:t>θ</a:t>
                </a:r>
                <a:endParaRPr lang="en-US" dirty="0"/>
              </a:p>
              <a:p>
                <a:r>
                  <a:rPr lang="en-US" dirty="0"/>
                  <a:t>Then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err="1" smtClean="0"/>
                  <a:t>R</a:t>
                </a:r>
                <a:r>
                  <a:rPr lang="en-US" baseline="-25000" dirty="0" err="1" smtClean="0"/>
                  <a:t>z</a:t>
                </a:r>
                <a:r>
                  <a:rPr lang="en-US" dirty="0" smtClean="0"/>
                  <a:t> </a:t>
                </a:r>
                <a:r>
                  <a:rPr lang="en-US" dirty="0"/>
                  <a:t>= </a:t>
                </a:r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ρ </a:t>
                </a:r>
                <a:r>
                  <a:rPr lang="en-US" dirty="0" smtClean="0"/>
                  <a:t>Q </a:t>
                </a:r>
                <a:r>
                  <a:rPr lang="en-US" dirty="0"/>
                  <a:t>V</a:t>
                </a:r>
                <a:r>
                  <a:rPr lang="en-US" baseline="-25000" dirty="0"/>
                  <a:t>2</a:t>
                </a:r>
                <a:r>
                  <a:rPr lang="en-US" dirty="0"/>
                  <a:t> sin </a:t>
                </a:r>
                <a:r>
                  <a:rPr lang="el-GR" dirty="0"/>
                  <a:t>θ</a:t>
                </a:r>
                <a:r>
                  <a:rPr lang="en-US" dirty="0" smtClean="0"/>
                  <a:t> </a:t>
                </a:r>
                <a:r>
                  <a:rPr lang="en-US" dirty="0"/>
                  <a:t>+ P</a:t>
                </a:r>
                <a:r>
                  <a:rPr lang="en-US" baseline="-25000" dirty="0"/>
                  <a:t>2</a:t>
                </a:r>
                <a:r>
                  <a:rPr lang="en-US" dirty="0"/>
                  <a:t> A</a:t>
                </a:r>
                <a:r>
                  <a:rPr lang="en-US" baseline="-25000" dirty="0"/>
                  <a:t>2</a:t>
                </a:r>
                <a:r>
                  <a:rPr lang="en-US" dirty="0"/>
                  <a:t>  sin </a:t>
                </a:r>
                <a:r>
                  <a:rPr lang="el-GR" dirty="0"/>
                  <a:t>θ</a:t>
                </a:r>
                <a:r>
                  <a:rPr lang="en-US" dirty="0" smtClean="0"/>
                  <a:t> </a:t>
                </a:r>
                <a:r>
                  <a:rPr lang="en-US" dirty="0"/>
                  <a:t>+ W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04510"/>
                <a:ext cx="10515600" cy="4351338"/>
              </a:xfrm>
              <a:blipFill>
                <a:blip r:embed="rId2"/>
                <a:stretch>
                  <a:fillRect l="-1043" t="-3641" b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 - Birzeit University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6725" y="735298"/>
            <a:ext cx="3267075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2073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166" y="-53822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Example 12.2 Force Generated by Flow in a Pipe Bend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6492875"/>
            <a:ext cx="4114800" cy="365125"/>
          </a:xfrm>
        </p:spPr>
        <p:txBody>
          <a:bodyPr/>
          <a:lstStyle/>
          <a:p>
            <a:r>
              <a:rPr lang="en-US" dirty="0" err="1" smtClean="0"/>
              <a:t>Afif</a:t>
            </a:r>
            <a:r>
              <a:rPr lang="en-US" dirty="0" smtClean="0"/>
              <a:t> Hasan - </a:t>
            </a:r>
            <a:r>
              <a:rPr lang="en-US" dirty="0" err="1" smtClean="0"/>
              <a:t>Birzeit</a:t>
            </a:r>
            <a:r>
              <a:rPr lang="en-US" dirty="0" smtClean="0"/>
              <a:t> University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65901" y="905557"/>
            <a:ext cx="79376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Water flows through a horizontal, 180 pipe bend as illustrated in Fig. E12.2a. The flow cross-sectional area is constant at </a:t>
            </a:r>
            <a:r>
              <a:rPr lang="en-US" sz="2000" dirty="0" smtClean="0"/>
              <a:t>a value </a:t>
            </a:r>
            <a:r>
              <a:rPr lang="en-US" sz="2000" dirty="0"/>
              <a:t>of 0.1 ft2 through the bend. The flow velocity at the entrance and exit of the bend is axial and 50 </a:t>
            </a:r>
            <a:r>
              <a:rPr lang="en-US" sz="2000" dirty="0" err="1"/>
              <a:t>ft</a:t>
            </a:r>
            <a:r>
              <a:rPr lang="en-US" sz="2000" dirty="0"/>
              <a:t>/s. The gage </a:t>
            </a:r>
            <a:r>
              <a:rPr lang="en-US" sz="2000" dirty="0" smtClean="0"/>
              <a:t>pressures at </a:t>
            </a:r>
            <a:r>
              <a:rPr lang="en-US" sz="2000" dirty="0"/>
              <a:t>the entrance and exit of the bend are 30 psi and 24 psi, respectively. Calculate the horizontal (x and y) </a:t>
            </a:r>
            <a:r>
              <a:rPr lang="en-US" sz="2000" dirty="0" smtClean="0"/>
              <a:t>components of </a:t>
            </a:r>
            <a:r>
              <a:rPr lang="en-US" sz="2000" dirty="0"/>
              <a:t>the anchoring force required to hold the bend in place.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3580" y="1584335"/>
            <a:ext cx="3595500" cy="22290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4125963"/>
            <a:ext cx="3442500" cy="17124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480" y="3245477"/>
            <a:ext cx="3635831" cy="8804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2591" y="3467096"/>
            <a:ext cx="3340796" cy="5078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459" y="4277829"/>
            <a:ext cx="6619119" cy="4706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591" y="4923069"/>
            <a:ext cx="4615238" cy="17095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5459" y="2795767"/>
            <a:ext cx="4087754" cy="54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1604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3048"/>
          </a:xfrm>
        </p:spPr>
        <p:txBody>
          <a:bodyPr>
            <a:normAutofit/>
          </a:bodyPr>
          <a:lstStyle/>
          <a:p>
            <a:r>
              <a:rPr lang="en-US" sz="4000" dirty="0"/>
              <a:t>EXAMPLE 3.9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427" y="1078174"/>
            <a:ext cx="6558886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As shown in Fig. 3.9</a:t>
            </a:r>
            <a:r>
              <a:rPr lang="en-US" i="1" dirty="0"/>
              <a:t>a</a:t>
            </a:r>
            <a:r>
              <a:rPr lang="en-US" dirty="0"/>
              <a:t>, a fixed vane turns a water jet of area </a:t>
            </a:r>
            <a:r>
              <a:rPr lang="en-US" i="1" dirty="0"/>
              <a:t>A </a:t>
            </a:r>
            <a:r>
              <a:rPr lang="en-US" dirty="0"/>
              <a:t>through an angle  without </a:t>
            </a:r>
            <a:r>
              <a:rPr lang="en-US" dirty="0" smtClean="0"/>
              <a:t>changing its </a:t>
            </a:r>
            <a:r>
              <a:rPr lang="en-US" dirty="0"/>
              <a:t>velocity magnitude. The flow is steady, pressure is </a:t>
            </a:r>
            <a:r>
              <a:rPr lang="en-US" dirty="0" smtClean="0"/>
              <a:t>P</a:t>
            </a:r>
            <a:r>
              <a:rPr lang="en-US" i="1" baseline="-25000" dirty="0" smtClean="0"/>
              <a:t>a</a:t>
            </a:r>
            <a:r>
              <a:rPr lang="en-US" i="1" dirty="0" smtClean="0"/>
              <a:t> </a:t>
            </a:r>
            <a:r>
              <a:rPr lang="en-US" dirty="0"/>
              <a:t>everywhere, and friction on </a:t>
            </a:r>
            <a:r>
              <a:rPr lang="en-US" dirty="0" smtClean="0"/>
              <a:t>the vane </a:t>
            </a:r>
            <a:r>
              <a:rPr lang="en-US" dirty="0"/>
              <a:t>is negligible.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i="1" dirty="0"/>
              <a:t>a</a:t>
            </a:r>
            <a:r>
              <a:rPr lang="en-US" dirty="0"/>
              <a:t>) Find the components </a:t>
            </a:r>
            <a:r>
              <a:rPr lang="en-US" i="1" dirty="0" err="1" smtClean="0"/>
              <a:t>F</a:t>
            </a:r>
            <a:r>
              <a:rPr lang="en-US" i="1" baseline="-25000" dirty="0" err="1" smtClean="0"/>
              <a:t>x</a:t>
            </a:r>
            <a:r>
              <a:rPr lang="en-US" i="1" dirty="0" smtClean="0"/>
              <a:t> </a:t>
            </a:r>
            <a:r>
              <a:rPr lang="en-US" dirty="0"/>
              <a:t>and </a:t>
            </a:r>
            <a:r>
              <a:rPr lang="en-US" i="1" dirty="0" err="1" smtClean="0"/>
              <a:t>F</a:t>
            </a:r>
            <a:r>
              <a:rPr lang="en-US" i="1" baseline="-25000" dirty="0" err="1" smtClean="0"/>
              <a:t>y</a:t>
            </a:r>
            <a:r>
              <a:rPr lang="en-US" i="1" dirty="0" smtClean="0"/>
              <a:t> </a:t>
            </a:r>
            <a:r>
              <a:rPr lang="en-US" dirty="0" smtClean="0"/>
              <a:t>of </a:t>
            </a:r>
            <a:r>
              <a:rPr lang="en-US" dirty="0"/>
              <a:t>the applied vane force.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i="1" dirty="0"/>
              <a:t>b</a:t>
            </a:r>
            <a:r>
              <a:rPr lang="en-US" dirty="0"/>
              <a:t>) Find </a:t>
            </a:r>
            <a:r>
              <a:rPr lang="en-US" dirty="0" smtClean="0"/>
              <a:t>expressions for </a:t>
            </a:r>
            <a:r>
              <a:rPr lang="en-US" dirty="0"/>
              <a:t>the force magnitude </a:t>
            </a:r>
            <a:r>
              <a:rPr lang="en-US" i="1" dirty="0"/>
              <a:t>F </a:t>
            </a:r>
            <a:r>
              <a:rPr lang="en-US" dirty="0"/>
              <a:t>and the angle  between </a:t>
            </a:r>
            <a:r>
              <a:rPr lang="en-US" i="1" dirty="0"/>
              <a:t>F </a:t>
            </a:r>
            <a:r>
              <a:rPr lang="en-US" dirty="0"/>
              <a:t>and the horizontal; plot </a:t>
            </a:r>
            <a:r>
              <a:rPr lang="en-US" dirty="0" smtClean="0"/>
              <a:t>them versus </a:t>
            </a:r>
            <a:r>
              <a:rPr lang="el-GR" dirty="0" smtClean="0"/>
              <a:t>θ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9472" y="365126"/>
            <a:ext cx="3655801" cy="3365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4819" y="3957278"/>
            <a:ext cx="2818762" cy="2405422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 - Birzeit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458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0834"/>
            <a:ext cx="10515600" cy="556964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3.9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66204"/>
            <a:ext cx="10515600" cy="4351338"/>
          </a:xfrm>
        </p:spPr>
        <p:txBody>
          <a:bodyPr/>
          <a:lstStyle/>
          <a:p>
            <a:r>
              <a:rPr lang="en-US" dirty="0"/>
              <a:t>The pressure force is zero in the uniform atmosphere.</a:t>
            </a:r>
          </a:p>
          <a:p>
            <a:r>
              <a:rPr lang="en-US" dirty="0" smtClean="0"/>
              <a:t>But </a:t>
            </a:r>
            <a:r>
              <a:rPr lang="en-US" dirty="0"/>
              <a:t>the </a:t>
            </a:r>
            <a:r>
              <a:rPr lang="en-US" dirty="0" smtClean="0"/>
              <a:t>magnitudes  </a:t>
            </a:r>
            <a:r>
              <a:rPr lang="en-US" i="1" dirty="0" smtClean="0"/>
              <a:t>V</a:t>
            </a:r>
            <a:r>
              <a:rPr lang="en-US" dirty="0" smtClean="0"/>
              <a:t>1=</a:t>
            </a:r>
            <a:r>
              <a:rPr lang="en-US" i="1" dirty="0" smtClean="0"/>
              <a:t>V</a:t>
            </a:r>
            <a:r>
              <a:rPr lang="en-US" dirty="0" smtClean="0"/>
              <a:t>2= </a:t>
            </a:r>
            <a:r>
              <a:rPr lang="en-US" i="1" dirty="0" smtClean="0"/>
              <a:t>V</a:t>
            </a:r>
            <a:r>
              <a:rPr lang="en-US" dirty="0" smtClean="0"/>
              <a:t>, </a:t>
            </a:r>
            <a:r>
              <a:rPr lang="en-US" dirty="0"/>
              <a:t>and conservation of mass for the </a:t>
            </a:r>
            <a:r>
              <a:rPr lang="en-US" dirty="0" err="1"/>
              <a:t>streamtube</a:t>
            </a:r>
            <a:r>
              <a:rPr lang="en-US" dirty="0"/>
              <a:t> </a:t>
            </a:r>
            <a:r>
              <a:rPr lang="en-US" dirty="0" smtClean="0"/>
              <a:t>requires </a:t>
            </a:r>
            <a:r>
              <a:rPr lang="en-US" i="1" dirty="0" smtClean="0"/>
              <a:t>m</a:t>
            </a:r>
            <a:r>
              <a:rPr lang="en-US" i="1" dirty="0"/>
              <a:t>˙ </a:t>
            </a:r>
            <a:r>
              <a:rPr lang="en-US" baseline="-25000" dirty="0" smtClean="0"/>
              <a:t>1</a:t>
            </a:r>
            <a:r>
              <a:rPr lang="en-US" dirty="0" smtClean="0"/>
              <a:t> = </a:t>
            </a:r>
            <a:r>
              <a:rPr lang="en-US" i="1" dirty="0" smtClean="0"/>
              <a:t>m˙</a:t>
            </a:r>
            <a:r>
              <a:rPr lang="en-US" baseline="-25000" dirty="0" smtClean="0"/>
              <a:t>2</a:t>
            </a:r>
            <a:r>
              <a:rPr lang="en-US" dirty="0" smtClean="0"/>
              <a:t> = </a:t>
            </a:r>
            <a:r>
              <a:rPr lang="en-US" i="1" dirty="0"/>
              <a:t>m˙ </a:t>
            </a:r>
            <a:r>
              <a:rPr lang="en-US" i="1" dirty="0" smtClean="0"/>
              <a:t>= </a:t>
            </a:r>
            <a:r>
              <a:rPr lang="el-G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i="1" dirty="0" smtClean="0"/>
              <a:t>AV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305" y="2340590"/>
            <a:ext cx="3008904" cy="7012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305" y="3011470"/>
            <a:ext cx="5000088" cy="6169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305" y="3572753"/>
            <a:ext cx="7013806" cy="6675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7636" y="3677361"/>
            <a:ext cx="2802619" cy="2366656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Afif</a:t>
            </a:r>
            <a:r>
              <a:rPr lang="en-US" dirty="0" smtClean="0"/>
              <a:t> Hasan - </a:t>
            </a:r>
            <a:r>
              <a:rPr lang="en-US" dirty="0" err="1" smtClean="0"/>
              <a:t>Birzeit</a:t>
            </a:r>
            <a:r>
              <a:rPr lang="en-US" dirty="0" smtClean="0"/>
              <a:t> University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201305" y="4180681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Maximum force occurs at </a:t>
            </a:r>
            <a:r>
              <a:rPr lang="el-GR" sz="2400" dirty="0"/>
              <a:t>θ</a:t>
            </a:r>
            <a:r>
              <a:rPr lang="en-US" sz="2400" dirty="0"/>
              <a:t>= 180°, that is, when the jet is turned around and thrown back in the opposite direction with its momentum completely reversed. </a:t>
            </a:r>
          </a:p>
          <a:p>
            <a:r>
              <a:rPr lang="en-US" sz="2400" dirty="0"/>
              <a:t>This force is 2</a:t>
            </a:r>
            <a:r>
              <a:rPr lang="en-US" sz="2400" i="1" dirty="0"/>
              <a:t>m˙V </a:t>
            </a:r>
            <a:r>
              <a:rPr lang="en-US" sz="2400" dirty="0"/>
              <a:t>and acts to the </a:t>
            </a:r>
            <a:r>
              <a:rPr lang="en-US" sz="2400" i="1" dirty="0"/>
              <a:t>left</a:t>
            </a:r>
            <a:r>
              <a:rPr lang="en-US" sz="2400" dirty="0"/>
              <a:t>; that is,  </a:t>
            </a:r>
            <a:r>
              <a:rPr lang="el-GR" sz="2400" dirty="0"/>
              <a:t>φ</a:t>
            </a:r>
            <a:r>
              <a:rPr lang="en-US" sz="2400" dirty="0"/>
              <a:t>=180°.</a:t>
            </a:r>
          </a:p>
        </p:txBody>
      </p:sp>
    </p:spTree>
    <p:extLst>
      <p:ext uri="{BB962C8B-B14F-4D97-AF65-F5344CB8AC3E}">
        <p14:creationId xmlns:p14="http://schemas.microsoft.com/office/powerpoint/2010/main" val="2266055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0"/>
            <a:ext cx="10515600" cy="1325563"/>
          </a:xfrm>
        </p:spPr>
        <p:txBody>
          <a:bodyPr/>
          <a:lstStyle/>
          <a:p>
            <a:r>
              <a:rPr lang="en-US" b="1" dirty="0" smtClean="0"/>
              <a:t>System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7" y="1439863"/>
            <a:ext cx="10515600" cy="304917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system </a:t>
            </a:r>
            <a:r>
              <a:rPr lang="en-US" dirty="0"/>
              <a:t>is defined as an arbitrary quantity of mass of fixed identity (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definite mass of material </a:t>
            </a:r>
            <a:r>
              <a:rPr lang="en-US" dirty="0"/>
              <a:t>) </a:t>
            </a:r>
          </a:p>
          <a:p>
            <a:r>
              <a:rPr lang="en-US" dirty="0"/>
              <a:t>System may change position and thermal condition , but must always entail the same matter .</a:t>
            </a:r>
          </a:p>
          <a:p>
            <a:r>
              <a:rPr lang="en-US" dirty="0"/>
              <a:t>System is distinguished from other matter which called surroundings ,by its boundaries ,the boundary of system form a closed surface .</a:t>
            </a:r>
          </a:p>
          <a:p>
            <a:r>
              <a:rPr lang="en-US" dirty="0" err="1"/>
              <a:t>m</a:t>
            </a:r>
            <a:r>
              <a:rPr lang="en-US" baseline="-25000" dirty="0" err="1"/>
              <a:t>system</a:t>
            </a:r>
            <a:r>
              <a:rPr lang="en-US" baseline="-25000" dirty="0"/>
              <a:t> </a:t>
            </a:r>
            <a:r>
              <a:rPr lang="en-US" dirty="0"/>
              <a:t> = constant  or  (</a:t>
            </a:r>
            <a:r>
              <a:rPr lang="en-US" dirty="0" err="1"/>
              <a:t>dm</a:t>
            </a:r>
            <a:r>
              <a:rPr lang="en-US" dirty="0"/>
              <a:t> /at ) = 0 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772400" y="6356350"/>
            <a:ext cx="4114800" cy="365125"/>
          </a:xfrm>
          <a:noFill/>
        </p:spPr>
        <p:txBody>
          <a:bodyPr/>
          <a:lstStyle/>
          <a:p>
            <a:r>
              <a:rPr lang="en-US" dirty="0" err="1" smtClean="0">
                <a:solidFill>
                  <a:srgbClr val="7030A0"/>
                </a:solidFill>
              </a:rPr>
              <a:t>Afif</a:t>
            </a:r>
            <a:r>
              <a:rPr lang="en-US" dirty="0" smtClean="0">
                <a:solidFill>
                  <a:srgbClr val="7030A0"/>
                </a:solidFill>
              </a:rPr>
              <a:t> Hasan - </a:t>
            </a:r>
            <a:r>
              <a:rPr lang="en-US" dirty="0" err="1" smtClean="0">
                <a:solidFill>
                  <a:srgbClr val="7030A0"/>
                </a:solidFill>
              </a:rPr>
              <a:t>Birzeit</a:t>
            </a:r>
            <a:r>
              <a:rPr lang="en-US" dirty="0" smtClean="0">
                <a:solidFill>
                  <a:srgbClr val="7030A0"/>
                </a:solidFill>
              </a:rPr>
              <a:t> University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5" name="Picture 2" descr="Image result for zeroth law of thermodynamics exam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582" y="4489036"/>
            <a:ext cx="2009775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2236" y="3486047"/>
            <a:ext cx="899145" cy="26718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3972" y="4411043"/>
            <a:ext cx="1176338" cy="2023301"/>
          </a:xfrm>
          <a:prstGeom prst="rect">
            <a:avLst/>
          </a:prstGeom>
        </p:spPr>
      </p:pic>
      <p:sp>
        <p:nvSpPr>
          <p:cNvPr id="8" name="AutoShape 2" descr="Image result for gas bott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88" name="Picture 4" descr="Image result for gas bott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204" y="4084638"/>
            <a:ext cx="2073275" cy="207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4967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370" y="1402544"/>
            <a:ext cx="10515600" cy="3633095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System basic equations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Shear stress &amp; viscosity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Volume flow rate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Mass conservation ( continuity)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Linear momentum equation</a:t>
            </a:r>
          </a:p>
          <a:p>
            <a:r>
              <a:rPr lang="en-US" dirty="0" smtClean="0"/>
              <a:t>Energy conservation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955280" y="6356350"/>
            <a:ext cx="4114800" cy="365125"/>
          </a:xfrm>
        </p:spPr>
        <p:txBody>
          <a:bodyPr/>
          <a:lstStyle/>
          <a:p>
            <a:r>
              <a:rPr lang="en-US" dirty="0" err="1" smtClean="0">
                <a:solidFill>
                  <a:srgbClr val="7030A0"/>
                </a:solidFill>
              </a:rPr>
              <a:t>Afif</a:t>
            </a:r>
            <a:r>
              <a:rPr lang="en-US" dirty="0" smtClean="0">
                <a:solidFill>
                  <a:srgbClr val="7030A0"/>
                </a:solidFill>
              </a:rPr>
              <a:t> Hasan - </a:t>
            </a:r>
            <a:r>
              <a:rPr lang="en-US" dirty="0" err="1" smtClean="0">
                <a:solidFill>
                  <a:srgbClr val="7030A0"/>
                </a:solidFill>
              </a:rPr>
              <a:t>Birzeit</a:t>
            </a:r>
            <a:r>
              <a:rPr lang="en-US" dirty="0" smtClean="0">
                <a:solidFill>
                  <a:srgbClr val="7030A0"/>
                </a:solidFill>
              </a:rPr>
              <a:t> University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8023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1095"/>
          </a:xfrm>
        </p:spPr>
        <p:txBody>
          <a:bodyPr>
            <a:normAutofit/>
          </a:bodyPr>
          <a:lstStyle/>
          <a:p>
            <a:r>
              <a:rPr lang="en-US" sz="3600" b="1" dirty="0"/>
              <a:t>Mechanical Energy Equation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7715" y="1066606"/>
            <a:ext cx="5313035" cy="81542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01571" y="6384772"/>
            <a:ext cx="4114800" cy="365125"/>
          </a:xfrm>
        </p:spPr>
        <p:txBody>
          <a:bodyPr/>
          <a:lstStyle/>
          <a:p>
            <a:r>
              <a:rPr lang="en-US" smtClean="0"/>
              <a:t>Afif Hasan - Birzeit University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8200" y="1974883"/>
            <a:ext cx="96967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-Roman"/>
              </a:rPr>
              <a:t>where </a:t>
            </a:r>
            <a:r>
              <a:rPr lang="en-US" sz="2000" i="1" dirty="0" err="1">
                <a:latin typeface="Times-Italic"/>
              </a:rPr>
              <a:t>h</a:t>
            </a:r>
            <a:r>
              <a:rPr lang="en-US" sz="2000" dirty="0" err="1">
                <a:latin typeface="Times-Roman"/>
              </a:rPr>
              <a:t>L</a:t>
            </a:r>
            <a:r>
              <a:rPr lang="en-US" sz="2000" dirty="0">
                <a:latin typeface="Times-Roman"/>
              </a:rPr>
              <a:t>, the </a:t>
            </a:r>
            <a:r>
              <a:rPr lang="en-US" sz="2000" b="1" i="1" dirty="0">
                <a:latin typeface="Times-BoldItalic"/>
              </a:rPr>
              <a:t>head loss, </a:t>
            </a:r>
            <a:r>
              <a:rPr lang="en-US" sz="2000" dirty="0">
                <a:latin typeface="Times-Roman"/>
              </a:rPr>
              <a:t>accounts for the irreversible conversion of mechanical energy </a:t>
            </a:r>
            <a:r>
              <a:rPr lang="en-US" sz="2000" dirty="0" smtClean="0">
                <a:latin typeface="Times-Roman"/>
              </a:rPr>
              <a:t>into internal </a:t>
            </a:r>
            <a:r>
              <a:rPr lang="en-US" sz="2000" dirty="0">
                <a:latin typeface="Times-Roman"/>
              </a:rPr>
              <a:t>energy due to friction. </a:t>
            </a:r>
            <a:endParaRPr lang="en-US" sz="2000" dirty="0" smtClean="0">
              <a:latin typeface="Times-Roman"/>
            </a:endParaRPr>
          </a:p>
          <a:p>
            <a:r>
              <a:rPr lang="en-US" sz="2000" dirty="0" smtClean="0">
                <a:latin typeface="Times-Roman"/>
              </a:rPr>
              <a:t>The </a:t>
            </a:r>
            <a:r>
              <a:rPr lang="en-US" sz="2000" dirty="0">
                <a:latin typeface="Times-Roman"/>
              </a:rPr>
              <a:t>term </a:t>
            </a:r>
            <a:r>
              <a:rPr lang="en-US" sz="2000" dirty="0" smtClean="0">
                <a:latin typeface="Times-Roman"/>
              </a:rPr>
              <a:t>      which </a:t>
            </a:r>
            <a:r>
              <a:rPr lang="en-US" sz="2000" dirty="0">
                <a:latin typeface="Times-Roman"/>
              </a:rPr>
              <a:t>represents power due to devices that</a:t>
            </a:r>
          </a:p>
          <a:p>
            <a:r>
              <a:rPr lang="en-US" sz="2000" dirty="0">
                <a:latin typeface="Times-Roman"/>
              </a:rPr>
              <a:t>transfer mechanical energy across the control volume </a:t>
            </a:r>
            <a:r>
              <a:rPr lang="en-US" sz="2000" dirty="0" smtClean="0">
                <a:latin typeface="Times-Roman"/>
              </a:rPr>
              <a:t>boundary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155" y="2663493"/>
            <a:ext cx="306000" cy="2391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328922"/>
            <a:ext cx="2128462" cy="4081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3737055"/>
            <a:ext cx="5106767" cy="78481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7200" y="5522866"/>
            <a:ext cx="7162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latin typeface="Times-Italic"/>
              </a:rPr>
              <a:t>h</a:t>
            </a:r>
            <a:r>
              <a:rPr lang="en-US" sz="2000" dirty="0" err="1">
                <a:latin typeface="Times-Roman"/>
              </a:rPr>
              <a:t>p</a:t>
            </a:r>
            <a:r>
              <a:rPr lang="en-US" sz="2000" dirty="0">
                <a:latin typeface="Times-Roman"/>
              </a:rPr>
              <a:t> is the </a:t>
            </a:r>
            <a:r>
              <a:rPr lang="en-US" sz="2000" dirty="0">
                <a:latin typeface="Times-BoldItalic"/>
              </a:rPr>
              <a:t>pump head </a:t>
            </a:r>
            <a:r>
              <a:rPr lang="en-US" sz="2000" dirty="0">
                <a:latin typeface="Times-Roman"/>
              </a:rPr>
              <a:t>and </a:t>
            </a:r>
            <a:r>
              <a:rPr lang="en-US" sz="2000" dirty="0" err="1">
                <a:latin typeface="Times-Italic"/>
              </a:rPr>
              <a:t>h</a:t>
            </a:r>
            <a:r>
              <a:rPr lang="en-US" sz="2000" dirty="0" err="1">
                <a:latin typeface="Times-Roman"/>
              </a:rPr>
              <a:t>t</a:t>
            </a:r>
            <a:r>
              <a:rPr lang="en-US" sz="2000" dirty="0">
                <a:latin typeface="Times-Roman"/>
              </a:rPr>
              <a:t> is the </a:t>
            </a:r>
            <a:r>
              <a:rPr lang="en-US" sz="2000" dirty="0" smtClean="0">
                <a:latin typeface="Times-BoldItalic"/>
              </a:rPr>
              <a:t>turbine head</a:t>
            </a:r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7406" y="5319709"/>
            <a:ext cx="2266499" cy="8098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8684" y="5319709"/>
            <a:ext cx="2006859" cy="8030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629" y="4543468"/>
            <a:ext cx="6963371" cy="7784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082622" y="6036511"/>
                <a:ext cx="3523977" cy="3779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  <m:r>
                        <a:rPr lang="en-US" i="1" baseline="-25000">
                          <a:latin typeface="Cambria Math" panose="02040503050406030204" pitchFamily="18" charset="0"/>
                        </a:rPr>
                        <m:t>𝑝𝑢𝑚𝑝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𝑔h</m:t>
                      </m:r>
                      <m:r>
                        <a:rPr lang="en-US" i="1" baseline="-2500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𝑔𝑄h𝑝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𝑄h𝑝</m:t>
                      </m:r>
                    </m:oMath>
                  </m:oMathPara>
                </a14:m>
                <a:endParaRPr lang="en-US" i="1" baseline="-250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622" y="6036511"/>
                <a:ext cx="3523977" cy="377989"/>
              </a:xfrm>
              <a:prstGeom prst="rect">
                <a:avLst/>
              </a:prstGeom>
              <a:blipFill rotWithShape="0">
                <a:blip r:embed="rId9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898342" y="1274263"/>
            <a:ext cx="20081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-Italic"/>
              </a:rPr>
              <a:t>For steady flow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245776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666" y="1"/>
            <a:ext cx="10515600" cy="941696"/>
          </a:xfrm>
        </p:spPr>
        <p:txBody>
          <a:bodyPr>
            <a:normAutofit/>
          </a:bodyPr>
          <a:lstStyle/>
          <a:p>
            <a:r>
              <a:rPr lang="en-US" sz="4000" dirty="0"/>
              <a:t>EXAMPLE 3.17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212" y="720147"/>
            <a:ext cx="8691776" cy="4351338"/>
          </a:xfrm>
        </p:spPr>
        <p:txBody>
          <a:bodyPr>
            <a:normAutofit/>
          </a:bodyPr>
          <a:lstStyle/>
          <a:p>
            <a:r>
              <a:rPr lang="en-US" sz="2400" dirty="0"/>
              <a:t>Gasoline at 20°C is pumped through a smooth 12-cm-diameter pipe 10 km long, at a flow </a:t>
            </a:r>
            <a:r>
              <a:rPr lang="en-US" sz="2400" dirty="0" smtClean="0"/>
              <a:t>rate of </a:t>
            </a:r>
            <a:r>
              <a:rPr lang="en-US" sz="2400" dirty="0"/>
              <a:t>75 m</a:t>
            </a:r>
            <a:r>
              <a:rPr lang="en-US" sz="2400" baseline="30000" dirty="0"/>
              <a:t>3</a:t>
            </a:r>
            <a:r>
              <a:rPr lang="en-US" sz="2400" dirty="0"/>
              <a:t>/h (330 gal/min). The inlet is fed by a pump at an absolute pressure of 24 atm. The </a:t>
            </a:r>
            <a:r>
              <a:rPr lang="en-US" sz="2400" dirty="0" smtClean="0"/>
              <a:t>exit is </a:t>
            </a:r>
            <a:r>
              <a:rPr lang="en-US" sz="2400" dirty="0"/>
              <a:t>at standard atmospheric pressure and is 150 m higher. Estimate the frictional head loss </a:t>
            </a:r>
            <a:r>
              <a:rPr lang="en-US" sz="2400" i="1" dirty="0" err="1"/>
              <a:t>hf</a:t>
            </a:r>
            <a:r>
              <a:rPr lang="en-US" sz="2400" dirty="0"/>
              <a:t>, </a:t>
            </a:r>
            <a:r>
              <a:rPr lang="en-US" sz="2400" dirty="0" smtClean="0"/>
              <a:t>and compare </a:t>
            </a:r>
            <a:r>
              <a:rPr lang="en-US" sz="2400" dirty="0"/>
              <a:t>it to the velocity head of the flow </a:t>
            </a:r>
            <a:r>
              <a:rPr lang="en-US" sz="2400" i="1" dirty="0"/>
              <a:t>V</a:t>
            </a:r>
            <a:r>
              <a:rPr lang="en-US" sz="2400" dirty="0"/>
              <a:t>2/(2</a:t>
            </a:r>
            <a:r>
              <a:rPr lang="en-US" sz="2400" i="1" dirty="0"/>
              <a:t>g</a:t>
            </a:r>
            <a:r>
              <a:rPr lang="en-US" sz="2400" dirty="0" smtClean="0"/>
              <a:t>).</a:t>
            </a:r>
          </a:p>
          <a:p>
            <a:r>
              <a:rPr lang="en-US" sz="2400" dirty="0"/>
              <a:t>For gasoline at 20°C, 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sz="2400" dirty="0" smtClean="0"/>
              <a:t>=680 </a:t>
            </a:r>
            <a:r>
              <a:rPr lang="en-US" sz="2400" dirty="0"/>
              <a:t>kg/m3, or </a:t>
            </a:r>
            <a:r>
              <a:rPr lang="el-GR" sz="2400" dirty="0"/>
              <a:t>ϒ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dirty="0" smtClean="0"/>
              <a:t>(680</a:t>
            </a:r>
            <a:r>
              <a:rPr lang="en-US" sz="2400" dirty="0"/>
              <a:t>)(9.81</a:t>
            </a:r>
            <a:r>
              <a:rPr lang="en-US" sz="2400" dirty="0" smtClean="0"/>
              <a:t>)= </a:t>
            </a:r>
            <a:r>
              <a:rPr lang="en-US" sz="2400" dirty="0"/>
              <a:t>6670 N/m</a:t>
            </a:r>
            <a:r>
              <a:rPr lang="en-US" sz="2400" baseline="30000" dirty="0"/>
              <a:t>3</a:t>
            </a:r>
            <a:r>
              <a:rPr lang="en-US" sz="2400" dirty="0"/>
              <a:t>. </a:t>
            </a:r>
            <a:r>
              <a:rPr lang="en-US" sz="2400" dirty="0" smtClean="0"/>
              <a:t>There is </a:t>
            </a:r>
            <a:r>
              <a:rPr lang="en-US" sz="2400" dirty="0"/>
              <a:t>no shaft </a:t>
            </a:r>
            <a:r>
              <a:rPr lang="en-US" sz="2400" dirty="0" smtClean="0"/>
              <a:t>work.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900" y="3643952"/>
            <a:ext cx="5304862" cy="7795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960" y="4423487"/>
            <a:ext cx="5125150" cy="705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347" y="4203225"/>
            <a:ext cx="3599343" cy="7782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900" y="5161538"/>
            <a:ext cx="8873378" cy="8084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8654" y="6039273"/>
            <a:ext cx="4315935" cy="444506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 - Birzeit University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23735" y="1328105"/>
            <a:ext cx="3371732" cy="28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6480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579"/>
          </a:xfrm>
        </p:spPr>
        <p:txBody>
          <a:bodyPr>
            <a:normAutofit/>
          </a:bodyPr>
          <a:lstStyle/>
          <a:p>
            <a:r>
              <a:rPr lang="en-US" sz="3600" dirty="0"/>
              <a:t>Example 12.6 Hydroelectric Turbine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 - Birzeit University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90600" y="1094704"/>
            <a:ext cx="62988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latin typeface="Times-BoldItalic"/>
              </a:rPr>
              <a:t>Assumptions:</a:t>
            </a:r>
          </a:p>
          <a:p>
            <a:r>
              <a:rPr lang="en-US" b="1" dirty="0">
                <a:latin typeface="Times-Bold"/>
              </a:rPr>
              <a:t>1. </a:t>
            </a:r>
            <a:r>
              <a:rPr lang="en-US" dirty="0">
                <a:latin typeface="Times-Roman"/>
              </a:rPr>
              <a:t>The flow is steady and incompressible and </a:t>
            </a:r>
            <a:r>
              <a:rPr lang="en-US" i="1" dirty="0" smtClean="0">
                <a:latin typeface="Times-Italic"/>
              </a:rPr>
              <a:t>g</a:t>
            </a:r>
            <a:r>
              <a:rPr lang="ar-SA" i="1" dirty="0" smtClean="0">
                <a:latin typeface="Times-Italic"/>
              </a:rPr>
              <a:t>=</a:t>
            </a:r>
            <a:r>
              <a:rPr lang="en-US" i="1" dirty="0" smtClean="0">
                <a:latin typeface="Times-Italic"/>
              </a:rPr>
              <a:t> </a:t>
            </a:r>
            <a:r>
              <a:rPr lang="en-US" dirty="0" smtClean="0">
                <a:latin typeface="Times-Roman"/>
              </a:rPr>
              <a:t>9.81 </a:t>
            </a:r>
            <a:r>
              <a:rPr lang="en-US" dirty="0">
                <a:latin typeface="Times-Roman"/>
              </a:rPr>
              <a:t>m/s</a:t>
            </a:r>
            <a:r>
              <a:rPr lang="en-US" sz="800" dirty="0">
                <a:latin typeface="Times-Roman"/>
              </a:rPr>
              <a:t>2</a:t>
            </a:r>
            <a:r>
              <a:rPr lang="en-US" dirty="0">
                <a:latin typeface="Times-Roman"/>
              </a:rPr>
              <a:t>.</a:t>
            </a:r>
          </a:p>
          <a:p>
            <a:r>
              <a:rPr lang="en-US" b="1" dirty="0">
                <a:latin typeface="Times-Bold"/>
              </a:rPr>
              <a:t>2. </a:t>
            </a:r>
            <a:r>
              <a:rPr lang="en-US" dirty="0">
                <a:latin typeface="Times-Roman"/>
              </a:rPr>
              <a:t>At (1) the velocity is essentially zero because the surface area </a:t>
            </a:r>
            <a:r>
              <a:rPr lang="en-US" dirty="0" smtClean="0">
                <a:latin typeface="Times-Roman"/>
              </a:rPr>
              <a:t>is</a:t>
            </a:r>
            <a:r>
              <a:rPr lang="ar-SA" dirty="0" smtClean="0">
                <a:latin typeface="Times-Roman"/>
              </a:rPr>
              <a:t> </a:t>
            </a:r>
            <a:r>
              <a:rPr lang="en-US" dirty="0" smtClean="0">
                <a:latin typeface="Times-Roman"/>
              </a:rPr>
              <a:t>large</a:t>
            </a:r>
            <a:r>
              <a:rPr lang="en-US" dirty="0">
                <a:latin typeface="Times-Roman"/>
              </a:rPr>
              <a:t>; also the pressure is atmospheric.</a:t>
            </a:r>
          </a:p>
          <a:p>
            <a:r>
              <a:rPr lang="en-US" b="1" dirty="0">
                <a:latin typeface="Times-Bold"/>
              </a:rPr>
              <a:t>3. </a:t>
            </a:r>
            <a:r>
              <a:rPr lang="en-US" dirty="0">
                <a:latin typeface="Times-Roman"/>
              </a:rPr>
              <a:t>At (2) the water exits at a specified velocity and as a free jet </a:t>
            </a:r>
            <a:r>
              <a:rPr lang="en-US" dirty="0" smtClean="0">
                <a:latin typeface="Times-Roman"/>
              </a:rPr>
              <a:t>at</a:t>
            </a:r>
            <a:r>
              <a:rPr lang="ar-SA" dirty="0" smtClean="0">
                <a:latin typeface="Times-Roman"/>
              </a:rPr>
              <a:t> </a:t>
            </a:r>
            <a:r>
              <a:rPr lang="en-US" dirty="0" smtClean="0">
                <a:latin typeface="Times-Roman"/>
              </a:rPr>
              <a:t>atmospheric pressure</a:t>
            </a:r>
          </a:p>
          <a:p>
            <a:r>
              <a:rPr lang="en-US" dirty="0" smtClean="0">
                <a:latin typeface="Times-Roman"/>
              </a:rPr>
              <a:t>4. Neglect friction losses.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6340" y="416662"/>
            <a:ext cx="3745660" cy="29572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599" y="3116687"/>
            <a:ext cx="7598188" cy="26212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598" y="5815167"/>
            <a:ext cx="7698735" cy="43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9341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Hydroelectric Turbine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 - Birzeit University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837" y="3823714"/>
            <a:ext cx="5166477" cy="1277498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0150" y="1741080"/>
            <a:ext cx="5483552" cy="11507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2111" y="5397346"/>
            <a:ext cx="3081766" cy="6628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400" y="1766438"/>
            <a:ext cx="3745660" cy="29572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20150" y="3159266"/>
            <a:ext cx="4011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-Italic"/>
              </a:rPr>
              <a:t>If  </a:t>
            </a:r>
            <a:r>
              <a:rPr lang="en-US" sz="2000" dirty="0" err="1" smtClean="0">
                <a:latin typeface="Times-Italic"/>
              </a:rPr>
              <a:t>hL</a:t>
            </a:r>
            <a:r>
              <a:rPr lang="en-US" sz="2000" dirty="0" smtClean="0">
                <a:latin typeface="Times-Italic"/>
              </a:rPr>
              <a:t> =0 then   </a:t>
            </a:r>
            <a:r>
              <a:rPr lang="en-US" sz="2000" dirty="0" err="1" smtClean="0">
                <a:latin typeface="Times-Italic"/>
              </a:rPr>
              <a:t>ht</a:t>
            </a:r>
            <a:r>
              <a:rPr lang="en-US" sz="2000" dirty="0" smtClean="0">
                <a:latin typeface="Times-Italic"/>
              </a:rPr>
              <a:t> = 98.2m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838892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3991"/>
          </a:xfrm>
        </p:spPr>
        <p:txBody>
          <a:bodyPr>
            <a:normAutofit/>
          </a:bodyPr>
          <a:lstStyle/>
          <a:p>
            <a:r>
              <a:rPr lang="en-US" sz="4000" b="1" dirty="0"/>
              <a:t>Frictionless Flow</a:t>
            </a:r>
            <a:r>
              <a:rPr lang="en-US" sz="4000" b="1" dirty="0" smtClean="0"/>
              <a:t>: The </a:t>
            </a:r>
            <a:r>
              <a:rPr lang="en-US" sz="4000" b="1" dirty="0"/>
              <a:t>Bernoulli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665" y="1119116"/>
            <a:ext cx="1076239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Bernoulli equation for </a:t>
            </a:r>
            <a:r>
              <a:rPr lang="en-US" sz="2400" dirty="0"/>
              <a:t>steady frictionless incompressible flow along a</a:t>
            </a:r>
          </a:p>
          <a:p>
            <a:pPr marL="0" indent="0">
              <a:buNone/>
            </a:pPr>
            <a:r>
              <a:rPr lang="en-US" sz="2400" dirty="0"/>
              <a:t>streamline</a:t>
            </a:r>
            <a:endParaRPr lang="en-US" sz="2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745" y="4791690"/>
            <a:ext cx="5502507" cy="7906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745" y="5694213"/>
            <a:ext cx="4562475" cy="973485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7490138" y="6054251"/>
            <a:ext cx="4114800" cy="365125"/>
          </a:xfrm>
        </p:spPr>
        <p:txBody>
          <a:bodyPr/>
          <a:lstStyle/>
          <a:p>
            <a:r>
              <a:rPr lang="en-US" smtClean="0"/>
              <a:t>Afif Hasan - Birzeit University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0983" y="1554673"/>
            <a:ext cx="5965760" cy="63686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38200" y="2091851"/>
            <a:ext cx="1034066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p, is the actual thermodynamic pressure of the fluid as it flows. To measure</a:t>
            </a:r>
          </a:p>
          <a:p>
            <a:r>
              <a:rPr lang="en-US" sz="2400" dirty="0"/>
              <a:t>its value, one could move along with the fluid, thus being “static” relative to the </a:t>
            </a:r>
            <a:r>
              <a:rPr lang="en-US" sz="2400" dirty="0" smtClean="0"/>
              <a:t>moving fluid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 smtClean="0"/>
              <a:t>Hence</a:t>
            </a:r>
            <a:r>
              <a:rPr lang="en-US" sz="2400" dirty="0"/>
              <a:t>, </a:t>
            </a:r>
            <a:r>
              <a:rPr lang="en-US" sz="2400" b="1" dirty="0"/>
              <a:t>p is normally termed the static pressure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second </a:t>
            </a:r>
            <a:r>
              <a:rPr lang="en-US" sz="2400" dirty="0"/>
              <a:t>termed the </a:t>
            </a:r>
            <a:r>
              <a:rPr lang="en-US" sz="2400" b="1" i="1" dirty="0"/>
              <a:t>dynamic pressure</a:t>
            </a:r>
            <a:endParaRPr lang="en-US" sz="2400" dirty="0"/>
          </a:p>
          <a:p>
            <a:r>
              <a:rPr lang="en-US" sz="2400" dirty="0" smtClean="0"/>
              <a:t>Third term  </a:t>
            </a:r>
            <a:r>
              <a:rPr lang="en-US" sz="2400" dirty="0"/>
              <a:t>is </a:t>
            </a:r>
            <a:r>
              <a:rPr lang="en-US" sz="2400" dirty="0" smtClean="0"/>
              <a:t>the </a:t>
            </a:r>
            <a:r>
              <a:rPr lang="en-US" sz="2400" b="1" i="1" dirty="0"/>
              <a:t>hydrostatic pressure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665" y="4342199"/>
            <a:ext cx="6467439" cy="5391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7427" y="5064041"/>
            <a:ext cx="4660221" cy="812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779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515600" cy="1325563"/>
          </a:xfrm>
        </p:spPr>
        <p:txBody>
          <a:bodyPr/>
          <a:lstStyle/>
          <a:p>
            <a:r>
              <a:rPr lang="en-US" dirty="0" smtClean="0"/>
              <a:t>Pressure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25562"/>
            <a:ext cx="6848475" cy="5030787"/>
          </a:xfrm>
        </p:spPr>
        <p:txBody>
          <a:bodyPr>
            <a:noAutofit/>
          </a:bodyPr>
          <a:lstStyle/>
          <a:p>
            <a:r>
              <a:rPr lang="en-US" sz="2400" b="1" dirty="0"/>
              <a:t>Static Pressure</a:t>
            </a:r>
          </a:p>
          <a:p>
            <a:r>
              <a:rPr lang="en-US" sz="2400" dirty="0" smtClean="0"/>
              <a:t>It </a:t>
            </a:r>
            <a:r>
              <a:rPr lang="en-US" sz="2400" dirty="0"/>
              <a:t>is static relative to the moving fluid and can be measured through a flat opening in parallel to the flow.</a:t>
            </a:r>
          </a:p>
          <a:p>
            <a:r>
              <a:rPr lang="en-US" sz="2400" b="1" dirty="0" smtClean="0"/>
              <a:t>Dynamic </a:t>
            </a:r>
            <a:r>
              <a:rPr lang="en-US" sz="2400" b="1" dirty="0"/>
              <a:t>Pressure</a:t>
            </a:r>
          </a:p>
          <a:p>
            <a:r>
              <a:rPr lang="en-US" sz="2400" dirty="0" smtClean="0"/>
              <a:t>The term 1/2 </a:t>
            </a:r>
            <a:r>
              <a:rPr lang="en-US" sz="2400" dirty="0"/>
              <a:t>ρ v</a:t>
            </a:r>
            <a:r>
              <a:rPr lang="en-US" sz="2400" baseline="30000" dirty="0"/>
              <a:t>2</a:t>
            </a:r>
            <a:r>
              <a:rPr lang="en-US" sz="2400" dirty="0"/>
              <a:t> </a:t>
            </a:r>
            <a:r>
              <a:rPr lang="en-US" sz="2400" dirty="0" smtClean="0"/>
              <a:t>is </a:t>
            </a:r>
            <a:r>
              <a:rPr lang="en-US" sz="2400" dirty="0"/>
              <a:t>called the dynamic pressure.</a:t>
            </a:r>
          </a:p>
          <a:p>
            <a:r>
              <a:rPr lang="en-US" sz="2400" b="1" dirty="0" smtClean="0"/>
              <a:t>Hydrostatic </a:t>
            </a:r>
            <a:r>
              <a:rPr lang="en-US" sz="2400" b="1" dirty="0"/>
              <a:t>Pressure</a:t>
            </a:r>
          </a:p>
          <a:p>
            <a:r>
              <a:rPr lang="en-US" sz="2400" dirty="0" smtClean="0"/>
              <a:t>The term </a:t>
            </a:r>
            <a:r>
              <a:rPr lang="en-US" dirty="0" smtClean="0"/>
              <a:t>γ </a:t>
            </a:r>
            <a:r>
              <a:rPr lang="en-US" dirty="0"/>
              <a:t>h</a:t>
            </a:r>
            <a:r>
              <a:rPr lang="en-US" sz="2400" dirty="0"/>
              <a:t> </a:t>
            </a:r>
            <a:r>
              <a:rPr lang="en-US" sz="2400" dirty="0" smtClean="0"/>
              <a:t>is </a:t>
            </a:r>
            <a:r>
              <a:rPr lang="en-US" sz="2400" dirty="0"/>
              <a:t>called the hydrostatic pressure. It represent the pressure due to change in elevation.</a:t>
            </a:r>
          </a:p>
          <a:p>
            <a:r>
              <a:rPr lang="en-US" sz="2400" b="1" dirty="0" smtClean="0"/>
              <a:t>Stagnation </a:t>
            </a:r>
            <a:r>
              <a:rPr lang="en-US" sz="2400" b="1" dirty="0"/>
              <a:t>Pressure</a:t>
            </a:r>
          </a:p>
          <a:p>
            <a:r>
              <a:rPr lang="en-US" sz="2400" dirty="0"/>
              <a:t>the stagnation point where the velocity in the flow is zero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 - Birzeit University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044" y="1145154"/>
            <a:ext cx="4543426" cy="32476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5181" y="4449874"/>
            <a:ext cx="2636276" cy="133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922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475" y="115260"/>
            <a:ext cx="10515600" cy="1325563"/>
          </a:xfrm>
        </p:spPr>
        <p:txBody>
          <a:bodyPr/>
          <a:lstStyle/>
          <a:p>
            <a:r>
              <a:rPr lang="en-US" dirty="0" smtClean="0"/>
              <a:t>Pitot –tube theory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 - Birzeit University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04" y="1435564"/>
            <a:ext cx="3598779" cy="9442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90600" y="253610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If </a:t>
            </a:r>
            <a:r>
              <a:rPr lang="en-US" sz="2400" i="1" dirty="0"/>
              <a:t>z</a:t>
            </a:r>
            <a:r>
              <a:rPr lang="en-US" sz="2400" i="1" baseline="-25000" dirty="0"/>
              <a:t>1</a:t>
            </a:r>
            <a:r>
              <a:rPr lang="en-US" sz="2400" dirty="0"/>
              <a:t> = </a:t>
            </a:r>
            <a:r>
              <a:rPr lang="en-US" sz="2400" i="1" dirty="0"/>
              <a:t>z</a:t>
            </a:r>
            <a:r>
              <a:rPr lang="en-US" sz="2400" i="1" baseline="-25000" dirty="0"/>
              <a:t>2</a:t>
            </a:r>
            <a:r>
              <a:rPr lang="en-US" sz="2400" dirty="0"/>
              <a:t> and point </a:t>
            </a:r>
            <a:r>
              <a:rPr lang="en-US" sz="2400" i="1" dirty="0"/>
              <a:t>2</a:t>
            </a:r>
            <a:r>
              <a:rPr lang="en-US" sz="2400" dirty="0"/>
              <a:t> is a stagnation point, i.e., </a:t>
            </a:r>
            <a:r>
              <a:rPr lang="en-US" sz="2400" i="1" dirty="0"/>
              <a:t>v</a:t>
            </a:r>
            <a:r>
              <a:rPr lang="en-US" sz="2400" i="1" baseline="-25000" dirty="0"/>
              <a:t>2</a:t>
            </a:r>
            <a:r>
              <a:rPr lang="en-US" sz="2400" dirty="0"/>
              <a:t> = 0, the above equation reduces to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074" y="3475716"/>
            <a:ext cx="1745941" cy="9442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419" y="4560129"/>
            <a:ext cx="2082596" cy="895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696" y="5787943"/>
            <a:ext cx="2836904" cy="7937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0950" y="1057275"/>
            <a:ext cx="4286066" cy="4957763"/>
          </a:xfrm>
          <a:prstGeom prst="rect">
            <a:avLst/>
          </a:prstGeom>
        </p:spPr>
      </p:pic>
      <p:pic>
        <p:nvPicPr>
          <p:cNvPr id="13" name="Content Placeholder 4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135" y="3786663"/>
            <a:ext cx="3148991" cy="1903391"/>
          </a:xfrm>
        </p:spPr>
      </p:pic>
    </p:spTree>
    <p:extLst>
      <p:ext uri="{BB962C8B-B14F-4D97-AF65-F5344CB8AC3E}">
        <p14:creationId xmlns:p14="http://schemas.microsoft.com/office/powerpoint/2010/main" val="35716076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188" y="151869"/>
            <a:ext cx="10515600" cy="665382"/>
          </a:xfrm>
        </p:spPr>
        <p:txBody>
          <a:bodyPr>
            <a:normAutofit/>
          </a:bodyPr>
          <a:lstStyle/>
          <a:p>
            <a:r>
              <a:rPr lang="en-US" sz="4000" dirty="0"/>
              <a:t>Bernoulli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188" y="854335"/>
            <a:ext cx="10515600" cy="5132239"/>
          </a:xfrm>
        </p:spPr>
        <p:txBody>
          <a:bodyPr/>
          <a:lstStyle/>
          <a:p>
            <a:r>
              <a:rPr lang="en-US" dirty="0"/>
              <a:t>If we compare the Bernoulli equation </a:t>
            </a:r>
            <a:r>
              <a:rPr lang="en-US" dirty="0" smtClean="0"/>
              <a:t>with </a:t>
            </a:r>
            <a:r>
              <a:rPr lang="en-US" dirty="0"/>
              <a:t>the energy equation </a:t>
            </a:r>
            <a:r>
              <a:rPr lang="en-US" dirty="0" smtClean="0"/>
              <a:t>we see </a:t>
            </a:r>
            <a:r>
              <a:rPr lang="en-US" dirty="0"/>
              <a:t>that the Bernoulli equation contains </a:t>
            </a:r>
            <a:r>
              <a:rPr lang="en-US" dirty="0" smtClean="0"/>
              <a:t>many restrictions.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complete list of assumptions for </a:t>
            </a:r>
            <a:r>
              <a:rPr lang="en-US" dirty="0" smtClean="0"/>
              <a:t>B.</a:t>
            </a:r>
            <a:r>
              <a:rPr lang="ar-SA" dirty="0" smtClean="0"/>
              <a:t> </a:t>
            </a:r>
            <a:r>
              <a:rPr lang="en-US" dirty="0" err="1" smtClean="0"/>
              <a:t>eq</a:t>
            </a:r>
            <a:r>
              <a:rPr lang="en-US" dirty="0" smtClean="0"/>
              <a:t> is </a:t>
            </a:r>
            <a:r>
              <a:rPr lang="en-US" dirty="0"/>
              <a:t>as </a:t>
            </a:r>
            <a:r>
              <a:rPr lang="en-US" dirty="0" smtClean="0"/>
              <a:t>follows;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80092" y="3308919"/>
            <a:ext cx="108033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-Roman"/>
              </a:rPr>
              <a:t>1. </a:t>
            </a:r>
            <a:r>
              <a:rPr lang="en-US" sz="2400" i="1" dirty="0">
                <a:latin typeface="Times-Italic"/>
              </a:rPr>
              <a:t>Steady flow</a:t>
            </a:r>
            <a:r>
              <a:rPr lang="en-US" sz="2400" dirty="0">
                <a:latin typeface="Times-Roman"/>
              </a:rPr>
              <a:t>—a common assumption applicable to many flows.</a:t>
            </a:r>
          </a:p>
          <a:p>
            <a:r>
              <a:rPr lang="en-US" sz="2400" dirty="0">
                <a:latin typeface="Times-Roman"/>
              </a:rPr>
              <a:t>2. </a:t>
            </a:r>
            <a:r>
              <a:rPr lang="en-US" sz="2400" i="1" dirty="0">
                <a:latin typeface="Times-Italic"/>
              </a:rPr>
              <a:t>Incompressible flow</a:t>
            </a:r>
            <a:r>
              <a:rPr lang="en-US" sz="2400" dirty="0">
                <a:latin typeface="Times-Roman"/>
              </a:rPr>
              <a:t>—acceptable if the flow Mach number is less than 0.3.</a:t>
            </a:r>
          </a:p>
          <a:p>
            <a:r>
              <a:rPr lang="en-US" sz="2400" dirty="0">
                <a:latin typeface="Times-Roman"/>
              </a:rPr>
              <a:t>3. </a:t>
            </a:r>
            <a:r>
              <a:rPr lang="en-US" sz="2400" i="1" dirty="0">
                <a:latin typeface="Times-Italic"/>
              </a:rPr>
              <a:t>Frictionless flow</a:t>
            </a:r>
            <a:r>
              <a:rPr lang="en-US" sz="2400" dirty="0">
                <a:latin typeface="Times-Roman"/>
              </a:rPr>
              <a:t>—very restrictive, solid walls introduce friction effects.</a:t>
            </a:r>
          </a:p>
          <a:p>
            <a:r>
              <a:rPr lang="en-US" sz="2400" dirty="0">
                <a:latin typeface="Times-Roman"/>
              </a:rPr>
              <a:t>4. </a:t>
            </a:r>
            <a:r>
              <a:rPr lang="en-US" sz="2400" i="1" dirty="0">
                <a:latin typeface="Times-Italic"/>
              </a:rPr>
              <a:t>Flow along a single streamline</a:t>
            </a:r>
            <a:r>
              <a:rPr lang="en-US" sz="2400" dirty="0">
                <a:latin typeface="Times-Roman"/>
              </a:rPr>
              <a:t>—different streamlines may have different</a:t>
            </a:r>
          </a:p>
          <a:p>
            <a:r>
              <a:rPr lang="en-US" sz="2400" dirty="0">
                <a:latin typeface="Times-Roman"/>
              </a:rPr>
              <a:t>“Bernoulli constants” </a:t>
            </a:r>
            <a:r>
              <a:rPr lang="en-US" sz="2400" i="1" dirty="0" smtClean="0">
                <a:latin typeface="Times-Italic"/>
              </a:rPr>
              <a:t>w</a:t>
            </a:r>
            <a:r>
              <a:rPr lang="en-US" sz="2400" dirty="0" smtClean="0">
                <a:latin typeface="Times-Roman"/>
              </a:rPr>
              <a:t>0=</a:t>
            </a:r>
            <a:r>
              <a:rPr lang="en-US" sz="2400" dirty="0" smtClean="0">
                <a:latin typeface="MathematicalPi-One"/>
              </a:rPr>
              <a:t> </a:t>
            </a:r>
            <a:r>
              <a:rPr lang="en-US" sz="2400" i="1" dirty="0" smtClean="0">
                <a:latin typeface="Times-Italic"/>
              </a:rPr>
              <a:t>p</a:t>
            </a:r>
            <a:r>
              <a:rPr lang="en-US" sz="2400" dirty="0" smtClean="0">
                <a:latin typeface="Times-Roman"/>
              </a:rPr>
              <a:t>/</a:t>
            </a:r>
            <a:r>
              <a:rPr lang="el-G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dirty="0" smtClean="0">
                <a:latin typeface="MathematicalPi-One"/>
              </a:rPr>
              <a:t> </a:t>
            </a:r>
            <a:r>
              <a:rPr lang="en-US" sz="2400" i="1" dirty="0">
                <a:latin typeface="Times-Italic"/>
              </a:rPr>
              <a:t>V</a:t>
            </a:r>
            <a:r>
              <a:rPr lang="en-US" sz="2400" baseline="30000" dirty="0">
                <a:latin typeface="Times-Roman"/>
              </a:rPr>
              <a:t>2</a:t>
            </a:r>
            <a:r>
              <a:rPr lang="en-US" sz="2400" dirty="0">
                <a:latin typeface="Times-Roman"/>
              </a:rPr>
              <a:t>/2 </a:t>
            </a:r>
            <a:r>
              <a:rPr lang="en-US" sz="2400" dirty="0" smtClean="0">
                <a:latin typeface="Times-Roman"/>
              </a:rPr>
              <a:t>+</a:t>
            </a:r>
            <a:r>
              <a:rPr lang="en-US" sz="2400" i="1" dirty="0" err="1" smtClean="0">
                <a:latin typeface="Times-Italic"/>
              </a:rPr>
              <a:t>gz</a:t>
            </a:r>
            <a:r>
              <a:rPr lang="en-US" sz="2400" dirty="0">
                <a:latin typeface="Times-Roman"/>
              </a:rPr>
              <a:t>, depending upon flow conditions.</a:t>
            </a:r>
          </a:p>
          <a:p>
            <a:r>
              <a:rPr lang="en-US" sz="2400" dirty="0">
                <a:latin typeface="Times-Roman"/>
              </a:rPr>
              <a:t>5. </a:t>
            </a:r>
            <a:r>
              <a:rPr lang="en-US" sz="2400" i="1" dirty="0">
                <a:latin typeface="Times-Italic"/>
              </a:rPr>
              <a:t>No shaft work between 1 and 2</a:t>
            </a:r>
            <a:r>
              <a:rPr lang="en-US" sz="2400" dirty="0">
                <a:latin typeface="Times-Roman"/>
              </a:rPr>
              <a:t>—no pumps or turbines on the streamline.</a:t>
            </a:r>
          </a:p>
          <a:p>
            <a:r>
              <a:rPr lang="en-US" sz="2400" dirty="0">
                <a:latin typeface="Times-Roman"/>
              </a:rPr>
              <a:t>6. </a:t>
            </a:r>
            <a:r>
              <a:rPr lang="en-US" sz="2400" i="1" dirty="0">
                <a:latin typeface="Times-Italic"/>
              </a:rPr>
              <a:t>No heat transfer between 1 and 2</a:t>
            </a:r>
            <a:r>
              <a:rPr lang="en-US" sz="2400" dirty="0">
                <a:latin typeface="Times-Roman"/>
              </a:rPr>
              <a:t>—either added or removed.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Afif</a:t>
            </a:r>
            <a:r>
              <a:rPr lang="en-US" dirty="0" smtClean="0"/>
              <a:t> Hasan - </a:t>
            </a:r>
            <a:r>
              <a:rPr lang="en-US" dirty="0" err="1" smtClean="0"/>
              <a:t>Birzeit</a:t>
            </a:r>
            <a:r>
              <a:rPr lang="en-US" dirty="0" smtClean="0"/>
              <a:t> University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120" y="1838886"/>
            <a:ext cx="456247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1331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1979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Hydraulic and Energy </a:t>
            </a:r>
            <a:r>
              <a:rPr lang="en-US" sz="4000" dirty="0" smtClean="0"/>
              <a:t>Grade Lines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018" y="1088646"/>
            <a:ext cx="4962098" cy="4351338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i="1" dirty="0"/>
              <a:t>hydraulic grade line </a:t>
            </a:r>
            <a:r>
              <a:rPr lang="en-US" dirty="0"/>
              <a:t>(HGL) shows the height </a:t>
            </a:r>
            <a:r>
              <a:rPr lang="en-US" dirty="0" smtClean="0"/>
              <a:t>corresponding to </a:t>
            </a:r>
            <a:r>
              <a:rPr lang="en-US" dirty="0"/>
              <a:t>elevation and pressure head </a:t>
            </a:r>
            <a:r>
              <a:rPr lang="en-US" i="1" dirty="0"/>
              <a:t>z </a:t>
            </a:r>
            <a:r>
              <a:rPr lang="en-US" i="1" dirty="0" smtClean="0"/>
              <a:t>+</a:t>
            </a:r>
            <a:r>
              <a:rPr lang="en-US" dirty="0" smtClean="0"/>
              <a:t> </a:t>
            </a:r>
            <a:r>
              <a:rPr lang="en-US" i="1" dirty="0" smtClean="0"/>
              <a:t>p</a:t>
            </a:r>
            <a:r>
              <a:rPr lang="en-US" dirty="0" smtClean="0"/>
              <a:t>/</a:t>
            </a:r>
            <a:r>
              <a:rPr lang="el-GR" dirty="0" smtClean="0"/>
              <a:t>ϒ</a:t>
            </a:r>
            <a:r>
              <a:rPr lang="en-US" dirty="0" smtClean="0"/>
              <a:t>=HGL,</a:t>
            </a:r>
          </a:p>
          <a:p>
            <a:r>
              <a:rPr lang="en-US" dirty="0" smtClean="0"/>
              <a:t>The </a:t>
            </a:r>
            <a:r>
              <a:rPr lang="en-US" i="1" dirty="0"/>
              <a:t>energy grade line </a:t>
            </a:r>
            <a:r>
              <a:rPr lang="en-US" dirty="0"/>
              <a:t>(EGL) shows the height of the total Bernoulli </a:t>
            </a:r>
            <a:r>
              <a:rPr lang="en-US" dirty="0" smtClean="0"/>
              <a:t>constant </a:t>
            </a:r>
            <a:r>
              <a:rPr lang="pl-PL" i="1" dirty="0" smtClean="0"/>
              <a:t>h</a:t>
            </a:r>
            <a:r>
              <a:rPr lang="pl-PL" dirty="0" smtClean="0"/>
              <a:t>0 </a:t>
            </a:r>
            <a:r>
              <a:rPr lang="en-US" dirty="0" smtClean="0"/>
              <a:t>=</a:t>
            </a:r>
            <a:r>
              <a:rPr lang="pl-PL" i="1" dirty="0" smtClean="0"/>
              <a:t>z</a:t>
            </a:r>
            <a:r>
              <a:rPr lang="en-US" i="1" dirty="0" smtClean="0"/>
              <a:t>+</a:t>
            </a:r>
            <a:r>
              <a:rPr lang="pl-PL" dirty="0" smtClean="0"/>
              <a:t> </a:t>
            </a:r>
            <a:r>
              <a:rPr lang="pl-PL" i="1" dirty="0" smtClean="0"/>
              <a:t>p</a:t>
            </a:r>
            <a:r>
              <a:rPr lang="pl-PL" dirty="0" smtClean="0"/>
              <a:t>/</a:t>
            </a:r>
            <a:r>
              <a:rPr lang="el-GR" dirty="0" smtClean="0"/>
              <a:t>ϒ</a:t>
            </a:r>
            <a:r>
              <a:rPr lang="en-US" dirty="0" smtClean="0"/>
              <a:t>+</a:t>
            </a:r>
            <a:r>
              <a:rPr lang="pl-PL" dirty="0" smtClean="0"/>
              <a:t>  </a:t>
            </a:r>
            <a:r>
              <a:rPr lang="pl-PL" i="1" dirty="0"/>
              <a:t>V</a:t>
            </a:r>
            <a:r>
              <a:rPr lang="pl-PL" baseline="30000" dirty="0"/>
              <a:t>2</a:t>
            </a:r>
            <a:r>
              <a:rPr lang="pl-PL" dirty="0"/>
              <a:t>/(2</a:t>
            </a:r>
            <a:r>
              <a:rPr lang="pl-PL" i="1" dirty="0"/>
              <a:t>g</a:t>
            </a:r>
            <a:r>
              <a:rPr lang="pl-PL" dirty="0" smtClean="0"/>
              <a:t>)</a:t>
            </a:r>
            <a:r>
              <a:rPr lang="en-US" dirty="0" smtClean="0"/>
              <a:t>=EGL</a:t>
            </a:r>
            <a:r>
              <a:rPr lang="pl-PL" dirty="0" smtClean="0"/>
              <a:t>.</a:t>
            </a:r>
            <a:endParaRPr lang="en-US" dirty="0" smtClean="0"/>
          </a:p>
          <a:p>
            <a:r>
              <a:rPr lang="en-US" dirty="0" smtClean="0"/>
              <a:t>EGL = HGL +</a:t>
            </a:r>
            <a:r>
              <a:rPr lang="pl-PL" i="1" dirty="0"/>
              <a:t> V</a:t>
            </a:r>
            <a:r>
              <a:rPr lang="pl-PL" baseline="30000" dirty="0"/>
              <a:t>2</a:t>
            </a:r>
            <a:r>
              <a:rPr lang="pl-PL" dirty="0"/>
              <a:t>/(2</a:t>
            </a:r>
            <a:r>
              <a:rPr lang="pl-PL" i="1" dirty="0"/>
              <a:t>g</a:t>
            </a:r>
            <a:r>
              <a:rPr lang="pl-PL" dirty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887104"/>
            <a:ext cx="6296101" cy="585470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74785"/>
            <a:ext cx="4114800" cy="365125"/>
          </a:xfrm>
        </p:spPr>
        <p:txBody>
          <a:bodyPr/>
          <a:lstStyle/>
          <a:p>
            <a:r>
              <a:rPr lang="en-US" smtClean="0">
                <a:solidFill>
                  <a:srgbClr val="7030A0"/>
                </a:solidFill>
              </a:rPr>
              <a:t>Afif</a:t>
            </a:r>
            <a:r>
              <a:rPr lang="en-US" dirty="0" smtClean="0">
                <a:solidFill>
                  <a:srgbClr val="7030A0"/>
                </a:solidFill>
              </a:rPr>
              <a:t> Hasan - </a:t>
            </a:r>
            <a:r>
              <a:rPr lang="en-US" dirty="0" err="1" smtClean="0">
                <a:solidFill>
                  <a:srgbClr val="7030A0"/>
                </a:solidFill>
              </a:rPr>
              <a:t>Birzeit</a:t>
            </a:r>
            <a:r>
              <a:rPr lang="en-US" dirty="0" smtClean="0">
                <a:solidFill>
                  <a:srgbClr val="7030A0"/>
                </a:solidFill>
              </a:rPr>
              <a:t> University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829" y="5160513"/>
            <a:ext cx="456247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065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427" y="44663"/>
            <a:ext cx="10515600" cy="863174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Control Volume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427" y="938520"/>
            <a:ext cx="7295866" cy="5011903"/>
          </a:xfrm>
        </p:spPr>
        <p:txBody>
          <a:bodyPr>
            <a:normAutofit/>
          </a:bodyPr>
          <a:lstStyle/>
          <a:p>
            <a:r>
              <a:rPr lang="en-US" u="sng" dirty="0"/>
              <a:t>Control volume :</a:t>
            </a:r>
            <a:r>
              <a:rPr lang="en-US" dirty="0"/>
              <a:t> a definite volume is </a:t>
            </a:r>
            <a:r>
              <a:rPr lang="en-US" dirty="0" smtClean="0"/>
              <a:t>designated </a:t>
            </a:r>
            <a:r>
              <a:rPr lang="en-US" dirty="0"/>
              <a:t>in a </a:t>
            </a:r>
            <a:r>
              <a:rPr lang="en-US" dirty="0" smtClean="0"/>
              <a:t>space.</a:t>
            </a:r>
          </a:p>
          <a:p>
            <a:r>
              <a:rPr lang="en-US" dirty="0" smtClean="0"/>
              <a:t>Boundary </a:t>
            </a:r>
            <a:r>
              <a:rPr lang="en-US" dirty="0"/>
              <a:t>of this volume is </a:t>
            </a:r>
            <a:r>
              <a:rPr lang="en-US" dirty="0" smtClean="0"/>
              <a:t>known </a:t>
            </a:r>
            <a:r>
              <a:rPr lang="en-US" dirty="0"/>
              <a:t>as control surface.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mount and identity of matter in the control volume may change with time but the shape of the C.V is </a:t>
            </a:r>
            <a:r>
              <a:rPr lang="en-US" dirty="0" smtClean="0"/>
              <a:t>fixed.</a:t>
            </a:r>
          </a:p>
          <a:p>
            <a:r>
              <a:rPr lang="en-US" dirty="0" smtClean="0"/>
              <a:t> Energy </a:t>
            </a:r>
            <a:r>
              <a:rPr lang="en-US" dirty="0"/>
              <a:t>and mass may flow across the control volume </a:t>
            </a:r>
          </a:p>
          <a:p>
            <a:r>
              <a:rPr lang="en-US" dirty="0" err="1" smtClean="0"/>
              <a:t>e.g</a:t>
            </a:r>
            <a:r>
              <a:rPr lang="en-US" dirty="0" smtClean="0"/>
              <a:t> </a:t>
            </a:r>
            <a:r>
              <a:rPr lang="en-US" dirty="0"/>
              <a:t>: flow through section of a nozzle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4900" y="476250"/>
            <a:ext cx="2390775" cy="2724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4900" y="3671248"/>
            <a:ext cx="2998051" cy="159678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955280" y="6356350"/>
            <a:ext cx="4114800" cy="365125"/>
          </a:xfrm>
        </p:spPr>
        <p:txBody>
          <a:bodyPr/>
          <a:lstStyle/>
          <a:p>
            <a:r>
              <a:rPr lang="en-US" dirty="0" err="1" smtClean="0">
                <a:solidFill>
                  <a:srgbClr val="7030A0"/>
                </a:solidFill>
              </a:rPr>
              <a:t>Afif</a:t>
            </a:r>
            <a:r>
              <a:rPr lang="en-US" dirty="0" smtClean="0">
                <a:solidFill>
                  <a:srgbClr val="7030A0"/>
                </a:solidFill>
              </a:rPr>
              <a:t> Hasan - </a:t>
            </a:r>
            <a:r>
              <a:rPr lang="en-US" dirty="0" err="1" smtClean="0">
                <a:solidFill>
                  <a:srgbClr val="7030A0"/>
                </a:solidFill>
              </a:rPr>
              <a:t>Birzeit</a:t>
            </a:r>
            <a:r>
              <a:rPr lang="en-US" dirty="0" smtClean="0">
                <a:solidFill>
                  <a:srgbClr val="7030A0"/>
                </a:solidFill>
              </a:rPr>
              <a:t> University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193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5368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EXAMPLE 3.21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963" y="1075017"/>
            <a:ext cx="10515600" cy="4351338"/>
          </a:xfrm>
        </p:spPr>
        <p:txBody>
          <a:bodyPr/>
          <a:lstStyle/>
          <a:p>
            <a:r>
              <a:rPr lang="en-US" dirty="0" smtClean="0"/>
              <a:t>Find a relation between nozzle discharge velocity </a:t>
            </a:r>
            <a:r>
              <a:rPr lang="en-US" i="1" dirty="0" smtClean="0"/>
              <a:t>V</a:t>
            </a:r>
            <a:r>
              <a:rPr lang="en-US" dirty="0" smtClean="0"/>
              <a:t>2and tank free-surface height </a:t>
            </a:r>
            <a:r>
              <a:rPr lang="en-US" i="1" dirty="0" smtClean="0"/>
              <a:t>h </a:t>
            </a:r>
            <a:r>
              <a:rPr lang="en-US" dirty="0" smtClean="0"/>
              <a:t>as in Fig. E3.21. Assume steady frictionless flow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1056" y="2146300"/>
            <a:ext cx="4823626" cy="4711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661" y="4541004"/>
            <a:ext cx="1933992" cy="600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1860348"/>
            <a:ext cx="5045733" cy="9916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67052" y="2632080"/>
            <a:ext cx="65778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-Roman"/>
              </a:rPr>
              <a:t>But since sections 1 and 2 are both exposed to atmospheric pressure </a:t>
            </a:r>
            <a:r>
              <a:rPr lang="en-US" sz="2400" i="1" dirty="0" smtClean="0">
                <a:latin typeface="Times-Italic"/>
              </a:rPr>
              <a:t>p</a:t>
            </a:r>
            <a:r>
              <a:rPr lang="en-US" sz="2400" dirty="0" smtClean="0">
                <a:latin typeface="Times-Roman"/>
              </a:rPr>
              <a:t>1= </a:t>
            </a:r>
            <a:r>
              <a:rPr lang="en-US" sz="2400" dirty="0" smtClean="0">
                <a:latin typeface="MathematicalPi-One"/>
              </a:rPr>
              <a:t> </a:t>
            </a:r>
            <a:r>
              <a:rPr lang="en-US" sz="2400" i="1" dirty="0">
                <a:latin typeface="Times-Italic"/>
              </a:rPr>
              <a:t>p</a:t>
            </a:r>
            <a:r>
              <a:rPr lang="en-US" sz="2400" dirty="0">
                <a:latin typeface="Times-Roman"/>
              </a:rPr>
              <a:t>2 </a:t>
            </a:r>
            <a:r>
              <a:rPr lang="en-US" sz="2400" dirty="0" smtClean="0">
                <a:latin typeface="Times-Roman"/>
              </a:rPr>
              <a:t>=</a:t>
            </a:r>
            <a:r>
              <a:rPr lang="en-US" sz="2400" dirty="0" smtClean="0">
                <a:latin typeface="MathematicalPi-One"/>
              </a:rPr>
              <a:t> </a:t>
            </a:r>
            <a:r>
              <a:rPr lang="en-US" sz="2400" i="1" dirty="0">
                <a:latin typeface="Times-Italic"/>
              </a:rPr>
              <a:t>pa</a:t>
            </a:r>
            <a:r>
              <a:rPr lang="en-US" sz="2400" dirty="0">
                <a:latin typeface="Times-Roman"/>
              </a:rPr>
              <a:t>, the </a:t>
            </a:r>
            <a:r>
              <a:rPr lang="en-US" sz="2400" dirty="0" smtClean="0">
                <a:latin typeface="Times-Roman"/>
              </a:rPr>
              <a:t>pressure terms </a:t>
            </a:r>
            <a:r>
              <a:rPr lang="en-US" sz="2400" dirty="0">
                <a:latin typeface="Times-Roman"/>
              </a:rPr>
              <a:t>cancel,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199" y="3877276"/>
            <a:ext cx="3824908" cy="5874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661" y="5062122"/>
            <a:ext cx="2205251" cy="7879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1610" y="5102062"/>
            <a:ext cx="2023138" cy="69345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9018" y="5947473"/>
            <a:ext cx="3218419" cy="805001"/>
          </a:xfrm>
          <a:prstGeom prst="rect">
            <a:avLst/>
          </a:prstGeom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Afif</a:t>
            </a:r>
            <a:r>
              <a:rPr lang="en-US" dirty="0" smtClean="0"/>
              <a:t> Hasan - </a:t>
            </a:r>
            <a:r>
              <a:rPr lang="en-US" dirty="0" err="1" smtClean="0"/>
              <a:t>Birzeit</a:t>
            </a:r>
            <a:r>
              <a:rPr lang="en-US" dirty="0" smtClean="0"/>
              <a:t>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0823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13" y="0"/>
            <a:ext cx="10515600" cy="900113"/>
          </a:xfrm>
        </p:spPr>
        <p:txBody>
          <a:bodyPr/>
          <a:lstStyle/>
          <a:p>
            <a:r>
              <a:rPr lang="en-US" b="1" dirty="0" smtClean="0"/>
              <a:t>Siphon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 - Birzeit University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33744" y="900113"/>
            <a:ext cx="7315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-Roman"/>
              </a:rPr>
              <a:t>Once </a:t>
            </a:r>
            <a:r>
              <a:rPr lang="en-US" sz="2400" dirty="0">
                <a:latin typeface="Times-Roman"/>
              </a:rPr>
              <a:t>it has been started by sufficient suction, the </a:t>
            </a:r>
            <a:r>
              <a:rPr lang="en-US" sz="2400" i="1" dirty="0" smtClean="0">
                <a:latin typeface="Times-Italic"/>
              </a:rPr>
              <a:t>siphon </a:t>
            </a:r>
            <a:r>
              <a:rPr lang="en-US" sz="2400" dirty="0" smtClean="0">
                <a:latin typeface="Times-Roman"/>
              </a:rPr>
              <a:t>will </a:t>
            </a:r>
            <a:r>
              <a:rPr lang="en-US" sz="2400" dirty="0">
                <a:latin typeface="Times-Roman"/>
              </a:rPr>
              <a:t>run continuously as long as </a:t>
            </a:r>
            <a:r>
              <a:rPr lang="en-US" sz="2400" dirty="0" smtClean="0">
                <a:latin typeface="Times-Roman"/>
              </a:rPr>
              <a:t>reservoir fluid </a:t>
            </a:r>
            <a:r>
              <a:rPr lang="en-US" sz="2400" dirty="0">
                <a:latin typeface="Times-Roman"/>
              </a:rPr>
              <a:t>is available. Using Bernoulli’s equation with </a:t>
            </a:r>
            <a:r>
              <a:rPr lang="en-US" sz="2400" dirty="0" smtClean="0">
                <a:latin typeface="Times-Roman"/>
              </a:rPr>
              <a:t>no losses</a:t>
            </a:r>
            <a:r>
              <a:rPr lang="en-US" sz="2400" dirty="0">
                <a:latin typeface="Times-Roman"/>
              </a:rPr>
              <a:t>, </a:t>
            </a:r>
            <a:r>
              <a:rPr lang="en-US" sz="2400" dirty="0" smtClean="0">
                <a:latin typeface="Times-Roman"/>
              </a:rPr>
              <a:t>show:</a:t>
            </a:r>
          </a:p>
          <a:p>
            <a:r>
              <a:rPr lang="en-US" sz="2400" dirty="0" smtClean="0">
                <a:latin typeface="Times-Roman"/>
              </a:rPr>
              <a:t> </a:t>
            </a:r>
            <a:r>
              <a:rPr lang="en-US" sz="2400" dirty="0">
                <a:latin typeface="Times-Roman"/>
              </a:rPr>
              <a:t>(</a:t>
            </a:r>
            <a:r>
              <a:rPr lang="en-US" sz="2400" i="1" dirty="0">
                <a:latin typeface="Times-Italic"/>
              </a:rPr>
              <a:t>a</a:t>
            </a:r>
            <a:r>
              <a:rPr lang="en-US" sz="2400" dirty="0">
                <a:latin typeface="Times-Roman"/>
              </a:rPr>
              <a:t>) that the exit velocity </a:t>
            </a:r>
            <a:r>
              <a:rPr lang="en-US" sz="2400" i="1" dirty="0">
                <a:latin typeface="Times-Italic"/>
              </a:rPr>
              <a:t>V</a:t>
            </a:r>
            <a:r>
              <a:rPr lang="en-US" sz="2400" dirty="0">
                <a:latin typeface="Times-Roman"/>
              </a:rPr>
              <a:t>2 depends only </a:t>
            </a:r>
            <a:r>
              <a:rPr lang="en-US" sz="2400" dirty="0" smtClean="0">
                <a:latin typeface="Times-Roman"/>
              </a:rPr>
              <a:t>upon gravity </a:t>
            </a:r>
            <a:r>
              <a:rPr lang="en-US" sz="2400" dirty="0">
                <a:latin typeface="Times-Roman"/>
              </a:rPr>
              <a:t>and the distance </a:t>
            </a:r>
            <a:r>
              <a:rPr lang="en-US" sz="2400" i="1" dirty="0">
                <a:latin typeface="Times-Italic"/>
              </a:rPr>
              <a:t>H </a:t>
            </a:r>
            <a:r>
              <a:rPr lang="en-US" sz="2400" dirty="0">
                <a:latin typeface="Times-Roman"/>
              </a:rPr>
              <a:t>and (</a:t>
            </a:r>
            <a:r>
              <a:rPr lang="en-US" sz="2400" i="1" dirty="0">
                <a:latin typeface="Times-Italic"/>
              </a:rPr>
              <a:t>b</a:t>
            </a:r>
            <a:r>
              <a:rPr lang="en-US" sz="2400" dirty="0">
                <a:latin typeface="Times-Roman"/>
              </a:rPr>
              <a:t>) that the lowest (vacuum</a:t>
            </a:r>
            <a:r>
              <a:rPr lang="en-US" sz="2400" dirty="0" smtClean="0">
                <a:latin typeface="Times-Roman"/>
              </a:rPr>
              <a:t>) pressure </a:t>
            </a:r>
            <a:r>
              <a:rPr lang="en-US" sz="2400" dirty="0">
                <a:latin typeface="Times-Roman"/>
              </a:rPr>
              <a:t>occurs at point 3 and depends on the </a:t>
            </a:r>
            <a:r>
              <a:rPr lang="en-US" sz="2400" dirty="0" smtClean="0">
                <a:latin typeface="Times-Roman"/>
              </a:rPr>
              <a:t>distance </a:t>
            </a:r>
            <a:r>
              <a:rPr lang="en-US" sz="2400" i="1" dirty="0" smtClean="0">
                <a:latin typeface="Times-Italic"/>
              </a:rPr>
              <a:t>L ,</a:t>
            </a:r>
            <a:r>
              <a:rPr lang="en-US" sz="2400" dirty="0" smtClean="0">
                <a:latin typeface="MathematicalPi-One"/>
              </a:rPr>
              <a:t> </a:t>
            </a:r>
            <a:r>
              <a:rPr lang="en-US" sz="2400" i="1" dirty="0">
                <a:latin typeface="Times-Italic"/>
              </a:rPr>
              <a:t>H</a:t>
            </a:r>
            <a:r>
              <a:rPr lang="en-US" sz="2400" dirty="0">
                <a:latin typeface="Times-Roman"/>
              </a:rPr>
              <a:t>.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6524" y="758825"/>
            <a:ext cx="3554251" cy="254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093" y="4543425"/>
            <a:ext cx="7313431" cy="1812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6562" y="4178300"/>
            <a:ext cx="3387195" cy="46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349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723" y="140517"/>
            <a:ext cx="10515600" cy="753991"/>
          </a:xfrm>
        </p:spPr>
        <p:txBody>
          <a:bodyPr>
            <a:normAutofit/>
          </a:bodyPr>
          <a:lstStyle/>
          <a:p>
            <a:r>
              <a:rPr lang="en-US" sz="4000" dirty="0"/>
              <a:t>EXAMPLE 3.24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567" y="789982"/>
            <a:ext cx="7393950" cy="4351338"/>
          </a:xfrm>
        </p:spPr>
        <p:txBody>
          <a:bodyPr/>
          <a:lstStyle/>
          <a:p>
            <a:r>
              <a:rPr lang="en-US" dirty="0"/>
              <a:t>A 10-cm fire hose with a 3-cm nozzle discharges 1.5 m</a:t>
            </a:r>
            <a:r>
              <a:rPr lang="en-US" baseline="30000" dirty="0"/>
              <a:t>3</a:t>
            </a:r>
            <a:r>
              <a:rPr lang="en-US" dirty="0"/>
              <a:t>/min to the atmosphere. Assuming </a:t>
            </a:r>
            <a:r>
              <a:rPr lang="en-US" dirty="0" smtClean="0"/>
              <a:t>frictionless flow</a:t>
            </a:r>
            <a:r>
              <a:rPr lang="en-US" dirty="0"/>
              <a:t>, find the force </a:t>
            </a:r>
            <a:r>
              <a:rPr lang="en-US" i="1" dirty="0"/>
              <a:t>F</a:t>
            </a:r>
            <a:r>
              <a:rPr lang="en-US" i="1" baseline="-25000" dirty="0"/>
              <a:t>B</a:t>
            </a:r>
            <a:r>
              <a:rPr lang="en-US" i="1" dirty="0"/>
              <a:t> </a:t>
            </a:r>
            <a:r>
              <a:rPr lang="en-US" dirty="0"/>
              <a:t>exerted by the flange bolts to hold the nozzle on the hose</a:t>
            </a:r>
            <a:r>
              <a:rPr lang="en-US" dirty="0" smtClean="0"/>
              <a:t>.</a:t>
            </a:r>
          </a:p>
          <a:p>
            <a:r>
              <a:rPr lang="en-US" dirty="0" smtClean="0"/>
              <a:t>B. </a:t>
            </a:r>
            <a:r>
              <a:rPr lang="en-US" dirty="0" err="1" smtClean="0"/>
              <a:t>Eq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3799" y="545957"/>
            <a:ext cx="4468201" cy="2654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0348" y="3396420"/>
            <a:ext cx="3757351" cy="2908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6749" y="3129341"/>
            <a:ext cx="2791408" cy="7137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248" y="3784457"/>
            <a:ext cx="3850411" cy="150398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75929" y="5274422"/>
            <a:ext cx="45336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-Roman"/>
              </a:rPr>
              <a:t>given </a:t>
            </a:r>
            <a:r>
              <a:rPr lang="en-US" sz="2400" i="1" dirty="0" smtClean="0">
                <a:latin typeface="Times-Italic"/>
              </a:rPr>
              <a:t>p</a:t>
            </a:r>
            <a:r>
              <a:rPr lang="en-US" sz="2400" dirty="0" smtClean="0">
                <a:latin typeface="Times-Roman"/>
              </a:rPr>
              <a:t>2=</a:t>
            </a:r>
            <a:r>
              <a:rPr lang="en-US" sz="2400" dirty="0" smtClean="0">
                <a:latin typeface="MathematicalPi-One"/>
              </a:rPr>
              <a:t> </a:t>
            </a:r>
            <a:r>
              <a:rPr lang="en-US" sz="2400" i="1" dirty="0" smtClean="0">
                <a:latin typeface="Times-Italic"/>
              </a:rPr>
              <a:t>pa=</a:t>
            </a:r>
            <a:r>
              <a:rPr lang="en-US" sz="2400" dirty="0" smtClean="0">
                <a:latin typeface="MathematicalPi-One"/>
              </a:rPr>
              <a:t> </a:t>
            </a:r>
            <a:r>
              <a:rPr lang="en-US" sz="2400" dirty="0">
                <a:latin typeface="Times-Roman"/>
              </a:rPr>
              <a:t>0 gage pressure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2442" y="5736087"/>
            <a:ext cx="5303730" cy="1042317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7900499" y="6413279"/>
            <a:ext cx="4114800" cy="365125"/>
          </a:xfrm>
        </p:spPr>
        <p:txBody>
          <a:bodyPr/>
          <a:lstStyle/>
          <a:p>
            <a:r>
              <a:rPr lang="en-US" dirty="0" err="1" smtClean="0">
                <a:solidFill>
                  <a:srgbClr val="7030A0"/>
                </a:solidFill>
              </a:rPr>
              <a:t>Afif</a:t>
            </a:r>
            <a:r>
              <a:rPr lang="en-US" dirty="0" smtClean="0">
                <a:solidFill>
                  <a:srgbClr val="7030A0"/>
                </a:solidFill>
              </a:rPr>
              <a:t> Hasan - </a:t>
            </a:r>
            <a:r>
              <a:rPr lang="en-US" dirty="0" err="1" smtClean="0">
                <a:solidFill>
                  <a:srgbClr val="7030A0"/>
                </a:solidFill>
              </a:rPr>
              <a:t>Birzeit</a:t>
            </a:r>
            <a:r>
              <a:rPr lang="en-US" dirty="0" smtClean="0">
                <a:solidFill>
                  <a:srgbClr val="7030A0"/>
                </a:solidFill>
              </a:rPr>
              <a:t> University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2287" y="2462271"/>
            <a:ext cx="4001996" cy="84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9630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422" y="228647"/>
            <a:ext cx="10515600" cy="685753"/>
          </a:xfrm>
        </p:spPr>
        <p:txBody>
          <a:bodyPr>
            <a:normAutofit fontScale="90000"/>
          </a:bodyPr>
          <a:lstStyle/>
          <a:p>
            <a:r>
              <a:rPr lang="en-US" dirty="0"/>
              <a:t>EXAMPLE 3.24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422" y="1074998"/>
            <a:ext cx="10515600" cy="4351338"/>
          </a:xfrm>
        </p:spPr>
        <p:txBody>
          <a:bodyPr/>
          <a:lstStyle/>
          <a:p>
            <a:r>
              <a:rPr lang="en-US" dirty="0"/>
              <a:t>control-volume force </a:t>
            </a:r>
            <a:r>
              <a:rPr lang="en-US" dirty="0" smtClean="0"/>
              <a:t>balance</a:t>
            </a:r>
          </a:p>
          <a:p>
            <a:r>
              <a:rPr lang="en-US" dirty="0"/>
              <a:t>The steady-flow momentum relation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7787" y="947124"/>
            <a:ext cx="2637312" cy="6309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3822" y="2039012"/>
            <a:ext cx="3123765" cy="9498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944" y="3250667"/>
            <a:ext cx="7374056" cy="23362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8460" y="1539429"/>
            <a:ext cx="2794389" cy="682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8000" y="2299615"/>
            <a:ext cx="3757351" cy="29083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40551" y="6355423"/>
            <a:ext cx="4114800" cy="365125"/>
          </a:xfrm>
        </p:spPr>
        <p:txBody>
          <a:bodyPr/>
          <a:lstStyle/>
          <a:p>
            <a:r>
              <a:rPr lang="en-US" sz="1400" dirty="0" err="1" smtClean="0">
                <a:solidFill>
                  <a:srgbClr val="7030A0"/>
                </a:solidFill>
              </a:rPr>
              <a:t>Afif</a:t>
            </a:r>
            <a:r>
              <a:rPr lang="en-US" sz="1400" dirty="0" smtClean="0">
                <a:solidFill>
                  <a:srgbClr val="7030A0"/>
                </a:solidFill>
              </a:rPr>
              <a:t> Hasan - </a:t>
            </a:r>
            <a:r>
              <a:rPr lang="en-US" sz="1400" dirty="0" err="1" smtClean="0">
                <a:solidFill>
                  <a:srgbClr val="7030A0"/>
                </a:solidFill>
              </a:rPr>
              <a:t>Birzeit</a:t>
            </a:r>
            <a:r>
              <a:rPr lang="en-US" sz="1400" dirty="0" smtClean="0">
                <a:solidFill>
                  <a:srgbClr val="7030A0"/>
                </a:solidFill>
              </a:rPr>
              <a:t> University</a:t>
            </a:r>
            <a:endParaRPr lang="en-US" sz="1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133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666" y="133114"/>
            <a:ext cx="10515600" cy="958708"/>
          </a:xfrm>
        </p:spPr>
        <p:txBody>
          <a:bodyPr>
            <a:normAutofit/>
          </a:bodyPr>
          <a:lstStyle/>
          <a:p>
            <a:r>
              <a:rPr lang="en-US" sz="4000" b="1" dirty="0"/>
              <a:t>Basic equation for a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666" y="1091822"/>
            <a:ext cx="10515600" cy="5363569"/>
          </a:xfrm>
        </p:spPr>
        <p:txBody>
          <a:bodyPr>
            <a:noAutofit/>
          </a:bodyPr>
          <a:lstStyle/>
          <a:p>
            <a:r>
              <a:rPr lang="en-US" sz="2400" dirty="0" smtClean="0"/>
              <a:t>Mass conservation  (</a:t>
            </a:r>
            <a:r>
              <a:rPr lang="en-US" sz="2400" dirty="0" err="1" smtClean="0"/>
              <a:t>dm</a:t>
            </a:r>
            <a:r>
              <a:rPr lang="en-US" sz="2400" dirty="0" smtClean="0"/>
              <a:t> /</a:t>
            </a:r>
            <a:r>
              <a:rPr lang="en-US" sz="2400" dirty="0" err="1" smtClean="0"/>
              <a:t>dt</a:t>
            </a:r>
            <a:r>
              <a:rPr lang="en-US" sz="2400" dirty="0" smtClean="0"/>
              <a:t> ) = 0 </a:t>
            </a:r>
          </a:p>
          <a:p>
            <a:r>
              <a:rPr lang="en-US" sz="2400" dirty="0" smtClean="0"/>
              <a:t>Newton’s 2ad law : linear –momentum equation </a:t>
            </a:r>
          </a:p>
          <a:p>
            <a:pPr marL="0" indent="0">
              <a:buNone/>
            </a:pPr>
            <a:r>
              <a:rPr lang="en-US" sz="2400" dirty="0" smtClean="0"/>
              <a:t>                       F = ma = m ( </a:t>
            </a:r>
            <a:r>
              <a:rPr lang="en-US" sz="2400" dirty="0" err="1" smtClean="0"/>
              <a:t>dV</a:t>
            </a:r>
            <a:r>
              <a:rPr lang="en-US" sz="2400" dirty="0" smtClean="0"/>
              <a:t>/</a:t>
            </a:r>
            <a:r>
              <a:rPr lang="en-US" sz="2400" dirty="0" err="1" smtClean="0"/>
              <a:t>dt</a:t>
            </a:r>
            <a:r>
              <a:rPr lang="en-US" sz="2400" dirty="0" smtClean="0"/>
              <a:t> ) = d ( mV ) /</a:t>
            </a:r>
            <a:r>
              <a:rPr lang="en-US" sz="2400" dirty="0" err="1" smtClean="0"/>
              <a:t>dt</a:t>
            </a:r>
            <a:r>
              <a:rPr lang="en-US" sz="2400" dirty="0" smtClean="0"/>
              <a:t> =</a:t>
            </a:r>
            <a:r>
              <a:rPr lang="en-US" sz="2400" dirty="0" err="1" smtClean="0"/>
              <a:t>dP</a:t>
            </a:r>
            <a:r>
              <a:rPr lang="en-US" sz="2400" dirty="0" smtClean="0"/>
              <a:t>/</a:t>
            </a:r>
            <a:r>
              <a:rPr lang="en-US" sz="2400" dirty="0" err="1" smtClean="0"/>
              <a:t>dt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 </a:t>
            </a:r>
            <a:r>
              <a:rPr lang="en-US" sz="2400" dirty="0" err="1" smtClean="0"/>
              <a:t>ie</a:t>
            </a:r>
            <a:r>
              <a:rPr lang="en-US" sz="2400" dirty="0" smtClean="0"/>
              <a:t>. Net force on system accelerates the system </a:t>
            </a:r>
          </a:p>
          <a:p>
            <a:pPr marL="0" indent="0">
              <a:buNone/>
            </a:pPr>
            <a:r>
              <a:rPr lang="en-US" sz="2400" dirty="0" smtClean="0"/>
              <a:t>	A vector  law : </a:t>
            </a:r>
            <a:r>
              <a:rPr lang="en-US" sz="2400" dirty="0" err="1" smtClean="0"/>
              <a:t>F</a:t>
            </a:r>
            <a:r>
              <a:rPr lang="en-US" sz="2400" baseline="-25000" dirty="0" err="1" smtClean="0"/>
              <a:t>x</a:t>
            </a:r>
            <a:r>
              <a:rPr lang="en-US" sz="2400" dirty="0" smtClean="0"/>
              <a:t> = ma</a:t>
            </a:r>
            <a:r>
              <a:rPr lang="en-US" sz="2400" baseline="-25000" dirty="0" smtClean="0"/>
              <a:t>x</a:t>
            </a:r>
            <a:r>
              <a:rPr lang="en-US" sz="2400" dirty="0" smtClean="0"/>
              <a:t> , </a:t>
            </a:r>
            <a:r>
              <a:rPr lang="en-US" sz="2400" dirty="0" err="1" smtClean="0"/>
              <a:t>F</a:t>
            </a:r>
            <a:r>
              <a:rPr lang="en-US" sz="2400" baseline="-25000" dirty="0" err="1" smtClean="0"/>
              <a:t>y</a:t>
            </a:r>
            <a:r>
              <a:rPr lang="en-US" sz="2400" dirty="0" smtClean="0"/>
              <a:t> = ma</a:t>
            </a:r>
            <a:r>
              <a:rPr lang="en-US" sz="2400" baseline="-25000" dirty="0" smtClean="0"/>
              <a:t>y</a:t>
            </a:r>
            <a:r>
              <a:rPr lang="en-US" sz="2400" dirty="0" smtClean="0"/>
              <a:t>  , </a:t>
            </a:r>
            <a:r>
              <a:rPr lang="en-US" sz="2400" dirty="0" err="1" smtClean="0"/>
              <a:t>F</a:t>
            </a:r>
            <a:r>
              <a:rPr lang="en-US" sz="2400" baseline="-25000" dirty="0" err="1" smtClean="0"/>
              <a:t>z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= </a:t>
            </a:r>
            <a:r>
              <a:rPr lang="en-US" sz="2400" dirty="0" err="1" smtClean="0"/>
              <a:t>ma</a:t>
            </a:r>
            <a:r>
              <a:rPr lang="en-US" sz="2400" baseline="-25000" dirty="0" err="1" smtClean="0"/>
              <a:t>z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Angular </a:t>
            </a:r>
            <a:r>
              <a:rPr lang="en-US" sz="2400" dirty="0"/>
              <a:t>momentum : if surrounding exerts a net moment a bout the center of mass M results in rotation effect .</a:t>
            </a:r>
          </a:p>
          <a:p>
            <a:pPr marL="457200" lvl="1" indent="0">
              <a:buNone/>
            </a:pPr>
            <a:r>
              <a:rPr lang="en-US" dirty="0"/>
              <a:t>M = (</a:t>
            </a:r>
            <a:r>
              <a:rPr lang="en-US" dirty="0" err="1"/>
              <a:t>dH</a:t>
            </a:r>
            <a:r>
              <a:rPr lang="en-US" dirty="0"/>
              <a:t>/</a:t>
            </a:r>
            <a:r>
              <a:rPr lang="en-US" dirty="0" err="1"/>
              <a:t>dt</a:t>
            </a:r>
            <a:r>
              <a:rPr lang="en-US" dirty="0"/>
              <a:t> )  when H = (</a:t>
            </a:r>
            <a:r>
              <a:rPr lang="en-US" dirty="0" err="1" smtClean="0"/>
              <a:t>rxV</a:t>
            </a:r>
            <a:r>
              <a:rPr lang="en-US" dirty="0" smtClean="0"/>
              <a:t> </a:t>
            </a:r>
            <a:r>
              <a:rPr lang="en-US" dirty="0"/>
              <a:t>) </a:t>
            </a:r>
            <a:r>
              <a:rPr lang="en-US" dirty="0" err="1"/>
              <a:t>dm</a:t>
            </a:r>
            <a:r>
              <a:rPr lang="en-US" dirty="0"/>
              <a:t> </a:t>
            </a:r>
          </a:p>
          <a:p>
            <a:pPr marL="457200" lvl="1" indent="0">
              <a:buNone/>
            </a:pPr>
            <a:r>
              <a:rPr lang="en-US" dirty="0"/>
              <a:t>H  is a vector quantity  </a:t>
            </a:r>
            <a:r>
              <a:rPr lang="en-US" dirty="0" err="1"/>
              <a:t>M</a:t>
            </a:r>
            <a:r>
              <a:rPr lang="en-US" baseline="-25000" dirty="0" err="1"/>
              <a:t>x</a:t>
            </a:r>
            <a:r>
              <a:rPr lang="en-US" dirty="0"/>
              <a:t> = (</a:t>
            </a:r>
            <a:r>
              <a:rPr lang="en-US" dirty="0" err="1"/>
              <a:t>dH</a:t>
            </a:r>
            <a:r>
              <a:rPr lang="en-US" baseline="-25000" dirty="0" err="1"/>
              <a:t>x</a:t>
            </a:r>
            <a:r>
              <a:rPr lang="en-US" dirty="0"/>
              <a:t>/</a:t>
            </a:r>
            <a:r>
              <a:rPr lang="en-US" dirty="0" err="1"/>
              <a:t>dt</a:t>
            </a:r>
            <a:r>
              <a:rPr lang="en-US" dirty="0"/>
              <a:t> )</a:t>
            </a:r>
          </a:p>
          <a:p>
            <a:pPr marL="457200" lvl="1" indent="0">
              <a:buNone/>
            </a:pPr>
            <a:r>
              <a:rPr lang="en-US" dirty="0"/>
              <a:t>For rigid body about x –axis  </a:t>
            </a:r>
            <a:r>
              <a:rPr lang="en-US" dirty="0" err="1"/>
              <a:t>M</a:t>
            </a:r>
            <a:r>
              <a:rPr lang="en-US" baseline="-25000" dirty="0" err="1"/>
              <a:t>x</a:t>
            </a:r>
            <a:r>
              <a:rPr lang="en-US" dirty="0"/>
              <a:t> = I</a:t>
            </a:r>
            <a:r>
              <a:rPr lang="en-US" baseline="-25000" dirty="0"/>
              <a:t>x</a:t>
            </a:r>
            <a:r>
              <a:rPr lang="en-US" dirty="0"/>
              <a:t> [</a:t>
            </a:r>
            <a:r>
              <a:rPr lang="en-US" dirty="0" smtClean="0"/>
              <a:t>d(</a:t>
            </a:r>
            <a:r>
              <a:rPr lang="el-GR" dirty="0" smtClean="0"/>
              <a:t>ω</a:t>
            </a:r>
            <a:r>
              <a:rPr lang="en-US" baseline="-25000" dirty="0" smtClean="0"/>
              <a:t>x</a:t>
            </a:r>
            <a:r>
              <a:rPr lang="en-US" dirty="0"/>
              <a:t>)/</a:t>
            </a:r>
            <a:r>
              <a:rPr lang="en-US" dirty="0" err="1"/>
              <a:t>dt</a:t>
            </a:r>
            <a:r>
              <a:rPr lang="en-US" dirty="0"/>
              <a:t> ]; </a:t>
            </a:r>
          </a:p>
          <a:p>
            <a:pPr marL="457200" lvl="1" indent="0">
              <a:buNone/>
            </a:pPr>
            <a:r>
              <a:rPr lang="en-US" dirty="0"/>
              <a:t>  </a:t>
            </a:r>
            <a:r>
              <a:rPr lang="el-GR" dirty="0" smtClean="0"/>
              <a:t>ω</a:t>
            </a:r>
            <a:r>
              <a:rPr lang="en-US" dirty="0" smtClean="0"/>
              <a:t> </a:t>
            </a:r>
            <a:r>
              <a:rPr lang="en-US" dirty="0"/>
              <a:t>angular velocity a bout x- axis </a:t>
            </a:r>
          </a:p>
          <a:p>
            <a:pPr marL="457200" lvl="1" indent="0">
              <a:buNone/>
            </a:pPr>
            <a:r>
              <a:rPr lang="en-US" dirty="0"/>
              <a:t>  I</a:t>
            </a:r>
            <a:r>
              <a:rPr lang="en-US" baseline="-25000" dirty="0"/>
              <a:t>x</a:t>
            </a:r>
            <a:r>
              <a:rPr lang="en-US" dirty="0"/>
              <a:t> = mass moment  of inertia about x-axis </a:t>
            </a:r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 - Birzeit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7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223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Basic equation for a system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075" y="1187356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Energy conservation ( 1</a:t>
            </a:r>
            <a:r>
              <a:rPr lang="en-US" baseline="30000" dirty="0"/>
              <a:t>st</a:t>
            </a:r>
            <a:r>
              <a:rPr lang="en-US" dirty="0"/>
              <a:t> law of thermodynamics ) 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dQ-dW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dE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smtClean="0"/>
              <a:t>	Q </a:t>
            </a:r>
            <a:r>
              <a:rPr lang="en-US" dirty="0"/>
              <a:t>: heat transfer </a:t>
            </a:r>
          </a:p>
          <a:p>
            <a:pPr marL="0" indent="0">
              <a:buNone/>
            </a:pPr>
            <a:r>
              <a:rPr lang="en-US" dirty="0" smtClean="0"/>
              <a:t>	E </a:t>
            </a:r>
            <a:r>
              <a:rPr lang="en-US" dirty="0"/>
              <a:t>: total energy of system </a:t>
            </a:r>
          </a:p>
          <a:p>
            <a:pPr marL="0" indent="0">
              <a:buNone/>
            </a:pPr>
            <a:r>
              <a:rPr lang="en-US" dirty="0" smtClean="0"/>
              <a:t>	E </a:t>
            </a:r>
            <a:r>
              <a:rPr lang="en-US" dirty="0"/>
              <a:t>= U + mV</a:t>
            </a:r>
            <a:r>
              <a:rPr lang="en-US" baseline="30000" dirty="0"/>
              <a:t>2</a:t>
            </a:r>
            <a:r>
              <a:rPr lang="en-US" dirty="0"/>
              <a:t> /2 + </a:t>
            </a:r>
            <a:r>
              <a:rPr lang="en-US" dirty="0" err="1"/>
              <a:t>mgz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 smtClean="0"/>
              <a:t>	W </a:t>
            </a:r>
            <a:r>
              <a:rPr lang="en-US" dirty="0"/>
              <a:t>: work </a:t>
            </a:r>
          </a:p>
          <a:p>
            <a:r>
              <a:rPr lang="en-US" dirty="0"/>
              <a:t>Equation of state</a:t>
            </a:r>
          </a:p>
          <a:p>
            <a:pPr marL="0" indent="0">
              <a:buNone/>
            </a:pPr>
            <a:r>
              <a:rPr lang="en-US" dirty="0" smtClean="0"/>
              <a:t>	Relates </a:t>
            </a:r>
            <a:r>
              <a:rPr lang="en-US" dirty="0"/>
              <a:t>properties at given state  P= </a:t>
            </a:r>
            <a:r>
              <a:rPr lang="en-US" dirty="0" smtClean="0"/>
              <a:t>F (V,T </a:t>
            </a:r>
            <a:r>
              <a:rPr lang="en-US" dirty="0"/>
              <a:t>) 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e.g</a:t>
            </a:r>
            <a:r>
              <a:rPr lang="en-US" dirty="0" smtClean="0"/>
              <a:t> </a:t>
            </a:r>
            <a:r>
              <a:rPr lang="en-US" dirty="0"/>
              <a:t>Ideal gas P = </a:t>
            </a:r>
            <a:r>
              <a:rPr lang="en-US" dirty="0" err="1" smtClean="0"/>
              <a:t>mRT</a:t>
            </a:r>
            <a:r>
              <a:rPr lang="en-US" dirty="0" smtClean="0"/>
              <a:t>/V,  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ρ </a:t>
            </a:r>
            <a:r>
              <a:rPr lang="en-US" dirty="0" smtClean="0"/>
              <a:t>= P/ (TR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 - Birzeit University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197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370" y="1402544"/>
            <a:ext cx="10515600" cy="3633095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System basic equations</a:t>
            </a:r>
          </a:p>
          <a:p>
            <a:r>
              <a:rPr lang="en-US" dirty="0" smtClean="0"/>
              <a:t>Shear stress &amp; viscosity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Volume flow rate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Mass conservation ( continuity)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Linear momentum equation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Energy conservation</a:t>
            </a:r>
          </a:p>
          <a:p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955280" y="6356350"/>
            <a:ext cx="4114800" cy="365125"/>
          </a:xfrm>
        </p:spPr>
        <p:txBody>
          <a:bodyPr/>
          <a:lstStyle/>
          <a:p>
            <a:r>
              <a:rPr lang="en-US" dirty="0" err="1" smtClean="0">
                <a:solidFill>
                  <a:srgbClr val="7030A0"/>
                </a:solidFill>
              </a:rPr>
              <a:t>Afif</a:t>
            </a:r>
            <a:r>
              <a:rPr lang="en-US" dirty="0" smtClean="0">
                <a:solidFill>
                  <a:srgbClr val="7030A0"/>
                </a:solidFill>
              </a:rPr>
              <a:t> Hasan - </a:t>
            </a:r>
            <a:r>
              <a:rPr lang="en-US" dirty="0" err="1" smtClean="0">
                <a:solidFill>
                  <a:srgbClr val="7030A0"/>
                </a:solidFill>
              </a:rPr>
              <a:t>Birzeit</a:t>
            </a:r>
            <a:r>
              <a:rPr lang="en-US" dirty="0" smtClean="0">
                <a:solidFill>
                  <a:srgbClr val="7030A0"/>
                </a:solidFill>
              </a:rPr>
              <a:t> University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428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Fluid forces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Body force </a:t>
                </a:r>
                <a:r>
                  <a:rPr lang="en-US" dirty="0" smtClean="0"/>
                  <a:t>consider only gravity force </a:t>
                </a:r>
                <a:r>
                  <a:rPr lang="en-US" b="1" dirty="0" smtClean="0"/>
                  <a:t>mg</a:t>
                </a:r>
              </a:p>
              <a:p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Surface forces</a:t>
                </a:r>
                <a:r>
                  <a:rPr lang="en-US" dirty="0" smtClean="0"/>
                  <a:t>: normal and parallel to surface forces</a:t>
                </a:r>
              </a:p>
              <a:p>
                <a:r>
                  <a:rPr lang="en-US" dirty="0" smtClean="0"/>
                  <a:t>Normal force is the pressure </a:t>
                </a:r>
                <a:r>
                  <a:rPr lang="en-US" dirty="0" err="1" smtClean="0"/>
                  <a:t>F</a:t>
                </a:r>
                <a:r>
                  <a:rPr lang="en-US" baseline="-25000" dirty="0" err="1" smtClean="0"/>
                  <a:t>normal</a:t>
                </a:r>
                <a:r>
                  <a:rPr lang="en-US" dirty="0" smtClean="0"/>
                  <a:t>=PA</a:t>
                </a:r>
              </a:p>
              <a:p>
                <a:r>
                  <a:rPr lang="en-US" dirty="0" smtClean="0"/>
                  <a:t>while tangential or parallel is the shear force F </a:t>
                </a:r>
                <a:r>
                  <a:rPr lang="en-US" baseline="-25000" dirty="0" smtClean="0"/>
                  <a:t>tangential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F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baseline="-25000" dirty="0" smtClean="0"/>
                      <m:t>tangential</m:t>
                    </m:r>
                  </m:oMath>
                </a14:m>
                <a:r>
                  <a:rPr lang="en-US" dirty="0" smtClean="0"/>
                  <a:t>=</a:t>
                </a:r>
                <a:r>
                  <a:rPr lang="el-GR" dirty="0" smtClean="0"/>
                  <a:t>τ</a:t>
                </a:r>
                <a:r>
                  <a:rPr lang="en-US" dirty="0" smtClean="0"/>
                  <a:t>A</a:t>
                </a:r>
              </a:p>
              <a:p>
                <a:r>
                  <a:rPr lang="en-US" dirty="0" smtClean="0"/>
                  <a:t>Shear stress force per unit parallel area </a:t>
                </a:r>
              </a:p>
              <a:p>
                <a:r>
                  <a:rPr lang="en-US" dirty="0" smtClean="0"/>
                  <a:t>For fluid shear stress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Afif</a:t>
            </a:r>
            <a:r>
              <a:rPr lang="en-US" dirty="0" smtClean="0"/>
              <a:t> Hasan - </a:t>
            </a:r>
            <a:r>
              <a:rPr lang="en-US" dirty="0" err="1" smtClean="0"/>
              <a:t>Birzeit</a:t>
            </a:r>
            <a:r>
              <a:rPr lang="en-US" dirty="0" smtClean="0"/>
              <a:t> University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5910" y="3469503"/>
            <a:ext cx="1862044" cy="13135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2213" y="5039607"/>
            <a:ext cx="1348130" cy="78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859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Viscosity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Afif Hasan - Birzeit University</a:t>
            </a:r>
            <a:endParaRPr lang="en-US"/>
          </a:p>
        </p:txBody>
      </p:sp>
      <p:pic>
        <p:nvPicPr>
          <p:cNvPr id="5" name="Picture 2" descr="Viscosit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94" y="1690688"/>
            <a:ext cx="6068999" cy="269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whi29346_01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440" y="1125336"/>
            <a:ext cx="4348766" cy="326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7478545" y="4635252"/>
            <a:ext cx="4097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linear profile  (V /h) = (∆u /∆y ) = (du /</a:t>
            </a:r>
            <a:r>
              <a:rPr lang="en-US" dirty="0" err="1"/>
              <a:t>dy</a:t>
            </a:r>
            <a:r>
              <a:rPr lang="en-US" dirty="0"/>
              <a:t> 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9782" y="5004584"/>
            <a:ext cx="1876425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524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1298</TotalTime>
  <Words>2976</Words>
  <Application>Microsoft Office PowerPoint</Application>
  <PresentationFormat>Widescreen</PresentationFormat>
  <Paragraphs>322</Paragraphs>
  <Slides>43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8" baseType="lpstr">
      <vt:lpstr>Arial</vt:lpstr>
      <vt:lpstr>Calibri</vt:lpstr>
      <vt:lpstr>Calibri Light</vt:lpstr>
      <vt:lpstr>Cambria Math</vt:lpstr>
      <vt:lpstr>MathematicalPi-One</vt:lpstr>
      <vt:lpstr>Symbol</vt:lpstr>
      <vt:lpstr>Times New Roman</vt:lpstr>
      <vt:lpstr>Times-Bold</vt:lpstr>
      <vt:lpstr>Times-BoldItalic</vt:lpstr>
      <vt:lpstr>Times-Italic</vt:lpstr>
      <vt:lpstr>Times-Roman</vt:lpstr>
      <vt:lpstr>Traditional Arabic</vt:lpstr>
      <vt:lpstr>Wingdings</vt:lpstr>
      <vt:lpstr>Office Theme</vt:lpstr>
      <vt:lpstr>Equation</vt:lpstr>
      <vt:lpstr>Thermal Fluid Engineering  ENMC4411 Chapter 3 Fluid Control volume equations</vt:lpstr>
      <vt:lpstr>Outline</vt:lpstr>
      <vt:lpstr>System</vt:lpstr>
      <vt:lpstr>Control Volume</vt:lpstr>
      <vt:lpstr>Basic equation for a system</vt:lpstr>
      <vt:lpstr>Basic equation for a system</vt:lpstr>
      <vt:lpstr>Outline</vt:lpstr>
      <vt:lpstr>Fluid forces</vt:lpstr>
      <vt:lpstr>Viscosity</vt:lpstr>
      <vt:lpstr>Unit of viscosity</vt:lpstr>
      <vt:lpstr>EXAMPLE 1.8</vt:lpstr>
      <vt:lpstr>Outline</vt:lpstr>
      <vt:lpstr>Volume &amp; mass flow </vt:lpstr>
      <vt:lpstr>Volume &amp; mass flow </vt:lpstr>
      <vt:lpstr>Example 3.1 P.139</vt:lpstr>
      <vt:lpstr>Outline</vt:lpstr>
      <vt:lpstr>Mass conservation</vt:lpstr>
      <vt:lpstr>EXAMPLE 3.6</vt:lpstr>
      <vt:lpstr>EXAMPLE 3.6</vt:lpstr>
      <vt:lpstr>EXAMPLE 3.3</vt:lpstr>
      <vt:lpstr>Outline</vt:lpstr>
      <vt:lpstr>The Linear Momentum Equation</vt:lpstr>
      <vt:lpstr>Forces on CV</vt:lpstr>
      <vt:lpstr>Forces on CV</vt:lpstr>
      <vt:lpstr>Example elbow</vt:lpstr>
      <vt:lpstr>Example elbow</vt:lpstr>
      <vt:lpstr>Example 12.2 Force Generated by Flow in a Pipe Bend</vt:lpstr>
      <vt:lpstr>EXAMPLE 3.9</vt:lpstr>
      <vt:lpstr>EXAMPLE 3.9</vt:lpstr>
      <vt:lpstr>Outline</vt:lpstr>
      <vt:lpstr>Mechanical Energy Equation</vt:lpstr>
      <vt:lpstr>EXAMPLE 3.17</vt:lpstr>
      <vt:lpstr>Example 12.6 Hydroelectric Turbine</vt:lpstr>
      <vt:lpstr>Hydroelectric Turbine</vt:lpstr>
      <vt:lpstr>Frictionless Flow: The Bernoulli Equation</vt:lpstr>
      <vt:lpstr>Pressure terms</vt:lpstr>
      <vt:lpstr>Pitot –tube theory</vt:lpstr>
      <vt:lpstr>Bernoulli Equation</vt:lpstr>
      <vt:lpstr>Hydraulic and Energy Grade Lines</vt:lpstr>
      <vt:lpstr>EXAMPLE 3.21</vt:lpstr>
      <vt:lpstr>Siphon</vt:lpstr>
      <vt:lpstr>EXAMPLE 3.24</vt:lpstr>
      <vt:lpstr>EXAMPLE 3.24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Fluid Mechanics I Chapter 3 Fluid Statics</dc:title>
  <dc:creator>AFIF A. HASAN</dc:creator>
  <cp:lastModifiedBy>AFIF A AKEL</cp:lastModifiedBy>
  <cp:revision>248</cp:revision>
  <dcterms:created xsi:type="dcterms:W3CDTF">2016-06-28T09:48:29Z</dcterms:created>
  <dcterms:modified xsi:type="dcterms:W3CDTF">2022-11-16T11:10:36Z</dcterms:modified>
</cp:coreProperties>
</file>