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3" r:id="rId4"/>
    <p:sldMasterId id="2147483704" r:id="rId5"/>
    <p:sldMasterId id="2147483705" r:id="rId6"/>
    <p:sldMasterId id="2147483706" r:id="rId7"/>
    <p:sldMasterId id="214748370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1.xml"/><Relationship Id="rId20" Type="http://schemas.openxmlformats.org/officeDocument/2006/relationships/slide" Target="slides/slide11.xml"/><Relationship Id="rId42" Type="http://schemas.openxmlformats.org/officeDocument/2006/relationships/slide" Target="slides/slide33.xml"/><Relationship Id="rId41" Type="http://schemas.openxmlformats.org/officeDocument/2006/relationships/slide" Target="slides/slide32.xml"/><Relationship Id="rId22" Type="http://schemas.openxmlformats.org/officeDocument/2006/relationships/slide" Target="slides/slide13.xml"/><Relationship Id="rId44" Type="http://schemas.openxmlformats.org/officeDocument/2006/relationships/slide" Target="slides/slide35.xml"/><Relationship Id="rId21" Type="http://schemas.openxmlformats.org/officeDocument/2006/relationships/slide" Target="slides/slide12.xml"/><Relationship Id="rId43" Type="http://schemas.openxmlformats.org/officeDocument/2006/relationships/slide" Target="slides/slide34.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0.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slide" Target="slides/slide30.xml"/><Relationship Id="rId16" Type="http://schemas.openxmlformats.org/officeDocument/2006/relationships/slide" Target="slides/slide7.xml"/><Relationship Id="rId38" Type="http://schemas.openxmlformats.org/officeDocument/2006/relationships/slide" Target="slides/slide29.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1"/>
          </a:p>
        </p:txBody>
      </p:sp>
      <p:sp>
        <p:nvSpPr>
          <p:cNvPr id="501" name="Google Shape;50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8" name="Google Shape;41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1" name="Google Shape;51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7" name="Google Shape;51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2" name="Google Shape;53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37" name="Google Shape;537;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8" name="Google Shape;538;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Figure 5.16 The 20 amino acids of proteins.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72" name="Google Shape;57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3" name="Google Shape;573;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Figure 5.16 The 20 amino acids of proteins.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590" name="Google Shape;59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1" name="Google Shape;59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Figure 5.16 The 20 amino acids of proteins.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Arial"/>
                <a:ea typeface="Arial"/>
                <a:cs typeface="Arial"/>
                <a:sym typeface="Arial"/>
              </a:rPr>
              <a:t>‹#›</a:t>
            </a:fld>
            <a:endParaRPr sz="1200">
              <a:solidFill>
                <a:srgbClr val="000000"/>
              </a:solidFill>
              <a:latin typeface="Arial"/>
              <a:ea typeface="Arial"/>
              <a:cs typeface="Arial"/>
              <a:sym typeface="Arial"/>
            </a:endParaRPr>
          </a:p>
        </p:txBody>
      </p:sp>
      <p:sp>
        <p:nvSpPr>
          <p:cNvPr id="603" name="Google Shape;603;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4" name="Google Shape;604;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Figure 5.16 The 20 amino acids of proteins.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0" name="Google Shape;620;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7" name="Google Shape;62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5" name="Google Shape;635;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6" name="Google Shape;636;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3" name="Google Shape;44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3" name="Google Shape;4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4"/>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4"/>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3" name="Google Shape;93;p1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1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1" name="Shape 101"/>
        <p:cNvGrpSpPr/>
        <p:nvPr/>
      </p:nvGrpSpPr>
      <p:grpSpPr>
        <a:xfrm>
          <a:off x="0" y="0"/>
          <a:ext cx="0" cy="0"/>
          <a:chOff x="0" y="0"/>
          <a:chExt cx="0" cy="0"/>
        </a:xfrm>
      </p:grpSpPr>
      <p:sp>
        <p:nvSpPr>
          <p:cNvPr id="102" name="Google Shape;102;p1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5" name="Shape 105"/>
        <p:cNvGrpSpPr/>
        <p:nvPr/>
      </p:nvGrpSpPr>
      <p:grpSpPr>
        <a:xfrm>
          <a:off x="0" y="0"/>
          <a:ext cx="0" cy="0"/>
          <a:chOff x="0" y="0"/>
          <a:chExt cx="0" cy="0"/>
        </a:xfrm>
      </p:grpSpPr>
      <p:sp>
        <p:nvSpPr>
          <p:cNvPr id="106" name="Google Shape;106;p17"/>
          <p:cNvSpPr/>
          <p:nvPr/>
        </p:nvSpPr>
        <p:spPr>
          <a:xfrm>
            <a:off x="0" y="6553200"/>
            <a:ext cx="9144000" cy="304800"/>
          </a:xfrm>
          <a:prstGeom prst="rect">
            <a:avLst/>
          </a:prstGeom>
          <a:solidFill>
            <a:srgbClr val="FFBA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07" name="Google Shape;107;p17"/>
          <p:cNvSpPr/>
          <p:nvPr/>
        </p:nvSpPr>
        <p:spPr>
          <a:xfrm>
            <a:off x="0" y="762000"/>
            <a:ext cx="9144000" cy="762000"/>
          </a:xfrm>
          <a:prstGeom prst="rect">
            <a:avLst/>
          </a:prstGeom>
          <a:solidFill>
            <a:srgbClr val="0047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pic>
        <p:nvPicPr>
          <p:cNvPr descr="C:\Documents and Settings\dking\Desktop\55823Reece_Marketing_Cover\55823Reece9e_webdev.jpg" id="108" name="Google Shape;108;p17"/>
          <p:cNvPicPr preferRelativeResize="0"/>
          <p:nvPr/>
        </p:nvPicPr>
        <p:blipFill rotWithShape="1">
          <a:blip r:embed="rId2">
            <a:alphaModFix/>
          </a:blip>
          <a:srcRect b="23915" l="15732" r="-261" t="38251"/>
          <a:stretch/>
        </p:blipFill>
        <p:spPr>
          <a:xfrm>
            <a:off x="0" y="1512888"/>
            <a:ext cx="9170988" cy="5040312"/>
          </a:xfrm>
          <a:prstGeom prst="rect">
            <a:avLst/>
          </a:prstGeom>
          <a:noFill/>
          <a:ln>
            <a:noFill/>
          </a:ln>
        </p:spPr>
      </p:pic>
      <p:sp>
        <p:nvSpPr>
          <p:cNvPr id="109" name="Google Shape;109;p17"/>
          <p:cNvSpPr txBox="1"/>
          <p:nvPr/>
        </p:nvSpPr>
        <p:spPr>
          <a:xfrm>
            <a:off x="1588" y="0"/>
            <a:ext cx="9145587" cy="763588"/>
          </a:xfrm>
          <a:prstGeom prst="rect">
            <a:avLst/>
          </a:prstGeom>
          <a:solidFill>
            <a:srgbClr val="BABAB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Times New Roman"/>
                <a:ea typeface="Times New Roman"/>
                <a:cs typeface="Times New Roman"/>
                <a:sym typeface="Times New Roman"/>
              </a:rPr>
              <a:t>LECTURE PRESENTATIONS</a:t>
            </a:r>
            <a:endParaRPr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600">
                <a:solidFill>
                  <a:srgbClr val="000000"/>
                </a:solidFill>
                <a:latin typeface="Times New Roman"/>
                <a:ea typeface="Times New Roman"/>
                <a:cs typeface="Times New Roman"/>
                <a:sym typeface="Times New Roman"/>
              </a:rPr>
              <a:t>For CAMPBELL BIOLOGY, NINTH EDITION</a:t>
            </a:r>
            <a:endParaRPr b="1" i="1"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Jane B. Reece, Lisa A. Urry, Michael L. Cain, Steven A. Wasserman, Peter V. Minorsky, Robert B. Jackson</a:t>
            </a:r>
            <a:endParaRPr/>
          </a:p>
        </p:txBody>
      </p:sp>
      <p:sp>
        <p:nvSpPr>
          <p:cNvPr id="110" name="Google Shape;110;p17"/>
          <p:cNvSpPr/>
          <p:nvPr/>
        </p:nvSpPr>
        <p:spPr>
          <a:xfrm>
            <a:off x="152400" y="6604000"/>
            <a:ext cx="22860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 2011 Pearson Education, Inc.</a:t>
            </a:r>
            <a:endParaRPr/>
          </a:p>
        </p:txBody>
      </p:sp>
      <p:sp>
        <p:nvSpPr>
          <p:cNvPr id="111" name="Google Shape;111;p17"/>
          <p:cNvSpPr/>
          <p:nvPr/>
        </p:nvSpPr>
        <p:spPr>
          <a:xfrm>
            <a:off x="6705600" y="5562600"/>
            <a:ext cx="2362200" cy="838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Lectures by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Erin Barley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Kathleen Fitzpatrick</a:t>
            </a:r>
            <a:endParaRPr/>
          </a:p>
        </p:txBody>
      </p:sp>
      <p:sp>
        <p:nvSpPr>
          <p:cNvPr id="112" name="Google Shape;112;p17"/>
          <p:cNvSpPr txBox="1"/>
          <p:nvPr>
            <p:ph type="ctrTitle"/>
          </p:nvPr>
        </p:nvSpPr>
        <p:spPr>
          <a:xfrm>
            <a:off x="762000" y="2146300"/>
            <a:ext cx="779621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7"/>
          <p:cNvSpPr txBox="1"/>
          <p:nvPr>
            <p:ph idx="1" type="subTitle"/>
          </p:nvPr>
        </p:nvSpPr>
        <p:spPr>
          <a:xfrm>
            <a:off x="1447800" y="3746500"/>
            <a:ext cx="6421438"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Times"/>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14" name="Google Shape;114;p17"/>
          <p:cNvSpPr txBox="1"/>
          <p:nvPr>
            <p:ph idx="10" type="dt"/>
          </p:nvPr>
        </p:nvSpPr>
        <p:spPr>
          <a:xfrm>
            <a:off x="762000" y="6108700"/>
            <a:ext cx="191135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17"/>
          <p:cNvSpPr txBox="1"/>
          <p:nvPr>
            <p:ph idx="11" type="ftr"/>
          </p:nvPr>
        </p:nvSpPr>
        <p:spPr>
          <a:xfrm>
            <a:off x="3200400" y="6108700"/>
            <a:ext cx="2905125"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17"/>
          <p:cNvSpPr txBox="1"/>
          <p:nvPr>
            <p:ph idx="12" type="sldNum"/>
          </p:nvPr>
        </p:nvSpPr>
        <p:spPr>
          <a:xfrm>
            <a:off x="6629400" y="6108700"/>
            <a:ext cx="191135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7" name="Shape 117"/>
        <p:cNvGrpSpPr/>
        <p:nvPr/>
      </p:nvGrpSpPr>
      <p:grpSpPr>
        <a:xfrm>
          <a:off x="0" y="0"/>
          <a:ext cx="0" cy="0"/>
          <a:chOff x="0" y="0"/>
          <a:chExt cx="0" cy="0"/>
        </a:xfrm>
      </p:grpSpPr>
      <p:sp>
        <p:nvSpPr>
          <p:cNvPr id="118" name="Google Shape;118;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20" name="Google Shape;120;p1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3" name="Shape 123"/>
        <p:cNvGrpSpPr/>
        <p:nvPr/>
      </p:nvGrpSpPr>
      <p:grpSpPr>
        <a:xfrm>
          <a:off x="0" y="0"/>
          <a:ext cx="0" cy="0"/>
          <a:chOff x="0" y="0"/>
          <a:chExt cx="0" cy="0"/>
        </a:xfrm>
      </p:grpSpPr>
      <p:sp>
        <p:nvSpPr>
          <p:cNvPr id="124" name="Google Shape;124;p1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6" name="Google Shape;126;p19"/>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27" name="Google Shape;127;p1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0" name="Shape 130"/>
        <p:cNvGrpSpPr/>
        <p:nvPr/>
      </p:nvGrpSpPr>
      <p:grpSpPr>
        <a:xfrm>
          <a:off x="0" y="0"/>
          <a:ext cx="0" cy="0"/>
          <a:chOff x="0" y="0"/>
          <a:chExt cx="0" cy="0"/>
        </a:xfrm>
      </p:grpSpPr>
      <p:sp>
        <p:nvSpPr>
          <p:cNvPr id="131" name="Google Shape;131;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3" name="Google Shape;133;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4" name="Google Shape;134;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135" name="Google Shape;135;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136" name="Google Shape;136;p2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142" name="Google Shape;142;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43" name="Google Shape;143;p2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2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22"/>
          <p:cNvSpPr/>
          <p:nvPr>
            <p:ph idx="2" type="pic"/>
          </p:nvPr>
        </p:nvSpPr>
        <p:spPr>
          <a:xfrm>
            <a:off x="1792288" y="612775"/>
            <a:ext cx="5486400" cy="4114800"/>
          </a:xfrm>
          <a:prstGeom prst="rect">
            <a:avLst/>
          </a:prstGeom>
          <a:noFill/>
          <a:ln>
            <a:noFill/>
          </a:ln>
        </p:spPr>
      </p:sp>
      <p:sp>
        <p:nvSpPr>
          <p:cNvPr id="149" name="Google Shape;149;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150" name="Google Shape;150;p2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2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3"/>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56" name="Google Shape;156;p2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2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24"/>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24"/>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2" name="Google Shape;162;p2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1" name="Shape 171"/>
        <p:cNvGrpSpPr/>
        <p:nvPr/>
      </p:nvGrpSpPr>
      <p:grpSpPr>
        <a:xfrm>
          <a:off x="0" y="0"/>
          <a:ext cx="0" cy="0"/>
          <a:chOff x="0" y="0"/>
          <a:chExt cx="0" cy="0"/>
        </a:xfrm>
      </p:grpSpPr>
      <p:sp>
        <p:nvSpPr>
          <p:cNvPr id="172" name="Google Shape;172;p26"/>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26"/>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74" name="Google Shape;174;p2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7" name="Shape 177"/>
        <p:cNvGrpSpPr/>
        <p:nvPr/>
      </p:nvGrpSpPr>
      <p:grpSpPr>
        <a:xfrm>
          <a:off x="0" y="0"/>
          <a:ext cx="0" cy="0"/>
          <a:chOff x="0" y="0"/>
          <a:chExt cx="0" cy="0"/>
        </a:xfrm>
      </p:grpSpPr>
      <p:sp>
        <p:nvSpPr>
          <p:cNvPr id="178" name="Google Shape;178;p27"/>
          <p:cNvSpPr/>
          <p:nvPr/>
        </p:nvSpPr>
        <p:spPr>
          <a:xfrm>
            <a:off x="0" y="6553200"/>
            <a:ext cx="9144000" cy="304800"/>
          </a:xfrm>
          <a:prstGeom prst="rect">
            <a:avLst/>
          </a:prstGeom>
          <a:solidFill>
            <a:srgbClr val="FFBA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179" name="Google Shape;179;p27"/>
          <p:cNvSpPr/>
          <p:nvPr/>
        </p:nvSpPr>
        <p:spPr>
          <a:xfrm>
            <a:off x="0" y="762000"/>
            <a:ext cx="9144000" cy="762000"/>
          </a:xfrm>
          <a:prstGeom prst="rect">
            <a:avLst/>
          </a:prstGeom>
          <a:solidFill>
            <a:srgbClr val="0047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pic>
        <p:nvPicPr>
          <p:cNvPr descr="C:\Documents and Settings\dking\Desktop\55823Reece_Marketing_Cover\55823Reece9e_webdev.jpg" id="180" name="Google Shape;180;p27"/>
          <p:cNvPicPr preferRelativeResize="0"/>
          <p:nvPr/>
        </p:nvPicPr>
        <p:blipFill rotWithShape="1">
          <a:blip r:embed="rId2">
            <a:alphaModFix/>
          </a:blip>
          <a:srcRect b="23915" l="15732" r="-261" t="38251"/>
          <a:stretch/>
        </p:blipFill>
        <p:spPr>
          <a:xfrm>
            <a:off x="0" y="1512888"/>
            <a:ext cx="9170988" cy="5040312"/>
          </a:xfrm>
          <a:prstGeom prst="rect">
            <a:avLst/>
          </a:prstGeom>
          <a:noFill/>
          <a:ln>
            <a:noFill/>
          </a:ln>
        </p:spPr>
      </p:pic>
      <p:sp>
        <p:nvSpPr>
          <p:cNvPr id="181" name="Google Shape;181;p27"/>
          <p:cNvSpPr txBox="1"/>
          <p:nvPr/>
        </p:nvSpPr>
        <p:spPr>
          <a:xfrm>
            <a:off x="1588" y="0"/>
            <a:ext cx="9145587" cy="763588"/>
          </a:xfrm>
          <a:prstGeom prst="rect">
            <a:avLst/>
          </a:prstGeom>
          <a:solidFill>
            <a:srgbClr val="BABAB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Times New Roman"/>
                <a:ea typeface="Times New Roman"/>
                <a:cs typeface="Times New Roman"/>
                <a:sym typeface="Times New Roman"/>
              </a:rPr>
              <a:t>LECTURE PRESENTATIONS</a:t>
            </a:r>
            <a:endParaRPr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600">
                <a:solidFill>
                  <a:srgbClr val="000000"/>
                </a:solidFill>
                <a:latin typeface="Times New Roman"/>
                <a:ea typeface="Times New Roman"/>
                <a:cs typeface="Times New Roman"/>
                <a:sym typeface="Times New Roman"/>
              </a:rPr>
              <a:t>For CAMPBELL BIOLOGY, NINTH EDITION</a:t>
            </a:r>
            <a:endParaRPr b="1" i="1"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Jane B. Reece, Lisa A. Urry, Michael L. Cain, Steven A. Wasserman, Peter V. Minorsky, Robert B. Jackson</a:t>
            </a:r>
            <a:endParaRPr/>
          </a:p>
        </p:txBody>
      </p:sp>
      <p:sp>
        <p:nvSpPr>
          <p:cNvPr id="182" name="Google Shape;182;p27"/>
          <p:cNvSpPr/>
          <p:nvPr/>
        </p:nvSpPr>
        <p:spPr>
          <a:xfrm>
            <a:off x="152400" y="6604000"/>
            <a:ext cx="22860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 2011 Pearson Education, Inc.</a:t>
            </a:r>
            <a:endParaRPr/>
          </a:p>
        </p:txBody>
      </p:sp>
      <p:sp>
        <p:nvSpPr>
          <p:cNvPr id="183" name="Google Shape;183;p27"/>
          <p:cNvSpPr/>
          <p:nvPr/>
        </p:nvSpPr>
        <p:spPr>
          <a:xfrm>
            <a:off x="6705600" y="5562600"/>
            <a:ext cx="2362200" cy="838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Lectures by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Erin Barley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Kathleen Fitzpatrick</a:t>
            </a:r>
            <a:endParaRPr/>
          </a:p>
        </p:txBody>
      </p:sp>
      <p:sp>
        <p:nvSpPr>
          <p:cNvPr id="184" name="Google Shape;184;p27"/>
          <p:cNvSpPr txBox="1"/>
          <p:nvPr>
            <p:ph type="ctrTitle"/>
          </p:nvPr>
        </p:nvSpPr>
        <p:spPr>
          <a:xfrm>
            <a:off x="762000" y="2146300"/>
            <a:ext cx="779621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27"/>
          <p:cNvSpPr txBox="1"/>
          <p:nvPr>
            <p:ph idx="1" type="subTitle"/>
          </p:nvPr>
        </p:nvSpPr>
        <p:spPr>
          <a:xfrm>
            <a:off x="1447800" y="3746500"/>
            <a:ext cx="6421438"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Times"/>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186" name="Google Shape;186;p27"/>
          <p:cNvSpPr txBox="1"/>
          <p:nvPr>
            <p:ph idx="10" type="dt"/>
          </p:nvPr>
        </p:nvSpPr>
        <p:spPr>
          <a:xfrm>
            <a:off x="762000" y="6108700"/>
            <a:ext cx="191135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7"/>
          <p:cNvSpPr txBox="1"/>
          <p:nvPr>
            <p:ph idx="11" type="ftr"/>
          </p:nvPr>
        </p:nvSpPr>
        <p:spPr>
          <a:xfrm>
            <a:off x="3200400" y="6108700"/>
            <a:ext cx="2905125"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27"/>
          <p:cNvSpPr txBox="1"/>
          <p:nvPr>
            <p:ph idx="12" type="sldNum"/>
          </p:nvPr>
        </p:nvSpPr>
        <p:spPr>
          <a:xfrm>
            <a:off x="6629400" y="6108700"/>
            <a:ext cx="191135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9" name="Shape 189"/>
        <p:cNvGrpSpPr/>
        <p:nvPr/>
      </p:nvGrpSpPr>
      <p:grpSpPr>
        <a:xfrm>
          <a:off x="0" y="0"/>
          <a:ext cx="0" cy="0"/>
          <a:chOff x="0" y="0"/>
          <a:chExt cx="0" cy="0"/>
        </a:xfrm>
      </p:grpSpPr>
      <p:sp>
        <p:nvSpPr>
          <p:cNvPr id="190" name="Google Shape;190;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192" name="Google Shape;192;p2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2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2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5" name="Shape 195"/>
        <p:cNvGrpSpPr/>
        <p:nvPr/>
      </p:nvGrpSpPr>
      <p:grpSpPr>
        <a:xfrm>
          <a:off x="0" y="0"/>
          <a:ext cx="0" cy="0"/>
          <a:chOff x="0" y="0"/>
          <a:chExt cx="0" cy="0"/>
        </a:xfrm>
      </p:grpSpPr>
      <p:sp>
        <p:nvSpPr>
          <p:cNvPr id="196" name="Google Shape;196;p2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29"/>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8" name="Google Shape;198;p29"/>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199" name="Google Shape;199;p2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2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2" name="Shape 202"/>
        <p:cNvGrpSpPr/>
        <p:nvPr/>
      </p:nvGrpSpPr>
      <p:grpSpPr>
        <a:xfrm>
          <a:off x="0" y="0"/>
          <a:ext cx="0" cy="0"/>
          <a:chOff x="0" y="0"/>
          <a:chExt cx="0" cy="0"/>
        </a:xfrm>
      </p:grpSpPr>
      <p:sp>
        <p:nvSpPr>
          <p:cNvPr id="203" name="Google Shape;203;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5" name="Google Shape;205;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6" name="Google Shape;206;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07" name="Google Shape;207;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08" name="Google Shape;208;p3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3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1" name="Shape 211"/>
        <p:cNvGrpSpPr/>
        <p:nvPr/>
      </p:nvGrpSpPr>
      <p:grpSpPr>
        <a:xfrm>
          <a:off x="0" y="0"/>
          <a:ext cx="0" cy="0"/>
          <a:chOff x="0" y="0"/>
          <a:chExt cx="0" cy="0"/>
        </a:xfrm>
      </p:grpSpPr>
      <p:sp>
        <p:nvSpPr>
          <p:cNvPr id="212" name="Google Shape;212;p3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3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3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3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6" name="Shape 216"/>
        <p:cNvGrpSpPr/>
        <p:nvPr/>
      </p:nvGrpSpPr>
      <p:grpSpPr>
        <a:xfrm>
          <a:off x="0" y="0"/>
          <a:ext cx="0" cy="0"/>
          <a:chOff x="0" y="0"/>
          <a:chExt cx="0" cy="0"/>
        </a:xfrm>
      </p:grpSpPr>
      <p:sp>
        <p:nvSpPr>
          <p:cNvPr id="217" name="Google Shape;217;p3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8" name="Google Shape;218;p3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0" name="Shape 220"/>
        <p:cNvGrpSpPr/>
        <p:nvPr/>
      </p:nvGrpSpPr>
      <p:grpSpPr>
        <a:xfrm>
          <a:off x="0" y="0"/>
          <a:ext cx="0" cy="0"/>
          <a:chOff x="0" y="0"/>
          <a:chExt cx="0" cy="0"/>
        </a:xfrm>
      </p:grpSpPr>
      <p:sp>
        <p:nvSpPr>
          <p:cNvPr id="221" name="Google Shape;221;p3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223" name="Google Shape;223;p3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24" name="Google Shape;224;p3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3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7" name="Shape 227"/>
        <p:cNvGrpSpPr/>
        <p:nvPr/>
      </p:nvGrpSpPr>
      <p:grpSpPr>
        <a:xfrm>
          <a:off x="0" y="0"/>
          <a:ext cx="0" cy="0"/>
          <a:chOff x="0" y="0"/>
          <a:chExt cx="0" cy="0"/>
        </a:xfrm>
      </p:grpSpPr>
      <p:sp>
        <p:nvSpPr>
          <p:cNvPr id="228" name="Google Shape;228;p3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4"/>
          <p:cNvSpPr/>
          <p:nvPr>
            <p:ph idx="2" type="pic"/>
          </p:nvPr>
        </p:nvSpPr>
        <p:spPr>
          <a:xfrm>
            <a:off x="1792288" y="612775"/>
            <a:ext cx="5486400" cy="4114800"/>
          </a:xfrm>
          <a:prstGeom prst="rect">
            <a:avLst/>
          </a:prstGeom>
          <a:noFill/>
          <a:ln>
            <a:noFill/>
          </a:ln>
        </p:spPr>
      </p:sp>
      <p:sp>
        <p:nvSpPr>
          <p:cNvPr id="230" name="Google Shape;230;p3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231" name="Google Shape;231;p3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4" name="Shape 234"/>
        <p:cNvGrpSpPr/>
        <p:nvPr/>
      </p:nvGrpSpPr>
      <p:grpSpPr>
        <a:xfrm>
          <a:off x="0" y="0"/>
          <a:ext cx="0" cy="0"/>
          <a:chOff x="0" y="0"/>
          <a:chExt cx="0" cy="0"/>
        </a:xfrm>
      </p:grpSpPr>
      <p:sp>
        <p:nvSpPr>
          <p:cNvPr id="235" name="Google Shape;235;p3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6" name="Google Shape;236;p35"/>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7" name="Google Shape;237;p3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3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0" name="Shape 240"/>
        <p:cNvGrpSpPr/>
        <p:nvPr/>
      </p:nvGrpSpPr>
      <p:grpSpPr>
        <a:xfrm>
          <a:off x="0" y="0"/>
          <a:ext cx="0" cy="0"/>
          <a:chOff x="0" y="0"/>
          <a:chExt cx="0" cy="0"/>
        </a:xfrm>
      </p:grpSpPr>
      <p:sp>
        <p:nvSpPr>
          <p:cNvPr id="241" name="Google Shape;241;p36"/>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6"/>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3" name="Google Shape;243;p3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2" name="Shape 252"/>
        <p:cNvGrpSpPr/>
        <p:nvPr/>
      </p:nvGrpSpPr>
      <p:grpSpPr>
        <a:xfrm>
          <a:off x="0" y="0"/>
          <a:ext cx="0" cy="0"/>
          <a:chOff x="0" y="0"/>
          <a:chExt cx="0" cy="0"/>
        </a:xfrm>
      </p:grpSpPr>
      <p:sp>
        <p:nvSpPr>
          <p:cNvPr id="253" name="Google Shape;253;p3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5" name="Google Shape;255;p3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8" name="Shape 258"/>
        <p:cNvGrpSpPr/>
        <p:nvPr/>
      </p:nvGrpSpPr>
      <p:grpSpPr>
        <a:xfrm>
          <a:off x="0" y="0"/>
          <a:ext cx="0" cy="0"/>
          <a:chOff x="0" y="0"/>
          <a:chExt cx="0" cy="0"/>
        </a:xfrm>
      </p:grpSpPr>
      <p:sp>
        <p:nvSpPr>
          <p:cNvPr id="259" name="Google Shape;259;p39"/>
          <p:cNvSpPr/>
          <p:nvPr/>
        </p:nvSpPr>
        <p:spPr>
          <a:xfrm>
            <a:off x="0" y="6553200"/>
            <a:ext cx="9144000" cy="304800"/>
          </a:xfrm>
          <a:prstGeom prst="rect">
            <a:avLst/>
          </a:prstGeom>
          <a:solidFill>
            <a:srgbClr val="FFBA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260" name="Google Shape;260;p39"/>
          <p:cNvSpPr/>
          <p:nvPr/>
        </p:nvSpPr>
        <p:spPr>
          <a:xfrm>
            <a:off x="0" y="762000"/>
            <a:ext cx="9144000" cy="762000"/>
          </a:xfrm>
          <a:prstGeom prst="rect">
            <a:avLst/>
          </a:prstGeom>
          <a:solidFill>
            <a:srgbClr val="0047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pic>
        <p:nvPicPr>
          <p:cNvPr descr="C:\Documents and Settings\dking\Desktop\55823Reece_Marketing_Cover\55823Reece9e_webdev.jpg" id="261" name="Google Shape;261;p39"/>
          <p:cNvPicPr preferRelativeResize="0"/>
          <p:nvPr/>
        </p:nvPicPr>
        <p:blipFill rotWithShape="1">
          <a:blip r:embed="rId2">
            <a:alphaModFix/>
          </a:blip>
          <a:srcRect b="23915" l="15732" r="-261" t="38251"/>
          <a:stretch/>
        </p:blipFill>
        <p:spPr>
          <a:xfrm>
            <a:off x="0" y="1512888"/>
            <a:ext cx="9170988" cy="5040312"/>
          </a:xfrm>
          <a:prstGeom prst="rect">
            <a:avLst/>
          </a:prstGeom>
          <a:noFill/>
          <a:ln>
            <a:noFill/>
          </a:ln>
        </p:spPr>
      </p:pic>
      <p:sp>
        <p:nvSpPr>
          <p:cNvPr id="262" name="Google Shape;262;p39"/>
          <p:cNvSpPr txBox="1"/>
          <p:nvPr/>
        </p:nvSpPr>
        <p:spPr>
          <a:xfrm>
            <a:off x="1588" y="0"/>
            <a:ext cx="9145587" cy="763588"/>
          </a:xfrm>
          <a:prstGeom prst="rect">
            <a:avLst/>
          </a:prstGeom>
          <a:solidFill>
            <a:srgbClr val="BABAB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Times New Roman"/>
                <a:ea typeface="Times New Roman"/>
                <a:cs typeface="Times New Roman"/>
                <a:sym typeface="Times New Roman"/>
              </a:rPr>
              <a:t>LECTURE PRESENTATIONS</a:t>
            </a:r>
            <a:endParaRPr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600">
                <a:solidFill>
                  <a:srgbClr val="000000"/>
                </a:solidFill>
                <a:latin typeface="Times New Roman"/>
                <a:ea typeface="Times New Roman"/>
                <a:cs typeface="Times New Roman"/>
                <a:sym typeface="Times New Roman"/>
              </a:rPr>
              <a:t>For CAMPBELL BIOLOGY, NINTH EDITION</a:t>
            </a:r>
            <a:endParaRPr b="1" i="1"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Jane B. Reece, Lisa A. Urry, Michael L. Cain, Steven A. Wasserman, Peter V. Minorsky, Robert B. Jackson</a:t>
            </a:r>
            <a:endParaRPr/>
          </a:p>
        </p:txBody>
      </p:sp>
      <p:sp>
        <p:nvSpPr>
          <p:cNvPr id="263" name="Google Shape;263;p39"/>
          <p:cNvSpPr/>
          <p:nvPr/>
        </p:nvSpPr>
        <p:spPr>
          <a:xfrm>
            <a:off x="152400" y="6604000"/>
            <a:ext cx="22860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 2011 Pearson Education, Inc.</a:t>
            </a:r>
            <a:endParaRPr/>
          </a:p>
        </p:txBody>
      </p:sp>
      <p:sp>
        <p:nvSpPr>
          <p:cNvPr id="264" name="Google Shape;264;p39"/>
          <p:cNvSpPr/>
          <p:nvPr/>
        </p:nvSpPr>
        <p:spPr>
          <a:xfrm>
            <a:off x="6705600" y="5562600"/>
            <a:ext cx="2362200" cy="838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Lectures by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Erin Barley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Kathleen Fitzpatrick</a:t>
            </a:r>
            <a:endParaRPr/>
          </a:p>
        </p:txBody>
      </p:sp>
      <p:sp>
        <p:nvSpPr>
          <p:cNvPr id="265" name="Google Shape;265;p39"/>
          <p:cNvSpPr txBox="1"/>
          <p:nvPr>
            <p:ph type="ctrTitle"/>
          </p:nvPr>
        </p:nvSpPr>
        <p:spPr>
          <a:xfrm>
            <a:off x="762000" y="2146300"/>
            <a:ext cx="779621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9"/>
          <p:cNvSpPr txBox="1"/>
          <p:nvPr>
            <p:ph idx="1" type="subTitle"/>
          </p:nvPr>
        </p:nvSpPr>
        <p:spPr>
          <a:xfrm>
            <a:off x="1447800" y="3746500"/>
            <a:ext cx="6421438"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Times"/>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267" name="Google Shape;267;p39"/>
          <p:cNvSpPr txBox="1"/>
          <p:nvPr>
            <p:ph idx="10" type="dt"/>
          </p:nvPr>
        </p:nvSpPr>
        <p:spPr>
          <a:xfrm>
            <a:off x="762000" y="6108700"/>
            <a:ext cx="191135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8" name="Google Shape;268;p39"/>
          <p:cNvSpPr txBox="1"/>
          <p:nvPr>
            <p:ph idx="11" type="ftr"/>
          </p:nvPr>
        </p:nvSpPr>
        <p:spPr>
          <a:xfrm>
            <a:off x="3200400" y="6108700"/>
            <a:ext cx="2905125"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9"/>
          <p:cNvSpPr txBox="1"/>
          <p:nvPr>
            <p:ph idx="12" type="sldNum"/>
          </p:nvPr>
        </p:nvSpPr>
        <p:spPr>
          <a:xfrm>
            <a:off x="6629400" y="6108700"/>
            <a:ext cx="191135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0" name="Shape 270"/>
        <p:cNvGrpSpPr/>
        <p:nvPr/>
      </p:nvGrpSpPr>
      <p:grpSpPr>
        <a:xfrm>
          <a:off x="0" y="0"/>
          <a:ext cx="0" cy="0"/>
          <a:chOff x="0" y="0"/>
          <a:chExt cx="0" cy="0"/>
        </a:xfrm>
      </p:grpSpPr>
      <p:sp>
        <p:nvSpPr>
          <p:cNvPr id="271" name="Google Shape;271;p4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4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273" name="Google Shape;273;p4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4" name="Google Shape;274;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6" name="Shape 276"/>
        <p:cNvGrpSpPr/>
        <p:nvPr/>
      </p:nvGrpSpPr>
      <p:grpSpPr>
        <a:xfrm>
          <a:off x="0" y="0"/>
          <a:ext cx="0" cy="0"/>
          <a:chOff x="0" y="0"/>
          <a:chExt cx="0" cy="0"/>
        </a:xfrm>
      </p:grpSpPr>
      <p:sp>
        <p:nvSpPr>
          <p:cNvPr id="277" name="Google Shape;277;p4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41"/>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79" name="Google Shape;279;p41"/>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280" name="Google Shape;280;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1" name="Google Shape;281;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2" name="Google Shape;282;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83" name="Shape 283"/>
        <p:cNvGrpSpPr/>
        <p:nvPr/>
      </p:nvGrpSpPr>
      <p:grpSpPr>
        <a:xfrm>
          <a:off x="0" y="0"/>
          <a:ext cx="0" cy="0"/>
          <a:chOff x="0" y="0"/>
          <a:chExt cx="0" cy="0"/>
        </a:xfrm>
      </p:grpSpPr>
      <p:sp>
        <p:nvSpPr>
          <p:cNvPr id="284" name="Google Shape;28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5" name="Google Shape;285;p4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86" name="Google Shape;286;p4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87" name="Google Shape;287;p4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88" name="Google Shape;288;p4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89" name="Google Shape;289;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0" name="Google Shape;290;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2" name="Shape 292"/>
        <p:cNvGrpSpPr/>
        <p:nvPr/>
      </p:nvGrpSpPr>
      <p:grpSpPr>
        <a:xfrm>
          <a:off x="0" y="0"/>
          <a:ext cx="0" cy="0"/>
          <a:chOff x="0" y="0"/>
          <a:chExt cx="0" cy="0"/>
        </a:xfrm>
      </p:grpSpPr>
      <p:sp>
        <p:nvSpPr>
          <p:cNvPr id="293" name="Google Shape;293;p4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6" name="Google Shape;296;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 name="Google Shape;33;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7" name="Shape 297"/>
        <p:cNvGrpSpPr/>
        <p:nvPr/>
      </p:nvGrpSpPr>
      <p:grpSpPr>
        <a:xfrm>
          <a:off x="0" y="0"/>
          <a:ext cx="0" cy="0"/>
          <a:chOff x="0" y="0"/>
          <a:chExt cx="0" cy="0"/>
        </a:xfrm>
      </p:grpSpPr>
      <p:sp>
        <p:nvSpPr>
          <p:cNvPr id="298" name="Google Shape;298;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9" name="Google Shape;299;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0" name="Google Shape;300;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01" name="Shape 301"/>
        <p:cNvGrpSpPr/>
        <p:nvPr/>
      </p:nvGrpSpPr>
      <p:grpSpPr>
        <a:xfrm>
          <a:off x="0" y="0"/>
          <a:ext cx="0" cy="0"/>
          <a:chOff x="0" y="0"/>
          <a:chExt cx="0" cy="0"/>
        </a:xfrm>
      </p:grpSpPr>
      <p:sp>
        <p:nvSpPr>
          <p:cNvPr id="302" name="Google Shape;302;p45"/>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3" name="Google Shape;303;p45"/>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04" name="Google Shape;304;p45"/>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05" name="Google Shape;305;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6" name="Google Shape;306;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8" name="Shape 308"/>
        <p:cNvGrpSpPr/>
        <p:nvPr/>
      </p:nvGrpSpPr>
      <p:grpSpPr>
        <a:xfrm>
          <a:off x="0" y="0"/>
          <a:ext cx="0" cy="0"/>
          <a:chOff x="0" y="0"/>
          <a:chExt cx="0" cy="0"/>
        </a:xfrm>
      </p:grpSpPr>
      <p:sp>
        <p:nvSpPr>
          <p:cNvPr id="309" name="Google Shape;309;p4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0" name="Google Shape;310;p46"/>
          <p:cNvSpPr/>
          <p:nvPr>
            <p:ph idx="2" type="pic"/>
          </p:nvPr>
        </p:nvSpPr>
        <p:spPr>
          <a:xfrm>
            <a:off x="1792288" y="612775"/>
            <a:ext cx="5486400" cy="4114800"/>
          </a:xfrm>
          <a:prstGeom prst="rect">
            <a:avLst/>
          </a:prstGeom>
          <a:noFill/>
          <a:ln>
            <a:noFill/>
          </a:ln>
        </p:spPr>
      </p:sp>
      <p:sp>
        <p:nvSpPr>
          <p:cNvPr id="311" name="Google Shape;311;p46"/>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12" name="Google Shape;312;p4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4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5" name="Shape 315"/>
        <p:cNvGrpSpPr/>
        <p:nvPr/>
      </p:nvGrpSpPr>
      <p:grpSpPr>
        <a:xfrm>
          <a:off x="0" y="0"/>
          <a:ext cx="0" cy="0"/>
          <a:chOff x="0" y="0"/>
          <a:chExt cx="0" cy="0"/>
        </a:xfrm>
      </p:grpSpPr>
      <p:sp>
        <p:nvSpPr>
          <p:cNvPr id="316" name="Google Shape;316;p4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7" name="Google Shape;317;p47"/>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8" name="Google Shape;318;p4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9" name="Google Shape;319;p4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0" name="Google Shape;320;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1" name="Shape 321"/>
        <p:cNvGrpSpPr/>
        <p:nvPr/>
      </p:nvGrpSpPr>
      <p:grpSpPr>
        <a:xfrm>
          <a:off x="0" y="0"/>
          <a:ext cx="0" cy="0"/>
          <a:chOff x="0" y="0"/>
          <a:chExt cx="0" cy="0"/>
        </a:xfrm>
      </p:grpSpPr>
      <p:sp>
        <p:nvSpPr>
          <p:cNvPr id="322" name="Google Shape;322;p48"/>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3" name="Google Shape;323;p48"/>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24" name="Google Shape;324;p4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5" name="Google Shape;325;p4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6" name="Google Shape;326;p4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3" name="Shape 333"/>
        <p:cNvGrpSpPr/>
        <p:nvPr/>
      </p:nvGrpSpPr>
      <p:grpSpPr>
        <a:xfrm>
          <a:off x="0" y="0"/>
          <a:ext cx="0" cy="0"/>
          <a:chOff x="0" y="0"/>
          <a:chExt cx="0" cy="0"/>
        </a:xfrm>
      </p:grpSpPr>
      <p:sp>
        <p:nvSpPr>
          <p:cNvPr id="334" name="Google Shape;334;p50"/>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50"/>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36" name="Google Shape;336;p5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7" name="Google Shape;337;p5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8" name="Google Shape;338;p5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39" name="Shape 339"/>
        <p:cNvGrpSpPr/>
        <p:nvPr/>
      </p:nvGrpSpPr>
      <p:grpSpPr>
        <a:xfrm>
          <a:off x="0" y="0"/>
          <a:ext cx="0" cy="0"/>
          <a:chOff x="0" y="0"/>
          <a:chExt cx="0" cy="0"/>
        </a:xfrm>
      </p:grpSpPr>
      <p:sp>
        <p:nvSpPr>
          <p:cNvPr id="340" name="Google Shape;340;p51"/>
          <p:cNvSpPr/>
          <p:nvPr/>
        </p:nvSpPr>
        <p:spPr>
          <a:xfrm>
            <a:off x="0" y="6553200"/>
            <a:ext cx="9144000" cy="304800"/>
          </a:xfrm>
          <a:prstGeom prst="rect">
            <a:avLst/>
          </a:prstGeom>
          <a:solidFill>
            <a:srgbClr val="FFBA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341" name="Google Shape;341;p51"/>
          <p:cNvSpPr/>
          <p:nvPr/>
        </p:nvSpPr>
        <p:spPr>
          <a:xfrm>
            <a:off x="0" y="762000"/>
            <a:ext cx="9144000" cy="762000"/>
          </a:xfrm>
          <a:prstGeom prst="rect">
            <a:avLst/>
          </a:prstGeom>
          <a:solidFill>
            <a:srgbClr val="0047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pic>
        <p:nvPicPr>
          <p:cNvPr descr="C:\Documents and Settings\dking\Desktop\55823Reece_Marketing_Cover\55823Reece9e_webdev.jpg" id="342" name="Google Shape;342;p51"/>
          <p:cNvPicPr preferRelativeResize="0"/>
          <p:nvPr/>
        </p:nvPicPr>
        <p:blipFill rotWithShape="1">
          <a:blip r:embed="rId2">
            <a:alphaModFix/>
          </a:blip>
          <a:srcRect b="23915" l="15732" r="-261" t="38251"/>
          <a:stretch/>
        </p:blipFill>
        <p:spPr>
          <a:xfrm>
            <a:off x="0" y="1512888"/>
            <a:ext cx="9170988" cy="5040312"/>
          </a:xfrm>
          <a:prstGeom prst="rect">
            <a:avLst/>
          </a:prstGeom>
          <a:noFill/>
          <a:ln>
            <a:noFill/>
          </a:ln>
        </p:spPr>
      </p:pic>
      <p:sp>
        <p:nvSpPr>
          <p:cNvPr id="343" name="Google Shape;343;p51"/>
          <p:cNvSpPr txBox="1"/>
          <p:nvPr/>
        </p:nvSpPr>
        <p:spPr>
          <a:xfrm>
            <a:off x="1588" y="0"/>
            <a:ext cx="9145587" cy="763588"/>
          </a:xfrm>
          <a:prstGeom prst="rect">
            <a:avLst/>
          </a:prstGeom>
          <a:solidFill>
            <a:srgbClr val="BABABA"/>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0000"/>
                </a:solidFill>
                <a:latin typeface="Times New Roman"/>
                <a:ea typeface="Times New Roman"/>
                <a:cs typeface="Times New Roman"/>
                <a:sym typeface="Times New Roman"/>
              </a:rPr>
              <a:t>LECTURE PRESENTATIONS</a:t>
            </a:r>
            <a:endParaRPr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600">
                <a:solidFill>
                  <a:srgbClr val="000000"/>
                </a:solidFill>
                <a:latin typeface="Times New Roman"/>
                <a:ea typeface="Times New Roman"/>
                <a:cs typeface="Times New Roman"/>
                <a:sym typeface="Times New Roman"/>
              </a:rPr>
              <a:t>For CAMPBELL BIOLOGY, NINTH EDITION</a:t>
            </a:r>
            <a:endParaRPr b="1" i="1" sz="1600">
              <a:solidFill>
                <a:srgbClr val="000000"/>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200">
                <a:solidFill>
                  <a:srgbClr val="000000"/>
                </a:solidFill>
                <a:latin typeface="Times New Roman"/>
                <a:ea typeface="Times New Roman"/>
                <a:cs typeface="Times New Roman"/>
                <a:sym typeface="Times New Roman"/>
              </a:rPr>
              <a:t>Jane B. Reece, Lisa A. Urry, Michael L. Cain, Steven A. Wasserman, Peter V. Minorsky, Robert B. Jackson</a:t>
            </a:r>
            <a:endParaRPr/>
          </a:p>
        </p:txBody>
      </p:sp>
      <p:sp>
        <p:nvSpPr>
          <p:cNvPr id="344" name="Google Shape;344;p51"/>
          <p:cNvSpPr/>
          <p:nvPr/>
        </p:nvSpPr>
        <p:spPr>
          <a:xfrm>
            <a:off x="152400" y="6604000"/>
            <a:ext cx="2286000" cy="2286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000000"/>
                </a:solidFill>
                <a:latin typeface="Times New Roman"/>
                <a:ea typeface="Times New Roman"/>
                <a:cs typeface="Times New Roman"/>
                <a:sym typeface="Times New Roman"/>
              </a:rPr>
              <a:t>© 2011 Pearson Education, Inc.</a:t>
            </a:r>
            <a:endParaRPr/>
          </a:p>
        </p:txBody>
      </p:sp>
      <p:sp>
        <p:nvSpPr>
          <p:cNvPr id="345" name="Google Shape;345;p51"/>
          <p:cNvSpPr/>
          <p:nvPr/>
        </p:nvSpPr>
        <p:spPr>
          <a:xfrm>
            <a:off x="6705600" y="5562600"/>
            <a:ext cx="2362200" cy="838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Lectures by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Erin Barley</a:t>
            </a:r>
            <a:endParaRPr/>
          </a:p>
          <a:p>
            <a:pPr indent="0" lvl="0" marL="0" marR="0" rtl="0" algn="r">
              <a:spcBef>
                <a:spcPts val="0"/>
              </a:spcBef>
              <a:spcAft>
                <a:spcPts val="0"/>
              </a:spcAft>
              <a:buNone/>
            </a:pPr>
            <a:r>
              <a:rPr b="1" lang="en-US" sz="1600">
                <a:solidFill>
                  <a:srgbClr val="FFFFFF"/>
                </a:solidFill>
                <a:latin typeface="Times New Roman"/>
                <a:ea typeface="Times New Roman"/>
                <a:cs typeface="Times New Roman"/>
                <a:sym typeface="Times New Roman"/>
              </a:rPr>
              <a:t>Kathleen Fitzpatrick</a:t>
            </a:r>
            <a:endParaRPr/>
          </a:p>
        </p:txBody>
      </p:sp>
      <p:sp>
        <p:nvSpPr>
          <p:cNvPr id="346" name="Google Shape;346;p51"/>
          <p:cNvSpPr txBox="1"/>
          <p:nvPr>
            <p:ph type="ctrTitle"/>
          </p:nvPr>
        </p:nvSpPr>
        <p:spPr>
          <a:xfrm>
            <a:off x="762000" y="2146300"/>
            <a:ext cx="7796213"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51"/>
          <p:cNvSpPr txBox="1"/>
          <p:nvPr>
            <p:ph idx="1" type="subTitle"/>
          </p:nvPr>
        </p:nvSpPr>
        <p:spPr>
          <a:xfrm>
            <a:off x="1447800" y="3746500"/>
            <a:ext cx="6421438"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SzPts val="3200"/>
              <a:buFont typeface="Times"/>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p:txBody>
      </p:sp>
      <p:sp>
        <p:nvSpPr>
          <p:cNvPr id="348" name="Google Shape;348;p51"/>
          <p:cNvSpPr txBox="1"/>
          <p:nvPr>
            <p:ph idx="10" type="dt"/>
          </p:nvPr>
        </p:nvSpPr>
        <p:spPr>
          <a:xfrm>
            <a:off x="762000" y="6108700"/>
            <a:ext cx="191135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9" name="Google Shape;349;p51"/>
          <p:cNvSpPr txBox="1"/>
          <p:nvPr>
            <p:ph idx="11" type="ftr"/>
          </p:nvPr>
        </p:nvSpPr>
        <p:spPr>
          <a:xfrm>
            <a:off x="3200400" y="6108700"/>
            <a:ext cx="2905125"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0" name="Google Shape;350;p51"/>
          <p:cNvSpPr txBox="1"/>
          <p:nvPr>
            <p:ph idx="12" type="sldNum"/>
          </p:nvPr>
        </p:nvSpPr>
        <p:spPr>
          <a:xfrm>
            <a:off x="6629400" y="6108700"/>
            <a:ext cx="191135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51" name="Shape 351"/>
        <p:cNvGrpSpPr/>
        <p:nvPr/>
      </p:nvGrpSpPr>
      <p:grpSpPr>
        <a:xfrm>
          <a:off x="0" y="0"/>
          <a:ext cx="0" cy="0"/>
          <a:chOff x="0" y="0"/>
          <a:chExt cx="0" cy="0"/>
        </a:xfrm>
      </p:grpSpPr>
      <p:sp>
        <p:nvSpPr>
          <p:cNvPr id="352" name="Google Shape;352;p5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3" name="Google Shape;353;p5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Clr>
                <a:schemeClr val="dk1"/>
              </a:buClr>
              <a:buSzPts val="1800"/>
              <a:buFont typeface="Arial"/>
              <a:buNone/>
              <a:defRPr sz="1800"/>
            </a:lvl2pPr>
            <a:lvl3pPr indent="-228600" lvl="2" marL="1371600" algn="l">
              <a:spcBef>
                <a:spcPts val="320"/>
              </a:spcBef>
              <a:spcAft>
                <a:spcPts val="0"/>
              </a:spcAft>
              <a:buClr>
                <a:schemeClr val="dk1"/>
              </a:buClr>
              <a:buSzPts val="1600"/>
              <a:buFont typeface="Arial"/>
              <a:buNone/>
              <a:defRPr sz="1600"/>
            </a:lvl3pPr>
            <a:lvl4pPr indent="-228600" lvl="3" marL="1828800" algn="l">
              <a:spcBef>
                <a:spcPts val="280"/>
              </a:spcBef>
              <a:spcAft>
                <a:spcPts val="0"/>
              </a:spcAft>
              <a:buClr>
                <a:schemeClr val="dk1"/>
              </a:buClr>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
        <p:nvSpPr>
          <p:cNvPr id="354" name="Google Shape;354;p5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6" name="Google Shape;356;p5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7" name="Shape 357"/>
        <p:cNvGrpSpPr/>
        <p:nvPr/>
      </p:nvGrpSpPr>
      <p:grpSpPr>
        <a:xfrm>
          <a:off x="0" y="0"/>
          <a:ext cx="0" cy="0"/>
          <a:chOff x="0" y="0"/>
          <a:chExt cx="0" cy="0"/>
        </a:xfrm>
      </p:grpSpPr>
      <p:sp>
        <p:nvSpPr>
          <p:cNvPr id="358" name="Google Shape;358;p5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9" name="Google Shape;359;p53"/>
          <p:cNvSpPr txBox="1"/>
          <p:nvPr>
            <p:ph idx="1" type="body"/>
          </p:nvPr>
        </p:nvSpPr>
        <p:spPr>
          <a:xfrm>
            <a:off x="6858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0" name="Google Shape;360;p53"/>
          <p:cNvSpPr txBox="1"/>
          <p:nvPr>
            <p:ph idx="2" type="body"/>
          </p:nvPr>
        </p:nvSpPr>
        <p:spPr>
          <a:xfrm>
            <a:off x="4648200" y="1981200"/>
            <a:ext cx="38100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Clr>
                <a:schemeClr val="dk1"/>
              </a:buClr>
              <a:buSzPts val="2400"/>
              <a:buFont typeface="Arial"/>
              <a:buChar char="–"/>
              <a:defRPr sz="2400"/>
            </a:lvl2pPr>
            <a:lvl3pPr indent="-355600" lvl="2" marL="1371600" algn="l">
              <a:spcBef>
                <a:spcPts val="400"/>
              </a:spcBef>
              <a:spcAft>
                <a:spcPts val="0"/>
              </a:spcAft>
              <a:buClr>
                <a:schemeClr val="dk1"/>
              </a:buClr>
              <a:buSzPts val="2000"/>
              <a:buFont typeface="Arial"/>
              <a:buChar char="•"/>
              <a:defRPr sz="2000"/>
            </a:lvl3pPr>
            <a:lvl4pPr indent="-342900" lvl="3" marL="1828800" algn="l">
              <a:spcBef>
                <a:spcPts val="360"/>
              </a:spcBef>
              <a:spcAft>
                <a:spcPts val="0"/>
              </a:spcAft>
              <a:buClr>
                <a:schemeClr val="dk1"/>
              </a:buClr>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61" name="Google Shape;361;p5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5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5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4" name="Shape 364"/>
        <p:cNvGrpSpPr/>
        <p:nvPr/>
      </p:nvGrpSpPr>
      <p:grpSpPr>
        <a:xfrm>
          <a:off x="0" y="0"/>
          <a:ext cx="0" cy="0"/>
          <a:chOff x="0" y="0"/>
          <a:chExt cx="0" cy="0"/>
        </a:xfrm>
      </p:grpSpPr>
      <p:sp>
        <p:nvSpPr>
          <p:cNvPr id="365" name="Google Shape;365;p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5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67" name="Google Shape;367;p5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68" name="Google Shape;368;p5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Clr>
                <a:schemeClr val="dk1"/>
              </a:buClr>
              <a:buSzPts val="2000"/>
              <a:buFont typeface="Arial"/>
              <a:buNone/>
              <a:defRPr b="1" sz="2000"/>
            </a:lvl2pPr>
            <a:lvl3pPr indent="-228600" lvl="2" marL="1371600" algn="l">
              <a:spcBef>
                <a:spcPts val="360"/>
              </a:spcBef>
              <a:spcAft>
                <a:spcPts val="0"/>
              </a:spcAft>
              <a:buClr>
                <a:schemeClr val="dk1"/>
              </a:buClr>
              <a:buSzPts val="1800"/>
              <a:buFont typeface="Arial"/>
              <a:buNone/>
              <a:defRPr b="1" sz="1800"/>
            </a:lvl3pPr>
            <a:lvl4pPr indent="-228600" lvl="3" marL="1828800" algn="l">
              <a:spcBef>
                <a:spcPts val="320"/>
              </a:spcBef>
              <a:spcAft>
                <a:spcPts val="0"/>
              </a:spcAft>
              <a:buClr>
                <a:schemeClr val="dk1"/>
              </a:buClr>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369" name="Google Shape;369;p5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Clr>
                <a:schemeClr val="dk1"/>
              </a:buClr>
              <a:buSzPts val="2000"/>
              <a:buFont typeface="Arial"/>
              <a:buChar char="–"/>
              <a:defRPr sz="2000"/>
            </a:lvl2pPr>
            <a:lvl3pPr indent="-342900" lvl="2" marL="1371600" algn="l">
              <a:spcBef>
                <a:spcPts val="360"/>
              </a:spcBef>
              <a:spcAft>
                <a:spcPts val="0"/>
              </a:spcAft>
              <a:buClr>
                <a:schemeClr val="dk1"/>
              </a:buClr>
              <a:buSzPts val="1800"/>
              <a:buFont typeface="Arial"/>
              <a:buChar char="•"/>
              <a:defRPr sz="1800"/>
            </a:lvl3pPr>
            <a:lvl4pPr indent="-330200" lvl="3" marL="1828800" algn="l">
              <a:spcBef>
                <a:spcPts val="320"/>
              </a:spcBef>
              <a:spcAft>
                <a:spcPts val="0"/>
              </a:spcAft>
              <a:buClr>
                <a:schemeClr val="dk1"/>
              </a:buClr>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370" name="Google Shape;370;p5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1" name="Google Shape;371;p5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5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9" name="Google Shape;39;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3" name="Shape 373"/>
        <p:cNvGrpSpPr/>
        <p:nvPr/>
      </p:nvGrpSpPr>
      <p:grpSpPr>
        <a:xfrm>
          <a:off x="0" y="0"/>
          <a:ext cx="0" cy="0"/>
          <a:chOff x="0" y="0"/>
          <a:chExt cx="0" cy="0"/>
        </a:xfrm>
      </p:grpSpPr>
      <p:sp>
        <p:nvSpPr>
          <p:cNvPr id="374" name="Google Shape;374;p5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5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7" name="Google Shape;377;p5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8" name="Shape 378"/>
        <p:cNvGrpSpPr/>
        <p:nvPr/>
      </p:nvGrpSpPr>
      <p:grpSpPr>
        <a:xfrm>
          <a:off x="0" y="0"/>
          <a:ext cx="0" cy="0"/>
          <a:chOff x="0" y="0"/>
          <a:chExt cx="0" cy="0"/>
        </a:xfrm>
      </p:grpSpPr>
      <p:sp>
        <p:nvSpPr>
          <p:cNvPr id="379" name="Google Shape;379;p5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0" name="Google Shape;380;p5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5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2" name="Shape 382"/>
        <p:cNvGrpSpPr/>
        <p:nvPr/>
      </p:nvGrpSpPr>
      <p:grpSpPr>
        <a:xfrm>
          <a:off x="0" y="0"/>
          <a:ext cx="0" cy="0"/>
          <a:chOff x="0" y="0"/>
          <a:chExt cx="0" cy="0"/>
        </a:xfrm>
      </p:grpSpPr>
      <p:sp>
        <p:nvSpPr>
          <p:cNvPr id="383" name="Google Shape;383;p5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4" name="Google Shape;384;p5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Clr>
                <a:schemeClr val="dk1"/>
              </a:buClr>
              <a:buSzPts val="2800"/>
              <a:buFont typeface="Arial"/>
              <a:buChar char="–"/>
              <a:defRPr sz="2800"/>
            </a:lvl2pPr>
            <a:lvl3pPr indent="-381000" lvl="2" marL="1371600" algn="l">
              <a:spcBef>
                <a:spcPts val="480"/>
              </a:spcBef>
              <a:spcAft>
                <a:spcPts val="0"/>
              </a:spcAft>
              <a:buClr>
                <a:schemeClr val="dk1"/>
              </a:buClr>
              <a:buSzPts val="2400"/>
              <a:buFont typeface="Arial"/>
              <a:buChar char="•"/>
              <a:defRPr sz="2400"/>
            </a:lvl3pPr>
            <a:lvl4pPr indent="-355600" lvl="3" marL="1828800" algn="l">
              <a:spcBef>
                <a:spcPts val="400"/>
              </a:spcBef>
              <a:spcAft>
                <a:spcPts val="0"/>
              </a:spcAft>
              <a:buClr>
                <a:schemeClr val="dk1"/>
              </a:buClr>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385" name="Google Shape;385;p5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86" name="Google Shape;386;p5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5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8" name="Google Shape;388;p5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89" name="Shape 389"/>
        <p:cNvGrpSpPr/>
        <p:nvPr/>
      </p:nvGrpSpPr>
      <p:grpSpPr>
        <a:xfrm>
          <a:off x="0" y="0"/>
          <a:ext cx="0" cy="0"/>
          <a:chOff x="0" y="0"/>
          <a:chExt cx="0" cy="0"/>
        </a:xfrm>
      </p:grpSpPr>
      <p:sp>
        <p:nvSpPr>
          <p:cNvPr id="390" name="Google Shape;390;p5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58"/>
          <p:cNvSpPr/>
          <p:nvPr>
            <p:ph idx="2" type="pic"/>
          </p:nvPr>
        </p:nvSpPr>
        <p:spPr>
          <a:xfrm>
            <a:off x="1792288" y="612775"/>
            <a:ext cx="5486400" cy="4114800"/>
          </a:xfrm>
          <a:prstGeom prst="rect">
            <a:avLst/>
          </a:prstGeom>
          <a:noFill/>
          <a:ln>
            <a:noFill/>
          </a:ln>
        </p:spPr>
      </p:sp>
      <p:sp>
        <p:nvSpPr>
          <p:cNvPr id="392" name="Google Shape;392;p5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Clr>
                <a:schemeClr val="dk1"/>
              </a:buClr>
              <a:buSzPts val="1200"/>
              <a:buFont typeface="Arial"/>
              <a:buNone/>
              <a:defRPr sz="1200"/>
            </a:lvl2pPr>
            <a:lvl3pPr indent="-228600" lvl="2" marL="1371600" algn="l">
              <a:spcBef>
                <a:spcPts val="200"/>
              </a:spcBef>
              <a:spcAft>
                <a:spcPts val="0"/>
              </a:spcAft>
              <a:buClr>
                <a:schemeClr val="dk1"/>
              </a:buClr>
              <a:buSzPts val="1000"/>
              <a:buFont typeface="Arial"/>
              <a:buNone/>
              <a:defRPr sz="1000"/>
            </a:lvl3pPr>
            <a:lvl4pPr indent="-228600" lvl="3" marL="1828800" algn="l">
              <a:spcBef>
                <a:spcPts val="180"/>
              </a:spcBef>
              <a:spcAft>
                <a:spcPts val="0"/>
              </a:spcAft>
              <a:buClr>
                <a:schemeClr val="dk1"/>
              </a:buClr>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
        <p:nvSpPr>
          <p:cNvPr id="393" name="Google Shape;393;p5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4" name="Google Shape;394;p5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5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96" name="Shape 396"/>
        <p:cNvGrpSpPr/>
        <p:nvPr/>
      </p:nvGrpSpPr>
      <p:grpSpPr>
        <a:xfrm>
          <a:off x="0" y="0"/>
          <a:ext cx="0" cy="0"/>
          <a:chOff x="0" y="0"/>
          <a:chExt cx="0" cy="0"/>
        </a:xfrm>
      </p:grpSpPr>
      <p:sp>
        <p:nvSpPr>
          <p:cNvPr id="397" name="Google Shape;397;p5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8" name="Google Shape;398;p59"/>
          <p:cNvSpPr txBox="1"/>
          <p:nvPr>
            <p:ph idx="1" type="body"/>
          </p:nvPr>
        </p:nvSpPr>
        <p:spPr>
          <a:xfrm rot="5400000">
            <a:off x="2514600" y="152400"/>
            <a:ext cx="4114800" cy="7772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9" name="Google Shape;399;p5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5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1" name="Google Shape;401;p5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2" name="Shape 402"/>
        <p:cNvGrpSpPr/>
        <p:nvPr/>
      </p:nvGrpSpPr>
      <p:grpSpPr>
        <a:xfrm>
          <a:off x="0" y="0"/>
          <a:ext cx="0" cy="0"/>
          <a:chOff x="0" y="0"/>
          <a:chExt cx="0" cy="0"/>
        </a:xfrm>
      </p:grpSpPr>
      <p:sp>
        <p:nvSpPr>
          <p:cNvPr id="403" name="Google Shape;403;p60"/>
          <p:cNvSpPr txBox="1"/>
          <p:nvPr>
            <p:ph type="title"/>
          </p:nvPr>
        </p:nvSpPr>
        <p:spPr>
          <a:xfrm rot="5400000">
            <a:off x="4743450" y="2381250"/>
            <a:ext cx="5486400" cy="1943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4" name="Google Shape;404;p60"/>
          <p:cNvSpPr txBox="1"/>
          <p:nvPr>
            <p:ph idx="1" type="body"/>
          </p:nvPr>
        </p:nvSpPr>
        <p:spPr>
          <a:xfrm rot="5400000">
            <a:off x="781050" y="514350"/>
            <a:ext cx="5486400" cy="56769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5" name="Google Shape;405;p6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6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6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spcBef>
                <a:spcPts val="0"/>
              </a:spcBef>
              <a:buNone/>
              <a:defRPr sz="1400">
                <a:solidFill>
                  <a:srgbClr val="000000"/>
                </a:solidFill>
                <a:latin typeface="Arial"/>
                <a:ea typeface="Arial"/>
                <a:cs typeface="Arial"/>
                <a:sym typeface="Arial"/>
              </a:defRPr>
            </a:lvl1pPr>
            <a:lvl2pPr indent="0" lvl="1" marL="0" marR="0" algn="r">
              <a:spcBef>
                <a:spcPts val="0"/>
              </a:spcBef>
              <a:buNone/>
              <a:defRPr sz="1400">
                <a:solidFill>
                  <a:srgbClr val="000000"/>
                </a:solidFill>
                <a:latin typeface="Arial"/>
                <a:ea typeface="Arial"/>
                <a:cs typeface="Arial"/>
                <a:sym typeface="Arial"/>
              </a:defRPr>
            </a:lvl2pPr>
            <a:lvl3pPr indent="0" lvl="2" marL="0" marR="0" algn="r">
              <a:spcBef>
                <a:spcPts val="0"/>
              </a:spcBef>
              <a:buNone/>
              <a:defRPr sz="1400">
                <a:solidFill>
                  <a:srgbClr val="000000"/>
                </a:solidFill>
                <a:latin typeface="Arial"/>
                <a:ea typeface="Arial"/>
                <a:cs typeface="Arial"/>
                <a:sym typeface="Arial"/>
              </a:defRPr>
            </a:lvl3pPr>
            <a:lvl4pPr indent="0" lvl="3" marL="0" marR="0" algn="r">
              <a:spcBef>
                <a:spcPts val="0"/>
              </a:spcBef>
              <a:buNone/>
              <a:defRPr sz="1400">
                <a:solidFill>
                  <a:srgbClr val="000000"/>
                </a:solidFill>
                <a:latin typeface="Arial"/>
                <a:ea typeface="Arial"/>
                <a:cs typeface="Arial"/>
                <a:sym typeface="Arial"/>
              </a:defRPr>
            </a:lvl4pPr>
            <a:lvl5pPr indent="0" lvl="4" marL="0" marR="0" algn="r">
              <a:spcBef>
                <a:spcPts val="0"/>
              </a:spcBef>
              <a:buNone/>
              <a:defRPr sz="1400">
                <a:solidFill>
                  <a:srgbClr val="000000"/>
                </a:solidFill>
                <a:latin typeface="Arial"/>
                <a:ea typeface="Arial"/>
                <a:cs typeface="Arial"/>
                <a:sym typeface="Arial"/>
              </a:defRPr>
            </a:lvl5pPr>
            <a:lvl6pPr indent="0" lvl="5" marL="0" marR="0" algn="r">
              <a:spcBef>
                <a:spcPts val="0"/>
              </a:spcBef>
              <a:buNone/>
              <a:defRPr sz="1400">
                <a:solidFill>
                  <a:srgbClr val="000000"/>
                </a:solidFill>
                <a:latin typeface="Arial"/>
                <a:ea typeface="Arial"/>
                <a:cs typeface="Arial"/>
                <a:sym typeface="Arial"/>
              </a:defRPr>
            </a:lvl6pPr>
            <a:lvl7pPr indent="0" lvl="6" marL="0" marR="0" algn="r">
              <a:spcBef>
                <a:spcPts val="0"/>
              </a:spcBef>
              <a:buNone/>
              <a:defRPr sz="1400">
                <a:solidFill>
                  <a:srgbClr val="000000"/>
                </a:solidFill>
                <a:latin typeface="Arial"/>
                <a:ea typeface="Arial"/>
                <a:cs typeface="Arial"/>
                <a:sym typeface="Arial"/>
              </a:defRPr>
            </a:lvl7pPr>
            <a:lvl8pPr indent="0" lvl="7" marL="0" marR="0" algn="r">
              <a:spcBef>
                <a:spcPts val="0"/>
              </a:spcBef>
              <a:buNone/>
              <a:defRPr sz="1400">
                <a:solidFill>
                  <a:srgbClr val="000000"/>
                </a:solidFill>
                <a:latin typeface="Arial"/>
                <a:ea typeface="Arial"/>
                <a:cs typeface="Arial"/>
                <a:sym typeface="Arial"/>
              </a:defRPr>
            </a:lvl8pPr>
            <a:lvl9pPr indent="0" lvl="8" marL="0" marR="0" algn="r">
              <a:spcBef>
                <a:spcPts val="0"/>
              </a:spcBef>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5" name="Google Shape;45;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 name="Google Shape;52;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3" name="Google Shape;53;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4" name="Google Shape;54;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4.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2" Type="http://schemas.openxmlformats.org/officeDocument/2006/relationships/theme" Target="../theme/theme6.xml"/><Relationship Id="rId9" Type="http://schemas.openxmlformats.org/officeDocument/2006/relationships/slideLayout" Target="../slideLayouts/slideLayout53.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9pPr>
          </a:lstStyle>
          <a:p/>
        </p:txBody>
      </p:sp>
      <p:sp>
        <p:nvSpPr>
          <p:cNvPr id="86" name="Google Shape;86;p13"/>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D1300D"/>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7" name="Google Shape;87;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8" name="Google Shape;88;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9" name="Google Shape;8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25"/>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9pPr>
          </a:lstStyle>
          <a:p/>
        </p:txBody>
      </p:sp>
      <p:sp>
        <p:nvSpPr>
          <p:cNvPr id="167" name="Google Shape;167;p25"/>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D1300D"/>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68" name="Google Shape;168;p2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9" name="Google Shape;169;p2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70" name="Google Shape;170;p2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37"/>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9pPr>
          </a:lstStyle>
          <a:p/>
        </p:txBody>
      </p:sp>
      <p:sp>
        <p:nvSpPr>
          <p:cNvPr id="248" name="Google Shape;248;p37"/>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D1300D"/>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9" name="Google Shape;249;p3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0" name="Google Shape;250;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51" name="Google Shape;251;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49"/>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1" i="0" sz="3600" u="none" cap="none" strike="noStrike">
                <a:solidFill>
                  <a:schemeClr val="dk2"/>
                </a:solidFill>
                <a:latin typeface="Times New Roman"/>
                <a:ea typeface="Times New Roman"/>
                <a:cs typeface="Times New Roman"/>
                <a:sym typeface="Times New Roman"/>
              </a:defRPr>
            </a:lvl9pPr>
          </a:lstStyle>
          <a:p/>
        </p:txBody>
      </p:sp>
      <p:sp>
        <p:nvSpPr>
          <p:cNvPr id="329" name="Google Shape;329;p49"/>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D1300D"/>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30" name="Google Shape;330;p4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1" name="Google Shape;331;p4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sz="14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2" name="Google Shape;332;p4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rgbClr val="000000"/>
                </a:solidFill>
                <a:latin typeface="Arial"/>
                <a:ea typeface="Arial"/>
                <a:cs typeface="Arial"/>
                <a:sym typeface="Arial"/>
              </a:defRPr>
            </a:lvl1pPr>
            <a:lvl2pPr indent="0" lvl="1" marL="0" marR="0" rtl="0" algn="r">
              <a:spcBef>
                <a:spcPts val="0"/>
              </a:spcBef>
              <a:spcAft>
                <a:spcPts val="0"/>
              </a:spcAft>
              <a:buNone/>
              <a:defRPr sz="1400">
                <a:solidFill>
                  <a:srgbClr val="000000"/>
                </a:solidFill>
                <a:latin typeface="Arial"/>
                <a:ea typeface="Arial"/>
                <a:cs typeface="Arial"/>
                <a:sym typeface="Arial"/>
              </a:defRPr>
            </a:lvl2pPr>
            <a:lvl3pPr indent="0" lvl="2" marL="0" marR="0" rtl="0" algn="r">
              <a:spcBef>
                <a:spcPts val="0"/>
              </a:spcBef>
              <a:spcAft>
                <a:spcPts val="0"/>
              </a:spcAft>
              <a:buNone/>
              <a:defRPr sz="1400">
                <a:solidFill>
                  <a:srgbClr val="000000"/>
                </a:solidFill>
                <a:latin typeface="Arial"/>
                <a:ea typeface="Arial"/>
                <a:cs typeface="Arial"/>
                <a:sym typeface="Arial"/>
              </a:defRPr>
            </a:lvl3pPr>
            <a:lvl4pPr indent="0" lvl="3" marL="0" marR="0" rtl="0" algn="r">
              <a:spcBef>
                <a:spcPts val="0"/>
              </a:spcBef>
              <a:spcAft>
                <a:spcPts val="0"/>
              </a:spcAft>
              <a:buNone/>
              <a:defRPr sz="1400">
                <a:solidFill>
                  <a:srgbClr val="000000"/>
                </a:solidFill>
                <a:latin typeface="Arial"/>
                <a:ea typeface="Arial"/>
                <a:cs typeface="Arial"/>
                <a:sym typeface="Arial"/>
              </a:defRPr>
            </a:lvl4pPr>
            <a:lvl5pPr indent="0" lvl="4" marL="0" marR="0" rtl="0" algn="r">
              <a:spcBef>
                <a:spcPts val="0"/>
              </a:spcBef>
              <a:spcAft>
                <a:spcPts val="0"/>
              </a:spcAft>
              <a:buNone/>
              <a:defRPr sz="1400">
                <a:solidFill>
                  <a:srgbClr val="000000"/>
                </a:solidFill>
                <a:latin typeface="Arial"/>
                <a:ea typeface="Arial"/>
                <a:cs typeface="Arial"/>
                <a:sym typeface="Arial"/>
              </a:defRPr>
            </a:lvl5pPr>
            <a:lvl6pPr indent="0" lvl="5" marL="0" marR="0" rtl="0" algn="r">
              <a:spcBef>
                <a:spcPts val="0"/>
              </a:spcBef>
              <a:spcAft>
                <a:spcPts val="0"/>
              </a:spcAft>
              <a:buNone/>
              <a:defRPr sz="1400">
                <a:solidFill>
                  <a:srgbClr val="000000"/>
                </a:solidFill>
                <a:latin typeface="Arial"/>
                <a:ea typeface="Arial"/>
                <a:cs typeface="Arial"/>
                <a:sym typeface="Arial"/>
              </a:defRPr>
            </a:lvl6pPr>
            <a:lvl7pPr indent="0" lvl="6" marL="0" marR="0" rtl="0" algn="r">
              <a:spcBef>
                <a:spcPts val="0"/>
              </a:spcBef>
              <a:spcAft>
                <a:spcPts val="0"/>
              </a:spcAft>
              <a:buNone/>
              <a:defRPr sz="1400">
                <a:solidFill>
                  <a:srgbClr val="000000"/>
                </a:solidFill>
                <a:latin typeface="Arial"/>
                <a:ea typeface="Arial"/>
                <a:cs typeface="Arial"/>
                <a:sym typeface="Arial"/>
              </a:defRPr>
            </a:lvl7pPr>
            <a:lvl8pPr indent="0" lvl="7" marL="0" marR="0" rtl="0" algn="r">
              <a:spcBef>
                <a:spcPts val="0"/>
              </a:spcBef>
              <a:spcAft>
                <a:spcPts val="0"/>
              </a:spcAft>
              <a:buNone/>
              <a:defRPr sz="1400">
                <a:solidFill>
                  <a:srgbClr val="000000"/>
                </a:solidFill>
                <a:latin typeface="Arial"/>
                <a:ea typeface="Arial"/>
                <a:cs typeface="Arial"/>
                <a:sym typeface="Arial"/>
              </a:defRPr>
            </a:lvl8pPr>
            <a:lvl9pPr indent="0" lvl="8" marL="0" marR="0" rtl="0" algn="r">
              <a:spcBef>
                <a:spcPts val="0"/>
              </a:spcBef>
              <a:spcAft>
                <a:spcPts val="0"/>
              </a:spcAft>
              <a:buNone/>
              <a:defRPr sz="1400">
                <a:solidFill>
                  <a:srgbClr val="00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6.xml"/><Relationship Id="rId3"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7.xml"/><Relationship Id="rId3" Type="http://schemas.openxmlformats.org/officeDocument/2006/relationships/image" Target="../media/image1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2.jpg"/><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hyperlink" Target="http://www.wisegeek.com/what-is-tyrosine.htm" TargetMode="External"/><Relationship Id="rId4" Type="http://schemas.openxmlformats.org/officeDocument/2006/relationships/hyperlink" Target="http://www.wisegeek.com/what-are-maois.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1"/>
          <p:cNvSpPr txBox="1"/>
          <p:nvPr>
            <p:ph type="ctrTitle"/>
          </p:nvPr>
        </p:nvSpPr>
        <p:spPr>
          <a:xfrm>
            <a:off x="685800" y="762000"/>
            <a:ext cx="7772400" cy="3276601"/>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Calibri"/>
              <a:buNone/>
            </a:pPr>
            <a:r>
              <a:rPr b="1" lang="en-US">
                <a:solidFill>
                  <a:srgbClr val="0070C0"/>
                </a:solidFill>
                <a:latin typeface="Calibri"/>
                <a:ea typeface="Calibri"/>
                <a:cs typeface="Calibri"/>
                <a:sym typeface="Calibri"/>
              </a:rPr>
              <a:t> Amino Acids and Peptides</a:t>
            </a:r>
            <a:endParaRPr b="1">
              <a:solidFill>
                <a:srgbClr val="0070C0"/>
              </a:solidFill>
              <a:latin typeface="Calibri"/>
              <a:ea typeface="Calibri"/>
              <a:cs typeface="Calibri"/>
              <a:sym typeface="Calibri"/>
            </a:endParaRPr>
          </a:p>
        </p:txBody>
      </p:sp>
      <p:sp>
        <p:nvSpPr>
          <p:cNvPr id="414" name="Google Shape;414;p61"/>
          <p:cNvSpPr txBox="1"/>
          <p:nvPr>
            <p:ph idx="1" type="subTitle"/>
          </p:nvPr>
        </p:nvSpPr>
        <p:spPr>
          <a:xfrm>
            <a:off x="1828800" y="4495800"/>
            <a:ext cx="5410200" cy="12192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t/>
            </a:r>
            <a:endParaRPr b="1">
              <a:solidFill>
                <a:schemeClr val="dk1"/>
              </a:solidFill>
              <a:latin typeface="Times New Roman"/>
              <a:ea typeface="Times New Roman"/>
              <a:cs typeface="Times New Roman"/>
              <a:sym typeface="Times New Roman"/>
            </a:endParaRPr>
          </a:p>
          <a:p>
            <a:pPr indent="0" lvl="0" marL="0" rtl="0" algn="ctr">
              <a:spcBef>
                <a:spcPts val="640"/>
              </a:spcBef>
              <a:spcAft>
                <a:spcPts val="0"/>
              </a:spcAft>
              <a:buClr>
                <a:srgbClr val="888888"/>
              </a:buClr>
              <a:buSzPts val="3200"/>
              <a:buNone/>
            </a:pPr>
            <a:r>
              <a:t/>
            </a:r>
            <a:endParaRPr b="1">
              <a:solidFill>
                <a:schemeClr val="dk1"/>
              </a:solidFill>
              <a:latin typeface="Times New Roman"/>
              <a:ea typeface="Times New Roman"/>
              <a:cs typeface="Times New Roman"/>
              <a:sym typeface="Times New Roman"/>
            </a:endParaRPr>
          </a:p>
        </p:txBody>
      </p:sp>
      <p:sp>
        <p:nvSpPr>
          <p:cNvPr id="415" name="Google Shape;415;p61"/>
          <p:cNvSpPr/>
          <p:nvPr/>
        </p:nvSpPr>
        <p:spPr>
          <a:xfrm>
            <a:off x="685800" y="1219200"/>
            <a:ext cx="7848600" cy="2362200"/>
          </a:xfrm>
          <a:prstGeom prst="rect">
            <a:avLst/>
          </a:prstGeom>
          <a:no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pic>
        <p:nvPicPr>
          <p:cNvPr id="460" name="Google Shape;460;p70"/>
          <p:cNvPicPr preferRelativeResize="0"/>
          <p:nvPr/>
        </p:nvPicPr>
        <p:blipFill rotWithShape="1">
          <a:blip r:embed="rId3">
            <a:alphaModFix/>
          </a:blip>
          <a:srcRect b="0" l="0" r="0" t="0"/>
          <a:stretch/>
        </p:blipFill>
        <p:spPr>
          <a:xfrm>
            <a:off x="666750" y="990600"/>
            <a:ext cx="7810500" cy="4495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71"/>
          <p:cNvPicPr preferRelativeResize="0"/>
          <p:nvPr/>
        </p:nvPicPr>
        <p:blipFill rotWithShape="1">
          <a:blip r:embed="rId3">
            <a:alphaModFix/>
          </a:blip>
          <a:srcRect b="0" l="0" r="0" t="0"/>
          <a:stretch/>
        </p:blipFill>
        <p:spPr>
          <a:xfrm>
            <a:off x="1066800" y="685800"/>
            <a:ext cx="6172200" cy="52530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72"/>
          <p:cNvSpPr/>
          <p:nvPr/>
        </p:nvSpPr>
        <p:spPr>
          <a:xfrm>
            <a:off x="685800" y="533400"/>
            <a:ext cx="8001000" cy="175432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Two conventions </a:t>
            </a:r>
            <a:r>
              <a:rPr lang="en-US" sz="1800">
                <a:solidFill>
                  <a:schemeClr val="dk1"/>
                </a:solidFill>
                <a:latin typeface="Calibri"/>
                <a:ea typeface="Calibri"/>
                <a:cs typeface="Calibri"/>
                <a:sym typeface="Calibri"/>
              </a:rPr>
              <a:t>are used to identify the carbons in an amino acid—a practice that can be confusing. The additional carbons in an R group are commonly designated β , γ, δ , ε , and so forth, proceeding out from the </a:t>
            </a:r>
            <a:r>
              <a:rPr i="1" lang="en-US" sz="1800">
                <a:solidFill>
                  <a:schemeClr val="dk1"/>
                </a:solidFill>
                <a:latin typeface="Calibri"/>
                <a:ea typeface="Calibri"/>
                <a:cs typeface="Calibri"/>
                <a:sym typeface="Calibri"/>
              </a:rPr>
              <a:t> carbon. For most other organic molecules,  </a:t>
            </a:r>
            <a:r>
              <a:rPr lang="en-US" sz="1800">
                <a:solidFill>
                  <a:schemeClr val="dk1"/>
                </a:solidFill>
                <a:latin typeface="Calibri"/>
                <a:ea typeface="Calibri"/>
                <a:cs typeface="Calibri"/>
                <a:sym typeface="Calibri"/>
              </a:rPr>
              <a:t>carbon atoms are simply numbered from one end, giving highest priority (C-1) to the carbon with the substituent containing the atom of highest atomic number.</a:t>
            </a:r>
            <a:endParaRPr sz="1800">
              <a:solidFill>
                <a:schemeClr val="dk1"/>
              </a:solidFill>
              <a:latin typeface="Calibri"/>
              <a:ea typeface="Calibri"/>
              <a:cs typeface="Calibri"/>
              <a:sym typeface="Calibri"/>
            </a:endParaRPr>
          </a:p>
        </p:txBody>
      </p:sp>
      <p:pic>
        <p:nvPicPr>
          <p:cNvPr id="471" name="Google Shape;471;p72"/>
          <p:cNvPicPr preferRelativeResize="0"/>
          <p:nvPr/>
        </p:nvPicPr>
        <p:blipFill rotWithShape="1">
          <a:blip r:embed="rId3">
            <a:alphaModFix/>
          </a:blip>
          <a:srcRect b="0" l="0" r="0" t="0"/>
          <a:stretch/>
        </p:blipFill>
        <p:spPr>
          <a:xfrm>
            <a:off x="1143000" y="3000374"/>
            <a:ext cx="6553199" cy="126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73"/>
          <p:cNvSpPr/>
          <p:nvPr/>
        </p:nvSpPr>
        <p:spPr>
          <a:xfrm>
            <a:off x="533400" y="762000"/>
            <a:ext cx="8153400" cy="47089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dk1"/>
                </a:solidFill>
                <a:latin typeface="Calibri"/>
                <a:ea typeface="Calibri"/>
                <a:cs typeface="Calibri"/>
                <a:sym typeface="Calibri"/>
              </a:rPr>
              <a:t>Nearly all biological compounds with a chiral center occur</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naturally in only </a:t>
            </a:r>
            <a:r>
              <a:rPr lang="en-US" sz="2000">
                <a:solidFill>
                  <a:schemeClr val="dk2"/>
                </a:solidFill>
                <a:latin typeface="Calibri"/>
                <a:ea typeface="Calibri"/>
                <a:cs typeface="Calibri"/>
                <a:sym typeface="Calibri"/>
              </a:rPr>
              <a:t>one stereoisomeric form, either D or L</a:t>
            </a:r>
            <a:r>
              <a:rPr lang="en-US" sz="2000">
                <a:solidFill>
                  <a:schemeClr val="dk1"/>
                </a:solidFill>
                <a:latin typeface="Calibri"/>
                <a:ea typeface="Calibri"/>
                <a:cs typeface="Calibri"/>
                <a:sym typeface="Calibri"/>
              </a:rPr>
              <a:t>. </a:t>
            </a:r>
            <a:r>
              <a:rPr b="1" lang="en-US" sz="2000">
                <a:solidFill>
                  <a:schemeClr val="dk1"/>
                </a:solidFill>
                <a:latin typeface="Calibri"/>
                <a:ea typeface="Calibri"/>
                <a:cs typeface="Calibri"/>
                <a:sym typeface="Calibri"/>
              </a:rPr>
              <a:t>The amino acid residues in protein molecules are exclusively L stereoisomers.</a:t>
            </a:r>
            <a:r>
              <a:rPr lang="en-US" sz="2000">
                <a:solidFill>
                  <a:schemeClr val="dk1"/>
                </a:solidFill>
                <a:latin typeface="Calibri"/>
                <a:ea typeface="Calibri"/>
                <a:cs typeface="Calibri"/>
                <a:sym typeface="Calibri"/>
              </a:rPr>
              <a:t> D-Amino acid residues have been found in only a few, generally small peptides, including some peptides of bacterial cell walls and certain peptide antibiotics. It is remarkable that virtually all amino acid  residues in proteins are L stereoisomers.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 When chiral compounds are formed by ordinary chemical reactions,</a:t>
            </a:r>
            <a:endParaRPr/>
          </a:p>
          <a:p>
            <a:pPr indent="0" lvl="0" marL="0" marR="0" rtl="0" algn="l">
              <a:spcBef>
                <a:spcPts val="0"/>
              </a:spcBef>
              <a:spcAft>
                <a:spcPts val="0"/>
              </a:spcAft>
              <a:buNone/>
            </a:pPr>
            <a:r>
              <a:rPr lang="en-US" sz="2000">
                <a:solidFill>
                  <a:schemeClr val="dk1"/>
                </a:solidFill>
                <a:latin typeface="Calibri"/>
                <a:ea typeface="Calibri"/>
                <a:cs typeface="Calibri"/>
                <a:sym typeface="Calibri"/>
              </a:rPr>
              <a:t>the result is a racemic mixture of D and L isomers, which are difficult for a chemist to distinguish and separate. But to a living system, D and L isomers are as different as the right hand and the left. The formation of stable, repeating substructures in proteins  generally requires that their constituent amino acids be of one stereochemical series. Cells are able to specifically synthesize the L isomers of amino acids because the active sites of enzymes are asymmetric, causing the reactions they catalyze to be stereospecific</a:t>
            </a:r>
            <a:endParaRPr sz="20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74"/>
          <p:cNvPicPr preferRelativeResize="0"/>
          <p:nvPr/>
        </p:nvPicPr>
        <p:blipFill rotWithShape="1">
          <a:blip r:embed="rId3">
            <a:alphaModFix/>
          </a:blip>
          <a:srcRect b="0" l="0" r="0" t="0"/>
          <a:stretch/>
        </p:blipFill>
        <p:spPr>
          <a:xfrm>
            <a:off x="838200" y="914400"/>
            <a:ext cx="6934200" cy="487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5"/>
          <p:cNvSpPr/>
          <p:nvPr/>
        </p:nvSpPr>
        <p:spPr>
          <a:xfrm>
            <a:off x="533400" y="197346"/>
            <a:ext cx="8382000" cy="30162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Amino Acids Can Be Classified by R Group</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Knowledge of the chemical properties of the common amino acids is central to an understanding of biochemistry. The topic can be simplified </a:t>
            </a:r>
            <a:r>
              <a:rPr lang="en-US" sz="1800">
                <a:solidFill>
                  <a:srgbClr val="C00000"/>
                </a:solidFill>
                <a:latin typeface="Calibri"/>
                <a:ea typeface="Calibri"/>
                <a:cs typeface="Calibri"/>
                <a:sym typeface="Calibri"/>
              </a:rPr>
              <a:t>by grouping the amino</a:t>
            </a:r>
            <a:endParaRPr/>
          </a:p>
          <a:p>
            <a:pPr indent="0" lvl="0" marL="0" marR="0" rtl="0" algn="l">
              <a:spcBef>
                <a:spcPts val="0"/>
              </a:spcBef>
              <a:spcAft>
                <a:spcPts val="0"/>
              </a:spcAft>
              <a:buNone/>
            </a:pPr>
            <a:r>
              <a:rPr lang="en-US" sz="1800">
                <a:solidFill>
                  <a:srgbClr val="C00000"/>
                </a:solidFill>
                <a:latin typeface="Calibri"/>
                <a:ea typeface="Calibri"/>
                <a:cs typeface="Calibri"/>
                <a:sym typeface="Calibri"/>
              </a:rPr>
              <a:t>acids into </a:t>
            </a:r>
            <a:r>
              <a:rPr lang="en-US" sz="2800">
                <a:solidFill>
                  <a:schemeClr val="dk2"/>
                </a:solidFill>
                <a:latin typeface="Calibri"/>
                <a:ea typeface="Calibri"/>
                <a:cs typeface="Calibri"/>
                <a:sym typeface="Calibri"/>
              </a:rPr>
              <a:t>five</a:t>
            </a:r>
            <a:r>
              <a:rPr lang="en-US" sz="1800">
                <a:solidFill>
                  <a:srgbClr val="C00000"/>
                </a:solidFill>
                <a:latin typeface="Calibri"/>
                <a:ea typeface="Calibri"/>
                <a:cs typeface="Calibri"/>
                <a:sym typeface="Calibri"/>
              </a:rPr>
              <a:t> main classes based on the properties of their R groups</a:t>
            </a:r>
            <a:r>
              <a:rPr lang="en-US" sz="1800">
                <a:solidFill>
                  <a:schemeClr val="dk1"/>
                </a:solidFill>
                <a:latin typeface="Calibri"/>
                <a:ea typeface="Calibri"/>
                <a:cs typeface="Calibri"/>
                <a:sym typeface="Calibri"/>
              </a:rPr>
              <a:t> (Table 3–1), in particular, their </a:t>
            </a:r>
            <a:r>
              <a:rPr b="1" lang="en-US" sz="1800">
                <a:solidFill>
                  <a:schemeClr val="dk1"/>
                </a:solidFill>
                <a:latin typeface="Calibri"/>
                <a:ea typeface="Calibri"/>
                <a:cs typeface="Calibri"/>
                <a:sym typeface="Calibri"/>
              </a:rPr>
              <a:t>polarity, </a:t>
            </a:r>
            <a:r>
              <a:rPr lang="en-US" sz="1800">
                <a:solidFill>
                  <a:schemeClr val="dk1"/>
                </a:solidFill>
                <a:latin typeface="Calibri"/>
                <a:ea typeface="Calibri"/>
                <a:cs typeface="Calibri"/>
                <a:sym typeface="Calibri"/>
              </a:rPr>
              <a:t>or tendency to interact with water at biological pH (near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pH 7.0). The polarity of the R groups varies widely, from nonpolar and hydrophobic (water-insoluble) to highly polar and hydrophilic (water-soluble).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structures of the 20 common amino acids are shown in </a:t>
            </a:r>
            <a:r>
              <a:rPr b="1" lang="en-US" sz="1800">
                <a:solidFill>
                  <a:schemeClr val="dk1"/>
                </a:solidFill>
                <a:latin typeface="Calibri"/>
                <a:ea typeface="Calibri"/>
                <a:cs typeface="Calibri"/>
                <a:sym typeface="Calibri"/>
              </a:rPr>
              <a:t>Figure 3–5, and some of their properties are  </a:t>
            </a:r>
            <a:r>
              <a:rPr lang="en-US" sz="1800">
                <a:solidFill>
                  <a:schemeClr val="dk1"/>
                </a:solidFill>
                <a:latin typeface="Calibri"/>
                <a:ea typeface="Calibri"/>
                <a:cs typeface="Calibri"/>
                <a:sym typeface="Calibri"/>
              </a:rPr>
              <a:t>listed in Table 3–1.</a:t>
            </a:r>
            <a:endParaRPr sz="1800">
              <a:solidFill>
                <a:schemeClr val="dk1"/>
              </a:solidFill>
              <a:latin typeface="Calibri"/>
              <a:ea typeface="Calibri"/>
              <a:cs typeface="Calibri"/>
              <a:sym typeface="Calibri"/>
            </a:endParaRPr>
          </a:p>
        </p:txBody>
      </p:sp>
      <p:pic>
        <p:nvPicPr>
          <p:cNvPr id="487" name="Google Shape;487;p75"/>
          <p:cNvPicPr preferRelativeResize="0"/>
          <p:nvPr/>
        </p:nvPicPr>
        <p:blipFill rotWithShape="1">
          <a:blip r:embed="rId3">
            <a:alphaModFix/>
          </a:blip>
          <a:srcRect b="0" l="0" r="0" t="0"/>
          <a:stretch/>
        </p:blipFill>
        <p:spPr>
          <a:xfrm>
            <a:off x="642938" y="3886200"/>
            <a:ext cx="7858125" cy="1524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id="492" name="Google Shape;492;p76"/>
          <p:cNvPicPr preferRelativeResize="0"/>
          <p:nvPr/>
        </p:nvPicPr>
        <p:blipFill rotWithShape="1">
          <a:blip r:embed="rId3">
            <a:alphaModFix/>
          </a:blip>
          <a:srcRect b="0" l="0" r="0" t="0"/>
          <a:stretch/>
        </p:blipFill>
        <p:spPr>
          <a:xfrm>
            <a:off x="0" y="0"/>
            <a:ext cx="9144000" cy="6629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77"/>
          <p:cNvPicPr preferRelativeResize="0"/>
          <p:nvPr/>
        </p:nvPicPr>
        <p:blipFill rotWithShape="1">
          <a:blip r:embed="rId3">
            <a:alphaModFix/>
          </a:blip>
          <a:srcRect b="0" l="0" r="0" t="0"/>
          <a:stretch/>
        </p:blipFill>
        <p:spPr>
          <a:xfrm>
            <a:off x="304800" y="838200"/>
            <a:ext cx="8305799" cy="34718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78"/>
          <p:cNvPicPr preferRelativeResize="0"/>
          <p:nvPr/>
        </p:nvPicPr>
        <p:blipFill rotWithShape="1">
          <a:blip r:embed="rId3">
            <a:alphaModFix/>
          </a:blip>
          <a:srcRect b="0" l="0" r="0" t="0"/>
          <a:stretch/>
        </p:blipFill>
        <p:spPr>
          <a:xfrm>
            <a:off x="228600" y="0"/>
            <a:ext cx="8086211" cy="6553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79"/>
          <p:cNvSpPr/>
          <p:nvPr/>
        </p:nvSpPr>
        <p:spPr>
          <a:xfrm>
            <a:off x="533400" y="1143000"/>
            <a:ext cx="7772400" cy="313932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Nonpolar, Aliphatic R Groups The R groups in this </a:t>
            </a:r>
            <a:r>
              <a:rPr lang="en-US" sz="1800">
                <a:solidFill>
                  <a:schemeClr val="dk1"/>
                </a:solidFill>
                <a:latin typeface="Calibri"/>
                <a:ea typeface="Calibri"/>
                <a:cs typeface="Calibri"/>
                <a:sym typeface="Calibri"/>
              </a:rPr>
              <a:t>class of amino acids are nonpolar and hydrophobic. The side chains of </a:t>
            </a:r>
            <a:r>
              <a:rPr b="1" lang="en-US" sz="1800">
                <a:solidFill>
                  <a:schemeClr val="dk1"/>
                </a:solidFill>
                <a:latin typeface="Calibri"/>
                <a:ea typeface="Calibri"/>
                <a:cs typeface="Calibri"/>
                <a:sym typeface="Calibri"/>
              </a:rPr>
              <a:t>alanine, valine, leucine, and isoleucine tend to cluster together within proteins, </a:t>
            </a:r>
            <a:r>
              <a:rPr lang="en-US" sz="1800">
                <a:solidFill>
                  <a:schemeClr val="dk1"/>
                </a:solidFill>
                <a:latin typeface="Calibri"/>
                <a:ea typeface="Calibri"/>
                <a:cs typeface="Calibri"/>
                <a:sym typeface="Calibri"/>
              </a:rPr>
              <a:t>stabilizing protein structure by means of hydrophobic interactions. </a:t>
            </a:r>
            <a:r>
              <a:rPr b="1" lang="en-US" sz="1800">
                <a:solidFill>
                  <a:schemeClr val="dk1"/>
                </a:solidFill>
                <a:latin typeface="Calibri"/>
                <a:ea typeface="Calibri"/>
                <a:cs typeface="Calibri"/>
                <a:sym typeface="Calibri"/>
              </a:rPr>
              <a:t>Glycine has the simplest structure. Although </a:t>
            </a:r>
            <a:r>
              <a:rPr lang="en-US" sz="1800">
                <a:solidFill>
                  <a:schemeClr val="dk1"/>
                </a:solidFill>
                <a:latin typeface="Calibri"/>
                <a:ea typeface="Calibri"/>
                <a:cs typeface="Calibri"/>
                <a:sym typeface="Calibri"/>
              </a:rPr>
              <a:t>it is most easily grouped with the nonpolar amino acids, its very small side chain makes no real contribution to hydrophobic interactions. </a:t>
            </a:r>
            <a:r>
              <a:rPr b="1" lang="en-US" sz="1800">
                <a:solidFill>
                  <a:schemeClr val="dk1"/>
                </a:solidFill>
                <a:latin typeface="Calibri"/>
                <a:ea typeface="Calibri"/>
                <a:cs typeface="Calibri"/>
                <a:sym typeface="Calibri"/>
              </a:rPr>
              <a:t>Methionine, </a:t>
            </a:r>
            <a:r>
              <a:rPr lang="en-US" sz="1800">
                <a:solidFill>
                  <a:schemeClr val="dk1"/>
                </a:solidFill>
                <a:latin typeface="Calibri"/>
                <a:ea typeface="Calibri"/>
                <a:cs typeface="Calibri"/>
                <a:sym typeface="Calibri"/>
              </a:rPr>
              <a:t>one of the two sulfur-containing amino acids, has a nonpolar thioether group in its side chain. </a:t>
            </a:r>
            <a:r>
              <a:rPr b="1" lang="en-US" sz="1800">
                <a:solidFill>
                  <a:schemeClr val="dk1"/>
                </a:solidFill>
                <a:latin typeface="Calibri"/>
                <a:ea typeface="Calibri"/>
                <a:cs typeface="Calibri"/>
                <a:sym typeface="Calibri"/>
              </a:rPr>
              <a:t>Proline </a:t>
            </a:r>
            <a:r>
              <a:rPr lang="en-US" sz="1800">
                <a:solidFill>
                  <a:schemeClr val="dk1"/>
                </a:solidFill>
                <a:latin typeface="Calibri"/>
                <a:ea typeface="Calibri"/>
                <a:cs typeface="Calibri"/>
                <a:sym typeface="Calibri"/>
              </a:rPr>
              <a:t>has an aliphatic side chain with a distinctive cyclic structure. The secondary amino (imino) group of proline residues is held in a rigid conformation that reduces the structural flexibility of polypeptide regions containing proline</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2"/>
          <p:cNvSpPr/>
          <p:nvPr/>
        </p:nvSpPr>
        <p:spPr>
          <a:xfrm>
            <a:off x="762000" y="685800"/>
            <a:ext cx="7315200" cy="31085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1" lang="en-US" sz="2800" u="none" cap="none" strike="noStrike">
                <a:solidFill>
                  <a:schemeClr val="dk1"/>
                </a:solidFill>
                <a:latin typeface="Calibri"/>
                <a:ea typeface="Calibri"/>
                <a:cs typeface="Calibri"/>
                <a:sym typeface="Calibri"/>
              </a:rPr>
              <a:t>The word </a:t>
            </a:r>
            <a:r>
              <a:rPr b="0" i="1" lang="en-US" sz="2800" u="none" cap="none" strike="noStrike">
                <a:solidFill>
                  <a:srgbClr val="0070C0"/>
                </a:solidFill>
                <a:latin typeface="Calibri"/>
                <a:ea typeface="Calibri"/>
                <a:cs typeface="Calibri"/>
                <a:sym typeface="Calibri"/>
              </a:rPr>
              <a:t>protein </a:t>
            </a:r>
            <a:r>
              <a:rPr b="0" i="1" lang="en-US" sz="2800" u="none" cap="none" strike="noStrike">
                <a:solidFill>
                  <a:schemeClr val="dk1"/>
                </a:solidFill>
                <a:latin typeface="Calibri"/>
                <a:ea typeface="Calibri"/>
                <a:cs typeface="Calibri"/>
                <a:sym typeface="Calibri"/>
              </a:rPr>
              <a:t>that I propose to you . . . I would wish to derive from  </a:t>
            </a:r>
            <a:r>
              <a:rPr b="0" i="1" lang="en-US" sz="2800" u="none" cap="none" strike="noStrike">
                <a:solidFill>
                  <a:srgbClr val="0070C0"/>
                </a:solidFill>
                <a:latin typeface="Calibri"/>
                <a:ea typeface="Calibri"/>
                <a:cs typeface="Calibri"/>
                <a:sym typeface="Calibri"/>
              </a:rPr>
              <a:t>proteios</a:t>
            </a:r>
            <a:r>
              <a:rPr b="0" i="1" lang="en-US" sz="2800" u="none" cap="none" strike="noStrike">
                <a:solidFill>
                  <a:schemeClr val="dk1"/>
                </a:solidFill>
                <a:latin typeface="Calibri"/>
                <a:ea typeface="Calibri"/>
                <a:cs typeface="Calibri"/>
                <a:sym typeface="Calibri"/>
              </a:rPr>
              <a:t>, because it appears to be the primitive or principal substance  of animal nutrition that plants prepare for the herbivores, and which the latter then furnish to the carnivores.</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—J. J. Berzelius, letter to G. J. Mulder, </a:t>
            </a:r>
            <a:r>
              <a:rPr i="1" lang="en-US" sz="2800">
                <a:solidFill>
                  <a:srgbClr val="0070C0"/>
                </a:solidFill>
                <a:latin typeface="Calibri"/>
                <a:ea typeface="Calibri"/>
                <a:cs typeface="Calibri"/>
                <a:sym typeface="Calibri"/>
              </a:rPr>
              <a:t>1838</a:t>
            </a:r>
            <a:endParaRPr i="1" sz="2800">
              <a:solidFill>
                <a:srgbClr val="0070C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80"/>
          <p:cNvSpPr/>
          <p:nvPr/>
        </p:nvSpPr>
        <p:spPr>
          <a:xfrm>
            <a:off x="762000" y="533401"/>
            <a:ext cx="7391400" cy="286232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Aromatic R Groups Phenylalanine, tyrosine, and tryptophan, with their aromatic side chains, are relatively </a:t>
            </a:r>
            <a:r>
              <a:rPr lang="en-US" sz="1800">
                <a:solidFill>
                  <a:schemeClr val="dk1"/>
                </a:solidFill>
                <a:latin typeface="Calibri"/>
                <a:ea typeface="Calibri"/>
                <a:cs typeface="Calibri"/>
                <a:sym typeface="Calibri"/>
              </a:rPr>
              <a:t>nonpolar (hydrophobic). All can participate in hydrophobic  interactions. The hydroxyl group of tyrosine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can form hydrogen bonds, and it is an important functional group in some enzymes. Tyrosine and tryptophan are significantly more polar than phenylalanine, because Tryptophan and tyrosine, and to a much lesser extent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phenylalanine, absorb ultraviolet light (</a:t>
            </a:r>
            <a:r>
              <a:rPr b="1" lang="en-US" sz="1800">
                <a:solidFill>
                  <a:schemeClr val="dk1"/>
                </a:solidFill>
                <a:latin typeface="Calibri"/>
                <a:ea typeface="Calibri"/>
                <a:cs typeface="Calibri"/>
                <a:sym typeface="Calibri"/>
              </a:rPr>
              <a:t>Fig. 3–6;</a:t>
            </a:r>
            <a:r>
              <a:rPr lang="en-US" sz="1800">
                <a:solidFill>
                  <a:schemeClr val="dk1"/>
                </a:solidFill>
                <a:latin typeface="Calibri"/>
                <a:ea typeface="Calibri"/>
                <a:cs typeface="Calibri"/>
                <a:sym typeface="Calibri"/>
              </a:rPr>
              <a:t>. This accounts for the characteristic strong absorbance of light by most proteins at a wavelength</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of 280 nm, a property exploited by researchers in the characterization of proteins.</a:t>
            </a:r>
            <a:endParaRPr sz="1800">
              <a:solidFill>
                <a:schemeClr val="dk1"/>
              </a:solidFill>
              <a:latin typeface="Calibri"/>
              <a:ea typeface="Calibri"/>
              <a:cs typeface="Calibri"/>
              <a:sym typeface="Calibri"/>
            </a:endParaRPr>
          </a:p>
        </p:txBody>
      </p:sp>
      <p:pic>
        <p:nvPicPr>
          <p:cNvPr id="514" name="Google Shape;514;p80"/>
          <p:cNvPicPr preferRelativeResize="0"/>
          <p:nvPr/>
        </p:nvPicPr>
        <p:blipFill rotWithShape="1">
          <a:blip r:embed="rId3">
            <a:alphaModFix/>
          </a:blip>
          <a:srcRect b="0" l="0" r="0" t="0"/>
          <a:stretch/>
        </p:blipFill>
        <p:spPr>
          <a:xfrm>
            <a:off x="457201" y="3581400"/>
            <a:ext cx="8229600" cy="2743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81"/>
          <p:cNvPicPr preferRelativeResize="0"/>
          <p:nvPr/>
        </p:nvPicPr>
        <p:blipFill rotWithShape="1">
          <a:blip r:embed="rId3">
            <a:alphaModFix/>
          </a:blip>
          <a:srcRect b="0" l="0" r="0" t="0"/>
          <a:stretch/>
        </p:blipFill>
        <p:spPr>
          <a:xfrm>
            <a:off x="723900" y="2471738"/>
            <a:ext cx="7696200" cy="19145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82"/>
          <p:cNvSpPr/>
          <p:nvPr/>
        </p:nvSpPr>
        <p:spPr>
          <a:xfrm>
            <a:off x="685800" y="990600"/>
            <a:ext cx="8001000" cy="45243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Polar, Uncharged R Groups The R groups of these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amino acids are more soluble in water, or more hydrophilic, than those of the nonpolar amino acids, because they contain functional groups that form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hydrogen bonds with water. This class of amino acids includes </a:t>
            </a:r>
            <a:r>
              <a:rPr b="1" lang="en-US" sz="1800">
                <a:solidFill>
                  <a:schemeClr val="dk1"/>
                </a:solidFill>
                <a:latin typeface="Calibri"/>
                <a:ea typeface="Calibri"/>
                <a:cs typeface="Calibri"/>
                <a:sym typeface="Calibri"/>
              </a:rPr>
              <a:t>serine, threonine, cysteine, asparagine, </a:t>
            </a:r>
            <a:r>
              <a:rPr lang="en-US" sz="1800">
                <a:solidFill>
                  <a:schemeClr val="dk1"/>
                </a:solidFill>
                <a:latin typeface="Calibri"/>
                <a:ea typeface="Calibri"/>
                <a:cs typeface="Calibri"/>
                <a:sym typeface="Calibri"/>
              </a:rPr>
              <a:t>and </a:t>
            </a:r>
            <a:r>
              <a:rPr b="1" lang="en-US" sz="1800">
                <a:solidFill>
                  <a:schemeClr val="dk1"/>
                </a:solidFill>
                <a:latin typeface="Calibri"/>
                <a:ea typeface="Calibri"/>
                <a:cs typeface="Calibri"/>
                <a:sym typeface="Calibri"/>
              </a:rPr>
              <a:t>glutamine. The polarity of serine and threonine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is contributed by their hydroxyl groups; that of cysteine  by its sulfhydryl group, which is a weak acid and can make weak hydrogen bonds with oxygen or nitrogen;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that of asparagine and glutamine by their  amide groups.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Asparagine and glutamine are the amides of two other amino acids also found in proteins, aspartate and glutamate, respectively, to which asparagine and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glutamine are easily hydrolyzed by acid or base. Cysteine is readily oxidized to form a covalently linked dimeric amino acid called </a:t>
            </a:r>
            <a:r>
              <a:rPr b="1" lang="en-US" sz="1800">
                <a:solidFill>
                  <a:schemeClr val="dk1"/>
                </a:solidFill>
                <a:latin typeface="Calibri"/>
                <a:ea typeface="Calibri"/>
                <a:cs typeface="Calibri"/>
                <a:sym typeface="Calibri"/>
              </a:rPr>
              <a:t>cystine, in which two cysteine</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molecules or residues are joined by a disulfide bond </a:t>
            </a:r>
            <a:r>
              <a:rPr b="1" lang="en-US" sz="1800">
                <a:solidFill>
                  <a:schemeClr val="dk1"/>
                </a:solidFill>
                <a:latin typeface="Calibri"/>
                <a:ea typeface="Calibri"/>
                <a:cs typeface="Calibri"/>
                <a:sym typeface="Calibri"/>
              </a:rPr>
              <a:t>(Fig. 3–7). The disulfide-linked residues are </a:t>
            </a:r>
            <a:r>
              <a:rPr lang="en-US" sz="1800">
                <a:solidFill>
                  <a:schemeClr val="dk1"/>
                </a:solidFill>
                <a:latin typeface="Calibri"/>
                <a:ea typeface="Calibri"/>
                <a:cs typeface="Calibri"/>
                <a:sym typeface="Calibri"/>
              </a:rPr>
              <a:t>strongly hydrophobic (nonpolar). Disulfide bonds play a special role in the structures of many proteins  by forming covalent links between parts of a polypeptide  molecule or between two different polypeptide chains.</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pic>
        <p:nvPicPr>
          <p:cNvPr id="529" name="Google Shape;529;p83"/>
          <p:cNvPicPr preferRelativeResize="0"/>
          <p:nvPr/>
        </p:nvPicPr>
        <p:blipFill rotWithShape="1">
          <a:blip r:embed="rId3">
            <a:alphaModFix/>
          </a:blip>
          <a:srcRect b="0" l="0" r="0" t="0"/>
          <a:stretch/>
        </p:blipFill>
        <p:spPr>
          <a:xfrm>
            <a:off x="914400" y="2066925"/>
            <a:ext cx="6867525" cy="2724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84"/>
          <p:cNvSpPr/>
          <p:nvPr/>
        </p:nvSpPr>
        <p:spPr>
          <a:xfrm>
            <a:off x="609600" y="1371600"/>
            <a:ext cx="7696200" cy="39703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Positively Charged (Basic) R Groups The most  </a:t>
            </a:r>
            <a:r>
              <a:rPr lang="en-US" sz="1800">
                <a:solidFill>
                  <a:schemeClr val="dk1"/>
                </a:solidFill>
                <a:latin typeface="Calibri"/>
                <a:ea typeface="Calibri"/>
                <a:cs typeface="Calibri"/>
                <a:sym typeface="Calibri"/>
              </a:rPr>
              <a:t>hydrophilic R groups are those that are either positively  or negatively charged. The amino acids in which the 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groups have significant positive charge at pH 7.0 are </a:t>
            </a:r>
            <a:r>
              <a:rPr b="1" lang="en-US" sz="1800">
                <a:solidFill>
                  <a:schemeClr val="dk1"/>
                </a:solidFill>
                <a:latin typeface="Calibri"/>
                <a:ea typeface="Calibri"/>
                <a:cs typeface="Calibri"/>
                <a:sym typeface="Calibri"/>
              </a:rPr>
              <a:t>lysine, </a:t>
            </a:r>
            <a:r>
              <a:rPr lang="en-US" sz="1800">
                <a:solidFill>
                  <a:schemeClr val="dk1"/>
                </a:solidFill>
                <a:latin typeface="Calibri"/>
                <a:ea typeface="Calibri"/>
                <a:cs typeface="Calibri"/>
                <a:sym typeface="Calibri"/>
              </a:rPr>
              <a:t>which has a second primary amino group at the </a:t>
            </a:r>
            <a:r>
              <a:rPr i="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position on its aliphatic chain; </a:t>
            </a:r>
            <a:r>
              <a:rPr b="1" lang="en-US" sz="1800">
                <a:solidFill>
                  <a:schemeClr val="dk1"/>
                </a:solidFill>
                <a:latin typeface="Calibri"/>
                <a:ea typeface="Calibri"/>
                <a:cs typeface="Calibri"/>
                <a:sym typeface="Calibri"/>
              </a:rPr>
              <a:t>arginine, which has a </a:t>
            </a:r>
            <a:r>
              <a:rPr lang="en-US" sz="1800">
                <a:solidFill>
                  <a:schemeClr val="dk1"/>
                </a:solidFill>
                <a:latin typeface="Calibri"/>
                <a:ea typeface="Calibri"/>
                <a:cs typeface="Calibri"/>
                <a:sym typeface="Calibri"/>
              </a:rPr>
              <a:t>positively charged guanidinium group; and </a:t>
            </a:r>
            <a:r>
              <a:rPr b="1" lang="en-US" sz="1800">
                <a:solidFill>
                  <a:schemeClr val="dk1"/>
                </a:solidFill>
                <a:latin typeface="Calibri"/>
                <a:ea typeface="Calibri"/>
                <a:cs typeface="Calibri"/>
                <a:sym typeface="Calibri"/>
              </a:rPr>
              <a:t>histidine, </a:t>
            </a:r>
            <a:r>
              <a:rPr lang="en-US" sz="1800">
                <a:solidFill>
                  <a:schemeClr val="dk1"/>
                </a:solidFill>
                <a:latin typeface="Calibri"/>
                <a:ea typeface="Calibri"/>
                <a:cs typeface="Calibri"/>
                <a:sym typeface="Calibri"/>
              </a:rPr>
              <a:t>which has an aromatic imidazole group. As the only common amino acid having an ionizable side chain with p</a:t>
            </a:r>
            <a:r>
              <a:rPr i="1" lang="en-US" sz="1800">
                <a:solidFill>
                  <a:schemeClr val="dk1"/>
                </a:solidFill>
                <a:latin typeface="Calibri"/>
                <a:ea typeface="Calibri"/>
                <a:cs typeface="Calibri"/>
                <a:sym typeface="Calibri"/>
              </a:rPr>
              <a:t>Ka near neutrality, histidine may be positively charged </a:t>
            </a:r>
            <a:r>
              <a:rPr lang="en-US" sz="1800">
                <a:solidFill>
                  <a:schemeClr val="dk1"/>
                </a:solidFill>
                <a:latin typeface="Calibri"/>
                <a:ea typeface="Calibri"/>
                <a:cs typeface="Calibri"/>
                <a:sym typeface="Calibri"/>
              </a:rPr>
              <a:t>(protonated form) or uncharged at pH 7.0. His residues facilitate many enzyme-catalyzed reactions by serving as proton donors/acceptors.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Negatively Charged (Acidic) R Groups The two</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amino acids having R groups with a net negative charge at pH 7.0 are </a:t>
            </a:r>
            <a:r>
              <a:rPr b="1" lang="en-US" sz="1800">
                <a:solidFill>
                  <a:schemeClr val="dk1"/>
                </a:solidFill>
                <a:latin typeface="Calibri"/>
                <a:ea typeface="Calibri"/>
                <a:cs typeface="Calibri"/>
                <a:sym typeface="Calibri"/>
              </a:rPr>
              <a:t>aspartate and glutamate, each of which  </a:t>
            </a:r>
            <a:r>
              <a:rPr lang="en-US" sz="1800">
                <a:solidFill>
                  <a:schemeClr val="dk1"/>
                </a:solidFill>
                <a:latin typeface="Calibri"/>
                <a:ea typeface="Calibri"/>
                <a:cs typeface="Calibri"/>
                <a:sym typeface="Calibri"/>
              </a:rPr>
              <a:t>has a second carboxyl group.</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Uncommon</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05_16_AminoAcids-U" id="540" name="Google Shape;540;p85"/>
          <p:cNvPicPr preferRelativeResize="0"/>
          <p:nvPr/>
        </p:nvPicPr>
        <p:blipFill rotWithShape="1">
          <a:blip r:embed="rId3">
            <a:alphaModFix/>
          </a:blip>
          <a:srcRect b="0" l="0" r="0" t="0"/>
          <a:stretch/>
        </p:blipFill>
        <p:spPr>
          <a:xfrm>
            <a:off x="1690688" y="136525"/>
            <a:ext cx="5761037" cy="6584950"/>
          </a:xfrm>
          <a:prstGeom prst="rect">
            <a:avLst/>
          </a:prstGeom>
          <a:noFill/>
          <a:ln>
            <a:noFill/>
          </a:ln>
        </p:spPr>
      </p:pic>
      <p:sp>
        <p:nvSpPr>
          <p:cNvPr id="541" name="Google Shape;541;p85"/>
          <p:cNvSpPr txBox="1"/>
          <p:nvPr/>
        </p:nvSpPr>
        <p:spPr>
          <a:xfrm>
            <a:off x="1801813" y="268288"/>
            <a:ext cx="1970087" cy="1365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Nonpolar side chains; hydrophobic</a:t>
            </a:r>
            <a:endParaRPr/>
          </a:p>
        </p:txBody>
      </p:sp>
      <p:sp>
        <p:nvSpPr>
          <p:cNvPr id="542" name="Google Shape;542;p85"/>
          <p:cNvSpPr txBox="1"/>
          <p:nvPr/>
        </p:nvSpPr>
        <p:spPr>
          <a:xfrm>
            <a:off x="1808163" y="460375"/>
            <a:ext cx="581025" cy="25558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Side chain</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(R group)</a:t>
            </a:r>
            <a:endParaRPr/>
          </a:p>
        </p:txBody>
      </p:sp>
      <p:sp>
        <p:nvSpPr>
          <p:cNvPr id="543" name="Google Shape;543;p85"/>
          <p:cNvSpPr txBox="1"/>
          <p:nvPr/>
        </p:nvSpPr>
        <p:spPr>
          <a:xfrm>
            <a:off x="2211388" y="1235075"/>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Glycine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(Gly or G)</a:t>
            </a:r>
            <a:endParaRPr/>
          </a:p>
        </p:txBody>
      </p:sp>
      <p:sp>
        <p:nvSpPr>
          <p:cNvPr id="544" name="Google Shape;544;p85"/>
          <p:cNvSpPr txBox="1"/>
          <p:nvPr/>
        </p:nvSpPr>
        <p:spPr>
          <a:xfrm>
            <a:off x="3276600" y="1241425"/>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Alanine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(Ala or A)</a:t>
            </a:r>
            <a:endParaRPr/>
          </a:p>
        </p:txBody>
      </p:sp>
      <p:sp>
        <p:nvSpPr>
          <p:cNvPr id="545" name="Google Shape;545;p85"/>
          <p:cNvSpPr txBox="1"/>
          <p:nvPr/>
        </p:nvSpPr>
        <p:spPr>
          <a:xfrm>
            <a:off x="4283075" y="1241425"/>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Valine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(Val or V)</a:t>
            </a:r>
            <a:endParaRPr/>
          </a:p>
        </p:txBody>
      </p:sp>
      <p:sp>
        <p:nvSpPr>
          <p:cNvPr id="546" name="Google Shape;546;p85"/>
          <p:cNvSpPr txBox="1"/>
          <p:nvPr/>
        </p:nvSpPr>
        <p:spPr>
          <a:xfrm>
            <a:off x="5334000" y="1235075"/>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Leucine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(Leu or L)</a:t>
            </a:r>
            <a:endParaRPr/>
          </a:p>
        </p:txBody>
      </p:sp>
      <p:sp>
        <p:nvSpPr>
          <p:cNvPr id="547" name="Google Shape;547;p85"/>
          <p:cNvSpPr txBox="1"/>
          <p:nvPr/>
        </p:nvSpPr>
        <p:spPr>
          <a:xfrm>
            <a:off x="6389688" y="1228725"/>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Isoleucine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 (</a:t>
            </a:r>
            <a:r>
              <a:rPr b="1" lang="en-US" sz="900">
                <a:solidFill>
                  <a:srgbClr val="000000"/>
                </a:solidFill>
                <a:latin typeface="Times New Roman"/>
                <a:ea typeface="Times New Roman"/>
                <a:cs typeface="Times New Roman"/>
                <a:sym typeface="Times New Roman"/>
              </a:rPr>
              <a:t>I</a:t>
            </a:r>
            <a:r>
              <a:rPr b="1" lang="en-US" sz="900">
                <a:solidFill>
                  <a:srgbClr val="000000"/>
                </a:solidFill>
                <a:latin typeface="Arial"/>
                <a:ea typeface="Arial"/>
                <a:cs typeface="Arial"/>
                <a:sym typeface="Arial"/>
              </a:rPr>
              <a:t>le or </a:t>
            </a:r>
            <a:r>
              <a:rPr b="1" lang="en-US" sz="900">
                <a:solidFill>
                  <a:srgbClr val="000000"/>
                </a:solidFill>
                <a:latin typeface="Times New Roman"/>
                <a:ea typeface="Times New Roman"/>
                <a:cs typeface="Times New Roman"/>
                <a:sym typeface="Times New Roman"/>
              </a:rPr>
              <a:t>I</a:t>
            </a:r>
            <a:r>
              <a:rPr b="1" lang="en-US" sz="900">
                <a:solidFill>
                  <a:srgbClr val="000000"/>
                </a:solidFill>
                <a:latin typeface="Arial"/>
                <a:ea typeface="Arial"/>
                <a:cs typeface="Arial"/>
                <a:sym typeface="Arial"/>
              </a:rPr>
              <a:t>)</a:t>
            </a:r>
            <a:endParaRPr/>
          </a:p>
        </p:txBody>
      </p:sp>
      <p:sp>
        <p:nvSpPr>
          <p:cNvPr id="548" name="Google Shape;548;p85"/>
          <p:cNvSpPr txBox="1"/>
          <p:nvPr/>
        </p:nvSpPr>
        <p:spPr>
          <a:xfrm>
            <a:off x="2303463" y="262413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Methionine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(Met or M)</a:t>
            </a:r>
            <a:endParaRPr/>
          </a:p>
        </p:txBody>
      </p:sp>
      <p:sp>
        <p:nvSpPr>
          <p:cNvPr id="549" name="Google Shape;549;p85"/>
          <p:cNvSpPr txBox="1"/>
          <p:nvPr/>
        </p:nvSpPr>
        <p:spPr>
          <a:xfrm>
            <a:off x="3481388" y="2624138"/>
            <a:ext cx="806450"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Phenylalanine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(Phe or F)</a:t>
            </a:r>
            <a:endParaRPr/>
          </a:p>
        </p:txBody>
      </p:sp>
      <p:sp>
        <p:nvSpPr>
          <p:cNvPr id="550" name="Google Shape;550;p85"/>
          <p:cNvSpPr txBox="1"/>
          <p:nvPr/>
        </p:nvSpPr>
        <p:spPr>
          <a:xfrm>
            <a:off x="4897438" y="262413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Tryptophan</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(Trp or W)</a:t>
            </a:r>
            <a:endParaRPr/>
          </a:p>
        </p:txBody>
      </p:sp>
      <p:sp>
        <p:nvSpPr>
          <p:cNvPr id="551" name="Google Shape;551;p85"/>
          <p:cNvSpPr txBox="1"/>
          <p:nvPr/>
        </p:nvSpPr>
        <p:spPr>
          <a:xfrm>
            <a:off x="6196013" y="262413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Proline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(Pro or P)</a:t>
            </a:r>
            <a:endParaRPr/>
          </a:p>
        </p:txBody>
      </p:sp>
      <p:sp>
        <p:nvSpPr>
          <p:cNvPr id="552" name="Google Shape;552;p85"/>
          <p:cNvSpPr txBox="1"/>
          <p:nvPr/>
        </p:nvSpPr>
        <p:spPr>
          <a:xfrm>
            <a:off x="1806575" y="3040063"/>
            <a:ext cx="1970088" cy="1365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Polar side chains; hydrophilic</a:t>
            </a:r>
            <a:endParaRPr/>
          </a:p>
        </p:txBody>
      </p:sp>
      <p:sp>
        <p:nvSpPr>
          <p:cNvPr id="553" name="Google Shape;553;p85"/>
          <p:cNvSpPr txBox="1"/>
          <p:nvPr/>
        </p:nvSpPr>
        <p:spPr>
          <a:xfrm>
            <a:off x="1928813" y="42052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Serine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(Ser or S)</a:t>
            </a:r>
            <a:endParaRPr/>
          </a:p>
        </p:txBody>
      </p:sp>
      <p:sp>
        <p:nvSpPr>
          <p:cNvPr id="554" name="Google Shape;554;p85"/>
          <p:cNvSpPr txBox="1"/>
          <p:nvPr/>
        </p:nvSpPr>
        <p:spPr>
          <a:xfrm>
            <a:off x="2867025" y="4203700"/>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Threonine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(Thr or T)</a:t>
            </a:r>
            <a:endParaRPr/>
          </a:p>
        </p:txBody>
      </p:sp>
      <p:sp>
        <p:nvSpPr>
          <p:cNvPr id="555" name="Google Shape;555;p85"/>
          <p:cNvSpPr txBox="1"/>
          <p:nvPr/>
        </p:nvSpPr>
        <p:spPr>
          <a:xfrm>
            <a:off x="3792538" y="42052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Cysteine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(Cys or C)</a:t>
            </a:r>
            <a:endParaRPr/>
          </a:p>
        </p:txBody>
      </p:sp>
      <p:sp>
        <p:nvSpPr>
          <p:cNvPr id="556" name="Google Shape;556;p85"/>
          <p:cNvSpPr txBox="1"/>
          <p:nvPr/>
        </p:nvSpPr>
        <p:spPr>
          <a:xfrm>
            <a:off x="4705350" y="42052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Tyrosine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(Tyr or Y)</a:t>
            </a:r>
            <a:endParaRPr/>
          </a:p>
        </p:txBody>
      </p:sp>
      <p:sp>
        <p:nvSpPr>
          <p:cNvPr id="557" name="Google Shape;557;p85"/>
          <p:cNvSpPr txBox="1"/>
          <p:nvPr/>
        </p:nvSpPr>
        <p:spPr>
          <a:xfrm>
            <a:off x="5630863" y="42052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Asparagine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(Asn or N)</a:t>
            </a:r>
            <a:endParaRPr/>
          </a:p>
        </p:txBody>
      </p:sp>
      <p:sp>
        <p:nvSpPr>
          <p:cNvPr id="558" name="Google Shape;558;p85"/>
          <p:cNvSpPr txBox="1"/>
          <p:nvPr/>
        </p:nvSpPr>
        <p:spPr>
          <a:xfrm>
            <a:off x="6570663" y="42052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Glutamine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(Gln or Q)</a:t>
            </a:r>
            <a:endParaRPr/>
          </a:p>
        </p:txBody>
      </p:sp>
      <p:sp>
        <p:nvSpPr>
          <p:cNvPr id="559" name="Google Shape;559;p85"/>
          <p:cNvSpPr txBox="1"/>
          <p:nvPr/>
        </p:nvSpPr>
        <p:spPr>
          <a:xfrm>
            <a:off x="1812925" y="4606925"/>
            <a:ext cx="2498725" cy="1492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Electrically charged side chains; hydrophilic</a:t>
            </a:r>
            <a:endParaRPr/>
          </a:p>
        </p:txBody>
      </p:sp>
      <p:sp>
        <p:nvSpPr>
          <p:cNvPr id="560" name="Google Shape;560;p85"/>
          <p:cNvSpPr txBox="1"/>
          <p:nvPr/>
        </p:nvSpPr>
        <p:spPr>
          <a:xfrm>
            <a:off x="2366963" y="4951413"/>
            <a:ext cx="1520825" cy="1365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Acidic (negatively charged)</a:t>
            </a:r>
            <a:endParaRPr/>
          </a:p>
        </p:txBody>
      </p:sp>
      <p:sp>
        <p:nvSpPr>
          <p:cNvPr id="561" name="Google Shape;561;p85"/>
          <p:cNvSpPr txBox="1"/>
          <p:nvPr/>
        </p:nvSpPr>
        <p:spPr>
          <a:xfrm>
            <a:off x="4840288" y="4633913"/>
            <a:ext cx="1441450" cy="1365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900">
                <a:solidFill>
                  <a:srgbClr val="000000"/>
                </a:solidFill>
                <a:latin typeface="Arial"/>
                <a:ea typeface="Arial"/>
                <a:cs typeface="Arial"/>
                <a:sym typeface="Arial"/>
              </a:rPr>
              <a:t>Basic (positively charged)</a:t>
            </a:r>
            <a:endParaRPr/>
          </a:p>
        </p:txBody>
      </p:sp>
      <p:sp>
        <p:nvSpPr>
          <p:cNvPr id="562" name="Google Shape;562;p85"/>
          <p:cNvSpPr txBox="1"/>
          <p:nvPr/>
        </p:nvSpPr>
        <p:spPr>
          <a:xfrm>
            <a:off x="2225675" y="6237288"/>
            <a:ext cx="725488" cy="2952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Aspartic acid</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(Asp or D)</a:t>
            </a:r>
            <a:endParaRPr/>
          </a:p>
        </p:txBody>
      </p:sp>
      <p:sp>
        <p:nvSpPr>
          <p:cNvPr id="563" name="Google Shape;563;p85"/>
          <p:cNvSpPr txBox="1"/>
          <p:nvPr/>
        </p:nvSpPr>
        <p:spPr>
          <a:xfrm>
            <a:off x="3151188" y="6248400"/>
            <a:ext cx="714375" cy="2682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Glutamic acid</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(Glu or E)</a:t>
            </a:r>
            <a:endParaRPr/>
          </a:p>
        </p:txBody>
      </p:sp>
      <p:sp>
        <p:nvSpPr>
          <p:cNvPr id="564" name="Google Shape;564;p85"/>
          <p:cNvSpPr txBox="1"/>
          <p:nvPr/>
        </p:nvSpPr>
        <p:spPr>
          <a:xfrm>
            <a:off x="4303713" y="62499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Lysine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(Lys or K)</a:t>
            </a:r>
            <a:endParaRPr/>
          </a:p>
        </p:txBody>
      </p:sp>
      <p:sp>
        <p:nvSpPr>
          <p:cNvPr id="565" name="Google Shape;565;p85"/>
          <p:cNvSpPr txBox="1"/>
          <p:nvPr/>
        </p:nvSpPr>
        <p:spPr>
          <a:xfrm>
            <a:off x="5218113" y="6249988"/>
            <a:ext cx="581025" cy="2555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Arginine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(Arg or R)</a:t>
            </a:r>
            <a:endParaRPr/>
          </a:p>
        </p:txBody>
      </p:sp>
      <p:sp>
        <p:nvSpPr>
          <p:cNvPr id="566" name="Google Shape;566;p85"/>
          <p:cNvSpPr txBox="1"/>
          <p:nvPr/>
        </p:nvSpPr>
        <p:spPr>
          <a:xfrm>
            <a:off x="6154738" y="6248400"/>
            <a:ext cx="581025" cy="2555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900">
                <a:solidFill>
                  <a:srgbClr val="000000"/>
                </a:solidFill>
                <a:latin typeface="Arial"/>
                <a:ea typeface="Arial"/>
                <a:cs typeface="Arial"/>
                <a:sym typeface="Arial"/>
              </a:rPr>
              <a:t>Histidine</a:t>
            </a:r>
            <a:br>
              <a:rPr b="1" lang="en-US" sz="900">
                <a:solidFill>
                  <a:srgbClr val="000000"/>
                </a:solidFill>
                <a:latin typeface="Arial"/>
                <a:ea typeface="Arial"/>
                <a:cs typeface="Arial"/>
                <a:sym typeface="Arial"/>
              </a:rPr>
            </a:br>
            <a:r>
              <a:rPr b="1" lang="en-US" sz="900">
                <a:solidFill>
                  <a:srgbClr val="000000"/>
                </a:solidFill>
                <a:latin typeface="Arial"/>
                <a:ea typeface="Arial"/>
                <a:cs typeface="Arial"/>
                <a:sym typeface="Arial"/>
              </a:rPr>
              <a:t>(His or H)</a:t>
            </a:r>
            <a:endParaRPr/>
          </a:p>
        </p:txBody>
      </p:sp>
      <p:sp>
        <p:nvSpPr>
          <p:cNvPr id="567" name="Google Shape;567;p85"/>
          <p:cNvSpPr/>
          <p:nvPr/>
        </p:nvSpPr>
        <p:spPr>
          <a:xfrm rot="5400000">
            <a:off x="3042444" y="4233069"/>
            <a:ext cx="100012" cy="1733550"/>
          </a:xfrm>
          <a:prstGeom prst="leftBrace">
            <a:avLst>
              <a:gd fmla="val 144445" name="adj1"/>
              <a:gd fmla="val 50000" name="adj2"/>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568" name="Google Shape;568;p85"/>
          <p:cNvSpPr/>
          <p:nvPr/>
        </p:nvSpPr>
        <p:spPr>
          <a:xfrm rot="5400000">
            <a:off x="5482431" y="3378994"/>
            <a:ext cx="87313" cy="2778125"/>
          </a:xfrm>
          <a:prstGeom prst="leftBrace">
            <a:avLst>
              <a:gd fmla="val 265150" name="adj1"/>
              <a:gd fmla="val 50000" name="adj2"/>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cxnSp>
        <p:nvCxnSpPr>
          <p:cNvPr id="569" name="Google Shape;569;p85"/>
          <p:cNvCxnSpPr/>
          <p:nvPr/>
        </p:nvCxnSpPr>
        <p:spPr>
          <a:xfrm>
            <a:off x="2328863" y="582613"/>
            <a:ext cx="79375" cy="104775"/>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05_16aAminoAcids-U" id="575" name="Google Shape;575;p86"/>
          <p:cNvPicPr preferRelativeResize="0"/>
          <p:nvPr/>
        </p:nvPicPr>
        <p:blipFill rotWithShape="1">
          <a:blip r:embed="rId3">
            <a:alphaModFix/>
          </a:blip>
          <a:srcRect b="0" l="0" r="0" t="0"/>
          <a:stretch/>
        </p:blipFill>
        <p:spPr>
          <a:xfrm>
            <a:off x="296863" y="892175"/>
            <a:ext cx="8548687" cy="5072063"/>
          </a:xfrm>
          <a:prstGeom prst="rect">
            <a:avLst/>
          </a:prstGeom>
          <a:noFill/>
          <a:ln>
            <a:noFill/>
          </a:ln>
        </p:spPr>
      </p:pic>
      <p:sp>
        <p:nvSpPr>
          <p:cNvPr id="576" name="Google Shape;576;p86"/>
          <p:cNvSpPr txBox="1"/>
          <p:nvPr/>
        </p:nvSpPr>
        <p:spPr>
          <a:xfrm>
            <a:off x="333375" y="930275"/>
            <a:ext cx="1970088" cy="13652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1800">
                <a:solidFill>
                  <a:srgbClr val="000000"/>
                </a:solidFill>
                <a:latin typeface="Arial"/>
                <a:ea typeface="Arial"/>
                <a:cs typeface="Arial"/>
                <a:sym typeface="Arial"/>
              </a:rPr>
              <a:t>Nonpolar side chains; hydrophobic</a:t>
            </a:r>
            <a:endParaRPr/>
          </a:p>
        </p:txBody>
      </p:sp>
      <p:sp>
        <p:nvSpPr>
          <p:cNvPr id="577" name="Google Shape;577;p86"/>
          <p:cNvSpPr txBox="1"/>
          <p:nvPr/>
        </p:nvSpPr>
        <p:spPr>
          <a:xfrm>
            <a:off x="327025" y="1266825"/>
            <a:ext cx="1176338" cy="25558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1800">
                <a:solidFill>
                  <a:srgbClr val="000000"/>
                </a:solidFill>
                <a:latin typeface="Arial"/>
                <a:ea typeface="Arial"/>
                <a:cs typeface="Arial"/>
                <a:sym typeface="Arial"/>
              </a:rPr>
              <a:t>Side chain</a:t>
            </a:r>
            <a:endParaRPr/>
          </a:p>
        </p:txBody>
      </p:sp>
      <p:sp>
        <p:nvSpPr>
          <p:cNvPr id="578" name="Google Shape;578;p86"/>
          <p:cNvSpPr txBox="1"/>
          <p:nvPr/>
        </p:nvSpPr>
        <p:spPr>
          <a:xfrm>
            <a:off x="477838" y="2676525"/>
            <a:ext cx="1111250" cy="533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Glycine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(Gly or G)</a:t>
            </a:r>
            <a:endParaRPr/>
          </a:p>
        </p:txBody>
      </p:sp>
      <p:sp>
        <p:nvSpPr>
          <p:cNvPr id="579" name="Google Shape;579;p86"/>
          <p:cNvSpPr txBox="1"/>
          <p:nvPr/>
        </p:nvSpPr>
        <p:spPr>
          <a:xfrm>
            <a:off x="2244725" y="2671763"/>
            <a:ext cx="1136650" cy="533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Alanine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(Ala or A)</a:t>
            </a:r>
            <a:endParaRPr/>
          </a:p>
        </p:txBody>
      </p:sp>
      <p:sp>
        <p:nvSpPr>
          <p:cNvPr id="580" name="Google Shape;580;p86"/>
          <p:cNvSpPr txBox="1"/>
          <p:nvPr/>
        </p:nvSpPr>
        <p:spPr>
          <a:xfrm>
            <a:off x="3938588" y="2670175"/>
            <a:ext cx="1136650" cy="5730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Valine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(Val or V)</a:t>
            </a:r>
            <a:endParaRPr/>
          </a:p>
        </p:txBody>
      </p:sp>
      <p:sp>
        <p:nvSpPr>
          <p:cNvPr id="581" name="Google Shape;581;p86"/>
          <p:cNvSpPr txBox="1"/>
          <p:nvPr/>
        </p:nvSpPr>
        <p:spPr>
          <a:xfrm>
            <a:off x="5707063" y="2676525"/>
            <a:ext cx="1162050" cy="533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Leucine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(Leu or L)</a:t>
            </a:r>
            <a:endParaRPr/>
          </a:p>
        </p:txBody>
      </p:sp>
      <p:sp>
        <p:nvSpPr>
          <p:cNvPr id="582" name="Google Shape;582;p86"/>
          <p:cNvSpPr txBox="1"/>
          <p:nvPr/>
        </p:nvSpPr>
        <p:spPr>
          <a:xfrm>
            <a:off x="7477125" y="2663825"/>
            <a:ext cx="1176338" cy="533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Isoleucine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a:t>
            </a:r>
            <a:r>
              <a:rPr b="1" lang="en-US" sz="1800">
                <a:solidFill>
                  <a:srgbClr val="000000"/>
                </a:solidFill>
                <a:latin typeface="Times New Roman"/>
                <a:ea typeface="Times New Roman"/>
                <a:cs typeface="Times New Roman"/>
                <a:sym typeface="Times New Roman"/>
              </a:rPr>
              <a:t>I</a:t>
            </a:r>
            <a:r>
              <a:rPr b="1" lang="en-US" sz="1800">
                <a:solidFill>
                  <a:srgbClr val="000000"/>
                </a:solidFill>
                <a:latin typeface="Arial"/>
                <a:ea typeface="Arial"/>
                <a:cs typeface="Arial"/>
                <a:sym typeface="Arial"/>
              </a:rPr>
              <a:t>le or </a:t>
            </a:r>
            <a:r>
              <a:rPr b="1" lang="en-US" sz="1800">
                <a:solidFill>
                  <a:srgbClr val="000000"/>
                </a:solidFill>
                <a:latin typeface="Times New Roman"/>
                <a:ea typeface="Times New Roman"/>
                <a:cs typeface="Times New Roman"/>
                <a:sym typeface="Times New Roman"/>
              </a:rPr>
              <a:t>I</a:t>
            </a:r>
            <a:r>
              <a:rPr b="1" lang="en-US" sz="1800">
                <a:solidFill>
                  <a:srgbClr val="000000"/>
                </a:solidFill>
                <a:latin typeface="Arial"/>
                <a:ea typeface="Arial"/>
                <a:cs typeface="Arial"/>
                <a:sym typeface="Arial"/>
              </a:rPr>
              <a:t>)</a:t>
            </a:r>
            <a:endParaRPr/>
          </a:p>
        </p:txBody>
      </p:sp>
      <p:sp>
        <p:nvSpPr>
          <p:cNvPr id="583" name="Google Shape;583;p86"/>
          <p:cNvSpPr txBox="1"/>
          <p:nvPr/>
        </p:nvSpPr>
        <p:spPr>
          <a:xfrm>
            <a:off x="517525" y="5257800"/>
            <a:ext cx="1308100" cy="5730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Methionine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(Met or M)</a:t>
            </a:r>
            <a:endParaRPr/>
          </a:p>
        </p:txBody>
      </p:sp>
      <p:sp>
        <p:nvSpPr>
          <p:cNvPr id="584" name="Google Shape;584;p86"/>
          <p:cNvSpPr txBox="1"/>
          <p:nvPr/>
        </p:nvSpPr>
        <p:spPr>
          <a:xfrm>
            <a:off x="2541588" y="5270500"/>
            <a:ext cx="1585912" cy="5334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Phenylalanine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(Phe or F)</a:t>
            </a:r>
            <a:endParaRPr/>
          </a:p>
        </p:txBody>
      </p:sp>
      <p:sp>
        <p:nvSpPr>
          <p:cNvPr id="585" name="Google Shape;585;p86"/>
          <p:cNvSpPr txBox="1"/>
          <p:nvPr/>
        </p:nvSpPr>
        <p:spPr>
          <a:xfrm>
            <a:off x="4845050" y="5270500"/>
            <a:ext cx="1414463" cy="546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Tryptophan</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(Trp or W)</a:t>
            </a:r>
            <a:endParaRPr/>
          </a:p>
        </p:txBody>
      </p:sp>
      <p:sp>
        <p:nvSpPr>
          <p:cNvPr id="586" name="Google Shape;586;p86"/>
          <p:cNvSpPr txBox="1"/>
          <p:nvPr/>
        </p:nvSpPr>
        <p:spPr>
          <a:xfrm>
            <a:off x="7175500" y="5270500"/>
            <a:ext cx="1084263" cy="50641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Proline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(Pro or P)</a:t>
            </a:r>
            <a:endParaRPr/>
          </a:p>
        </p:txBody>
      </p:sp>
      <p:cxnSp>
        <p:nvCxnSpPr>
          <p:cNvPr id="587" name="Google Shape;587;p86"/>
          <p:cNvCxnSpPr/>
          <p:nvPr/>
        </p:nvCxnSpPr>
        <p:spPr>
          <a:xfrm>
            <a:off x="806450" y="1520825"/>
            <a:ext cx="93663" cy="185738"/>
          </a:xfrm>
          <a:prstGeom prst="straightConnector1">
            <a:avLst/>
          </a:prstGeom>
          <a:noFill/>
          <a:ln cap="flat" cmpd="sng" w="12700">
            <a:solidFill>
              <a:schemeClr val="dk1"/>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pic>
        <p:nvPicPr>
          <p:cNvPr descr="05_16bAminoAcids-U" id="593" name="Google Shape;593;p87"/>
          <p:cNvPicPr preferRelativeResize="0"/>
          <p:nvPr/>
        </p:nvPicPr>
        <p:blipFill rotWithShape="1">
          <a:blip r:embed="rId3">
            <a:alphaModFix/>
          </a:blip>
          <a:srcRect b="0" l="0" r="0" t="0"/>
          <a:stretch/>
        </p:blipFill>
        <p:spPr>
          <a:xfrm>
            <a:off x="1312863" y="130175"/>
            <a:ext cx="6518275" cy="6597650"/>
          </a:xfrm>
          <a:prstGeom prst="rect">
            <a:avLst/>
          </a:prstGeom>
          <a:noFill/>
          <a:ln>
            <a:noFill/>
          </a:ln>
        </p:spPr>
      </p:pic>
      <p:sp>
        <p:nvSpPr>
          <p:cNvPr id="594" name="Google Shape;594;p87"/>
          <p:cNvSpPr txBox="1"/>
          <p:nvPr/>
        </p:nvSpPr>
        <p:spPr>
          <a:xfrm>
            <a:off x="1366838" y="184150"/>
            <a:ext cx="4021137" cy="34766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2200">
                <a:solidFill>
                  <a:srgbClr val="000000"/>
                </a:solidFill>
                <a:latin typeface="Arial"/>
                <a:ea typeface="Arial"/>
                <a:cs typeface="Arial"/>
                <a:sym typeface="Arial"/>
              </a:rPr>
              <a:t>Polar side chains; hydrophilic</a:t>
            </a:r>
            <a:endParaRPr/>
          </a:p>
        </p:txBody>
      </p:sp>
      <p:sp>
        <p:nvSpPr>
          <p:cNvPr id="595" name="Google Shape;595;p87"/>
          <p:cNvSpPr txBox="1"/>
          <p:nvPr/>
        </p:nvSpPr>
        <p:spPr>
          <a:xfrm>
            <a:off x="1587500" y="2525713"/>
            <a:ext cx="1439863" cy="6127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Serine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(Ser or S)</a:t>
            </a:r>
            <a:endParaRPr/>
          </a:p>
        </p:txBody>
      </p:sp>
      <p:sp>
        <p:nvSpPr>
          <p:cNvPr id="596" name="Google Shape;596;p87"/>
          <p:cNvSpPr txBox="1"/>
          <p:nvPr/>
        </p:nvSpPr>
        <p:spPr>
          <a:xfrm>
            <a:off x="3792538" y="2524125"/>
            <a:ext cx="1454150" cy="6254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Threonine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(Thr or T)</a:t>
            </a:r>
            <a:endParaRPr/>
          </a:p>
        </p:txBody>
      </p:sp>
      <p:sp>
        <p:nvSpPr>
          <p:cNvPr id="597" name="Google Shape;597;p87"/>
          <p:cNvSpPr txBox="1"/>
          <p:nvPr/>
        </p:nvSpPr>
        <p:spPr>
          <a:xfrm>
            <a:off x="6007100" y="2525713"/>
            <a:ext cx="1468438" cy="6254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Cysteine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(Cys or C)</a:t>
            </a:r>
            <a:endParaRPr/>
          </a:p>
        </p:txBody>
      </p:sp>
      <p:sp>
        <p:nvSpPr>
          <p:cNvPr id="598" name="Google Shape;598;p87"/>
          <p:cNvSpPr txBox="1"/>
          <p:nvPr/>
        </p:nvSpPr>
        <p:spPr>
          <a:xfrm>
            <a:off x="1639888" y="5953125"/>
            <a:ext cx="1322387" cy="6127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Tyrosine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(Tyr or Y)</a:t>
            </a:r>
            <a:endParaRPr/>
          </a:p>
        </p:txBody>
      </p:sp>
      <p:sp>
        <p:nvSpPr>
          <p:cNvPr id="599" name="Google Shape;599;p87"/>
          <p:cNvSpPr txBox="1"/>
          <p:nvPr/>
        </p:nvSpPr>
        <p:spPr>
          <a:xfrm>
            <a:off x="3778250" y="5953125"/>
            <a:ext cx="1560513" cy="585788"/>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Asparagine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(Asn or N)</a:t>
            </a:r>
            <a:endParaRPr/>
          </a:p>
        </p:txBody>
      </p:sp>
      <p:sp>
        <p:nvSpPr>
          <p:cNvPr id="600" name="Google Shape;600;p87"/>
          <p:cNvSpPr txBox="1"/>
          <p:nvPr/>
        </p:nvSpPr>
        <p:spPr>
          <a:xfrm>
            <a:off x="6000750" y="5953125"/>
            <a:ext cx="1454150" cy="58737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2200">
                <a:solidFill>
                  <a:srgbClr val="000000"/>
                </a:solidFill>
                <a:latin typeface="Arial"/>
                <a:ea typeface="Arial"/>
                <a:cs typeface="Arial"/>
                <a:sym typeface="Arial"/>
              </a:rPr>
              <a:t>Glutamine</a:t>
            </a:r>
            <a:br>
              <a:rPr b="1" lang="en-US" sz="2200">
                <a:solidFill>
                  <a:srgbClr val="000000"/>
                </a:solidFill>
                <a:latin typeface="Arial"/>
                <a:ea typeface="Arial"/>
                <a:cs typeface="Arial"/>
                <a:sym typeface="Arial"/>
              </a:rPr>
            </a:br>
            <a:r>
              <a:rPr b="1" lang="en-US" sz="2200">
                <a:solidFill>
                  <a:srgbClr val="000000"/>
                </a:solidFill>
                <a:latin typeface="Arial"/>
                <a:ea typeface="Arial"/>
                <a:cs typeface="Arial"/>
                <a:sym typeface="Arial"/>
              </a:rPr>
              <a:t>(Gln or Q)</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pic>
        <p:nvPicPr>
          <p:cNvPr descr="05_16cAminoAcids-U" id="606" name="Google Shape;606;p88"/>
          <p:cNvPicPr preferRelativeResize="0"/>
          <p:nvPr/>
        </p:nvPicPr>
        <p:blipFill rotWithShape="1">
          <a:blip r:embed="rId3">
            <a:alphaModFix/>
          </a:blip>
          <a:srcRect b="0" l="0" r="0" t="0"/>
          <a:stretch/>
        </p:blipFill>
        <p:spPr>
          <a:xfrm>
            <a:off x="296863" y="1346200"/>
            <a:ext cx="8548687" cy="4164013"/>
          </a:xfrm>
          <a:prstGeom prst="rect">
            <a:avLst/>
          </a:prstGeom>
          <a:noFill/>
          <a:ln>
            <a:noFill/>
          </a:ln>
        </p:spPr>
      </p:pic>
      <p:sp>
        <p:nvSpPr>
          <p:cNvPr id="607" name="Google Shape;607;p88"/>
          <p:cNvSpPr txBox="1"/>
          <p:nvPr/>
        </p:nvSpPr>
        <p:spPr>
          <a:xfrm>
            <a:off x="330200" y="1392238"/>
            <a:ext cx="4972050" cy="320675"/>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1800">
                <a:solidFill>
                  <a:srgbClr val="000000"/>
                </a:solidFill>
                <a:latin typeface="Arial"/>
                <a:ea typeface="Arial"/>
                <a:cs typeface="Arial"/>
                <a:sym typeface="Arial"/>
              </a:rPr>
              <a:t>Electrically charged side chains; hydrophilic</a:t>
            </a:r>
            <a:endParaRPr/>
          </a:p>
        </p:txBody>
      </p:sp>
      <p:sp>
        <p:nvSpPr>
          <p:cNvPr id="608" name="Google Shape;608;p88"/>
          <p:cNvSpPr txBox="1"/>
          <p:nvPr/>
        </p:nvSpPr>
        <p:spPr>
          <a:xfrm>
            <a:off x="552450" y="2384425"/>
            <a:ext cx="3068638" cy="2032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1800">
                <a:solidFill>
                  <a:srgbClr val="000000"/>
                </a:solidFill>
                <a:latin typeface="Arial"/>
                <a:ea typeface="Arial"/>
                <a:cs typeface="Arial"/>
                <a:sym typeface="Arial"/>
              </a:rPr>
              <a:t>Acidic (negatively charged)</a:t>
            </a:r>
            <a:endParaRPr/>
          </a:p>
        </p:txBody>
      </p:sp>
      <p:sp>
        <p:nvSpPr>
          <p:cNvPr id="609" name="Google Shape;609;p88"/>
          <p:cNvSpPr txBox="1"/>
          <p:nvPr/>
        </p:nvSpPr>
        <p:spPr>
          <a:xfrm>
            <a:off x="4970463" y="1803400"/>
            <a:ext cx="2882900" cy="26828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None/>
            </a:pPr>
            <a:r>
              <a:rPr b="1" lang="en-US" sz="1800">
                <a:solidFill>
                  <a:srgbClr val="000000"/>
                </a:solidFill>
                <a:latin typeface="Arial"/>
                <a:ea typeface="Arial"/>
                <a:cs typeface="Arial"/>
                <a:sym typeface="Arial"/>
              </a:rPr>
              <a:t>Basic (positively charged)</a:t>
            </a:r>
            <a:endParaRPr/>
          </a:p>
        </p:txBody>
      </p:sp>
      <p:sp>
        <p:nvSpPr>
          <p:cNvPr id="610" name="Google Shape;610;p88"/>
          <p:cNvSpPr txBox="1"/>
          <p:nvPr/>
        </p:nvSpPr>
        <p:spPr>
          <a:xfrm>
            <a:off x="320675" y="4821238"/>
            <a:ext cx="1479550" cy="5191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Aspartic acid</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(Asp or D)</a:t>
            </a:r>
            <a:endParaRPr/>
          </a:p>
        </p:txBody>
      </p:sp>
      <p:sp>
        <p:nvSpPr>
          <p:cNvPr id="611" name="Google Shape;611;p88"/>
          <p:cNvSpPr txBox="1"/>
          <p:nvPr/>
        </p:nvSpPr>
        <p:spPr>
          <a:xfrm>
            <a:off x="1920875" y="4818063"/>
            <a:ext cx="1574800" cy="5588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Glutamic acid</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(Glu or E)</a:t>
            </a:r>
            <a:endParaRPr/>
          </a:p>
        </p:txBody>
      </p:sp>
      <p:sp>
        <p:nvSpPr>
          <p:cNvPr id="612" name="Google Shape;612;p88"/>
          <p:cNvSpPr txBox="1"/>
          <p:nvPr/>
        </p:nvSpPr>
        <p:spPr>
          <a:xfrm>
            <a:off x="4065588" y="4821238"/>
            <a:ext cx="1163637" cy="5191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Lysine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(Lys or K)</a:t>
            </a:r>
            <a:endParaRPr/>
          </a:p>
        </p:txBody>
      </p:sp>
      <p:sp>
        <p:nvSpPr>
          <p:cNvPr id="613" name="Google Shape;613;p88"/>
          <p:cNvSpPr txBox="1"/>
          <p:nvPr/>
        </p:nvSpPr>
        <p:spPr>
          <a:xfrm>
            <a:off x="5749925" y="4821238"/>
            <a:ext cx="1123950" cy="5857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Arginine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(Arg or R)</a:t>
            </a:r>
            <a:endParaRPr/>
          </a:p>
        </p:txBody>
      </p:sp>
      <p:sp>
        <p:nvSpPr>
          <p:cNvPr id="614" name="Google Shape;614;p88"/>
          <p:cNvSpPr txBox="1"/>
          <p:nvPr/>
        </p:nvSpPr>
        <p:spPr>
          <a:xfrm>
            <a:off x="7437438" y="4818063"/>
            <a:ext cx="1069975" cy="560387"/>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None/>
            </a:pPr>
            <a:r>
              <a:rPr b="1" lang="en-US" sz="1800">
                <a:solidFill>
                  <a:srgbClr val="000000"/>
                </a:solidFill>
                <a:latin typeface="Arial"/>
                <a:ea typeface="Arial"/>
                <a:cs typeface="Arial"/>
                <a:sym typeface="Arial"/>
              </a:rPr>
              <a:t>Histidine</a:t>
            </a:r>
            <a:br>
              <a:rPr b="1" lang="en-US" sz="1800">
                <a:solidFill>
                  <a:srgbClr val="000000"/>
                </a:solidFill>
                <a:latin typeface="Arial"/>
                <a:ea typeface="Arial"/>
                <a:cs typeface="Arial"/>
                <a:sym typeface="Arial"/>
              </a:rPr>
            </a:br>
            <a:r>
              <a:rPr b="1" lang="en-US" sz="1800">
                <a:solidFill>
                  <a:srgbClr val="000000"/>
                </a:solidFill>
                <a:latin typeface="Arial"/>
                <a:ea typeface="Arial"/>
                <a:cs typeface="Arial"/>
                <a:sym typeface="Arial"/>
              </a:rPr>
              <a:t>(His or H)</a:t>
            </a:r>
            <a:endParaRPr/>
          </a:p>
        </p:txBody>
      </p:sp>
      <p:sp>
        <p:nvSpPr>
          <p:cNvPr id="615" name="Google Shape;615;p88"/>
          <p:cNvSpPr/>
          <p:nvPr/>
        </p:nvSpPr>
        <p:spPr>
          <a:xfrm rot="5400000">
            <a:off x="1970088" y="1152525"/>
            <a:ext cx="74612" cy="3081338"/>
          </a:xfrm>
          <a:prstGeom prst="leftBrace">
            <a:avLst>
              <a:gd fmla="val 344151" name="adj1"/>
              <a:gd fmla="val 50000" name="adj2"/>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
        <p:nvSpPr>
          <p:cNvPr id="616" name="Google Shape;616;p88"/>
          <p:cNvSpPr/>
          <p:nvPr/>
        </p:nvSpPr>
        <p:spPr>
          <a:xfrm rot="5400000">
            <a:off x="6342856" y="-297656"/>
            <a:ext cx="74613" cy="4829175"/>
          </a:xfrm>
          <a:prstGeom prst="leftBrace">
            <a:avLst>
              <a:gd fmla="val 539358" name="adj1"/>
              <a:gd fmla="val 50000" name="adj2"/>
            </a:avLst>
          </a:prstGeom>
          <a:no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240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descr="0303b3" id="622" name="Google Shape;622;p89"/>
          <p:cNvSpPr/>
          <p:nvPr/>
        </p:nvSpPr>
        <p:spPr>
          <a:xfrm>
            <a:off x="0" y="1524000"/>
            <a:ext cx="9144000" cy="3505199"/>
          </a:xfrm>
          <a:prstGeom prst="rect">
            <a:avLst/>
          </a:prstGeom>
          <a:blipFill rotWithShape="1">
            <a:blip r:embed="rId3">
              <a:alphaModFix/>
            </a:blip>
            <a:stretch>
              <a:fillRect b="-13"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23" name="Google Shape;623;p89"/>
          <p:cNvSpPr txBox="1"/>
          <p:nvPr/>
        </p:nvSpPr>
        <p:spPr>
          <a:xfrm>
            <a:off x="2362200" y="304800"/>
            <a:ext cx="4293611" cy="52322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(Basic R-group amino acids)</a:t>
            </a:r>
            <a:endParaRPr b="1" sz="2800">
              <a:solidFill>
                <a:srgbClr val="FF0000"/>
              </a:solidFill>
              <a:latin typeface="Calibri"/>
              <a:ea typeface="Calibri"/>
              <a:cs typeface="Calibri"/>
              <a:sym typeface="Calibri"/>
            </a:endParaRPr>
          </a:p>
        </p:txBody>
      </p:sp>
      <p:sp>
        <p:nvSpPr>
          <p:cNvPr id="624" name="Google Shape;624;p89"/>
          <p:cNvSpPr txBox="1"/>
          <p:nvPr/>
        </p:nvSpPr>
        <p:spPr>
          <a:xfrm>
            <a:off x="228600" y="5334000"/>
            <a:ext cx="8610600" cy="40011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Calibri"/>
                <a:ea typeface="Calibri"/>
                <a:cs typeface="Calibri"/>
                <a:sym typeface="Calibri"/>
              </a:rPr>
              <a:t>Amino-aliphatic R-group		                                     Guanidino R-group</a:t>
            </a:r>
            <a:endParaRPr b="1" sz="2000">
              <a:solidFill>
                <a:srgbClr val="C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63"/>
          <p:cNvSpPr/>
          <p:nvPr/>
        </p:nvSpPr>
        <p:spPr>
          <a:xfrm>
            <a:off x="381000" y="304800"/>
            <a:ext cx="8458200" cy="550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are the most abundant biological  macromolecules, occurring in all cells and all parts of cells. </a:t>
            </a: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also occur in great variety; thousands of  different kinds may be found in a single cell. </a:t>
            </a:r>
            <a:r>
              <a:rPr i="1" lang="en-US" sz="3200">
                <a:solidFill>
                  <a:srgbClr val="0070C0"/>
                </a:solidFill>
                <a:latin typeface="Calibri"/>
                <a:ea typeface="Calibri"/>
                <a:cs typeface="Calibri"/>
                <a:sym typeface="Calibri"/>
              </a:rPr>
              <a:t>Proteins</a:t>
            </a:r>
            <a:r>
              <a:rPr i="1" lang="en-US" sz="3200">
                <a:solidFill>
                  <a:schemeClr val="dk1"/>
                </a:solidFill>
                <a:latin typeface="Calibri"/>
                <a:ea typeface="Calibri"/>
                <a:cs typeface="Calibri"/>
                <a:sym typeface="Calibri"/>
              </a:rPr>
              <a:t> are the molecular instruments through which genetic information is expressed.</a:t>
            </a:r>
            <a:r>
              <a:rPr lang="en-US" sz="3200">
                <a:solidFill>
                  <a:schemeClr val="dk1"/>
                </a:solidFill>
                <a:latin typeface="Calibri"/>
                <a:ea typeface="Calibri"/>
                <a:cs typeface="Calibri"/>
                <a:sym typeface="Calibri"/>
              </a:rPr>
              <a:t> </a:t>
            </a:r>
            <a:r>
              <a:rPr i="1" lang="en-US" sz="3200">
                <a:solidFill>
                  <a:srgbClr val="0070C0"/>
                </a:solidFill>
                <a:latin typeface="Calibri"/>
                <a:ea typeface="Calibri"/>
                <a:cs typeface="Calibri"/>
                <a:sym typeface="Calibri"/>
              </a:rPr>
              <a:t>All proteins</a:t>
            </a:r>
            <a:r>
              <a:rPr i="1" lang="en-US" sz="3200">
                <a:solidFill>
                  <a:schemeClr val="dk1"/>
                </a:solidFill>
                <a:latin typeface="Calibri"/>
                <a:ea typeface="Calibri"/>
                <a:cs typeface="Calibri"/>
                <a:sym typeface="Calibri"/>
              </a:rPr>
              <a:t>, whether from the most ancient lines of bacteria or from the most complex forms of life, are constructed from the same ubiquitous set of </a:t>
            </a:r>
            <a:r>
              <a:rPr i="1" lang="en-US" sz="3200">
                <a:solidFill>
                  <a:srgbClr val="0070C0"/>
                </a:solidFill>
                <a:latin typeface="Calibri"/>
                <a:ea typeface="Calibri"/>
                <a:cs typeface="Calibri"/>
                <a:sym typeface="Calibri"/>
              </a:rPr>
              <a:t>20 amino </a:t>
            </a:r>
            <a:r>
              <a:rPr lang="en-US" sz="3200">
                <a:solidFill>
                  <a:srgbClr val="0070C0"/>
                </a:solidFill>
                <a:latin typeface="Calibri"/>
                <a:ea typeface="Calibri"/>
                <a:cs typeface="Calibri"/>
                <a:sym typeface="Calibri"/>
              </a:rPr>
              <a:t>acids</a:t>
            </a:r>
            <a:r>
              <a:rPr lang="en-US" sz="3200">
                <a:solidFill>
                  <a:schemeClr val="dk1"/>
                </a:solidFill>
                <a:latin typeface="Calibri"/>
                <a:ea typeface="Calibri"/>
                <a:cs typeface="Calibri"/>
                <a:sym typeface="Calibri"/>
              </a:rPr>
              <a:t>, covalently linked in characteristic linear sequences.</a:t>
            </a:r>
            <a:endParaRPr i="1" sz="32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descr="0303a3" id="630" name="Google Shape;630;p90"/>
          <p:cNvSpPr/>
          <p:nvPr/>
        </p:nvSpPr>
        <p:spPr>
          <a:xfrm>
            <a:off x="0" y="1447800"/>
            <a:ext cx="9144000" cy="3429000"/>
          </a:xfrm>
          <a:prstGeom prst="rect">
            <a:avLst/>
          </a:prstGeom>
          <a:blipFill rotWithShape="1">
            <a:blip r:embed="rId3">
              <a:alphaModFix/>
            </a:blip>
            <a:stretch>
              <a:fillRect b="0" l="0" r="-34"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31" name="Google Shape;631;p90"/>
          <p:cNvSpPr txBox="1"/>
          <p:nvPr/>
        </p:nvSpPr>
        <p:spPr>
          <a:xfrm>
            <a:off x="2362200" y="304800"/>
            <a:ext cx="4420249" cy="52322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Calibri"/>
                <a:ea typeface="Calibri"/>
                <a:cs typeface="Calibri"/>
                <a:sym typeface="Calibri"/>
              </a:rPr>
              <a:t>(Acidic R-group amino acids)</a:t>
            </a:r>
            <a:endParaRPr b="1" sz="2800">
              <a:solidFill>
                <a:srgbClr val="FF0000"/>
              </a:solidFill>
              <a:latin typeface="Calibri"/>
              <a:ea typeface="Calibri"/>
              <a:cs typeface="Calibri"/>
              <a:sym typeface="Calibri"/>
            </a:endParaRPr>
          </a:p>
        </p:txBody>
      </p:sp>
      <p:sp>
        <p:nvSpPr>
          <p:cNvPr id="632" name="Google Shape;632;p90"/>
          <p:cNvSpPr txBox="1"/>
          <p:nvPr/>
        </p:nvSpPr>
        <p:spPr>
          <a:xfrm>
            <a:off x="2895600" y="5105400"/>
            <a:ext cx="4038600" cy="400110"/>
          </a:xfrm>
          <a:prstGeom prst="rect">
            <a:avLst/>
          </a:prstGeom>
          <a:solidFill>
            <a:srgbClr val="DAE5F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C00000"/>
                </a:solidFill>
                <a:latin typeface="Calibri"/>
                <a:ea typeface="Calibri"/>
                <a:cs typeface="Calibri"/>
                <a:sym typeface="Calibri"/>
              </a:rPr>
              <a:t>     Carboxyl R-group (-ve charged)</a:t>
            </a:r>
            <a:endParaRPr b="1" sz="2000">
              <a:solidFill>
                <a:srgbClr val="C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descr="03T01" id="638" name="Google Shape;638;p91"/>
          <p:cNvSpPr/>
          <p:nvPr/>
        </p:nvSpPr>
        <p:spPr>
          <a:xfrm>
            <a:off x="304800" y="228600"/>
            <a:ext cx="8397240" cy="6629400"/>
          </a:xfrm>
          <a:prstGeom prst="rect">
            <a:avLst/>
          </a:prstGeom>
          <a:blipFill rotWithShape="1">
            <a:blip r:embed="rId3">
              <a:alphaModFix/>
            </a:blip>
            <a:stretch>
              <a:fillRect b="-18"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01CO" id="639" name="Google Shape;639;p91"/>
          <p:cNvSpPr/>
          <p:nvPr/>
        </p:nvSpPr>
        <p:spPr>
          <a:xfrm>
            <a:off x="7664450" y="6477000"/>
            <a:ext cx="1403350" cy="3048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400">
                <a:solidFill>
                  <a:schemeClr val="dk1"/>
                </a:solidFill>
                <a:latin typeface="Calibri"/>
                <a:ea typeface="Calibri"/>
                <a:cs typeface="Calibri"/>
                <a:sym typeface="Calibri"/>
              </a:rPr>
              <a:t>Table 3-1, p.62</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descr="0304" id="645" name="Google Shape;645;p92"/>
          <p:cNvSpPr/>
          <p:nvPr/>
        </p:nvSpPr>
        <p:spPr>
          <a:xfrm>
            <a:off x="-152400" y="0"/>
            <a:ext cx="9296400" cy="6858000"/>
          </a:xfrm>
          <a:prstGeom prst="rect">
            <a:avLst/>
          </a:prstGeom>
          <a:blipFill rotWithShape="1">
            <a:blip r:embed="rId3">
              <a:alphaModFix/>
            </a:blip>
            <a:stretch>
              <a:fillRect b="-6"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105025"/>
                </a:solidFill>
                <a:latin typeface="Calibri"/>
                <a:ea typeface="Calibri"/>
                <a:cs typeface="Calibri"/>
                <a:sym typeface="Calibri"/>
              </a:rPr>
              <a:t>   </a:t>
            </a:r>
            <a:r>
              <a:rPr b="1" lang="en-US" sz="1800">
                <a:solidFill>
                  <a:srgbClr val="FF0000"/>
                </a:solidFill>
                <a:latin typeface="Calibri"/>
                <a:ea typeface="Calibri"/>
                <a:cs typeface="Calibri"/>
                <a:sym typeface="Calibri"/>
              </a:rPr>
              <a:t>Uncommon amino acids results from </a:t>
            </a:r>
            <a:r>
              <a:rPr b="1" lang="en-US" sz="1800">
                <a:solidFill>
                  <a:srgbClr val="002060"/>
                </a:solidFill>
                <a:latin typeface="Calibri"/>
                <a:ea typeface="Calibri"/>
                <a:cs typeface="Calibri"/>
                <a:sym typeface="Calibri"/>
              </a:rPr>
              <a:t>posttranslational modification</a:t>
            </a:r>
            <a:r>
              <a:rPr b="1" lang="en-US" sz="1800">
                <a:solidFill>
                  <a:srgbClr val="FF0000"/>
                </a:solidFill>
                <a:latin typeface="Calibri"/>
                <a:ea typeface="Calibri"/>
                <a:cs typeface="Calibri"/>
                <a:sym typeface="Calibri"/>
              </a:rPr>
              <a:t>, </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Found only in few connective tissue proteins such as collagen.</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Thyroxine hormone: is a modification of tyrosine that produced </a:t>
            </a:r>
            <a:endParaRPr/>
          </a:p>
          <a:p>
            <a:pPr indent="0" lvl="0" marL="0" marR="0" rtl="0" algn="l">
              <a:spcBef>
                <a:spcPts val="0"/>
              </a:spcBef>
              <a:spcAft>
                <a:spcPts val="0"/>
              </a:spcAft>
              <a:buNone/>
            </a:pPr>
            <a:r>
              <a:rPr b="1" lang="en-US" sz="1800">
                <a:solidFill>
                  <a:srgbClr val="FF0000"/>
                </a:solidFill>
                <a:latin typeface="Calibri"/>
                <a:ea typeface="Calibri"/>
                <a:cs typeface="Calibri"/>
                <a:sym typeface="Calibri"/>
              </a:rPr>
              <a:t>    in thyroid gland.</a:t>
            </a:r>
            <a:endParaRPr/>
          </a:p>
        </p:txBody>
      </p:sp>
      <p:sp>
        <p:nvSpPr>
          <p:cNvPr id="646" name="Google Shape;646;p92"/>
          <p:cNvSpPr/>
          <p:nvPr/>
        </p:nvSpPr>
        <p:spPr>
          <a:xfrm>
            <a:off x="5181600" y="0"/>
            <a:ext cx="533400" cy="609600"/>
          </a:xfrm>
          <a:prstGeom prst="ellipse">
            <a:avLst/>
          </a:prstGeom>
          <a:noFill/>
          <a:ln cap="flat" cmpd="sng" w="25400">
            <a:solidFill>
              <a:srgbClr val="1050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0000"/>
              </a:solidFill>
              <a:latin typeface="Calibri"/>
              <a:ea typeface="Calibri"/>
              <a:cs typeface="Calibri"/>
              <a:sym typeface="Calibri"/>
            </a:endParaRPr>
          </a:p>
        </p:txBody>
      </p:sp>
      <p:sp>
        <p:nvSpPr>
          <p:cNvPr id="647" name="Google Shape;647;p92"/>
          <p:cNvSpPr/>
          <p:nvPr/>
        </p:nvSpPr>
        <p:spPr>
          <a:xfrm>
            <a:off x="6553200" y="3505200"/>
            <a:ext cx="2590800" cy="3200400"/>
          </a:xfrm>
          <a:prstGeom prst="ellipse">
            <a:avLst/>
          </a:prstGeom>
          <a:noFill/>
          <a:ln cap="flat" cmpd="sng" w="25400">
            <a:solidFill>
              <a:srgbClr val="1050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0000"/>
              </a:solidFill>
              <a:latin typeface="Calibri"/>
              <a:ea typeface="Calibri"/>
              <a:cs typeface="Calibri"/>
              <a:sym typeface="Calibri"/>
            </a:endParaRPr>
          </a:p>
        </p:txBody>
      </p:sp>
      <p:sp>
        <p:nvSpPr>
          <p:cNvPr id="648" name="Google Shape;648;p92"/>
          <p:cNvSpPr/>
          <p:nvPr/>
        </p:nvSpPr>
        <p:spPr>
          <a:xfrm>
            <a:off x="3581400" y="3733800"/>
            <a:ext cx="533400" cy="609600"/>
          </a:xfrm>
          <a:prstGeom prst="ellipse">
            <a:avLst/>
          </a:prstGeom>
          <a:noFill/>
          <a:ln cap="flat" cmpd="sng" w="25400">
            <a:solidFill>
              <a:srgbClr val="1050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a:solidFill>
                <a:srgbClr val="FF0000"/>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descr="03p64a" id="654" name="Google Shape;654;p93"/>
          <p:cNvSpPr/>
          <p:nvPr/>
        </p:nvSpPr>
        <p:spPr>
          <a:xfrm>
            <a:off x="0" y="1219200"/>
            <a:ext cx="4572000" cy="5638800"/>
          </a:xfrm>
          <a:prstGeom prst="rect">
            <a:avLst/>
          </a:prstGeom>
          <a:blipFill rotWithShape="1">
            <a:blip r:embed="rId3">
              <a:alphaModFix/>
            </a:blip>
            <a:stretch>
              <a:fillRect b="0" l="0" r="-2"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03p64b" id="655" name="Google Shape;655;p93"/>
          <p:cNvSpPr/>
          <p:nvPr/>
        </p:nvSpPr>
        <p:spPr>
          <a:xfrm>
            <a:off x="4641273" y="1"/>
            <a:ext cx="4572000" cy="6858000"/>
          </a:xfrm>
          <a:prstGeom prst="rect">
            <a:avLst/>
          </a:prstGeom>
          <a:blipFill rotWithShape="1">
            <a:blip r:embed="rId4">
              <a:alphaModFix/>
            </a:blip>
            <a:stretch>
              <a:fillRect b="-2"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656" name="Google Shape;656;p93"/>
          <p:cNvSpPr txBox="1"/>
          <p:nvPr/>
        </p:nvSpPr>
        <p:spPr>
          <a:xfrm>
            <a:off x="0" y="1"/>
            <a:ext cx="4648200" cy="1015663"/>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Arial"/>
                <a:ea typeface="Arial"/>
                <a:cs typeface="Arial"/>
                <a:sym typeface="Arial"/>
              </a:rPr>
              <a:t>Tryptophan and phenyl alanine are the precursor amino acids for neurotansmitters synthesis</a:t>
            </a:r>
            <a:endParaRPr b="1" sz="2000">
              <a:solidFill>
                <a:schemeClr val="lt1"/>
              </a:solidFill>
              <a:latin typeface="Arial"/>
              <a:ea typeface="Arial"/>
              <a:cs typeface="Arial"/>
              <a:sym typeface="Arial"/>
            </a:endParaRPr>
          </a:p>
        </p:txBody>
      </p:sp>
      <p:sp>
        <p:nvSpPr>
          <p:cNvPr id="657" name="Google Shape;657;p93"/>
          <p:cNvSpPr/>
          <p:nvPr/>
        </p:nvSpPr>
        <p:spPr>
          <a:xfrm>
            <a:off x="3200400" y="5105400"/>
            <a:ext cx="1143000" cy="762000"/>
          </a:xfrm>
          <a:prstGeom prst="ellipse">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8" name="Google Shape;658;p93"/>
          <p:cNvSpPr/>
          <p:nvPr/>
        </p:nvSpPr>
        <p:spPr>
          <a:xfrm>
            <a:off x="8001000" y="4876800"/>
            <a:ext cx="1143000" cy="762000"/>
          </a:xfrm>
          <a:prstGeom prst="ellipse">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59" name="Google Shape;659;p93"/>
          <p:cNvSpPr/>
          <p:nvPr/>
        </p:nvSpPr>
        <p:spPr>
          <a:xfrm>
            <a:off x="6019800" y="4648200"/>
            <a:ext cx="990600" cy="762000"/>
          </a:xfrm>
          <a:prstGeom prst="ellipse">
            <a:avLst/>
          </a:prstGeom>
          <a:noFill/>
          <a:ln cap="flat" cmpd="sng" w="25400">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94"/>
          <p:cNvSpPr txBox="1"/>
          <p:nvPr>
            <p:ph type="title"/>
          </p:nvPr>
        </p:nvSpPr>
        <p:spPr>
          <a:xfrm>
            <a:off x="685800" y="609600"/>
            <a:ext cx="7772400" cy="14478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br>
              <a:rPr lang="en-US"/>
            </a:br>
            <a:br>
              <a:rPr lang="en-US"/>
            </a:br>
            <a:br>
              <a:rPr lang="en-US"/>
            </a:br>
            <a:br>
              <a:rPr lang="en-US"/>
            </a:br>
            <a:br>
              <a:rPr lang="en-US"/>
            </a:br>
            <a:br>
              <a:rPr lang="en-US"/>
            </a:br>
            <a:br>
              <a:rPr lang="en-US"/>
            </a:br>
            <a:br>
              <a:rPr lang="en-US"/>
            </a:br>
            <a:br>
              <a:rPr lang="en-US"/>
            </a:br>
            <a:br>
              <a:rPr lang="en-US"/>
            </a:br>
            <a:r>
              <a:rPr lang="en-US"/>
              <a:t>Amino acids to calm down and Pep up</a:t>
            </a:r>
            <a:br>
              <a:rPr lang="en-US"/>
            </a:br>
            <a:r>
              <a:rPr lang="en-US" sz="1800"/>
              <a:t>Some people insist that supplements of Tyrosine give them a morning lift and that tryptophan  helps them sleep at night .Milk proteins have high levels of tryptophan ; a glass of warm milk before bed is widely believed to be an aid in inducing sleep. Cheese and red wines contain high amounts of tyramine	 , which mimics epinephrine ; for many people a cheese omelet in the morning is a favorite way to a start the day.																																																																						</a:t>
            </a:r>
            <a:endParaRPr sz="18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95"/>
          <p:cNvSpPr/>
          <p:nvPr/>
        </p:nvSpPr>
        <p:spPr>
          <a:xfrm>
            <a:off x="381000" y="1371600"/>
            <a:ext cx="7620000" cy="495520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800">
                <a:solidFill>
                  <a:srgbClr val="FF0000"/>
                </a:solidFill>
                <a:latin typeface="Arial"/>
                <a:ea typeface="Arial"/>
                <a:cs typeface="Arial"/>
                <a:sym typeface="Arial"/>
              </a:rPr>
              <a:t>Tyramine</a:t>
            </a:r>
            <a:r>
              <a:rPr i="1" lang="en-US" sz="1800">
                <a:solidFill>
                  <a:schemeClr val="dk1"/>
                </a:solidFill>
                <a:latin typeface="Arial"/>
                <a:ea typeface="Arial"/>
                <a:cs typeface="Arial"/>
                <a:sym typeface="Arial"/>
              </a:rPr>
              <a:t> is a naturally-occurring compound often present in many plants and animals. It can also form from </a:t>
            </a:r>
            <a:r>
              <a:rPr i="1" lang="en-US" sz="1800" u="sng">
                <a:solidFill>
                  <a:schemeClr val="hlink"/>
                </a:solidFill>
                <a:latin typeface="Arial"/>
                <a:ea typeface="Arial"/>
                <a:cs typeface="Arial"/>
                <a:sym typeface="Arial"/>
                <a:hlinkClick r:id="rId3"/>
              </a:rPr>
              <a:t>tyrosine</a:t>
            </a:r>
            <a:r>
              <a:rPr i="1" lang="en-US" sz="1800">
                <a:solidFill>
                  <a:schemeClr val="dk1"/>
                </a:solidFill>
                <a:latin typeface="Arial"/>
                <a:ea typeface="Arial"/>
                <a:cs typeface="Arial"/>
                <a:sym typeface="Arial"/>
              </a:rPr>
              <a:t> — an amino acid found in a variety of foods — when those foods are fermented, or start to decay. It is known as an amine because of its molecular structure, which contains nitrogen, and is derived from ammonia.</a:t>
            </a:r>
            <a:endParaRPr/>
          </a:p>
          <a:p>
            <a:pPr indent="0" lvl="0" marL="0" marR="0" rtl="0" algn="l">
              <a:spcBef>
                <a:spcPts val="0"/>
              </a:spcBef>
              <a:spcAft>
                <a:spcPts val="0"/>
              </a:spcAft>
              <a:buNone/>
            </a:pPr>
            <a:r>
              <a:rPr i="1" lang="en-US" sz="1800">
                <a:solidFill>
                  <a:schemeClr val="accent2"/>
                </a:solidFill>
                <a:latin typeface="Arial"/>
                <a:ea typeface="Arial"/>
                <a:cs typeface="Arial"/>
                <a:sym typeface="Arial"/>
              </a:rPr>
              <a:t>In humans</a:t>
            </a:r>
            <a:r>
              <a:rPr i="1" lang="en-US" sz="1800">
                <a:solidFill>
                  <a:schemeClr val="dk1"/>
                </a:solidFill>
                <a:latin typeface="Arial"/>
                <a:ea typeface="Arial"/>
                <a:cs typeface="Arial"/>
                <a:sym typeface="Arial"/>
              </a:rPr>
              <a:t>, this compound acts to release </a:t>
            </a:r>
            <a:r>
              <a:rPr i="1" lang="en-US" sz="1800">
                <a:solidFill>
                  <a:schemeClr val="accent2"/>
                </a:solidFill>
                <a:latin typeface="Arial"/>
                <a:ea typeface="Arial"/>
                <a:cs typeface="Arial"/>
                <a:sym typeface="Arial"/>
              </a:rPr>
              <a:t>catecholamines</a:t>
            </a:r>
            <a:r>
              <a:rPr i="1" lang="en-US" sz="1800">
                <a:solidFill>
                  <a:schemeClr val="dk1"/>
                </a:solidFill>
                <a:latin typeface="Arial"/>
                <a:ea typeface="Arial"/>
                <a:cs typeface="Arial"/>
                <a:sym typeface="Arial"/>
              </a:rPr>
              <a:t> — or the </a:t>
            </a:r>
            <a:r>
              <a:rPr i="1" lang="en-US" sz="1800">
                <a:solidFill>
                  <a:schemeClr val="accent2"/>
                </a:solidFill>
                <a:latin typeface="Arial"/>
                <a:ea typeface="Arial"/>
                <a:cs typeface="Arial"/>
                <a:sym typeface="Arial"/>
              </a:rPr>
              <a:t>‘fight or flight’ hormones</a:t>
            </a:r>
            <a:r>
              <a:rPr i="1" lang="en-US" sz="1800">
                <a:solidFill>
                  <a:schemeClr val="dk1"/>
                </a:solidFill>
                <a:latin typeface="Arial"/>
                <a:ea typeface="Arial"/>
                <a:cs typeface="Arial"/>
                <a:sym typeface="Arial"/>
              </a:rPr>
              <a:t> — made by the adrenal glands into the bloodstream. Some of the substances that can be released include dopamine, norepinephrine — also known as noradrenaline — and epinephrine. When these hormones are in the bloodstream, </a:t>
            </a:r>
            <a:r>
              <a:rPr i="1" lang="en-US" sz="1800">
                <a:solidFill>
                  <a:schemeClr val="accent2"/>
                </a:solidFill>
                <a:latin typeface="Arial"/>
                <a:ea typeface="Arial"/>
                <a:cs typeface="Arial"/>
                <a:sym typeface="Arial"/>
              </a:rPr>
              <a:t>systolic blood pressure and heart rate can rise.</a:t>
            </a:r>
            <a:endParaRPr/>
          </a:p>
          <a:p>
            <a:pPr indent="0" lvl="0" marL="0" marR="0" rtl="0" algn="l">
              <a:spcBef>
                <a:spcPts val="0"/>
              </a:spcBef>
              <a:spcAft>
                <a:spcPts val="0"/>
              </a:spcAft>
              <a:buNone/>
            </a:pPr>
            <a:r>
              <a:rPr i="1" lang="en-US" sz="1800">
                <a:solidFill>
                  <a:schemeClr val="dk1"/>
                </a:solidFill>
                <a:latin typeface="Arial"/>
                <a:ea typeface="Arial"/>
                <a:cs typeface="Arial"/>
                <a:sym typeface="Arial"/>
              </a:rPr>
              <a:t>This rise in blood pressure can often be dangerous for people who take </a:t>
            </a:r>
            <a:r>
              <a:rPr i="1" lang="en-US" sz="1800">
                <a:solidFill>
                  <a:schemeClr val="accent2"/>
                </a:solidFill>
                <a:latin typeface="Arial"/>
                <a:ea typeface="Arial"/>
                <a:cs typeface="Arial"/>
                <a:sym typeface="Arial"/>
              </a:rPr>
              <a:t>monoamine oxidase inhibitors</a:t>
            </a:r>
            <a:r>
              <a:rPr i="1" lang="en-US" sz="1800">
                <a:solidFill>
                  <a:schemeClr val="dk1"/>
                </a:solidFill>
                <a:latin typeface="Arial"/>
                <a:ea typeface="Arial"/>
                <a:cs typeface="Arial"/>
                <a:sym typeface="Arial"/>
              </a:rPr>
              <a:t> (</a:t>
            </a:r>
            <a:r>
              <a:rPr i="1" lang="en-US" sz="1800" u="sng">
                <a:solidFill>
                  <a:schemeClr val="hlink"/>
                </a:solidFill>
                <a:latin typeface="Arial"/>
                <a:ea typeface="Arial"/>
                <a:cs typeface="Arial"/>
                <a:sym typeface="Arial"/>
                <a:hlinkClick r:id="rId4"/>
              </a:rPr>
              <a:t>MAOIs</a:t>
            </a:r>
            <a:r>
              <a:rPr i="1" lang="en-US" sz="1800">
                <a:solidFill>
                  <a:schemeClr val="dk1"/>
                </a:solidFill>
                <a:latin typeface="Arial"/>
                <a:ea typeface="Arial"/>
                <a:cs typeface="Arial"/>
                <a:sym typeface="Arial"/>
              </a:rPr>
              <a:t>). Since the enzyme monoamine oxidase is the mechanism the human body typically uses to rid itself of excessive amounts of tyramine, if MAOIs are taken, tyramine levels may build up, leading to increased risk of a stroke. This is why many people taking MAOIs are advised to avoid foods containing tyramine.</a:t>
            </a:r>
            <a:endParaRPr i="1"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4"/>
          <p:cNvSpPr/>
          <p:nvPr/>
        </p:nvSpPr>
        <p:spPr>
          <a:xfrm>
            <a:off x="457200" y="0"/>
            <a:ext cx="8305800" cy="6894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i="1" sz="2800">
              <a:solidFill>
                <a:srgbClr val="0070C0"/>
              </a:solidFill>
              <a:latin typeface="Calibri"/>
              <a:ea typeface="Calibri"/>
              <a:cs typeface="Calibri"/>
              <a:sym typeface="Calibri"/>
            </a:endParaRPr>
          </a:p>
          <a:p>
            <a:pPr indent="0" lvl="0" marL="0" marR="0" rtl="0" algn="l">
              <a:spcBef>
                <a:spcPts val="0"/>
              </a:spcBef>
              <a:spcAft>
                <a:spcPts val="0"/>
              </a:spcAft>
              <a:buNone/>
            </a:pPr>
            <a:r>
              <a:rPr i="1" lang="en-US" sz="2800">
                <a:solidFill>
                  <a:srgbClr val="0070C0"/>
                </a:solidFill>
                <a:latin typeface="Calibri"/>
                <a:ea typeface="Calibri"/>
                <a:cs typeface="Calibri"/>
                <a:sym typeface="Calibri"/>
              </a:rPr>
              <a:t>Proteins </a:t>
            </a:r>
            <a:r>
              <a:rPr i="1" lang="en-US" sz="2800">
                <a:solidFill>
                  <a:schemeClr val="dk1"/>
                </a:solidFill>
                <a:latin typeface="Calibri"/>
                <a:ea typeface="Calibri"/>
                <a:cs typeface="Calibri"/>
                <a:sym typeface="Calibri"/>
              </a:rPr>
              <a:t>are found in a wide range of </a:t>
            </a:r>
            <a:r>
              <a:rPr i="1" lang="en-US" sz="2800">
                <a:solidFill>
                  <a:srgbClr val="C00000"/>
                </a:solidFill>
                <a:latin typeface="Calibri"/>
                <a:ea typeface="Calibri"/>
                <a:cs typeface="Calibri"/>
                <a:sym typeface="Calibri"/>
              </a:rPr>
              <a:t>sizes</a:t>
            </a:r>
            <a:r>
              <a:rPr i="1" lang="en-US" sz="2800">
                <a:solidFill>
                  <a:schemeClr val="dk1"/>
                </a:solidFill>
                <a:latin typeface="Calibri"/>
                <a:ea typeface="Calibri"/>
                <a:cs typeface="Calibri"/>
                <a:sym typeface="Calibri"/>
              </a:rPr>
              <a:t>, from relatively </a:t>
            </a:r>
            <a:r>
              <a:rPr i="1" lang="en-US" sz="2800">
                <a:solidFill>
                  <a:srgbClr val="C00000"/>
                </a:solidFill>
                <a:latin typeface="Calibri"/>
                <a:ea typeface="Calibri"/>
                <a:cs typeface="Calibri"/>
                <a:sym typeface="Calibri"/>
              </a:rPr>
              <a:t>small peptides </a:t>
            </a:r>
            <a:r>
              <a:rPr i="1" lang="en-US" sz="2800">
                <a:solidFill>
                  <a:schemeClr val="dk1"/>
                </a:solidFill>
                <a:latin typeface="Calibri"/>
                <a:ea typeface="Calibri"/>
                <a:cs typeface="Calibri"/>
                <a:sym typeface="Calibri"/>
              </a:rPr>
              <a:t>with just a few amino acid residues to </a:t>
            </a:r>
            <a:r>
              <a:rPr i="1" lang="en-US" sz="2800">
                <a:solidFill>
                  <a:srgbClr val="C00000"/>
                </a:solidFill>
                <a:latin typeface="Calibri"/>
                <a:ea typeface="Calibri"/>
                <a:cs typeface="Calibri"/>
                <a:sym typeface="Calibri"/>
              </a:rPr>
              <a:t>huge polymers </a:t>
            </a:r>
            <a:r>
              <a:rPr i="1" lang="en-US" sz="2800">
                <a:solidFill>
                  <a:schemeClr val="dk1"/>
                </a:solidFill>
                <a:latin typeface="Calibri"/>
                <a:ea typeface="Calibri"/>
                <a:cs typeface="Calibri"/>
                <a:sym typeface="Calibri"/>
              </a:rPr>
              <a:t>with molecular weights in the millions. cells can produce proteins with strikingly different properties and activities by joining the same 20 amino acids in many different combinations and sequences. </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From these building blocks different organisms can make such widely diverse products </a:t>
            </a:r>
            <a:r>
              <a:rPr b="1" i="1" lang="en-US" sz="2800">
                <a:solidFill>
                  <a:srgbClr val="0070C0"/>
                </a:solidFill>
                <a:latin typeface="Calibri"/>
                <a:ea typeface="Calibri"/>
                <a:cs typeface="Calibri"/>
                <a:sym typeface="Calibri"/>
              </a:rPr>
              <a:t>as enzymes, hormones, antibodies, transporters, muscle</a:t>
            </a:r>
            <a:endParaRPr/>
          </a:p>
          <a:p>
            <a:pPr indent="0" lvl="0" marL="0" marR="0" rtl="0" algn="l">
              <a:spcBef>
                <a:spcPts val="0"/>
              </a:spcBef>
              <a:spcAft>
                <a:spcPts val="0"/>
              </a:spcAft>
              <a:buNone/>
            </a:pPr>
            <a:r>
              <a:rPr b="1" i="1" lang="en-US" sz="2800">
                <a:solidFill>
                  <a:srgbClr val="0070C0"/>
                </a:solidFill>
                <a:latin typeface="Calibri"/>
                <a:ea typeface="Calibri"/>
                <a:cs typeface="Calibri"/>
                <a:sym typeface="Calibri"/>
              </a:rPr>
              <a:t>fibers, the lens protein of the eye, feathers, spider webs,  rhinoceros horn, milk proteins, antibiotics, mushroom poisons</a:t>
            </a:r>
            <a:r>
              <a:rPr b="1" i="1" lang="en-US" sz="2800">
                <a:solidFill>
                  <a:schemeClr val="dk1"/>
                </a:solidFill>
                <a:latin typeface="Calibri"/>
                <a:ea typeface="Calibri"/>
                <a:cs typeface="Calibri"/>
                <a:sym typeface="Calibri"/>
              </a:rPr>
              <a:t>, </a:t>
            </a:r>
            <a:r>
              <a:rPr i="1" lang="en-US" sz="2800">
                <a:solidFill>
                  <a:schemeClr val="dk1"/>
                </a:solidFill>
                <a:latin typeface="Calibri"/>
                <a:ea typeface="Calibri"/>
                <a:cs typeface="Calibri"/>
                <a:sym typeface="Calibri"/>
              </a:rPr>
              <a:t>and myriad other substances having </a:t>
            </a:r>
            <a:r>
              <a:rPr i="1" lang="en-US" sz="3200">
                <a:solidFill>
                  <a:schemeClr val="dk1"/>
                </a:solidFill>
                <a:latin typeface="Calibri"/>
                <a:ea typeface="Calibri"/>
                <a:cs typeface="Calibri"/>
                <a:sym typeface="Calibri"/>
              </a:rPr>
              <a:t>distinct biological activities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5"/>
          <p:cNvSpPr/>
          <p:nvPr/>
        </p:nvSpPr>
        <p:spPr>
          <a:xfrm>
            <a:off x="457200" y="304800"/>
            <a:ext cx="8458200" cy="569386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1" lang="en-US" sz="2800">
                <a:solidFill>
                  <a:schemeClr val="dk1"/>
                </a:solidFill>
                <a:latin typeface="Calibri"/>
                <a:ea typeface="Calibri"/>
                <a:cs typeface="Calibri"/>
                <a:sym typeface="Calibri"/>
              </a:rPr>
              <a:t> </a:t>
            </a:r>
            <a:r>
              <a:rPr b="1" i="1" lang="en-US" sz="2800">
                <a:solidFill>
                  <a:srgbClr val="0070C0"/>
                </a:solidFill>
                <a:latin typeface="Calibri"/>
                <a:ea typeface="Calibri"/>
                <a:cs typeface="Calibri"/>
                <a:sym typeface="Calibri"/>
              </a:rPr>
              <a:t>Proteins are polymers </a:t>
            </a:r>
            <a:r>
              <a:rPr i="1" lang="en-US" sz="2800">
                <a:solidFill>
                  <a:srgbClr val="0070C0"/>
                </a:solidFill>
                <a:latin typeface="Calibri"/>
                <a:ea typeface="Calibri"/>
                <a:cs typeface="Calibri"/>
                <a:sym typeface="Calibri"/>
              </a:rPr>
              <a:t>of amino acids</a:t>
            </a:r>
            <a:r>
              <a:rPr i="1" lang="en-US" sz="2800">
                <a:solidFill>
                  <a:schemeClr val="dk1"/>
                </a:solidFill>
                <a:latin typeface="Calibri"/>
                <a:ea typeface="Calibri"/>
                <a:cs typeface="Calibri"/>
                <a:sym typeface="Calibri"/>
              </a:rPr>
              <a:t>, with each </a:t>
            </a:r>
            <a:r>
              <a:rPr b="1" i="1" lang="en-US" sz="2800">
                <a:solidFill>
                  <a:schemeClr val="dk1"/>
                </a:solidFill>
                <a:latin typeface="Calibri"/>
                <a:ea typeface="Calibri"/>
                <a:cs typeface="Calibri"/>
                <a:sym typeface="Calibri"/>
              </a:rPr>
              <a:t>amino acid residue joined to </a:t>
            </a:r>
            <a:r>
              <a:rPr i="1" lang="en-US" sz="2800">
                <a:solidFill>
                  <a:schemeClr val="dk1"/>
                </a:solidFill>
                <a:latin typeface="Calibri"/>
                <a:ea typeface="Calibri"/>
                <a:cs typeface="Calibri"/>
                <a:sym typeface="Calibri"/>
              </a:rPr>
              <a:t>its neighbor by a specific type of covalent bond. </a:t>
            </a:r>
            <a:r>
              <a:rPr i="1" lang="en-US" sz="2800">
                <a:solidFill>
                  <a:srgbClr val="0070C0"/>
                </a:solidFill>
                <a:latin typeface="Calibri"/>
                <a:ea typeface="Calibri"/>
                <a:cs typeface="Calibri"/>
                <a:sym typeface="Calibri"/>
              </a:rPr>
              <a:t>Twenty</a:t>
            </a:r>
            <a:r>
              <a:rPr i="1" lang="en-US" sz="2800">
                <a:solidFill>
                  <a:schemeClr val="dk1"/>
                </a:solidFill>
                <a:latin typeface="Calibri"/>
                <a:ea typeface="Calibri"/>
                <a:cs typeface="Calibri"/>
                <a:sym typeface="Calibri"/>
              </a:rPr>
              <a:t> different amino acids are</a:t>
            </a:r>
            <a:endParaRPr/>
          </a:p>
          <a:p>
            <a:pPr indent="0" lvl="0" marL="0" marR="0" rtl="0" algn="l">
              <a:spcBef>
                <a:spcPts val="0"/>
              </a:spcBef>
              <a:spcAft>
                <a:spcPts val="0"/>
              </a:spcAft>
              <a:buNone/>
            </a:pPr>
            <a:r>
              <a:rPr i="1" lang="en-US" sz="2800">
                <a:solidFill>
                  <a:schemeClr val="dk1"/>
                </a:solidFill>
                <a:latin typeface="Calibri"/>
                <a:ea typeface="Calibri"/>
                <a:cs typeface="Calibri"/>
                <a:sym typeface="Calibri"/>
              </a:rPr>
              <a:t>commonly found in proteins. The </a:t>
            </a:r>
            <a:r>
              <a:rPr i="1" lang="en-US" sz="2800">
                <a:solidFill>
                  <a:srgbClr val="0070C0"/>
                </a:solidFill>
                <a:latin typeface="Calibri"/>
                <a:ea typeface="Calibri"/>
                <a:cs typeface="Calibri"/>
                <a:sym typeface="Calibri"/>
              </a:rPr>
              <a:t>first</a:t>
            </a:r>
            <a:r>
              <a:rPr i="1" lang="en-US" sz="2800">
                <a:solidFill>
                  <a:schemeClr val="dk1"/>
                </a:solidFill>
                <a:latin typeface="Calibri"/>
                <a:ea typeface="Calibri"/>
                <a:cs typeface="Calibri"/>
                <a:sym typeface="Calibri"/>
              </a:rPr>
              <a:t> to be discovered </a:t>
            </a:r>
            <a:r>
              <a:rPr i="1" lang="en-US" sz="2800">
                <a:solidFill>
                  <a:srgbClr val="C00000"/>
                </a:solidFill>
                <a:latin typeface="Calibri"/>
                <a:ea typeface="Calibri"/>
                <a:cs typeface="Calibri"/>
                <a:sym typeface="Calibri"/>
              </a:rPr>
              <a:t>was asparagine, in 1806</a:t>
            </a:r>
            <a:r>
              <a:rPr i="1" lang="en-US" sz="2800">
                <a:solidFill>
                  <a:schemeClr val="dk1"/>
                </a:solidFill>
                <a:latin typeface="Calibri"/>
                <a:ea typeface="Calibri"/>
                <a:cs typeface="Calibri"/>
                <a:sym typeface="Calibri"/>
              </a:rPr>
              <a:t>. The </a:t>
            </a:r>
            <a:r>
              <a:rPr i="1" lang="en-US" sz="2800">
                <a:solidFill>
                  <a:srgbClr val="0070C0"/>
                </a:solidFill>
                <a:latin typeface="Calibri"/>
                <a:ea typeface="Calibri"/>
                <a:cs typeface="Calibri"/>
                <a:sym typeface="Calibri"/>
              </a:rPr>
              <a:t>last</a:t>
            </a:r>
            <a:r>
              <a:rPr i="1" lang="en-US" sz="2800">
                <a:solidFill>
                  <a:schemeClr val="dk1"/>
                </a:solidFill>
                <a:latin typeface="Calibri"/>
                <a:ea typeface="Calibri"/>
                <a:cs typeface="Calibri"/>
                <a:sym typeface="Calibri"/>
              </a:rPr>
              <a:t> of the 20 to be found, threonine, was not identified until 1938. All the amino acids have </a:t>
            </a:r>
            <a:r>
              <a:rPr i="1" lang="en-US" sz="2800">
                <a:solidFill>
                  <a:srgbClr val="0070C0"/>
                </a:solidFill>
                <a:latin typeface="Calibri"/>
                <a:ea typeface="Calibri"/>
                <a:cs typeface="Calibri"/>
                <a:sym typeface="Calibri"/>
              </a:rPr>
              <a:t>trivial or common names</a:t>
            </a:r>
            <a:r>
              <a:rPr i="1" lang="en-US" sz="2800">
                <a:solidFill>
                  <a:schemeClr val="dk1"/>
                </a:solidFill>
                <a:latin typeface="Calibri"/>
                <a:ea typeface="Calibri"/>
                <a:cs typeface="Calibri"/>
                <a:sym typeface="Calibri"/>
              </a:rPr>
              <a:t>, in some cases derived from the source from which they were first isolated. </a:t>
            </a:r>
            <a:r>
              <a:rPr i="1" lang="en-US" sz="2800">
                <a:solidFill>
                  <a:srgbClr val="0070C0"/>
                </a:solidFill>
                <a:latin typeface="Calibri"/>
                <a:ea typeface="Calibri"/>
                <a:cs typeface="Calibri"/>
                <a:sym typeface="Calibri"/>
              </a:rPr>
              <a:t>Asparagine</a:t>
            </a:r>
            <a:r>
              <a:rPr i="1" lang="en-US" sz="2800">
                <a:solidFill>
                  <a:schemeClr val="dk1"/>
                </a:solidFill>
                <a:latin typeface="Calibri"/>
                <a:ea typeface="Calibri"/>
                <a:cs typeface="Calibri"/>
                <a:sym typeface="Calibri"/>
              </a:rPr>
              <a:t> was first found in asparagus, and</a:t>
            </a:r>
            <a:endParaRPr/>
          </a:p>
          <a:p>
            <a:pPr indent="0" lvl="0" marL="0" marR="0" rtl="0" algn="l">
              <a:spcBef>
                <a:spcPts val="0"/>
              </a:spcBef>
              <a:spcAft>
                <a:spcPts val="0"/>
              </a:spcAft>
              <a:buNone/>
            </a:pPr>
            <a:r>
              <a:rPr i="1" lang="en-US" sz="2800">
                <a:solidFill>
                  <a:srgbClr val="0070C0"/>
                </a:solidFill>
                <a:latin typeface="Calibri"/>
                <a:ea typeface="Calibri"/>
                <a:cs typeface="Calibri"/>
                <a:sym typeface="Calibri"/>
              </a:rPr>
              <a:t>glutamate</a:t>
            </a:r>
            <a:r>
              <a:rPr i="1" lang="en-US" sz="2800">
                <a:solidFill>
                  <a:schemeClr val="dk1"/>
                </a:solidFill>
                <a:latin typeface="Calibri"/>
                <a:ea typeface="Calibri"/>
                <a:cs typeface="Calibri"/>
                <a:sym typeface="Calibri"/>
              </a:rPr>
              <a:t> in wheat gluten; </a:t>
            </a:r>
            <a:r>
              <a:rPr i="1" lang="en-US" sz="2800">
                <a:solidFill>
                  <a:srgbClr val="0070C0"/>
                </a:solidFill>
                <a:latin typeface="Calibri"/>
                <a:ea typeface="Calibri"/>
                <a:cs typeface="Calibri"/>
                <a:sym typeface="Calibri"/>
              </a:rPr>
              <a:t>tyrosine</a:t>
            </a:r>
            <a:r>
              <a:rPr i="1" lang="en-US" sz="2800">
                <a:solidFill>
                  <a:schemeClr val="dk1"/>
                </a:solidFill>
                <a:latin typeface="Calibri"/>
                <a:ea typeface="Calibri"/>
                <a:cs typeface="Calibri"/>
                <a:sym typeface="Calibri"/>
              </a:rPr>
              <a:t> was first isolated from cheese (its name is derived from the Greek tyros, “cheese”); and </a:t>
            </a:r>
            <a:r>
              <a:rPr i="1" lang="en-US" sz="2800">
                <a:solidFill>
                  <a:srgbClr val="0070C0"/>
                </a:solidFill>
                <a:latin typeface="Calibri"/>
                <a:ea typeface="Calibri"/>
                <a:cs typeface="Calibri"/>
                <a:sym typeface="Calibri"/>
              </a:rPr>
              <a:t>glycine</a:t>
            </a:r>
            <a:r>
              <a:rPr i="1" lang="en-US" sz="2800">
                <a:solidFill>
                  <a:schemeClr val="dk1"/>
                </a:solidFill>
                <a:latin typeface="Calibri"/>
                <a:ea typeface="Calibri"/>
                <a:cs typeface="Calibri"/>
                <a:sym typeface="Calibri"/>
              </a:rPr>
              <a:t> (Greek glykos, “sweet”) was so named because of its sweet taste.</a:t>
            </a:r>
            <a:endParaRPr i="1" sz="2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6"/>
          <p:cNvSpPr/>
          <p:nvPr/>
        </p:nvSpPr>
        <p:spPr>
          <a:xfrm>
            <a:off x="381000" y="838200"/>
            <a:ext cx="8153400" cy="526297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dk1"/>
                </a:solidFill>
                <a:latin typeface="Calibri"/>
                <a:ea typeface="Calibri"/>
                <a:cs typeface="Calibri"/>
                <a:sym typeface="Calibri"/>
              </a:rPr>
              <a:t>All 20 of the common amino acids are </a:t>
            </a:r>
            <a:r>
              <a:rPr i="1" lang="en-US" sz="2400">
                <a:solidFill>
                  <a:srgbClr val="C00000"/>
                </a:solidFill>
                <a:latin typeface="Calibri"/>
                <a:ea typeface="Calibri"/>
                <a:cs typeface="Calibri"/>
                <a:sym typeface="Calibri"/>
              </a:rPr>
              <a:t>α-amino acids</a:t>
            </a:r>
            <a:r>
              <a:rPr i="1" lang="en-US" sz="2400">
                <a:solidFill>
                  <a:schemeClr val="dk1"/>
                </a:solidFill>
                <a:latin typeface="Calibri"/>
                <a:ea typeface="Calibri"/>
                <a:cs typeface="Calibri"/>
                <a:sym typeface="Calibri"/>
              </a:rPr>
              <a:t>. They</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have </a:t>
            </a:r>
            <a:r>
              <a:rPr i="1" lang="en-US" sz="2400">
                <a:solidFill>
                  <a:srgbClr val="0070C0"/>
                </a:solidFill>
                <a:latin typeface="Calibri"/>
                <a:ea typeface="Calibri"/>
                <a:cs typeface="Calibri"/>
                <a:sym typeface="Calibri"/>
              </a:rPr>
              <a:t>a carboxyl group </a:t>
            </a:r>
            <a:r>
              <a:rPr i="1" lang="en-US" sz="2400">
                <a:solidFill>
                  <a:schemeClr val="dk1"/>
                </a:solidFill>
                <a:latin typeface="Calibri"/>
                <a:ea typeface="Calibri"/>
                <a:cs typeface="Calibri"/>
                <a:sym typeface="Calibri"/>
              </a:rPr>
              <a:t>and </a:t>
            </a:r>
            <a:r>
              <a:rPr i="1" lang="en-US" sz="2400">
                <a:solidFill>
                  <a:srgbClr val="0070C0"/>
                </a:solidFill>
                <a:latin typeface="Calibri"/>
                <a:ea typeface="Calibri"/>
                <a:cs typeface="Calibri"/>
                <a:sym typeface="Calibri"/>
              </a:rPr>
              <a:t>an amino group </a:t>
            </a:r>
            <a:r>
              <a:rPr i="1" lang="en-US" sz="2400">
                <a:solidFill>
                  <a:schemeClr val="dk1"/>
                </a:solidFill>
                <a:latin typeface="Calibri"/>
                <a:ea typeface="Calibri"/>
                <a:cs typeface="Calibri"/>
                <a:sym typeface="Calibri"/>
              </a:rPr>
              <a:t>bonded to the</a:t>
            </a:r>
            <a:endParaRPr/>
          </a:p>
          <a:p>
            <a:pPr indent="0" lvl="0" marL="0" marR="0" rtl="0" algn="l">
              <a:spcBef>
                <a:spcPts val="0"/>
              </a:spcBef>
              <a:spcAft>
                <a:spcPts val="0"/>
              </a:spcAft>
              <a:buNone/>
            </a:pPr>
            <a:r>
              <a:rPr i="1" lang="en-US" sz="2400">
                <a:solidFill>
                  <a:schemeClr val="dk1"/>
                </a:solidFill>
                <a:latin typeface="Calibri"/>
                <a:ea typeface="Calibri"/>
                <a:cs typeface="Calibri"/>
                <a:sym typeface="Calibri"/>
              </a:rPr>
              <a:t>same carbon atom (the  carbon) </a:t>
            </a:r>
            <a:r>
              <a:rPr b="1" i="1" lang="en-US" sz="2400">
                <a:solidFill>
                  <a:schemeClr val="dk1"/>
                </a:solidFill>
                <a:latin typeface="Calibri"/>
                <a:ea typeface="Calibri"/>
                <a:cs typeface="Calibri"/>
                <a:sym typeface="Calibri"/>
              </a:rPr>
              <a:t>(Fig. 3–2). They differ </a:t>
            </a:r>
            <a:r>
              <a:rPr i="1" lang="en-US" sz="2400">
                <a:solidFill>
                  <a:schemeClr val="dk1"/>
                </a:solidFill>
                <a:latin typeface="Calibri"/>
                <a:ea typeface="Calibri"/>
                <a:cs typeface="Calibri"/>
                <a:sym typeface="Calibri"/>
              </a:rPr>
              <a:t>from each other in their </a:t>
            </a:r>
            <a:r>
              <a:rPr i="1" lang="en-US" sz="2400">
                <a:solidFill>
                  <a:srgbClr val="0070C0"/>
                </a:solidFill>
                <a:latin typeface="Calibri"/>
                <a:ea typeface="Calibri"/>
                <a:cs typeface="Calibri"/>
                <a:sym typeface="Calibri"/>
              </a:rPr>
              <a:t>side chains</a:t>
            </a:r>
            <a:r>
              <a:rPr i="1" lang="en-US" sz="2400">
                <a:solidFill>
                  <a:schemeClr val="dk1"/>
                </a:solidFill>
                <a:latin typeface="Calibri"/>
                <a:ea typeface="Calibri"/>
                <a:cs typeface="Calibri"/>
                <a:sym typeface="Calibri"/>
              </a:rPr>
              <a:t>, or </a:t>
            </a:r>
            <a:r>
              <a:rPr b="1" i="1" lang="en-US" sz="2400">
                <a:solidFill>
                  <a:schemeClr val="dk2"/>
                </a:solidFill>
                <a:latin typeface="Calibri"/>
                <a:ea typeface="Calibri"/>
                <a:cs typeface="Calibri"/>
                <a:sym typeface="Calibri"/>
              </a:rPr>
              <a:t>R groups</a:t>
            </a:r>
            <a:r>
              <a:rPr b="1" i="1" lang="en-US" sz="2400">
                <a:solidFill>
                  <a:schemeClr val="dk1"/>
                </a:solidFill>
                <a:latin typeface="Calibri"/>
                <a:ea typeface="Calibri"/>
                <a:cs typeface="Calibri"/>
                <a:sym typeface="Calibri"/>
              </a:rPr>
              <a:t>, which </a:t>
            </a:r>
            <a:r>
              <a:rPr i="1" lang="en-US" sz="2400">
                <a:solidFill>
                  <a:schemeClr val="dk1"/>
                </a:solidFill>
                <a:latin typeface="Calibri"/>
                <a:ea typeface="Calibri"/>
                <a:cs typeface="Calibri"/>
                <a:sym typeface="Calibri"/>
              </a:rPr>
              <a:t>vary in structure, size, and electric charge, and which influence the solubility of the amino acids in water. In addition to these 20 amino acids there are many less common ones. Some are residues modified after a protein has been synthesized; others are amino acids present in living organisms but not as constituents of proteins. The common amino acids of proteins have </a:t>
            </a:r>
            <a:r>
              <a:rPr i="1" lang="en-US" sz="2400">
                <a:solidFill>
                  <a:srgbClr val="0070C0"/>
                </a:solidFill>
                <a:latin typeface="Calibri"/>
                <a:ea typeface="Calibri"/>
                <a:cs typeface="Calibri"/>
                <a:sym typeface="Calibri"/>
              </a:rPr>
              <a:t>been assigned three letter</a:t>
            </a:r>
            <a:r>
              <a:rPr i="1" lang="en-US" sz="2400">
                <a:solidFill>
                  <a:schemeClr val="dk1"/>
                </a:solidFill>
                <a:latin typeface="Calibri"/>
                <a:ea typeface="Calibri"/>
                <a:cs typeface="Calibri"/>
                <a:sym typeface="Calibri"/>
              </a:rPr>
              <a:t> abbreviations and </a:t>
            </a:r>
            <a:r>
              <a:rPr i="1" lang="en-US" sz="2400">
                <a:solidFill>
                  <a:srgbClr val="0070C0"/>
                </a:solidFill>
                <a:latin typeface="Calibri"/>
                <a:ea typeface="Calibri"/>
                <a:cs typeface="Calibri"/>
                <a:sym typeface="Calibri"/>
              </a:rPr>
              <a:t>one-letter symbols</a:t>
            </a:r>
            <a:r>
              <a:rPr i="1" lang="en-US" sz="2400">
                <a:solidFill>
                  <a:schemeClr val="dk1"/>
                </a:solidFill>
                <a:latin typeface="Calibri"/>
                <a:ea typeface="Calibri"/>
                <a:cs typeface="Calibri"/>
                <a:sym typeface="Calibri"/>
              </a:rPr>
              <a:t> (Table 3–1), which are used as shorthand to indicate the composition and sequence of amino acids polymerized in proteins.</a:t>
            </a:r>
            <a:endParaRPr i="1" sz="2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pic>
        <p:nvPicPr>
          <p:cNvPr id="445" name="Google Shape;445;p67"/>
          <p:cNvPicPr preferRelativeResize="0"/>
          <p:nvPr/>
        </p:nvPicPr>
        <p:blipFill rotWithShape="1">
          <a:blip r:embed="rId3">
            <a:alphaModFix/>
          </a:blip>
          <a:srcRect b="0" l="0" r="0" t="0"/>
          <a:stretch/>
        </p:blipFill>
        <p:spPr>
          <a:xfrm>
            <a:off x="0" y="762000"/>
            <a:ext cx="84582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8"/>
          <p:cNvSpPr/>
          <p:nvPr/>
        </p:nvSpPr>
        <p:spPr>
          <a:xfrm>
            <a:off x="457200" y="1305342"/>
            <a:ext cx="8305800" cy="378565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 A  carbon atom with four different substituents is said to be asymmetric, and asymmetric carbons are called </a:t>
            </a:r>
            <a:r>
              <a:rPr b="1" lang="en-US" sz="2400">
                <a:solidFill>
                  <a:schemeClr val="dk1"/>
                </a:solidFill>
                <a:latin typeface="Calibri"/>
                <a:ea typeface="Calibri"/>
                <a:cs typeface="Calibri"/>
                <a:sym typeface="Calibri"/>
              </a:rPr>
              <a:t>chiral  centers (Greek </a:t>
            </a:r>
            <a:r>
              <a:rPr b="1" i="1" lang="en-US" sz="2400">
                <a:solidFill>
                  <a:schemeClr val="dk1"/>
                </a:solidFill>
                <a:latin typeface="Calibri"/>
                <a:ea typeface="Calibri"/>
                <a:cs typeface="Calibri"/>
                <a:sym typeface="Calibri"/>
              </a:rPr>
              <a:t>chiros, “hand”; some stereoisomers  </a:t>
            </a:r>
            <a:r>
              <a:rPr lang="en-US" sz="2400">
                <a:solidFill>
                  <a:schemeClr val="dk1"/>
                </a:solidFill>
                <a:latin typeface="Calibri"/>
                <a:ea typeface="Calibri"/>
                <a:cs typeface="Calibri"/>
                <a:sym typeface="Calibri"/>
              </a:rPr>
              <a:t>are related structurally as the right hand is to the left).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 molecule with only one chiral carbon can have two  stereoisomers; when two or more (</a:t>
            </a:r>
            <a:r>
              <a:rPr i="1" lang="en-US" sz="2400">
                <a:solidFill>
                  <a:schemeClr val="dk1"/>
                </a:solidFill>
                <a:latin typeface="Calibri"/>
                <a:ea typeface="Calibri"/>
                <a:cs typeface="Calibri"/>
                <a:sym typeface="Calibri"/>
              </a:rPr>
              <a:t>n) chiral carbons are  </a:t>
            </a:r>
            <a:r>
              <a:rPr lang="en-US" sz="2400">
                <a:solidFill>
                  <a:schemeClr val="dk1"/>
                </a:solidFill>
                <a:latin typeface="Calibri"/>
                <a:ea typeface="Calibri"/>
                <a:cs typeface="Calibri"/>
                <a:sym typeface="Calibri"/>
              </a:rPr>
              <a:t>present, there can be 2ᴧ</a:t>
            </a:r>
            <a:r>
              <a:rPr i="1" lang="en-US" sz="2400">
                <a:solidFill>
                  <a:schemeClr val="dk1"/>
                </a:solidFill>
                <a:latin typeface="Calibri"/>
                <a:ea typeface="Calibri"/>
                <a:cs typeface="Calibri"/>
                <a:sym typeface="Calibri"/>
              </a:rPr>
              <a:t>n stereoisomers. Stereoisomers </a:t>
            </a:r>
            <a:r>
              <a:rPr lang="en-US" sz="2400">
                <a:solidFill>
                  <a:schemeClr val="dk1"/>
                </a:solidFill>
                <a:latin typeface="Calibri"/>
                <a:ea typeface="Calibri"/>
                <a:cs typeface="Calibri"/>
                <a:sym typeface="Calibri"/>
              </a:rPr>
              <a:t>that are mirror images of each other are called </a:t>
            </a:r>
            <a:r>
              <a:rPr b="1" lang="en-US" sz="2400">
                <a:solidFill>
                  <a:schemeClr val="dk1"/>
                </a:solidFill>
                <a:latin typeface="Calibri"/>
                <a:ea typeface="Calibri"/>
                <a:cs typeface="Calibri"/>
                <a:sym typeface="Calibri"/>
              </a:rPr>
              <a:t>enantiomers </a:t>
            </a:r>
            <a:r>
              <a:rPr lang="en-US" sz="2400">
                <a:solidFill>
                  <a:schemeClr val="dk1"/>
                </a:solidFill>
                <a:latin typeface="Calibri"/>
                <a:ea typeface="Calibri"/>
                <a:cs typeface="Calibri"/>
                <a:sym typeface="Calibri"/>
              </a:rPr>
              <a:t>(Fig. 1–19). Pairs of stereoisomers that are not mirror images of each other are called </a:t>
            </a:r>
            <a:r>
              <a:rPr b="1" lang="en-US" sz="2400">
                <a:solidFill>
                  <a:schemeClr val="dk1"/>
                </a:solidFill>
                <a:latin typeface="Calibri"/>
                <a:ea typeface="Calibri"/>
                <a:cs typeface="Calibri"/>
                <a:sym typeface="Calibri"/>
              </a:rPr>
              <a:t>diastereomers (Fig. 1–20).</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69"/>
          <p:cNvPicPr preferRelativeResize="0"/>
          <p:nvPr/>
        </p:nvPicPr>
        <p:blipFill rotWithShape="1">
          <a:blip r:embed="rId3">
            <a:alphaModFix/>
          </a:blip>
          <a:srcRect b="0" l="0" r="0" t="0"/>
          <a:stretch/>
        </p:blipFill>
        <p:spPr>
          <a:xfrm>
            <a:off x="152400" y="838200"/>
            <a:ext cx="8686800" cy="4591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