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3" r:id="rId12"/>
    <p:sldId id="274" r:id="rId13"/>
    <p:sldId id="275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9900CC"/>
    <a:srgbClr val="FFCC00"/>
    <a:srgbClr val="800080"/>
    <a:srgbClr val="333300"/>
    <a:srgbClr val="3366FF"/>
    <a:srgbClr val="FF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5" autoAdjust="0"/>
    <p:restoredTop sz="94660"/>
  </p:normalViewPr>
  <p:slideViewPr>
    <p:cSldViewPr>
      <p:cViewPr>
        <p:scale>
          <a:sx n="75" d="100"/>
          <a:sy n="75" d="100"/>
        </p:scale>
        <p:origin x="1056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5A6DC-8442-45BC-8A2E-A286B5A4E5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35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B32D4-5B3B-4FE8-9700-060EEA311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19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322DE-C389-406C-8CCE-CBD04510F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63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0A693-A32D-4C88-B444-A62241DDAA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34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5AE21-CBC7-48F8-A711-C2F30E7F03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21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801AC-161E-4910-8A5C-9E517C6B7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81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E1AB7-320A-43AC-BE85-9F5001DD0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16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0D2D9-7D82-407C-AF0F-3C7BF23B8D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29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9922F-809C-4278-93AF-D101E36B3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76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6C244-416C-4AA1-AD9D-DA928B8E1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15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25056-F47A-40F1-B695-0440F9F5E1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73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336AD-6C20-4BC4-AF5F-75FE140F2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35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634FDFC-17BC-4BD2-B500-4EB3B95F62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Measures of association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0" y="5105400"/>
            <a:ext cx="3429000" cy="1143000"/>
          </a:xfrm>
        </p:spPr>
        <p:txBody>
          <a:bodyPr/>
          <a:lstStyle/>
          <a:p>
            <a:pPr eaLnBrk="1" hangingPunct="1"/>
            <a:r>
              <a:rPr lang="nb-NO" altLang="en-US" b="1" smtClean="0">
                <a:solidFill>
                  <a:schemeClr val="bg1"/>
                </a:solidFill>
              </a:rPr>
              <a:t>Lecture 3</a:t>
            </a:r>
            <a:endParaRPr lang="en-US" altLang="en-US" b="1" smtClean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8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OR VS. RR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81000" y="990600"/>
            <a:ext cx="7467600" cy="3719513"/>
            <a:chOff x="288" y="1152"/>
            <a:chExt cx="4704" cy="2343"/>
          </a:xfrm>
        </p:grpSpPr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3648" y="2456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70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2304" y="2456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30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1272" name="Rectangle 8"/>
            <p:cNvSpPr>
              <a:spLocks noChangeArrowheads="1"/>
            </p:cNvSpPr>
            <p:nvPr/>
          </p:nvSpPr>
          <p:spPr bwMode="auto">
            <a:xfrm>
              <a:off x="3648" y="1872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30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1273" name="Rectangle 9"/>
            <p:cNvSpPr>
              <a:spLocks noChangeArrowheads="1"/>
            </p:cNvSpPr>
            <p:nvPr/>
          </p:nvSpPr>
          <p:spPr bwMode="auto">
            <a:xfrm>
              <a:off x="2304" y="1872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70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>
              <a:off x="2304" y="1872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>
              <a:off x="2304" y="2456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>
              <a:off x="2304" y="3120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>
              <a:off x="2304" y="1872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>
              <a:off x="3648" y="1872"/>
              <a:ext cx="0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>
              <a:off x="4992" y="1872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Text Box 16"/>
            <p:cNvSpPr txBox="1">
              <a:spLocks noChangeArrowheads="1"/>
            </p:cNvSpPr>
            <p:nvPr/>
          </p:nvSpPr>
          <p:spPr bwMode="auto">
            <a:xfrm>
              <a:off x="2880" y="1152"/>
              <a:ext cx="13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Lung cancer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281" name="Text Box 17"/>
            <p:cNvSpPr txBox="1">
              <a:spLocks noChangeArrowheads="1"/>
            </p:cNvSpPr>
            <p:nvPr/>
          </p:nvSpPr>
          <p:spPr bwMode="auto">
            <a:xfrm>
              <a:off x="288" y="2256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Smoking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282" name="Text Box 18"/>
            <p:cNvSpPr txBox="1">
              <a:spLocks noChangeArrowheads="1"/>
            </p:cNvSpPr>
            <p:nvPr/>
          </p:nvSpPr>
          <p:spPr bwMode="auto">
            <a:xfrm>
              <a:off x="1632" y="2016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283" name="Text Box 19"/>
            <p:cNvSpPr txBox="1">
              <a:spLocks noChangeArrowheads="1"/>
            </p:cNvSpPr>
            <p:nvPr/>
          </p:nvSpPr>
          <p:spPr bwMode="auto">
            <a:xfrm>
              <a:off x="1584" y="2688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284" name="Text Box 20"/>
            <p:cNvSpPr txBox="1">
              <a:spLocks noChangeArrowheads="1"/>
            </p:cNvSpPr>
            <p:nvPr/>
          </p:nvSpPr>
          <p:spPr bwMode="auto">
            <a:xfrm>
              <a:off x="2592" y="1440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cases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285" name="Text Box 21"/>
            <p:cNvSpPr txBox="1">
              <a:spLocks noChangeArrowheads="1"/>
            </p:cNvSpPr>
            <p:nvPr/>
          </p:nvSpPr>
          <p:spPr bwMode="auto">
            <a:xfrm>
              <a:off x="3984" y="1440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controls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286" name="Text Box 23"/>
            <p:cNvSpPr txBox="1">
              <a:spLocks noChangeArrowheads="1"/>
            </p:cNvSpPr>
            <p:nvPr/>
          </p:nvSpPr>
          <p:spPr bwMode="auto">
            <a:xfrm>
              <a:off x="2400" y="3168"/>
              <a:ext cx="96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100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1287" name="Text Box 24"/>
            <p:cNvSpPr txBox="1">
              <a:spLocks noChangeArrowheads="1"/>
            </p:cNvSpPr>
            <p:nvPr/>
          </p:nvSpPr>
          <p:spPr bwMode="auto">
            <a:xfrm>
              <a:off x="3840" y="3168"/>
              <a:ext cx="96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100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1288" name="Text Box 25"/>
            <p:cNvSpPr txBox="1">
              <a:spLocks noChangeArrowheads="1"/>
            </p:cNvSpPr>
            <p:nvPr/>
          </p:nvSpPr>
          <p:spPr bwMode="auto">
            <a:xfrm>
              <a:off x="432" y="3168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TOTAL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304800" y="4953000"/>
            <a:ext cx="487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000" b="1">
                <a:solidFill>
                  <a:srgbClr val="FFFF00"/>
                </a:solidFill>
              </a:rPr>
              <a:t>OR= 70 x 70/ 30 x 30 = 5.4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000" b="1">
                <a:solidFill>
                  <a:srgbClr val="FFFF00"/>
                </a:solidFill>
              </a:rPr>
              <a:t>RR= 70/100 / 30/100 = 2.3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8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9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5867400" y="3200400"/>
            <a:ext cx="21336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b-NO" altLang="en-US" sz="2800" b="1">
                <a:solidFill>
                  <a:schemeClr val="bg1"/>
                </a:solidFill>
              </a:rPr>
              <a:t>700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3733800" y="3213100"/>
            <a:ext cx="21336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b-NO" altLang="en-US" sz="2800" b="1">
                <a:solidFill>
                  <a:schemeClr val="bg1"/>
                </a:solidFill>
              </a:rPr>
              <a:t>30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5867400" y="2286000"/>
            <a:ext cx="21336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b-NO" altLang="en-US" sz="2800" b="1">
                <a:solidFill>
                  <a:schemeClr val="bg1"/>
                </a:solidFill>
              </a:rPr>
              <a:t>300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3733800" y="2286000"/>
            <a:ext cx="21336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b-NO" altLang="en-US" sz="2800" b="1">
                <a:solidFill>
                  <a:schemeClr val="bg1"/>
                </a:solidFill>
              </a:rPr>
              <a:t>70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sp>
        <p:nvSpPr>
          <p:cNvPr id="12294" name="Line 10"/>
          <p:cNvSpPr>
            <a:spLocks noChangeShapeType="1"/>
          </p:cNvSpPr>
          <p:nvPr/>
        </p:nvSpPr>
        <p:spPr bwMode="auto">
          <a:xfrm>
            <a:off x="3733800" y="2286000"/>
            <a:ext cx="42672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Line 11"/>
          <p:cNvSpPr>
            <a:spLocks noChangeShapeType="1"/>
          </p:cNvSpPr>
          <p:nvPr/>
        </p:nvSpPr>
        <p:spPr bwMode="auto">
          <a:xfrm>
            <a:off x="3733800" y="3213100"/>
            <a:ext cx="426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Line 12"/>
          <p:cNvSpPr>
            <a:spLocks noChangeShapeType="1"/>
          </p:cNvSpPr>
          <p:nvPr/>
        </p:nvSpPr>
        <p:spPr bwMode="auto">
          <a:xfrm>
            <a:off x="3733800" y="4267200"/>
            <a:ext cx="42672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13"/>
          <p:cNvSpPr>
            <a:spLocks noChangeShapeType="1"/>
          </p:cNvSpPr>
          <p:nvPr/>
        </p:nvSpPr>
        <p:spPr bwMode="auto">
          <a:xfrm>
            <a:off x="3733800" y="2286000"/>
            <a:ext cx="0" cy="1981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4"/>
          <p:cNvSpPr>
            <a:spLocks noChangeShapeType="1"/>
          </p:cNvSpPr>
          <p:nvPr/>
        </p:nvSpPr>
        <p:spPr bwMode="auto">
          <a:xfrm>
            <a:off x="5867400" y="2286000"/>
            <a:ext cx="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5"/>
          <p:cNvSpPr>
            <a:spLocks noChangeShapeType="1"/>
          </p:cNvSpPr>
          <p:nvPr/>
        </p:nvSpPr>
        <p:spPr bwMode="auto">
          <a:xfrm>
            <a:off x="8001000" y="2286000"/>
            <a:ext cx="0" cy="1981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Text Box 16"/>
          <p:cNvSpPr txBox="1">
            <a:spLocks noChangeArrowheads="1"/>
          </p:cNvSpPr>
          <p:nvPr/>
        </p:nvSpPr>
        <p:spPr bwMode="auto">
          <a:xfrm>
            <a:off x="4648200" y="11430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Lung cancer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12301" name="Text Box 17"/>
          <p:cNvSpPr txBox="1">
            <a:spLocks noChangeArrowheads="1"/>
          </p:cNvSpPr>
          <p:nvPr/>
        </p:nvSpPr>
        <p:spPr bwMode="auto">
          <a:xfrm>
            <a:off x="533400" y="2895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Smoking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12302" name="Text Box 18"/>
          <p:cNvSpPr txBox="1">
            <a:spLocks noChangeArrowheads="1"/>
          </p:cNvSpPr>
          <p:nvPr/>
        </p:nvSpPr>
        <p:spPr bwMode="auto">
          <a:xfrm>
            <a:off x="2667000" y="2514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Yes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12303" name="Text Box 19"/>
          <p:cNvSpPr txBox="1">
            <a:spLocks noChangeArrowheads="1"/>
          </p:cNvSpPr>
          <p:nvPr/>
        </p:nvSpPr>
        <p:spPr bwMode="auto">
          <a:xfrm>
            <a:off x="2590800" y="3581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No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12304" name="Text Box 20"/>
          <p:cNvSpPr txBox="1">
            <a:spLocks noChangeArrowheads="1"/>
          </p:cNvSpPr>
          <p:nvPr/>
        </p:nvSpPr>
        <p:spPr bwMode="auto">
          <a:xfrm>
            <a:off x="4191000" y="16002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cases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12305" name="Text Box 21"/>
          <p:cNvSpPr txBox="1">
            <a:spLocks noChangeArrowheads="1"/>
          </p:cNvSpPr>
          <p:nvPr/>
        </p:nvSpPr>
        <p:spPr bwMode="auto">
          <a:xfrm>
            <a:off x="6400800" y="16002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controls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12306" name="Text Box 22"/>
          <p:cNvSpPr txBox="1">
            <a:spLocks noChangeArrowheads="1"/>
          </p:cNvSpPr>
          <p:nvPr/>
        </p:nvSpPr>
        <p:spPr bwMode="auto">
          <a:xfrm>
            <a:off x="3886200" y="434340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b-NO" altLang="en-US" sz="2800" b="1">
                <a:solidFill>
                  <a:schemeClr val="bg1"/>
                </a:solidFill>
              </a:rPr>
              <a:t>100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6172200" y="434340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b-NO" altLang="en-US" sz="2800" b="1">
                <a:solidFill>
                  <a:schemeClr val="bg1"/>
                </a:solidFill>
              </a:rPr>
              <a:t>1000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sp>
        <p:nvSpPr>
          <p:cNvPr id="12308" name="Text Box 24"/>
          <p:cNvSpPr txBox="1">
            <a:spLocks noChangeArrowheads="1"/>
          </p:cNvSpPr>
          <p:nvPr/>
        </p:nvSpPr>
        <p:spPr bwMode="auto">
          <a:xfrm>
            <a:off x="762000" y="43434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TOTAL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457200" y="5105400"/>
            <a:ext cx="487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000" b="1">
                <a:solidFill>
                  <a:srgbClr val="FFFF00"/>
                </a:solidFill>
              </a:rPr>
              <a:t>OR= 70 x 700/ 30 x 300 = 5.4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000" b="1">
                <a:solidFill>
                  <a:srgbClr val="FFFF00"/>
                </a:solidFill>
              </a:rPr>
              <a:t>RR= 70/370 / 30/730 = 4.6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sp>
        <p:nvSpPr>
          <p:cNvPr id="12310" name="Rectangle 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  <a:noFill/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OR VS. RR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4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942" grpId="0"/>
      <p:bldP spid="39944" grpId="0"/>
      <p:bldP spid="39959" grpId="0"/>
      <p:bldP spid="399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  <a:noFill/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OR ~ RR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1219200"/>
            <a:ext cx="7467600" cy="3124200"/>
            <a:chOff x="288" y="1152"/>
            <a:chExt cx="4704" cy="1968"/>
          </a:xfrm>
        </p:grpSpPr>
        <p:sp>
          <p:nvSpPr>
            <p:cNvPr id="13327" name="Rectangle 7"/>
            <p:cNvSpPr>
              <a:spLocks noChangeArrowheads="1"/>
            </p:cNvSpPr>
            <p:nvPr/>
          </p:nvSpPr>
          <p:spPr bwMode="auto">
            <a:xfrm>
              <a:off x="3648" y="2456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d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3328" name="Rectangle 8"/>
            <p:cNvSpPr>
              <a:spLocks noChangeArrowheads="1"/>
            </p:cNvSpPr>
            <p:nvPr/>
          </p:nvSpPr>
          <p:spPr bwMode="auto">
            <a:xfrm>
              <a:off x="2304" y="2456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c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3329" name="Rectangle 9"/>
            <p:cNvSpPr>
              <a:spLocks noChangeArrowheads="1"/>
            </p:cNvSpPr>
            <p:nvPr/>
          </p:nvSpPr>
          <p:spPr bwMode="auto">
            <a:xfrm>
              <a:off x="3648" y="1872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b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3330" name="Rectangle 10"/>
            <p:cNvSpPr>
              <a:spLocks noChangeArrowheads="1"/>
            </p:cNvSpPr>
            <p:nvPr/>
          </p:nvSpPr>
          <p:spPr bwMode="auto">
            <a:xfrm>
              <a:off x="2304" y="1872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a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3331" name="Line 11"/>
            <p:cNvSpPr>
              <a:spLocks noChangeShapeType="1"/>
            </p:cNvSpPr>
            <p:nvPr/>
          </p:nvSpPr>
          <p:spPr bwMode="auto">
            <a:xfrm>
              <a:off x="2304" y="1872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Line 12"/>
            <p:cNvSpPr>
              <a:spLocks noChangeShapeType="1"/>
            </p:cNvSpPr>
            <p:nvPr/>
          </p:nvSpPr>
          <p:spPr bwMode="auto">
            <a:xfrm>
              <a:off x="2304" y="2456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Line 13"/>
            <p:cNvSpPr>
              <a:spLocks noChangeShapeType="1"/>
            </p:cNvSpPr>
            <p:nvPr/>
          </p:nvSpPr>
          <p:spPr bwMode="auto">
            <a:xfrm>
              <a:off x="2304" y="3120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Line 14"/>
            <p:cNvSpPr>
              <a:spLocks noChangeShapeType="1"/>
            </p:cNvSpPr>
            <p:nvPr/>
          </p:nvSpPr>
          <p:spPr bwMode="auto">
            <a:xfrm>
              <a:off x="2304" y="1872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Line 15"/>
            <p:cNvSpPr>
              <a:spLocks noChangeShapeType="1"/>
            </p:cNvSpPr>
            <p:nvPr/>
          </p:nvSpPr>
          <p:spPr bwMode="auto">
            <a:xfrm>
              <a:off x="3648" y="1872"/>
              <a:ext cx="0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16"/>
            <p:cNvSpPr>
              <a:spLocks noChangeShapeType="1"/>
            </p:cNvSpPr>
            <p:nvPr/>
          </p:nvSpPr>
          <p:spPr bwMode="auto">
            <a:xfrm>
              <a:off x="4992" y="1872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Text Box 17"/>
            <p:cNvSpPr txBox="1">
              <a:spLocks noChangeArrowheads="1"/>
            </p:cNvSpPr>
            <p:nvPr/>
          </p:nvSpPr>
          <p:spPr bwMode="auto">
            <a:xfrm>
              <a:off x="2880" y="1152"/>
              <a:ext cx="13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Disease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338" name="Text Box 18"/>
            <p:cNvSpPr txBox="1">
              <a:spLocks noChangeArrowheads="1"/>
            </p:cNvSpPr>
            <p:nvPr/>
          </p:nvSpPr>
          <p:spPr bwMode="auto">
            <a:xfrm>
              <a:off x="288" y="2256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exposure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339" name="Text Box 19"/>
            <p:cNvSpPr txBox="1">
              <a:spLocks noChangeArrowheads="1"/>
            </p:cNvSpPr>
            <p:nvPr/>
          </p:nvSpPr>
          <p:spPr bwMode="auto">
            <a:xfrm>
              <a:off x="1632" y="2016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340" name="Text Box 20"/>
            <p:cNvSpPr txBox="1">
              <a:spLocks noChangeArrowheads="1"/>
            </p:cNvSpPr>
            <p:nvPr/>
          </p:nvSpPr>
          <p:spPr bwMode="auto">
            <a:xfrm>
              <a:off x="1584" y="2688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341" name="Text Box 21"/>
            <p:cNvSpPr txBox="1">
              <a:spLocks noChangeArrowheads="1"/>
            </p:cNvSpPr>
            <p:nvPr/>
          </p:nvSpPr>
          <p:spPr bwMode="auto">
            <a:xfrm>
              <a:off x="2592" y="1440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342" name="Text Box 22"/>
            <p:cNvSpPr txBox="1">
              <a:spLocks noChangeArrowheads="1"/>
            </p:cNvSpPr>
            <p:nvPr/>
          </p:nvSpPr>
          <p:spPr bwMode="auto">
            <a:xfrm>
              <a:off x="3984" y="1440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81000" y="5029200"/>
            <a:ext cx="6019800" cy="1768475"/>
            <a:chOff x="240" y="3168"/>
            <a:chExt cx="3792" cy="1114"/>
          </a:xfrm>
        </p:grpSpPr>
        <p:sp>
          <p:nvSpPr>
            <p:cNvPr id="13320" name="Text Box 23"/>
            <p:cNvSpPr txBox="1">
              <a:spLocks noChangeArrowheads="1"/>
            </p:cNvSpPr>
            <p:nvPr/>
          </p:nvSpPr>
          <p:spPr bwMode="auto">
            <a:xfrm>
              <a:off x="240" y="3168"/>
              <a:ext cx="3792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nb-NO" altLang="en-US" sz="2000" b="1">
                <a:solidFill>
                  <a:srgbClr val="FFCC00"/>
                </a:solidFill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nb-NO" altLang="en-US" sz="2000" b="1">
                <a:solidFill>
                  <a:srgbClr val="FFCC00"/>
                </a:solidFill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000" b="1">
                  <a:solidFill>
                    <a:srgbClr val="FFCC00"/>
                  </a:solidFill>
                </a:rPr>
                <a:t>RR= a /a+b  = a/b    = ad = OR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2000" b="1">
                <a:solidFill>
                  <a:srgbClr val="FFCC00"/>
                </a:solidFill>
              </a:endParaRPr>
            </a:p>
          </p:txBody>
        </p:sp>
        <p:sp>
          <p:nvSpPr>
            <p:cNvPr id="13321" name="Line 24"/>
            <p:cNvSpPr>
              <a:spLocks noChangeShapeType="1"/>
            </p:cNvSpPr>
            <p:nvPr/>
          </p:nvSpPr>
          <p:spPr bwMode="auto">
            <a:xfrm>
              <a:off x="672" y="3936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Text Box 25"/>
            <p:cNvSpPr txBox="1">
              <a:spLocks noChangeArrowheads="1"/>
            </p:cNvSpPr>
            <p:nvPr/>
          </p:nvSpPr>
          <p:spPr bwMode="auto">
            <a:xfrm>
              <a:off x="624" y="3936"/>
              <a:ext cx="5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 b="1">
                  <a:solidFill>
                    <a:srgbClr val="FFCC00"/>
                  </a:solidFill>
                </a:rPr>
                <a:t>c/ c+d</a:t>
              </a:r>
              <a:endParaRPr lang="en-US" altLang="en-US" sz="2000" b="1">
                <a:solidFill>
                  <a:srgbClr val="FFCC00"/>
                </a:solidFill>
              </a:endParaRPr>
            </a:p>
          </p:txBody>
        </p:sp>
        <p:sp>
          <p:nvSpPr>
            <p:cNvPr id="13323" name="Line 26"/>
            <p:cNvSpPr>
              <a:spLocks noChangeShapeType="1"/>
            </p:cNvSpPr>
            <p:nvPr/>
          </p:nvSpPr>
          <p:spPr bwMode="auto">
            <a:xfrm>
              <a:off x="1344" y="3936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27"/>
            <p:cNvSpPr txBox="1">
              <a:spLocks noChangeArrowheads="1"/>
            </p:cNvSpPr>
            <p:nvPr/>
          </p:nvSpPr>
          <p:spPr bwMode="auto">
            <a:xfrm>
              <a:off x="1296" y="3936"/>
              <a:ext cx="34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 b="1">
                  <a:solidFill>
                    <a:srgbClr val="FFCC00"/>
                  </a:solidFill>
                </a:rPr>
                <a:t>c/d</a:t>
              </a:r>
              <a:endParaRPr lang="en-US" altLang="en-US" sz="2000" b="1">
                <a:solidFill>
                  <a:srgbClr val="FFCC00"/>
                </a:solidFill>
              </a:endParaRPr>
            </a:p>
          </p:txBody>
        </p:sp>
        <p:sp>
          <p:nvSpPr>
            <p:cNvPr id="13325" name="Line 28"/>
            <p:cNvSpPr>
              <a:spLocks noChangeShapeType="1"/>
            </p:cNvSpPr>
            <p:nvPr/>
          </p:nvSpPr>
          <p:spPr bwMode="auto">
            <a:xfrm>
              <a:off x="1872" y="3936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Text Box 29"/>
            <p:cNvSpPr txBox="1">
              <a:spLocks noChangeArrowheads="1"/>
            </p:cNvSpPr>
            <p:nvPr/>
          </p:nvSpPr>
          <p:spPr bwMode="auto">
            <a:xfrm>
              <a:off x="1872" y="3936"/>
              <a:ext cx="3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 b="1">
                  <a:solidFill>
                    <a:srgbClr val="FFCC00"/>
                  </a:solidFill>
                </a:rPr>
                <a:t>bc</a:t>
              </a:r>
              <a:endParaRPr lang="en-US" altLang="en-US" sz="2000" b="1">
                <a:solidFill>
                  <a:srgbClr val="FFCC00"/>
                </a:solidFill>
              </a:endParaRPr>
            </a:p>
          </p:txBody>
        </p:sp>
      </p:grpSp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0" y="4343400"/>
            <a:ext cx="7620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1800" b="1">
                <a:solidFill>
                  <a:srgbClr val="FFCC00"/>
                </a:solidFill>
              </a:rPr>
              <a:t>When disease is rare   total exposed = a + b  ~ 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16" name="Text Box 32"/>
          <p:cNvSpPr txBox="1">
            <a:spLocks noChangeArrowheads="1"/>
          </p:cNvSpPr>
          <p:nvPr/>
        </p:nvSpPr>
        <p:spPr bwMode="auto">
          <a:xfrm>
            <a:off x="228600" y="4876800"/>
            <a:ext cx="2933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b="1">
                <a:solidFill>
                  <a:srgbClr val="FFCC00"/>
                </a:solidFill>
              </a:rPr>
              <a:t>total unexposed= c+d ~ d</a:t>
            </a:r>
            <a:endParaRPr lang="en-US" altLang="en-US" sz="1800" b="1">
              <a:solidFill>
                <a:srgbClr val="FFCC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4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2015" grpId="0"/>
      <p:bldP spid="420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FF00"/>
                </a:solidFill>
              </a:rPr>
              <a:t>Measures of association</a:t>
            </a:r>
            <a:endParaRPr lang="en-US" altLang="en-US" b="1" i="1" smtClean="0">
              <a:solidFill>
                <a:srgbClr val="FFFF00"/>
              </a:solidFill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81000" y="2438400"/>
            <a:ext cx="8077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rgbClr val="FFFF00"/>
                </a:solidFill>
              </a:rPr>
              <a:t>RR- relative risk</a:t>
            </a:r>
            <a:r>
              <a:rPr lang="nb-NO" altLang="en-US" sz="2400" b="1">
                <a:solidFill>
                  <a:schemeClr val="bg1"/>
                </a:solidFill>
              </a:rPr>
              <a:t> – R</a:t>
            </a:r>
            <a:r>
              <a:rPr lang="nb-NO" altLang="en-US" sz="2400" b="1" baseline="-25000">
                <a:solidFill>
                  <a:schemeClr val="bg1"/>
                </a:solidFill>
              </a:rPr>
              <a:t>e</a:t>
            </a:r>
            <a:r>
              <a:rPr lang="nb-NO" altLang="en-US" sz="2400" b="1">
                <a:solidFill>
                  <a:schemeClr val="bg1"/>
                </a:solidFill>
              </a:rPr>
              <a:t>/R</a:t>
            </a:r>
            <a:r>
              <a:rPr lang="nb-NO" altLang="en-US" sz="2400" b="1" baseline="-25000">
                <a:solidFill>
                  <a:schemeClr val="bg1"/>
                </a:solidFill>
              </a:rPr>
              <a:t>o</a:t>
            </a:r>
            <a:r>
              <a:rPr lang="nb-NO" altLang="en-US" sz="2400" b="1">
                <a:solidFill>
                  <a:schemeClr val="bg1"/>
                </a:solidFill>
              </a:rPr>
              <a:t> –measures the strength of association between exposure and disease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57200" y="3429000"/>
            <a:ext cx="838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 dirty="0">
                <a:solidFill>
                  <a:srgbClr val="FFFF00"/>
                </a:solidFill>
              </a:rPr>
              <a:t>In case- control studies- OR~RR</a:t>
            </a:r>
            <a:r>
              <a:rPr lang="nb-NO" altLang="en-US" sz="2400" b="1" dirty="0">
                <a:solidFill>
                  <a:schemeClr val="bg1"/>
                </a:solidFill>
              </a:rPr>
              <a:t> = odds of exposure among cases/ odds of exposure among controls 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81000" y="16002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 u="sng">
                <a:solidFill>
                  <a:srgbClr val="FFFF00"/>
                </a:solidFill>
              </a:rPr>
              <a:t>Relative effects- strength of association</a:t>
            </a:r>
            <a:endParaRPr lang="en-US" altLang="en-US" sz="2400" b="1" u="sng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502707"/>
      </p:ext>
    </p:extLst>
  </p:cSld>
  <p:clrMapOvr>
    <a:masterClrMapping/>
  </p:clrMapOvr>
  <p:transition spd="slow" advTm="76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037" grpId="0"/>
      <p:bldP spid="44038" grpId="0"/>
      <p:bldP spid="440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Measures of association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81000" y="1371600"/>
            <a:ext cx="845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The central objective of epidemiology is to study the cause of disease----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676400" y="32766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What do you compare???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891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Risk in exposed  with the risk of nonexposed----- in a single summary parameter!!!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04800" y="51054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 dirty="0">
                <a:solidFill>
                  <a:srgbClr val="FFCC00"/>
                </a:solidFill>
              </a:rPr>
              <a:t>RR            </a:t>
            </a:r>
            <a:r>
              <a:rPr lang="nb-NO" altLang="en-US" sz="2400" b="1" dirty="0" smtClean="0">
                <a:solidFill>
                  <a:srgbClr val="FFCC00"/>
                </a:solidFill>
              </a:rPr>
              <a:t>OR</a:t>
            </a:r>
            <a:endParaRPr lang="en-US" altLang="en-US" sz="2400" b="1" dirty="0">
              <a:solidFill>
                <a:srgbClr val="FFCC00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81000" y="2514600"/>
            <a:ext cx="8534400" cy="457200"/>
            <a:chOff x="240" y="1584"/>
            <a:chExt cx="5376" cy="288"/>
          </a:xfrm>
        </p:grpSpPr>
        <p:grpSp>
          <p:nvGrpSpPr>
            <p:cNvPr id="3081" name="Group 9"/>
            <p:cNvGrpSpPr>
              <a:grpSpLocks/>
            </p:cNvGrpSpPr>
            <p:nvPr/>
          </p:nvGrpSpPr>
          <p:grpSpPr bwMode="auto">
            <a:xfrm>
              <a:off x="432" y="1584"/>
              <a:ext cx="4800" cy="288"/>
              <a:chOff x="240" y="1872"/>
              <a:chExt cx="4800" cy="288"/>
            </a:xfrm>
          </p:grpSpPr>
          <p:sp>
            <p:nvSpPr>
              <p:cNvPr id="3" name="Text Box 6"/>
              <p:cNvSpPr txBox="1">
                <a:spLocks noChangeArrowheads="1"/>
              </p:cNvSpPr>
              <p:nvPr/>
            </p:nvSpPr>
            <p:spPr bwMode="auto">
              <a:xfrm>
                <a:off x="240" y="1872"/>
                <a:ext cx="48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nb-NO" altLang="en-US" sz="2400" b="1">
                    <a:solidFill>
                      <a:schemeClr val="bg1"/>
                    </a:solidFill>
                  </a:rPr>
                  <a:t>exposure                                 disease</a:t>
                </a:r>
                <a:endParaRPr lang="en-US" alt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084" name="Line 7"/>
              <p:cNvSpPr>
                <a:spLocks noChangeShapeType="1"/>
              </p:cNvSpPr>
              <p:nvPr/>
            </p:nvSpPr>
            <p:spPr bwMode="auto">
              <a:xfrm>
                <a:off x="1680" y="2064"/>
                <a:ext cx="912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 Box 12"/>
            <p:cNvSpPr txBox="1">
              <a:spLocks noChangeArrowheads="1"/>
            </p:cNvSpPr>
            <p:nvPr/>
          </p:nvSpPr>
          <p:spPr bwMode="auto">
            <a:xfrm>
              <a:off x="240" y="1584"/>
              <a:ext cx="53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4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77" grpId="0"/>
      <p:bldP spid="3080" grpId="0"/>
      <p:bldP spid="3082" grpId="0"/>
      <p:bldP spid="30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Absolute and relative effects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33400" y="1828800"/>
            <a:ext cx="7620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The 2 most commonly compared measures are the risk and IR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04800" y="28194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1.  Absolute effect-Risk difference or Incidence rate difference.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04800" y="41910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2. Relative effect- relative risk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124200" y="3581400"/>
            <a:ext cx="166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400" b="1">
                <a:solidFill>
                  <a:srgbClr val="FFFF00"/>
                </a:solidFill>
              </a:rPr>
              <a:t>RD= R</a:t>
            </a:r>
            <a:r>
              <a:rPr lang="nb-NO" altLang="en-US" sz="2400" baseline="-25000">
                <a:solidFill>
                  <a:srgbClr val="FFFF00"/>
                </a:solidFill>
              </a:rPr>
              <a:t>e</a:t>
            </a:r>
            <a:r>
              <a:rPr lang="nb-NO" altLang="en-US" sz="2400" b="1">
                <a:solidFill>
                  <a:srgbClr val="FFFF00"/>
                </a:solidFill>
              </a:rPr>
              <a:t>-R</a:t>
            </a:r>
            <a:r>
              <a:rPr lang="nb-NO" altLang="en-US" sz="2400" b="1" baseline="-25000">
                <a:solidFill>
                  <a:srgbClr val="FFFF00"/>
                </a:solidFill>
              </a:rPr>
              <a:t>o</a:t>
            </a:r>
            <a:endParaRPr lang="en-US" altLang="en-US" sz="2400" b="1" baseline="-25000">
              <a:solidFill>
                <a:srgbClr val="FFFF00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209800" y="50292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rgbClr val="FFFF00"/>
                </a:solidFill>
              </a:rPr>
              <a:t>RR= RD/R</a:t>
            </a:r>
            <a:r>
              <a:rPr lang="nb-NO" altLang="en-US" sz="2400" b="1" baseline="-25000">
                <a:solidFill>
                  <a:srgbClr val="FFFF00"/>
                </a:solidFill>
              </a:rPr>
              <a:t>o</a:t>
            </a:r>
            <a:endParaRPr lang="en-US" altLang="en-US" sz="2400" b="1" baseline="-2500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6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25" grpId="0"/>
      <p:bldP spid="5126" grpId="0"/>
      <p:bldP spid="5127" grpId="0"/>
      <p:bldP spid="5128" grpId="0"/>
      <p:bldP spid="5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Relative risk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Relative effect= risk difference/ risk in unexposed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70719" y="4965700"/>
            <a:ext cx="8077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 dirty="0">
                <a:solidFill>
                  <a:schemeClr val="bg1"/>
                </a:solidFill>
              </a:rPr>
              <a:t>How much more likely one group is to develop a disease than another!!!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838200" y="2590800"/>
            <a:ext cx="7845425" cy="1143000"/>
            <a:chOff x="528" y="1632"/>
            <a:chExt cx="4942" cy="720"/>
          </a:xfrm>
        </p:grpSpPr>
        <p:sp>
          <p:nvSpPr>
            <p:cNvPr id="5127" name="Text Box 10"/>
            <p:cNvSpPr txBox="1">
              <a:spLocks noChangeArrowheads="1"/>
            </p:cNvSpPr>
            <p:nvPr/>
          </p:nvSpPr>
          <p:spPr bwMode="auto">
            <a:xfrm>
              <a:off x="528" y="1680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RD</a:t>
              </a:r>
              <a:endParaRPr lang="en-US" altLang="en-US" sz="2400" b="1">
                <a:solidFill>
                  <a:srgbClr val="FFFF00"/>
                </a:solidFill>
              </a:endParaRPr>
            </a:p>
          </p:txBody>
        </p:sp>
        <p:sp>
          <p:nvSpPr>
            <p:cNvPr id="5128" name="Line 12"/>
            <p:cNvSpPr>
              <a:spLocks noChangeShapeType="1"/>
            </p:cNvSpPr>
            <p:nvPr/>
          </p:nvSpPr>
          <p:spPr bwMode="auto">
            <a:xfrm>
              <a:off x="528" y="1968"/>
              <a:ext cx="48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" name="Text Box 13"/>
            <p:cNvSpPr txBox="1">
              <a:spLocks noChangeArrowheads="1"/>
            </p:cNvSpPr>
            <p:nvPr/>
          </p:nvSpPr>
          <p:spPr bwMode="auto">
            <a:xfrm>
              <a:off x="576" y="2016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o</a:t>
              </a:r>
              <a:r>
                <a:rPr lang="nb-NO" altLang="en-US" sz="2400"/>
                <a:t> </a:t>
              </a:r>
              <a:endParaRPr lang="en-US" altLang="en-US" sz="2400"/>
            </a:p>
          </p:txBody>
        </p:sp>
        <p:sp>
          <p:nvSpPr>
            <p:cNvPr id="5130" name="Text Box 14"/>
            <p:cNvSpPr txBox="1">
              <a:spLocks noChangeArrowheads="1"/>
            </p:cNvSpPr>
            <p:nvPr/>
          </p:nvSpPr>
          <p:spPr bwMode="auto">
            <a:xfrm>
              <a:off x="1152" y="1632"/>
              <a:ext cx="15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>
                  <a:solidFill>
                    <a:srgbClr val="FFFF00"/>
                  </a:solidFill>
                </a:rPr>
                <a:t>         </a:t>
              </a:r>
              <a:r>
                <a:rPr lang="nb-NO" altLang="en-US" sz="2400" b="1">
                  <a:solidFill>
                    <a:srgbClr val="FFFF00"/>
                  </a:solidFill>
                </a:rPr>
                <a:t>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e</a:t>
              </a:r>
              <a:r>
                <a:rPr lang="nb-NO" altLang="en-US" sz="2400" b="1">
                  <a:solidFill>
                    <a:srgbClr val="FFFF00"/>
                  </a:solidFill>
                </a:rPr>
                <a:t>-R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o</a:t>
              </a:r>
              <a:endParaRPr lang="en-US" altLang="en-US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5131" name="Line 15"/>
            <p:cNvSpPr>
              <a:spLocks noChangeShapeType="1"/>
            </p:cNvSpPr>
            <p:nvPr/>
          </p:nvSpPr>
          <p:spPr bwMode="auto">
            <a:xfrm>
              <a:off x="1632" y="1968"/>
              <a:ext cx="672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Text Box 16"/>
            <p:cNvSpPr txBox="1">
              <a:spLocks noChangeArrowheads="1"/>
            </p:cNvSpPr>
            <p:nvPr/>
          </p:nvSpPr>
          <p:spPr bwMode="auto">
            <a:xfrm>
              <a:off x="1776" y="2064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o</a:t>
              </a:r>
              <a:endParaRPr lang="en-US" altLang="en-US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5133" name="Rectangle 17"/>
            <p:cNvSpPr>
              <a:spLocks noChangeArrowheads="1"/>
            </p:cNvSpPr>
            <p:nvPr/>
          </p:nvSpPr>
          <p:spPr bwMode="auto">
            <a:xfrm>
              <a:off x="2880" y="1634"/>
              <a:ext cx="3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e</a:t>
              </a:r>
              <a:endParaRPr lang="en-US" altLang="en-US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5134" name="Line 18"/>
            <p:cNvSpPr>
              <a:spLocks noChangeShapeType="1"/>
            </p:cNvSpPr>
            <p:nvPr/>
          </p:nvSpPr>
          <p:spPr bwMode="auto">
            <a:xfrm>
              <a:off x="2832" y="1920"/>
              <a:ext cx="48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Rectangle 19"/>
            <p:cNvSpPr>
              <a:spLocks noChangeArrowheads="1"/>
            </p:cNvSpPr>
            <p:nvPr/>
          </p:nvSpPr>
          <p:spPr bwMode="auto">
            <a:xfrm>
              <a:off x="2928" y="1970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o</a:t>
              </a:r>
              <a:endParaRPr lang="en-US" altLang="en-US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5136" name="Text Box 20"/>
            <p:cNvSpPr txBox="1">
              <a:spLocks noChangeArrowheads="1"/>
            </p:cNvSpPr>
            <p:nvPr/>
          </p:nvSpPr>
          <p:spPr bwMode="auto">
            <a:xfrm>
              <a:off x="3360" y="1728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-</a:t>
              </a:r>
              <a:endParaRPr lang="en-US" altLang="en-US" sz="2400" b="1">
                <a:solidFill>
                  <a:srgbClr val="FFFF00"/>
                </a:solidFill>
              </a:endParaRPr>
            </a:p>
          </p:txBody>
        </p:sp>
        <p:sp>
          <p:nvSpPr>
            <p:cNvPr id="5137" name="Text Box 21"/>
            <p:cNvSpPr txBox="1">
              <a:spLocks noChangeArrowheads="1"/>
            </p:cNvSpPr>
            <p:nvPr/>
          </p:nvSpPr>
          <p:spPr bwMode="auto">
            <a:xfrm>
              <a:off x="3552" y="1632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o</a:t>
              </a:r>
              <a:endParaRPr lang="en-US" altLang="en-US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5138" name="Line 22"/>
            <p:cNvSpPr>
              <a:spLocks noChangeShapeType="1"/>
            </p:cNvSpPr>
            <p:nvPr/>
          </p:nvSpPr>
          <p:spPr bwMode="auto">
            <a:xfrm>
              <a:off x="3600" y="1920"/>
              <a:ext cx="384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Text Box 23"/>
            <p:cNvSpPr txBox="1">
              <a:spLocks noChangeArrowheads="1"/>
            </p:cNvSpPr>
            <p:nvPr/>
          </p:nvSpPr>
          <p:spPr bwMode="auto">
            <a:xfrm>
              <a:off x="3600" y="1922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o</a:t>
              </a:r>
              <a:endParaRPr lang="en-US" altLang="en-US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5140" name="Text Box 24"/>
            <p:cNvSpPr txBox="1">
              <a:spLocks noChangeArrowheads="1"/>
            </p:cNvSpPr>
            <p:nvPr/>
          </p:nvSpPr>
          <p:spPr bwMode="auto">
            <a:xfrm>
              <a:off x="1104" y="1872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=</a:t>
              </a:r>
              <a:endParaRPr lang="en-US" altLang="en-US" sz="2400" b="1">
                <a:solidFill>
                  <a:srgbClr val="FFFF00"/>
                </a:solidFill>
              </a:endParaRPr>
            </a:p>
          </p:txBody>
        </p:sp>
        <p:sp>
          <p:nvSpPr>
            <p:cNvPr id="5141" name="Text Box 25"/>
            <p:cNvSpPr txBox="1">
              <a:spLocks noChangeArrowheads="1"/>
            </p:cNvSpPr>
            <p:nvPr/>
          </p:nvSpPr>
          <p:spPr bwMode="auto">
            <a:xfrm>
              <a:off x="2352" y="17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rgbClr val="FFFF00"/>
                  </a:solidFill>
                </a:rPr>
                <a:t>=</a:t>
              </a:r>
              <a:endParaRPr lang="en-US" altLang="en-US" sz="2400" b="1">
                <a:solidFill>
                  <a:srgbClr val="FFFF00"/>
                </a:solidFill>
              </a:endParaRPr>
            </a:p>
          </p:txBody>
        </p:sp>
        <p:sp>
          <p:nvSpPr>
            <p:cNvPr id="5142" name="Rectangle 26"/>
            <p:cNvSpPr>
              <a:spLocks noChangeArrowheads="1"/>
            </p:cNvSpPr>
            <p:nvPr/>
          </p:nvSpPr>
          <p:spPr bwMode="auto">
            <a:xfrm>
              <a:off x="4032" y="1730"/>
              <a:ext cx="143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 dirty="0">
                  <a:solidFill>
                    <a:srgbClr val="FFFF00"/>
                  </a:solidFill>
                </a:rPr>
                <a:t>  = RR - 1  ~RR</a:t>
              </a:r>
              <a:endParaRPr lang="en-US" altLang="en-US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4059793"/>
            <a:ext cx="411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RR = R</a:t>
            </a:r>
            <a:r>
              <a:rPr lang="en-US" sz="3200" b="1" baseline="-25000" dirty="0" smtClean="0">
                <a:solidFill>
                  <a:srgbClr val="FFC000"/>
                </a:solidFill>
              </a:rPr>
              <a:t>e</a:t>
            </a:r>
            <a:r>
              <a:rPr lang="en-US" sz="3200" b="1" dirty="0" smtClean="0">
                <a:solidFill>
                  <a:srgbClr val="FFC000"/>
                </a:solidFill>
              </a:rPr>
              <a:t>/R</a:t>
            </a:r>
            <a:r>
              <a:rPr lang="en-US" sz="3200" b="1" baseline="-25000" dirty="0" smtClean="0">
                <a:solidFill>
                  <a:srgbClr val="FFC000"/>
                </a:solidFill>
              </a:rPr>
              <a:t>0</a:t>
            </a:r>
            <a:endParaRPr lang="en-US" sz="3200" b="1" baseline="-25000" dirty="0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5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172" grpId="0"/>
      <p:bldP spid="7173" grpId="0"/>
      <p:bldP spid="7177" grpId="0"/>
      <p:bldP spid="7177" grpId="1"/>
      <p:bldP spid="7177" grpId="2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Relative risk 2x2 table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7200" y="1219200"/>
            <a:ext cx="7467600" cy="3124200"/>
            <a:chOff x="288" y="768"/>
            <a:chExt cx="4704" cy="1968"/>
          </a:xfrm>
        </p:grpSpPr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>
              <a:off x="3648" y="2072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d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6154" name="Rectangle 8"/>
            <p:cNvSpPr>
              <a:spLocks noChangeArrowheads="1"/>
            </p:cNvSpPr>
            <p:nvPr/>
          </p:nvSpPr>
          <p:spPr bwMode="auto">
            <a:xfrm>
              <a:off x="2304" y="2072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c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6155" name="Rectangle 7"/>
            <p:cNvSpPr>
              <a:spLocks noChangeArrowheads="1"/>
            </p:cNvSpPr>
            <p:nvPr/>
          </p:nvSpPr>
          <p:spPr bwMode="auto">
            <a:xfrm>
              <a:off x="3648" y="1488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b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6156" name="Rectangle 6"/>
            <p:cNvSpPr>
              <a:spLocks noChangeArrowheads="1"/>
            </p:cNvSpPr>
            <p:nvPr/>
          </p:nvSpPr>
          <p:spPr bwMode="auto">
            <a:xfrm>
              <a:off x="2304" y="1488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a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6157" name="Line 10"/>
            <p:cNvSpPr>
              <a:spLocks noChangeShapeType="1"/>
            </p:cNvSpPr>
            <p:nvPr/>
          </p:nvSpPr>
          <p:spPr bwMode="auto">
            <a:xfrm>
              <a:off x="2304" y="1488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Line 11"/>
            <p:cNvSpPr>
              <a:spLocks noChangeShapeType="1"/>
            </p:cNvSpPr>
            <p:nvPr/>
          </p:nvSpPr>
          <p:spPr bwMode="auto">
            <a:xfrm>
              <a:off x="2304" y="2072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Line 12"/>
            <p:cNvSpPr>
              <a:spLocks noChangeShapeType="1"/>
            </p:cNvSpPr>
            <p:nvPr/>
          </p:nvSpPr>
          <p:spPr bwMode="auto">
            <a:xfrm>
              <a:off x="2304" y="2736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Line 13"/>
            <p:cNvSpPr>
              <a:spLocks noChangeShapeType="1"/>
            </p:cNvSpPr>
            <p:nvPr/>
          </p:nvSpPr>
          <p:spPr bwMode="auto">
            <a:xfrm>
              <a:off x="2304" y="1488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14"/>
            <p:cNvSpPr>
              <a:spLocks noChangeShapeType="1"/>
            </p:cNvSpPr>
            <p:nvPr/>
          </p:nvSpPr>
          <p:spPr bwMode="auto">
            <a:xfrm>
              <a:off x="3648" y="1488"/>
              <a:ext cx="0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Line 15"/>
            <p:cNvSpPr>
              <a:spLocks noChangeShapeType="1"/>
            </p:cNvSpPr>
            <p:nvPr/>
          </p:nvSpPr>
          <p:spPr bwMode="auto">
            <a:xfrm>
              <a:off x="4992" y="1488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Text Box 21"/>
            <p:cNvSpPr txBox="1">
              <a:spLocks noChangeArrowheads="1"/>
            </p:cNvSpPr>
            <p:nvPr/>
          </p:nvSpPr>
          <p:spPr bwMode="auto">
            <a:xfrm>
              <a:off x="2880" y="768"/>
              <a:ext cx="13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Disease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164" name="Text Box 22"/>
            <p:cNvSpPr txBox="1">
              <a:spLocks noChangeArrowheads="1"/>
            </p:cNvSpPr>
            <p:nvPr/>
          </p:nvSpPr>
          <p:spPr bwMode="auto">
            <a:xfrm>
              <a:off x="288" y="1872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exposure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165" name="Text Box 23"/>
            <p:cNvSpPr txBox="1">
              <a:spLocks noChangeArrowheads="1"/>
            </p:cNvSpPr>
            <p:nvPr/>
          </p:nvSpPr>
          <p:spPr bwMode="auto">
            <a:xfrm>
              <a:off x="1632" y="1632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166" name="Text Box 24"/>
            <p:cNvSpPr txBox="1">
              <a:spLocks noChangeArrowheads="1"/>
            </p:cNvSpPr>
            <p:nvPr/>
          </p:nvSpPr>
          <p:spPr bwMode="auto">
            <a:xfrm>
              <a:off x="1584" y="2304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167" name="Text Box 25"/>
            <p:cNvSpPr txBox="1">
              <a:spLocks noChangeArrowheads="1"/>
            </p:cNvSpPr>
            <p:nvPr/>
          </p:nvSpPr>
          <p:spPr bwMode="auto">
            <a:xfrm>
              <a:off x="2592" y="105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168" name="Text Box 26"/>
            <p:cNvSpPr txBox="1">
              <a:spLocks noChangeArrowheads="1"/>
            </p:cNvSpPr>
            <p:nvPr/>
          </p:nvSpPr>
          <p:spPr bwMode="auto">
            <a:xfrm>
              <a:off x="3984" y="1056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381000" y="4724400"/>
            <a:ext cx="8153400" cy="914400"/>
            <a:chOff x="240" y="2976"/>
            <a:chExt cx="5136" cy="576"/>
          </a:xfrm>
        </p:grpSpPr>
        <p:sp>
          <p:nvSpPr>
            <p:cNvPr id="6150" name="Text Box 27"/>
            <p:cNvSpPr txBox="1">
              <a:spLocks noChangeArrowheads="1"/>
            </p:cNvSpPr>
            <p:nvPr/>
          </p:nvSpPr>
          <p:spPr bwMode="auto">
            <a:xfrm>
              <a:off x="240" y="2976"/>
              <a:ext cx="51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Risk in exposed / risk in non exposed = a / (a+b) 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151" name="Line 28"/>
            <p:cNvSpPr>
              <a:spLocks noChangeShapeType="1"/>
            </p:cNvSpPr>
            <p:nvPr/>
          </p:nvSpPr>
          <p:spPr bwMode="auto">
            <a:xfrm>
              <a:off x="3888" y="326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Text Box 30"/>
            <p:cNvSpPr txBox="1">
              <a:spLocks noChangeArrowheads="1"/>
            </p:cNvSpPr>
            <p:nvPr/>
          </p:nvSpPr>
          <p:spPr bwMode="auto">
            <a:xfrm>
              <a:off x="3840" y="3264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c / (c+d)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2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2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Relative risk-example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sp>
        <p:nvSpPr>
          <p:cNvPr id="12339" name="Text Box 51"/>
          <p:cNvSpPr txBox="1">
            <a:spLocks noChangeArrowheads="1"/>
          </p:cNvSpPr>
          <p:nvPr/>
        </p:nvSpPr>
        <p:spPr bwMode="auto">
          <a:xfrm>
            <a:off x="228600" y="4800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rgbClr val="FFFF00"/>
                </a:solidFill>
              </a:rPr>
              <a:t>RR= 27/482   / 77/1908 = 1.4       40% increase in risk!!!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457200" y="1143000"/>
            <a:ext cx="7543800" cy="3276600"/>
            <a:chOff x="288" y="720"/>
            <a:chExt cx="4752" cy="2064"/>
          </a:xfrm>
        </p:grpSpPr>
        <p:sp>
          <p:nvSpPr>
            <p:cNvPr id="7175" name="Rectangle 35"/>
            <p:cNvSpPr>
              <a:spLocks noChangeArrowheads="1"/>
            </p:cNvSpPr>
            <p:nvPr/>
          </p:nvSpPr>
          <p:spPr bwMode="auto">
            <a:xfrm>
              <a:off x="3648" y="2072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1831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6" name="Rectangle 36"/>
            <p:cNvSpPr>
              <a:spLocks noChangeArrowheads="1"/>
            </p:cNvSpPr>
            <p:nvPr/>
          </p:nvSpPr>
          <p:spPr bwMode="auto">
            <a:xfrm>
              <a:off x="2304" y="2064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77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7" name="Rectangle 37"/>
            <p:cNvSpPr>
              <a:spLocks noChangeArrowheads="1"/>
            </p:cNvSpPr>
            <p:nvPr/>
          </p:nvSpPr>
          <p:spPr bwMode="auto">
            <a:xfrm>
              <a:off x="3648" y="1488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455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8" name="Rectangle 38"/>
            <p:cNvSpPr>
              <a:spLocks noChangeArrowheads="1"/>
            </p:cNvSpPr>
            <p:nvPr/>
          </p:nvSpPr>
          <p:spPr bwMode="auto">
            <a:xfrm>
              <a:off x="2304" y="1488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27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9" name="Line 39"/>
            <p:cNvSpPr>
              <a:spLocks noChangeShapeType="1"/>
            </p:cNvSpPr>
            <p:nvPr/>
          </p:nvSpPr>
          <p:spPr bwMode="auto">
            <a:xfrm>
              <a:off x="2304" y="1488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40"/>
            <p:cNvSpPr>
              <a:spLocks noChangeShapeType="1"/>
            </p:cNvSpPr>
            <p:nvPr/>
          </p:nvSpPr>
          <p:spPr bwMode="auto">
            <a:xfrm>
              <a:off x="2304" y="2072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41"/>
            <p:cNvSpPr>
              <a:spLocks noChangeShapeType="1"/>
            </p:cNvSpPr>
            <p:nvPr/>
          </p:nvSpPr>
          <p:spPr bwMode="auto">
            <a:xfrm>
              <a:off x="2352" y="2448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42"/>
            <p:cNvSpPr>
              <a:spLocks noChangeShapeType="1"/>
            </p:cNvSpPr>
            <p:nvPr/>
          </p:nvSpPr>
          <p:spPr bwMode="auto">
            <a:xfrm>
              <a:off x="2304" y="1488"/>
              <a:ext cx="0" cy="100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43"/>
            <p:cNvSpPr>
              <a:spLocks noChangeShapeType="1"/>
            </p:cNvSpPr>
            <p:nvPr/>
          </p:nvSpPr>
          <p:spPr bwMode="auto">
            <a:xfrm>
              <a:off x="3648" y="148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44"/>
            <p:cNvSpPr>
              <a:spLocks noChangeShapeType="1"/>
            </p:cNvSpPr>
            <p:nvPr/>
          </p:nvSpPr>
          <p:spPr bwMode="auto">
            <a:xfrm>
              <a:off x="4992" y="1536"/>
              <a:ext cx="0" cy="86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Text Box 45"/>
            <p:cNvSpPr txBox="1">
              <a:spLocks noChangeArrowheads="1"/>
            </p:cNvSpPr>
            <p:nvPr/>
          </p:nvSpPr>
          <p:spPr bwMode="auto">
            <a:xfrm>
              <a:off x="2544" y="720"/>
              <a:ext cx="21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bacteruria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6" name="Text Box 46"/>
            <p:cNvSpPr txBox="1">
              <a:spLocks noChangeArrowheads="1"/>
            </p:cNvSpPr>
            <p:nvPr/>
          </p:nvSpPr>
          <p:spPr bwMode="auto">
            <a:xfrm>
              <a:off x="288" y="1872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OC use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7" name="Text Box 47"/>
            <p:cNvSpPr txBox="1">
              <a:spLocks noChangeArrowheads="1"/>
            </p:cNvSpPr>
            <p:nvPr/>
          </p:nvSpPr>
          <p:spPr bwMode="auto">
            <a:xfrm>
              <a:off x="1680" y="1536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8" name="Text Box 48"/>
            <p:cNvSpPr txBox="1">
              <a:spLocks noChangeArrowheads="1"/>
            </p:cNvSpPr>
            <p:nvPr/>
          </p:nvSpPr>
          <p:spPr bwMode="auto">
            <a:xfrm>
              <a:off x="1728" y="216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9" name="Text Box 49"/>
            <p:cNvSpPr txBox="1">
              <a:spLocks noChangeArrowheads="1"/>
            </p:cNvSpPr>
            <p:nvPr/>
          </p:nvSpPr>
          <p:spPr bwMode="auto">
            <a:xfrm>
              <a:off x="2592" y="105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90" name="Text Box 50"/>
            <p:cNvSpPr txBox="1">
              <a:spLocks noChangeArrowheads="1"/>
            </p:cNvSpPr>
            <p:nvPr/>
          </p:nvSpPr>
          <p:spPr bwMode="auto">
            <a:xfrm>
              <a:off x="3984" y="1056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91" name="Text Box 54"/>
            <p:cNvSpPr txBox="1">
              <a:spLocks noChangeArrowheads="1"/>
            </p:cNvSpPr>
            <p:nvPr/>
          </p:nvSpPr>
          <p:spPr bwMode="auto">
            <a:xfrm>
              <a:off x="2592" y="249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104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92" name="Text Box 55"/>
            <p:cNvSpPr txBox="1">
              <a:spLocks noChangeArrowheads="1"/>
            </p:cNvSpPr>
            <p:nvPr/>
          </p:nvSpPr>
          <p:spPr bwMode="auto">
            <a:xfrm>
              <a:off x="4166" y="2473"/>
              <a:ext cx="5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2286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2345" name="Text Box 57"/>
          <p:cNvSpPr txBox="1">
            <a:spLocks noChangeArrowheads="1"/>
          </p:cNvSpPr>
          <p:nvPr/>
        </p:nvSpPr>
        <p:spPr bwMode="auto">
          <a:xfrm>
            <a:off x="381000" y="5546725"/>
            <a:ext cx="4953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000" b="1">
                <a:solidFill>
                  <a:schemeClr val="bg1"/>
                </a:solidFill>
              </a:rPr>
              <a:t>RR= 1  no risk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000" b="1">
                <a:solidFill>
                  <a:schemeClr val="bg1"/>
                </a:solidFill>
              </a:rPr>
              <a:t>RR &gt; 1 increased risk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000" b="1">
                <a:solidFill>
                  <a:schemeClr val="bg1"/>
                </a:solidFill>
              </a:rPr>
              <a:t>RR &lt; 1 decreased risk</a:t>
            </a:r>
            <a:endParaRPr lang="en-US" altLang="en-US" sz="2000" b="1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33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295" grpId="0"/>
      <p:bldP spid="12339" grpId="0"/>
      <p:bldP spid="123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Case-control study-OR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81000" y="3276600"/>
            <a:ext cx="8763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en-US" sz="2000" b="1">
                <a:solidFill>
                  <a:schemeClr val="bg1"/>
                </a:solidFill>
              </a:rPr>
              <a:t>In a case-control study, participants are selected on the basis of disease status- not possible to calculate  risk of disease- but RR can be estimated by calculating the ratio of the odds of exposure among cases to that among controls.</a:t>
            </a:r>
            <a:endParaRPr lang="en-US" altLang="en-US" sz="2000" b="1">
              <a:solidFill>
                <a:schemeClr val="bg1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-152400" y="1371600"/>
            <a:ext cx="8915400" cy="1784350"/>
            <a:chOff x="-96" y="864"/>
            <a:chExt cx="5616" cy="1124"/>
          </a:xfrm>
        </p:grpSpPr>
        <p:sp>
          <p:nvSpPr>
            <p:cNvPr id="8204" name="Text Box 6"/>
            <p:cNvSpPr txBox="1">
              <a:spLocks noChangeArrowheads="1"/>
            </p:cNvSpPr>
            <p:nvPr/>
          </p:nvSpPr>
          <p:spPr bwMode="auto">
            <a:xfrm>
              <a:off x="-96" y="864"/>
              <a:ext cx="56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 i="1">
                  <a:solidFill>
                    <a:schemeClr val="bg1"/>
                  </a:solidFill>
                </a:rPr>
                <a:t>         Exposure                          Disease                  Investigator               </a:t>
              </a:r>
              <a:endParaRPr lang="en-US" altLang="en-US" sz="2400" b="1" i="1">
                <a:solidFill>
                  <a:schemeClr val="bg1"/>
                </a:solidFill>
              </a:endParaRPr>
            </a:p>
          </p:txBody>
        </p:sp>
        <p:grpSp>
          <p:nvGrpSpPr>
            <p:cNvPr id="8205" name="Group 7"/>
            <p:cNvGrpSpPr>
              <a:grpSpLocks/>
            </p:cNvGrpSpPr>
            <p:nvPr/>
          </p:nvGrpSpPr>
          <p:grpSpPr bwMode="auto">
            <a:xfrm>
              <a:off x="720" y="1008"/>
              <a:ext cx="4704" cy="980"/>
              <a:chOff x="816" y="1872"/>
              <a:chExt cx="4704" cy="980"/>
            </a:xfrm>
          </p:grpSpPr>
          <p:sp>
            <p:nvSpPr>
              <p:cNvPr id="8206" name="Text Box 8"/>
              <p:cNvSpPr txBox="1">
                <a:spLocks noChangeArrowheads="1"/>
              </p:cNvSpPr>
              <p:nvPr/>
            </p:nvSpPr>
            <p:spPr bwMode="auto">
              <a:xfrm>
                <a:off x="4608" y="1872"/>
                <a:ext cx="912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9600">
                    <a:solidFill>
                      <a:srgbClr val="FFCC00"/>
                    </a:solidFill>
                    <a:sym typeface="Webdings" panose="05030102010509060703" pitchFamily="18" charset="2"/>
                  </a:rPr>
                  <a:t></a:t>
                </a:r>
              </a:p>
            </p:txBody>
          </p:sp>
          <p:sp>
            <p:nvSpPr>
              <p:cNvPr id="8207" name="Text Box 9"/>
              <p:cNvSpPr txBox="1">
                <a:spLocks noChangeArrowheads="1"/>
              </p:cNvSpPr>
              <p:nvPr/>
            </p:nvSpPr>
            <p:spPr bwMode="auto">
              <a:xfrm>
                <a:off x="816" y="2064"/>
                <a:ext cx="29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en-US" sz="3600" b="1">
                    <a:solidFill>
                      <a:srgbClr val="FFCC00"/>
                    </a:solidFill>
                  </a:rPr>
                  <a:t>?</a:t>
                </a:r>
                <a:endParaRPr lang="en-US" altLang="en-US" sz="3600" b="1">
                  <a:solidFill>
                    <a:srgbClr val="FFCC00"/>
                  </a:solidFill>
                </a:endParaRPr>
              </a:p>
            </p:txBody>
          </p:sp>
          <p:sp>
            <p:nvSpPr>
              <p:cNvPr id="8208" name="Line 10"/>
              <p:cNvSpPr>
                <a:spLocks noChangeShapeType="1"/>
              </p:cNvSpPr>
              <p:nvPr/>
            </p:nvSpPr>
            <p:spPr bwMode="auto">
              <a:xfrm>
                <a:off x="1152" y="2256"/>
                <a:ext cx="3504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Oval 11"/>
              <p:cNvSpPr>
                <a:spLocks noChangeArrowheads="1"/>
              </p:cNvSpPr>
              <p:nvPr/>
            </p:nvSpPr>
            <p:spPr bwMode="auto">
              <a:xfrm>
                <a:off x="2736" y="2160"/>
                <a:ext cx="144" cy="144"/>
              </a:xfrm>
              <a:prstGeom prst="ellipse">
                <a:avLst/>
              </a:prstGeom>
              <a:solidFill>
                <a:srgbClr val="E10C0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8210" name="Line 12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504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1" name="Oval 13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144" cy="144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8212" name="Rectangle 14"/>
              <p:cNvSpPr>
                <a:spLocks noChangeArrowheads="1"/>
              </p:cNvSpPr>
              <p:nvPr/>
            </p:nvSpPr>
            <p:spPr bwMode="auto">
              <a:xfrm>
                <a:off x="816" y="2352"/>
                <a:ext cx="29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en-US" sz="3600" b="1">
                    <a:solidFill>
                      <a:srgbClr val="FFCC00"/>
                    </a:solidFill>
                  </a:rPr>
                  <a:t>?</a:t>
                </a:r>
                <a:endParaRPr lang="en-US" altLang="en-US" sz="3600" b="1">
                  <a:solidFill>
                    <a:srgbClr val="FFCC00"/>
                  </a:solidFill>
                </a:endParaRPr>
              </a:p>
            </p:txBody>
          </p:sp>
        </p:grp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04800" y="5181600"/>
            <a:ext cx="5410200" cy="914400"/>
            <a:chOff x="192" y="3264"/>
            <a:chExt cx="3408" cy="576"/>
          </a:xfrm>
        </p:grpSpPr>
        <p:sp>
          <p:nvSpPr>
            <p:cNvPr id="8200" name="Text Box 16"/>
            <p:cNvSpPr txBox="1">
              <a:spLocks noChangeArrowheads="1"/>
            </p:cNvSpPr>
            <p:nvPr/>
          </p:nvSpPr>
          <p:spPr bwMode="auto">
            <a:xfrm>
              <a:off x="192" y="3446"/>
              <a:ext cx="68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000" b="1">
                  <a:solidFill>
                    <a:schemeClr val="bg1"/>
                  </a:solidFill>
                </a:rPr>
                <a:t>OR = </a:t>
              </a:r>
              <a:endParaRPr lang="en-GB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201" name="Text Box 17"/>
            <p:cNvSpPr txBox="1">
              <a:spLocks noChangeArrowheads="1"/>
            </p:cNvSpPr>
            <p:nvPr/>
          </p:nvSpPr>
          <p:spPr bwMode="auto">
            <a:xfrm>
              <a:off x="624" y="3264"/>
              <a:ext cx="29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000" b="1">
                  <a:solidFill>
                    <a:schemeClr val="bg1"/>
                  </a:solidFill>
                </a:rPr>
                <a:t>Odds of exposure among cases</a:t>
              </a:r>
              <a:endParaRPr lang="en-GB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202" name="Line 18"/>
            <p:cNvSpPr>
              <a:spLocks noChangeShapeType="1"/>
            </p:cNvSpPr>
            <p:nvPr/>
          </p:nvSpPr>
          <p:spPr bwMode="auto">
            <a:xfrm>
              <a:off x="768" y="3542"/>
              <a:ext cx="2568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Text Box 19"/>
            <p:cNvSpPr txBox="1">
              <a:spLocks noChangeArrowheads="1"/>
            </p:cNvSpPr>
            <p:nvPr/>
          </p:nvSpPr>
          <p:spPr bwMode="auto">
            <a:xfrm>
              <a:off x="576" y="3590"/>
              <a:ext cx="30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000" b="1">
                  <a:solidFill>
                    <a:schemeClr val="bg1"/>
                  </a:solidFill>
                </a:rPr>
                <a:t>Odds of exposure among controls</a:t>
              </a:r>
              <a:endParaRPr lang="en-GB" alt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5410200" y="53340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b-NO" altLang="en-US" sz="2400" b="1">
                <a:solidFill>
                  <a:schemeClr val="bg1"/>
                </a:solidFill>
              </a:rPr>
              <a:t>OR~RR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1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364" grpId="0"/>
      <p:bldP spid="15365" grpId="0"/>
      <p:bldP spid="153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2 x 2 table OR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57200" y="1828800"/>
            <a:ext cx="7467600" cy="3124200"/>
            <a:chOff x="288" y="1152"/>
            <a:chExt cx="4704" cy="1968"/>
          </a:xfrm>
        </p:grpSpPr>
        <p:sp>
          <p:nvSpPr>
            <p:cNvPr id="9226" name="Rectangle 6"/>
            <p:cNvSpPr>
              <a:spLocks noChangeArrowheads="1"/>
            </p:cNvSpPr>
            <p:nvPr/>
          </p:nvSpPr>
          <p:spPr bwMode="auto">
            <a:xfrm>
              <a:off x="3648" y="2456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d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9227" name="Rectangle 7"/>
            <p:cNvSpPr>
              <a:spLocks noChangeArrowheads="1"/>
            </p:cNvSpPr>
            <p:nvPr/>
          </p:nvSpPr>
          <p:spPr bwMode="auto">
            <a:xfrm>
              <a:off x="2304" y="2456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c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9228" name="Rectangle 8"/>
            <p:cNvSpPr>
              <a:spLocks noChangeArrowheads="1"/>
            </p:cNvSpPr>
            <p:nvPr/>
          </p:nvSpPr>
          <p:spPr bwMode="auto">
            <a:xfrm>
              <a:off x="3648" y="1872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b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9229" name="Rectangle 9"/>
            <p:cNvSpPr>
              <a:spLocks noChangeArrowheads="1"/>
            </p:cNvSpPr>
            <p:nvPr/>
          </p:nvSpPr>
          <p:spPr bwMode="auto">
            <a:xfrm>
              <a:off x="2304" y="1872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a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9230" name="Line 10"/>
            <p:cNvSpPr>
              <a:spLocks noChangeShapeType="1"/>
            </p:cNvSpPr>
            <p:nvPr/>
          </p:nvSpPr>
          <p:spPr bwMode="auto">
            <a:xfrm>
              <a:off x="2304" y="1872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Line 11"/>
            <p:cNvSpPr>
              <a:spLocks noChangeShapeType="1"/>
            </p:cNvSpPr>
            <p:nvPr/>
          </p:nvSpPr>
          <p:spPr bwMode="auto">
            <a:xfrm>
              <a:off x="2304" y="2456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12"/>
            <p:cNvSpPr>
              <a:spLocks noChangeShapeType="1"/>
            </p:cNvSpPr>
            <p:nvPr/>
          </p:nvSpPr>
          <p:spPr bwMode="auto">
            <a:xfrm>
              <a:off x="2304" y="3120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3"/>
            <p:cNvSpPr>
              <a:spLocks noChangeShapeType="1"/>
            </p:cNvSpPr>
            <p:nvPr/>
          </p:nvSpPr>
          <p:spPr bwMode="auto">
            <a:xfrm>
              <a:off x="2304" y="1872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4"/>
            <p:cNvSpPr>
              <a:spLocks noChangeShapeType="1"/>
            </p:cNvSpPr>
            <p:nvPr/>
          </p:nvSpPr>
          <p:spPr bwMode="auto">
            <a:xfrm>
              <a:off x="3648" y="1872"/>
              <a:ext cx="0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15"/>
            <p:cNvSpPr>
              <a:spLocks noChangeShapeType="1"/>
            </p:cNvSpPr>
            <p:nvPr/>
          </p:nvSpPr>
          <p:spPr bwMode="auto">
            <a:xfrm>
              <a:off x="4992" y="1872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Text Box 16"/>
            <p:cNvSpPr txBox="1">
              <a:spLocks noChangeArrowheads="1"/>
            </p:cNvSpPr>
            <p:nvPr/>
          </p:nvSpPr>
          <p:spPr bwMode="auto">
            <a:xfrm>
              <a:off x="2880" y="1152"/>
              <a:ext cx="13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Disease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9237" name="Text Box 17"/>
            <p:cNvSpPr txBox="1">
              <a:spLocks noChangeArrowheads="1"/>
            </p:cNvSpPr>
            <p:nvPr/>
          </p:nvSpPr>
          <p:spPr bwMode="auto">
            <a:xfrm>
              <a:off x="288" y="2256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exposure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9238" name="Text Box 18"/>
            <p:cNvSpPr txBox="1">
              <a:spLocks noChangeArrowheads="1"/>
            </p:cNvSpPr>
            <p:nvPr/>
          </p:nvSpPr>
          <p:spPr bwMode="auto">
            <a:xfrm>
              <a:off x="1632" y="2016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9239" name="Text Box 19"/>
            <p:cNvSpPr txBox="1">
              <a:spLocks noChangeArrowheads="1"/>
            </p:cNvSpPr>
            <p:nvPr/>
          </p:nvSpPr>
          <p:spPr bwMode="auto">
            <a:xfrm>
              <a:off x="1584" y="2688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9240" name="Text Box 20"/>
            <p:cNvSpPr txBox="1">
              <a:spLocks noChangeArrowheads="1"/>
            </p:cNvSpPr>
            <p:nvPr/>
          </p:nvSpPr>
          <p:spPr bwMode="auto">
            <a:xfrm>
              <a:off x="2592" y="1440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9241" name="Text Box 21"/>
            <p:cNvSpPr txBox="1">
              <a:spLocks noChangeArrowheads="1"/>
            </p:cNvSpPr>
            <p:nvPr/>
          </p:nvSpPr>
          <p:spPr bwMode="auto">
            <a:xfrm>
              <a:off x="3984" y="1440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0" y="5715000"/>
            <a:ext cx="3962400" cy="838200"/>
            <a:chOff x="1440" y="3600"/>
            <a:chExt cx="2496" cy="528"/>
          </a:xfrm>
        </p:grpSpPr>
        <p:sp>
          <p:nvSpPr>
            <p:cNvPr id="9222" name="Text Box 22"/>
            <p:cNvSpPr txBox="1">
              <a:spLocks noChangeArrowheads="1"/>
            </p:cNvSpPr>
            <p:nvPr/>
          </p:nvSpPr>
          <p:spPr bwMode="auto">
            <a:xfrm>
              <a:off x="1440" y="3600"/>
              <a:ext cx="24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OR= a/c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9223" name="Line 23"/>
            <p:cNvSpPr>
              <a:spLocks noChangeShapeType="1"/>
            </p:cNvSpPr>
            <p:nvPr/>
          </p:nvSpPr>
          <p:spPr bwMode="auto">
            <a:xfrm>
              <a:off x="1968" y="3840"/>
              <a:ext cx="28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" name="Text Box 24"/>
            <p:cNvSpPr txBox="1">
              <a:spLocks noChangeArrowheads="1"/>
            </p:cNvSpPr>
            <p:nvPr/>
          </p:nvSpPr>
          <p:spPr bwMode="auto">
            <a:xfrm>
              <a:off x="1920" y="3840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b/d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9225" name="Text Box 25"/>
            <p:cNvSpPr txBox="1">
              <a:spLocks noChangeArrowheads="1"/>
            </p:cNvSpPr>
            <p:nvPr/>
          </p:nvSpPr>
          <p:spPr bwMode="auto">
            <a:xfrm>
              <a:off x="2400" y="3600"/>
              <a:ext cx="13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=</a:t>
              </a:r>
              <a:r>
                <a:rPr lang="nb-NO" altLang="en-US" sz="1800"/>
                <a:t> </a:t>
              </a:r>
              <a:r>
                <a:rPr lang="nb-NO" altLang="en-US" sz="2400" b="1">
                  <a:solidFill>
                    <a:schemeClr val="bg1"/>
                  </a:solidFill>
                </a:rPr>
                <a:t>ad/cb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8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4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OR- Example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533400" y="5638800"/>
            <a:ext cx="7848600" cy="762000"/>
            <a:chOff x="336" y="3552"/>
            <a:chExt cx="4944" cy="480"/>
          </a:xfrm>
        </p:grpSpPr>
        <p:sp>
          <p:nvSpPr>
            <p:cNvPr id="10264" name="Text Box 22"/>
            <p:cNvSpPr txBox="1">
              <a:spLocks noChangeArrowheads="1"/>
            </p:cNvSpPr>
            <p:nvPr/>
          </p:nvSpPr>
          <p:spPr bwMode="auto">
            <a:xfrm>
              <a:off x="336" y="3552"/>
              <a:ext cx="24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OR=  a/c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0265" name="Line 23"/>
            <p:cNvSpPr>
              <a:spLocks noChangeShapeType="1"/>
            </p:cNvSpPr>
            <p:nvPr/>
          </p:nvSpPr>
          <p:spPr bwMode="auto">
            <a:xfrm>
              <a:off x="864" y="3792"/>
              <a:ext cx="28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Text Box 24"/>
            <p:cNvSpPr txBox="1">
              <a:spLocks noChangeArrowheads="1"/>
            </p:cNvSpPr>
            <p:nvPr/>
          </p:nvSpPr>
          <p:spPr bwMode="auto">
            <a:xfrm>
              <a:off x="816" y="3744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b/d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0267" name="Text Box 25"/>
            <p:cNvSpPr txBox="1">
              <a:spLocks noChangeArrowheads="1"/>
            </p:cNvSpPr>
            <p:nvPr/>
          </p:nvSpPr>
          <p:spPr bwMode="auto">
            <a:xfrm>
              <a:off x="1296" y="3600"/>
              <a:ext cx="39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=</a:t>
              </a:r>
              <a:r>
                <a:rPr lang="nb-NO" altLang="en-US" sz="1800"/>
                <a:t> </a:t>
              </a:r>
              <a:r>
                <a:rPr lang="nb-NO" altLang="en-US" sz="2400" b="1">
                  <a:solidFill>
                    <a:schemeClr val="bg1"/>
                  </a:solidFill>
                </a:rPr>
                <a:t>ad/cb =23x2816/ 133x 304 = 1.6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457200" y="1676400"/>
            <a:ext cx="7467600" cy="3813175"/>
            <a:chOff x="288" y="1056"/>
            <a:chExt cx="4704" cy="2402"/>
          </a:xfrm>
        </p:grpSpPr>
        <p:sp>
          <p:nvSpPr>
            <p:cNvPr id="10246" name="Rectangle 6"/>
            <p:cNvSpPr>
              <a:spLocks noChangeArrowheads="1"/>
            </p:cNvSpPr>
            <p:nvPr/>
          </p:nvSpPr>
          <p:spPr bwMode="auto">
            <a:xfrm>
              <a:off x="3648" y="2456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2816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0247" name="Rectangle 7"/>
            <p:cNvSpPr>
              <a:spLocks noChangeArrowheads="1"/>
            </p:cNvSpPr>
            <p:nvPr/>
          </p:nvSpPr>
          <p:spPr bwMode="auto">
            <a:xfrm>
              <a:off x="2304" y="2456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133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0248" name="Rectangle 8"/>
            <p:cNvSpPr>
              <a:spLocks noChangeArrowheads="1"/>
            </p:cNvSpPr>
            <p:nvPr/>
          </p:nvSpPr>
          <p:spPr bwMode="auto">
            <a:xfrm>
              <a:off x="3648" y="1872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304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0249" name="Rectangle 9"/>
            <p:cNvSpPr>
              <a:spLocks noChangeArrowheads="1"/>
            </p:cNvSpPr>
            <p:nvPr/>
          </p:nvSpPr>
          <p:spPr bwMode="auto">
            <a:xfrm>
              <a:off x="2304" y="1872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nb-NO" altLang="en-US" sz="2800" b="1">
                  <a:solidFill>
                    <a:schemeClr val="bg1"/>
                  </a:solidFill>
                </a:rPr>
                <a:t>23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>
              <a:off x="2304" y="1872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2304" y="2456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>
              <a:off x="2304" y="3120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Line 13"/>
            <p:cNvSpPr>
              <a:spLocks noChangeShapeType="1"/>
            </p:cNvSpPr>
            <p:nvPr/>
          </p:nvSpPr>
          <p:spPr bwMode="auto">
            <a:xfrm>
              <a:off x="2304" y="1872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Line 14"/>
            <p:cNvSpPr>
              <a:spLocks noChangeShapeType="1"/>
            </p:cNvSpPr>
            <p:nvPr/>
          </p:nvSpPr>
          <p:spPr bwMode="auto">
            <a:xfrm>
              <a:off x="3648" y="1872"/>
              <a:ext cx="0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15"/>
            <p:cNvSpPr>
              <a:spLocks noChangeShapeType="1"/>
            </p:cNvSpPr>
            <p:nvPr/>
          </p:nvSpPr>
          <p:spPr bwMode="auto">
            <a:xfrm>
              <a:off x="4992" y="1872"/>
              <a:ext cx="0" cy="124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2256" y="1056"/>
              <a:ext cx="27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Myocardial infarction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0257" name="Text Box 17"/>
            <p:cNvSpPr txBox="1">
              <a:spLocks noChangeArrowheads="1"/>
            </p:cNvSpPr>
            <p:nvPr/>
          </p:nvSpPr>
          <p:spPr bwMode="auto">
            <a:xfrm>
              <a:off x="288" y="2256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OC users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0258" name="Text Box 18"/>
            <p:cNvSpPr txBox="1">
              <a:spLocks noChangeArrowheads="1"/>
            </p:cNvSpPr>
            <p:nvPr/>
          </p:nvSpPr>
          <p:spPr bwMode="auto">
            <a:xfrm>
              <a:off x="1632" y="2016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0259" name="Text Box 19"/>
            <p:cNvSpPr txBox="1">
              <a:spLocks noChangeArrowheads="1"/>
            </p:cNvSpPr>
            <p:nvPr/>
          </p:nvSpPr>
          <p:spPr bwMode="auto">
            <a:xfrm>
              <a:off x="1584" y="2688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>
              <a:off x="2592" y="1440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0261" name="Text Box 21"/>
            <p:cNvSpPr txBox="1">
              <a:spLocks noChangeArrowheads="1"/>
            </p:cNvSpPr>
            <p:nvPr/>
          </p:nvSpPr>
          <p:spPr bwMode="auto">
            <a:xfrm>
              <a:off x="3984" y="1440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0262" name="Text Box 26"/>
            <p:cNvSpPr txBox="1">
              <a:spLocks noChangeArrowheads="1"/>
            </p:cNvSpPr>
            <p:nvPr/>
          </p:nvSpPr>
          <p:spPr bwMode="auto">
            <a:xfrm>
              <a:off x="2544" y="3168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156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0263" name="Text Box 27"/>
            <p:cNvSpPr txBox="1">
              <a:spLocks noChangeArrowheads="1"/>
            </p:cNvSpPr>
            <p:nvPr/>
          </p:nvSpPr>
          <p:spPr bwMode="auto">
            <a:xfrm>
              <a:off x="4176" y="3170"/>
              <a:ext cx="5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400" b="1">
                  <a:solidFill>
                    <a:schemeClr val="bg1"/>
                  </a:solidFill>
                </a:rPr>
                <a:t>3120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6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4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8|56|3.4|1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2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3|15.6|1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9|1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7.9|14.6|19.9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5.7|28.8|2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|6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53.7|10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4.3|53.4|53.9|3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6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2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478</Words>
  <Application>Microsoft Office PowerPoint</Application>
  <PresentationFormat>On-screen Show (4:3)</PresentationFormat>
  <Paragraphs>155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Webdings</vt:lpstr>
      <vt:lpstr>Default Design</vt:lpstr>
      <vt:lpstr>Measures of association</vt:lpstr>
      <vt:lpstr>Measures of association</vt:lpstr>
      <vt:lpstr>Absolute and relative effects</vt:lpstr>
      <vt:lpstr>Relative risk</vt:lpstr>
      <vt:lpstr>Relative risk 2x2 table</vt:lpstr>
      <vt:lpstr>Relative risk-example</vt:lpstr>
      <vt:lpstr>Case-control study-OR</vt:lpstr>
      <vt:lpstr>2 x 2 table OR</vt:lpstr>
      <vt:lpstr>OR- Example</vt:lpstr>
      <vt:lpstr>OR VS. RR</vt:lpstr>
      <vt:lpstr>OR VS. RR</vt:lpstr>
      <vt:lpstr>OR ~ RR</vt:lpstr>
      <vt:lpstr>Measures of association</vt:lpstr>
    </vt:vector>
  </TitlesOfParts>
  <Company>SMiS,UiB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Measures of association</dc:title>
  <dc:creator>Lina El-Khairy</dc:creator>
  <cp:lastModifiedBy>PC</cp:lastModifiedBy>
  <cp:revision>52</cp:revision>
  <dcterms:created xsi:type="dcterms:W3CDTF">2004-09-20T12:03:26Z</dcterms:created>
  <dcterms:modified xsi:type="dcterms:W3CDTF">2020-03-12T06:39:08Z</dcterms:modified>
</cp:coreProperties>
</file>