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71" r:id="rId3"/>
    <p:sldId id="272" r:id="rId4"/>
    <p:sldId id="273" r:id="rId5"/>
    <p:sldId id="274" r:id="rId6"/>
    <p:sldId id="276" r:id="rId7"/>
    <p:sldId id="275" r:id="rId8"/>
    <p:sldId id="277" r:id="rId9"/>
    <p:sldId id="260" r:id="rId10"/>
    <p:sldId id="261" r:id="rId11"/>
    <p:sldId id="262" r:id="rId12"/>
    <p:sldId id="263" r:id="rId13"/>
    <p:sldId id="264" r:id="rId14"/>
    <p:sldId id="265" r:id="rId15"/>
    <p:sldId id="266" r:id="rId16"/>
    <p:sldId id="267" r:id="rId17"/>
    <p:sldId id="26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A60EBC-D606-47E5-AD43-CC395E901897}" type="datetimeFigureOut">
              <a:rPr lang="en-US" smtClean="0"/>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87E17-D840-4512-9A0A-6007ACB18D23}" type="slidenum">
              <a:rPr lang="en-US" smtClean="0"/>
              <a:t>‹#›</a:t>
            </a:fld>
            <a:endParaRPr lang="en-US"/>
          </a:p>
        </p:txBody>
      </p:sp>
    </p:spTree>
    <p:extLst>
      <p:ext uri="{BB962C8B-B14F-4D97-AF65-F5344CB8AC3E}">
        <p14:creationId xmlns:p14="http://schemas.microsoft.com/office/powerpoint/2010/main" val="3191910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A60EBC-D606-47E5-AD43-CC395E901897}" type="datetimeFigureOut">
              <a:rPr lang="en-US" smtClean="0"/>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87E17-D840-4512-9A0A-6007ACB18D23}" type="slidenum">
              <a:rPr lang="en-US" smtClean="0"/>
              <a:t>‹#›</a:t>
            </a:fld>
            <a:endParaRPr lang="en-US"/>
          </a:p>
        </p:txBody>
      </p:sp>
    </p:spTree>
    <p:extLst>
      <p:ext uri="{BB962C8B-B14F-4D97-AF65-F5344CB8AC3E}">
        <p14:creationId xmlns:p14="http://schemas.microsoft.com/office/powerpoint/2010/main" val="1755967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A60EBC-D606-47E5-AD43-CC395E901897}" type="datetimeFigureOut">
              <a:rPr lang="en-US" smtClean="0"/>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87E17-D840-4512-9A0A-6007ACB18D23}" type="slidenum">
              <a:rPr lang="en-US" smtClean="0"/>
              <a:t>‹#›</a:t>
            </a:fld>
            <a:endParaRPr lang="en-US"/>
          </a:p>
        </p:txBody>
      </p:sp>
    </p:spTree>
    <p:extLst>
      <p:ext uri="{BB962C8B-B14F-4D97-AF65-F5344CB8AC3E}">
        <p14:creationId xmlns:p14="http://schemas.microsoft.com/office/powerpoint/2010/main" val="752696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A60EBC-D606-47E5-AD43-CC395E901897}" type="datetimeFigureOut">
              <a:rPr lang="en-US" smtClean="0"/>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87E17-D840-4512-9A0A-6007ACB18D23}" type="slidenum">
              <a:rPr lang="en-US" smtClean="0"/>
              <a:t>‹#›</a:t>
            </a:fld>
            <a:endParaRPr lang="en-US"/>
          </a:p>
        </p:txBody>
      </p:sp>
    </p:spTree>
    <p:extLst>
      <p:ext uri="{BB962C8B-B14F-4D97-AF65-F5344CB8AC3E}">
        <p14:creationId xmlns:p14="http://schemas.microsoft.com/office/powerpoint/2010/main" val="3435920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BA60EBC-D606-47E5-AD43-CC395E901897}" type="datetimeFigureOut">
              <a:rPr lang="en-US" smtClean="0"/>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87E17-D840-4512-9A0A-6007ACB18D23}" type="slidenum">
              <a:rPr lang="en-US" smtClean="0"/>
              <a:t>‹#›</a:t>
            </a:fld>
            <a:endParaRPr lang="en-US"/>
          </a:p>
        </p:txBody>
      </p:sp>
    </p:spTree>
    <p:extLst>
      <p:ext uri="{BB962C8B-B14F-4D97-AF65-F5344CB8AC3E}">
        <p14:creationId xmlns:p14="http://schemas.microsoft.com/office/powerpoint/2010/main" val="3190439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A60EBC-D606-47E5-AD43-CC395E901897}" type="datetimeFigureOut">
              <a:rPr lang="en-US" smtClean="0"/>
              <a:t>11/28/2024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387E17-D840-4512-9A0A-6007ACB18D23}" type="slidenum">
              <a:rPr lang="en-US" smtClean="0"/>
              <a:t>‹#›</a:t>
            </a:fld>
            <a:endParaRPr lang="en-US"/>
          </a:p>
        </p:txBody>
      </p:sp>
    </p:spTree>
    <p:extLst>
      <p:ext uri="{BB962C8B-B14F-4D97-AF65-F5344CB8AC3E}">
        <p14:creationId xmlns:p14="http://schemas.microsoft.com/office/powerpoint/2010/main" val="329270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A60EBC-D606-47E5-AD43-CC395E901897}" type="datetimeFigureOut">
              <a:rPr lang="en-US" smtClean="0"/>
              <a:t>11/28/2024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387E17-D840-4512-9A0A-6007ACB18D23}" type="slidenum">
              <a:rPr lang="en-US" smtClean="0"/>
              <a:t>‹#›</a:t>
            </a:fld>
            <a:endParaRPr lang="en-US"/>
          </a:p>
        </p:txBody>
      </p:sp>
    </p:spTree>
    <p:extLst>
      <p:ext uri="{BB962C8B-B14F-4D97-AF65-F5344CB8AC3E}">
        <p14:creationId xmlns:p14="http://schemas.microsoft.com/office/powerpoint/2010/main" val="3449444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A60EBC-D606-47E5-AD43-CC395E901897}" type="datetimeFigureOut">
              <a:rPr lang="en-US" smtClean="0"/>
              <a:t>11/28/2024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387E17-D840-4512-9A0A-6007ACB18D23}" type="slidenum">
              <a:rPr lang="en-US" smtClean="0"/>
              <a:t>‹#›</a:t>
            </a:fld>
            <a:endParaRPr lang="en-US"/>
          </a:p>
        </p:txBody>
      </p:sp>
    </p:spTree>
    <p:extLst>
      <p:ext uri="{BB962C8B-B14F-4D97-AF65-F5344CB8AC3E}">
        <p14:creationId xmlns:p14="http://schemas.microsoft.com/office/powerpoint/2010/main" val="3736192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A60EBC-D606-47E5-AD43-CC395E901897}" type="datetimeFigureOut">
              <a:rPr lang="en-US" smtClean="0"/>
              <a:t>11/28/2024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387E17-D840-4512-9A0A-6007ACB18D23}" type="slidenum">
              <a:rPr lang="en-US" smtClean="0"/>
              <a:t>‹#›</a:t>
            </a:fld>
            <a:endParaRPr lang="en-US"/>
          </a:p>
        </p:txBody>
      </p:sp>
    </p:spTree>
    <p:extLst>
      <p:ext uri="{BB962C8B-B14F-4D97-AF65-F5344CB8AC3E}">
        <p14:creationId xmlns:p14="http://schemas.microsoft.com/office/powerpoint/2010/main" val="1424004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BA60EBC-D606-47E5-AD43-CC395E901897}" type="datetimeFigureOut">
              <a:rPr lang="en-US" smtClean="0"/>
              <a:t>11/28/2024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387E17-D840-4512-9A0A-6007ACB18D23}" type="slidenum">
              <a:rPr lang="en-US" smtClean="0"/>
              <a:t>‹#›</a:t>
            </a:fld>
            <a:endParaRPr lang="en-US"/>
          </a:p>
        </p:txBody>
      </p:sp>
    </p:spTree>
    <p:extLst>
      <p:ext uri="{BB962C8B-B14F-4D97-AF65-F5344CB8AC3E}">
        <p14:creationId xmlns:p14="http://schemas.microsoft.com/office/powerpoint/2010/main" val="2165192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BA60EBC-D606-47E5-AD43-CC395E901897}" type="datetimeFigureOut">
              <a:rPr lang="en-US" smtClean="0"/>
              <a:t>11/28/2024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387E17-D840-4512-9A0A-6007ACB18D23}" type="slidenum">
              <a:rPr lang="en-US" smtClean="0"/>
              <a:t>‹#›</a:t>
            </a:fld>
            <a:endParaRPr lang="en-US"/>
          </a:p>
        </p:txBody>
      </p:sp>
    </p:spTree>
    <p:extLst>
      <p:ext uri="{BB962C8B-B14F-4D97-AF65-F5344CB8AC3E}">
        <p14:creationId xmlns:p14="http://schemas.microsoft.com/office/powerpoint/2010/main" val="561123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A60EBC-D606-47E5-AD43-CC395E901897}" type="datetimeFigureOut">
              <a:rPr lang="en-US" smtClean="0"/>
              <a:t>11/28/2024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387E17-D840-4512-9A0A-6007ACB18D23}" type="slidenum">
              <a:rPr lang="en-US" smtClean="0"/>
              <a:t>‹#›</a:t>
            </a:fld>
            <a:endParaRPr lang="en-US"/>
          </a:p>
        </p:txBody>
      </p:sp>
    </p:spTree>
    <p:extLst>
      <p:ext uri="{BB962C8B-B14F-4D97-AF65-F5344CB8AC3E}">
        <p14:creationId xmlns:p14="http://schemas.microsoft.com/office/powerpoint/2010/main" val="1354898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p:cNvPicPr>
            <a:picLocks noGrp="1" noChangeAspect="1" noChangeArrowheads="1"/>
          </p:cNvPicPr>
          <p:nvPr>
            <p:ph idx="1"/>
          </p:nvPr>
        </p:nvPicPr>
        <p:blipFill>
          <a:blip r:embed="rId2"/>
          <a:srcRect/>
          <a:stretch>
            <a:fillRect/>
          </a:stretch>
        </p:blipFill>
        <p:spPr bwMode="auto">
          <a:xfrm>
            <a:off x="3958045" y="551546"/>
            <a:ext cx="3801291" cy="1486259"/>
          </a:xfrm>
          <a:prstGeom prst="rect">
            <a:avLst/>
          </a:prstGeom>
          <a:noFill/>
          <a:ln w="9525">
            <a:noFill/>
            <a:miter lim="800000"/>
            <a:headEnd/>
            <a:tailEnd/>
          </a:ln>
        </p:spPr>
      </p:pic>
      <p:sp>
        <p:nvSpPr>
          <p:cNvPr id="6" name="Rectangle 5"/>
          <p:cNvSpPr/>
          <p:nvPr/>
        </p:nvSpPr>
        <p:spPr>
          <a:xfrm>
            <a:off x="2810690" y="2954272"/>
            <a:ext cx="6096000" cy="2092881"/>
          </a:xfrm>
          <a:prstGeom prst="rect">
            <a:avLst/>
          </a:prstGeom>
        </p:spPr>
        <p:txBody>
          <a:bodyPr>
            <a:spAutoFit/>
          </a:bodyPr>
          <a:lstStyle/>
          <a:p>
            <a:pPr algn="ctr" rtl="1"/>
            <a:r>
              <a:rPr lang="ar-JO" b="1" dirty="0">
                <a:cs typeface="Simplified Arabic" panose="02010000000000000000" pitchFamily="2" charset="-78"/>
              </a:rPr>
              <a:t/>
            </a:r>
            <a:br>
              <a:rPr lang="ar-JO" b="1" dirty="0">
                <a:cs typeface="Simplified Arabic" panose="02010000000000000000" pitchFamily="2" charset="-78"/>
              </a:rPr>
            </a:br>
            <a:r>
              <a:rPr lang="ar-SA" sz="2800" b="1" dirty="0">
                <a:cs typeface="Simplified Arabic" panose="02010000000000000000" pitchFamily="2" charset="-78"/>
              </a:rPr>
              <a:t>نظرية الإرشاد </a:t>
            </a:r>
            <a:r>
              <a:rPr lang="ar-SA" sz="2800" b="1" dirty="0" smtClean="0">
                <a:cs typeface="Simplified Arabic" panose="02010000000000000000" pitchFamily="2" charset="-78"/>
              </a:rPr>
              <a:t>المعرفي</a:t>
            </a:r>
            <a:r>
              <a:rPr lang="ar-JO" sz="2800" b="1" dirty="0" smtClean="0">
                <a:cs typeface="Simplified Arabic" panose="02010000000000000000" pitchFamily="2" charset="-78"/>
              </a:rPr>
              <a:t>/ </a:t>
            </a:r>
            <a:r>
              <a:rPr lang="ar-JO" sz="2800" b="1" dirty="0" err="1" smtClean="0">
                <a:cs typeface="Simplified Arabic" panose="02010000000000000000" pitchFamily="2" charset="-78"/>
              </a:rPr>
              <a:t>آرون</a:t>
            </a:r>
            <a:r>
              <a:rPr lang="ar-JO" sz="2800" b="1" dirty="0" smtClean="0">
                <a:cs typeface="Simplified Arabic" panose="02010000000000000000" pitchFamily="2" charset="-78"/>
              </a:rPr>
              <a:t> </a:t>
            </a:r>
            <a:r>
              <a:rPr lang="ar-SA" sz="2800" b="1" dirty="0" smtClean="0">
                <a:cs typeface="Simplified Arabic" panose="02010000000000000000" pitchFamily="2" charset="-78"/>
              </a:rPr>
              <a:t>بيك</a:t>
            </a:r>
            <a:endParaRPr lang="ar-JO" sz="2800" b="1" dirty="0" smtClean="0">
              <a:cs typeface="Simplified Arabic" panose="02010000000000000000" pitchFamily="2" charset="-78"/>
            </a:endParaRPr>
          </a:p>
          <a:p>
            <a:pPr algn="ctr" rtl="1"/>
            <a:endParaRPr lang="ar-JO" sz="2800" b="1" dirty="0">
              <a:cs typeface="Simplified Arabic" panose="02010000000000000000" pitchFamily="2" charset="-78"/>
            </a:endParaRPr>
          </a:p>
          <a:p>
            <a:pPr algn="ctr" rtl="1"/>
            <a:endParaRPr lang="ar-JO" sz="2800" b="1" dirty="0" smtClean="0">
              <a:cs typeface="Simplified Arabic" panose="02010000000000000000" pitchFamily="2" charset="-78"/>
            </a:endParaRPr>
          </a:p>
          <a:p>
            <a:pPr algn="ctr" rtl="1"/>
            <a:r>
              <a:rPr lang="ar-JO" sz="2800" b="1" dirty="0" smtClean="0">
                <a:cs typeface="Simplified Arabic" panose="02010000000000000000" pitchFamily="2" charset="-78"/>
              </a:rPr>
              <a:t>إعداد: أ. لؤي فواضله</a:t>
            </a:r>
            <a:endParaRPr lang="en-US" sz="2800" dirty="0"/>
          </a:p>
        </p:txBody>
      </p:sp>
    </p:spTree>
    <p:extLst>
      <p:ext uri="{BB962C8B-B14F-4D97-AF65-F5344CB8AC3E}">
        <p14:creationId xmlns:p14="http://schemas.microsoft.com/office/powerpoint/2010/main" val="3987695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549275"/>
          </a:xfrm>
        </p:spPr>
        <p:txBody>
          <a:bodyPr>
            <a:normAutofit fontScale="90000"/>
          </a:bodyPr>
          <a:lstStyle/>
          <a:p>
            <a:pPr algn="ctr" rtl="1"/>
            <a:r>
              <a:rPr lang="ar-SA" sz="3600" b="1" dirty="0" smtClean="0">
                <a:cs typeface="Simplified Arabic" panose="02010000000000000000" pitchFamily="2" charset="-78"/>
              </a:rPr>
              <a:t>الإرشاد المعرفي للاضطرابات النفسية:</a:t>
            </a:r>
            <a:endParaRPr lang="ar-SA" sz="3600" b="1" dirty="0">
              <a:cs typeface="Simplified Arabic" panose="02010000000000000000" pitchFamily="2" charset="-78"/>
            </a:endParaRPr>
          </a:p>
        </p:txBody>
      </p:sp>
      <p:sp>
        <p:nvSpPr>
          <p:cNvPr id="3" name="عنصر نائب للمحتوى 2"/>
          <p:cNvSpPr>
            <a:spLocks noGrp="1"/>
          </p:cNvSpPr>
          <p:nvPr>
            <p:ph idx="1"/>
          </p:nvPr>
        </p:nvSpPr>
        <p:spPr>
          <a:xfrm>
            <a:off x="287383" y="1188720"/>
            <a:ext cx="11547565" cy="5408632"/>
          </a:xfrm>
        </p:spPr>
        <p:txBody>
          <a:bodyPr>
            <a:noAutofit/>
          </a:bodyPr>
          <a:lstStyle/>
          <a:p>
            <a:pPr marL="114300" indent="0" algn="r" rtl="1">
              <a:buNone/>
            </a:pPr>
            <a:r>
              <a:rPr lang="ar-SA" dirty="0" smtClean="0">
                <a:cs typeface="Simplified Arabic" panose="02010000000000000000" pitchFamily="2" charset="-78"/>
              </a:rPr>
              <a:t>3</a:t>
            </a:r>
            <a:r>
              <a:rPr lang="ar-JO" dirty="0" smtClean="0">
                <a:cs typeface="Simplified Arabic" panose="02010000000000000000" pitchFamily="2" charset="-78"/>
              </a:rPr>
              <a:t>) </a:t>
            </a:r>
            <a:r>
              <a:rPr lang="ar-SA" dirty="0" smtClean="0">
                <a:cs typeface="Simplified Arabic" panose="02010000000000000000" pitchFamily="2" charset="-78"/>
              </a:rPr>
              <a:t>أن </a:t>
            </a:r>
            <a:r>
              <a:rPr lang="ar-SA" dirty="0">
                <a:cs typeface="Simplified Arabic" panose="02010000000000000000" pitchFamily="2" charset="-78"/>
              </a:rPr>
              <a:t>يعمل على خفض المشكلات عند التعرف عليها وعلى مكوناتها الرئيسية وعلى أسبابها مع التركيز على المكونات الأساسية للمشكلة أو الاضطراب . ولابد أيضاً من إشراك المسترشد في حل المشكلة حتى يتعلم كيفية حل المشكلات عندما يكون لوحده.</a:t>
            </a:r>
          </a:p>
          <a:p>
            <a:pPr marL="114300" indent="0" algn="r" rtl="1">
              <a:buNone/>
            </a:pPr>
            <a:r>
              <a:rPr lang="ar-SA" b="1" dirty="0" smtClean="0">
                <a:solidFill>
                  <a:schemeClr val="tx1"/>
                </a:solidFill>
                <a:cs typeface="Simplified Arabic" panose="02010000000000000000" pitchFamily="2" charset="-78"/>
              </a:rPr>
              <a:t>ومن اهم الأساليب المستخدمة في الإرشاد المعرفي من وجهة نظر «بيك» ما يلي:</a:t>
            </a:r>
          </a:p>
          <a:p>
            <a:pPr marL="114300" indent="0" algn="r" rtl="1">
              <a:buNone/>
            </a:pPr>
            <a:r>
              <a:rPr lang="ar-SA" dirty="0">
                <a:cs typeface="Simplified Arabic" panose="02010000000000000000" pitchFamily="2" charset="-78"/>
              </a:rPr>
              <a:t>1- التعرف على الأفكار الخاطئة المرتبطة بسوء التوافق:</a:t>
            </a:r>
          </a:p>
          <a:p>
            <a:pPr marL="114300" indent="0" algn="r" rtl="1">
              <a:buNone/>
            </a:pPr>
            <a:r>
              <a:rPr lang="ar-SA" dirty="0">
                <a:cs typeface="Simplified Arabic" panose="02010000000000000000" pitchFamily="2" charset="-78"/>
              </a:rPr>
              <a:t>وهي الأفكار التي تعيق الفرد من مواجهة خبرات الحياة</a:t>
            </a:r>
            <a:r>
              <a:rPr lang="ar-SA" dirty="0" smtClean="0">
                <a:cs typeface="Simplified Arabic" panose="02010000000000000000" pitchFamily="2" charset="-78"/>
              </a:rPr>
              <a:t>.</a:t>
            </a:r>
            <a:endParaRPr lang="ar-SA" dirty="0">
              <a:cs typeface="Simplified Arabic" panose="02010000000000000000" pitchFamily="2" charset="-78"/>
            </a:endParaRPr>
          </a:p>
          <a:p>
            <a:pPr marL="114300" indent="0" algn="r" rtl="1">
              <a:buNone/>
            </a:pPr>
            <a:r>
              <a:rPr lang="ar-SA" dirty="0">
                <a:cs typeface="Simplified Arabic" panose="02010000000000000000" pitchFamily="2" charset="-78"/>
              </a:rPr>
              <a:t>2- ملء الفراغات :</a:t>
            </a:r>
          </a:p>
          <a:p>
            <a:pPr marL="114300" indent="0" algn="r" rtl="1">
              <a:buNone/>
            </a:pPr>
            <a:r>
              <a:rPr lang="ar-SA" dirty="0">
                <a:cs typeface="Simplified Arabic" panose="02010000000000000000" pitchFamily="2" charset="-78"/>
              </a:rPr>
              <a:t>عندما يتحدث المسترشد عن الأحداث التي وقعت له وعن ردود الفعل الصادرة منه نحو هذه الأحداث، فإنه توجد عادة فجوة أو فراغ  بين المثير والاستجابة، وتتمثل هذه الفجوة بالأفكار أو المعتقدات التي يكونها المسترشد نحو تلك الأحداث، وتكون مهمة المرشد ملء هذا الفراغ من خلال تعليم المسترشد التركيز على الأفكار التي تحدث أثناء معايشة المثير والاستجابة. </a:t>
            </a:r>
          </a:p>
          <a:p>
            <a:pPr marL="114300" indent="0" algn="r" rtl="1">
              <a:buNone/>
            </a:pPr>
            <a:endParaRPr lang="ar-SA" dirty="0">
              <a:cs typeface="Simplified Arabic" panose="02010000000000000000" pitchFamily="2" charset="-78"/>
            </a:endParaRPr>
          </a:p>
          <a:p>
            <a:pPr marL="114300" indent="0" algn="r" rtl="1">
              <a:buNone/>
            </a:pPr>
            <a:r>
              <a:rPr lang="ar-SA" dirty="0">
                <a:cs typeface="Simplified Arabic" panose="02010000000000000000" pitchFamily="2" charset="-78"/>
              </a:rPr>
              <a:t> </a:t>
            </a:r>
          </a:p>
        </p:txBody>
      </p:sp>
    </p:spTree>
    <p:extLst>
      <p:ext uri="{BB962C8B-B14F-4D97-AF65-F5344CB8AC3E}">
        <p14:creationId xmlns:p14="http://schemas.microsoft.com/office/powerpoint/2010/main" val="456379538"/>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666841"/>
          </a:xfrm>
        </p:spPr>
        <p:txBody>
          <a:bodyPr>
            <a:normAutofit/>
          </a:bodyPr>
          <a:lstStyle/>
          <a:p>
            <a:pPr algn="ctr" rtl="1"/>
            <a:r>
              <a:rPr lang="ar-SA" sz="3600" b="1" dirty="0">
                <a:cs typeface="Simplified Arabic" panose="02010000000000000000" pitchFamily="2" charset="-78"/>
              </a:rPr>
              <a:t>الإرشاد المعرفي للاضطرابات النفسية:</a:t>
            </a:r>
          </a:p>
        </p:txBody>
      </p:sp>
      <p:sp>
        <p:nvSpPr>
          <p:cNvPr id="3" name="عنصر نائب للمحتوى 2"/>
          <p:cNvSpPr>
            <a:spLocks noGrp="1"/>
          </p:cNvSpPr>
          <p:nvPr>
            <p:ph idx="1"/>
          </p:nvPr>
        </p:nvSpPr>
        <p:spPr>
          <a:xfrm>
            <a:off x="326571" y="1436914"/>
            <a:ext cx="11429999" cy="5107577"/>
          </a:xfrm>
        </p:spPr>
        <p:txBody>
          <a:bodyPr>
            <a:normAutofit/>
          </a:bodyPr>
          <a:lstStyle/>
          <a:p>
            <a:pPr marL="114300" indent="0" algn="r" rtl="1">
              <a:buNone/>
            </a:pPr>
            <a:r>
              <a:rPr lang="ar-SA" dirty="0">
                <a:cs typeface="Simplified Arabic" panose="02010000000000000000" pitchFamily="2" charset="-78"/>
              </a:rPr>
              <a:t>3- الإبعاد :</a:t>
            </a:r>
          </a:p>
          <a:p>
            <a:pPr marL="114300" indent="0" algn="r" rtl="1">
              <a:buNone/>
            </a:pPr>
            <a:r>
              <a:rPr lang="ar-SA" dirty="0">
                <a:cs typeface="Simplified Arabic" panose="02010000000000000000" pitchFamily="2" charset="-78"/>
              </a:rPr>
              <a:t>يسمي «بيك» العملية التي ينظر بها المسترشد بشكل موضوعي إلى الأفكار «بالإبعاد» وتشتمل على الاعتراف بأن الأفكار التلقائية التي كونها المسترشد عن الأحداث ليست هي الواقع، ولا يوثق بها، وتسيء إلى توافقه وصحته النفسية.</a:t>
            </a:r>
          </a:p>
          <a:p>
            <a:pPr marL="114300" indent="0" algn="r" rtl="1">
              <a:buNone/>
            </a:pPr>
            <a:endParaRPr lang="ar-SA" dirty="0">
              <a:cs typeface="Simplified Arabic" panose="02010000000000000000" pitchFamily="2" charset="-78"/>
            </a:endParaRPr>
          </a:p>
          <a:p>
            <a:pPr marL="114300" indent="0" algn="r" rtl="1">
              <a:buNone/>
            </a:pPr>
            <a:r>
              <a:rPr lang="ar-SA" dirty="0">
                <a:cs typeface="Simplified Arabic" panose="02010000000000000000" pitchFamily="2" charset="-78"/>
              </a:rPr>
              <a:t>4- تعلم اساليب جديدة في الحصول على المعلومات مع استخدام الدليل والبرهان العلمي لتأكيدها</a:t>
            </a:r>
          </a:p>
        </p:txBody>
      </p:sp>
    </p:spTree>
    <p:extLst>
      <p:ext uri="{BB962C8B-B14F-4D97-AF65-F5344CB8AC3E}">
        <p14:creationId xmlns:p14="http://schemas.microsoft.com/office/powerpoint/2010/main" val="980671472"/>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6"/>
            <a:ext cx="10515600" cy="810532"/>
          </a:xfrm>
        </p:spPr>
        <p:txBody>
          <a:bodyPr>
            <a:normAutofit/>
          </a:bodyPr>
          <a:lstStyle/>
          <a:p>
            <a:pPr algn="ctr"/>
            <a:r>
              <a:rPr lang="ar-SA" sz="3600" b="1" dirty="0"/>
              <a:t>من أبرز التصورات الخاطئة التي يكثر وجودها عند المسترشدين :</a:t>
            </a:r>
          </a:p>
        </p:txBody>
      </p:sp>
      <p:sp>
        <p:nvSpPr>
          <p:cNvPr id="3" name="عنصر نائب للمحتوى 2"/>
          <p:cNvSpPr>
            <a:spLocks noGrp="1"/>
          </p:cNvSpPr>
          <p:nvPr>
            <p:ph idx="1"/>
          </p:nvPr>
        </p:nvSpPr>
        <p:spPr>
          <a:xfrm>
            <a:off x="248194" y="1319349"/>
            <a:ext cx="11521440" cy="4857614"/>
          </a:xfrm>
        </p:spPr>
        <p:txBody>
          <a:bodyPr>
            <a:normAutofit/>
          </a:bodyPr>
          <a:lstStyle/>
          <a:p>
            <a:pPr marL="114300" indent="0" algn="r" rtl="1">
              <a:buNone/>
            </a:pPr>
            <a:r>
              <a:rPr lang="ar-SA" dirty="0" smtClean="0">
                <a:cs typeface="Simplified Arabic" panose="02010000000000000000" pitchFamily="2" charset="-78"/>
              </a:rPr>
              <a:t> </a:t>
            </a:r>
            <a:endParaRPr lang="ar-SA" dirty="0">
              <a:cs typeface="Simplified Arabic" panose="02010000000000000000" pitchFamily="2" charset="-78"/>
            </a:endParaRPr>
          </a:p>
          <a:p>
            <a:pPr marL="114300" indent="0" algn="r" rtl="1">
              <a:buNone/>
            </a:pPr>
            <a:r>
              <a:rPr lang="ar-SA" dirty="0">
                <a:cs typeface="Simplified Arabic" panose="02010000000000000000" pitchFamily="2" charset="-78"/>
              </a:rPr>
              <a:t>أما التصورات الخاطئة لدى الحالات الاكتئابية فتتمثل فيما يلي </a:t>
            </a:r>
            <a:r>
              <a:rPr lang="ar-SA" dirty="0" smtClean="0">
                <a:cs typeface="Simplified Arabic" panose="02010000000000000000" pitchFamily="2" charset="-78"/>
              </a:rPr>
              <a:t>:</a:t>
            </a:r>
            <a:endParaRPr lang="ar-JO" dirty="0" smtClean="0">
              <a:cs typeface="Simplified Arabic" panose="02010000000000000000" pitchFamily="2" charset="-78"/>
            </a:endParaRPr>
          </a:p>
          <a:p>
            <a:pPr marL="114300" indent="0" algn="r" rtl="1">
              <a:buNone/>
            </a:pPr>
            <a:endParaRPr lang="ar-SA" dirty="0">
              <a:cs typeface="Simplified Arabic" panose="02010000000000000000" pitchFamily="2" charset="-78"/>
            </a:endParaRPr>
          </a:p>
          <a:p>
            <a:pPr marL="114300" indent="0" algn="r" rtl="1">
              <a:buNone/>
            </a:pPr>
            <a:r>
              <a:rPr lang="ar-SA" dirty="0">
                <a:cs typeface="Simplified Arabic" panose="02010000000000000000" pitchFamily="2" charset="-78"/>
              </a:rPr>
              <a:t>- إنني </a:t>
            </a:r>
            <a:r>
              <a:rPr lang="ar-SA" dirty="0" smtClean="0">
                <a:cs typeface="Simplified Arabic" panose="02010000000000000000" pitchFamily="2" charset="-78"/>
              </a:rPr>
              <a:t>الآن، </a:t>
            </a:r>
            <a:r>
              <a:rPr lang="ar-SA" dirty="0">
                <a:cs typeface="Simplified Arabic" panose="02010000000000000000" pitchFamily="2" charset="-78"/>
              </a:rPr>
              <a:t>كما </a:t>
            </a:r>
            <a:r>
              <a:rPr lang="ar-SA" dirty="0" smtClean="0">
                <a:cs typeface="Simplified Arabic" panose="02010000000000000000" pitchFamily="2" charset="-78"/>
              </a:rPr>
              <a:t>كنت، </a:t>
            </a:r>
            <a:r>
              <a:rPr lang="ar-SA" dirty="0">
                <a:cs typeface="Simplified Arabic" panose="02010000000000000000" pitchFamily="2" charset="-78"/>
              </a:rPr>
              <a:t>وسأكون دائماً متشائماً.</a:t>
            </a:r>
          </a:p>
          <a:p>
            <a:pPr marL="114300" indent="0" algn="r" rtl="1">
              <a:buNone/>
            </a:pPr>
            <a:r>
              <a:rPr lang="ar-SA" dirty="0">
                <a:cs typeface="Simplified Arabic" panose="02010000000000000000" pitchFamily="2" charset="-78"/>
              </a:rPr>
              <a:t>- إنني </a:t>
            </a:r>
            <a:r>
              <a:rPr lang="ar-SA" dirty="0" smtClean="0">
                <a:cs typeface="Simplified Arabic" panose="02010000000000000000" pitchFamily="2" charset="-78"/>
              </a:rPr>
              <a:t>الآن، </a:t>
            </a:r>
            <a:r>
              <a:rPr lang="ar-SA" dirty="0">
                <a:cs typeface="Simplified Arabic" panose="02010000000000000000" pitchFamily="2" charset="-78"/>
              </a:rPr>
              <a:t>كما </a:t>
            </a:r>
            <a:r>
              <a:rPr lang="ar-SA" dirty="0" smtClean="0">
                <a:cs typeface="Simplified Arabic" panose="02010000000000000000" pitchFamily="2" charset="-78"/>
              </a:rPr>
              <a:t>كنت، </a:t>
            </a:r>
            <a:r>
              <a:rPr lang="ar-SA" dirty="0">
                <a:cs typeface="Simplified Arabic" panose="02010000000000000000" pitchFamily="2" charset="-78"/>
              </a:rPr>
              <a:t>وسأكون دائما قليل الحيلة.</a:t>
            </a:r>
          </a:p>
          <a:p>
            <a:pPr marL="114300" indent="0" algn="r" rtl="1">
              <a:buNone/>
            </a:pPr>
            <a:r>
              <a:rPr lang="ar-SA" dirty="0">
                <a:cs typeface="Simplified Arabic" panose="02010000000000000000" pitchFamily="2" charset="-78"/>
              </a:rPr>
              <a:t>- إنني </a:t>
            </a:r>
            <a:r>
              <a:rPr lang="ar-SA" dirty="0" smtClean="0">
                <a:cs typeface="Simplified Arabic" panose="02010000000000000000" pitchFamily="2" charset="-78"/>
              </a:rPr>
              <a:t>الآن، </a:t>
            </a:r>
            <a:r>
              <a:rPr lang="ar-SA" dirty="0">
                <a:cs typeface="Simplified Arabic" panose="02010000000000000000" pitchFamily="2" charset="-78"/>
              </a:rPr>
              <a:t>وقد </a:t>
            </a:r>
            <a:r>
              <a:rPr lang="ar-SA" dirty="0" smtClean="0">
                <a:cs typeface="Simplified Arabic" panose="02010000000000000000" pitchFamily="2" charset="-78"/>
              </a:rPr>
              <a:t>كنت، </a:t>
            </a:r>
            <a:r>
              <a:rPr lang="ar-SA" dirty="0">
                <a:cs typeface="Simplified Arabic" panose="02010000000000000000" pitchFamily="2" charset="-78"/>
              </a:rPr>
              <a:t>وسأكون دائماً لا قيمة لي.</a:t>
            </a:r>
          </a:p>
          <a:p>
            <a:pPr marL="114300" indent="0" algn="r" rtl="1">
              <a:buNone/>
            </a:pPr>
            <a:r>
              <a:rPr lang="ar-SA" dirty="0">
                <a:cs typeface="Simplified Arabic" panose="02010000000000000000" pitchFamily="2" charset="-78"/>
              </a:rPr>
              <a:t>- إنني أعاني من رفض الآخرين لي، ولا قيمة لي إطلاقاً.</a:t>
            </a:r>
          </a:p>
        </p:txBody>
      </p:sp>
    </p:spTree>
    <p:extLst>
      <p:ext uri="{BB962C8B-B14F-4D97-AF65-F5344CB8AC3E}">
        <p14:creationId xmlns:p14="http://schemas.microsoft.com/office/powerpoint/2010/main" val="2451923563"/>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6"/>
            <a:ext cx="10515600" cy="653778"/>
          </a:xfrm>
        </p:spPr>
        <p:txBody>
          <a:bodyPr>
            <a:normAutofit/>
          </a:bodyPr>
          <a:lstStyle/>
          <a:p>
            <a:pPr algn="ctr" rtl="1"/>
            <a:r>
              <a:rPr lang="ar-SA" sz="3600" b="1" dirty="0">
                <a:cs typeface="Simplified Arabic" panose="02010000000000000000" pitchFamily="2" charset="-78"/>
              </a:rPr>
              <a:t>من أبرز التصورات الخاطئة التي يكثر وجودها عند المسترشدين :</a:t>
            </a:r>
          </a:p>
        </p:txBody>
      </p:sp>
      <p:sp>
        <p:nvSpPr>
          <p:cNvPr id="3" name="عنصر نائب للمحتوى 2"/>
          <p:cNvSpPr>
            <a:spLocks noGrp="1"/>
          </p:cNvSpPr>
          <p:nvPr>
            <p:ph idx="1"/>
          </p:nvPr>
        </p:nvSpPr>
        <p:spPr>
          <a:xfrm>
            <a:off x="248193" y="1345474"/>
            <a:ext cx="11625943" cy="5421086"/>
          </a:xfrm>
        </p:spPr>
        <p:txBody>
          <a:bodyPr>
            <a:noAutofit/>
          </a:bodyPr>
          <a:lstStyle/>
          <a:p>
            <a:pPr marL="114300" indent="0" algn="r" rtl="1">
              <a:buNone/>
            </a:pPr>
            <a:r>
              <a:rPr lang="ar-SA" b="1" dirty="0">
                <a:cs typeface="Simplified Arabic" panose="02010000000000000000" pitchFamily="2" charset="-78"/>
              </a:rPr>
              <a:t>وفي حالات الوساوس القهرية تكون التصورات الخاطئة كما يلي</a:t>
            </a:r>
            <a:r>
              <a:rPr lang="ar-SA" b="1" dirty="0" smtClean="0">
                <a:cs typeface="Simplified Arabic" panose="02010000000000000000" pitchFamily="2" charset="-78"/>
              </a:rPr>
              <a:t>:</a:t>
            </a:r>
            <a:endParaRPr lang="ar-SA" b="1" dirty="0">
              <a:cs typeface="Simplified Arabic" panose="02010000000000000000" pitchFamily="2" charset="-78"/>
            </a:endParaRPr>
          </a:p>
          <a:p>
            <a:pPr marL="114300" indent="0" algn="r" rtl="1">
              <a:buNone/>
            </a:pPr>
            <a:r>
              <a:rPr lang="ar-SA" dirty="0">
                <a:cs typeface="Simplified Arabic" panose="02010000000000000000" pitchFamily="2" charset="-78"/>
              </a:rPr>
              <a:t>- ينبغي أن أكون دائماً مرتباً.</a:t>
            </a:r>
          </a:p>
          <a:p>
            <a:pPr marL="114300" indent="0" algn="r" rtl="1">
              <a:buNone/>
            </a:pPr>
            <a:r>
              <a:rPr lang="ar-SA" dirty="0">
                <a:cs typeface="Simplified Arabic" panose="02010000000000000000" pitchFamily="2" charset="-78"/>
              </a:rPr>
              <a:t>- لا أتحمل القذارة والجراثيم أبداً.</a:t>
            </a:r>
          </a:p>
          <a:p>
            <a:pPr marL="114300" indent="0" algn="r" rtl="1">
              <a:buNone/>
            </a:pPr>
            <a:r>
              <a:rPr lang="ar-SA" dirty="0">
                <a:cs typeface="Simplified Arabic" panose="02010000000000000000" pitchFamily="2" charset="-78"/>
              </a:rPr>
              <a:t>- يجب أن أكون </a:t>
            </a:r>
            <a:r>
              <a:rPr lang="ar-SA" dirty="0" smtClean="0">
                <a:cs typeface="Simplified Arabic" panose="02010000000000000000" pitchFamily="2" charset="-78"/>
              </a:rPr>
              <a:t>كفؤا </a:t>
            </a:r>
            <a:r>
              <a:rPr lang="ar-SA" dirty="0">
                <a:cs typeface="Simplified Arabic" panose="02010000000000000000" pitchFamily="2" charset="-78"/>
              </a:rPr>
              <a:t>مهما كان الثمن.</a:t>
            </a:r>
          </a:p>
          <a:p>
            <a:pPr marL="114300" indent="0" algn="r" rtl="1">
              <a:buNone/>
            </a:pPr>
            <a:r>
              <a:rPr lang="ar-SA" dirty="0">
                <a:cs typeface="Simplified Arabic" panose="02010000000000000000" pitchFamily="2" charset="-78"/>
              </a:rPr>
              <a:t>- ينبغي ألا أثق بأي إنسان .</a:t>
            </a:r>
          </a:p>
          <a:p>
            <a:pPr marL="114300" indent="0" algn="r" rtl="1">
              <a:buNone/>
            </a:pPr>
            <a:endParaRPr lang="ar-SA" dirty="0">
              <a:cs typeface="Simplified Arabic" panose="02010000000000000000" pitchFamily="2" charset="-78"/>
            </a:endParaRPr>
          </a:p>
          <a:p>
            <a:pPr marL="114300" indent="0" algn="r" rtl="1">
              <a:buNone/>
            </a:pPr>
            <a:r>
              <a:rPr lang="ar-SA" b="1" dirty="0">
                <a:cs typeface="Simplified Arabic" panose="02010000000000000000" pitchFamily="2" charset="-78"/>
              </a:rPr>
              <a:t>أما التصورات الخاطئة لدى الأشخاص الذين يعانون من المخاوف المرضية فتكون كما يلي</a:t>
            </a:r>
            <a:r>
              <a:rPr lang="ar-SA" b="1" dirty="0" smtClean="0">
                <a:cs typeface="Simplified Arabic" panose="02010000000000000000" pitchFamily="2" charset="-78"/>
              </a:rPr>
              <a:t>:</a:t>
            </a:r>
            <a:endParaRPr lang="ar-SA" b="1" dirty="0">
              <a:cs typeface="Simplified Arabic" panose="02010000000000000000" pitchFamily="2" charset="-78"/>
            </a:endParaRPr>
          </a:p>
          <a:p>
            <a:pPr marL="114300" indent="0" algn="r" rtl="1">
              <a:buNone/>
            </a:pPr>
            <a:r>
              <a:rPr lang="ar-SA" dirty="0">
                <a:cs typeface="Simplified Arabic" panose="02010000000000000000" pitchFamily="2" charset="-78"/>
              </a:rPr>
              <a:t>- إن الشيء الذي أخاف منه هو شيء خطر.</a:t>
            </a:r>
          </a:p>
          <a:p>
            <a:pPr marL="114300" indent="0" algn="r" rtl="1">
              <a:buNone/>
            </a:pPr>
            <a:r>
              <a:rPr lang="ar-SA" dirty="0">
                <a:cs typeface="Simplified Arabic" panose="02010000000000000000" pitchFamily="2" charset="-78"/>
              </a:rPr>
              <a:t>- لا أستطيع أن أتحمل نفسي عندما يكون الشيء الذي أخاف منه موجوداً.</a:t>
            </a:r>
          </a:p>
          <a:p>
            <a:pPr marL="114300" indent="0" algn="r" rtl="1">
              <a:buNone/>
            </a:pPr>
            <a:r>
              <a:rPr lang="ar-SA" dirty="0">
                <a:cs typeface="Simplified Arabic" panose="02010000000000000000" pitchFamily="2" charset="-78"/>
              </a:rPr>
              <a:t>- لا أتمكن من استبعاد استجابة الخوف.</a:t>
            </a:r>
          </a:p>
        </p:txBody>
      </p:sp>
    </p:spTree>
    <p:extLst>
      <p:ext uri="{BB962C8B-B14F-4D97-AF65-F5344CB8AC3E}">
        <p14:creationId xmlns:p14="http://schemas.microsoft.com/office/powerpoint/2010/main" val="3653243653"/>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614589"/>
          </a:xfrm>
        </p:spPr>
        <p:txBody>
          <a:bodyPr>
            <a:normAutofit/>
          </a:bodyPr>
          <a:lstStyle/>
          <a:p>
            <a:pPr algn="r" rtl="1"/>
            <a:r>
              <a:rPr lang="ar-SA" sz="3200" dirty="0" smtClean="0">
                <a:cs typeface="Simplified Arabic" panose="02010000000000000000" pitchFamily="2" charset="-78"/>
              </a:rPr>
              <a:t>في حين تكون التصورات الخاطئة لدى الشخص الذي يعد نفسه مهماً كالآتي:</a:t>
            </a:r>
            <a:endParaRPr lang="ar-SA" sz="3200" dirty="0">
              <a:cs typeface="Simplified Arabic" panose="02010000000000000000" pitchFamily="2" charset="-78"/>
            </a:endParaRPr>
          </a:p>
        </p:txBody>
      </p:sp>
      <p:sp>
        <p:nvSpPr>
          <p:cNvPr id="3" name="عنصر نائب للمحتوى 2"/>
          <p:cNvSpPr>
            <a:spLocks noGrp="1"/>
          </p:cNvSpPr>
          <p:nvPr>
            <p:ph idx="1"/>
          </p:nvPr>
        </p:nvSpPr>
        <p:spPr/>
        <p:txBody>
          <a:bodyPr>
            <a:normAutofit/>
          </a:bodyPr>
          <a:lstStyle/>
          <a:p>
            <a:pPr marL="114300" indent="0" algn="r" rtl="1">
              <a:buNone/>
            </a:pPr>
            <a:r>
              <a:rPr lang="ar-SA" dirty="0">
                <a:cs typeface="Simplified Arabic" panose="02010000000000000000" pitchFamily="2" charset="-78"/>
              </a:rPr>
              <a:t>- يجب أن أتفوق على الآخرين دائماً.</a:t>
            </a:r>
          </a:p>
          <a:p>
            <a:pPr marL="114300" indent="0" algn="r" rtl="1">
              <a:buNone/>
            </a:pPr>
            <a:r>
              <a:rPr lang="ar-SA" dirty="0">
                <a:cs typeface="Simplified Arabic" panose="02010000000000000000" pitchFamily="2" charset="-78"/>
              </a:rPr>
              <a:t>- يجب علي ألا أتفاهم مع أحد أبداً.</a:t>
            </a:r>
          </a:p>
          <a:p>
            <a:pPr marL="114300" indent="0" algn="r" rtl="1">
              <a:buNone/>
            </a:pPr>
            <a:r>
              <a:rPr lang="ar-SA" dirty="0">
                <a:cs typeface="Simplified Arabic" panose="02010000000000000000" pitchFamily="2" charset="-78"/>
              </a:rPr>
              <a:t>- يجب أن أتطلع إلى الكمال .</a:t>
            </a:r>
          </a:p>
          <a:p>
            <a:pPr marL="114300" indent="0" algn="r" rtl="1">
              <a:buNone/>
            </a:pPr>
            <a:r>
              <a:rPr lang="ar-SA" dirty="0">
                <a:cs typeface="Simplified Arabic" panose="02010000000000000000" pitchFamily="2" charset="-78"/>
              </a:rPr>
              <a:t>- لا يمكن الوثوق بالآخرين. </a:t>
            </a:r>
          </a:p>
        </p:txBody>
      </p:sp>
    </p:spTree>
    <p:extLst>
      <p:ext uri="{BB962C8B-B14F-4D97-AF65-F5344CB8AC3E}">
        <p14:creationId xmlns:p14="http://schemas.microsoft.com/office/powerpoint/2010/main" val="1251655414"/>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575401"/>
          </a:xfrm>
        </p:spPr>
        <p:txBody>
          <a:bodyPr>
            <a:normAutofit fontScale="90000"/>
          </a:bodyPr>
          <a:lstStyle/>
          <a:p>
            <a:pPr algn="ctr" rtl="1"/>
            <a:r>
              <a:rPr lang="ar-SA" sz="3600" b="1" dirty="0" smtClean="0">
                <a:cs typeface="Simplified Arabic" panose="02010000000000000000" pitchFamily="2" charset="-78"/>
              </a:rPr>
              <a:t>عمل المرشد النفسي:</a:t>
            </a:r>
            <a:endParaRPr lang="ar-SA" sz="3600" b="1" dirty="0">
              <a:cs typeface="Simplified Arabic" panose="02010000000000000000" pitchFamily="2" charset="-78"/>
            </a:endParaRPr>
          </a:p>
        </p:txBody>
      </p:sp>
      <p:sp>
        <p:nvSpPr>
          <p:cNvPr id="3" name="عنصر نائب للمحتوى 2"/>
          <p:cNvSpPr>
            <a:spLocks noGrp="1"/>
          </p:cNvSpPr>
          <p:nvPr>
            <p:ph idx="1"/>
          </p:nvPr>
        </p:nvSpPr>
        <p:spPr>
          <a:xfrm>
            <a:off x="195943" y="1214846"/>
            <a:ext cx="11743508" cy="5643154"/>
          </a:xfrm>
        </p:spPr>
        <p:txBody>
          <a:bodyPr>
            <a:noAutofit/>
          </a:bodyPr>
          <a:lstStyle/>
          <a:p>
            <a:pPr marL="0" indent="0" algn="r" rtl="1">
              <a:buNone/>
            </a:pPr>
            <a:r>
              <a:rPr lang="ar-JO" b="1" dirty="0">
                <a:cs typeface="Simplified Arabic" panose="02010000000000000000" pitchFamily="2" charset="-78"/>
              </a:rPr>
              <a:t>1</a:t>
            </a:r>
            <a:r>
              <a:rPr lang="ar-SA" sz="2600" b="1" dirty="0" smtClean="0">
                <a:solidFill>
                  <a:schemeClr val="tx1"/>
                </a:solidFill>
                <a:cs typeface="Simplified Arabic" panose="02010000000000000000" pitchFamily="2" charset="-78"/>
              </a:rPr>
              <a:t>- اختبار الذات </a:t>
            </a:r>
            <a:r>
              <a:rPr lang="en-US" sz="2600" b="1" dirty="0" smtClean="0">
                <a:solidFill>
                  <a:schemeClr val="tx1"/>
                </a:solidFill>
                <a:cs typeface="Simplified Arabic" panose="02010000000000000000" pitchFamily="2" charset="-78"/>
              </a:rPr>
              <a:t>: Self-Examination</a:t>
            </a:r>
            <a:endParaRPr lang="ar-SA" sz="2600" b="1" dirty="0" smtClean="0">
              <a:solidFill>
                <a:schemeClr val="tx1"/>
              </a:solidFill>
              <a:cs typeface="Simplified Arabic" panose="02010000000000000000" pitchFamily="2" charset="-78"/>
            </a:endParaRPr>
          </a:p>
          <a:p>
            <a:pPr algn="r" rtl="1"/>
            <a:r>
              <a:rPr lang="ar-SA" sz="2600" dirty="0">
                <a:cs typeface="Simplified Arabic" panose="02010000000000000000" pitchFamily="2" charset="-78"/>
              </a:rPr>
              <a:t>يقوم المرشد النفسي حسب هذه الطريقة بتشجيع المسترشد للتحدث عن نفسه أي أن ينشغل في اكتشافه ذاته، وهو إجراء يتيح فيه المرشد للمسترشد بشكل غير مباشر فرصة التعرف على الدليل . ومن أفضل الأساليب لاختبار الذات ، تلك التي يستخدمها المرشدون في العلاج المتمركز حول الشخص ( لكارل </a:t>
            </a:r>
            <a:r>
              <a:rPr lang="ar-SA" sz="2600" dirty="0" err="1">
                <a:cs typeface="Simplified Arabic" panose="02010000000000000000" pitchFamily="2" charset="-78"/>
              </a:rPr>
              <a:t>روحرز</a:t>
            </a:r>
            <a:r>
              <a:rPr lang="ar-SA" sz="2600" dirty="0">
                <a:cs typeface="Simplified Arabic" panose="02010000000000000000" pitchFamily="2" charset="-78"/>
              </a:rPr>
              <a:t>) ، والذي يركز على تشجيع انعكاس المشاعر واستجلائها لتسهيل عملية اكتشاف المسترشد لذاته.</a:t>
            </a:r>
          </a:p>
          <a:p>
            <a:pPr algn="r" rtl="1"/>
            <a:r>
              <a:rPr lang="ar-SA" sz="2600" dirty="0">
                <a:cs typeface="Simplified Arabic" panose="02010000000000000000" pitchFamily="2" charset="-78"/>
              </a:rPr>
              <a:t>ويمكن أن تؤدي عملية اختبار المسترشد لذاته إلى استبعاد التصورات الدفاعية الخاطئة لتحل محلها إدراكات صحيحة حول علاقاته بذاته وبالآخرين</a:t>
            </a:r>
            <a:r>
              <a:rPr lang="ar-SA" sz="2600" dirty="0" smtClean="0">
                <a:cs typeface="Simplified Arabic" panose="02010000000000000000" pitchFamily="2" charset="-78"/>
              </a:rPr>
              <a:t>.</a:t>
            </a:r>
            <a:endParaRPr lang="ar-JO" sz="2600" dirty="0" smtClean="0">
              <a:cs typeface="Simplified Arabic" panose="02010000000000000000" pitchFamily="2" charset="-78"/>
            </a:endParaRPr>
          </a:p>
          <a:p>
            <a:pPr algn="r" rtl="1"/>
            <a:endParaRPr lang="ar-SA" sz="2600" dirty="0">
              <a:cs typeface="Simplified Arabic" panose="02010000000000000000" pitchFamily="2" charset="-78"/>
            </a:endParaRPr>
          </a:p>
          <a:p>
            <a:pPr marL="0" indent="0" algn="r" rtl="1">
              <a:buNone/>
            </a:pPr>
            <a:r>
              <a:rPr lang="ar-JO" sz="2600" b="1" dirty="0">
                <a:cs typeface="Simplified Arabic" panose="02010000000000000000" pitchFamily="2" charset="-78"/>
              </a:rPr>
              <a:t>2</a:t>
            </a:r>
            <a:r>
              <a:rPr lang="ar-SA" sz="2600" b="1" dirty="0" smtClean="0">
                <a:solidFill>
                  <a:schemeClr val="tx1"/>
                </a:solidFill>
                <a:cs typeface="Simplified Arabic" panose="02010000000000000000" pitchFamily="2" charset="-78"/>
              </a:rPr>
              <a:t>- الإيضاح أو التفسير </a:t>
            </a:r>
            <a:r>
              <a:rPr lang="en-US" sz="2600" b="1" dirty="0" smtClean="0">
                <a:solidFill>
                  <a:schemeClr val="tx1"/>
                </a:solidFill>
                <a:cs typeface="Simplified Arabic" panose="02010000000000000000" pitchFamily="2" charset="-78"/>
              </a:rPr>
              <a:t>  : Explanation</a:t>
            </a:r>
          </a:p>
          <a:p>
            <a:pPr algn="r" rtl="1"/>
            <a:r>
              <a:rPr lang="ar-SA" sz="2600" dirty="0">
                <a:cs typeface="Simplified Arabic" panose="02010000000000000000" pitchFamily="2" charset="-78"/>
              </a:rPr>
              <a:t>يشتمل التفسير على مجموعة من الأساليب التي تساعد المسترشد على تحديد التصورات الخاطئة، وتوجهه في عملية اختبار الذات، وإظهار الذات، والتعلم بالإنابة ( التعلم بالاعتبار) . ففي التفسير والمواجهة يعطي المرشد المسترشد المعلومات التي لا تكون متوفرة له (للمسترشد).</a:t>
            </a:r>
          </a:p>
        </p:txBody>
      </p:sp>
    </p:spTree>
    <p:extLst>
      <p:ext uri="{BB962C8B-B14F-4D97-AF65-F5344CB8AC3E}">
        <p14:creationId xmlns:p14="http://schemas.microsoft.com/office/powerpoint/2010/main" val="1984313238"/>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7383" y="457200"/>
            <a:ext cx="11652067" cy="5719764"/>
          </a:xfrm>
        </p:spPr>
        <p:txBody>
          <a:bodyPr>
            <a:noAutofit/>
          </a:bodyPr>
          <a:lstStyle/>
          <a:p>
            <a:pPr marL="114300" indent="0" algn="r" rtl="1">
              <a:buNone/>
            </a:pPr>
            <a:r>
              <a:rPr lang="ar-SA" b="1" dirty="0">
                <a:cs typeface="Simplified Arabic" panose="02010000000000000000" pitchFamily="2" charset="-78"/>
              </a:rPr>
              <a:t>3- إظهار الذات </a:t>
            </a:r>
            <a:r>
              <a:rPr lang="en-US" b="1" dirty="0">
                <a:cs typeface="Simplified Arabic" panose="02010000000000000000" pitchFamily="2" charset="-78"/>
              </a:rPr>
              <a:t>Self- Demonstration </a:t>
            </a:r>
            <a:r>
              <a:rPr lang="ar-SA" b="1" dirty="0">
                <a:cs typeface="Simplified Arabic" panose="02010000000000000000" pitchFamily="2" charset="-78"/>
              </a:rPr>
              <a:t>:</a:t>
            </a:r>
          </a:p>
          <a:p>
            <a:pPr marL="114300" indent="0" algn="r" rtl="1">
              <a:buNone/>
            </a:pPr>
            <a:r>
              <a:rPr lang="ar-SA" dirty="0">
                <a:cs typeface="Simplified Arabic" panose="02010000000000000000" pitchFamily="2" charset="-78"/>
              </a:rPr>
              <a:t>يعد هذا الأسلوب إجراء يشجع به المرشد المسترشد في أن يشارك في موقف يمكنه ملاحظة تصوراته الخاطئة الخاصة ، أو يحصل على دليل مباشر نتيجة مراقبته لذاته، بحيث يتمكن من تغيير التصورات الخاطئة. وعملية إظهار الذات تعتمد على مواقف واقعية تدفع المسترشد إلى معايشة اقتناعاته وأفكاره الخاطئة حول نفسه في علاقاتها مع الآخرين.</a:t>
            </a:r>
          </a:p>
          <a:p>
            <a:pPr marL="114300" indent="0" algn="r" rtl="1">
              <a:buNone/>
            </a:pPr>
            <a:endParaRPr lang="ar-SA" dirty="0">
              <a:cs typeface="Simplified Arabic" panose="02010000000000000000" pitchFamily="2" charset="-78"/>
            </a:endParaRPr>
          </a:p>
          <a:p>
            <a:pPr marL="114300" indent="0" algn="r" rtl="1">
              <a:buNone/>
            </a:pPr>
            <a:r>
              <a:rPr lang="ar-SA" b="1" dirty="0">
                <a:cs typeface="Simplified Arabic" panose="02010000000000000000" pitchFamily="2" charset="-78"/>
              </a:rPr>
              <a:t>4- التعلم بالعبرة أو الإنابة </a:t>
            </a:r>
            <a:r>
              <a:rPr lang="en-US" b="1" dirty="0">
                <a:cs typeface="Simplified Arabic" panose="02010000000000000000" pitchFamily="2" charset="-78"/>
              </a:rPr>
              <a:t>Vicariation </a:t>
            </a:r>
            <a:r>
              <a:rPr lang="ar-SA" b="1" dirty="0">
                <a:cs typeface="Simplified Arabic" panose="02010000000000000000" pitchFamily="2" charset="-78"/>
              </a:rPr>
              <a:t>:</a:t>
            </a:r>
          </a:p>
          <a:p>
            <a:pPr marL="114300" indent="0" algn="r" rtl="1">
              <a:buNone/>
            </a:pPr>
            <a:r>
              <a:rPr lang="ar-SA" dirty="0">
                <a:cs typeface="Simplified Arabic" panose="02010000000000000000" pitchFamily="2" charset="-78"/>
              </a:rPr>
              <a:t>يتضمن هذا الأسلوب على </a:t>
            </a:r>
            <a:r>
              <a:rPr lang="ar-SA" dirty="0" err="1">
                <a:cs typeface="Simplified Arabic" panose="02010000000000000000" pitchFamily="2" charset="-78"/>
              </a:rPr>
              <a:t>النمذجة</a:t>
            </a:r>
            <a:r>
              <a:rPr lang="ar-SA" dirty="0">
                <a:cs typeface="Simplified Arabic" panose="02010000000000000000" pitchFamily="2" charset="-78"/>
              </a:rPr>
              <a:t> </a:t>
            </a:r>
            <a:r>
              <a:rPr lang="en-US" dirty="0">
                <a:cs typeface="Simplified Arabic" panose="02010000000000000000" pitchFamily="2" charset="-78"/>
              </a:rPr>
              <a:t>Modelling </a:t>
            </a:r>
            <a:r>
              <a:rPr lang="ar-SA" dirty="0">
                <a:cs typeface="Simplified Arabic" panose="02010000000000000000" pitchFamily="2" charset="-78"/>
              </a:rPr>
              <a:t> ، حيث يقوم المسترشد بملاحظة نموذج يؤدي نشاطاً معيناً، ويتخيل نفسه وهو يقوم بالنشاط ذاته . والجدير ذكره فإن هذه الأساليب تستخدم في معظم الأحيان متداخلة مع بعضها بعض ، ولا يستخدم كل أسلوب في معزل عن الأسلوب الآخر.</a:t>
            </a:r>
          </a:p>
        </p:txBody>
      </p:sp>
    </p:spTree>
    <p:extLst>
      <p:ext uri="{BB962C8B-B14F-4D97-AF65-F5344CB8AC3E}">
        <p14:creationId xmlns:p14="http://schemas.microsoft.com/office/powerpoint/2010/main" val="2169032752"/>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706029"/>
          </a:xfrm>
        </p:spPr>
        <p:txBody>
          <a:bodyPr>
            <a:normAutofit/>
          </a:bodyPr>
          <a:lstStyle/>
          <a:p>
            <a:pPr algn="ctr"/>
            <a:r>
              <a:rPr lang="ar-SA" sz="3600" b="1" dirty="0" smtClean="0">
                <a:cs typeface="Simplified Arabic" panose="02010000000000000000" pitchFamily="2" charset="-78"/>
              </a:rPr>
              <a:t>عمل المسترشد:</a:t>
            </a:r>
            <a:endParaRPr lang="ar-SA" sz="3600" b="1" dirty="0">
              <a:cs typeface="Simplified Arabic" panose="02010000000000000000" pitchFamily="2" charset="-78"/>
            </a:endParaRPr>
          </a:p>
        </p:txBody>
      </p:sp>
      <p:sp>
        <p:nvSpPr>
          <p:cNvPr id="6" name="عنصر نائب للمحتوى 5"/>
          <p:cNvSpPr>
            <a:spLocks noGrp="1"/>
          </p:cNvSpPr>
          <p:nvPr>
            <p:ph idx="1"/>
          </p:nvPr>
        </p:nvSpPr>
        <p:spPr/>
        <p:txBody>
          <a:bodyPr/>
          <a:lstStyle/>
          <a:p>
            <a:pPr marL="0" indent="0" algn="r" rtl="1">
              <a:buNone/>
            </a:pPr>
            <a:r>
              <a:rPr lang="ar-JO" dirty="0" smtClean="0">
                <a:solidFill>
                  <a:schemeClr val="tx1"/>
                </a:solidFill>
                <a:cs typeface="Simplified Arabic" panose="02010000000000000000" pitchFamily="2" charset="-78"/>
              </a:rPr>
              <a:t>1) </a:t>
            </a:r>
            <a:r>
              <a:rPr lang="ar-SA" dirty="0" smtClean="0">
                <a:solidFill>
                  <a:schemeClr val="tx1"/>
                </a:solidFill>
                <a:cs typeface="Simplified Arabic" panose="02010000000000000000" pitchFamily="2" charset="-78"/>
              </a:rPr>
              <a:t>المراجعة المعرفية </a:t>
            </a:r>
            <a:endParaRPr lang="ar-JO" dirty="0" smtClean="0">
              <a:solidFill>
                <a:schemeClr val="tx1"/>
              </a:solidFill>
              <a:cs typeface="Simplified Arabic" panose="02010000000000000000" pitchFamily="2" charset="-78"/>
            </a:endParaRPr>
          </a:p>
          <a:p>
            <a:pPr marL="0" indent="0" algn="r" rtl="1">
              <a:buNone/>
            </a:pPr>
            <a:endParaRPr lang="ar-SA" dirty="0" smtClean="0">
              <a:solidFill>
                <a:schemeClr val="tx1"/>
              </a:solidFill>
              <a:cs typeface="Simplified Arabic" panose="02010000000000000000" pitchFamily="2" charset="-78"/>
            </a:endParaRPr>
          </a:p>
          <a:p>
            <a:pPr marL="0" indent="0" algn="r" rtl="1">
              <a:buNone/>
            </a:pPr>
            <a:r>
              <a:rPr lang="ar-JO" dirty="0" smtClean="0">
                <a:solidFill>
                  <a:schemeClr val="tx1"/>
                </a:solidFill>
                <a:cs typeface="Simplified Arabic" panose="02010000000000000000" pitchFamily="2" charset="-78"/>
              </a:rPr>
              <a:t>2) </a:t>
            </a:r>
            <a:r>
              <a:rPr lang="ar-SA" dirty="0" smtClean="0">
                <a:solidFill>
                  <a:schemeClr val="tx1"/>
                </a:solidFill>
                <a:cs typeface="Simplified Arabic" panose="02010000000000000000" pitchFamily="2" charset="-78"/>
              </a:rPr>
              <a:t>الاستبصار </a:t>
            </a:r>
            <a:endParaRPr lang="ar-SA" dirty="0">
              <a:solidFill>
                <a:schemeClr val="tx1"/>
              </a:solidFill>
              <a:cs typeface="Simplified Arabic" panose="02010000000000000000" pitchFamily="2" charset="-78"/>
            </a:endParaRPr>
          </a:p>
        </p:txBody>
      </p:sp>
    </p:spTree>
    <p:extLst>
      <p:ext uri="{BB962C8B-B14F-4D97-AF65-F5344CB8AC3E}">
        <p14:creationId xmlns:p14="http://schemas.microsoft.com/office/powerpoint/2010/main" val="4161513160"/>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35131" y="365125"/>
            <a:ext cx="11678195" cy="954223"/>
          </a:xfrm>
        </p:spPr>
        <p:txBody>
          <a:bodyPr>
            <a:noAutofit/>
          </a:bodyPr>
          <a:lstStyle/>
          <a:p>
            <a:pPr algn="ctr" rtl="1"/>
            <a:r>
              <a:rPr lang="ar-JO" sz="3600" b="1" dirty="0" smtClean="0">
                <a:solidFill>
                  <a:schemeClr val="tx1"/>
                </a:solidFill>
                <a:cs typeface="Simplified Arabic" panose="02010000000000000000" pitchFamily="2" charset="-78"/>
              </a:rPr>
              <a:t/>
            </a:r>
            <a:br>
              <a:rPr lang="ar-JO" sz="3600" b="1" dirty="0" smtClean="0">
                <a:solidFill>
                  <a:schemeClr val="tx1"/>
                </a:solidFill>
                <a:cs typeface="Simplified Arabic" panose="02010000000000000000" pitchFamily="2" charset="-78"/>
              </a:rPr>
            </a:br>
            <a:r>
              <a:rPr lang="ar-SA" sz="3600" b="1" dirty="0" smtClean="0">
                <a:solidFill>
                  <a:schemeClr val="tx1"/>
                </a:solidFill>
                <a:cs typeface="Simplified Arabic" panose="02010000000000000000" pitchFamily="2" charset="-78"/>
              </a:rPr>
              <a:t>نظرية الإرشاد أو العلاج المعرفي عند بيك: </a:t>
            </a:r>
            <a:r>
              <a:rPr lang="en-US" sz="3600" b="1" dirty="0" smtClean="0">
                <a:cs typeface="Simplified Arabic" panose="02010000000000000000" pitchFamily="2" charset="-78"/>
              </a:rPr>
              <a:t>Beck’s Cognitive</a:t>
            </a:r>
            <a:r>
              <a:rPr lang="en-US" sz="3600" b="1" dirty="0" smtClean="0">
                <a:solidFill>
                  <a:schemeClr val="tx1"/>
                </a:solidFill>
                <a:cs typeface="Simplified Arabic" panose="02010000000000000000" pitchFamily="2" charset="-78"/>
              </a:rPr>
              <a:t> </a:t>
            </a:r>
            <a:r>
              <a:rPr lang="en-US" sz="3600" b="1" dirty="0" smtClean="0">
                <a:cs typeface="Simplified Arabic" panose="02010000000000000000" pitchFamily="2" charset="-78"/>
              </a:rPr>
              <a:t>Therapy</a:t>
            </a:r>
            <a:br>
              <a:rPr lang="en-US" sz="3600" b="1" dirty="0" smtClean="0">
                <a:cs typeface="Simplified Arabic" panose="02010000000000000000" pitchFamily="2" charset="-78"/>
              </a:rPr>
            </a:br>
            <a:endParaRPr lang="ar-SA" sz="3600" b="1" dirty="0">
              <a:cs typeface="Simplified Arabic" panose="02010000000000000000" pitchFamily="2" charset="-78"/>
            </a:endParaRPr>
          </a:p>
        </p:txBody>
      </p:sp>
      <p:sp>
        <p:nvSpPr>
          <p:cNvPr id="3" name="عنصر نائب للمحتوى 2"/>
          <p:cNvSpPr>
            <a:spLocks noGrp="1"/>
          </p:cNvSpPr>
          <p:nvPr>
            <p:ph idx="1"/>
          </p:nvPr>
        </p:nvSpPr>
        <p:spPr>
          <a:xfrm>
            <a:off x="339634" y="1645920"/>
            <a:ext cx="11573692" cy="4963886"/>
          </a:xfrm>
        </p:spPr>
        <p:txBody>
          <a:bodyPr>
            <a:normAutofit/>
          </a:bodyPr>
          <a:lstStyle/>
          <a:p>
            <a:pPr marL="571500" indent="-457200" algn="r" rtl="1">
              <a:buFont typeface="Wingdings" panose="05000000000000000000" pitchFamily="2" charset="2"/>
              <a:buChar char="§"/>
            </a:pPr>
            <a:r>
              <a:rPr lang="ar-SA" dirty="0" smtClean="0">
                <a:cs typeface="Simplified Arabic" panose="02010000000000000000" pitchFamily="2" charset="-78"/>
              </a:rPr>
              <a:t>يستند </a:t>
            </a:r>
            <a:r>
              <a:rPr lang="ar-SA" dirty="0">
                <a:cs typeface="Simplified Arabic" panose="02010000000000000000" pitchFamily="2" charset="-78"/>
              </a:rPr>
              <a:t>الإرشاد المعرفي من وجهة نظر بيك على الفكرة </a:t>
            </a:r>
            <a:r>
              <a:rPr lang="ar-SA" dirty="0" smtClean="0">
                <a:cs typeface="Simplified Arabic" panose="02010000000000000000" pitchFamily="2" charset="-78"/>
              </a:rPr>
              <a:t>القائلة: </a:t>
            </a:r>
            <a:r>
              <a:rPr lang="ar-SA" dirty="0">
                <a:cs typeface="Simplified Arabic" panose="02010000000000000000" pitchFamily="2" charset="-78"/>
              </a:rPr>
              <a:t>إن ما يفكر فيه الناس  وما يقولونه لأنفسهم، وكذلك اتجاهاتهم وآرائهم ومثلهم، إنما هي أمور مهمة وذات صلة وثيقة بسلوكهم الصحيح </a:t>
            </a:r>
            <a:r>
              <a:rPr lang="ar-SA" dirty="0" smtClean="0">
                <a:cs typeface="Simplified Arabic" panose="02010000000000000000" pitchFamily="2" charset="-78"/>
              </a:rPr>
              <a:t>والمرضي</a:t>
            </a:r>
            <a:r>
              <a:rPr lang="ar-JO" dirty="0" smtClean="0">
                <a:cs typeface="Simplified Arabic" panose="02010000000000000000" pitchFamily="2" charset="-78"/>
              </a:rPr>
              <a:t>.</a:t>
            </a:r>
          </a:p>
          <a:p>
            <a:pPr marL="571500" indent="-457200" algn="r" rtl="1">
              <a:buFont typeface="Wingdings" panose="05000000000000000000" pitchFamily="2" charset="2"/>
              <a:buChar char="§"/>
            </a:pPr>
            <a:endParaRPr lang="ar-JO" dirty="0">
              <a:cs typeface="Simplified Arabic" panose="02010000000000000000" pitchFamily="2" charset="-78"/>
            </a:endParaRPr>
          </a:p>
          <a:p>
            <a:pPr marL="571500" indent="-457200" algn="r" rtl="1">
              <a:buFont typeface="Wingdings" panose="05000000000000000000" pitchFamily="2" charset="2"/>
              <a:buChar char="§"/>
            </a:pPr>
            <a:r>
              <a:rPr lang="ar-JO" dirty="0" smtClean="0">
                <a:cs typeface="Simplified Arabic" panose="02010000000000000000" pitchFamily="2" charset="-78"/>
              </a:rPr>
              <a:t> </a:t>
            </a:r>
            <a:r>
              <a:rPr lang="ar-SA" dirty="0" smtClean="0">
                <a:cs typeface="Simplified Arabic" panose="02010000000000000000" pitchFamily="2" charset="-78"/>
              </a:rPr>
              <a:t>ويرى </a:t>
            </a:r>
            <a:r>
              <a:rPr lang="ar-SA" dirty="0">
                <a:cs typeface="Simplified Arabic" panose="02010000000000000000" pitchFamily="2" charset="-78"/>
              </a:rPr>
              <a:t>بيك أن ردود الفعل الانفعالية ليست استجابات مباشرة ولا تلقائية بالنسبة للمثير الخارجي، وإنما يجري تحليل دقيق لهذه المثيرات، وتفسير لها من خلال النظام المعرفي (العقلي) الداخلي وقد ينجم عن عدم الاتساق بين النظام المعرفي الداخلي وبين المثيرات الخارجية، وجود الاضطرابات والمشاكل النفسية</a:t>
            </a:r>
            <a:r>
              <a:rPr lang="ar-SA" dirty="0" smtClean="0">
                <a:cs typeface="Simplified Arabic" panose="02010000000000000000" pitchFamily="2" charset="-78"/>
              </a:rPr>
              <a:t>.</a:t>
            </a:r>
            <a:endParaRPr lang="ar-JO" dirty="0" smtClean="0">
              <a:cs typeface="Simplified Arabic" panose="02010000000000000000" pitchFamily="2" charset="-78"/>
            </a:endParaRPr>
          </a:p>
          <a:p>
            <a:pPr marL="571500" indent="-457200" algn="r" rtl="1">
              <a:buFont typeface="Wingdings" panose="05000000000000000000" pitchFamily="2" charset="2"/>
              <a:buChar char="§"/>
            </a:pPr>
            <a:endParaRPr lang="ar-JO" dirty="0">
              <a:cs typeface="Simplified Arabic" panose="02010000000000000000" pitchFamily="2" charset="-78"/>
            </a:endParaRPr>
          </a:p>
          <a:p>
            <a:pPr marL="571500" indent="-457200" algn="r" rtl="1">
              <a:buFont typeface="Wingdings" panose="05000000000000000000" pitchFamily="2" charset="2"/>
              <a:buChar char="§"/>
            </a:pPr>
            <a:r>
              <a:rPr lang="ar-JO" dirty="0" smtClean="0">
                <a:cs typeface="Simplified Arabic" panose="02010000000000000000" pitchFamily="2" charset="-78"/>
              </a:rPr>
              <a:t>يركز هذا الأسلوب على الاستبصار والذي يؤكد على التعرف وتغيير الأفكار السلبية والمعتقدات المرضية لدى الفرد. </a:t>
            </a:r>
            <a:endParaRPr lang="ar-SA" dirty="0">
              <a:cs typeface="Simplified Arabic" panose="02010000000000000000" pitchFamily="2" charset="-78"/>
            </a:endParaRPr>
          </a:p>
        </p:txBody>
      </p:sp>
    </p:spTree>
    <p:extLst>
      <p:ext uri="{BB962C8B-B14F-4D97-AF65-F5344CB8AC3E}">
        <p14:creationId xmlns:p14="http://schemas.microsoft.com/office/powerpoint/2010/main" val="1045014069"/>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34942"/>
            <a:ext cx="10515600" cy="732155"/>
          </a:xfrm>
        </p:spPr>
        <p:txBody>
          <a:bodyPr/>
          <a:lstStyle/>
          <a:p>
            <a:pPr algn="ctr" rtl="1"/>
            <a:r>
              <a:rPr lang="ar-JO" b="1" dirty="0" smtClean="0">
                <a:latin typeface="Simplified Arabic" panose="02020603050405020304" pitchFamily="18" charset="-78"/>
                <a:cs typeface="Simplified Arabic" panose="02020603050405020304" pitchFamily="18" charset="-78"/>
              </a:rPr>
              <a:t>الهدف الرئيسي</a:t>
            </a:r>
            <a:endParaRPr lang="en-US" b="1" dirty="0">
              <a:latin typeface="Simplified Arabic" panose="02020603050405020304" pitchFamily="18" charset="-78"/>
              <a:cs typeface="Simplified Arabic" panose="02020603050405020304" pitchFamily="18" charset="-78"/>
            </a:endParaRPr>
          </a:p>
        </p:txBody>
      </p:sp>
      <p:sp>
        <p:nvSpPr>
          <p:cNvPr id="3" name="Content Placeholder 2"/>
          <p:cNvSpPr>
            <a:spLocks noGrp="1"/>
          </p:cNvSpPr>
          <p:nvPr>
            <p:ph idx="1"/>
          </p:nvPr>
        </p:nvSpPr>
        <p:spPr>
          <a:xfrm>
            <a:off x="261257" y="1825625"/>
            <a:ext cx="11092543" cy="4351338"/>
          </a:xfrm>
        </p:spPr>
        <p:txBody>
          <a:bodyPr/>
          <a:lstStyle/>
          <a:p>
            <a:pPr algn="r" rtl="1">
              <a:buFont typeface="Wingdings" panose="05000000000000000000" pitchFamily="2" charset="2"/>
              <a:buChar char="§"/>
            </a:pPr>
            <a:r>
              <a:rPr lang="ar-JO" dirty="0" smtClean="0">
                <a:latin typeface="Simplified Arabic" panose="02020603050405020304" pitchFamily="18" charset="-78"/>
                <a:cs typeface="Simplified Arabic" panose="02020603050405020304" pitchFamily="18" charset="-78"/>
              </a:rPr>
              <a:t>هو تغيير الطريقة التي يفكر فيها المسترشد باستخدام أفكارهم الآلية (الأتوماتيكية) للوصول إلى مركز أو جوهر إدراكاته والبدء في تقديم فكرة عن طريق بناء معرفي لديه. ويتم تحقيق ذلك عن طريق تشجيع المسترشد أن يجمع ويتأمل الدلائل ويقيم تلك التي تدعم معتقداته أو لا تدعمها. </a:t>
            </a:r>
          </a:p>
          <a:p>
            <a:pPr algn="r" rtl="1">
              <a:buFont typeface="Wingdings" panose="05000000000000000000" pitchFamily="2" charset="2"/>
              <a:buChar char="§"/>
            </a:pPr>
            <a:endParaRPr lang="ar-JO" dirty="0">
              <a:latin typeface="Simplified Arabic" panose="02020603050405020304" pitchFamily="18" charset="-78"/>
              <a:cs typeface="Simplified Arabic" panose="02020603050405020304" pitchFamily="18" charset="-78"/>
            </a:endParaRPr>
          </a:p>
          <a:p>
            <a:pPr algn="r" rtl="1">
              <a:buFont typeface="Wingdings" panose="05000000000000000000" pitchFamily="2" charset="2"/>
              <a:buChar char="§"/>
            </a:pPr>
            <a:r>
              <a:rPr lang="ar-JO" dirty="0" smtClean="0">
                <a:latin typeface="Simplified Arabic" panose="02020603050405020304" pitchFamily="18" charset="-78"/>
                <a:cs typeface="Simplified Arabic" panose="02020603050405020304" pitchFamily="18" charset="-78"/>
              </a:rPr>
              <a:t>لا بد من معرفة المحتوى المعرفي للفرد من حيث ردة فعله اتجاه الأحداث المزعجة أو تدافع الأفكار حتى نفهم طبيعة الاضطرابات العاطفية. </a:t>
            </a:r>
          </a:p>
          <a:p>
            <a:pPr marL="0" indent="0" algn="r" rtl="1">
              <a:buNone/>
            </a:pPr>
            <a:endParaRPr lang="en-US" dirty="0"/>
          </a:p>
        </p:txBody>
      </p:sp>
    </p:spTree>
    <p:extLst>
      <p:ext uri="{BB962C8B-B14F-4D97-AF65-F5344CB8AC3E}">
        <p14:creationId xmlns:p14="http://schemas.microsoft.com/office/powerpoint/2010/main" val="1344797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41161"/>
          </a:xfrm>
        </p:spPr>
        <p:txBody>
          <a:bodyPr/>
          <a:lstStyle/>
          <a:p>
            <a:pPr algn="ctr" rtl="1"/>
            <a:r>
              <a:rPr lang="ar-JO" b="1" dirty="0" smtClean="0">
                <a:latin typeface="Simplified Arabic" panose="02020603050405020304" pitchFamily="18" charset="-78"/>
                <a:cs typeface="Simplified Arabic" panose="02020603050405020304" pitchFamily="18" charset="-78"/>
              </a:rPr>
              <a:t>الافتراضات النظرية للعلاج المعرفي حسب بيك</a:t>
            </a:r>
            <a:endParaRPr lang="en-US" b="1" dirty="0">
              <a:latin typeface="Simplified Arabic" panose="02020603050405020304" pitchFamily="18" charset="-78"/>
              <a:cs typeface="Simplified Arabic" panose="02020603050405020304" pitchFamily="18" charset="-78"/>
            </a:endParaRPr>
          </a:p>
        </p:txBody>
      </p:sp>
      <p:sp>
        <p:nvSpPr>
          <p:cNvPr id="3" name="Content Placeholder 2"/>
          <p:cNvSpPr>
            <a:spLocks noGrp="1"/>
          </p:cNvSpPr>
          <p:nvPr>
            <p:ph idx="1"/>
          </p:nvPr>
        </p:nvSpPr>
        <p:spPr>
          <a:xfrm>
            <a:off x="1097280" y="1825625"/>
            <a:ext cx="10256520" cy="4351338"/>
          </a:xfrm>
        </p:spPr>
        <p:txBody>
          <a:bodyPr/>
          <a:lstStyle/>
          <a:p>
            <a:pPr marL="514350" indent="-514350" algn="r" rtl="1">
              <a:buFont typeface="+mj-lt"/>
              <a:buAutoNum type="arabicParenR"/>
            </a:pPr>
            <a:r>
              <a:rPr lang="ar-JO" dirty="0" smtClean="0"/>
              <a:t>اتصالات الناس الداخلية من السهل استنتاجها من خلال حديث المسترشد. </a:t>
            </a:r>
          </a:p>
          <a:p>
            <a:pPr marL="514350" indent="-514350" algn="r" rtl="1">
              <a:buFont typeface="+mj-lt"/>
              <a:buAutoNum type="arabicParenR"/>
            </a:pPr>
            <a:endParaRPr lang="ar-JO" dirty="0" smtClean="0"/>
          </a:p>
          <a:p>
            <a:pPr marL="514350" indent="-514350" algn="r" rtl="1">
              <a:buFont typeface="+mj-lt"/>
              <a:buAutoNum type="arabicParenR"/>
            </a:pPr>
            <a:r>
              <a:rPr lang="ar-JO" dirty="0" smtClean="0"/>
              <a:t>أفكار المسترشد ومعتقداته لها معاني شخصية بالنسبة له. </a:t>
            </a:r>
          </a:p>
          <a:p>
            <a:pPr marL="514350" indent="-514350" algn="r" rtl="1">
              <a:buFont typeface="+mj-lt"/>
              <a:buAutoNum type="arabicParenR"/>
            </a:pPr>
            <a:endParaRPr lang="ar-JO" dirty="0" smtClean="0"/>
          </a:p>
          <a:p>
            <a:pPr marL="514350" indent="-514350" algn="r" rtl="1">
              <a:buFont typeface="+mj-lt"/>
              <a:buAutoNum type="arabicParenR"/>
            </a:pPr>
            <a:r>
              <a:rPr lang="ar-JO" dirty="0" smtClean="0"/>
              <a:t>يمكن اكتشاف هذه المعاني الشخصية من خلال المسترشدين أكثر من إعادة تعليمها أو تفسيرها من خلال المرشد. </a:t>
            </a:r>
            <a:endParaRPr lang="en-US" dirty="0"/>
          </a:p>
        </p:txBody>
      </p:sp>
    </p:spTree>
    <p:extLst>
      <p:ext uri="{BB962C8B-B14F-4D97-AF65-F5344CB8AC3E}">
        <p14:creationId xmlns:p14="http://schemas.microsoft.com/office/powerpoint/2010/main" val="3721192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71344"/>
          </a:xfrm>
        </p:spPr>
        <p:txBody>
          <a:bodyPr/>
          <a:lstStyle/>
          <a:p>
            <a:pPr algn="ctr" rtl="1"/>
            <a:r>
              <a:rPr lang="ar-JO" b="1" dirty="0" smtClean="0">
                <a:latin typeface="Simplified Arabic" panose="02020603050405020304" pitchFamily="18" charset="-78"/>
                <a:cs typeface="Simplified Arabic" panose="02020603050405020304" pitchFamily="18" charset="-78"/>
              </a:rPr>
              <a:t>المبادئ الأساسية في العلاج المعرفي</a:t>
            </a:r>
            <a:endParaRPr lang="en-US" b="1" dirty="0">
              <a:latin typeface="Simplified Arabic" panose="02020603050405020304" pitchFamily="18" charset="-78"/>
              <a:cs typeface="Simplified Arabic" panose="02020603050405020304" pitchFamily="18" charset="-78"/>
            </a:endParaRPr>
          </a:p>
        </p:txBody>
      </p:sp>
      <p:sp>
        <p:nvSpPr>
          <p:cNvPr id="3" name="Content Placeholder 2"/>
          <p:cNvSpPr>
            <a:spLocks noGrp="1"/>
          </p:cNvSpPr>
          <p:nvPr>
            <p:ph idx="1"/>
          </p:nvPr>
        </p:nvSpPr>
        <p:spPr>
          <a:xfrm>
            <a:off x="496389" y="1825625"/>
            <a:ext cx="10857411" cy="4351338"/>
          </a:xfrm>
        </p:spPr>
        <p:txBody>
          <a:bodyPr>
            <a:normAutofit/>
          </a:bodyPr>
          <a:lstStyle/>
          <a:p>
            <a:pPr marL="514350" indent="-514350" algn="r" rtl="1">
              <a:buFont typeface="+mj-lt"/>
              <a:buAutoNum type="arabicParenR"/>
            </a:pPr>
            <a:r>
              <a:rPr lang="ar-JO" dirty="0" smtClean="0">
                <a:latin typeface="Simplified Arabic" panose="02020603050405020304" pitchFamily="18" charset="-78"/>
                <a:cs typeface="Simplified Arabic" panose="02020603050405020304" pitchFamily="18" charset="-78"/>
              </a:rPr>
              <a:t>أبدى بيك اهتمام كبير في الأفكار الأوتوماتيكية للمسترشد والتي عرفها بأنها: أفكار شخصية تعمل على تنبيهه بسبب مثير معين والتي بدورها تؤدي إلى ردود فعل انفعالية/ عاطفية. </a:t>
            </a:r>
          </a:p>
          <a:p>
            <a:pPr marL="514350" indent="-514350" algn="r" rtl="1">
              <a:buFont typeface="+mj-lt"/>
              <a:buAutoNum type="arabicParenR"/>
            </a:pPr>
            <a:endParaRPr lang="ar-JO" dirty="0">
              <a:latin typeface="Simplified Arabic" panose="02020603050405020304" pitchFamily="18" charset="-78"/>
              <a:cs typeface="Simplified Arabic" panose="02020603050405020304" pitchFamily="18" charset="-78"/>
            </a:endParaRPr>
          </a:p>
          <a:p>
            <a:pPr marL="514350" indent="-514350" algn="r" rtl="1">
              <a:buFont typeface="+mj-lt"/>
              <a:buAutoNum type="arabicParenR"/>
            </a:pPr>
            <a:r>
              <a:rPr lang="ar-JO" dirty="0" smtClean="0">
                <a:latin typeface="Simplified Arabic" panose="02020603050405020304" pitchFamily="18" charset="-78"/>
                <a:cs typeface="Simplified Arabic" panose="02020603050405020304" pitchFamily="18" charset="-78"/>
              </a:rPr>
              <a:t>اهتم بيك بمحتوى الأحلام للأشخاص المكتئبين والذين يعملون على تحويل الغضب نحو ذاتهم. وأفاد بأن الغضب الموجه نحو الذات له أساس بسبب تفسيرات المسترشد وطريقة تفكيره. </a:t>
            </a:r>
          </a:p>
          <a:p>
            <a:pPr marL="514350" indent="-514350" algn="r" rtl="1">
              <a:buFont typeface="+mj-lt"/>
              <a:buAutoNum type="arabicParenR"/>
            </a:pPr>
            <a:endParaRPr lang="ar-JO" dirty="0">
              <a:latin typeface="Simplified Arabic" panose="02020603050405020304" pitchFamily="18" charset="-78"/>
              <a:cs typeface="Simplified Arabic" panose="02020603050405020304" pitchFamily="18" charset="-78"/>
            </a:endParaRPr>
          </a:p>
          <a:p>
            <a:pPr marL="514350" indent="-514350" algn="r" rtl="1">
              <a:buFont typeface="+mj-lt"/>
              <a:buAutoNum type="arabicParenR"/>
            </a:pPr>
            <a:r>
              <a:rPr lang="ar-JO" dirty="0" smtClean="0">
                <a:latin typeface="Simplified Arabic" panose="02020603050405020304" pitchFamily="18" charset="-78"/>
                <a:cs typeface="Simplified Arabic" panose="02020603050405020304" pitchFamily="18" charset="-78"/>
              </a:rPr>
              <a:t>يرى أصحاب هذا الاتجاه أن المشكلات النفسية تنبع من عمليات التفكير الخاطئة والاستدلالات الخاطئة المبنية على معلومات خاطئة، والفشل في التمييز بين الخيال والواقع. </a:t>
            </a:r>
            <a:endParaRPr lang="en-US"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632878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547257"/>
            <a:ext cx="10515600" cy="3629706"/>
          </a:xfrm>
        </p:spPr>
        <p:txBody>
          <a:bodyPr>
            <a:normAutofit/>
          </a:bodyPr>
          <a:lstStyle/>
          <a:p>
            <a:pPr marL="0" indent="0" algn="ctr" rtl="1">
              <a:buNone/>
            </a:pPr>
            <a:r>
              <a:rPr lang="ar-JO" sz="4400" b="1" dirty="0" smtClean="0">
                <a:latin typeface="Simplified Arabic" panose="02020603050405020304" pitchFamily="18" charset="-78"/>
                <a:cs typeface="Simplified Arabic" panose="02020603050405020304" pitchFamily="18" charset="-78"/>
              </a:rPr>
              <a:t>التشوهات المعرفية </a:t>
            </a:r>
            <a:endParaRPr lang="en-US" sz="4400" b="1"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774806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4949" y="483326"/>
            <a:ext cx="11430000" cy="6087291"/>
          </a:xfrm>
        </p:spPr>
        <p:txBody>
          <a:bodyPr>
            <a:normAutofit fontScale="92500"/>
          </a:bodyPr>
          <a:lstStyle/>
          <a:p>
            <a:pPr marL="0" indent="0" algn="r" rtl="1">
              <a:buNone/>
            </a:pPr>
            <a:r>
              <a:rPr lang="ar-JO" b="1" dirty="0" smtClean="0"/>
              <a:t>1) الاستدلالات العشوائية: </a:t>
            </a:r>
            <a:r>
              <a:rPr lang="ar-JO" dirty="0" smtClean="0"/>
              <a:t>التفكير بنتائج سلبية من غير أن يكون هنالك دلال واقعية. </a:t>
            </a:r>
          </a:p>
          <a:p>
            <a:pPr marL="514350" indent="-514350" algn="r" rtl="1">
              <a:buFont typeface="+mj-lt"/>
              <a:buAutoNum type="arabicPeriod"/>
            </a:pPr>
            <a:endParaRPr lang="ar-JO" dirty="0" smtClean="0"/>
          </a:p>
          <a:p>
            <a:pPr marL="0" indent="0" algn="r" rtl="1">
              <a:buNone/>
            </a:pPr>
            <a:r>
              <a:rPr lang="ar-JO" b="1" dirty="0" smtClean="0"/>
              <a:t>2) التجريد الانتقائي: </a:t>
            </a:r>
            <a:r>
              <a:rPr lang="ar-JO" dirty="0" smtClean="0"/>
              <a:t>الوصول إلى استنتاجات متعمدة بناء على حادثة واحدة فقط، وفي هذه الحالة يتم تجاهل المعلومات الأخرى كما يتم تجاهل المعنى الحقيقي للحديث. وهنا يتم تركيز المسترشد على الأحداث التي تخص الفشل والحرمان وينسى الأحداث الأخرى (قياس أخطائه وضعفه بدلا من أن يقيس نجاحاته). </a:t>
            </a:r>
          </a:p>
          <a:p>
            <a:pPr marL="514350" indent="-514350" algn="r" rtl="1">
              <a:buFont typeface="+mj-lt"/>
              <a:buAutoNum type="arabicPeriod"/>
            </a:pPr>
            <a:endParaRPr lang="ar-JO" dirty="0" smtClean="0"/>
          </a:p>
          <a:p>
            <a:pPr marL="0" indent="0" algn="r" rtl="1">
              <a:buNone/>
            </a:pPr>
            <a:r>
              <a:rPr lang="ar-JO" b="1" dirty="0" smtClean="0"/>
              <a:t>3) التعميم المبالغ به: </a:t>
            </a:r>
            <a:r>
              <a:rPr lang="ar-JO" dirty="0" smtClean="0"/>
              <a:t>يتضمن تبني معتقدات معينة بناء على حادثة واحدة وتعميمها على حوادث غير مشابهة. مثال: إذا واجهت صعوبة كمرشد في التعامل مع مراهق ما، سوف تظن بأنك غير قادر على إرشاد المراهقين بوجه عام. </a:t>
            </a:r>
          </a:p>
          <a:p>
            <a:pPr marL="514350" indent="-514350" algn="r" rtl="1">
              <a:buFont typeface="+mj-lt"/>
              <a:buAutoNum type="arabicPeriod"/>
            </a:pPr>
            <a:endParaRPr lang="ar-JO" dirty="0" smtClean="0"/>
          </a:p>
          <a:p>
            <a:pPr marL="0" indent="0" algn="r" rtl="1">
              <a:buNone/>
            </a:pPr>
            <a:r>
              <a:rPr lang="ar-JO" b="1" dirty="0" smtClean="0"/>
              <a:t>4) التضخيم والتضعيف: </a:t>
            </a:r>
            <a:r>
              <a:rPr lang="ar-JO" dirty="0" smtClean="0"/>
              <a:t>يتضمن إدراك موقف بطريقة أكبر أو اقل مما تستحق. </a:t>
            </a:r>
          </a:p>
          <a:p>
            <a:pPr marL="514350" indent="-514350" algn="r" rtl="1">
              <a:buFont typeface="+mj-lt"/>
              <a:buAutoNum type="arabicPeriod"/>
            </a:pPr>
            <a:endParaRPr lang="ar-JO" dirty="0" smtClean="0"/>
          </a:p>
          <a:p>
            <a:pPr marL="0" indent="0" algn="r" rtl="1">
              <a:buNone/>
            </a:pPr>
            <a:r>
              <a:rPr lang="ar-JO" b="1" dirty="0" smtClean="0">
                <a:latin typeface="Simplified Arabic" panose="02020603050405020304" pitchFamily="18" charset="-78"/>
                <a:cs typeface="Simplified Arabic" panose="02020603050405020304" pitchFamily="18" charset="-78"/>
              </a:rPr>
              <a:t>5) النزعة </a:t>
            </a:r>
            <a:r>
              <a:rPr lang="ar-JO" b="1" dirty="0">
                <a:latin typeface="Simplified Arabic" panose="02020603050405020304" pitchFamily="18" charset="-78"/>
                <a:cs typeface="Simplified Arabic" panose="02020603050405020304" pitchFamily="18" charset="-78"/>
              </a:rPr>
              <a:t>نحو الذات (الشخصنة): </a:t>
            </a:r>
            <a:r>
              <a:rPr lang="ar-JO" dirty="0">
                <a:latin typeface="Simplified Arabic" panose="02020603050405020304" pitchFamily="18" charset="-78"/>
                <a:cs typeface="Simplified Arabic" panose="02020603050405020304" pitchFamily="18" charset="-78"/>
              </a:rPr>
              <a:t>يعزو الفرد الاحداث الخارجية لنفسه، حتى ولم يكن لديه علاقة بالموضوع. </a:t>
            </a:r>
          </a:p>
          <a:p>
            <a:pPr marL="514350" indent="-514350" algn="r" rtl="1">
              <a:buFont typeface="+mj-lt"/>
              <a:buAutoNum type="arabicPeriod"/>
            </a:pPr>
            <a:endParaRPr lang="ar-JO" dirty="0" smtClean="0"/>
          </a:p>
          <a:p>
            <a:pPr marL="514350" indent="-514350" algn="r" rtl="1">
              <a:buFont typeface="+mj-lt"/>
              <a:buAutoNum type="arabicPeriod"/>
            </a:pPr>
            <a:endParaRPr lang="en-US" dirty="0"/>
          </a:p>
        </p:txBody>
      </p:sp>
    </p:spTree>
    <p:extLst>
      <p:ext uri="{BB962C8B-B14F-4D97-AF65-F5344CB8AC3E}">
        <p14:creationId xmlns:p14="http://schemas.microsoft.com/office/powerpoint/2010/main" val="3843176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817" y="391886"/>
            <a:ext cx="11730445" cy="6165668"/>
          </a:xfrm>
        </p:spPr>
        <p:txBody>
          <a:bodyPr>
            <a:normAutofit fontScale="92500" lnSpcReduction="10000"/>
          </a:bodyPr>
          <a:lstStyle/>
          <a:p>
            <a:pPr marL="0" indent="0" algn="r" rtl="1">
              <a:buNone/>
            </a:pPr>
            <a:endParaRPr lang="ar-JO" sz="3300" dirty="0" smtClean="0">
              <a:latin typeface="Simplified Arabic" panose="02020603050405020304" pitchFamily="18" charset="-78"/>
              <a:cs typeface="Simplified Arabic" panose="02020603050405020304" pitchFamily="18" charset="-78"/>
            </a:endParaRPr>
          </a:p>
          <a:p>
            <a:pPr marL="0" indent="0" algn="r" rtl="1">
              <a:buNone/>
            </a:pPr>
            <a:r>
              <a:rPr lang="ar-JO" sz="3300" b="1" dirty="0" smtClean="0">
                <a:latin typeface="Simplified Arabic" panose="02020603050405020304" pitchFamily="18" charset="-78"/>
                <a:cs typeface="Simplified Arabic" panose="02020603050405020304" pitchFamily="18" charset="-78"/>
              </a:rPr>
              <a:t>6) العنونة الخاطئة: </a:t>
            </a:r>
            <a:r>
              <a:rPr lang="ar-JO" sz="3300" dirty="0" smtClean="0">
                <a:latin typeface="Simplified Arabic" panose="02020603050405020304" pitchFamily="18" charset="-78"/>
                <a:cs typeface="Simplified Arabic" panose="02020603050405020304" pitchFamily="18" charset="-78"/>
              </a:rPr>
              <a:t>تصوير هوية الفرد على أساس أخطاء الفرد وعيوبه التي حدثت في الماضي، والسماح لها في تحديد هوية المسترشد من خلالهم. </a:t>
            </a:r>
          </a:p>
          <a:p>
            <a:pPr marL="0" indent="0" algn="r" rtl="1">
              <a:buNone/>
            </a:pPr>
            <a:endParaRPr lang="ar-JO" sz="3300" dirty="0" smtClean="0">
              <a:latin typeface="Simplified Arabic" panose="02020603050405020304" pitchFamily="18" charset="-78"/>
              <a:cs typeface="Simplified Arabic" panose="02020603050405020304" pitchFamily="18" charset="-78"/>
            </a:endParaRPr>
          </a:p>
          <a:p>
            <a:pPr marL="0" indent="0" algn="r" rtl="1">
              <a:buNone/>
            </a:pPr>
            <a:r>
              <a:rPr lang="ar-JO" sz="3300" b="1" dirty="0" smtClean="0">
                <a:latin typeface="Simplified Arabic" panose="02020603050405020304" pitchFamily="18" charset="-78"/>
                <a:cs typeface="Simplified Arabic" panose="02020603050405020304" pitchFamily="18" charset="-78"/>
              </a:rPr>
              <a:t>7) التفكير ذو القطب الواحد: </a:t>
            </a:r>
            <a:r>
              <a:rPr lang="ar-JO" sz="3300" dirty="0" smtClean="0">
                <a:latin typeface="Simplified Arabic" panose="02020603050405020304" pitchFamily="18" charset="-78"/>
                <a:cs typeface="Simplified Arabic" panose="02020603050405020304" pitchFamily="18" charset="-78"/>
              </a:rPr>
              <a:t>التفكير وتفسير الاحداث إما بطريقة مأساوية أو ممتازة لا حل وسط بينهما، ويتم وصف الأحداث على إما أنها بيضاء أو سوداء فقط لا يوجد حل رمادي. </a:t>
            </a:r>
            <a:endParaRPr lang="en-US" sz="3300" dirty="0" smtClean="0">
              <a:latin typeface="Simplified Arabic" panose="02020603050405020304" pitchFamily="18" charset="-78"/>
              <a:cs typeface="Simplified Arabic" panose="02020603050405020304" pitchFamily="18" charset="-78"/>
            </a:endParaRPr>
          </a:p>
          <a:p>
            <a:pPr marL="0" indent="0" algn="r" rtl="1">
              <a:buNone/>
            </a:pPr>
            <a:endParaRPr lang="en-US" sz="3300" dirty="0" smtClean="0">
              <a:latin typeface="Simplified Arabic" panose="02020603050405020304" pitchFamily="18" charset="-78"/>
              <a:cs typeface="Simplified Arabic" panose="02020603050405020304" pitchFamily="18" charset="-78"/>
            </a:endParaRPr>
          </a:p>
          <a:p>
            <a:pPr marL="0" indent="0" algn="r" rtl="1">
              <a:buNone/>
            </a:pPr>
            <a:r>
              <a:rPr lang="en-US" sz="3300" b="1" dirty="0" smtClean="0">
                <a:latin typeface="Simplified Arabic" panose="02020603050405020304" pitchFamily="18" charset="-78"/>
                <a:cs typeface="Simplified Arabic" panose="02020603050405020304" pitchFamily="18" charset="-78"/>
              </a:rPr>
              <a:t>8</a:t>
            </a:r>
            <a:r>
              <a:rPr lang="ar-JO" sz="3300" b="1" dirty="0" smtClean="0">
                <a:latin typeface="Simplified Arabic" panose="02020603050405020304" pitchFamily="18" charset="-78"/>
                <a:cs typeface="Simplified Arabic" panose="02020603050405020304" pitchFamily="18" charset="-78"/>
              </a:rPr>
              <a:t>) الكل مقابل </a:t>
            </a:r>
            <a:r>
              <a:rPr lang="ar-JO" sz="3300" b="1" dirty="0" err="1" smtClean="0">
                <a:latin typeface="Simplified Arabic" panose="02020603050405020304" pitchFamily="18" charset="-78"/>
                <a:cs typeface="Simplified Arabic" panose="02020603050405020304" pitchFamily="18" charset="-78"/>
              </a:rPr>
              <a:t>اللاشي</a:t>
            </a:r>
            <a:r>
              <a:rPr lang="ar-JO" sz="3300" b="1" dirty="0" smtClean="0">
                <a:latin typeface="Simplified Arabic" panose="02020603050405020304" pitchFamily="18" charset="-78"/>
                <a:cs typeface="Simplified Arabic" panose="02020603050405020304" pitchFamily="18" charset="-78"/>
              </a:rPr>
              <a:t>: </a:t>
            </a:r>
            <a:r>
              <a:rPr lang="ar-JO" sz="3300" dirty="0" smtClean="0">
                <a:latin typeface="Simplified Arabic" panose="02020603050405020304" pitchFamily="18" charset="-78"/>
                <a:cs typeface="Simplified Arabic" panose="02020603050405020304" pitchFamily="18" charset="-78"/>
              </a:rPr>
              <a:t>مثال: إذا لم تكن الأول فأنت بالتأكيد الأخير/ إذا لم آخذ الدرجة النهائية في الامتحان فأنا فاشل/ إذا لم يسير هذا النشاط على أكمل وجه فبالتأكيد أنا فاشل.</a:t>
            </a:r>
          </a:p>
          <a:p>
            <a:pPr algn="r" rtl="1"/>
            <a:endParaRPr lang="ar-JO" sz="3300" dirty="0" smtClean="0">
              <a:latin typeface="Simplified Arabic" panose="02020603050405020304" pitchFamily="18" charset="-78"/>
              <a:cs typeface="Simplified Arabic" panose="02020603050405020304" pitchFamily="18" charset="-78"/>
            </a:endParaRPr>
          </a:p>
          <a:p>
            <a:pPr marL="0" indent="0" algn="r" rtl="1">
              <a:buNone/>
            </a:pPr>
            <a:r>
              <a:rPr lang="ar-JO" sz="3300" b="1" dirty="0" smtClean="0">
                <a:latin typeface="Simplified Arabic" panose="02020603050405020304" pitchFamily="18" charset="-78"/>
                <a:cs typeface="Simplified Arabic" panose="02020603050405020304" pitchFamily="18" charset="-78"/>
              </a:rPr>
              <a:t>9) قراءة الأفكار: </a:t>
            </a:r>
            <a:r>
              <a:rPr lang="ar-JO" sz="3300" dirty="0" smtClean="0">
                <a:latin typeface="Simplified Arabic" panose="02020603050405020304" pitchFamily="18" charset="-78"/>
                <a:cs typeface="Simplified Arabic" panose="02020603050405020304" pitchFamily="18" charset="-78"/>
              </a:rPr>
              <a:t>مثال: يمكنني الجزم بأن الآخرين لا يحبونني.</a:t>
            </a:r>
          </a:p>
          <a:p>
            <a:pPr marL="0" indent="0" algn="r" rtl="1">
              <a:buNone/>
            </a:pPr>
            <a:endParaRPr lang="ar-JO" sz="3300" dirty="0" smtClean="0">
              <a:latin typeface="Simplified Arabic" panose="02020603050405020304" pitchFamily="18" charset="-78"/>
              <a:cs typeface="Simplified Arabic" panose="02020603050405020304" pitchFamily="18" charset="-78"/>
            </a:endParaRPr>
          </a:p>
          <a:p>
            <a:pPr marL="0" indent="0" algn="r" rtl="1">
              <a:buNone/>
            </a:pPr>
            <a:r>
              <a:rPr lang="ar-JO" sz="3300" b="1" dirty="0" smtClean="0">
                <a:latin typeface="Simplified Arabic" panose="02020603050405020304" pitchFamily="18" charset="-78"/>
                <a:cs typeface="Simplified Arabic" panose="02020603050405020304" pitchFamily="18" charset="-78"/>
              </a:rPr>
              <a:t>10) القفز </a:t>
            </a:r>
            <a:r>
              <a:rPr lang="ar-JO" sz="3300" b="1" dirty="0">
                <a:latin typeface="Simplified Arabic" panose="02020603050405020304" pitchFamily="18" charset="-78"/>
                <a:cs typeface="Simplified Arabic" panose="02020603050405020304" pitchFamily="18" charset="-78"/>
              </a:rPr>
              <a:t>إلى </a:t>
            </a:r>
            <a:r>
              <a:rPr lang="ar-JO" sz="3300" b="1" dirty="0" smtClean="0">
                <a:latin typeface="Simplified Arabic" panose="02020603050405020304" pitchFamily="18" charset="-78"/>
                <a:cs typeface="Simplified Arabic" panose="02020603050405020304" pitchFamily="18" charset="-78"/>
              </a:rPr>
              <a:t>الاستنتاجات: مثال: </a:t>
            </a:r>
            <a:r>
              <a:rPr lang="ar-JO" sz="3300" dirty="0" smtClean="0">
                <a:latin typeface="Simplified Arabic" panose="02020603050405020304" pitchFamily="18" charset="-78"/>
                <a:cs typeface="Simplified Arabic" panose="02020603050405020304" pitchFamily="18" charset="-78"/>
              </a:rPr>
              <a:t>إذا </a:t>
            </a:r>
            <a:r>
              <a:rPr lang="ar-JO" sz="3300" dirty="0">
                <a:latin typeface="Simplified Arabic" panose="02020603050405020304" pitchFamily="18" charset="-78"/>
                <a:cs typeface="Simplified Arabic" panose="02020603050405020304" pitchFamily="18" charset="-78"/>
              </a:rPr>
              <a:t>لم </a:t>
            </a:r>
            <a:r>
              <a:rPr lang="ar-JO" sz="3300" dirty="0" smtClean="0">
                <a:latin typeface="Simplified Arabic" panose="02020603050405020304" pitchFamily="18" charset="-78"/>
                <a:cs typeface="Simplified Arabic" panose="02020603050405020304" pitchFamily="18" charset="-78"/>
              </a:rPr>
              <a:t>يتصلوا </a:t>
            </a:r>
            <a:r>
              <a:rPr lang="ar-JO" sz="3300" dirty="0">
                <a:latin typeface="Simplified Arabic" panose="02020603050405020304" pitchFamily="18" charset="-78"/>
                <a:cs typeface="Simplified Arabic" panose="02020603050405020304" pitchFamily="18" charset="-78"/>
              </a:rPr>
              <a:t>لغاية </a:t>
            </a:r>
            <a:r>
              <a:rPr lang="ar-JO" sz="3300" dirty="0" smtClean="0">
                <a:latin typeface="Simplified Arabic" panose="02020603050405020304" pitchFamily="18" charset="-78"/>
                <a:cs typeface="Simplified Arabic" panose="02020603050405020304" pitchFamily="18" charset="-78"/>
              </a:rPr>
              <a:t>اللحظة، </a:t>
            </a:r>
            <a:r>
              <a:rPr lang="ar-JO" sz="3300" dirty="0">
                <a:latin typeface="Simplified Arabic" panose="02020603050405020304" pitchFamily="18" charset="-78"/>
                <a:cs typeface="Simplified Arabic" panose="02020603050405020304" pitchFamily="18" charset="-78"/>
              </a:rPr>
              <a:t>فلابد أنه حدث شيئا </a:t>
            </a:r>
            <a:r>
              <a:rPr lang="ar-JO" sz="3300" dirty="0" smtClean="0">
                <a:latin typeface="Simplified Arabic" panose="02020603050405020304" pitchFamily="18" charset="-78"/>
                <a:cs typeface="Simplified Arabic" panose="02020603050405020304" pitchFamily="18" charset="-78"/>
              </a:rPr>
              <a:t>سيئا. </a:t>
            </a:r>
            <a:endParaRPr lang="ar-JO" sz="3300" dirty="0">
              <a:latin typeface="Simplified Arabic" panose="02020603050405020304" pitchFamily="18" charset="-78"/>
              <a:cs typeface="Simplified Arabic" panose="02020603050405020304" pitchFamily="18" charset="-78"/>
            </a:endParaRPr>
          </a:p>
          <a:p>
            <a:pPr algn="r" rtl="1"/>
            <a:endParaRPr lang="ar-JO" dirty="0" smtClean="0"/>
          </a:p>
          <a:p>
            <a:pPr algn="r" rtl="1"/>
            <a:endParaRPr lang="ar-JO" dirty="0" smtClean="0"/>
          </a:p>
          <a:p>
            <a:pPr marL="0" indent="0" algn="r" rtl="1">
              <a:buNone/>
            </a:pPr>
            <a:endParaRPr lang="ar-JO" dirty="0" smtClean="0"/>
          </a:p>
          <a:p>
            <a:pPr algn="r" rtl="1"/>
            <a:endParaRPr lang="ar-JO" dirty="0" smtClean="0"/>
          </a:p>
          <a:p>
            <a:pPr marL="0" indent="0" algn="r" rtl="1">
              <a:buNone/>
            </a:pPr>
            <a:endParaRPr lang="ar-JO" dirty="0" smtClean="0"/>
          </a:p>
          <a:p>
            <a:pPr marL="0" indent="0" algn="r" rtl="1">
              <a:buNone/>
            </a:pPr>
            <a:endParaRPr lang="ar-JO" dirty="0" smtClean="0"/>
          </a:p>
          <a:p>
            <a:pPr marL="0" indent="0" algn="r" rtl="1">
              <a:buNone/>
            </a:pPr>
            <a:endParaRPr lang="en-US" dirty="0"/>
          </a:p>
        </p:txBody>
      </p:sp>
    </p:spTree>
    <p:extLst>
      <p:ext uri="{BB962C8B-B14F-4D97-AF65-F5344CB8AC3E}">
        <p14:creationId xmlns:p14="http://schemas.microsoft.com/office/powerpoint/2010/main" val="2793480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614589"/>
          </a:xfrm>
        </p:spPr>
        <p:txBody>
          <a:bodyPr>
            <a:normAutofit/>
          </a:bodyPr>
          <a:lstStyle/>
          <a:p>
            <a:pPr algn="ctr" rtl="1"/>
            <a:r>
              <a:rPr lang="ar-SA" sz="3600" b="1" dirty="0" smtClean="0">
                <a:cs typeface="Simplified Arabic" panose="02010000000000000000" pitchFamily="2" charset="-78"/>
              </a:rPr>
              <a:t>الإرشاد المعرفي للاضطرابات النفسية:</a:t>
            </a:r>
            <a:endParaRPr lang="ar-SA" sz="3600" b="1" dirty="0">
              <a:cs typeface="Simplified Arabic" panose="02010000000000000000" pitchFamily="2" charset="-78"/>
            </a:endParaRPr>
          </a:p>
        </p:txBody>
      </p:sp>
      <p:sp>
        <p:nvSpPr>
          <p:cNvPr id="3" name="عنصر نائب للمحتوى 2"/>
          <p:cNvSpPr>
            <a:spLocks noGrp="1"/>
          </p:cNvSpPr>
          <p:nvPr>
            <p:ph idx="1"/>
          </p:nvPr>
        </p:nvSpPr>
        <p:spPr>
          <a:xfrm>
            <a:off x="274321" y="1371600"/>
            <a:ext cx="11560628" cy="4805363"/>
          </a:xfrm>
        </p:spPr>
        <p:txBody>
          <a:bodyPr>
            <a:normAutofit/>
          </a:bodyPr>
          <a:lstStyle/>
          <a:p>
            <a:pPr marL="114300" indent="0" algn="r" rtl="1">
              <a:buNone/>
            </a:pPr>
            <a:r>
              <a:rPr lang="ar-SA" dirty="0" smtClean="0">
                <a:cs typeface="Simplified Arabic" panose="02010000000000000000" pitchFamily="2" charset="-78"/>
              </a:rPr>
              <a:t>1</a:t>
            </a:r>
            <a:r>
              <a:rPr lang="ar-JO" dirty="0" smtClean="0">
                <a:cs typeface="Simplified Arabic" panose="02010000000000000000" pitchFamily="2" charset="-78"/>
              </a:rPr>
              <a:t>) </a:t>
            </a:r>
            <a:r>
              <a:rPr lang="ar-SA" dirty="0" smtClean="0">
                <a:cs typeface="Simplified Arabic" panose="02010000000000000000" pitchFamily="2" charset="-78"/>
              </a:rPr>
              <a:t>تعد </a:t>
            </a:r>
            <a:r>
              <a:rPr lang="ar-SA" dirty="0">
                <a:cs typeface="Simplified Arabic" panose="02010000000000000000" pitchFamily="2" charset="-78"/>
              </a:rPr>
              <a:t>الاستجابات الانفعالية أو المشكلات النفسية نتاج التفكير الخاطئ عند الشخص. وبالتالي فإن الإرشاد المعرفي يتضمن الطرائق والأساليب كلها التي من شأنها تصحيح التفكير الخاطئ عند المسترشد، بحيث تصحح صورة الواقع في نظره، ويصبح تفكيره منطقياً. ولذلك يكون الإرشاد المعرفي أكثر فاعلية مع الأشخاص الذين لديهم قدرة على الاستبطان </a:t>
            </a:r>
            <a:r>
              <a:rPr lang="en-US" dirty="0">
                <a:cs typeface="Simplified Arabic" panose="02010000000000000000" pitchFamily="2" charset="-78"/>
              </a:rPr>
              <a:t>Introspection</a:t>
            </a:r>
            <a:r>
              <a:rPr lang="ar-SA" dirty="0">
                <a:cs typeface="Simplified Arabic" panose="02010000000000000000" pitchFamily="2" charset="-78"/>
              </a:rPr>
              <a:t> ، والتروي </a:t>
            </a:r>
            <a:r>
              <a:rPr lang="en-US" dirty="0">
                <a:cs typeface="Simplified Arabic" panose="02010000000000000000" pitchFamily="2" charset="-78"/>
              </a:rPr>
              <a:t>Reflection</a:t>
            </a:r>
            <a:r>
              <a:rPr lang="ar-SA" dirty="0">
                <a:cs typeface="Simplified Arabic" panose="02010000000000000000" pitchFamily="2" charset="-78"/>
              </a:rPr>
              <a:t>، والذين يمكنهم التفكير بشكل مناسب في مجال حياتهم خارج إطار المشكلة.</a:t>
            </a:r>
          </a:p>
          <a:p>
            <a:pPr marL="114300" indent="0" algn="r" rtl="1">
              <a:buNone/>
            </a:pPr>
            <a:endParaRPr lang="ar-SA" dirty="0">
              <a:cs typeface="Simplified Arabic" panose="02010000000000000000" pitchFamily="2" charset="-78"/>
            </a:endParaRPr>
          </a:p>
          <a:p>
            <a:pPr marL="114300" indent="0" algn="r" rtl="1">
              <a:buNone/>
            </a:pPr>
            <a:r>
              <a:rPr lang="ar-SA" dirty="0" smtClean="0">
                <a:cs typeface="Simplified Arabic" panose="02010000000000000000" pitchFamily="2" charset="-78"/>
              </a:rPr>
              <a:t>2</a:t>
            </a:r>
            <a:r>
              <a:rPr lang="ar-JO" dirty="0" smtClean="0">
                <a:cs typeface="Simplified Arabic" panose="02010000000000000000" pitchFamily="2" charset="-78"/>
              </a:rPr>
              <a:t>) </a:t>
            </a:r>
            <a:r>
              <a:rPr lang="ar-SA" dirty="0" smtClean="0">
                <a:cs typeface="Simplified Arabic" panose="02010000000000000000" pitchFamily="2" charset="-78"/>
              </a:rPr>
              <a:t>أما </a:t>
            </a:r>
            <a:r>
              <a:rPr lang="ar-SA" dirty="0">
                <a:cs typeface="Simplified Arabic" panose="02010000000000000000" pitchFamily="2" charset="-78"/>
              </a:rPr>
              <a:t>العلاقة بين المرشد والمسترشد في هذا النوع من الإرشاد، فيجب أن تتصف بالتقبل والتعاون والدفء العاطفي والمشاركة الوجدانية للمسترشد. ولذلك يجب على المرشد أن يكون حساساً لحاجات المسترشد عند مناقشة موضوعات معينة في الجلسات الإرشادية.</a:t>
            </a:r>
          </a:p>
        </p:txBody>
      </p:sp>
    </p:spTree>
    <p:extLst>
      <p:ext uri="{BB962C8B-B14F-4D97-AF65-F5344CB8AC3E}">
        <p14:creationId xmlns:p14="http://schemas.microsoft.com/office/powerpoint/2010/main" val="3939724321"/>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472</TotalTime>
  <Words>1404</Words>
  <Application>Microsoft Office PowerPoint</Application>
  <PresentationFormat>Widescreen</PresentationFormat>
  <Paragraphs>109</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Calibri Light</vt:lpstr>
      <vt:lpstr>Simplified Arabic</vt:lpstr>
      <vt:lpstr>Times New Roman</vt:lpstr>
      <vt:lpstr>Wingdings</vt:lpstr>
      <vt:lpstr>Office Theme</vt:lpstr>
      <vt:lpstr>PowerPoint Presentation</vt:lpstr>
      <vt:lpstr> نظرية الإرشاد أو العلاج المعرفي عند بيك: Beck’s Cognitive Therapy </vt:lpstr>
      <vt:lpstr>الهدف الرئيسي</vt:lpstr>
      <vt:lpstr>الافتراضات النظرية للعلاج المعرفي حسب بيك</vt:lpstr>
      <vt:lpstr>المبادئ الأساسية في العلاج المعرفي</vt:lpstr>
      <vt:lpstr>PowerPoint Presentation</vt:lpstr>
      <vt:lpstr>PowerPoint Presentation</vt:lpstr>
      <vt:lpstr>PowerPoint Presentation</vt:lpstr>
      <vt:lpstr>الإرشاد المعرفي للاضطرابات النفسية:</vt:lpstr>
      <vt:lpstr>الإرشاد المعرفي للاضطرابات النفسية:</vt:lpstr>
      <vt:lpstr>الإرشاد المعرفي للاضطرابات النفسية:</vt:lpstr>
      <vt:lpstr>من أبرز التصورات الخاطئة التي يكثر وجودها عند المسترشدين :</vt:lpstr>
      <vt:lpstr>من أبرز التصورات الخاطئة التي يكثر وجودها عند المسترشدين :</vt:lpstr>
      <vt:lpstr>في حين تكون التصورات الخاطئة لدى الشخص الذي يعد نفسه مهماً كالآتي:</vt:lpstr>
      <vt:lpstr>عمل المرشد النفسي:</vt:lpstr>
      <vt:lpstr>PowerPoint Presentation</vt:lpstr>
      <vt:lpstr>عمل المسترشد:</vt:lpstr>
    </vt:vector>
  </TitlesOfParts>
  <Company>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نظرية الإرشاد أو العلاج المعرفي عند بيك: Beck’s Cognitive Therapy</dc:title>
  <dc:creator>User</dc:creator>
  <cp:lastModifiedBy>User</cp:lastModifiedBy>
  <cp:revision>28</cp:revision>
  <dcterms:created xsi:type="dcterms:W3CDTF">2021-04-18T04:55:08Z</dcterms:created>
  <dcterms:modified xsi:type="dcterms:W3CDTF">2024-11-28T14:29:42Z</dcterms:modified>
</cp:coreProperties>
</file>