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Lst>
  <p:sldSz cy="6858000" cx="9144000"/>
  <p:notesSz cx="9144000" cy="6858000"/>
  <p:embeddedFontLst>
    <p:embeddedFont>
      <p:font typeface="Noto Sans Symbols"/>
      <p:regular r:id="rId91"/>
      <p:bold r:id="rId9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93" roundtripDataSignature="AMtx7mg1RFfThue795RnPxv/rhcpr/hV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0A6198-06E4-46F0-AA41-78F3447B7E2D}">
  <a:tblStyle styleId="{AF0A6198-06E4-46F0-AA41-78F3447B7E2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slide" Target="slides/slide78.xml"/><Relationship Id="rId83" Type="http://schemas.openxmlformats.org/officeDocument/2006/relationships/slide" Target="slides/slide77.xml"/><Relationship Id="rId42" Type="http://schemas.openxmlformats.org/officeDocument/2006/relationships/slide" Target="slides/slide36.xml"/><Relationship Id="rId86" Type="http://schemas.openxmlformats.org/officeDocument/2006/relationships/slide" Target="slides/slide80.xml"/><Relationship Id="rId41" Type="http://schemas.openxmlformats.org/officeDocument/2006/relationships/slide" Target="slides/slide35.xml"/><Relationship Id="rId85" Type="http://schemas.openxmlformats.org/officeDocument/2006/relationships/slide" Target="slides/slide79.xml"/><Relationship Id="rId44" Type="http://schemas.openxmlformats.org/officeDocument/2006/relationships/slide" Target="slides/slide38.xml"/><Relationship Id="rId88" Type="http://schemas.openxmlformats.org/officeDocument/2006/relationships/slide" Target="slides/slide82.xml"/><Relationship Id="rId43" Type="http://schemas.openxmlformats.org/officeDocument/2006/relationships/slide" Target="slides/slide37.xml"/><Relationship Id="rId87" Type="http://schemas.openxmlformats.org/officeDocument/2006/relationships/slide" Target="slides/slide81.xml"/><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NotoSansSymbols-regular.fntdata"/><Relationship Id="rId90" Type="http://schemas.openxmlformats.org/officeDocument/2006/relationships/slide" Target="slides/slide84.xml"/><Relationship Id="rId93" Type="http://customschemas.google.com/relationships/presentationmetadata" Target="metadata"/><Relationship Id="rId92" Type="http://schemas.openxmlformats.org/officeDocument/2006/relationships/font" Target="fonts/NotoSansSymbols-bold.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3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3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4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4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5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5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5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5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5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5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6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6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6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6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6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6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6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6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6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6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6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6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6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7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7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7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7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7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7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7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7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7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7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7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7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7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8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8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8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8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8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8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8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8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8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8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9.jpg"/><Relationship Id="rId4" Type="http://schemas.openxmlformats.org/officeDocument/2006/relationships/image" Target="../media/image9.png"/><Relationship Id="rId11" Type="http://schemas.openxmlformats.org/officeDocument/2006/relationships/image" Target="../media/image6.jpg"/><Relationship Id="rId10" Type="http://schemas.openxmlformats.org/officeDocument/2006/relationships/image" Target="../media/image10.jpg"/><Relationship Id="rId9" Type="http://schemas.openxmlformats.org/officeDocument/2006/relationships/image" Target="../media/image12.jpg"/><Relationship Id="rId5" Type="http://schemas.openxmlformats.org/officeDocument/2006/relationships/image" Target="../media/image1.png"/><Relationship Id="rId6" Type="http://schemas.openxmlformats.org/officeDocument/2006/relationships/image" Target="../media/image28.jpg"/><Relationship Id="rId7" Type="http://schemas.openxmlformats.org/officeDocument/2006/relationships/image" Target="../media/image2.jpg"/><Relationship Id="rId8"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5" name="Shape 15"/>
        <p:cNvGrpSpPr/>
        <p:nvPr/>
      </p:nvGrpSpPr>
      <p:grpSpPr>
        <a:xfrm>
          <a:off x="0" y="0"/>
          <a:ext cx="0" cy="0"/>
          <a:chOff x="0" y="0"/>
          <a:chExt cx="0" cy="0"/>
        </a:xfrm>
      </p:grpSpPr>
      <p:sp>
        <p:nvSpPr>
          <p:cNvPr id="16" name="Google Shape;16;p86"/>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86"/>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86"/>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sp>
        <p:nvSpPr>
          <p:cNvPr id="20" name="Google Shape;20;p87"/>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300">
                <a:solidFill>
                  <a:schemeClr val="dk1"/>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87"/>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2000">
                <a:solidFill>
                  <a:schemeClr val="dk1"/>
                </a:solidFill>
                <a:latin typeface="Lucida Sans"/>
                <a:ea typeface="Lucida Sans"/>
                <a:cs typeface="Lucida Sans"/>
                <a:sym typeface="Lucida Sans"/>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87"/>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87"/>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87"/>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25" name="Shape 25"/>
        <p:cNvGrpSpPr/>
        <p:nvPr/>
      </p:nvGrpSpPr>
      <p:grpSpPr>
        <a:xfrm>
          <a:off x="0" y="0"/>
          <a:ext cx="0" cy="0"/>
          <a:chOff x="0" y="0"/>
          <a:chExt cx="0" cy="0"/>
        </a:xfrm>
      </p:grpSpPr>
      <p:sp>
        <p:nvSpPr>
          <p:cNvPr id="26" name="Google Shape;26;p88"/>
          <p:cNvSpPr txBox="1"/>
          <p:nvPr>
            <p:ph type="ctrTitle"/>
          </p:nvPr>
        </p:nvSpPr>
        <p:spPr>
          <a:xfrm>
            <a:off x="1143000" y="2124968"/>
            <a:ext cx="6858000" cy="1384995"/>
          </a:xfrm>
          <a:prstGeom prst="rect">
            <a:avLst/>
          </a:prstGeom>
          <a:noFill/>
          <a:ln>
            <a:noFill/>
          </a:ln>
        </p:spPr>
        <p:txBody>
          <a:bodyPr anchorCtr="0" anchor="b" bIns="0" lIns="0" spcFirstLastPara="1" rIns="0" wrap="square" tIns="0">
            <a:spAutoFit/>
          </a:bodyPr>
          <a:lstStyle>
            <a:lvl1pPr lvl="0" algn="ctr">
              <a:spcBef>
                <a:spcPts val="0"/>
              </a:spcBef>
              <a:spcAft>
                <a:spcPts val="0"/>
              </a:spcAft>
              <a:buSzPts val="1400"/>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88"/>
          <p:cNvSpPr txBox="1"/>
          <p:nvPr>
            <p:ph idx="1" type="subTitle"/>
          </p:nvPr>
        </p:nvSpPr>
        <p:spPr>
          <a:xfrm>
            <a:off x="1143000" y="3602038"/>
            <a:ext cx="685800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Clr>
                <a:schemeClr val="dk1"/>
              </a:buClr>
              <a:buSzPts val="1800"/>
              <a:buFont typeface="Lucida Sans"/>
              <a:buNone/>
              <a:defRPr sz="1800"/>
            </a:lvl1pPr>
            <a:lvl2pPr lvl="1" algn="ctr">
              <a:spcBef>
                <a:spcPts val="0"/>
              </a:spcBef>
              <a:spcAft>
                <a:spcPts val="0"/>
              </a:spcAft>
              <a:buSzPts val="1500"/>
              <a:buFont typeface="Calibri"/>
              <a:buNone/>
              <a:defRPr sz="1500"/>
            </a:lvl2pPr>
            <a:lvl3pPr lvl="2" algn="ctr">
              <a:spcBef>
                <a:spcPts val="0"/>
              </a:spcBef>
              <a:spcAft>
                <a:spcPts val="0"/>
              </a:spcAft>
              <a:buSzPts val="1350"/>
              <a:buFont typeface="Calibri"/>
              <a:buNone/>
              <a:defRPr sz="1350"/>
            </a:lvl3pPr>
            <a:lvl4pPr lvl="3" algn="ctr">
              <a:spcBef>
                <a:spcPts val="0"/>
              </a:spcBef>
              <a:spcAft>
                <a:spcPts val="0"/>
              </a:spcAft>
              <a:buSzPts val="1200"/>
              <a:buFont typeface="Calibri"/>
              <a:buNone/>
              <a:defRPr sz="1200"/>
            </a:lvl4pPr>
            <a:lvl5pPr lvl="4" algn="ctr">
              <a:spcBef>
                <a:spcPts val="0"/>
              </a:spcBef>
              <a:spcAft>
                <a:spcPts val="0"/>
              </a:spcAft>
              <a:buSzPts val="1200"/>
              <a:buFont typeface="Calibri"/>
              <a:buNone/>
              <a:defRPr sz="1200"/>
            </a:lvl5pPr>
            <a:lvl6pPr lvl="5" algn="ctr">
              <a:spcBef>
                <a:spcPts val="0"/>
              </a:spcBef>
              <a:spcAft>
                <a:spcPts val="0"/>
              </a:spcAft>
              <a:buSzPts val="1200"/>
              <a:buFont typeface="Calibri"/>
              <a:buNone/>
              <a:defRPr sz="1200"/>
            </a:lvl6pPr>
            <a:lvl7pPr lvl="6" algn="ctr">
              <a:spcBef>
                <a:spcPts val="0"/>
              </a:spcBef>
              <a:spcAft>
                <a:spcPts val="0"/>
              </a:spcAft>
              <a:buSzPts val="1200"/>
              <a:buFont typeface="Calibri"/>
              <a:buNone/>
              <a:defRPr sz="1200"/>
            </a:lvl7pPr>
            <a:lvl8pPr lvl="7" algn="ctr">
              <a:spcBef>
                <a:spcPts val="0"/>
              </a:spcBef>
              <a:spcAft>
                <a:spcPts val="0"/>
              </a:spcAft>
              <a:buSzPts val="1200"/>
              <a:buFont typeface="Calibri"/>
              <a:buNone/>
              <a:defRPr sz="1200"/>
            </a:lvl8pPr>
            <a:lvl9pPr lvl="8" algn="ctr">
              <a:spcBef>
                <a:spcPts val="0"/>
              </a:spcBef>
              <a:spcAft>
                <a:spcPts val="0"/>
              </a:spcAft>
              <a:buSzPts val="1200"/>
              <a:buFont typeface="Calibri"/>
              <a:buNone/>
              <a:defRPr sz="1200"/>
            </a:lvl9pPr>
          </a:lstStyle>
          <a:p/>
        </p:txBody>
      </p:sp>
      <p:sp>
        <p:nvSpPr>
          <p:cNvPr id="28" name="Google Shape;28;p88"/>
          <p:cNvSpPr txBox="1"/>
          <p:nvPr>
            <p:ph idx="10" type="dt"/>
          </p:nvPr>
        </p:nvSpPr>
        <p:spPr>
          <a:xfrm>
            <a:off x="457200" y="6377940"/>
            <a:ext cx="2103120" cy="27699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88"/>
          <p:cNvSpPr txBox="1"/>
          <p:nvPr>
            <p:ph idx="11" type="ftr"/>
          </p:nvPr>
        </p:nvSpPr>
        <p:spPr>
          <a:xfrm>
            <a:off x="3108960" y="6377940"/>
            <a:ext cx="2926080" cy="276999"/>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88"/>
          <p:cNvSpPr txBox="1"/>
          <p:nvPr>
            <p:ph idx="12" type="sldNum"/>
          </p:nvPr>
        </p:nvSpPr>
        <p:spPr>
          <a:xfrm>
            <a:off x="6583680" y="6377940"/>
            <a:ext cx="2103120" cy="276999"/>
          </a:xfrm>
          <a:prstGeom prst="rect">
            <a:avLst/>
          </a:prstGeom>
          <a:noFill/>
          <a:ln>
            <a:noFill/>
          </a:ln>
        </p:spPr>
        <p:txBody>
          <a:bodyPr anchorCtr="0" anchor="t"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1" name="Shape 31"/>
        <p:cNvGrpSpPr/>
        <p:nvPr/>
      </p:nvGrpSpPr>
      <p:grpSpPr>
        <a:xfrm>
          <a:off x="0" y="0"/>
          <a:ext cx="0" cy="0"/>
          <a:chOff x="0" y="0"/>
          <a:chExt cx="0" cy="0"/>
        </a:xfrm>
      </p:grpSpPr>
      <p:sp>
        <p:nvSpPr>
          <p:cNvPr id="32" name="Google Shape;32;p89"/>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89"/>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9"/>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89"/>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89"/>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37" name="Shape 37"/>
        <p:cNvGrpSpPr/>
        <p:nvPr/>
      </p:nvGrpSpPr>
      <p:grpSpPr>
        <a:xfrm>
          <a:off x="0" y="0"/>
          <a:ext cx="0" cy="0"/>
          <a:chOff x="0" y="0"/>
          <a:chExt cx="0" cy="0"/>
        </a:xfrm>
      </p:grpSpPr>
      <p:sp>
        <p:nvSpPr>
          <p:cNvPr id="38" name="Google Shape;38;p90"/>
          <p:cNvSpPr/>
          <p:nvPr/>
        </p:nvSpPr>
        <p:spPr>
          <a:xfrm>
            <a:off x="2194560" y="1487424"/>
            <a:ext cx="2365248" cy="768096"/>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 name="Google Shape;39;p90"/>
          <p:cNvSpPr/>
          <p:nvPr/>
        </p:nvSpPr>
        <p:spPr>
          <a:xfrm>
            <a:off x="5230367" y="877824"/>
            <a:ext cx="3547872" cy="13289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 name="Google Shape;40;p90"/>
          <p:cNvSpPr/>
          <p:nvPr/>
        </p:nvSpPr>
        <p:spPr>
          <a:xfrm>
            <a:off x="2791967" y="2779776"/>
            <a:ext cx="414528" cy="4145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 name="Google Shape;41;p90"/>
          <p:cNvSpPr/>
          <p:nvPr/>
        </p:nvSpPr>
        <p:spPr>
          <a:xfrm>
            <a:off x="3060192" y="3657600"/>
            <a:ext cx="280416" cy="4754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 name="Google Shape;42;p90"/>
          <p:cNvSpPr/>
          <p:nvPr/>
        </p:nvSpPr>
        <p:spPr>
          <a:xfrm>
            <a:off x="3438144" y="2779776"/>
            <a:ext cx="5547359" cy="1633728"/>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 name="Google Shape;43;p90"/>
          <p:cNvSpPr/>
          <p:nvPr/>
        </p:nvSpPr>
        <p:spPr>
          <a:xfrm>
            <a:off x="2218944" y="4913376"/>
            <a:ext cx="1292352" cy="597408"/>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 name="Google Shape;44;p90"/>
          <p:cNvSpPr/>
          <p:nvPr/>
        </p:nvSpPr>
        <p:spPr>
          <a:xfrm>
            <a:off x="3694176" y="5205984"/>
            <a:ext cx="316991" cy="694943"/>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90"/>
          <p:cNvSpPr/>
          <p:nvPr/>
        </p:nvSpPr>
        <p:spPr>
          <a:xfrm>
            <a:off x="2157983" y="6547104"/>
            <a:ext cx="2840736" cy="24384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 name="Google Shape;46;p90"/>
          <p:cNvSpPr/>
          <p:nvPr/>
        </p:nvSpPr>
        <p:spPr>
          <a:xfrm>
            <a:off x="6181344" y="4925567"/>
            <a:ext cx="2328672" cy="975360"/>
          </a:xfrm>
          <a:prstGeom prst="rect">
            <a:avLst/>
          </a:prstGeom>
          <a:blipFill rotWithShape="1">
            <a:blip r:embed="rId10">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 name="Google Shape;47;p90"/>
          <p:cNvSpPr/>
          <p:nvPr/>
        </p:nvSpPr>
        <p:spPr>
          <a:xfrm>
            <a:off x="6169152" y="6547104"/>
            <a:ext cx="2852928" cy="243840"/>
          </a:xfrm>
          <a:prstGeom prst="rect">
            <a:avLst/>
          </a:prstGeom>
          <a:blipFill rotWithShape="1">
            <a:blip r:embed="rId1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 name="Google Shape;48;p90"/>
          <p:cNvSpPr/>
          <p:nvPr/>
        </p:nvSpPr>
        <p:spPr>
          <a:xfrm>
            <a:off x="2145792" y="3099816"/>
            <a:ext cx="646430" cy="0"/>
          </a:xfrm>
          <a:custGeom>
            <a:rect b="b" l="l" r="r" t="t"/>
            <a:pathLst>
              <a:path extrusionOk="0" h="120000" w="646430">
                <a:moveTo>
                  <a:pt x="0" y="0"/>
                </a:moveTo>
                <a:lnTo>
                  <a:pt x="646176" y="0"/>
                </a:lnTo>
              </a:path>
            </a:pathLst>
          </a:custGeom>
          <a:noFill/>
          <a:ln cap="flat" cmpd="sng" w="27425">
            <a:solidFill>
              <a:srgbClr val="1C1C1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90"/>
          <p:cNvSpPr/>
          <p:nvPr/>
        </p:nvSpPr>
        <p:spPr>
          <a:xfrm>
            <a:off x="3547871" y="5224271"/>
            <a:ext cx="988060" cy="0"/>
          </a:xfrm>
          <a:custGeom>
            <a:rect b="b" l="l" r="r" t="t"/>
            <a:pathLst>
              <a:path extrusionOk="0" h="120000" w="988060">
                <a:moveTo>
                  <a:pt x="0" y="0"/>
                </a:moveTo>
                <a:lnTo>
                  <a:pt x="987551" y="0"/>
                </a:lnTo>
              </a:path>
            </a:pathLst>
          </a:custGeom>
          <a:noFill/>
          <a:ln cap="flat" cmpd="sng" w="27425">
            <a:solidFill>
              <a:srgbClr val="23232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90"/>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300">
                <a:solidFill>
                  <a:schemeClr val="dk1"/>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0"/>
          <p:cNvSpPr txBox="1"/>
          <p:nvPr>
            <p:ph idx="1" type="body"/>
          </p:nvPr>
        </p:nvSpPr>
        <p:spPr>
          <a:xfrm>
            <a:off x="45720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2" name="Google Shape;52;p90"/>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90"/>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0"/>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0"/>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6" name="Shape 56"/>
        <p:cNvGrpSpPr/>
        <p:nvPr/>
      </p:nvGrpSpPr>
      <p:grpSpPr>
        <a:xfrm>
          <a:off x="0" y="0"/>
          <a:ext cx="0" cy="0"/>
          <a:chOff x="0" y="0"/>
          <a:chExt cx="0" cy="0"/>
        </a:xfrm>
      </p:grpSpPr>
      <p:sp>
        <p:nvSpPr>
          <p:cNvPr id="57" name="Google Shape;57;p91"/>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2300">
                <a:solidFill>
                  <a:schemeClr val="dk1"/>
                </a:solidFill>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1"/>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1"/>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1"/>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5"/>
          <p:cNvSpPr/>
          <p:nvPr/>
        </p:nvSpPr>
        <p:spPr>
          <a:xfrm>
            <a:off x="499275" y="5944933"/>
            <a:ext cx="4897755" cy="913130"/>
          </a:xfrm>
          <a:custGeom>
            <a:rect b="b" l="l" r="r" t="t"/>
            <a:pathLst>
              <a:path extrusionOk="0" h="913129" w="4897755">
                <a:moveTo>
                  <a:pt x="85714" y="21358"/>
                </a:moveTo>
                <a:lnTo>
                  <a:pt x="3636702" y="913064"/>
                </a:lnTo>
                <a:lnTo>
                  <a:pt x="4897405" y="913064"/>
                </a:lnTo>
                <a:lnTo>
                  <a:pt x="85714" y="21358"/>
                </a:lnTo>
                <a:close/>
              </a:path>
              <a:path extrusionOk="0" h="913129" w="4897755">
                <a:moveTo>
                  <a:pt x="660" y="0"/>
                </a:moveTo>
                <a:lnTo>
                  <a:pt x="0" y="5473"/>
                </a:lnTo>
                <a:lnTo>
                  <a:pt x="85714" y="21358"/>
                </a:lnTo>
                <a:lnTo>
                  <a:pt x="660" y="0"/>
                </a:lnTo>
                <a:close/>
              </a:path>
            </a:pathLst>
          </a:custGeom>
          <a:solidFill>
            <a:srgbClr val="9FCADC">
              <a:alpha val="39607"/>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 name="Google Shape;7;p85"/>
          <p:cNvSpPr/>
          <p:nvPr/>
        </p:nvSpPr>
        <p:spPr>
          <a:xfrm>
            <a:off x="485711" y="5939015"/>
            <a:ext cx="3651885" cy="919480"/>
          </a:xfrm>
          <a:custGeom>
            <a:rect b="b" l="l" r="r" t="t"/>
            <a:pathLst>
              <a:path extrusionOk="0" h="919479" w="3651885">
                <a:moveTo>
                  <a:pt x="0" y="0"/>
                </a:moveTo>
                <a:lnTo>
                  <a:pt x="7924" y="6349"/>
                </a:lnTo>
                <a:lnTo>
                  <a:pt x="2868870" y="918983"/>
                </a:lnTo>
                <a:lnTo>
                  <a:pt x="3651885" y="918983"/>
                </a:lnTo>
                <a:lnTo>
                  <a:pt x="0"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 name="Google Shape;8;p85"/>
          <p:cNvSpPr/>
          <p:nvPr/>
        </p:nvSpPr>
        <p:spPr>
          <a:xfrm>
            <a:off x="0" y="5789674"/>
            <a:ext cx="3398520" cy="1068324"/>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 name="Google Shape;9;p85"/>
          <p:cNvSpPr/>
          <p:nvPr/>
        </p:nvSpPr>
        <p:spPr>
          <a:xfrm>
            <a:off x="0" y="5784350"/>
            <a:ext cx="3371845" cy="1073647"/>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 name="Google Shape;10;p85"/>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2300" u="none" cap="none" strike="noStrik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5"/>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2000" u="none" cap="none" strike="noStrike">
                <a:solidFill>
                  <a:schemeClr val="dk1"/>
                </a:solidFill>
                <a:latin typeface="Lucida Sans"/>
                <a:ea typeface="Lucida Sans"/>
                <a:cs typeface="Lucida Sans"/>
                <a:sym typeface="Lucida Sans"/>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85"/>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85"/>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5"/>
          <p:cNvSpPr txBox="1"/>
          <p:nvPr>
            <p:ph idx="12" type="sldNum"/>
          </p:nvPr>
        </p:nvSpPr>
        <p:spPr>
          <a:xfrm>
            <a:off x="6583680" y="6377940"/>
            <a:ext cx="210312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u="non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7.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9.pn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4.pn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1.pn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4.png"/><Relationship Id="rId4" Type="http://schemas.openxmlformats.org/officeDocument/2006/relationships/image" Target="../media/image5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4.png"/><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6.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7.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1.png"/><Relationship Id="rId4" Type="http://schemas.openxmlformats.org/officeDocument/2006/relationships/image" Target="../media/image50.png"/><Relationship Id="rId5" Type="http://schemas.openxmlformats.org/officeDocument/2006/relationships/image" Target="../media/image62.png"/><Relationship Id="rId6" Type="http://schemas.openxmlformats.org/officeDocument/2006/relationships/image" Target="../media/image56.png"/><Relationship Id="rId7" Type="http://schemas.openxmlformats.org/officeDocument/2006/relationships/image" Target="../media/image6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9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0.png"/><Relationship Id="rId4" Type="http://schemas.openxmlformats.org/officeDocument/2006/relationships/image" Target="../media/image70.png"/><Relationship Id="rId5" Type="http://schemas.openxmlformats.org/officeDocument/2006/relationships/image" Target="../media/image111.png"/><Relationship Id="rId6" Type="http://schemas.openxmlformats.org/officeDocument/2006/relationships/image" Target="../media/image69.png"/><Relationship Id="rId7" Type="http://schemas.openxmlformats.org/officeDocument/2006/relationships/image" Target="../media/image6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5.png"/><Relationship Id="rId4" Type="http://schemas.openxmlformats.org/officeDocument/2006/relationships/image" Target="../media/image107.png"/><Relationship Id="rId5" Type="http://schemas.openxmlformats.org/officeDocument/2006/relationships/image" Target="../media/image72.png"/><Relationship Id="rId6" Type="http://schemas.openxmlformats.org/officeDocument/2006/relationships/image" Target="../media/image68.png"/><Relationship Id="rId7" Type="http://schemas.openxmlformats.org/officeDocument/2006/relationships/image" Target="../media/image71.png"/><Relationship Id="rId8" Type="http://schemas.openxmlformats.org/officeDocument/2006/relationships/image" Target="../media/image7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1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2.png"/><Relationship Id="rId4" Type="http://schemas.openxmlformats.org/officeDocument/2006/relationships/image" Target="../media/image73.png"/><Relationship Id="rId5" Type="http://schemas.openxmlformats.org/officeDocument/2006/relationships/image" Target="../media/image76.png"/><Relationship Id="rId6" Type="http://schemas.openxmlformats.org/officeDocument/2006/relationships/image" Target="../media/image81.png"/><Relationship Id="rId7" Type="http://schemas.openxmlformats.org/officeDocument/2006/relationships/image" Target="../media/image89.png"/><Relationship Id="rId8" Type="http://schemas.openxmlformats.org/officeDocument/2006/relationships/image" Target="../media/image7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102.png"/><Relationship Id="rId5" Type="http://schemas.openxmlformats.org/officeDocument/2006/relationships/image" Target="../media/image78.png"/><Relationship Id="rId6" Type="http://schemas.openxmlformats.org/officeDocument/2006/relationships/image" Target="../media/image83.png"/><Relationship Id="rId7" Type="http://schemas.openxmlformats.org/officeDocument/2006/relationships/image" Target="../media/image77.png"/><Relationship Id="rId8" Type="http://schemas.openxmlformats.org/officeDocument/2006/relationships/image" Target="../media/image9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84.png"/><Relationship Id="rId4" Type="http://schemas.openxmlformats.org/officeDocument/2006/relationships/image" Target="../media/image85.png"/><Relationship Id="rId10" Type="http://schemas.openxmlformats.org/officeDocument/2006/relationships/image" Target="../media/image114.png"/><Relationship Id="rId9" Type="http://schemas.openxmlformats.org/officeDocument/2006/relationships/image" Target="../media/image91.png"/><Relationship Id="rId5" Type="http://schemas.openxmlformats.org/officeDocument/2006/relationships/image" Target="../media/image88.png"/><Relationship Id="rId6" Type="http://schemas.openxmlformats.org/officeDocument/2006/relationships/image" Target="../media/image87.png"/><Relationship Id="rId7" Type="http://schemas.openxmlformats.org/officeDocument/2006/relationships/image" Target="../media/image99.png"/><Relationship Id="rId8" Type="http://schemas.openxmlformats.org/officeDocument/2006/relationships/image" Target="../media/image1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4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38.png"/><Relationship Id="rId4" Type="http://schemas.openxmlformats.org/officeDocument/2006/relationships/image" Target="../media/image122.png"/><Relationship Id="rId5" Type="http://schemas.openxmlformats.org/officeDocument/2006/relationships/image" Target="../media/image94.png"/><Relationship Id="rId6" Type="http://schemas.openxmlformats.org/officeDocument/2006/relationships/image" Target="../media/image139.png"/><Relationship Id="rId7" Type="http://schemas.openxmlformats.org/officeDocument/2006/relationships/image" Target="../media/image103.png"/><Relationship Id="rId8" Type="http://schemas.openxmlformats.org/officeDocument/2006/relationships/image" Target="../media/image9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9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97.png"/><Relationship Id="rId4" Type="http://schemas.openxmlformats.org/officeDocument/2006/relationships/image" Target="../media/image1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98.png"/><Relationship Id="rId4" Type="http://schemas.openxmlformats.org/officeDocument/2006/relationships/image" Target="../media/image9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0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0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09.png"/><Relationship Id="rId4" Type="http://schemas.openxmlformats.org/officeDocument/2006/relationships/image" Target="../media/image151.png"/><Relationship Id="rId5" Type="http://schemas.openxmlformats.org/officeDocument/2006/relationships/image" Target="../media/image113.png"/><Relationship Id="rId6" Type="http://schemas.openxmlformats.org/officeDocument/2006/relationships/image" Target="../media/image105.png"/><Relationship Id="rId7" Type="http://schemas.openxmlformats.org/officeDocument/2006/relationships/image" Target="../media/image117.png"/><Relationship Id="rId8" Type="http://schemas.openxmlformats.org/officeDocument/2006/relationships/image" Target="../media/image1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1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1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2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2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1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1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2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2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2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33.png"/><Relationship Id="rId4" Type="http://schemas.openxmlformats.org/officeDocument/2006/relationships/image" Target="../media/image1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2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14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4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31.png"/><Relationship Id="rId4" Type="http://schemas.openxmlformats.org/officeDocument/2006/relationships/image" Target="../media/image147.gi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3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3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1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137.png"/><Relationship Id="rId4" Type="http://schemas.openxmlformats.org/officeDocument/2006/relationships/image" Target="../media/image136.gif"/><Relationship Id="rId5" Type="http://schemas.openxmlformats.org/officeDocument/2006/relationships/hyperlink" Target="https://howtomechatronics.com/tutorials/arduino/arduino-dc-motor-control-tutorial-l298n-pwm-h-bridge/"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150.png"/><Relationship Id="rId4" Type="http://schemas.openxmlformats.org/officeDocument/2006/relationships/hyperlink" Target="https://lastminuteengineers.com/l298n-dc-stepper-driver-arduino-tutorial/"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143.png"/><Relationship Id="rId4" Type="http://schemas.openxmlformats.org/officeDocument/2006/relationships/image" Target="../media/image14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1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p:nvPr/>
        </p:nvSpPr>
        <p:spPr>
          <a:xfrm>
            <a:off x="534923" y="832103"/>
            <a:ext cx="18287" cy="228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6" name="Google Shape;66;p1"/>
          <p:cNvSpPr/>
          <p:nvPr/>
        </p:nvSpPr>
        <p:spPr>
          <a:xfrm>
            <a:off x="0" y="228600"/>
            <a:ext cx="9144000" cy="6400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0"/>
          <p:cNvSpPr/>
          <p:nvPr/>
        </p:nvSpPr>
        <p:spPr>
          <a:xfrm>
            <a:off x="534923" y="832103"/>
            <a:ext cx="18287" cy="228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10"/>
          <p:cNvSpPr/>
          <p:nvPr/>
        </p:nvSpPr>
        <p:spPr>
          <a:xfrm>
            <a:off x="438150" y="0"/>
            <a:ext cx="8267700" cy="6553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1"/>
          <p:cNvSpPr/>
          <p:nvPr/>
        </p:nvSpPr>
        <p:spPr>
          <a:xfrm>
            <a:off x="534923" y="832103"/>
            <a:ext cx="18287" cy="228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 name="Google Shape;122;p11"/>
          <p:cNvSpPr/>
          <p:nvPr/>
        </p:nvSpPr>
        <p:spPr>
          <a:xfrm>
            <a:off x="0" y="0"/>
            <a:ext cx="9144000" cy="685799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2"/>
          <p:cNvSpPr/>
          <p:nvPr/>
        </p:nvSpPr>
        <p:spPr>
          <a:xfrm>
            <a:off x="534923" y="832103"/>
            <a:ext cx="18287" cy="228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12"/>
          <p:cNvSpPr/>
          <p:nvPr/>
        </p:nvSpPr>
        <p:spPr>
          <a:xfrm>
            <a:off x="0" y="304800"/>
            <a:ext cx="9144000" cy="627697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3"/>
          <p:cNvSpPr txBox="1"/>
          <p:nvPr>
            <p:ph type="title"/>
          </p:nvPr>
        </p:nvSpPr>
        <p:spPr>
          <a:xfrm>
            <a:off x="645668" y="1465833"/>
            <a:ext cx="5379085" cy="4368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t>The ideal operational amplifier</a:t>
            </a:r>
            <a:endParaRPr sz="2700">
              <a:latin typeface="Times New Roman"/>
              <a:ea typeface="Times New Roman"/>
              <a:cs typeface="Times New Roman"/>
              <a:sym typeface="Times New Roman"/>
            </a:endParaRPr>
          </a:p>
        </p:txBody>
      </p:sp>
      <p:sp>
        <p:nvSpPr>
          <p:cNvPr id="134" name="Google Shape;134;p13"/>
          <p:cNvSpPr txBox="1"/>
          <p:nvPr/>
        </p:nvSpPr>
        <p:spPr>
          <a:xfrm>
            <a:off x="645668" y="1884400"/>
            <a:ext cx="6278245" cy="3671570"/>
          </a:xfrm>
          <a:prstGeom prst="rect">
            <a:avLst/>
          </a:prstGeom>
          <a:noFill/>
          <a:ln>
            <a:noFill/>
          </a:ln>
        </p:spPr>
        <p:txBody>
          <a:bodyPr anchorCtr="0" anchor="t" bIns="0" lIns="0" spcFirstLastPara="1" rIns="0" wrap="square" tIns="50800">
            <a:spAutoFit/>
          </a:bodyPr>
          <a:lstStyle/>
          <a:p>
            <a:pPr indent="-228600" lvl="0" marL="524510" marR="0" rtl="0" algn="l">
              <a:lnSpc>
                <a:spcPct val="100000"/>
              </a:lnSpc>
              <a:spcBef>
                <a:spcPts val="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Terminals</a:t>
            </a:r>
            <a:endParaRPr sz="2300">
              <a:solidFill>
                <a:schemeClr val="dk1"/>
              </a:solidFill>
              <a:latin typeface="Lucida Sans"/>
              <a:ea typeface="Lucida Sans"/>
              <a:cs typeface="Lucida Sans"/>
              <a:sym typeface="Lucida Sans"/>
            </a:endParaRPr>
          </a:p>
          <a:p>
            <a:pPr indent="-318770" lvl="0" marL="614680" marR="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Basic ideal op-amp properties</a:t>
            </a:r>
            <a:endParaRPr sz="2300">
              <a:solidFill>
                <a:schemeClr val="dk1"/>
              </a:solidFill>
              <a:latin typeface="Lucida Sans"/>
              <a:ea typeface="Lucida Sans"/>
              <a:cs typeface="Lucida Sans"/>
              <a:sym typeface="Lucida Sans"/>
            </a:endParaRPr>
          </a:p>
          <a:p>
            <a:pPr indent="0" lvl="0" marL="12700" marR="0" rtl="0" algn="l">
              <a:lnSpc>
                <a:spcPct val="100000"/>
              </a:lnSpc>
              <a:spcBef>
                <a:spcPts val="340"/>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solidFill>
                  <a:schemeClr val="dk1"/>
                </a:solidFill>
                <a:latin typeface="Lucida Sans"/>
                <a:ea typeface="Lucida Sans"/>
                <a:cs typeface="Lucida Sans"/>
                <a:sym typeface="Lucida Sans"/>
              </a:rPr>
              <a:t>Op-amp families</a:t>
            </a:r>
            <a:endParaRPr sz="2700">
              <a:solidFill>
                <a:schemeClr val="dk1"/>
              </a:solidFill>
              <a:latin typeface="Lucida Sans"/>
              <a:ea typeface="Lucida Sans"/>
              <a:cs typeface="Lucida Sans"/>
              <a:sym typeface="Lucida Sans"/>
            </a:endParaRPr>
          </a:p>
          <a:p>
            <a:pPr indent="0" lvl="0" marL="12700" marR="0" rtl="0" algn="l">
              <a:lnSpc>
                <a:spcPct val="100000"/>
              </a:lnSpc>
              <a:spcBef>
                <a:spcPts val="395"/>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solidFill>
                  <a:schemeClr val="dk1"/>
                </a:solidFill>
                <a:latin typeface="Lucida Sans"/>
                <a:ea typeface="Lucida Sans"/>
                <a:cs typeface="Lucida Sans"/>
                <a:sym typeface="Lucida Sans"/>
              </a:rPr>
              <a:t>Operational amplifier circuits</a:t>
            </a:r>
            <a:endParaRPr sz="2700">
              <a:solidFill>
                <a:schemeClr val="dk1"/>
              </a:solidFill>
              <a:latin typeface="Lucida Sans"/>
              <a:ea typeface="Lucida Sans"/>
              <a:cs typeface="Lucida Sans"/>
              <a:sym typeface="Lucida Sans"/>
            </a:endParaRPr>
          </a:p>
          <a:p>
            <a:pPr indent="-318770" lvl="0" marL="614680" marR="0" rtl="0" algn="l">
              <a:lnSpc>
                <a:spcPct val="100000"/>
              </a:lnSpc>
              <a:spcBef>
                <a:spcPts val="365"/>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Comparator and buffer</a:t>
            </a:r>
            <a:endParaRPr sz="2300">
              <a:solidFill>
                <a:schemeClr val="dk1"/>
              </a:solidFill>
              <a:latin typeface="Lucida Sans"/>
              <a:ea typeface="Lucida Sans"/>
              <a:cs typeface="Lucida Sans"/>
              <a:sym typeface="Lucida Sans"/>
            </a:endParaRPr>
          </a:p>
          <a:p>
            <a:pPr indent="-318770" lvl="0" marL="614680" marR="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Inverting and non-inverting amplifier</a:t>
            </a:r>
            <a:endParaRPr sz="2300">
              <a:solidFill>
                <a:schemeClr val="dk1"/>
              </a:solidFill>
              <a:latin typeface="Lucida Sans"/>
              <a:ea typeface="Lucida Sans"/>
              <a:cs typeface="Lucida Sans"/>
              <a:sym typeface="Lucida Sans"/>
            </a:endParaRPr>
          </a:p>
          <a:p>
            <a:pPr indent="-318770" lvl="0" marL="614680" marR="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Summing and differential amplifier</a:t>
            </a:r>
            <a:endParaRPr sz="2300">
              <a:solidFill>
                <a:schemeClr val="dk1"/>
              </a:solidFill>
              <a:latin typeface="Lucida Sans"/>
              <a:ea typeface="Lucida Sans"/>
              <a:cs typeface="Lucida Sans"/>
              <a:sym typeface="Lucida Sans"/>
            </a:endParaRPr>
          </a:p>
          <a:p>
            <a:pPr indent="-318770" lvl="0" marL="614680" marR="0" rtl="0" algn="l">
              <a:lnSpc>
                <a:spcPct val="100000"/>
              </a:lnSpc>
              <a:spcBef>
                <a:spcPts val="295"/>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Integrating and differentiating amplifier</a:t>
            </a:r>
            <a:endParaRPr sz="2300">
              <a:solidFill>
                <a:schemeClr val="dk1"/>
              </a:solidFill>
              <a:latin typeface="Lucida Sans"/>
              <a:ea typeface="Lucida Sans"/>
              <a:cs typeface="Lucida Sans"/>
              <a:sym typeface="Lucida Sans"/>
            </a:endParaRPr>
          </a:p>
          <a:p>
            <a:pPr indent="-318770" lvl="0" marL="614680" marR="0" rtl="0" algn="l">
              <a:lnSpc>
                <a:spcPct val="100000"/>
              </a:lnSpc>
              <a:spcBef>
                <a:spcPts val="295"/>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Current-voltage conversion</a:t>
            </a:r>
            <a:endParaRPr sz="2300">
              <a:solidFill>
                <a:schemeClr val="dk1"/>
              </a:solidFill>
              <a:latin typeface="Lucida Sans"/>
              <a:ea typeface="Lucida Sans"/>
              <a:cs typeface="Lucida Sans"/>
              <a:sym typeface="Lucida Sans"/>
            </a:endParaRPr>
          </a:p>
        </p:txBody>
      </p:sp>
      <p:sp>
        <p:nvSpPr>
          <p:cNvPr id="135" name="Google Shape;135;p13"/>
          <p:cNvSpPr/>
          <p:nvPr/>
        </p:nvSpPr>
        <p:spPr>
          <a:xfrm>
            <a:off x="201168" y="361188"/>
            <a:ext cx="8627364"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645668" y="1465833"/>
            <a:ext cx="2994660" cy="848994"/>
          </a:xfrm>
          <a:prstGeom prst="rect">
            <a:avLst/>
          </a:prstGeom>
          <a:noFill/>
          <a:ln>
            <a:noFill/>
          </a:ln>
        </p:spPr>
        <p:txBody>
          <a:bodyPr anchorCtr="0" anchor="t" bIns="0" lIns="0" spcFirstLastPara="1" rIns="0" wrap="square" tIns="12700">
            <a:spAutoFit/>
          </a:bodyPr>
          <a:lstStyle/>
          <a:p>
            <a:pPr indent="-256539" lvl="0" marL="268605" marR="5080" rtl="0" algn="l">
              <a:lnSpc>
                <a:spcPct val="100000"/>
              </a:lnSpc>
              <a:spcBef>
                <a:spcPts val="0"/>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t>Primary op-amp  terminals</a:t>
            </a:r>
            <a:endParaRPr sz="2700">
              <a:latin typeface="Times New Roman"/>
              <a:ea typeface="Times New Roman"/>
              <a:cs typeface="Times New Roman"/>
              <a:sym typeface="Times New Roman"/>
            </a:endParaRPr>
          </a:p>
        </p:txBody>
      </p:sp>
      <p:sp>
        <p:nvSpPr>
          <p:cNvPr id="141" name="Google Shape;141;p14"/>
          <p:cNvSpPr txBox="1"/>
          <p:nvPr/>
        </p:nvSpPr>
        <p:spPr>
          <a:xfrm>
            <a:off x="929436" y="2295880"/>
            <a:ext cx="3177540" cy="1580515"/>
          </a:xfrm>
          <a:prstGeom prst="rect">
            <a:avLst/>
          </a:prstGeom>
          <a:noFill/>
          <a:ln>
            <a:noFill/>
          </a:ln>
        </p:spPr>
        <p:txBody>
          <a:bodyPr anchorCtr="0" anchor="t" bIns="0" lIns="0" spcFirstLastPara="1" rIns="0" wrap="square" tIns="50800">
            <a:spAutoFit/>
          </a:bodyPr>
          <a:lstStyle/>
          <a:p>
            <a:pPr indent="-318135" lvl="0" marL="330835" marR="0" rtl="0" algn="l">
              <a:lnSpc>
                <a:spcPct val="100000"/>
              </a:lnSpc>
              <a:spcBef>
                <a:spcPts val="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Inverting input</a:t>
            </a:r>
            <a:endParaRPr sz="2300">
              <a:solidFill>
                <a:schemeClr val="dk1"/>
              </a:solidFill>
              <a:latin typeface="Lucida Sans"/>
              <a:ea typeface="Lucida Sans"/>
              <a:cs typeface="Lucida Sans"/>
              <a:sym typeface="Lucida Sans"/>
            </a:endParaRPr>
          </a:p>
          <a:p>
            <a:pPr indent="-318135" lvl="0" marL="330835" marR="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Non-inverting input</a:t>
            </a:r>
            <a:endParaRPr sz="2300">
              <a:solidFill>
                <a:schemeClr val="dk1"/>
              </a:solidFill>
              <a:latin typeface="Lucida Sans"/>
              <a:ea typeface="Lucida Sans"/>
              <a:cs typeface="Lucida Sans"/>
              <a:sym typeface="Lucida Sans"/>
            </a:endParaRPr>
          </a:p>
          <a:p>
            <a:pPr indent="-318135" lvl="0" marL="330835" marR="0" rtl="0" algn="l">
              <a:lnSpc>
                <a:spcPct val="100000"/>
              </a:lnSpc>
              <a:spcBef>
                <a:spcPts val="30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Output</a:t>
            </a:r>
            <a:endParaRPr sz="2300">
              <a:solidFill>
                <a:schemeClr val="dk1"/>
              </a:solidFill>
              <a:latin typeface="Lucida Sans"/>
              <a:ea typeface="Lucida Sans"/>
              <a:cs typeface="Lucida Sans"/>
              <a:sym typeface="Lucida Sans"/>
            </a:endParaRPr>
          </a:p>
          <a:p>
            <a:pPr indent="-318135" lvl="0" marL="330835" marR="0" rtl="0" algn="l">
              <a:lnSpc>
                <a:spcPct val="100000"/>
              </a:lnSpc>
              <a:spcBef>
                <a:spcPts val="295"/>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Power supply</a:t>
            </a:r>
            <a:endParaRPr sz="2300">
              <a:solidFill>
                <a:schemeClr val="dk1"/>
              </a:solidFill>
              <a:latin typeface="Lucida Sans"/>
              <a:ea typeface="Lucida Sans"/>
              <a:cs typeface="Lucida Sans"/>
              <a:sym typeface="Lucida Sans"/>
            </a:endParaRPr>
          </a:p>
        </p:txBody>
      </p:sp>
      <p:sp>
        <p:nvSpPr>
          <p:cNvPr id="142" name="Google Shape;142;p14"/>
          <p:cNvSpPr/>
          <p:nvPr/>
        </p:nvSpPr>
        <p:spPr>
          <a:xfrm>
            <a:off x="201168" y="361188"/>
            <a:ext cx="5554980"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14"/>
          <p:cNvSpPr/>
          <p:nvPr/>
        </p:nvSpPr>
        <p:spPr>
          <a:xfrm>
            <a:off x="4658995" y="1447800"/>
            <a:ext cx="4485004" cy="3810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5"/>
          <p:cNvSpPr txBox="1"/>
          <p:nvPr>
            <p:ph type="title"/>
          </p:nvPr>
        </p:nvSpPr>
        <p:spPr>
          <a:xfrm>
            <a:off x="645668" y="1468882"/>
            <a:ext cx="7009765" cy="787400"/>
          </a:xfrm>
          <a:prstGeom prst="rect">
            <a:avLst/>
          </a:prstGeom>
          <a:noFill/>
          <a:ln>
            <a:noFill/>
          </a:ln>
        </p:spPr>
        <p:txBody>
          <a:bodyPr anchorCtr="0" anchor="t" bIns="0" lIns="0" spcFirstLastPara="1" rIns="0" wrap="square" tIns="12050">
            <a:spAutoFit/>
          </a:bodyPr>
          <a:lstStyle/>
          <a:p>
            <a:pPr indent="-256539" lvl="0" marL="268605" marR="5080" rtl="0" algn="l">
              <a:lnSpc>
                <a:spcPct val="100000"/>
              </a:lnSpc>
              <a:spcBef>
                <a:spcPts val="0"/>
              </a:spcBef>
              <a:spcAft>
                <a:spcPts val="0"/>
              </a:spcAft>
              <a:buNone/>
            </a:pPr>
            <a:r>
              <a:rPr lang="en-US" sz="1700">
                <a:solidFill>
                  <a:srgbClr val="2CA1BE"/>
                </a:solidFill>
                <a:latin typeface="Noto Sans Symbols"/>
                <a:ea typeface="Noto Sans Symbols"/>
                <a:cs typeface="Noto Sans Symbols"/>
                <a:sym typeface="Noto Sans Symbols"/>
              </a:rPr>
              <a:t>🞂</a:t>
            </a:r>
            <a:r>
              <a:rPr lang="en-US" sz="1700">
                <a:solidFill>
                  <a:srgbClr val="2CA1BE"/>
                </a:solidFill>
                <a:latin typeface="Times New Roman"/>
                <a:ea typeface="Times New Roman"/>
                <a:cs typeface="Times New Roman"/>
                <a:sym typeface="Times New Roman"/>
              </a:rPr>
              <a:t>	</a:t>
            </a:r>
            <a:r>
              <a:rPr lang="en-US" sz="2500"/>
              <a:t>The ideal op-amp is characterized by seven  properties</a:t>
            </a:r>
            <a:endParaRPr sz="2500">
              <a:latin typeface="Times New Roman"/>
              <a:ea typeface="Times New Roman"/>
              <a:cs typeface="Times New Roman"/>
              <a:sym typeface="Times New Roman"/>
            </a:endParaRPr>
          </a:p>
        </p:txBody>
      </p:sp>
      <p:sp>
        <p:nvSpPr>
          <p:cNvPr id="149" name="Google Shape;149;p15"/>
          <p:cNvSpPr txBox="1"/>
          <p:nvPr/>
        </p:nvSpPr>
        <p:spPr>
          <a:xfrm>
            <a:off x="645668" y="2276982"/>
            <a:ext cx="7463155" cy="3604895"/>
          </a:xfrm>
          <a:prstGeom prst="rect">
            <a:avLst/>
          </a:prstGeom>
          <a:noFill/>
          <a:ln>
            <a:noFill/>
          </a:ln>
        </p:spPr>
        <p:txBody>
          <a:bodyPr anchorCtr="0" anchor="t" bIns="0" lIns="0" spcFirstLastPara="1" rIns="0" wrap="square" tIns="12700">
            <a:spAutoFit/>
          </a:bodyPr>
          <a:lstStyle/>
          <a:p>
            <a:pPr indent="-228600" lvl="0" marL="524510" marR="5080" rtl="0" algn="l">
              <a:lnSpc>
                <a:spcPct val="100000"/>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Knowledge of these properties is sufficient to design  and analyze a large number of useful circuits</a:t>
            </a:r>
            <a:endParaRPr sz="2100">
              <a:solidFill>
                <a:schemeClr val="dk1"/>
              </a:solidFill>
              <a:latin typeface="Lucida Sans"/>
              <a:ea typeface="Lucida Sans"/>
              <a:cs typeface="Lucida Sans"/>
              <a:sym typeface="Lucida Sans"/>
            </a:endParaRPr>
          </a:p>
          <a:p>
            <a:pPr indent="0" lvl="0" marL="12700" marR="0" rtl="0" algn="l">
              <a:lnSpc>
                <a:spcPct val="100000"/>
              </a:lnSpc>
              <a:spcBef>
                <a:spcPts val="345"/>
              </a:spcBef>
              <a:spcAft>
                <a:spcPts val="0"/>
              </a:spcAft>
              <a:buNone/>
            </a:pPr>
            <a:r>
              <a:rPr lang="en-US" sz="1700">
                <a:solidFill>
                  <a:srgbClr val="2CA1BE"/>
                </a:solidFill>
                <a:latin typeface="Noto Sans Symbols"/>
                <a:ea typeface="Noto Sans Symbols"/>
                <a:cs typeface="Noto Sans Symbols"/>
                <a:sym typeface="Noto Sans Symbols"/>
              </a:rPr>
              <a:t>🞂</a:t>
            </a:r>
            <a:r>
              <a:rPr lang="en-US" sz="1700">
                <a:solidFill>
                  <a:srgbClr val="2CA1BE"/>
                </a:solidFill>
                <a:latin typeface="Times New Roman"/>
                <a:ea typeface="Times New Roman"/>
                <a:cs typeface="Times New Roman"/>
                <a:sym typeface="Times New Roman"/>
              </a:rPr>
              <a:t>	</a:t>
            </a:r>
            <a:r>
              <a:rPr lang="en-US" sz="2500">
                <a:solidFill>
                  <a:schemeClr val="dk1"/>
                </a:solidFill>
                <a:latin typeface="Lucida Sans"/>
                <a:ea typeface="Lucida Sans"/>
                <a:cs typeface="Lucida Sans"/>
                <a:sym typeface="Lucida Sans"/>
              </a:rPr>
              <a:t>Basic op-amp properties</a:t>
            </a:r>
            <a:endParaRPr sz="2500">
              <a:solidFill>
                <a:schemeClr val="dk1"/>
              </a:solidFill>
              <a:latin typeface="Lucida Sans"/>
              <a:ea typeface="Lucida Sans"/>
              <a:cs typeface="Lucida Sans"/>
              <a:sym typeface="Lucida Sans"/>
            </a:endParaRPr>
          </a:p>
          <a:p>
            <a:pPr indent="-228600" lvl="0" marL="524510" marR="0" rtl="0" algn="l">
              <a:lnSpc>
                <a:spcPct val="100000"/>
              </a:lnSpc>
              <a:spcBef>
                <a:spcPts val="35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Infinite open-loop voltage gain</a:t>
            </a:r>
            <a:endParaRPr sz="2100">
              <a:solidFill>
                <a:schemeClr val="dk1"/>
              </a:solidFill>
              <a:latin typeface="Lucida Sans"/>
              <a:ea typeface="Lucida Sans"/>
              <a:cs typeface="Lucida Sans"/>
              <a:sym typeface="Lucida Sans"/>
            </a:endParaRPr>
          </a:p>
          <a:p>
            <a:pPr indent="-228600" lvl="0" marL="524510" marR="0" rtl="0" algn="l">
              <a:lnSpc>
                <a:spcPct val="100000"/>
              </a:lnSpc>
              <a:spcBef>
                <a:spcPts val="295"/>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Infinite input impedance</a:t>
            </a:r>
            <a:endParaRPr sz="2100">
              <a:solidFill>
                <a:schemeClr val="dk1"/>
              </a:solidFill>
              <a:latin typeface="Lucida Sans"/>
              <a:ea typeface="Lucida Sans"/>
              <a:cs typeface="Lucida Sans"/>
              <a:sym typeface="Lucida Sans"/>
            </a:endParaRPr>
          </a:p>
          <a:p>
            <a:pPr indent="-228600" lvl="0" marL="524510" marR="0" rtl="0" algn="l">
              <a:lnSpc>
                <a:spcPct val="100000"/>
              </a:lnSpc>
              <a:spcBef>
                <a:spcPts val="295"/>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Zero output impedance</a:t>
            </a:r>
            <a:endParaRPr sz="2100">
              <a:solidFill>
                <a:schemeClr val="dk1"/>
              </a:solidFill>
              <a:latin typeface="Lucida Sans"/>
              <a:ea typeface="Lucida Sans"/>
              <a:cs typeface="Lucida Sans"/>
              <a:sym typeface="Lucida Sans"/>
            </a:endParaRPr>
          </a:p>
          <a:p>
            <a:pPr indent="-228600" lvl="0" marL="524510" marR="0" rtl="0" algn="l">
              <a:lnSpc>
                <a:spcPct val="100000"/>
              </a:lnSpc>
              <a:spcBef>
                <a:spcPts val="30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Zero noise contribution</a:t>
            </a:r>
            <a:endParaRPr sz="2100">
              <a:solidFill>
                <a:schemeClr val="dk1"/>
              </a:solidFill>
              <a:latin typeface="Lucida Sans"/>
              <a:ea typeface="Lucida Sans"/>
              <a:cs typeface="Lucida Sans"/>
              <a:sym typeface="Lucida Sans"/>
            </a:endParaRPr>
          </a:p>
          <a:p>
            <a:pPr indent="-228600" lvl="0" marL="524510" marR="0" rtl="0" algn="l">
              <a:lnSpc>
                <a:spcPct val="100000"/>
              </a:lnSpc>
              <a:spcBef>
                <a:spcPts val="295"/>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Zero DC output offset</a:t>
            </a:r>
            <a:endParaRPr sz="2100">
              <a:solidFill>
                <a:schemeClr val="dk1"/>
              </a:solidFill>
              <a:latin typeface="Lucida Sans"/>
              <a:ea typeface="Lucida Sans"/>
              <a:cs typeface="Lucida Sans"/>
              <a:sym typeface="Lucida Sans"/>
            </a:endParaRPr>
          </a:p>
          <a:p>
            <a:pPr indent="-228600" lvl="0" marL="524510" marR="0" rtl="0" algn="l">
              <a:lnSpc>
                <a:spcPct val="100000"/>
              </a:lnSpc>
              <a:spcBef>
                <a:spcPts val="295"/>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Infinite bandwidth</a:t>
            </a:r>
            <a:endParaRPr sz="2100">
              <a:solidFill>
                <a:schemeClr val="dk1"/>
              </a:solidFill>
              <a:latin typeface="Lucida Sans"/>
              <a:ea typeface="Lucida Sans"/>
              <a:cs typeface="Lucida Sans"/>
              <a:sym typeface="Lucida Sans"/>
            </a:endParaRPr>
          </a:p>
          <a:p>
            <a:pPr indent="-228600" lvl="0" marL="524510" marR="0" rtl="0" algn="l">
              <a:lnSpc>
                <a:spcPct val="100000"/>
              </a:lnSpc>
              <a:spcBef>
                <a:spcPts val="30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Differential inputs that stick together</a:t>
            </a:r>
            <a:endParaRPr sz="2100">
              <a:solidFill>
                <a:schemeClr val="dk1"/>
              </a:solidFill>
              <a:latin typeface="Lucida Sans"/>
              <a:ea typeface="Lucida Sans"/>
              <a:cs typeface="Lucida Sans"/>
              <a:sym typeface="Lucida Sans"/>
            </a:endParaRPr>
          </a:p>
        </p:txBody>
      </p:sp>
      <p:sp>
        <p:nvSpPr>
          <p:cNvPr id="150" name="Google Shape;150;p15"/>
          <p:cNvSpPr/>
          <p:nvPr/>
        </p:nvSpPr>
        <p:spPr>
          <a:xfrm>
            <a:off x="201168" y="361188"/>
            <a:ext cx="8092440"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645668" y="1420113"/>
            <a:ext cx="5860415" cy="3765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550">
                <a:solidFill>
                  <a:srgbClr val="2CA1BE"/>
                </a:solidFill>
                <a:latin typeface="Noto Sans Symbols"/>
                <a:ea typeface="Noto Sans Symbols"/>
                <a:cs typeface="Noto Sans Symbols"/>
                <a:sym typeface="Noto Sans Symbols"/>
              </a:rPr>
              <a:t>🞂</a:t>
            </a:r>
            <a:r>
              <a:rPr lang="en-US" sz="1550">
                <a:solidFill>
                  <a:srgbClr val="2CA1BE"/>
                </a:solidFill>
                <a:latin typeface="Times New Roman"/>
                <a:ea typeface="Times New Roman"/>
                <a:cs typeface="Times New Roman"/>
                <a:sym typeface="Times New Roman"/>
              </a:rPr>
              <a:t>	</a:t>
            </a:r>
            <a:r>
              <a:rPr lang="en-US"/>
              <a:t>Property No.1: Infinite Open-Loop Gain</a:t>
            </a:r>
            <a:endParaRPr sz="1550">
              <a:latin typeface="Times New Roman"/>
              <a:ea typeface="Times New Roman"/>
              <a:cs typeface="Times New Roman"/>
              <a:sym typeface="Times New Roman"/>
            </a:endParaRPr>
          </a:p>
        </p:txBody>
      </p:sp>
      <p:sp>
        <p:nvSpPr>
          <p:cNvPr id="156" name="Google Shape;156;p16"/>
          <p:cNvSpPr txBox="1"/>
          <p:nvPr/>
        </p:nvSpPr>
        <p:spPr>
          <a:xfrm>
            <a:off x="645668" y="1750898"/>
            <a:ext cx="7475855" cy="1983739"/>
          </a:xfrm>
          <a:prstGeom prst="rect">
            <a:avLst/>
          </a:prstGeom>
          <a:noFill/>
          <a:ln>
            <a:noFill/>
          </a:ln>
        </p:spPr>
        <p:txBody>
          <a:bodyPr anchorCtr="0" anchor="t" bIns="0" lIns="0" spcFirstLastPara="1" rIns="0" wrap="square" tIns="13325">
            <a:spAutoFit/>
          </a:bodyPr>
          <a:lstStyle/>
          <a:p>
            <a:pPr indent="-228600" lvl="0" marL="524510" marR="0" rtl="0" algn="l">
              <a:lnSpc>
                <a:spcPct val="108000"/>
              </a:lnSpc>
              <a:spcBef>
                <a:spcPts val="0"/>
              </a:spcBef>
              <a:spcAft>
                <a:spcPts val="0"/>
              </a:spcAft>
              <a:buClr>
                <a:srgbClr val="2CA1BE"/>
              </a:buClr>
              <a:buSzPts val="2000"/>
              <a:buFont typeface="Verdana"/>
              <a:buChar char="◦"/>
            </a:pPr>
            <a:r>
              <a:rPr lang="en-US" sz="2000">
                <a:solidFill>
                  <a:schemeClr val="dk1"/>
                </a:solidFill>
                <a:latin typeface="Lucida Sans"/>
                <a:ea typeface="Lucida Sans"/>
                <a:cs typeface="Lucida Sans"/>
                <a:sym typeface="Lucida Sans"/>
              </a:rPr>
              <a:t>Open-Loop Gain A</a:t>
            </a:r>
            <a:r>
              <a:rPr lang="en-US" sz="1200">
                <a:solidFill>
                  <a:schemeClr val="dk1"/>
                </a:solidFill>
                <a:latin typeface="Lucida Sans"/>
                <a:ea typeface="Lucida Sans"/>
                <a:cs typeface="Lucida Sans"/>
                <a:sym typeface="Lucida Sans"/>
              </a:rPr>
              <a:t>vol  </a:t>
            </a:r>
            <a:r>
              <a:rPr lang="en-US" sz="2000">
                <a:solidFill>
                  <a:schemeClr val="dk1"/>
                </a:solidFill>
                <a:latin typeface="Lucida Sans"/>
                <a:ea typeface="Lucida Sans"/>
                <a:cs typeface="Lucida Sans"/>
                <a:sym typeface="Lucida Sans"/>
              </a:rPr>
              <a:t>is the gain of the op-amp without</a:t>
            </a:r>
            <a:endParaRPr sz="2000">
              <a:solidFill>
                <a:schemeClr val="dk1"/>
              </a:solidFill>
              <a:latin typeface="Lucida Sans"/>
              <a:ea typeface="Lucida Sans"/>
              <a:cs typeface="Lucida Sans"/>
              <a:sym typeface="Lucida Sans"/>
            </a:endParaRPr>
          </a:p>
          <a:p>
            <a:pPr indent="0" lvl="0" marL="524510" marR="0" rtl="0" algn="l">
              <a:lnSpc>
                <a:spcPct val="103500"/>
              </a:lnSpc>
              <a:spcBef>
                <a:spcPts val="0"/>
              </a:spcBef>
              <a:spcAft>
                <a:spcPts val="0"/>
              </a:spcAft>
              <a:buNone/>
            </a:pPr>
            <a:r>
              <a:rPr lang="en-US" sz="2000">
                <a:solidFill>
                  <a:schemeClr val="dk1"/>
                </a:solidFill>
                <a:latin typeface="Lucida Sans"/>
                <a:ea typeface="Lucida Sans"/>
                <a:cs typeface="Lucida Sans"/>
                <a:sym typeface="Lucida Sans"/>
              </a:rPr>
              <a:t>positive or negative feedback</a:t>
            </a:r>
            <a:endParaRPr sz="2000">
              <a:solidFill>
                <a:schemeClr val="dk1"/>
              </a:solidFill>
              <a:latin typeface="Lucida Sans"/>
              <a:ea typeface="Lucida Sans"/>
              <a:cs typeface="Lucida Sans"/>
              <a:sym typeface="Lucida Sans"/>
            </a:endParaRPr>
          </a:p>
          <a:p>
            <a:pPr indent="-228600" lvl="0" marL="524510" marR="0" rtl="0" algn="l">
              <a:lnSpc>
                <a:spcPct val="115000"/>
              </a:lnSpc>
              <a:spcBef>
                <a:spcPts val="0"/>
              </a:spcBef>
              <a:spcAft>
                <a:spcPts val="0"/>
              </a:spcAft>
              <a:buClr>
                <a:srgbClr val="2CA1BE"/>
              </a:buClr>
              <a:buSzPts val="2000"/>
              <a:buFont typeface="Verdana"/>
              <a:buChar char="◦"/>
            </a:pPr>
            <a:r>
              <a:rPr lang="en-US" sz="2000">
                <a:solidFill>
                  <a:schemeClr val="dk1"/>
                </a:solidFill>
                <a:latin typeface="Lucida Sans"/>
                <a:ea typeface="Lucida Sans"/>
                <a:cs typeface="Lucida Sans"/>
                <a:sym typeface="Lucida Sans"/>
              </a:rPr>
              <a:t>In the ideal op-amp A</a:t>
            </a:r>
            <a:r>
              <a:rPr lang="en-US" sz="1200">
                <a:solidFill>
                  <a:schemeClr val="dk1"/>
                </a:solidFill>
                <a:latin typeface="Lucida Sans"/>
                <a:ea typeface="Lucida Sans"/>
                <a:cs typeface="Lucida Sans"/>
                <a:sym typeface="Lucida Sans"/>
              </a:rPr>
              <a:t>vol  </a:t>
            </a:r>
            <a:r>
              <a:rPr lang="en-US" sz="2000">
                <a:solidFill>
                  <a:schemeClr val="dk1"/>
                </a:solidFill>
                <a:latin typeface="Lucida Sans"/>
                <a:ea typeface="Lucida Sans"/>
                <a:cs typeface="Lucida Sans"/>
                <a:sym typeface="Lucida Sans"/>
              </a:rPr>
              <a:t>is infinite</a:t>
            </a:r>
            <a:endParaRPr sz="2000">
              <a:solidFill>
                <a:schemeClr val="dk1"/>
              </a:solidFill>
              <a:latin typeface="Lucida Sans"/>
              <a:ea typeface="Lucida Sans"/>
              <a:cs typeface="Lucida Sans"/>
              <a:sym typeface="Lucida Sans"/>
            </a:endParaRPr>
          </a:p>
          <a:p>
            <a:pPr indent="-228600" lvl="1" marL="762635" marR="0" rtl="0" algn="l">
              <a:lnSpc>
                <a:spcPct val="113888"/>
              </a:lnSpc>
              <a:spcBef>
                <a:spcPts val="0"/>
              </a:spcBef>
              <a:spcAft>
                <a:spcPts val="0"/>
              </a:spcAft>
              <a:buClr>
                <a:srgbClr val="DA1F28"/>
              </a:buClr>
              <a:buSzPts val="1800"/>
              <a:buFont typeface="Noto Sans Symbols"/>
              <a:buChar char="●"/>
            </a:pPr>
            <a:r>
              <a:rPr b="0" i="0" lang="en-US" sz="1800" u="none" cap="none" strike="noStrike">
                <a:solidFill>
                  <a:schemeClr val="dk1"/>
                </a:solidFill>
                <a:latin typeface="Lucida Sans"/>
                <a:ea typeface="Lucida Sans"/>
                <a:cs typeface="Lucida Sans"/>
                <a:sym typeface="Lucida Sans"/>
              </a:rPr>
              <a:t>Typical values range from 20,000 to 200,000 in real devices</a:t>
            </a:r>
            <a:endParaRPr b="0" i="0" sz="1800" u="none" cap="none" strike="noStrike">
              <a:solidFill>
                <a:schemeClr val="dk1"/>
              </a:solidFill>
              <a:latin typeface="Lucida Sans"/>
              <a:ea typeface="Lucida Sans"/>
              <a:cs typeface="Lucida Sans"/>
              <a:sym typeface="Lucida Sans"/>
            </a:endParaRPr>
          </a:p>
          <a:p>
            <a:pPr indent="0" lvl="0" marL="12700" marR="0" rtl="0" algn="l">
              <a:lnSpc>
                <a:spcPct val="112391"/>
              </a:lnSpc>
              <a:spcBef>
                <a:spcPts val="0"/>
              </a:spcBef>
              <a:spcAft>
                <a:spcPts val="0"/>
              </a:spcAft>
              <a:buNone/>
            </a:pPr>
            <a:r>
              <a:rPr lang="en-US" sz="1550">
                <a:solidFill>
                  <a:srgbClr val="2CA1BE"/>
                </a:solidFill>
                <a:latin typeface="Noto Sans Symbols"/>
                <a:ea typeface="Noto Sans Symbols"/>
                <a:cs typeface="Noto Sans Symbols"/>
                <a:sym typeface="Noto Sans Symbols"/>
              </a:rPr>
              <a:t>🞂</a:t>
            </a:r>
            <a:r>
              <a:rPr lang="en-US" sz="1550">
                <a:solidFill>
                  <a:srgbClr val="2CA1BE"/>
                </a:solidFill>
                <a:latin typeface="Times New Roman"/>
                <a:ea typeface="Times New Roman"/>
                <a:cs typeface="Times New Roman"/>
                <a:sym typeface="Times New Roman"/>
              </a:rPr>
              <a:t>	</a:t>
            </a:r>
            <a:r>
              <a:rPr lang="en-US" sz="2300">
                <a:solidFill>
                  <a:schemeClr val="dk1"/>
                </a:solidFill>
                <a:latin typeface="Lucida Sans"/>
                <a:ea typeface="Lucida Sans"/>
                <a:cs typeface="Lucida Sans"/>
                <a:sym typeface="Lucida Sans"/>
              </a:rPr>
              <a:t>Property No.2: Infinite Input Impedance</a:t>
            </a:r>
            <a:endParaRPr sz="2300">
              <a:solidFill>
                <a:schemeClr val="dk1"/>
              </a:solidFill>
              <a:latin typeface="Lucida Sans"/>
              <a:ea typeface="Lucida Sans"/>
              <a:cs typeface="Lucida Sans"/>
              <a:sym typeface="Lucida Sans"/>
            </a:endParaRPr>
          </a:p>
          <a:p>
            <a:pPr indent="-228600" lvl="0" marL="524510" marR="387985" rtl="0" algn="l">
              <a:lnSpc>
                <a:spcPct val="96000"/>
              </a:lnSpc>
              <a:spcBef>
                <a:spcPts val="385"/>
              </a:spcBef>
              <a:spcAft>
                <a:spcPts val="0"/>
              </a:spcAft>
              <a:buClr>
                <a:srgbClr val="2CA1BE"/>
              </a:buClr>
              <a:buSzPts val="2000"/>
              <a:buFont typeface="Verdana"/>
              <a:buChar char="◦"/>
            </a:pPr>
            <a:r>
              <a:rPr lang="en-US" sz="2000">
                <a:solidFill>
                  <a:schemeClr val="dk1"/>
                </a:solidFill>
                <a:latin typeface="Lucida Sans"/>
                <a:ea typeface="Lucida Sans"/>
                <a:cs typeface="Lucida Sans"/>
                <a:sym typeface="Lucida Sans"/>
              </a:rPr>
              <a:t>Input impedance is the ratio of input voltage to input  current</a:t>
            </a:r>
            <a:endParaRPr sz="2000">
              <a:solidFill>
                <a:schemeClr val="dk1"/>
              </a:solidFill>
              <a:latin typeface="Lucida Sans"/>
              <a:ea typeface="Lucida Sans"/>
              <a:cs typeface="Lucida Sans"/>
              <a:sym typeface="Lucida Sans"/>
            </a:endParaRPr>
          </a:p>
        </p:txBody>
      </p:sp>
      <p:sp>
        <p:nvSpPr>
          <p:cNvPr id="157" name="Google Shape;157;p16"/>
          <p:cNvSpPr txBox="1"/>
          <p:nvPr/>
        </p:nvSpPr>
        <p:spPr>
          <a:xfrm>
            <a:off x="929436" y="4531614"/>
            <a:ext cx="7671434" cy="1047750"/>
          </a:xfrm>
          <a:prstGeom prst="rect">
            <a:avLst/>
          </a:prstGeom>
          <a:noFill/>
          <a:ln>
            <a:noFill/>
          </a:ln>
        </p:spPr>
        <p:txBody>
          <a:bodyPr anchorCtr="0" anchor="t" bIns="0" lIns="0" spcFirstLastPara="1" rIns="0" wrap="square" tIns="13325">
            <a:spAutoFit/>
          </a:bodyPr>
          <a:lstStyle/>
          <a:p>
            <a:pPr indent="-228600" lvl="0" marL="241300" marR="0" rtl="0" algn="l">
              <a:lnSpc>
                <a:spcPct val="119500"/>
              </a:lnSpc>
              <a:spcBef>
                <a:spcPts val="0"/>
              </a:spcBef>
              <a:spcAft>
                <a:spcPts val="0"/>
              </a:spcAft>
              <a:buClr>
                <a:srgbClr val="2CA1BE"/>
              </a:buClr>
              <a:buSzPts val="2000"/>
              <a:buFont typeface="Verdana"/>
              <a:buChar char="◦"/>
            </a:pPr>
            <a:r>
              <a:rPr lang="en-US" sz="2000">
                <a:solidFill>
                  <a:schemeClr val="dk1"/>
                </a:solidFill>
                <a:latin typeface="Lucida Sans"/>
                <a:ea typeface="Lucida Sans"/>
                <a:cs typeface="Lucida Sans"/>
                <a:sym typeface="Lucida Sans"/>
              </a:rPr>
              <a:t>When Z</a:t>
            </a:r>
            <a:r>
              <a:rPr lang="en-US" sz="1400">
                <a:solidFill>
                  <a:schemeClr val="dk1"/>
                </a:solidFill>
                <a:latin typeface="Lucida Sans"/>
                <a:ea typeface="Lucida Sans"/>
                <a:cs typeface="Lucida Sans"/>
                <a:sym typeface="Lucida Sans"/>
              </a:rPr>
              <a:t>in  </a:t>
            </a:r>
            <a:r>
              <a:rPr lang="en-US" sz="2000">
                <a:solidFill>
                  <a:schemeClr val="dk1"/>
                </a:solidFill>
                <a:latin typeface="Lucida Sans"/>
                <a:ea typeface="Lucida Sans"/>
                <a:cs typeface="Lucida Sans"/>
                <a:sym typeface="Lucida Sans"/>
              </a:rPr>
              <a:t>is infinite, the input current I</a:t>
            </a:r>
            <a:r>
              <a:rPr lang="en-US" sz="1200">
                <a:solidFill>
                  <a:schemeClr val="dk1"/>
                </a:solidFill>
                <a:latin typeface="Lucida Sans"/>
                <a:ea typeface="Lucida Sans"/>
                <a:cs typeface="Lucida Sans"/>
                <a:sym typeface="Lucida Sans"/>
              </a:rPr>
              <a:t>in</a:t>
            </a:r>
            <a:r>
              <a:rPr lang="en-US" sz="2000">
                <a:solidFill>
                  <a:schemeClr val="dk1"/>
                </a:solidFill>
                <a:latin typeface="Lucida Sans"/>
                <a:ea typeface="Lucida Sans"/>
                <a:cs typeface="Lucida Sans"/>
                <a:sym typeface="Lucida Sans"/>
              </a:rPr>
              <a:t>=0</a:t>
            </a:r>
            <a:endParaRPr sz="2000">
              <a:solidFill>
                <a:schemeClr val="dk1"/>
              </a:solidFill>
              <a:latin typeface="Lucida Sans"/>
              <a:ea typeface="Lucida Sans"/>
              <a:cs typeface="Lucida Sans"/>
              <a:sym typeface="Lucida Sans"/>
            </a:endParaRPr>
          </a:p>
          <a:p>
            <a:pPr indent="-228600" lvl="1" marL="478790" marR="0" rtl="0" algn="l">
              <a:lnSpc>
                <a:spcPct val="119444"/>
              </a:lnSpc>
              <a:spcBef>
                <a:spcPts val="0"/>
              </a:spcBef>
              <a:spcAft>
                <a:spcPts val="0"/>
              </a:spcAft>
              <a:buClr>
                <a:srgbClr val="DA1F28"/>
              </a:buClr>
              <a:buSzPts val="1800"/>
              <a:buFont typeface="Noto Sans Symbols"/>
              <a:buChar char="●"/>
            </a:pPr>
            <a:r>
              <a:rPr b="0" i="0" lang="en-US" sz="1800" u="none" cap="none" strike="noStrike">
                <a:solidFill>
                  <a:schemeClr val="dk1"/>
                </a:solidFill>
                <a:latin typeface="Lucida Sans"/>
                <a:ea typeface="Lucida Sans"/>
                <a:cs typeface="Lucida Sans"/>
                <a:sym typeface="Lucida Sans"/>
              </a:rPr>
              <a:t>High-grade op-amps can have input impedance in the TΩ range</a:t>
            </a:r>
            <a:endParaRPr b="0" i="0" sz="1800" u="none" cap="none" strike="noStrike">
              <a:solidFill>
                <a:schemeClr val="dk1"/>
              </a:solidFill>
              <a:latin typeface="Lucida Sans"/>
              <a:ea typeface="Lucida Sans"/>
              <a:cs typeface="Lucida Sans"/>
              <a:sym typeface="Lucida Sans"/>
            </a:endParaRPr>
          </a:p>
          <a:p>
            <a:pPr indent="-228600" lvl="2" marL="762000" marR="431165" rtl="0" algn="l">
              <a:lnSpc>
                <a:spcPct val="96250"/>
              </a:lnSpc>
              <a:spcBef>
                <a:spcPts val="409"/>
              </a:spcBef>
              <a:spcAft>
                <a:spcPts val="0"/>
              </a:spcAft>
              <a:buClr>
                <a:srgbClr val="DA1F28"/>
              </a:buClr>
              <a:buSzPts val="1600"/>
              <a:buFont typeface="Noto Sans Symbols"/>
              <a:buChar char="●"/>
            </a:pPr>
            <a:r>
              <a:rPr b="0" i="0" lang="en-US" sz="1600" u="none" cap="none" strike="noStrike">
                <a:solidFill>
                  <a:schemeClr val="dk1"/>
                </a:solidFill>
                <a:latin typeface="Lucida Sans"/>
                <a:ea typeface="Lucida Sans"/>
                <a:cs typeface="Lucida Sans"/>
                <a:sym typeface="Lucida Sans"/>
              </a:rPr>
              <a:t>Some low-grade op-amps, on the other hand, can have mA input  currents</a:t>
            </a:r>
            <a:endParaRPr b="0" i="0" sz="1600" u="none" cap="none" strike="noStrike">
              <a:solidFill>
                <a:schemeClr val="dk1"/>
              </a:solidFill>
              <a:latin typeface="Lucida Sans"/>
              <a:ea typeface="Lucida Sans"/>
              <a:cs typeface="Lucida Sans"/>
              <a:sym typeface="Lucida Sans"/>
            </a:endParaRPr>
          </a:p>
        </p:txBody>
      </p:sp>
      <p:sp>
        <p:nvSpPr>
          <p:cNvPr id="158" name="Google Shape;158;p16"/>
          <p:cNvSpPr/>
          <p:nvPr/>
        </p:nvSpPr>
        <p:spPr>
          <a:xfrm>
            <a:off x="201168" y="361188"/>
            <a:ext cx="7164324"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16"/>
          <p:cNvSpPr/>
          <p:nvPr/>
        </p:nvSpPr>
        <p:spPr>
          <a:xfrm>
            <a:off x="2971800" y="3657637"/>
            <a:ext cx="1447800" cy="71611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7"/>
          <p:cNvSpPr txBox="1"/>
          <p:nvPr>
            <p:ph type="title"/>
          </p:nvPr>
        </p:nvSpPr>
        <p:spPr>
          <a:xfrm>
            <a:off x="645668" y="1441450"/>
            <a:ext cx="6347460" cy="4064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700">
                <a:solidFill>
                  <a:srgbClr val="2CA1BE"/>
                </a:solidFill>
                <a:latin typeface="Noto Sans Symbols"/>
                <a:ea typeface="Noto Sans Symbols"/>
                <a:cs typeface="Noto Sans Symbols"/>
                <a:sym typeface="Noto Sans Symbols"/>
              </a:rPr>
              <a:t>🞂</a:t>
            </a:r>
            <a:r>
              <a:rPr lang="en-US" sz="1700">
                <a:solidFill>
                  <a:srgbClr val="2CA1BE"/>
                </a:solidFill>
                <a:latin typeface="Times New Roman"/>
                <a:ea typeface="Times New Roman"/>
                <a:cs typeface="Times New Roman"/>
                <a:sym typeface="Times New Roman"/>
              </a:rPr>
              <a:t>	</a:t>
            </a:r>
            <a:r>
              <a:rPr lang="en-US" sz="2500"/>
              <a:t>Property No. 3: Zero Output Impedance</a:t>
            </a:r>
            <a:endParaRPr sz="2500">
              <a:latin typeface="Times New Roman"/>
              <a:ea typeface="Times New Roman"/>
              <a:cs typeface="Times New Roman"/>
              <a:sym typeface="Times New Roman"/>
            </a:endParaRPr>
          </a:p>
        </p:txBody>
      </p:sp>
      <p:sp>
        <p:nvSpPr>
          <p:cNvPr id="165" name="Google Shape;165;p17"/>
          <p:cNvSpPr txBox="1"/>
          <p:nvPr/>
        </p:nvSpPr>
        <p:spPr>
          <a:xfrm>
            <a:off x="929436" y="1833194"/>
            <a:ext cx="7310755" cy="2105025"/>
          </a:xfrm>
          <a:prstGeom prst="rect">
            <a:avLst/>
          </a:prstGeom>
          <a:noFill/>
          <a:ln>
            <a:noFill/>
          </a:ln>
        </p:spPr>
        <p:txBody>
          <a:bodyPr anchorCtr="0" anchor="t" bIns="0" lIns="0" spcFirstLastPara="1" rIns="0" wrap="square" tIns="12700">
            <a:spAutoFit/>
          </a:bodyPr>
          <a:lstStyle/>
          <a:p>
            <a:pPr indent="-310515" lvl="0" marL="323215" marR="0" rtl="0" algn="l">
              <a:lnSpc>
                <a:spcPct val="114047"/>
              </a:lnSpc>
              <a:spcBef>
                <a:spcPts val="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The ideal op-amp acts as a perfect internal voltage</a:t>
            </a:r>
            <a:endParaRPr sz="2100">
              <a:solidFill>
                <a:schemeClr val="dk1"/>
              </a:solidFill>
              <a:latin typeface="Lucida Sans"/>
              <a:ea typeface="Lucida Sans"/>
              <a:cs typeface="Lucida Sans"/>
              <a:sym typeface="Lucida Sans"/>
            </a:endParaRPr>
          </a:p>
          <a:p>
            <a:pPr indent="0" lvl="0" marL="241300" marR="0" rtl="0" algn="l">
              <a:lnSpc>
                <a:spcPct val="114047"/>
              </a:lnSpc>
              <a:spcBef>
                <a:spcPts val="0"/>
              </a:spcBef>
              <a:spcAft>
                <a:spcPts val="0"/>
              </a:spcAft>
              <a:buNone/>
            </a:pPr>
            <a:r>
              <a:rPr lang="en-US" sz="2100">
                <a:solidFill>
                  <a:schemeClr val="dk1"/>
                </a:solidFill>
                <a:latin typeface="Lucida Sans"/>
                <a:ea typeface="Lucida Sans"/>
                <a:cs typeface="Lucida Sans"/>
                <a:sym typeface="Lucida Sans"/>
              </a:rPr>
              <a:t>source with no internal resistance</a:t>
            </a:r>
            <a:endParaRPr sz="2100">
              <a:solidFill>
                <a:schemeClr val="dk1"/>
              </a:solidFill>
              <a:latin typeface="Lucida Sans"/>
              <a:ea typeface="Lucida Sans"/>
              <a:cs typeface="Lucida Sans"/>
              <a:sym typeface="Lucida Sans"/>
            </a:endParaRPr>
          </a:p>
          <a:p>
            <a:pPr indent="-228600" lvl="1" marL="478790" marR="5080" rtl="0" algn="l">
              <a:lnSpc>
                <a:spcPct val="107894"/>
              </a:lnSpc>
              <a:spcBef>
                <a:spcPts val="459"/>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This internal resistance is in series with the load, reducing  the output voltage available to the load</a:t>
            </a:r>
            <a:endParaRPr b="0" i="0" sz="1900" u="none" cap="none" strike="noStrike">
              <a:solidFill>
                <a:schemeClr val="dk1"/>
              </a:solidFill>
              <a:latin typeface="Lucida Sans"/>
              <a:ea typeface="Lucida Sans"/>
              <a:cs typeface="Lucida Sans"/>
              <a:sym typeface="Lucida Sans"/>
            </a:endParaRPr>
          </a:p>
          <a:p>
            <a:pPr indent="-228600" lvl="1" marL="478790" marR="0" rtl="0" algn="l">
              <a:lnSpc>
                <a:spcPct val="113947"/>
              </a:lnSpc>
              <a:spcBef>
                <a:spcPts val="135"/>
              </a:spcBef>
              <a:spcAft>
                <a:spcPts val="0"/>
              </a:spcAft>
              <a:buClr>
                <a:srgbClr val="DA1F28"/>
              </a:buClr>
              <a:buSzPts val="1900"/>
              <a:buFont typeface="Noto Sans Symbols"/>
              <a:buChar char="●"/>
            </a:pPr>
            <a:r>
              <a:rPr b="0" i="0" lang="en-US" sz="1900" u="none" cap="none" strike="noStrike">
                <a:solidFill>
                  <a:schemeClr val="dk1"/>
                </a:solidFill>
                <a:latin typeface="Lucida Sans"/>
                <a:ea typeface="Lucida Sans"/>
                <a:cs typeface="Lucida Sans"/>
                <a:sym typeface="Lucida Sans"/>
              </a:rPr>
              <a:t>Real op-amps have output-impedance in the 100-20Ω</a:t>
            </a:r>
            <a:endParaRPr b="0" i="0" sz="1900" u="none" cap="none" strike="noStrike">
              <a:solidFill>
                <a:schemeClr val="dk1"/>
              </a:solidFill>
              <a:latin typeface="Lucida Sans"/>
              <a:ea typeface="Lucida Sans"/>
              <a:cs typeface="Lucida Sans"/>
              <a:sym typeface="Lucida Sans"/>
            </a:endParaRPr>
          </a:p>
          <a:p>
            <a:pPr indent="0" lvl="0" marL="478790" marR="0" rtl="0" algn="l">
              <a:lnSpc>
                <a:spcPct val="113947"/>
              </a:lnSpc>
              <a:spcBef>
                <a:spcPts val="0"/>
              </a:spcBef>
              <a:spcAft>
                <a:spcPts val="0"/>
              </a:spcAft>
              <a:buNone/>
            </a:pPr>
            <a:r>
              <a:rPr lang="en-US" sz="1900">
                <a:solidFill>
                  <a:schemeClr val="dk1"/>
                </a:solidFill>
                <a:latin typeface="Lucida Sans"/>
                <a:ea typeface="Lucida Sans"/>
                <a:cs typeface="Lucida Sans"/>
                <a:sym typeface="Lucida Sans"/>
              </a:rPr>
              <a:t>range</a:t>
            </a:r>
            <a:endParaRPr sz="1900">
              <a:solidFill>
                <a:schemeClr val="dk1"/>
              </a:solidFill>
              <a:latin typeface="Lucida Sans"/>
              <a:ea typeface="Lucida Sans"/>
              <a:cs typeface="Lucida Sans"/>
              <a:sym typeface="Lucida Sans"/>
            </a:endParaRPr>
          </a:p>
          <a:p>
            <a:pPr indent="-310515" lvl="0" marL="323215" marR="0" rtl="0" algn="l">
              <a:lnSpc>
                <a:spcPct val="100000"/>
              </a:lnSpc>
              <a:spcBef>
                <a:spcPts val="30"/>
              </a:spcBef>
              <a:spcAft>
                <a:spcPts val="0"/>
              </a:spcAft>
              <a:buClr>
                <a:srgbClr val="2CA1BE"/>
              </a:buClr>
              <a:buSzPts val="2100"/>
              <a:buFont typeface="Verdana"/>
              <a:buChar char="◦"/>
            </a:pPr>
            <a:r>
              <a:rPr lang="en-US" sz="2100">
                <a:solidFill>
                  <a:schemeClr val="dk1"/>
                </a:solidFill>
                <a:latin typeface="Lucida Sans"/>
                <a:ea typeface="Lucida Sans"/>
                <a:cs typeface="Lucida Sans"/>
                <a:sym typeface="Lucida Sans"/>
              </a:rPr>
              <a:t>Example</a:t>
            </a:r>
            <a:endParaRPr sz="2100">
              <a:solidFill>
                <a:schemeClr val="dk1"/>
              </a:solidFill>
              <a:latin typeface="Lucida Sans"/>
              <a:ea typeface="Lucida Sans"/>
              <a:cs typeface="Lucida Sans"/>
              <a:sym typeface="Lucida Sans"/>
            </a:endParaRPr>
          </a:p>
        </p:txBody>
      </p:sp>
      <p:sp>
        <p:nvSpPr>
          <p:cNvPr id="166" name="Google Shape;166;p17"/>
          <p:cNvSpPr/>
          <p:nvPr/>
        </p:nvSpPr>
        <p:spPr>
          <a:xfrm>
            <a:off x="201168" y="361188"/>
            <a:ext cx="7164324"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17"/>
          <p:cNvSpPr/>
          <p:nvPr/>
        </p:nvSpPr>
        <p:spPr>
          <a:xfrm>
            <a:off x="2971800" y="3581400"/>
            <a:ext cx="4255642" cy="215265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8"/>
          <p:cNvSpPr txBox="1"/>
          <p:nvPr>
            <p:ph type="title"/>
          </p:nvPr>
        </p:nvSpPr>
        <p:spPr>
          <a:xfrm>
            <a:off x="645668" y="1427733"/>
            <a:ext cx="5347970" cy="3454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t>Property No.4: Zero Noise Contribution</a:t>
            </a:r>
            <a:endParaRPr sz="2100">
              <a:latin typeface="Times New Roman"/>
              <a:ea typeface="Times New Roman"/>
              <a:cs typeface="Times New Roman"/>
              <a:sym typeface="Times New Roman"/>
            </a:endParaRPr>
          </a:p>
        </p:txBody>
      </p:sp>
      <p:sp>
        <p:nvSpPr>
          <p:cNvPr id="173" name="Google Shape;173;p18"/>
          <p:cNvSpPr txBox="1"/>
          <p:nvPr/>
        </p:nvSpPr>
        <p:spPr>
          <a:xfrm>
            <a:off x="645668" y="1734134"/>
            <a:ext cx="7825740" cy="2725420"/>
          </a:xfrm>
          <a:prstGeom prst="rect">
            <a:avLst/>
          </a:prstGeom>
          <a:noFill/>
          <a:ln>
            <a:noFill/>
          </a:ln>
        </p:spPr>
        <p:txBody>
          <a:bodyPr anchorCtr="0" anchor="t" bIns="0" lIns="0" spcFirstLastPara="1" rIns="0" wrap="square" tIns="12700">
            <a:spAutoFit/>
          </a:bodyPr>
          <a:lstStyle/>
          <a:p>
            <a:pPr indent="-228600" lvl="0" marL="524510" marR="0" rtl="0" algn="l">
              <a:lnSpc>
                <a:spcPct val="100000"/>
              </a:lnSpc>
              <a:spcBef>
                <a:spcPts val="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In the ideal op-amp, zero noise voltage is produced internally</a:t>
            </a:r>
            <a:endParaRPr sz="1800">
              <a:solidFill>
                <a:schemeClr val="dk1"/>
              </a:solidFill>
              <a:latin typeface="Lucida Sans"/>
              <a:ea typeface="Lucida Sans"/>
              <a:cs typeface="Lucida Sans"/>
              <a:sym typeface="Lucida Sans"/>
            </a:endParaRPr>
          </a:p>
          <a:p>
            <a:pPr indent="-228600" lvl="1" marL="762635" marR="0" rtl="0" algn="l">
              <a:lnSpc>
                <a:spcPct val="115312"/>
              </a:lnSpc>
              <a:spcBef>
                <a:spcPts val="40"/>
              </a:spcBef>
              <a:spcAft>
                <a:spcPts val="0"/>
              </a:spcAft>
              <a:buClr>
                <a:srgbClr val="DA1F28"/>
              </a:buClr>
              <a:buSzPts val="1600"/>
              <a:buFont typeface="Noto Sans Symbols"/>
              <a:buChar char="●"/>
            </a:pPr>
            <a:r>
              <a:rPr b="0" i="0" lang="en-US" sz="1600" u="none" cap="none" strike="noStrike">
                <a:solidFill>
                  <a:schemeClr val="dk1"/>
                </a:solidFill>
                <a:latin typeface="Lucida Sans"/>
                <a:ea typeface="Lucida Sans"/>
                <a:cs typeface="Lucida Sans"/>
                <a:sym typeface="Lucida Sans"/>
              </a:rPr>
              <a:t>This is, any noise at the output must have been at the input as well</a:t>
            </a:r>
            <a:endParaRPr b="0" i="0" sz="1600" u="none" cap="none" strike="noStrike">
              <a:solidFill>
                <a:schemeClr val="dk1"/>
              </a:solidFill>
              <a:latin typeface="Lucida Sans"/>
              <a:ea typeface="Lucida Sans"/>
              <a:cs typeface="Lucida Sans"/>
              <a:sym typeface="Lucida Sans"/>
            </a:endParaRPr>
          </a:p>
          <a:p>
            <a:pPr indent="-228600" lvl="0" marL="524510" marR="253365" rtl="0" algn="l">
              <a:lnSpc>
                <a:spcPct val="80000"/>
              </a:lnSpc>
              <a:spcBef>
                <a:spcPts val="355"/>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Practical op-amp are affected by several noise sources, such as  resistive and semiconductor noise</a:t>
            </a:r>
            <a:endParaRPr sz="1800">
              <a:solidFill>
                <a:schemeClr val="dk1"/>
              </a:solidFill>
              <a:latin typeface="Lucida Sans"/>
              <a:ea typeface="Lucida Sans"/>
              <a:cs typeface="Lucida Sans"/>
              <a:sym typeface="Lucida Sans"/>
            </a:endParaRPr>
          </a:p>
          <a:p>
            <a:pPr indent="-228600" lvl="1" marL="762635" marR="0" rtl="0" algn="l">
              <a:lnSpc>
                <a:spcPct val="108124"/>
              </a:lnSpc>
              <a:spcBef>
                <a:spcPts val="30"/>
              </a:spcBef>
              <a:spcAft>
                <a:spcPts val="0"/>
              </a:spcAft>
              <a:buClr>
                <a:srgbClr val="DA1F28"/>
              </a:buClr>
              <a:buSzPts val="1600"/>
              <a:buFont typeface="Noto Sans Symbols"/>
              <a:buChar char="●"/>
            </a:pPr>
            <a:r>
              <a:rPr b="0" i="0" lang="en-US" sz="1600" u="none" cap="none" strike="noStrike">
                <a:solidFill>
                  <a:schemeClr val="dk1"/>
                </a:solidFill>
                <a:latin typeface="Lucida Sans"/>
                <a:ea typeface="Lucida Sans"/>
                <a:cs typeface="Lucida Sans"/>
                <a:sym typeface="Lucida Sans"/>
              </a:rPr>
              <a:t>These effects can have considerable effects in low signal-level</a:t>
            </a:r>
            <a:endParaRPr b="0" i="0" sz="1600" u="none" cap="none" strike="noStrike">
              <a:solidFill>
                <a:schemeClr val="dk1"/>
              </a:solidFill>
              <a:latin typeface="Lucida Sans"/>
              <a:ea typeface="Lucida Sans"/>
              <a:cs typeface="Lucida Sans"/>
              <a:sym typeface="Lucida Sans"/>
            </a:endParaRPr>
          </a:p>
          <a:p>
            <a:pPr indent="0" lvl="0" marL="762635" marR="0" rtl="0" algn="l">
              <a:lnSpc>
                <a:spcPct val="103437"/>
              </a:lnSpc>
              <a:spcBef>
                <a:spcPts val="0"/>
              </a:spcBef>
              <a:spcAft>
                <a:spcPts val="0"/>
              </a:spcAft>
              <a:buNone/>
            </a:pPr>
            <a:r>
              <a:rPr lang="en-US" sz="1600">
                <a:solidFill>
                  <a:schemeClr val="dk1"/>
                </a:solidFill>
                <a:latin typeface="Lucida Sans"/>
                <a:ea typeface="Lucida Sans"/>
                <a:cs typeface="Lucida Sans"/>
                <a:sym typeface="Lucida Sans"/>
              </a:rPr>
              <a:t>applications</a:t>
            </a:r>
            <a:endParaRPr sz="1600">
              <a:solidFill>
                <a:schemeClr val="dk1"/>
              </a:solidFill>
              <a:latin typeface="Lucida Sans"/>
              <a:ea typeface="Lucida Sans"/>
              <a:cs typeface="Lucida Sans"/>
              <a:sym typeface="Lucida Sans"/>
            </a:endParaRPr>
          </a:p>
          <a:p>
            <a:pPr indent="0" lvl="0" marL="12700" marR="0" rtl="0" algn="l">
              <a:lnSpc>
                <a:spcPct val="113809"/>
              </a:lnSpc>
              <a:spcBef>
                <a:spcPts val="0"/>
              </a:spcBef>
              <a:spcAft>
                <a:spcPts val="0"/>
              </a:spcAft>
              <a:buNone/>
            </a:pPr>
            <a:r>
              <a:rPr lang="en-US" sz="1400">
                <a:solidFill>
                  <a:srgbClr val="2CA1BE"/>
                </a:solidFill>
                <a:latin typeface="Noto Sans Symbols"/>
                <a:ea typeface="Noto Sans Symbols"/>
                <a:cs typeface="Noto Sans Symbols"/>
                <a:sym typeface="Noto Sans Symbols"/>
              </a:rPr>
              <a:t>🞂</a:t>
            </a:r>
            <a:r>
              <a:rPr lang="en-US" sz="1400">
                <a:solidFill>
                  <a:srgbClr val="2CA1BE"/>
                </a:solidFill>
                <a:latin typeface="Times New Roman"/>
                <a:ea typeface="Times New Roman"/>
                <a:cs typeface="Times New Roman"/>
                <a:sym typeface="Times New Roman"/>
              </a:rPr>
              <a:t>	</a:t>
            </a:r>
            <a:r>
              <a:rPr lang="en-US" sz="2100">
                <a:solidFill>
                  <a:schemeClr val="dk1"/>
                </a:solidFill>
                <a:latin typeface="Lucida Sans"/>
                <a:ea typeface="Lucida Sans"/>
                <a:cs typeface="Lucida Sans"/>
                <a:sym typeface="Lucida Sans"/>
              </a:rPr>
              <a:t>Property No. 5: Zero output Offset</a:t>
            </a:r>
            <a:endParaRPr sz="2100">
              <a:solidFill>
                <a:schemeClr val="dk1"/>
              </a:solidFill>
              <a:latin typeface="Lucida Sans"/>
              <a:ea typeface="Lucida Sans"/>
              <a:cs typeface="Lucida Sans"/>
              <a:sym typeface="Lucida Sans"/>
            </a:endParaRPr>
          </a:p>
          <a:p>
            <a:pPr indent="-228600" lvl="0" marL="524510" marR="46355" rtl="0" algn="l">
              <a:lnSpc>
                <a:spcPct val="80000"/>
              </a:lnSpc>
              <a:spcBef>
                <a:spcPts val="375"/>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The output offset is the output voltage of an amplifier when both  inputs are grounded</a:t>
            </a:r>
            <a:endParaRPr sz="1800">
              <a:solidFill>
                <a:schemeClr val="dk1"/>
              </a:solidFill>
              <a:latin typeface="Lucida Sans"/>
              <a:ea typeface="Lucida Sans"/>
              <a:cs typeface="Lucida Sans"/>
              <a:sym typeface="Lucida Sans"/>
            </a:endParaRPr>
          </a:p>
          <a:p>
            <a:pPr indent="-228600" lvl="0" marL="524510" marR="5080" rtl="0" algn="l">
              <a:lnSpc>
                <a:spcPct val="80000"/>
              </a:lnSpc>
              <a:spcBef>
                <a:spcPts val="300"/>
              </a:spcBef>
              <a:spcAft>
                <a:spcPts val="0"/>
              </a:spcAft>
              <a:buClr>
                <a:srgbClr val="2CA1BE"/>
              </a:buClr>
              <a:buSzPts val="1800"/>
              <a:buFont typeface="Verdana"/>
              <a:buChar char="◦"/>
            </a:pPr>
            <a:r>
              <a:rPr lang="en-US" sz="1800">
                <a:solidFill>
                  <a:schemeClr val="dk1"/>
                </a:solidFill>
                <a:latin typeface="Lucida Sans"/>
                <a:ea typeface="Lucida Sans"/>
                <a:cs typeface="Lucida Sans"/>
                <a:sym typeface="Lucida Sans"/>
              </a:rPr>
              <a:t>The ideal op-amp has zero output offset, but real op-amps have  some amount of output offset voltage</a:t>
            </a:r>
            <a:endParaRPr sz="1800">
              <a:solidFill>
                <a:schemeClr val="dk1"/>
              </a:solidFill>
              <a:latin typeface="Lucida Sans"/>
              <a:ea typeface="Lucida Sans"/>
              <a:cs typeface="Lucida Sans"/>
              <a:sym typeface="Lucida Sans"/>
            </a:endParaRPr>
          </a:p>
        </p:txBody>
      </p:sp>
      <p:sp>
        <p:nvSpPr>
          <p:cNvPr id="174" name="Google Shape;174;p18"/>
          <p:cNvSpPr/>
          <p:nvPr/>
        </p:nvSpPr>
        <p:spPr>
          <a:xfrm>
            <a:off x="201168" y="361188"/>
            <a:ext cx="7164324"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8"/>
          <p:cNvSpPr/>
          <p:nvPr/>
        </p:nvSpPr>
        <p:spPr>
          <a:xfrm>
            <a:off x="4114800" y="4724400"/>
            <a:ext cx="1979802" cy="111442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645668" y="1433830"/>
            <a:ext cx="5903595" cy="43688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t>Property No. 6: Infinite Bandwidth</a:t>
            </a:r>
            <a:endParaRPr sz="2700">
              <a:latin typeface="Times New Roman"/>
              <a:ea typeface="Times New Roman"/>
              <a:cs typeface="Times New Roman"/>
              <a:sym typeface="Times New Roman"/>
            </a:endParaRPr>
          </a:p>
        </p:txBody>
      </p:sp>
      <p:sp>
        <p:nvSpPr>
          <p:cNvPr id="181" name="Google Shape;181;p19"/>
          <p:cNvSpPr txBox="1"/>
          <p:nvPr/>
        </p:nvSpPr>
        <p:spPr>
          <a:xfrm>
            <a:off x="645668" y="1854835"/>
            <a:ext cx="7797800" cy="4049395"/>
          </a:xfrm>
          <a:prstGeom prst="rect">
            <a:avLst/>
          </a:prstGeom>
          <a:noFill/>
          <a:ln>
            <a:noFill/>
          </a:ln>
        </p:spPr>
        <p:txBody>
          <a:bodyPr anchorCtr="0" anchor="t" bIns="0" lIns="0" spcFirstLastPara="1" rIns="0" wrap="square" tIns="53325">
            <a:spAutoFit/>
          </a:bodyPr>
          <a:lstStyle/>
          <a:p>
            <a:pPr indent="-228600" lvl="0" marL="524510" marR="131445" rtl="0" algn="l">
              <a:lnSpc>
                <a:spcPct val="107826"/>
              </a:lnSpc>
              <a:spcBef>
                <a:spcPts val="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The ideal op-amp will amplify all signals from DC  to the highest AC frequencies</a:t>
            </a:r>
            <a:endParaRPr sz="2300">
              <a:solidFill>
                <a:schemeClr val="dk1"/>
              </a:solidFill>
              <a:latin typeface="Lucida Sans"/>
              <a:ea typeface="Lucida Sans"/>
              <a:cs typeface="Lucida Sans"/>
              <a:sym typeface="Lucida Sans"/>
            </a:endParaRPr>
          </a:p>
          <a:p>
            <a:pPr indent="-228600" lvl="0" marL="524510" marR="0" rtl="0" algn="l">
              <a:lnSpc>
                <a:spcPct val="119565"/>
              </a:lnSpc>
              <a:spcBef>
                <a:spcPts val="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In real opamps, the bandwidth is rather limited</a:t>
            </a:r>
            <a:endParaRPr sz="2300">
              <a:solidFill>
                <a:schemeClr val="dk1"/>
              </a:solidFill>
              <a:latin typeface="Lucida Sans"/>
              <a:ea typeface="Lucida Sans"/>
              <a:cs typeface="Lucida Sans"/>
              <a:sym typeface="Lucida Sans"/>
            </a:endParaRPr>
          </a:p>
          <a:p>
            <a:pPr indent="-228600" lvl="1" marL="762635" marR="333375" rtl="0" algn="l">
              <a:lnSpc>
                <a:spcPct val="108095"/>
              </a:lnSpc>
              <a:spcBef>
                <a:spcPts val="445"/>
              </a:spcBef>
              <a:spcAft>
                <a:spcPts val="0"/>
              </a:spcAft>
              <a:buClr>
                <a:srgbClr val="DA1F28"/>
              </a:buClr>
              <a:buSzPts val="2100"/>
              <a:buFont typeface="Noto Sans Symbols"/>
              <a:buChar char="●"/>
            </a:pPr>
            <a:r>
              <a:rPr b="0" i="0" lang="en-US" sz="2100" u="none" cap="none" strike="noStrike">
                <a:solidFill>
                  <a:schemeClr val="dk1"/>
                </a:solidFill>
                <a:latin typeface="Lucida Sans"/>
                <a:ea typeface="Lucida Sans"/>
                <a:cs typeface="Lucida Sans"/>
                <a:sym typeface="Lucida Sans"/>
              </a:rPr>
              <a:t>This limitation is specified by the Gain-Bandwidth  product (GB), which is equal to the frequency where  the amplifier gain becomes unity</a:t>
            </a:r>
            <a:endParaRPr b="0" i="0" sz="2100" u="none" cap="none" strike="noStrike">
              <a:solidFill>
                <a:schemeClr val="dk1"/>
              </a:solidFill>
              <a:latin typeface="Lucida Sans"/>
              <a:ea typeface="Lucida Sans"/>
              <a:cs typeface="Lucida Sans"/>
              <a:sym typeface="Lucida Sans"/>
            </a:endParaRPr>
          </a:p>
          <a:p>
            <a:pPr indent="-228600" lvl="1" marL="762635" marR="560070" rtl="0" algn="l">
              <a:lnSpc>
                <a:spcPct val="108095"/>
              </a:lnSpc>
              <a:spcBef>
                <a:spcPts val="400"/>
              </a:spcBef>
              <a:spcAft>
                <a:spcPts val="0"/>
              </a:spcAft>
              <a:buClr>
                <a:srgbClr val="DA1F28"/>
              </a:buClr>
              <a:buSzPts val="2100"/>
              <a:buFont typeface="Noto Sans Symbols"/>
              <a:buChar char="●"/>
            </a:pPr>
            <a:r>
              <a:rPr b="0" i="0" lang="en-US" sz="2100" u="none" cap="none" strike="noStrike">
                <a:solidFill>
                  <a:schemeClr val="dk1"/>
                </a:solidFill>
                <a:latin typeface="Lucida Sans"/>
                <a:ea typeface="Lucida Sans"/>
                <a:cs typeface="Lucida Sans"/>
                <a:sym typeface="Lucida Sans"/>
              </a:rPr>
              <a:t>Some op-amps, such as the 741 family, have very  limited bandwidth of up to a few KHz</a:t>
            </a:r>
            <a:endParaRPr b="0" i="0" sz="2100" u="none" cap="none" strike="noStrike">
              <a:solidFill>
                <a:schemeClr val="dk1"/>
              </a:solidFill>
              <a:latin typeface="Lucida Sans"/>
              <a:ea typeface="Lucida Sans"/>
              <a:cs typeface="Lucida Sans"/>
              <a:sym typeface="Lucida Sans"/>
            </a:endParaRPr>
          </a:p>
          <a:p>
            <a:pPr indent="-256539" lvl="0" marL="268605" marR="1002664" rtl="0" algn="l">
              <a:lnSpc>
                <a:spcPct val="108148"/>
              </a:lnSpc>
              <a:spcBef>
                <a:spcPts val="330"/>
              </a:spcBef>
              <a:spcAft>
                <a:spcPts val="0"/>
              </a:spcAft>
              <a:buNone/>
            </a:pPr>
            <a:r>
              <a:rPr lang="en-US" sz="1800">
                <a:solidFill>
                  <a:srgbClr val="2CA1BE"/>
                </a:solidFill>
                <a:latin typeface="Noto Sans Symbols"/>
                <a:ea typeface="Noto Sans Symbols"/>
                <a:cs typeface="Noto Sans Symbols"/>
                <a:sym typeface="Noto Sans Symbols"/>
              </a:rPr>
              <a:t>🞂</a:t>
            </a:r>
            <a:r>
              <a:rPr lang="en-US" sz="1800">
                <a:solidFill>
                  <a:srgbClr val="2CA1BE"/>
                </a:solidFill>
                <a:latin typeface="Times New Roman"/>
                <a:ea typeface="Times New Roman"/>
                <a:cs typeface="Times New Roman"/>
                <a:sym typeface="Times New Roman"/>
              </a:rPr>
              <a:t>	</a:t>
            </a:r>
            <a:r>
              <a:rPr lang="en-US" sz="2700">
                <a:solidFill>
                  <a:schemeClr val="dk1"/>
                </a:solidFill>
                <a:latin typeface="Lucida Sans"/>
                <a:ea typeface="Lucida Sans"/>
                <a:cs typeface="Lucida Sans"/>
                <a:sym typeface="Lucida Sans"/>
              </a:rPr>
              <a:t>Property No. 7: Differential Inputs Stick  Together</a:t>
            </a:r>
            <a:endParaRPr sz="2700">
              <a:solidFill>
                <a:schemeClr val="dk1"/>
              </a:solidFill>
              <a:latin typeface="Lucida Sans"/>
              <a:ea typeface="Lucida Sans"/>
              <a:cs typeface="Lucida Sans"/>
              <a:sym typeface="Lucida Sans"/>
            </a:endParaRPr>
          </a:p>
          <a:p>
            <a:pPr indent="-228600" lvl="0" marL="524510" marR="0" rtl="0" algn="l">
              <a:lnSpc>
                <a:spcPct val="114130"/>
              </a:lnSpc>
              <a:spcBef>
                <a:spcPts val="30"/>
              </a:spcBef>
              <a:spcAft>
                <a:spcPts val="0"/>
              </a:spcAft>
              <a:buClr>
                <a:srgbClr val="2CA1BE"/>
              </a:buClr>
              <a:buSzPts val="2300"/>
              <a:buFont typeface="Verdana"/>
              <a:buChar char="◦"/>
            </a:pPr>
            <a:r>
              <a:rPr lang="en-US" sz="2300">
                <a:solidFill>
                  <a:schemeClr val="dk1"/>
                </a:solidFill>
                <a:latin typeface="Lucida Sans"/>
                <a:ea typeface="Lucida Sans"/>
                <a:cs typeface="Lucida Sans"/>
                <a:sym typeface="Lucida Sans"/>
              </a:rPr>
              <a:t>In the ideal op-amp, a voltage applied to one input</a:t>
            </a:r>
            <a:endParaRPr sz="2300">
              <a:solidFill>
                <a:schemeClr val="dk1"/>
              </a:solidFill>
              <a:latin typeface="Lucida Sans"/>
              <a:ea typeface="Lucida Sans"/>
              <a:cs typeface="Lucida Sans"/>
              <a:sym typeface="Lucida Sans"/>
            </a:endParaRPr>
          </a:p>
          <a:p>
            <a:pPr indent="0" lvl="0" marL="524510" marR="0" rtl="0" algn="l">
              <a:lnSpc>
                <a:spcPct val="114130"/>
              </a:lnSpc>
              <a:spcBef>
                <a:spcPts val="0"/>
              </a:spcBef>
              <a:spcAft>
                <a:spcPts val="0"/>
              </a:spcAft>
              <a:buNone/>
            </a:pPr>
            <a:r>
              <a:rPr lang="en-US" sz="2300">
                <a:solidFill>
                  <a:schemeClr val="dk1"/>
                </a:solidFill>
                <a:latin typeface="Lucida Sans"/>
                <a:ea typeface="Lucida Sans"/>
                <a:cs typeface="Lucida Sans"/>
                <a:sym typeface="Lucida Sans"/>
              </a:rPr>
              <a:t>also appears at the other input</a:t>
            </a:r>
            <a:endParaRPr sz="2300">
              <a:solidFill>
                <a:schemeClr val="dk1"/>
              </a:solidFill>
              <a:latin typeface="Lucida Sans"/>
              <a:ea typeface="Lucida Sans"/>
              <a:cs typeface="Lucida Sans"/>
              <a:sym typeface="Lucida Sans"/>
            </a:endParaRPr>
          </a:p>
        </p:txBody>
      </p:sp>
      <p:sp>
        <p:nvSpPr>
          <p:cNvPr id="182" name="Google Shape;182;p19"/>
          <p:cNvSpPr/>
          <p:nvPr/>
        </p:nvSpPr>
        <p:spPr>
          <a:xfrm>
            <a:off x="201168" y="361188"/>
            <a:ext cx="7164324"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txBox="1"/>
          <p:nvPr/>
        </p:nvSpPr>
        <p:spPr>
          <a:xfrm>
            <a:off x="645668" y="1444497"/>
            <a:ext cx="7928609" cy="4577080"/>
          </a:xfrm>
          <a:prstGeom prst="rect">
            <a:avLst/>
          </a:prstGeom>
          <a:noFill/>
          <a:ln>
            <a:noFill/>
          </a:ln>
        </p:spPr>
        <p:txBody>
          <a:bodyPr anchorCtr="0" anchor="t" bIns="0" lIns="0" spcFirstLastPara="1" rIns="0" wrap="square" tIns="12700">
            <a:spAutoFit/>
          </a:bodyPr>
          <a:lstStyle/>
          <a:p>
            <a:pPr indent="0" lvl="0" marL="12700" marR="0" rtl="0" algn="l">
              <a:lnSpc>
                <a:spcPct val="119705"/>
              </a:lnSpc>
              <a:spcBef>
                <a:spcPts val="0"/>
              </a:spcBef>
              <a:spcAft>
                <a:spcPts val="0"/>
              </a:spcAft>
              <a:buNone/>
            </a:pPr>
            <a:r>
              <a:rPr lang="en-US" sz="1150">
                <a:solidFill>
                  <a:srgbClr val="2CA1BE"/>
                </a:solidFill>
                <a:latin typeface="Noto Sans Symbols"/>
                <a:ea typeface="Noto Sans Symbols"/>
                <a:cs typeface="Noto Sans Symbols"/>
                <a:sym typeface="Noto Sans Symbols"/>
              </a:rPr>
              <a:t>🞂</a:t>
            </a:r>
            <a:r>
              <a:rPr lang="en-US" sz="1150">
                <a:solidFill>
                  <a:srgbClr val="2CA1BE"/>
                </a:solidFill>
                <a:latin typeface="Times New Roman"/>
                <a:ea typeface="Times New Roman"/>
                <a:cs typeface="Times New Roman"/>
                <a:sym typeface="Times New Roman"/>
              </a:rPr>
              <a:t>	</a:t>
            </a:r>
            <a:r>
              <a:rPr lang="en-US" sz="1700">
                <a:solidFill>
                  <a:schemeClr val="dk1"/>
                </a:solidFill>
                <a:latin typeface="Lucida Sans"/>
                <a:ea typeface="Lucida Sans"/>
                <a:cs typeface="Lucida Sans"/>
                <a:sym typeface="Lucida Sans"/>
              </a:rPr>
              <a:t>General-Purpose Op-Amps</a:t>
            </a:r>
            <a:endParaRPr sz="1700">
              <a:solidFill>
                <a:schemeClr val="dk1"/>
              </a:solidFill>
              <a:latin typeface="Lucida Sans"/>
              <a:ea typeface="Lucida Sans"/>
              <a:cs typeface="Lucida Sans"/>
              <a:sym typeface="Lucida Sans"/>
            </a:endParaRPr>
          </a:p>
          <a:p>
            <a:pPr indent="-228600" lvl="0" marL="524510" marR="0" rtl="0" algn="l">
              <a:lnSpc>
                <a:spcPct val="119642"/>
              </a:lnSpc>
              <a:spcBef>
                <a:spcPts val="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These devices are designed for a very wide range of applications</a:t>
            </a:r>
            <a:endParaRPr sz="1400">
              <a:solidFill>
                <a:schemeClr val="dk1"/>
              </a:solidFill>
              <a:latin typeface="Lucida Sans"/>
              <a:ea typeface="Lucida Sans"/>
              <a:cs typeface="Lucida Sans"/>
              <a:sym typeface="Lucida Sans"/>
            </a:endParaRPr>
          </a:p>
          <a:p>
            <a:pPr indent="-228600" lvl="1" marL="762635" marR="196850" rtl="0" algn="l">
              <a:lnSpc>
                <a:spcPct val="80000"/>
              </a:lnSpc>
              <a:spcBef>
                <a:spcPts val="420"/>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These op-amps have limited bandwidth but in return have very good stability (they are  called frequency compensated)</a:t>
            </a:r>
            <a:endParaRPr b="0" i="0" sz="1300" u="none" cap="none" strike="noStrike">
              <a:solidFill>
                <a:schemeClr val="dk1"/>
              </a:solidFill>
              <a:latin typeface="Lucida Sans"/>
              <a:ea typeface="Lucida Sans"/>
              <a:cs typeface="Lucida Sans"/>
              <a:sym typeface="Lucida Sans"/>
            </a:endParaRPr>
          </a:p>
          <a:p>
            <a:pPr indent="-274319" lvl="2" marL="1091565" marR="0" rtl="0" algn="l">
              <a:lnSpc>
                <a:spcPct val="118333"/>
              </a:lnSpc>
              <a:spcBef>
                <a:spcPts val="110"/>
              </a:spcBef>
              <a:spcAft>
                <a:spcPts val="0"/>
              </a:spcAft>
              <a:buClr>
                <a:srgbClr val="DA1F28"/>
              </a:buClr>
              <a:buSzPts val="1200"/>
              <a:buFont typeface="Noto Sans Symbols"/>
              <a:buChar char="●"/>
            </a:pPr>
            <a:r>
              <a:rPr b="0" i="0" lang="en-US" sz="1200" u="none" cap="none" strike="noStrike">
                <a:solidFill>
                  <a:schemeClr val="dk1"/>
                </a:solidFill>
                <a:latin typeface="Lucida Sans"/>
                <a:ea typeface="Lucida Sans"/>
                <a:cs typeface="Lucida Sans"/>
                <a:sym typeface="Lucida Sans"/>
              </a:rPr>
              <a:t>Non-compensated op-amps have wider frequency response but have a tendency to oscillate</a:t>
            </a:r>
            <a:endParaRPr b="0" i="0" sz="1200" u="none" cap="none" strike="noStrike">
              <a:solidFill>
                <a:schemeClr val="dk1"/>
              </a:solidFill>
              <a:latin typeface="Lucida Sans"/>
              <a:ea typeface="Lucida Sans"/>
              <a:cs typeface="Lucida Sans"/>
              <a:sym typeface="Lucida Sans"/>
            </a:endParaRPr>
          </a:p>
          <a:p>
            <a:pPr indent="0" lvl="0" marL="12700" marR="0" rtl="0" algn="l">
              <a:lnSpc>
                <a:spcPct val="118235"/>
              </a:lnSpc>
              <a:spcBef>
                <a:spcPts val="0"/>
              </a:spcBef>
              <a:spcAft>
                <a:spcPts val="0"/>
              </a:spcAft>
              <a:buNone/>
            </a:pPr>
            <a:r>
              <a:rPr lang="en-US" sz="1150">
                <a:solidFill>
                  <a:srgbClr val="2CA1BE"/>
                </a:solidFill>
                <a:latin typeface="Noto Sans Symbols"/>
                <a:ea typeface="Noto Sans Symbols"/>
                <a:cs typeface="Noto Sans Symbols"/>
                <a:sym typeface="Noto Sans Symbols"/>
              </a:rPr>
              <a:t>🞂</a:t>
            </a:r>
            <a:r>
              <a:rPr lang="en-US" sz="1150">
                <a:solidFill>
                  <a:srgbClr val="2CA1BE"/>
                </a:solidFill>
                <a:latin typeface="Times New Roman"/>
                <a:ea typeface="Times New Roman"/>
                <a:cs typeface="Times New Roman"/>
                <a:sym typeface="Times New Roman"/>
              </a:rPr>
              <a:t>	</a:t>
            </a:r>
            <a:r>
              <a:rPr lang="en-US" sz="1700">
                <a:solidFill>
                  <a:schemeClr val="dk1"/>
                </a:solidFill>
                <a:latin typeface="Lucida Sans"/>
                <a:ea typeface="Lucida Sans"/>
                <a:cs typeface="Lucida Sans"/>
                <a:sym typeface="Lucida Sans"/>
              </a:rPr>
              <a:t>Voltage Comparators</a:t>
            </a:r>
            <a:endParaRPr sz="1700">
              <a:solidFill>
                <a:schemeClr val="dk1"/>
              </a:solidFill>
              <a:latin typeface="Lucida Sans"/>
              <a:ea typeface="Lucida Sans"/>
              <a:cs typeface="Lucida Sans"/>
              <a:sym typeface="Lucida Sans"/>
            </a:endParaRPr>
          </a:p>
          <a:p>
            <a:pPr indent="-228600" lvl="0" marL="524510" marR="298450" rtl="0" algn="l">
              <a:lnSpc>
                <a:spcPct val="95714"/>
              </a:lnSpc>
              <a:spcBef>
                <a:spcPts val="325"/>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These are devices that have no negative feedback networks and therefore saturate  with very low (µV) input signal voltages</a:t>
            </a:r>
            <a:endParaRPr sz="1400">
              <a:solidFill>
                <a:schemeClr val="dk1"/>
              </a:solidFill>
              <a:latin typeface="Lucida Sans"/>
              <a:ea typeface="Lucida Sans"/>
              <a:cs typeface="Lucida Sans"/>
              <a:sym typeface="Lucida Sans"/>
            </a:endParaRPr>
          </a:p>
          <a:p>
            <a:pPr indent="-228600" lvl="1" marL="762635" marR="0" rtl="0" algn="l">
              <a:lnSpc>
                <a:spcPct val="118461"/>
              </a:lnSpc>
              <a:spcBef>
                <a:spcPts val="115"/>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Used to compare signal levels of the inputs</a:t>
            </a:r>
            <a:endParaRPr b="0" i="0" sz="1300" u="none" cap="none" strike="noStrike">
              <a:solidFill>
                <a:schemeClr val="dk1"/>
              </a:solidFill>
              <a:latin typeface="Lucida Sans"/>
              <a:ea typeface="Lucida Sans"/>
              <a:cs typeface="Lucida Sans"/>
              <a:sym typeface="Lucida Sans"/>
            </a:endParaRPr>
          </a:p>
          <a:p>
            <a:pPr indent="0" lvl="0" marL="12700" marR="0" rtl="0" algn="l">
              <a:lnSpc>
                <a:spcPct val="118470"/>
              </a:lnSpc>
              <a:spcBef>
                <a:spcPts val="0"/>
              </a:spcBef>
              <a:spcAft>
                <a:spcPts val="0"/>
              </a:spcAft>
              <a:buNone/>
            </a:pPr>
            <a:r>
              <a:rPr lang="en-US" sz="1150">
                <a:solidFill>
                  <a:srgbClr val="2CA1BE"/>
                </a:solidFill>
                <a:latin typeface="Noto Sans Symbols"/>
                <a:ea typeface="Noto Sans Symbols"/>
                <a:cs typeface="Noto Sans Symbols"/>
                <a:sym typeface="Noto Sans Symbols"/>
              </a:rPr>
              <a:t>🞂</a:t>
            </a:r>
            <a:r>
              <a:rPr lang="en-US" sz="1150">
                <a:solidFill>
                  <a:srgbClr val="2CA1BE"/>
                </a:solidFill>
                <a:latin typeface="Times New Roman"/>
                <a:ea typeface="Times New Roman"/>
                <a:cs typeface="Times New Roman"/>
                <a:sym typeface="Times New Roman"/>
              </a:rPr>
              <a:t>	</a:t>
            </a:r>
            <a:r>
              <a:rPr lang="en-US" sz="1700">
                <a:solidFill>
                  <a:schemeClr val="dk1"/>
                </a:solidFill>
                <a:latin typeface="Lucida Sans"/>
                <a:ea typeface="Lucida Sans"/>
                <a:cs typeface="Lucida Sans"/>
                <a:sym typeface="Lucida Sans"/>
              </a:rPr>
              <a:t>Low Input Current Op-Amps</a:t>
            </a:r>
            <a:endParaRPr sz="1700">
              <a:solidFill>
                <a:schemeClr val="dk1"/>
              </a:solidFill>
              <a:latin typeface="Lucida Sans"/>
              <a:ea typeface="Lucida Sans"/>
              <a:cs typeface="Lucida Sans"/>
              <a:sym typeface="Lucida Sans"/>
            </a:endParaRPr>
          </a:p>
          <a:p>
            <a:pPr indent="-228600" lvl="0" marL="524510" marR="339725" rtl="0" algn="l">
              <a:lnSpc>
                <a:spcPct val="80000"/>
              </a:lnSpc>
              <a:spcBef>
                <a:spcPts val="33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Op-amps with very low (pico-amp) input currents, as opposed to µA or mA input  currents found in other devices</a:t>
            </a:r>
            <a:endParaRPr sz="1400">
              <a:solidFill>
                <a:schemeClr val="dk1"/>
              </a:solidFill>
              <a:latin typeface="Lucida Sans"/>
              <a:ea typeface="Lucida Sans"/>
              <a:cs typeface="Lucida Sans"/>
              <a:sym typeface="Lucida Sans"/>
            </a:endParaRPr>
          </a:p>
          <a:p>
            <a:pPr indent="0" lvl="0" marL="12700" marR="0" rtl="0" algn="l">
              <a:lnSpc>
                <a:spcPct val="117647"/>
              </a:lnSpc>
              <a:spcBef>
                <a:spcPts val="0"/>
              </a:spcBef>
              <a:spcAft>
                <a:spcPts val="0"/>
              </a:spcAft>
              <a:buNone/>
            </a:pPr>
            <a:r>
              <a:rPr lang="en-US" sz="1150">
                <a:solidFill>
                  <a:srgbClr val="2CA1BE"/>
                </a:solidFill>
                <a:latin typeface="Noto Sans Symbols"/>
                <a:ea typeface="Noto Sans Symbols"/>
                <a:cs typeface="Noto Sans Symbols"/>
                <a:sym typeface="Noto Sans Symbols"/>
              </a:rPr>
              <a:t>🞂</a:t>
            </a:r>
            <a:r>
              <a:rPr lang="en-US" sz="1150">
                <a:solidFill>
                  <a:srgbClr val="2CA1BE"/>
                </a:solidFill>
                <a:latin typeface="Times New Roman"/>
                <a:ea typeface="Times New Roman"/>
                <a:cs typeface="Times New Roman"/>
                <a:sym typeface="Times New Roman"/>
              </a:rPr>
              <a:t>	</a:t>
            </a:r>
            <a:r>
              <a:rPr lang="en-US" sz="1700">
                <a:solidFill>
                  <a:schemeClr val="dk1"/>
                </a:solidFill>
                <a:latin typeface="Lucida Sans"/>
                <a:ea typeface="Lucida Sans"/>
                <a:cs typeface="Lucida Sans"/>
                <a:sym typeface="Lucida Sans"/>
              </a:rPr>
              <a:t>Low Noise Op-Amps</a:t>
            </a:r>
            <a:endParaRPr sz="1700">
              <a:solidFill>
                <a:schemeClr val="dk1"/>
              </a:solidFill>
              <a:latin typeface="Lucida Sans"/>
              <a:ea typeface="Lucida Sans"/>
              <a:cs typeface="Lucida Sans"/>
              <a:sym typeface="Lucida Sans"/>
            </a:endParaRPr>
          </a:p>
          <a:p>
            <a:pPr indent="-228600" lvl="0" marL="524510" marR="0" rtl="0" algn="l">
              <a:lnSpc>
                <a:spcPct val="119642"/>
              </a:lnSpc>
              <a:spcBef>
                <a:spcPts val="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Optimized to reduce internal noise</a:t>
            </a:r>
            <a:endParaRPr sz="1400">
              <a:solidFill>
                <a:schemeClr val="dk1"/>
              </a:solidFill>
              <a:latin typeface="Lucida Sans"/>
              <a:ea typeface="Lucida Sans"/>
              <a:cs typeface="Lucida Sans"/>
              <a:sym typeface="Lucida Sans"/>
            </a:endParaRPr>
          </a:p>
          <a:p>
            <a:pPr indent="-228600" lvl="1" marL="762635" marR="0" rtl="0" algn="l">
              <a:lnSpc>
                <a:spcPct val="118461"/>
              </a:lnSpc>
              <a:spcBef>
                <a:spcPts val="100"/>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Typically employed in the first stages of amplification circuits</a:t>
            </a:r>
            <a:endParaRPr b="0" i="0" sz="1300" u="none" cap="none" strike="noStrike">
              <a:solidFill>
                <a:schemeClr val="dk1"/>
              </a:solidFill>
              <a:latin typeface="Lucida Sans"/>
              <a:ea typeface="Lucida Sans"/>
              <a:cs typeface="Lucida Sans"/>
              <a:sym typeface="Lucida Sans"/>
            </a:endParaRPr>
          </a:p>
          <a:p>
            <a:pPr indent="0" lvl="0" marL="12700" marR="0" rtl="0" algn="l">
              <a:lnSpc>
                <a:spcPct val="118470"/>
              </a:lnSpc>
              <a:spcBef>
                <a:spcPts val="0"/>
              </a:spcBef>
              <a:spcAft>
                <a:spcPts val="0"/>
              </a:spcAft>
              <a:buNone/>
            </a:pPr>
            <a:r>
              <a:rPr lang="en-US" sz="1150">
                <a:solidFill>
                  <a:srgbClr val="2CA1BE"/>
                </a:solidFill>
                <a:latin typeface="Noto Sans Symbols"/>
                <a:ea typeface="Noto Sans Symbols"/>
                <a:cs typeface="Noto Sans Symbols"/>
                <a:sym typeface="Noto Sans Symbols"/>
              </a:rPr>
              <a:t>🞂</a:t>
            </a:r>
            <a:r>
              <a:rPr lang="en-US" sz="1150">
                <a:solidFill>
                  <a:srgbClr val="2CA1BE"/>
                </a:solidFill>
                <a:latin typeface="Times New Roman"/>
                <a:ea typeface="Times New Roman"/>
                <a:cs typeface="Times New Roman"/>
                <a:sym typeface="Times New Roman"/>
              </a:rPr>
              <a:t>	</a:t>
            </a:r>
            <a:r>
              <a:rPr lang="en-US" sz="1700">
                <a:solidFill>
                  <a:schemeClr val="dk1"/>
                </a:solidFill>
                <a:latin typeface="Lucida Sans"/>
                <a:ea typeface="Lucida Sans"/>
                <a:cs typeface="Lucida Sans"/>
                <a:sym typeface="Lucida Sans"/>
              </a:rPr>
              <a:t>Low Power Op-Amps</a:t>
            </a:r>
            <a:endParaRPr sz="1700">
              <a:solidFill>
                <a:schemeClr val="dk1"/>
              </a:solidFill>
              <a:latin typeface="Lucida Sans"/>
              <a:ea typeface="Lucida Sans"/>
              <a:cs typeface="Lucida Sans"/>
              <a:sym typeface="Lucida Sans"/>
            </a:endParaRPr>
          </a:p>
          <a:p>
            <a:pPr indent="-281940" lvl="0" marL="577850" marR="0" rtl="0" algn="l">
              <a:lnSpc>
                <a:spcPct val="119642"/>
              </a:lnSpc>
              <a:spcBef>
                <a:spcPts val="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Optimized for low power consumption</a:t>
            </a:r>
            <a:endParaRPr sz="1400">
              <a:solidFill>
                <a:schemeClr val="dk1"/>
              </a:solidFill>
              <a:latin typeface="Lucida Sans"/>
              <a:ea typeface="Lucida Sans"/>
              <a:cs typeface="Lucida Sans"/>
              <a:sym typeface="Lucida Sans"/>
            </a:endParaRPr>
          </a:p>
          <a:p>
            <a:pPr indent="-228600" lvl="1" marL="762635" marR="0" rtl="0" algn="l">
              <a:lnSpc>
                <a:spcPct val="118461"/>
              </a:lnSpc>
              <a:spcBef>
                <a:spcPts val="85"/>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These devices can operate at low power-supply voltages (I.e., ±1.5VDC)</a:t>
            </a:r>
            <a:endParaRPr b="0" i="0" sz="1300" u="none" cap="none" strike="noStrike">
              <a:solidFill>
                <a:schemeClr val="dk1"/>
              </a:solidFill>
              <a:latin typeface="Lucida Sans"/>
              <a:ea typeface="Lucida Sans"/>
              <a:cs typeface="Lucida Sans"/>
              <a:sym typeface="Lucida Sans"/>
            </a:endParaRPr>
          </a:p>
          <a:p>
            <a:pPr indent="0" lvl="0" marL="12700" marR="0" rtl="0" algn="l">
              <a:lnSpc>
                <a:spcPct val="118470"/>
              </a:lnSpc>
              <a:spcBef>
                <a:spcPts val="0"/>
              </a:spcBef>
              <a:spcAft>
                <a:spcPts val="0"/>
              </a:spcAft>
              <a:buNone/>
            </a:pPr>
            <a:r>
              <a:rPr lang="en-US" sz="1150">
                <a:solidFill>
                  <a:srgbClr val="2CA1BE"/>
                </a:solidFill>
                <a:latin typeface="Noto Sans Symbols"/>
                <a:ea typeface="Noto Sans Symbols"/>
                <a:cs typeface="Noto Sans Symbols"/>
                <a:sym typeface="Noto Sans Symbols"/>
              </a:rPr>
              <a:t>🞂</a:t>
            </a:r>
            <a:r>
              <a:rPr lang="en-US" sz="1150">
                <a:solidFill>
                  <a:srgbClr val="2CA1BE"/>
                </a:solidFill>
                <a:latin typeface="Times New Roman"/>
                <a:ea typeface="Times New Roman"/>
                <a:cs typeface="Times New Roman"/>
                <a:sym typeface="Times New Roman"/>
              </a:rPr>
              <a:t>	</a:t>
            </a:r>
            <a:r>
              <a:rPr lang="en-US" sz="1700">
                <a:solidFill>
                  <a:schemeClr val="dk1"/>
                </a:solidFill>
                <a:latin typeface="Lucida Sans"/>
                <a:ea typeface="Lucida Sans"/>
                <a:cs typeface="Lucida Sans"/>
                <a:sym typeface="Lucida Sans"/>
              </a:rPr>
              <a:t>Low Drift Op-Amps</a:t>
            </a:r>
            <a:endParaRPr sz="1700">
              <a:solidFill>
                <a:schemeClr val="dk1"/>
              </a:solidFill>
              <a:latin typeface="Lucida Sans"/>
              <a:ea typeface="Lucida Sans"/>
              <a:cs typeface="Lucida Sans"/>
              <a:sym typeface="Lucida Sans"/>
            </a:endParaRPr>
          </a:p>
          <a:p>
            <a:pPr indent="-281940" lvl="0" marL="577850" marR="0" rtl="0" algn="l">
              <a:lnSpc>
                <a:spcPct val="119642"/>
              </a:lnSpc>
              <a:spcBef>
                <a:spcPts val="0"/>
              </a:spcBef>
              <a:spcAft>
                <a:spcPts val="0"/>
              </a:spcAft>
              <a:buClr>
                <a:srgbClr val="2CA1BE"/>
              </a:buClr>
              <a:buSzPts val="1400"/>
              <a:buFont typeface="Verdana"/>
              <a:buChar char="◦"/>
            </a:pPr>
            <a:r>
              <a:rPr lang="en-US" sz="1400">
                <a:solidFill>
                  <a:schemeClr val="dk1"/>
                </a:solidFill>
                <a:latin typeface="Lucida Sans"/>
                <a:ea typeface="Lucida Sans"/>
                <a:cs typeface="Lucida Sans"/>
                <a:sym typeface="Lucida Sans"/>
              </a:rPr>
              <a:t>Internally compensated to minimize drift caused by temperature</a:t>
            </a:r>
            <a:endParaRPr sz="1400">
              <a:solidFill>
                <a:schemeClr val="dk1"/>
              </a:solidFill>
              <a:latin typeface="Lucida Sans"/>
              <a:ea typeface="Lucida Sans"/>
              <a:cs typeface="Lucida Sans"/>
              <a:sym typeface="Lucida Sans"/>
            </a:endParaRPr>
          </a:p>
          <a:p>
            <a:pPr indent="-228600" lvl="1" marL="762635" marR="0" rtl="0" algn="l">
              <a:lnSpc>
                <a:spcPct val="100000"/>
              </a:lnSpc>
              <a:spcBef>
                <a:spcPts val="100"/>
              </a:spcBef>
              <a:spcAft>
                <a:spcPts val="0"/>
              </a:spcAft>
              <a:buClr>
                <a:srgbClr val="DA1F28"/>
              </a:buClr>
              <a:buSzPts val="1300"/>
              <a:buFont typeface="Noto Sans Symbols"/>
              <a:buChar char="●"/>
            </a:pPr>
            <a:r>
              <a:rPr b="0" i="0" lang="en-US" sz="1300" u="none" cap="none" strike="noStrike">
                <a:solidFill>
                  <a:schemeClr val="dk1"/>
                </a:solidFill>
                <a:latin typeface="Lucida Sans"/>
                <a:ea typeface="Lucida Sans"/>
                <a:cs typeface="Lucida Sans"/>
                <a:sym typeface="Lucida Sans"/>
              </a:rPr>
              <a:t>Typically employed in instrumentation circuits with low-level input signals</a:t>
            </a:r>
            <a:endParaRPr b="0" i="0" sz="1300" u="none" cap="none" strike="noStrike">
              <a:solidFill>
                <a:schemeClr val="dk1"/>
              </a:solidFill>
              <a:latin typeface="Lucida Sans"/>
              <a:ea typeface="Lucida Sans"/>
              <a:cs typeface="Lucida Sans"/>
              <a:sym typeface="Lucida Sans"/>
            </a:endParaRPr>
          </a:p>
        </p:txBody>
      </p:sp>
      <p:sp>
        <p:nvSpPr>
          <p:cNvPr id="188" name="Google Shape;188;p20"/>
          <p:cNvSpPr/>
          <p:nvPr/>
        </p:nvSpPr>
        <p:spPr>
          <a:xfrm>
            <a:off x="201168" y="361188"/>
            <a:ext cx="7749540"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645668" y="1420113"/>
            <a:ext cx="4013835" cy="3765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550">
                <a:solidFill>
                  <a:srgbClr val="2CA1BE"/>
                </a:solidFill>
                <a:latin typeface="Noto Sans Symbols"/>
                <a:ea typeface="Noto Sans Symbols"/>
                <a:cs typeface="Noto Sans Symbols"/>
                <a:sym typeface="Noto Sans Symbols"/>
              </a:rPr>
              <a:t>🞂</a:t>
            </a:r>
            <a:r>
              <a:rPr lang="en-US" sz="1550">
                <a:solidFill>
                  <a:srgbClr val="2CA1BE"/>
                </a:solidFill>
                <a:latin typeface="Times New Roman"/>
                <a:ea typeface="Times New Roman"/>
                <a:cs typeface="Times New Roman"/>
                <a:sym typeface="Times New Roman"/>
              </a:rPr>
              <a:t>	</a:t>
            </a:r>
            <a:r>
              <a:rPr lang="en-US"/>
              <a:t>Wide Bandwidth Op-Amps</a:t>
            </a:r>
            <a:endParaRPr sz="1550">
              <a:latin typeface="Times New Roman"/>
              <a:ea typeface="Times New Roman"/>
              <a:cs typeface="Times New Roman"/>
              <a:sym typeface="Times New Roman"/>
            </a:endParaRPr>
          </a:p>
        </p:txBody>
      </p:sp>
      <p:sp>
        <p:nvSpPr>
          <p:cNvPr id="194" name="Google Shape;194;p21"/>
          <p:cNvSpPr txBox="1"/>
          <p:nvPr>
            <p:ph idx="1" type="body"/>
          </p:nvPr>
        </p:nvSpPr>
        <p:spPr>
          <a:xfrm>
            <a:off x="645668" y="1750898"/>
            <a:ext cx="7927340" cy="4545330"/>
          </a:xfrm>
          <a:prstGeom prst="rect">
            <a:avLst/>
          </a:prstGeom>
          <a:noFill/>
          <a:ln>
            <a:noFill/>
          </a:ln>
        </p:spPr>
        <p:txBody>
          <a:bodyPr anchorCtr="0" anchor="t" bIns="0" lIns="0" spcFirstLastPara="1" rIns="0" wrap="square" tIns="13325">
            <a:spAutoFit/>
          </a:bodyPr>
          <a:lstStyle/>
          <a:p>
            <a:pPr indent="-228600" lvl="0" marL="524510" rtl="0" algn="l">
              <a:lnSpc>
                <a:spcPct val="108000"/>
              </a:lnSpc>
              <a:spcBef>
                <a:spcPts val="0"/>
              </a:spcBef>
              <a:spcAft>
                <a:spcPts val="0"/>
              </a:spcAft>
              <a:buClr>
                <a:srgbClr val="2CA1BE"/>
              </a:buClr>
              <a:buSzPts val="2000"/>
              <a:buFont typeface="Verdana"/>
              <a:buChar char="◦"/>
            </a:pPr>
            <a:r>
              <a:rPr lang="en-US"/>
              <a:t>These devices have a very high GB product (i.e., 100MHz)</a:t>
            </a:r>
            <a:endParaRPr/>
          </a:p>
          <a:p>
            <a:pPr indent="0" lvl="0" marL="524510" rtl="0" algn="l">
              <a:lnSpc>
                <a:spcPct val="107500"/>
              </a:lnSpc>
              <a:spcBef>
                <a:spcPts val="0"/>
              </a:spcBef>
              <a:spcAft>
                <a:spcPts val="0"/>
              </a:spcAft>
              <a:buNone/>
            </a:pPr>
            <a:r>
              <a:rPr lang="en-US"/>
              <a:t>compared to 741-type op-amps (0.3-1.2MHz)</a:t>
            </a:r>
            <a:endParaRPr/>
          </a:p>
          <a:p>
            <a:pPr indent="-228600" lvl="1" marL="762635" rtl="0" algn="l">
              <a:lnSpc>
                <a:spcPct val="113888"/>
              </a:lnSpc>
              <a:spcBef>
                <a:spcPts val="0"/>
              </a:spcBef>
              <a:spcAft>
                <a:spcPts val="0"/>
              </a:spcAft>
              <a:buClr>
                <a:srgbClr val="DA1F28"/>
              </a:buClr>
              <a:buSzPts val="1800"/>
              <a:buFont typeface="Noto Sans Symbols"/>
              <a:buChar char="●"/>
            </a:pPr>
            <a:r>
              <a:rPr lang="en-US" sz="1800">
                <a:latin typeface="Lucida Sans"/>
                <a:ea typeface="Lucida Sans"/>
                <a:cs typeface="Lucida Sans"/>
                <a:sym typeface="Lucida Sans"/>
              </a:rPr>
              <a:t>These devices are sometimes called video op-amps</a:t>
            </a:r>
            <a:endParaRPr sz="1800">
              <a:latin typeface="Lucida Sans"/>
              <a:ea typeface="Lucida Sans"/>
              <a:cs typeface="Lucida Sans"/>
              <a:sym typeface="Lucida Sans"/>
            </a:endParaRPr>
          </a:p>
          <a:p>
            <a:pPr indent="0" lvl="0" marL="12700" rtl="0" algn="l">
              <a:lnSpc>
                <a:spcPct val="112173"/>
              </a:lnSpc>
              <a:spcBef>
                <a:spcPts val="0"/>
              </a:spcBef>
              <a:spcAft>
                <a:spcPts val="0"/>
              </a:spcAft>
              <a:buNone/>
            </a:pPr>
            <a:r>
              <a:rPr lang="en-US" sz="1550">
                <a:solidFill>
                  <a:srgbClr val="2CA1BE"/>
                </a:solidFill>
                <a:latin typeface="Noto Sans Symbols"/>
                <a:ea typeface="Noto Sans Symbols"/>
                <a:cs typeface="Noto Sans Symbols"/>
                <a:sym typeface="Noto Sans Symbols"/>
              </a:rPr>
              <a:t>🞂</a:t>
            </a:r>
            <a:r>
              <a:rPr lang="en-US" sz="1550">
                <a:solidFill>
                  <a:srgbClr val="2CA1BE"/>
                </a:solidFill>
                <a:latin typeface="Times New Roman"/>
                <a:ea typeface="Times New Roman"/>
                <a:cs typeface="Times New Roman"/>
                <a:sym typeface="Times New Roman"/>
              </a:rPr>
              <a:t>	</a:t>
            </a:r>
            <a:r>
              <a:rPr lang="en-US" sz="2300"/>
              <a:t>Single DC Supply Op-Amps</a:t>
            </a:r>
            <a:endParaRPr sz="2300">
              <a:latin typeface="Times New Roman"/>
              <a:ea typeface="Times New Roman"/>
              <a:cs typeface="Times New Roman"/>
              <a:sym typeface="Times New Roman"/>
            </a:endParaRPr>
          </a:p>
          <a:p>
            <a:pPr indent="-228600" lvl="0" marL="524510" rtl="0" algn="l">
              <a:lnSpc>
                <a:spcPct val="104250"/>
              </a:lnSpc>
              <a:spcBef>
                <a:spcPts val="0"/>
              </a:spcBef>
              <a:spcAft>
                <a:spcPts val="0"/>
              </a:spcAft>
              <a:buClr>
                <a:srgbClr val="2CA1BE"/>
              </a:buClr>
              <a:buSzPts val="2000"/>
              <a:buFont typeface="Verdana"/>
              <a:buChar char="◦"/>
            </a:pPr>
            <a:r>
              <a:rPr lang="en-US"/>
              <a:t>Devices that operate from a monopolar DC power supply</a:t>
            </a:r>
            <a:endParaRPr/>
          </a:p>
          <a:p>
            <a:pPr indent="0" lvl="0" marL="524510" rtl="0" algn="l">
              <a:lnSpc>
                <a:spcPct val="103750"/>
              </a:lnSpc>
              <a:spcBef>
                <a:spcPts val="0"/>
              </a:spcBef>
              <a:spcAft>
                <a:spcPts val="0"/>
              </a:spcAft>
              <a:buNone/>
            </a:pPr>
            <a:r>
              <a:rPr lang="en-US"/>
              <a:t>voltage</a:t>
            </a:r>
            <a:endParaRPr/>
          </a:p>
          <a:p>
            <a:pPr indent="0" lvl="0" marL="12700" rtl="0" algn="l">
              <a:lnSpc>
                <a:spcPct val="113043"/>
              </a:lnSpc>
              <a:spcBef>
                <a:spcPts val="0"/>
              </a:spcBef>
              <a:spcAft>
                <a:spcPts val="0"/>
              </a:spcAft>
              <a:buNone/>
            </a:pPr>
            <a:r>
              <a:rPr lang="en-US" sz="1550">
                <a:solidFill>
                  <a:srgbClr val="2CA1BE"/>
                </a:solidFill>
                <a:latin typeface="Noto Sans Symbols"/>
                <a:ea typeface="Noto Sans Symbols"/>
                <a:cs typeface="Noto Sans Symbols"/>
                <a:sym typeface="Noto Sans Symbols"/>
              </a:rPr>
              <a:t>🞂</a:t>
            </a:r>
            <a:r>
              <a:rPr lang="en-US" sz="1550">
                <a:solidFill>
                  <a:srgbClr val="2CA1BE"/>
                </a:solidFill>
                <a:latin typeface="Times New Roman"/>
                <a:ea typeface="Times New Roman"/>
                <a:cs typeface="Times New Roman"/>
                <a:sym typeface="Times New Roman"/>
              </a:rPr>
              <a:t>	</a:t>
            </a:r>
            <a:r>
              <a:rPr lang="en-US" sz="2300"/>
              <a:t>High-Voltage Op-Amps</a:t>
            </a:r>
            <a:endParaRPr sz="2300">
              <a:latin typeface="Times New Roman"/>
              <a:ea typeface="Times New Roman"/>
              <a:cs typeface="Times New Roman"/>
              <a:sym typeface="Times New Roman"/>
            </a:endParaRPr>
          </a:p>
          <a:p>
            <a:pPr indent="-228600" lvl="0" marL="524510" rtl="0" algn="l">
              <a:lnSpc>
                <a:spcPct val="104000"/>
              </a:lnSpc>
              <a:spcBef>
                <a:spcPts val="0"/>
              </a:spcBef>
              <a:spcAft>
                <a:spcPts val="0"/>
              </a:spcAft>
              <a:buClr>
                <a:srgbClr val="2CA1BE"/>
              </a:buClr>
              <a:buSzPts val="2000"/>
              <a:buFont typeface="Verdana"/>
              <a:buChar char="◦"/>
            </a:pPr>
            <a:r>
              <a:rPr lang="en-US"/>
              <a:t>Devices that operate at high DC power supply voltages (i.e.</a:t>
            </a:r>
            <a:endParaRPr/>
          </a:p>
          <a:p>
            <a:pPr indent="0" lvl="0" marL="524510" rtl="0" algn="l">
              <a:lnSpc>
                <a:spcPct val="103500"/>
              </a:lnSpc>
              <a:spcBef>
                <a:spcPts val="0"/>
              </a:spcBef>
              <a:spcAft>
                <a:spcPts val="0"/>
              </a:spcAft>
              <a:buNone/>
            </a:pPr>
            <a:r>
              <a:rPr lang="en-US"/>
              <a:t>±44VDC) compared to most other op-amps (±6V to ±22V)</a:t>
            </a:r>
            <a:endParaRPr/>
          </a:p>
          <a:p>
            <a:pPr indent="0" lvl="0" marL="12700" rtl="0" algn="l">
              <a:lnSpc>
                <a:spcPct val="112826"/>
              </a:lnSpc>
              <a:spcBef>
                <a:spcPts val="0"/>
              </a:spcBef>
              <a:spcAft>
                <a:spcPts val="0"/>
              </a:spcAft>
              <a:buNone/>
            </a:pPr>
            <a:r>
              <a:rPr lang="en-US" sz="1550">
                <a:solidFill>
                  <a:srgbClr val="2CA1BE"/>
                </a:solidFill>
                <a:latin typeface="Noto Sans Symbols"/>
                <a:ea typeface="Noto Sans Symbols"/>
                <a:cs typeface="Noto Sans Symbols"/>
                <a:sym typeface="Noto Sans Symbols"/>
              </a:rPr>
              <a:t>🞂</a:t>
            </a:r>
            <a:r>
              <a:rPr lang="en-US" sz="1550">
                <a:solidFill>
                  <a:srgbClr val="2CA1BE"/>
                </a:solidFill>
                <a:latin typeface="Times New Roman"/>
                <a:ea typeface="Times New Roman"/>
                <a:cs typeface="Times New Roman"/>
                <a:sym typeface="Times New Roman"/>
              </a:rPr>
              <a:t>	</a:t>
            </a:r>
            <a:r>
              <a:rPr lang="en-US" sz="2300"/>
              <a:t>Multiple Devices</a:t>
            </a:r>
            <a:endParaRPr sz="2300">
              <a:latin typeface="Times New Roman"/>
              <a:ea typeface="Times New Roman"/>
              <a:cs typeface="Times New Roman"/>
              <a:sym typeface="Times New Roman"/>
            </a:endParaRPr>
          </a:p>
          <a:p>
            <a:pPr indent="-228600" lvl="0" marL="524510" marR="869950" rtl="0" algn="l">
              <a:lnSpc>
                <a:spcPct val="80000"/>
              </a:lnSpc>
              <a:spcBef>
                <a:spcPts val="400"/>
              </a:spcBef>
              <a:spcAft>
                <a:spcPts val="0"/>
              </a:spcAft>
              <a:buClr>
                <a:srgbClr val="2CA1BE"/>
              </a:buClr>
              <a:buSzPts val="2000"/>
              <a:buFont typeface="Verdana"/>
              <a:buChar char="◦"/>
            </a:pPr>
            <a:r>
              <a:rPr lang="en-US"/>
              <a:t>Those that have more than one op-amp in the same  package (i.e., dual or quad op-amps)</a:t>
            </a:r>
            <a:endParaRPr/>
          </a:p>
          <a:p>
            <a:pPr indent="0" lvl="0" marL="12700" rtl="0" algn="l">
              <a:lnSpc>
                <a:spcPct val="108695"/>
              </a:lnSpc>
              <a:spcBef>
                <a:spcPts val="0"/>
              </a:spcBef>
              <a:spcAft>
                <a:spcPts val="0"/>
              </a:spcAft>
              <a:buNone/>
            </a:pPr>
            <a:r>
              <a:rPr lang="en-US" sz="1550">
                <a:solidFill>
                  <a:srgbClr val="2CA1BE"/>
                </a:solidFill>
                <a:latin typeface="Noto Sans Symbols"/>
                <a:ea typeface="Noto Sans Symbols"/>
                <a:cs typeface="Noto Sans Symbols"/>
                <a:sym typeface="Noto Sans Symbols"/>
              </a:rPr>
              <a:t>🞂</a:t>
            </a:r>
            <a:r>
              <a:rPr lang="en-US" sz="1550">
                <a:solidFill>
                  <a:srgbClr val="2CA1BE"/>
                </a:solidFill>
                <a:latin typeface="Times New Roman"/>
                <a:ea typeface="Times New Roman"/>
                <a:cs typeface="Times New Roman"/>
                <a:sym typeface="Times New Roman"/>
              </a:rPr>
              <a:t>	</a:t>
            </a:r>
            <a:r>
              <a:rPr lang="en-US" sz="2300"/>
              <a:t>Instrumentation Op-Amps</a:t>
            </a:r>
            <a:endParaRPr sz="2300">
              <a:latin typeface="Times New Roman"/>
              <a:ea typeface="Times New Roman"/>
              <a:cs typeface="Times New Roman"/>
              <a:sym typeface="Times New Roman"/>
            </a:endParaRPr>
          </a:p>
          <a:p>
            <a:pPr indent="-228600" lvl="0" marL="524510" rtl="0" algn="l">
              <a:lnSpc>
                <a:spcPct val="104250"/>
              </a:lnSpc>
              <a:spcBef>
                <a:spcPts val="0"/>
              </a:spcBef>
              <a:spcAft>
                <a:spcPts val="0"/>
              </a:spcAft>
              <a:buClr>
                <a:srgbClr val="2CA1BE"/>
              </a:buClr>
              <a:buSzPts val="2000"/>
              <a:buFont typeface="Verdana"/>
              <a:buChar char="◦"/>
            </a:pPr>
            <a:r>
              <a:rPr lang="en-US"/>
              <a:t>These are DC differential amplifiers made with 2-3 internal</a:t>
            </a:r>
            <a:endParaRPr/>
          </a:p>
          <a:p>
            <a:pPr indent="0" lvl="0" marL="524510" rtl="0" algn="l">
              <a:lnSpc>
                <a:spcPct val="107750"/>
              </a:lnSpc>
              <a:spcBef>
                <a:spcPts val="0"/>
              </a:spcBef>
              <a:spcAft>
                <a:spcPts val="0"/>
              </a:spcAft>
              <a:buNone/>
            </a:pPr>
            <a:r>
              <a:rPr lang="en-US"/>
              <a:t>op-amps</a:t>
            </a:r>
            <a:endParaRPr/>
          </a:p>
          <a:p>
            <a:pPr indent="-228600" lvl="1" marL="762635" rtl="0" algn="l">
              <a:lnSpc>
                <a:spcPct val="119444"/>
              </a:lnSpc>
              <a:spcBef>
                <a:spcPts val="0"/>
              </a:spcBef>
              <a:spcAft>
                <a:spcPts val="0"/>
              </a:spcAft>
              <a:buClr>
                <a:srgbClr val="DA1F28"/>
              </a:buClr>
              <a:buSzPts val="1800"/>
              <a:buFont typeface="Noto Sans Symbols"/>
              <a:buChar char="●"/>
            </a:pPr>
            <a:r>
              <a:rPr lang="en-US" sz="1800">
                <a:latin typeface="Lucida Sans"/>
                <a:ea typeface="Lucida Sans"/>
                <a:cs typeface="Lucida Sans"/>
                <a:sym typeface="Lucida Sans"/>
              </a:rPr>
              <a:t>Voltage gain is commonly set with external resistors</a:t>
            </a:r>
            <a:endParaRPr sz="1800">
              <a:latin typeface="Lucida Sans"/>
              <a:ea typeface="Lucida Sans"/>
              <a:cs typeface="Lucida Sans"/>
              <a:sym typeface="Lucida Sans"/>
            </a:endParaRPr>
          </a:p>
        </p:txBody>
      </p:sp>
      <p:sp>
        <p:nvSpPr>
          <p:cNvPr id="195" name="Google Shape;195;p21"/>
          <p:cNvSpPr/>
          <p:nvPr/>
        </p:nvSpPr>
        <p:spPr>
          <a:xfrm>
            <a:off x="201168" y="361188"/>
            <a:ext cx="7749540"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2"/>
          <p:cNvSpPr/>
          <p:nvPr/>
        </p:nvSpPr>
        <p:spPr>
          <a:xfrm>
            <a:off x="233172" y="406908"/>
            <a:ext cx="8412480" cy="7680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22"/>
          <p:cNvSpPr/>
          <p:nvPr/>
        </p:nvSpPr>
        <p:spPr>
          <a:xfrm>
            <a:off x="838911" y="1481200"/>
            <a:ext cx="7989951" cy="4843399"/>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3"/>
          <p:cNvSpPr/>
          <p:nvPr/>
        </p:nvSpPr>
        <p:spPr>
          <a:xfrm>
            <a:off x="201168" y="361188"/>
            <a:ext cx="7306056"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23"/>
          <p:cNvSpPr/>
          <p:nvPr/>
        </p:nvSpPr>
        <p:spPr>
          <a:xfrm>
            <a:off x="1090612" y="1758188"/>
            <a:ext cx="7604252" cy="433781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4"/>
          <p:cNvSpPr/>
          <p:nvPr/>
        </p:nvSpPr>
        <p:spPr>
          <a:xfrm>
            <a:off x="233172" y="123444"/>
            <a:ext cx="7114032" cy="13350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24"/>
          <p:cNvSpPr/>
          <p:nvPr/>
        </p:nvSpPr>
        <p:spPr>
          <a:xfrm>
            <a:off x="1295400" y="1523949"/>
            <a:ext cx="7086600" cy="440702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5"/>
          <p:cNvSpPr/>
          <p:nvPr/>
        </p:nvSpPr>
        <p:spPr>
          <a:xfrm>
            <a:off x="233172" y="406908"/>
            <a:ext cx="8746236" cy="76809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25"/>
          <p:cNvSpPr/>
          <p:nvPr/>
        </p:nvSpPr>
        <p:spPr>
          <a:xfrm>
            <a:off x="0" y="1143025"/>
            <a:ext cx="8035290" cy="473786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p:nvPr/>
        </p:nvSpPr>
        <p:spPr>
          <a:xfrm>
            <a:off x="233172" y="123444"/>
            <a:ext cx="7690104" cy="13350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26"/>
          <p:cNvSpPr/>
          <p:nvPr/>
        </p:nvSpPr>
        <p:spPr>
          <a:xfrm>
            <a:off x="990600" y="1676425"/>
            <a:ext cx="7757922" cy="462991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p:nvPr/>
        </p:nvSpPr>
        <p:spPr>
          <a:xfrm>
            <a:off x="201168" y="361188"/>
            <a:ext cx="8371332" cy="84581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1" name="Google Shape;231;p27"/>
          <p:cNvSpPr/>
          <p:nvPr/>
        </p:nvSpPr>
        <p:spPr>
          <a:xfrm>
            <a:off x="762000" y="1286992"/>
            <a:ext cx="6948424" cy="448119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type="title"/>
          </p:nvPr>
        </p:nvSpPr>
        <p:spPr>
          <a:xfrm>
            <a:off x="645668" y="1420113"/>
            <a:ext cx="4013835" cy="376555"/>
          </a:xfrm>
          <a:prstGeom prst="rect">
            <a:avLst/>
          </a:prstGeom>
          <a:noFill/>
          <a:ln>
            <a:noFill/>
          </a:ln>
        </p:spPr>
        <p:txBody>
          <a:bodyPr anchorCtr="0" anchor="t" bIns="0" lIns="0" spcFirstLastPara="1" rIns="0" wrap="square" tIns="0">
            <a:normAutofit fontScale="90000"/>
          </a:bodyPr>
          <a:lstStyle/>
          <a:p>
            <a:pPr indent="0" lvl="0" marL="0" rtl="0" algn="l">
              <a:spcBef>
                <a:spcPts val="0"/>
              </a:spcBef>
              <a:spcAft>
                <a:spcPts val="0"/>
              </a:spcAft>
              <a:buNone/>
            </a:pPr>
            <a:r>
              <a:rPr lang="en-US"/>
              <a:t>Architecture of data acquisition systems</a:t>
            </a:r>
            <a:endParaRPr/>
          </a:p>
        </p:txBody>
      </p:sp>
      <p:pic>
        <p:nvPicPr>
          <p:cNvPr id="237" name="Google Shape;237;p28"/>
          <p:cNvPicPr preferRelativeResize="0"/>
          <p:nvPr>
            <p:ph idx="1" type="body"/>
          </p:nvPr>
        </p:nvPicPr>
        <p:blipFill rotWithShape="1">
          <a:blip r:embed="rId3">
            <a:alphaModFix/>
          </a:blip>
          <a:srcRect b="0" l="0" r="0" t="0"/>
          <a:stretch/>
        </p:blipFill>
        <p:spPr>
          <a:xfrm>
            <a:off x="457200" y="611909"/>
            <a:ext cx="7945205" cy="4267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ph type="title"/>
          </p:nvPr>
        </p:nvSpPr>
        <p:spPr>
          <a:xfrm>
            <a:off x="914400" y="838200"/>
            <a:ext cx="4013835" cy="376555"/>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US" sz="2100"/>
              <a:t>Power Blocked Comparator</a:t>
            </a:r>
            <a:endParaRPr/>
          </a:p>
        </p:txBody>
      </p:sp>
      <p:pic>
        <p:nvPicPr>
          <p:cNvPr descr="https://d37djvu3ytnwxt.cloudfront.net/assets/courseware/v1/427fadbacd8c5e8f3a86e2793c573f8a/asset-v1:BerkeleyX+EE40LX+2T2015+type@asset+block/ckt3-2pb.png" id="243" name="Google Shape;243;p29"/>
          <p:cNvPicPr preferRelativeResize="0"/>
          <p:nvPr/>
        </p:nvPicPr>
        <p:blipFill rotWithShape="1">
          <a:blip r:embed="rId3">
            <a:alphaModFix/>
          </a:blip>
          <a:srcRect b="0" l="0" r="0" t="0"/>
          <a:stretch/>
        </p:blipFill>
        <p:spPr>
          <a:xfrm>
            <a:off x="2514600" y="1925795"/>
            <a:ext cx="3862472" cy="31661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
          <p:cNvSpPr/>
          <p:nvPr/>
        </p:nvSpPr>
        <p:spPr>
          <a:xfrm>
            <a:off x="534923" y="832103"/>
            <a:ext cx="18287" cy="228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 name="Google Shape;76;p3"/>
          <p:cNvSpPr/>
          <p:nvPr/>
        </p:nvSpPr>
        <p:spPr>
          <a:xfrm>
            <a:off x="0" y="0"/>
            <a:ext cx="9144000" cy="685799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0"/>
          <p:cNvSpPr txBox="1"/>
          <p:nvPr>
            <p:ph type="title"/>
          </p:nvPr>
        </p:nvSpPr>
        <p:spPr>
          <a:xfrm>
            <a:off x="645668" y="1420113"/>
            <a:ext cx="4013835" cy="35394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Driving Speaker</a:t>
            </a:r>
            <a:endParaRPr/>
          </a:p>
        </p:txBody>
      </p:sp>
      <p:pic>
        <p:nvPicPr>
          <p:cNvPr descr="https://d37djvu3ytnwxt.cloudfront.net/assets/courseware/v1/543272726da3abf48867b70fc84f670a/asset-v1:BerkeleyX+EE40LX+2T2015+type@asset+block/ckt3-4noninvert.png" id="249" name="Google Shape;249;p30"/>
          <p:cNvPicPr preferRelativeResize="0"/>
          <p:nvPr>
            <p:ph idx="1" type="body"/>
          </p:nvPr>
        </p:nvPicPr>
        <p:blipFill rotWithShape="1">
          <a:blip r:embed="rId3">
            <a:alphaModFix/>
          </a:blip>
          <a:srcRect b="0" l="0" r="0" t="0"/>
          <a:stretch/>
        </p:blipFill>
        <p:spPr>
          <a:xfrm>
            <a:off x="4457701" y="2743201"/>
            <a:ext cx="2645257" cy="1950013"/>
          </a:xfrm>
          <a:prstGeom prst="rect">
            <a:avLst/>
          </a:prstGeom>
          <a:noFill/>
          <a:ln>
            <a:noFill/>
          </a:ln>
        </p:spPr>
      </p:pic>
      <p:pic>
        <p:nvPicPr>
          <p:cNvPr descr="https://d37djvu3ytnwxt.cloudfront.net/assets/courseware/v1/25042aab0f9099915506c8becf325cf6/asset-v1:BerkeleyX+EE40LX+2T2015+type@asset+block/ckt3-4direct.png" id="250" name="Google Shape;250;p30"/>
          <p:cNvPicPr preferRelativeResize="0"/>
          <p:nvPr/>
        </p:nvPicPr>
        <p:blipFill rotWithShape="1">
          <a:blip r:embed="rId4">
            <a:alphaModFix/>
          </a:blip>
          <a:srcRect b="0" l="0" r="0" t="0"/>
          <a:stretch/>
        </p:blipFill>
        <p:spPr>
          <a:xfrm>
            <a:off x="2000251" y="2857500"/>
            <a:ext cx="1828588" cy="1590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1"/>
          <p:cNvSpPr txBox="1"/>
          <p:nvPr>
            <p:ph idx="1" type="body"/>
          </p:nvPr>
        </p:nvSpPr>
        <p:spPr>
          <a:xfrm>
            <a:off x="838200" y="1905000"/>
            <a:ext cx="7927340" cy="49244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3200"/>
              <a:t>Instrumentation amplifiers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2"/>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Instrumentation amplifiers</a:t>
            </a:r>
            <a:endParaRPr/>
          </a:p>
        </p:txBody>
      </p:sp>
      <p:pic>
        <p:nvPicPr>
          <p:cNvPr id="261" name="Google Shape;261;p32"/>
          <p:cNvPicPr preferRelativeResize="0"/>
          <p:nvPr>
            <p:ph idx="1" type="body"/>
          </p:nvPr>
        </p:nvPicPr>
        <p:blipFill rotWithShape="1">
          <a:blip r:embed="rId3">
            <a:alphaModFix/>
          </a:blip>
          <a:srcRect b="0" l="0" r="0" t="0"/>
          <a:stretch/>
        </p:blipFill>
        <p:spPr>
          <a:xfrm>
            <a:off x="440366" y="1447800"/>
            <a:ext cx="8322634" cy="46256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3"/>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Instrumentation amplifiers</a:t>
            </a:r>
            <a:endParaRPr/>
          </a:p>
        </p:txBody>
      </p:sp>
      <p:pic>
        <p:nvPicPr>
          <p:cNvPr id="267" name="Google Shape;267;p33"/>
          <p:cNvPicPr preferRelativeResize="0"/>
          <p:nvPr>
            <p:ph idx="1" type="body"/>
          </p:nvPr>
        </p:nvPicPr>
        <p:blipFill rotWithShape="1">
          <a:blip r:embed="rId3">
            <a:alphaModFix/>
          </a:blip>
          <a:srcRect b="0" l="0" r="0" t="0"/>
          <a:stretch/>
        </p:blipFill>
        <p:spPr>
          <a:xfrm>
            <a:off x="370014" y="1219201"/>
            <a:ext cx="8316786" cy="499744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4"/>
          <p:cNvSpPr txBox="1"/>
          <p:nvPr>
            <p:ph idx="1" type="body"/>
          </p:nvPr>
        </p:nvSpPr>
        <p:spPr>
          <a:xfrm>
            <a:off x="457200" y="1676400"/>
            <a:ext cx="5562600" cy="4330891"/>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US"/>
              <a:t>The term INSTRUMENTATION AMPLIFIER is used to denote a difference amplifier with</a:t>
            </a:r>
            <a:endParaRPr/>
          </a:p>
          <a:p>
            <a:pPr indent="0" lvl="1" marL="457200" rtl="0" algn="l">
              <a:spcBef>
                <a:spcPts val="0"/>
              </a:spcBef>
              <a:spcAft>
                <a:spcPts val="0"/>
              </a:spcAft>
              <a:buNone/>
            </a:pPr>
            <a:r>
              <a:rPr lang="en-US"/>
              <a:t>High gain (INA2126)</a:t>
            </a:r>
            <a:endParaRPr/>
          </a:p>
          <a:p>
            <a:pPr indent="0" lvl="1" marL="457200" rtl="0" algn="l">
              <a:spcBef>
                <a:spcPts val="0"/>
              </a:spcBef>
              <a:spcAft>
                <a:spcPts val="0"/>
              </a:spcAft>
              <a:buNone/>
            </a:pPr>
            <a:r>
              <a:rPr lang="en-US"/>
              <a:t> Single-ended output</a:t>
            </a:r>
            <a:endParaRPr/>
          </a:p>
          <a:p>
            <a:pPr indent="0" lvl="1" marL="457200" rtl="0" algn="l">
              <a:spcBef>
                <a:spcPts val="0"/>
              </a:spcBef>
              <a:spcAft>
                <a:spcPts val="0"/>
              </a:spcAft>
              <a:buNone/>
            </a:pPr>
            <a:r>
              <a:rPr lang="en-US"/>
              <a:t> High input impedance</a:t>
            </a:r>
            <a:endParaRPr/>
          </a:p>
          <a:p>
            <a:pPr indent="0" lvl="1" marL="457200" rtl="0" algn="l">
              <a:spcBef>
                <a:spcPts val="0"/>
              </a:spcBef>
              <a:spcAft>
                <a:spcPts val="0"/>
              </a:spcAft>
              <a:buNone/>
            </a:pPr>
            <a:r>
              <a:rPr lang="en-US"/>
              <a:t> High CMRR</a:t>
            </a:r>
            <a:endParaRPr/>
          </a:p>
          <a:p>
            <a:pPr indent="0" lvl="0" marL="0" rtl="0" algn="l">
              <a:spcBef>
                <a:spcPts val="0"/>
              </a:spcBef>
              <a:spcAft>
                <a:spcPts val="0"/>
              </a:spcAft>
              <a:buNone/>
            </a:pPr>
            <a:r>
              <a:rPr lang="en-US"/>
              <a:t>High input impedance may be achieved by buffering the differential inputs</a:t>
            </a:r>
            <a:endParaRPr/>
          </a:p>
          <a:p>
            <a:pPr indent="0" lvl="1" marL="457200" rtl="0" algn="l">
              <a:spcBef>
                <a:spcPts val="0"/>
              </a:spcBef>
              <a:spcAft>
                <a:spcPts val="0"/>
              </a:spcAft>
              <a:buNone/>
            </a:pPr>
            <a:r>
              <a:rPr lang="en-US"/>
              <a:t>This solution, however, requires high CMRR both in the followers and in the final op-amp </a:t>
            </a:r>
            <a:endParaRPr/>
          </a:p>
          <a:p>
            <a:pPr indent="0" lvl="2" marL="914400" rtl="0" algn="l">
              <a:spcBef>
                <a:spcPts val="0"/>
              </a:spcBef>
              <a:spcAft>
                <a:spcPts val="0"/>
              </a:spcAft>
              <a:buNone/>
            </a:pPr>
            <a:r>
              <a:rPr lang="en-US"/>
              <a:t>Otherwise, since the input buffers have unity gain, all the CM rejection must come in the output op-amp, requiring precise resistor matching</a:t>
            </a:r>
            <a:endParaRPr/>
          </a:p>
        </p:txBody>
      </p:sp>
      <p:sp>
        <p:nvSpPr>
          <p:cNvPr id="273" name="Google Shape;273;p34"/>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Instrumentation amplifiers</a:t>
            </a:r>
            <a:endParaRPr/>
          </a:p>
        </p:txBody>
      </p:sp>
      <p:pic>
        <p:nvPicPr>
          <p:cNvPr id="274" name="Google Shape;274;p34"/>
          <p:cNvPicPr preferRelativeResize="0"/>
          <p:nvPr/>
        </p:nvPicPr>
        <p:blipFill rotWithShape="1">
          <a:blip r:embed="rId3">
            <a:alphaModFix/>
          </a:blip>
          <a:srcRect b="0" l="0" r="0" t="0"/>
          <a:stretch/>
        </p:blipFill>
        <p:spPr>
          <a:xfrm>
            <a:off x="5861805" y="3276600"/>
            <a:ext cx="3247559" cy="22764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5"/>
          <p:cNvSpPr txBox="1"/>
          <p:nvPr>
            <p:ph idx="1" type="body"/>
          </p:nvPr>
        </p:nvSpPr>
        <p:spPr>
          <a:xfrm>
            <a:off x="27709" y="1431493"/>
            <a:ext cx="4191000" cy="4178491"/>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US"/>
              <a:t>A better solutions is the “standard” instrumentation    amplifier shown below</a:t>
            </a:r>
            <a:endParaRPr/>
          </a:p>
          <a:p>
            <a:pPr indent="0" lvl="1" marL="457200" rtl="0" algn="l">
              <a:spcBef>
                <a:spcPts val="0"/>
              </a:spcBef>
              <a:spcAft>
                <a:spcPts val="0"/>
              </a:spcAft>
              <a:buNone/>
            </a:pPr>
            <a:r>
              <a:rPr lang="en-US"/>
              <a:t> Input stage provides high GD and unity GCM</a:t>
            </a:r>
            <a:endParaRPr/>
          </a:p>
          <a:p>
            <a:pPr indent="0" lvl="2" marL="914400" rtl="0" algn="l">
              <a:spcBef>
                <a:spcPts val="0"/>
              </a:spcBef>
              <a:spcAft>
                <a:spcPts val="0"/>
              </a:spcAft>
              <a:buNone/>
            </a:pPr>
            <a:r>
              <a:rPr lang="en-US"/>
              <a:t>Close resistor (R2) matching is NOT critical</a:t>
            </a:r>
            <a:endParaRPr/>
          </a:p>
          <a:p>
            <a:pPr indent="0" lvl="1" marL="457200" rtl="0" algn="l">
              <a:spcBef>
                <a:spcPts val="0"/>
              </a:spcBef>
              <a:spcAft>
                <a:spcPts val="0"/>
              </a:spcAft>
              <a:buNone/>
            </a:pPr>
            <a:r>
              <a:rPr lang="en-US"/>
              <a:t>As a result, the output op-amp (U3) does not require exceptional CMRR and resistor matching in U3is not critical</a:t>
            </a:r>
            <a:endParaRPr/>
          </a:p>
          <a:p>
            <a:pPr indent="0" lvl="1" marL="457200" rtl="0" algn="l">
              <a:spcBef>
                <a:spcPts val="0"/>
              </a:spcBef>
              <a:spcAft>
                <a:spcPts val="0"/>
              </a:spcAft>
              <a:buNone/>
            </a:pPr>
            <a:r>
              <a:rPr lang="en-US"/>
              <a:t> Offset trimming can be done at one of the input op-amps</a:t>
            </a:r>
            <a:endParaRPr/>
          </a:p>
        </p:txBody>
      </p:sp>
      <p:sp>
        <p:nvSpPr>
          <p:cNvPr id="280" name="Google Shape;280;p35"/>
          <p:cNvSpPr txBox="1"/>
          <p:nvPr>
            <p:ph type="title"/>
          </p:nvPr>
        </p:nvSpPr>
        <p:spPr>
          <a:xfrm>
            <a:off x="667993" y="1124938"/>
            <a:ext cx="4013700" cy="708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Common mode rejection ratio</a:t>
            </a:r>
            <a:endParaRPr/>
          </a:p>
        </p:txBody>
      </p:sp>
      <p:pic>
        <p:nvPicPr>
          <p:cNvPr id="281" name="Google Shape;281;p35"/>
          <p:cNvPicPr preferRelativeResize="0"/>
          <p:nvPr/>
        </p:nvPicPr>
        <p:blipFill rotWithShape="1">
          <a:blip r:embed="rId3">
            <a:alphaModFix/>
          </a:blip>
          <a:srcRect b="0" l="0" r="0" t="0"/>
          <a:stretch/>
        </p:blipFill>
        <p:spPr>
          <a:xfrm>
            <a:off x="4218710" y="1048742"/>
            <a:ext cx="4522190" cy="50222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6"/>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INA….</a:t>
            </a:r>
            <a:endParaRPr/>
          </a:p>
        </p:txBody>
      </p:sp>
      <p:pic>
        <p:nvPicPr>
          <p:cNvPr id="287" name="Google Shape;287;p36"/>
          <p:cNvPicPr preferRelativeResize="0"/>
          <p:nvPr>
            <p:ph idx="1" type="body"/>
          </p:nvPr>
        </p:nvPicPr>
        <p:blipFill rotWithShape="1">
          <a:blip r:embed="rId3">
            <a:alphaModFix/>
          </a:blip>
          <a:srcRect b="0" l="0" r="0" t="0"/>
          <a:stretch/>
        </p:blipFill>
        <p:spPr>
          <a:xfrm>
            <a:off x="1981200" y="838200"/>
            <a:ext cx="5840467" cy="3886200"/>
          </a:xfrm>
          <a:prstGeom prst="rect">
            <a:avLst/>
          </a:prstGeom>
          <a:noFill/>
          <a:ln>
            <a:noFill/>
          </a:ln>
        </p:spPr>
      </p:pic>
      <p:pic>
        <p:nvPicPr>
          <p:cNvPr id="288" name="Google Shape;288;p36"/>
          <p:cNvPicPr preferRelativeResize="0"/>
          <p:nvPr/>
        </p:nvPicPr>
        <p:blipFill rotWithShape="1">
          <a:blip r:embed="rId4">
            <a:alphaModFix/>
          </a:blip>
          <a:srcRect b="0" l="0" r="0" t="0"/>
          <a:stretch/>
        </p:blipFill>
        <p:spPr>
          <a:xfrm>
            <a:off x="3886200" y="4892810"/>
            <a:ext cx="1676400" cy="79030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7"/>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294" name="Google Shape;294;p37"/>
          <p:cNvPicPr preferRelativeResize="0"/>
          <p:nvPr>
            <p:ph idx="1" type="body"/>
          </p:nvPr>
        </p:nvPicPr>
        <p:blipFill rotWithShape="1">
          <a:blip r:embed="rId3">
            <a:alphaModFix/>
          </a:blip>
          <a:srcRect b="0" l="0" r="0" t="0"/>
          <a:stretch/>
        </p:blipFill>
        <p:spPr>
          <a:xfrm>
            <a:off x="838200" y="0"/>
            <a:ext cx="7162800" cy="619713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INA126…..</a:t>
            </a:r>
            <a:endParaRPr/>
          </a:p>
        </p:txBody>
      </p:sp>
      <p:pic>
        <p:nvPicPr>
          <p:cNvPr id="300" name="Google Shape;300;p38"/>
          <p:cNvPicPr preferRelativeResize="0"/>
          <p:nvPr/>
        </p:nvPicPr>
        <p:blipFill rotWithShape="1">
          <a:blip r:embed="rId3">
            <a:alphaModFix/>
          </a:blip>
          <a:srcRect b="0" l="0" r="0" t="0"/>
          <a:stretch/>
        </p:blipFill>
        <p:spPr>
          <a:xfrm>
            <a:off x="5867400" y="0"/>
            <a:ext cx="1962150" cy="1409700"/>
          </a:xfrm>
          <a:prstGeom prst="rect">
            <a:avLst/>
          </a:prstGeom>
          <a:noFill/>
          <a:ln>
            <a:noFill/>
          </a:ln>
        </p:spPr>
      </p:pic>
      <p:pic>
        <p:nvPicPr>
          <p:cNvPr id="301" name="Google Shape;301;p38"/>
          <p:cNvPicPr preferRelativeResize="0"/>
          <p:nvPr>
            <p:ph idx="1" type="body"/>
          </p:nvPr>
        </p:nvPicPr>
        <p:blipFill rotWithShape="1">
          <a:blip r:embed="rId4">
            <a:alphaModFix/>
          </a:blip>
          <a:srcRect b="0" l="0" r="0" t="0"/>
          <a:stretch/>
        </p:blipFill>
        <p:spPr>
          <a:xfrm>
            <a:off x="609600" y="1295399"/>
            <a:ext cx="4648200" cy="4370477"/>
          </a:xfrm>
          <a:prstGeom prst="rect">
            <a:avLst/>
          </a:prstGeom>
          <a:noFill/>
          <a:ln>
            <a:noFill/>
          </a:ln>
        </p:spPr>
      </p:pic>
      <p:pic>
        <p:nvPicPr>
          <p:cNvPr id="302" name="Google Shape;302;p38"/>
          <p:cNvPicPr preferRelativeResize="0"/>
          <p:nvPr/>
        </p:nvPicPr>
        <p:blipFill rotWithShape="1">
          <a:blip r:embed="rId5">
            <a:alphaModFix/>
          </a:blip>
          <a:srcRect b="0" l="0" r="0" t="0"/>
          <a:stretch/>
        </p:blipFill>
        <p:spPr>
          <a:xfrm>
            <a:off x="5055475" y="3733800"/>
            <a:ext cx="3859267" cy="2238375"/>
          </a:xfrm>
          <a:prstGeom prst="rect">
            <a:avLst/>
          </a:prstGeom>
          <a:noFill/>
          <a:ln>
            <a:noFill/>
          </a:ln>
        </p:spPr>
      </p:pic>
      <p:pic>
        <p:nvPicPr>
          <p:cNvPr id="303" name="Google Shape;303;p38"/>
          <p:cNvPicPr preferRelativeResize="0"/>
          <p:nvPr/>
        </p:nvPicPr>
        <p:blipFill rotWithShape="1">
          <a:blip r:embed="rId6">
            <a:alphaModFix/>
          </a:blip>
          <a:srcRect b="0" l="0" r="0" t="0"/>
          <a:stretch/>
        </p:blipFill>
        <p:spPr>
          <a:xfrm>
            <a:off x="5943600" y="1371600"/>
            <a:ext cx="3028950" cy="1524000"/>
          </a:xfrm>
          <a:prstGeom prst="rect">
            <a:avLst/>
          </a:prstGeom>
          <a:noFill/>
          <a:ln>
            <a:noFill/>
          </a:ln>
        </p:spPr>
      </p:pic>
      <p:pic>
        <p:nvPicPr>
          <p:cNvPr id="304" name="Google Shape;304;p38"/>
          <p:cNvPicPr preferRelativeResize="0"/>
          <p:nvPr/>
        </p:nvPicPr>
        <p:blipFill rotWithShape="1">
          <a:blip r:embed="rId7">
            <a:alphaModFix/>
          </a:blip>
          <a:srcRect b="0" l="0" r="0" t="0"/>
          <a:stretch/>
        </p:blipFill>
        <p:spPr>
          <a:xfrm>
            <a:off x="3505199" y="304800"/>
            <a:ext cx="2480813" cy="2209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9"/>
          <p:cNvSpPr txBox="1"/>
          <p:nvPr>
            <p:ph type="ctrTitle"/>
          </p:nvPr>
        </p:nvSpPr>
        <p:spPr>
          <a:xfrm>
            <a:off x="1143000" y="2817466"/>
            <a:ext cx="6858000" cy="692497"/>
          </a:xfrm>
          <a:prstGeom prst="rect">
            <a:avLst/>
          </a:prstGeom>
          <a:noFill/>
          <a:ln>
            <a:noFill/>
          </a:ln>
        </p:spPr>
        <p:txBody>
          <a:bodyPr anchorCtr="0" anchor="b" bIns="0" lIns="0" spcFirstLastPara="1" rIns="0" wrap="square" tIns="0">
            <a:spAutoFit/>
          </a:bodyPr>
          <a:lstStyle/>
          <a:p>
            <a:pPr indent="0" lvl="0" marL="0" rtl="0" algn="ctr">
              <a:spcBef>
                <a:spcPts val="0"/>
              </a:spcBef>
              <a:spcAft>
                <a:spcPts val="0"/>
              </a:spcAft>
              <a:buNone/>
            </a:pPr>
            <a:r>
              <a:rPr lang="en-US"/>
              <a:t>Problems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p:nvPr/>
        </p:nvSpPr>
        <p:spPr>
          <a:xfrm>
            <a:off x="534923" y="832103"/>
            <a:ext cx="18287" cy="228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2" name="Google Shape;82;p4"/>
          <p:cNvSpPr/>
          <p:nvPr/>
        </p:nvSpPr>
        <p:spPr>
          <a:xfrm>
            <a:off x="219075" y="0"/>
            <a:ext cx="8705850" cy="63246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0"/>
          <p:cNvSpPr txBox="1"/>
          <p:nvPr>
            <p:ph type="title"/>
          </p:nvPr>
        </p:nvSpPr>
        <p:spPr>
          <a:xfrm>
            <a:off x="645668" y="1420113"/>
            <a:ext cx="4013835" cy="35394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Problem</a:t>
            </a:r>
            <a:endParaRPr/>
          </a:p>
        </p:txBody>
      </p:sp>
      <p:pic>
        <p:nvPicPr>
          <p:cNvPr id="315" name="Google Shape;315;p40"/>
          <p:cNvPicPr preferRelativeResize="0"/>
          <p:nvPr/>
        </p:nvPicPr>
        <p:blipFill rotWithShape="1">
          <a:blip r:embed="rId3">
            <a:alphaModFix/>
          </a:blip>
          <a:srcRect b="0" l="0" r="0" t="0"/>
          <a:stretch/>
        </p:blipFill>
        <p:spPr>
          <a:xfrm>
            <a:off x="271164" y="2420270"/>
            <a:ext cx="8872837" cy="79168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41"/>
          <p:cNvPicPr preferRelativeResize="0"/>
          <p:nvPr/>
        </p:nvPicPr>
        <p:blipFill rotWithShape="1">
          <a:blip r:embed="rId3">
            <a:alphaModFix/>
          </a:blip>
          <a:srcRect b="0" l="0" r="0" t="0"/>
          <a:stretch/>
        </p:blipFill>
        <p:spPr>
          <a:xfrm>
            <a:off x="902779" y="1253755"/>
            <a:ext cx="2820886" cy="497207"/>
          </a:xfrm>
          <a:prstGeom prst="rect">
            <a:avLst/>
          </a:prstGeom>
          <a:noFill/>
          <a:ln>
            <a:noFill/>
          </a:ln>
        </p:spPr>
      </p:pic>
      <p:pic>
        <p:nvPicPr>
          <p:cNvPr id="321" name="Google Shape;321;p41"/>
          <p:cNvPicPr preferRelativeResize="0"/>
          <p:nvPr/>
        </p:nvPicPr>
        <p:blipFill rotWithShape="1">
          <a:blip r:embed="rId4">
            <a:alphaModFix/>
          </a:blip>
          <a:srcRect b="0" l="0" r="0" t="0"/>
          <a:stretch/>
        </p:blipFill>
        <p:spPr>
          <a:xfrm>
            <a:off x="1256596" y="1905525"/>
            <a:ext cx="2132850" cy="689499"/>
          </a:xfrm>
          <a:prstGeom prst="rect">
            <a:avLst/>
          </a:prstGeom>
          <a:noFill/>
          <a:ln>
            <a:noFill/>
          </a:ln>
        </p:spPr>
      </p:pic>
      <p:pic>
        <p:nvPicPr>
          <p:cNvPr id="322" name="Google Shape;322;p41"/>
          <p:cNvPicPr preferRelativeResize="0"/>
          <p:nvPr/>
        </p:nvPicPr>
        <p:blipFill rotWithShape="1">
          <a:blip r:embed="rId5">
            <a:alphaModFix/>
          </a:blip>
          <a:srcRect b="0" l="0" r="0" t="0"/>
          <a:stretch/>
        </p:blipFill>
        <p:spPr>
          <a:xfrm>
            <a:off x="1415853" y="2749587"/>
            <a:ext cx="2379761" cy="338840"/>
          </a:xfrm>
          <a:prstGeom prst="rect">
            <a:avLst/>
          </a:prstGeom>
          <a:noFill/>
          <a:ln>
            <a:noFill/>
          </a:ln>
        </p:spPr>
      </p:pic>
      <p:pic>
        <p:nvPicPr>
          <p:cNvPr id="323" name="Google Shape;323;p41"/>
          <p:cNvPicPr preferRelativeResize="0"/>
          <p:nvPr/>
        </p:nvPicPr>
        <p:blipFill rotWithShape="1">
          <a:blip r:embed="rId6">
            <a:alphaModFix/>
          </a:blip>
          <a:srcRect b="0" l="0" r="0" t="0"/>
          <a:stretch/>
        </p:blipFill>
        <p:spPr>
          <a:xfrm>
            <a:off x="1415852" y="3251993"/>
            <a:ext cx="2515440" cy="574392"/>
          </a:xfrm>
          <a:prstGeom prst="rect">
            <a:avLst/>
          </a:prstGeom>
          <a:noFill/>
          <a:ln>
            <a:noFill/>
          </a:ln>
        </p:spPr>
      </p:pic>
      <p:pic>
        <p:nvPicPr>
          <p:cNvPr id="324" name="Google Shape;324;p41"/>
          <p:cNvPicPr preferRelativeResize="0"/>
          <p:nvPr/>
        </p:nvPicPr>
        <p:blipFill rotWithShape="1">
          <a:blip r:embed="rId7">
            <a:alphaModFix/>
          </a:blip>
          <a:srcRect b="0" l="0" r="0" t="0"/>
          <a:stretch/>
        </p:blipFill>
        <p:spPr>
          <a:xfrm>
            <a:off x="3842498" y="1585279"/>
            <a:ext cx="5057603" cy="208654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42"/>
          <p:cNvPicPr preferRelativeResize="0"/>
          <p:nvPr/>
        </p:nvPicPr>
        <p:blipFill rotWithShape="1">
          <a:blip r:embed="rId3">
            <a:alphaModFix/>
          </a:blip>
          <a:srcRect b="0" l="0" r="0" t="0"/>
          <a:stretch/>
        </p:blipFill>
        <p:spPr>
          <a:xfrm>
            <a:off x="125325" y="1042499"/>
            <a:ext cx="8851005" cy="139116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43"/>
          <p:cNvPicPr preferRelativeResize="0"/>
          <p:nvPr/>
        </p:nvPicPr>
        <p:blipFill rotWithShape="1">
          <a:blip r:embed="rId3">
            <a:alphaModFix/>
          </a:blip>
          <a:srcRect b="0" l="0" r="0" t="0"/>
          <a:stretch/>
        </p:blipFill>
        <p:spPr>
          <a:xfrm>
            <a:off x="436724" y="1022501"/>
            <a:ext cx="2243174" cy="765699"/>
          </a:xfrm>
          <a:prstGeom prst="rect">
            <a:avLst/>
          </a:prstGeom>
          <a:noFill/>
          <a:ln>
            <a:noFill/>
          </a:ln>
        </p:spPr>
      </p:pic>
      <p:pic>
        <p:nvPicPr>
          <p:cNvPr id="335" name="Google Shape;335;p43"/>
          <p:cNvPicPr preferRelativeResize="0"/>
          <p:nvPr/>
        </p:nvPicPr>
        <p:blipFill rotWithShape="1">
          <a:blip r:embed="rId4">
            <a:alphaModFix/>
          </a:blip>
          <a:srcRect b="0" l="0" r="0" t="0"/>
          <a:stretch/>
        </p:blipFill>
        <p:spPr>
          <a:xfrm>
            <a:off x="348308" y="2072860"/>
            <a:ext cx="2588660" cy="342179"/>
          </a:xfrm>
          <a:prstGeom prst="rect">
            <a:avLst/>
          </a:prstGeom>
          <a:noFill/>
          <a:ln>
            <a:noFill/>
          </a:ln>
        </p:spPr>
      </p:pic>
      <p:pic>
        <p:nvPicPr>
          <p:cNvPr id="336" name="Google Shape;336;p43"/>
          <p:cNvPicPr preferRelativeResize="0"/>
          <p:nvPr/>
        </p:nvPicPr>
        <p:blipFill rotWithShape="1">
          <a:blip r:embed="rId5">
            <a:alphaModFix/>
          </a:blip>
          <a:srcRect b="0" l="0" r="0" t="0"/>
          <a:stretch/>
        </p:blipFill>
        <p:spPr>
          <a:xfrm>
            <a:off x="532244" y="2579211"/>
            <a:ext cx="1882020" cy="554357"/>
          </a:xfrm>
          <a:prstGeom prst="rect">
            <a:avLst/>
          </a:prstGeom>
          <a:noFill/>
          <a:ln>
            <a:noFill/>
          </a:ln>
        </p:spPr>
      </p:pic>
      <p:pic>
        <p:nvPicPr>
          <p:cNvPr id="337" name="Google Shape;337;p43"/>
          <p:cNvPicPr preferRelativeResize="0"/>
          <p:nvPr/>
        </p:nvPicPr>
        <p:blipFill rotWithShape="1">
          <a:blip r:embed="rId6">
            <a:alphaModFix/>
          </a:blip>
          <a:srcRect b="0" l="0" r="0" t="0"/>
          <a:stretch/>
        </p:blipFill>
        <p:spPr>
          <a:xfrm>
            <a:off x="606769" y="3408630"/>
            <a:ext cx="2259282" cy="449383"/>
          </a:xfrm>
          <a:prstGeom prst="rect">
            <a:avLst/>
          </a:prstGeom>
          <a:noFill/>
          <a:ln>
            <a:noFill/>
          </a:ln>
        </p:spPr>
      </p:pic>
      <p:pic>
        <p:nvPicPr>
          <p:cNvPr id="338" name="Google Shape;338;p43"/>
          <p:cNvPicPr preferRelativeResize="0"/>
          <p:nvPr/>
        </p:nvPicPr>
        <p:blipFill rotWithShape="1">
          <a:blip r:embed="rId7">
            <a:alphaModFix/>
          </a:blip>
          <a:srcRect b="0" l="0" r="0" t="0"/>
          <a:stretch/>
        </p:blipFill>
        <p:spPr>
          <a:xfrm>
            <a:off x="731158" y="4069407"/>
            <a:ext cx="2256983" cy="403033"/>
          </a:xfrm>
          <a:prstGeom prst="rect">
            <a:avLst/>
          </a:prstGeom>
          <a:noFill/>
          <a:ln>
            <a:noFill/>
          </a:ln>
        </p:spPr>
      </p:pic>
      <p:pic>
        <p:nvPicPr>
          <p:cNvPr id="339" name="Google Shape;339;p43"/>
          <p:cNvPicPr preferRelativeResize="0"/>
          <p:nvPr/>
        </p:nvPicPr>
        <p:blipFill rotWithShape="1">
          <a:blip r:embed="rId8">
            <a:alphaModFix/>
          </a:blip>
          <a:srcRect b="0" l="0" r="0" t="0"/>
          <a:stretch/>
        </p:blipFill>
        <p:spPr>
          <a:xfrm>
            <a:off x="3747198" y="1443069"/>
            <a:ext cx="4730655" cy="247231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p44"/>
          <p:cNvPicPr preferRelativeResize="0"/>
          <p:nvPr/>
        </p:nvPicPr>
        <p:blipFill rotWithShape="1">
          <a:blip r:embed="rId3">
            <a:alphaModFix/>
          </a:blip>
          <a:srcRect b="0" l="0" r="0" t="0"/>
          <a:stretch/>
        </p:blipFill>
        <p:spPr>
          <a:xfrm>
            <a:off x="601949" y="1170797"/>
            <a:ext cx="8158896" cy="1090809"/>
          </a:xfrm>
          <a:prstGeom prst="rect">
            <a:avLst/>
          </a:prstGeom>
          <a:noFill/>
          <a:ln>
            <a:noFill/>
          </a:ln>
        </p:spPr>
      </p:pic>
      <p:pic>
        <p:nvPicPr>
          <p:cNvPr id="345" name="Google Shape;345;p44"/>
          <p:cNvPicPr preferRelativeResize="0"/>
          <p:nvPr/>
        </p:nvPicPr>
        <p:blipFill rotWithShape="1">
          <a:blip r:embed="rId4">
            <a:alphaModFix/>
          </a:blip>
          <a:srcRect b="0" l="0" r="0" t="0"/>
          <a:stretch/>
        </p:blipFill>
        <p:spPr>
          <a:xfrm>
            <a:off x="1091254" y="2530709"/>
            <a:ext cx="4454839" cy="291922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45"/>
          <p:cNvPicPr preferRelativeResize="0"/>
          <p:nvPr/>
        </p:nvPicPr>
        <p:blipFill rotWithShape="1">
          <a:blip r:embed="rId3">
            <a:alphaModFix/>
          </a:blip>
          <a:srcRect b="0" l="0" r="0" t="0"/>
          <a:stretch/>
        </p:blipFill>
        <p:spPr>
          <a:xfrm>
            <a:off x="104630" y="929237"/>
            <a:ext cx="3020645" cy="666567"/>
          </a:xfrm>
          <a:prstGeom prst="rect">
            <a:avLst/>
          </a:prstGeom>
          <a:noFill/>
          <a:ln>
            <a:noFill/>
          </a:ln>
        </p:spPr>
      </p:pic>
      <p:pic>
        <p:nvPicPr>
          <p:cNvPr id="351" name="Google Shape;351;p45"/>
          <p:cNvPicPr preferRelativeResize="0"/>
          <p:nvPr/>
        </p:nvPicPr>
        <p:blipFill rotWithShape="1">
          <a:blip r:embed="rId4">
            <a:alphaModFix/>
          </a:blip>
          <a:srcRect b="0" l="0" r="0" t="0"/>
          <a:stretch/>
        </p:blipFill>
        <p:spPr>
          <a:xfrm>
            <a:off x="192319" y="1628753"/>
            <a:ext cx="921719" cy="404898"/>
          </a:xfrm>
          <a:prstGeom prst="rect">
            <a:avLst/>
          </a:prstGeom>
          <a:noFill/>
          <a:ln>
            <a:noFill/>
          </a:ln>
        </p:spPr>
      </p:pic>
      <p:pic>
        <p:nvPicPr>
          <p:cNvPr id="352" name="Google Shape;352;p45"/>
          <p:cNvPicPr preferRelativeResize="0"/>
          <p:nvPr/>
        </p:nvPicPr>
        <p:blipFill rotWithShape="1">
          <a:blip r:embed="rId5">
            <a:alphaModFix/>
          </a:blip>
          <a:srcRect b="0" l="0" r="0" t="0"/>
          <a:stretch/>
        </p:blipFill>
        <p:spPr>
          <a:xfrm>
            <a:off x="42200" y="2066600"/>
            <a:ext cx="2050954" cy="525321"/>
          </a:xfrm>
          <a:prstGeom prst="rect">
            <a:avLst/>
          </a:prstGeom>
          <a:noFill/>
          <a:ln>
            <a:noFill/>
          </a:ln>
        </p:spPr>
      </p:pic>
      <p:pic>
        <p:nvPicPr>
          <p:cNvPr id="353" name="Google Shape;353;p45"/>
          <p:cNvPicPr preferRelativeResize="0"/>
          <p:nvPr/>
        </p:nvPicPr>
        <p:blipFill rotWithShape="1">
          <a:blip r:embed="rId6">
            <a:alphaModFix/>
          </a:blip>
          <a:srcRect b="0" l="0" r="0" t="0"/>
          <a:stretch/>
        </p:blipFill>
        <p:spPr>
          <a:xfrm>
            <a:off x="1" y="2660148"/>
            <a:ext cx="2769806" cy="521375"/>
          </a:xfrm>
          <a:prstGeom prst="rect">
            <a:avLst/>
          </a:prstGeom>
          <a:noFill/>
          <a:ln>
            <a:noFill/>
          </a:ln>
        </p:spPr>
      </p:pic>
      <p:pic>
        <p:nvPicPr>
          <p:cNvPr id="354" name="Google Shape;354;p45"/>
          <p:cNvPicPr preferRelativeResize="0"/>
          <p:nvPr/>
        </p:nvPicPr>
        <p:blipFill rotWithShape="1">
          <a:blip r:embed="rId7">
            <a:alphaModFix/>
          </a:blip>
          <a:srcRect b="0" l="0" r="0" t="0"/>
          <a:stretch/>
        </p:blipFill>
        <p:spPr>
          <a:xfrm>
            <a:off x="93393" y="3227737"/>
            <a:ext cx="2583019" cy="726474"/>
          </a:xfrm>
          <a:prstGeom prst="rect">
            <a:avLst/>
          </a:prstGeom>
          <a:noFill/>
          <a:ln>
            <a:noFill/>
          </a:ln>
        </p:spPr>
      </p:pic>
      <p:pic>
        <p:nvPicPr>
          <p:cNvPr id="355" name="Google Shape;355;p45"/>
          <p:cNvPicPr preferRelativeResize="0"/>
          <p:nvPr/>
        </p:nvPicPr>
        <p:blipFill rotWithShape="1">
          <a:blip r:embed="rId8">
            <a:alphaModFix/>
          </a:blip>
          <a:srcRect b="0" l="0" r="0" t="0"/>
          <a:stretch/>
        </p:blipFill>
        <p:spPr>
          <a:xfrm>
            <a:off x="192319" y="4281802"/>
            <a:ext cx="2638604" cy="5940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6"/>
          <p:cNvSpPr txBox="1"/>
          <p:nvPr>
            <p:ph idx="1" type="body"/>
          </p:nvPr>
        </p:nvSpPr>
        <p:spPr>
          <a:xfrm>
            <a:off x="119495" y="1041905"/>
            <a:ext cx="7886700" cy="3263504"/>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US"/>
              <a:t>Vapor flows through a chamber containing a liquid at 100C. A control system will regulate the vapor temperature, so a measurement must be provided to convert 50C to 80C into 0 to 2V. The error should not exceed ±1C. If the liquid level rises to the tip of the transducer, its temperature will rise suddenly to 100C. This event should cause alarm comparator output. </a:t>
            </a:r>
            <a:endParaRPr/>
          </a:p>
          <a:p>
            <a:pPr indent="0" lvl="0" marL="0" rtl="0" algn="l">
              <a:spcBef>
                <a:spcPts val="0"/>
              </a:spcBef>
              <a:spcAft>
                <a:spcPts val="0"/>
              </a:spcAft>
              <a:buNone/>
            </a:pPr>
            <a:r>
              <a:rPr lang="en-US"/>
              <a:t>Use RTD. </a:t>
            </a:r>
            <a:endParaRPr/>
          </a:p>
          <a:p>
            <a:pPr indent="0" lvl="0" marL="0" rtl="0" algn="l">
              <a:spcBef>
                <a:spcPts val="0"/>
              </a:spcBef>
              <a:spcAft>
                <a:spcPts val="0"/>
              </a:spcAft>
              <a:buNone/>
            </a:pPr>
            <a:r>
              <a:rPr lang="en-US"/>
              <a:t>R@ 65C=150ohm </a:t>
            </a:r>
            <a:endParaRPr/>
          </a:p>
          <a:p>
            <a:pPr indent="0" lvl="0" marL="0" rtl="0" algn="l">
              <a:spcBef>
                <a:spcPts val="0"/>
              </a:spcBef>
              <a:spcAft>
                <a:spcPts val="0"/>
              </a:spcAft>
              <a:buNone/>
            </a:pPr>
            <a:r>
              <a:rPr lang="en-US"/>
              <a:t>α  @ 65C=.004/C</a:t>
            </a:r>
            <a:endParaRPr/>
          </a:p>
          <a:p>
            <a:pPr indent="0" lvl="0" marL="0" rtl="0" algn="l">
              <a:spcBef>
                <a:spcPts val="0"/>
              </a:spcBef>
              <a:spcAft>
                <a:spcPts val="0"/>
              </a:spcAft>
              <a:buNone/>
            </a:pPr>
            <a:r>
              <a:rPr lang="en-US"/>
              <a:t>P</a:t>
            </a:r>
            <a:r>
              <a:rPr lang="en-US" sz="1800"/>
              <a:t>D=30mW/C</a:t>
            </a:r>
            <a:endParaRPr/>
          </a:p>
        </p:txBody>
      </p:sp>
      <p:pic>
        <p:nvPicPr>
          <p:cNvPr id="361" name="Google Shape;361;p46"/>
          <p:cNvPicPr preferRelativeResize="0"/>
          <p:nvPr/>
        </p:nvPicPr>
        <p:blipFill rotWithShape="1">
          <a:blip r:embed="rId3">
            <a:alphaModFix/>
          </a:blip>
          <a:srcRect b="0" l="0" r="0" t="0"/>
          <a:stretch/>
        </p:blipFill>
        <p:spPr>
          <a:xfrm>
            <a:off x="5007642" y="2673657"/>
            <a:ext cx="3393408" cy="282784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47"/>
          <p:cNvPicPr preferRelativeResize="0"/>
          <p:nvPr/>
        </p:nvPicPr>
        <p:blipFill rotWithShape="1">
          <a:blip r:embed="rId3">
            <a:alphaModFix/>
          </a:blip>
          <a:srcRect b="0" l="0" r="0" t="0"/>
          <a:stretch/>
        </p:blipFill>
        <p:spPr>
          <a:xfrm>
            <a:off x="340845" y="1359462"/>
            <a:ext cx="4333091" cy="997976"/>
          </a:xfrm>
          <a:prstGeom prst="rect">
            <a:avLst/>
          </a:prstGeom>
          <a:noFill/>
          <a:ln>
            <a:noFill/>
          </a:ln>
        </p:spPr>
      </p:pic>
      <p:pic>
        <p:nvPicPr>
          <p:cNvPr id="367" name="Google Shape;367;p47"/>
          <p:cNvPicPr preferRelativeResize="0"/>
          <p:nvPr/>
        </p:nvPicPr>
        <p:blipFill rotWithShape="1">
          <a:blip r:embed="rId4">
            <a:alphaModFix/>
          </a:blip>
          <a:srcRect b="0" l="0" r="0" t="0"/>
          <a:stretch/>
        </p:blipFill>
        <p:spPr>
          <a:xfrm>
            <a:off x="4320514" y="1294030"/>
            <a:ext cx="4432835" cy="945536"/>
          </a:xfrm>
          <a:prstGeom prst="rect">
            <a:avLst/>
          </a:prstGeom>
          <a:noFill/>
          <a:ln>
            <a:noFill/>
          </a:ln>
        </p:spPr>
      </p:pic>
      <p:pic>
        <p:nvPicPr>
          <p:cNvPr id="368" name="Google Shape;368;p47"/>
          <p:cNvPicPr preferRelativeResize="0"/>
          <p:nvPr/>
        </p:nvPicPr>
        <p:blipFill rotWithShape="1">
          <a:blip r:embed="rId5">
            <a:alphaModFix/>
          </a:blip>
          <a:srcRect b="0" l="0" r="0" t="0"/>
          <a:stretch/>
        </p:blipFill>
        <p:spPr>
          <a:xfrm>
            <a:off x="158679" y="2843908"/>
            <a:ext cx="4361709" cy="949424"/>
          </a:xfrm>
          <a:prstGeom prst="rect">
            <a:avLst/>
          </a:prstGeom>
          <a:noFill/>
          <a:ln>
            <a:noFill/>
          </a:ln>
        </p:spPr>
      </p:pic>
      <p:pic>
        <p:nvPicPr>
          <p:cNvPr id="369" name="Google Shape;369;p47"/>
          <p:cNvPicPr preferRelativeResize="0"/>
          <p:nvPr/>
        </p:nvPicPr>
        <p:blipFill rotWithShape="1">
          <a:blip r:embed="rId6">
            <a:alphaModFix/>
          </a:blip>
          <a:srcRect b="0" l="0" r="0" t="0"/>
          <a:stretch/>
        </p:blipFill>
        <p:spPr>
          <a:xfrm>
            <a:off x="3958911" y="2357437"/>
            <a:ext cx="5185090" cy="3193256"/>
          </a:xfrm>
          <a:prstGeom prst="rect">
            <a:avLst/>
          </a:prstGeom>
          <a:noFill/>
          <a:ln>
            <a:noFill/>
          </a:ln>
        </p:spPr>
      </p:pic>
      <p:pic>
        <p:nvPicPr>
          <p:cNvPr id="370" name="Google Shape;370;p47"/>
          <p:cNvPicPr preferRelativeResize="0"/>
          <p:nvPr/>
        </p:nvPicPr>
        <p:blipFill rotWithShape="1">
          <a:blip r:embed="rId7">
            <a:alphaModFix/>
          </a:blip>
          <a:srcRect b="0" l="0" r="0" t="0"/>
          <a:stretch/>
        </p:blipFill>
        <p:spPr>
          <a:xfrm>
            <a:off x="340845" y="4040834"/>
            <a:ext cx="3627441" cy="1831329"/>
          </a:xfrm>
          <a:prstGeom prst="rect">
            <a:avLst/>
          </a:prstGeom>
          <a:noFill/>
          <a:ln>
            <a:noFill/>
          </a:ln>
        </p:spPr>
      </p:pic>
      <p:pic>
        <p:nvPicPr>
          <p:cNvPr id="371" name="Google Shape;371;p47"/>
          <p:cNvPicPr preferRelativeResize="0"/>
          <p:nvPr/>
        </p:nvPicPr>
        <p:blipFill rotWithShape="1">
          <a:blip r:embed="rId8">
            <a:alphaModFix/>
          </a:blip>
          <a:srcRect b="0" l="0" r="0" t="0"/>
          <a:stretch/>
        </p:blipFill>
        <p:spPr>
          <a:xfrm>
            <a:off x="4052619" y="4579175"/>
            <a:ext cx="1585725" cy="264288"/>
          </a:xfrm>
          <a:prstGeom prst="rect">
            <a:avLst/>
          </a:prstGeom>
          <a:noFill/>
          <a:ln>
            <a:noFill/>
          </a:ln>
        </p:spPr>
      </p:pic>
      <p:pic>
        <p:nvPicPr>
          <p:cNvPr id="372" name="Google Shape;372;p47"/>
          <p:cNvPicPr preferRelativeResize="0"/>
          <p:nvPr/>
        </p:nvPicPr>
        <p:blipFill rotWithShape="1">
          <a:blip r:embed="rId9">
            <a:alphaModFix/>
          </a:blip>
          <a:srcRect b="0" l="0" r="0" t="0"/>
          <a:stretch/>
        </p:blipFill>
        <p:spPr>
          <a:xfrm>
            <a:off x="5265977" y="5547563"/>
            <a:ext cx="2636497" cy="22815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8"/>
          <p:cNvSpPr txBox="1"/>
          <p:nvPr>
            <p:ph idx="1" type="body"/>
          </p:nvPr>
        </p:nvSpPr>
        <p:spPr>
          <a:xfrm>
            <a:off x="358487" y="1228942"/>
            <a:ext cx="7886700" cy="215443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Temperature for plating operation must be measured for control within a range 500-600F. Develop measuring system that scales this temperature into range 0 to 5 V for input to an 8-bit ADC measurement must be within  ±1 F. </a:t>
            </a:r>
            <a:endParaRPr/>
          </a:p>
          <a:p>
            <a:pPr indent="0" lvl="0" marL="0" rtl="0" algn="l">
              <a:spcBef>
                <a:spcPts val="0"/>
              </a:spcBef>
              <a:spcAft>
                <a:spcPts val="0"/>
              </a:spcAft>
              <a:buNone/>
            </a:pPr>
            <a:r>
              <a:rPr lang="en-US"/>
              <a:t>Use Thermistor type J</a:t>
            </a:r>
            <a:endParaRPr/>
          </a:p>
          <a:p>
            <a:pPr indent="0" lvl="0" marL="0" rtl="0" algn="l">
              <a:spcBef>
                <a:spcPts val="0"/>
              </a:spcBef>
              <a:spcAft>
                <a:spcPts val="0"/>
              </a:spcAft>
              <a:buNone/>
            </a:pPr>
            <a:r>
              <a:rPr lang="en-US"/>
              <a:t>260C Vj25=12.84mV</a:t>
            </a:r>
            <a:endParaRPr/>
          </a:p>
          <a:p>
            <a:pPr indent="0" lvl="0" marL="0" rtl="0" algn="l">
              <a:spcBef>
                <a:spcPts val="0"/>
              </a:spcBef>
              <a:spcAft>
                <a:spcPts val="0"/>
              </a:spcAft>
              <a:buNone/>
            </a:pPr>
            <a:r>
              <a:rPr lang="en-US"/>
              <a:t>315.6 Vj25=15.90mV</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49"/>
          <p:cNvPicPr preferRelativeResize="0"/>
          <p:nvPr/>
        </p:nvPicPr>
        <p:blipFill rotWithShape="1">
          <a:blip r:embed="rId3">
            <a:alphaModFix/>
          </a:blip>
          <a:srcRect b="0" l="0" r="0" t="0"/>
          <a:stretch/>
        </p:blipFill>
        <p:spPr>
          <a:xfrm>
            <a:off x="141800" y="1161460"/>
            <a:ext cx="2553140" cy="467315"/>
          </a:xfrm>
          <a:prstGeom prst="rect">
            <a:avLst/>
          </a:prstGeom>
          <a:noFill/>
          <a:ln>
            <a:noFill/>
          </a:ln>
        </p:spPr>
      </p:pic>
      <p:pic>
        <p:nvPicPr>
          <p:cNvPr id="383" name="Google Shape;383;p49"/>
          <p:cNvPicPr preferRelativeResize="0"/>
          <p:nvPr/>
        </p:nvPicPr>
        <p:blipFill rotWithShape="1">
          <a:blip r:embed="rId4">
            <a:alphaModFix/>
          </a:blip>
          <a:srcRect b="0" l="0" r="0" t="0"/>
          <a:stretch/>
        </p:blipFill>
        <p:spPr>
          <a:xfrm>
            <a:off x="141800" y="2104529"/>
            <a:ext cx="1884035" cy="970856"/>
          </a:xfrm>
          <a:prstGeom prst="rect">
            <a:avLst/>
          </a:prstGeom>
          <a:noFill/>
          <a:ln>
            <a:noFill/>
          </a:ln>
        </p:spPr>
      </p:pic>
      <p:pic>
        <p:nvPicPr>
          <p:cNvPr id="384" name="Google Shape;384;p49"/>
          <p:cNvPicPr preferRelativeResize="0"/>
          <p:nvPr/>
        </p:nvPicPr>
        <p:blipFill rotWithShape="1">
          <a:blip r:embed="rId5">
            <a:alphaModFix/>
          </a:blip>
          <a:srcRect b="0" l="0" r="0" t="0"/>
          <a:stretch/>
        </p:blipFill>
        <p:spPr>
          <a:xfrm>
            <a:off x="71711" y="3800491"/>
            <a:ext cx="2024211" cy="700689"/>
          </a:xfrm>
          <a:prstGeom prst="rect">
            <a:avLst/>
          </a:prstGeom>
          <a:noFill/>
          <a:ln>
            <a:noFill/>
          </a:ln>
        </p:spPr>
      </p:pic>
      <p:pic>
        <p:nvPicPr>
          <p:cNvPr id="385" name="Google Shape;385;p49"/>
          <p:cNvPicPr preferRelativeResize="0"/>
          <p:nvPr/>
        </p:nvPicPr>
        <p:blipFill rotWithShape="1">
          <a:blip r:embed="rId6">
            <a:alphaModFix/>
          </a:blip>
          <a:srcRect b="0" l="0" r="0" t="0"/>
          <a:stretch/>
        </p:blipFill>
        <p:spPr>
          <a:xfrm>
            <a:off x="4457295" y="1048044"/>
            <a:ext cx="4548793" cy="2455966"/>
          </a:xfrm>
          <a:prstGeom prst="rect">
            <a:avLst/>
          </a:prstGeom>
          <a:noFill/>
          <a:ln>
            <a:noFill/>
          </a:ln>
        </p:spPr>
      </p:pic>
      <p:pic>
        <p:nvPicPr>
          <p:cNvPr id="386" name="Google Shape;386;p49"/>
          <p:cNvPicPr preferRelativeResize="0"/>
          <p:nvPr/>
        </p:nvPicPr>
        <p:blipFill rotWithShape="1">
          <a:blip r:embed="rId7">
            <a:alphaModFix/>
          </a:blip>
          <a:srcRect b="0" l="0" r="0" t="0"/>
          <a:stretch/>
        </p:blipFill>
        <p:spPr>
          <a:xfrm>
            <a:off x="2958114" y="3711210"/>
            <a:ext cx="4614269" cy="242857"/>
          </a:xfrm>
          <a:prstGeom prst="rect">
            <a:avLst/>
          </a:prstGeom>
          <a:noFill/>
          <a:ln>
            <a:noFill/>
          </a:ln>
        </p:spPr>
      </p:pic>
      <p:pic>
        <p:nvPicPr>
          <p:cNvPr id="387" name="Google Shape;387;p49"/>
          <p:cNvPicPr preferRelativeResize="0"/>
          <p:nvPr/>
        </p:nvPicPr>
        <p:blipFill rotWithShape="1">
          <a:blip r:embed="rId8">
            <a:alphaModFix/>
          </a:blip>
          <a:srcRect b="0" l="0" r="0" t="0"/>
          <a:stretch/>
        </p:blipFill>
        <p:spPr>
          <a:xfrm>
            <a:off x="3477299" y="4058093"/>
            <a:ext cx="3356252" cy="206726"/>
          </a:xfrm>
          <a:prstGeom prst="rect">
            <a:avLst/>
          </a:prstGeom>
          <a:noFill/>
          <a:ln>
            <a:noFill/>
          </a:ln>
        </p:spPr>
      </p:pic>
      <p:pic>
        <p:nvPicPr>
          <p:cNvPr id="388" name="Google Shape;388;p49"/>
          <p:cNvPicPr preferRelativeResize="0"/>
          <p:nvPr/>
        </p:nvPicPr>
        <p:blipFill rotWithShape="1">
          <a:blip r:embed="rId9">
            <a:alphaModFix/>
          </a:blip>
          <a:srcRect b="0" l="0" r="0" t="0"/>
          <a:stretch/>
        </p:blipFill>
        <p:spPr>
          <a:xfrm>
            <a:off x="3198123" y="2276026"/>
            <a:ext cx="1225760" cy="306440"/>
          </a:xfrm>
          <a:prstGeom prst="rect">
            <a:avLst/>
          </a:prstGeom>
          <a:noFill/>
          <a:ln>
            <a:noFill/>
          </a:ln>
        </p:spPr>
      </p:pic>
      <p:pic>
        <p:nvPicPr>
          <p:cNvPr id="389" name="Google Shape;389;p49"/>
          <p:cNvPicPr preferRelativeResize="0"/>
          <p:nvPr/>
        </p:nvPicPr>
        <p:blipFill rotWithShape="1">
          <a:blip r:embed="rId10">
            <a:alphaModFix/>
          </a:blip>
          <a:srcRect b="0" l="0" r="0" t="0"/>
          <a:stretch/>
        </p:blipFill>
        <p:spPr>
          <a:xfrm>
            <a:off x="141800" y="3193256"/>
            <a:ext cx="3135533" cy="2286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p:nvPr/>
        </p:nvSpPr>
        <p:spPr>
          <a:xfrm>
            <a:off x="534923" y="832103"/>
            <a:ext cx="18287" cy="228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5"/>
          <p:cNvSpPr/>
          <p:nvPr/>
        </p:nvSpPr>
        <p:spPr>
          <a:xfrm>
            <a:off x="0" y="52386"/>
            <a:ext cx="9144000" cy="675322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50"/>
          <p:cNvPicPr preferRelativeResize="0"/>
          <p:nvPr/>
        </p:nvPicPr>
        <p:blipFill rotWithShape="1">
          <a:blip r:embed="rId3">
            <a:alphaModFix/>
          </a:blip>
          <a:srcRect b="0" l="0" r="0" t="0"/>
          <a:stretch/>
        </p:blipFill>
        <p:spPr>
          <a:xfrm>
            <a:off x="135731" y="1323333"/>
            <a:ext cx="8947253" cy="120555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51"/>
          <p:cNvPicPr preferRelativeResize="0"/>
          <p:nvPr/>
        </p:nvPicPr>
        <p:blipFill rotWithShape="1">
          <a:blip r:embed="rId3">
            <a:alphaModFix/>
          </a:blip>
          <a:srcRect b="0" l="0" r="0" t="0"/>
          <a:stretch/>
        </p:blipFill>
        <p:spPr>
          <a:xfrm>
            <a:off x="168826" y="1266340"/>
            <a:ext cx="5219098" cy="608894"/>
          </a:xfrm>
          <a:prstGeom prst="rect">
            <a:avLst/>
          </a:prstGeom>
          <a:noFill/>
          <a:ln>
            <a:noFill/>
          </a:ln>
        </p:spPr>
      </p:pic>
      <p:pic>
        <p:nvPicPr>
          <p:cNvPr id="400" name="Google Shape;400;p51"/>
          <p:cNvPicPr preferRelativeResize="0"/>
          <p:nvPr/>
        </p:nvPicPr>
        <p:blipFill rotWithShape="1">
          <a:blip r:embed="rId4">
            <a:alphaModFix/>
          </a:blip>
          <a:srcRect b="0" l="0" r="0" t="0"/>
          <a:stretch/>
        </p:blipFill>
        <p:spPr>
          <a:xfrm>
            <a:off x="531166" y="2142271"/>
            <a:ext cx="2832122" cy="290177"/>
          </a:xfrm>
          <a:prstGeom prst="rect">
            <a:avLst/>
          </a:prstGeom>
          <a:noFill/>
          <a:ln>
            <a:noFill/>
          </a:ln>
        </p:spPr>
      </p:pic>
      <p:pic>
        <p:nvPicPr>
          <p:cNvPr id="401" name="Google Shape;401;p51"/>
          <p:cNvPicPr preferRelativeResize="0"/>
          <p:nvPr/>
        </p:nvPicPr>
        <p:blipFill rotWithShape="1">
          <a:blip r:embed="rId5">
            <a:alphaModFix/>
          </a:blip>
          <a:srcRect b="0" l="0" r="0" t="0"/>
          <a:stretch/>
        </p:blipFill>
        <p:spPr>
          <a:xfrm>
            <a:off x="442108" y="2791847"/>
            <a:ext cx="2322884" cy="412125"/>
          </a:xfrm>
          <a:prstGeom prst="rect">
            <a:avLst/>
          </a:prstGeom>
          <a:noFill/>
          <a:ln>
            <a:noFill/>
          </a:ln>
        </p:spPr>
      </p:pic>
      <p:pic>
        <p:nvPicPr>
          <p:cNvPr id="402" name="Google Shape;402;p51"/>
          <p:cNvPicPr preferRelativeResize="0"/>
          <p:nvPr/>
        </p:nvPicPr>
        <p:blipFill rotWithShape="1">
          <a:blip r:embed="rId6">
            <a:alphaModFix/>
          </a:blip>
          <a:srcRect b="0" l="0" r="0" t="0"/>
          <a:stretch/>
        </p:blipFill>
        <p:spPr>
          <a:xfrm>
            <a:off x="388068" y="3377129"/>
            <a:ext cx="1215482" cy="186244"/>
          </a:xfrm>
          <a:prstGeom prst="rect">
            <a:avLst/>
          </a:prstGeom>
          <a:noFill/>
          <a:ln>
            <a:noFill/>
          </a:ln>
        </p:spPr>
      </p:pic>
      <p:pic>
        <p:nvPicPr>
          <p:cNvPr id="403" name="Google Shape;403;p51"/>
          <p:cNvPicPr preferRelativeResize="0"/>
          <p:nvPr/>
        </p:nvPicPr>
        <p:blipFill rotWithShape="1">
          <a:blip r:embed="rId7">
            <a:alphaModFix/>
          </a:blip>
          <a:srcRect b="0" l="0" r="0" t="0"/>
          <a:stretch/>
        </p:blipFill>
        <p:spPr>
          <a:xfrm>
            <a:off x="180164" y="3736529"/>
            <a:ext cx="1767063" cy="432163"/>
          </a:xfrm>
          <a:prstGeom prst="rect">
            <a:avLst/>
          </a:prstGeom>
          <a:noFill/>
          <a:ln>
            <a:noFill/>
          </a:ln>
        </p:spPr>
      </p:pic>
      <p:pic>
        <p:nvPicPr>
          <p:cNvPr id="404" name="Google Shape;404;p51"/>
          <p:cNvPicPr preferRelativeResize="0"/>
          <p:nvPr/>
        </p:nvPicPr>
        <p:blipFill rotWithShape="1">
          <a:blip r:embed="rId8">
            <a:alphaModFix/>
          </a:blip>
          <a:srcRect b="0" l="0" r="0" t="0"/>
          <a:stretch/>
        </p:blipFill>
        <p:spPr>
          <a:xfrm>
            <a:off x="3713517" y="2417084"/>
            <a:ext cx="5291728" cy="192008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52"/>
          <p:cNvPicPr preferRelativeResize="0"/>
          <p:nvPr/>
        </p:nvPicPr>
        <p:blipFill rotWithShape="1">
          <a:blip r:embed="rId3">
            <a:alphaModFix/>
          </a:blip>
          <a:srcRect b="0" l="0" r="0" t="0"/>
          <a:stretch/>
        </p:blipFill>
        <p:spPr>
          <a:xfrm>
            <a:off x="93058" y="1155865"/>
            <a:ext cx="9069992" cy="185522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53"/>
          <p:cNvPicPr preferRelativeResize="0"/>
          <p:nvPr/>
        </p:nvPicPr>
        <p:blipFill rotWithShape="1">
          <a:blip r:embed="rId3">
            <a:alphaModFix/>
          </a:blip>
          <a:srcRect b="0" l="0" r="0" t="0"/>
          <a:stretch/>
        </p:blipFill>
        <p:spPr>
          <a:xfrm>
            <a:off x="371372" y="2354338"/>
            <a:ext cx="8557269" cy="2872122"/>
          </a:xfrm>
          <a:prstGeom prst="rect">
            <a:avLst/>
          </a:prstGeom>
          <a:noFill/>
          <a:ln>
            <a:noFill/>
          </a:ln>
        </p:spPr>
      </p:pic>
      <p:pic>
        <p:nvPicPr>
          <p:cNvPr id="415" name="Google Shape;415;p53"/>
          <p:cNvPicPr preferRelativeResize="0"/>
          <p:nvPr/>
        </p:nvPicPr>
        <p:blipFill rotWithShape="1">
          <a:blip r:embed="rId4">
            <a:alphaModFix/>
          </a:blip>
          <a:srcRect b="0" l="0" r="0" t="0"/>
          <a:stretch/>
        </p:blipFill>
        <p:spPr>
          <a:xfrm>
            <a:off x="371373" y="1358867"/>
            <a:ext cx="8146363" cy="61011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id="420" name="Google Shape;420;p54"/>
          <p:cNvPicPr preferRelativeResize="0"/>
          <p:nvPr/>
        </p:nvPicPr>
        <p:blipFill rotWithShape="1">
          <a:blip r:embed="rId3">
            <a:alphaModFix/>
          </a:blip>
          <a:srcRect b="0" l="0" r="0" t="0"/>
          <a:stretch/>
        </p:blipFill>
        <p:spPr>
          <a:xfrm>
            <a:off x="221224" y="669209"/>
            <a:ext cx="8073014" cy="3151964"/>
          </a:xfrm>
          <a:prstGeom prst="rect">
            <a:avLst/>
          </a:prstGeom>
          <a:noFill/>
          <a:ln>
            <a:noFill/>
          </a:ln>
        </p:spPr>
      </p:pic>
      <p:pic>
        <p:nvPicPr>
          <p:cNvPr id="421" name="Google Shape;421;p54"/>
          <p:cNvPicPr preferRelativeResize="0"/>
          <p:nvPr/>
        </p:nvPicPr>
        <p:blipFill rotWithShape="1">
          <a:blip r:embed="rId4">
            <a:alphaModFix/>
          </a:blip>
          <a:srcRect b="0" l="0" r="0" t="0"/>
          <a:stretch/>
        </p:blipFill>
        <p:spPr>
          <a:xfrm>
            <a:off x="118561" y="3635885"/>
            <a:ext cx="8278340" cy="2287436"/>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5"/>
          <p:cNvSpPr txBox="1"/>
          <p:nvPr>
            <p:ph type="title"/>
          </p:nvPr>
        </p:nvSpPr>
        <p:spPr>
          <a:xfrm>
            <a:off x="645668" y="1420113"/>
            <a:ext cx="4013835" cy="35394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Design problem</a:t>
            </a:r>
            <a:endParaRPr/>
          </a:p>
        </p:txBody>
      </p:sp>
      <p:sp>
        <p:nvSpPr>
          <p:cNvPr id="427" name="Google Shape;427;p55"/>
          <p:cNvSpPr txBox="1"/>
          <p:nvPr>
            <p:ph idx="1" type="body"/>
          </p:nvPr>
        </p:nvSpPr>
        <p:spPr>
          <a:xfrm>
            <a:off x="484251" y="2170424"/>
            <a:ext cx="5945505" cy="215443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Develop a system that turns an alarm LED when the temperature in the chamber reaches 10±0.5C. When the temperature drops below about 8C, the LED should be turned OFF. Use thermistor to measure the temperature.</a:t>
            </a:r>
            <a:endParaRPr/>
          </a:p>
          <a:p>
            <a:pPr indent="0" lvl="0" marL="0" rtl="0" algn="l">
              <a:spcBef>
                <a:spcPts val="0"/>
              </a:spcBef>
              <a:spcAft>
                <a:spcPts val="0"/>
              </a:spcAft>
              <a:buNone/>
            </a:pPr>
            <a:r>
              <a:rPr lang="en-US"/>
              <a:t>The dissipation constant of the sensor</a:t>
            </a:r>
            <a:endParaRPr/>
          </a:p>
          <a:p>
            <a:pPr indent="0" lvl="0" marL="0" rtl="0" algn="l">
              <a:spcBef>
                <a:spcPts val="0"/>
              </a:spcBef>
              <a:spcAft>
                <a:spcPts val="0"/>
              </a:spcAft>
              <a:buNone/>
            </a:pPr>
            <a:r>
              <a:rPr lang="en-US"/>
              <a:t> is 5mW/C.</a:t>
            </a:r>
            <a:endParaRPr/>
          </a:p>
        </p:txBody>
      </p:sp>
      <p:pic>
        <p:nvPicPr>
          <p:cNvPr descr="نتيجة بحث الصور عن ‪thermistor curve‬‏" id="428" name="Google Shape;428;p55"/>
          <p:cNvPicPr preferRelativeResize="0"/>
          <p:nvPr/>
        </p:nvPicPr>
        <p:blipFill rotWithShape="1">
          <a:blip r:embed="rId3">
            <a:alphaModFix/>
          </a:blip>
          <a:srcRect b="0" l="0" r="0" t="0"/>
          <a:stretch/>
        </p:blipFill>
        <p:spPr>
          <a:xfrm>
            <a:off x="4826902" y="3260826"/>
            <a:ext cx="4184939" cy="253632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6"/>
          <p:cNvSpPr txBox="1"/>
          <p:nvPr>
            <p:ph type="title"/>
          </p:nvPr>
        </p:nvSpPr>
        <p:spPr>
          <a:xfrm>
            <a:off x="645668" y="1420113"/>
            <a:ext cx="4013835" cy="35394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Schmitt Trigger</a:t>
            </a:r>
            <a:endParaRPr/>
          </a:p>
        </p:txBody>
      </p:sp>
      <p:pic>
        <p:nvPicPr>
          <p:cNvPr descr="Non-Symmetrical-Schmitt-Trigger" id="434" name="Google Shape;434;p56"/>
          <p:cNvPicPr preferRelativeResize="0"/>
          <p:nvPr>
            <p:ph idx="1" type="body"/>
          </p:nvPr>
        </p:nvPicPr>
        <p:blipFill rotWithShape="1">
          <a:blip r:embed="rId3">
            <a:alphaModFix/>
          </a:blip>
          <a:srcRect b="0" l="0" r="0" t="0"/>
          <a:stretch/>
        </p:blipFill>
        <p:spPr>
          <a:xfrm>
            <a:off x="1" y="4503624"/>
            <a:ext cx="3193868" cy="1497126"/>
          </a:xfrm>
          <a:prstGeom prst="rect">
            <a:avLst/>
          </a:prstGeom>
          <a:noFill/>
          <a:ln>
            <a:noFill/>
          </a:ln>
        </p:spPr>
      </p:pic>
      <p:pic>
        <p:nvPicPr>
          <p:cNvPr descr="Voltage-Divider-Equations-02" id="435" name="Google Shape;435;p56"/>
          <p:cNvPicPr preferRelativeResize="0"/>
          <p:nvPr/>
        </p:nvPicPr>
        <p:blipFill rotWithShape="1">
          <a:blip r:embed="rId4">
            <a:alphaModFix/>
          </a:blip>
          <a:srcRect b="0" l="0" r="0" t="0"/>
          <a:stretch/>
        </p:blipFill>
        <p:spPr>
          <a:xfrm>
            <a:off x="4809512" y="3593305"/>
            <a:ext cx="3571875" cy="2407445"/>
          </a:xfrm>
          <a:prstGeom prst="rect">
            <a:avLst/>
          </a:prstGeom>
          <a:noFill/>
          <a:ln>
            <a:noFill/>
          </a:ln>
        </p:spPr>
      </p:pic>
      <p:pic>
        <p:nvPicPr>
          <p:cNvPr descr="Op-Amp-Schmitt-Trigger,-Equations-and-Diagram" id="436" name="Google Shape;436;p56"/>
          <p:cNvPicPr preferRelativeResize="0"/>
          <p:nvPr/>
        </p:nvPicPr>
        <p:blipFill rotWithShape="1">
          <a:blip r:embed="rId5">
            <a:alphaModFix/>
          </a:blip>
          <a:srcRect b="0" l="0" r="0" t="0"/>
          <a:stretch/>
        </p:blipFill>
        <p:spPr>
          <a:xfrm>
            <a:off x="342016" y="1773206"/>
            <a:ext cx="4854077" cy="273041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57"/>
          <p:cNvPicPr preferRelativeResize="0"/>
          <p:nvPr/>
        </p:nvPicPr>
        <p:blipFill rotWithShape="1">
          <a:blip r:embed="rId3">
            <a:alphaModFix/>
          </a:blip>
          <a:srcRect b="0" l="0" r="0" t="0"/>
          <a:stretch/>
        </p:blipFill>
        <p:spPr>
          <a:xfrm>
            <a:off x="450087" y="1347324"/>
            <a:ext cx="4483678" cy="1149417"/>
          </a:xfrm>
          <a:prstGeom prst="rect">
            <a:avLst/>
          </a:prstGeom>
          <a:noFill/>
          <a:ln>
            <a:noFill/>
          </a:ln>
        </p:spPr>
      </p:pic>
      <p:pic>
        <p:nvPicPr>
          <p:cNvPr id="442" name="Google Shape;442;p57"/>
          <p:cNvPicPr preferRelativeResize="0"/>
          <p:nvPr/>
        </p:nvPicPr>
        <p:blipFill rotWithShape="1">
          <a:blip r:embed="rId4">
            <a:alphaModFix/>
          </a:blip>
          <a:srcRect b="0" l="0" r="0" t="0"/>
          <a:stretch/>
        </p:blipFill>
        <p:spPr>
          <a:xfrm>
            <a:off x="600202" y="2809580"/>
            <a:ext cx="5242091" cy="758724"/>
          </a:xfrm>
          <a:prstGeom prst="rect">
            <a:avLst/>
          </a:prstGeom>
          <a:noFill/>
          <a:ln>
            <a:noFill/>
          </a:ln>
        </p:spPr>
      </p:pic>
      <p:pic>
        <p:nvPicPr>
          <p:cNvPr id="443" name="Google Shape;443;p57"/>
          <p:cNvPicPr preferRelativeResize="0"/>
          <p:nvPr/>
        </p:nvPicPr>
        <p:blipFill rotWithShape="1">
          <a:blip r:embed="rId5">
            <a:alphaModFix/>
          </a:blip>
          <a:srcRect b="0" l="0" r="0" t="0"/>
          <a:stretch/>
        </p:blipFill>
        <p:spPr>
          <a:xfrm>
            <a:off x="450087" y="3881142"/>
            <a:ext cx="1425148" cy="402759"/>
          </a:xfrm>
          <a:prstGeom prst="rect">
            <a:avLst/>
          </a:prstGeom>
          <a:noFill/>
          <a:ln>
            <a:noFill/>
          </a:ln>
        </p:spPr>
      </p:pic>
      <p:pic>
        <p:nvPicPr>
          <p:cNvPr id="444" name="Google Shape;444;p57"/>
          <p:cNvPicPr preferRelativeResize="0"/>
          <p:nvPr/>
        </p:nvPicPr>
        <p:blipFill rotWithShape="1">
          <a:blip r:embed="rId6">
            <a:alphaModFix/>
          </a:blip>
          <a:srcRect b="0" l="0" r="0" t="0"/>
          <a:stretch/>
        </p:blipFill>
        <p:spPr>
          <a:xfrm>
            <a:off x="4890081" y="1002244"/>
            <a:ext cx="4253920" cy="2030279"/>
          </a:xfrm>
          <a:prstGeom prst="rect">
            <a:avLst/>
          </a:prstGeom>
          <a:noFill/>
          <a:ln>
            <a:noFill/>
          </a:ln>
        </p:spPr>
      </p:pic>
      <p:pic>
        <p:nvPicPr>
          <p:cNvPr id="445" name="Google Shape;445;p57"/>
          <p:cNvPicPr preferRelativeResize="0"/>
          <p:nvPr/>
        </p:nvPicPr>
        <p:blipFill rotWithShape="1">
          <a:blip r:embed="rId7">
            <a:alphaModFix/>
          </a:blip>
          <a:srcRect b="0" l="0" r="0" t="0"/>
          <a:stretch/>
        </p:blipFill>
        <p:spPr>
          <a:xfrm>
            <a:off x="600201" y="4639602"/>
            <a:ext cx="2687456" cy="503898"/>
          </a:xfrm>
          <a:prstGeom prst="rect">
            <a:avLst/>
          </a:prstGeom>
          <a:noFill/>
          <a:ln>
            <a:noFill/>
          </a:ln>
        </p:spPr>
      </p:pic>
      <p:pic>
        <p:nvPicPr>
          <p:cNvPr id="446" name="Google Shape;446;p57"/>
          <p:cNvPicPr preferRelativeResize="0"/>
          <p:nvPr/>
        </p:nvPicPr>
        <p:blipFill rotWithShape="1">
          <a:blip r:embed="rId8">
            <a:alphaModFix/>
          </a:blip>
          <a:srcRect b="0" l="0" r="0" t="0"/>
          <a:stretch/>
        </p:blipFill>
        <p:spPr>
          <a:xfrm>
            <a:off x="450087" y="5375640"/>
            <a:ext cx="2853456" cy="29266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8"/>
          <p:cNvSpPr txBox="1"/>
          <p:nvPr>
            <p:ph idx="1" type="body"/>
          </p:nvPr>
        </p:nvSpPr>
        <p:spPr>
          <a:xfrm>
            <a:off x="645668" y="1750898"/>
            <a:ext cx="7927340" cy="4545330"/>
          </a:xfrm>
          <a:prstGeom prst="rect">
            <a:avLst/>
          </a:prstGeom>
          <a:noFill/>
          <a:ln>
            <a:noFill/>
          </a:ln>
        </p:spPr>
        <p:txBody>
          <a:bodyPr anchorCtr="0" anchor="t" bIns="0" lIns="0" spcFirstLastPara="1" rIns="0" wrap="square" tIns="0">
            <a:normAutofit/>
          </a:bodyPr>
          <a:lstStyle/>
          <a:p>
            <a:pPr indent="0" lvl="0" marL="109728" rtl="0" algn="l">
              <a:spcBef>
                <a:spcPts val="0"/>
              </a:spcBef>
              <a:spcAft>
                <a:spcPts val="0"/>
              </a:spcAft>
              <a:buClr>
                <a:schemeClr val="dk1"/>
              </a:buClr>
              <a:buSzPts val="2000"/>
              <a:buFont typeface="Lucida Sans"/>
              <a:buNone/>
            </a:pPr>
            <a:r>
              <a:rPr lang="en-US"/>
              <a:t>Measurement of resistance</a:t>
            </a:r>
            <a:endParaRPr/>
          </a:p>
          <a:p>
            <a:pPr indent="0" lvl="1" marL="393192" rtl="0" algn="l">
              <a:spcBef>
                <a:spcPts val="0"/>
              </a:spcBef>
              <a:spcAft>
                <a:spcPts val="0"/>
              </a:spcAft>
              <a:buSzPts val="1800"/>
              <a:buFont typeface="Calibri"/>
              <a:buNone/>
            </a:pPr>
            <a:r>
              <a:rPr lang="en-US"/>
              <a:t>Voltage dividers</a:t>
            </a:r>
            <a:endParaRPr/>
          </a:p>
          <a:p>
            <a:pPr indent="0" lvl="1" marL="393192" rtl="0" algn="l">
              <a:spcBef>
                <a:spcPts val="0"/>
              </a:spcBef>
              <a:spcAft>
                <a:spcPts val="0"/>
              </a:spcAft>
              <a:buSzPts val="1800"/>
              <a:buFont typeface="Calibri"/>
              <a:buNone/>
            </a:pPr>
            <a:r>
              <a:rPr lang="en-US"/>
              <a:t> Wheatstone Bridge</a:t>
            </a:r>
            <a:endParaRPr/>
          </a:p>
          <a:p>
            <a:pPr indent="0" lvl="1" marL="393192" rtl="0" algn="l">
              <a:spcBef>
                <a:spcPts val="0"/>
              </a:spcBef>
              <a:spcAft>
                <a:spcPts val="0"/>
              </a:spcAft>
              <a:buSzPts val="1800"/>
              <a:buFont typeface="Calibri"/>
              <a:buNone/>
            </a:pPr>
            <a:r>
              <a:rPr lang="en-US"/>
              <a:t> Temperature compensation for strain gauges</a:t>
            </a:r>
            <a:endParaRPr/>
          </a:p>
          <a:p>
            <a:pPr indent="0" lvl="0" marL="109728" rtl="0" algn="l">
              <a:spcBef>
                <a:spcPts val="0"/>
              </a:spcBef>
              <a:spcAft>
                <a:spcPts val="0"/>
              </a:spcAft>
              <a:buClr>
                <a:schemeClr val="dk1"/>
              </a:buClr>
              <a:buSzPts val="2000"/>
              <a:buFont typeface="Lucida Sans"/>
              <a:buNone/>
            </a:pPr>
            <a:r>
              <a:rPr lang="en-US"/>
              <a:t> AC bridges</a:t>
            </a:r>
            <a:endParaRPr/>
          </a:p>
          <a:p>
            <a:pPr indent="0" lvl="1" marL="393192" rtl="0" algn="l">
              <a:spcBef>
                <a:spcPts val="0"/>
              </a:spcBef>
              <a:spcAft>
                <a:spcPts val="0"/>
              </a:spcAft>
              <a:buSzPts val="1800"/>
              <a:buFont typeface="Calibri"/>
              <a:buNone/>
            </a:pPr>
            <a:r>
              <a:rPr lang="en-US"/>
              <a:t> Measurement of capacitance</a:t>
            </a:r>
            <a:endParaRPr/>
          </a:p>
          <a:p>
            <a:pPr indent="0" lvl="1" marL="393192" rtl="0" algn="l">
              <a:spcBef>
                <a:spcPts val="0"/>
              </a:spcBef>
              <a:spcAft>
                <a:spcPts val="0"/>
              </a:spcAft>
              <a:buSzPts val="1800"/>
              <a:buFont typeface="Calibri"/>
              <a:buNone/>
            </a:pPr>
            <a:r>
              <a:rPr lang="en-US"/>
              <a:t> Measurement of impedance</a:t>
            </a:r>
            <a:endParaRPr/>
          </a:p>
          <a:p>
            <a:pPr indent="0" lvl="1" marL="393192" rtl="0" algn="l">
              <a:spcBef>
                <a:spcPts val="0"/>
              </a:spcBef>
              <a:spcAft>
                <a:spcPts val="0"/>
              </a:spcAft>
              <a:buSzPts val="2700"/>
              <a:buFont typeface="Calibri"/>
              <a:buNone/>
            </a:pPr>
            <a:r>
              <a:rPr lang="en-US" sz="2700"/>
              <a:t>Amplifier Transistor</a:t>
            </a:r>
            <a:endParaRPr/>
          </a:p>
          <a:p>
            <a:pPr indent="0" lvl="1" marL="393192" rtl="0" algn="l">
              <a:spcBef>
                <a:spcPts val="0"/>
              </a:spcBef>
              <a:spcAft>
                <a:spcPts val="0"/>
              </a:spcAft>
              <a:buSzPts val="2700"/>
              <a:buFont typeface="Calibri"/>
              <a:buNone/>
            </a:pPr>
            <a:r>
              <a:rPr lang="en-US" sz="2700"/>
              <a:t>Diodes</a:t>
            </a:r>
            <a:endParaRPr/>
          </a:p>
          <a:p>
            <a:pPr indent="0" lvl="1" marL="393192" rtl="0" algn="l">
              <a:spcBef>
                <a:spcPts val="0"/>
              </a:spcBef>
              <a:spcAft>
                <a:spcPts val="0"/>
              </a:spcAft>
              <a:buSzPts val="2700"/>
              <a:buFont typeface="Calibri"/>
              <a:buNone/>
            </a:pPr>
            <a:r>
              <a:rPr lang="en-US" sz="2700"/>
              <a:t>Regulators</a:t>
            </a:r>
            <a:endParaRPr/>
          </a:p>
          <a:p>
            <a:pPr indent="0" lvl="1" marL="393192" rtl="0" algn="l">
              <a:spcBef>
                <a:spcPts val="0"/>
              </a:spcBef>
              <a:spcAft>
                <a:spcPts val="0"/>
              </a:spcAft>
              <a:buClr>
                <a:srgbClr val="FF0000"/>
              </a:buClr>
              <a:buSzPts val="2700"/>
              <a:buFont typeface="Calibri"/>
              <a:buNone/>
            </a:pPr>
            <a:r>
              <a:rPr lang="en-US" sz="2700">
                <a:solidFill>
                  <a:srgbClr val="FF0000"/>
                </a:solidFill>
              </a:rPr>
              <a:t>BJT</a:t>
            </a:r>
            <a:endParaRPr/>
          </a:p>
          <a:p>
            <a:pPr indent="0" lvl="1" marL="393192" rtl="0" algn="l">
              <a:spcBef>
                <a:spcPts val="0"/>
              </a:spcBef>
              <a:spcAft>
                <a:spcPts val="0"/>
              </a:spcAft>
              <a:buClr>
                <a:srgbClr val="FF0000"/>
              </a:buClr>
              <a:buSzPts val="2700"/>
              <a:buFont typeface="Calibri"/>
              <a:buNone/>
            </a:pPr>
            <a:r>
              <a:rPr lang="en-US" sz="2700">
                <a:solidFill>
                  <a:srgbClr val="FF0000"/>
                </a:solidFill>
              </a:rPr>
              <a:t>MOSFET</a:t>
            </a:r>
            <a:endParaRPr/>
          </a:p>
          <a:p>
            <a:pPr indent="0" lvl="1" marL="393192" rtl="0" algn="l">
              <a:spcBef>
                <a:spcPts val="0"/>
              </a:spcBef>
              <a:spcAft>
                <a:spcPts val="0"/>
              </a:spcAft>
              <a:buSzPts val="2700"/>
              <a:buFont typeface="Calibri"/>
              <a:buNone/>
            </a:pPr>
            <a:r>
              <a:t/>
            </a:r>
            <a:endParaRPr sz="2700"/>
          </a:p>
          <a:p>
            <a:pPr indent="0" lvl="1" marL="393192" rtl="0" algn="l">
              <a:spcBef>
                <a:spcPts val="0"/>
              </a:spcBef>
              <a:spcAft>
                <a:spcPts val="0"/>
              </a:spcAft>
              <a:buSzPts val="2700"/>
              <a:buFont typeface="Calibri"/>
              <a:buNone/>
            </a:pPr>
            <a:r>
              <a:t/>
            </a:r>
            <a:endParaRPr sz="2700"/>
          </a:p>
        </p:txBody>
      </p:sp>
      <p:sp>
        <p:nvSpPr>
          <p:cNvPr id="452" name="Google Shape;452;p58"/>
          <p:cNvSpPr txBox="1"/>
          <p:nvPr>
            <p:ph type="title"/>
          </p:nvPr>
        </p:nvSpPr>
        <p:spPr>
          <a:xfrm>
            <a:off x="640075" y="304800"/>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Interfacing Circuits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9"/>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458" name="Google Shape;458;p59"/>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459" name="Google Shape;459;p59"/>
          <p:cNvPicPr preferRelativeResize="0"/>
          <p:nvPr/>
        </p:nvPicPr>
        <p:blipFill rotWithShape="1">
          <a:blip r:embed="rId3">
            <a:alphaModFix/>
          </a:blip>
          <a:srcRect b="0" l="0" r="0" t="0"/>
          <a:stretch/>
        </p:blipFill>
        <p:spPr>
          <a:xfrm>
            <a:off x="0" y="567005"/>
            <a:ext cx="8839200" cy="61909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p:nvPr/>
        </p:nvSpPr>
        <p:spPr>
          <a:xfrm>
            <a:off x="534923" y="832103"/>
            <a:ext cx="18287" cy="228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 name="Google Shape;94;p6"/>
          <p:cNvSpPr/>
          <p:nvPr/>
        </p:nvSpPr>
        <p:spPr>
          <a:xfrm>
            <a:off x="0" y="257175"/>
            <a:ext cx="9143999" cy="634365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0"/>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465" name="Google Shape;465;p60"/>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466" name="Google Shape;466;p60"/>
          <p:cNvPicPr preferRelativeResize="0"/>
          <p:nvPr/>
        </p:nvPicPr>
        <p:blipFill rotWithShape="1">
          <a:blip r:embed="rId3">
            <a:alphaModFix/>
          </a:blip>
          <a:srcRect b="0" l="0" r="0" t="0"/>
          <a:stretch/>
        </p:blipFill>
        <p:spPr>
          <a:xfrm>
            <a:off x="0" y="0"/>
            <a:ext cx="9144000" cy="595204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1"/>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472" name="Google Shape;472;p61"/>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473" name="Google Shape;473;p61"/>
          <p:cNvPicPr preferRelativeResize="0"/>
          <p:nvPr/>
        </p:nvPicPr>
        <p:blipFill rotWithShape="1">
          <a:blip r:embed="rId3">
            <a:alphaModFix/>
          </a:blip>
          <a:srcRect b="0" l="0" r="0" t="0"/>
          <a:stretch/>
        </p:blipFill>
        <p:spPr>
          <a:xfrm>
            <a:off x="0" y="0"/>
            <a:ext cx="8849292" cy="5834063"/>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2"/>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479" name="Google Shape;479;p62"/>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480" name="Google Shape;480;p62"/>
          <p:cNvPicPr preferRelativeResize="0"/>
          <p:nvPr/>
        </p:nvPicPr>
        <p:blipFill rotWithShape="1">
          <a:blip r:embed="rId3">
            <a:alphaModFix/>
          </a:blip>
          <a:srcRect b="0" l="0" r="0" t="0"/>
          <a:stretch/>
        </p:blipFill>
        <p:spPr>
          <a:xfrm>
            <a:off x="0" y="0"/>
            <a:ext cx="8839200" cy="6858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3"/>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486" name="Google Shape;486;p63"/>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487" name="Google Shape;487;p63"/>
          <p:cNvPicPr preferRelativeResize="0"/>
          <p:nvPr/>
        </p:nvPicPr>
        <p:blipFill rotWithShape="1">
          <a:blip r:embed="rId3">
            <a:alphaModFix/>
          </a:blip>
          <a:srcRect b="0" l="0" r="0" t="0"/>
          <a:stretch/>
        </p:blipFill>
        <p:spPr>
          <a:xfrm>
            <a:off x="0" y="0"/>
            <a:ext cx="9144000" cy="56388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4"/>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493" name="Google Shape;493;p64"/>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494" name="Google Shape;494;p64"/>
          <p:cNvPicPr preferRelativeResize="0"/>
          <p:nvPr/>
        </p:nvPicPr>
        <p:blipFill rotWithShape="1">
          <a:blip r:embed="rId3">
            <a:alphaModFix/>
          </a:blip>
          <a:srcRect b="0" l="0" r="0" t="0"/>
          <a:stretch/>
        </p:blipFill>
        <p:spPr>
          <a:xfrm>
            <a:off x="228600" y="0"/>
            <a:ext cx="8229600" cy="682554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5"/>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00" name="Google Shape;500;p65"/>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501" name="Google Shape;501;p65"/>
          <p:cNvPicPr preferRelativeResize="0"/>
          <p:nvPr/>
        </p:nvPicPr>
        <p:blipFill rotWithShape="1">
          <a:blip r:embed="rId3">
            <a:alphaModFix/>
          </a:blip>
          <a:srcRect b="0" l="0" r="0" t="0"/>
          <a:stretch/>
        </p:blipFill>
        <p:spPr>
          <a:xfrm>
            <a:off x="0" y="0"/>
            <a:ext cx="8505825" cy="52006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6"/>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07" name="Google Shape;507;p66"/>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508" name="Google Shape;508;p66"/>
          <p:cNvPicPr preferRelativeResize="0"/>
          <p:nvPr/>
        </p:nvPicPr>
        <p:blipFill rotWithShape="1">
          <a:blip r:embed="rId3">
            <a:alphaModFix/>
          </a:blip>
          <a:srcRect b="0" l="0" r="0" t="0"/>
          <a:stretch/>
        </p:blipFill>
        <p:spPr>
          <a:xfrm>
            <a:off x="228600" y="152400"/>
            <a:ext cx="8372475" cy="60579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7"/>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14" name="Google Shape;514;p67"/>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515" name="Google Shape;515;p67"/>
          <p:cNvPicPr preferRelativeResize="0"/>
          <p:nvPr/>
        </p:nvPicPr>
        <p:blipFill rotWithShape="1">
          <a:blip r:embed="rId3">
            <a:alphaModFix/>
          </a:blip>
          <a:srcRect b="0" l="0" r="0" t="0"/>
          <a:stretch/>
        </p:blipFill>
        <p:spPr>
          <a:xfrm>
            <a:off x="0" y="0"/>
            <a:ext cx="8353425" cy="59817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8"/>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21" name="Google Shape;521;p68"/>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522" name="Google Shape;522;p68"/>
          <p:cNvPicPr preferRelativeResize="0"/>
          <p:nvPr/>
        </p:nvPicPr>
        <p:blipFill rotWithShape="1">
          <a:blip r:embed="rId3">
            <a:alphaModFix/>
          </a:blip>
          <a:srcRect b="0" l="0" r="0" t="0"/>
          <a:stretch/>
        </p:blipFill>
        <p:spPr>
          <a:xfrm>
            <a:off x="0" y="9525"/>
            <a:ext cx="9391650" cy="68389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9"/>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28" name="Google Shape;528;p69"/>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529" name="Google Shape;529;p69"/>
          <p:cNvPicPr preferRelativeResize="0"/>
          <p:nvPr/>
        </p:nvPicPr>
        <p:blipFill rotWithShape="1">
          <a:blip r:embed="rId3">
            <a:alphaModFix/>
          </a:blip>
          <a:srcRect b="0" l="0" r="0" t="0"/>
          <a:stretch/>
        </p:blipFill>
        <p:spPr>
          <a:xfrm>
            <a:off x="0" y="0"/>
            <a:ext cx="9648825" cy="6981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p:nvPr/>
        </p:nvSpPr>
        <p:spPr>
          <a:xfrm>
            <a:off x="534923" y="832103"/>
            <a:ext cx="18287" cy="228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7"/>
          <p:cNvSpPr/>
          <p:nvPr/>
        </p:nvSpPr>
        <p:spPr>
          <a:xfrm>
            <a:off x="0" y="166687"/>
            <a:ext cx="8991600" cy="652462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70"/>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35" name="Google Shape;535;p70"/>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536" name="Google Shape;536;p70"/>
          <p:cNvPicPr preferRelativeResize="0"/>
          <p:nvPr/>
        </p:nvPicPr>
        <p:blipFill rotWithShape="1">
          <a:blip r:embed="rId3">
            <a:alphaModFix/>
          </a:blip>
          <a:srcRect b="0" l="0" r="0" t="0"/>
          <a:stretch/>
        </p:blipFill>
        <p:spPr>
          <a:xfrm>
            <a:off x="157163" y="247650"/>
            <a:ext cx="8829675" cy="63627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71"/>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42" name="Google Shape;542;p71"/>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543" name="Google Shape;543;p71"/>
          <p:cNvPicPr preferRelativeResize="0"/>
          <p:nvPr/>
        </p:nvPicPr>
        <p:blipFill rotWithShape="1">
          <a:blip r:embed="rId3">
            <a:alphaModFix/>
          </a:blip>
          <a:srcRect b="0" l="0" r="0" t="0"/>
          <a:stretch/>
        </p:blipFill>
        <p:spPr>
          <a:xfrm>
            <a:off x="300038" y="47625"/>
            <a:ext cx="8543925" cy="67627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2"/>
          <p:cNvSpPr txBox="1"/>
          <p:nvPr>
            <p:ph idx="1" type="body"/>
          </p:nvPr>
        </p:nvSpPr>
        <p:spPr>
          <a:xfrm>
            <a:off x="645668" y="1750898"/>
            <a:ext cx="7927340" cy="454533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549" name="Google Shape;549;p72"/>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550" name="Google Shape;550;p72"/>
          <p:cNvPicPr preferRelativeResize="0"/>
          <p:nvPr/>
        </p:nvPicPr>
        <p:blipFill rotWithShape="1">
          <a:blip r:embed="rId3">
            <a:alphaModFix/>
          </a:blip>
          <a:srcRect b="0" l="0" r="0" t="0"/>
          <a:stretch/>
        </p:blipFill>
        <p:spPr>
          <a:xfrm>
            <a:off x="290945" y="274638"/>
            <a:ext cx="8382000" cy="6074721"/>
          </a:xfrm>
          <a:prstGeom prst="rect">
            <a:avLst/>
          </a:prstGeom>
          <a:noFill/>
          <a:ln>
            <a:noFill/>
          </a:ln>
        </p:spPr>
      </p:pic>
      <p:pic>
        <p:nvPicPr>
          <p:cNvPr id="551" name="Google Shape;551;p72"/>
          <p:cNvPicPr preferRelativeResize="0"/>
          <p:nvPr/>
        </p:nvPicPr>
        <p:blipFill rotWithShape="1">
          <a:blip r:embed="rId4">
            <a:alphaModFix/>
          </a:blip>
          <a:srcRect b="0" l="0" r="0" t="0"/>
          <a:stretch/>
        </p:blipFill>
        <p:spPr>
          <a:xfrm>
            <a:off x="5486400" y="3777863"/>
            <a:ext cx="2971799" cy="260422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3"/>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557" name="Google Shape;557;p73"/>
          <p:cNvPicPr preferRelativeResize="0"/>
          <p:nvPr>
            <p:ph idx="1" type="body"/>
          </p:nvPr>
        </p:nvPicPr>
        <p:blipFill rotWithShape="1">
          <a:blip r:embed="rId3">
            <a:alphaModFix/>
          </a:blip>
          <a:srcRect b="0" l="0" r="0" t="0"/>
          <a:stretch/>
        </p:blipFill>
        <p:spPr>
          <a:xfrm>
            <a:off x="152400" y="0"/>
            <a:ext cx="7582141" cy="627896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4"/>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563" name="Google Shape;563;p74"/>
          <p:cNvPicPr preferRelativeResize="0"/>
          <p:nvPr>
            <p:ph idx="1" type="body"/>
          </p:nvPr>
        </p:nvPicPr>
        <p:blipFill rotWithShape="1">
          <a:blip r:embed="rId3">
            <a:alphaModFix/>
          </a:blip>
          <a:srcRect b="0" l="0" r="0" t="0"/>
          <a:stretch/>
        </p:blipFill>
        <p:spPr>
          <a:xfrm>
            <a:off x="152400" y="-1"/>
            <a:ext cx="8229600" cy="603790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id="568" name="Google Shape;568;p75"/>
          <p:cNvPicPr preferRelativeResize="0"/>
          <p:nvPr/>
        </p:nvPicPr>
        <p:blipFill rotWithShape="1">
          <a:blip r:embed="rId3">
            <a:alphaModFix/>
          </a:blip>
          <a:srcRect b="0" l="0" r="0" t="0"/>
          <a:stretch/>
        </p:blipFill>
        <p:spPr>
          <a:xfrm>
            <a:off x="111953" y="991247"/>
            <a:ext cx="7293769" cy="415051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76"/>
          <p:cNvPicPr preferRelativeResize="0"/>
          <p:nvPr/>
        </p:nvPicPr>
        <p:blipFill rotWithShape="1">
          <a:blip r:embed="rId3">
            <a:alphaModFix/>
          </a:blip>
          <a:srcRect b="0" l="0" r="0" t="0"/>
          <a:stretch/>
        </p:blipFill>
        <p:spPr>
          <a:xfrm>
            <a:off x="87971" y="857250"/>
            <a:ext cx="7122727" cy="5155899"/>
          </a:xfrm>
          <a:prstGeom prst="rect">
            <a:avLst/>
          </a:prstGeom>
          <a:noFill/>
          <a:ln>
            <a:noFill/>
          </a:ln>
        </p:spPr>
      </p:pic>
      <p:pic>
        <p:nvPicPr>
          <p:cNvPr descr="alt text" id="574" name="Google Shape;574;p76"/>
          <p:cNvPicPr preferRelativeResize="0"/>
          <p:nvPr/>
        </p:nvPicPr>
        <p:blipFill rotWithShape="1">
          <a:blip r:embed="rId4">
            <a:alphaModFix/>
          </a:blip>
          <a:srcRect b="0" l="0" r="0" t="0"/>
          <a:stretch/>
        </p:blipFill>
        <p:spPr>
          <a:xfrm>
            <a:off x="5583487" y="1704830"/>
            <a:ext cx="2861651" cy="206992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pic>
        <p:nvPicPr>
          <p:cNvPr id="579" name="Google Shape;579;p77"/>
          <p:cNvPicPr preferRelativeResize="0"/>
          <p:nvPr/>
        </p:nvPicPr>
        <p:blipFill rotWithShape="1">
          <a:blip r:embed="rId3">
            <a:alphaModFix/>
          </a:blip>
          <a:srcRect b="0" l="0" r="0" t="0"/>
          <a:stretch/>
        </p:blipFill>
        <p:spPr>
          <a:xfrm>
            <a:off x="225232" y="857250"/>
            <a:ext cx="7165181" cy="492204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id="584" name="Google Shape;584;p78"/>
          <p:cNvPicPr preferRelativeResize="0"/>
          <p:nvPr/>
        </p:nvPicPr>
        <p:blipFill rotWithShape="1">
          <a:blip r:embed="rId3">
            <a:alphaModFix/>
          </a:blip>
          <a:srcRect b="0" l="0" r="0" t="0"/>
          <a:stretch/>
        </p:blipFill>
        <p:spPr>
          <a:xfrm>
            <a:off x="406072" y="857250"/>
            <a:ext cx="7136606" cy="4722019"/>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79"/>
          <p:cNvPicPr preferRelativeResize="0"/>
          <p:nvPr/>
        </p:nvPicPr>
        <p:blipFill rotWithShape="1">
          <a:blip r:embed="rId3">
            <a:alphaModFix/>
          </a:blip>
          <a:srcRect b="0" l="0" r="0" t="0"/>
          <a:stretch/>
        </p:blipFill>
        <p:spPr>
          <a:xfrm>
            <a:off x="344634" y="937669"/>
            <a:ext cx="7122319" cy="494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p:nvPr/>
        </p:nvSpPr>
        <p:spPr>
          <a:xfrm>
            <a:off x="534923" y="832103"/>
            <a:ext cx="18287" cy="228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8"/>
          <p:cNvSpPr/>
          <p:nvPr/>
        </p:nvSpPr>
        <p:spPr>
          <a:xfrm>
            <a:off x="0" y="514350"/>
            <a:ext cx="8915400" cy="58293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80"/>
          <p:cNvPicPr preferRelativeResize="0"/>
          <p:nvPr/>
        </p:nvPicPr>
        <p:blipFill rotWithShape="1">
          <a:blip r:embed="rId3">
            <a:alphaModFix/>
          </a:blip>
          <a:srcRect b="0" l="0" r="0" t="0"/>
          <a:stretch/>
        </p:blipFill>
        <p:spPr>
          <a:xfrm>
            <a:off x="0" y="1054724"/>
            <a:ext cx="6743700" cy="4650581"/>
          </a:xfrm>
          <a:prstGeom prst="rect">
            <a:avLst/>
          </a:prstGeom>
          <a:noFill/>
          <a:ln>
            <a:noFill/>
          </a:ln>
        </p:spPr>
      </p:pic>
      <p:pic>
        <p:nvPicPr>
          <p:cNvPr descr="H-Bridge Working Motor Direction Control Animation" id="595" name="Google Shape;595;p80"/>
          <p:cNvPicPr preferRelativeResize="0"/>
          <p:nvPr/>
        </p:nvPicPr>
        <p:blipFill rotWithShape="1">
          <a:blip r:embed="rId4">
            <a:alphaModFix/>
          </a:blip>
          <a:srcRect b="0" l="0" r="0" t="0"/>
          <a:stretch/>
        </p:blipFill>
        <p:spPr>
          <a:xfrm>
            <a:off x="6495506" y="1622651"/>
            <a:ext cx="2378869" cy="3514725"/>
          </a:xfrm>
          <a:prstGeom prst="rect">
            <a:avLst/>
          </a:prstGeom>
          <a:noFill/>
          <a:ln>
            <a:noFill/>
          </a:ln>
        </p:spPr>
      </p:pic>
      <p:sp>
        <p:nvSpPr>
          <p:cNvPr id="596" name="Google Shape;596;p80"/>
          <p:cNvSpPr/>
          <p:nvPr/>
        </p:nvSpPr>
        <p:spPr>
          <a:xfrm>
            <a:off x="231866" y="5705303"/>
            <a:ext cx="8991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5">
                  <a:extLst>
                    <a:ext uri="{A12FA001-AC4F-418D-AE19-62706E023703}">
                      <ahyp:hlinkClr val="tx"/>
                    </a:ext>
                  </a:extLst>
                </a:hlinkClick>
              </a:rPr>
              <a:t>https://howtomechatronics.com/tutorials/arduino/arduino-dc-motor-control-tutorial-l298n-pwm-h-bridge/</a:t>
            </a:r>
            <a:endParaRPr sz="1800">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81"/>
          <p:cNvSpPr txBox="1"/>
          <p:nvPr>
            <p:ph type="title"/>
          </p:nvPr>
        </p:nvSpPr>
        <p:spPr>
          <a:xfrm>
            <a:off x="645668" y="1420113"/>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 L298N IC H-bridge </a:t>
            </a:r>
            <a:endParaRPr/>
          </a:p>
        </p:txBody>
      </p:sp>
      <p:pic>
        <p:nvPicPr>
          <p:cNvPr descr="https://howtomechatronics.com/wp-content/uploads/2017/08/L298N-Block-Diagram-Current-Flow-How-It-Works.png" id="602" name="Google Shape;602;p81"/>
          <p:cNvPicPr preferRelativeResize="0"/>
          <p:nvPr/>
        </p:nvPicPr>
        <p:blipFill rotWithShape="1">
          <a:blip r:embed="rId3">
            <a:alphaModFix/>
          </a:blip>
          <a:srcRect b="0" l="0" r="0" t="0"/>
          <a:stretch/>
        </p:blipFill>
        <p:spPr>
          <a:xfrm>
            <a:off x="401683" y="2202977"/>
            <a:ext cx="6768941" cy="3615743"/>
          </a:xfrm>
          <a:prstGeom prst="rect">
            <a:avLst/>
          </a:prstGeom>
          <a:noFill/>
          <a:ln>
            <a:noFill/>
          </a:ln>
        </p:spPr>
      </p:pic>
      <p:graphicFrame>
        <p:nvGraphicFramePr>
          <p:cNvPr id="603" name="Google Shape;603;p81"/>
          <p:cNvGraphicFramePr/>
          <p:nvPr/>
        </p:nvGraphicFramePr>
        <p:xfrm>
          <a:off x="5231674" y="3869905"/>
          <a:ext cx="3000000" cy="3000000"/>
        </p:xfrm>
        <a:graphic>
          <a:graphicData uri="http://schemas.openxmlformats.org/drawingml/2006/table">
            <a:tbl>
              <a:tblPr>
                <a:noFill/>
                <a:tableStyleId>{AF0A6198-06E4-46F0-AA41-78F3447B7E2D}</a:tableStyleId>
              </a:tblPr>
              <a:tblGrid>
                <a:gridCol w="1064000"/>
                <a:gridCol w="1064000"/>
                <a:gridCol w="1064000"/>
              </a:tblGrid>
              <a:tr h="554350">
                <a:tc>
                  <a:txBody>
                    <a:bodyPr/>
                    <a:lstStyle/>
                    <a:p>
                      <a:pPr indent="0" lvl="0" marL="0" marR="0" rtl="0" algn="ctr">
                        <a:spcBef>
                          <a:spcPts val="0"/>
                        </a:spcBef>
                        <a:spcAft>
                          <a:spcPts val="0"/>
                        </a:spcAft>
                        <a:buNone/>
                      </a:pPr>
                      <a:r>
                        <a:rPr lang="en-US" sz="1400" u="none" cap="none" strike="noStrike"/>
                        <a:t>Input1</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EEEEE"/>
                      </a:solidFill>
                      <a:prstDash val="solid"/>
                      <a:round/>
                      <a:headEnd len="sm" w="sm" type="none"/>
                      <a:tailEnd len="sm" w="sm" type="none"/>
                    </a:lnB>
                    <a:solidFill>
                      <a:srgbClr val="3498DB"/>
                    </a:solidFill>
                  </a:tcPr>
                </a:tc>
                <a:tc>
                  <a:txBody>
                    <a:bodyPr/>
                    <a:lstStyle/>
                    <a:p>
                      <a:pPr indent="0" lvl="0" marL="0" marR="0" rtl="0" algn="ctr">
                        <a:spcBef>
                          <a:spcPts val="0"/>
                        </a:spcBef>
                        <a:spcAft>
                          <a:spcPts val="0"/>
                        </a:spcAft>
                        <a:buNone/>
                      </a:pPr>
                      <a:r>
                        <a:rPr lang="en-US" sz="1400" u="none" cap="none" strike="noStrike"/>
                        <a:t>Input2</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EEEEE"/>
                      </a:solidFill>
                      <a:prstDash val="solid"/>
                      <a:round/>
                      <a:headEnd len="sm" w="sm" type="none"/>
                      <a:tailEnd len="sm" w="sm" type="none"/>
                    </a:lnB>
                    <a:solidFill>
                      <a:srgbClr val="3498DB"/>
                    </a:solidFill>
                  </a:tcPr>
                </a:tc>
                <a:tc>
                  <a:txBody>
                    <a:bodyPr/>
                    <a:lstStyle/>
                    <a:p>
                      <a:pPr indent="0" lvl="0" marL="0" marR="0" rtl="0" algn="ctr">
                        <a:spcBef>
                          <a:spcPts val="0"/>
                        </a:spcBef>
                        <a:spcAft>
                          <a:spcPts val="0"/>
                        </a:spcAft>
                        <a:buNone/>
                      </a:pPr>
                      <a:r>
                        <a:rPr lang="en-US" sz="1400" u="none" cap="none" strike="noStrike"/>
                        <a:t>Spinning Direction</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EEEEE"/>
                      </a:solidFill>
                      <a:prstDash val="solid"/>
                      <a:round/>
                      <a:headEnd len="sm" w="sm" type="none"/>
                      <a:tailEnd len="sm" w="sm" type="none"/>
                    </a:lnB>
                    <a:solidFill>
                      <a:srgbClr val="3498DB"/>
                    </a:solidFill>
                  </a:tcPr>
                </a:tc>
              </a:tr>
              <a:tr h="348625">
                <a:tc>
                  <a:txBody>
                    <a:bodyPr/>
                    <a:lstStyle/>
                    <a:p>
                      <a:pPr indent="0" lvl="0" marL="0" marR="0" rtl="0" algn="ctr">
                        <a:spcBef>
                          <a:spcPts val="0"/>
                        </a:spcBef>
                        <a:spcAft>
                          <a:spcPts val="0"/>
                        </a:spcAft>
                        <a:buNone/>
                      </a:pPr>
                      <a:r>
                        <a:rPr lang="en-US" sz="1400" u="none" cap="none" strike="noStrike"/>
                        <a:t>Low(0)</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400" u="none" cap="none" strike="noStrike"/>
                        <a:t>Low(0)</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400" u="none" cap="none" strike="noStrike"/>
                        <a:t>Motor OFF</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r>
              <a:tr h="348625">
                <a:tc>
                  <a:txBody>
                    <a:bodyPr/>
                    <a:lstStyle/>
                    <a:p>
                      <a:pPr indent="0" lvl="0" marL="0" marR="0" rtl="0" algn="ctr">
                        <a:spcBef>
                          <a:spcPts val="0"/>
                        </a:spcBef>
                        <a:spcAft>
                          <a:spcPts val="0"/>
                        </a:spcAft>
                        <a:buNone/>
                      </a:pPr>
                      <a:r>
                        <a:rPr lang="en-US" sz="1400" u="none" cap="none" strike="noStrike"/>
                        <a:t>High(1)</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c>
                  <a:txBody>
                    <a:bodyPr/>
                    <a:lstStyle/>
                    <a:p>
                      <a:pPr indent="0" lvl="0" marL="0" marR="0" rtl="0" algn="ctr">
                        <a:spcBef>
                          <a:spcPts val="0"/>
                        </a:spcBef>
                        <a:spcAft>
                          <a:spcPts val="0"/>
                        </a:spcAft>
                        <a:buNone/>
                      </a:pPr>
                      <a:r>
                        <a:rPr lang="en-US" sz="1400" u="none" cap="none" strike="noStrike"/>
                        <a:t>Low(0)</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c>
                  <a:txBody>
                    <a:bodyPr/>
                    <a:lstStyle/>
                    <a:p>
                      <a:pPr indent="0" lvl="0" marL="0" marR="0" rtl="0" algn="ctr">
                        <a:spcBef>
                          <a:spcPts val="0"/>
                        </a:spcBef>
                        <a:spcAft>
                          <a:spcPts val="0"/>
                        </a:spcAft>
                        <a:buNone/>
                      </a:pPr>
                      <a:r>
                        <a:rPr lang="en-US" sz="1400" u="none" cap="none" strike="noStrike"/>
                        <a:t>Forward</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r>
              <a:tr h="348625">
                <a:tc>
                  <a:txBody>
                    <a:bodyPr/>
                    <a:lstStyle/>
                    <a:p>
                      <a:pPr indent="0" lvl="0" marL="0" marR="0" rtl="0" algn="ctr">
                        <a:spcBef>
                          <a:spcPts val="0"/>
                        </a:spcBef>
                        <a:spcAft>
                          <a:spcPts val="0"/>
                        </a:spcAft>
                        <a:buNone/>
                      </a:pPr>
                      <a:r>
                        <a:rPr lang="en-US" sz="1400" u="none" cap="none" strike="noStrike"/>
                        <a:t>Low(0)</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400" u="none" cap="none" strike="noStrike"/>
                        <a:t>High(1)</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c>
                  <a:txBody>
                    <a:bodyPr/>
                    <a:lstStyle/>
                    <a:p>
                      <a:pPr indent="0" lvl="0" marL="0" marR="0" rtl="0" algn="ctr">
                        <a:spcBef>
                          <a:spcPts val="0"/>
                        </a:spcBef>
                        <a:spcAft>
                          <a:spcPts val="0"/>
                        </a:spcAft>
                        <a:buNone/>
                      </a:pPr>
                      <a:r>
                        <a:rPr lang="en-US" sz="1400" u="none" cap="none" strike="noStrike"/>
                        <a:t>Backward</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FFFFF"/>
                    </a:solidFill>
                  </a:tcPr>
                </a:tc>
              </a:tr>
              <a:tr h="348625">
                <a:tc>
                  <a:txBody>
                    <a:bodyPr/>
                    <a:lstStyle/>
                    <a:p>
                      <a:pPr indent="0" lvl="0" marL="0" marR="0" rtl="0" algn="ctr">
                        <a:spcBef>
                          <a:spcPts val="0"/>
                        </a:spcBef>
                        <a:spcAft>
                          <a:spcPts val="0"/>
                        </a:spcAft>
                        <a:buNone/>
                      </a:pPr>
                      <a:r>
                        <a:rPr lang="en-US" sz="1400" u="none" cap="none" strike="noStrike"/>
                        <a:t>High(1)</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c>
                  <a:txBody>
                    <a:bodyPr/>
                    <a:lstStyle/>
                    <a:p>
                      <a:pPr indent="0" lvl="0" marL="0" marR="0" rtl="0" algn="ctr">
                        <a:spcBef>
                          <a:spcPts val="0"/>
                        </a:spcBef>
                        <a:spcAft>
                          <a:spcPts val="0"/>
                        </a:spcAft>
                        <a:buNone/>
                      </a:pPr>
                      <a:r>
                        <a:rPr lang="en-US" sz="1400" u="none" cap="none" strike="noStrike"/>
                        <a:t>High(1)</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c>
                  <a:txBody>
                    <a:bodyPr/>
                    <a:lstStyle/>
                    <a:p>
                      <a:pPr indent="0" lvl="0" marL="0" marR="0" rtl="0" algn="ctr">
                        <a:spcBef>
                          <a:spcPts val="0"/>
                        </a:spcBef>
                        <a:spcAft>
                          <a:spcPts val="0"/>
                        </a:spcAft>
                        <a:buNone/>
                      </a:pPr>
                      <a:r>
                        <a:rPr lang="en-US" sz="1400" u="none" cap="none" strike="noStrike"/>
                        <a:t>Motor OFF</a:t>
                      </a:r>
                      <a:endParaRPr/>
                    </a:p>
                  </a:txBody>
                  <a:tcPr marT="71450" marB="71450" marR="71450" marL="7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EEEEE"/>
                      </a:solidFill>
                      <a:prstDash val="solid"/>
                      <a:round/>
                      <a:headEnd len="sm" w="sm" type="none"/>
                      <a:tailEnd len="sm" w="sm" type="none"/>
                    </a:lnT>
                    <a:lnB cap="flat" cmpd="sng" w="9525">
                      <a:solidFill>
                        <a:srgbClr val="EEEEEE"/>
                      </a:solidFill>
                      <a:prstDash val="solid"/>
                      <a:round/>
                      <a:headEnd len="sm" w="sm" type="none"/>
                      <a:tailEnd len="sm" w="sm" type="none"/>
                    </a:lnB>
                    <a:solidFill>
                      <a:srgbClr val="F6F6F6"/>
                    </a:solidFill>
                  </a:tcPr>
                </a:tc>
              </a:tr>
            </a:tbl>
          </a:graphicData>
        </a:graphic>
      </p:graphicFrame>
      <p:sp>
        <p:nvSpPr>
          <p:cNvPr id="604" name="Google Shape;604;p81"/>
          <p:cNvSpPr/>
          <p:nvPr/>
        </p:nvSpPr>
        <p:spPr>
          <a:xfrm>
            <a:off x="554083" y="6096000"/>
            <a:ext cx="858991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https://lastminuteengineers.com/l298n-dc-stepper-driver-arduino-tutorial/</a:t>
            </a:r>
            <a:endParaRPr sz="180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descr="Arduino Robot Car Control using L298N Driver Circuit Schematic" id="609" name="Google Shape;609;p82"/>
          <p:cNvPicPr preferRelativeResize="0"/>
          <p:nvPr/>
        </p:nvPicPr>
        <p:blipFill rotWithShape="1">
          <a:blip r:embed="rId3">
            <a:alphaModFix/>
          </a:blip>
          <a:srcRect b="0" l="0" r="0" t="0"/>
          <a:stretch/>
        </p:blipFill>
        <p:spPr>
          <a:xfrm>
            <a:off x="0" y="1362408"/>
            <a:ext cx="6507376" cy="3844775"/>
          </a:xfrm>
          <a:prstGeom prst="rect">
            <a:avLst/>
          </a:prstGeom>
          <a:noFill/>
          <a:ln>
            <a:noFill/>
          </a:ln>
        </p:spPr>
      </p:pic>
      <p:pic>
        <p:nvPicPr>
          <p:cNvPr descr="Arduino Robot Car Joystick Movements Control" id="610" name="Google Shape;610;p82"/>
          <p:cNvPicPr preferRelativeResize="0"/>
          <p:nvPr/>
        </p:nvPicPr>
        <p:blipFill rotWithShape="1">
          <a:blip r:embed="rId4">
            <a:alphaModFix/>
          </a:blip>
          <a:srcRect b="0" l="0" r="0" t="0"/>
          <a:stretch/>
        </p:blipFill>
        <p:spPr>
          <a:xfrm>
            <a:off x="6602391" y="3032955"/>
            <a:ext cx="2381591" cy="2426069"/>
          </a:xfrm>
          <a:prstGeom prst="rect">
            <a:avLst/>
          </a:prstGeom>
          <a:noFill/>
          <a:ln>
            <a:noFill/>
          </a:ln>
        </p:spPr>
      </p:pic>
      <p:sp>
        <p:nvSpPr>
          <p:cNvPr id="611" name="Google Shape;611;p82"/>
          <p:cNvSpPr/>
          <p:nvPr/>
        </p:nvSpPr>
        <p:spPr>
          <a:xfrm>
            <a:off x="1159329" y="5361592"/>
            <a:ext cx="4572000" cy="507831"/>
          </a:xfrm>
          <a:prstGeom prst="rect">
            <a:avLst/>
          </a:prstGeom>
          <a:noFill/>
          <a:ln>
            <a:noFill/>
          </a:ln>
        </p:spPr>
        <p:txBody>
          <a:bodyPr anchorCtr="0" anchor="t" bIns="45700" lIns="91425" spcFirstLastPara="1" rIns="91425" wrap="square" tIns="45700">
            <a:spAutoFit/>
          </a:bodyPr>
          <a:lstStyle/>
          <a:p>
            <a:pPr indent="-85725" lvl="0" marL="0" marR="0" rtl="0" algn="l">
              <a:spcBef>
                <a:spcPts val="0"/>
              </a:spcBef>
              <a:spcAft>
                <a:spcPts val="0"/>
              </a:spcAft>
              <a:buClr>
                <a:srgbClr val="3A3A3A"/>
              </a:buClr>
              <a:buSzPts val="1350"/>
              <a:buFont typeface="Calibri"/>
              <a:buAutoNum type="arabicPeriod"/>
            </a:pPr>
            <a:r>
              <a:rPr lang="en-US" sz="1350">
                <a:solidFill>
                  <a:srgbClr val="3A3A3A"/>
                </a:solidFill>
                <a:latin typeface="Arial"/>
                <a:ea typeface="Arial"/>
                <a:cs typeface="Arial"/>
                <a:sym typeface="Arial"/>
              </a:rPr>
              <a:t>int xAxis = analogRead(A0); // Read Joysticks X-axis</a:t>
            </a:r>
            <a:endParaRPr/>
          </a:p>
          <a:p>
            <a:pPr indent="-85725" lvl="0" marL="0" marR="0" rtl="0" algn="l">
              <a:spcBef>
                <a:spcPts val="0"/>
              </a:spcBef>
              <a:spcAft>
                <a:spcPts val="0"/>
              </a:spcAft>
              <a:buClr>
                <a:srgbClr val="3A3A3A"/>
              </a:buClr>
              <a:buSzPts val="1350"/>
              <a:buFont typeface="Calibri"/>
              <a:buAutoNum type="arabicPeriod"/>
            </a:pPr>
            <a:r>
              <a:rPr lang="en-US" sz="1350">
                <a:solidFill>
                  <a:srgbClr val="3A3A3A"/>
                </a:solidFill>
                <a:latin typeface="Arial"/>
                <a:ea typeface="Arial"/>
                <a:cs typeface="Arial"/>
                <a:sym typeface="Arial"/>
              </a:rPr>
              <a:t>int yAxis = analogRead(A1); // Read Joysticks Y-axis</a:t>
            </a:r>
            <a:endParaRPr/>
          </a:p>
        </p:txBody>
      </p:sp>
      <p:sp>
        <p:nvSpPr>
          <p:cNvPr id="612" name="Google Shape;612;p82"/>
          <p:cNvSpPr/>
          <p:nvPr/>
        </p:nvSpPr>
        <p:spPr>
          <a:xfrm>
            <a:off x="5995853" y="930305"/>
            <a:ext cx="2988129" cy="23775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rgbClr val="3A3A3A"/>
                </a:solidFill>
                <a:latin typeface="Arial"/>
                <a:ea typeface="Arial"/>
                <a:cs typeface="Arial"/>
                <a:sym typeface="Arial"/>
              </a:rPr>
              <a:t>After defining the pins, in the loop section, we start with reading the joystick X and Y axis values. The joystick is actually made of two potentiometers which are connected to the analog inputs of the Arduino and they have values from 0 to 1023. When the joystick stays in its center position the value of both potentiometers, or axes is around 512.</a:t>
            </a:r>
            <a:endParaRPr sz="1350">
              <a:solidFill>
                <a:schemeClr val="dk1"/>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3"/>
          <p:cNvSpPr txBox="1"/>
          <p:nvPr>
            <p:ph type="title"/>
          </p:nvPr>
        </p:nvSpPr>
        <p:spPr>
          <a:xfrm>
            <a:off x="381000" y="381001"/>
            <a:ext cx="7010400" cy="304800"/>
          </a:xfrm>
          <a:prstGeom prst="rect">
            <a:avLst/>
          </a:prstGeom>
          <a:noFill/>
          <a:ln>
            <a:noFill/>
          </a:ln>
        </p:spPr>
        <p:txBody>
          <a:bodyPr anchorCtr="0" anchor="t" bIns="0" lIns="0" spcFirstLastPara="1" rIns="0" wrap="square" tIns="0">
            <a:normAutofit fontScale="90000"/>
          </a:bodyPr>
          <a:lstStyle/>
          <a:p>
            <a:pPr indent="0" lvl="0" marL="0" rtl="0" algn="l">
              <a:spcBef>
                <a:spcPts val="0"/>
              </a:spcBef>
              <a:spcAft>
                <a:spcPts val="0"/>
              </a:spcAft>
              <a:buNone/>
            </a:pPr>
            <a:r>
              <a:rPr lang="en-US"/>
              <a:t>Speed Control of Robot  backward </a:t>
            </a:r>
            <a:endParaRPr/>
          </a:p>
        </p:txBody>
      </p:sp>
      <p:sp>
        <p:nvSpPr>
          <p:cNvPr id="618" name="Google Shape;618;p83"/>
          <p:cNvSpPr/>
          <p:nvPr/>
        </p:nvSpPr>
        <p:spPr>
          <a:xfrm>
            <a:off x="228600" y="1066800"/>
            <a:ext cx="2842803"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rgbClr val="3A3A3A"/>
                </a:solidFill>
                <a:latin typeface="Arial"/>
                <a:ea typeface="Arial"/>
                <a:cs typeface="Arial"/>
                <a:sym typeface="Arial"/>
              </a:rPr>
              <a:t>We will add a little tolerance and consider the values from 470 to 550 as center. So if we move the Y axis of joystick backward and the value goes below 470 we will set the two motors rotation direction to backward using the four input pins. Then, we will convert the declining values from 470 to 0 into increasing PWM values from 0 to 255 which is actually the speed of the motor.</a:t>
            </a:r>
            <a:endParaRPr sz="1350">
              <a:solidFill>
                <a:schemeClr val="dk1"/>
              </a:solidFill>
              <a:latin typeface="Arial"/>
              <a:ea typeface="Arial"/>
              <a:cs typeface="Arial"/>
              <a:sym typeface="Arial"/>
            </a:endParaRPr>
          </a:p>
        </p:txBody>
      </p:sp>
      <p:sp>
        <p:nvSpPr>
          <p:cNvPr id="619" name="Google Shape;619;p83"/>
          <p:cNvSpPr/>
          <p:nvPr/>
        </p:nvSpPr>
        <p:spPr>
          <a:xfrm>
            <a:off x="3657600" y="914400"/>
            <a:ext cx="4572000" cy="3000821"/>
          </a:xfrm>
          <a:prstGeom prst="rect">
            <a:avLst/>
          </a:prstGeom>
          <a:noFill/>
          <a:ln>
            <a:noFill/>
          </a:ln>
        </p:spPr>
        <p:txBody>
          <a:bodyPr anchorCtr="0" anchor="t" bIns="45700" lIns="91425" spcFirstLastPara="1" rIns="91425" wrap="square" tIns="45700">
            <a:spAutoFit/>
          </a:bodyPr>
          <a:lstStyle/>
          <a:p>
            <a:pPr indent="-85725" lvl="0" marL="0" marR="0" rtl="0" algn="l">
              <a:spcBef>
                <a:spcPts val="0"/>
              </a:spcBef>
              <a:spcAft>
                <a:spcPts val="0"/>
              </a:spcAft>
              <a:buClr>
                <a:srgbClr val="9999AA"/>
              </a:buClr>
              <a:buSzPts val="1350"/>
              <a:buFont typeface="Calibri"/>
              <a:buAutoNum type="arabicPeriod"/>
            </a:pPr>
            <a:r>
              <a:rPr lang="en-US" sz="1350">
                <a:solidFill>
                  <a:srgbClr val="9999AA"/>
                </a:solidFill>
                <a:latin typeface="Arial"/>
                <a:ea typeface="Arial"/>
                <a:cs typeface="Arial"/>
                <a:sym typeface="Arial"/>
              </a:rPr>
              <a:t>// Y-axis used for forward and backward control</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286491"/>
              </a:buClr>
              <a:buSzPts val="1350"/>
              <a:buFont typeface="Calibri"/>
              <a:buAutoNum type="arabicPeriod"/>
            </a:pPr>
            <a:r>
              <a:rPr b="1" lang="en-US" sz="1350">
                <a:solidFill>
                  <a:srgbClr val="286491"/>
                </a:solidFill>
                <a:latin typeface="Arial"/>
                <a:ea typeface="Arial"/>
                <a:cs typeface="Arial"/>
                <a:sym typeface="Arial"/>
              </a:rPr>
              <a:t>if</a:t>
            </a:r>
            <a:r>
              <a:rPr lang="en-US" sz="1350">
                <a:solidFill>
                  <a:srgbClr val="000000"/>
                </a:solidFill>
                <a:latin typeface="Arial"/>
                <a:ea typeface="Arial"/>
                <a:cs typeface="Arial"/>
                <a:sym typeface="Arial"/>
              </a:rPr>
              <a:t> </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yAxis &lt; </a:t>
            </a:r>
            <a:r>
              <a:rPr lang="en-US" sz="1350">
                <a:solidFill>
                  <a:srgbClr val="009999"/>
                </a:solidFill>
                <a:latin typeface="Arial"/>
                <a:ea typeface="Arial"/>
                <a:cs typeface="Arial"/>
                <a:sym typeface="Arial"/>
              </a:rPr>
              <a:t>470</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 </a:t>
            </a:r>
            <a:r>
              <a:rPr lang="en-US" sz="1350">
                <a:solidFill>
                  <a:srgbClr val="777777"/>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9999AA"/>
              </a:buClr>
              <a:buSzPts val="1350"/>
              <a:buFont typeface="Calibri"/>
              <a:buAutoNum type="arabicPeriod"/>
            </a:pPr>
            <a:r>
              <a:rPr lang="en-US" sz="1350">
                <a:solidFill>
                  <a:srgbClr val="9999AA"/>
                </a:solidFill>
                <a:latin typeface="Arial"/>
                <a:ea typeface="Arial"/>
                <a:cs typeface="Arial"/>
                <a:sym typeface="Arial"/>
              </a:rPr>
              <a:t>// Set Motor A backward</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CF6A4C"/>
              </a:buClr>
              <a:buSzPts val="1350"/>
              <a:buFont typeface="Calibri"/>
              <a:buAutoNum type="arabicPeriod"/>
            </a:pPr>
            <a:r>
              <a:rPr lang="en-US" sz="1350">
                <a:solidFill>
                  <a:srgbClr val="CF6A4C"/>
                </a:solidFill>
                <a:latin typeface="Arial"/>
                <a:ea typeface="Arial"/>
                <a:cs typeface="Arial"/>
                <a:sym typeface="Arial"/>
              </a:rPr>
              <a:t>digitalWrite</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in1, HIGH</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CF6A4C"/>
              </a:buClr>
              <a:buSzPts val="1350"/>
              <a:buFont typeface="Calibri"/>
              <a:buAutoNum type="arabicPeriod"/>
            </a:pPr>
            <a:r>
              <a:rPr lang="en-US" sz="1350">
                <a:solidFill>
                  <a:srgbClr val="CF6A4C"/>
                </a:solidFill>
                <a:latin typeface="Arial"/>
                <a:ea typeface="Arial"/>
                <a:cs typeface="Arial"/>
                <a:sym typeface="Arial"/>
              </a:rPr>
              <a:t>digitalWrite</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in2, LOW</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9999AA"/>
              </a:buClr>
              <a:buSzPts val="1350"/>
              <a:buFont typeface="Calibri"/>
              <a:buAutoNum type="arabicPeriod"/>
            </a:pPr>
            <a:r>
              <a:rPr lang="en-US" sz="1350">
                <a:solidFill>
                  <a:srgbClr val="9999AA"/>
                </a:solidFill>
                <a:latin typeface="Arial"/>
                <a:ea typeface="Arial"/>
                <a:cs typeface="Arial"/>
                <a:sym typeface="Arial"/>
              </a:rPr>
              <a:t>// Set Motor B backward</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CF6A4C"/>
              </a:buClr>
              <a:buSzPts val="1350"/>
              <a:buFont typeface="Calibri"/>
              <a:buAutoNum type="arabicPeriod"/>
            </a:pPr>
            <a:r>
              <a:rPr lang="en-US" sz="1350">
                <a:solidFill>
                  <a:srgbClr val="CF6A4C"/>
                </a:solidFill>
                <a:latin typeface="Arial"/>
                <a:ea typeface="Arial"/>
                <a:cs typeface="Arial"/>
                <a:sym typeface="Arial"/>
              </a:rPr>
              <a:t>digitalWrite</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in3, HIGH</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CF6A4C"/>
              </a:buClr>
              <a:buSzPts val="1350"/>
              <a:buFont typeface="Calibri"/>
              <a:buAutoNum type="arabicPeriod"/>
            </a:pPr>
            <a:r>
              <a:rPr lang="en-US" sz="1350">
                <a:solidFill>
                  <a:srgbClr val="CF6A4C"/>
                </a:solidFill>
                <a:latin typeface="Arial"/>
                <a:ea typeface="Arial"/>
                <a:cs typeface="Arial"/>
                <a:sym typeface="Arial"/>
              </a:rPr>
              <a:t>digitalWrite</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in4, LOW</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9999AA"/>
              </a:buClr>
              <a:buSzPts val="1350"/>
              <a:buFont typeface="Calibri"/>
              <a:buAutoNum type="arabicPeriod"/>
            </a:pPr>
            <a:r>
              <a:rPr lang="en-US" sz="1350">
                <a:solidFill>
                  <a:srgbClr val="9999AA"/>
                </a:solidFill>
                <a:latin typeface="Arial"/>
                <a:ea typeface="Arial"/>
                <a:cs typeface="Arial"/>
                <a:sym typeface="Arial"/>
              </a:rPr>
              <a:t>// Convert the declining Y-axis readings for going backward from 470 to 0 into 0 to 255 value for the PWM signal for increasing the motor speed</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000000"/>
              </a:buClr>
              <a:buSzPts val="1350"/>
              <a:buFont typeface="Calibri"/>
              <a:buAutoNum type="arabicPeriod"/>
            </a:pPr>
            <a:r>
              <a:rPr lang="en-US" sz="1350">
                <a:solidFill>
                  <a:srgbClr val="000000"/>
                </a:solidFill>
                <a:latin typeface="Arial"/>
                <a:ea typeface="Arial"/>
                <a:cs typeface="Arial"/>
                <a:sym typeface="Arial"/>
              </a:rPr>
              <a:t>motorSpeedA = </a:t>
            </a:r>
            <a:r>
              <a:rPr lang="en-US" sz="1350">
                <a:solidFill>
                  <a:srgbClr val="CF6A4C"/>
                </a:solidFill>
                <a:latin typeface="Arial"/>
                <a:ea typeface="Arial"/>
                <a:cs typeface="Arial"/>
                <a:sym typeface="Arial"/>
              </a:rPr>
              <a:t>map</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yAxis, </a:t>
            </a:r>
            <a:r>
              <a:rPr lang="en-US" sz="1350">
                <a:solidFill>
                  <a:srgbClr val="009999"/>
                </a:solidFill>
                <a:latin typeface="Arial"/>
                <a:ea typeface="Arial"/>
                <a:cs typeface="Arial"/>
                <a:sym typeface="Arial"/>
              </a:rPr>
              <a:t>470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255</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000000"/>
              </a:buClr>
              <a:buSzPts val="1350"/>
              <a:buFont typeface="Calibri"/>
              <a:buAutoNum type="arabicPeriod"/>
            </a:pPr>
            <a:r>
              <a:rPr lang="en-US" sz="1350">
                <a:solidFill>
                  <a:srgbClr val="000000"/>
                </a:solidFill>
                <a:latin typeface="Arial"/>
                <a:ea typeface="Arial"/>
                <a:cs typeface="Arial"/>
                <a:sym typeface="Arial"/>
              </a:rPr>
              <a:t>motorSpeedB = </a:t>
            </a:r>
            <a:r>
              <a:rPr lang="en-US" sz="1350">
                <a:solidFill>
                  <a:srgbClr val="CF6A4C"/>
                </a:solidFill>
                <a:latin typeface="Arial"/>
                <a:ea typeface="Arial"/>
                <a:cs typeface="Arial"/>
                <a:sym typeface="Arial"/>
              </a:rPr>
              <a:t>map</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yAxis, </a:t>
            </a:r>
            <a:r>
              <a:rPr lang="en-US" sz="1350">
                <a:solidFill>
                  <a:srgbClr val="009999"/>
                </a:solidFill>
                <a:latin typeface="Arial"/>
                <a:ea typeface="Arial"/>
                <a:cs typeface="Arial"/>
                <a:sym typeface="Arial"/>
              </a:rPr>
              <a:t>470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0</a:t>
            </a:r>
            <a:r>
              <a:rPr lang="en-US" sz="1350">
                <a:solidFill>
                  <a:srgbClr val="000000"/>
                </a:solidFill>
                <a:latin typeface="Arial"/>
                <a:ea typeface="Arial"/>
                <a:cs typeface="Arial"/>
                <a:sym typeface="Arial"/>
              </a:rPr>
              <a:t>, </a:t>
            </a:r>
            <a:r>
              <a:rPr lang="en-US" sz="1350">
                <a:solidFill>
                  <a:srgbClr val="009999"/>
                </a:solidFill>
                <a:latin typeface="Arial"/>
                <a:ea typeface="Arial"/>
                <a:cs typeface="Arial"/>
                <a:sym typeface="Arial"/>
              </a:rPr>
              <a:t>255</a:t>
            </a:r>
            <a:r>
              <a:rPr lang="en-US" sz="1350">
                <a:solidFill>
                  <a:srgbClr val="777777"/>
                </a:solidFill>
                <a:latin typeface="Arial"/>
                <a:ea typeface="Arial"/>
                <a:cs typeface="Arial"/>
                <a:sym typeface="Arial"/>
              </a:rPr>
              <a:t>)</a:t>
            </a:r>
            <a:r>
              <a:rPr lang="en-US" sz="1350">
                <a:solidFill>
                  <a:srgbClr val="000000"/>
                </a:solidFill>
                <a:latin typeface="Arial"/>
                <a:ea typeface="Arial"/>
                <a:cs typeface="Arial"/>
                <a:sym typeface="Arial"/>
              </a:rPr>
              <a:t>;</a:t>
            </a:r>
            <a:endParaRPr sz="1350">
              <a:solidFill>
                <a:srgbClr val="AAAAAA"/>
              </a:solidFill>
              <a:latin typeface="Arial"/>
              <a:ea typeface="Arial"/>
              <a:cs typeface="Arial"/>
              <a:sym typeface="Arial"/>
            </a:endParaRPr>
          </a:p>
          <a:p>
            <a:pPr indent="-85725" lvl="0" marL="0" marR="0" rtl="0" algn="l">
              <a:spcBef>
                <a:spcPts val="0"/>
              </a:spcBef>
              <a:spcAft>
                <a:spcPts val="0"/>
              </a:spcAft>
              <a:buClr>
                <a:srgbClr val="777777"/>
              </a:buClr>
              <a:buSzPts val="1350"/>
              <a:buFont typeface="Calibri"/>
              <a:buAutoNum type="arabicPeriod"/>
            </a:pPr>
            <a:r>
              <a:rPr lang="en-US" sz="1350">
                <a:solidFill>
                  <a:srgbClr val="777777"/>
                </a:solidFill>
                <a:latin typeface="Arial"/>
                <a:ea typeface="Arial"/>
                <a:cs typeface="Arial"/>
                <a:sym typeface="Arial"/>
              </a:rPr>
              <a:t>}</a:t>
            </a:r>
            <a:endParaRPr sz="1350">
              <a:solidFill>
                <a:srgbClr val="444444"/>
              </a:solidFill>
              <a:latin typeface="Arial"/>
              <a:ea typeface="Arial"/>
              <a:cs typeface="Arial"/>
              <a:sym typeface="Arial"/>
            </a:endParaRPr>
          </a:p>
        </p:txBody>
      </p:sp>
      <p:sp>
        <p:nvSpPr>
          <p:cNvPr id="620" name="Google Shape;620;p83"/>
          <p:cNvSpPr/>
          <p:nvPr/>
        </p:nvSpPr>
        <p:spPr>
          <a:xfrm>
            <a:off x="266971" y="4267200"/>
            <a:ext cx="3004457"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rgbClr val="3A3A3A"/>
                </a:solidFill>
                <a:latin typeface="Arial"/>
                <a:ea typeface="Arial"/>
                <a:cs typeface="Arial"/>
                <a:sym typeface="Arial"/>
              </a:rPr>
              <a:t>Similar, if we move the Y axis of the joystick forward and the value goes above 550 we will set the motors to move forward and convert the readings from 550 to 1023 into PWM values from 0 to 255. If the joystick stays in its center the motors speed will be zero.</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84"/>
          <p:cNvSpPr txBox="1"/>
          <p:nvPr>
            <p:ph type="title"/>
          </p:nvPr>
        </p:nvSpPr>
        <p:spPr>
          <a:xfrm>
            <a:off x="97751" y="533400"/>
            <a:ext cx="4013835" cy="376555"/>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Speed Control right/left </a:t>
            </a:r>
            <a:endParaRPr/>
          </a:p>
        </p:txBody>
      </p:sp>
      <p:sp>
        <p:nvSpPr>
          <p:cNvPr id="626" name="Google Shape;626;p84"/>
          <p:cNvSpPr/>
          <p:nvPr/>
        </p:nvSpPr>
        <p:spPr>
          <a:xfrm>
            <a:off x="111034" y="1417638"/>
            <a:ext cx="3089366"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A3A3A"/>
                </a:solidFill>
                <a:latin typeface="Arial"/>
                <a:ea typeface="Arial"/>
                <a:cs typeface="Arial"/>
                <a:sym typeface="Arial"/>
              </a:rPr>
              <a:t>So again, first we need to convert the X axis readings into speed values from 0 to 255. For moving left, we use this value to decrease the left motor speed and increase the right motor speed. Here, because of the arithmetic functions we use two additional “if” statements to confine the range of the motor speed from 0 to 255.</a:t>
            </a:r>
            <a:endParaRPr sz="1800">
              <a:solidFill>
                <a:schemeClr val="dk1"/>
              </a:solidFill>
              <a:latin typeface="Arial"/>
              <a:ea typeface="Arial"/>
              <a:cs typeface="Arial"/>
              <a:sym typeface="Arial"/>
            </a:endParaRPr>
          </a:p>
        </p:txBody>
      </p:sp>
      <p:pic>
        <p:nvPicPr>
          <p:cNvPr descr="Arduino Robot Car Left and Right Control" id="627" name="Google Shape;627;p84"/>
          <p:cNvPicPr preferRelativeResize="0"/>
          <p:nvPr/>
        </p:nvPicPr>
        <p:blipFill rotWithShape="1">
          <a:blip r:embed="rId3">
            <a:alphaModFix/>
          </a:blip>
          <a:srcRect b="0" l="0" r="0" t="0"/>
          <a:stretch/>
        </p:blipFill>
        <p:spPr>
          <a:xfrm>
            <a:off x="2666115" y="4191000"/>
            <a:ext cx="1921125" cy="2243650"/>
          </a:xfrm>
          <a:prstGeom prst="rect">
            <a:avLst/>
          </a:prstGeom>
          <a:noFill/>
          <a:ln>
            <a:noFill/>
          </a:ln>
        </p:spPr>
      </p:pic>
      <p:sp>
        <p:nvSpPr>
          <p:cNvPr id="628" name="Google Shape;628;p84"/>
          <p:cNvSpPr/>
          <p:nvPr/>
        </p:nvSpPr>
        <p:spPr>
          <a:xfrm>
            <a:off x="4572000" y="1186806"/>
            <a:ext cx="3752305" cy="5678478"/>
          </a:xfrm>
          <a:prstGeom prst="rect">
            <a:avLst/>
          </a:prstGeom>
          <a:noFill/>
          <a:ln>
            <a:noFill/>
          </a:ln>
        </p:spPr>
        <p:txBody>
          <a:bodyPr anchorCtr="0" anchor="t" bIns="45700" lIns="91425" spcFirstLastPara="1" rIns="91425" wrap="square" tIns="45700">
            <a:spAutoFit/>
          </a:bodyPr>
          <a:lstStyle/>
          <a:p>
            <a:pPr indent="-57150" lvl="0" marL="0" marR="0" rtl="0" algn="l">
              <a:spcBef>
                <a:spcPts val="0"/>
              </a:spcBef>
              <a:spcAft>
                <a:spcPts val="0"/>
              </a:spcAft>
              <a:buClr>
                <a:srgbClr val="9999AA"/>
              </a:buClr>
              <a:buSzPts val="900"/>
              <a:buFont typeface="Calibri"/>
              <a:buAutoNum type="arabicPeriod"/>
            </a:pPr>
            <a:r>
              <a:rPr lang="en-US" sz="900">
                <a:solidFill>
                  <a:srgbClr val="9999AA"/>
                </a:solidFill>
                <a:latin typeface="Arial"/>
                <a:ea typeface="Arial"/>
                <a:cs typeface="Arial"/>
                <a:sym typeface="Arial"/>
              </a:rPr>
              <a:t>// </a:t>
            </a:r>
            <a:r>
              <a:rPr lang="en-US" sz="1100">
                <a:solidFill>
                  <a:srgbClr val="9999AA"/>
                </a:solidFill>
                <a:latin typeface="Arial"/>
                <a:ea typeface="Arial"/>
                <a:cs typeface="Arial"/>
                <a:sym typeface="Arial"/>
              </a:rPr>
              <a:t>X-axis used for left and right control</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Calibri"/>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xAxis &lt; </a:t>
            </a:r>
            <a:r>
              <a:rPr lang="en-US" sz="1100">
                <a:solidFill>
                  <a:srgbClr val="009999"/>
                </a:solidFill>
                <a:latin typeface="Arial"/>
                <a:ea typeface="Arial"/>
                <a:cs typeface="Arial"/>
                <a:sym typeface="Arial"/>
              </a:rPr>
              <a:t>470</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Calibri"/>
              <a:buAutoNum type="arabicPeriod"/>
            </a:pPr>
            <a:r>
              <a:rPr lang="en-US" sz="1100">
                <a:solidFill>
                  <a:srgbClr val="9999AA"/>
                </a:solidFill>
                <a:latin typeface="Arial"/>
                <a:ea typeface="Arial"/>
                <a:cs typeface="Arial"/>
                <a:sym typeface="Arial"/>
              </a:rPr>
              <a:t>// Convert the declining X-axis readings from 470 to 0 into increasing 0 to 255 value</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Calibri"/>
              <a:buAutoNum type="arabicPeriod"/>
            </a:pPr>
            <a:r>
              <a:rPr b="1" lang="en-US" sz="1100">
                <a:solidFill>
                  <a:srgbClr val="286491"/>
                </a:solidFill>
                <a:latin typeface="Arial"/>
                <a:ea typeface="Arial"/>
                <a:cs typeface="Arial"/>
                <a:sym typeface="Arial"/>
              </a:rPr>
              <a:t>int</a:t>
            </a:r>
            <a:r>
              <a:rPr lang="en-US" sz="1100">
                <a:solidFill>
                  <a:srgbClr val="000000"/>
                </a:solidFill>
                <a:latin typeface="Arial"/>
                <a:ea typeface="Arial"/>
                <a:cs typeface="Arial"/>
                <a:sym typeface="Arial"/>
              </a:rPr>
              <a:t> xMapped = </a:t>
            </a:r>
            <a:r>
              <a:rPr lang="en-US" sz="1100">
                <a:solidFill>
                  <a:srgbClr val="CF6A4C"/>
                </a:solidFill>
                <a:latin typeface="Arial"/>
                <a:ea typeface="Arial"/>
                <a:cs typeface="Arial"/>
                <a:sym typeface="Arial"/>
              </a:rPr>
              <a:t>map</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xAxis, </a:t>
            </a:r>
            <a:r>
              <a:rPr lang="en-US" sz="1100">
                <a:solidFill>
                  <a:srgbClr val="009999"/>
                </a:solidFill>
                <a:latin typeface="Arial"/>
                <a:ea typeface="Arial"/>
                <a:cs typeface="Arial"/>
                <a:sym typeface="Arial"/>
              </a:rPr>
              <a:t>470</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0</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0</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255</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Calibri"/>
              <a:buAutoNum type="arabicPeriod"/>
            </a:pPr>
            <a:r>
              <a:rPr lang="en-US" sz="1100">
                <a:solidFill>
                  <a:srgbClr val="9999AA"/>
                </a:solidFill>
                <a:latin typeface="Arial"/>
                <a:ea typeface="Arial"/>
                <a:cs typeface="Arial"/>
                <a:sym typeface="Arial"/>
              </a:rPr>
              <a:t>// Move to left - decrease left motor speed, increase right motor speed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Calibri"/>
              <a:buAutoNum type="arabicPeriod"/>
            </a:pPr>
            <a:r>
              <a:rPr lang="en-US" sz="1100">
                <a:solidFill>
                  <a:srgbClr val="000000"/>
                </a:solidFill>
                <a:latin typeface="Arial"/>
                <a:ea typeface="Arial"/>
                <a:cs typeface="Arial"/>
                <a:sym typeface="Arial"/>
              </a:rPr>
              <a:t>motorSpeedA = motorSpeedA - xMapped;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Calibri"/>
              <a:buAutoNum type="arabicPeriod"/>
            </a:pPr>
            <a:r>
              <a:rPr lang="en-US" sz="1100">
                <a:solidFill>
                  <a:srgbClr val="000000"/>
                </a:solidFill>
                <a:latin typeface="Arial"/>
                <a:ea typeface="Arial"/>
                <a:cs typeface="Arial"/>
                <a:sym typeface="Arial"/>
              </a:rPr>
              <a:t>motorSpeedB = motorSpeedB + xMapped;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Calibri"/>
              <a:buAutoNum type="arabicPeriod"/>
            </a:pPr>
            <a:r>
              <a:rPr lang="en-US" sz="1100">
                <a:solidFill>
                  <a:srgbClr val="9999AA"/>
                </a:solidFill>
                <a:latin typeface="Arial"/>
                <a:ea typeface="Arial"/>
                <a:cs typeface="Arial"/>
                <a:sym typeface="Arial"/>
              </a:rPr>
              <a:t>// Confine the range from 0 to 255</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Calibri"/>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motorSpeedA &lt; </a:t>
            </a:r>
            <a:r>
              <a:rPr lang="en-US" sz="1100">
                <a:solidFill>
                  <a:srgbClr val="009999"/>
                </a:solidFill>
                <a:latin typeface="Arial"/>
                <a:ea typeface="Arial"/>
                <a:cs typeface="Arial"/>
                <a:sym typeface="Arial"/>
              </a:rPr>
              <a:t>0</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Calibri"/>
              <a:buAutoNum type="arabicPeriod"/>
            </a:pPr>
            <a:r>
              <a:rPr lang="en-US" sz="1100">
                <a:solidFill>
                  <a:srgbClr val="000000"/>
                </a:solidFill>
                <a:latin typeface="Arial"/>
                <a:ea typeface="Arial"/>
                <a:cs typeface="Arial"/>
                <a:sym typeface="Arial"/>
              </a:rPr>
              <a:t>motorSpeedA = </a:t>
            </a:r>
            <a:r>
              <a:rPr lang="en-US" sz="1100">
                <a:solidFill>
                  <a:srgbClr val="009999"/>
                </a:solidFill>
                <a:latin typeface="Arial"/>
                <a:ea typeface="Arial"/>
                <a:cs typeface="Arial"/>
                <a:sym typeface="Arial"/>
              </a:rPr>
              <a:t>0</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Calibri"/>
              <a:buAutoNum type="arabicPeriod"/>
            </a:pP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Calibri"/>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motorSpeedB &gt; </a:t>
            </a:r>
            <a:r>
              <a:rPr lang="en-US" sz="1100">
                <a:solidFill>
                  <a:srgbClr val="009999"/>
                </a:solidFill>
                <a:latin typeface="Arial"/>
                <a:ea typeface="Arial"/>
                <a:cs typeface="Arial"/>
                <a:sym typeface="Arial"/>
              </a:rPr>
              <a:t>255</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Calibri"/>
              <a:buAutoNum type="arabicPeriod"/>
            </a:pPr>
            <a:r>
              <a:rPr lang="en-US" sz="1100">
                <a:solidFill>
                  <a:srgbClr val="000000"/>
                </a:solidFill>
                <a:latin typeface="Arial"/>
                <a:ea typeface="Arial"/>
                <a:cs typeface="Arial"/>
                <a:sym typeface="Arial"/>
              </a:rPr>
              <a:t>motorSpeedB = </a:t>
            </a:r>
            <a:r>
              <a:rPr lang="en-US" sz="1100">
                <a:solidFill>
                  <a:srgbClr val="009999"/>
                </a:solidFill>
                <a:latin typeface="Arial"/>
                <a:ea typeface="Arial"/>
                <a:cs typeface="Arial"/>
                <a:sym typeface="Arial"/>
              </a:rPr>
              <a:t>255</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Calibri"/>
              <a:buAutoNum type="arabicPeriod"/>
            </a:pP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Calibri"/>
              <a:buAutoNum type="arabicPeriod"/>
            </a:pP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Calibri"/>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xAxis &gt; </a:t>
            </a:r>
            <a:r>
              <a:rPr lang="en-US" sz="1100">
                <a:solidFill>
                  <a:srgbClr val="009999"/>
                </a:solidFill>
                <a:latin typeface="Arial"/>
                <a:ea typeface="Arial"/>
                <a:cs typeface="Arial"/>
                <a:sym typeface="Arial"/>
              </a:rPr>
              <a:t>550</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Calibri"/>
              <a:buAutoNum type="arabicPeriod"/>
            </a:pPr>
            <a:r>
              <a:rPr lang="en-US" sz="1100">
                <a:solidFill>
                  <a:srgbClr val="9999AA"/>
                </a:solidFill>
                <a:latin typeface="Arial"/>
                <a:ea typeface="Arial"/>
                <a:cs typeface="Arial"/>
                <a:sym typeface="Arial"/>
              </a:rPr>
              <a:t>// Convert the increasing X-axis readings from 550 to 1023 into 0 to 255 value</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Calibri"/>
              <a:buAutoNum type="arabicPeriod"/>
            </a:pPr>
            <a:r>
              <a:rPr b="1" lang="en-US" sz="1100">
                <a:solidFill>
                  <a:srgbClr val="286491"/>
                </a:solidFill>
                <a:latin typeface="Arial"/>
                <a:ea typeface="Arial"/>
                <a:cs typeface="Arial"/>
                <a:sym typeface="Arial"/>
              </a:rPr>
              <a:t>int</a:t>
            </a:r>
            <a:r>
              <a:rPr lang="en-US" sz="1100">
                <a:solidFill>
                  <a:srgbClr val="000000"/>
                </a:solidFill>
                <a:latin typeface="Arial"/>
                <a:ea typeface="Arial"/>
                <a:cs typeface="Arial"/>
                <a:sym typeface="Arial"/>
              </a:rPr>
              <a:t> xMapped = </a:t>
            </a:r>
            <a:r>
              <a:rPr lang="en-US" sz="1100">
                <a:solidFill>
                  <a:srgbClr val="CF6A4C"/>
                </a:solidFill>
                <a:latin typeface="Arial"/>
                <a:ea typeface="Arial"/>
                <a:cs typeface="Arial"/>
                <a:sym typeface="Arial"/>
              </a:rPr>
              <a:t>map</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xAxis, </a:t>
            </a:r>
            <a:r>
              <a:rPr lang="en-US" sz="1100">
                <a:solidFill>
                  <a:srgbClr val="009999"/>
                </a:solidFill>
                <a:latin typeface="Arial"/>
                <a:ea typeface="Arial"/>
                <a:cs typeface="Arial"/>
                <a:sym typeface="Arial"/>
              </a:rPr>
              <a:t>550</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1023</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0</a:t>
            </a:r>
            <a:r>
              <a:rPr lang="en-US" sz="1100">
                <a:solidFill>
                  <a:srgbClr val="000000"/>
                </a:solidFill>
                <a:latin typeface="Arial"/>
                <a:ea typeface="Arial"/>
                <a:cs typeface="Arial"/>
                <a:sym typeface="Arial"/>
              </a:rPr>
              <a:t>, </a:t>
            </a:r>
            <a:r>
              <a:rPr lang="en-US" sz="1100">
                <a:solidFill>
                  <a:srgbClr val="009999"/>
                </a:solidFill>
                <a:latin typeface="Arial"/>
                <a:ea typeface="Arial"/>
                <a:cs typeface="Arial"/>
                <a:sym typeface="Arial"/>
              </a:rPr>
              <a:t>255</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Calibri"/>
              <a:buAutoNum type="arabicPeriod"/>
            </a:pPr>
            <a:r>
              <a:rPr lang="en-US" sz="1100">
                <a:solidFill>
                  <a:srgbClr val="9999AA"/>
                </a:solidFill>
                <a:latin typeface="Arial"/>
                <a:ea typeface="Arial"/>
                <a:cs typeface="Arial"/>
                <a:sym typeface="Arial"/>
              </a:rPr>
              <a:t>// Move right - decrease right motor speed, increase left motor speed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Calibri"/>
              <a:buAutoNum type="arabicPeriod"/>
            </a:pPr>
            <a:r>
              <a:rPr lang="en-US" sz="1100">
                <a:solidFill>
                  <a:srgbClr val="000000"/>
                </a:solidFill>
                <a:latin typeface="Arial"/>
                <a:ea typeface="Arial"/>
                <a:cs typeface="Arial"/>
                <a:sym typeface="Arial"/>
              </a:rPr>
              <a:t>motorSpeedA = motorSpeedA + xMapped;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Calibri"/>
              <a:buAutoNum type="arabicPeriod"/>
            </a:pPr>
            <a:r>
              <a:rPr lang="en-US" sz="1100">
                <a:solidFill>
                  <a:srgbClr val="000000"/>
                </a:solidFill>
                <a:latin typeface="Arial"/>
                <a:ea typeface="Arial"/>
                <a:cs typeface="Arial"/>
                <a:sym typeface="Arial"/>
              </a:rPr>
              <a:t>motorSpeedB = motorSpeedB - xMapped;</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9999AA"/>
              </a:buClr>
              <a:buSzPts val="1100"/>
              <a:buFont typeface="Calibri"/>
              <a:buAutoNum type="arabicPeriod"/>
            </a:pPr>
            <a:r>
              <a:rPr lang="en-US" sz="1100">
                <a:solidFill>
                  <a:srgbClr val="9999AA"/>
                </a:solidFill>
                <a:latin typeface="Arial"/>
                <a:ea typeface="Arial"/>
                <a:cs typeface="Arial"/>
                <a:sym typeface="Arial"/>
              </a:rPr>
              <a:t>// Confine the range from 0 to 255</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Calibri"/>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motorSpeedA &gt; </a:t>
            </a:r>
            <a:r>
              <a:rPr lang="en-US" sz="1100">
                <a:solidFill>
                  <a:srgbClr val="009999"/>
                </a:solidFill>
                <a:latin typeface="Arial"/>
                <a:ea typeface="Arial"/>
                <a:cs typeface="Arial"/>
                <a:sym typeface="Arial"/>
              </a:rPr>
              <a:t>255</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Calibri"/>
              <a:buAutoNum type="arabicPeriod"/>
            </a:pPr>
            <a:r>
              <a:rPr lang="en-US" sz="1100">
                <a:solidFill>
                  <a:srgbClr val="000000"/>
                </a:solidFill>
                <a:latin typeface="Arial"/>
                <a:ea typeface="Arial"/>
                <a:cs typeface="Arial"/>
                <a:sym typeface="Arial"/>
              </a:rPr>
              <a:t>motorSpeedA = </a:t>
            </a:r>
            <a:r>
              <a:rPr lang="en-US" sz="1100">
                <a:solidFill>
                  <a:srgbClr val="009999"/>
                </a:solidFill>
                <a:latin typeface="Arial"/>
                <a:ea typeface="Arial"/>
                <a:cs typeface="Arial"/>
                <a:sym typeface="Arial"/>
              </a:rPr>
              <a:t>255</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Calibri"/>
              <a:buAutoNum type="arabicPeriod"/>
            </a:pP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286491"/>
              </a:buClr>
              <a:buSzPts val="1100"/>
              <a:buFont typeface="Calibri"/>
              <a:buAutoNum type="arabicPeriod"/>
            </a:pPr>
            <a:r>
              <a:rPr b="1" lang="en-US" sz="1100">
                <a:solidFill>
                  <a:srgbClr val="286491"/>
                </a:solidFill>
                <a:latin typeface="Arial"/>
                <a:ea typeface="Arial"/>
                <a:cs typeface="Arial"/>
                <a:sym typeface="Arial"/>
              </a:rPr>
              <a:t>if</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motorSpeedB &lt; </a:t>
            </a:r>
            <a:r>
              <a:rPr lang="en-US" sz="1100">
                <a:solidFill>
                  <a:srgbClr val="009999"/>
                </a:solidFill>
                <a:latin typeface="Arial"/>
                <a:ea typeface="Arial"/>
                <a:cs typeface="Arial"/>
                <a:sym typeface="Arial"/>
              </a:rPr>
              <a:t>0</a:t>
            </a:r>
            <a:r>
              <a:rPr lang="en-US" sz="1100">
                <a:solidFill>
                  <a:srgbClr val="777777"/>
                </a:solidFill>
                <a:latin typeface="Arial"/>
                <a:ea typeface="Arial"/>
                <a:cs typeface="Arial"/>
                <a:sym typeface="Arial"/>
              </a:rPr>
              <a:t>)</a:t>
            </a:r>
            <a:r>
              <a:rPr lang="en-US" sz="1100">
                <a:solidFill>
                  <a:srgbClr val="000000"/>
                </a:solidFill>
                <a:latin typeface="Arial"/>
                <a:ea typeface="Arial"/>
                <a:cs typeface="Arial"/>
                <a:sym typeface="Arial"/>
              </a:rPr>
              <a:t> </a:t>
            </a: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000000"/>
              </a:buClr>
              <a:buSzPts val="1100"/>
              <a:buFont typeface="Calibri"/>
              <a:buAutoNum type="arabicPeriod"/>
            </a:pPr>
            <a:r>
              <a:rPr lang="en-US" sz="1100">
                <a:solidFill>
                  <a:srgbClr val="000000"/>
                </a:solidFill>
                <a:latin typeface="Arial"/>
                <a:ea typeface="Arial"/>
                <a:cs typeface="Arial"/>
                <a:sym typeface="Arial"/>
              </a:rPr>
              <a:t>motorSpeedB = </a:t>
            </a:r>
            <a:r>
              <a:rPr lang="en-US" sz="1100">
                <a:solidFill>
                  <a:srgbClr val="009999"/>
                </a:solidFill>
                <a:latin typeface="Arial"/>
                <a:ea typeface="Arial"/>
                <a:cs typeface="Arial"/>
                <a:sym typeface="Arial"/>
              </a:rPr>
              <a:t>0</a:t>
            </a:r>
            <a:r>
              <a:rPr lang="en-US" sz="1100">
                <a:solidFill>
                  <a:srgbClr val="000000"/>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Calibri"/>
              <a:buAutoNum type="arabicPeriod"/>
            </a:pPr>
            <a:r>
              <a:rPr lang="en-US" sz="1100">
                <a:solidFill>
                  <a:srgbClr val="777777"/>
                </a:solidFill>
                <a:latin typeface="Arial"/>
                <a:ea typeface="Arial"/>
                <a:cs typeface="Arial"/>
                <a:sym typeface="Arial"/>
              </a:rPr>
              <a:t>}</a:t>
            </a:r>
            <a:endParaRPr sz="1100">
              <a:solidFill>
                <a:srgbClr val="AAAAAA"/>
              </a:solidFill>
              <a:latin typeface="Arial"/>
              <a:ea typeface="Arial"/>
              <a:cs typeface="Arial"/>
              <a:sym typeface="Arial"/>
            </a:endParaRPr>
          </a:p>
          <a:p>
            <a:pPr indent="-69850" lvl="0" marL="0" marR="0" rtl="0" algn="l">
              <a:spcBef>
                <a:spcPts val="0"/>
              </a:spcBef>
              <a:spcAft>
                <a:spcPts val="0"/>
              </a:spcAft>
              <a:buClr>
                <a:srgbClr val="777777"/>
              </a:buClr>
              <a:buSzPts val="1100"/>
              <a:buFont typeface="Calibri"/>
              <a:buAutoNum type="arabicPeriod"/>
            </a:pPr>
            <a:r>
              <a:rPr lang="en-US" sz="1100">
                <a:solidFill>
                  <a:srgbClr val="777777"/>
                </a:solidFill>
                <a:latin typeface="Arial"/>
                <a:ea typeface="Arial"/>
                <a:cs typeface="Arial"/>
                <a:sym typeface="Arial"/>
              </a:rPr>
              <a:t>}</a:t>
            </a:r>
            <a:endParaRPr sz="1100">
              <a:solidFill>
                <a:srgbClr val="444444"/>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2019-10-21T23:48:50Z</dcterms:created>
  <dc:creator>ghanem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2013-11-06T00:00:00Z</vt:filetime>
  </property>
  <property fmtid="{D5CDD505-2E9C-101B-9397-08002B2CF9AE}" pid="3" name="Creator">
    <vt:lpwstr>Microsoft® Office PowerPoint® 2007</vt:lpwstr>
  </property>
  <property fmtid="{D5CDD505-2E9C-101B-9397-08002B2CF9AE}" pid="4" name="LastSaved">
    <vt:filetime>2019-10-21T00:00:00Z</vt:filetime>
  </property>
  <property fmtid="{D5CDD505-2E9C-101B-9397-08002B2CF9AE}" pid="5" name="ContentTypeId">
    <vt:lpwstr>0x010100627018F3D9EC5F4788BBD7794933A4F6</vt:lpwstr>
  </property>
</Properties>
</file>