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1"/>
  </p:sldMasterIdLst>
  <p:sldIdLst>
    <p:sldId id="256" r:id="rId2"/>
    <p:sldId id="257" r:id="rId3"/>
    <p:sldId id="258" r:id="rId4"/>
    <p:sldId id="259" r:id="rId5"/>
    <p:sldId id="260" r:id="rId6"/>
    <p:sldId id="261" r:id="rId7"/>
    <p:sldId id="262" r:id="rId8"/>
    <p:sldId id="263" r:id="rId9"/>
    <p:sldId id="264" r:id="rId10"/>
    <p:sldId id="265" r:id="rId11"/>
    <p:sldId id="268" r:id="rId12"/>
    <p:sldId id="267" r:id="rId13"/>
    <p:sldId id="266" r:id="rId14"/>
    <p:sldId id="269" r:id="rId15"/>
    <p:sldId id="270" r:id="rId16"/>
    <p:sldId id="271" r:id="rId17"/>
    <p:sldId id="272" r:id="rId18"/>
    <p:sldId id="273" r:id="rId19"/>
    <p:sldId id="274" r:id="rId20"/>
    <p:sldId id="27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D655D4-490D-47E1-8DBB-4C1BE0B2960F}" v="198" dt="2020-01-10T12:14:23.687"/>
    <p1510:client id="{85A9C8F9-E8A2-47BB-8940-67B3D3092B7B}" v="20" dt="2020-01-17T20:29:43.7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5" d="100"/>
          <a:sy n="75" d="100"/>
        </p:scale>
        <p:origin x="54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seel mushasha" userId="5ff4455aeeaeb7d0" providerId="Windows Live" clId="Web-{85A9C8F9-E8A2-47BB-8940-67B3D3092B7B}"/>
    <pc:docChg chg="modSld">
      <pc:chgData name="aseel mushasha" userId="5ff4455aeeaeb7d0" providerId="Windows Live" clId="Web-{85A9C8F9-E8A2-47BB-8940-67B3D3092B7B}" dt="2020-01-17T20:29:43.727" v="18" actId="1076"/>
      <pc:docMkLst>
        <pc:docMk/>
      </pc:docMkLst>
      <pc:sldChg chg="modSp">
        <pc:chgData name="aseel mushasha" userId="5ff4455aeeaeb7d0" providerId="Windows Live" clId="Web-{85A9C8F9-E8A2-47BB-8940-67B3D3092B7B}" dt="2020-01-17T20:25:57.601" v="4" actId="20577"/>
        <pc:sldMkLst>
          <pc:docMk/>
          <pc:sldMk cId="423231322" sldId="256"/>
        </pc:sldMkLst>
        <pc:spChg chg="mod">
          <ac:chgData name="aseel mushasha" userId="5ff4455aeeaeb7d0" providerId="Windows Live" clId="Web-{85A9C8F9-E8A2-47BB-8940-67B3D3092B7B}" dt="2020-01-17T20:25:57.601" v="4" actId="20577"/>
          <ac:spMkLst>
            <pc:docMk/>
            <pc:sldMk cId="423231322" sldId="256"/>
            <ac:spMk id="2" creationId="{00000000-0000-0000-0000-000000000000}"/>
          </ac:spMkLst>
        </pc:spChg>
      </pc:sldChg>
      <pc:sldChg chg="modSp">
        <pc:chgData name="aseel mushasha" userId="5ff4455aeeaeb7d0" providerId="Windows Live" clId="Web-{85A9C8F9-E8A2-47BB-8940-67B3D3092B7B}" dt="2020-01-17T20:26:14.554" v="7" actId="20577"/>
        <pc:sldMkLst>
          <pc:docMk/>
          <pc:sldMk cId="2791528853" sldId="257"/>
        </pc:sldMkLst>
        <pc:spChg chg="mod">
          <ac:chgData name="aseel mushasha" userId="5ff4455aeeaeb7d0" providerId="Windows Live" clId="Web-{85A9C8F9-E8A2-47BB-8940-67B3D3092B7B}" dt="2020-01-17T20:26:14.554" v="7" actId="20577"/>
          <ac:spMkLst>
            <pc:docMk/>
            <pc:sldMk cId="2791528853" sldId="257"/>
            <ac:spMk id="3" creationId="{00000000-0000-0000-0000-000000000000}"/>
          </ac:spMkLst>
        </pc:spChg>
      </pc:sldChg>
      <pc:sldChg chg="modSp">
        <pc:chgData name="aseel mushasha" userId="5ff4455aeeaeb7d0" providerId="Windows Live" clId="Web-{85A9C8F9-E8A2-47BB-8940-67B3D3092B7B}" dt="2020-01-17T20:27:19.695" v="11" actId="20577"/>
        <pc:sldMkLst>
          <pc:docMk/>
          <pc:sldMk cId="990507714" sldId="261"/>
        </pc:sldMkLst>
        <pc:spChg chg="mod">
          <ac:chgData name="aseel mushasha" userId="5ff4455aeeaeb7d0" providerId="Windows Live" clId="Web-{85A9C8F9-E8A2-47BB-8940-67B3D3092B7B}" dt="2020-01-17T20:27:19.695" v="11" actId="20577"/>
          <ac:spMkLst>
            <pc:docMk/>
            <pc:sldMk cId="990507714" sldId="261"/>
            <ac:spMk id="3" creationId="{00000000-0000-0000-0000-000000000000}"/>
          </ac:spMkLst>
        </pc:spChg>
      </pc:sldChg>
      <pc:sldChg chg="modSp">
        <pc:chgData name="aseel mushasha" userId="5ff4455aeeaeb7d0" providerId="Windows Live" clId="Web-{85A9C8F9-E8A2-47BB-8940-67B3D3092B7B}" dt="2020-01-17T20:28:00.430" v="16" actId="14100"/>
        <pc:sldMkLst>
          <pc:docMk/>
          <pc:sldMk cId="133438107" sldId="264"/>
        </pc:sldMkLst>
        <pc:picChg chg="mod modCrop">
          <ac:chgData name="aseel mushasha" userId="5ff4455aeeaeb7d0" providerId="Windows Live" clId="Web-{85A9C8F9-E8A2-47BB-8940-67B3D3092B7B}" dt="2020-01-17T20:28:00.430" v="16" actId="14100"/>
          <ac:picMkLst>
            <pc:docMk/>
            <pc:sldMk cId="133438107" sldId="264"/>
            <ac:picMk id="11" creationId="{00000000-0000-0000-0000-000000000000}"/>
          </ac:picMkLst>
        </pc:picChg>
      </pc:sldChg>
      <pc:sldChg chg="modSp">
        <pc:chgData name="aseel mushasha" userId="5ff4455aeeaeb7d0" providerId="Windows Live" clId="Web-{85A9C8F9-E8A2-47BB-8940-67B3D3092B7B}" dt="2020-01-17T20:29:43.727" v="18" actId="1076"/>
        <pc:sldMkLst>
          <pc:docMk/>
          <pc:sldMk cId="2792730924" sldId="269"/>
        </pc:sldMkLst>
        <pc:spChg chg="mod">
          <ac:chgData name="aseel mushasha" userId="5ff4455aeeaeb7d0" providerId="Windows Live" clId="Web-{85A9C8F9-E8A2-47BB-8940-67B3D3092B7B}" dt="2020-01-17T20:29:41.024" v="17" actId="1076"/>
          <ac:spMkLst>
            <pc:docMk/>
            <pc:sldMk cId="2792730924" sldId="269"/>
            <ac:spMk id="2" creationId="{E74E265E-ACC3-4C56-B8A7-D3AB1282416C}"/>
          </ac:spMkLst>
        </pc:spChg>
        <pc:spChg chg="mod">
          <ac:chgData name="aseel mushasha" userId="5ff4455aeeaeb7d0" providerId="Windows Live" clId="Web-{85A9C8F9-E8A2-47BB-8940-67B3D3092B7B}" dt="2020-01-17T20:29:43.727" v="18" actId="1076"/>
          <ac:spMkLst>
            <pc:docMk/>
            <pc:sldMk cId="2792730924" sldId="269"/>
            <ac:spMk id="3" creationId="{5B31BE62-5352-4482-B54C-9BC0EC9F1DF4}"/>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ar-SA"/>
              <a:t>انقر لتحرير نمط العنوان الرئيسي</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الثانوي الرئيسي</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DDA51639-B2D6-4652-B8C3-1B4C224A7BAF}" type="datetimeFigureOut">
              <a:rPr lang="en-US" dirty="0"/>
              <a:t>1/17/2020</a:t>
            </a:fld>
            <a:endParaRPr lang="en-US" dirty="0"/>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D11A6AA8-A04B-4104-9AE2-BD48D340E27F}" type="datetimeFigureOut">
              <a:rPr lang="en-US" dirty="0"/>
              <a:t>1/17/2020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ar-SA"/>
              <a:t>انقر لتحرير نمط العنوان الرئيسي</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B4E0BF79-FAC6-4A96-8DE1-F7B82E2E1652}" type="datetimeFigureOut">
              <a:rPr lang="en-US" dirty="0"/>
              <a:t>1/17/2020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82FF5DD9-2C52-442D-92E2-8072C0C3D7CD}" type="datetimeFigureOut">
              <a:rPr lang="en-US" dirty="0"/>
              <a:t>1/17/2020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ar-SA"/>
              <a:t>انقر لتحرير نمط العنوان الرئيسي</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C44961B7-6B89-48AB-966F-622E2788EECC}" type="datetimeFigureOut">
              <a:rPr lang="en-US" dirty="0"/>
              <a:t>1/17/2020</a:t>
            </a:fld>
            <a:endParaRPr lang="en-US" dirty="0"/>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1060"/>
            <a:ext cx="2112264" cy="228600"/>
          </a:xfrm>
        </p:spPr>
        <p:txBody>
          <a:bodyPr/>
          <a:lstStyle/>
          <a:p>
            <a:fld id="{4FAB73BC-B049-4115-A692-8D63A059BFB8}" type="slidenum">
              <a:rPr lang="en-US" dirty="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ar-SA"/>
              <a:t>انقر لتحرير نمط العنوان الرئيسي</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DBD3D6FB-79CC-4683-A046-BBE785BA1BED}" type="datetimeFigureOut">
              <a:rPr lang="en-US" dirty="0"/>
              <a:t>1/17/2020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9512B3E8-48F1-4B23-8498-D8A04A81EC9C}" type="datetimeFigureOut">
              <a:rPr lang="en-US" dirty="0"/>
              <a:t>1/17/2020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3" name="Date Placeholder 2"/>
          <p:cNvSpPr>
            <a:spLocks noGrp="1"/>
          </p:cNvSpPr>
          <p:nvPr>
            <p:ph type="dt" sz="half" idx="10"/>
          </p:nvPr>
        </p:nvSpPr>
        <p:spPr/>
        <p:txBody>
          <a:bodyPr/>
          <a:lstStyle/>
          <a:p>
            <a:fld id="{10B90D90-AA62-404D-A741-635B4370F9CB}" type="datetimeFigureOut">
              <a:rPr lang="en-US" dirty="0"/>
              <a:t>1/17/2020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002E4-6836-46D1-9DBB-3C27C0DD3A89}" type="datetimeFigureOut">
              <a:rPr lang="en-US" dirty="0"/>
              <a:t>1/17/2020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ar-SA"/>
              <a:t>انقر لتحرير نمط العنوان الرئيسي</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8" name="Date Placeholder 7"/>
          <p:cNvSpPr>
            <a:spLocks noGrp="1"/>
          </p:cNvSpPr>
          <p:nvPr>
            <p:ph type="dt" sz="half" idx="10"/>
          </p:nvPr>
        </p:nvSpPr>
        <p:spPr/>
        <p:txBody>
          <a:bodyPr/>
          <a:lstStyle/>
          <a:p>
            <a:fld id="{1CF131DD-A141-4471-BCF9-C6073EDD7E20}" type="datetimeFigureOut">
              <a:rPr lang="en-US" dirty="0"/>
              <a:t>1/17/2020</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مع تسمية توضيحية">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ar-SA"/>
              <a:t>انقر لتحرير نمط العنوان الرئيسي</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AB334A90-EB03-42F3-8859-2C2B2724C058}" type="datetimeFigureOut">
              <a:rPr lang="en-US" dirty="0"/>
              <a:t>1/17/2020</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ar-SA"/>
              <a:t>انقر لتحرير نمط العنوان الرئيسي</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CBC48EC7-AF6A-48D3-8284-14BACBEBDD84}" type="datetimeFigureOut">
              <a:rPr lang="en-US" dirty="0"/>
              <a:t>1/17/2020</a:t>
            </a:fld>
            <a:endParaRPr lang="en-US" dirty="0"/>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r>
              <a:rPr lang="en-US" sz="2800"/>
              <a:t>Chapter 4 </a:t>
            </a:r>
            <a:br>
              <a:rPr lang="en-US" sz="2800" dirty="0"/>
            </a:br>
            <a:r>
              <a:rPr lang="en-US" sz="2800" dirty="0"/>
              <a:t>language intervention for infants and preschool children </a:t>
            </a:r>
          </a:p>
        </p:txBody>
      </p:sp>
      <p:sp>
        <p:nvSpPr>
          <p:cNvPr id="3" name="عنوان فرعي 2"/>
          <p:cNvSpPr>
            <a:spLocks noGrp="1"/>
          </p:cNvSpPr>
          <p:nvPr>
            <p:ph type="subTitle" idx="1"/>
          </p:nvPr>
        </p:nvSpPr>
        <p:spPr/>
        <p:txBody>
          <a:bodyPr vert="horz" lIns="91440" tIns="45720" rIns="91440" bIns="45720" rtlCol="0" anchor="t">
            <a:normAutofit/>
          </a:bodyPr>
          <a:lstStyle/>
          <a:p>
            <a:r>
              <a:rPr lang="en-US" dirty="0"/>
              <a:t>Hiba + Aseel </a:t>
            </a:r>
            <a:r>
              <a:rPr lang="en-US" dirty="0" err="1"/>
              <a:t>Mushasha</a:t>
            </a:r>
          </a:p>
        </p:txBody>
      </p:sp>
    </p:spTree>
    <p:extLst>
      <p:ext uri="{BB962C8B-B14F-4D97-AF65-F5344CB8AC3E}">
        <p14:creationId xmlns:p14="http://schemas.microsoft.com/office/powerpoint/2010/main" val="4232313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67313" y="217714"/>
            <a:ext cx="6386285" cy="7175672"/>
          </a:xfrm>
          <a:prstGeom prst="rect">
            <a:avLst/>
          </a:prstGeom>
        </p:spPr>
      </p:pic>
    </p:spTree>
    <p:extLst>
      <p:ext uri="{BB962C8B-B14F-4D97-AF65-F5344CB8AC3E}">
        <p14:creationId xmlns:p14="http://schemas.microsoft.com/office/powerpoint/2010/main" val="457944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09143" y="-393035"/>
            <a:ext cx="6125028" cy="8475225"/>
          </a:xfrm>
        </p:spPr>
      </p:pic>
    </p:spTree>
    <p:extLst>
      <p:ext uri="{BB962C8B-B14F-4D97-AF65-F5344CB8AC3E}">
        <p14:creationId xmlns:p14="http://schemas.microsoft.com/office/powerpoint/2010/main" val="29655713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4" name="عنصر نائب للمحتوى 3"/>
          <p:cNvPicPr>
            <a:picLocks noGrp="1" noChangeAspect="1"/>
          </p:cNvPicPr>
          <p:nvPr>
            <p:ph idx="1"/>
          </p:nvPr>
        </p:nvPicPr>
        <p:blipFill>
          <a:blip r:embed="rId2"/>
          <a:stretch>
            <a:fillRect/>
          </a:stretch>
        </p:blipFill>
        <p:spPr>
          <a:xfrm>
            <a:off x="3585029" y="409265"/>
            <a:ext cx="5021942" cy="6724993"/>
          </a:xfrm>
          <a:prstGeom prst="rect">
            <a:avLst/>
          </a:prstGeom>
        </p:spPr>
      </p:pic>
    </p:spTree>
    <p:extLst>
      <p:ext uri="{BB962C8B-B14F-4D97-AF65-F5344CB8AC3E}">
        <p14:creationId xmlns:p14="http://schemas.microsoft.com/office/powerpoint/2010/main" val="1569352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85144" y="-159657"/>
            <a:ext cx="6357256" cy="7202282"/>
          </a:xfrm>
          <a:prstGeom prst="rect">
            <a:avLst/>
          </a:prstGeom>
        </p:spPr>
      </p:pic>
    </p:spTree>
    <p:extLst>
      <p:ext uri="{BB962C8B-B14F-4D97-AF65-F5344CB8AC3E}">
        <p14:creationId xmlns:p14="http://schemas.microsoft.com/office/powerpoint/2010/main" val="39159467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E265E-ACC3-4C56-B8A7-D3AB1282416C}"/>
              </a:ext>
            </a:extLst>
          </p:cNvPr>
          <p:cNvSpPr>
            <a:spLocks noGrp="1"/>
          </p:cNvSpPr>
          <p:nvPr>
            <p:ph type="title"/>
          </p:nvPr>
        </p:nvSpPr>
        <p:spPr>
          <a:xfrm>
            <a:off x="260498" y="819803"/>
            <a:ext cx="10962167" cy="1371600"/>
          </a:xfrm>
        </p:spPr>
        <p:txBody>
          <a:bodyPr>
            <a:normAutofit fontScale="90000"/>
          </a:bodyPr>
          <a:lstStyle/>
          <a:p>
            <a:r>
              <a:rPr lang="en-US" b="1"/>
              <a:t>TREATMENT APPROACHES FOR INFANTS, TODDLERS, AND PRESCHOOLERS</a:t>
            </a:r>
            <a:endParaRPr lang="en-US"/>
          </a:p>
        </p:txBody>
      </p:sp>
      <p:sp>
        <p:nvSpPr>
          <p:cNvPr id="3" name="Content Placeholder 2">
            <a:extLst>
              <a:ext uri="{FF2B5EF4-FFF2-40B4-BE49-F238E27FC236}">
                <a16:creationId xmlns:a16="http://schemas.microsoft.com/office/drawing/2014/main" id="{5B31BE62-5352-4482-B54C-9BC0EC9F1DF4}"/>
              </a:ext>
            </a:extLst>
          </p:cNvPr>
          <p:cNvSpPr>
            <a:spLocks noGrp="1"/>
          </p:cNvSpPr>
          <p:nvPr>
            <p:ph idx="1"/>
          </p:nvPr>
        </p:nvSpPr>
        <p:spPr>
          <a:xfrm>
            <a:off x="641498" y="2563864"/>
            <a:ext cx="10058400" cy="3931920"/>
          </a:xfrm>
        </p:spPr>
        <p:txBody>
          <a:bodyPr vert="horz" lIns="91440" tIns="45720" rIns="91440" bIns="45720" rtlCol="0" anchor="t">
            <a:normAutofit/>
          </a:bodyPr>
          <a:lstStyle/>
          <a:p>
            <a:pPr>
              <a:spcBef>
                <a:spcPts val="1000"/>
              </a:spcBef>
            </a:pPr>
            <a:r>
              <a:rPr lang="en-US" dirty="0"/>
              <a:t> These approaches emphasize the provision of intervention in naturalistic contexts. This means that children/students are engaged in authentic, meaningful activities that are functionally linked to their daily activities.</a:t>
            </a:r>
            <a:endParaRPr lang="en-US" dirty="0">
              <a:ea typeface="+mn-lt"/>
              <a:cs typeface="+mn-lt"/>
            </a:endParaRPr>
          </a:p>
          <a:p>
            <a:pPr>
              <a:spcBef>
                <a:spcPts val="1000"/>
              </a:spcBef>
            </a:pPr>
            <a:r>
              <a:rPr lang="en-US" dirty="0"/>
              <a:t>Several basic remediation approaches are described in the following sections. </a:t>
            </a:r>
            <a:endParaRPr lang="en-US" dirty="0">
              <a:ea typeface="+mn-lt"/>
              <a:cs typeface="+mn-lt"/>
            </a:endParaRPr>
          </a:p>
          <a:p>
            <a:pPr>
              <a:spcBef>
                <a:spcPts val="1000"/>
              </a:spcBef>
            </a:pPr>
            <a:r>
              <a:rPr lang="en-US" dirty="0"/>
              <a:t>They can be used in combination and are appropriate for a variety of service models, including Response to Intervention (RTI), other collaborative approaches, and small-group/individual therapy.</a:t>
            </a:r>
          </a:p>
        </p:txBody>
      </p:sp>
    </p:spTree>
    <p:extLst>
      <p:ext uri="{BB962C8B-B14F-4D97-AF65-F5344CB8AC3E}">
        <p14:creationId xmlns:p14="http://schemas.microsoft.com/office/powerpoint/2010/main" val="27927309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C1A8C-A111-4C62-808A-2F9D831689E1}"/>
              </a:ext>
            </a:extLst>
          </p:cNvPr>
          <p:cNvSpPr>
            <a:spLocks noGrp="1"/>
          </p:cNvSpPr>
          <p:nvPr>
            <p:ph type="title"/>
          </p:nvPr>
        </p:nvSpPr>
        <p:spPr/>
        <p:txBody>
          <a:bodyPr/>
          <a:lstStyle/>
          <a:p>
            <a:r>
              <a:rPr lang="en-US" b="1">
                <a:ea typeface="+mj-lt"/>
                <a:cs typeface="+mj-lt"/>
              </a:rPr>
              <a:t>Focused Stimulation</a:t>
            </a:r>
            <a:endParaRPr lang="en-US"/>
          </a:p>
        </p:txBody>
      </p:sp>
      <p:sp>
        <p:nvSpPr>
          <p:cNvPr id="3" name="Content Placeholder 2">
            <a:extLst>
              <a:ext uri="{FF2B5EF4-FFF2-40B4-BE49-F238E27FC236}">
                <a16:creationId xmlns:a16="http://schemas.microsoft.com/office/drawing/2014/main" id="{5C99D06B-C3F2-4BF1-AE1A-D04507BF7000}"/>
              </a:ext>
            </a:extLst>
          </p:cNvPr>
          <p:cNvSpPr>
            <a:spLocks noGrp="1"/>
          </p:cNvSpPr>
          <p:nvPr>
            <p:ph idx="1"/>
          </p:nvPr>
        </p:nvSpPr>
        <p:spPr/>
        <p:txBody>
          <a:bodyPr vert="horz" lIns="91440" tIns="45720" rIns="91440" bIns="45720" rtlCol="0" anchor="t">
            <a:normAutofit/>
          </a:bodyPr>
          <a:lstStyle/>
          <a:p>
            <a:pPr>
              <a:spcBef>
                <a:spcPts val="1000"/>
              </a:spcBef>
            </a:pPr>
            <a:r>
              <a:rPr lang="en-US" dirty="0"/>
              <a:t>In this approach, the clinician provides concentrated exposure to a target form in a variety of contexts (e.g., individual words, embedded in sentences or short stories). The clinician preselects a linguistic target and produces it in high concentration throughout natural and meaningful adult–child interactions. Because the focus is on comprehension, the child is not required to produce the linguistic form. This approach can encompass a wide variety of targets, including vocabulary, grammatical morphemes, and syntax.</a:t>
            </a:r>
            <a:endParaRPr lang="en-US" dirty="0">
              <a:ea typeface="+mn-lt"/>
              <a:cs typeface="+mn-lt"/>
            </a:endParaRPr>
          </a:p>
          <a:p>
            <a:pPr>
              <a:spcBef>
                <a:spcPts val="1000"/>
              </a:spcBef>
            </a:pPr>
            <a:endParaRPr lang="en-US" dirty="0">
              <a:ea typeface="+mn-lt"/>
              <a:cs typeface="+mn-lt"/>
            </a:endParaRPr>
          </a:p>
          <a:p>
            <a:endParaRPr lang="en-US" dirty="0"/>
          </a:p>
          <a:p>
            <a:endParaRPr lang="en-US" dirty="0"/>
          </a:p>
        </p:txBody>
      </p:sp>
    </p:spTree>
    <p:extLst>
      <p:ext uri="{BB962C8B-B14F-4D97-AF65-F5344CB8AC3E}">
        <p14:creationId xmlns:p14="http://schemas.microsoft.com/office/powerpoint/2010/main" val="36383611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1014B-FC6A-4CA5-BE28-ACC1378E375B}"/>
              </a:ext>
            </a:extLst>
          </p:cNvPr>
          <p:cNvSpPr>
            <a:spLocks noGrp="1"/>
          </p:cNvSpPr>
          <p:nvPr>
            <p:ph type="title"/>
          </p:nvPr>
        </p:nvSpPr>
        <p:spPr/>
        <p:txBody>
          <a:bodyPr/>
          <a:lstStyle/>
          <a:p>
            <a:r>
              <a:rPr lang="en-US" b="1">
                <a:ea typeface="+mj-lt"/>
                <a:cs typeface="+mj-lt"/>
              </a:rPr>
              <a:t>Incidental Teaching</a:t>
            </a:r>
            <a:endParaRPr lang="en-US"/>
          </a:p>
        </p:txBody>
      </p:sp>
      <p:sp>
        <p:nvSpPr>
          <p:cNvPr id="3" name="Content Placeholder 2">
            <a:extLst>
              <a:ext uri="{FF2B5EF4-FFF2-40B4-BE49-F238E27FC236}">
                <a16:creationId xmlns:a16="http://schemas.microsoft.com/office/drawing/2014/main" id="{D8113827-F266-425D-8E02-C71EA6521C4E}"/>
              </a:ext>
            </a:extLst>
          </p:cNvPr>
          <p:cNvSpPr>
            <a:spLocks noGrp="1"/>
          </p:cNvSpPr>
          <p:nvPr>
            <p:ph idx="1"/>
          </p:nvPr>
        </p:nvSpPr>
        <p:spPr/>
        <p:txBody>
          <a:bodyPr vert="horz" lIns="91440" tIns="45720" rIns="91440" bIns="45720" rtlCol="0" anchor="t">
            <a:normAutofit/>
          </a:bodyPr>
          <a:lstStyle/>
          <a:p>
            <a:r>
              <a:rPr lang="en-US" dirty="0"/>
              <a:t>This is a naturalistic approach that encourages a child to initiate communication by arranging the environment to increase the likelihood that the child will produce a verbal or nonverbal intervention target. The child’s successful communicative attempts are rewarded through natural consequences such as a requested object or event. The clinician also responds to the child’s communicative attempts with requests for expansion or elaboration. Variations of incidental teaching include milieu  and time-delay approaches .</a:t>
            </a:r>
          </a:p>
        </p:txBody>
      </p:sp>
    </p:spTree>
    <p:extLst>
      <p:ext uri="{BB962C8B-B14F-4D97-AF65-F5344CB8AC3E}">
        <p14:creationId xmlns:p14="http://schemas.microsoft.com/office/powerpoint/2010/main" val="20829448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DB262-F799-4233-9123-11EEF8D02609}"/>
              </a:ext>
            </a:extLst>
          </p:cNvPr>
          <p:cNvSpPr>
            <a:spLocks noGrp="1"/>
          </p:cNvSpPr>
          <p:nvPr>
            <p:ph type="title"/>
          </p:nvPr>
        </p:nvSpPr>
        <p:spPr>
          <a:xfrm>
            <a:off x="659219" y="819803"/>
            <a:ext cx="10590027" cy="1371600"/>
          </a:xfrm>
        </p:spPr>
        <p:txBody>
          <a:bodyPr>
            <a:normAutofit fontScale="90000"/>
          </a:bodyPr>
          <a:lstStyle/>
          <a:p>
            <a:r>
              <a:rPr lang="en-US" b="1" err="1"/>
              <a:t>Floortime</a:t>
            </a:r>
            <a:r>
              <a:rPr lang="en-US" b="1"/>
              <a:t>/Developmental, Individual Difference, Relationship-Based</a:t>
            </a:r>
            <a:endParaRPr lang="en-US"/>
          </a:p>
        </p:txBody>
      </p:sp>
      <p:sp>
        <p:nvSpPr>
          <p:cNvPr id="3" name="Content Placeholder 2">
            <a:extLst>
              <a:ext uri="{FF2B5EF4-FFF2-40B4-BE49-F238E27FC236}">
                <a16:creationId xmlns:a16="http://schemas.microsoft.com/office/drawing/2014/main" id="{F4C41BD5-9A23-42B8-AFF8-9940FF003342}"/>
              </a:ext>
            </a:extLst>
          </p:cNvPr>
          <p:cNvSpPr>
            <a:spLocks noGrp="1"/>
          </p:cNvSpPr>
          <p:nvPr>
            <p:ph idx="1"/>
          </p:nvPr>
        </p:nvSpPr>
        <p:spPr>
          <a:xfrm>
            <a:off x="1066800" y="2829678"/>
            <a:ext cx="10058400" cy="3931920"/>
          </a:xfrm>
        </p:spPr>
        <p:txBody>
          <a:bodyPr vert="horz" lIns="91440" tIns="45720" rIns="91440" bIns="45720" rtlCol="0" anchor="t">
            <a:normAutofit/>
          </a:bodyPr>
          <a:lstStyle/>
          <a:p>
            <a:r>
              <a:rPr lang="en-US" dirty="0"/>
              <a:t>This approach to intervention focuses on building the foundations of social, emotional, and intellectual capacities in young children rather than targeting isolated behaviors or skills. It encourages socially appropriate child-initiated interactions with emphasis on developmental milestones, individual differences, and the relationship between the child and others in the environment. A critical component of this model is family engagement.</a:t>
            </a:r>
          </a:p>
        </p:txBody>
      </p:sp>
    </p:spTree>
    <p:extLst>
      <p:ext uri="{BB962C8B-B14F-4D97-AF65-F5344CB8AC3E}">
        <p14:creationId xmlns:p14="http://schemas.microsoft.com/office/powerpoint/2010/main" val="5605042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4F7AE-B97E-46C6-932B-13F6A7FE8C7E}"/>
              </a:ext>
            </a:extLst>
          </p:cNvPr>
          <p:cNvSpPr>
            <a:spLocks noGrp="1"/>
          </p:cNvSpPr>
          <p:nvPr>
            <p:ph type="title"/>
          </p:nvPr>
        </p:nvSpPr>
        <p:spPr/>
        <p:txBody>
          <a:bodyPr/>
          <a:lstStyle/>
          <a:p>
            <a:r>
              <a:rPr lang="en-US" b="1">
                <a:ea typeface="+mj-lt"/>
                <a:cs typeface="+mj-lt"/>
              </a:rPr>
              <a:t>Family-Centered</a:t>
            </a:r>
            <a:endParaRPr lang="en-US"/>
          </a:p>
        </p:txBody>
      </p:sp>
      <p:sp>
        <p:nvSpPr>
          <p:cNvPr id="3" name="Content Placeholder 2">
            <a:extLst>
              <a:ext uri="{FF2B5EF4-FFF2-40B4-BE49-F238E27FC236}">
                <a16:creationId xmlns:a16="http://schemas.microsoft.com/office/drawing/2014/main" id="{4BF00A10-7815-4A1F-A9AA-B4FDAFF5919D}"/>
              </a:ext>
            </a:extLst>
          </p:cNvPr>
          <p:cNvSpPr>
            <a:spLocks noGrp="1"/>
          </p:cNvSpPr>
          <p:nvPr>
            <p:ph idx="1"/>
          </p:nvPr>
        </p:nvSpPr>
        <p:spPr/>
        <p:txBody>
          <a:bodyPr vert="horz" lIns="91440" tIns="45720" rIns="91440" bIns="45720" rtlCol="0" anchor="t">
            <a:normAutofit/>
          </a:bodyPr>
          <a:lstStyle/>
          <a:p>
            <a:r>
              <a:rPr lang="en-US" dirty="0"/>
              <a:t>This approach trains parents and other caregivers to foster the development of language and communication in naturalistic contexts such as the home setting. The SLP functions in an indirect or educational capacity with family members, helping them become the “change agents” for their child. These programs may focus on improving the child’s communication skills and/or improving the adult family members’ ability to engage in mutually reinforcing communicative interactions with their child.</a:t>
            </a:r>
          </a:p>
          <a:p>
            <a:endParaRPr lang="en-US" dirty="0"/>
          </a:p>
        </p:txBody>
      </p:sp>
    </p:spTree>
    <p:extLst>
      <p:ext uri="{BB962C8B-B14F-4D97-AF65-F5344CB8AC3E}">
        <p14:creationId xmlns:p14="http://schemas.microsoft.com/office/powerpoint/2010/main" val="23089451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32129-BB63-4C6C-89D4-CBC6A39F5489}"/>
              </a:ext>
            </a:extLst>
          </p:cNvPr>
          <p:cNvSpPr>
            <a:spLocks noGrp="1"/>
          </p:cNvSpPr>
          <p:nvPr>
            <p:ph type="title"/>
          </p:nvPr>
        </p:nvSpPr>
        <p:spPr>
          <a:xfrm>
            <a:off x="357963" y="642594"/>
            <a:ext cx="11511516" cy="1371600"/>
          </a:xfrm>
        </p:spPr>
        <p:txBody>
          <a:bodyPr>
            <a:normAutofit fontScale="90000"/>
          </a:bodyPr>
          <a:lstStyle/>
          <a:p>
            <a:r>
              <a:rPr lang="en-US" b="1"/>
              <a:t>EMERGENT LITERACY INTERVENTION (BIRTH THROUGH PRESCHOOL YEARS)</a:t>
            </a:r>
            <a:endParaRPr lang="en-US"/>
          </a:p>
        </p:txBody>
      </p:sp>
      <p:sp>
        <p:nvSpPr>
          <p:cNvPr id="3" name="Content Placeholder 2">
            <a:extLst>
              <a:ext uri="{FF2B5EF4-FFF2-40B4-BE49-F238E27FC236}">
                <a16:creationId xmlns:a16="http://schemas.microsoft.com/office/drawing/2014/main" id="{DF86ED7B-1C33-4D81-BD3E-22751E45A393}"/>
              </a:ext>
            </a:extLst>
          </p:cNvPr>
          <p:cNvSpPr>
            <a:spLocks noGrp="1"/>
          </p:cNvSpPr>
          <p:nvPr>
            <p:ph idx="1"/>
          </p:nvPr>
        </p:nvSpPr>
        <p:spPr/>
        <p:txBody>
          <a:bodyPr vert="horz" lIns="91440" tIns="45720" rIns="91440" bIns="45720" rtlCol="0" anchor="t">
            <a:normAutofit/>
          </a:bodyPr>
          <a:lstStyle/>
          <a:p>
            <a:pPr>
              <a:spcBef>
                <a:spcPts val="1000"/>
              </a:spcBef>
            </a:pPr>
            <a:r>
              <a:rPr lang="en-US" dirty="0"/>
              <a:t>The overall goal of emergent literacy intervention is to promote oral and print-knowledge skills that are associated with the ability to successfully learn reading and writing skills. </a:t>
            </a:r>
            <a:endParaRPr lang="en-US">
              <a:ea typeface="+mn-lt"/>
              <a:cs typeface="+mn-lt"/>
            </a:endParaRPr>
          </a:p>
          <a:p>
            <a:pPr>
              <a:spcBef>
                <a:spcPts val="1000"/>
              </a:spcBef>
            </a:pPr>
            <a:r>
              <a:rPr lang="en-US" dirty="0"/>
              <a:t>This goal addresses the significant reciprocal relationship between early intervention and academic achievement. </a:t>
            </a:r>
            <a:endParaRPr lang="en-US" dirty="0">
              <a:ea typeface="+mn-lt"/>
              <a:cs typeface="+mn-lt"/>
            </a:endParaRPr>
          </a:p>
          <a:p>
            <a:pPr>
              <a:spcBef>
                <a:spcPts val="1000"/>
              </a:spcBef>
            </a:pPr>
            <a:r>
              <a:rPr lang="en-US" dirty="0"/>
              <a:t>Indirect roles encompass collaborative consultation with others, professional staff development, parent/community education, and curricular policy recommendations regarding the critical nature of emergent literacy skill acquisition for all children.</a:t>
            </a:r>
            <a:endParaRPr lang="en-US" dirty="0">
              <a:ea typeface="+mn-lt"/>
              <a:cs typeface="+mn-lt"/>
            </a:endParaRPr>
          </a:p>
          <a:p>
            <a:pPr>
              <a:spcBef>
                <a:spcPts val="1000"/>
              </a:spcBef>
            </a:pPr>
            <a:r>
              <a:rPr lang="en-US" dirty="0"/>
              <a:t>There are several other components of emergent literacy, each of which can be used as an avenue to increase a child’s print knowledge. Following are five main areas, accompanied by instructional guidelines .</a:t>
            </a:r>
          </a:p>
        </p:txBody>
      </p:sp>
    </p:spTree>
    <p:extLst>
      <p:ext uri="{BB962C8B-B14F-4D97-AF65-F5344CB8AC3E}">
        <p14:creationId xmlns:p14="http://schemas.microsoft.com/office/powerpoint/2010/main" val="3246047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	</a:t>
            </a:r>
          </a:p>
        </p:txBody>
      </p:sp>
      <p:sp>
        <p:nvSpPr>
          <p:cNvPr id="3" name="عنصر نائب للمحتوى 2"/>
          <p:cNvSpPr>
            <a:spLocks noGrp="1"/>
          </p:cNvSpPr>
          <p:nvPr>
            <p:ph idx="1"/>
          </p:nvPr>
        </p:nvSpPr>
        <p:spPr>
          <a:xfrm>
            <a:off x="443753" y="524435"/>
            <a:ext cx="10681447" cy="5577841"/>
          </a:xfrm>
        </p:spPr>
        <p:txBody>
          <a:bodyPr vert="horz" lIns="91440" tIns="45720" rIns="91440" bIns="45720" rtlCol="0" anchor="t">
            <a:normAutofit/>
          </a:bodyPr>
          <a:lstStyle/>
          <a:p>
            <a:r>
              <a:rPr lang="en-US" b="1" dirty="0"/>
              <a:t>Grammatical classification of the first 50 words produced </a:t>
            </a:r>
          </a:p>
          <a:p>
            <a:r>
              <a:rPr lang="en-US" dirty="0"/>
              <a:t>Nominals : 50%,  </a:t>
            </a:r>
            <a:r>
              <a:rPr lang="en-US" dirty="0" err="1"/>
              <a:t>eg</a:t>
            </a:r>
            <a:r>
              <a:rPr lang="en-US" dirty="0"/>
              <a:t> :  </a:t>
            </a:r>
            <a:r>
              <a:rPr lang="en-US" i="1" dirty="0"/>
              <a:t>milk, dog, car. </a:t>
            </a:r>
          </a:p>
          <a:p>
            <a:r>
              <a:rPr lang="en-US" dirty="0"/>
              <a:t>Action words : 11–14% , </a:t>
            </a:r>
            <a:r>
              <a:rPr lang="en-US" dirty="0" err="1"/>
              <a:t>eg</a:t>
            </a:r>
            <a:r>
              <a:rPr lang="en-US" dirty="0"/>
              <a:t>:  </a:t>
            </a:r>
            <a:r>
              <a:rPr lang="en-US" i="1" dirty="0"/>
              <a:t>give, do, up, bye-bye.</a:t>
            </a:r>
          </a:p>
          <a:p>
            <a:r>
              <a:rPr lang="en-US" dirty="0"/>
              <a:t>Modifiers:  14–19 % . </a:t>
            </a:r>
            <a:r>
              <a:rPr lang="en-US" dirty="0" err="1"/>
              <a:t>Eg</a:t>
            </a:r>
            <a:r>
              <a:rPr lang="en-US" dirty="0"/>
              <a:t>:  </a:t>
            </a:r>
            <a:r>
              <a:rPr lang="en-US" i="1" dirty="0"/>
              <a:t>mine, no dirty.</a:t>
            </a:r>
          </a:p>
          <a:p>
            <a:r>
              <a:rPr lang="en-US" dirty="0"/>
              <a:t>Personal/social  : 10%. </a:t>
            </a:r>
            <a:r>
              <a:rPr lang="en-US" dirty="0" err="1"/>
              <a:t>Eg</a:t>
            </a:r>
            <a:r>
              <a:rPr lang="en-US" dirty="0"/>
              <a:t> : </a:t>
            </a:r>
            <a:r>
              <a:rPr lang="en-US" i="1" dirty="0"/>
              <a:t>no, please.</a:t>
            </a:r>
          </a:p>
          <a:p>
            <a:r>
              <a:rPr lang="en-US" dirty="0"/>
              <a:t>Functional :  4 %. </a:t>
            </a:r>
            <a:r>
              <a:rPr lang="en-US" dirty="0" err="1"/>
              <a:t>Eg</a:t>
            </a:r>
            <a:r>
              <a:rPr lang="en-US" dirty="0"/>
              <a:t>: </a:t>
            </a:r>
            <a:r>
              <a:rPr lang="en-US" i="1" dirty="0"/>
              <a:t>this, for. </a:t>
            </a:r>
          </a:p>
          <a:p>
            <a:r>
              <a:rPr lang="en-US" b="1" i="1" dirty="0"/>
              <a:t>Expressive vocabulary growth : </a:t>
            </a:r>
          </a:p>
          <a:p>
            <a:r>
              <a:rPr lang="en-US" b="1" dirty="0"/>
              <a:t>Age  :  Number  of Words</a:t>
            </a:r>
          </a:p>
          <a:p>
            <a:r>
              <a:rPr lang="en-US" dirty="0"/>
              <a:t>15 months :  4–6</a:t>
            </a:r>
          </a:p>
          <a:p>
            <a:r>
              <a:rPr lang="en-US" dirty="0"/>
              <a:t>18 months : 20–50</a:t>
            </a:r>
          </a:p>
          <a:p>
            <a:r>
              <a:rPr lang="en-US" dirty="0"/>
              <a:t>24 months  : 200–300</a:t>
            </a:r>
          </a:p>
          <a:p>
            <a:r>
              <a:rPr lang="en-US" dirty="0"/>
              <a:t>3 years  : 900–1,000</a:t>
            </a:r>
          </a:p>
          <a:p>
            <a:r>
              <a:rPr lang="en-US" dirty="0"/>
              <a:t>4 years:  1,500–1,600</a:t>
            </a:r>
          </a:p>
          <a:p>
            <a:r>
              <a:rPr lang="en-US" dirty="0"/>
              <a:t>5 years :  2,100–2,200</a:t>
            </a:r>
          </a:p>
        </p:txBody>
      </p:sp>
    </p:spTree>
    <p:extLst>
      <p:ext uri="{BB962C8B-B14F-4D97-AF65-F5344CB8AC3E}">
        <p14:creationId xmlns:p14="http://schemas.microsoft.com/office/powerpoint/2010/main" val="27915288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ED0FF-3EA5-4FFE-B861-D72EA5C5348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C7829AE-8EB0-4B15-AA2C-0FCA78FE71FE}"/>
              </a:ext>
            </a:extLst>
          </p:cNvPr>
          <p:cNvSpPr>
            <a:spLocks noGrp="1"/>
          </p:cNvSpPr>
          <p:nvPr>
            <p:ph idx="1"/>
          </p:nvPr>
        </p:nvSpPr>
        <p:spPr/>
        <p:txBody>
          <a:bodyPr vert="horz" lIns="91440" tIns="45720" rIns="91440" bIns="45720" rtlCol="0" anchor="t">
            <a:normAutofit/>
          </a:bodyPr>
          <a:lstStyle/>
          <a:p>
            <a:pPr>
              <a:spcBef>
                <a:spcPts val="1000"/>
              </a:spcBef>
            </a:pPr>
            <a:r>
              <a:rPr lang="en-US" b="1" i="1" dirty="0"/>
              <a:t>Shared Book-Reading and Sense of Story</a:t>
            </a:r>
            <a:endParaRPr lang="en-US" dirty="0">
              <a:ea typeface="+mn-lt"/>
              <a:cs typeface="+mn-lt"/>
            </a:endParaRPr>
          </a:p>
          <a:p>
            <a:pPr>
              <a:spcBef>
                <a:spcPts val="1000"/>
              </a:spcBef>
            </a:pPr>
            <a:r>
              <a:rPr lang="en-US" b="1" i="1" dirty="0"/>
              <a:t>Phonological Awareness</a:t>
            </a:r>
            <a:endParaRPr lang="en-US" dirty="0">
              <a:ea typeface="+mn-lt"/>
              <a:cs typeface="+mn-lt"/>
            </a:endParaRPr>
          </a:p>
          <a:p>
            <a:pPr>
              <a:spcBef>
                <a:spcPts val="1000"/>
              </a:spcBef>
            </a:pPr>
            <a:r>
              <a:rPr lang="en-US" b="1" i="1" dirty="0"/>
              <a:t>Alphabetic Letter Name and Sound Knowledge</a:t>
            </a:r>
            <a:endParaRPr lang="en-US" dirty="0">
              <a:ea typeface="+mn-lt"/>
              <a:cs typeface="+mn-lt"/>
            </a:endParaRPr>
          </a:p>
          <a:p>
            <a:pPr>
              <a:spcBef>
                <a:spcPts val="1000"/>
              </a:spcBef>
            </a:pPr>
            <a:r>
              <a:rPr lang="en-US" b="1" i="1" dirty="0"/>
              <a:t>Adult Modeling of Literacy Activities</a:t>
            </a:r>
            <a:endParaRPr lang="en-US" dirty="0">
              <a:ea typeface="+mn-lt"/>
              <a:cs typeface="+mn-lt"/>
            </a:endParaRPr>
          </a:p>
          <a:p>
            <a:pPr>
              <a:spcBef>
                <a:spcPts val="1000"/>
              </a:spcBef>
            </a:pPr>
            <a:r>
              <a:rPr lang="en-US" b="1" i="1" dirty="0"/>
              <a:t>Experience with Writing Materials</a:t>
            </a:r>
            <a:endParaRPr lang="en-US" dirty="0">
              <a:ea typeface="+mn-lt"/>
              <a:cs typeface="+mn-lt"/>
            </a:endParaRPr>
          </a:p>
          <a:p>
            <a:pPr marL="342900" indent="-342900">
              <a:spcBef>
                <a:spcPts val="1000"/>
              </a:spcBef>
              <a:buAutoNum type="arabicPeriod"/>
            </a:pPr>
            <a:endParaRPr lang="en-US" dirty="0">
              <a:ea typeface="+mn-lt"/>
              <a:cs typeface="+mn-lt"/>
            </a:endParaRPr>
          </a:p>
          <a:p>
            <a:r>
              <a:rPr lang="en-US" dirty="0"/>
              <a:t>Note:  read from book the </a:t>
            </a:r>
            <a:r>
              <a:rPr lang="en-US" dirty="0">
                <a:ea typeface="+mn-lt"/>
                <a:cs typeface="+mn-lt"/>
              </a:rPr>
              <a:t>instructional guidelines and the examples. </a:t>
            </a:r>
          </a:p>
        </p:txBody>
      </p:sp>
    </p:spTree>
    <p:extLst>
      <p:ext uri="{BB962C8B-B14F-4D97-AF65-F5344CB8AC3E}">
        <p14:creationId xmlns:p14="http://schemas.microsoft.com/office/powerpoint/2010/main" val="2329151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r>
              <a:rPr lang="en-US" sz="2800" dirty="0"/>
              <a:t>children’s early vocabularies express a basic set of </a:t>
            </a:r>
            <a:r>
              <a:rPr lang="en-US" sz="2800" b="1" dirty="0">
                <a:solidFill>
                  <a:srgbClr val="FF0000"/>
                </a:solidFill>
              </a:rPr>
              <a:t>semantic</a:t>
            </a:r>
            <a:r>
              <a:rPr lang="ar-SA" sz="2800" b="1" dirty="0">
                <a:solidFill>
                  <a:srgbClr val="FF0000"/>
                </a:solidFill>
              </a:rPr>
              <a:t> </a:t>
            </a:r>
            <a:r>
              <a:rPr lang="en-US" sz="2800" b="1" dirty="0">
                <a:solidFill>
                  <a:srgbClr val="FF0000"/>
                </a:solidFill>
              </a:rPr>
              <a:t>functions </a:t>
            </a:r>
            <a:r>
              <a:rPr lang="en-US" sz="2800" dirty="0"/>
              <a:t>or </a:t>
            </a:r>
            <a:r>
              <a:rPr lang="en-US" sz="2800" b="1" dirty="0">
                <a:solidFill>
                  <a:srgbClr val="FF0000"/>
                </a:solidFill>
              </a:rPr>
              <a:t>intentions</a:t>
            </a:r>
          </a:p>
        </p:txBody>
      </p:sp>
      <p:sp>
        <p:nvSpPr>
          <p:cNvPr id="3" name="عنصر نائب للمحتوى 2"/>
          <p:cNvSpPr>
            <a:spLocks noGrp="1"/>
          </p:cNvSpPr>
          <p:nvPr>
            <p:ph idx="1"/>
          </p:nvPr>
        </p:nvSpPr>
        <p:spPr/>
        <p:txBody>
          <a:bodyPr/>
          <a:lstStyle/>
          <a:p>
            <a:r>
              <a:rPr lang="en-US" dirty="0"/>
              <a:t>There main consideration in the selection of target vocabulary in the strategies used to facilitate the acquisition of early lexical items:</a:t>
            </a:r>
          </a:p>
          <a:p>
            <a:r>
              <a:rPr lang="en-US" dirty="0"/>
              <a:t>1) words that can be used in many different contexts during the child’s daily activities. </a:t>
            </a:r>
          </a:p>
          <a:p>
            <a:r>
              <a:rPr lang="en-US" dirty="0"/>
              <a:t> (2) words that are important to the child, such as names of significant others or types of favorite foods or toys. </a:t>
            </a:r>
          </a:p>
          <a:p>
            <a:r>
              <a:rPr lang="en-US" dirty="0"/>
              <a:t> (3) words that represent dynamic rather than static states, especially referents that can be acted on or manipulated directly by the child such as a ball or a spoon, rather than a tree or a wall. </a:t>
            </a:r>
          </a:p>
        </p:txBody>
      </p:sp>
    </p:spTree>
    <p:extLst>
      <p:ext uri="{BB962C8B-B14F-4D97-AF65-F5344CB8AC3E}">
        <p14:creationId xmlns:p14="http://schemas.microsoft.com/office/powerpoint/2010/main" val="2414860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r>
              <a:rPr lang="en-US" sz="2800" dirty="0"/>
              <a:t>contexts/activities that can be used to stimulate different types of semantic intentions at the single-word level: </a:t>
            </a:r>
          </a:p>
        </p:txBody>
      </p:sp>
      <p:sp>
        <p:nvSpPr>
          <p:cNvPr id="3" name="عنصر نائب للمحتوى 2"/>
          <p:cNvSpPr>
            <a:spLocks noGrp="1"/>
          </p:cNvSpPr>
          <p:nvPr>
            <p:ph idx="1"/>
          </p:nvPr>
        </p:nvSpPr>
        <p:spPr/>
        <p:txBody>
          <a:bodyPr>
            <a:normAutofit fontScale="92500" lnSpcReduction="10000"/>
          </a:bodyPr>
          <a:lstStyle/>
          <a:p>
            <a:r>
              <a:rPr lang="en-US" b="1" dirty="0"/>
              <a:t>Existence/naming</a:t>
            </a:r>
            <a:r>
              <a:rPr lang="en-US" dirty="0"/>
              <a:t>: Introduce a container filled with interesting objects and reveal them to the child one at a time.</a:t>
            </a:r>
          </a:p>
          <a:p>
            <a:r>
              <a:rPr lang="en-US" b="1" dirty="0"/>
              <a:t>Nonexistence</a:t>
            </a:r>
            <a:r>
              <a:rPr lang="en-US" dirty="0"/>
              <a:t>: Expose an attractive object to the child and then hide it from view.</a:t>
            </a:r>
          </a:p>
          <a:p>
            <a:r>
              <a:rPr lang="en-US" b="1" dirty="0"/>
              <a:t>Recurrence</a:t>
            </a:r>
            <a:r>
              <a:rPr lang="en-US" dirty="0"/>
              <a:t>: Initiate a desirable activity and then stop.</a:t>
            </a:r>
          </a:p>
          <a:p>
            <a:r>
              <a:rPr lang="en-US" b="1" dirty="0"/>
              <a:t>Action</a:t>
            </a:r>
            <a:r>
              <a:rPr lang="en-US" dirty="0"/>
              <a:t>: Engage the child in an activity such as making pudding that will elicit a number of different actions (e.g., open, pour, stir, mix).</a:t>
            </a:r>
          </a:p>
          <a:p>
            <a:r>
              <a:rPr lang="en-US" b="1" dirty="0"/>
              <a:t>Possession:</a:t>
            </a:r>
            <a:r>
              <a:rPr lang="en-US" dirty="0"/>
              <a:t> Place a combination of the child’s and clinician’s belongings in a box, pull them out one at a time, and sort into separate piles.</a:t>
            </a:r>
          </a:p>
          <a:p>
            <a:r>
              <a:rPr lang="en-US" b="1" dirty="0"/>
              <a:t>Locative: </a:t>
            </a:r>
            <a:r>
              <a:rPr lang="en-US" dirty="0"/>
              <a:t>Engage the child in play with trucks or cars using props such as a Fisher-Price Garage or Little Peoples Wheelies Race Track that encourage changes in location.</a:t>
            </a:r>
          </a:p>
          <a:p>
            <a:r>
              <a:rPr lang="en-US" b="1" dirty="0"/>
              <a:t>Rejection</a:t>
            </a:r>
            <a:r>
              <a:rPr lang="en-US" dirty="0"/>
              <a:t>: Offer objects or activities that are known to be unappealing to the child.</a:t>
            </a:r>
          </a:p>
          <a:p>
            <a:r>
              <a:rPr lang="en-US" b="1" dirty="0"/>
              <a:t>Denial: </a:t>
            </a:r>
            <a:r>
              <a:rPr lang="en-US" dirty="0"/>
              <a:t>In a playful manner, intentionally misname objects or body parts that the child already knows.</a:t>
            </a:r>
          </a:p>
        </p:txBody>
      </p:sp>
    </p:spTree>
    <p:extLst>
      <p:ext uri="{BB962C8B-B14F-4D97-AF65-F5344CB8AC3E}">
        <p14:creationId xmlns:p14="http://schemas.microsoft.com/office/powerpoint/2010/main" val="416173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66800" y="629147"/>
            <a:ext cx="10058400" cy="1371600"/>
          </a:xfrm>
        </p:spPr>
        <p:txBody>
          <a:bodyPr>
            <a:noAutofit/>
          </a:bodyPr>
          <a:lstStyle/>
          <a:p>
            <a:r>
              <a:rPr lang="en-US" sz="2800" dirty="0"/>
              <a:t>One evidence-based strategy to promote simultaneous development of receptive and expressive vocabulary is reading books together, either the clinician and his young clients or the clients and their parents. </a:t>
            </a:r>
          </a:p>
        </p:txBody>
      </p:sp>
      <p:sp>
        <p:nvSpPr>
          <p:cNvPr id="3" name="عنصر نائب للمحتوى 2"/>
          <p:cNvSpPr>
            <a:spLocks noGrp="1"/>
          </p:cNvSpPr>
          <p:nvPr>
            <p:ph idx="1"/>
          </p:nvPr>
        </p:nvSpPr>
        <p:spPr/>
        <p:txBody>
          <a:bodyPr>
            <a:normAutofit fontScale="70000" lnSpcReduction="20000"/>
          </a:bodyPr>
          <a:lstStyle/>
          <a:p>
            <a:r>
              <a:rPr lang="en-US" sz="3600" u="sng" dirty="0">
                <a:solidFill>
                  <a:srgbClr val="FF0000"/>
                </a:solidFill>
              </a:rPr>
              <a:t>Referrer to the book 175 -174 for a case study.</a:t>
            </a:r>
          </a:p>
          <a:p>
            <a:r>
              <a:rPr lang="en-US" sz="3600" u="sng" dirty="0">
                <a:solidFill>
                  <a:srgbClr val="FF0000"/>
                </a:solidFill>
              </a:rPr>
              <a:t> </a:t>
            </a:r>
            <a:r>
              <a:rPr lang="en-US" sz="3600" dirty="0"/>
              <a:t>As children approach the third birthday, a </a:t>
            </a:r>
            <a:r>
              <a:rPr lang="en-US" sz="3600" b="1" dirty="0"/>
              <a:t>transition plan </a:t>
            </a:r>
            <a:r>
              <a:rPr lang="en-US" sz="3600" dirty="0"/>
              <a:t>is developed. </a:t>
            </a:r>
          </a:p>
          <a:p>
            <a:r>
              <a:rPr lang="en-US" sz="3600" dirty="0"/>
              <a:t>The transition plan is typically prepared at the last IFSP meeting before the transition occurs.</a:t>
            </a:r>
          </a:p>
          <a:p>
            <a:r>
              <a:rPr lang="en-US" sz="3600" dirty="0"/>
              <a:t> It includes  1) the steps needed to prepare the child and family for the new setting. </a:t>
            </a:r>
          </a:p>
          <a:p>
            <a:r>
              <a:rPr lang="en-US" sz="3600" dirty="0"/>
              <a:t>2) It also outlines the steps for preparing the professionals who will be providing the special education services at the new setting</a:t>
            </a:r>
            <a:endParaRPr lang="en-US" sz="3600" u="sng" dirty="0">
              <a:solidFill>
                <a:srgbClr val="FF0000"/>
              </a:solidFill>
            </a:endParaRPr>
          </a:p>
        </p:txBody>
      </p:sp>
    </p:spTree>
    <p:extLst>
      <p:ext uri="{BB962C8B-B14F-4D97-AF65-F5344CB8AC3E}">
        <p14:creationId xmlns:p14="http://schemas.microsoft.com/office/powerpoint/2010/main" val="38249258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4000" dirty="0"/>
              <a:t>Helpful hints: </a:t>
            </a:r>
          </a:p>
        </p:txBody>
      </p:sp>
      <p:sp>
        <p:nvSpPr>
          <p:cNvPr id="3" name="عنصر نائب للمحتوى 2"/>
          <p:cNvSpPr>
            <a:spLocks noGrp="1"/>
          </p:cNvSpPr>
          <p:nvPr>
            <p:ph idx="1"/>
          </p:nvPr>
        </p:nvSpPr>
        <p:spPr>
          <a:xfrm>
            <a:off x="1066800" y="1938331"/>
            <a:ext cx="10058400" cy="3931920"/>
          </a:xfrm>
        </p:spPr>
        <p:txBody>
          <a:bodyPr vert="horz" lIns="91440" tIns="45720" rIns="91440" bIns="45720" rtlCol="0" anchor="t">
            <a:noAutofit/>
          </a:bodyPr>
          <a:lstStyle/>
          <a:p>
            <a:r>
              <a:rPr lang="en-US" sz="2000" dirty="0"/>
              <a:t>1. Clinicians may want to incorporate some of the main characteristics of mothers child-directed speech, in their speech to young children. These include exaggerated intonation, short utterance length, simple vocabulary and syntactic structures, frequent repetition of utterances, and talking about topics in the “here and now.”</a:t>
            </a:r>
          </a:p>
          <a:p>
            <a:r>
              <a:rPr lang="en-US" sz="2000" dirty="0"/>
              <a:t>2. Clinician (CL) responses to child (CH) utterances should be framed in a way that encourages the exchange to continue and keeps the child in the interaction(sometimes referred to as turnabouts). For example:</a:t>
            </a:r>
          </a:p>
          <a:p>
            <a:r>
              <a:rPr lang="en-US" sz="2000" dirty="0"/>
              <a:t>CH: </a:t>
            </a:r>
            <a:r>
              <a:rPr lang="en-US" sz="2000" dirty="0" err="1"/>
              <a:t>dat</a:t>
            </a:r>
            <a:r>
              <a:rPr lang="en-US" sz="2000" dirty="0"/>
              <a:t>?</a:t>
            </a:r>
          </a:p>
          <a:p>
            <a:r>
              <a:rPr lang="en-US" sz="2000" dirty="0"/>
              <a:t>CL: Kitty cat. What does it say?</a:t>
            </a:r>
          </a:p>
          <a:p>
            <a:r>
              <a:rPr lang="en-US" sz="2000" dirty="0"/>
              <a:t>vs.</a:t>
            </a:r>
            <a:endParaRPr lang="en-US" sz="2000"/>
          </a:p>
          <a:p>
            <a:r>
              <a:rPr lang="en-US" sz="2000" dirty="0"/>
              <a:t>CH: </a:t>
            </a:r>
            <a:r>
              <a:rPr lang="en-US" sz="2000" dirty="0" err="1"/>
              <a:t>dat</a:t>
            </a:r>
            <a:r>
              <a:rPr lang="en-US" sz="2000" dirty="0"/>
              <a:t>?</a:t>
            </a:r>
          </a:p>
          <a:p>
            <a:r>
              <a:rPr lang="en-US" sz="2000" dirty="0"/>
              <a:t>CL: It’s a kitty.</a:t>
            </a:r>
          </a:p>
          <a:p>
            <a:pPr marL="0" indent="0">
              <a:buNone/>
            </a:pPr>
            <a:endParaRPr lang="en-US" sz="2000" dirty="0"/>
          </a:p>
        </p:txBody>
      </p:sp>
    </p:spTree>
    <p:extLst>
      <p:ext uri="{BB962C8B-B14F-4D97-AF65-F5344CB8AC3E}">
        <p14:creationId xmlns:p14="http://schemas.microsoft.com/office/powerpoint/2010/main" val="9905077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a:bodyPr>
          <a:lstStyle/>
          <a:p>
            <a:r>
              <a:rPr lang="en-US" dirty="0"/>
              <a:t> 3.Clinicians can maximize the effectiveness of intervention activities by selecting   toys and materials that are developmentally supportive for a particular child.</a:t>
            </a:r>
          </a:p>
          <a:p>
            <a:r>
              <a:rPr lang="en-US" dirty="0"/>
              <a:t>4. Clinicians need to be aware that many infants with communication impairments may exhibit concomitant impairments in other areas. Intervention programs must accommodate the infant’s overall developmental profile. For example, tactile stimulation often elicits abnormal primitive reflexes in children with cerebral palsy and can significantly interfere with therapeutic programming.</a:t>
            </a:r>
          </a:p>
          <a:p>
            <a:r>
              <a:rPr lang="en-US" dirty="0"/>
              <a:t>5. Clinicians should be prepared to address skepticism of other professionals and families/caregivers regarding the merits of language intervention with infants and very young children.</a:t>
            </a:r>
          </a:p>
          <a:p>
            <a:r>
              <a:rPr lang="en-US" dirty="0"/>
              <a:t>6. The clinician can provide families with the treatment steps that are followed,</a:t>
            </a:r>
          </a:p>
          <a:p>
            <a:r>
              <a:rPr lang="en-US" dirty="0"/>
              <a:t>and address their concerns and questions.</a:t>
            </a:r>
          </a:p>
        </p:txBody>
      </p:sp>
    </p:spTree>
    <p:extLst>
      <p:ext uri="{BB962C8B-B14F-4D97-AF65-F5344CB8AC3E}">
        <p14:creationId xmlns:p14="http://schemas.microsoft.com/office/powerpoint/2010/main" val="1992848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4000" dirty="0"/>
              <a:t>Intervention for children for 3-5 years : </a:t>
            </a:r>
          </a:p>
        </p:txBody>
      </p:sp>
      <p:sp>
        <p:nvSpPr>
          <p:cNvPr id="3" name="عنصر نائب للمحتوى 2"/>
          <p:cNvSpPr>
            <a:spLocks noGrp="1"/>
          </p:cNvSpPr>
          <p:nvPr>
            <p:ph idx="1"/>
          </p:nvPr>
        </p:nvSpPr>
        <p:spPr>
          <a:xfrm>
            <a:off x="1066800" y="2014194"/>
            <a:ext cx="10058400" cy="3931920"/>
          </a:xfrm>
        </p:spPr>
        <p:txBody>
          <a:bodyPr>
            <a:normAutofit fontScale="92500" lnSpcReduction="10000"/>
          </a:bodyPr>
          <a:lstStyle/>
          <a:p>
            <a:r>
              <a:rPr lang="en-US" dirty="0"/>
              <a:t>During this developmental period, children acquire the </a:t>
            </a:r>
            <a:r>
              <a:rPr lang="en-US" dirty="0">
                <a:solidFill>
                  <a:srgbClr val="FF0000"/>
                </a:solidFill>
              </a:rPr>
              <a:t>major</a:t>
            </a:r>
            <a:r>
              <a:rPr lang="en-US" dirty="0"/>
              <a:t> portion of the linguistic system.</a:t>
            </a:r>
            <a:r>
              <a:rPr lang="ar-SA" dirty="0"/>
              <a:t>  </a:t>
            </a:r>
            <a:r>
              <a:rPr lang="en-US" dirty="0"/>
              <a:t> </a:t>
            </a:r>
          </a:p>
          <a:p>
            <a:r>
              <a:rPr lang="en-US" dirty="0"/>
              <a:t>Characteristic of this period: </a:t>
            </a:r>
          </a:p>
          <a:p>
            <a:pPr marL="342900" indent="-342900">
              <a:buFont typeface="+mj-lt"/>
              <a:buAutoNum type="arabicPeriod"/>
            </a:pPr>
            <a:r>
              <a:rPr lang="en-US" dirty="0"/>
              <a:t>rapid growth in vocabulary. After the age of 18 months, children add approximately 9 to 10 new words to their lexicons each day, or 3,000 words per year. </a:t>
            </a:r>
          </a:p>
          <a:p>
            <a:pPr marL="342900" indent="-342900">
              <a:buFont typeface="+mj-lt"/>
              <a:buAutoNum type="arabicPeriod"/>
            </a:pPr>
            <a:r>
              <a:rPr lang="en-US" dirty="0"/>
              <a:t>Average utterance length continues to increase, and the acquisition of syntax has its onset as children begin to impose word order on their two-word combinations.</a:t>
            </a:r>
          </a:p>
          <a:p>
            <a:pPr marL="342900" indent="-342900">
              <a:buFont typeface="+mj-lt"/>
              <a:buAutoNum type="arabicPeriod"/>
            </a:pPr>
            <a:r>
              <a:rPr lang="en-US" dirty="0"/>
              <a:t>Morphological forms emerge and become solidified, although complete mastery is not attained until the early elementary school years.</a:t>
            </a:r>
          </a:p>
          <a:p>
            <a:pPr marL="342900" indent="-342900">
              <a:buFont typeface="+mj-lt"/>
              <a:buAutoNum type="arabicPeriod"/>
            </a:pPr>
            <a:r>
              <a:rPr lang="en-US" dirty="0"/>
              <a:t>This developmental period also is marked by children’s ability to understand and produce a variety of simple and complex sentence forms.</a:t>
            </a:r>
          </a:p>
          <a:p>
            <a:pPr marL="342900" indent="-342900">
              <a:buFont typeface="+mj-lt"/>
              <a:buAutoNum type="arabicPeriod"/>
            </a:pPr>
            <a:r>
              <a:rPr lang="en-US" dirty="0"/>
              <a:t>children in this age range demonstrate substantial development in the area of emergent literacy through exposure and interaction with print. </a:t>
            </a:r>
          </a:p>
        </p:txBody>
      </p:sp>
    </p:spTree>
    <p:extLst>
      <p:ext uri="{BB962C8B-B14F-4D97-AF65-F5344CB8AC3E}">
        <p14:creationId xmlns:p14="http://schemas.microsoft.com/office/powerpoint/2010/main" val="153749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dirty="0"/>
          </a:p>
        </p:txBody>
      </p:sp>
      <p:pic>
        <p:nvPicPr>
          <p:cNvPr id="11" name="صورة 10"/>
          <p:cNvPicPr>
            <a:picLocks noChangeAspect="1"/>
          </p:cNvPicPr>
          <p:nvPr/>
        </p:nvPicPr>
        <p:blipFill rotWithShape="1">
          <a:blip r:embed="rId2">
            <a:extLst>
              <a:ext uri="{28A0092B-C50C-407E-A947-70E740481C1C}">
                <a14:useLocalDpi xmlns:a14="http://schemas.microsoft.com/office/drawing/2010/main" val="0"/>
              </a:ext>
            </a:extLst>
          </a:blip>
          <a:srcRect t="3496" r="-3105" b="13656"/>
          <a:stretch/>
        </p:blipFill>
        <p:spPr>
          <a:xfrm>
            <a:off x="2274016" y="241394"/>
            <a:ext cx="7539103" cy="6282333"/>
          </a:xfrm>
          <a:prstGeom prst="rect">
            <a:avLst/>
          </a:prstGeom>
        </p:spPr>
      </p:pic>
      <p:sp>
        <p:nvSpPr>
          <p:cNvPr id="14" name="عنصر نائب للمحتوى 13"/>
          <p:cNvSpPr>
            <a:spLocks noGrp="1"/>
          </p:cNvSpPr>
          <p:nvPr>
            <p:ph idx="1"/>
          </p:nvPr>
        </p:nvSpPr>
        <p:spPr/>
        <p:txBody>
          <a:bodyPr/>
          <a:lstStyle/>
          <a:p>
            <a:endParaRPr lang="en-US"/>
          </a:p>
        </p:txBody>
      </p:sp>
    </p:spTree>
    <p:extLst>
      <p:ext uri="{BB962C8B-B14F-4D97-AF65-F5344CB8AC3E}">
        <p14:creationId xmlns:p14="http://schemas.microsoft.com/office/powerpoint/2010/main" val="13343810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docProps/app.xml><?xml version="1.0" encoding="utf-8"?>
<Properties xmlns="http://schemas.openxmlformats.org/officeDocument/2006/extended-properties" xmlns:vt="http://schemas.openxmlformats.org/officeDocument/2006/docPropsVTypes">
  <Template>TM03457510[[fn=فقاعات]]</Template>
  <TotalTime>93</TotalTime>
  <Words>924</Words>
  <Application>Microsoft Office PowerPoint</Application>
  <PresentationFormat>Widescreen</PresentationFormat>
  <Paragraphs>58</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Savon</vt:lpstr>
      <vt:lpstr>Chapter 4  language intervention for infants and preschool children </vt:lpstr>
      <vt:lpstr> </vt:lpstr>
      <vt:lpstr>children’s early vocabularies express a basic set of semantic functions or intentions</vt:lpstr>
      <vt:lpstr>contexts/activities that can be used to stimulate different types of semantic intentions at the single-word level: </vt:lpstr>
      <vt:lpstr>One evidence-based strategy to promote simultaneous development of receptive and expressive vocabulary is reading books together, either the clinician and his young clients or the clients and their parents. </vt:lpstr>
      <vt:lpstr>Helpful hints: </vt:lpstr>
      <vt:lpstr>PowerPoint Presentation</vt:lpstr>
      <vt:lpstr>Intervention for children for 3-5 years : </vt:lpstr>
      <vt:lpstr>PowerPoint Presentation</vt:lpstr>
      <vt:lpstr>PowerPoint Presentation</vt:lpstr>
      <vt:lpstr>PowerPoint Presentation</vt:lpstr>
      <vt:lpstr>PowerPoint Presentation</vt:lpstr>
      <vt:lpstr>PowerPoint Presentation</vt:lpstr>
      <vt:lpstr>TREATMENT APPROACHES FOR INFANTS, TODDLERS, AND PRESCHOOLERS</vt:lpstr>
      <vt:lpstr>Focused Stimulation</vt:lpstr>
      <vt:lpstr>Incidental Teaching</vt:lpstr>
      <vt:lpstr>Floortime/Developmental, Individual Difference, Relationship-Based</vt:lpstr>
      <vt:lpstr>Family-Centered</vt:lpstr>
      <vt:lpstr>EMERGENT LITERACY INTERVENTION (BIRTH THROUGH PRESCHOOL YEARS)</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Chpater 4  language intervention for infants and preschool children </dc:title>
  <dc:creator>hiba Ramadan</dc:creator>
  <cp:lastModifiedBy>hiba Ramadan</cp:lastModifiedBy>
  <cp:revision>66</cp:revision>
  <dcterms:created xsi:type="dcterms:W3CDTF">2020-01-09T22:05:07Z</dcterms:created>
  <dcterms:modified xsi:type="dcterms:W3CDTF">2020-01-17T20:29:46Z</dcterms:modified>
</cp:coreProperties>
</file>