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66" r:id="rId2"/>
    <p:sldId id="267" r:id="rId3"/>
    <p:sldId id="268" r:id="rId4"/>
    <p:sldId id="269" r:id="rId5"/>
    <p:sldId id="270" r:id="rId6"/>
    <p:sldId id="272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0" r:id="rId42"/>
    <p:sldId id="311" r:id="rId43"/>
    <p:sldId id="312" r:id="rId44"/>
    <p:sldId id="313" r:id="rId45"/>
    <p:sldId id="314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</p:sldIdLst>
  <p:sldSz cx="12188825" cy="6858000"/>
  <p:notesSz cx="6858000" cy="9144000"/>
  <p:custDataLst>
    <p:tags r:id="rId60"/>
  </p:custDataLst>
  <p:defaultTextStyle>
    <a:defPPr>
      <a:defRPr lang="ar-P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96" y="58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1B917-A4DD-4A75-ABB4-79FDAC9F2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64494A2-7256-44CE-AAFE-1F4132F8B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6227D4-2A97-459F-A4E8-A2EEAEC1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E4C78B-F251-443D-B27E-3B669C97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6311FD-C995-43C9-BF2D-34C574C9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8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0ADF9C-F532-4C10-927F-F8686302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1B55BD5-EAC4-43D4-8629-39D49C9CE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78582F-F656-44CC-B216-E9015E0B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B9E29D-0783-457A-8BCB-06B2C413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2B3ACA-BD0A-43C2-85D5-39B4FD2B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8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1093FE6-F90E-4152-BC35-0B45B6909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DB38E5D-FB18-43E6-8F96-9434F705E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0BF64A-D369-4D47-A36B-61F5AE07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CAF7A4-744E-45C2-88EB-9B6FFEE6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F1C54F-3C0B-4BFC-B853-63ADE1D7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6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80E56F-3B64-4E54-B113-E50EBB6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0DC362-036B-492C-9042-824BC8676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60503E-543D-4C2D-AECC-0B63B7BE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B96820-20CB-482B-BFCA-BF20EE35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643F35-3389-40DE-A02D-24B96073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6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470D52-79C2-42D2-ACC5-76477EF9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493861-176E-4911-926E-9DC24FCC1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6AB513-6D74-4D18-9084-A55A1842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8D9B5D-4933-4607-AC69-0619208B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9AA0F0-CD6E-4A8E-8A16-55C508D3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B28F-2091-4B1E-AC3C-6C44F1DB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1A8353-2225-4BBB-9A42-9394C9D8F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3D3214-6E3B-4F39-8FAA-00FFA780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504AA4-9752-457D-9E2E-70ED92E0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20A19D-81CA-4AAB-9720-13138D3A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D6AB8C-9406-4A88-A3E2-9C25E2D7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97A7D1-90A7-47A8-A38B-9592059A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AD5939-01D6-4FF0-ACB1-70CE56493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E4C90F9-48B1-4FEE-BDE2-D9A7BCA7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5968708-A3F0-4FE3-91D3-5465081E3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329362-9270-4ABA-BF10-90A4442CF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85DDBB4-EB44-4222-AA54-0D59E76C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259E94D-AFF2-4AB9-8C04-937DB362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840FB2A-F0F7-4859-B585-60AE6720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7CE5BB-27FF-4EE0-B9E5-C7DEA1E9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8F62B3D-3F96-4DAF-BAB6-5DE1300F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5EB561E-62E1-4B43-B3A2-FE83CED7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4A2B461-10E9-4980-9AFF-66E80F54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5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690E694-ED47-4CAF-B14B-0B55E6D8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5A7820-04AA-4881-8E77-BA2051F7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452D2F-9A37-40BA-9E49-B9EB3985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AAC865-4475-4350-8210-244F4149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461FCF-C55F-49ED-9400-05B7FB363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1E4C27B-7F91-4FDA-A3A5-16575BEE0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2DE830-19DF-4A46-8AC6-C8FB8D18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88F350-E731-46A0-9AA4-8307B722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61D9AE-332A-4346-A23A-E7550A18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A63D64-90FC-417A-BC78-AB291F64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8F78A3F-020B-4F8E-AB42-DA51F4C98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ar-P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3D5571-6709-44C2-914C-503589B54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5BE344-127D-45D2-B963-75A293B0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E44F0F-B652-4EB8-B85C-152CAEA4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DCBB58-97C7-4689-B5A7-D01C0838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5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DF45F2E-0CE8-490D-A298-38D4BBA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0496B4-AE6E-416B-BBD1-B12ADCF44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F8FDF3-112A-470E-B8B6-C8FDF55B0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2E6DF3-CBC4-4947-B998-C3589BCD1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DED3F8-F489-43B4-9628-BA7B6412C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5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126" rtl="1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r" defTabSz="91412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PS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jhu.edu/voice/polyp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jhu.edu/voice/nodcys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212" y="609600"/>
            <a:ext cx="567952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  <a:tabLst>
                <a:tab pos="1309211" algn="l"/>
              </a:tabLst>
            </a:pPr>
            <a:r>
              <a:rPr spc="-450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ocal	Folds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412" y="2133600"/>
            <a:ext cx="10972800" cy="22615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52939" algn="l" rtl="0">
              <a:spcBef>
                <a:spcPts val="75"/>
              </a:spcBef>
            </a:pPr>
            <a:r>
              <a:rPr sz="3200" b="1" spc="-4" dirty="0">
                <a:latin typeface="Times New Roman"/>
                <a:cs typeface="Times New Roman"/>
              </a:rPr>
              <a:t>Length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4" dirty="0">
                <a:latin typeface="Times New Roman"/>
                <a:cs typeface="Times New Roman"/>
              </a:rPr>
              <a:t> the </a:t>
            </a:r>
            <a:r>
              <a:rPr sz="3200" b="1" spc="-11" dirty="0">
                <a:latin typeface="Times New Roman"/>
                <a:cs typeface="Times New Roman"/>
              </a:rPr>
              <a:t>entire</a:t>
            </a:r>
            <a:r>
              <a:rPr sz="3200" b="1" spc="-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vocal</a:t>
            </a:r>
            <a:r>
              <a:rPr sz="3200" b="1" spc="-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fold</a:t>
            </a:r>
            <a:endParaRPr sz="3200">
              <a:latin typeface="Times New Roman"/>
              <a:cs typeface="Times New Roman"/>
            </a:endParaRPr>
          </a:p>
          <a:p>
            <a:pPr marL="9525" marR="3810" algn="l" rtl="0">
              <a:spcBef>
                <a:spcPts val="2186"/>
              </a:spcBef>
            </a:pP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entire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vocal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newborns</a:t>
            </a:r>
            <a:r>
              <a:rPr sz="2400" spc="-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2.5-3.0 </a:t>
            </a:r>
            <a:r>
              <a:rPr sz="2400" spc="-439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Times New Roman"/>
                <a:cs typeface="Times New Roman"/>
              </a:rPr>
              <a:t>mm,</a:t>
            </a:r>
            <a:r>
              <a:rPr sz="2400" spc="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no gender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-8" dirty="0">
                <a:latin typeface="Times New Roman"/>
                <a:cs typeface="Times New Roman"/>
              </a:rPr>
              <a:t>difference </a:t>
            </a:r>
            <a:r>
              <a:rPr sz="2400" dirty="0">
                <a:latin typeface="Times New Roman"/>
                <a:cs typeface="Times New Roman"/>
              </a:rPr>
              <a:t>up 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10.</a:t>
            </a:r>
            <a:endParaRPr sz="2400">
              <a:latin typeface="Times New Roman"/>
              <a:cs typeface="Times New Roman"/>
            </a:endParaRPr>
          </a:p>
          <a:p>
            <a:pPr algn="l" rtl="0">
              <a:spcBef>
                <a:spcPts val="4"/>
              </a:spcBef>
            </a:pPr>
            <a:endParaRPr sz="2400">
              <a:latin typeface="Times New Roman"/>
              <a:cs typeface="Times New Roman"/>
            </a:endParaRPr>
          </a:p>
          <a:p>
            <a:pPr marL="9525" marR="5715" algn="l" rtl="0"/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adults,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vocal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fold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17-21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-8" dirty="0">
                <a:latin typeface="Times New Roman"/>
                <a:cs typeface="Times New Roman"/>
              </a:rPr>
              <a:t>mm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males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439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11-15 </a:t>
            </a:r>
            <a:r>
              <a:rPr sz="2400" spc="-8" dirty="0">
                <a:latin typeface="Times New Roman"/>
                <a:cs typeface="Times New Roman"/>
              </a:rPr>
              <a:t>mm</a:t>
            </a:r>
            <a:r>
              <a:rPr sz="2400" spc="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8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females.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81A1756-FD96-4689-BDD4-8326CC253232}"/>
              </a:ext>
            </a:extLst>
          </p:cNvPr>
          <p:cNvSpPr txBox="1"/>
          <p:nvPr/>
        </p:nvSpPr>
        <p:spPr>
          <a:xfrm>
            <a:off x="912812" y="476394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Material 4</a:t>
            </a:r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5666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0590" y="1066800"/>
            <a:ext cx="6287643" cy="44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612" y="990600"/>
            <a:ext cx="6128861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Ventricular</a:t>
            </a:r>
            <a:r>
              <a:rPr spc="-68" dirty="0"/>
              <a:t> </a:t>
            </a:r>
            <a:r>
              <a:rPr spc="-4" dirty="0"/>
              <a:t>Phonation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3012" y="2743200"/>
            <a:ext cx="7655738" cy="9434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59569" indent="-257651" algn="l" rtl="0">
              <a:lnSpc>
                <a:spcPct val="120000"/>
              </a:lnSpc>
              <a:spcBef>
                <a:spcPts val="75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DX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usually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during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laryngoscopic </a:t>
            </a:r>
            <a:r>
              <a:rPr sz="2400" spc="-52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examination</a:t>
            </a:r>
            <a:endParaRPr sz="2400" dirty="0">
              <a:latin typeface="Calibri"/>
              <a:cs typeface="Calibri"/>
            </a:endParaRPr>
          </a:p>
          <a:p>
            <a:pPr marL="266700" marR="3810" indent="-257651" algn="l" rtl="0">
              <a:lnSpc>
                <a:spcPct val="120000"/>
              </a:lnSpc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compression versus </a:t>
            </a:r>
            <a:r>
              <a:rPr sz="2400" spc="-4" dirty="0">
                <a:latin typeface="Calibri"/>
                <a:cs typeface="Calibri"/>
              </a:rPr>
              <a:t>vibration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(Case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25489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412" y="914400"/>
            <a:ext cx="5458797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8" dirty="0"/>
              <a:t>Stroboscopic</a:t>
            </a:r>
            <a:r>
              <a:rPr spc="-23" dirty="0"/>
              <a:t> </a:t>
            </a:r>
            <a:r>
              <a:rPr spc="-4" dirty="0"/>
              <a:t>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1612" y="2590800"/>
            <a:ext cx="4736306" cy="1459054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266700" indent="-257175" algn="l" rtl="0">
              <a:spcBef>
                <a:spcPts val="938"/>
              </a:spcBef>
              <a:buClr>
                <a:srgbClr val="FFCC66"/>
              </a:buClr>
              <a:buChar char="•"/>
              <a:tabLst>
                <a:tab pos="266224" algn="l"/>
                <a:tab pos="266700" algn="l"/>
              </a:tabLst>
            </a:pPr>
            <a:r>
              <a:rPr sz="2400" spc="-4" dirty="0">
                <a:latin typeface="Calibri"/>
                <a:cs typeface="Calibri"/>
              </a:rPr>
              <a:t>Abnormal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symmetry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periodicity</a:t>
            </a:r>
            <a:endParaRPr sz="2400" dirty="0">
              <a:latin typeface="Calibri"/>
              <a:cs typeface="Calibri"/>
            </a:endParaRPr>
          </a:p>
          <a:p>
            <a:pPr marL="266700" indent="-257175" algn="l" rtl="0">
              <a:spcBef>
                <a:spcPts val="863"/>
              </a:spcBef>
              <a:buClr>
                <a:srgbClr val="FFCC66"/>
              </a:buClr>
              <a:buChar char="•"/>
              <a:tabLst>
                <a:tab pos="266224" algn="l"/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4" dirty="0">
                <a:latin typeface="Calibri"/>
                <a:cs typeface="Calibri"/>
              </a:rPr>
              <a:t> amplitude</a:t>
            </a:r>
            <a:r>
              <a:rPr sz="2400" spc="2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 excursion</a:t>
            </a:r>
            <a:endParaRPr sz="2400" dirty="0">
              <a:latin typeface="Calibri"/>
              <a:cs typeface="Calibri"/>
            </a:endParaRPr>
          </a:p>
          <a:p>
            <a:pPr marL="266700" indent="-257175" algn="l" rtl="0">
              <a:spcBef>
                <a:spcPts val="866"/>
              </a:spcBef>
              <a:buClr>
                <a:srgbClr val="FFCC66"/>
              </a:buClr>
              <a:buChar char="•"/>
              <a:tabLst>
                <a:tab pos="266224" algn="l"/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mucosal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wave</a:t>
            </a:r>
          </a:p>
        </p:txBody>
      </p:sp>
    </p:spTree>
    <p:extLst>
      <p:ext uri="{BB962C8B-B14F-4D97-AF65-F5344CB8AC3E}">
        <p14:creationId xmlns:p14="http://schemas.microsoft.com/office/powerpoint/2010/main" val="22074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8612" y="398490"/>
            <a:ext cx="3540157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dirty="0"/>
              <a:t>Edema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0662" y="2133600"/>
            <a:ext cx="4256703" cy="25096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270034" indent="-257651" algn="l" rtl="0">
              <a:lnSpc>
                <a:spcPct val="110000"/>
              </a:lnSpc>
              <a:spcBef>
                <a:spcPts val="75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spc="-4" dirty="0">
                <a:latin typeface="Calibri"/>
                <a:cs typeface="Calibri"/>
              </a:rPr>
              <a:t>Fluid buildup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retention</a:t>
            </a:r>
          </a:p>
          <a:p>
            <a:pPr marL="266700" marR="3810" indent="-257651" algn="l" rtl="0">
              <a:lnSpc>
                <a:spcPct val="110100"/>
              </a:lnSpc>
              <a:spcBef>
                <a:spcPts val="570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spc="-4" dirty="0">
                <a:latin typeface="Calibri"/>
                <a:cs typeface="Calibri"/>
              </a:rPr>
              <a:t>Typically superficial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layer</a:t>
            </a:r>
          </a:p>
          <a:p>
            <a:pPr marL="266700" marR="332423" indent="-257651" algn="l" rtl="0">
              <a:lnSpc>
                <a:spcPct val="110000"/>
              </a:lnSpc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dirty="0">
                <a:latin typeface="Calibri"/>
                <a:cs typeface="Calibri"/>
              </a:rPr>
              <a:t>Related</a:t>
            </a:r>
            <a:r>
              <a:rPr sz="2800" spc="-3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26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abuse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4" dirty="0">
                <a:latin typeface="Calibri"/>
                <a:cs typeface="Calibri"/>
              </a:rPr>
              <a:t>smoking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Cases</a:t>
            </a:r>
            <a:r>
              <a:rPr sz="2800" spc="-1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26-27)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701" y="1741932"/>
            <a:ext cx="3374135" cy="33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2912" y="914400"/>
            <a:ext cx="876300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26670" marR="3810" indent="-1714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Laryngoscopic</a:t>
            </a:r>
            <a:r>
              <a:rPr spc="-26" dirty="0"/>
              <a:t> </a:t>
            </a:r>
            <a:r>
              <a:rPr dirty="0"/>
              <a:t>and </a:t>
            </a:r>
            <a:r>
              <a:rPr spc="-904" dirty="0"/>
              <a:t> </a:t>
            </a:r>
            <a:r>
              <a:rPr spc="-8" dirty="0"/>
              <a:t>Stroboscopic</a:t>
            </a:r>
            <a:r>
              <a:rPr spc="-26" dirty="0"/>
              <a:t> </a:t>
            </a:r>
            <a:r>
              <a:rPr spc="-4" dirty="0"/>
              <a:t>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9812" y="2362200"/>
            <a:ext cx="3459974" cy="2428550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266700" indent="-257651" algn="l" rtl="0">
              <a:spcBef>
                <a:spcPts val="93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Fluid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filled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86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Usually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bilateral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86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Greater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mucosal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wave</a:t>
            </a:r>
          </a:p>
          <a:p>
            <a:pPr marL="266700" indent="-257651" algn="l" rtl="0">
              <a:spcBef>
                <a:spcPts val="86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mass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86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Decreased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stiffness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6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498" y="690336"/>
            <a:ext cx="7118299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  <a:tabLst>
                <a:tab pos="2113598" algn="l"/>
              </a:tabLst>
            </a:pPr>
            <a:r>
              <a:rPr dirty="0"/>
              <a:t>Acoustics	&amp;</a:t>
            </a:r>
            <a:r>
              <a:rPr spc="-64" dirty="0"/>
              <a:t> </a:t>
            </a:r>
            <a:r>
              <a:rPr dirty="0"/>
              <a:t>Aerodynamics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721" y="1820900"/>
            <a:ext cx="2546984" cy="3564245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266700" indent="-257651" algn="l" rtl="0">
              <a:spcBef>
                <a:spcPts val="93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trike="sngStrike" spc="-4" dirty="0">
                <a:latin typeface="Calibri"/>
                <a:cs typeface="Calibri"/>
              </a:rPr>
              <a:t>Lower</a:t>
            </a:r>
            <a:r>
              <a:rPr sz="2400" strike="sngStrike" spc="-41" dirty="0">
                <a:latin typeface="Calibri"/>
                <a:cs typeface="Calibri"/>
              </a:rPr>
              <a:t> </a:t>
            </a:r>
            <a:r>
              <a:rPr sz="2400" strike="sngStrike" spc="-4" dirty="0">
                <a:latin typeface="Calibri"/>
                <a:cs typeface="Calibri"/>
              </a:rPr>
              <a:t>FO</a:t>
            </a:r>
            <a:endParaRPr sz="2400" strike="sngStrike" dirty="0">
              <a:latin typeface="Calibri"/>
              <a:cs typeface="Calibri"/>
            </a:endParaRPr>
          </a:p>
          <a:p>
            <a:pPr marL="266700" marR="124778" indent="-257651" algn="l" rtl="0">
              <a:lnSpc>
                <a:spcPct val="110000"/>
              </a:lnSpc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trike="sngStrike" dirty="0">
                <a:latin typeface="Calibri"/>
                <a:cs typeface="Calibri"/>
              </a:rPr>
              <a:t>Increased</a:t>
            </a:r>
            <a:r>
              <a:rPr sz="2400" strike="sngStrike" spc="-30" dirty="0">
                <a:latin typeface="Calibri"/>
                <a:cs typeface="Calibri"/>
              </a:rPr>
              <a:t> </a:t>
            </a:r>
            <a:r>
              <a:rPr sz="2400" strike="sngStrike" spc="-4" dirty="0">
                <a:latin typeface="Calibri"/>
                <a:cs typeface="Calibri"/>
              </a:rPr>
              <a:t>FO</a:t>
            </a:r>
            <a:r>
              <a:rPr sz="2400" strike="sngStrike" spc="-30" dirty="0">
                <a:latin typeface="Calibri"/>
                <a:cs typeface="Calibri"/>
              </a:rPr>
              <a:t> </a:t>
            </a:r>
            <a:r>
              <a:rPr sz="2400" strike="sngStrike" dirty="0">
                <a:latin typeface="Calibri"/>
                <a:cs typeface="Calibri"/>
              </a:rPr>
              <a:t>and </a:t>
            </a:r>
            <a:r>
              <a:rPr sz="2400" strike="sngStrike" spc="-533" dirty="0">
                <a:latin typeface="Calibri"/>
                <a:cs typeface="Calibri"/>
              </a:rPr>
              <a:t> </a:t>
            </a:r>
            <a:r>
              <a:rPr sz="2400" strike="sngStrike" spc="-4" dirty="0">
                <a:latin typeface="Calibri"/>
                <a:cs typeface="Calibri"/>
              </a:rPr>
              <a:t>amplitude </a:t>
            </a:r>
            <a:r>
              <a:rPr sz="2400" strike="sngStrike" dirty="0">
                <a:latin typeface="Calibri"/>
                <a:cs typeface="Calibri"/>
              </a:rPr>
              <a:t> </a:t>
            </a:r>
            <a:r>
              <a:rPr sz="2400" strike="sngStrike" spc="-4" dirty="0">
                <a:latin typeface="Calibri"/>
                <a:cs typeface="Calibri"/>
              </a:rPr>
              <a:t>variability</a:t>
            </a:r>
            <a:endParaRPr sz="2400" strike="sngStrike" dirty="0">
              <a:latin typeface="Calibri"/>
              <a:cs typeface="Calibri"/>
            </a:endParaRPr>
          </a:p>
          <a:p>
            <a:pPr marL="266700" marR="19050" indent="-257651" algn="l" rtl="0">
              <a:lnSpc>
                <a:spcPct val="110100"/>
              </a:lnSpc>
              <a:spcBef>
                <a:spcPts val="570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6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spectral </a:t>
            </a:r>
            <a:r>
              <a:rPr sz="2400" spc="-52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noise</a:t>
            </a:r>
            <a:endParaRPr sz="2400" dirty="0">
              <a:latin typeface="Calibri"/>
              <a:cs typeface="Calibri"/>
            </a:endParaRPr>
          </a:p>
          <a:p>
            <a:pPr marL="266700" marR="3810" indent="-257651" algn="l" rtl="0">
              <a:lnSpc>
                <a:spcPct val="110000"/>
              </a:lnSpc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Limited </a:t>
            </a:r>
            <a:r>
              <a:rPr sz="2400" dirty="0">
                <a:latin typeface="Calibri"/>
                <a:cs typeface="Calibri"/>
              </a:rPr>
              <a:t> experimental</a:t>
            </a:r>
            <a:r>
              <a:rPr sz="2400" spc="-6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data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94612" y="2376366"/>
            <a:ext cx="2859881" cy="1723073"/>
            <a:chOff x="4646272" y="2964533"/>
            <a:chExt cx="3813175" cy="2297430"/>
          </a:xfrm>
        </p:grpSpPr>
        <p:sp>
          <p:nvSpPr>
            <p:cNvPr id="5" name="object 5"/>
            <p:cNvSpPr/>
            <p:nvPr/>
          </p:nvSpPr>
          <p:spPr>
            <a:xfrm>
              <a:off x="5934745" y="3137220"/>
              <a:ext cx="749935" cy="915669"/>
            </a:xfrm>
            <a:custGeom>
              <a:avLst/>
              <a:gdLst/>
              <a:ahLst/>
              <a:cxnLst/>
              <a:rect l="l" t="t" r="r" b="b"/>
              <a:pathLst>
                <a:path w="749934" h="915670">
                  <a:moveTo>
                    <a:pt x="200308" y="0"/>
                  </a:moveTo>
                  <a:lnTo>
                    <a:pt x="0" y="73349"/>
                  </a:lnTo>
                  <a:lnTo>
                    <a:pt x="165029" y="879908"/>
                  </a:lnTo>
                  <a:lnTo>
                    <a:pt x="581467" y="915500"/>
                  </a:lnTo>
                  <a:lnTo>
                    <a:pt x="749861" y="701384"/>
                  </a:lnTo>
                  <a:lnTo>
                    <a:pt x="20030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6098683" y="3099368"/>
              <a:ext cx="801370" cy="757555"/>
            </a:xfrm>
            <a:custGeom>
              <a:avLst/>
              <a:gdLst/>
              <a:ahLst/>
              <a:cxnLst/>
              <a:rect l="l" t="t" r="r" b="b"/>
              <a:pathLst>
                <a:path w="801370" h="757554">
                  <a:moveTo>
                    <a:pt x="133023" y="0"/>
                  </a:moveTo>
                  <a:lnTo>
                    <a:pt x="0" y="49715"/>
                  </a:lnTo>
                  <a:lnTo>
                    <a:pt x="546279" y="757032"/>
                  </a:lnTo>
                  <a:lnTo>
                    <a:pt x="801233" y="673137"/>
                  </a:lnTo>
                  <a:lnTo>
                    <a:pt x="133023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6069132" y="3136090"/>
              <a:ext cx="581660" cy="735965"/>
            </a:xfrm>
            <a:custGeom>
              <a:avLst/>
              <a:gdLst/>
              <a:ahLst/>
              <a:cxnLst/>
              <a:rect l="l" t="t" r="r" b="b"/>
              <a:pathLst>
                <a:path w="581659" h="735964">
                  <a:moveTo>
                    <a:pt x="23731" y="0"/>
                  </a:moveTo>
                  <a:lnTo>
                    <a:pt x="0" y="4613"/>
                  </a:lnTo>
                  <a:lnTo>
                    <a:pt x="570010" y="735564"/>
                  </a:lnTo>
                  <a:lnTo>
                    <a:pt x="581376" y="713154"/>
                  </a:lnTo>
                  <a:lnTo>
                    <a:pt x="2373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6208975" y="3203417"/>
              <a:ext cx="114300" cy="61594"/>
            </a:xfrm>
            <a:custGeom>
              <a:avLst/>
              <a:gdLst/>
              <a:ahLst/>
              <a:cxnLst/>
              <a:rect l="l" t="t" r="r" b="b"/>
              <a:pathLst>
                <a:path w="114300" h="61595">
                  <a:moveTo>
                    <a:pt x="0" y="61450"/>
                  </a:moveTo>
                  <a:lnTo>
                    <a:pt x="113715" y="0"/>
                  </a:lnTo>
                </a:path>
              </a:pathLst>
            </a:custGeom>
            <a:ln w="9447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6370732" y="3396243"/>
              <a:ext cx="139065" cy="79375"/>
            </a:xfrm>
            <a:custGeom>
              <a:avLst/>
              <a:gdLst/>
              <a:ahLst/>
              <a:cxnLst/>
              <a:rect l="l" t="t" r="r" b="b"/>
              <a:pathLst>
                <a:path w="139065" h="79375">
                  <a:moveTo>
                    <a:pt x="0" y="79075"/>
                  </a:moveTo>
                  <a:lnTo>
                    <a:pt x="138621" y="0"/>
                  </a:lnTo>
                </a:path>
              </a:pathLst>
            </a:custGeom>
            <a:ln w="944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568676" y="3631654"/>
              <a:ext cx="165100" cy="93980"/>
            </a:xfrm>
            <a:custGeom>
              <a:avLst/>
              <a:gdLst/>
              <a:ahLst/>
              <a:cxnLst/>
              <a:rect l="l" t="t" r="r" b="b"/>
              <a:pathLst>
                <a:path w="165100" h="93979">
                  <a:moveTo>
                    <a:pt x="0" y="93412"/>
                  </a:moveTo>
                  <a:lnTo>
                    <a:pt x="165073" y="0"/>
                  </a:lnTo>
                </a:path>
              </a:pathLst>
            </a:custGeom>
            <a:ln w="944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4470" y="3197575"/>
              <a:ext cx="170815" cy="768985"/>
            </a:xfrm>
            <a:custGeom>
              <a:avLst/>
              <a:gdLst/>
              <a:ahLst/>
              <a:cxnLst/>
              <a:rect l="l" t="t" r="r" b="b"/>
              <a:pathLst>
                <a:path w="170814" h="768985">
                  <a:moveTo>
                    <a:pt x="20367" y="0"/>
                  </a:moveTo>
                  <a:lnTo>
                    <a:pt x="0" y="14123"/>
                  </a:lnTo>
                  <a:lnTo>
                    <a:pt x="143480" y="768896"/>
                  </a:lnTo>
                  <a:lnTo>
                    <a:pt x="170666" y="761740"/>
                  </a:lnTo>
                  <a:lnTo>
                    <a:pt x="2036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175" y="3153697"/>
              <a:ext cx="84105" cy="1361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80899" y="3011895"/>
              <a:ext cx="562610" cy="254635"/>
            </a:xfrm>
            <a:custGeom>
              <a:avLst/>
              <a:gdLst/>
              <a:ahLst/>
              <a:cxnLst/>
              <a:rect l="l" t="t" r="r" b="b"/>
              <a:pathLst>
                <a:path w="562610" h="254635">
                  <a:moveTo>
                    <a:pt x="556644" y="0"/>
                  </a:moveTo>
                  <a:lnTo>
                    <a:pt x="55919" y="193777"/>
                  </a:lnTo>
                  <a:lnTo>
                    <a:pt x="3637" y="224567"/>
                  </a:lnTo>
                  <a:lnTo>
                    <a:pt x="0" y="237749"/>
                  </a:lnTo>
                  <a:lnTo>
                    <a:pt x="4728" y="249519"/>
                  </a:lnTo>
                  <a:lnTo>
                    <a:pt x="17275" y="254133"/>
                  </a:lnTo>
                  <a:lnTo>
                    <a:pt x="71830" y="237749"/>
                  </a:lnTo>
                  <a:lnTo>
                    <a:pt x="549916" y="48303"/>
                  </a:lnTo>
                  <a:lnTo>
                    <a:pt x="555462" y="42559"/>
                  </a:lnTo>
                  <a:lnTo>
                    <a:pt x="559099" y="30789"/>
                  </a:lnTo>
                  <a:lnTo>
                    <a:pt x="562463" y="8097"/>
                  </a:lnTo>
                  <a:lnTo>
                    <a:pt x="5566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8250" y="2964533"/>
              <a:ext cx="120566" cy="1609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46272" y="3276668"/>
              <a:ext cx="3335020" cy="1475740"/>
            </a:xfrm>
            <a:custGeom>
              <a:avLst/>
              <a:gdLst/>
              <a:ahLst/>
              <a:cxnLst/>
              <a:rect l="l" t="t" r="r" b="b"/>
              <a:pathLst>
                <a:path w="3335020" h="1475739">
                  <a:moveTo>
                    <a:pt x="2816926" y="0"/>
                  </a:moveTo>
                  <a:lnTo>
                    <a:pt x="2785102" y="9509"/>
                  </a:lnTo>
                  <a:lnTo>
                    <a:pt x="2656625" y="375126"/>
                  </a:lnTo>
                  <a:lnTo>
                    <a:pt x="2208090" y="505253"/>
                  </a:lnTo>
                  <a:lnTo>
                    <a:pt x="2132986" y="520506"/>
                  </a:lnTo>
                  <a:lnTo>
                    <a:pt x="2064610" y="539526"/>
                  </a:lnTo>
                  <a:lnTo>
                    <a:pt x="2002054" y="557322"/>
                  </a:lnTo>
                  <a:lnTo>
                    <a:pt x="1949772" y="576060"/>
                  </a:lnTo>
                  <a:lnTo>
                    <a:pt x="1898399" y="598752"/>
                  </a:lnTo>
                  <a:lnTo>
                    <a:pt x="1847299" y="619937"/>
                  </a:lnTo>
                  <a:lnTo>
                    <a:pt x="1801745" y="645925"/>
                  </a:lnTo>
                  <a:lnTo>
                    <a:pt x="1761829" y="664851"/>
                  </a:lnTo>
                  <a:lnTo>
                    <a:pt x="1690089" y="659107"/>
                  </a:lnTo>
                  <a:lnTo>
                    <a:pt x="1618622" y="656471"/>
                  </a:lnTo>
                  <a:lnTo>
                    <a:pt x="1553519" y="662497"/>
                  </a:lnTo>
                  <a:lnTo>
                    <a:pt x="1482052" y="672007"/>
                  </a:lnTo>
                  <a:lnTo>
                    <a:pt x="1412494" y="686131"/>
                  </a:lnTo>
                  <a:lnTo>
                    <a:pt x="1349937" y="707410"/>
                  </a:lnTo>
                  <a:lnTo>
                    <a:pt x="1289654" y="733492"/>
                  </a:lnTo>
                  <a:lnTo>
                    <a:pt x="1234917" y="759386"/>
                  </a:lnTo>
                  <a:lnTo>
                    <a:pt x="1117623" y="803358"/>
                  </a:lnTo>
                  <a:lnTo>
                    <a:pt x="979962" y="850531"/>
                  </a:lnTo>
                  <a:lnTo>
                    <a:pt x="852567" y="902600"/>
                  </a:lnTo>
                  <a:lnTo>
                    <a:pt x="733046" y="961732"/>
                  </a:lnTo>
                  <a:lnTo>
                    <a:pt x="642002" y="1003161"/>
                  </a:lnTo>
                  <a:lnTo>
                    <a:pt x="540648" y="1054026"/>
                  </a:lnTo>
                  <a:lnTo>
                    <a:pt x="449604" y="1100276"/>
                  </a:lnTo>
                  <a:lnTo>
                    <a:pt x="350486" y="1154615"/>
                  </a:lnTo>
                  <a:lnTo>
                    <a:pt x="267517" y="1204331"/>
                  </a:lnTo>
                  <a:lnTo>
                    <a:pt x="225364" y="1229075"/>
                  </a:lnTo>
                  <a:lnTo>
                    <a:pt x="149123" y="1284808"/>
                  </a:lnTo>
                  <a:lnTo>
                    <a:pt x="111444" y="1314176"/>
                  </a:lnTo>
                  <a:lnTo>
                    <a:pt x="74000" y="1347470"/>
                  </a:lnTo>
                  <a:lnTo>
                    <a:pt x="15920" y="1410142"/>
                  </a:lnTo>
                  <a:lnTo>
                    <a:pt x="0" y="1438351"/>
                  </a:lnTo>
                  <a:lnTo>
                    <a:pt x="22873" y="1450375"/>
                  </a:lnTo>
                  <a:lnTo>
                    <a:pt x="56957" y="1459857"/>
                  </a:lnTo>
                  <a:lnTo>
                    <a:pt x="89922" y="1467945"/>
                  </a:lnTo>
                  <a:lnTo>
                    <a:pt x="121764" y="1471646"/>
                  </a:lnTo>
                  <a:lnTo>
                    <a:pt x="162798" y="1475120"/>
                  </a:lnTo>
                  <a:lnTo>
                    <a:pt x="201369" y="1473962"/>
                  </a:lnTo>
                  <a:lnTo>
                    <a:pt x="244649" y="1470497"/>
                  </a:lnTo>
                  <a:lnTo>
                    <a:pt x="293758" y="1465639"/>
                  </a:lnTo>
                  <a:lnTo>
                    <a:pt x="396013" y="1447833"/>
                  </a:lnTo>
                  <a:lnTo>
                    <a:pt x="479209" y="1437193"/>
                  </a:lnTo>
                  <a:lnTo>
                    <a:pt x="621371" y="1414765"/>
                  </a:lnTo>
                  <a:lnTo>
                    <a:pt x="753458" y="1391178"/>
                  </a:lnTo>
                  <a:lnTo>
                    <a:pt x="883291" y="1362733"/>
                  </a:lnTo>
                  <a:lnTo>
                    <a:pt x="1000602" y="1331981"/>
                  </a:lnTo>
                  <a:lnTo>
                    <a:pt x="1106439" y="1303536"/>
                  </a:lnTo>
                  <a:lnTo>
                    <a:pt x="1209822" y="1275326"/>
                  </a:lnTo>
                  <a:lnTo>
                    <a:pt x="1319205" y="1239715"/>
                  </a:lnTo>
                  <a:lnTo>
                    <a:pt x="1405584" y="1205489"/>
                  </a:lnTo>
                  <a:lnTo>
                    <a:pt x="1917766" y="1097734"/>
                  </a:lnTo>
                  <a:lnTo>
                    <a:pt x="2634894" y="1014931"/>
                  </a:lnTo>
                  <a:lnTo>
                    <a:pt x="2780647" y="971242"/>
                  </a:lnTo>
                  <a:lnTo>
                    <a:pt x="2894304" y="932166"/>
                  </a:lnTo>
                  <a:lnTo>
                    <a:pt x="3011597" y="888477"/>
                  </a:lnTo>
                  <a:lnTo>
                    <a:pt x="3109615" y="839891"/>
                  </a:lnTo>
                  <a:lnTo>
                    <a:pt x="3222180" y="774922"/>
                  </a:lnTo>
                  <a:lnTo>
                    <a:pt x="3278009" y="740460"/>
                  </a:lnTo>
                  <a:lnTo>
                    <a:pt x="3330200" y="705057"/>
                  </a:lnTo>
                  <a:lnTo>
                    <a:pt x="3334928" y="663721"/>
                  </a:lnTo>
                  <a:lnTo>
                    <a:pt x="3330200" y="617395"/>
                  </a:lnTo>
                  <a:lnTo>
                    <a:pt x="3322380" y="589242"/>
                  </a:lnTo>
                  <a:lnTo>
                    <a:pt x="3297285" y="553650"/>
                  </a:lnTo>
                  <a:lnTo>
                    <a:pt x="3267643" y="537172"/>
                  </a:lnTo>
                  <a:lnTo>
                    <a:pt x="3241457" y="540656"/>
                  </a:lnTo>
                  <a:lnTo>
                    <a:pt x="3210724" y="550166"/>
                  </a:lnTo>
                  <a:lnTo>
                    <a:pt x="3213179" y="522860"/>
                  </a:lnTo>
                  <a:lnTo>
                    <a:pt x="3194812" y="446121"/>
                  </a:lnTo>
                  <a:lnTo>
                    <a:pt x="3155078" y="392922"/>
                  </a:lnTo>
                  <a:lnTo>
                    <a:pt x="3090066" y="385766"/>
                  </a:lnTo>
                  <a:lnTo>
                    <a:pt x="3023054" y="379740"/>
                  </a:lnTo>
                  <a:lnTo>
                    <a:pt x="2959315" y="383412"/>
                  </a:lnTo>
                  <a:lnTo>
                    <a:pt x="2943403" y="397536"/>
                  </a:lnTo>
                  <a:lnTo>
                    <a:pt x="2895395" y="80505"/>
                  </a:lnTo>
                  <a:lnTo>
                    <a:pt x="2879483" y="35591"/>
                  </a:lnTo>
                  <a:lnTo>
                    <a:pt x="2848750" y="9509"/>
                  </a:lnTo>
                  <a:lnTo>
                    <a:pt x="2816926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549760" y="5023963"/>
              <a:ext cx="285115" cy="137160"/>
            </a:xfrm>
            <a:custGeom>
              <a:avLst/>
              <a:gdLst/>
              <a:ahLst/>
              <a:cxnLst/>
              <a:rect l="l" t="t" r="r" b="b"/>
              <a:pathLst>
                <a:path w="285115" h="137160">
                  <a:moveTo>
                    <a:pt x="284596" y="0"/>
                  </a:moveTo>
                  <a:lnTo>
                    <a:pt x="0" y="107528"/>
                  </a:lnTo>
                  <a:lnTo>
                    <a:pt x="0" y="137122"/>
                  </a:lnTo>
                  <a:lnTo>
                    <a:pt x="284596" y="28209"/>
                  </a:lnTo>
                  <a:lnTo>
                    <a:pt x="28459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549400" y="4389892"/>
              <a:ext cx="1002030" cy="771525"/>
            </a:xfrm>
            <a:custGeom>
              <a:avLst/>
              <a:gdLst/>
              <a:ahLst/>
              <a:cxnLst/>
              <a:rect l="l" t="t" r="r" b="b"/>
              <a:pathLst>
                <a:path w="1002029" h="771525">
                  <a:moveTo>
                    <a:pt x="192216" y="0"/>
                  </a:moveTo>
                  <a:lnTo>
                    <a:pt x="0" y="158402"/>
                  </a:lnTo>
                  <a:lnTo>
                    <a:pt x="210401" y="302699"/>
                  </a:lnTo>
                  <a:lnTo>
                    <a:pt x="370884" y="410454"/>
                  </a:lnTo>
                  <a:lnTo>
                    <a:pt x="620292" y="568857"/>
                  </a:lnTo>
                  <a:lnTo>
                    <a:pt x="840968" y="694191"/>
                  </a:lnTo>
                  <a:lnTo>
                    <a:pt x="1001451" y="771193"/>
                  </a:lnTo>
                  <a:lnTo>
                    <a:pt x="1001451" y="741599"/>
                  </a:lnTo>
                  <a:lnTo>
                    <a:pt x="439351" y="286278"/>
                  </a:lnTo>
                  <a:lnTo>
                    <a:pt x="1922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5560" y="4089536"/>
              <a:ext cx="2406015" cy="1021080"/>
            </a:xfrm>
            <a:custGeom>
              <a:avLst/>
              <a:gdLst/>
              <a:ahLst/>
              <a:cxnLst/>
              <a:rect l="l" t="t" r="r" b="b"/>
              <a:pathLst>
                <a:path w="2406015" h="1021079">
                  <a:moveTo>
                    <a:pt x="1351968" y="0"/>
                  </a:moveTo>
                  <a:lnTo>
                    <a:pt x="1239402" y="2259"/>
                  </a:lnTo>
                  <a:lnTo>
                    <a:pt x="1130201" y="8097"/>
                  </a:lnTo>
                  <a:lnTo>
                    <a:pt x="1004815" y="28153"/>
                  </a:lnTo>
                  <a:lnTo>
                    <a:pt x="910435" y="53199"/>
                  </a:lnTo>
                  <a:lnTo>
                    <a:pt x="840877" y="79092"/>
                  </a:lnTo>
                  <a:lnTo>
                    <a:pt x="779502" y="107528"/>
                  </a:lnTo>
                  <a:lnTo>
                    <a:pt x="722765" y="142838"/>
                  </a:lnTo>
                  <a:lnTo>
                    <a:pt x="671392" y="171367"/>
                  </a:lnTo>
                  <a:lnTo>
                    <a:pt x="609926" y="213833"/>
                  </a:lnTo>
                  <a:lnTo>
                    <a:pt x="518910" y="236534"/>
                  </a:lnTo>
                  <a:lnTo>
                    <a:pt x="431258" y="260121"/>
                  </a:lnTo>
                  <a:lnTo>
                    <a:pt x="353881" y="282550"/>
                  </a:lnTo>
                  <a:lnTo>
                    <a:pt x="278776" y="304978"/>
                  </a:lnTo>
                  <a:lnTo>
                    <a:pt x="198035" y="335730"/>
                  </a:lnTo>
                  <a:lnTo>
                    <a:pt x="129614" y="366492"/>
                  </a:lnTo>
                  <a:lnTo>
                    <a:pt x="67048" y="397244"/>
                  </a:lnTo>
                  <a:lnTo>
                    <a:pt x="0" y="436329"/>
                  </a:lnTo>
                  <a:lnTo>
                    <a:pt x="54491" y="448117"/>
                  </a:lnTo>
                  <a:lnTo>
                    <a:pt x="104491" y="456441"/>
                  </a:lnTo>
                  <a:lnTo>
                    <a:pt x="155845" y="462458"/>
                  </a:lnTo>
                  <a:lnTo>
                    <a:pt x="202490" y="468239"/>
                  </a:lnTo>
                  <a:lnTo>
                    <a:pt x="252499" y="471939"/>
                  </a:lnTo>
                  <a:lnTo>
                    <a:pt x="306054" y="467081"/>
                  </a:lnTo>
                  <a:lnTo>
                    <a:pt x="364155" y="461064"/>
                  </a:lnTo>
                  <a:lnTo>
                    <a:pt x="428985" y="454134"/>
                  </a:lnTo>
                  <a:lnTo>
                    <a:pt x="504089" y="465923"/>
                  </a:lnTo>
                  <a:lnTo>
                    <a:pt x="564373" y="478870"/>
                  </a:lnTo>
                  <a:lnTo>
                    <a:pt x="633931" y="487203"/>
                  </a:lnTo>
                  <a:lnTo>
                    <a:pt x="688395" y="493210"/>
                  </a:lnTo>
                  <a:lnTo>
                    <a:pt x="756862" y="498991"/>
                  </a:lnTo>
                  <a:lnTo>
                    <a:pt x="813781" y="501307"/>
                  </a:lnTo>
                  <a:lnTo>
                    <a:pt x="874065" y="496684"/>
                  </a:lnTo>
                  <a:lnTo>
                    <a:pt x="934439" y="490668"/>
                  </a:lnTo>
                  <a:lnTo>
                    <a:pt x="999178" y="483728"/>
                  </a:lnTo>
                  <a:lnTo>
                    <a:pt x="1057279" y="473098"/>
                  </a:lnTo>
                  <a:lnTo>
                    <a:pt x="1110652" y="462458"/>
                  </a:lnTo>
                  <a:lnTo>
                    <a:pt x="1184665" y="431696"/>
                  </a:lnTo>
                  <a:lnTo>
                    <a:pt x="1363425" y="503850"/>
                  </a:lnTo>
                  <a:lnTo>
                    <a:pt x="1555823" y="640972"/>
                  </a:lnTo>
                  <a:lnTo>
                    <a:pt x="1771952" y="770007"/>
                  </a:lnTo>
                  <a:lnTo>
                    <a:pt x="1976898" y="894183"/>
                  </a:lnTo>
                  <a:lnTo>
                    <a:pt x="2139745" y="1020675"/>
                  </a:lnTo>
                  <a:lnTo>
                    <a:pt x="2405883" y="927251"/>
                  </a:lnTo>
                  <a:lnTo>
                    <a:pt x="2301137" y="814873"/>
                  </a:lnTo>
                  <a:lnTo>
                    <a:pt x="2152020" y="614844"/>
                  </a:lnTo>
                  <a:lnTo>
                    <a:pt x="2009903" y="399560"/>
                  </a:lnTo>
                  <a:lnTo>
                    <a:pt x="1884790" y="204417"/>
                  </a:lnTo>
                  <a:lnTo>
                    <a:pt x="1795956" y="51975"/>
                  </a:lnTo>
                  <a:lnTo>
                    <a:pt x="1695756" y="29377"/>
                  </a:lnTo>
                  <a:lnTo>
                    <a:pt x="1586555" y="16383"/>
                  </a:lnTo>
                  <a:lnTo>
                    <a:pt x="1482900" y="2259"/>
                  </a:lnTo>
                  <a:lnTo>
                    <a:pt x="135196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5963" y="4097634"/>
              <a:ext cx="2405380" cy="1034415"/>
            </a:xfrm>
            <a:custGeom>
              <a:avLst/>
              <a:gdLst/>
              <a:ahLst/>
              <a:cxnLst/>
              <a:rect l="l" t="t" r="r" b="b"/>
              <a:pathLst>
                <a:path w="2405379" h="1034414">
                  <a:moveTo>
                    <a:pt x="1352204" y="0"/>
                  </a:moveTo>
                  <a:lnTo>
                    <a:pt x="1239366" y="3672"/>
                  </a:lnTo>
                  <a:lnTo>
                    <a:pt x="1130165" y="9415"/>
                  </a:lnTo>
                  <a:lnTo>
                    <a:pt x="1003960" y="29565"/>
                  </a:lnTo>
                  <a:lnTo>
                    <a:pt x="910398" y="54517"/>
                  </a:lnTo>
                  <a:lnTo>
                    <a:pt x="841113" y="80411"/>
                  </a:lnTo>
                  <a:lnTo>
                    <a:pt x="779648" y="108846"/>
                  </a:lnTo>
                  <a:lnTo>
                    <a:pt x="721637" y="144250"/>
                  </a:lnTo>
                  <a:lnTo>
                    <a:pt x="671356" y="172686"/>
                  </a:lnTo>
                  <a:lnTo>
                    <a:pt x="608799" y="214115"/>
                  </a:lnTo>
                  <a:lnTo>
                    <a:pt x="517783" y="236525"/>
                  </a:lnTo>
                  <a:lnTo>
                    <a:pt x="431404" y="261505"/>
                  </a:lnTo>
                  <a:lnTo>
                    <a:pt x="352753" y="283934"/>
                  </a:lnTo>
                  <a:lnTo>
                    <a:pt x="277649" y="306362"/>
                  </a:lnTo>
                  <a:lnTo>
                    <a:pt x="197998" y="335966"/>
                  </a:lnTo>
                  <a:lnTo>
                    <a:pt x="128532" y="367876"/>
                  </a:lnTo>
                  <a:lnTo>
                    <a:pt x="67048" y="397470"/>
                  </a:lnTo>
                  <a:lnTo>
                    <a:pt x="0" y="436555"/>
                  </a:lnTo>
                  <a:lnTo>
                    <a:pt x="53373" y="448343"/>
                  </a:lnTo>
                  <a:lnTo>
                    <a:pt x="104718" y="457825"/>
                  </a:lnTo>
                  <a:lnTo>
                    <a:pt x="155809" y="463842"/>
                  </a:lnTo>
                  <a:lnTo>
                    <a:pt x="201363" y="469623"/>
                  </a:lnTo>
                  <a:lnTo>
                    <a:pt x="252735" y="473088"/>
                  </a:lnTo>
                  <a:lnTo>
                    <a:pt x="306109" y="468465"/>
                  </a:lnTo>
                  <a:lnTo>
                    <a:pt x="364210" y="462448"/>
                  </a:lnTo>
                  <a:lnTo>
                    <a:pt x="427858" y="454360"/>
                  </a:lnTo>
                  <a:lnTo>
                    <a:pt x="502962" y="466149"/>
                  </a:lnTo>
                  <a:lnTo>
                    <a:pt x="563336" y="480254"/>
                  </a:lnTo>
                  <a:lnTo>
                    <a:pt x="633894" y="487429"/>
                  </a:lnTo>
                  <a:lnTo>
                    <a:pt x="688631" y="493210"/>
                  </a:lnTo>
                  <a:lnTo>
                    <a:pt x="756825" y="499217"/>
                  </a:lnTo>
                  <a:lnTo>
                    <a:pt x="811562" y="502692"/>
                  </a:lnTo>
                  <a:lnTo>
                    <a:pt x="874119" y="498059"/>
                  </a:lnTo>
                  <a:lnTo>
                    <a:pt x="934403" y="492052"/>
                  </a:lnTo>
                  <a:lnTo>
                    <a:pt x="999232" y="485112"/>
                  </a:lnTo>
                  <a:lnTo>
                    <a:pt x="1056152" y="474472"/>
                  </a:lnTo>
                  <a:lnTo>
                    <a:pt x="1109797" y="463842"/>
                  </a:lnTo>
                  <a:lnTo>
                    <a:pt x="1180174" y="450660"/>
                  </a:lnTo>
                  <a:lnTo>
                    <a:pt x="1331564" y="548933"/>
                  </a:lnTo>
                  <a:lnTo>
                    <a:pt x="1511415" y="671960"/>
                  </a:lnTo>
                  <a:lnTo>
                    <a:pt x="1723089" y="806776"/>
                  </a:lnTo>
                  <a:lnTo>
                    <a:pt x="1929126" y="930952"/>
                  </a:lnTo>
                  <a:lnTo>
                    <a:pt x="2123797" y="1033857"/>
                  </a:lnTo>
                  <a:lnTo>
                    <a:pt x="2405029" y="928635"/>
                  </a:lnTo>
                  <a:lnTo>
                    <a:pt x="2300283" y="816257"/>
                  </a:lnTo>
                  <a:lnTo>
                    <a:pt x="2152256" y="616228"/>
                  </a:lnTo>
                  <a:lnTo>
                    <a:pt x="2008776" y="400944"/>
                  </a:lnTo>
                  <a:lnTo>
                    <a:pt x="1884754" y="205735"/>
                  </a:lnTo>
                  <a:lnTo>
                    <a:pt x="1795920" y="53387"/>
                  </a:lnTo>
                  <a:lnTo>
                    <a:pt x="1695902" y="30695"/>
                  </a:lnTo>
                  <a:lnTo>
                    <a:pt x="1586519" y="16571"/>
                  </a:lnTo>
                  <a:lnTo>
                    <a:pt x="1481773" y="3672"/>
                  </a:lnTo>
                  <a:lnTo>
                    <a:pt x="135220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599409" y="4360288"/>
              <a:ext cx="454659" cy="195580"/>
            </a:xfrm>
            <a:custGeom>
              <a:avLst/>
              <a:gdLst/>
              <a:ahLst/>
              <a:cxnLst/>
              <a:rect l="l" t="t" r="r" b="b"/>
              <a:pathLst>
                <a:path w="454659" h="195579">
                  <a:moveTo>
                    <a:pt x="0" y="195171"/>
                  </a:moveTo>
                  <a:lnTo>
                    <a:pt x="60374" y="138290"/>
                  </a:lnTo>
                  <a:lnTo>
                    <a:pt x="112565" y="94581"/>
                  </a:lnTo>
                  <a:lnTo>
                    <a:pt x="172939" y="59206"/>
                  </a:lnTo>
                  <a:lnTo>
                    <a:pt x="228768" y="31919"/>
                  </a:lnTo>
                  <a:lnTo>
                    <a:pt x="291324" y="11798"/>
                  </a:lnTo>
                  <a:lnTo>
                    <a:pt x="341515" y="4632"/>
                  </a:lnTo>
                  <a:lnTo>
                    <a:pt x="394888" y="0"/>
                  </a:lnTo>
                  <a:lnTo>
                    <a:pt x="454080" y="4632"/>
                  </a:lnTo>
                </a:path>
              </a:pathLst>
            </a:custGeom>
            <a:ln w="9470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2115" y="4146125"/>
              <a:ext cx="842644" cy="926465"/>
            </a:xfrm>
            <a:custGeom>
              <a:avLst/>
              <a:gdLst/>
              <a:ahLst/>
              <a:cxnLst/>
              <a:rect l="l" t="t" r="r" b="b"/>
              <a:pathLst>
                <a:path w="842645" h="926464">
                  <a:moveTo>
                    <a:pt x="237860" y="0"/>
                  </a:moveTo>
                  <a:lnTo>
                    <a:pt x="0" y="49715"/>
                  </a:lnTo>
                  <a:lnTo>
                    <a:pt x="715764" y="926168"/>
                  </a:lnTo>
                  <a:lnTo>
                    <a:pt x="842241" y="877837"/>
                  </a:lnTo>
                  <a:lnTo>
                    <a:pt x="23786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992115" y="4146125"/>
              <a:ext cx="842644" cy="926465"/>
            </a:xfrm>
            <a:custGeom>
              <a:avLst/>
              <a:gdLst/>
              <a:ahLst/>
              <a:cxnLst/>
              <a:rect l="l" t="t" r="r" b="b"/>
              <a:pathLst>
                <a:path w="842645" h="926464">
                  <a:moveTo>
                    <a:pt x="237860" y="0"/>
                  </a:moveTo>
                  <a:lnTo>
                    <a:pt x="842241" y="877837"/>
                  </a:lnTo>
                  <a:lnTo>
                    <a:pt x="715764" y="926168"/>
                  </a:lnTo>
                  <a:lnTo>
                    <a:pt x="0" y="49715"/>
                  </a:lnTo>
                  <a:lnTo>
                    <a:pt x="237860" y="0"/>
                  </a:lnTo>
                </a:path>
              </a:pathLst>
            </a:custGeom>
            <a:ln w="18683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229976" y="4391888"/>
              <a:ext cx="187960" cy="80010"/>
            </a:xfrm>
            <a:custGeom>
              <a:avLst/>
              <a:gdLst/>
              <a:ahLst/>
              <a:cxnLst/>
              <a:rect l="l" t="t" r="r" b="b"/>
              <a:pathLst>
                <a:path w="187959" h="80010">
                  <a:moveTo>
                    <a:pt x="0" y="79535"/>
                  </a:moveTo>
                  <a:lnTo>
                    <a:pt x="187688" y="0"/>
                  </a:lnTo>
                </a:path>
              </a:pathLst>
            </a:custGeom>
            <a:ln w="947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423556" y="4632707"/>
              <a:ext cx="153035" cy="71755"/>
            </a:xfrm>
            <a:custGeom>
              <a:avLst/>
              <a:gdLst/>
              <a:ahLst/>
              <a:cxnLst/>
              <a:rect l="l" t="t" r="r" b="b"/>
              <a:pathLst>
                <a:path w="153034" h="71754">
                  <a:moveTo>
                    <a:pt x="0" y="71692"/>
                  </a:moveTo>
                  <a:lnTo>
                    <a:pt x="152481" y="0"/>
                  </a:lnTo>
                </a:path>
              </a:pathLst>
            </a:custGeom>
            <a:ln w="946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86130" y="4842183"/>
              <a:ext cx="131445" cy="62865"/>
            </a:xfrm>
            <a:custGeom>
              <a:avLst/>
              <a:gdLst/>
              <a:ahLst/>
              <a:cxnLst/>
              <a:rect l="l" t="t" r="r" b="b"/>
              <a:pathLst>
                <a:path w="131445" h="62864">
                  <a:moveTo>
                    <a:pt x="0" y="62302"/>
                  </a:moveTo>
                  <a:lnTo>
                    <a:pt x="130959" y="0"/>
                  </a:lnTo>
                </a:path>
              </a:pathLst>
            </a:custGeom>
            <a:ln w="946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986478" y="4192451"/>
              <a:ext cx="723900" cy="901700"/>
            </a:xfrm>
            <a:custGeom>
              <a:avLst/>
              <a:gdLst/>
              <a:ahLst/>
              <a:cxnLst/>
              <a:rect l="l" t="t" r="r" b="b"/>
              <a:pathLst>
                <a:path w="723900" h="901700">
                  <a:moveTo>
                    <a:pt x="0" y="0"/>
                  </a:moveTo>
                  <a:lnTo>
                    <a:pt x="0" y="34179"/>
                  </a:lnTo>
                  <a:lnTo>
                    <a:pt x="704307" y="901113"/>
                  </a:lnTo>
                  <a:lnTo>
                    <a:pt x="723856" y="887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2467" y="5125475"/>
              <a:ext cx="83196" cy="13620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15464" y="4984878"/>
              <a:ext cx="562610" cy="252095"/>
            </a:xfrm>
            <a:custGeom>
              <a:avLst/>
              <a:gdLst/>
              <a:ahLst/>
              <a:cxnLst/>
              <a:rect l="l" t="t" r="r" b="b"/>
              <a:pathLst>
                <a:path w="562609" h="252095">
                  <a:moveTo>
                    <a:pt x="556553" y="0"/>
                  </a:moveTo>
                  <a:lnTo>
                    <a:pt x="55828" y="195171"/>
                  </a:lnTo>
                  <a:lnTo>
                    <a:pt x="3364" y="224769"/>
                  </a:lnTo>
                  <a:lnTo>
                    <a:pt x="0" y="237719"/>
                  </a:lnTo>
                  <a:lnTo>
                    <a:pt x="5546" y="248357"/>
                  </a:lnTo>
                  <a:lnTo>
                    <a:pt x="17003" y="251825"/>
                  </a:lnTo>
                  <a:lnTo>
                    <a:pt x="72831" y="237719"/>
                  </a:lnTo>
                  <a:lnTo>
                    <a:pt x="549825" y="48331"/>
                  </a:lnTo>
                  <a:lnTo>
                    <a:pt x="555462" y="42550"/>
                  </a:lnTo>
                  <a:lnTo>
                    <a:pt x="559918" y="30761"/>
                  </a:lnTo>
                  <a:lnTo>
                    <a:pt x="562191" y="8323"/>
                  </a:lnTo>
                  <a:lnTo>
                    <a:pt x="55655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2451" y="4935162"/>
              <a:ext cx="120657" cy="16210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5819" y="4489339"/>
              <a:ext cx="67069" cy="2457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1963" y="3815613"/>
              <a:ext cx="180128" cy="2371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571310" y="4038597"/>
              <a:ext cx="888365" cy="481330"/>
            </a:xfrm>
            <a:custGeom>
              <a:avLst/>
              <a:gdLst/>
              <a:ahLst/>
              <a:cxnLst/>
              <a:rect l="l" t="t" r="r" b="b"/>
              <a:pathLst>
                <a:path w="888365" h="481329">
                  <a:moveTo>
                    <a:pt x="305145" y="0"/>
                  </a:moveTo>
                  <a:lnTo>
                    <a:pt x="249317" y="8097"/>
                  </a:lnTo>
                  <a:lnTo>
                    <a:pt x="176486" y="28247"/>
                  </a:lnTo>
                  <a:lnTo>
                    <a:pt x="104745" y="59037"/>
                  </a:lnTo>
                  <a:lnTo>
                    <a:pt x="53555" y="86248"/>
                  </a:lnTo>
                  <a:lnTo>
                    <a:pt x="0" y="124194"/>
                  </a:lnTo>
                  <a:lnTo>
                    <a:pt x="767136" y="472005"/>
                  </a:lnTo>
                  <a:lnTo>
                    <a:pt x="801415" y="481252"/>
                  </a:lnTo>
                  <a:lnTo>
                    <a:pt x="831057" y="473164"/>
                  </a:lnTo>
                  <a:lnTo>
                    <a:pt x="858153" y="454200"/>
                  </a:lnTo>
                  <a:lnTo>
                    <a:pt x="874065" y="434078"/>
                  </a:lnTo>
                  <a:lnTo>
                    <a:pt x="884430" y="403326"/>
                  </a:lnTo>
                  <a:lnTo>
                    <a:pt x="887794" y="365399"/>
                  </a:lnTo>
                  <a:lnTo>
                    <a:pt x="875428" y="326324"/>
                  </a:lnTo>
                  <a:lnTo>
                    <a:pt x="839968" y="298105"/>
                  </a:lnTo>
                  <a:lnTo>
                    <a:pt x="30514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806628" y="3054455"/>
              <a:ext cx="656590" cy="774065"/>
            </a:xfrm>
            <a:custGeom>
              <a:avLst/>
              <a:gdLst/>
              <a:ahLst/>
              <a:cxnLst/>
              <a:rect l="l" t="t" r="r" b="b"/>
              <a:pathLst>
                <a:path w="656590" h="774064">
                  <a:moveTo>
                    <a:pt x="656571" y="0"/>
                  </a:moveTo>
                  <a:lnTo>
                    <a:pt x="415255" y="62709"/>
                  </a:lnTo>
                  <a:lnTo>
                    <a:pt x="399343" y="88602"/>
                  </a:lnTo>
                  <a:lnTo>
                    <a:pt x="189942" y="454125"/>
                  </a:lnTo>
                  <a:lnTo>
                    <a:pt x="0" y="773510"/>
                  </a:lnTo>
                  <a:lnTo>
                    <a:pt x="85197" y="765224"/>
                  </a:lnTo>
                  <a:lnTo>
                    <a:pt x="171757" y="755714"/>
                  </a:lnTo>
                  <a:lnTo>
                    <a:pt x="252499" y="743944"/>
                  </a:lnTo>
                  <a:lnTo>
                    <a:pt x="330058" y="730950"/>
                  </a:lnTo>
                  <a:lnTo>
                    <a:pt x="405163" y="713154"/>
                  </a:lnTo>
                  <a:lnTo>
                    <a:pt x="467810" y="689615"/>
                  </a:lnTo>
                  <a:lnTo>
                    <a:pt x="523366" y="662309"/>
                  </a:lnTo>
                  <a:lnTo>
                    <a:pt x="579194" y="632649"/>
                  </a:lnTo>
                  <a:lnTo>
                    <a:pt x="6565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89551" y="3143058"/>
              <a:ext cx="510540" cy="649605"/>
            </a:xfrm>
            <a:custGeom>
              <a:avLst/>
              <a:gdLst/>
              <a:ahLst/>
              <a:cxnLst/>
              <a:rect l="l" t="t" r="r" b="b"/>
              <a:pathLst>
                <a:path w="510540" h="649604">
                  <a:moveTo>
                    <a:pt x="509999" y="0"/>
                  </a:moveTo>
                  <a:lnTo>
                    <a:pt x="364246" y="34461"/>
                  </a:lnTo>
                  <a:lnTo>
                    <a:pt x="0" y="649503"/>
                  </a:lnTo>
                  <a:lnTo>
                    <a:pt x="59283" y="642347"/>
                  </a:lnTo>
                  <a:lnTo>
                    <a:pt x="124022" y="634061"/>
                  </a:lnTo>
                  <a:lnTo>
                    <a:pt x="183214" y="624551"/>
                  </a:lnTo>
                  <a:lnTo>
                    <a:pt x="250499" y="612781"/>
                  </a:lnTo>
                  <a:lnTo>
                    <a:pt x="324512" y="598658"/>
                  </a:lnTo>
                  <a:lnTo>
                    <a:pt x="382613" y="579732"/>
                  </a:lnTo>
                  <a:lnTo>
                    <a:pt x="429258" y="553556"/>
                  </a:lnTo>
                  <a:lnTo>
                    <a:pt x="509999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214064" y="3545113"/>
              <a:ext cx="375920" cy="248920"/>
            </a:xfrm>
            <a:custGeom>
              <a:avLst/>
              <a:gdLst/>
              <a:ahLst/>
              <a:cxnLst/>
              <a:rect l="l" t="t" r="r" b="b"/>
              <a:pathLst>
                <a:path w="375920" h="248920">
                  <a:moveTo>
                    <a:pt x="265047" y="0"/>
                  </a:moveTo>
                  <a:lnTo>
                    <a:pt x="220675" y="19019"/>
                  </a:lnTo>
                  <a:lnTo>
                    <a:pt x="187669" y="41712"/>
                  </a:lnTo>
                  <a:lnTo>
                    <a:pt x="142207" y="84177"/>
                  </a:lnTo>
                  <a:lnTo>
                    <a:pt x="105837" y="120710"/>
                  </a:lnTo>
                  <a:lnTo>
                    <a:pt x="67102" y="168166"/>
                  </a:lnTo>
                  <a:lnTo>
                    <a:pt x="40825" y="197732"/>
                  </a:lnTo>
                  <a:lnTo>
                    <a:pt x="0" y="248671"/>
                  </a:lnTo>
                  <a:lnTo>
                    <a:pt x="296871" y="176452"/>
                  </a:lnTo>
                  <a:lnTo>
                    <a:pt x="352699" y="153854"/>
                  </a:lnTo>
                  <a:lnTo>
                    <a:pt x="375612" y="124477"/>
                  </a:lnTo>
                  <a:lnTo>
                    <a:pt x="331240" y="90015"/>
                  </a:lnTo>
                  <a:lnTo>
                    <a:pt x="316420" y="79375"/>
                  </a:lnTo>
                  <a:lnTo>
                    <a:pt x="298053" y="61579"/>
                  </a:lnTo>
                  <a:lnTo>
                    <a:pt x="286778" y="47455"/>
                  </a:lnTo>
                  <a:lnTo>
                    <a:pt x="278776" y="34461"/>
                  </a:lnTo>
                  <a:lnTo>
                    <a:pt x="272048" y="1412"/>
                  </a:lnTo>
                  <a:lnTo>
                    <a:pt x="26504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061582" y="3614979"/>
              <a:ext cx="882015" cy="531495"/>
            </a:xfrm>
            <a:custGeom>
              <a:avLst/>
              <a:gdLst/>
              <a:ahLst/>
              <a:cxnLst/>
              <a:rect l="l" t="t" r="r" b="b"/>
              <a:pathLst>
                <a:path w="882015" h="531495">
                  <a:moveTo>
                    <a:pt x="874064" y="0"/>
                  </a:moveTo>
                  <a:lnTo>
                    <a:pt x="726129" y="54611"/>
                  </a:lnTo>
                  <a:lnTo>
                    <a:pt x="580376" y="107811"/>
                  </a:lnTo>
                  <a:lnTo>
                    <a:pt x="483722" y="170426"/>
                  </a:lnTo>
                  <a:lnTo>
                    <a:pt x="369793" y="250931"/>
                  </a:lnTo>
                  <a:lnTo>
                    <a:pt x="192216" y="379740"/>
                  </a:lnTo>
                  <a:lnTo>
                    <a:pt x="0" y="499227"/>
                  </a:lnTo>
                  <a:lnTo>
                    <a:pt x="104473" y="520506"/>
                  </a:lnTo>
                  <a:lnTo>
                    <a:pt x="142207" y="531146"/>
                  </a:lnTo>
                  <a:lnTo>
                    <a:pt x="204763" y="520506"/>
                  </a:lnTo>
                  <a:lnTo>
                    <a:pt x="316420" y="493295"/>
                  </a:lnTo>
                  <a:lnTo>
                    <a:pt x="460809" y="443767"/>
                  </a:lnTo>
                  <a:lnTo>
                    <a:pt x="555189" y="402149"/>
                  </a:lnTo>
                  <a:lnTo>
                    <a:pt x="691759" y="239161"/>
                  </a:lnTo>
                  <a:lnTo>
                    <a:pt x="784139" y="123064"/>
                  </a:lnTo>
                  <a:lnTo>
                    <a:pt x="881975" y="19019"/>
                  </a:lnTo>
                  <a:lnTo>
                    <a:pt x="8740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2767" y="4019671"/>
              <a:ext cx="800100" cy="379730"/>
            </a:xfrm>
            <a:custGeom>
              <a:avLst/>
              <a:gdLst/>
              <a:ahLst/>
              <a:cxnLst/>
              <a:rect l="l" t="t" r="r" b="b"/>
              <a:pathLst>
                <a:path w="800100" h="379729">
                  <a:moveTo>
                    <a:pt x="647615" y="0"/>
                  </a:moveTo>
                  <a:lnTo>
                    <a:pt x="533686" y="24763"/>
                  </a:lnTo>
                  <a:lnTo>
                    <a:pt x="492860" y="27023"/>
                  </a:lnTo>
                  <a:lnTo>
                    <a:pt x="455217" y="31919"/>
                  </a:lnTo>
                  <a:lnTo>
                    <a:pt x="410845" y="42559"/>
                  </a:lnTo>
                  <a:lnTo>
                    <a:pt x="365292" y="57813"/>
                  </a:lnTo>
                  <a:lnTo>
                    <a:pt x="324466" y="72125"/>
                  </a:lnTo>
                  <a:lnTo>
                    <a:pt x="282277" y="93404"/>
                  </a:lnTo>
                  <a:lnTo>
                    <a:pt x="244643" y="113554"/>
                  </a:lnTo>
                  <a:lnTo>
                    <a:pt x="212801" y="135964"/>
                  </a:lnTo>
                  <a:lnTo>
                    <a:pt x="179841" y="160728"/>
                  </a:lnTo>
                  <a:lnTo>
                    <a:pt x="94398" y="216469"/>
                  </a:lnTo>
                  <a:lnTo>
                    <a:pt x="58073" y="247165"/>
                  </a:lnTo>
                  <a:lnTo>
                    <a:pt x="31842" y="280309"/>
                  </a:lnTo>
                  <a:lnTo>
                    <a:pt x="13675" y="313330"/>
                  </a:lnTo>
                  <a:lnTo>
                    <a:pt x="0" y="345250"/>
                  </a:lnTo>
                  <a:lnTo>
                    <a:pt x="28482" y="355881"/>
                  </a:lnTo>
                  <a:lnTo>
                    <a:pt x="100235" y="373685"/>
                  </a:lnTo>
                  <a:lnTo>
                    <a:pt x="147999" y="379702"/>
                  </a:lnTo>
                  <a:lnTo>
                    <a:pt x="194643" y="379702"/>
                  </a:lnTo>
                  <a:lnTo>
                    <a:pt x="253836" y="374843"/>
                  </a:lnTo>
                  <a:lnTo>
                    <a:pt x="303826" y="369062"/>
                  </a:lnTo>
                  <a:lnTo>
                    <a:pt x="355199" y="355880"/>
                  </a:lnTo>
                  <a:lnTo>
                    <a:pt x="406299" y="341775"/>
                  </a:lnTo>
                  <a:lnTo>
                    <a:pt x="454126" y="326512"/>
                  </a:lnTo>
                  <a:lnTo>
                    <a:pt x="496224" y="311023"/>
                  </a:lnTo>
                  <a:lnTo>
                    <a:pt x="535049" y="292078"/>
                  </a:lnTo>
                  <a:lnTo>
                    <a:pt x="573602" y="269669"/>
                  </a:lnTo>
                  <a:lnTo>
                    <a:pt x="610154" y="247165"/>
                  </a:lnTo>
                  <a:lnTo>
                    <a:pt x="647615" y="223625"/>
                  </a:lnTo>
                  <a:lnTo>
                    <a:pt x="680530" y="198673"/>
                  </a:lnTo>
                  <a:lnTo>
                    <a:pt x="718264" y="166754"/>
                  </a:lnTo>
                  <a:lnTo>
                    <a:pt x="752361" y="132480"/>
                  </a:lnTo>
                  <a:lnTo>
                    <a:pt x="793368" y="67323"/>
                  </a:lnTo>
                  <a:lnTo>
                    <a:pt x="800097" y="37663"/>
                  </a:lnTo>
                  <a:lnTo>
                    <a:pt x="765959" y="22400"/>
                  </a:lnTo>
                  <a:lnTo>
                    <a:pt x="685258" y="3483"/>
                  </a:lnTo>
                  <a:lnTo>
                    <a:pt x="64761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292767" y="4019671"/>
              <a:ext cx="800100" cy="379730"/>
            </a:xfrm>
            <a:custGeom>
              <a:avLst/>
              <a:gdLst/>
              <a:ahLst/>
              <a:cxnLst/>
              <a:rect l="l" t="t" r="r" b="b"/>
              <a:pathLst>
                <a:path w="800100" h="379729">
                  <a:moveTo>
                    <a:pt x="0" y="345250"/>
                  </a:moveTo>
                  <a:lnTo>
                    <a:pt x="28477" y="355880"/>
                  </a:lnTo>
                  <a:lnTo>
                    <a:pt x="62556" y="364204"/>
                  </a:lnTo>
                  <a:lnTo>
                    <a:pt x="100231" y="373684"/>
                  </a:lnTo>
                  <a:lnTo>
                    <a:pt x="147999" y="379702"/>
                  </a:lnTo>
                  <a:lnTo>
                    <a:pt x="194643" y="379702"/>
                  </a:lnTo>
                  <a:lnTo>
                    <a:pt x="253836" y="374843"/>
                  </a:lnTo>
                  <a:lnTo>
                    <a:pt x="303826" y="369062"/>
                  </a:lnTo>
                  <a:lnTo>
                    <a:pt x="355199" y="355880"/>
                  </a:lnTo>
                  <a:lnTo>
                    <a:pt x="406299" y="341775"/>
                  </a:lnTo>
                  <a:lnTo>
                    <a:pt x="454126" y="326512"/>
                  </a:lnTo>
                  <a:lnTo>
                    <a:pt x="496224" y="311023"/>
                  </a:lnTo>
                  <a:lnTo>
                    <a:pt x="535049" y="292078"/>
                  </a:lnTo>
                  <a:lnTo>
                    <a:pt x="573602" y="269669"/>
                  </a:lnTo>
                  <a:lnTo>
                    <a:pt x="610154" y="247165"/>
                  </a:lnTo>
                  <a:lnTo>
                    <a:pt x="647615" y="223625"/>
                  </a:lnTo>
                  <a:lnTo>
                    <a:pt x="680530" y="198673"/>
                  </a:lnTo>
                  <a:lnTo>
                    <a:pt x="718264" y="166754"/>
                  </a:lnTo>
                  <a:lnTo>
                    <a:pt x="752361" y="132480"/>
                  </a:lnTo>
                  <a:lnTo>
                    <a:pt x="793368" y="67323"/>
                  </a:lnTo>
                  <a:lnTo>
                    <a:pt x="800097" y="37663"/>
                  </a:lnTo>
                  <a:lnTo>
                    <a:pt x="766000" y="22409"/>
                  </a:lnTo>
                  <a:lnTo>
                    <a:pt x="685312" y="3496"/>
                  </a:lnTo>
                  <a:lnTo>
                    <a:pt x="647615" y="0"/>
                  </a:lnTo>
                  <a:lnTo>
                    <a:pt x="533686" y="24763"/>
                  </a:lnTo>
                  <a:lnTo>
                    <a:pt x="492860" y="27023"/>
                  </a:lnTo>
                  <a:lnTo>
                    <a:pt x="455217" y="31919"/>
                  </a:lnTo>
                  <a:lnTo>
                    <a:pt x="410845" y="42559"/>
                  </a:lnTo>
                  <a:lnTo>
                    <a:pt x="365292" y="57813"/>
                  </a:lnTo>
                  <a:lnTo>
                    <a:pt x="324466" y="72125"/>
                  </a:lnTo>
                  <a:lnTo>
                    <a:pt x="282277" y="93404"/>
                  </a:lnTo>
                  <a:lnTo>
                    <a:pt x="244643" y="113554"/>
                  </a:lnTo>
                  <a:lnTo>
                    <a:pt x="212801" y="135964"/>
                  </a:lnTo>
                  <a:lnTo>
                    <a:pt x="179841" y="160728"/>
                  </a:lnTo>
                  <a:lnTo>
                    <a:pt x="94398" y="216469"/>
                  </a:lnTo>
                  <a:lnTo>
                    <a:pt x="58073" y="247165"/>
                  </a:lnTo>
                  <a:lnTo>
                    <a:pt x="31842" y="280309"/>
                  </a:lnTo>
                  <a:lnTo>
                    <a:pt x="13675" y="313330"/>
                  </a:lnTo>
                  <a:lnTo>
                    <a:pt x="0" y="345250"/>
                  </a:lnTo>
                </a:path>
              </a:pathLst>
            </a:custGeom>
            <a:ln w="1892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313170" y="4019673"/>
              <a:ext cx="762000" cy="357505"/>
            </a:xfrm>
            <a:custGeom>
              <a:avLst/>
              <a:gdLst/>
              <a:ahLst/>
              <a:cxnLst/>
              <a:rect l="l" t="t" r="r" b="b"/>
              <a:pathLst>
                <a:path w="762000" h="357504">
                  <a:moveTo>
                    <a:pt x="550882" y="0"/>
                  </a:moveTo>
                  <a:lnTo>
                    <a:pt x="464364" y="4611"/>
                  </a:lnTo>
                  <a:lnTo>
                    <a:pt x="382531" y="20147"/>
                  </a:lnTo>
                  <a:lnTo>
                    <a:pt x="337069" y="35401"/>
                  </a:lnTo>
                  <a:lnTo>
                    <a:pt x="295970" y="49713"/>
                  </a:lnTo>
                  <a:lnTo>
                    <a:pt x="253872" y="70993"/>
                  </a:lnTo>
                  <a:lnTo>
                    <a:pt x="216393" y="92272"/>
                  </a:lnTo>
                  <a:lnTo>
                    <a:pt x="184551" y="113552"/>
                  </a:lnTo>
                  <a:lnTo>
                    <a:pt x="151363" y="138316"/>
                  </a:lnTo>
                  <a:lnTo>
                    <a:pt x="118402" y="171365"/>
                  </a:lnTo>
                  <a:lnTo>
                    <a:pt x="87679" y="199801"/>
                  </a:lnTo>
                  <a:lnTo>
                    <a:pt x="60319" y="232851"/>
                  </a:lnTo>
                  <a:lnTo>
                    <a:pt x="38797" y="267313"/>
                  </a:lnTo>
                  <a:lnTo>
                    <a:pt x="19512" y="300362"/>
                  </a:lnTo>
                  <a:lnTo>
                    <a:pt x="0" y="333449"/>
                  </a:lnTo>
                  <a:lnTo>
                    <a:pt x="34306" y="341773"/>
                  </a:lnTo>
                  <a:lnTo>
                    <a:pt x="71758" y="351255"/>
                  </a:lnTo>
                  <a:lnTo>
                    <a:pt x="119521" y="357271"/>
                  </a:lnTo>
                  <a:lnTo>
                    <a:pt x="166165" y="357271"/>
                  </a:lnTo>
                  <a:lnTo>
                    <a:pt x="225367" y="352413"/>
                  </a:lnTo>
                  <a:lnTo>
                    <a:pt x="275603" y="346396"/>
                  </a:lnTo>
                  <a:lnTo>
                    <a:pt x="330067" y="333449"/>
                  </a:lnTo>
                  <a:lnTo>
                    <a:pt x="377803" y="320503"/>
                  </a:lnTo>
                  <a:lnTo>
                    <a:pt x="425812" y="305004"/>
                  </a:lnTo>
                  <a:lnTo>
                    <a:pt x="467728" y="288592"/>
                  </a:lnTo>
                  <a:lnTo>
                    <a:pt x="506553" y="269666"/>
                  </a:lnTo>
                  <a:lnTo>
                    <a:pt x="581658" y="225883"/>
                  </a:lnTo>
                  <a:lnTo>
                    <a:pt x="619392" y="200931"/>
                  </a:lnTo>
                  <a:lnTo>
                    <a:pt x="652307" y="176167"/>
                  </a:lnTo>
                  <a:lnTo>
                    <a:pt x="689768" y="144248"/>
                  </a:lnTo>
                  <a:lnTo>
                    <a:pt x="723865" y="109880"/>
                  </a:lnTo>
                  <a:lnTo>
                    <a:pt x="761508" y="48300"/>
                  </a:lnTo>
                  <a:lnTo>
                    <a:pt x="726320" y="33047"/>
                  </a:lnTo>
                  <a:lnTo>
                    <a:pt x="679675" y="16381"/>
                  </a:lnTo>
                  <a:lnTo>
                    <a:pt x="635304" y="8283"/>
                  </a:lnTo>
                  <a:lnTo>
                    <a:pt x="590841" y="3481"/>
                  </a:lnTo>
                  <a:lnTo>
                    <a:pt x="550882" y="0"/>
                  </a:lnTo>
                  <a:close/>
                </a:path>
              </a:pathLst>
            </a:custGeom>
            <a:solidFill>
              <a:srgbClr val="DFDFFF"/>
            </a:solidFill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313170" y="4019671"/>
              <a:ext cx="762000" cy="357505"/>
            </a:xfrm>
            <a:custGeom>
              <a:avLst/>
              <a:gdLst/>
              <a:ahLst/>
              <a:cxnLst/>
              <a:rect l="l" t="t" r="r" b="b"/>
              <a:pathLst>
                <a:path w="762000" h="357504">
                  <a:moveTo>
                    <a:pt x="0" y="333452"/>
                  </a:moveTo>
                  <a:lnTo>
                    <a:pt x="34306" y="341775"/>
                  </a:lnTo>
                  <a:lnTo>
                    <a:pt x="71758" y="351257"/>
                  </a:lnTo>
                  <a:lnTo>
                    <a:pt x="119521" y="357274"/>
                  </a:lnTo>
                  <a:lnTo>
                    <a:pt x="166165" y="357274"/>
                  </a:lnTo>
                  <a:lnTo>
                    <a:pt x="225367" y="352415"/>
                  </a:lnTo>
                  <a:lnTo>
                    <a:pt x="275603" y="346398"/>
                  </a:lnTo>
                  <a:lnTo>
                    <a:pt x="330067" y="333451"/>
                  </a:lnTo>
                  <a:lnTo>
                    <a:pt x="377803" y="320505"/>
                  </a:lnTo>
                  <a:lnTo>
                    <a:pt x="425812" y="305006"/>
                  </a:lnTo>
                  <a:lnTo>
                    <a:pt x="467728" y="288595"/>
                  </a:lnTo>
                  <a:lnTo>
                    <a:pt x="506553" y="269669"/>
                  </a:lnTo>
                  <a:lnTo>
                    <a:pt x="581658" y="225885"/>
                  </a:lnTo>
                  <a:lnTo>
                    <a:pt x="619392" y="200933"/>
                  </a:lnTo>
                  <a:lnTo>
                    <a:pt x="652307" y="176170"/>
                  </a:lnTo>
                  <a:lnTo>
                    <a:pt x="689768" y="144250"/>
                  </a:lnTo>
                  <a:lnTo>
                    <a:pt x="723865" y="109882"/>
                  </a:lnTo>
                  <a:lnTo>
                    <a:pt x="761508" y="48303"/>
                  </a:lnTo>
                  <a:lnTo>
                    <a:pt x="726320" y="33049"/>
                  </a:lnTo>
                  <a:lnTo>
                    <a:pt x="679675" y="16383"/>
                  </a:lnTo>
                  <a:lnTo>
                    <a:pt x="635304" y="8285"/>
                  </a:lnTo>
                  <a:lnTo>
                    <a:pt x="590841" y="3483"/>
                  </a:lnTo>
                  <a:lnTo>
                    <a:pt x="550925" y="0"/>
                  </a:lnTo>
                  <a:lnTo>
                    <a:pt x="464402" y="4611"/>
                  </a:lnTo>
                  <a:lnTo>
                    <a:pt x="426994" y="9509"/>
                  </a:lnTo>
                  <a:lnTo>
                    <a:pt x="382531" y="20149"/>
                  </a:lnTo>
                  <a:lnTo>
                    <a:pt x="337069" y="35403"/>
                  </a:lnTo>
                  <a:lnTo>
                    <a:pt x="295970" y="49715"/>
                  </a:lnTo>
                  <a:lnTo>
                    <a:pt x="253872" y="70995"/>
                  </a:lnTo>
                  <a:lnTo>
                    <a:pt x="216393" y="92275"/>
                  </a:lnTo>
                  <a:lnTo>
                    <a:pt x="184551" y="113554"/>
                  </a:lnTo>
                  <a:lnTo>
                    <a:pt x="151363" y="138318"/>
                  </a:lnTo>
                  <a:lnTo>
                    <a:pt x="118402" y="171368"/>
                  </a:lnTo>
                  <a:lnTo>
                    <a:pt x="87679" y="199803"/>
                  </a:lnTo>
                  <a:lnTo>
                    <a:pt x="60319" y="232853"/>
                  </a:lnTo>
                  <a:lnTo>
                    <a:pt x="38797" y="267315"/>
                  </a:lnTo>
                  <a:lnTo>
                    <a:pt x="19512" y="300364"/>
                  </a:lnTo>
                  <a:lnTo>
                    <a:pt x="0" y="333452"/>
                  </a:lnTo>
                </a:path>
              </a:pathLst>
            </a:custGeom>
            <a:ln w="18923">
              <a:solidFill>
                <a:srgbClr val="DFD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sz="1350"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841" y="4232374"/>
              <a:ext cx="111447" cy="101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6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612" y="920829"/>
            <a:ext cx="5449443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Intracordal</a:t>
            </a:r>
            <a:r>
              <a:rPr spc="-34" dirty="0"/>
              <a:t> </a:t>
            </a:r>
            <a:r>
              <a:rPr dirty="0"/>
              <a:t>Cysts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6412" y="2057400"/>
            <a:ext cx="2697480" cy="331911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66700" indent="-257651" algn="l" rtl="0">
              <a:spcBef>
                <a:spcPts val="330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latin typeface="Calibri"/>
                <a:cs typeface="Calibri"/>
              </a:rPr>
              <a:t>Hoarsness</a:t>
            </a:r>
            <a:endParaRPr sz="21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255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latin typeface="Calibri"/>
                <a:cs typeface="Calibri"/>
              </a:rPr>
              <a:t>Margin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of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folds</a:t>
            </a:r>
            <a:endParaRPr sz="2100" dirty="0">
              <a:latin typeface="Calibri"/>
              <a:cs typeface="Calibri"/>
            </a:endParaRPr>
          </a:p>
          <a:p>
            <a:pPr marL="266700" marR="416243" indent="-257651" algn="l" rtl="0">
              <a:lnSpc>
                <a:spcPts val="2265"/>
              </a:lnSpc>
              <a:spcBef>
                <a:spcPts val="540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latin typeface="Calibri"/>
                <a:cs typeface="Calibri"/>
              </a:rPr>
              <a:t>Superficial </a:t>
            </a:r>
            <a:r>
              <a:rPr sz="2100" spc="-4" dirty="0">
                <a:latin typeface="Calibri"/>
                <a:cs typeface="Calibri"/>
              </a:rPr>
              <a:t>layer </a:t>
            </a:r>
            <a:r>
              <a:rPr sz="2100" spc="-8" dirty="0">
                <a:latin typeface="Calibri"/>
                <a:cs typeface="Calibri"/>
              </a:rPr>
              <a:t>of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lamina </a:t>
            </a:r>
            <a:r>
              <a:rPr sz="2100" spc="-8" dirty="0">
                <a:latin typeface="Calibri"/>
                <a:cs typeface="Calibri"/>
              </a:rPr>
              <a:t>propria</a:t>
            </a:r>
            <a:endParaRPr sz="21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221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100" spc="-4" dirty="0">
                <a:latin typeface="Calibri"/>
                <a:cs typeface="Calibri"/>
              </a:rPr>
              <a:t>retention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cyst</a:t>
            </a:r>
            <a:endParaRPr sz="21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255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100" spc="-8" dirty="0">
                <a:latin typeface="Calibri"/>
                <a:cs typeface="Calibri"/>
              </a:rPr>
              <a:t>epidermoid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cyst</a:t>
            </a:r>
            <a:endParaRPr sz="2100" dirty="0">
              <a:latin typeface="Calibri"/>
              <a:cs typeface="Calibri"/>
            </a:endParaRPr>
          </a:p>
          <a:p>
            <a:pPr marL="266700" marR="3810" indent="-257651" algn="l" rtl="0">
              <a:lnSpc>
                <a:spcPct val="90000"/>
              </a:lnSpc>
              <a:spcBef>
                <a:spcPts val="50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latin typeface="Calibri"/>
                <a:cs typeface="Calibri"/>
              </a:rPr>
              <a:t>Affects young women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and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professional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voice </a:t>
            </a:r>
            <a:r>
              <a:rPr sz="2100" spc="-46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users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(Cases</a:t>
            </a:r>
            <a:r>
              <a:rPr sz="2100" spc="9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22,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24,25)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277" y="2358501"/>
            <a:ext cx="3374136" cy="27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5390" y="762000"/>
            <a:ext cx="4908709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8" dirty="0"/>
              <a:t>Stroboscopic</a:t>
            </a:r>
            <a:r>
              <a:rPr spc="-23" dirty="0"/>
              <a:t> </a:t>
            </a:r>
            <a:r>
              <a:rPr spc="-4" dirty="0"/>
              <a:t>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6412" y="2457099"/>
            <a:ext cx="5135880" cy="1943802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266700" indent="-257651" algn="l" rtl="0">
              <a:spcBef>
                <a:spcPts val="93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Absence of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mucosal wave </a:t>
            </a:r>
            <a:r>
              <a:rPr sz="2400" spc="-4" dirty="0">
                <a:latin typeface="Calibri"/>
                <a:cs typeface="Calibri"/>
              </a:rPr>
              <a:t>over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cyst</a:t>
            </a:r>
          </a:p>
          <a:p>
            <a:pPr marL="266700" indent="-257651" algn="l" rtl="0">
              <a:spcBef>
                <a:spcPts val="86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glottal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closure</a:t>
            </a:r>
          </a:p>
          <a:p>
            <a:pPr marL="266700" indent="-257651" algn="l" rtl="0">
              <a:spcBef>
                <a:spcPts val="86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Asymmetry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86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Mass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stiffness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affected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2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412" y="990600"/>
            <a:ext cx="716280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marR="3810" indent="560070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Acoustics</a:t>
            </a:r>
            <a:r>
              <a:rPr spc="-34" dirty="0"/>
              <a:t> </a:t>
            </a:r>
            <a:r>
              <a:rPr dirty="0"/>
              <a:t>&amp; </a:t>
            </a:r>
            <a:r>
              <a:rPr spc="-904" dirty="0"/>
              <a:t> </a:t>
            </a:r>
            <a:r>
              <a:rPr dirty="0"/>
              <a:t>Aerod</a:t>
            </a:r>
            <a:r>
              <a:rPr spc="11" dirty="0"/>
              <a:t>y</a:t>
            </a:r>
            <a:r>
              <a:rPr spc="-4" dirty="0"/>
              <a:t>nam</a:t>
            </a:r>
            <a:r>
              <a:rPr spc="4" dirty="0"/>
              <a:t>i</a:t>
            </a:r>
            <a:r>
              <a:rPr dirty="0"/>
              <a:t>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6412" y="2514600"/>
            <a:ext cx="5644038" cy="22927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Data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not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available</a:t>
            </a:r>
          </a:p>
          <a:p>
            <a:pPr algn="l" rtl="0">
              <a:lnSpc>
                <a:spcPct val="100000"/>
              </a:lnSpc>
              <a:buClr>
                <a:srgbClr val="FFCC66"/>
              </a:buClr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1680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Similarities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4" dirty="0">
                <a:latin typeface="Calibri"/>
                <a:cs typeface="Calibri"/>
              </a:rPr>
              <a:t>nodules</a:t>
            </a:r>
            <a:r>
              <a:rPr sz="2400" dirty="0">
                <a:latin typeface="Calibri"/>
                <a:cs typeface="Calibri"/>
              </a:rPr>
              <a:t> and </a:t>
            </a:r>
            <a:r>
              <a:rPr sz="2400" spc="-4" dirty="0">
                <a:latin typeface="Calibri"/>
                <a:cs typeface="Calibri"/>
              </a:rPr>
              <a:t>polyps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expected</a:t>
            </a:r>
          </a:p>
          <a:p>
            <a:pPr algn="l" rtl="0">
              <a:lnSpc>
                <a:spcPct val="100000"/>
              </a:lnSpc>
              <a:buClr>
                <a:srgbClr val="FFCC66"/>
              </a:buClr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167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Data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limited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higher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airflows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expected</a:t>
            </a:r>
          </a:p>
        </p:txBody>
      </p:sp>
    </p:spTree>
    <p:extLst>
      <p:ext uri="{BB962C8B-B14F-4D97-AF65-F5344CB8AC3E}">
        <p14:creationId xmlns:p14="http://schemas.microsoft.com/office/powerpoint/2010/main" val="11012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3212" y="990600"/>
            <a:ext cx="4680585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Sulcus</a:t>
            </a:r>
            <a:r>
              <a:rPr spc="-71" dirty="0"/>
              <a:t> </a:t>
            </a:r>
            <a:r>
              <a:rPr spc="-4" dirty="0"/>
              <a:t>Vocalis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6442" y="2348656"/>
            <a:ext cx="5615940" cy="2160687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Hoarseness</a:t>
            </a:r>
            <a:endParaRPr sz="2400">
              <a:latin typeface="Calibri"/>
              <a:cs typeface="Calibri"/>
            </a:endParaRPr>
          </a:p>
          <a:p>
            <a:pPr marL="266700" marR="381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Furrow/groove </a:t>
            </a:r>
            <a:r>
              <a:rPr sz="2400" dirty="0">
                <a:latin typeface="Calibri"/>
                <a:cs typeface="Calibri"/>
              </a:rPr>
              <a:t>along </a:t>
            </a:r>
            <a:r>
              <a:rPr sz="2400" spc="-4" dirty="0">
                <a:latin typeface="Calibri"/>
                <a:cs typeface="Calibri"/>
              </a:rPr>
              <a:t>upper </a:t>
            </a:r>
            <a:r>
              <a:rPr sz="2400" dirty="0">
                <a:latin typeface="Calibri"/>
                <a:cs typeface="Calibri"/>
              </a:rPr>
              <a:t>medial edge </a:t>
            </a:r>
            <a:r>
              <a:rPr sz="2400" spc="-4" dirty="0">
                <a:latin typeface="Calibri"/>
                <a:cs typeface="Calibri"/>
              </a:rPr>
              <a:t>of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epithelium</a:t>
            </a:r>
            <a:endParaRPr sz="240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Superficial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" dirty="0">
                <a:latin typeface="Calibri"/>
                <a:cs typeface="Calibri"/>
              </a:rPr>
              <a:t> of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lamina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propria</a:t>
            </a:r>
            <a:endParaRPr sz="240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Varies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length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4" dirty="0">
                <a:latin typeface="Calibri"/>
                <a:cs typeface="Calibri"/>
              </a:rPr>
              <a:t>depth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2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2829" y="242126"/>
            <a:ext cx="2462213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rtl="0">
              <a:spcBef>
                <a:spcPts val="75"/>
              </a:spcBef>
              <a:tabLst>
                <a:tab pos="1280636" algn="l"/>
              </a:tabLst>
            </a:pPr>
            <a:r>
              <a:rPr sz="4050" i="1" spc="-450" dirty="0">
                <a:latin typeface="Times New Roman"/>
                <a:cs typeface="Times New Roman"/>
              </a:rPr>
              <a:t>V</a:t>
            </a:r>
            <a:r>
              <a:rPr sz="4050" i="1" dirty="0">
                <a:latin typeface="Times New Roman"/>
                <a:cs typeface="Times New Roman"/>
              </a:rPr>
              <a:t>ocal	Folds</a:t>
            </a:r>
            <a:endParaRPr sz="405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9762" y="1485900"/>
            <a:ext cx="2857500" cy="3086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567" y="1485900"/>
            <a:ext cx="2776347" cy="3086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53067" y="1044511"/>
            <a:ext cx="625506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3209925" algn="l"/>
              </a:tabLst>
            </a:pPr>
            <a:r>
              <a:rPr sz="2100" spc="-4" dirty="0">
                <a:solidFill>
                  <a:srgbClr val="FFFFFF"/>
                </a:solidFill>
                <a:latin typeface="Times New Roman"/>
                <a:cs typeface="Times New Roman"/>
              </a:rPr>
              <a:t>Adult</a:t>
            </a:r>
            <a:r>
              <a:rPr sz="2100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Times New Roman"/>
                <a:cs typeface="Times New Roman"/>
              </a:rPr>
              <a:t>vocal</a:t>
            </a:r>
            <a:r>
              <a:rPr sz="2100"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folds-normal	</a:t>
            </a:r>
            <a:r>
              <a:rPr sz="2100" spc="-4" dirty="0">
                <a:solidFill>
                  <a:srgbClr val="FFFFFF"/>
                </a:solidFill>
                <a:latin typeface="Times New Roman"/>
                <a:cs typeface="Times New Roman"/>
              </a:rPr>
              <a:t>Pediatric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Times New Roman"/>
                <a:cs typeface="Times New Roman"/>
              </a:rPr>
              <a:t>vocal folds-normal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71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5012" y="1828800"/>
            <a:ext cx="4038600" cy="2283798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3200" spc="-4" dirty="0">
                <a:latin typeface="Calibri"/>
                <a:cs typeface="Calibri"/>
              </a:rPr>
              <a:t>etiology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4" dirty="0">
                <a:latin typeface="Calibri"/>
                <a:cs typeface="Calibri"/>
              </a:rPr>
              <a:t>uncertain</a:t>
            </a:r>
            <a:endParaRPr sz="32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578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3200" dirty="0">
                <a:latin typeface="Calibri"/>
                <a:cs typeface="Calibri"/>
              </a:rPr>
              <a:t>abuse</a:t>
            </a:r>
          </a:p>
          <a:p>
            <a:pPr marL="567214" lvl="1" indent="-215265" algn="l" rtl="0">
              <a:spcBef>
                <a:spcPts val="574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3200" dirty="0">
                <a:latin typeface="Calibri"/>
                <a:cs typeface="Calibri"/>
              </a:rPr>
              <a:t>congenital</a:t>
            </a:r>
          </a:p>
          <a:p>
            <a:pPr marL="567214" lvl="1" indent="-215265" algn="l" rtl="0">
              <a:spcBef>
                <a:spcPts val="581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3200" spc="-4" dirty="0">
                <a:latin typeface="Calibri"/>
                <a:cs typeface="Calibri"/>
              </a:rPr>
              <a:t>trauma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8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412" y="1066800"/>
            <a:ext cx="8950483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26670" marR="3810" indent="-1714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Laryngoscopic</a:t>
            </a:r>
            <a:r>
              <a:rPr spc="-26" dirty="0"/>
              <a:t> </a:t>
            </a:r>
            <a:r>
              <a:rPr dirty="0"/>
              <a:t>and </a:t>
            </a:r>
            <a:r>
              <a:rPr spc="-904" dirty="0"/>
              <a:t> </a:t>
            </a:r>
            <a:r>
              <a:rPr spc="-8" dirty="0"/>
              <a:t>Stroboscopic</a:t>
            </a:r>
            <a:r>
              <a:rPr spc="-26" dirty="0"/>
              <a:t> </a:t>
            </a:r>
            <a:r>
              <a:rPr spc="-4" dirty="0"/>
              <a:t>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2612" y="2680397"/>
            <a:ext cx="6327219" cy="1497206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266700" indent="-257175" algn="l" rtl="0">
              <a:spcBef>
                <a:spcPts val="938"/>
              </a:spcBef>
              <a:buClr>
                <a:srgbClr val="FFCC66"/>
              </a:buClr>
              <a:buChar char="•"/>
              <a:tabLst>
                <a:tab pos="266224" algn="l"/>
                <a:tab pos="266700" algn="l"/>
              </a:tabLst>
            </a:pPr>
            <a:r>
              <a:rPr sz="2800" spc="-4" dirty="0">
                <a:latin typeface="Calibri"/>
                <a:cs typeface="Calibri"/>
              </a:rPr>
              <a:t>Depression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along edge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fold</a:t>
            </a:r>
            <a:endParaRPr sz="2400" dirty="0">
              <a:latin typeface="Calibri"/>
              <a:cs typeface="Calibri"/>
            </a:endParaRPr>
          </a:p>
          <a:p>
            <a:pPr marL="266224" marR="898684" indent="-257175" algn="l" rtl="0">
              <a:lnSpc>
                <a:spcPct val="110000"/>
              </a:lnSpc>
              <a:spcBef>
                <a:spcPts val="578"/>
              </a:spcBef>
              <a:buClr>
                <a:srgbClr val="FFCC66"/>
              </a:buClr>
              <a:buChar char="•"/>
              <a:tabLst>
                <a:tab pos="266224" algn="l"/>
                <a:tab pos="266700" algn="l"/>
              </a:tabLst>
            </a:pPr>
            <a:r>
              <a:rPr sz="2400" spc="-4" dirty="0">
                <a:latin typeface="Calibri"/>
                <a:cs typeface="Calibri"/>
              </a:rPr>
              <a:t>Diminished </a:t>
            </a:r>
            <a:r>
              <a:rPr sz="2400" dirty="0">
                <a:latin typeface="Calibri"/>
                <a:cs typeface="Calibri"/>
              </a:rPr>
              <a:t>vibrational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amplitudes</a:t>
            </a:r>
          </a:p>
          <a:p>
            <a:pPr marL="266224" marR="496729" indent="-257175" algn="l" rtl="0">
              <a:lnSpc>
                <a:spcPct val="110000"/>
              </a:lnSpc>
              <a:spcBef>
                <a:spcPts val="578"/>
              </a:spcBef>
              <a:buClr>
                <a:srgbClr val="FFCC66"/>
              </a:buClr>
              <a:buChar char="•"/>
              <a:tabLst>
                <a:tab pos="266224" algn="l"/>
                <a:tab pos="266700" algn="l"/>
              </a:tabLst>
            </a:pPr>
            <a:r>
              <a:rPr sz="2400" spc="-4" dirty="0">
                <a:latin typeface="Calibri"/>
                <a:cs typeface="Calibri"/>
              </a:rPr>
              <a:t>Little </a:t>
            </a:r>
            <a:r>
              <a:rPr sz="2400" dirty="0">
                <a:latin typeface="Calibri"/>
                <a:cs typeface="Calibri"/>
              </a:rPr>
              <a:t>mucosal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wave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along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8" dirty="0">
                <a:latin typeface="Calibri"/>
                <a:cs typeface="Calibri"/>
              </a:rPr>
              <a:t> fold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9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012" y="838200"/>
            <a:ext cx="7047281" cy="68672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  <a:tabLst>
                <a:tab pos="2113598" algn="l"/>
              </a:tabLst>
            </a:pPr>
            <a:r>
              <a:rPr sz="4400" dirty="0"/>
              <a:t>Acoustics	&amp;</a:t>
            </a:r>
            <a:r>
              <a:rPr sz="4400" spc="-64" dirty="0"/>
              <a:t> </a:t>
            </a:r>
            <a:r>
              <a:rPr sz="4400" dirty="0"/>
              <a:t>Aerodynamics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0012" y="2092913"/>
            <a:ext cx="6685578" cy="2672174"/>
          </a:xfrm>
          <a:prstGeom prst="rect">
            <a:avLst/>
          </a:prstGeom>
        </p:spPr>
        <p:txBody>
          <a:bodyPr vert="horz" wrap="square" lIns="0" tIns="119539" rIns="0" bIns="0" rtlCol="0">
            <a:spAutoFit/>
          </a:bodyPr>
          <a:lstStyle/>
          <a:p>
            <a:pPr marL="266700" indent="-257651" algn="l" rtl="0">
              <a:spcBef>
                <a:spcPts val="941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dirty="0">
                <a:latin typeface="Calibri"/>
                <a:cs typeface="Calibri"/>
              </a:rPr>
              <a:t>No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acoustic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data present</a:t>
            </a:r>
            <a:endParaRPr sz="28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866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800" spc="-4" dirty="0">
                <a:latin typeface="Calibri"/>
                <a:cs typeface="Calibri"/>
              </a:rPr>
              <a:t>Your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hypotheses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11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be??</a:t>
            </a:r>
            <a:endParaRPr sz="2800" dirty="0">
              <a:latin typeface="Calibri"/>
              <a:cs typeface="Calibri"/>
            </a:endParaRPr>
          </a:p>
          <a:p>
            <a:pPr lvl="1" algn="l" rtl="0">
              <a:spcBef>
                <a:spcPts val="19"/>
              </a:spcBef>
              <a:buClr>
                <a:srgbClr val="FFCC66"/>
              </a:buClr>
              <a:buFont typeface="Calibri"/>
              <a:buChar char="–"/>
            </a:pPr>
            <a:endParaRPr sz="3600" dirty="0">
              <a:latin typeface="Calibri"/>
              <a:cs typeface="Calibri"/>
            </a:endParaRPr>
          </a:p>
          <a:p>
            <a:pPr marL="266700" marR="1580198" indent="-257651" algn="l" rtl="0">
              <a:lnSpc>
                <a:spcPct val="110000"/>
              </a:lnSpc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spc="-4" dirty="0">
                <a:latin typeface="Calibri"/>
                <a:cs typeface="Calibri"/>
              </a:rPr>
              <a:t>Little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data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airflows/pressures</a:t>
            </a:r>
            <a:endParaRPr sz="28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863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800" spc="-4" dirty="0">
                <a:latin typeface="Calibri"/>
                <a:cs typeface="Calibri"/>
              </a:rPr>
              <a:t>Your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hypotheses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4" dirty="0">
                <a:latin typeface="Calibri"/>
                <a:cs typeface="Calibri"/>
              </a:rPr>
              <a:t> be??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46682" y="1930717"/>
            <a:ext cx="1389221" cy="2996565"/>
            <a:chOff x="5932088" y="2398882"/>
            <a:chExt cx="1852295" cy="3995420"/>
          </a:xfrm>
        </p:grpSpPr>
        <p:sp>
          <p:nvSpPr>
            <p:cNvPr id="5" name="object 5"/>
            <p:cNvSpPr/>
            <p:nvPr/>
          </p:nvSpPr>
          <p:spPr>
            <a:xfrm>
              <a:off x="5932088" y="2398882"/>
              <a:ext cx="1852295" cy="3995420"/>
            </a:xfrm>
            <a:custGeom>
              <a:avLst/>
              <a:gdLst/>
              <a:ahLst/>
              <a:cxnLst/>
              <a:rect l="l" t="t" r="r" b="b"/>
              <a:pathLst>
                <a:path w="1852295" h="3995420">
                  <a:moveTo>
                    <a:pt x="1315808" y="895896"/>
                  </a:moveTo>
                  <a:lnTo>
                    <a:pt x="1063434" y="870432"/>
                  </a:lnTo>
                  <a:lnTo>
                    <a:pt x="999947" y="725855"/>
                  </a:lnTo>
                  <a:lnTo>
                    <a:pt x="968209" y="698868"/>
                  </a:lnTo>
                  <a:lnTo>
                    <a:pt x="904722" y="616267"/>
                  </a:lnTo>
                  <a:lnTo>
                    <a:pt x="815822" y="554291"/>
                  </a:lnTo>
                  <a:lnTo>
                    <a:pt x="736460" y="513054"/>
                  </a:lnTo>
                  <a:lnTo>
                    <a:pt x="672973" y="524116"/>
                  </a:lnTo>
                  <a:lnTo>
                    <a:pt x="626948" y="570191"/>
                  </a:lnTo>
                  <a:lnTo>
                    <a:pt x="590435" y="710069"/>
                  </a:lnTo>
                  <a:lnTo>
                    <a:pt x="604735" y="870432"/>
                  </a:lnTo>
                  <a:lnTo>
                    <a:pt x="642823" y="1024572"/>
                  </a:lnTo>
                  <a:lnTo>
                    <a:pt x="684085" y="1143698"/>
                  </a:lnTo>
                  <a:lnTo>
                    <a:pt x="763447" y="1267536"/>
                  </a:lnTo>
                  <a:lnTo>
                    <a:pt x="831697" y="1318323"/>
                  </a:lnTo>
                  <a:lnTo>
                    <a:pt x="925347" y="1318323"/>
                  </a:lnTo>
                  <a:lnTo>
                    <a:pt x="1020584" y="1283449"/>
                  </a:lnTo>
                  <a:lnTo>
                    <a:pt x="1068197" y="1194485"/>
                  </a:lnTo>
                  <a:lnTo>
                    <a:pt x="1093584" y="1081722"/>
                  </a:lnTo>
                  <a:lnTo>
                    <a:pt x="1084072" y="941971"/>
                  </a:lnTo>
                  <a:lnTo>
                    <a:pt x="1304658" y="957745"/>
                  </a:lnTo>
                  <a:lnTo>
                    <a:pt x="1315808" y="895896"/>
                  </a:lnTo>
                  <a:close/>
                </a:path>
                <a:path w="1852295" h="3995420">
                  <a:moveTo>
                    <a:pt x="1450733" y="92151"/>
                  </a:moveTo>
                  <a:lnTo>
                    <a:pt x="1418932" y="34874"/>
                  </a:lnTo>
                  <a:lnTo>
                    <a:pt x="1355458" y="4711"/>
                  </a:lnTo>
                  <a:lnTo>
                    <a:pt x="1285646" y="0"/>
                  </a:lnTo>
                  <a:lnTo>
                    <a:pt x="1212634" y="14249"/>
                  </a:lnTo>
                  <a:lnTo>
                    <a:pt x="1196759" y="46075"/>
                  </a:lnTo>
                  <a:lnTo>
                    <a:pt x="1222146" y="61988"/>
                  </a:lnTo>
                  <a:lnTo>
                    <a:pt x="1291983" y="46075"/>
                  </a:lnTo>
                  <a:lnTo>
                    <a:pt x="1355458" y="46075"/>
                  </a:lnTo>
                  <a:lnTo>
                    <a:pt x="1396758" y="96850"/>
                  </a:lnTo>
                  <a:lnTo>
                    <a:pt x="1387259" y="154000"/>
                  </a:lnTo>
                  <a:lnTo>
                    <a:pt x="1349121" y="190652"/>
                  </a:lnTo>
                  <a:lnTo>
                    <a:pt x="1253896" y="200075"/>
                  </a:lnTo>
                  <a:lnTo>
                    <a:pt x="1196759" y="236601"/>
                  </a:lnTo>
                  <a:lnTo>
                    <a:pt x="1180884" y="298589"/>
                  </a:lnTo>
                  <a:lnTo>
                    <a:pt x="1222146" y="314502"/>
                  </a:lnTo>
                  <a:lnTo>
                    <a:pt x="1238021" y="266890"/>
                  </a:lnTo>
                  <a:lnTo>
                    <a:pt x="1285646" y="236601"/>
                  </a:lnTo>
                  <a:lnTo>
                    <a:pt x="1364957" y="236601"/>
                  </a:lnTo>
                  <a:lnTo>
                    <a:pt x="1418932" y="200075"/>
                  </a:lnTo>
                  <a:lnTo>
                    <a:pt x="1450733" y="138226"/>
                  </a:lnTo>
                  <a:lnTo>
                    <a:pt x="1450733" y="92151"/>
                  </a:lnTo>
                  <a:close/>
                </a:path>
                <a:path w="1852295" h="3995420">
                  <a:moveTo>
                    <a:pt x="1852244" y="3870960"/>
                  </a:moveTo>
                  <a:lnTo>
                    <a:pt x="1814233" y="3829659"/>
                  </a:lnTo>
                  <a:lnTo>
                    <a:pt x="1641170" y="3824897"/>
                  </a:lnTo>
                  <a:lnTo>
                    <a:pt x="1518907" y="3840772"/>
                  </a:lnTo>
                  <a:lnTo>
                    <a:pt x="1457071" y="3870960"/>
                  </a:lnTo>
                  <a:lnTo>
                    <a:pt x="1466570" y="3799471"/>
                  </a:lnTo>
                  <a:lnTo>
                    <a:pt x="1530045" y="3689883"/>
                  </a:lnTo>
                  <a:lnTo>
                    <a:pt x="1582508" y="3519919"/>
                  </a:lnTo>
                  <a:lnTo>
                    <a:pt x="1625333" y="3375368"/>
                  </a:lnTo>
                  <a:lnTo>
                    <a:pt x="1593532" y="3210179"/>
                  </a:lnTo>
                  <a:lnTo>
                    <a:pt x="1545882" y="3033865"/>
                  </a:lnTo>
                  <a:lnTo>
                    <a:pt x="1450733" y="2832125"/>
                  </a:lnTo>
                  <a:lnTo>
                    <a:pt x="1314157" y="2646324"/>
                  </a:lnTo>
                  <a:lnTo>
                    <a:pt x="1198346" y="2511285"/>
                  </a:lnTo>
                  <a:lnTo>
                    <a:pt x="1195044" y="2508897"/>
                  </a:lnTo>
                  <a:lnTo>
                    <a:pt x="1223746" y="2382609"/>
                  </a:lnTo>
                  <a:lnTo>
                    <a:pt x="1223746" y="2223693"/>
                  </a:lnTo>
                  <a:lnTo>
                    <a:pt x="1245971" y="2231656"/>
                  </a:lnTo>
                  <a:lnTo>
                    <a:pt x="1350772" y="2273020"/>
                  </a:lnTo>
                  <a:lnTo>
                    <a:pt x="1418932" y="2341372"/>
                  </a:lnTo>
                  <a:lnTo>
                    <a:pt x="1466570" y="2325459"/>
                  </a:lnTo>
                  <a:lnTo>
                    <a:pt x="1512570" y="2279383"/>
                  </a:lnTo>
                  <a:lnTo>
                    <a:pt x="1398282" y="2217394"/>
                  </a:lnTo>
                  <a:lnTo>
                    <a:pt x="1277670" y="2185708"/>
                  </a:lnTo>
                  <a:lnTo>
                    <a:pt x="1223746" y="2162213"/>
                  </a:lnTo>
                  <a:lnTo>
                    <a:pt x="1223746" y="2155418"/>
                  </a:lnTo>
                  <a:lnTo>
                    <a:pt x="1220914" y="2103577"/>
                  </a:lnTo>
                  <a:lnTo>
                    <a:pt x="1307820" y="2087194"/>
                  </a:lnTo>
                  <a:lnTo>
                    <a:pt x="1371295" y="2045830"/>
                  </a:lnTo>
                  <a:lnTo>
                    <a:pt x="1492046" y="1979142"/>
                  </a:lnTo>
                  <a:lnTo>
                    <a:pt x="1592008" y="1886991"/>
                  </a:lnTo>
                  <a:lnTo>
                    <a:pt x="1655483" y="1736166"/>
                  </a:lnTo>
                  <a:lnTo>
                    <a:pt x="1623682" y="1685264"/>
                  </a:lnTo>
                  <a:lnTo>
                    <a:pt x="1560207" y="1602409"/>
                  </a:lnTo>
                  <a:lnTo>
                    <a:pt x="1560207" y="1767865"/>
                  </a:lnTo>
                  <a:lnTo>
                    <a:pt x="1492046" y="1875917"/>
                  </a:lnTo>
                  <a:lnTo>
                    <a:pt x="1398282" y="1979142"/>
                  </a:lnTo>
                  <a:lnTo>
                    <a:pt x="1230096" y="2045830"/>
                  </a:lnTo>
                  <a:lnTo>
                    <a:pt x="1218095" y="2052015"/>
                  </a:lnTo>
                  <a:lnTo>
                    <a:pt x="1214221" y="1980793"/>
                  </a:lnTo>
                  <a:lnTo>
                    <a:pt x="1191996" y="1799678"/>
                  </a:lnTo>
                  <a:lnTo>
                    <a:pt x="1166596" y="1645551"/>
                  </a:lnTo>
                  <a:lnTo>
                    <a:pt x="1114221" y="1532788"/>
                  </a:lnTo>
                  <a:lnTo>
                    <a:pt x="1112050" y="1529600"/>
                  </a:lnTo>
                  <a:lnTo>
                    <a:pt x="1114221" y="1529600"/>
                  </a:lnTo>
                  <a:lnTo>
                    <a:pt x="1214221" y="1534439"/>
                  </a:lnTo>
                  <a:lnTo>
                    <a:pt x="1366608" y="1566125"/>
                  </a:lnTo>
                  <a:lnTo>
                    <a:pt x="1492046" y="1653565"/>
                  </a:lnTo>
                  <a:lnTo>
                    <a:pt x="1544370" y="1715427"/>
                  </a:lnTo>
                  <a:lnTo>
                    <a:pt x="1560207" y="1767865"/>
                  </a:lnTo>
                  <a:lnTo>
                    <a:pt x="1560207" y="1602409"/>
                  </a:lnTo>
                  <a:lnTo>
                    <a:pt x="1450733" y="1534439"/>
                  </a:lnTo>
                  <a:lnTo>
                    <a:pt x="1303134" y="1451838"/>
                  </a:lnTo>
                  <a:lnTo>
                    <a:pt x="1161834" y="1426375"/>
                  </a:lnTo>
                  <a:lnTo>
                    <a:pt x="1025334" y="1410474"/>
                  </a:lnTo>
                  <a:lnTo>
                    <a:pt x="1023378" y="1413776"/>
                  </a:lnTo>
                  <a:lnTo>
                    <a:pt x="960259" y="1377124"/>
                  </a:lnTo>
                  <a:lnTo>
                    <a:pt x="898359" y="1377124"/>
                  </a:lnTo>
                  <a:lnTo>
                    <a:pt x="830122" y="1408938"/>
                  </a:lnTo>
                  <a:lnTo>
                    <a:pt x="818375" y="1454670"/>
                  </a:lnTo>
                  <a:lnTo>
                    <a:pt x="723760" y="1421676"/>
                  </a:lnTo>
                  <a:lnTo>
                    <a:pt x="582510" y="1364399"/>
                  </a:lnTo>
                  <a:lnTo>
                    <a:pt x="487273" y="1348613"/>
                  </a:lnTo>
                  <a:lnTo>
                    <a:pt x="393623" y="1318323"/>
                  </a:lnTo>
                  <a:lnTo>
                    <a:pt x="220624" y="1251635"/>
                  </a:lnTo>
                  <a:lnTo>
                    <a:pt x="136512" y="1173861"/>
                  </a:lnTo>
                  <a:lnTo>
                    <a:pt x="120624" y="1111885"/>
                  </a:lnTo>
                  <a:lnTo>
                    <a:pt x="141262" y="992746"/>
                  </a:lnTo>
                  <a:lnTo>
                    <a:pt x="188887" y="868908"/>
                  </a:lnTo>
                  <a:lnTo>
                    <a:pt x="261886" y="729030"/>
                  </a:lnTo>
                  <a:lnTo>
                    <a:pt x="314261" y="621106"/>
                  </a:lnTo>
                  <a:lnTo>
                    <a:pt x="403161" y="522592"/>
                  </a:lnTo>
                  <a:lnTo>
                    <a:pt x="419023" y="559117"/>
                  </a:lnTo>
                  <a:lnTo>
                    <a:pt x="503148" y="575030"/>
                  </a:lnTo>
                  <a:lnTo>
                    <a:pt x="582510" y="554291"/>
                  </a:lnTo>
                  <a:lnTo>
                    <a:pt x="592023" y="506679"/>
                  </a:lnTo>
                  <a:lnTo>
                    <a:pt x="582510" y="451065"/>
                  </a:lnTo>
                  <a:lnTo>
                    <a:pt x="550760" y="389204"/>
                  </a:lnTo>
                  <a:lnTo>
                    <a:pt x="630123" y="368465"/>
                  </a:lnTo>
                  <a:lnTo>
                    <a:pt x="676148" y="389204"/>
                  </a:lnTo>
                  <a:lnTo>
                    <a:pt x="723760" y="444703"/>
                  </a:lnTo>
                  <a:lnTo>
                    <a:pt x="707885" y="506679"/>
                  </a:lnTo>
                  <a:lnTo>
                    <a:pt x="766622" y="506679"/>
                  </a:lnTo>
                  <a:lnTo>
                    <a:pt x="782485" y="430441"/>
                  </a:lnTo>
                  <a:lnTo>
                    <a:pt x="739635" y="357390"/>
                  </a:lnTo>
                  <a:lnTo>
                    <a:pt x="676148" y="311315"/>
                  </a:lnTo>
                  <a:lnTo>
                    <a:pt x="592023" y="306603"/>
                  </a:lnTo>
                  <a:lnTo>
                    <a:pt x="487273" y="336765"/>
                  </a:lnTo>
                  <a:lnTo>
                    <a:pt x="530136" y="336765"/>
                  </a:lnTo>
                  <a:lnTo>
                    <a:pt x="425373" y="382841"/>
                  </a:lnTo>
                  <a:lnTo>
                    <a:pt x="341249" y="476516"/>
                  </a:lnTo>
                  <a:lnTo>
                    <a:pt x="230149" y="636892"/>
                  </a:lnTo>
                  <a:lnTo>
                    <a:pt x="141262" y="791019"/>
                  </a:lnTo>
                  <a:lnTo>
                    <a:pt x="46024" y="976845"/>
                  </a:lnTo>
                  <a:lnTo>
                    <a:pt x="0" y="1100810"/>
                  </a:lnTo>
                  <a:lnTo>
                    <a:pt x="9525" y="1194485"/>
                  </a:lnTo>
                  <a:lnTo>
                    <a:pt x="93649" y="1272247"/>
                  </a:lnTo>
                  <a:lnTo>
                    <a:pt x="220624" y="1359687"/>
                  </a:lnTo>
                  <a:lnTo>
                    <a:pt x="403161" y="1437449"/>
                  </a:lnTo>
                  <a:lnTo>
                    <a:pt x="623773" y="1550225"/>
                  </a:lnTo>
                  <a:lnTo>
                    <a:pt x="718997" y="1597952"/>
                  </a:lnTo>
                  <a:lnTo>
                    <a:pt x="782485" y="1582039"/>
                  </a:lnTo>
                  <a:lnTo>
                    <a:pt x="803744" y="1560766"/>
                  </a:lnTo>
                  <a:lnTo>
                    <a:pt x="787260" y="1629638"/>
                  </a:lnTo>
                  <a:lnTo>
                    <a:pt x="787260" y="1888642"/>
                  </a:lnTo>
                  <a:lnTo>
                    <a:pt x="798372" y="2109343"/>
                  </a:lnTo>
                  <a:lnTo>
                    <a:pt x="819010" y="2306370"/>
                  </a:lnTo>
                  <a:lnTo>
                    <a:pt x="845985" y="2414422"/>
                  </a:lnTo>
                  <a:lnTo>
                    <a:pt x="876147" y="2522347"/>
                  </a:lnTo>
                  <a:lnTo>
                    <a:pt x="879284" y="2525966"/>
                  </a:lnTo>
                  <a:lnTo>
                    <a:pt x="841222" y="2606611"/>
                  </a:lnTo>
                  <a:lnTo>
                    <a:pt x="793597" y="2817838"/>
                  </a:lnTo>
                  <a:lnTo>
                    <a:pt x="736460" y="3051340"/>
                  </a:lnTo>
                  <a:lnTo>
                    <a:pt x="684085" y="3288004"/>
                  </a:lnTo>
                  <a:lnTo>
                    <a:pt x="684085" y="3375368"/>
                  </a:lnTo>
                  <a:lnTo>
                    <a:pt x="736460" y="3531044"/>
                  </a:lnTo>
                  <a:lnTo>
                    <a:pt x="809472" y="3613632"/>
                  </a:lnTo>
                  <a:lnTo>
                    <a:pt x="877735" y="3716871"/>
                  </a:lnTo>
                  <a:lnTo>
                    <a:pt x="925347" y="3793121"/>
                  </a:lnTo>
                  <a:lnTo>
                    <a:pt x="904722" y="3829659"/>
                  </a:lnTo>
                  <a:lnTo>
                    <a:pt x="784085" y="3845534"/>
                  </a:lnTo>
                  <a:lnTo>
                    <a:pt x="588860" y="3875722"/>
                  </a:lnTo>
                  <a:lnTo>
                    <a:pt x="531723" y="3923373"/>
                  </a:lnTo>
                  <a:lnTo>
                    <a:pt x="579335" y="3964673"/>
                  </a:lnTo>
                  <a:lnTo>
                    <a:pt x="688848" y="3994848"/>
                  </a:lnTo>
                  <a:lnTo>
                    <a:pt x="815822" y="3932898"/>
                  </a:lnTo>
                  <a:lnTo>
                    <a:pt x="909472" y="3891597"/>
                  </a:lnTo>
                  <a:lnTo>
                    <a:pt x="1030097" y="3875722"/>
                  </a:lnTo>
                  <a:lnTo>
                    <a:pt x="1077709" y="3861422"/>
                  </a:lnTo>
                  <a:lnTo>
                    <a:pt x="1061847" y="3809009"/>
                  </a:lnTo>
                  <a:lnTo>
                    <a:pt x="925347" y="3675570"/>
                  </a:lnTo>
                  <a:lnTo>
                    <a:pt x="845985" y="3535794"/>
                  </a:lnTo>
                  <a:lnTo>
                    <a:pt x="777735" y="3442081"/>
                  </a:lnTo>
                  <a:lnTo>
                    <a:pt x="768210" y="3349955"/>
                  </a:lnTo>
                  <a:lnTo>
                    <a:pt x="799947" y="3195878"/>
                  </a:lnTo>
                  <a:lnTo>
                    <a:pt x="872972" y="3035452"/>
                  </a:lnTo>
                  <a:lnTo>
                    <a:pt x="952334" y="2762237"/>
                  </a:lnTo>
                  <a:lnTo>
                    <a:pt x="1020584" y="2601772"/>
                  </a:lnTo>
                  <a:lnTo>
                    <a:pt x="1019670" y="2588374"/>
                  </a:lnTo>
                  <a:lnTo>
                    <a:pt x="1034859" y="2589047"/>
                  </a:lnTo>
                  <a:lnTo>
                    <a:pt x="1051991" y="2586342"/>
                  </a:lnTo>
                  <a:lnTo>
                    <a:pt x="1093584" y="2636774"/>
                  </a:lnTo>
                  <a:lnTo>
                    <a:pt x="1261833" y="2786062"/>
                  </a:lnTo>
                  <a:lnTo>
                    <a:pt x="1409433" y="2976676"/>
                  </a:lnTo>
                  <a:lnTo>
                    <a:pt x="1504708" y="3173641"/>
                  </a:lnTo>
                  <a:lnTo>
                    <a:pt x="1518894" y="3302304"/>
                  </a:lnTo>
                  <a:lnTo>
                    <a:pt x="1514208" y="3396018"/>
                  </a:lnTo>
                  <a:lnTo>
                    <a:pt x="1472907" y="3607282"/>
                  </a:lnTo>
                  <a:lnTo>
                    <a:pt x="1418932" y="3778834"/>
                  </a:lnTo>
                  <a:lnTo>
                    <a:pt x="1372946" y="3877310"/>
                  </a:lnTo>
                  <a:lnTo>
                    <a:pt x="1361795" y="3939260"/>
                  </a:lnTo>
                  <a:lnTo>
                    <a:pt x="1409433" y="3939260"/>
                  </a:lnTo>
                  <a:lnTo>
                    <a:pt x="1482407" y="3918610"/>
                  </a:lnTo>
                  <a:lnTo>
                    <a:pt x="1504708" y="3923373"/>
                  </a:lnTo>
                  <a:lnTo>
                    <a:pt x="1657007" y="3932898"/>
                  </a:lnTo>
                  <a:lnTo>
                    <a:pt x="1772932" y="3969435"/>
                  </a:lnTo>
                  <a:lnTo>
                    <a:pt x="1814233" y="3948785"/>
                  </a:lnTo>
                  <a:lnTo>
                    <a:pt x="1852244" y="387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l" rtl="0"/>
              <a:endParaRPr sz="1400"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8470" y="2426729"/>
              <a:ext cx="84127" cy="85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612" y="762000"/>
            <a:ext cx="1636395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Polyps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1700" y="2101215"/>
            <a:ext cx="4953000" cy="2522005"/>
          </a:xfrm>
          <a:prstGeom prst="rect">
            <a:avLst/>
          </a:prstGeom>
        </p:spPr>
        <p:txBody>
          <a:bodyPr vert="horz" wrap="square" lIns="0" tIns="105251" rIns="0" bIns="0" rtlCol="0">
            <a:spAutoFit/>
          </a:bodyPr>
          <a:lstStyle/>
          <a:p>
            <a:pPr marL="266700" indent="-257651" algn="l" rtl="0">
              <a:spcBef>
                <a:spcPts val="82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latin typeface="Calibri"/>
                <a:cs typeface="Calibri"/>
              </a:rPr>
              <a:t>Hoarseness</a:t>
            </a:r>
            <a:endParaRPr sz="2100" dirty="0">
              <a:latin typeface="Calibri"/>
              <a:cs typeface="Calibri"/>
            </a:endParaRPr>
          </a:p>
          <a:p>
            <a:pPr marL="266700" marR="3810" indent="-257651" algn="l" rtl="0">
              <a:lnSpc>
                <a:spcPct val="110000"/>
              </a:lnSpc>
              <a:spcBef>
                <a:spcPts val="50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latin typeface="Calibri"/>
                <a:cs typeface="Calibri"/>
              </a:rPr>
              <a:t>Very similar </a:t>
            </a:r>
            <a:r>
              <a:rPr sz="2100" spc="-4" dirty="0">
                <a:latin typeface="Calibri"/>
                <a:cs typeface="Calibri"/>
              </a:rPr>
              <a:t>to </a:t>
            </a:r>
            <a:r>
              <a:rPr sz="2100" spc="-8" dirty="0">
                <a:latin typeface="Calibri"/>
                <a:cs typeface="Calibri"/>
              </a:rPr>
              <a:t>nodule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in </a:t>
            </a:r>
            <a:r>
              <a:rPr sz="2100" spc="-8" dirty="0">
                <a:latin typeface="Calibri"/>
                <a:cs typeface="Calibri"/>
              </a:rPr>
              <a:t>etiology</a:t>
            </a:r>
            <a:endParaRPr sz="2100" dirty="0">
              <a:latin typeface="Calibri"/>
              <a:cs typeface="Calibri"/>
            </a:endParaRPr>
          </a:p>
          <a:p>
            <a:pPr marL="266700" marR="173355" indent="-257651" algn="l" rtl="0">
              <a:lnSpc>
                <a:spcPct val="110000"/>
              </a:lnSpc>
              <a:spcBef>
                <a:spcPts val="50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latin typeface="Calibri"/>
                <a:cs typeface="Calibri"/>
              </a:rPr>
              <a:t>Different </a:t>
            </a:r>
            <a:r>
              <a:rPr sz="2100" spc="-4" dirty="0">
                <a:latin typeface="Calibri"/>
                <a:cs typeface="Calibri"/>
              </a:rPr>
              <a:t>in terms </a:t>
            </a:r>
            <a:r>
              <a:rPr sz="2100" spc="-8" dirty="0">
                <a:latin typeface="Calibri"/>
                <a:cs typeface="Calibri"/>
              </a:rPr>
              <a:t>of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pathophysiology</a:t>
            </a:r>
            <a:endParaRPr sz="21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754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100" spc="-4" dirty="0">
                <a:latin typeface="Calibri"/>
                <a:cs typeface="Calibri"/>
              </a:rPr>
              <a:t>larger</a:t>
            </a:r>
            <a:endParaRPr sz="21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758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100" spc="-4" dirty="0">
                <a:latin typeface="Calibri"/>
                <a:cs typeface="Calibri"/>
              </a:rPr>
              <a:t>more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vascular</a:t>
            </a:r>
            <a:endParaRPr sz="2100" dirty="0">
              <a:latin typeface="Calibri"/>
              <a:cs typeface="Calibri"/>
            </a:endParaRPr>
          </a:p>
          <a:p>
            <a:pPr marL="567214" marR="609600" lvl="1" indent="-215265" algn="l" rtl="0">
              <a:lnSpc>
                <a:spcPct val="110000"/>
              </a:lnSpc>
              <a:spcBef>
                <a:spcPts val="506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100" spc="-4" dirty="0">
                <a:latin typeface="Calibri"/>
                <a:cs typeface="Calibri"/>
              </a:rPr>
              <a:t>Inflammatory  </a:t>
            </a:r>
            <a:r>
              <a:rPr sz="2100" spc="-8" dirty="0">
                <a:latin typeface="Calibri"/>
                <a:cs typeface="Calibri"/>
              </a:rPr>
              <a:t>(Cases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18-21)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7750" y="2101215"/>
            <a:ext cx="3904513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9812" y="838200"/>
            <a:ext cx="5029200" cy="38050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31500" y="4970679"/>
            <a:ext cx="393715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8" dirty="0"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http://www.med.jhu.edu/voice/polyps.html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1212" y="1066800"/>
            <a:ext cx="5894451" cy="44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5135" y="990600"/>
            <a:ext cx="6718554" cy="46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655" y="474309"/>
            <a:ext cx="6205823" cy="68672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z="4400" spc="-4" dirty="0"/>
              <a:t>Vocal</a:t>
            </a:r>
            <a:r>
              <a:rPr sz="4400" spc="-71" dirty="0"/>
              <a:t> </a:t>
            </a:r>
            <a:r>
              <a:rPr sz="4400" spc="-4" dirty="0"/>
              <a:t>Nodules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7612" y="1447800"/>
            <a:ext cx="2667000" cy="23681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1812" y="2000225"/>
            <a:ext cx="11504613" cy="363153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spc="-4" dirty="0">
                <a:latin typeface="Calibri"/>
                <a:cs typeface="Calibri"/>
              </a:rPr>
              <a:t>Hoarseness</a:t>
            </a:r>
            <a:endParaRPr sz="2800" dirty="0">
              <a:latin typeface="Calibri"/>
              <a:cs typeface="Calibri"/>
            </a:endParaRPr>
          </a:p>
          <a:p>
            <a:pPr algn="l" rtl="0">
              <a:spcBef>
                <a:spcPts val="19"/>
              </a:spcBef>
              <a:buClr>
                <a:srgbClr val="FFCC66"/>
              </a:buClr>
              <a:buFont typeface="Calibri"/>
              <a:buChar char="•"/>
            </a:pPr>
            <a:endParaRPr sz="32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dirty="0">
                <a:latin typeface="Calibri"/>
                <a:cs typeface="Calibri"/>
              </a:rPr>
              <a:t>Benign</a:t>
            </a:r>
            <a:r>
              <a:rPr sz="2800" spc="-26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growths</a:t>
            </a:r>
          </a:p>
          <a:p>
            <a:pPr algn="l" rtl="0">
              <a:spcBef>
                <a:spcPts val="38"/>
              </a:spcBef>
              <a:buClr>
                <a:srgbClr val="FFCC66"/>
              </a:buClr>
              <a:buFont typeface="Calibri"/>
              <a:buChar char="•"/>
            </a:pPr>
            <a:endParaRPr sz="3200" dirty="0">
              <a:latin typeface="Calibri"/>
              <a:cs typeface="Calibri"/>
            </a:endParaRPr>
          </a:p>
          <a:p>
            <a:pPr marL="266700" marR="3244215" indent="-257651" algn="l" rtl="0">
              <a:lnSpc>
                <a:spcPct val="90000"/>
              </a:lnSpc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dirty="0">
                <a:latin typeface="Calibri"/>
                <a:cs typeface="Calibri"/>
              </a:rPr>
              <a:t>Reaction to compression</a:t>
            </a:r>
            <a:r>
              <a:rPr sz="2800" spc="-53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forces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on folds (Cases </a:t>
            </a:r>
            <a:r>
              <a:rPr sz="2800" dirty="0">
                <a:latin typeface="Calibri"/>
                <a:cs typeface="Calibri"/>
              </a:rPr>
              <a:t>13-</a:t>
            </a:r>
            <a:r>
              <a:rPr sz="2800" spc="-4" dirty="0">
                <a:latin typeface="Calibri"/>
                <a:cs typeface="Calibri"/>
              </a:rPr>
              <a:t>17)</a:t>
            </a:r>
            <a:endParaRPr lang="en-US" sz="2800" spc="-4" dirty="0">
              <a:latin typeface="Calibri"/>
              <a:cs typeface="Calibri"/>
            </a:endParaRPr>
          </a:p>
          <a:p>
            <a:pPr marL="266700" marR="3244215" indent="-257651" algn="l" rtl="0">
              <a:lnSpc>
                <a:spcPct val="90000"/>
              </a:lnSpc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endParaRPr lang="en-US" sz="2800" spc="-4" dirty="0">
              <a:latin typeface="Calibri"/>
              <a:cs typeface="Calibri"/>
            </a:endParaRPr>
          </a:p>
          <a:p>
            <a:pPr marL="266700" marR="3244215" indent="-257651" algn="l" rtl="0">
              <a:lnSpc>
                <a:spcPct val="90000"/>
              </a:lnSpc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endParaRPr lang="en-US" sz="2800" spc="-4" dirty="0">
              <a:latin typeface="Calibri"/>
              <a:cs typeface="Calibri"/>
            </a:endParaRPr>
          </a:p>
          <a:p>
            <a:pPr marL="266700" marR="3244215" indent="-257651" algn="l" rtl="0">
              <a:lnSpc>
                <a:spcPct val="90000"/>
              </a:lnSpc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endParaRPr sz="2800" dirty="0">
              <a:latin typeface="Calibri"/>
              <a:cs typeface="Calibri"/>
            </a:endParaRPr>
          </a:p>
          <a:p>
            <a:pPr marL="1964055" algn="l" rtl="0">
              <a:lnSpc>
                <a:spcPts val="1706"/>
              </a:lnSpc>
            </a:pPr>
            <a:r>
              <a:rPr sz="2000" spc="-8" dirty="0"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http://www.med.jhu.edu/voice/nodcys.html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4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212" y="9144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4412" y="1676400"/>
            <a:ext cx="7037527" cy="12565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Acute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vs.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chronic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</a:t>
            </a:r>
            <a:endParaRPr sz="240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</a:pPr>
            <a:endParaRPr sz="3300">
              <a:latin typeface="Calibri"/>
              <a:cs typeface="Calibri"/>
            </a:endParaRPr>
          </a:p>
          <a:p>
            <a:pPr marL="352425" algn="l" rtl="0"/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vascular/edema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hyalinization/fibrosis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9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8212" y="814256"/>
            <a:ext cx="8322945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R="4286" algn="l" rtl="0">
              <a:lnSpc>
                <a:spcPct val="100000"/>
              </a:lnSpc>
              <a:spcBef>
                <a:spcPts val="75"/>
              </a:spcBef>
            </a:pPr>
            <a:r>
              <a:rPr b="0" i="0" dirty="0">
                <a:latin typeface="Times New Roman"/>
                <a:cs typeface="Times New Roman"/>
              </a:rPr>
              <a:t>Anatomical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lang="ar-PS" spc="-4" dirty="0">
                <a:latin typeface="Times New Roman"/>
                <a:cs typeface="Times New Roman"/>
              </a:rPr>
              <a:t>–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Clinical</a:t>
            </a:r>
            <a:r>
              <a:rPr lang="en-US" spc="-4" dirty="0">
                <a:latin typeface="Times New Roman"/>
                <a:cs typeface="Times New Roman"/>
              </a:rPr>
              <a:t> </a:t>
            </a:r>
            <a:r>
              <a:rPr b="0" i="0" dirty="0">
                <a:latin typeface="Times New Roman"/>
                <a:cs typeface="Times New Roman"/>
              </a:rPr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6612" y="2309543"/>
            <a:ext cx="10515600" cy="22389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l" rtl="0">
              <a:spcBef>
                <a:spcPts val="79"/>
              </a:spcBef>
              <a:tabLst>
                <a:tab pos="1178243" algn="l"/>
                <a:tab pos="2159794" algn="l"/>
              </a:tabLst>
            </a:pPr>
            <a:r>
              <a:rPr sz="2400" dirty="0">
                <a:latin typeface="Times New Roman"/>
                <a:cs typeface="Times New Roman"/>
              </a:rPr>
              <a:t>Because of the pliable tissue </a:t>
            </a:r>
            <a:r>
              <a:rPr sz="2400" spc="-4" dirty="0">
                <a:latin typeface="Times New Roman"/>
                <a:cs typeface="Times New Roman"/>
              </a:rPr>
              <a:t>lining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pediatric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larynx,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normal</a:t>
            </a:r>
            <a:r>
              <a:rPr sz="2400" spc="6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respiratory 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pressure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 be enough to deform the 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laryngeal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(e.g.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Laryngomalacia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8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Tracheomalacia)</a:t>
            </a:r>
            <a:r>
              <a:rPr lang="en-US" sz="2400" spc="-4" dirty="0">
                <a:latin typeface="Times New Roman"/>
                <a:cs typeface="Times New Roman"/>
              </a:rPr>
              <a:t>.</a:t>
            </a:r>
          </a:p>
          <a:p>
            <a:pPr marL="9525" marR="3810" algn="l" rtl="0">
              <a:spcBef>
                <a:spcPts val="79"/>
              </a:spcBef>
              <a:tabLst>
                <a:tab pos="1178243" algn="l"/>
                <a:tab pos="2159794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9525" marR="408146" algn="l" rtl="0"/>
            <a:r>
              <a:rPr sz="2400" dirty="0">
                <a:latin typeface="Times New Roman"/>
                <a:cs typeface="Times New Roman"/>
              </a:rPr>
              <a:t>The curved shape of the pediatric airway 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 be considered while conducting 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Times New Roman"/>
                <a:cs typeface="Times New Roman"/>
              </a:rPr>
              <a:t>laryngoscopy,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stroboscope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intubation</a:t>
            </a:r>
          </a:p>
        </p:txBody>
      </p:sp>
    </p:spTree>
    <p:extLst>
      <p:ext uri="{BB962C8B-B14F-4D97-AF65-F5344CB8AC3E}">
        <p14:creationId xmlns:p14="http://schemas.microsoft.com/office/powerpoint/2010/main" val="1107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175" y="643175"/>
            <a:ext cx="6053423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Vocal</a:t>
            </a:r>
            <a:r>
              <a:rPr spc="-71" dirty="0"/>
              <a:t> </a:t>
            </a:r>
            <a:r>
              <a:rPr spc="-4" dirty="0"/>
              <a:t>Nodules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1012" y="2209800"/>
            <a:ext cx="4787722" cy="3137012"/>
          </a:xfrm>
          <a:prstGeom prst="rect">
            <a:avLst/>
          </a:prstGeom>
        </p:spPr>
        <p:txBody>
          <a:bodyPr vert="horz" wrap="square" lIns="0" tIns="156209" rIns="0" bIns="0" rtlCol="0">
            <a:spAutoFit/>
          </a:bodyPr>
          <a:lstStyle/>
          <a:p>
            <a:pPr marL="266700" indent="-257651" algn="l" rtl="0">
              <a:spcBef>
                <a:spcPts val="122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Who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Why?</a:t>
            </a:r>
          </a:p>
          <a:p>
            <a:pPr marL="567214" marR="231934" lvl="1" indent="-215265" algn="l" rtl="0">
              <a:lnSpc>
                <a:spcPct val="120000"/>
              </a:lnSpc>
              <a:spcBef>
                <a:spcPts val="578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Children</a:t>
            </a:r>
            <a:r>
              <a:rPr sz="2400" spc="-3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women</a:t>
            </a:r>
          </a:p>
          <a:p>
            <a:pPr marL="567214" marR="348138" lvl="1" indent="-215265" algn="l" rtl="0">
              <a:lnSpc>
                <a:spcPct val="120000"/>
              </a:lnSpc>
              <a:spcBef>
                <a:spcPts val="578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Alcohol</a:t>
            </a:r>
            <a:r>
              <a:rPr sz="2400" spc="-4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smoking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1151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Personality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1155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Where?</a:t>
            </a:r>
          </a:p>
          <a:p>
            <a:pPr marL="567214" lvl="1" indent="-215265" algn="l" rtl="0">
              <a:spcBef>
                <a:spcPts val="1151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Reinke’s</a:t>
            </a:r>
            <a:r>
              <a:rPr sz="2400" spc="-3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space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912" y="2028825"/>
            <a:ext cx="1485900" cy="1485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9598" y="1905000"/>
            <a:ext cx="1200150" cy="12001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13812" y="3923558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8412" y="762000"/>
            <a:ext cx="7349871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Laryngoscopic</a:t>
            </a:r>
            <a:r>
              <a:rPr spc="-30" dirty="0"/>
              <a:t> </a:t>
            </a:r>
            <a:r>
              <a:rPr spc="-4" dirty="0"/>
              <a:t>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8271" y="2438400"/>
            <a:ext cx="6972281" cy="23292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651" algn="l" rtl="0">
              <a:lnSpc>
                <a:spcPct val="110000"/>
              </a:lnSpc>
              <a:spcBef>
                <a:spcPts val="75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Midpoint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anterior </a:t>
            </a:r>
            <a:r>
              <a:rPr sz="2400" dirty="0">
                <a:latin typeface="Calibri"/>
                <a:cs typeface="Calibri"/>
              </a:rPr>
              <a:t>1/3 </a:t>
            </a:r>
            <a:r>
              <a:rPr sz="2400" spc="-4" dirty="0">
                <a:latin typeface="Calibri"/>
                <a:cs typeface="Calibri"/>
              </a:rPr>
              <a:t>posterior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2/3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junction</a:t>
            </a:r>
            <a:endParaRPr sz="24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buClr>
                <a:srgbClr val="FFCC66"/>
              </a:buClr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1680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Incomplete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glottal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closure</a:t>
            </a:r>
          </a:p>
          <a:p>
            <a:pPr algn="l" rtl="0">
              <a:lnSpc>
                <a:spcPct val="100000"/>
              </a:lnSpc>
              <a:buClr>
                <a:srgbClr val="FFCC66"/>
              </a:buClr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1680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Varying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degrees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size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0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212" y="990600"/>
            <a:ext cx="373380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Puberphonia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9612" y="2438400"/>
            <a:ext cx="7529017" cy="230207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914400" indent="-257651" algn="l" rtl="0">
              <a:spcBef>
                <a:spcPts val="71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b="1" spc="-8" dirty="0">
                <a:latin typeface="Calibri"/>
                <a:cs typeface="Calibri"/>
              </a:rPr>
              <a:t>Adolescent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falsetto,</a:t>
            </a:r>
            <a:r>
              <a:rPr sz="2400" b="1" spc="26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Pubescent</a:t>
            </a:r>
            <a:r>
              <a:rPr sz="2400" b="1" spc="11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falsetto, </a:t>
            </a:r>
            <a:r>
              <a:rPr sz="2400" b="1" spc="-4" dirty="0">
                <a:latin typeface="Calibri"/>
                <a:cs typeface="Calibri"/>
              </a:rPr>
              <a:t> Incomplete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mutation,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Mutational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falsetto</a:t>
            </a:r>
            <a:endParaRPr lang="en-US" sz="2400" b="1" spc="-8" dirty="0">
              <a:latin typeface="Calibri"/>
              <a:cs typeface="Calibri"/>
            </a:endParaRPr>
          </a:p>
          <a:p>
            <a:pPr marL="9049" marR="914400" algn="l" rtl="0">
              <a:spcBef>
                <a:spcPts val="71"/>
              </a:spcBef>
              <a:buClr>
                <a:srgbClr val="FFCC66"/>
              </a:buClr>
              <a:tabLst>
                <a:tab pos="266700" algn="l"/>
                <a:tab pos="267176" algn="l"/>
              </a:tabLst>
            </a:pPr>
            <a:endParaRPr sz="2400" dirty="0">
              <a:latin typeface="Calibri"/>
              <a:cs typeface="Calibri"/>
            </a:endParaRPr>
          </a:p>
          <a:p>
            <a:pPr marL="266700" marR="3810" indent="-257651" algn="l" rtl="0">
              <a:spcBef>
                <a:spcPts val="503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b="1" spc="-8" dirty="0">
                <a:latin typeface="Calibri"/>
                <a:cs typeface="Calibri"/>
              </a:rPr>
              <a:t>Persistence</a:t>
            </a:r>
            <a:r>
              <a:rPr sz="2400" b="1" spc="41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of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a</a:t>
            </a:r>
            <a:r>
              <a:rPr sz="2400" b="1" spc="26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high</a:t>
            </a:r>
            <a:r>
              <a:rPr sz="2400" b="1" spc="26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pitched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voice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beyond</a:t>
            </a:r>
            <a:r>
              <a:rPr sz="2400" b="1" spc="26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age</a:t>
            </a:r>
            <a:r>
              <a:rPr sz="2400" b="1" spc="11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at</a:t>
            </a:r>
            <a:r>
              <a:rPr sz="2400" b="1" spc="11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which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the</a:t>
            </a:r>
            <a:r>
              <a:rPr sz="2400" b="1" spc="11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male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voice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change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is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expected</a:t>
            </a:r>
            <a:r>
              <a:rPr sz="2400" b="1" spc="26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to </a:t>
            </a:r>
            <a:r>
              <a:rPr sz="2400" b="1" spc="-461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have</a:t>
            </a:r>
            <a:r>
              <a:rPr sz="2400" b="1" spc="8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occurred.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(Cases</a:t>
            </a:r>
            <a:r>
              <a:rPr sz="2400" b="1" spc="8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80-81)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0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0412" y="609600"/>
            <a:ext cx="274320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Papilloma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235" y="2616037"/>
            <a:ext cx="5189218" cy="162592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Lesions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exist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4" dirty="0">
                <a:latin typeface="Calibri"/>
                <a:cs typeface="Calibri"/>
              </a:rPr>
              <a:t>subglottal, </a:t>
            </a:r>
            <a:r>
              <a:rPr sz="2400" dirty="0">
                <a:latin typeface="Calibri"/>
                <a:cs typeface="Calibri"/>
              </a:rPr>
              <a:t> glottal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supraglottal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areas.</a:t>
            </a:r>
          </a:p>
          <a:p>
            <a:pPr algn="l" rtl="0">
              <a:spcBef>
                <a:spcPts val="4"/>
              </a:spcBef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marR="210979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Tracheotomy</a:t>
            </a:r>
            <a:r>
              <a:rPr sz="2400" spc="-4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may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be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necessary.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412" y="1752600"/>
            <a:ext cx="3131819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612" y="304800"/>
            <a:ext cx="6858001" cy="1079436"/>
          </a:xfrm>
          <a:prstGeom prst="rect">
            <a:avLst/>
          </a:prstGeom>
        </p:spPr>
        <p:txBody>
          <a:bodyPr vert="horz" wrap="square" lIns="0" tIns="398564" rIns="0" bIns="0" rtlCol="0" anchor="b">
            <a:spAutoFit/>
          </a:bodyPr>
          <a:lstStyle/>
          <a:p>
            <a:pPr marL="2047399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Papilloma</a:t>
            </a:r>
            <a:r>
              <a:rPr spc="-49" dirty="0"/>
              <a:t> </a:t>
            </a:r>
            <a:r>
              <a:rPr spc="-4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7613" y="2121932"/>
            <a:ext cx="7696200" cy="2606963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just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4" dirty="0">
                <a:latin typeface="Calibri"/>
                <a:cs typeface="Calibri"/>
              </a:rPr>
              <a:t> acoustic </a:t>
            </a:r>
            <a:r>
              <a:rPr sz="2400" dirty="0">
                <a:latin typeface="Calibri"/>
                <a:cs typeface="Calibri"/>
              </a:rPr>
              <a:t>&amp; aerodynamic</a:t>
            </a:r>
            <a:r>
              <a:rPr sz="2400" spc="-4" dirty="0">
                <a:latin typeface="Calibri"/>
                <a:cs typeface="Calibri"/>
              </a:rPr>
              <a:t> data</a:t>
            </a:r>
            <a:endParaRPr sz="2400" dirty="0">
              <a:latin typeface="Calibri"/>
              <a:cs typeface="Calibri"/>
            </a:endParaRPr>
          </a:p>
          <a:p>
            <a:pPr marL="266700" marR="3810" indent="-257651" algn="just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Laryngoscopy shows whitish </a:t>
            </a:r>
            <a:r>
              <a:rPr sz="2400" dirty="0">
                <a:latin typeface="Calibri"/>
                <a:cs typeface="Calibri"/>
              </a:rPr>
              <a:t>cluster </a:t>
            </a:r>
            <a:r>
              <a:rPr sz="2400" spc="-4" dirty="0">
                <a:latin typeface="Calibri"/>
                <a:cs typeface="Calibri"/>
              </a:rPr>
              <a:t>of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tissue (raspberry.)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Only </a:t>
            </a:r>
            <a:r>
              <a:rPr sz="2400" dirty="0">
                <a:latin typeface="Calibri"/>
                <a:cs typeface="Calibri"/>
              </a:rPr>
              <a:t>comes </a:t>
            </a:r>
            <a:r>
              <a:rPr sz="2400" spc="-4" dirty="0">
                <a:latin typeface="Calibri"/>
                <a:cs typeface="Calibri"/>
              </a:rPr>
              <a:t>in one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flavor</a:t>
            </a:r>
            <a:endParaRPr sz="2400" dirty="0">
              <a:latin typeface="Calibri"/>
              <a:cs typeface="Calibri"/>
            </a:endParaRPr>
          </a:p>
          <a:p>
            <a:pPr marL="266700" indent="-257651" algn="just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absent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mucosal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wave</a:t>
            </a:r>
          </a:p>
          <a:p>
            <a:pPr marL="266700" indent="-257651" algn="just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Altered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biomechanics</a:t>
            </a:r>
            <a:endParaRPr sz="2400" dirty="0">
              <a:latin typeface="Calibri"/>
              <a:cs typeface="Calibri"/>
            </a:endParaRPr>
          </a:p>
          <a:p>
            <a:pPr marL="266700" indent="-257651" algn="just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VF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(Cases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63-64)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0873" y="3700195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1412" y="685800"/>
            <a:ext cx="5369719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Papilloma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2717" y="1981200"/>
            <a:ext cx="7158018" cy="3130184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Hoarseness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Epithelial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lesion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Fairly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common</a:t>
            </a:r>
          </a:p>
          <a:p>
            <a:pPr marL="266700" indent="-257651" algn="l" rtl="0">
              <a:spcBef>
                <a:spcPts val="581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Possible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viral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etiology</a:t>
            </a: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Affects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both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children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adults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Resistant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Tx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Obstruction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airway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proliferation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3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412" y="914400"/>
            <a:ext cx="6245351" cy="43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612" y="914400"/>
            <a:ext cx="4076033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dirty="0"/>
              <a:t>Keratosis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0012" y="2513563"/>
            <a:ext cx="5593842" cy="20975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160020" indent="-257651" algn="l" rtl="0">
              <a:lnSpc>
                <a:spcPct val="110000"/>
              </a:lnSpc>
              <a:spcBef>
                <a:spcPts val="75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Pre-malignant </a:t>
            </a:r>
            <a:r>
              <a:rPr sz="2400" spc="-8" dirty="0">
                <a:latin typeface="Calibri"/>
                <a:cs typeface="Calibri"/>
              </a:rPr>
              <a:t>tissue </a:t>
            </a:r>
            <a:r>
              <a:rPr sz="2400" spc="-46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growth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the </a:t>
            </a:r>
            <a:r>
              <a:rPr sz="2400" spc="-8" dirty="0">
                <a:latin typeface="Calibri"/>
                <a:cs typeface="Calibri"/>
              </a:rPr>
              <a:t>VF</a:t>
            </a:r>
            <a:endParaRPr lang="en-US" sz="2400" spc="-8" dirty="0">
              <a:latin typeface="Calibri"/>
              <a:cs typeface="Calibri"/>
            </a:endParaRPr>
          </a:p>
          <a:p>
            <a:pPr marL="9049" marR="160020" algn="l" rtl="0">
              <a:lnSpc>
                <a:spcPct val="110000"/>
              </a:lnSpc>
              <a:spcBef>
                <a:spcPts val="75"/>
              </a:spcBef>
              <a:buClr>
                <a:srgbClr val="FFCC66"/>
              </a:buClr>
              <a:tabLst>
                <a:tab pos="266700" algn="l"/>
                <a:tab pos="267176" algn="l"/>
              </a:tabLst>
            </a:pPr>
            <a:endParaRPr sz="2400" dirty="0">
              <a:latin typeface="Calibri"/>
              <a:cs typeface="Calibri"/>
            </a:endParaRPr>
          </a:p>
          <a:p>
            <a:pPr marL="266700" marR="3810" indent="-257651" algn="l" rtl="0">
              <a:lnSpc>
                <a:spcPct val="110000"/>
              </a:lnSpc>
              <a:spcBef>
                <a:spcPts val="50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Originates</a:t>
            </a:r>
            <a:r>
              <a:rPr sz="2400" spc="-4" dirty="0">
                <a:latin typeface="Calibri"/>
                <a:cs typeface="Calibri"/>
              </a:rPr>
              <a:t> 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epithelium</a:t>
            </a:r>
            <a:r>
              <a:rPr sz="2400" spc="23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but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may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enter the superficial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layer of the lamina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propria.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(Cases </a:t>
            </a:r>
            <a:r>
              <a:rPr sz="2400" spc="-4" dirty="0">
                <a:latin typeface="Calibri"/>
                <a:cs typeface="Calibri"/>
              </a:rPr>
              <a:t>66-67)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0812" y="1905000"/>
            <a:ext cx="28407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5442" y="1222438"/>
            <a:ext cx="6377940" cy="44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1812" y="762000"/>
            <a:ext cx="4406813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dirty="0"/>
              <a:t>Keratosis</a:t>
            </a:r>
            <a:r>
              <a:rPr spc="-71" dirty="0"/>
              <a:t> </a:t>
            </a:r>
            <a:r>
              <a:rPr spc="-4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0212" y="2438400"/>
            <a:ext cx="8229600" cy="21491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  <a:tab pos="2000250" algn="l"/>
              </a:tabLst>
            </a:pPr>
            <a:r>
              <a:rPr sz="2400" spc="-4" dirty="0">
                <a:latin typeface="Calibri"/>
                <a:cs typeface="Calibri"/>
              </a:rPr>
              <a:t>Other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terms:	</a:t>
            </a:r>
            <a:r>
              <a:rPr sz="2400" dirty="0">
                <a:latin typeface="Calibri"/>
                <a:cs typeface="Calibri"/>
              </a:rPr>
              <a:t>leukoplakia,</a:t>
            </a:r>
            <a:r>
              <a:rPr sz="2400" spc="-4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hyperkeratosis</a:t>
            </a:r>
            <a:endParaRPr sz="24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kinds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lesions:</a:t>
            </a:r>
            <a:endParaRPr sz="2400" dirty="0">
              <a:latin typeface="Calibri"/>
              <a:cs typeface="Calibri"/>
            </a:endParaRPr>
          </a:p>
          <a:p>
            <a:pPr marL="266700" marR="1184910" lvl="1" indent="-50483" algn="l" rtl="0">
              <a:spcBef>
                <a:spcPts val="581"/>
              </a:spcBef>
              <a:buAutoNum type="arabicPeriod"/>
              <a:tabLst>
                <a:tab pos="587216" algn="l"/>
                <a:tab pos="587693" algn="l"/>
              </a:tabLst>
            </a:pPr>
            <a:r>
              <a:rPr sz="2400" spc="-4" dirty="0">
                <a:latin typeface="Calibri"/>
                <a:cs typeface="Calibri"/>
              </a:rPr>
              <a:t>flat,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white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plaque-like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lesions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(leukoplakia)</a:t>
            </a:r>
            <a:endParaRPr sz="2400" dirty="0">
              <a:latin typeface="Calibri"/>
              <a:cs typeface="Calibri"/>
            </a:endParaRPr>
          </a:p>
          <a:p>
            <a:pPr marL="637223" lvl="1" indent="-370999" algn="l" rtl="0">
              <a:spcBef>
                <a:spcPts val="574"/>
              </a:spcBef>
              <a:buAutoNum type="arabicPeriod"/>
              <a:tabLst>
                <a:tab pos="637223" algn="l"/>
                <a:tab pos="637699" algn="l"/>
              </a:tabLst>
            </a:pPr>
            <a:r>
              <a:rPr sz="2400" dirty="0">
                <a:latin typeface="Calibri"/>
                <a:cs typeface="Calibri"/>
              </a:rPr>
              <a:t>warty</a:t>
            </a:r>
            <a:r>
              <a:rPr sz="2400" spc="-4" dirty="0">
                <a:latin typeface="Calibri"/>
                <a:cs typeface="Calibri"/>
              </a:rPr>
              <a:t> lesions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(papillary</a:t>
            </a:r>
            <a:r>
              <a:rPr sz="2400" spc="2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keratosis)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6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012" y="1512474"/>
            <a:ext cx="9982200" cy="3225081"/>
          </a:xfrm>
          <a:prstGeom prst="rect">
            <a:avLst/>
          </a:prstGeom>
        </p:spPr>
        <p:txBody>
          <a:bodyPr vert="horz" wrap="square" lIns="0" tIns="46196" rIns="0" bIns="0" rtlCol="0">
            <a:spAutoFit/>
          </a:bodyPr>
          <a:lstStyle/>
          <a:p>
            <a:pPr marL="466249" marR="3810" indent="-457200" algn="l" rtl="0">
              <a:lnSpc>
                <a:spcPct val="90000"/>
              </a:lnSpc>
              <a:spcBef>
                <a:spcPts val="363"/>
              </a:spcBef>
              <a:buClr>
                <a:srgbClr val="FFCC66"/>
              </a:buClr>
              <a:buFont typeface="Arial" panose="020B0604020202020204" pitchFamily="34" charset="0"/>
              <a:buChar char="•"/>
              <a:tabLst>
                <a:tab pos="266700" algn="l"/>
                <a:tab pos="267176" algn="l"/>
                <a:tab pos="1143476" algn="l"/>
              </a:tabLst>
            </a:pPr>
            <a:r>
              <a:rPr sz="2800" spc="-4" dirty="0">
                <a:latin typeface="Calibri"/>
                <a:cs typeface="Calibri"/>
              </a:rPr>
              <a:t>The narrowness of the </a:t>
            </a:r>
            <a:r>
              <a:rPr sz="2800" dirty="0">
                <a:latin typeface="Calibri"/>
                <a:cs typeface="Calibri"/>
              </a:rPr>
              <a:t>cricothyroid 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membrane</a:t>
            </a:r>
            <a:r>
              <a:rPr sz="2800" spc="-4" dirty="0">
                <a:latin typeface="Calibri"/>
                <a:cs typeface="Calibri"/>
              </a:rPr>
              <a:t> depression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" dirty="0">
                <a:latin typeface="Calibri"/>
                <a:cs typeface="Calibri"/>
              </a:rPr>
              <a:t> pediatric </a:t>
            </a:r>
            <a:r>
              <a:rPr sz="2800" dirty="0">
                <a:latin typeface="Calibri"/>
                <a:cs typeface="Calibri"/>
              </a:rPr>
              <a:t> larynx </a:t>
            </a:r>
            <a:r>
              <a:rPr sz="2800" spc="-4" dirty="0">
                <a:latin typeface="Calibri"/>
                <a:cs typeface="Calibri"/>
              </a:rPr>
              <a:t>should</a:t>
            </a:r>
            <a:r>
              <a:rPr sz="2800" spc="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taken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into</a:t>
            </a:r>
            <a:r>
              <a:rPr sz="2800" spc="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consideration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while	considering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4" dirty="0">
                <a:latin typeface="Calibri"/>
                <a:cs typeface="Calibri"/>
              </a:rPr>
              <a:t>cricothyroctomy </a:t>
            </a:r>
            <a:r>
              <a:rPr sz="2800" dirty="0">
                <a:latin typeface="Calibri"/>
                <a:cs typeface="Calibri"/>
              </a:rPr>
              <a:t>or a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cricothyroid</a:t>
            </a:r>
            <a:r>
              <a:rPr sz="2800" spc="-4" dirty="0">
                <a:latin typeface="Calibri"/>
                <a:cs typeface="Calibri"/>
              </a:rPr>
              <a:t> puncture</a:t>
            </a:r>
            <a:endParaRPr lang="en-US" sz="2800" spc="-4" dirty="0">
              <a:latin typeface="Calibri"/>
              <a:cs typeface="Calibri"/>
            </a:endParaRPr>
          </a:p>
          <a:p>
            <a:pPr marL="466249" marR="3810" indent="-457200" algn="l" rtl="0">
              <a:lnSpc>
                <a:spcPct val="90000"/>
              </a:lnSpc>
              <a:spcBef>
                <a:spcPts val="363"/>
              </a:spcBef>
              <a:buClr>
                <a:srgbClr val="FFCC66"/>
              </a:buClr>
              <a:buFont typeface="Arial" panose="020B0604020202020204" pitchFamily="34" charset="0"/>
              <a:buChar char="•"/>
              <a:tabLst>
                <a:tab pos="266700" algn="l"/>
                <a:tab pos="267176" algn="l"/>
                <a:tab pos="1143476" algn="l"/>
              </a:tabLst>
            </a:pPr>
            <a:endParaRPr sz="2800" dirty="0">
              <a:latin typeface="Calibri"/>
              <a:cs typeface="Calibri"/>
            </a:endParaRPr>
          </a:p>
          <a:p>
            <a:pPr marL="466249" marR="148114" indent="-457200" algn="l" rtl="0">
              <a:lnSpc>
                <a:spcPts val="2595"/>
              </a:lnSpc>
              <a:spcBef>
                <a:spcPts val="611"/>
              </a:spcBef>
              <a:buClr>
                <a:srgbClr val="FFCC66"/>
              </a:buClr>
              <a:buFont typeface="Arial" panose="020B0604020202020204" pitchFamily="34" charset="0"/>
              <a:buChar char="•"/>
              <a:tabLst>
                <a:tab pos="335280" algn="l"/>
                <a:tab pos="335756" algn="l"/>
              </a:tabLst>
            </a:pPr>
            <a:r>
              <a:rPr sz="2800" dirty="0">
                <a:latin typeface="Calibri"/>
                <a:cs typeface="Calibri"/>
              </a:rPr>
              <a:t>It is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important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botox injection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considered.</a:t>
            </a:r>
            <a:endParaRPr lang="en-US" sz="2800" spc="-4" dirty="0">
              <a:latin typeface="Calibri"/>
              <a:cs typeface="Calibri"/>
            </a:endParaRPr>
          </a:p>
          <a:p>
            <a:pPr marL="466249" marR="148114" indent="-457200" algn="l" rtl="0">
              <a:lnSpc>
                <a:spcPts val="2595"/>
              </a:lnSpc>
              <a:spcBef>
                <a:spcPts val="611"/>
              </a:spcBef>
              <a:buClr>
                <a:srgbClr val="FFCC66"/>
              </a:buClr>
              <a:buFont typeface="Arial" panose="020B0604020202020204" pitchFamily="34" charset="0"/>
              <a:buChar char="•"/>
              <a:tabLst>
                <a:tab pos="335280" algn="l"/>
                <a:tab pos="335756" algn="l"/>
              </a:tabLst>
            </a:pPr>
            <a:endParaRPr sz="2800" dirty="0">
              <a:latin typeface="Calibri"/>
              <a:cs typeface="Calibri"/>
            </a:endParaRPr>
          </a:p>
          <a:p>
            <a:pPr marL="466249" marR="658654" indent="-457200" algn="l" rtl="0">
              <a:lnSpc>
                <a:spcPts val="2595"/>
              </a:lnSpc>
              <a:spcBef>
                <a:spcPts val="574"/>
              </a:spcBef>
              <a:buClr>
                <a:srgbClr val="FFCC66"/>
              </a:buClr>
              <a:buFont typeface="Arial" panose="020B0604020202020204" pitchFamily="34" charset="0"/>
              <a:buChar char="•"/>
              <a:tabLst>
                <a:tab pos="266700" algn="l"/>
                <a:tab pos="267176" algn="l"/>
              </a:tabLst>
            </a:pPr>
            <a:r>
              <a:rPr sz="2800" spc="-4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large </a:t>
            </a:r>
            <a:r>
              <a:rPr sz="2800" spc="-4" dirty="0">
                <a:latin typeface="Calibri"/>
                <a:cs typeface="Calibri"/>
              </a:rPr>
              <a:t>size of </a:t>
            </a:r>
            <a:r>
              <a:rPr sz="2800" dirty="0">
                <a:latin typeface="Calibri"/>
                <a:cs typeface="Calibri"/>
              </a:rPr>
              <a:t>arytenoid cartilages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obscures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much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of the vocal </a:t>
            </a:r>
            <a:r>
              <a:rPr sz="2800" spc="-8" dirty="0">
                <a:latin typeface="Calibri"/>
                <a:cs typeface="Calibri"/>
              </a:rPr>
              <a:t>folds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6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457" y="567117"/>
            <a:ext cx="5676615" cy="68672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z="4400" dirty="0"/>
              <a:t>Keratosis</a:t>
            </a:r>
            <a:r>
              <a:rPr sz="4400" spc="-71" dirty="0"/>
              <a:t> </a:t>
            </a:r>
            <a:r>
              <a:rPr sz="4400" spc="-4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0726" y="1447800"/>
            <a:ext cx="7086600" cy="1680108"/>
          </a:xfrm>
          <a:prstGeom prst="rect">
            <a:avLst/>
          </a:prstGeom>
        </p:spPr>
        <p:txBody>
          <a:bodyPr vert="horz" wrap="square" lIns="0" tIns="73819" rIns="0" bIns="0" rtlCol="0">
            <a:spAutoFit/>
          </a:bodyPr>
          <a:lstStyle/>
          <a:p>
            <a:pPr marL="266700" indent="-257651" algn="l" rtl="0">
              <a:spcBef>
                <a:spcPts val="581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Cause:</a:t>
            </a:r>
            <a:endParaRPr sz="2400" dirty="0">
              <a:latin typeface="Calibri"/>
              <a:cs typeface="Calibri"/>
            </a:endParaRPr>
          </a:p>
          <a:p>
            <a:pPr marL="567214" marR="154305" indent="-215265" algn="l" rtl="0">
              <a:spcBef>
                <a:spcPts val="506"/>
              </a:spcBef>
            </a:pPr>
            <a:r>
              <a:rPr sz="2400" spc="-4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smoking, </a:t>
            </a:r>
            <a:r>
              <a:rPr sz="2400" spc="-4" dirty="0">
                <a:latin typeface="Calibri"/>
                <a:cs typeface="Calibri"/>
              </a:rPr>
              <a:t> environmental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pollutants,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GERD</a:t>
            </a:r>
            <a:endParaRPr sz="2400" dirty="0">
              <a:latin typeface="Calibri"/>
              <a:cs typeface="Calibri"/>
            </a:endParaRPr>
          </a:p>
          <a:p>
            <a:pPr marL="266700" marR="3810" indent="-257651" algn="l" rtl="0">
              <a:spcBef>
                <a:spcPts val="50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Lesions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may</a:t>
            </a:r>
            <a:r>
              <a:rPr sz="2400" spc="-8" dirty="0">
                <a:latin typeface="Calibri"/>
                <a:cs typeface="Calibri"/>
              </a:rPr>
              <a:t> be </a:t>
            </a:r>
            <a:r>
              <a:rPr sz="2400" spc="-4" dirty="0">
                <a:latin typeface="Calibri"/>
                <a:cs typeface="Calibri"/>
              </a:rPr>
              <a:t> unilateral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or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bilateral </a:t>
            </a:r>
            <a:r>
              <a:rPr sz="2400" spc="-46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and asymmetric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appearance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3812" y="1600200"/>
            <a:ext cx="1853945" cy="200024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A99A62E1-23D0-48A5-8DC4-5274F1EEC2E3}"/>
              </a:ext>
            </a:extLst>
          </p:cNvPr>
          <p:cNvSpPr txBox="1"/>
          <p:nvPr/>
        </p:nvSpPr>
        <p:spPr>
          <a:xfrm>
            <a:off x="1522412" y="4800600"/>
            <a:ext cx="6510196" cy="1021914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dirty="0">
                <a:latin typeface="Calibri"/>
                <a:cs typeface="Calibri"/>
              </a:rPr>
              <a:t>Rough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glottal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edge</a:t>
            </a: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Perceptual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signs:</a:t>
            </a:r>
            <a:r>
              <a:rPr sz="2800" spc="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hoarseness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roughness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B5F4D99-0045-4811-A7AF-F7BA6270C8EC}"/>
              </a:ext>
            </a:extLst>
          </p:cNvPr>
          <p:cNvSpPr txBox="1">
            <a:spLocks/>
          </p:cNvSpPr>
          <p:nvPr/>
        </p:nvSpPr>
        <p:spPr>
          <a:xfrm>
            <a:off x="1685457" y="3810000"/>
            <a:ext cx="5295615" cy="68672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lang="en-US" sz="4400" dirty="0"/>
              <a:t>Keratosis</a:t>
            </a:r>
            <a:r>
              <a:rPr lang="en-US" sz="4400" spc="-71" dirty="0"/>
              <a:t> </a:t>
            </a:r>
            <a:r>
              <a:rPr lang="en-US" sz="4400" spc="-4" dirty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6347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812" y="990600"/>
            <a:ext cx="6999543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  <a:tabLst>
                <a:tab pos="1910715" algn="l"/>
              </a:tabLst>
            </a:pPr>
            <a:r>
              <a:rPr dirty="0"/>
              <a:t>Acoustic	Signs</a:t>
            </a:r>
            <a:r>
              <a:rPr spc="-38" dirty="0"/>
              <a:t> </a:t>
            </a:r>
            <a:r>
              <a:rPr spc="-4" dirty="0"/>
              <a:t>of</a:t>
            </a:r>
            <a:r>
              <a:rPr spc="-38" dirty="0"/>
              <a:t> </a:t>
            </a:r>
            <a:r>
              <a:rPr dirty="0"/>
              <a:t>Keratosis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4812" y="2667000"/>
            <a:ext cx="9601200" cy="199525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Little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data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available</a:t>
            </a:r>
          </a:p>
          <a:p>
            <a:pPr algn="l" rtl="0">
              <a:lnSpc>
                <a:spcPct val="100000"/>
              </a:lnSpc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marR="3810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Due to growths on the vocal </a:t>
            </a:r>
            <a:r>
              <a:rPr sz="2400" spc="-8" dirty="0">
                <a:latin typeface="Calibri"/>
                <a:cs typeface="Calibri"/>
              </a:rPr>
              <a:t>folds, </a:t>
            </a:r>
            <a:r>
              <a:rPr sz="2400" dirty="0">
                <a:latin typeface="Calibri"/>
                <a:cs typeface="Calibri"/>
              </a:rPr>
              <a:t>greater 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normal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frequency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amplitude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perturbation </a:t>
            </a:r>
            <a:r>
              <a:rPr sz="2400" dirty="0">
                <a:latin typeface="Calibri"/>
                <a:cs typeface="Calibri"/>
              </a:rPr>
              <a:t>as well as greater than </a:t>
            </a:r>
            <a:r>
              <a:rPr sz="2400" spc="-4" dirty="0">
                <a:latin typeface="Calibri"/>
                <a:cs typeface="Calibri"/>
              </a:rPr>
              <a:t>normal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spectral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noise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expected.</a:t>
            </a:r>
          </a:p>
        </p:txBody>
      </p:sp>
    </p:spTree>
    <p:extLst>
      <p:ext uri="{BB962C8B-B14F-4D97-AF65-F5344CB8AC3E}">
        <p14:creationId xmlns:p14="http://schemas.microsoft.com/office/powerpoint/2010/main" val="34300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0812" y="838200"/>
            <a:ext cx="449580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Vascular</a:t>
            </a:r>
            <a:r>
              <a:rPr spc="-71" dirty="0"/>
              <a:t> </a:t>
            </a:r>
            <a:r>
              <a:rPr spc="-4" dirty="0"/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3412" y="2438400"/>
            <a:ext cx="8895169" cy="1630671"/>
          </a:xfrm>
          <a:prstGeom prst="rect">
            <a:avLst/>
          </a:prstGeom>
        </p:spPr>
        <p:txBody>
          <a:bodyPr vert="horz" wrap="square" lIns="0" tIns="46196" rIns="0" bIns="0" rtlCol="0">
            <a:spAutoFit/>
          </a:bodyPr>
          <a:lstStyle/>
          <a:p>
            <a:pPr marL="266700" indent="-257651" algn="l" rtl="0">
              <a:spcBef>
                <a:spcPts val="36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HEMORRHAGE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(Case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51)</a:t>
            </a:r>
          </a:p>
          <a:p>
            <a:pPr marL="567214" marR="69056" lvl="1" indent="-215265" algn="l" rtl="0">
              <a:lnSpc>
                <a:spcPts val="2595"/>
              </a:lnSpc>
              <a:spcBef>
                <a:spcPts val="614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hoarseness, aphonia 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pitch</a:t>
            </a:r>
            <a:r>
              <a:rPr sz="2400" dirty="0">
                <a:latin typeface="Calibri"/>
                <a:cs typeface="Calibri"/>
              </a:rPr>
              <a:t> range</a:t>
            </a:r>
          </a:p>
          <a:p>
            <a:pPr marL="567214" lvl="1" indent="-215265" algn="l" rtl="0">
              <a:spcBef>
                <a:spcPts val="244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usually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unilateral</a:t>
            </a:r>
            <a:endParaRPr sz="2400" dirty="0">
              <a:latin typeface="Calibri"/>
              <a:cs typeface="Calibri"/>
            </a:endParaRPr>
          </a:p>
          <a:p>
            <a:pPr marL="567214" marR="3810" lvl="1" indent="-215265" algn="l" rtl="0">
              <a:lnSpc>
                <a:spcPct val="90000"/>
              </a:lnSpc>
              <a:spcBef>
                <a:spcPts val="581"/>
              </a:spcBef>
              <a:buClr>
                <a:srgbClr val="FFCC66"/>
              </a:buClr>
              <a:buChar char="–"/>
              <a:tabLst>
                <a:tab pos="567690" algn="l"/>
                <a:tab pos="2491264" algn="l"/>
              </a:tabLst>
            </a:pPr>
            <a:r>
              <a:rPr sz="2400" spc="-4" dirty="0">
                <a:latin typeface="Calibri"/>
                <a:cs typeface="Calibri"/>
              </a:rPr>
              <a:t>reddish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color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4" dirty="0">
                <a:latin typeface="Calibri"/>
                <a:cs typeface="Calibri"/>
              </a:rPr>
              <a:t>dark</a:t>
            </a:r>
            <a:r>
              <a:rPr sz="2400" spc="-6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on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exam, 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prominent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vessel 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possibly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7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412" y="838200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7712" y="2133600"/>
            <a:ext cx="8153400" cy="2037577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24314" indent="-215265" algn="l" rtl="0">
              <a:spcBef>
                <a:spcPts val="649"/>
              </a:spcBef>
              <a:buClr>
                <a:srgbClr val="FFCC66"/>
              </a:buClr>
              <a:buChar char="–"/>
              <a:tabLst>
                <a:tab pos="224790" algn="l"/>
              </a:tabLst>
            </a:pPr>
            <a:r>
              <a:rPr sz="2800" spc="-4" dirty="0">
                <a:latin typeface="Calibri"/>
                <a:cs typeface="Calibri"/>
              </a:rPr>
              <a:t>HEMORRHAGE</a:t>
            </a:r>
            <a:r>
              <a:rPr sz="2800" spc="-11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(Cont.)</a:t>
            </a:r>
            <a:endParaRPr sz="2800">
              <a:latin typeface="Calibri"/>
              <a:cs typeface="Calibri"/>
            </a:endParaRPr>
          </a:p>
          <a:p>
            <a:pPr marL="224314" marR="3810" indent="-215265" algn="l" rtl="0">
              <a:spcBef>
                <a:spcPts val="578"/>
              </a:spcBef>
              <a:buClr>
                <a:srgbClr val="FFCC66"/>
              </a:buClr>
              <a:buChar char="–"/>
              <a:tabLst>
                <a:tab pos="224790" algn="l"/>
              </a:tabLst>
            </a:pPr>
            <a:r>
              <a:rPr sz="2800" spc="-4" dirty="0">
                <a:latin typeface="Calibri"/>
                <a:cs typeface="Calibri"/>
              </a:rPr>
              <a:t>stem from </a:t>
            </a:r>
            <a:r>
              <a:rPr sz="2800" dirty="0">
                <a:latin typeface="Calibri"/>
                <a:cs typeface="Calibri"/>
              </a:rPr>
              <a:t>trauma, </a:t>
            </a:r>
            <a:r>
              <a:rPr sz="2800" spc="-4" dirty="0">
                <a:latin typeface="Calibri"/>
                <a:cs typeface="Calibri"/>
              </a:rPr>
              <a:t>steroid use, </a:t>
            </a:r>
            <a:r>
              <a:rPr sz="2800" dirty="0">
                <a:latin typeface="Calibri"/>
                <a:cs typeface="Calibri"/>
              </a:rPr>
              <a:t>anti- </a:t>
            </a:r>
            <a:r>
              <a:rPr sz="2800" spc="-53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coagulant</a:t>
            </a:r>
            <a:endParaRPr sz="2800">
              <a:latin typeface="Calibri"/>
              <a:cs typeface="Calibri"/>
            </a:endParaRPr>
          </a:p>
          <a:p>
            <a:pPr marL="224314" indent="-215265" algn="l" rtl="0">
              <a:spcBef>
                <a:spcPts val="578"/>
              </a:spcBef>
              <a:buClr>
                <a:srgbClr val="FFCC66"/>
              </a:buClr>
              <a:buChar char="–"/>
              <a:tabLst>
                <a:tab pos="224790" algn="l"/>
              </a:tabLst>
            </a:pPr>
            <a:r>
              <a:rPr sz="2800" spc="-4" dirty="0">
                <a:latin typeface="Calibri"/>
                <a:cs typeface="Calibri"/>
              </a:rPr>
              <a:t>pain</a:t>
            </a:r>
            <a:endParaRPr sz="2800">
              <a:latin typeface="Calibri"/>
              <a:cs typeface="Calibri"/>
            </a:endParaRPr>
          </a:p>
          <a:p>
            <a:pPr marL="224314" indent="-215265" algn="l" rtl="0">
              <a:spcBef>
                <a:spcPts val="578"/>
              </a:spcBef>
              <a:buClr>
                <a:srgbClr val="FFCC66"/>
              </a:buClr>
              <a:buChar char="–"/>
              <a:tabLst>
                <a:tab pos="224790" algn="l"/>
              </a:tabLst>
            </a:pPr>
            <a:r>
              <a:rPr sz="2800" dirty="0">
                <a:latin typeface="Calibri"/>
                <a:cs typeface="Calibri"/>
              </a:rPr>
              <a:t>vocal</a:t>
            </a:r>
            <a:r>
              <a:rPr sz="2800" spc="-26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fatigue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3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5212" y="914400"/>
            <a:ext cx="3495962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Varix</a:t>
            </a:r>
            <a:r>
              <a:rPr spc="-41" dirty="0"/>
              <a:t> </a:t>
            </a:r>
            <a:r>
              <a:rPr dirty="0"/>
              <a:t>&amp;</a:t>
            </a:r>
            <a:r>
              <a:rPr spc="-34" dirty="0"/>
              <a:t> </a:t>
            </a:r>
            <a:r>
              <a:rPr dirty="0"/>
              <a:t>Ectasia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0612" y="2410211"/>
            <a:ext cx="7315200" cy="2037577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u="heavy" spc="-4" dirty="0">
                <a:uFill>
                  <a:solidFill>
                    <a:srgbClr val="FFFFCC"/>
                  </a:solidFill>
                </a:uFill>
                <a:latin typeface="Calibri"/>
                <a:cs typeface="Calibri"/>
              </a:rPr>
              <a:t>VARIX</a:t>
            </a:r>
            <a:r>
              <a:rPr sz="2800" dirty="0">
                <a:latin typeface="Calibri"/>
                <a:cs typeface="Calibri"/>
              </a:rPr>
              <a:t> -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Prominent </a:t>
            </a:r>
            <a:r>
              <a:rPr sz="2800" spc="-4" dirty="0">
                <a:latin typeface="Calibri"/>
                <a:cs typeface="Calibri"/>
              </a:rPr>
              <a:t>blood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vessel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distended</a:t>
            </a:r>
            <a:endParaRPr sz="28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spc="-4" dirty="0">
                <a:latin typeface="Calibri"/>
                <a:cs typeface="Calibri"/>
              </a:rPr>
              <a:t>superior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surface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or</a:t>
            </a:r>
            <a:r>
              <a:rPr sz="2800" spc="-2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edge</a:t>
            </a: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spc="-4" dirty="0">
                <a:latin typeface="Calibri"/>
                <a:cs typeface="Calibri"/>
              </a:rPr>
              <a:t>associated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times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polyp</a:t>
            </a:r>
            <a:endParaRPr sz="28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81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800" dirty="0">
                <a:latin typeface="Calibri"/>
                <a:cs typeface="Calibri"/>
              </a:rPr>
              <a:t>abuse/trauma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A2C86D2-337D-4326-A445-981151EDE97D}"/>
              </a:ext>
            </a:extLst>
          </p:cNvPr>
          <p:cNvSpPr txBox="1"/>
          <p:nvPr/>
        </p:nvSpPr>
        <p:spPr>
          <a:xfrm>
            <a:off x="2360612" y="5067285"/>
            <a:ext cx="5230178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u="heavy" spc="-4" dirty="0">
                <a:uFill>
                  <a:solidFill>
                    <a:srgbClr val="FFFFCC"/>
                  </a:solidFill>
                </a:uFill>
                <a:latin typeface="Calibri"/>
                <a:cs typeface="Calibri"/>
              </a:rPr>
              <a:t>ECTASIA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Dilation</a:t>
            </a:r>
            <a:r>
              <a:rPr sz="2400" spc="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small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blood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vessel.</a:t>
            </a:r>
          </a:p>
        </p:txBody>
      </p:sp>
    </p:spTree>
    <p:extLst>
      <p:ext uri="{BB962C8B-B14F-4D97-AF65-F5344CB8AC3E}">
        <p14:creationId xmlns:p14="http://schemas.microsoft.com/office/powerpoint/2010/main" val="41961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4648" y="627090"/>
            <a:ext cx="7554164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dirty="0"/>
              <a:t>Aerodynamics</a:t>
            </a:r>
            <a:r>
              <a:rPr spc="-45" dirty="0"/>
              <a:t> </a:t>
            </a:r>
            <a:r>
              <a:rPr dirty="0"/>
              <a:t>&amp;</a:t>
            </a:r>
            <a:r>
              <a:rPr spc="-34" dirty="0"/>
              <a:t> </a:t>
            </a:r>
            <a:r>
              <a:rPr dirty="0"/>
              <a:t>Acoustics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6412" y="2571750"/>
            <a:ext cx="1871663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Hypotheses?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912" y="20002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338" y="762000"/>
            <a:ext cx="6893148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  <a:tabLst>
                <a:tab pos="3387566" algn="l"/>
              </a:tabLst>
            </a:pPr>
            <a:r>
              <a:rPr spc="-4" dirty="0">
                <a:latin typeface="Calibri"/>
                <a:cs typeface="Calibri"/>
              </a:rPr>
              <a:t>Ankylosis</a:t>
            </a:r>
            <a:r>
              <a:rPr b="0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of</a:t>
            </a:r>
            <a:r>
              <a:rPr spc="11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	</a:t>
            </a:r>
            <a:r>
              <a:rPr spc="-4" dirty="0">
                <a:latin typeface="Calibri"/>
                <a:cs typeface="Calibri"/>
              </a:rPr>
              <a:t>CA</a:t>
            </a:r>
            <a:r>
              <a:rPr spc="-71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Joint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5812" y="2362200"/>
            <a:ext cx="9220200" cy="2610651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(Cases</a:t>
            </a:r>
            <a:r>
              <a:rPr sz="2400" spc="-8" dirty="0">
                <a:latin typeface="Calibri"/>
                <a:cs typeface="Calibri"/>
              </a:rPr>
              <a:t> 52-53)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Hoarseness/ breathiness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Fixation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CA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joint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-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arthritis,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trauma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Similar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to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VF paralysis</a:t>
            </a:r>
            <a:endParaRPr sz="2400" dirty="0">
              <a:latin typeface="Calibri"/>
              <a:cs typeface="Calibri"/>
            </a:endParaRPr>
          </a:p>
          <a:p>
            <a:pPr marR="521494" algn="l" rtl="0">
              <a:spcBef>
                <a:spcPts val="503"/>
              </a:spcBef>
            </a:pPr>
            <a:r>
              <a:rPr sz="2400" spc="-4" dirty="0">
                <a:latin typeface="Calibri"/>
                <a:cs typeface="Calibri"/>
              </a:rPr>
              <a:t>–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pain=differentiating</a:t>
            </a:r>
            <a:r>
              <a:rPr sz="2400" spc="4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symptom</a:t>
            </a:r>
            <a:endParaRPr sz="2400" dirty="0">
              <a:latin typeface="Calibri"/>
              <a:cs typeface="Calibri"/>
            </a:endParaRPr>
          </a:p>
          <a:p>
            <a:pPr marL="257175" marR="550545" indent="-257175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57175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No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acoustic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&amp;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aerodynamic</a:t>
            </a:r>
            <a:r>
              <a:rPr sz="2400" spc="2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data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7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812" y="762000"/>
            <a:ext cx="7202881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8" dirty="0">
                <a:latin typeface="Calibri"/>
                <a:cs typeface="Calibri"/>
              </a:rPr>
              <a:t>Laryngoscopy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&amp;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Stroboscopy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1212" y="2209800"/>
            <a:ext cx="5327332" cy="301092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Lack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movement</a:t>
            </a:r>
            <a:r>
              <a:rPr sz="2400" spc="-4" dirty="0">
                <a:latin typeface="Calibri"/>
                <a:cs typeface="Calibri"/>
              </a:rPr>
              <a:t>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impaired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aryteniod</a:t>
            </a:r>
            <a:endParaRPr sz="24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Incomplete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glottal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closure</a:t>
            </a:r>
          </a:p>
          <a:p>
            <a:pPr algn="l" rtl="0">
              <a:spcBef>
                <a:spcPts val="8"/>
              </a:spcBef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Bilateral </a:t>
            </a:r>
            <a:r>
              <a:rPr sz="2400" dirty="0">
                <a:latin typeface="Calibri"/>
                <a:cs typeface="Calibri"/>
              </a:rPr>
              <a:t>versus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unilateral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signs</a:t>
            </a:r>
            <a:endParaRPr sz="2400" dirty="0">
              <a:latin typeface="Calibri"/>
              <a:cs typeface="Calibri"/>
            </a:endParaRPr>
          </a:p>
          <a:p>
            <a:pPr algn="l" rtl="0">
              <a:spcBef>
                <a:spcPts val="4"/>
              </a:spcBef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Edema,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irritation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the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joint</a:t>
            </a:r>
          </a:p>
        </p:txBody>
      </p:sp>
    </p:spTree>
    <p:extLst>
      <p:ext uri="{BB962C8B-B14F-4D97-AF65-F5344CB8AC3E}">
        <p14:creationId xmlns:p14="http://schemas.microsoft.com/office/powerpoint/2010/main" val="31244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5612" y="609600"/>
            <a:ext cx="6175534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Thermal</a:t>
            </a:r>
            <a:r>
              <a:rPr spc="-68" dirty="0"/>
              <a:t> </a:t>
            </a:r>
            <a:r>
              <a:rPr spc="-4" dirty="0"/>
              <a:t>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5729" y="2209800"/>
            <a:ext cx="6175534" cy="2610651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Chemical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tracheobronchitis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Edema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Airway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obstruction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Tracheotomy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required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Intubation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-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double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dose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 irritation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Stridor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0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8412" y="685800"/>
            <a:ext cx="643128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Vocal</a:t>
            </a:r>
            <a:r>
              <a:rPr spc="-71" dirty="0"/>
              <a:t> </a:t>
            </a:r>
            <a:r>
              <a:rPr dirty="0"/>
              <a:t>Abuse/Misuse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058" y="1981200"/>
            <a:ext cx="3429000" cy="25842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651" algn="l" rtl="0">
              <a:spcBef>
                <a:spcPts val="71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100" b="1" spc="-4" dirty="0">
                <a:latin typeface="Calibri"/>
                <a:cs typeface="Calibri"/>
              </a:rPr>
              <a:t>LARYNGEAL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HYPERTENSION</a:t>
            </a:r>
            <a:endParaRPr sz="21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1605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700" dirty="0">
                <a:latin typeface="Calibri"/>
                <a:cs typeface="Calibri"/>
              </a:rPr>
              <a:t>Nodules</a:t>
            </a:r>
          </a:p>
          <a:p>
            <a:pPr marL="567214" lvl="1" indent="-215265" algn="l" rtl="0">
              <a:spcBef>
                <a:spcPts val="975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700" dirty="0">
                <a:latin typeface="Calibri"/>
                <a:cs typeface="Calibri"/>
              </a:rPr>
              <a:t>Polyps</a:t>
            </a:r>
          </a:p>
          <a:p>
            <a:pPr marL="567214" lvl="1" indent="-215265" algn="l" rtl="0">
              <a:spcBef>
                <a:spcPts val="971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700" spc="-4" dirty="0">
                <a:latin typeface="Calibri"/>
                <a:cs typeface="Calibri"/>
              </a:rPr>
              <a:t>Contact</a:t>
            </a:r>
            <a:r>
              <a:rPr sz="2700" spc="-26" dirty="0">
                <a:latin typeface="Calibri"/>
                <a:cs typeface="Calibri"/>
              </a:rPr>
              <a:t> </a:t>
            </a:r>
            <a:r>
              <a:rPr sz="2700" spc="-4" dirty="0">
                <a:latin typeface="Calibri"/>
                <a:cs typeface="Calibri"/>
              </a:rPr>
              <a:t>Ulcers</a:t>
            </a:r>
            <a:endParaRPr sz="27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975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700" spc="-4" dirty="0">
                <a:latin typeface="Calibri"/>
                <a:cs typeface="Calibri"/>
              </a:rPr>
              <a:t>Cysts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00ED9D5-0954-474D-9219-0EFB80E04341}"/>
              </a:ext>
            </a:extLst>
          </p:cNvPr>
          <p:cNvSpPr txBox="1"/>
          <p:nvPr/>
        </p:nvSpPr>
        <p:spPr>
          <a:xfrm>
            <a:off x="5713412" y="2057400"/>
            <a:ext cx="5276355" cy="199525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 algn="just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Reduces </a:t>
            </a:r>
            <a:r>
              <a:rPr sz="2400" spc="-4" dirty="0">
                <a:latin typeface="Calibri"/>
                <a:cs typeface="Calibri"/>
              </a:rPr>
              <a:t>phonatory mechanism’s ability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efficiently.</a:t>
            </a:r>
            <a:endParaRPr sz="2400" dirty="0">
              <a:latin typeface="Calibri"/>
              <a:cs typeface="Calibri"/>
            </a:endParaRPr>
          </a:p>
          <a:p>
            <a:pPr algn="l" rtl="0">
              <a:spcBef>
                <a:spcPts val="4"/>
              </a:spcBef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marR="323374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Disrupts </a:t>
            </a:r>
            <a:r>
              <a:rPr sz="2400" dirty="0">
                <a:latin typeface="Calibri"/>
                <a:cs typeface="Calibri"/>
              </a:rPr>
              <a:t> coordination </a:t>
            </a:r>
            <a:r>
              <a:rPr sz="2400" spc="-4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supporting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parts.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5747A165-9BDC-448B-8682-CA58DA4A53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4598" y="4267200"/>
            <a:ext cx="208788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8612" y="685800"/>
            <a:ext cx="216570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dirty="0"/>
              <a:t>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1863" y="1923540"/>
            <a:ext cx="4260990" cy="301092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Smokers</a:t>
            </a:r>
            <a:r>
              <a:rPr sz="2400" spc="-4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Vs.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non-smokers</a:t>
            </a:r>
          </a:p>
          <a:p>
            <a:pPr algn="l" rtl="0">
              <a:lnSpc>
                <a:spcPct val="100000"/>
              </a:lnSpc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Secondary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smoke</a:t>
            </a:r>
            <a:endParaRPr sz="2400" dirty="0">
              <a:latin typeface="Calibri"/>
              <a:cs typeface="Calibri"/>
            </a:endParaRPr>
          </a:p>
          <a:p>
            <a:pPr algn="l" rtl="0">
              <a:spcBef>
                <a:spcPts val="8"/>
              </a:spcBef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Environmental pollutants</a:t>
            </a:r>
            <a:endParaRPr sz="2400" dirty="0">
              <a:latin typeface="Calibri"/>
              <a:cs typeface="Calibri"/>
            </a:endParaRPr>
          </a:p>
          <a:p>
            <a:pPr algn="l" rtl="0">
              <a:spcBef>
                <a:spcPts val="4"/>
              </a:spcBef>
              <a:buClr>
                <a:srgbClr val="FFCC66"/>
              </a:buClr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66700" indent="-257651" algn="l" rtl="0"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Premalignant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Sign?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5212" y="2394428"/>
            <a:ext cx="1689844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8658" y="914400"/>
            <a:ext cx="3335324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Granulomas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8612" y="2438400"/>
            <a:ext cx="9195416" cy="1743747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(Cases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30-32)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Frequency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occurrence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small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Dependent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mostly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on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intubator’s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skill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and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duration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intubation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Foam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and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Cuff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developed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by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Weymuller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(1988)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1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212" y="1066800"/>
            <a:ext cx="640956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4612" y="762000"/>
            <a:ext cx="4835081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>
                <a:latin typeface="Calibri"/>
                <a:cs typeface="Calibri"/>
              </a:rPr>
              <a:t>Granulomas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4031" y="2133600"/>
            <a:ext cx="5095399" cy="3130184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Hoarseness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Due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intubation/extubation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Life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threatening airway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limitation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81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Anesthesia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Mucoperichondrium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becomes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irritated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Ulcer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results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Granulation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tissue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covers</a:t>
            </a:r>
          </a:p>
        </p:txBody>
      </p:sp>
    </p:spTree>
    <p:extLst>
      <p:ext uri="{BB962C8B-B14F-4D97-AF65-F5344CB8AC3E}">
        <p14:creationId xmlns:p14="http://schemas.microsoft.com/office/powerpoint/2010/main" val="2844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012" y="838200"/>
            <a:ext cx="6706057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dirty="0"/>
              <a:t>Contact</a:t>
            </a:r>
            <a:r>
              <a:rPr spc="-56" dirty="0"/>
              <a:t> </a:t>
            </a:r>
            <a:r>
              <a:rPr dirty="0"/>
              <a:t>Ulcer/Granuloma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8943" y="2438400"/>
            <a:ext cx="7350938" cy="253386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Stomach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secretions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or secretions from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nose</a:t>
            </a:r>
            <a:endParaRPr sz="2400" dirty="0">
              <a:latin typeface="Calibri"/>
              <a:cs typeface="Calibri"/>
            </a:endParaRPr>
          </a:p>
          <a:p>
            <a:pPr marL="266700" algn="l" rtl="0"/>
            <a:r>
              <a:rPr sz="2400" dirty="0">
                <a:latin typeface="Calibri"/>
                <a:cs typeface="Calibri"/>
              </a:rPr>
              <a:t>–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(posterior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nasal drip)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Fatigue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Throat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clearing</a:t>
            </a: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Slight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hoarseness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possible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Throat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pain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hyoid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012" y="838200"/>
            <a:ext cx="8533211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190500" marR="4286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Contact</a:t>
            </a:r>
            <a:r>
              <a:rPr spc="8" dirty="0"/>
              <a:t> </a:t>
            </a:r>
            <a:r>
              <a:rPr spc="-4" dirty="0"/>
              <a:t>Ulcer/Granuloma</a:t>
            </a:r>
            <a:r>
              <a:rPr lang="en-US" spc="-4" dirty="0"/>
              <a:t>  </a:t>
            </a:r>
            <a:r>
              <a:rPr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3812" y="2373086"/>
            <a:ext cx="7341872" cy="2237632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Medial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surface of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vocal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process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Ulceration/bacteria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Irritation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both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processes</a:t>
            </a:r>
            <a:endParaRPr sz="2400" dirty="0">
              <a:latin typeface="Calibri"/>
              <a:cs typeface="Calibri"/>
            </a:endParaRPr>
          </a:p>
          <a:p>
            <a:pPr marL="266700" marR="3810" indent="-257651" algn="l" rtl="0">
              <a:spcBef>
                <a:spcPts val="581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Etiology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abuse, closure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pattern, gastric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reflux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Adult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males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612" y="2362200"/>
            <a:ext cx="1442583" cy="18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6012" y="1676400"/>
            <a:ext cx="2318385" cy="517930"/>
          </a:xfrm>
          <a:prstGeom prst="rect">
            <a:avLst/>
          </a:prstGeom>
        </p:spPr>
        <p:txBody>
          <a:bodyPr vert="horz" wrap="square" lIns="0" tIns="10001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9"/>
              </a:spcBef>
            </a:pPr>
            <a:r>
              <a:rPr sz="3300" spc="-4" dirty="0">
                <a:latin typeface="Calibri"/>
                <a:cs typeface="Calibri"/>
              </a:rPr>
              <a:t>Contact</a:t>
            </a:r>
            <a:r>
              <a:rPr sz="3300" spc="-41" dirty="0">
                <a:latin typeface="Calibri"/>
                <a:cs typeface="Calibri"/>
              </a:rPr>
              <a:t> </a:t>
            </a:r>
            <a:r>
              <a:rPr sz="3300" spc="-4" dirty="0">
                <a:latin typeface="Calibri"/>
                <a:cs typeface="Calibri"/>
              </a:rPr>
              <a:t>Ulcer</a:t>
            </a:r>
            <a:endParaRPr sz="33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6243" y="1447800"/>
            <a:ext cx="3543300" cy="34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1812" y="838200"/>
            <a:ext cx="3810000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Misuse</a:t>
            </a:r>
            <a:r>
              <a:rPr spc="-68" dirty="0"/>
              <a:t> </a:t>
            </a:r>
            <a:r>
              <a:rPr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6212" y="2362200"/>
            <a:ext cx="3967639" cy="1791356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rtl="0">
              <a:spcBef>
                <a:spcPts val="64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latin typeface="Calibri"/>
                <a:cs typeface="Calibri"/>
              </a:rPr>
              <a:t>INAPPROPRIATE</a:t>
            </a:r>
            <a:r>
              <a:rPr sz="2400" spc="-4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PITCH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LEVEL: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578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puberphonia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574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persistent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glottal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fry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581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dirty="0">
                <a:latin typeface="Calibri"/>
                <a:cs typeface="Calibri"/>
              </a:rPr>
              <a:t>lack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of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pitch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variability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5365187-35C2-41D0-8F0B-39094C963C90}"/>
              </a:ext>
            </a:extLst>
          </p:cNvPr>
          <p:cNvSpPr txBox="1"/>
          <p:nvPr/>
        </p:nvSpPr>
        <p:spPr>
          <a:xfrm>
            <a:off x="7161212" y="2362200"/>
            <a:ext cx="2721293" cy="214145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EXCESSIVE</a:t>
            </a:r>
            <a:r>
              <a:rPr sz="2400" spc="-3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TALKING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1725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3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much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1733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how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fast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1729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3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loud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3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4812" y="535166"/>
            <a:ext cx="2077266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Misuse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5812" y="1752600"/>
            <a:ext cx="6096000" cy="10719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224" algn="l"/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ventricular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phonation</a:t>
            </a:r>
          </a:p>
          <a:p>
            <a:pPr algn="l" rtl="0">
              <a:spcBef>
                <a:spcPts val="26"/>
              </a:spcBef>
              <a:buClr>
                <a:srgbClr val="FFCC66"/>
              </a:buClr>
              <a:buFont typeface="Calibri"/>
              <a:buChar char="•"/>
            </a:pPr>
            <a:endParaRPr sz="2100" dirty="0">
              <a:latin typeface="Calibri"/>
              <a:cs typeface="Calibri"/>
            </a:endParaRPr>
          </a:p>
          <a:p>
            <a:pPr marL="266700" indent="-257175" algn="l" rtl="0">
              <a:buClr>
                <a:srgbClr val="FFCC66"/>
              </a:buClr>
              <a:buChar char="•"/>
              <a:tabLst>
                <a:tab pos="266224" algn="l"/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aphonia,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dysphonia</a:t>
            </a:r>
            <a:r>
              <a:rPr sz="2400" spc="2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psychological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origin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0E66BC5-0C45-420C-A41C-4A5EF607AC92}"/>
              </a:ext>
            </a:extLst>
          </p:cNvPr>
          <p:cNvSpPr txBox="1"/>
          <p:nvPr/>
        </p:nvSpPr>
        <p:spPr>
          <a:xfrm>
            <a:off x="1889142" y="3886200"/>
            <a:ext cx="7191340" cy="1943802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266700" indent="-257651" algn="l" rtl="0">
              <a:spcBef>
                <a:spcPts val="93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INCREASED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TENSION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STRAIN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863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hard</a:t>
            </a:r>
            <a:r>
              <a:rPr sz="2400" spc="-1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glottal attack</a:t>
            </a:r>
          </a:p>
          <a:p>
            <a:pPr marL="567214" lvl="1" indent="-215265" algn="l" rtl="0">
              <a:spcBef>
                <a:spcPts val="866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spc="-4" dirty="0">
                <a:latin typeface="Calibri"/>
                <a:cs typeface="Calibri"/>
              </a:rPr>
              <a:t>high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laryngeal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position</a:t>
            </a:r>
            <a:endParaRPr sz="2400" dirty="0">
              <a:latin typeface="Calibri"/>
              <a:cs typeface="Calibri"/>
            </a:endParaRPr>
          </a:p>
          <a:p>
            <a:pPr marL="567214" lvl="1" indent="-215265" algn="l" rtl="0">
              <a:spcBef>
                <a:spcPts val="866"/>
              </a:spcBef>
              <a:buClr>
                <a:srgbClr val="FFCC66"/>
              </a:buClr>
              <a:buChar char="–"/>
              <a:tabLst>
                <a:tab pos="567690" algn="l"/>
              </a:tabLst>
            </a:pPr>
            <a:r>
              <a:rPr sz="2400" dirty="0">
                <a:latin typeface="Calibri"/>
                <a:cs typeface="Calibri"/>
              </a:rPr>
              <a:t>anteroposterior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laryngeal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squeezing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1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530" y="914400"/>
            <a:ext cx="4993101" cy="68672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z="4400" dirty="0"/>
              <a:t>Benign</a:t>
            </a:r>
            <a:r>
              <a:rPr sz="4400" spc="-68" dirty="0"/>
              <a:t> </a:t>
            </a:r>
            <a:r>
              <a:rPr sz="4400" dirty="0"/>
              <a:t>Lesion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7812" y="2362200"/>
            <a:ext cx="7198538" cy="2610651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Hoarseness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Epithelial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Lesion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Abnormal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Tissue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Growth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Leukoplakia,</a:t>
            </a:r>
            <a:r>
              <a:rPr sz="2400" spc="26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Hyperkeratosis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Leukoplakia</a:t>
            </a:r>
            <a:r>
              <a:rPr sz="2400" spc="26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plaque like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latin typeface="Calibri"/>
                <a:cs typeface="Calibri"/>
              </a:rPr>
              <a:t>Papillary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keratosis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-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warty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like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0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3968" y="609600"/>
            <a:ext cx="1880887" cy="686598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l" rtl="0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7812" y="2200539"/>
            <a:ext cx="6151225" cy="245692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1020128" indent="-257651" algn="l" rtl="0">
              <a:spcBef>
                <a:spcPts val="79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Attempted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strangulation,</a:t>
            </a:r>
            <a:r>
              <a:rPr sz="2400" spc="3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blunt</a:t>
            </a:r>
            <a:r>
              <a:rPr sz="2400" spc="1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or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penetrating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neck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wound</a:t>
            </a:r>
          </a:p>
          <a:p>
            <a:pPr marL="266700" indent="-257651" algn="l" rtl="0">
              <a:spcBef>
                <a:spcPts val="574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Laryngeal</a:t>
            </a:r>
            <a:r>
              <a:rPr sz="2400" spc="-2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fracture/crush</a:t>
            </a:r>
            <a:endParaRPr sz="2400" dirty="0">
              <a:latin typeface="Calibri"/>
              <a:cs typeface="Calibri"/>
            </a:endParaRPr>
          </a:p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Surgical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reconstruction</a:t>
            </a:r>
          </a:p>
          <a:p>
            <a:pPr marL="266700" marR="381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SLP needs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4" dirty="0">
                <a:latin typeface="Calibri"/>
                <a:cs typeface="Calibri"/>
              </a:rPr>
              <a:t>understand </a:t>
            </a:r>
            <a:r>
              <a:rPr sz="2400" dirty="0">
                <a:latin typeface="Calibri"/>
                <a:cs typeface="Calibri"/>
              </a:rPr>
              <a:t>altered laryngeal </a:t>
            </a:r>
            <a:r>
              <a:rPr sz="2400" spc="-5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anatomy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(Cases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51-53)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6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1120</Words>
  <Application>Microsoft Office PowerPoint</Application>
  <PresentationFormat>مخصص</PresentationFormat>
  <Paragraphs>265</Paragraphs>
  <Slides>56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Corbel</vt:lpstr>
      <vt:lpstr>Times New Roman</vt:lpstr>
      <vt:lpstr>نسق Office</vt:lpstr>
      <vt:lpstr>Vocal Folds</vt:lpstr>
      <vt:lpstr>عرض تقديمي في PowerPoint</vt:lpstr>
      <vt:lpstr>Anatomical – Clinical Indications</vt:lpstr>
      <vt:lpstr>عرض تقديمي في PowerPoint</vt:lpstr>
      <vt:lpstr>Vocal Abuse/Misuse</vt:lpstr>
      <vt:lpstr>Misuse (cont.)</vt:lpstr>
      <vt:lpstr>Misuse</vt:lpstr>
      <vt:lpstr>Benign Lesion</vt:lpstr>
      <vt:lpstr>Trauma</vt:lpstr>
      <vt:lpstr>عرض تقديمي في PowerPoint</vt:lpstr>
      <vt:lpstr>Ventricular Phonation</vt:lpstr>
      <vt:lpstr>Stroboscopic Signs</vt:lpstr>
      <vt:lpstr>Edema</vt:lpstr>
      <vt:lpstr>Laryngoscopic and  Stroboscopic Signs</vt:lpstr>
      <vt:lpstr>Acoustics &amp; Aerodynamics</vt:lpstr>
      <vt:lpstr>Intracordal Cysts</vt:lpstr>
      <vt:lpstr>Stroboscopic Signs</vt:lpstr>
      <vt:lpstr>Acoustics &amp;  Aerodynamics</vt:lpstr>
      <vt:lpstr>Sulcus Vocalis</vt:lpstr>
      <vt:lpstr>عرض تقديمي في PowerPoint</vt:lpstr>
      <vt:lpstr>Laryngoscopic and  Stroboscopic Signs</vt:lpstr>
      <vt:lpstr>Acoustics &amp; Aerodynamics</vt:lpstr>
      <vt:lpstr>Polyps</vt:lpstr>
      <vt:lpstr>عرض تقديمي في PowerPoint</vt:lpstr>
      <vt:lpstr>عرض تقديمي في PowerPoint</vt:lpstr>
      <vt:lpstr>عرض تقديمي في PowerPoint</vt:lpstr>
      <vt:lpstr>Vocal Nodules</vt:lpstr>
      <vt:lpstr>عرض تقديمي في PowerPoint</vt:lpstr>
      <vt:lpstr>عرض تقديمي في PowerPoint</vt:lpstr>
      <vt:lpstr>Vocal Nodules</vt:lpstr>
      <vt:lpstr>Laryngoscopic Signs</vt:lpstr>
      <vt:lpstr>Puberphonia</vt:lpstr>
      <vt:lpstr>Papilloma</vt:lpstr>
      <vt:lpstr>Papilloma (cont.)</vt:lpstr>
      <vt:lpstr>Papilloma</vt:lpstr>
      <vt:lpstr>عرض تقديمي في PowerPoint</vt:lpstr>
      <vt:lpstr>Keratosis</vt:lpstr>
      <vt:lpstr>عرض تقديمي في PowerPoint</vt:lpstr>
      <vt:lpstr>Keratosis (cont.)</vt:lpstr>
      <vt:lpstr>Keratosis (cont.)</vt:lpstr>
      <vt:lpstr>Acoustic Signs of Keratosis</vt:lpstr>
      <vt:lpstr>Vascular Disorders</vt:lpstr>
      <vt:lpstr>عرض تقديمي في PowerPoint</vt:lpstr>
      <vt:lpstr>عرض تقديمي في PowerPoint</vt:lpstr>
      <vt:lpstr>Varix &amp; Ectasia</vt:lpstr>
      <vt:lpstr>Aerodynamics &amp; Acoustics</vt:lpstr>
      <vt:lpstr>Ankylosis of the CA Joint</vt:lpstr>
      <vt:lpstr>Laryngoscopy &amp; Stroboscopy</vt:lpstr>
      <vt:lpstr>Thermal Trauma</vt:lpstr>
      <vt:lpstr>Etiology</vt:lpstr>
      <vt:lpstr>Granulomas</vt:lpstr>
      <vt:lpstr>عرض تقديمي في PowerPoint</vt:lpstr>
      <vt:lpstr>Granulomas cont.</vt:lpstr>
      <vt:lpstr>Contact Ulcer/Granuloma</vt:lpstr>
      <vt:lpstr>Contact Ulcer/Granuloma  cont.</vt:lpstr>
      <vt:lpstr>Contact Ulcer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Mukhalaf</dc:creator>
  <cp:lastModifiedBy>Double Click Uoser</cp:lastModifiedBy>
  <cp:revision>15</cp:revision>
  <dcterms:created xsi:type="dcterms:W3CDTF">2021-12-01T23:19:18Z</dcterms:created>
  <dcterms:modified xsi:type="dcterms:W3CDTF">2021-12-04T17:08:57Z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