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301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85F97-4711-4978-BA6C-A6CCDCDA9AF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11A16-9494-43CE-B84D-937FD716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66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E7021F-3DB6-448C-8D37-691F72421DF0}" type="slidenum">
              <a:rPr lang="ar-JO"/>
              <a:pPr/>
              <a:t>3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65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97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4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96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051" y="476250"/>
            <a:ext cx="11137900" cy="719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27051" y="1484314"/>
            <a:ext cx="5467349" cy="4968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484314"/>
            <a:ext cx="5467351" cy="4968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FFCA336-BBB0-48D4-9FF1-F195A9A4EBD0}" type="slidenum">
              <a:rPr lang="ar-JO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96234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58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071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3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8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6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3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6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2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23FCC-05F5-44C6-96B4-94CC0D45E45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09866-A87E-4F8C-9D0F-9C52BED96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7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Cancer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775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4365B-55FF-4677-A940-F2F375A9A2B5}" type="slidenum">
              <a:rPr lang="ar-JO"/>
              <a:pPr/>
              <a:t>10</a:t>
            </a:fld>
            <a:endParaRPr lang="en-US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What are the different types of cancer?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Cancers are classified either according to the kind of fluid or tissue from which they originate, or according to the location in the </a:t>
            </a:r>
            <a:r>
              <a:rPr lang="en-US" dirty="0" smtClean="0"/>
              <a:t>body.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4326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dirty="0"/>
              <a:t>The following five broad categories indicate the tissue and blood classifications of cancer: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100" dirty="0"/>
          </a:p>
          <a:p>
            <a:pPr>
              <a:lnSpc>
                <a:spcPct val="80000"/>
              </a:lnSpc>
            </a:pPr>
            <a:r>
              <a:rPr lang="en-US" b="1" dirty="0" smtClean="0"/>
              <a:t>Carcinoma: </a:t>
            </a:r>
            <a:r>
              <a:rPr lang="en-US" dirty="0" smtClean="0"/>
              <a:t>Found </a:t>
            </a:r>
            <a:r>
              <a:rPr lang="en-US" dirty="0"/>
              <a:t>in body tissue known as epithelial tissue that covers or lines surfaces of organs, glands, or body structures. For example, a cancer of the lining of the stomach is called a carcinoma. </a:t>
            </a:r>
            <a:r>
              <a:rPr lang="en-US" dirty="0" smtClean="0"/>
              <a:t>Carcinomas </a:t>
            </a:r>
            <a:r>
              <a:rPr lang="en-US" dirty="0"/>
              <a:t>account for 80 percent to 90 percent of all cancer cases</a:t>
            </a:r>
            <a:r>
              <a:rPr lang="en-US" dirty="0" smtClean="0"/>
              <a:t>.</a:t>
            </a:r>
            <a:endParaRPr lang="en-US" sz="1100" dirty="0"/>
          </a:p>
          <a:p>
            <a:pPr>
              <a:lnSpc>
                <a:spcPct val="80000"/>
              </a:lnSpc>
            </a:pPr>
            <a:r>
              <a:rPr lang="en-US" b="1" dirty="0" smtClean="0"/>
              <a:t>Sarcoma: </a:t>
            </a:r>
            <a:r>
              <a:rPr lang="en-US" dirty="0" smtClean="0"/>
              <a:t>Growing </a:t>
            </a:r>
            <a:r>
              <a:rPr lang="en-US" dirty="0"/>
              <a:t>from connective tissues, such as cartilage, fat, muscle, tendons, and </a:t>
            </a:r>
            <a:r>
              <a:rPr lang="en-US" dirty="0" smtClean="0"/>
              <a:t>bones. Examples </a:t>
            </a:r>
            <a:r>
              <a:rPr lang="en-US" dirty="0"/>
              <a:t>of sarcoma include osteosarcoma (bone) and chondrosarcoma (cartilage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938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Cancer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b="1" dirty="0"/>
              <a:t>Lymphoma</a:t>
            </a:r>
            <a:r>
              <a:rPr lang="en-US" dirty="0"/>
              <a:t>: Originates in the nodes or glands of the lymphatic system, or in organs such as the brain and breast.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b="1" dirty="0"/>
              <a:t>Leukemia: </a:t>
            </a:r>
            <a:r>
              <a:rPr lang="en-US" dirty="0"/>
              <a:t>Cancer of the bone marrow.</a:t>
            </a:r>
          </a:p>
          <a:p>
            <a:pPr>
              <a:lnSpc>
                <a:spcPct val="80000"/>
              </a:lnSpc>
            </a:pPr>
            <a:r>
              <a:rPr lang="en-US" b="1" dirty="0"/>
              <a:t>Myeloma</a:t>
            </a:r>
            <a:r>
              <a:rPr lang="en-US" dirty="0"/>
              <a:t>: Grows in the plasma cells</a:t>
            </a:r>
            <a:r>
              <a:rPr lang="en-US" dirty="0" smtClean="0"/>
              <a:t>. </a:t>
            </a:r>
            <a:r>
              <a:rPr lang="en-US" dirty="0"/>
              <a:t>In some cases, the myeloma cells collect in one bone and form a single tumor, called a </a:t>
            </a:r>
            <a:r>
              <a:rPr lang="en-US" dirty="0" err="1"/>
              <a:t>plasmacytoma</a:t>
            </a:r>
            <a:r>
              <a:rPr lang="en-US" dirty="0"/>
              <a:t>. However, in other cases, the myeloma cells collect in many bones, forming many bone tumors. This is called multiple myeloma.</a:t>
            </a:r>
          </a:p>
        </p:txBody>
      </p:sp>
    </p:spTree>
    <p:extLst>
      <p:ext uri="{BB962C8B-B14F-4D97-AF65-F5344CB8AC3E}">
        <p14:creationId xmlns:p14="http://schemas.microsoft.com/office/powerpoint/2010/main" val="349365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063D0-03B0-40A1-905F-1D797F6C896D}" type="slidenum">
              <a:rPr lang="ar-JO"/>
              <a:pPr/>
              <a:t>13</a:t>
            </a:fld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Cancer</a:t>
            </a:r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Diagnosis, treatment, and prognosis for childhood cancers are different than for adult cancers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The survival rate for childhood cancer is about 79 percent, while in adult cancers the survival rate is 64 percent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2545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EE9A-7954-4D8D-BE28-7D4FF5A9CC75}" type="slidenum">
              <a:rPr lang="ar-JO"/>
              <a:pPr/>
              <a:t>14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auses of Cancer</a:t>
            </a:r>
            <a:endParaRPr lang="en-US" dirty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dirty="0"/>
              <a:t>This difference is thought to be because childhood cancer is more responsive to therapy, and a child can tolerate more aggressive </a:t>
            </a:r>
            <a:r>
              <a:rPr lang="en-US" dirty="0" smtClean="0"/>
              <a:t>therapy.</a:t>
            </a:r>
            <a:endParaRPr lang="en-US" dirty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Mutation </a:t>
            </a:r>
            <a:r>
              <a:rPr lang="en-US" dirty="0"/>
              <a:t>is usually what causes childhood </a:t>
            </a:r>
            <a:r>
              <a:rPr lang="en-US" dirty="0" smtClean="0"/>
              <a:t>cancer.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Cancer </a:t>
            </a:r>
            <a:r>
              <a:rPr lang="en-US" dirty="0"/>
              <a:t>in adults usually occurs from environmental </a:t>
            </a:r>
            <a:r>
              <a:rPr lang="en-US" dirty="0" smtClean="0"/>
              <a:t>exposures.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0132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77015-C68C-4811-8007-F8F02E80B7E0}" type="slidenum">
              <a:rPr lang="ar-JO"/>
              <a:pPr/>
              <a:t>15</a:t>
            </a:fld>
            <a:endParaRPr 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Etiology</a:t>
            </a:r>
            <a:endParaRPr lang="en-US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09800" y="1628776"/>
            <a:ext cx="7989888" cy="4968875"/>
          </a:xfrm>
        </p:spPr>
        <p:txBody>
          <a:bodyPr/>
          <a:lstStyle/>
          <a:p>
            <a:pPr marL="457200" indent="-457200">
              <a:buFont typeface="Wingdings" pitchFamily="2" charset="2"/>
              <a:buAutoNum type="arabicPeriod"/>
            </a:pPr>
            <a:r>
              <a:rPr lang="en-US" b="1" u="sng" dirty="0" smtClean="0"/>
              <a:t>Hormonal:</a:t>
            </a:r>
            <a:endParaRPr lang="en-US" b="1" u="sng" dirty="0"/>
          </a:p>
          <a:p>
            <a:r>
              <a:rPr lang="en-US" dirty="0" smtClean="0"/>
              <a:t>Endogenous</a:t>
            </a:r>
            <a:r>
              <a:rPr lang="en-US" dirty="0"/>
              <a:t>, </a:t>
            </a:r>
            <a:r>
              <a:rPr lang="en-US" dirty="0" smtClean="0"/>
              <a:t>exogenous.</a:t>
            </a:r>
            <a:endParaRPr lang="en-US" dirty="0"/>
          </a:p>
          <a:p>
            <a:r>
              <a:rPr lang="en-US" dirty="0" smtClean="0"/>
              <a:t>Breast</a:t>
            </a:r>
            <a:r>
              <a:rPr lang="en-US" dirty="0"/>
              <a:t>, endometrium, </a:t>
            </a:r>
            <a:r>
              <a:rPr lang="en-US" dirty="0" smtClean="0"/>
              <a:t>prostate.</a:t>
            </a:r>
            <a:endParaRPr lang="en-US" sz="2000" dirty="0"/>
          </a:p>
          <a:p>
            <a:pPr marL="457200" indent="-457200">
              <a:buFont typeface="Wingdings" pitchFamily="2" charset="2"/>
              <a:buAutoNum type="arabicPeriod" startAt="2"/>
            </a:pPr>
            <a:r>
              <a:rPr lang="en-US" b="1" u="sng" dirty="0" smtClean="0"/>
              <a:t>Chemical:</a:t>
            </a:r>
            <a:endParaRPr lang="en-US" b="1" u="sng" dirty="0"/>
          </a:p>
          <a:p>
            <a:r>
              <a:rPr lang="en-US" dirty="0" smtClean="0"/>
              <a:t>Alters </a:t>
            </a:r>
            <a:r>
              <a:rPr lang="en-US" dirty="0"/>
              <a:t>DNA </a:t>
            </a:r>
            <a:r>
              <a:rPr lang="en-US" dirty="0" smtClean="0"/>
              <a:t>structure. </a:t>
            </a:r>
            <a:endParaRPr lang="en-US" dirty="0"/>
          </a:p>
          <a:p>
            <a:r>
              <a:rPr lang="en-US" dirty="0" smtClean="0"/>
              <a:t>Asbestos</a:t>
            </a:r>
            <a:r>
              <a:rPr lang="en-US" dirty="0"/>
              <a:t>, Tobacco, Benzene, </a:t>
            </a:r>
            <a:r>
              <a:rPr lang="en-US" dirty="0" smtClean="0"/>
              <a:t>Tar.</a:t>
            </a:r>
            <a:endParaRPr lang="en-US" dirty="0"/>
          </a:p>
          <a:p>
            <a:r>
              <a:rPr lang="en-US" dirty="0" smtClean="0"/>
              <a:t>Primarily </a:t>
            </a:r>
            <a:r>
              <a:rPr lang="en-US" dirty="0"/>
              <a:t>Lung, others- skin, </a:t>
            </a:r>
            <a:r>
              <a:rPr lang="en-US" dirty="0" err="1"/>
              <a:t>leukemias</a:t>
            </a:r>
            <a:r>
              <a:rPr lang="en-US" dirty="0"/>
              <a:t>, </a:t>
            </a:r>
            <a:r>
              <a:rPr lang="en-US" dirty="0" smtClean="0"/>
              <a:t>urinary.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31481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3.</a:t>
            </a:r>
            <a:r>
              <a:rPr lang="en-US" dirty="0"/>
              <a:t> </a:t>
            </a:r>
            <a:r>
              <a:rPr lang="en-US" dirty="0" smtClean="0"/>
              <a:t>Drugs: </a:t>
            </a:r>
            <a:r>
              <a:rPr lang="en-US" dirty="0" smtClean="0"/>
              <a:t>Chemotherapy Agents </a:t>
            </a:r>
            <a:r>
              <a:rPr lang="en-US" dirty="0"/>
              <a:t>such </a:t>
            </a:r>
            <a:r>
              <a:rPr lang="en-US" dirty="0" smtClean="0"/>
              <a:t>as </a:t>
            </a:r>
            <a:r>
              <a:rPr lang="en-US" dirty="0" err="1" smtClean="0"/>
              <a:t>Alkalayting</a:t>
            </a:r>
            <a:r>
              <a:rPr lang="en-US" dirty="0" smtClean="0"/>
              <a:t> </a:t>
            </a:r>
            <a:r>
              <a:rPr lang="en-US" dirty="0"/>
              <a:t>Agent [VP-16</a:t>
            </a:r>
            <a:r>
              <a:rPr lang="en-US" dirty="0" smtClean="0"/>
              <a:t>].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i="1" dirty="0"/>
              <a:t>Example: </a:t>
            </a:r>
            <a:r>
              <a:rPr lang="en-US" sz="2400" i="1" dirty="0"/>
              <a:t>Treatment for Osteosarcoma, Cured, later develop Leukemia secondary to VP-16.</a:t>
            </a:r>
          </a:p>
        </p:txBody>
      </p:sp>
    </p:spTree>
    <p:extLst>
      <p:ext uri="{BB962C8B-B14F-4D97-AF65-F5344CB8AC3E}">
        <p14:creationId xmlns:p14="http://schemas.microsoft.com/office/powerpoint/2010/main" val="601668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4.</a:t>
            </a:r>
            <a:r>
              <a:rPr lang="en-US" dirty="0"/>
              <a:t> </a:t>
            </a:r>
            <a:r>
              <a:rPr lang="en-US" u="sng" dirty="0" smtClean="0"/>
              <a:t>VIRAL</a:t>
            </a:r>
            <a:r>
              <a:rPr lang="en-US" u="sng" dirty="0" smtClean="0"/>
              <a:t>:</a:t>
            </a:r>
            <a:r>
              <a:rPr lang="en-US" dirty="0" smtClean="0"/>
              <a:t> CMV: Kaposi’s Sarcoma.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901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6BE1-154C-4E8E-95B2-9C92B1444D58}" type="slidenum">
              <a:rPr lang="ar-JO"/>
              <a:pPr/>
              <a:t>18</a:t>
            </a:fld>
            <a:endParaRPr 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1" y="304801"/>
            <a:ext cx="8569325" cy="930275"/>
          </a:xfrm>
        </p:spPr>
        <p:txBody>
          <a:bodyPr/>
          <a:lstStyle/>
          <a:p>
            <a:r>
              <a:rPr lang="en-US" sz="2400" dirty="0"/>
              <a:t>Example of virus in humans causing </a:t>
            </a:r>
            <a:r>
              <a:rPr lang="en-US" sz="2400" dirty="0" smtClean="0"/>
              <a:t>cancer</a:t>
            </a:r>
            <a:r>
              <a:rPr lang="en-US" sz="2400" dirty="0" smtClean="0"/>
              <a:t>: </a:t>
            </a:r>
            <a:r>
              <a:rPr lang="en-US" sz="2400" dirty="0" smtClean="0"/>
              <a:t>If </a:t>
            </a:r>
            <a:r>
              <a:rPr lang="en-US" sz="2400" dirty="0"/>
              <a:t>infected with HBV, risk of liver cancer is increased </a:t>
            </a:r>
            <a:r>
              <a:rPr lang="en-US" sz="2400" dirty="0" smtClean="0"/>
              <a:t>100x.</a:t>
            </a:r>
            <a:endParaRPr lang="en-US" sz="2400" dirty="0"/>
          </a:p>
        </p:txBody>
      </p:sp>
      <p:pic>
        <p:nvPicPr>
          <p:cNvPr id="15257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24114" y="1590675"/>
            <a:ext cx="7488237" cy="4992688"/>
          </a:xfrm>
          <a:noFill/>
          <a:ln w="76200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112213279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61FE6-282D-4D8C-97CB-FACBFE3E3282}" type="slidenum">
              <a:rPr lang="ar-JO"/>
              <a:pPr/>
              <a:t>19</a:t>
            </a:fld>
            <a:endParaRPr 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</a:t>
            </a:r>
            <a:endParaRPr lang="en-US" dirty="0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5.   </a:t>
            </a:r>
            <a:r>
              <a:rPr lang="en-US" sz="2400" u="sng" dirty="0" smtClean="0"/>
              <a:t>Radiation:</a:t>
            </a:r>
          </a:p>
          <a:p>
            <a:pPr lvl="2"/>
            <a:r>
              <a:rPr lang="en-US" sz="2400" dirty="0" smtClean="0"/>
              <a:t>CML</a:t>
            </a:r>
            <a:r>
              <a:rPr lang="en-US" sz="2400" dirty="0"/>
              <a:t>.</a:t>
            </a:r>
          </a:p>
          <a:p>
            <a:pPr lvl="2"/>
            <a:r>
              <a:rPr lang="en-US" sz="2400" dirty="0"/>
              <a:t>AML.</a:t>
            </a:r>
          </a:p>
          <a:p>
            <a:pPr lvl="2"/>
            <a:r>
              <a:rPr lang="en-US" sz="2400" dirty="0"/>
              <a:t>Skin. </a:t>
            </a:r>
          </a:p>
          <a:p>
            <a:pPr lvl="2"/>
            <a:r>
              <a:rPr lang="en-US" sz="2400" dirty="0"/>
              <a:t>Osteosarcoma.</a:t>
            </a:r>
          </a:p>
          <a:p>
            <a:pPr lvl="2"/>
            <a:r>
              <a:rPr lang="en-US" sz="2400" dirty="0"/>
              <a:t>Thyroid.</a:t>
            </a:r>
          </a:p>
        </p:txBody>
      </p:sp>
    </p:spTree>
    <p:extLst>
      <p:ext uri="{BB962C8B-B14F-4D97-AF65-F5344CB8AC3E}">
        <p14:creationId xmlns:p14="http://schemas.microsoft.com/office/powerpoint/2010/main" val="2503938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Cancer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Cancer is the 2</a:t>
            </a:r>
            <a:r>
              <a:rPr lang="en-US" sz="2400" baseline="30000" dirty="0"/>
              <a:t>nd</a:t>
            </a:r>
            <a:r>
              <a:rPr lang="en-US" sz="2400" dirty="0"/>
              <a:t> leading COD to Heart Disease.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Men: Prostate, lung, colorectal.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Women: Breast, lung, colorectal.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&gt; 500,000 deaths in the U.S. annually.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50% of Patients are curable.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At least 10 types of curable cancer.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33% cured with radiation or surgery.</a:t>
            </a:r>
          </a:p>
        </p:txBody>
      </p:sp>
    </p:spTree>
    <p:extLst>
      <p:ext uri="{BB962C8B-B14F-4D97-AF65-F5344CB8AC3E}">
        <p14:creationId xmlns:p14="http://schemas.microsoft.com/office/powerpoint/2010/main" val="18274207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 startAt="6"/>
            </a:pPr>
            <a:r>
              <a:rPr lang="en-US" u="sng" dirty="0"/>
              <a:t>Heredity:</a:t>
            </a:r>
          </a:p>
          <a:p>
            <a:r>
              <a:rPr lang="en-US" dirty="0"/>
              <a:t>Gene mutation passed on from one or both  parents. </a:t>
            </a:r>
          </a:p>
          <a:p>
            <a:r>
              <a:rPr lang="en-US" dirty="0"/>
              <a:t>May or may not develop into a cancer.</a:t>
            </a:r>
          </a:p>
          <a:p>
            <a:r>
              <a:rPr lang="en-US" i="1" dirty="0"/>
              <a:t>Example: Inherited Genes on </a:t>
            </a:r>
            <a:r>
              <a:rPr lang="en-US" i="1" dirty="0" smtClean="0"/>
              <a:t>chromosomes.</a:t>
            </a:r>
            <a:endParaRPr lang="en-US" i="1" dirty="0"/>
          </a:p>
          <a:p>
            <a:r>
              <a:rPr lang="en-US" i="1" dirty="0" smtClean="0"/>
              <a:t>BRCA </a:t>
            </a:r>
            <a:r>
              <a:rPr lang="en-US" i="1" dirty="0"/>
              <a:t>1 BRCA 2 - Breast Cancer/Ovarian</a:t>
            </a:r>
            <a:r>
              <a:rPr lang="en-US" i="1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22620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97B0-6BBC-4A4B-8DCA-7B92DA1C2F63}" type="slidenum">
              <a:rPr lang="ar-JO"/>
              <a:pPr/>
              <a:t>21</a:t>
            </a:fld>
            <a:endParaRPr lang="en-US"/>
          </a:p>
        </p:txBody>
      </p:sp>
      <p:pic>
        <p:nvPicPr>
          <p:cNvPr id="155650" name="Picture 2" descr="figure-23-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1" y="1628776"/>
            <a:ext cx="5686425" cy="5002213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55651" name="Text Box 3"/>
          <p:cNvSpPr txBox="1">
            <a:spLocks noChangeArrowheads="1"/>
          </p:cNvSpPr>
          <p:nvPr/>
        </p:nvSpPr>
        <p:spPr bwMode="auto">
          <a:xfrm>
            <a:off x="2057400" y="457201"/>
            <a:ext cx="815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Arial" charset="0"/>
              </a:rPr>
              <a:t>Overview of the (genetic) changes in cells that cause cancer</a:t>
            </a:r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1812926" y="2997201"/>
            <a:ext cx="28432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latin typeface="Arial" charset="0"/>
              </a:rPr>
              <a:t>How identify cause of these changes?</a:t>
            </a:r>
          </a:p>
        </p:txBody>
      </p:sp>
    </p:spTree>
    <p:extLst>
      <p:ext uri="{BB962C8B-B14F-4D97-AF65-F5344CB8AC3E}">
        <p14:creationId xmlns:p14="http://schemas.microsoft.com/office/powerpoint/2010/main" val="41835878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A7CA7-986E-413D-A3FA-1414F7DA09DE}" type="slidenum">
              <a:rPr lang="ar-JO"/>
              <a:pPr/>
              <a:t>22</a:t>
            </a:fld>
            <a:endParaRPr lang="en-US"/>
          </a:p>
        </p:txBody>
      </p:sp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3048001" y="381000"/>
            <a:ext cx="61690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600" dirty="0">
                <a:latin typeface="Arial" charset="0"/>
              </a:rPr>
              <a:t>Risk of Cancer</a:t>
            </a:r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1905000" y="1595886"/>
            <a:ext cx="8382000" cy="50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</a:pPr>
            <a:r>
              <a:rPr lang="en-US" sz="2400" b="1" dirty="0"/>
              <a:t>Absolute risk: </a:t>
            </a:r>
            <a:r>
              <a:rPr lang="en-US" sz="2400" i="1" dirty="0"/>
              <a:t>Absolute risk</a:t>
            </a:r>
            <a:r>
              <a:rPr lang="en-US" sz="2400" dirty="0"/>
              <a:t> of a disease is your risk of developing the disease over a time period. 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</a:pPr>
            <a:r>
              <a:rPr lang="en-US" sz="2400" b="1" dirty="0"/>
              <a:t>Relative Risk: </a:t>
            </a:r>
            <a:r>
              <a:rPr lang="en-US" sz="2400" dirty="0"/>
              <a:t>is used to compare the risk in two different groups of people. For example, the groups could be smokers and non-smokers.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</a:pPr>
            <a:r>
              <a:rPr lang="en-US" sz="2400" b="1" dirty="0"/>
              <a:t>Attributable Risk: </a:t>
            </a:r>
            <a:r>
              <a:rPr lang="en-US" sz="2400" dirty="0"/>
              <a:t>the amount of disease incidence that can be attributed to a specific exposure.</a:t>
            </a:r>
          </a:p>
        </p:txBody>
      </p:sp>
    </p:spTree>
    <p:extLst>
      <p:ext uri="{BB962C8B-B14F-4D97-AF65-F5344CB8AC3E}">
        <p14:creationId xmlns:p14="http://schemas.microsoft.com/office/powerpoint/2010/main" val="31504612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2D62-7249-4D3C-BF88-E3496EF9518A}" type="slidenum">
              <a:rPr lang="ar-JO"/>
              <a:pPr/>
              <a:t>23</a:t>
            </a:fld>
            <a:endParaRPr lang="en-US"/>
          </a:p>
        </p:txBody>
      </p:sp>
      <p:sp>
        <p:nvSpPr>
          <p:cNvPr id="157698" name="Rectangle 2"/>
          <p:cNvSpPr>
            <a:spLocks noChangeArrowheads="1"/>
          </p:cNvSpPr>
          <p:nvPr/>
        </p:nvSpPr>
        <p:spPr bwMode="auto">
          <a:xfrm>
            <a:off x="1828800" y="381000"/>
            <a:ext cx="741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latin typeface="Arial" charset="0"/>
              </a:rPr>
              <a:t>Etiology / Risk Factors</a:t>
            </a:r>
            <a:r>
              <a:rPr lang="en-US" sz="3600" dirty="0">
                <a:latin typeface="Arial" charset="0"/>
              </a:rPr>
              <a:t> </a:t>
            </a:r>
          </a:p>
        </p:txBody>
      </p:sp>
      <p:sp>
        <p:nvSpPr>
          <p:cNvPr id="157699" name="Rectangle 3"/>
          <p:cNvSpPr>
            <a:spLocks noChangeArrowheads="1"/>
          </p:cNvSpPr>
          <p:nvPr/>
        </p:nvSpPr>
        <p:spPr bwMode="auto">
          <a:xfrm>
            <a:off x="2135188" y="1628775"/>
            <a:ext cx="85328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</a:pPr>
            <a:r>
              <a:rPr lang="en-US" sz="3600" u="sng" dirty="0"/>
              <a:t>Behavior: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</a:pPr>
            <a:r>
              <a:rPr lang="en-US" sz="2800" dirty="0"/>
              <a:t>Lifestyle, Alcohol Consumption,  Nutrition, Smoking.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</a:pPr>
            <a:r>
              <a:rPr lang="en-US" sz="2800" dirty="0"/>
              <a:t>Motivation for Preventative Behavior.</a:t>
            </a:r>
            <a:endParaRPr lang="en-US" sz="2800" u="sng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</a:pPr>
            <a:r>
              <a:rPr lang="en-US" sz="3600" u="sng" dirty="0"/>
              <a:t>Exposure</a:t>
            </a:r>
            <a:r>
              <a:rPr lang="en-US" sz="3600" dirty="0"/>
              <a:t>: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</a:pPr>
            <a:r>
              <a:rPr lang="en-US" sz="2800" dirty="0"/>
              <a:t>Occupational Hazards, Environmental Risks, Biological Risks.</a:t>
            </a:r>
          </a:p>
        </p:txBody>
      </p:sp>
    </p:spTree>
    <p:extLst>
      <p:ext uri="{BB962C8B-B14F-4D97-AF65-F5344CB8AC3E}">
        <p14:creationId xmlns:p14="http://schemas.microsoft.com/office/powerpoint/2010/main" val="3520244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E710F-C88E-41BD-BB58-E8D1FF3BAC1D}" type="slidenum">
              <a:rPr lang="ar-JO"/>
              <a:pPr/>
              <a:t>24</a:t>
            </a:fld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Risk Factors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19288" y="1484314"/>
            <a:ext cx="5105400" cy="49688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u="sng" dirty="0"/>
              <a:t>Genetic Make-up:</a:t>
            </a:r>
            <a:endParaRPr lang="en-US" u="sng" dirty="0"/>
          </a:p>
          <a:p>
            <a:pPr>
              <a:lnSpc>
                <a:spcPct val="80000"/>
              </a:lnSpc>
            </a:pPr>
            <a:r>
              <a:rPr lang="en-US" sz="2400" dirty="0"/>
              <a:t>Ethnicity.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Sex.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3200" u="sng" dirty="0"/>
              <a:t>Others:</a:t>
            </a:r>
            <a:endParaRPr lang="en-US" u="sng" dirty="0"/>
          </a:p>
          <a:p>
            <a:pPr>
              <a:lnSpc>
                <a:spcPct val="80000"/>
              </a:lnSpc>
            </a:pPr>
            <a:r>
              <a:rPr lang="en-US" sz="2100" dirty="0"/>
              <a:t>Iatrogenic Risks.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Socioeconomic Risks.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A</a:t>
            </a:r>
            <a:r>
              <a:rPr lang="en-US" sz="2100" dirty="0"/>
              <a:t>ge.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2100" dirty="0">
                <a:cs typeface="Times New Roman" pitchFamily="18" charset="0"/>
              </a:rPr>
              <a:t>Medications.</a:t>
            </a:r>
          </a:p>
          <a:p>
            <a:pPr>
              <a:lnSpc>
                <a:spcPct val="80000"/>
              </a:lnSpc>
            </a:pPr>
            <a:r>
              <a:rPr lang="en-US" sz="2100" dirty="0">
                <a:cs typeface="Times New Roman" pitchFamily="18" charset="0"/>
              </a:rPr>
              <a:t>Infections</a:t>
            </a:r>
            <a:r>
              <a:rPr lang="en-US" sz="1800" dirty="0">
                <a:cs typeface="Times New Roman" pitchFamily="18" charset="0"/>
              </a:rPr>
              <a:t>.</a:t>
            </a:r>
            <a:endParaRPr lang="ar-JO" sz="21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69552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4C6D-3FA1-4AE3-B7F7-F78986E9AF7A}" type="slidenum">
              <a:rPr lang="ar-JO"/>
              <a:pPr/>
              <a:t>25</a:t>
            </a:fld>
            <a:endParaRPr 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304800"/>
            <a:ext cx="8002588" cy="1143000"/>
          </a:xfrm>
          <a:noFill/>
          <a:ln/>
        </p:spPr>
        <p:txBody>
          <a:bodyPr vert="horz" lIns="92075" tIns="46038" rIns="92075" bIns="46038" rtlCol="0" anchor="ctr">
            <a:normAutofit/>
          </a:bodyPr>
          <a:lstStyle/>
          <a:p>
            <a:r>
              <a:rPr lang="en-US" i="1" dirty="0"/>
              <a:t>The Role of Risk Assessments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700213"/>
            <a:ext cx="8208962" cy="4876800"/>
          </a:xfrm>
          <a:noFill/>
          <a:ln/>
        </p:spPr>
        <p:txBody>
          <a:bodyPr vert="horz" lIns="92075" tIns="46038" rIns="92075" bIns="46038" rtlCol="0">
            <a:normAutofit/>
          </a:bodyPr>
          <a:lstStyle/>
          <a:p>
            <a:r>
              <a:rPr lang="en-US" u="sng" dirty="0"/>
              <a:t>Assists in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Diagnosis.</a:t>
            </a:r>
            <a:endParaRPr lang="en-US" dirty="0"/>
          </a:p>
          <a:p>
            <a:pPr lvl="1"/>
            <a:r>
              <a:rPr lang="en-US" dirty="0"/>
              <a:t>Establishing patterns of </a:t>
            </a:r>
            <a:r>
              <a:rPr lang="en-US" dirty="0" smtClean="0"/>
              <a:t>inheritance.</a:t>
            </a:r>
            <a:endParaRPr lang="en-US" dirty="0"/>
          </a:p>
          <a:p>
            <a:pPr lvl="1"/>
            <a:r>
              <a:rPr lang="en-US" dirty="0"/>
              <a:t>Identification of persons at </a:t>
            </a:r>
            <a:r>
              <a:rPr lang="en-US" dirty="0" smtClean="0"/>
              <a:t>risk.</a:t>
            </a:r>
            <a:endParaRPr lang="en-US" dirty="0"/>
          </a:p>
          <a:p>
            <a:pPr lvl="1"/>
            <a:r>
              <a:rPr lang="en-US" dirty="0"/>
              <a:t>Contributing to the biological understanding of </a:t>
            </a:r>
            <a:r>
              <a:rPr lang="en-US" dirty="0" smtClean="0"/>
              <a:t>cancer.</a:t>
            </a:r>
            <a:endParaRPr lang="en-US" dirty="0"/>
          </a:p>
          <a:p>
            <a:pPr lvl="1"/>
            <a:r>
              <a:rPr lang="en-US" dirty="0"/>
              <a:t>Altering or change risk factors to result in a decrease in new cases of </a:t>
            </a:r>
            <a:r>
              <a:rPr lang="en-US" dirty="0" smtClean="0"/>
              <a:t>cancer.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0445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05BA1-4966-463F-8179-52D37EE1F77B}" type="slidenum">
              <a:rPr lang="ar-JO"/>
              <a:pPr/>
              <a:t>26</a:t>
            </a:fld>
            <a:endParaRPr 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D21400"/>
                </a:solidFill>
              </a:rPr>
              <a:t>Early </a:t>
            </a:r>
            <a:r>
              <a:rPr lang="en-US" i="1" dirty="0" smtClean="0">
                <a:solidFill>
                  <a:srgbClr val="D21400"/>
                </a:solidFill>
              </a:rPr>
              <a:t>Warning </a:t>
            </a:r>
            <a:r>
              <a:rPr lang="en-US" i="1" dirty="0">
                <a:solidFill>
                  <a:srgbClr val="D21400"/>
                </a:solidFill>
              </a:rPr>
              <a:t>S</a:t>
            </a:r>
            <a:r>
              <a:rPr lang="en-US" i="1" dirty="0" smtClean="0">
                <a:solidFill>
                  <a:srgbClr val="D21400"/>
                </a:solidFill>
              </a:rPr>
              <a:t>igns </a:t>
            </a:r>
            <a:r>
              <a:rPr lang="en-US" i="1" dirty="0">
                <a:solidFill>
                  <a:srgbClr val="D21400"/>
                </a:solidFill>
              </a:rPr>
              <a:t>of </a:t>
            </a:r>
            <a:r>
              <a:rPr lang="en-US" i="1" dirty="0" smtClean="0">
                <a:solidFill>
                  <a:srgbClr val="D21400"/>
                </a:solidFill>
              </a:rPr>
              <a:t>Cancer</a:t>
            </a:r>
            <a:endParaRPr lang="en-US" i="1" dirty="0">
              <a:solidFill>
                <a:srgbClr val="D21400"/>
              </a:solidFill>
            </a:endParaRP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981200"/>
            <a:ext cx="8134350" cy="44005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3200" b="1" dirty="0">
                <a:solidFill>
                  <a:schemeClr val="accent2"/>
                </a:solidFill>
              </a:rPr>
              <a:t>C</a:t>
            </a:r>
            <a:r>
              <a:rPr lang="en-US" sz="2400" b="1" dirty="0"/>
              <a:t>hange in bowel or bladder habits.</a:t>
            </a:r>
          </a:p>
          <a:p>
            <a:pPr>
              <a:lnSpc>
                <a:spcPct val="80000"/>
              </a:lnSpc>
            </a:pPr>
            <a:r>
              <a:rPr lang="en-US" sz="3200" b="1" dirty="0">
                <a:solidFill>
                  <a:schemeClr val="accent2"/>
                </a:solidFill>
              </a:rPr>
              <a:t>A</a:t>
            </a:r>
            <a:r>
              <a:rPr lang="en-US" sz="2400" b="1" dirty="0"/>
              <a:t> sore that doesn’t heal.</a:t>
            </a:r>
          </a:p>
          <a:p>
            <a:pPr>
              <a:lnSpc>
                <a:spcPct val="80000"/>
              </a:lnSpc>
            </a:pPr>
            <a:r>
              <a:rPr lang="en-US" sz="3200" b="1" dirty="0">
                <a:solidFill>
                  <a:schemeClr val="accent2"/>
                </a:solidFill>
              </a:rPr>
              <a:t>U</a:t>
            </a:r>
            <a:r>
              <a:rPr lang="en-US" sz="2400" b="1" dirty="0"/>
              <a:t>nusual bleeding or discharge.</a:t>
            </a:r>
          </a:p>
          <a:p>
            <a:pPr>
              <a:lnSpc>
                <a:spcPct val="80000"/>
              </a:lnSpc>
            </a:pPr>
            <a:r>
              <a:rPr lang="en-US" sz="3600" b="1" dirty="0">
                <a:solidFill>
                  <a:schemeClr val="accent2"/>
                </a:solidFill>
              </a:rPr>
              <a:t>T</a:t>
            </a:r>
            <a:r>
              <a:rPr lang="en-US" sz="2400" b="1" dirty="0"/>
              <a:t>hickening or lump in breast or elsewhere.</a:t>
            </a:r>
          </a:p>
          <a:p>
            <a:pPr>
              <a:lnSpc>
                <a:spcPct val="80000"/>
              </a:lnSpc>
            </a:pPr>
            <a:r>
              <a:rPr lang="en-US" sz="3600" b="1" dirty="0">
                <a:solidFill>
                  <a:schemeClr val="accent2"/>
                </a:solidFill>
              </a:rPr>
              <a:t>I</a:t>
            </a:r>
            <a:r>
              <a:rPr lang="en-US" sz="2400" b="1" dirty="0"/>
              <a:t>ndigestion.</a:t>
            </a:r>
          </a:p>
          <a:p>
            <a:pPr>
              <a:lnSpc>
                <a:spcPct val="80000"/>
              </a:lnSpc>
            </a:pPr>
            <a:r>
              <a:rPr lang="en-US" sz="3600" b="1" dirty="0">
                <a:solidFill>
                  <a:schemeClr val="accent2"/>
                </a:solidFill>
              </a:rPr>
              <a:t>O</a:t>
            </a:r>
            <a:r>
              <a:rPr lang="en-US" sz="2400" b="1" dirty="0"/>
              <a:t>bvious wart or mole.</a:t>
            </a:r>
          </a:p>
          <a:p>
            <a:pPr>
              <a:lnSpc>
                <a:spcPct val="80000"/>
              </a:lnSpc>
            </a:pPr>
            <a:r>
              <a:rPr lang="en-US" sz="3600" b="1" dirty="0">
                <a:solidFill>
                  <a:schemeClr val="accent2"/>
                </a:solidFill>
              </a:rPr>
              <a:t>N</a:t>
            </a:r>
            <a:r>
              <a:rPr lang="en-US" sz="2400" b="1" dirty="0"/>
              <a:t>agging cough or hoarseness.</a:t>
            </a:r>
          </a:p>
          <a:p>
            <a:pPr>
              <a:lnSpc>
                <a:spcPct val="80000"/>
              </a:lnSpc>
            </a:pPr>
            <a:r>
              <a:rPr lang="en-US" sz="3600" b="1" dirty="0">
                <a:solidFill>
                  <a:schemeClr val="accent2"/>
                </a:solidFill>
              </a:rPr>
              <a:t>U</a:t>
            </a:r>
            <a:r>
              <a:rPr lang="en-US" sz="2400" b="1" dirty="0"/>
              <a:t>nexplained anemia.</a:t>
            </a:r>
          </a:p>
          <a:p>
            <a:pPr>
              <a:lnSpc>
                <a:spcPct val="80000"/>
              </a:lnSpc>
            </a:pPr>
            <a:r>
              <a:rPr lang="en-US" sz="3600" b="1" dirty="0">
                <a:solidFill>
                  <a:schemeClr val="accent2"/>
                </a:solidFill>
              </a:rPr>
              <a:t>S</a:t>
            </a:r>
            <a:r>
              <a:rPr lang="en-US" sz="2400" b="1" dirty="0"/>
              <a:t>udden unexplained weight loss.</a:t>
            </a:r>
          </a:p>
        </p:txBody>
      </p:sp>
    </p:spTree>
    <p:extLst>
      <p:ext uri="{BB962C8B-B14F-4D97-AF65-F5344CB8AC3E}">
        <p14:creationId xmlns:p14="http://schemas.microsoft.com/office/powerpoint/2010/main" val="1379125409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50B9-3C8B-4358-B97B-9BC83EAD0520}" type="slidenum">
              <a:rPr lang="ar-JO"/>
              <a:pPr/>
              <a:t>27</a:t>
            </a:fld>
            <a:endParaRPr lang="en-US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85801"/>
            <a:ext cx="8229600" cy="4525963"/>
          </a:xfrm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en-US" sz="5400" b="1" i="1" dirty="0">
                <a:solidFill>
                  <a:srgbClr val="D21400"/>
                </a:solidFill>
                <a:cs typeface="Times New Roman" pitchFamily="18" charset="0"/>
              </a:rPr>
              <a:t>Diagnostic Imaging</a:t>
            </a:r>
          </a:p>
        </p:txBody>
      </p:sp>
    </p:spTree>
    <p:extLst>
      <p:ext uri="{BB962C8B-B14F-4D97-AF65-F5344CB8AC3E}">
        <p14:creationId xmlns:p14="http://schemas.microsoft.com/office/powerpoint/2010/main" val="479103115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13789-314F-4250-985C-8DAE6683C40A}" type="slidenum">
              <a:rPr lang="ar-JO"/>
              <a:pPr/>
              <a:t>28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cancer diagnosed?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is no single test that can accurately diagnose cancer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The complete evaluation of a patient usually requires a thorough history and physical examination along with diagnostic </a:t>
            </a:r>
            <a:r>
              <a:rPr lang="en-US" dirty="0" smtClean="0"/>
              <a:t>testing.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924555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87684-6347-411C-AB38-4A37B7CEC601}" type="slidenum">
              <a:rPr lang="ar-JO"/>
              <a:pPr/>
              <a:t>29</a:t>
            </a:fld>
            <a:endParaRPr 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What are the different types of diagnostic imaging?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three types of imaging used for diagnosing cancer: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</a:t>
            </a:r>
            <a:r>
              <a:rPr lang="en-US" dirty="0" smtClean="0"/>
              <a:t>ransmission imaging.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R</a:t>
            </a:r>
            <a:r>
              <a:rPr lang="en-US" dirty="0" smtClean="0"/>
              <a:t>eflection imaging.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</a:t>
            </a:r>
            <a:r>
              <a:rPr lang="en-US" dirty="0" smtClean="0"/>
              <a:t>mission </a:t>
            </a:r>
            <a:r>
              <a:rPr lang="en-US" dirty="0"/>
              <a:t>imaging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55914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5585-B40A-4619-B41F-CDC2D815AEE2}" type="slidenum">
              <a:rPr lang="ar-JO"/>
              <a:pPr/>
              <a:t>3</a:t>
            </a:fld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Cancer?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1" y="1600200"/>
            <a:ext cx="8062913" cy="478155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Common term for cancers.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Malignancy, Tumor, Neoplasm.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If regulatory system goes wrong (for a variety reasons) cells may: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Sometimes they will be stimulated to carry on dividing in such a manner that a lump or tumor is formed.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Tumors can be benign or malignant.</a:t>
            </a:r>
          </a:p>
        </p:txBody>
      </p:sp>
    </p:spTree>
    <p:extLst>
      <p:ext uri="{BB962C8B-B14F-4D97-AF65-F5344CB8AC3E}">
        <p14:creationId xmlns:p14="http://schemas.microsoft.com/office/powerpoint/2010/main" val="23004275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C0C38-B555-4DC1-887B-AFB37CD4E853}" type="slidenum">
              <a:rPr lang="ar-JO"/>
              <a:pPr/>
              <a:t>30</a:t>
            </a:fld>
            <a:endParaRPr 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</a:t>
            </a:r>
            <a:r>
              <a:rPr lang="en-US" dirty="0" smtClean="0"/>
              <a:t>Imaging </a:t>
            </a:r>
            <a:endParaRPr lang="en-US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X-rays, computed tomography scans (CT scans), and fluoroscopy.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The beam passes very quickly through less dense types of tissue such as watery secretions, blood, and fat, leaving a darkened area on the x-ray film.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Muscle and connective tissues (ligaments, tendons, and cartilage) appear gray. Bones will appear white. </a:t>
            </a:r>
          </a:p>
        </p:txBody>
      </p:sp>
    </p:spTree>
    <p:extLst>
      <p:ext uri="{BB962C8B-B14F-4D97-AF65-F5344CB8AC3E}">
        <p14:creationId xmlns:p14="http://schemas.microsoft.com/office/powerpoint/2010/main" val="12088316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8B378-EDF0-4A7D-B11B-EE445F65B001}" type="slidenum">
              <a:rPr lang="ar-JO"/>
              <a:pPr/>
              <a:t>31</a:t>
            </a:fld>
            <a:endParaRPr 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 </a:t>
            </a:r>
            <a:r>
              <a:rPr lang="en-US" dirty="0" smtClean="0"/>
              <a:t>Imaging </a:t>
            </a:r>
            <a:endParaRPr lang="en-US" dirty="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Produced by sending high-frequency sounds to the body part or organ being </a:t>
            </a:r>
            <a:r>
              <a:rPr lang="en-US" dirty="0" smtClean="0"/>
              <a:t>studied such as Ultrasound.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1092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C50E-74B4-43A0-A00F-4AE664F6B88C}" type="slidenum">
              <a:rPr lang="ar-JO"/>
              <a:pPr/>
              <a:t>32</a:t>
            </a:fld>
            <a:endParaRPr 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Emission </a:t>
            </a:r>
            <a:r>
              <a:rPr lang="en-US" dirty="0" smtClean="0"/>
              <a:t>Imaging </a:t>
            </a:r>
            <a:endParaRPr lang="en-US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Occurs when tiny nuclear particles or magnetic energy are detected by a scanner and analyzed by </a:t>
            </a:r>
            <a:r>
              <a:rPr lang="en-US" dirty="0" smtClean="0"/>
              <a:t>computer.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8102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414C-911D-43A7-B9E0-F293DC240B8B}" type="slidenum">
              <a:rPr lang="ar-JO"/>
              <a:pPr/>
              <a:t>33</a:t>
            </a:fld>
            <a:endParaRPr 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Emission </a:t>
            </a:r>
            <a:r>
              <a:rPr lang="en-US" dirty="0" smtClean="0"/>
              <a:t>Imaging</a:t>
            </a:r>
            <a:endParaRPr lang="en-US" dirty="0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1" y="1752600"/>
            <a:ext cx="8207375" cy="4616450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dirty="0"/>
              <a:t>M</a:t>
            </a:r>
            <a:r>
              <a:rPr lang="en-US" dirty="0" smtClean="0"/>
              <a:t>agnetic </a:t>
            </a:r>
            <a:r>
              <a:rPr lang="en-US" dirty="0"/>
              <a:t>resonance imaging (MRI</a:t>
            </a:r>
            <a:r>
              <a:rPr lang="en-US" dirty="0" smtClean="0"/>
              <a:t>)</a:t>
            </a:r>
            <a:r>
              <a:rPr lang="en-US" dirty="0"/>
              <a:t>.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dirty="0"/>
              <a:t>P</a:t>
            </a:r>
            <a:r>
              <a:rPr lang="en-US" dirty="0" smtClean="0"/>
              <a:t>ositron </a:t>
            </a:r>
            <a:r>
              <a:rPr lang="en-US" dirty="0"/>
              <a:t>emission tomography (PET</a:t>
            </a:r>
            <a:r>
              <a:rPr lang="en-US" dirty="0" smtClean="0"/>
              <a:t>).</a:t>
            </a:r>
            <a:endParaRPr lang="en-US" dirty="0"/>
          </a:p>
          <a:p>
            <a:pPr lvl="2">
              <a:lnSpc>
                <a:spcPct val="80000"/>
              </a:lnSpc>
            </a:pPr>
            <a:r>
              <a:rPr lang="en-US" sz="2800" dirty="0"/>
              <a:t>PET is a type of nuclear medicine procedure. This means that a tiny amount of a radioactive substance, called a radionuclide (radiopharmaceutical or radioactive tracer).</a:t>
            </a:r>
          </a:p>
          <a:p>
            <a:pPr lvl="2">
              <a:lnSpc>
                <a:spcPct val="80000"/>
              </a:lnSpc>
            </a:pPr>
            <a:r>
              <a:rPr lang="en-US" sz="2800" dirty="0"/>
              <a:t>PET studies evaluate the metabolism of a particular organ or tissue, so that information about the physiology (functionality) and anatomy (structure) of the organ or tissue is evaluated, as well as its biochemical properties. </a:t>
            </a:r>
          </a:p>
        </p:txBody>
      </p:sp>
    </p:spTree>
    <p:extLst>
      <p:ext uri="{BB962C8B-B14F-4D97-AF65-F5344CB8AC3E}">
        <p14:creationId xmlns:p14="http://schemas.microsoft.com/office/powerpoint/2010/main" val="3387795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1E1E-8BED-4ED6-A8C0-2CC254C39B01}" type="slidenum">
              <a:rPr lang="ar-JO"/>
              <a:pPr/>
              <a:t>34</a:t>
            </a:fld>
            <a:endParaRPr 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19289" y="1219201"/>
            <a:ext cx="8353425" cy="2697163"/>
          </a:xfrm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en-US" sz="5400" dirty="0">
                <a:solidFill>
                  <a:srgbClr val="D21400"/>
                </a:solidFill>
                <a:cs typeface="Times New Roman" pitchFamily="18" charset="0"/>
              </a:rPr>
              <a:t>Laboratory Tests</a:t>
            </a:r>
            <a:endParaRPr lang="en-US" sz="5400" dirty="0">
              <a:solidFill>
                <a:srgbClr val="D214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194528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ABFF6-4F25-430A-A37C-3894488AF8FD}" type="slidenum">
              <a:rPr lang="ar-JO"/>
              <a:pPr/>
              <a:t>35</a:t>
            </a:fld>
            <a:endParaRPr 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7772400" cy="1143000"/>
          </a:xfrm>
        </p:spPr>
        <p:txBody>
          <a:bodyPr/>
          <a:lstStyle/>
          <a:p>
            <a:r>
              <a:rPr lang="en-US" dirty="0">
                <a:cs typeface="Times New Roman" pitchFamily="18" charset="0"/>
              </a:rPr>
              <a:t>Laboratory Tests</a:t>
            </a:r>
            <a:endParaRPr lang="en-US" dirty="0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8213" y="1700213"/>
            <a:ext cx="7772400" cy="46085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b="1" dirty="0"/>
              <a:t>The following are some of the more common laboratory tests:</a:t>
            </a:r>
          </a:p>
          <a:p>
            <a:pPr>
              <a:lnSpc>
                <a:spcPct val="80000"/>
              </a:lnSpc>
            </a:pPr>
            <a:r>
              <a:rPr lang="en-US" sz="1800" b="1" dirty="0"/>
              <a:t>Blood tests.</a:t>
            </a:r>
          </a:p>
          <a:p>
            <a:pPr>
              <a:lnSpc>
                <a:spcPct val="80000"/>
              </a:lnSpc>
            </a:pPr>
            <a:r>
              <a:rPr lang="en-US" sz="1800" b="1" dirty="0"/>
              <a:t>Urinalysis.</a:t>
            </a:r>
          </a:p>
          <a:p>
            <a:pPr>
              <a:lnSpc>
                <a:spcPct val="80000"/>
              </a:lnSpc>
            </a:pPr>
            <a:r>
              <a:rPr lang="en-US" sz="1800" b="1" dirty="0"/>
              <a:t>Tumor markers: Substances either released by cancer cells into the blood or urine or substances created by the body in response to cancer cells.</a:t>
            </a:r>
            <a:br>
              <a:rPr lang="en-US" sz="1800" b="1" dirty="0"/>
            </a:br>
            <a:r>
              <a:rPr lang="en-US" sz="1800" b="1" dirty="0"/>
              <a:t>Must be used with other tests for the following reasons: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1800" b="1" dirty="0"/>
              <a:t>People with benign conditions may also have elevated levels of these substances in their blood.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1800" b="1" dirty="0"/>
              <a:t>Not every person with a tumor has tumor markers.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1800" b="1" dirty="0"/>
              <a:t>Some tumor markers are not specific to any one type of tumor</a:t>
            </a:r>
            <a:r>
              <a:rPr lang="en-US" sz="1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521756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26B7F-9BDE-45FD-BBE2-5C3EA42117D0}" type="slidenum">
              <a:rPr lang="ar-JO"/>
              <a:pPr/>
              <a:t>36</a:t>
            </a:fld>
            <a:endParaRPr lang="en-US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Tumor </a:t>
            </a:r>
            <a:r>
              <a:rPr lang="en-US" dirty="0" smtClean="0"/>
              <a:t>Markers</a:t>
            </a:r>
            <a:endParaRPr lang="en-US" dirty="0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1" y="1932316"/>
            <a:ext cx="8062913" cy="444943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dirty="0"/>
              <a:t>Prostate-specific antigen (PSA):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Prostate-specific antigen is always present in low concentrations in the blood of adult males.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An elevated PSA level in the blood may indicate prostate cancer, but other conditions such as benign prostatic hyperplasia (BPH) and prostatitis can also raise PSA levels.</a:t>
            </a:r>
          </a:p>
          <a:p>
            <a:pPr>
              <a:lnSpc>
                <a:spcPct val="80000"/>
              </a:lnSpc>
            </a:pPr>
            <a:r>
              <a:rPr lang="en-US" sz="2400" b="1" dirty="0"/>
              <a:t>Prostatic acid phosphatase (PAP):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In addition to prostate cancer, elevated levels of PAP may indicate testicular cancer, leukemia, and non-Hodgkin’s lymphoma.</a:t>
            </a:r>
          </a:p>
        </p:txBody>
      </p:sp>
    </p:spTree>
    <p:extLst>
      <p:ext uri="{BB962C8B-B14F-4D97-AF65-F5344CB8AC3E}">
        <p14:creationId xmlns:p14="http://schemas.microsoft.com/office/powerpoint/2010/main" val="28314454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91264-2984-4443-8700-6417AA7F4EF9}" type="slidenum">
              <a:rPr lang="ar-JO"/>
              <a:pPr/>
              <a:t>37</a:t>
            </a:fld>
            <a:endParaRPr lang="en-US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066800"/>
            <a:ext cx="7772400" cy="2239962"/>
          </a:xfrm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en-US" sz="5400" dirty="0">
                <a:solidFill>
                  <a:srgbClr val="D21400"/>
                </a:solidFill>
                <a:cs typeface="Times New Roman" pitchFamily="18" charset="0"/>
              </a:rPr>
              <a:t>Tumor Biopsy</a:t>
            </a:r>
          </a:p>
        </p:txBody>
      </p:sp>
    </p:spTree>
    <p:extLst>
      <p:ext uri="{BB962C8B-B14F-4D97-AF65-F5344CB8AC3E}">
        <p14:creationId xmlns:p14="http://schemas.microsoft.com/office/powerpoint/2010/main" val="2364817802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F8674-C46D-4B99-A5B6-503E1811676F}" type="slidenum">
              <a:rPr lang="ar-JO"/>
              <a:pPr/>
              <a:t>38</a:t>
            </a:fld>
            <a:endParaRPr 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Tumor Biopsy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1" y="1981200"/>
            <a:ext cx="8215313" cy="4400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u="sng" dirty="0"/>
              <a:t>Endoscopic biopsy: </a:t>
            </a:r>
            <a:r>
              <a:rPr lang="en-US" sz="2400" dirty="0"/>
              <a:t>This type of biopsy is performed through a fiberoptic endoscope. </a:t>
            </a:r>
          </a:p>
          <a:p>
            <a:pPr>
              <a:lnSpc>
                <a:spcPct val="80000"/>
              </a:lnSpc>
            </a:pPr>
            <a:r>
              <a:rPr lang="en-US" sz="2400" u="sng" dirty="0"/>
              <a:t>Bone marrow biopsy.</a:t>
            </a:r>
            <a:r>
              <a:rPr lang="en-US" sz="2400" dirty="0"/>
              <a:t> </a:t>
            </a:r>
          </a:p>
          <a:p>
            <a:pPr>
              <a:lnSpc>
                <a:spcPct val="80000"/>
              </a:lnSpc>
            </a:pPr>
            <a:r>
              <a:rPr lang="en-US" sz="2400" u="sng" dirty="0"/>
              <a:t>Excisional or incisional biopsy: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When the entire tumor is removed, it is called excisional biopsy technique.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If only a portion of the tumor is removed, it is called incisional biopsy technique. </a:t>
            </a:r>
          </a:p>
        </p:txBody>
      </p:sp>
    </p:spTree>
    <p:extLst>
      <p:ext uri="{BB962C8B-B14F-4D97-AF65-F5344CB8AC3E}">
        <p14:creationId xmlns:p14="http://schemas.microsoft.com/office/powerpoint/2010/main" val="2531631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457E8-D53C-4626-8181-2F38B7C7704E}" type="slidenum">
              <a:rPr lang="ar-JO"/>
              <a:pPr/>
              <a:t>39</a:t>
            </a:fld>
            <a:endParaRPr lang="en-US"/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650" y="1752600"/>
            <a:ext cx="7772400" cy="11430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5400" i="1" dirty="0">
                <a:solidFill>
                  <a:srgbClr val="D21400"/>
                </a:solidFill>
                <a:latin typeface="Verdana" pitchFamily="34" charset="0"/>
                <a:cs typeface="Times New Roman" pitchFamily="18" charset="0"/>
              </a:rPr>
              <a:t>Uses of Genetic Testing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8410374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8A85F-BD33-4890-8A34-2A4A262FAD33}" type="slidenum">
              <a:rPr lang="ar-JO"/>
              <a:pPr/>
              <a:t>4</a:t>
            </a:fld>
            <a:endParaRPr 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Tumors 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773238"/>
            <a:ext cx="7772400" cy="4616450"/>
          </a:xfrm>
        </p:spPr>
        <p:txBody>
          <a:bodyPr/>
          <a:lstStyle/>
          <a:p>
            <a:r>
              <a:rPr lang="en-US" sz="2400" dirty="0"/>
              <a:t>Cancers are malignant tumors which if left untreated will invade other tissues, spread other parts of the body, and sooner or later will be fatal to the host.</a:t>
            </a:r>
          </a:p>
          <a:p>
            <a:r>
              <a:rPr lang="en-US" sz="2400" dirty="0"/>
              <a:t>“Cancer is a logical coordinated process in which a normal cell undergoes changes and acquires special capabilities.”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04686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7D89D-B198-44BB-AB6F-1F9FB57FBB07}" type="slidenum">
              <a:rPr lang="ar-JO"/>
              <a:pPr/>
              <a:t>40</a:t>
            </a:fld>
            <a:endParaRPr 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Uses of Genetic Testing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676401"/>
            <a:ext cx="7848600" cy="46323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u="sng" dirty="0"/>
              <a:t>Diagnostic </a:t>
            </a:r>
            <a:r>
              <a:rPr lang="en-US" u="sng" dirty="0" smtClean="0"/>
              <a:t>testing:</a:t>
            </a:r>
            <a:endParaRPr lang="en-US" u="sng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Identify </a:t>
            </a:r>
            <a:r>
              <a:rPr lang="en-US" dirty="0"/>
              <a:t>or confirm the diagnosis of a disease or </a:t>
            </a:r>
            <a:r>
              <a:rPr lang="en-US" dirty="0" smtClean="0"/>
              <a:t>condition.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Gives </a:t>
            </a:r>
            <a:r>
              <a:rPr lang="en-US" dirty="0"/>
              <a:t>a "yes" or "no" answer in most </a:t>
            </a:r>
            <a:r>
              <a:rPr lang="en-US" dirty="0" smtClean="0"/>
              <a:t>cases.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u="sng" dirty="0"/>
              <a:t>Predictive genetic </a:t>
            </a:r>
            <a:r>
              <a:rPr lang="en-US" u="sng" dirty="0" smtClean="0"/>
              <a:t>testing:</a:t>
            </a:r>
            <a:endParaRPr lang="en-US" u="sng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Determines </a:t>
            </a:r>
            <a:r>
              <a:rPr lang="en-US" dirty="0"/>
              <a:t>the chances that a healthy individual with or without a family history of a certain disease might develop that </a:t>
            </a:r>
            <a:r>
              <a:rPr lang="en-US" dirty="0" smtClean="0"/>
              <a:t>disease.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436708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AC51-EC34-4CF6-B9A7-5210BA0E81A7}" type="slidenum">
              <a:rPr lang="ar-JO"/>
              <a:pPr/>
              <a:t>41</a:t>
            </a:fld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19289" y="1484313"/>
            <a:ext cx="8353425" cy="2705100"/>
          </a:xfrm>
        </p:spPr>
        <p:txBody>
          <a:bodyPr anchor="ctr"/>
          <a:lstStyle/>
          <a:p>
            <a:pPr algn="ctr">
              <a:buFont typeface="Wingdings" pitchFamily="2" charset="2"/>
              <a:buNone/>
            </a:pPr>
            <a:r>
              <a:rPr lang="en-US" sz="5400" dirty="0">
                <a:solidFill>
                  <a:srgbClr val="D21400"/>
                </a:solidFill>
                <a:cs typeface="Times New Roman" pitchFamily="18" charset="0"/>
              </a:rPr>
              <a:t>Treatment</a:t>
            </a:r>
          </a:p>
        </p:txBody>
      </p:sp>
    </p:spTree>
    <p:extLst>
      <p:ext uri="{BB962C8B-B14F-4D97-AF65-F5344CB8AC3E}">
        <p14:creationId xmlns:p14="http://schemas.microsoft.com/office/powerpoint/2010/main" val="12725467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28AA-CC07-4BFF-864A-945F8B840909}" type="slidenum">
              <a:rPr lang="ar-JO"/>
              <a:pPr/>
              <a:t>42</a:t>
            </a:fld>
            <a:endParaRPr lang="en-US"/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547355"/>
            <a:ext cx="8991600" cy="699166"/>
          </a:xfrm>
          <a:noFill/>
          <a:ln/>
        </p:spPr>
        <p:txBody>
          <a:bodyPr vert="horz" lIns="90488" tIns="44450" rIns="90488" bIns="44450" rtlCol="0" anchor="ctr">
            <a:spAutoFit/>
          </a:bodyPr>
          <a:lstStyle/>
          <a:p>
            <a:r>
              <a:rPr lang="en-US" dirty="0"/>
              <a:t>Treatment</a:t>
            </a:r>
            <a:r>
              <a:rPr lang="en-GB" dirty="0"/>
              <a:t> Options</a:t>
            </a:r>
            <a:endParaRPr lang="en-US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647951" y="1654176"/>
            <a:ext cx="6184899" cy="4943475"/>
            <a:chOff x="106" y="1042"/>
            <a:chExt cx="3896" cy="3114"/>
          </a:xfrm>
        </p:grpSpPr>
        <p:graphicFrame>
          <p:nvGraphicFramePr>
            <p:cNvPr id="193540" name="Object 4"/>
            <p:cNvGraphicFramePr>
              <a:graphicFrameLocks/>
            </p:cNvGraphicFramePr>
            <p:nvPr/>
          </p:nvGraphicFramePr>
          <p:xfrm>
            <a:off x="3024" y="1042"/>
            <a:ext cx="854" cy="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" name="Clip" r:id="rId3" imgW="1672920" imgH="1672920" progId="">
                    <p:embed/>
                  </p:oleObj>
                </mc:Choice>
                <mc:Fallback>
                  <p:oleObj name="Clip" r:id="rId3" imgW="1672920" imgH="1672920" progId="">
                    <p:embed/>
                    <p:pic>
                      <p:nvPicPr>
                        <p:cNvPr id="193540" name="Object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1042"/>
                          <a:ext cx="854" cy="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3541" name="Line 5"/>
            <p:cNvSpPr>
              <a:spLocks noChangeShapeType="1"/>
            </p:cNvSpPr>
            <p:nvPr/>
          </p:nvSpPr>
          <p:spPr bwMode="auto">
            <a:xfrm>
              <a:off x="865" y="1608"/>
              <a:ext cx="1633" cy="1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42" name="Rectangle 6"/>
            <p:cNvSpPr>
              <a:spLocks noChangeArrowheads="1"/>
            </p:cNvSpPr>
            <p:nvPr/>
          </p:nvSpPr>
          <p:spPr bwMode="auto">
            <a:xfrm>
              <a:off x="597" y="1092"/>
              <a:ext cx="1923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spAutoFit/>
            </a:bodyPr>
            <a:lstStyle/>
            <a:p>
              <a:pPr algn="ctr" eaLnBrk="0" hangingPunct="0"/>
              <a:r>
                <a:rPr lang="en-US" sz="3200" b="1">
                  <a:latin typeface="Arial" charset="0"/>
                </a:rPr>
                <a:t>Chemotherapy</a:t>
              </a:r>
            </a:p>
          </p:txBody>
        </p:sp>
        <p:graphicFrame>
          <p:nvGraphicFramePr>
            <p:cNvPr id="193543" name="Object 7"/>
            <p:cNvGraphicFramePr>
              <a:graphicFrameLocks/>
            </p:cNvGraphicFramePr>
            <p:nvPr/>
          </p:nvGraphicFramePr>
          <p:xfrm>
            <a:off x="3152" y="3431"/>
            <a:ext cx="850" cy="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9" name="Clip" r:id="rId5" imgW="1672920" imgH="1672920" progId="">
                    <p:embed/>
                  </p:oleObj>
                </mc:Choice>
                <mc:Fallback>
                  <p:oleObj name="Clip" r:id="rId5" imgW="1672920" imgH="1672920" progId="">
                    <p:embed/>
                    <p:pic>
                      <p:nvPicPr>
                        <p:cNvPr id="193543" name="Object 7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52" y="3431"/>
                          <a:ext cx="850" cy="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3544" name="Object 8"/>
            <p:cNvGraphicFramePr>
              <a:graphicFrameLocks/>
            </p:cNvGraphicFramePr>
            <p:nvPr/>
          </p:nvGraphicFramePr>
          <p:xfrm>
            <a:off x="3107" y="1887"/>
            <a:ext cx="771" cy="7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0" name="Clip" r:id="rId7" imgW="1672920" imgH="1672920" progId="">
                    <p:embed/>
                  </p:oleObj>
                </mc:Choice>
                <mc:Fallback>
                  <p:oleObj name="Clip" r:id="rId7" imgW="1672920" imgH="1672920" progId="">
                    <p:embed/>
                    <p:pic>
                      <p:nvPicPr>
                        <p:cNvPr id="193544" name="Object 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7" y="1887"/>
                          <a:ext cx="771" cy="7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3545" name="Line 9"/>
            <p:cNvSpPr>
              <a:spLocks noChangeShapeType="1"/>
            </p:cNvSpPr>
            <p:nvPr/>
          </p:nvSpPr>
          <p:spPr bwMode="auto">
            <a:xfrm>
              <a:off x="999" y="2431"/>
              <a:ext cx="1433" cy="1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46" name="Rectangle 10"/>
            <p:cNvSpPr>
              <a:spLocks noChangeArrowheads="1"/>
            </p:cNvSpPr>
            <p:nvPr/>
          </p:nvSpPr>
          <p:spPr bwMode="auto">
            <a:xfrm>
              <a:off x="755" y="2014"/>
              <a:ext cx="1764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spAutoFit/>
            </a:bodyPr>
            <a:lstStyle/>
            <a:p>
              <a:pPr algn="ctr" eaLnBrk="0" hangingPunct="0"/>
              <a:r>
                <a:rPr lang="en-US" sz="3200" b="1">
                  <a:latin typeface="Arial" charset="0"/>
                </a:rPr>
                <a:t>Radiotherapy</a:t>
              </a:r>
            </a:p>
          </p:txBody>
        </p:sp>
        <p:sp>
          <p:nvSpPr>
            <p:cNvPr id="193547" name="Line 11"/>
            <p:cNvSpPr>
              <a:spLocks noChangeShapeType="1"/>
            </p:cNvSpPr>
            <p:nvPr/>
          </p:nvSpPr>
          <p:spPr bwMode="auto">
            <a:xfrm flipV="1">
              <a:off x="378" y="3871"/>
              <a:ext cx="2267" cy="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48" name="Rectangle 12"/>
            <p:cNvSpPr>
              <a:spLocks noChangeArrowheads="1"/>
            </p:cNvSpPr>
            <p:nvPr/>
          </p:nvSpPr>
          <p:spPr bwMode="auto">
            <a:xfrm>
              <a:off x="106" y="3347"/>
              <a:ext cx="2812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spAutoFit/>
            </a:bodyPr>
            <a:lstStyle/>
            <a:p>
              <a:pPr algn="ctr" eaLnBrk="0" hangingPunct="0"/>
              <a:r>
                <a:rPr lang="en-US" sz="3200" b="1">
                  <a:latin typeface="Arial" charset="0"/>
                </a:rPr>
                <a:t>Stem Cell Transplants</a:t>
              </a:r>
            </a:p>
          </p:txBody>
        </p:sp>
        <p:graphicFrame>
          <p:nvGraphicFramePr>
            <p:cNvPr id="193549" name="Object 13"/>
            <p:cNvGraphicFramePr>
              <a:graphicFrameLocks/>
            </p:cNvGraphicFramePr>
            <p:nvPr/>
          </p:nvGraphicFramePr>
          <p:xfrm>
            <a:off x="3077" y="2649"/>
            <a:ext cx="801" cy="7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1" name="Clip" r:id="rId9" imgW="1672920" imgH="1672920" progId="">
                    <p:embed/>
                  </p:oleObj>
                </mc:Choice>
                <mc:Fallback>
                  <p:oleObj name="Clip" r:id="rId9" imgW="1672920" imgH="1672920" progId="">
                    <p:embed/>
                    <p:pic>
                      <p:nvPicPr>
                        <p:cNvPr id="193549" name="Object 1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7" y="2649"/>
                          <a:ext cx="801" cy="7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3550" name="Line 14"/>
            <p:cNvSpPr>
              <a:spLocks noChangeShapeType="1"/>
            </p:cNvSpPr>
            <p:nvPr/>
          </p:nvSpPr>
          <p:spPr bwMode="auto">
            <a:xfrm>
              <a:off x="918" y="3124"/>
              <a:ext cx="1531" cy="1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551" name="Rectangle 15"/>
            <p:cNvSpPr>
              <a:spLocks noChangeArrowheads="1"/>
            </p:cNvSpPr>
            <p:nvPr/>
          </p:nvSpPr>
          <p:spPr bwMode="auto">
            <a:xfrm>
              <a:off x="1017" y="2596"/>
              <a:ext cx="1092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spAutoFit/>
            </a:bodyPr>
            <a:lstStyle/>
            <a:p>
              <a:pPr algn="ctr" eaLnBrk="0" hangingPunct="0"/>
              <a:r>
                <a:rPr lang="en-US" sz="3200" b="1">
                  <a:latin typeface="Arial" charset="0"/>
                </a:rPr>
                <a:t>Surgery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12153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8A1A9-5C10-4C11-92F9-A92BC624E2EE}" type="slidenum">
              <a:rPr lang="ar-JO"/>
              <a:pPr/>
              <a:t>43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9" y="476251"/>
            <a:ext cx="8353425" cy="550863"/>
          </a:xfrm>
        </p:spPr>
        <p:txBody>
          <a:bodyPr>
            <a:normAutofit fontScale="90000"/>
          </a:bodyPr>
          <a:lstStyle/>
          <a:p>
            <a:r>
              <a:rPr lang="en-US" dirty="0"/>
              <a:t>Treatment Options</a:t>
            </a:r>
            <a:r>
              <a:rPr lang="en-US" b="0" dirty="0">
                <a:solidFill>
                  <a:srgbClr val="D21400"/>
                </a:solidFill>
              </a:rPr>
              <a:t>	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1447800"/>
            <a:ext cx="77724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600" u="sng" dirty="0"/>
              <a:t>Other Approaches:</a:t>
            </a:r>
          </a:p>
          <a:p>
            <a:r>
              <a:rPr lang="en-US" dirty="0"/>
              <a:t>Hormonal </a:t>
            </a:r>
            <a:r>
              <a:rPr lang="en-US" dirty="0" smtClean="0"/>
              <a:t>Therapy.</a:t>
            </a:r>
            <a:endParaRPr lang="en-US" dirty="0"/>
          </a:p>
          <a:p>
            <a:r>
              <a:rPr lang="en-US" dirty="0"/>
              <a:t>Biological Response </a:t>
            </a:r>
            <a:r>
              <a:rPr lang="en-US" dirty="0" smtClean="0"/>
              <a:t>Modifiers.</a:t>
            </a:r>
            <a:endParaRPr lang="en-US" dirty="0"/>
          </a:p>
          <a:p>
            <a:r>
              <a:rPr lang="en-US" dirty="0"/>
              <a:t>Gene </a:t>
            </a:r>
            <a:r>
              <a:rPr lang="en-US" dirty="0" smtClean="0"/>
              <a:t>Therapy.</a:t>
            </a:r>
            <a:endParaRPr lang="en-US" dirty="0"/>
          </a:p>
          <a:p>
            <a:r>
              <a:rPr lang="en-US" dirty="0"/>
              <a:t>Supportive Therapy (Other drugs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0430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1F94F-AED3-45E4-B7FA-DE676150BCA1}" type="slidenum">
              <a:rPr lang="ar-JO"/>
              <a:pPr/>
              <a:t>5</a:t>
            </a:fld>
            <a:endParaRPr 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Cancer 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773239"/>
            <a:ext cx="7772400" cy="4751387"/>
          </a:xfrm>
        </p:spPr>
        <p:txBody>
          <a:bodyPr/>
          <a:lstStyle/>
          <a:p>
            <a:r>
              <a:rPr lang="en-US" dirty="0"/>
              <a:t>Cancer is not one single disease- just a name given to a collection of diseases that have similar </a:t>
            </a:r>
            <a:r>
              <a:rPr lang="en-US" dirty="0" smtClean="0"/>
              <a:t>characteristics.</a:t>
            </a:r>
            <a:endParaRPr lang="en-US" dirty="0"/>
          </a:p>
          <a:p>
            <a:r>
              <a:rPr lang="en-US" dirty="0"/>
              <a:t>Cancer cells are often shaped differently from healthy cells, they do not function </a:t>
            </a:r>
            <a:r>
              <a:rPr lang="en-US" dirty="0" smtClean="0"/>
              <a:t>properly.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0837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Cancer </a:t>
            </a:r>
            <a:r>
              <a:rPr lang="en-US" dirty="0"/>
              <a:t>C</a:t>
            </a:r>
            <a:r>
              <a:rPr lang="en-US" dirty="0" smtClean="0"/>
              <a:t>ells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97138"/>
              </p:ext>
            </p:extLst>
          </p:nvPr>
        </p:nvGraphicFramePr>
        <p:xfrm>
          <a:off x="3048000" y="1828800"/>
          <a:ext cx="6096000" cy="4406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98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Benign tumor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Malignant</a:t>
                      </a:r>
                      <a:r>
                        <a:rPr lang="en-US" baseline="0" dirty="0" smtClean="0"/>
                        <a:t> tumor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/>
                        <a:t>Encapsulated</a:t>
                      </a:r>
                    </a:p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Abnormal chromosomes</a:t>
                      </a:r>
                    </a:p>
                    <a:p>
                      <a:pPr algn="ctr"/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/>
                        <a:t>No spread</a:t>
                      </a:r>
                    </a:p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Invade &amp; metastasize </a:t>
                      </a:r>
                    </a:p>
                    <a:p>
                      <a:pPr algn="ctr"/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/>
                        <a:t>Look normal</a:t>
                      </a:r>
                    </a:p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Look abnormal</a:t>
                      </a:r>
                    </a:p>
                    <a:p>
                      <a:pPr algn="ctr"/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/>
                        <a:t>Slow growth</a:t>
                      </a:r>
                    </a:p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Higher growth rate</a:t>
                      </a:r>
                    </a:p>
                    <a:p>
                      <a:pPr algn="ctr"/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/>
                        <a:t>Recurrence rare after surgical removal</a:t>
                      </a:r>
                    </a:p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Recurrence common  after surgery </a:t>
                      </a:r>
                    </a:p>
                    <a:p>
                      <a:pPr algn="ctr"/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330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4EFC-F549-4740-A455-AC2FB9EA0101}" type="slidenum">
              <a:rPr lang="ar-JO"/>
              <a:pPr/>
              <a:t>7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1"/>
            <a:ext cx="7772400" cy="773113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What do the terms "locally invasive" and "metastatic" mean?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1" y="1628775"/>
            <a:ext cx="8062913" cy="4895850"/>
          </a:xfrm>
        </p:spPr>
        <p:txBody>
          <a:bodyPr/>
          <a:lstStyle/>
          <a:p>
            <a:r>
              <a:rPr lang="en-US" dirty="0"/>
              <a:t>L</a:t>
            </a:r>
            <a:r>
              <a:rPr lang="en-US" dirty="0" smtClean="0"/>
              <a:t>ocally invasive</a:t>
            </a:r>
            <a:r>
              <a:rPr lang="en-US" dirty="0"/>
              <a:t>: the tumor can invade the tissues surrounding </a:t>
            </a:r>
            <a:r>
              <a:rPr lang="en-US" dirty="0" smtClean="0"/>
              <a:t>it.</a:t>
            </a:r>
            <a:endParaRPr lang="en-US" dirty="0"/>
          </a:p>
          <a:p>
            <a:r>
              <a:rPr lang="en-US" dirty="0" smtClean="0"/>
              <a:t>Metastatic</a:t>
            </a:r>
            <a:r>
              <a:rPr lang="en-US" dirty="0"/>
              <a:t>: the tumor can send cells into other tissues in the body, which may be distant from the original </a:t>
            </a:r>
            <a:r>
              <a:rPr lang="en-US" dirty="0" smtClean="0"/>
              <a:t>tumor.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176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A367-11A0-4F32-A210-533B5A4FB02A}" type="slidenum">
              <a:rPr lang="ar-JO"/>
              <a:pPr/>
              <a:t>8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cancer spread (metastasis)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1" y="1628775"/>
            <a:ext cx="8062913" cy="4895850"/>
          </a:xfrm>
        </p:spPr>
        <p:txBody>
          <a:bodyPr/>
          <a:lstStyle/>
          <a:p>
            <a:r>
              <a:rPr lang="en-US" dirty="0"/>
              <a:t>Definition: </a:t>
            </a:r>
            <a:r>
              <a:rPr lang="en-US" i="1" dirty="0"/>
              <a:t>spread of cancer cells from a primary site to a distant secondary </a:t>
            </a:r>
            <a:r>
              <a:rPr lang="en-US" i="1" dirty="0" smtClean="0"/>
              <a:t>site.</a:t>
            </a:r>
            <a:endParaRPr lang="en-US" i="1" dirty="0">
              <a:solidFill>
                <a:srgbClr val="FFFF00"/>
              </a:solidFill>
            </a:endParaRPr>
          </a:p>
          <a:p>
            <a:r>
              <a:rPr lang="en-US" dirty="0"/>
              <a:t>Occurs </a:t>
            </a:r>
            <a:r>
              <a:rPr lang="en-US" dirty="0" smtClean="0"/>
              <a:t>by: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Lymphatic </a:t>
            </a:r>
            <a:r>
              <a:rPr lang="en-US" dirty="0"/>
              <a:t>or vascular </a:t>
            </a:r>
            <a:r>
              <a:rPr lang="en-US" dirty="0" smtClean="0"/>
              <a:t>system.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Direct </a:t>
            </a:r>
            <a:r>
              <a:rPr lang="en-US" dirty="0"/>
              <a:t>spread to adjacent tissues by </a:t>
            </a:r>
            <a:r>
              <a:rPr lang="en-US" dirty="0" smtClean="0"/>
              <a:t>invasion.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Combination </a:t>
            </a:r>
            <a:r>
              <a:rPr lang="en-US" dirty="0"/>
              <a:t>of both </a:t>
            </a:r>
            <a:r>
              <a:rPr lang="en-US" dirty="0" smtClean="0"/>
              <a:t>routes.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3519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C5F8C-8EF2-45A1-8555-2A9A15A205E3}" type="slidenum">
              <a:rPr lang="ar-JO"/>
              <a:pPr/>
              <a:t>9</a:t>
            </a:fld>
            <a:endParaRPr lang="en-US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To Differentiate or Not to Differentiate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Cells are defined by tissue of </a:t>
            </a:r>
            <a:r>
              <a:rPr lang="en-US" dirty="0" smtClean="0"/>
              <a:t>origin.</a:t>
            </a:r>
            <a:endParaRPr lang="en-US" dirty="0"/>
          </a:p>
          <a:p>
            <a:r>
              <a:rPr lang="en-US" dirty="0"/>
              <a:t>The more differentiated a cancer cell is, the more it resembles a normal cell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The less differentiated a cancer cell is, the less it resembles a normal cell.</a:t>
            </a:r>
          </a:p>
          <a:p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7571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1533</Words>
  <Application>Microsoft Office PowerPoint</Application>
  <PresentationFormat>Custom</PresentationFormat>
  <Paragraphs>231</Paragraphs>
  <Slides>43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Office Theme</vt:lpstr>
      <vt:lpstr>Clip</vt:lpstr>
      <vt:lpstr>Cancer</vt:lpstr>
      <vt:lpstr>Cancer </vt:lpstr>
      <vt:lpstr>What is Cancer?</vt:lpstr>
      <vt:lpstr>Tumors </vt:lpstr>
      <vt:lpstr>Cancer </vt:lpstr>
      <vt:lpstr>Characteristics of Cancer Cells</vt:lpstr>
      <vt:lpstr>What do the terms "locally invasive" and "metastatic" mean?</vt:lpstr>
      <vt:lpstr>How cancer spread (metastasis)</vt:lpstr>
      <vt:lpstr>To Differentiate or Not to Differentiate</vt:lpstr>
      <vt:lpstr>What are the different types of cancer?</vt:lpstr>
      <vt:lpstr>Types of Cancer</vt:lpstr>
      <vt:lpstr>Types of Cancer</vt:lpstr>
      <vt:lpstr>Causes of Cancer</vt:lpstr>
      <vt:lpstr>Causes of Cancer</vt:lpstr>
      <vt:lpstr>Etiology</vt:lpstr>
      <vt:lpstr>Etiology</vt:lpstr>
      <vt:lpstr>Etiology</vt:lpstr>
      <vt:lpstr>Example of virus in humans causing cancer: If infected with HBV, risk of liver cancer is increased 100x.</vt:lpstr>
      <vt:lpstr>Etiology</vt:lpstr>
      <vt:lpstr>Etiology</vt:lpstr>
      <vt:lpstr>PowerPoint Presentation</vt:lpstr>
      <vt:lpstr>PowerPoint Presentation</vt:lpstr>
      <vt:lpstr>PowerPoint Presentation</vt:lpstr>
      <vt:lpstr>Risk Factors</vt:lpstr>
      <vt:lpstr>The Role of Risk Assessments</vt:lpstr>
      <vt:lpstr>Early Warning Signs of Cancer</vt:lpstr>
      <vt:lpstr>PowerPoint Presentation</vt:lpstr>
      <vt:lpstr>How is cancer diagnosed?</vt:lpstr>
      <vt:lpstr>What are the different types of diagnostic imaging?</vt:lpstr>
      <vt:lpstr>Transmission Imaging </vt:lpstr>
      <vt:lpstr>Reflection Imaging </vt:lpstr>
      <vt:lpstr>Emission Imaging </vt:lpstr>
      <vt:lpstr>Emission Imaging</vt:lpstr>
      <vt:lpstr>PowerPoint Presentation</vt:lpstr>
      <vt:lpstr>Laboratory Tests</vt:lpstr>
      <vt:lpstr>Tumor Markers</vt:lpstr>
      <vt:lpstr>PowerPoint Presentation</vt:lpstr>
      <vt:lpstr>Tumor Biopsy</vt:lpstr>
      <vt:lpstr>Uses of Genetic Testing </vt:lpstr>
      <vt:lpstr>Uses of Genetic Testing</vt:lpstr>
      <vt:lpstr>PowerPoint Presentation</vt:lpstr>
      <vt:lpstr>Treatment Options</vt:lpstr>
      <vt:lpstr>Treatment Options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Cancer</dc:title>
  <dc:creator>Mutaz M Dredei</dc:creator>
  <cp:lastModifiedBy>Windows User</cp:lastModifiedBy>
  <cp:revision>4</cp:revision>
  <dcterms:created xsi:type="dcterms:W3CDTF">2022-07-18T06:20:55Z</dcterms:created>
  <dcterms:modified xsi:type="dcterms:W3CDTF">2022-07-19T00:27:12Z</dcterms:modified>
</cp:coreProperties>
</file>