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75" r:id="rId4"/>
    <p:sldId id="270" r:id="rId5"/>
    <p:sldId id="271" r:id="rId6"/>
    <p:sldId id="273" r:id="rId7"/>
    <p:sldId id="274" r:id="rId8"/>
    <p:sldId id="258" r:id="rId9"/>
    <p:sldId id="259" r:id="rId10"/>
    <p:sldId id="260" r:id="rId11"/>
    <p:sldId id="261" r:id="rId12"/>
    <p:sldId id="262" r:id="rId13"/>
    <p:sldId id="264" r:id="rId14"/>
    <p:sldId id="266" r:id="rId15"/>
    <p:sldId id="265" r:id="rId16"/>
    <p:sldId id="267" r:id="rId17"/>
    <p:sldId id="276" r:id="rId18"/>
    <p:sldId id="277" r:id="rId19"/>
    <p:sldId id="278" r:id="rId20"/>
    <p:sldId id="279" r:id="rId21"/>
    <p:sldId id="280" r:id="rId22"/>
    <p:sldId id="282" r:id="rId23"/>
    <p:sldId id="281" r:id="rId24"/>
    <p:sldId id="28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 showGuides="1">
      <p:cViewPr varScale="1">
        <p:scale>
          <a:sx n="58" d="100"/>
          <a:sy n="58" d="100"/>
        </p:scale>
        <p:origin x="78" y="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1C173-8CB1-446B-BF87-01951182DAAD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DBE4FB-4859-4699-B18F-9C05D468EF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959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Bioavailable</a:t>
            </a:r>
            <a:r>
              <a:rPr lang="en-US" baseline="0" dirty="0" smtClean="0"/>
              <a:t> means the body can absorb the most of the mineral from that food group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DBE4FB-4859-4699-B18F-9C05D468EFD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063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Parathyroid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horomone</a:t>
            </a:r>
            <a:r>
              <a:rPr lang="en-US" baseline="0" dirty="0" smtClean="0"/>
              <a:t> release by parathyroid gland</a:t>
            </a:r>
          </a:p>
          <a:p>
            <a:r>
              <a:rPr lang="en-US" baseline="0" dirty="0" err="1" smtClean="0"/>
              <a:t>Calcitonis</a:t>
            </a:r>
            <a:r>
              <a:rPr lang="en-US" baseline="0" dirty="0" smtClean="0"/>
              <a:t> hormone released by thyroid </a:t>
            </a:r>
            <a:r>
              <a:rPr lang="en-US" baseline="0" dirty="0" err="1" smtClean="0"/>
              <a:t>galnd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DBE4FB-4859-4699-B18F-9C05D468EFD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03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1E269-1E7A-4367-8D0D-F9F0A235898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A88A-607C-4105-B5B0-3DCEE1C75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1E269-1E7A-4367-8D0D-F9F0A235898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A88A-607C-4105-B5B0-3DCEE1C75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1E269-1E7A-4367-8D0D-F9F0A235898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A88A-607C-4105-B5B0-3DCEE1C75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1E269-1E7A-4367-8D0D-F9F0A235898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A88A-607C-4105-B5B0-3DCEE1C75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1E269-1E7A-4367-8D0D-F9F0A235898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A88A-607C-4105-B5B0-3DCEE1C75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1E269-1E7A-4367-8D0D-F9F0A235898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A88A-607C-4105-B5B0-3DCEE1C75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1E269-1E7A-4367-8D0D-F9F0A235898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A88A-607C-4105-B5B0-3DCEE1C75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1E269-1E7A-4367-8D0D-F9F0A235898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A88A-607C-4105-B5B0-3DCEE1C75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1E269-1E7A-4367-8D0D-F9F0A235898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A88A-607C-4105-B5B0-3DCEE1C75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1E269-1E7A-4367-8D0D-F9F0A235898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A88A-607C-4105-B5B0-3DCEE1C75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1E269-1E7A-4367-8D0D-F9F0A235898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A88A-607C-4105-B5B0-3DCEE1C75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1E269-1E7A-4367-8D0D-F9F0A235898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9A88A-607C-4105-B5B0-3DCEE1C75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Calcium &amp; Iron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NUTD 334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Calcium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Calcium as signaling molecule</a:t>
            </a:r>
          </a:p>
          <a:p>
            <a:pPr lvl="1"/>
            <a:r>
              <a:rPr lang="en-US" dirty="0" smtClean="0"/>
              <a:t>Entry of calcium into beta cell releases insulin</a:t>
            </a:r>
          </a:p>
          <a:p>
            <a:pPr lvl="1"/>
            <a:r>
              <a:rPr lang="en-US" dirty="0" smtClean="0"/>
              <a:t>Entry of calcium into muscle cells causes its contraction</a:t>
            </a:r>
          </a:p>
          <a:p>
            <a:pPr lvl="1"/>
            <a:r>
              <a:rPr lang="en-US" dirty="0" smtClean="0"/>
              <a:t>Calcium release can result in neurotransmitter release by nerve cells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Calcium homeostasis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Calcium serum </a:t>
            </a:r>
            <a:r>
              <a:rPr lang="en-US" dirty="0" err="1" smtClean="0"/>
              <a:t>conceternation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9 to 10 mg/dl</a:t>
            </a:r>
          </a:p>
          <a:p>
            <a:pPr lvl="1"/>
            <a:r>
              <a:rPr lang="en-US" dirty="0" smtClean="0"/>
              <a:t>Regulated by parathyroid and </a:t>
            </a:r>
            <a:r>
              <a:rPr lang="en-US" dirty="0" err="1" smtClean="0"/>
              <a:t>calcintonin</a:t>
            </a:r>
            <a:r>
              <a:rPr lang="en-US" dirty="0" smtClean="0"/>
              <a:t> hormones</a:t>
            </a:r>
          </a:p>
          <a:p>
            <a:pPr lvl="1"/>
            <a:r>
              <a:rPr lang="en-US" dirty="0" err="1" smtClean="0"/>
              <a:t>Parathyroids</a:t>
            </a:r>
            <a:r>
              <a:rPr lang="en-US" dirty="0" smtClean="0"/>
              <a:t> hormone release when Ca serum concentration drops</a:t>
            </a:r>
          </a:p>
          <a:p>
            <a:pPr lvl="1"/>
            <a:r>
              <a:rPr lang="en-US" dirty="0" err="1" smtClean="0"/>
              <a:t>Calcitonin</a:t>
            </a:r>
            <a:r>
              <a:rPr lang="en-US" dirty="0" smtClean="0"/>
              <a:t> hormone releases when Ca serum </a:t>
            </a:r>
            <a:r>
              <a:rPr lang="en-US" dirty="0" err="1" smtClean="0"/>
              <a:t>conctenration</a:t>
            </a:r>
            <a:r>
              <a:rPr lang="en-US" dirty="0" smtClean="0"/>
              <a:t> rises</a:t>
            </a:r>
          </a:p>
          <a:p>
            <a:r>
              <a:rPr lang="en-US" dirty="0" smtClean="0"/>
              <a:t>Calcium enters the cells through </a:t>
            </a:r>
            <a:r>
              <a:rPr lang="en-US" dirty="0" err="1" smtClean="0"/>
              <a:t>ligand</a:t>
            </a:r>
            <a:r>
              <a:rPr lang="en-US" dirty="0" smtClean="0"/>
              <a:t> gated channels, and voltage gated channel</a:t>
            </a:r>
          </a:p>
          <a:p>
            <a:r>
              <a:rPr lang="en-US" dirty="0" smtClean="0"/>
              <a:t>Calcium exit cells through sodium calcium exchanger, ATP dependent calcium channels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948" y="0"/>
            <a:ext cx="5673675" cy="68580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factors that affect calcium regulation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l" rtl="0"/>
            <a:r>
              <a:rPr lang="en-US" dirty="0" smtClean="0"/>
              <a:t>Glucocorticoids</a:t>
            </a:r>
          </a:p>
          <a:p>
            <a:pPr lvl="2" algn="l" rtl="0"/>
            <a:r>
              <a:rPr lang="en-US" dirty="0" smtClean="0"/>
              <a:t>Reduces Ca absorption</a:t>
            </a:r>
            <a:endParaRPr lang="en-US" dirty="0"/>
          </a:p>
          <a:p>
            <a:pPr lvl="1" algn="l" rtl="0"/>
            <a:endParaRPr lang="en-US" dirty="0" smtClean="0"/>
          </a:p>
          <a:p>
            <a:pPr algn="l" rtl="0"/>
            <a:r>
              <a:rPr lang="en-US" dirty="0" smtClean="0"/>
              <a:t>Estrogen</a:t>
            </a:r>
            <a:endParaRPr lang="en-US" dirty="0"/>
          </a:p>
          <a:p>
            <a:pPr lvl="1" algn="l" rtl="0"/>
            <a:r>
              <a:rPr lang="en-US" dirty="0" smtClean="0"/>
              <a:t>Required in narrow limits</a:t>
            </a:r>
          </a:p>
          <a:p>
            <a:pPr lvl="1" algn="l" rtl="0"/>
            <a:r>
              <a:rPr lang="en-US" dirty="0" smtClean="0"/>
              <a:t>Menopause decrease Estrogen level resulting in BMD loss</a:t>
            </a:r>
          </a:p>
          <a:p>
            <a:pPr lvl="1" algn="l" rtl="0"/>
            <a:r>
              <a:rPr lang="en-US" dirty="0" smtClean="0"/>
              <a:t>Hormone Replacement therapy reduces BMD loss</a:t>
            </a:r>
          </a:p>
          <a:p>
            <a:pPr lvl="1" algn="l" rtl="0"/>
            <a:endParaRPr lang="en-US" dirty="0"/>
          </a:p>
          <a:p>
            <a:pPr algn="l" rtl="0"/>
            <a:r>
              <a:rPr lang="en-US" dirty="0" smtClean="0"/>
              <a:t>T3 &amp; T4</a:t>
            </a:r>
          </a:p>
          <a:p>
            <a:pPr lvl="1" algn="l" rtl="0"/>
            <a:r>
              <a:rPr lang="en-US" dirty="0" smtClean="0"/>
              <a:t>Stimulate bone loss</a:t>
            </a:r>
            <a:r>
              <a:rPr lang="en-US" dirty="0" smtClean="0">
                <a:sym typeface="Wingdings" panose="05000000000000000000" pitchFamily="2" charset="2"/>
              </a:rPr>
              <a:t>, hyperthyroidism? </a:t>
            </a:r>
          </a:p>
          <a:p>
            <a:pPr lvl="1" algn="l" rtl="0"/>
            <a:endParaRPr lang="en-US" dirty="0">
              <a:sym typeface="Wingdings" panose="05000000000000000000" pitchFamily="2" charset="2"/>
            </a:endParaRPr>
          </a:p>
          <a:p>
            <a:pPr algn="l" rtl="0"/>
            <a:r>
              <a:rPr lang="en-US" dirty="0" smtClean="0">
                <a:sym typeface="Wingdings" panose="05000000000000000000" pitchFamily="2" charset="2"/>
              </a:rPr>
              <a:t>Growth Hormone</a:t>
            </a:r>
          </a:p>
          <a:p>
            <a:pPr lvl="1" algn="l" rtl="0"/>
            <a:r>
              <a:rPr lang="en-US" dirty="0" smtClean="0"/>
              <a:t>Improves cartilage formation on bones (IFG)</a:t>
            </a:r>
          </a:p>
          <a:p>
            <a:pPr lvl="1" algn="l" rtl="0"/>
            <a:r>
              <a:rPr lang="en-US" dirty="0" smtClean="0"/>
              <a:t>Can increase vitamin D synthesis in the kidneys so increases Ca absorption </a:t>
            </a:r>
          </a:p>
          <a:p>
            <a:pPr lvl="1"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56516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Nutrient interaction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 rtl="0"/>
            <a:r>
              <a:rPr lang="en-US" dirty="0" smtClean="0"/>
              <a:t>Dietary Fiber</a:t>
            </a:r>
          </a:p>
          <a:p>
            <a:pPr lvl="1" algn="l" rtl="0"/>
            <a:r>
              <a:rPr lang="en-US" dirty="0" smtClean="0"/>
              <a:t>Bacterial growth and binding of Calcium</a:t>
            </a:r>
          </a:p>
          <a:p>
            <a:pPr lvl="1" algn="l" rtl="0"/>
            <a:r>
              <a:rPr lang="en-US" dirty="0" smtClean="0"/>
              <a:t>Decrease intestinal transit time</a:t>
            </a:r>
          </a:p>
          <a:p>
            <a:pPr algn="l" rtl="0"/>
            <a:r>
              <a:rPr lang="en-US" dirty="0" smtClean="0"/>
              <a:t>Phytates and Oxalates</a:t>
            </a:r>
          </a:p>
          <a:p>
            <a:pPr lvl="1" algn="l" rtl="0"/>
            <a:r>
              <a:rPr lang="en-US" dirty="0" smtClean="0"/>
              <a:t>Bind calcium</a:t>
            </a:r>
          </a:p>
          <a:p>
            <a:pPr algn="l" rtl="0"/>
            <a:r>
              <a:rPr lang="en-US" dirty="0" smtClean="0"/>
              <a:t>Caffeine</a:t>
            </a:r>
          </a:p>
          <a:p>
            <a:pPr lvl="1" algn="l" rtl="0"/>
            <a:r>
              <a:rPr lang="en-US" dirty="0" smtClean="0"/>
              <a:t>Reduces absorption and reabsorption </a:t>
            </a:r>
          </a:p>
          <a:p>
            <a:pPr lvl="1" algn="l" rtl="0"/>
            <a:r>
              <a:rPr lang="en-US" dirty="0" smtClean="0"/>
              <a:t>Increases excretion by 10 mg</a:t>
            </a:r>
          </a:p>
          <a:p>
            <a:pPr algn="l" rtl="0"/>
            <a:r>
              <a:rPr lang="en-US" dirty="0" smtClean="0"/>
              <a:t>Zn (reduces), P (reduces), Iron (reduces), Mg (improves), Lactose (improves), fat (reduces), protein (increases calcium excretion), sulfate amino acids, alcohol (reduces and increase loss), smoking (reduces) , and frequent meals (increases)</a:t>
            </a:r>
          </a:p>
          <a:p>
            <a:pPr lvl="1"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74490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that affect Calcium Absorption </a:t>
            </a:r>
            <a:endParaRPr lang="ar-S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9313711"/>
              </p:ext>
            </p:extLst>
          </p:nvPr>
        </p:nvGraphicFramePr>
        <p:xfrm>
          <a:off x="1524000" y="1996440"/>
          <a:ext cx="6654118" cy="28651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20882"/>
                <a:gridCol w="3633236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Decrease</a:t>
                      </a:r>
                      <a:endParaRPr lang="ar-SA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Increase</a:t>
                      </a:r>
                      <a:endParaRPr lang="ar-SA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Menopause</a:t>
                      </a:r>
                      <a:endParaRPr lang="ar-SA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Lactation</a:t>
                      </a:r>
                      <a:endParaRPr lang="ar-SA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Aging</a:t>
                      </a:r>
                      <a:endParaRPr lang="ar-SA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Low serum Calcium</a:t>
                      </a:r>
                      <a:endParaRPr lang="ar-SA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Achlorhydria</a:t>
                      </a:r>
                      <a:endParaRPr lang="ar-SA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Pregnancy</a:t>
                      </a:r>
                      <a:endParaRPr lang="ar-SA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Vitamin D deficiency or insufficiency</a:t>
                      </a:r>
                      <a:endParaRPr lang="ar-SA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Hyper and normal</a:t>
                      </a:r>
                      <a:r>
                        <a:rPr lang="en-US" baseline="0" dirty="0" smtClean="0"/>
                        <a:t> vitamin D status</a:t>
                      </a:r>
                      <a:endParaRPr lang="ar-SA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Rapid</a:t>
                      </a:r>
                      <a:r>
                        <a:rPr lang="en-US" baseline="0" dirty="0" smtClean="0"/>
                        <a:t> intestinal transit time</a:t>
                      </a:r>
                      <a:endParaRPr lang="ar-SA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ar-SA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marL="68580" marR="6858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6566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and 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Hypercalcemia</a:t>
            </a:r>
          </a:p>
          <a:p>
            <a:pPr lvl="1"/>
            <a:r>
              <a:rPr lang="en-US" dirty="0" smtClean="0"/>
              <a:t>Osteoclasts overgrowth</a:t>
            </a:r>
          </a:p>
          <a:p>
            <a:pPr lvl="1"/>
            <a:r>
              <a:rPr lang="en-US" dirty="0" smtClean="0"/>
              <a:t>Excess vitamin D </a:t>
            </a:r>
          </a:p>
          <a:p>
            <a:pPr lvl="1"/>
            <a:r>
              <a:rPr lang="en-US" dirty="0" err="1" smtClean="0"/>
              <a:t>Dieuretics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Hyperparathyrodism</a:t>
            </a:r>
            <a:endParaRPr lang="en-US" dirty="0" smtClean="0"/>
          </a:p>
          <a:p>
            <a:r>
              <a:rPr lang="en-US" dirty="0" smtClean="0"/>
              <a:t>Hypocalcemia</a:t>
            </a:r>
          </a:p>
          <a:p>
            <a:pPr lvl="1"/>
            <a:r>
              <a:rPr lang="en-US" dirty="0" smtClean="0"/>
              <a:t>Low vitamin D</a:t>
            </a:r>
          </a:p>
          <a:p>
            <a:pPr lvl="1"/>
            <a:r>
              <a:rPr lang="en-US" dirty="0" err="1" smtClean="0"/>
              <a:t>Hypoparathyrodism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Iron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Iron in food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Heme iron </a:t>
            </a:r>
          </a:p>
          <a:p>
            <a:pPr lvl="1"/>
            <a:r>
              <a:rPr lang="en-US" dirty="0" smtClean="0"/>
              <a:t>Red meat, organ meat</a:t>
            </a:r>
          </a:p>
          <a:p>
            <a:pPr lvl="1"/>
            <a:r>
              <a:rPr lang="en-US" dirty="0" smtClean="0"/>
              <a:t>Ferrous form </a:t>
            </a:r>
          </a:p>
          <a:p>
            <a:pPr lvl="1"/>
            <a:r>
              <a:rPr lang="en-US" dirty="0" smtClean="0"/>
              <a:t>Better bioavailability</a:t>
            </a:r>
          </a:p>
          <a:p>
            <a:r>
              <a:rPr lang="en-US" dirty="0" smtClean="0"/>
              <a:t>Non heme iron</a:t>
            </a:r>
          </a:p>
          <a:p>
            <a:pPr lvl="1"/>
            <a:r>
              <a:rPr lang="en-US" dirty="0" smtClean="0"/>
              <a:t>Plant based</a:t>
            </a:r>
          </a:p>
          <a:p>
            <a:pPr lvl="1"/>
            <a:r>
              <a:rPr lang="en-US" dirty="0" smtClean="0"/>
              <a:t>Ferric form that needs to be converted to Ferrous form for absorption (can you know which vitamin help this process?)</a:t>
            </a:r>
          </a:p>
          <a:p>
            <a:pPr lvl="1"/>
            <a:r>
              <a:rPr lang="en-US" dirty="0" smtClean="0"/>
              <a:t>Less bioavailability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Iron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Stored in liver in </a:t>
            </a:r>
            <a:r>
              <a:rPr lang="en-US" dirty="0" err="1" smtClean="0"/>
              <a:t>Ferritin</a:t>
            </a:r>
            <a:r>
              <a:rPr lang="en-US" dirty="0" smtClean="0"/>
              <a:t> protein</a:t>
            </a:r>
          </a:p>
          <a:p>
            <a:pPr lvl="1"/>
            <a:r>
              <a:rPr lang="en-US" dirty="0" err="1" smtClean="0"/>
              <a:t>Ferritin</a:t>
            </a:r>
            <a:r>
              <a:rPr lang="en-US" dirty="0" smtClean="0"/>
              <a:t> can be measured in blood</a:t>
            </a:r>
          </a:p>
          <a:p>
            <a:r>
              <a:rPr lang="en-US" dirty="0" smtClean="0"/>
              <a:t>Iron </a:t>
            </a:r>
            <a:r>
              <a:rPr lang="en-US" dirty="0" err="1" smtClean="0"/>
              <a:t>trasported</a:t>
            </a:r>
            <a:r>
              <a:rPr lang="en-US" dirty="0" smtClean="0"/>
              <a:t> in the blood via transferrin protein</a:t>
            </a:r>
          </a:p>
          <a:p>
            <a:r>
              <a:rPr lang="en-US" dirty="0" smtClean="0"/>
              <a:t>Once absorbed it is </a:t>
            </a:r>
            <a:r>
              <a:rPr lang="en-US" dirty="0" err="1" smtClean="0"/>
              <a:t>devliered</a:t>
            </a:r>
            <a:r>
              <a:rPr lang="en-US" dirty="0" smtClean="0"/>
              <a:t> to the liver for storage or release</a:t>
            </a:r>
            <a:endParaRPr lang="en-US" dirty="0"/>
          </a:p>
          <a:p>
            <a:r>
              <a:rPr lang="en-US" dirty="0" smtClean="0"/>
              <a:t>When released it is </a:t>
            </a:r>
            <a:r>
              <a:rPr lang="en-US" dirty="0" err="1" smtClean="0"/>
              <a:t>devliered</a:t>
            </a:r>
            <a:r>
              <a:rPr lang="en-US" dirty="0" smtClean="0"/>
              <a:t> to the bone marrow for </a:t>
            </a:r>
            <a:r>
              <a:rPr lang="en-US" dirty="0" err="1" smtClean="0"/>
              <a:t>heamoglobulic</a:t>
            </a:r>
            <a:r>
              <a:rPr lang="en-US" dirty="0" smtClean="0"/>
              <a:t> </a:t>
            </a:r>
            <a:r>
              <a:rPr lang="en-US" dirty="0" err="1" smtClean="0"/>
              <a:t>syntheis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Present in many foods</a:t>
            </a:r>
          </a:p>
          <a:p>
            <a:r>
              <a:rPr lang="en-US" dirty="0" smtClean="0"/>
              <a:t>We hear a lot about dairy products</a:t>
            </a:r>
          </a:p>
          <a:p>
            <a:pPr lvl="1"/>
            <a:r>
              <a:rPr lang="en-US" dirty="0" smtClean="0"/>
              <a:t>Its true because it’s the most bioavailable</a:t>
            </a:r>
          </a:p>
          <a:p>
            <a:pPr lvl="1"/>
            <a:r>
              <a:rPr lang="en-US" dirty="0" smtClean="0"/>
              <a:t>Most foods that we eat including sweets consist of milk</a:t>
            </a:r>
          </a:p>
          <a:p>
            <a:r>
              <a:rPr lang="en-US" dirty="0" smtClean="0"/>
              <a:t>Calcium present in many other foods but </a:t>
            </a:r>
          </a:p>
          <a:p>
            <a:pPr lvl="1"/>
            <a:r>
              <a:rPr lang="en-US" dirty="0" smtClean="0"/>
              <a:t>Bioavailability is not as good as dairy products</a:t>
            </a:r>
          </a:p>
          <a:p>
            <a:pPr lvl="1"/>
            <a:r>
              <a:rPr lang="en-US" dirty="0" smtClean="0"/>
              <a:t>Its bioavailability affected by phytates (in whole grains) &amp; phytates (in green leafy vegetables)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Iron </a:t>
            </a:r>
            <a:r>
              <a:rPr lang="en-US" dirty="0" err="1" smtClean="0"/>
              <a:t>recylce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3 to 4 months red blood cells are broken down in the spleen</a:t>
            </a:r>
          </a:p>
          <a:p>
            <a:r>
              <a:rPr lang="en-US" dirty="0" smtClean="0"/>
              <a:t>Iron released is then transported to the liver for storage or release again.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Iron absorption regulation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liver iron </a:t>
            </a:r>
            <a:r>
              <a:rPr lang="en-US" dirty="0" err="1" smtClean="0"/>
              <a:t>stroes</a:t>
            </a:r>
            <a:r>
              <a:rPr lang="en-US" dirty="0" smtClean="0"/>
              <a:t> are high hepcidin is released by the liver to the intestine</a:t>
            </a:r>
          </a:p>
          <a:p>
            <a:pPr lvl="1"/>
            <a:r>
              <a:rPr lang="en-US" dirty="0" smtClean="0"/>
              <a:t>Iron </a:t>
            </a:r>
            <a:r>
              <a:rPr lang="en-US" dirty="0" err="1" smtClean="0"/>
              <a:t>abosrbed</a:t>
            </a:r>
            <a:r>
              <a:rPr lang="en-US" dirty="0" smtClean="0"/>
              <a:t> in intestinal cells is not integrated into transferrin</a:t>
            </a:r>
          </a:p>
          <a:p>
            <a:pPr lvl="1"/>
            <a:r>
              <a:rPr lang="en-US" dirty="0" smtClean="0"/>
              <a:t>Once intestinal cells die iron is excreted with faeces</a:t>
            </a:r>
          </a:p>
          <a:p>
            <a:r>
              <a:rPr lang="en-US" dirty="0" smtClean="0"/>
              <a:t>When liver iron stores are low hepcidin release is low</a:t>
            </a:r>
            <a:endParaRPr lang="en-US" dirty="0"/>
          </a:p>
          <a:p>
            <a:pPr lvl="1"/>
            <a:r>
              <a:rPr lang="en-US" dirty="0" smtClean="0"/>
              <a:t>Iron absorbed in intestinal cells is bound to transferrin and ready for absorption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Iron and RB cells synthesis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ron-absorption-from-the-di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9181" y="1676400"/>
            <a:ext cx="8708571" cy="42672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Iron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Oxygen transport via haemoglobulin</a:t>
            </a:r>
          </a:p>
          <a:p>
            <a:r>
              <a:rPr lang="en-US" dirty="0" smtClean="0"/>
              <a:t>Myoglobulin protein in the muscle that stores oxygen</a:t>
            </a:r>
          </a:p>
          <a:p>
            <a:r>
              <a:rPr lang="en-US" dirty="0" smtClean="0"/>
              <a:t>Cytochrome enzyme required in metabolic activities for the release of energy</a:t>
            </a:r>
            <a:endParaRPr lang="en-US" dirty="0"/>
          </a:p>
          <a:p>
            <a:r>
              <a:rPr lang="en-US" dirty="0" smtClean="0"/>
              <a:t>Required in Chromatin which is found nucleus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and 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Iron </a:t>
            </a:r>
            <a:r>
              <a:rPr lang="en-US" dirty="0" err="1" smtClean="0"/>
              <a:t>defeciency</a:t>
            </a:r>
            <a:r>
              <a:rPr lang="en-US" dirty="0" smtClean="0"/>
              <a:t> anemia</a:t>
            </a:r>
          </a:p>
          <a:p>
            <a:pPr lvl="1"/>
            <a:r>
              <a:rPr lang="en-US" dirty="0" smtClean="0"/>
              <a:t>Microcytic and </a:t>
            </a:r>
            <a:r>
              <a:rPr lang="en-US" dirty="0" err="1" smtClean="0"/>
              <a:t>hyprchromic</a:t>
            </a:r>
            <a:r>
              <a:rPr lang="en-US" dirty="0" smtClean="0"/>
              <a:t> cell </a:t>
            </a:r>
          </a:p>
          <a:p>
            <a:pPr lvl="1"/>
            <a:r>
              <a:rPr lang="en-US" dirty="0" smtClean="0"/>
              <a:t>Iron poor diets, bleeding, and infections could be causes </a:t>
            </a:r>
          </a:p>
          <a:p>
            <a:pPr lvl="1"/>
            <a:r>
              <a:rPr lang="en-US" dirty="0" smtClean="0"/>
              <a:t>Symptoms range from </a:t>
            </a:r>
          </a:p>
          <a:p>
            <a:r>
              <a:rPr lang="en-US" dirty="0" smtClean="0"/>
              <a:t>Haemochromatosis</a:t>
            </a:r>
          </a:p>
          <a:p>
            <a:pPr lvl="1"/>
            <a:r>
              <a:rPr lang="en-US" dirty="0" smtClean="0"/>
              <a:t>When hepcidin production is low due </a:t>
            </a:r>
            <a:r>
              <a:rPr lang="en-US" dirty="0" err="1" smtClean="0"/>
              <a:t>ot</a:t>
            </a:r>
            <a:r>
              <a:rPr lang="en-US" dirty="0" smtClean="0"/>
              <a:t> liver damage</a:t>
            </a:r>
          </a:p>
          <a:p>
            <a:pPr lvl="1"/>
            <a:r>
              <a:rPr lang="en-US" dirty="0" smtClean="0"/>
              <a:t>Iron absorption is very high leading to excess iron in blood</a:t>
            </a:r>
          </a:p>
          <a:p>
            <a:pPr lvl="1"/>
            <a:r>
              <a:rPr lang="en-US" dirty="0" smtClean="0"/>
              <a:t>Treatment is with blood donation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Calcium Distribution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86200" cy="4351338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US" dirty="0" smtClean="0"/>
              <a:t>Most abundant mineral in the body </a:t>
            </a:r>
          </a:p>
          <a:p>
            <a:pPr algn="l" rtl="0"/>
            <a:r>
              <a:rPr lang="en-US" dirty="0" smtClean="0"/>
              <a:t>Structural role in bone mineral/ teeth </a:t>
            </a:r>
          </a:p>
          <a:p>
            <a:pPr algn="l" rtl="0"/>
            <a:r>
              <a:rPr lang="en-US" dirty="0" smtClean="0"/>
              <a:t>99% of body’s Ca is found in bone and teeth </a:t>
            </a:r>
          </a:p>
          <a:p>
            <a:pPr algn="l" rtl="0"/>
            <a:r>
              <a:rPr lang="en-US" dirty="0" smtClean="0"/>
              <a:t>Mineral component of bone is mainly Ca and P (hydroxyapatite)</a:t>
            </a:r>
          </a:p>
          <a:p>
            <a:pPr algn="l" rtl="0"/>
            <a:r>
              <a:rPr lang="en-US" dirty="0" smtClean="0"/>
              <a:t>1% is found in the blood and soft tissue (see image)</a:t>
            </a:r>
            <a:endParaRPr lang="ar-SA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905000"/>
            <a:ext cx="4297768" cy="3894273"/>
          </a:xfrm>
        </p:spPr>
      </p:pic>
    </p:spTree>
    <p:extLst>
      <p:ext uri="{BB962C8B-B14F-4D97-AF65-F5344CB8AC3E}">
        <p14:creationId xmlns:p14="http://schemas.microsoft.com/office/powerpoint/2010/main" val="1267037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Digestion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2946" y="1825625"/>
            <a:ext cx="3886200" cy="4351338"/>
          </a:xfrm>
        </p:spPr>
        <p:txBody>
          <a:bodyPr/>
          <a:lstStyle/>
          <a:p>
            <a:pPr algn="l" rtl="0"/>
            <a:r>
              <a:rPr lang="en-US" dirty="0" smtClean="0"/>
              <a:t>Absorbed in all parts of the intestine</a:t>
            </a:r>
          </a:p>
          <a:p>
            <a:pPr marL="0" indent="0" algn="l" rtl="0">
              <a:buNone/>
            </a:pPr>
            <a:endParaRPr lang="en-US" dirty="0" smtClean="0"/>
          </a:p>
          <a:p>
            <a:pPr algn="l" rtl="0"/>
            <a:r>
              <a:rPr lang="en-US" dirty="0" smtClean="0"/>
              <a:t>Acidic pH increases absorption</a:t>
            </a:r>
          </a:p>
          <a:p>
            <a:pPr marL="0" indent="0" algn="l" rtl="0">
              <a:buNone/>
            </a:pPr>
            <a:endParaRPr lang="en-US" dirty="0" smtClean="0"/>
          </a:p>
          <a:p>
            <a:pPr algn="l" rtl="0"/>
            <a:r>
              <a:rPr lang="en-US" dirty="0" smtClean="0"/>
              <a:t>Calcium bone deposition is limited by age</a:t>
            </a:r>
          </a:p>
          <a:p>
            <a:pPr algn="l" rtl="0"/>
            <a:endParaRPr lang="ar-SA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1283" y="1459540"/>
            <a:ext cx="3351102" cy="5083508"/>
          </a:xfrm>
        </p:spPr>
      </p:pic>
    </p:spTree>
    <p:extLst>
      <p:ext uri="{BB962C8B-B14F-4D97-AF65-F5344CB8AC3E}">
        <p14:creationId xmlns:p14="http://schemas.microsoft.com/office/powerpoint/2010/main" val="4199848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Intestinal absorption mechanism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Active transport </a:t>
            </a:r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Para cellular</a:t>
            </a:r>
            <a:endParaRPr lang="ar-SA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6194" y="1662874"/>
            <a:ext cx="4209156" cy="4890326"/>
          </a:xfrm>
        </p:spPr>
      </p:pic>
    </p:spTree>
    <p:extLst>
      <p:ext uri="{BB962C8B-B14F-4D97-AF65-F5344CB8AC3E}">
        <p14:creationId xmlns:p14="http://schemas.microsoft.com/office/powerpoint/2010/main" val="2806935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Transport in Blood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Transport of Ca in </a:t>
            </a:r>
            <a:r>
              <a:rPr lang="en-US" dirty="0" smtClean="0"/>
              <a:t>Blood</a:t>
            </a:r>
          </a:p>
          <a:p>
            <a:pPr algn="l" rtl="0"/>
            <a:r>
              <a:rPr lang="en-US" dirty="0" smtClean="0"/>
              <a:t>Serum </a:t>
            </a:r>
            <a:r>
              <a:rPr lang="en-US" dirty="0"/>
              <a:t>Ca: 8.8 -10.8 mg/dL </a:t>
            </a:r>
          </a:p>
          <a:p>
            <a:pPr algn="l" rtl="0"/>
            <a:r>
              <a:rPr lang="en-US" dirty="0" smtClean="0"/>
              <a:t>Transported </a:t>
            </a:r>
            <a:r>
              <a:rPr lang="en-US" dirty="0"/>
              <a:t>in blood in following 3 forms: </a:t>
            </a:r>
            <a:endParaRPr lang="en-US" dirty="0" smtClean="0"/>
          </a:p>
          <a:p>
            <a:pPr lvl="1" algn="l" rtl="0"/>
            <a:r>
              <a:rPr lang="en-US" dirty="0" smtClean="0"/>
              <a:t>Free </a:t>
            </a:r>
            <a:r>
              <a:rPr lang="en-US" dirty="0"/>
              <a:t>(ionized): 50% </a:t>
            </a:r>
            <a:endParaRPr lang="en-US" dirty="0" smtClean="0"/>
          </a:p>
          <a:p>
            <a:pPr lvl="1" algn="l" rtl="0"/>
            <a:r>
              <a:rPr lang="en-US" dirty="0" smtClean="0"/>
              <a:t>Bound </a:t>
            </a:r>
            <a:r>
              <a:rPr lang="en-US" dirty="0"/>
              <a:t>to proteins: 40% </a:t>
            </a:r>
            <a:endParaRPr lang="en-US" dirty="0" smtClean="0"/>
          </a:p>
          <a:p>
            <a:pPr lvl="2" algn="l" rtl="0"/>
            <a:r>
              <a:rPr lang="en-US" dirty="0" smtClean="0"/>
              <a:t>Mainly</a:t>
            </a:r>
            <a:r>
              <a:rPr lang="en-US" dirty="0"/>
              <a:t>: albumin and pre-albumin </a:t>
            </a:r>
            <a:endParaRPr lang="en-US" dirty="0" smtClean="0"/>
          </a:p>
          <a:p>
            <a:pPr lvl="1" algn="l" rtl="0"/>
            <a:r>
              <a:rPr lang="en-US" dirty="0" smtClean="0"/>
              <a:t>Complexed </a:t>
            </a:r>
            <a:r>
              <a:rPr lang="en-US" dirty="0"/>
              <a:t>with sulfate, phosphate and citrate:10%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215301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Excretion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50</a:t>
            </a:r>
            <a:r>
              <a:rPr lang="en-US" dirty="0"/>
              <a:t>% of ingested Ca is excreted in </a:t>
            </a:r>
            <a:r>
              <a:rPr lang="en-US" dirty="0" smtClean="0"/>
              <a:t>urine/d</a:t>
            </a:r>
          </a:p>
          <a:p>
            <a:pPr algn="l" rtl="0"/>
            <a:r>
              <a:rPr lang="en-US" dirty="0" smtClean="0"/>
              <a:t>Equivalent </a:t>
            </a:r>
            <a:r>
              <a:rPr lang="en-US" dirty="0"/>
              <a:t>amount is secreted into the intestine/ joins unabsorbed Ca in feces </a:t>
            </a:r>
            <a:endParaRPr lang="en-US" dirty="0" smtClean="0"/>
          </a:p>
          <a:p>
            <a:pPr algn="l" rtl="0"/>
            <a:r>
              <a:rPr lang="en-US" dirty="0" smtClean="0"/>
              <a:t>Skin- </a:t>
            </a:r>
            <a:r>
              <a:rPr lang="en-US" dirty="0"/>
              <a:t>in sweat/ skin exfoliation: 15mg/d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65450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Calcium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Calcium is required in </a:t>
            </a:r>
          </a:p>
          <a:p>
            <a:pPr lvl="1"/>
            <a:r>
              <a:rPr lang="en-US" dirty="0" smtClean="0"/>
              <a:t>1000 mg/day for adults</a:t>
            </a:r>
          </a:p>
          <a:p>
            <a:pPr lvl="1"/>
            <a:r>
              <a:rPr lang="en-US" dirty="0" smtClean="0"/>
              <a:t>1200 mg/day for the </a:t>
            </a:r>
            <a:r>
              <a:rPr lang="en-US" dirty="0" err="1" smtClean="0"/>
              <a:t>elederly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Not meeting those needs overtime (not instant) may lead to osteoporosis</a:t>
            </a:r>
          </a:p>
          <a:p>
            <a:endParaRPr lang="en-US" dirty="0"/>
          </a:p>
          <a:p>
            <a:r>
              <a:rPr lang="en-US" dirty="0" smtClean="0"/>
              <a:t>Osteoporosis may lead to brittle bones and increased risk of fractures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Calcium and bone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buNone/>
            </a:pPr>
            <a:endParaRPr lang="en-US" dirty="0"/>
          </a:p>
          <a:p>
            <a:r>
              <a:rPr lang="en-US" dirty="0" err="1" smtClean="0"/>
              <a:t>Osteoblasts</a:t>
            </a:r>
            <a:endParaRPr lang="en-US" dirty="0" smtClean="0"/>
          </a:p>
          <a:p>
            <a:pPr lvl="1"/>
            <a:r>
              <a:rPr lang="en-US" dirty="0" smtClean="0"/>
              <a:t>Synthesize bone tissue </a:t>
            </a:r>
          </a:p>
          <a:p>
            <a:r>
              <a:rPr lang="en-US" dirty="0" smtClean="0"/>
              <a:t>Osteoclasts</a:t>
            </a:r>
          </a:p>
          <a:p>
            <a:pPr lvl="1"/>
            <a:r>
              <a:rPr lang="en-US" dirty="0" smtClean="0"/>
              <a:t>Eats out bones and release calcium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848</Words>
  <Application>Microsoft Office PowerPoint</Application>
  <PresentationFormat>On-screen Show (4:3)</PresentationFormat>
  <Paragraphs>158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Times New Roman</vt:lpstr>
      <vt:lpstr>Wingdings</vt:lpstr>
      <vt:lpstr>Office Theme</vt:lpstr>
      <vt:lpstr>Calcium &amp; Iron</vt:lpstr>
      <vt:lpstr>Calcium</vt:lpstr>
      <vt:lpstr>Calcium Distribution </vt:lpstr>
      <vt:lpstr>Digestion</vt:lpstr>
      <vt:lpstr>Intestinal absorption mechanism</vt:lpstr>
      <vt:lpstr>Transport in Blood </vt:lpstr>
      <vt:lpstr> Excretion </vt:lpstr>
      <vt:lpstr>Calcium needs</vt:lpstr>
      <vt:lpstr>Calcium and bone</vt:lpstr>
      <vt:lpstr>Calcium function</vt:lpstr>
      <vt:lpstr>Calcium homeostasis</vt:lpstr>
      <vt:lpstr>PowerPoint Presentation</vt:lpstr>
      <vt:lpstr>Other factors that affect calcium regulation</vt:lpstr>
      <vt:lpstr>Nutrient interaction </vt:lpstr>
      <vt:lpstr>Factors that affect Calcium Absorption </vt:lpstr>
      <vt:lpstr>High and low</vt:lpstr>
      <vt:lpstr>Iron</vt:lpstr>
      <vt:lpstr>Iron in food</vt:lpstr>
      <vt:lpstr>Iron cycle</vt:lpstr>
      <vt:lpstr>Iron recylce</vt:lpstr>
      <vt:lpstr>Iron absorption regulation</vt:lpstr>
      <vt:lpstr>Iron and RB cells synthesis</vt:lpstr>
      <vt:lpstr>Iron function</vt:lpstr>
      <vt:lpstr>High and low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Calcium &amp; Iron</dc:title>
  <dc:creator>HP User</dc:creator>
  <cp:lastModifiedBy>Mohanad M Kafri</cp:lastModifiedBy>
  <cp:revision>20</cp:revision>
  <dcterms:created xsi:type="dcterms:W3CDTF">2020-08-31T08:27:32Z</dcterms:created>
  <dcterms:modified xsi:type="dcterms:W3CDTF">2021-09-18T05:08:18Z</dcterms:modified>
</cp:coreProperties>
</file>