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144000"/>
  <p:embeddedFontLst>
    <p:embeddedFont>
      <p:font typeface="Arial Black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ArialBlack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48000"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12.jpg"/><Relationship Id="rId5" Type="http://schemas.openxmlformats.org/officeDocument/2006/relationships/image" Target="../media/image11.jpg"/><Relationship Id="rId6" Type="http://schemas.openxmlformats.org/officeDocument/2006/relationships/image" Target="../media/image4.png"/><Relationship Id="rId7" Type="http://schemas.openxmlformats.org/officeDocument/2006/relationships/image" Target="../media/image7.jpg"/><Relationship Id="rId8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5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Relationship Id="rId4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g"/><Relationship Id="rId4" Type="http://schemas.openxmlformats.org/officeDocument/2006/relationships/image" Target="../media/image2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Relationship Id="rId4" Type="http://schemas.openxmlformats.org/officeDocument/2006/relationships/image" Target="../media/image2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jpg"/><Relationship Id="rId4" Type="http://schemas.openxmlformats.org/officeDocument/2006/relationships/image" Target="../media/image38.jpg"/><Relationship Id="rId5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2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jpg"/><Relationship Id="rId4" Type="http://schemas.openxmlformats.org/officeDocument/2006/relationships/image" Target="../media/image32.gif"/><Relationship Id="rId5" Type="http://schemas.openxmlformats.org/officeDocument/2006/relationships/image" Target="../media/image36.jpg"/><Relationship Id="rId6" Type="http://schemas.openxmlformats.org/officeDocument/2006/relationships/image" Target="../media/image3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304800" y="533400"/>
            <a:ext cx="8534400" cy="281940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rgbClr val="5D48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INTRODUCTION TO INDUSTRIAL PHARMACY</a:t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2514600" y="4419600"/>
            <a:ext cx="5867400" cy="1752600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Lab Instructors</a:t>
            </a:r>
            <a:endParaRPr/>
          </a:p>
          <a:p>
            <a:pPr indent="0" lvl="0" marL="0" rtl="0" algn="ctr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Assist. Lecturers  Pharmacist </a:t>
            </a:r>
            <a:endParaRPr/>
          </a:p>
          <a:p>
            <a:pPr indent="0" lvl="0" marL="0" rtl="0" algn="ctr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Anas Tarik Nafei </a:t>
            </a:r>
            <a:endParaRPr/>
          </a:p>
          <a:p>
            <a:pPr indent="0" lvl="0" marL="0" rtl="0" algn="ctr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Zainab Hassan Mahdi</a:t>
            </a: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type="title"/>
          </p:nvPr>
        </p:nvSpPr>
        <p:spPr>
          <a:xfrm>
            <a:off x="304800" y="457200"/>
            <a:ext cx="8229600" cy="57943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Equipments used in laboratory </a:t>
            </a:r>
            <a:endParaRPr sz="3200"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182" name="Google Shape;182;p22"/>
          <p:cNvGrpSpPr/>
          <p:nvPr/>
        </p:nvGrpSpPr>
        <p:grpSpPr>
          <a:xfrm>
            <a:off x="277862" y="1905000"/>
            <a:ext cx="8534773" cy="4683221"/>
            <a:chOff x="125462" y="76200"/>
            <a:chExt cx="8534773" cy="4683221"/>
          </a:xfrm>
        </p:grpSpPr>
        <p:sp>
          <p:nvSpPr>
            <p:cNvPr id="183" name="Google Shape;183;p22"/>
            <p:cNvSpPr/>
            <p:nvPr/>
          </p:nvSpPr>
          <p:spPr>
            <a:xfrm>
              <a:off x="3657603" y="1697043"/>
              <a:ext cx="1512911" cy="1240854"/>
            </a:xfrm>
            <a:prstGeom prst="ellipse">
              <a:avLst/>
            </a:prstGeom>
            <a:solidFill>
              <a:srgbClr val="BF504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2"/>
            <p:cNvSpPr txBox="1"/>
            <p:nvPr/>
          </p:nvSpPr>
          <p:spPr>
            <a:xfrm>
              <a:off x="3879164" y="1878762"/>
              <a:ext cx="1069789" cy="877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(1)  Mixers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2"/>
            <p:cNvSpPr/>
            <p:nvPr/>
          </p:nvSpPr>
          <p:spPr>
            <a:xfrm rot="-5363064">
              <a:off x="4355960" y="1365218"/>
              <a:ext cx="132129" cy="42189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2"/>
            <p:cNvSpPr txBox="1"/>
            <p:nvPr/>
          </p:nvSpPr>
          <p:spPr>
            <a:xfrm rot="-5363064">
              <a:off x="4375567" y="1469414"/>
              <a:ext cx="92490" cy="253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2"/>
            <p:cNvSpPr/>
            <p:nvPr/>
          </p:nvSpPr>
          <p:spPr>
            <a:xfrm>
              <a:off x="3091760" y="76200"/>
              <a:ext cx="2678024" cy="1371590"/>
            </a:xfrm>
            <a:prstGeom prst="ellipse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2"/>
            <p:cNvSpPr txBox="1"/>
            <p:nvPr/>
          </p:nvSpPr>
          <p:spPr>
            <a:xfrm>
              <a:off x="3483948" y="277065"/>
              <a:ext cx="1893648" cy="96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Cubic mixer</a:t>
              </a:r>
              <a:endParaRPr/>
            </a:p>
            <a:p>
              <a:pPr indent="-228600" lvl="1" marL="22860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Char char="•"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Dense powder and granules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 rot="-1034352">
              <a:off x="5414133" y="1674828"/>
              <a:ext cx="782281" cy="42189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5EB6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2"/>
            <p:cNvSpPr txBox="1"/>
            <p:nvPr/>
          </p:nvSpPr>
          <p:spPr>
            <a:xfrm rot="-1034352">
              <a:off x="5416976" y="1777961"/>
              <a:ext cx="655714" cy="253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6477002" y="304806"/>
              <a:ext cx="2183233" cy="2067598"/>
            </a:xfrm>
            <a:prstGeom prst="ellipse">
              <a:avLst/>
            </a:prstGeom>
            <a:solidFill>
              <a:srgbClr val="5EB65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2"/>
            <p:cNvSpPr txBox="1"/>
            <p:nvPr/>
          </p:nvSpPr>
          <p:spPr>
            <a:xfrm>
              <a:off x="6796729" y="607599"/>
              <a:ext cx="1543779" cy="1462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Double cone mixer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Char char="•"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Dry and free flowing powders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 rot="1314018">
              <a:off x="5357663" y="2638082"/>
              <a:ext cx="757335" cy="42189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5CB1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2"/>
            <p:cNvSpPr txBox="1"/>
            <p:nvPr/>
          </p:nvSpPr>
          <p:spPr>
            <a:xfrm rot="1314018">
              <a:off x="5362230" y="2698856"/>
              <a:ext cx="630768" cy="253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6324603" y="2514601"/>
              <a:ext cx="2232024" cy="2039108"/>
            </a:xfrm>
            <a:prstGeom prst="ellipse">
              <a:avLst/>
            </a:prstGeom>
            <a:solidFill>
              <a:srgbClr val="5CB1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2"/>
            <p:cNvSpPr txBox="1"/>
            <p:nvPr/>
          </p:nvSpPr>
          <p:spPr>
            <a:xfrm>
              <a:off x="6651475" y="2813221"/>
              <a:ext cx="1578280" cy="1441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V-Shaped mixer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Char char="•"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Non viscous granules or powder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 rot="5320188">
              <a:off x="4359622" y="2858386"/>
              <a:ext cx="143790" cy="42189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5E9B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2"/>
            <p:cNvSpPr txBox="1"/>
            <p:nvPr/>
          </p:nvSpPr>
          <p:spPr>
            <a:xfrm rot="5320188">
              <a:off x="4380690" y="2921201"/>
              <a:ext cx="100653" cy="253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2"/>
            <p:cNvSpPr/>
            <p:nvPr/>
          </p:nvSpPr>
          <p:spPr>
            <a:xfrm>
              <a:off x="3342922" y="3208912"/>
              <a:ext cx="2219677" cy="1550509"/>
            </a:xfrm>
            <a:prstGeom prst="ellipse">
              <a:avLst/>
            </a:prstGeom>
            <a:solidFill>
              <a:srgbClr val="5E9BA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2"/>
            <p:cNvSpPr txBox="1"/>
            <p:nvPr/>
          </p:nvSpPr>
          <p:spPr>
            <a:xfrm>
              <a:off x="3667986" y="3435979"/>
              <a:ext cx="1569549" cy="1096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Z-Shaped mixer 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Char char="•"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Powder and granules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2"/>
            <p:cNvSpPr/>
            <p:nvPr/>
          </p:nvSpPr>
          <p:spPr>
            <a:xfrm rot="9825588">
              <a:off x="2592011" y="2520079"/>
              <a:ext cx="804605" cy="42189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606C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2"/>
            <p:cNvSpPr txBox="1"/>
            <p:nvPr/>
          </p:nvSpPr>
          <p:spPr>
            <a:xfrm rot="-974412">
              <a:off x="2716053" y="2586759"/>
              <a:ext cx="678038" cy="253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138990" y="2451027"/>
              <a:ext cx="2182936" cy="1587574"/>
            </a:xfrm>
            <a:prstGeom prst="ellipse">
              <a:avLst/>
            </a:prstGeom>
            <a:solidFill>
              <a:srgbClr val="606CA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2"/>
            <p:cNvSpPr txBox="1"/>
            <p:nvPr/>
          </p:nvSpPr>
          <p:spPr>
            <a:xfrm>
              <a:off x="458674" y="2683522"/>
              <a:ext cx="1543568" cy="11225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Suppository mixer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2"/>
            <p:cNvSpPr/>
            <p:nvPr/>
          </p:nvSpPr>
          <p:spPr>
            <a:xfrm rot="-9600282">
              <a:off x="2570264" y="1589774"/>
              <a:ext cx="847346" cy="42189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7F63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2"/>
            <p:cNvSpPr txBox="1"/>
            <p:nvPr/>
          </p:nvSpPr>
          <p:spPr>
            <a:xfrm rot="1199718">
              <a:off x="2693016" y="1695791"/>
              <a:ext cx="720779" cy="253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125462" y="348604"/>
              <a:ext cx="2209862" cy="1620804"/>
            </a:xfrm>
            <a:prstGeom prst="ellipse">
              <a:avLst/>
            </a:prstGeom>
            <a:solidFill>
              <a:srgbClr val="7F63A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2"/>
            <p:cNvSpPr txBox="1"/>
            <p:nvPr/>
          </p:nvSpPr>
          <p:spPr>
            <a:xfrm>
              <a:off x="449089" y="585965"/>
              <a:ext cx="1562608" cy="1146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Ribbon mixer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Char char="•"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Wet granulation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22"/>
          <p:cNvSpPr/>
          <p:nvPr/>
        </p:nvSpPr>
        <p:spPr>
          <a:xfrm>
            <a:off x="1295400" y="1143000"/>
            <a:ext cx="3886200" cy="584775"/>
          </a:xfrm>
          <a:prstGeom prst="rect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1st: Tablet equipment </a:t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ms-group.net/images/pH_pt_cube.jpg" id="214" name="Google Shape;21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98" y="160337"/>
            <a:ext cx="3124200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kemutecusa.com/assets/content/images/products/double%20cone%20mixers/Blender01.jpg" id="215" name="Google Shape;21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7396" y="160338"/>
            <a:ext cx="2667000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pulverisermachine.com/photo/pl501643-vacume_pump_w2_ch_v_series_high_efficiency_blender_stainless_steel_pharma_mixer_for_mixing_of_dry_granulate.jpg" id="216" name="Google Shape;21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3600" y="149774"/>
            <a:ext cx="2898775" cy="339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3"/>
          <p:cNvSpPr/>
          <p:nvPr/>
        </p:nvSpPr>
        <p:spPr>
          <a:xfrm>
            <a:off x="4443413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3"/>
          <p:cNvSpPr/>
          <p:nvPr/>
        </p:nvSpPr>
        <p:spPr>
          <a:xfrm>
            <a:off x="4595813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4748213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3540675"/>
            <a:ext cx="3004996" cy="31212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jupiterms.co.id/images/product/produk_RMM_300.jpg" id="221" name="Google Shape;221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43600" y="3551237"/>
            <a:ext cx="2898776" cy="311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57397" y="3551238"/>
            <a:ext cx="2667000" cy="3110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/>
          <p:nvPr/>
        </p:nvSpPr>
        <p:spPr>
          <a:xfrm>
            <a:off x="457200" y="990600"/>
            <a:ext cx="8229600" cy="5516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(2) Sieves</a:t>
            </a:r>
            <a:endParaRPr/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uniform particle size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Sub-sieve sizer</a:t>
            </a:r>
            <a:endParaRPr b="1" i="0" sz="1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Separate particles according to their size (0.2 to 50µm range).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Coulter counter </a:t>
            </a:r>
            <a:endParaRPr/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 number of particles and size (&lt; 1µm).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228599"/>
            <a:ext cx="2705100" cy="2895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eckmancoulter.com/ucm/idc/groups/public/documents/webasset/glb_bci_003740.jpg" id="229" name="Google Shape;22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13" y="228600"/>
            <a:ext cx="2857500" cy="304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/>
          <p:nvPr/>
        </p:nvSpPr>
        <p:spPr>
          <a:xfrm>
            <a:off x="457200" y="381000"/>
            <a:ext cx="5638800" cy="5745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(3) Homogenizer [Granulator]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Dry granulator </a:t>
            </a:r>
            <a:endParaRPr/>
          </a:p>
          <a:p>
            <a:pPr indent="-127000" lvl="1" marL="114300" marR="0" rtl="0" algn="l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granulate slugs and pellets.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1" marL="114300" marR="0" rtl="0" algn="l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Wet granulator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granulate suspensions, emulsions and dispersions.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ts1.mm.bing.net/th?&amp;id=HN.608027070169023085&amp;w=300&amp;h=300&amp;c=0&amp;pid=1.9&amp;rs=0&amp;p=0" id="235" name="Google Shape;23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3352800"/>
            <a:ext cx="3497655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.china-ogpe.com/pimage/1633/image/Mail_GK_70_Dry_Granulator_Product1633.gif" id="236" name="Google Shape;23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399" y="457200"/>
            <a:ext cx="3497655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26"/>
          <p:cNvGrpSpPr/>
          <p:nvPr/>
        </p:nvGrpSpPr>
        <p:grpSpPr>
          <a:xfrm>
            <a:off x="1904988" y="1176985"/>
            <a:ext cx="5300025" cy="5300025"/>
            <a:chOff x="3200388" y="338785"/>
            <a:chExt cx="5300025" cy="5300025"/>
          </a:xfrm>
        </p:grpSpPr>
        <p:sp>
          <p:nvSpPr>
            <p:cNvPr id="242" name="Google Shape;242;p26"/>
            <p:cNvSpPr/>
            <p:nvPr/>
          </p:nvSpPr>
          <p:spPr>
            <a:xfrm>
              <a:off x="3234385" y="338785"/>
              <a:ext cx="2573578" cy="2573578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6"/>
            <p:cNvSpPr txBox="1"/>
            <p:nvPr/>
          </p:nvSpPr>
          <p:spPr>
            <a:xfrm>
              <a:off x="3988169" y="1092569"/>
              <a:ext cx="1819794" cy="1819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a- Hooper (for storing the materials).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6"/>
            <p:cNvSpPr/>
            <p:nvPr/>
          </p:nvSpPr>
          <p:spPr>
            <a:xfrm rot="5400000">
              <a:off x="5926835" y="338785"/>
              <a:ext cx="2573578" cy="2573578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5BB2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6"/>
            <p:cNvSpPr txBox="1"/>
            <p:nvPr/>
          </p:nvSpPr>
          <p:spPr>
            <a:xfrm>
              <a:off x="5926835" y="1092569"/>
              <a:ext cx="1819794" cy="1819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b- Feeder.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6"/>
            <p:cNvSpPr/>
            <p:nvPr/>
          </p:nvSpPr>
          <p:spPr>
            <a:xfrm rot="10800000">
              <a:off x="5926835" y="3031235"/>
              <a:ext cx="2573578" cy="2573578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5F8A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6"/>
            <p:cNvSpPr txBox="1"/>
            <p:nvPr/>
          </p:nvSpPr>
          <p:spPr>
            <a:xfrm>
              <a:off x="5926835" y="3031235"/>
              <a:ext cx="1819794" cy="1819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c- Die.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6"/>
            <p:cNvSpPr/>
            <p:nvPr/>
          </p:nvSpPr>
          <p:spPr>
            <a:xfrm rot="-5400000">
              <a:off x="3200388" y="3065232"/>
              <a:ext cx="2573578" cy="2573578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7F63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6"/>
            <p:cNvSpPr txBox="1"/>
            <p:nvPr/>
          </p:nvSpPr>
          <p:spPr>
            <a:xfrm>
              <a:off x="3954172" y="3065232"/>
              <a:ext cx="1819794" cy="1819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d- Upper punch (determine the thickness of the tablet) and the lower punch (determine the weight of the tablet</a:t>
              </a:r>
              <a:r>
                <a:rPr lang="en-US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).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5423115" y="2436876"/>
              <a:ext cx="888568" cy="772668"/>
            </a:xfrm>
            <a:custGeom>
              <a:rect b="b" l="l" r="r" t="t"/>
              <a:pathLst>
                <a:path extrusionOk="0" h="120000" w="12000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DDE5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 rot="10800000">
              <a:off x="5423115" y="2734056"/>
              <a:ext cx="888568" cy="772668"/>
            </a:xfrm>
            <a:custGeom>
              <a:rect b="b" l="l" r="r" t="t"/>
              <a:pathLst>
                <a:path extrusionOk="0" h="120000" w="12000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DDE5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" name="Google Shape;252;p26"/>
          <p:cNvSpPr/>
          <p:nvPr/>
        </p:nvSpPr>
        <p:spPr>
          <a:xfrm>
            <a:off x="2590800" y="381000"/>
            <a:ext cx="3810000" cy="584775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(4) Tablet machine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28600"/>
            <a:ext cx="5297487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BDAAMCAgMCAgMDAwMEAwMEBQgFBQQEBQoHBwYIDAoMDAsKCwsNDhIQDQ4RDgsLEBYQERMUFRUVDA8XGBYUGBIUFRT/2wBDAQMEBAUEBQkFBQkUDQsNFBQUFBQUFBQUFBQUFBQUFBQUFBQUFBQUFBQUFBQUFBQUFBQUFBQUFBQUFBQUFBQUFBT/wAARCACIAF4DASIAAhEBAxEB/8QAHQAAAgIDAQEBAAAAAAAAAAAABggEBwAFCQEDAv/EAEoQAAEDAwMCBAIGBgUHDQAAAAECAwQFBhEAEiEHMQgTIlEUQSMyYXGRoQkVJEKBsTNTksHCFiZSYoKi0SUoREVUY2RmcoSTpbP/xAAYAQADAQEAAAAAAAAAAAAAAAAAAQIDBP/EACIRAAICAQQCAwEAAAAAAAAAAAABAhEhAxIxQTJRBCKBQv/aAAwDAQACEQMRAD8A6nfLXmh6+rzjWBb6qvMadkRUSGWXAwAVpStwIK8EjISDk85wDjJ4IfaHiCteuwpCqjPZo8lqU6ylp9xJDrYV6HUFKlelSSO+CCFDHAyrSAmdR+rTnTWp01M636hIokp1tl6tx21vMxlrUUpStLaVKTlRQkKIxlY51r7A68xepFzzKVRaBV5MSFJMWXVXYjrEaO4EKWUlTqEBZx5Q9BV/SjjhWI/VbqJb9dsCow6c65WX33YzSGoAT5wKpDY81sr9IU1/SgqBA8vkKHGo/SGfSbGiV6lOmtvvmsOOLqNRbVKfnrW21l8qaQEYP1RsSkAN8jOSatULNly/PVU9PfEDSOoPVa8rFZp8qBPt47mX3+Uz2QoNuPIwMJSl7cgAkkgbuAdTaR1+tSpsvuvvu0YNVZdIS3Vtkdx5aCoFxtBVlTZKFYPf0ngYOlj6b9f6lQbwYvu4Y0V2n3MpdIpdHgILk9hpt4u+c+EIzu8pYAbGCtY5IJGAOxvupdUmUKw61UafKEObHYLjbxbS4EncP3VcH20s6ep12Sui17X5Ir0h6t0CoMMMNISGoriQzHdHmMpwFEKeV7ZATkHGjW/PETa13dCqpUFvyaO9PUuMzFqEJ5t70ugZUjaSjKRkZ+7VGU+7KQ74VeqrLdUjLdmVxlDDYcwp39lhp9KTgkZQrnGPSfbQlnIN4wWTeXiDv2keISlWbCn01FGen0qA95tO3uq+IhPSHFb94wcsgAY4Cj3I02mQOM658dRLtoEHxURqrMrtPjU5i5KE78WuQkt+S3SJCXHNwyNqVuISVdgVAHTXXx4lbOstmmSQuTX4c+KuY3JohYfbbbSpCQVlTicbt/GM/VV2xo7C8Fs516daez7nh3tadGuGnh1MCrQmZ0cPoCXA26gLTuAJwcEZGTrcHSGVB4r46H+hdbC8kCZTTgEj/p8cEHHcEEgj5gkaVbwo9B1deuhD8mVeFct+rQ7hkxlVaAtDst1hGFBoqdCk7fpCPq5AQnnjTUeLR8MdAbhdIJxJpuAPf9YR8fnqtf0cbIY6I15schFzzk/gG9VScck21IprxN9DLo6RVaxo1iVi5KrS6hKUitVSrxGJyYrZcbSFKcDKUtgJLh57451R/QrqUi74V3v3XU3jLgB5VJVR47bPn+XuSoKSpwBwA7FZQR3UPbHXiVGblRHmXmkvtOoUhbSwClaSMFJB+RBxrm518ktU/qpUqfGt+BSYFJfkQo8WJTnIsdiKmnoLWFHagneVJ+j9J5wecaSinigbazZD6t9c65b3SyDbLVMgSwlzyDKeLhdWWn55A+t81IA78AnQLUXaU109FRnGrs3a+zDU3SkU/EMLklJZSqSXCr1NqCh9GDkhJ99T7+plOr9y2ZT6/LVDoc+qz0z5DbJcKWUyKjvIQDz3Ax/rahX5a9Ck3rWrooLrotqluU2ZFoNKlGQ0/G+JRGbae3bvLLP0YHIwSEjtk6SilwZp3yD9l2nVL38PXVnqIYdSYmWi5EFPbKVfCymys/FEkoy4UJ/0FYSe4PbQf07suo9V623SoUmGKrNUtmC0vKWi4G1LCVrycJIB5AJwO3OrA8Ll41iP1mp9s1qoXLMtCS23S37WjVYt0t4T1vR8uMqyEto3OKCWwlW4BWRjn89E+nUvo141qd00lqU4abcJaYkvDBcYMV5xl0j2U2pKjrFto0STPlYXhUu+p9eKXYNzopSGX21yXl0mUpx5qPg7VlaklKVEgEJKTkA6KuufhWpvRO66izJdTUKH+o11KEEOLMnzUrCFF9zASQSVEBKRgAcnTd+Gix1XTfdw9SpgWGZElaIDauCobA0hR/8ASwlIA93V/Maq79IXUPIr9RQTtS1ZbjufbdJWn+4arTy1YppJYG16DMiL0O6eNABITb1P4Axj9mbOjzQv0uifA9M7Rjf1NHht/gwgaKNIspnxfn/m93Dj/tlLH/2MbVf/AKO5Ozo7c6M/Vu2oD/8APVgeL1IPh8uHd2Eylk/wqMY6A/0eyCjpVd4/84VH+TWq/kjsaE/V0rHj8Ybqlj25RZzqm6HU5UluaA2lYO2KtTfB/eChxjtknTUY4/jpTfFr1NtO97RqdqNsVKRUqVOTI+PYjo8phbBPnhK1KGFFrzUg4xkjORkagsXii2qzeHV3o/Rpbz8aPUKxX23HY+0OoSl+YPSVAgHgdwfu0R9B+m/+UVyXHEdrFblU+sRG6i5CZ+GS6wqJN+Kbb8xTYSoFYKCcHg8EfIRrlbm0K9un1Xob8GmVKPULklQnqid8eNipyAN4JG4YVt5PcjnUO3Wbst7qO43b1VYpsqUl6lQXrhpC1R/1aqP5yylTSykvlzekKUcpwnIOTgnqxjJRbyKGnKUdyWCs7AXXo/U6tVOJIdiVd6oMLbmrS0pcRTQkuNunG1BwonOeOPxbPrjYUS5eulg3nTZbv+XTVNg0Ytx2m0/Hz5UeQEuPEj0JYYU64rAPDrY4xpcumPx1KuGj0NNs0mr3EHZCHkmtPuQ6kpTRDYeQAcNpznDZQO5Jwcabmw6VfdsdVDfnUegwY8p1tfmS2nlmJEkPuR44SwDzny0oTuXn0IVt+eeZfI09S8nRL4+pCrQ0Fk2dTbCtaBQqSyGYURGE+61E5Us+5Uokn79I9+khQDOuJaQC4mzoyAT8t89xP/HT+4I451z+/SCKRULlu9jcd7Fu0JggD+tqMoj8dh12RwzmllD12kyY1q0Vrt5cJhGPubSNbfUanI8uBFQBgBlA/wB0akkakoprxfJB8PNzAnA+Ip3P/v4+g7wHxfgen17RP6m75w57+ptlf+LRh4t3mZHQyv04PNfGyXYJZjlxIccCZrKlEAkZACST9gOqP6SdboXQukXtS59Lkv1uq1x+q0qMpxDbUplTEdCVBeTxuSc4BIxp2khVlDrHhOuXXjmti5bQ6r1hVq0aHIoceQ3XZH/KDrbxekkJc35VjYtzgJwQnAxjJ00kDxlzX6SwZVnNxqhs+nSajubSr57cN5I+fPOll8RPVtN7XDdbtQgKp0+bRqcWkpClMvJTKSpJQojkbVAknjPHzGspS9FJewfuxh9+4rLT+o59xObLjd/U9MShciWP1w6VISF+nGEqUrP7qVYIONROmXUafVXay9DtGrWXNobDcqHGkyVmJLK1pbASxkD9/gggZIOTjRvTWVyOptmnbtUaHeKgCcYzMqI/u0PQEpDMeCkEOtWNSG/c58yOdv4LGPv0tWEJ1vimGnOcL2toXyL1Jum27mNXpXT+c1VGn1NfEzJLbqA8cApO7ejdwOP7tMW/dniBmwrTTerzrdrVqY83MYprrXlRvJdcbW24UIRscK28J4UDnPy1UtH2wumkAOpS02K6p5aDwQlCgFKwOfkf5auSd1MqF/39bFvtRUtUVut1hVPktuKCpLS5kl0LdaUAUEKJSPsAPGSBkowXjFL8NJak5eUm/wBG78FvUCFdvSeFEXOlPV5lCZU1mbMMhX0qUqCmyrkNj6uz9wgg9wSvnjaZ+N6g3iGk5Us2pCc+4vzXMfh/PVc9KLvs/pzcFv1qjdWqNRKnS3YzFcptwxJMEIxsbkht0IW28kgHnKQcAnaQDqyPE3UYtY6l3c5GfalQ37gtZtp9lYWhaRFkLBSocEesHj311QZizoA0gIabHskD8tfQjXmPy16dAxZ/FRDRLuejtrTlKqc4DgkHhZxyPY86XeVGkQU/sc1aEkHLLqQR+IGPxH8dMt4m2v8AOOjr/wDAOj/f0ubrDkp8NtNOPrUMBttBWSfuAJOOe2uWXkbLxB9NXbhveVNiraJz9KjlB+3PKf4Aj7tC9xUVt7DVPjy34b5Sy7EgPbW1pK0qPmsk+pO4BXp+aQflokqJk01KorhLsvzyhTbu1BALhKkkEjG1J7d/T2zqKICHHU7UBlSjgKQQAT37djx7aWROg06YxlVPrP0mZ85UYzaZcCVSVNBQbS7UKmSSFcdgnv7jQ1R+nD9p9V7iYcrxlw0KQ2mdVgiIChqXFWENkKVu9DKtoHyx21ZnUOoSp/R+yG9jUV74J4t7G1Oqc+HV5ASEg8qWDuHPBGNLFJvyqh99pKHyGnFNk722AhSTgg4So5BHv8tdD+xhe0szqHatFPUuvVSgVxTFLfccUkQ23XFSfrhG5SwSnG7PpxzoLsSLSLL6lw7klyjNTDUpfw+8NOvEpWBlxRVgZcJI2+/voBk3FXLlV3ZYC1bW3pPmOhXqwTlStv3nGOD21KoXSyuXUmU7Iul2MWgXENQPKZDrI+utJCQSE5BJzgDOpquRttR319V30b5in2pQpUuU0288JD6n1KkKU73J9GQlI2+/vqa11btSDPhxXZFOpNMdqkafNW22gqSWilO8J3KXlLe5IAxoOndB4KnIzz9TM0yGnnWXZ8/6/lnaQc5A9ZCOQOVD79fFjpdVOmlvwbzuLp9CrdkViUQis0xw1CTSg2VJWyY4dQy4c+rzCFDAIBznVJJq0walF1JHaiPJbmMNPsrDjLyQ42tPZSSMgj7wRr7HXKLo14yKfYrDiKBUrmqNV+JWEUWiUoTIDjQI8sLQUsIbUocq24WMY3kcaefpD4qaZe9oQahd1Jk2LWXW9ztPmZeA9RAwpIyCQAraoZAUBk99VYz8eISkqrNzUlhDnlOCnPFC9u7Ki6gDKcjIwScDnSk2J1AkQuq1z096ZTnFUOWYbcSCVvCSkAhxwvAYQe3pPOTjHB0zXiqqz9Kum2VxnlsOiG+QtHy9affjSymKzT3pMmLHjszX+XHyjCl/eRrCXJqixaezblXqdZrlx05p+qyI4jtussBa0s7lK8toqPoO9alFeSrnOTgDQZZdCn0pyqCW78UibIcU1vcUSwwp7e2zz9bYnYnfgE7ft1lBrFTMhEWbGaWlxJUiQwrCcD5FJPf7tGVNZ+kbCxglQ51Lk2UooMLppiW7V6fsuJ3FFLlOYx7vIP8Ai0F1+1oV3UN+lygIylq3oltNp3pXtKcn/SGDg8+3sNWRfZ8miWPnIxQ3Mg/LLjWg1twJeGFdtOeJJoIK1TKJvTpNe05NMp9KtyAYFNiNwW5ECQhMZwIJK1rS4relS1KUs8HlR7639r2XSbPsys0io1htVUq61CWkSESCtlZSVoyfWn6iR6PkMHOrpfpMasyKdEmx0yYiWHZRZWMtqUVpSklPYkBK8Z9zraNUeLTUqTDisx0dylltKB+Q1N3T7KTlGLheH0ULWLPauNbLj0Cq1RliOY7aVxfLSloq3bAXNnpzzwdGa513XFa1IohTEjUSjoS3CjOPIUGQkbQMNpJyBxys/PW7uGsVNLy2KdCZUtIBU69IxsHOMoCSccd+32/LWtotQkw1LRIW3LcfcW4sQkqWApStx3EnPcnn5Yx9uq3Mz2o1LFiz4SFb6o3GaJ/o6fDQ2P7Sir+WrA6I9NY91XfNjvyZUhtqCVlT7pX6vMSBgdh3V2Go1QO9rHyxq1PC/B8p64p+wqB8lhJ9vrk/3acVbB4RWPi16kU6V1ita04LD0+VFYeTVZCSlDMErQh1psknK3FApJQnJQlaFKwFpzXqoLLyCeDraeI3ozcNnTand71EqFTiUeuzazDq1PmRzHejVB1JdalsL+mQ60va2hbQWktoRuwAQkFtG/KbcbH7O9ucQMraUMLT949vtBI+3VTWSY+gqp0BEV3ckAZ0Tw21h9hQGRuGh2NIQ4lJSe+imjvIV5YI9WcjWRoGXUVnzaDZ+xXqTRMY+9bZz+WgxuEtTZPz7aKr3lp+CtRrP1aEgj7RuRrTQlJdQMfPWk+SYPFmxpaVfrR1AGQxFjt5PuS6o/zGt4pndnHbWriqCqpVFJTwh9tkfbtZbz+ZOtoHkpzrMs1FShxnFBDjSVkdtwzqEuGlkp2cDHAHbWznlK3krx2GNRFKCnORwBxpiIM5krQCTwDq8PDlCMex5TxGPiJy1A+4CUj+edUTU39jDo9hnOmW6LQ/gumdEBBBdbU8c/6y1EfljWkcsiTwGEuFHnxnY8phuTHcG1bTyAtCh7EHg6XzrL4LLP6gRW5tqsMWJckVOI8qlMhuMvA4S6yjCf8AaThXvuHGmK+WvAnnnnWxmcxa2/cvR24Bb/USlrpb6ifh6q0N8WWkfvJWOD9uMEZG5KdH1BqiJIacQ6laSMpUhQIIx3BGnhvGy6Ff1AkUa4qZHq1MfxvjyU5GfkpJ7pUPkoEEfI6S3qd4Wbs6HOSa7YC3LotNvc9Iosk5lREAHJQRy4kD5pG73Srk6ycO0WpVyb2+Z+ZdqN5x/m83xn/vE/8ADUWkuqLrA3d3E/z1XF99UoAqtrSQC3CbpyKW+46oFSZG1L2AE90hCuT+WjW1qk3Nk055tSHY7i0rC0nKVDPvqZ8jg1VBvTJqXHZryU5S9NkKHPbDqk/4dSHZG1WB3+/QfQazFbodPUh8SHHGQ75MUF5ZUslfZAOPrfPUap3syy7tW5HiKSeUvu+a9/8AE1uI/wBpSdRTKtBfIkKWsAYA1Cm1KLACxIfbaWB9RSvWT7BI5P8AAaEadUK/exLVvUap18YxvQkstDnsfLPA5/ecGjeieFq/riwqr12FZsVRJUzSmgt8j5gqSR3+1xWr2Nk7kA9yXbHgRlh9CowUnIMlQaVj3CD6z/ZHfTu2lBXS7Xo8NxHluMQ2W1pz2UEAH886qqyfCF08tBSX5UB+5Z24LMisvF0bh8/LGEfiDq6gkDtrSMaIbs/Xy1g76zWasRhAI518pEduSw4y6gLbWkpUlXYgjBH4azWaAKRgeC/pNEm1CQ9bjlSVKhfq9KJ8x11MZjeHMM5P0atyUnePWNoAVjINH1zwkXv0luxqTYExy47akKUDFlKQZcVZB27wvCHE5x6xtI/eSeTrNZpNWAVULwo3xdjLRu25I9Fhj/q+njzVAZ7YTsaT/AK1b1neF7p/aJS4qkmtSUDh6rr88D7m8Bsf2dZrNFIC1YsViHHQzGZbYYQMJbaSEpSPsA4GvrtHGs1mmBmvTrNZoA//2Q==" id="258" name="Google Shape;258;p27"/>
          <p:cNvSpPr/>
          <p:nvPr/>
        </p:nvSpPr>
        <p:spPr>
          <a:xfrm>
            <a:off x="4443413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9985" y="228600"/>
            <a:ext cx="3155416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/>
          <p:nvPr/>
        </p:nvSpPr>
        <p:spPr>
          <a:xfrm>
            <a:off x="533400" y="533400"/>
            <a:ext cx="8153400" cy="55927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(5) Coating pan: </a:t>
            </a:r>
            <a:endParaRPr/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 uniform coating on tablet by either sugar or thin film.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(6) Polishing drum: </a:t>
            </a:r>
            <a:endParaRPr/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polishing materials during operating the drum.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381000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"/>
          <p:cNvSpPr/>
          <p:nvPr/>
        </p:nvSpPr>
        <p:spPr>
          <a:xfrm>
            <a:off x="457200" y="304800"/>
            <a:ext cx="8229600" cy="58213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270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(7)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Evaluation equipment</a:t>
            </a:r>
            <a:endParaRPr b="0" i="0" sz="2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146050" lvl="1" marL="114300" marR="0" rtl="0" algn="l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control department to determine the manufactured tablet fall within required standards.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2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(A)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 meter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measure the flowability of the tablets.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228600" marR="0" rtl="0" algn="l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(B)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Flame photometer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measure the concentration or amount of ions such as K and Na.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228600" marR="0" rtl="0" algn="l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(C)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Hardness tester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measure the hardness of the tablet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sherwood-scientific.com/flame/410%20Classic.jpg" id="271" name="Google Shape;27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5998" y="4267200"/>
            <a:ext cx="2000817" cy="2462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antech.ie/media/images/pages/thumb-FlowmeterWithAttachment_63.jpg" id="272" name="Google Shape;27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244" y="3872621"/>
            <a:ext cx="209375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"/>
          <p:cNvSpPr/>
          <p:nvPr/>
        </p:nvSpPr>
        <p:spPr>
          <a:xfrm>
            <a:off x="457200" y="381000"/>
            <a:ext cx="8229600" cy="5745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778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lgerian"/>
              <a:buChar char="•"/>
            </a:pPr>
            <a:r>
              <a:rPr b="1" i="0" lang="en-US" sz="2800" u="none" cap="none" strike="noStrike">
                <a:solidFill>
                  <a:srgbClr val="0C0C0C"/>
                </a:solidFill>
                <a:latin typeface="Algerian"/>
                <a:ea typeface="Algerian"/>
                <a:cs typeface="Algerian"/>
                <a:sym typeface="Algerian"/>
              </a:rPr>
              <a:t>Hardness tester: </a:t>
            </a:r>
            <a:endParaRPr b="1" i="0" sz="2800" u="none" cap="none" strike="noStrike">
              <a:solidFill>
                <a:srgbClr val="0C0C0C"/>
              </a:solidFill>
              <a:latin typeface="Algerian"/>
              <a:ea typeface="Algerian"/>
              <a:cs typeface="Algerian"/>
              <a:sym typeface="Algerian"/>
            </a:endParaRPr>
          </a:p>
          <a:p>
            <a:pPr indent="-127000" lvl="1" marL="114300" marR="0" rtl="0" algn="l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haroni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Electrical hardness tester </a:t>
            </a:r>
            <a:endParaRPr/>
          </a:p>
          <a:p>
            <a:pPr indent="-127000" lvl="1" marL="114300" marR="0" rtl="0" algn="l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as Erweka hardness tester.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1" marL="114300" marR="0" rtl="0" algn="l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haroni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Manual hardness tester </a:t>
            </a:r>
            <a:endParaRPr/>
          </a:p>
          <a:p>
            <a:pPr indent="-127000" lvl="1" marL="114300" marR="0" rtl="0" algn="l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as Monsato hardness tester</a:t>
            </a: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skscientific.com/images/products/1332928195_image.jpg" id="278" name="Google Shape;27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803" y="85725"/>
            <a:ext cx="3891324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erweka.com/images/products/hardnesstester/tbh125-startbild.jpg" id="279" name="Google Shape;279;p30"/>
          <p:cNvPicPr preferRelativeResize="0"/>
          <p:nvPr/>
        </p:nvPicPr>
        <p:blipFill rotWithShape="1">
          <a:blip r:embed="rId4">
            <a:alphaModFix/>
          </a:blip>
          <a:srcRect b="0" l="0" r="41248" t="30564"/>
          <a:stretch/>
        </p:blipFill>
        <p:spPr>
          <a:xfrm>
            <a:off x="5257800" y="4724400"/>
            <a:ext cx="3733800" cy="2034531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31"/>
          <p:cNvGrpSpPr/>
          <p:nvPr/>
        </p:nvGrpSpPr>
        <p:grpSpPr>
          <a:xfrm>
            <a:off x="533393" y="457200"/>
            <a:ext cx="8151678" cy="5943600"/>
            <a:chOff x="76193" y="0"/>
            <a:chExt cx="8151678" cy="5943600"/>
          </a:xfrm>
        </p:grpSpPr>
        <p:sp>
          <p:nvSpPr>
            <p:cNvPr id="285" name="Google Shape;285;p31"/>
            <p:cNvSpPr/>
            <p:nvPr/>
          </p:nvSpPr>
          <p:spPr>
            <a:xfrm>
              <a:off x="2819397" y="0"/>
              <a:ext cx="2688282" cy="5943600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1"/>
            <p:cNvSpPr txBox="1"/>
            <p:nvPr/>
          </p:nvSpPr>
          <p:spPr>
            <a:xfrm>
              <a:off x="2819397" y="2377440"/>
              <a:ext cx="2688282" cy="2377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450" lIns="156450" spcFirstLastPara="1" rIns="156450" wrap="square" tIns="156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(D)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Tablet friabilator: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measures the tablet friability that means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3124197" y="304800"/>
              <a:ext cx="1979218" cy="1979218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76193" y="0"/>
              <a:ext cx="2688282" cy="5943600"/>
            </a:xfrm>
            <a:prstGeom prst="roundRect">
              <a:avLst>
                <a:gd fmla="val 10000" name="adj"/>
              </a:avLst>
            </a:prstGeom>
            <a:solidFill>
              <a:srgbClr val="5665B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1"/>
            <p:cNvSpPr txBox="1"/>
            <p:nvPr/>
          </p:nvSpPr>
          <p:spPr>
            <a:xfrm>
              <a:off x="76193" y="2377440"/>
              <a:ext cx="2688282" cy="2377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spcFirstLastPara="1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1- very friable tablet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crack rapidly. 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457203" y="304800"/>
              <a:ext cx="1979218" cy="1979218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5539589" y="0"/>
              <a:ext cx="2688282" cy="5943600"/>
            </a:xfrm>
            <a:prstGeom prst="roundRect">
              <a:avLst>
                <a:gd fmla="val 10000" name="adj"/>
              </a:avLst>
            </a:prstGeom>
            <a:solidFill>
              <a:srgbClr val="4AA9C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1"/>
            <p:cNvSpPr txBox="1"/>
            <p:nvPr/>
          </p:nvSpPr>
          <p:spPr>
            <a:xfrm>
              <a:off x="5539589" y="2377440"/>
              <a:ext cx="2688282" cy="2377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spcFirstLastPara="1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2- very solid tablet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will not crack easily.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5894121" y="356616"/>
              <a:ext cx="1979218" cy="1979218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1"/>
            <p:cNvSpPr/>
            <p:nvPr/>
          </p:nvSpPr>
          <p:spPr>
            <a:xfrm>
              <a:off x="329183" y="4754879"/>
              <a:ext cx="7571232" cy="891540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D7D1D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5" name="Google Shape;295;p31"/>
          <p:cNvSpPr/>
          <p:nvPr/>
        </p:nvSpPr>
        <p:spPr>
          <a:xfrm rot="5400000">
            <a:off x="7010400" y="3962400"/>
            <a:ext cx="685800" cy="76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1"/>
          <p:cNvSpPr/>
          <p:nvPr/>
        </p:nvSpPr>
        <p:spPr>
          <a:xfrm rot="5400000">
            <a:off x="1676400" y="4114800"/>
            <a:ext cx="685800" cy="76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gerian"/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Definition of Industrial Pharmacy</a:t>
            </a:r>
            <a:endParaRPr sz="36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91" name="Google Shape;91;p14"/>
          <p:cNvGrpSpPr/>
          <p:nvPr/>
        </p:nvGrpSpPr>
        <p:grpSpPr>
          <a:xfrm>
            <a:off x="457200" y="1600200"/>
            <a:ext cx="8229600" cy="4212812"/>
            <a:chOff x="0" y="0"/>
            <a:chExt cx="8229600" cy="4212812"/>
          </a:xfrm>
        </p:grpSpPr>
        <p:sp>
          <p:nvSpPr>
            <p:cNvPr id="92" name="Google Shape;92;p14"/>
            <p:cNvSpPr/>
            <p:nvPr/>
          </p:nvSpPr>
          <p:spPr>
            <a:xfrm>
              <a:off x="0" y="426721"/>
              <a:ext cx="8229600" cy="690366"/>
            </a:xfrm>
            <a:prstGeom prst="rect">
              <a:avLst/>
            </a:prstGeom>
            <a:solidFill>
              <a:srgbClr val="EEECE0">
                <a:alpha val="89803"/>
              </a:srgbClr>
            </a:solidFill>
            <a:ln cap="flat" cmpd="sng" w="25400">
              <a:solidFill>
                <a:srgbClr val="1D49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305100" y="0"/>
              <a:ext cx="5760720" cy="1336826"/>
            </a:xfrm>
            <a:prstGeom prst="roundRect">
              <a:avLst>
                <a:gd fmla="val 16667" name="adj"/>
              </a:avLst>
            </a:prstGeom>
            <a:solidFill>
              <a:srgbClr val="1D497D"/>
            </a:solidFill>
            <a:ln cap="flat" cmpd="sng" w="25400">
              <a:solidFill>
                <a:srgbClr val="EEEC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4"/>
            <p:cNvSpPr txBox="1"/>
            <p:nvPr/>
          </p:nvSpPr>
          <p:spPr>
            <a:xfrm>
              <a:off x="370358" y="65258"/>
              <a:ext cx="5630204" cy="1206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17725" spcFirstLastPara="1" rIns="2177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haroni"/>
                  <a:ea typeface="Aharoni"/>
                  <a:cs typeface="Aharoni"/>
                  <a:sym typeface="Aharoni"/>
                </a:rPr>
                <a:t>The conversion of raw materials into certain dosage forms.</a:t>
              </a:r>
              <a:endParaRPr b="0" i="0" sz="2400" u="none" cap="none" strike="noStrik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0" y="2438402"/>
              <a:ext cx="8229600" cy="619081"/>
            </a:xfrm>
            <a:prstGeom prst="rect">
              <a:avLst/>
            </a:prstGeom>
            <a:solidFill>
              <a:srgbClr val="EEECE0">
                <a:alpha val="89803"/>
              </a:srgbClr>
            </a:solidFill>
            <a:ln cap="flat" cmpd="sng" w="25400">
              <a:solidFill>
                <a:srgbClr val="1D49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304799" y="1516381"/>
              <a:ext cx="5760720" cy="1529872"/>
            </a:xfrm>
            <a:prstGeom prst="roundRect">
              <a:avLst>
                <a:gd fmla="val 16667" name="adj"/>
              </a:avLst>
            </a:prstGeom>
            <a:solidFill>
              <a:srgbClr val="1D497D"/>
            </a:solidFill>
            <a:ln cap="flat" cmpd="sng" w="25400">
              <a:solidFill>
                <a:srgbClr val="EEEC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4"/>
            <p:cNvSpPr txBox="1"/>
            <p:nvPr/>
          </p:nvSpPr>
          <p:spPr>
            <a:xfrm>
              <a:off x="379481" y="1591063"/>
              <a:ext cx="5611356" cy="1380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17725" spcFirstLastPara="1" rIns="2177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haroni"/>
                  <a:ea typeface="Aharoni"/>
                  <a:cs typeface="Aharoni"/>
                  <a:sym typeface="Aharoni"/>
                </a:rPr>
                <a:t>Or it is manufacturing, development, marketing and distribution of drug products including quality assurance of these activities. </a:t>
              </a:r>
              <a:endParaRPr b="0" i="0" sz="2000" u="none" cap="none" strike="noStrik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0" y="3611874"/>
              <a:ext cx="8229600" cy="554400"/>
            </a:xfrm>
            <a:prstGeom prst="rect">
              <a:avLst/>
            </a:prstGeom>
            <a:solidFill>
              <a:srgbClr val="EEECE0">
                <a:alpha val="89803"/>
              </a:srgbClr>
            </a:solidFill>
            <a:ln cap="flat" cmpd="sng" w="25400">
              <a:solidFill>
                <a:srgbClr val="1D49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304799" y="3360422"/>
              <a:ext cx="5760720" cy="852390"/>
            </a:xfrm>
            <a:prstGeom prst="roundRect">
              <a:avLst>
                <a:gd fmla="val 16667" name="adj"/>
              </a:avLst>
            </a:prstGeom>
            <a:solidFill>
              <a:srgbClr val="1D497D"/>
            </a:solidFill>
            <a:ln cap="flat" cmpd="sng" w="25400">
              <a:solidFill>
                <a:srgbClr val="EEEC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4"/>
            <p:cNvSpPr txBox="1"/>
            <p:nvPr/>
          </p:nvSpPr>
          <p:spPr>
            <a:xfrm>
              <a:off x="346409" y="3402032"/>
              <a:ext cx="5677500" cy="7691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17725" spcFirstLastPara="1" rIns="2177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haroni"/>
                  <a:ea typeface="Aharoni"/>
                  <a:cs typeface="Aharoni"/>
                  <a:sym typeface="Aharoni"/>
                </a:rPr>
                <a:t>E.g.: Tablets, capsules, suspensions and ampoules.</a:t>
              </a:r>
              <a:endParaRPr b="0" i="0" sz="2000" u="none" cap="none" strike="noStrik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/>
          <p:nvPr/>
        </p:nvSpPr>
        <p:spPr>
          <a:xfrm>
            <a:off x="457200" y="381000"/>
            <a:ext cx="8229600" cy="6019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270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(E)Disintegration apparatus: </a:t>
            </a:r>
            <a:endParaRPr b="0" i="0" sz="2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 the time required for disintegration and evacuation from the stomach.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 of 2-4 baskets each has 6 cylinders, the dosage form placed in the cylinder, which will be immersed in buffer and placed in water bath operating at 37° C.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1" marL="114300" marR="0" rtl="0" algn="l">
              <a:lnSpc>
                <a:spcPct val="75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disintegration time is between 15-30 minutes.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gerian"/>
              <a:buChar char="•"/>
            </a:pPr>
            <a:r>
              <a:rPr b="1" i="0" lang="en-US" sz="1500" u="none" cap="none" strike="noStrik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Exception:</a:t>
            </a: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(Hard tablet) with higher quantity of binder will require &gt; 30 min. to disintegrate.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triadsci.com/pics/3231_photo.jpg" id="302" name="Google Shape;30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733800"/>
            <a:ext cx="3733799" cy="3091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labindia-analytical.com/theme/labindia/images/products/tablet-disintegration.jpg" id="303" name="Google Shape;30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52400"/>
            <a:ext cx="3733799" cy="351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"/>
          <p:cNvSpPr/>
          <p:nvPr/>
        </p:nvSpPr>
        <p:spPr>
          <a:xfrm>
            <a:off x="2895600" y="76200"/>
            <a:ext cx="6150101" cy="662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778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(f) Dissolution rate apparatus</a:t>
            </a:r>
            <a:endParaRPr b="0" i="0" sz="2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vitro method to measure the dissolution of drugs inside the body.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 of 2-6 jars filled with buffer (0.1N HCl, phosphate) and the (Tablet, film or In-situ gel) is placed in the jar and a sample is taken every 10 min.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3.imimg.com/data3/DD/FE/MY-4085585/tablet-dissolution-test-apparatus-500x500.jpg" id="309" name="Google Shape;30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943" y="152400"/>
            <a:ext cx="2686458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/>
          <p:nvPr/>
        </p:nvSpPr>
        <p:spPr>
          <a:xfrm>
            <a:off x="152400" y="1143000"/>
            <a:ext cx="6400800" cy="556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haron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Ointment agitator (Filler).</a:t>
            </a:r>
            <a:endParaRPr b="0" i="0" sz="1800" u="none" cap="none" strike="noStrik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haron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Three roller mill.</a:t>
            </a:r>
            <a:endParaRPr b="0" i="0" sz="1800" u="none" cap="none" strike="noStrik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haron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Collapsible closer (to close the tubes).</a:t>
            </a:r>
            <a:endParaRPr b="0" i="0" sz="1800" u="none" cap="none" strike="noStrik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15" name="Google Shape;315;p34"/>
          <p:cNvSpPr/>
          <p:nvPr/>
        </p:nvSpPr>
        <p:spPr>
          <a:xfrm>
            <a:off x="1676400" y="228600"/>
            <a:ext cx="6172200" cy="830997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b="1" baseline="30000"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nd</a:t>
            </a:r>
            <a:r>
              <a:rPr b="1"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: Semi solid dosage form equipment:</a:t>
            </a:r>
            <a:endParaRPr/>
          </a:p>
        </p:txBody>
      </p:sp>
      <p:pic>
        <p:nvPicPr>
          <p:cNvPr descr="http://img.frbiz.com/nimg/19/05/37cddfebfa5bef535d0756724682-0x0-0/cream_high_speed_strong_style_color_b82220_agitator_strong.jpg" id="316" name="Google Shape;316;p34"/>
          <p:cNvPicPr preferRelativeResize="0"/>
          <p:nvPr/>
        </p:nvPicPr>
        <p:blipFill rotWithShape="1">
          <a:blip r:embed="rId3">
            <a:alphaModFix/>
          </a:blip>
          <a:srcRect b="21859" l="3499" r="3917" t="20793"/>
          <a:stretch/>
        </p:blipFill>
        <p:spPr>
          <a:xfrm>
            <a:off x="6477000" y="1219201"/>
            <a:ext cx="2576466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laubrite.com/images/threerollmill.jpg" id="317" name="Google Shape;31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7000" y="3124200"/>
            <a:ext cx="2562225" cy="1790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00.i.aliimg.com/img/pb/389/358/367/367358389_262.jpg" id="318" name="Google Shape;31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6999" y="5029200"/>
            <a:ext cx="2562225" cy="171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"/>
          <p:cNvSpPr/>
          <p:nvPr/>
        </p:nvSpPr>
        <p:spPr>
          <a:xfrm>
            <a:off x="152400" y="990600"/>
            <a:ext cx="5486400" cy="571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haroni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(A) Ampoule filling machine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(consist of manual tool fills the ampoule in every push is 1 ml).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haron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(B) Ampoule filling and sealing machine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(connected with other device that control it’s operation).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haron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(C) Ampoule sealing machine </a:t>
            </a:r>
            <a:endParaRPr/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(utilize high temperature heat to seal the tip of the ampoule).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haroni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(D) Millipore filter</a:t>
            </a:r>
            <a:r>
              <a:rPr b="1" i="0" lang="en-US" sz="2000" u="none" cap="none" strike="noStrik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endParaRPr/>
          </a:p>
          <a:p>
            <a:pPr indent="-127000" lvl="1" marL="114300" marR="0" rtl="0" algn="l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(sterilization of liquid because of small pores (0.3 – 0.5 µ)).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5"/>
          <p:cNvSpPr/>
          <p:nvPr/>
        </p:nvSpPr>
        <p:spPr>
          <a:xfrm>
            <a:off x="1371600" y="228600"/>
            <a:ext cx="6019800" cy="52322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b="1" baseline="30000" lang="en-US" sz="2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rd</a:t>
            </a:r>
            <a:r>
              <a:rPr b="1" lang="en-US" sz="2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: Ampoules equipment:</a:t>
            </a:r>
            <a:endParaRPr/>
          </a:p>
        </p:txBody>
      </p:sp>
      <p:pic>
        <p:nvPicPr>
          <p:cNvPr descr="http://www.shpmgroup.com/UploadFiles/200910171353773499.jpg" id="325" name="Google Shape;32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914400"/>
            <a:ext cx="37338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6"/>
          <p:cNvSpPr/>
          <p:nvPr/>
        </p:nvSpPr>
        <p:spPr>
          <a:xfrm>
            <a:off x="152400" y="152400"/>
            <a:ext cx="8839200" cy="662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Devices for evaluation of ampoules: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 Leaker test apparatus.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 Clarity test device.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(3) Sterility test.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pimg.tradeindia.com/01604313/b/1/Ampoule-clarity-test-equipments.jpg" id="331" name="Google Shape;33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4876800"/>
            <a:ext cx="2590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g.china-telecommunications.com/nimg/0f/f2/7a615a4a3fca1c1ef86201447c5f-0x0-0/sterility_test_device.jpg" id="332" name="Google Shape;33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1800" y="4876800"/>
            <a:ext cx="2971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s.co.id/Photo/item/22_1_3-Photo.jpg" id="333" name="Google Shape;33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8400" y="4876800"/>
            <a:ext cx="2743199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"/>
          <p:cNvSpPr/>
          <p:nvPr/>
        </p:nvSpPr>
        <p:spPr>
          <a:xfrm>
            <a:off x="762000" y="838200"/>
            <a:ext cx="7848600" cy="164057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Dry oven 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dry heat or heat sterilization that require long time.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7"/>
          <p:cNvSpPr/>
          <p:nvPr/>
        </p:nvSpPr>
        <p:spPr>
          <a:xfrm>
            <a:off x="762000" y="1143531"/>
            <a:ext cx="7848600" cy="14668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Autoclave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moist heat sterilization.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7"/>
          <p:cNvSpPr/>
          <p:nvPr/>
        </p:nvSpPr>
        <p:spPr>
          <a:xfrm>
            <a:off x="762000" y="1431485"/>
            <a:ext cx="7848600" cy="154535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Tray dryer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which operates by passing hot streams of air.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7"/>
          <p:cNvSpPr/>
          <p:nvPr/>
        </p:nvSpPr>
        <p:spPr>
          <a:xfrm>
            <a:off x="762000" y="1727294"/>
            <a:ext cx="7848600" cy="19219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Freeze dryer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for substances affected by heat or moisture especially hormones.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7"/>
          <p:cNvSpPr/>
          <p:nvPr/>
        </p:nvSpPr>
        <p:spPr>
          <a:xfrm>
            <a:off x="1328596" y="152400"/>
            <a:ext cx="5791200" cy="52322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baseline="30000" lang="en-US" sz="2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th</a:t>
            </a:r>
            <a:r>
              <a:rPr lang="en-US" sz="2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: Drying equipment:</a:t>
            </a:r>
            <a:endParaRPr sz="28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43" name="Google Shape;34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3276600"/>
            <a:ext cx="7772400" cy="127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panasonic-biomedical.co.uk/Images/MOV_112P%20Laboratory%20Oven.jpg" id="348" name="Google Shape;34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126749"/>
            <a:ext cx="4264025" cy="3302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ng.thesaurus.rusnano.com/upload/iblock/331/fd%20alpha1-2.gif" id="349" name="Google Shape;34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3581402"/>
            <a:ext cx="4152900" cy="3171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pimg.tradeindia.com/01286756/b/1/Tray-Dryer.jpg" id="350" name="Google Shape;35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575" y="3581401"/>
            <a:ext cx="4286250" cy="3171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g.medicalexpo.com/images_me/photo-g/medical-autoclave-bench-top-69365-3426843.jpg" id="351" name="Google Shape;351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24400" y="126748"/>
            <a:ext cx="4152900" cy="330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versity.org/blog/wp-content/uploads/2013/10/bigstock-Thank-You-Phrases-38523424.jpg" id="356" name="Google Shape;35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28000"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Properties of Dosage Form</a:t>
            </a:r>
            <a:endParaRPr/>
          </a:p>
        </p:txBody>
      </p:sp>
      <p:grpSp>
        <p:nvGrpSpPr>
          <p:cNvPr id="106" name="Google Shape;106;p15"/>
          <p:cNvGrpSpPr/>
          <p:nvPr/>
        </p:nvGrpSpPr>
        <p:grpSpPr>
          <a:xfrm>
            <a:off x="2310336" y="1601518"/>
            <a:ext cx="4523326" cy="4523326"/>
            <a:chOff x="1853136" y="1318"/>
            <a:chExt cx="4523326" cy="4523326"/>
          </a:xfrm>
        </p:grpSpPr>
        <p:sp>
          <p:nvSpPr>
            <p:cNvPr id="107" name="Google Shape;107;p15"/>
            <p:cNvSpPr/>
            <p:nvPr/>
          </p:nvSpPr>
          <p:spPr>
            <a:xfrm>
              <a:off x="4674180" y="102284"/>
              <a:ext cx="1601316" cy="16013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 txBox="1"/>
            <p:nvPr/>
          </p:nvSpPr>
          <p:spPr>
            <a:xfrm>
              <a:off x="4674180" y="102284"/>
              <a:ext cx="1601316" cy="16013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lgerian"/>
                  <a:ea typeface="Algerian"/>
                  <a:cs typeface="Algerian"/>
                  <a:sym typeface="Algerian"/>
                </a:rPr>
                <a:t>Safe</a:t>
              </a:r>
              <a:endParaRPr b="0" i="0" sz="1700" u="none" cap="none" strike="noStrik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1853136" y="1318"/>
              <a:ext cx="4523326" cy="4523326"/>
            </a:xfrm>
            <a:custGeom>
              <a:rect b="b" l="l" r="r" t="t"/>
              <a:pathLst>
                <a:path extrusionOk="0" h="120000" w="120000">
                  <a:moveTo>
                    <a:pt x="112122" y="44156"/>
                  </a:moveTo>
                  <a:lnTo>
                    <a:pt x="112122" y="44156"/>
                  </a:lnTo>
                  <a:cubicBezTo>
                    <a:pt x="114590" y="52275"/>
                    <a:pt x="115127" y="60857"/>
                    <a:pt x="113691" y="69219"/>
                  </a:cubicBezTo>
                  <a:lnTo>
                    <a:pt x="118942" y="70815"/>
                  </a:lnTo>
                  <a:lnTo>
                    <a:pt x="108159" y="74639"/>
                  </a:lnTo>
                  <a:lnTo>
                    <a:pt x="100448" y="65194"/>
                  </a:lnTo>
                  <a:lnTo>
                    <a:pt x="105692" y="66788"/>
                  </a:lnTo>
                  <a:lnTo>
                    <a:pt x="105692" y="66788"/>
                  </a:lnTo>
                  <a:cubicBezTo>
                    <a:pt x="106697" y="60020"/>
                    <a:pt x="106187" y="53112"/>
                    <a:pt x="104197" y="465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4674180" y="2822362"/>
              <a:ext cx="1601316" cy="16013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 txBox="1"/>
            <p:nvPr/>
          </p:nvSpPr>
          <p:spPr>
            <a:xfrm>
              <a:off x="4674180" y="2822362"/>
              <a:ext cx="1601316" cy="16013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lgerian"/>
                  <a:ea typeface="Algerian"/>
                  <a:cs typeface="Algerian"/>
                  <a:sym typeface="Algerian"/>
                </a:rPr>
                <a:t>Effective </a:t>
              </a:r>
              <a:endParaRPr b="0" i="0" sz="1700" u="none" cap="none" strike="noStrik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1853136" y="1318"/>
              <a:ext cx="4523326" cy="4523326"/>
            </a:xfrm>
            <a:custGeom>
              <a:rect b="b" l="l" r="r" t="t"/>
              <a:pathLst>
                <a:path extrusionOk="0" h="120000" w="120000">
                  <a:moveTo>
                    <a:pt x="75844" y="112122"/>
                  </a:moveTo>
                  <a:cubicBezTo>
                    <a:pt x="67725" y="114590"/>
                    <a:pt x="59143" y="115127"/>
                    <a:pt x="50781" y="113691"/>
                  </a:cubicBezTo>
                  <a:lnTo>
                    <a:pt x="49185" y="118942"/>
                  </a:lnTo>
                  <a:lnTo>
                    <a:pt x="45361" y="108159"/>
                  </a:lnTo>
                  <a:lnTo>
                    <a:pt x="54806" y="100448"/>
                  </a:lnTo>
                  <a:lnTo>
                    <a:pt x="53212" y="105692"/>
                  </a:lnTo>
                  <a:lnTo>
                    <a:pt x="53212" y="105692"/>
                  </a:lnTo>
                  <a:cubicBezTo>
                    <a:pt x="59980" y="106697"/>
                    <a:pt x="66888" y="106187"/>
                    <a:pt x="73434" y="1041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1954103" y="2822362"/>
              <a:ext cx="1601316" cy="16013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 txBox="1"/>
            <p:nvPr/>
          </p:nvSpPr>
          <p:spPr>
            <a:xfrm>
              <a:off x="1954103" y="2822362"/>
              <a:ext cx="1601316" cy="16013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lgerian"/>
                  <a:ea typeface="Algerian"/>
                  <a:cs typeface="Algerian"/>
                  <a:sym typeface="Algerian"/>
                </a:rPr>
                <a:t>Stable</a:t>
              </a:r>
              <a:endParaRPr b="0" i="0" sz="1700" u="none" cap="none" strike="noStrik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1853136" y="1318"/>
              <a:ext cx="4523326" cy="4523326"/>
            </a:xfrm>
            <a:custGeom>
              <a:rect b="b" l="l" r="r" t="t"/>
              <a:pathLst>
                <a:path extrusionOk="0" h="120000" w="120000">
                  <a:moveTo>
                    <a:pt x="7878" y="75844"/>
                  </a:moveTo>
                  <a:lnTo>
                    <a:pt x="7878" y="75844"/>
                  </a:lnTo>
                  <a:cubicBezTo>
                    <a:pt x="5410" y="67725"/>
                    <a:pt x="4873" y="59143"/>
                    <a:pt x="6309" y="50781"/>
                  </a:cubicBezTo>
                  <a:lnTo>
                    <a:pt x="1058" y="49185"/>
                  </a:lnTo>
                  <a:lnTo>
                    <a:pt x="11841" y="45361"/>
                  </a:lnTo>
                  <a:lnTo>
                    <a:pt x="19552" y="54806"/>
                  </a:lnTo>
                  <a:lnTo>
                    <a:pt x="14308" y="53212"/>
                  </a:lnTo>
                  <a:lnTo>
                    <a:pt x="14308" y="53212"/>
                  </a:lnTo>
                  <a:cubicBezTo>
                    <a:pt x="13303" y="59980"/>
                    <a:pt x="13813" y="66888"/>
                    <a:pt x="15803" y="73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1954103" y="102284"/>
              <a:ext cx="1601316" cy="16013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 txBox="1"/>
            <p:nvPr/>
          </p:nvSpPr>
          <p:spPr>
            <a:xfrm>
              <a:off x="1954103" y="102284"/>
              <a:ext cx="1601316" cy="16013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lgerian"/>
                  <a:ea typeface="Algerian"/>
                  <a:cs typeface="Algerian"/>
                  <a:sym typeface="Algerian"/>
                </a:rPr>
                <a:t>Bioavialable</a:t>
              </a:r>
              <a:endParaRPr b="0" i="0" sz="1700" u="none" cap="none" strike="noStrik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1853136" y="1318"/>
              <a:ext cx="4523326" cy="4523326"/>
            </a:xfrm>
            <a:custGeom>
              <a:rect b="b" l="l" r="r" t="t"/>
              <a:pathLst>
                <a:path extrusionOk="0" h="120000" w="120000">
                  <a:moveTo>
                    <a:pt x="44156" y="7878"/>
                  </a:moveTo>
                  <a:lnTo>
                    <a:pt x="44156" y="7878"/>
                  </a:lnTo>
                  <a:cubicBezTo>
                    <a:pt x="52275" y="5410"/>
                    <a:pt x="60857" y="4873"/>
                    <a:pt x="69219" y="6309"/>
                  </a:cubicBezTo>
                  <a:lnTo>
                    <a:pt x="70815" y="1058"/>
                  </a:lnTo>
                  <a:lnTo>
                    <a:pt x="74639" y="11841"/>
                  </a:lnTo>
                  <a:lnTo>
                    <a:pt x="65194" y="19552"/>
                  </a:lnTo>
                  <a:lnTo>
                    <a:pt x="66788" y="14308"/>
                  </a:lnTo>
                  <a:lnTo>
                    <a:pt x="66788" y="14308"/>
                  </a:lnTo>
                  <a:cubicBezTo>
                    <a:pt x="60020" y="13303"/>
                    <a:pt x="53112" y="13813"/>
                    <a:pt x="46566" y="15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Requirements to Formulate Dosage Form</a:t>
            </a:r>
            <a:endParaRPr sz="2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1604727" y="1518998"/>
            <a:ext cx="5943600" cy="954107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Physicochemical properties of active ingredient and additives</a:t>
            </a:r>
            <a:endParaRPr b="1" i="0" sz="2800" u="none" cap="none" strike="noStrike">
              <a:solidFill>
                <a:schemeClr val="lt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cxnSp>
        <p:nvCxnSpPr>
          <p:cNvPr id="125" name="Google Shape;125;p16"/>
          <p:cNvCxnSpPr/>
          <p:nvPr/>
        </p:nvCxnSpPr>
        <p:spPr>
          <a:xfrm flipH="1">
            <a:off x="1749582" y="2473105"/>
            <a:ext cx="1831818" cy="8001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26" name="Google Shape;126;p16"/>
          <p:cNvCxnSpPr/>
          <p:nvPr/>
        </p:nvCxnSpPr>
        <p:spPr>
          <a:xfrm>
            <a:off x="5838731" y="2473105"/>
            <a:ext cx="1400269" cy="8001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27" name="Google Shape;127;p16"/>
          <p:cNvSpPr/>
          <p:nvPr/>
        </p:nvSpPr>
        <p:spPr>
          <a:xfrm>
            <a:off x="228600" y="3387505"/>
            <a:ext cx="3962400" cy="2784695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797582" y="3387505"/>
            <a:ext cx="3889218" cy="3089495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666184" y="3811844"/>
            <a:ext cx="3296216" cy="1938992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Physical properties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Appearance, Texture,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Color, Odor, Taste, Melting point, Boiling point, Density, Solubility.</a:t>
            </a:r>
            <a:endParaRPr b="0" i="1" sz="2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5257800" y="3796871"/>
            <a:ext cx="3198041" cy="2246769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Chemical properties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Oxidation, Decomposition, Crystal structure, Toxicity, Thermodynamic properties</a:t>
            </a:r>
            <a:endParaRPr b="0" i="1" sz="2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>
            <p:ph type="title"/>
          </p:nvPr>
        </p:nvSpPr>
        <p:spPr>
          <a:xfrm>
            <a:off x="457200" y="304800"/>
            <a:ext cx="8229600" cy="8382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en-US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Department of Drug Industry</a:t>
            </a:r>
            <a:endParaRPr sz="32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152400" y="2231027"/>
            <a:ext cx="3156857" cy="1894114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A- Small Scale department (pilot plant)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3624942" y="2231027"/>
            <a:ext cx="3156857" cy="1894114"/>
          </a:xfrm>
          <a:prstGeom prst="rect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B- Responsible for formulation of a new dosage forms.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152400" y="4409258"/>
            <a:ext cx="3156857" cy="1894114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C- Need Wikipedia pharmacist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3624942" y="4409258"/>
            <a:ext cx="3156857" cy="1894114"/>
          </a:xfrm>
          <a:prstGeom prst="rect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E.g.: Discover new drug like Evotaz (atazanavir and cobicistat) tablets for HIV and check its pharmacological properties then transfer to development department to develop the new drug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-762000" y="1213008"/>
            <a:ext cx="9448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3" marL="177165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Research and development department</a:t>
            </a:r>
            <a:endParaRPr/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 b="7851" l="0" r="0" t="0"/>
          <a:stretch/>
        </p:blipFill>
        <p:spPr>
          <a:xfrm>
            <a:off x="6400800" y="1674672"/>
            <a:ext cx="2590800" cy="503092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lang="en-US" sz="3200">
                <a:latin typeface="Arial Black"/>
                <a:ea typeface="Arial Black"/>
                <a:cs typeface="Arial Black"/>
                <a:sym typeface="Arial Black"/>
              </a:rPr>
              <a:t>2-</a:t>
            </a:r>
            <a:r>
              <a:rPr lang="en-US" sz="3200">
                <a:latin typeface="Arial Black"/>
                <a:ea typeface="Arial Black"/>
                <a:cs typeface="Arial Black"/>
                <a:sym typeface="Arial Black"/>
              </a:rPr>
              <a:t>	</a:t>
            </a:r>
            <a:r>
              <a:rPr b="1" lang="en-US" sz="3200">
                <a:latin typeface="Arial Black"/>
                <a:ea typeface="Arial Black"/>
                <a:cs typeface="Arial Black"/>
                <a:sym typeface="Arial Black"/>
              </a:rPr>
              <a:t>Production department</a:t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152400" y="1295400"/>
            <a:ext cx="6553200" cy="786384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(A) Large scale department (full-scale plant).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152400" y="2199741"/>
            <a:ext cx="6553200" cy="786384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(B) Responsible for production of dosage form in large scale department.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152400" y="3104082"/>
            <a:ext cx="6553200" cy="786384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(C) Need skilled workers.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152400" y="4008423"/>
            <a:ext cx="6553200" cy="786384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E.g. Area for production of tablets, capsules, ampoules and solutions.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bionews-tx.com/wp-content/uploads/2014/08/shutterstock_167753474.jpg" id="151" name="Google Shape;15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7999" y="1447800"/>
            <a:ext cx="2133601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b="1" lang="en-US" sz="3200">
                <a:latin typeface="Arial Black"/>
                <a:ea typeface="Arial Black"/>
                <a:cs typeface="Arial Black"/>
                <a:sym typeface="Arial Black"/>
              </a:rPr>
              <a:t>3-	Quality control department:</a:t>
            </a:r>
            <a:br>
              <a:rPr b="1" lang="en-US" sz="3200">
                <a:latin typeface="Arial Black"/>
                <a:ea typeface="Arial Black"/>
                <a:cs typeface="Arial Black"/>
                <a:sym typeface="Arial Black"/>
              </a:rPr>
            </a:br>
            <a:endParaRPr b="1" sz="32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-533400" y="990600"/>
            <a:ext cx="6705600" cy="571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department.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Responsible for evaluation of dosage form before going to the market and following up the product from the market to ensure the stability.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E.g.: Ensure no differences between batches for the same company within accepted evaluations.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learnpharmaceutical.ca/wp-content/uploads/2012/05/Quality-Control-Lab.jpg" id="158" name="Google Shape;15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990600"/>
            <a:ext cx="3352801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US" sz="3200">
                <a:latin typeface="Arial Black"/>
                <a:ea typeface="Arial Black"/>
                <a:cs typeface="Arial Black"/>
                <a:sym typeface="Arial Black"/>
              </a:rPr>
              <a:t>4- Marketing department:</a:t>
            </a:r>
            <a:br>
              <a:rPr lang="en-US" sz="3200">
                <a:latin typeface="Arial Black"/>
                <a:ea typeface="Arial Black"/>
                <a:cs typeface="Arial Black"/>
                <a:sym typeface="Arial Black"/>
              </a:rPr>
            </a:br>
            <a:endParaRPr sz="32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4" name="Google Shape;164;p20"/>
          <p:cNvSpPr txBox="1"/>
          <p:nvPr>
            <p:ph idx="1" type="body"/>
          </p:nvPr>
        </p:nvSpPr>
        <p:spPr>
          <a:xfrm>
            <a:off x="457200" y="1600201"/>
            <a:ext cx="8229600" cy="1295400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Responsible for marketing of drugs to pharmacies and hospitals.</a:t>
            </a:r>
            <a:endParaRPr/>
          </a:p>
          <a:p>
            <a:pPr indent="-1397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65" name="Google Shape;165;p20"/>
          <p:cNvSpPr/>
          <p:nvPr/>
        </p:nvSpPr>
        <p:spPr>
          <a:xfrm>
            <a:off x="1089707" y="3352798"/>
            <a:ext cx="698646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5- Non-laboratory department:</a:t>
            </a: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506239" y="4495800"/>
            <a:ext cx="8153400" cy="1077218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Responsible for finding markets for dispense, management, accounting and personnel.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b="1"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Drug Factories Requirements</a:t>
            </a:r>
            <a:endParaRPr b="1" sz="3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172" name="Google Shape;172;p21"/>
          <p:cNvGrpSpPr/>
          <p:nvPr/>
        </p:nvGrpSpPr>
        <p:grpSpPr>
          <a:xfrm>
            <a:off x="1931937" y="1603288"/>
            <a:ext cx="5280124" cy="4519785"/>
            <a:chOff x="1474737" y="3088"/>
            <a:chExt cx="5280124" cy="4519785"/>
          </a:xfrm>
        </p:grpSpPr>
        <p:sp>
          <p:nvSpPr>
            <p:cNvPr id="173" name="Google Shape;173;p21"/>
            <p:cNvSpPr/>
            <p:nvPr/>
          </p:nvSpPr>
          <p:spPr>
            <a:xfrm>
              <a:off x="1474737" y="3088"/>
              <a:ext cx="5280124" cy="2112049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C8B2E9"/>
                </a:gs>
                <a:gs pos="35000">
                  <a:srgbClr val="D6CAED"/>
                </a:gs>
                <a:gs pos="100000">
                  <a:srgbClr val="EFE8F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1"/>
            <p:cNvSpPr txBox="1"/>
            <p:nvPr/>
          </p:nvSpPr>
          <p:spPr>
            <a:xfrm>
              <a:off x="2530762" y="3088"/>
              <a:ext cx="3168075" cy="21120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29200" spcFirstLastPara="1" rIns="0" wrap="square" tIns="14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1- Compatible with the </a:t>
              </a:r>
              <a:r>
                <a:rPr b="1" i="0" lang="en-US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GMP specifications </a:t>
              </a:r>
              <a:r>
                <a:rPr b="0" i="0" lang="en-US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like </a:t>
              </a:r>
              <a:r>
                <a:rPr b="0" i="0" lang="en-US" sz="2300" u="sng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clean, sterilization, and all personnel should wear certain protective work outfits.</a:t>
              </a:r>
              <a:endParaRPr b="0" i="0" sz="2300" u="sng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1474737" y="2410824"/>
              <a:ext cx="5280124" cy="2112049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9CE7FF"/>
                </a:gs>
                <a:gs pos="35000">
                  <a:srgbClr val="B8EEFF"/>
                </a:gs>
                <a:gs pos="100000">
                  <a:srgbClr val="E2F7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1"/>
            <p:cNvSpPr txBox="1"/>
            <p:nvPr/>
          </p:nvSpPr>
          <p:spPr>
            <a:xfrm>
              <a:off x="2530762" y="2410824"/>
              <a:ext cx="3168075" cy="21120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29200" spcFirstLastPara="1" rIns="0" wrap="square" tIns="14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2- Departments separation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E.g.: Antibiotics department should be separated from other departments.</a:t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