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emf" ContentType="image/x-emf"/>
  <Default Extension="xls" ContentType="application/vnd.ms-excel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4" r:id="rId1"/>
  </p:sldMasterIdLst>
  <p:notesMasterIdLst>
    <p:notesMasterId r:id="rId41"/>
  </p:notesMasterIdLst>
  <p:handoutMasterIdLst>
    <p:handoutMasterId r:id="rId42"/>
  </p:handoutMasterIdLst>
  <p:sldIdLst>
    <p:sldId id="311" r:id="rId2"/>
    <p:sldId id="258" r:id="rId3"/>
    <p:sldId id="303" r:id="rId4"/>
    <p:sldId id="302" r:id="rId5"/>
    <p:sldId id="261" r:id="rId6"/>
    <p:sldId id="266" r:id="rId7"/>
    <p:sldId id="267" r:id="rId8"/>
    <p:sldId id="268" r:id="rId9"/>
    <p:sldId id="269" r:id="rId10"/>
    <p:sldId id="270" r:id="rId11"/>
    <p:sldId id="272" r:id="rId12"/>
    <p:sldId id="273" r:id="rId13"/>
    <p:sldId id="274" r:id="rId14"/>
    <p:sldId id="306" r:id="rId15"/>
    <p:sldId id="307" r:id="rId16"/>
    <p:sldId id="308" r:id="rId17"/>
    <p:sldId id="309" r:id="rId18"/>
    <p:sldId id="275" r:id="rId19"/>
    <p:sldId id="313" r:id="rId20"/>
    <p:sldId id="277" r:id="rId21"/>
    <p:sldId id="278" r:id="rId22"/>
    <p:sldId id="262" r:id="rId23"/>
    <p:sldId id="279" r:id="rId24"/>
    <p:sldId id="280" r:id="rId25"/>
    <p:sldId id="281" r:id="rId26"/>
    <p:sldId id="282" r:id="rId27"/>
    <p:sldId id="285" r:id="rId28"/>
    <p:sldId id="310" r:id="rId29"/>
    <p:sldId id="286" r:id="rId30"/>
    <p:sldId id="288" r:id="rId31"/>
    <p:sldId id="263" r:id="rId32"/>
    <p:sldId id="289" r:id="rId33"/>
    <p:sldId id="298" r:id="rId34"/>
    <p:sldId id="290" r:id="rId35"/>
    <p:sldId id="299" r:id="rId36"/>
    <p:sldId id="294" r:id="rId37"/>
    <p:sldId id="301" r:id="rId38"/>
    <p:sldId id="264" r:id="rId39"/>
    <p:sldId id="265" r:id="rId40"/>
  </p:sldIdLst>
  <p:sldSz cx="9144000" cy="6858000" type="screen4x3"/>
  <p:notesSz cx="6858000" cy="9144000"/>
  <p:defaultTextStyle>
    <a:defPPr>
      <a:defRPr lang="en-US"/>
    </a:defPPr>
    <a:lvl1pPr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ctr" rtl="0" fontAlgn="base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0B5DA"/>
    <a:srgbClr val="B7CFE7"/>
    <a:srgbClr val="33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82" autoAdjust="0"/>
    <p:restoredTop sz="94624" autoAdjust="0"/>
  </p:normalViewPr>
  <p:slideViewPr>
    <p:cSldViewPr>
      <p:cViewPr varScale="1">
        <p:scale>
          <a:sx n="70" d="100"/>
          <a:sy n="70" d="100"/>
        </p:scale>
        <p:origin x="1544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2412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0" Type="http://schemas.openxmlformats.org/officeDocument/2006/relationships/slide" Target="slides/slide19.xml"/><Relationship Id="rId41" Type="http://schemas.openxmlformats.org/officeDocument/2006/relationships/notesMaster" Target="notesMasters/notesMaster1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9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6758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758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6758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4F1E024-D71F-4E82-849E-ED178E5CB8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27230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C1C9EF30-D06A-49E1-A793-965BFB47291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489704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F04FA7D-E1F9-4595-AAAD-557822190B75}" type="slidenum">
              <a:rPr lang="en-US"/>
              <a:pPr/>
              <a:t>1</a:t>
            </a:fld>
            <a:endParaRPr lang="en-US"/>
          </a:p>
        </p:txBody>
      </p:sp>
      <p:sp>
        <p:nvSpPr>
          <p:cNvPr id="1095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049076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3DD54C-99BF-4607-89F7-F6CD0AE11321}" type="slidenum">
              <a:rPr lang="en-US"/>
              <a:pPr/>
              <a:t>10</a:t>
            </a:fld>
            <a:endParaRPr lang="en-US"/>
          </a:p>
        </p:txBody>
      </p:sp>
      <p:sp>
        <p:nvSpPr>
          <p:cNvPr id="118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8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820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62E24C0-5167-4E7E-8CE3-029CB3079258}" type="slidenum">
              <a:rPr lang="en-US"/>
              <a:pPr/>
              <a:t>11</a:t>
            </a:fld>
            <a:endParaRPr lang="en-US"/>
          </a:p>
        </p:txBody>
      </p:sp>
      <p:sp>
        <p:nvSpPr>
          <p:cNvPr id="119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9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8009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B24C98B-5A05-499D-A08D-B33DD6C03A24}" type="slidenum">
              <a:rPr lang="en-US"/>
              <a:pPr/>
              <a:t>12</a:t>
            </a:fld>
            <a:endParaRPr lang="en-US"/>
          </a:p>
        </p:txBody>
      </p:sp>
      <p:sp>
        <p:nvSpPr>
          <p:cNvPr id="1208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08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825634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BAE895B-B692-43D8-891A-18FDD82E3E78}" type="slidenum">
              <a:rPr lang="en-US"/>
              <a:pPr/>
              <a:t>13</a:t>
            </a:fld>
            <a:endParaRPr lang="en-US"/>
          </a:p>
        </p:txBody>
      </p:sp>
      <p:sp>
        <p:nvSpPr>
          <p:cNvPr id="1218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18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053973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58B6F72-1E81-4A25-8BAB-7CDEC46B1711}" type="slidenum">
              <a:rPr lang="en-US"/>
              <a:pPr/>
              <a:t>14</a:t>
            </a:fld>
            <a:endParaRPr lang="en-US"/>
          </a:p>
        </p:txBody>
      </p:sp>
      <p:sp>
        <p:nvSpPr>
          <p:cNvPr id="1228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8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135703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49315E9-3435-44B0-8E6C-B045D719B440}" type="slidenum">
              <a:rPr lang="en-US"/>
              <a:pPr/>
              <a:t>15</a:t>
            </a:fld>
            <a:endParaRPr lang="en-US"/>
          </a:p>
        </p:txBody>
      </p:sp>
      <p:sp>
        <p:nvSpPr>
          <p:cNvPr id="1239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39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03202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B4F87D7-19DD-4CC9-9B66-B73FFDABA32A}" type="slidenum">
              <a:rPr lang="en-US"/>
              <a:pPr/>
              <a:t>16</a:t>
            </a:fld>
            <a:endParaRPr lang="en-US"/>
          </a:p>
        </p:txBody>
      </p:sp>
      <p:sp>
        <p:nvSpPr>
          <p:cNvPr id="1249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49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573305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BCF872F-2AB3-4EED-9AEE-B3BF59460415}" type="slidenum">
              <a:rPr lang="en-US"/>
              <a:pPr/>
              <a:t>17</a:t>
            </a:fld>
            <a:endParaRPr lang="en-US"/>
          </a:p>
        </p:txBody>
      </p:sp>
      <p:sp>
        <p:nvSpPr>
          <p:cNvPr id="1259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59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996885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FDBBDA8-20CD-4E74-AC80-C4772A6C01F8}" type="slidenum">
              <a:rPr lang="en-US"/>
              <a:pPr/>
              <a:t>18</a:t>
            </a:fld>
            <a:endParaRPr lang="en-US"/>
          </a:p>
        </p:txBody>
      </p:sp>
      <p:sp>
        <p:nvSpPr>
          <p:cNvPr id="12800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887588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9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50938" y="692150"/>
            <a:ext cx="4556125" cy="3416300"/>
          </a:xfrm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6808970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23AA1C6-0016-4526-9282-0FD11D45EB1E}" type="slidenum">
              <a:rPr lang="en-US"/>
              <a:pPr/>
              <a:t>2</a:t>
            </a:fld>
            <a:endParaRPr lang="en-US"/>
          </a:p>
        </p:txBody>
      </p:sp>
      <p:sp>
        <p:nvSpPr>
          <p:cNvPr id="1105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05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43243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DE63633-5EAE-4215-9273-8525E73041EE}" type="slidenum">
              <a:rPr lang="en-US"/>
              <a:pPr/>
              <a:t>20</a:t>
            </a:fld>
            <a:endParaRPr lang="en-US"/>
          </a:p>
        </p:txBody>
      </p:sp>
      <p:sp>
        <p:nvSpPr>
          <p:cNvPr id="12902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90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3261668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03E1F0-CAAB-41EF-B4E1-D76FE40EA846}" type="slidenum">
              <a:rPr lang="en-US"/>
              <a:pPr/>
              <a:t>21</a:t>
            </a:fld>
            <a:endParaRPr lang="en-US"/>
          </a:p>
        </p:txBody>
      </p:sp>
      <p:sp>
        <p:nvSpPr>
          <p:cNvPr id="13005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00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259097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89BB62D-1BF9-4B80-B3B9-206E88D644B5}" type="slidenum">
              <a:rPr lang="en-US"/>
              <a:pPr/>
              <a:t>22</a:t>
            </a:fld>
            <a:endParaRPr lang="en-US"/>
          </a:p>
        </p:txBody>
      </p:sp>
      <p:sp>
        <p:nvSpPr>
          <p:cNvPr id="13107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1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271056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F9EAA0-BFCC-40F8-8E2C-6A54C49EB9E5}" type="slidenum">
              <a:rPr lang="en-US"/>
              <a:pPr/>
              <a:t>23</a:t>
            </a:fld>
            <a:endParaRPr lang="en-US"/>
          </a:p>
        </p:txBody>
      </p:sp>
      <p:sp>
        <p:nvSpPr>
          <p:cNvPr id="132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04890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194B26-9939-4126-B392-640123D58A67}" type="slidenum">
              <a:rPr lang="en-US"/>
              <a:pPr/>
              <a:t>24</a:t>
            </a:fld>
            <a:endParaRPr lang="en-US"/>
          </a:p>
        </p:txBody>
      </p:sp>
      <p:sp>
        <p:nvSpPr>
          <p:cNvPr id="133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3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37922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E8C2981-C3DA-404D-A132-3840CC014C53}" type="slidenum">
              <a:rPr lang="en-US"/>
              <a:pPr/>
              <a:t>25</a:t>
            </a:fld>
            <a:endParaRPr lang="en-US"/>
          </a:p>
        </p:txBody>
      </p:sp>
      <p:sp>
        <p:nvSpPr>
          <p:cNvPr id="1341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8790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19B6462-EB63-41ED-8254-4C83E78A3D9E}" type="slidenum">
              <a:rPr lang="en-US"/>
              <a:pPr/>
              <a:t>26</a:t>
            </a:fld>
            <a:endParaRPr lang="en-US"/>
          </a:p>
        </p:txBody>
      </p:sp>
      <p:sp>
        <p:nvSpPr>
          <p:cNvPr id="1351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5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842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41D06FB-6ABD-4E36-89CE-E6C2A2E22CAC}" type="slidenum">
              <a:rPr lang="en-US"/>
              <a:pPr/>
              <a:t>27</a:t>
            </a:fld>
            <a:endParaRPr lang="en-US"/>
          </a:p>
        </p:txBody>
      </p:sp>
      <p:sp>
        <p:nvSpPr>
          <p:cNvPr id="136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6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392658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0C1068-AD46-4EB5-A67F-2A42F9024D77}" type="slidenum">
              <a:rPr lang="en-US"/>
              <a:pPr/>
              <a:t>28</a:t>
            </a:fld>
            <a:endParaRPr lang="en-US"/>
          </a:p>
        </p:txBody>
      </p:sp>
      <p:sp>
        <p:nvSpPr>
          <p:cNvPr id="1372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72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444842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4047E6D-0A06-4774-9E38-62260C6E052E}" type="slidenum">
              <a:rPr lang="en-US"/>
              <a:pPr/>
              <a:t>29</a:t>
            </a:fld>
            <a:endParaRPr lang="en-US"/>
          </a:p>
        </p:txBody>
      </p:sp>
      <p:sp>
        <p:nvSpPr>
          <p:cNvPr id="1382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8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24040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DFEF9F-5D05-405A-BA75-DBA2320F6F2E}" type="slidenum">
              <a:rPr lang="en-US"/>
              <a:pPr/>
              <a:t>3</a:t>
            </a:fld>
            <a:endParaRPr lang="en-US"/>
          </a:p>
        </p:txBody>
      </p:sp>
      <p:sp>
        <p:nvSpPr>
          <p:cNvPr id="11161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917145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995E6D-2958-4A78-BD5D-968DBDACA1C5}" type="slidenum">
              <a:rPr lang="en-US"/>
              <a:pPr/>
              <a:t>30</a:t>
            </a:fld>
            <a:endParaRPr lang="en-US"/>
          </a:p>
        </p:txBody>
      </p:sp>
      <p:sp>
        <p:nvSpPr>
          <p:cNvPr id="1392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39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549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D24ECE-B249-4E79-BD0E-6D3443901198}" type="slidenum">
              <a:rPr lang="en-US"/>
              <a:pPr/>
              <a:t>31</a:t>
            </a:fld>
            <a:endParaRPr lang="en-US"/>
          </a:p>
        </p:txBody>
      </p:sp>
      <p:sp>
        <p:nvSpPr>
          <p:cNvPr id="1402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0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3302256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A135BC1-C09E-479E-B0E7-5AC8C939C97C}" type="slidenum">
              <a:rPr lang="en-US"/>
              <a:pPr/>
              <a:t>32</a:t>
            </a:fld>
            <a:endParaRPr lang="en-US"/>
          </a:p>
        </p:txBody>
      </p:sp>
      <p:sp>
        <p:nvSpPr>
          <p:cNvPr id="1413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525450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AEC72DE-5B8B-4910-850E-8A98E74176DF}" type="slidenum">
              <a:rPr lang="en-US"/>
              <a:pPr/>
              <a:t>33</a:t>
            </a:fld>
            <a:endParaRPr lang="en-US"/>
          </a:p>
        </p:txBody>
      </p:sp>
      <p:sp>
        <p:nvSpPr>
          <p:cNvPr id="1423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2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089243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CFC16CD-EDB6-4085-988B-00B6E8B56DC2}" type="slidenum">
              <a:rPr lang="en-US"/>
              <a:pPr/>
              <a:t>34</a:t>
            </a:fld>
            <a:endParaRPr lang="en-US"/>
          </a:p>
        </p:txBody>
      </p:sp>
      <p:sp>
        <p:nvSpPr>
          <p:cNvPr id="143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3615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223608-D47F-4755-9907-D4397993995A}" type="slidenum">
              <a:rPr lang="en-US"/>
              <a:pPr/>
              <a:t>35</a:t>
            </a:fld>
            <a:endParaRPr lang="en-US"/>
          </a:p>
        </p:txBody>
      </p:sp>
      <p:sp>
        <p:nvSpPr>
          <p:cNvPr id="1443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4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7368650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43593D6-6820-4F57-9923-441EDE3CD0DB}" type="slidenum">
              <a:rPr lang="en-US"/>
              <a:pPr/>
              <a:t>36</a:t>
            </a:fld>
            <a:endParaRPr lang="en-US"/>
          </a:p>
        </p:txBody>
      </p:sp>
      <p:sp>
        <p:nvSpPr>
          <p:cNvPr id="1454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173053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E88071-E945-4F65-B876-A321848BC317}" type="slidenum">
              <a:rPr lang="en-US"/>
              <a:pPr/>
              <a:t>37</a:t>
            </a:fld>
            <a:endParaRPr lang="en-US"/>
          </a:p>
        </p:txBody>
      </p:sp>
      <p:sp>
        <p:nvSpPr>
          <p:cNvPr id="1474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57133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786565B-FB05-4C74-80AC-B16B0DB93AE5}" type="slidenum">
              <a:rPr lang="en-US"/>
              <a:pPr/>
              <a:t>38</a:t>
            </a:fld>
            <a:endParaRPr lang="en-US"/>
          </a:p>
        </p:txBody>
      </p:sp>
      <p:sp>
        <p:nvSpPr>
          <p:cNvPr id="148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8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624111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51B3945-22F4-42D5-AD64-5612187DACE8}" type="slidenum">
              <a:rPr lang="en-US"/>
              <a:pPr/>
              <a:t>39</a:t>
            </a:fld>
            <a:endParaRPr lang="en-US"/>
          </a:p>
        </p:txBody>
      </p:sp>
      <p:sp>
        <p:nvSpPr>
          <p:cNvPr id="1495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279838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AE3D5AE-20F0-4E1E-8A2C-4FEC47816669}" type="slidenum">
              <a:rPr lang="en-US"/>
              <a:pPr/>
              <a:t>4</a:t>
            </a:fld>
            <a:endParaRPr lang="en-US"/>
          </a:p>
        </p:txBody>
      </p:sp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42558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716DB54-2922-45EB-B92C-1F109CE83542}" type="slidenum">
              <a:rPr lang="en-US"/>
              <a:pPr/>
              <a:t>5</a:t>
            </a:fld>
            <a:endParaRPr lang="en-US"/>
          </a:p>
        </p:txBody>
      </p:sp>
      <p:sp>
        <p:nvSpPr>
          <p:cNvPr id="11366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36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38009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8FBA2B7-1E8D-4F96-9475-7B4D80FC4D37}" type="slidenum">
              <a:rPr lang="en-US"/>
              <a:pPr/>
              <a:t>6</a:t>
            </a:fld>
            <a:endParaRPr lang="en-US"/>
          </a:p>
        </p:txBody>
      </p:sp>
      <p:sp>
        <p:nvSpPr>
          <p:cNvPr id="1146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4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23281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D09A1E8-9A95-4315-B257-96AC8125CF0A}" type="slidenum">
              <a:rPr lang="en-US"/>
              <a:pPr/>
              <a:t>7</a:t>
            </a:fld>
            <a:endParaRPr lang="en-US"/>
          </a:p>
        </p:txBody>
      </p:sp>
      <p:sp>
        <p:nvSpPr>
          <p:cNvPr id="1157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57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854113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497376C-5ABF-4CED-A1D9-2722608AF2EE}" type="slidenum">
              <a:rPr lang="en-US"/>
              <a:pPr/>
              <a:t>8</a:t>
            </a:fld>
            <a:endParaRPr lang="en-US"/>
          </a:p>
        </p:txBody>
      </p:sp>
      <p:sp>
        <p:nvSpPr>
          <p:cNvPr id="116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6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763760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7AF2D07-7E2B-40EA-8035-B72C6B115B97}" type="slidenum">
              <a:rPr lang="en-US"/>
              <a:pPr/>
              <a:t>9</a:t>
            </a:fld>
            <a:endParaRPr lang="en-US"/>
          </a:p>
        </p:txBody>
      </p:sp>
      <p:sp>
        <p:nvSpPr>
          <p:cNvPr id="117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7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2905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3/27/2022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Chapter 3, Slide #</a:t>
            </a:r>
            <a:fld id="{8BF29743-7157-4EA2-A3A3-EB6DBE7727C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Chapter 3, Slide #</a:t>
            </a:r>
            <a:fld id="{8E5DB6D8-1889-4CAB-B416-F369CA3F49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Chapter 3, Slide #</a:t>
            </a:r>
            <a:fld id="{D6D6D37C-106F-4EC8-A98F-4F93491B03C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Chapter 3, Slide #</a:t>
            </a:r>
            <a:fld id="{1FA723DE-55D8-4CFC-ABDD-3893C7C2798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Chapter 3, Slide #</a:t>
            </a:r>
            <a:fld id="{088B0B38-10C7-4876-9E09-DC875A9FD86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Chapter 3, Slide #</a:t>
            </a:r>
            <a:fld id="{A55C10E5-8101-473E-9074-9E24EB74D02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Chapter 3, Slide #</a:t>
            </a:r>
            <a:fld id="{692C8645-0CD6-438B-B8C8-8ED01415B48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Chapter 3, Slide #</a:t>
            </a:r>
            <a:fld id="{35A62E66-5A66-491C-ADA9-DBB7C03D66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Chapter 3, Slide #</a:t>
            </a:r>
            <a:fld id="{119F02F6-A21A-4818-A123-19F96392178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smtClean="0"/>
              <a:t>Chapter 3, Slide #</a:t>
            </a:r>
            <a:fld id="{BDCCA54B-DEB2-44FC-B68B-A8E0BBA31B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C9B81F-C347-4BEF-BFDF-29C42F48304A}" type="datetimeFigureOut">
              <a:rPr lang="en-US" smtClean="0"/>
              <a:pPr/>
              <a:t>3/27/2022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r>
              <a:rPr lang="en-US" smtClean="0"/>
              <a:t>Chapter 3, Slide #</a:t>
            </a:r>
            <a:fld id="{FB118BFD-C18C-4DC6-BFF3-749CDC54641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47C9B81F-C347-4BEF-BFDF-29C42F48304A}" type="datetimeFigureOut">
              <a:rPr lang="en-US" smtClean="0"/>
              <a:pPr/>
              <a:t>3/27/2022</a:t>
            </a:fld>
            <a:endParaRPr lang="en-US" dirty="0">
              <a:solidFill>
                <a:schemeClr val="tx2">
                  <a:shade val="90000"/>
                </a:schemeClr>
              </a:solidFill>
            </a:endParaRPr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Copyright 2007 by Thomson South-Western, a part of The Thomson Corporation. All rights reserved.</a:t>
            </a:r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r>
              <a:rPr lang="en-US" smtClean="0"/>
              <a:t>Chapter 3, Slide #</a:t>
            </a:r>
            <a:fld id="{142C6B97-147E-4B68-B5D8-95EA545885D5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  <p:sldLayoutId id="2147483672" r:id="rId8"/>
    <p:sldLayoutId id="2147483673" r:id="rId9"/>
    <p:sldLayoutId id="2147483674" r:id="rId10"/>
    <p:sldLayoutId id="2147483675" r:id="rId11"/>
  </p:sldLayoutIdLst>
  <p:hf hdr="0" dt="0"/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6.wmf"/><Relationship Id="rId10" Type="http://schemas.openxmlformats.org/officeDocument/2006/relationships/image" Target="../media/image8.emf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Microsoft_Excel_97-2003_Worksheet3.xls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emf"/><Relationship Id="rId3" Type="http://schemas.openxmlformats.org/officeDocument/2006/relationships/notesSlide" Target="../notesSlides/notesSlide15.xml"/><Relationship Id="rId7" Type="http://schemas.openxmlformats.org/officeDocument/2006/relationships/oleObject" Target="../embeddings/Microsoft_Excel_97-2003_Worksheet4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9.wmf"/><Relationship Id="rId4" Type="http://schemas.openxmlformats.org/officeDocument/2006/relationships/oleObject" Target="../embeddings/oleObject7.bin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emf"/><Relationship Id="rId3" Type="http://schemas.openxmlformats.org/officeDocument/2006/relationships/notesSlide" Target="../notesSlides/notesSlide16.xml"/><Relationship Id="rId7" Type="http://schemas.openxmlformats.org/officeDocument/2006/relationships/oleObject" Target="../embeddings/Microsoft_Excel_97-2003_Worksheet5.xls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9.bin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3.wmf"/><Relationship Id="rId4" Type="http://schemas.openxmlformats.org/officeDocument/2006/relationships/oleObject" Target="../embeddings/oleObject11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2.emf"/><Relationship Id="rId4" Type="http://schemas.openxmlformats.org/officeDocument/2006/relationships/oleObject" Target="../embeddings/oleObject1.bin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Microsoft_Excel_97-2003_Worksheet1.xls"/><Relationship Id="rId4" Type="http://schemas.openxmlformats.org/officeDocument/2006/relationships/oleObject" Target="../embeddings/oleObject2.bin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6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4.emf"/><Relationship Id="rId5" Type="http://schemas.openxmlformats.org/officeDocument/2006/relationships/oleObject" Target="../embeddings/Microsoft_Excel_97-2003_Worksheet2.xls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1905000"/>
            <a:ext cx="7010400" cy="2297113"/>
          </a:xfrm>
          <a:solidFill>
            <a:srgbClr val="FFFFFF"/>
          </a:solidFill>
          <a:ln/>
        </p:spPr>
        <p:txBody>
          <a:bodyPr tIns="228600" anchor="ctr"/>
          <a:lstStyle/>
          <a:p>
            <a:pPr algn="ctr"/>
            <a:r>
              <a:rPr lang="en-US" sz="3600" dirty="0" smtClean="0">
                <a:solidFill>
                  <a:srgbClr val="000066"/>
                </a:solidFill>
                <a:latin typeface="Times New Roman" pitchFamily="18" charset="0"/>
              </a:rPr>
              <a:t>Chapter 3</a:t>
            </a:r>
          </a:p>
          <a:p>
            <a:pPr algn="ctr"/>
            <a:r>
              <a:rPr lang="en-US" sz="3600" dirty="0" smtClean="0">
                <a:solidFill>
                  <a:srgbClr val="000066"/>
                </a:solidFill>
                <a:latin typeface="Times New Roman" pitchFamily="18" charset="0"/>
              </a:rPr>
              <a:t>Balance </a:t>
            </a:r>
            <a:r>
              <a:rPr lang="en-US" sz="3600" dirty="0">
                <a:solidFill>
                  <a:srgbClr val="000066"/>
                </a:solidFill>
                <a:latin typeface="Times New Roman" pitchFamily="18" charset="0"/>
              </a:rPr>
              <a:t>Sheet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b="1">
                <a:latin typeface="Arial" charset="0"/>
              </a:rPr>
              <a:t>Current Assets (cont’d)</a:t>
            </a:r>
          </a:p>
        </p:txBody>
      </p:sp>
      <p:sp>
        <p:nvSpPr>
          <p:cNvPr id="30723" name="Rectangle 3"/>
          <p:cNvSpPr>
            <a:spLocks noGrp="1" noChangeArrowheads="1"/>
          </p:cNvSpPr>
          <p:nvPr>
            <p:ph idx="1"/>
          </p:nvPr>
        </p:nvSpPr>
        <p:spPr>
          <a:xfrm>
            <a:off x="593725" y="1598613"/>
            <a:ext cx="7940675" cy="4114800"/>
          </a:xfrm>
          <a:noFill/>
          <a:ln/>
        </p:spPr>
        <p:txBody>
          <a:bodyPr/>
          <a:lstStyle/>
          <a:p>
            <a:r>
              <a:rPr lang="en-US"/>
              <a:t>Prepaids</a:t>
            </a:r>
          </a:p>
          <a:p>
            <a:pPr lvl="1"/>
            <a:r>
              <a:rPr lang="en-US"/>
              <a:t>Expenditures made in advance of the use of the service or goods.</a:t>
            </a:r>
          </a:p>
          <a:p>
            <a:pPr lvl="1"/>
            <a:r>
              <a:rPr lang="en-US"/>
              <a:t>Examples</a:t>
            </a:r>
          </a:p>
          <a:p>
            <a:pPr lvl="2"/>
            <a:r>
              <a:rPr lang="en-US"/>
              <a:t>Insurance</a:t>
            </a:r>
          </a:p>
          <a:p>
            <a:pPr lvl="2"/>
            <a:r>
              <a:rPr lang="en-US"/>
              <a:t>Advertising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r>
              <a:rPr lang="en-US" b="1">
                <a:latin typeface="Arial" charset="0"/>
              </a:rPr>
              <a:t>Long-Term Assets: Tangible</a:t>
            </a:r>
          </a:p>
        </p:txBody>
      </p:sp>
      <p:sp>
        <p:nvSpPr>
          <p:cNvPr id="35843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1981200"/>
            <a:ext cx="7940675" cy="4114800"/>
          </a:xfrm>
          <a:noFill/>
          <a:ln/>
        </p:spPr>
        <p:txBody>
          <a:bodyPr/>
          <a:lstStyle/>
          <a:p>
            <a:r>
              <a:rPr lang="en-US" dirty="0"/>
              <a:t>Land</a:t>
            </a:r>
          </a:p>
          <a:p>
            <a:pPr lvl="1"/>
            <a:r>
              <a:rPr lang="en-US" dirty="0"/>
              <a:t>Carried at acquisition cost</a:t>
            </a:r>
          </a:p>
          <a:p>
            <a:pPr lvl="1"/>
            <a:r>
              <a:rPr lang="en-US" dirty="0"/>
              <a:t>Not subject to depreciation</a:t>
            </a:r>
          </a:p>
          <a:p>
            <a:pPr lvl="1"/>
            <a:r>
              <a:rPr lang="en-US" dirty="0"/>
              <a:t>Natural resources are depleted</a:t>
            </a:r>
          </a:p>
          <a:p>
            <a:r>
              <a:rPr lang="en-US" dirty="0"/>
              <a:t>Buildings</a:t>
            </a:r>
          </a:p>
          <a:p>
            <a:pPr lvl="1"/>
            <a:r>
              <a:rPr lang="en-US" dirty="0"/>
              <a:t>Cost plus permanent improvements</a:t>
            </a:r>
          </a:p>
          <a:p>
            <a:pPr lvl="1"/>
            <a:r>
              <a:rPr lang="en-US" dirty="0"/>
              <a:t>Depreciated over the useful life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r>
              <a:rPr lang="en-US" b="1">
                <a:latin typeface="Arial" charset="0"/>
              </a:rPr>
              <a:t>Long-Term Assets: Tangible (cont’d)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057400"/>
            <a:ext cx="7940675" cy="4114800"/>
          </a:xfrm>
          <a:noFill/>
          <a:ln/>
        </p:spPr>
        <p:txBody>
          <a:bodyPr/>
          <a:lstStyle/>
          <a:p>
            <a:r>
              <a:rPr lang="en-US" dirty="0"/>
              <a:t>Machinery</a:t>
            </a:r>
          </a:p>
          <a:p>
            <a:pPr lvl="1"/>
            <a:r>
              <a:rPr lang="en-US" dirty="0"/>
              <a:t>Acquisition cost plus costs of delivery, installation, and permanent improvements</a:t>
            </a:r>
          </a:p>
          <a:p>
            <a:pPr lvl="1"/>
            <a:r>
              <a:rPr lang="en-US" dirty="0"/>
              <a:t>Depreciated over the useful life</a:t>
            </a:r>
          </a:p>
          <a:p>
            <a:r>
              <a:rPr lang="en-US" dirty="0"/>
              <a:t>Construction in Progress</a:t>
            </a:r>
          </a:p>
          <a:p>
            <a:pPr lvl="1"/>
            <a:r>
              <a:rPr lang="en-US" dirty="0"/>
              <a:t>Assets under construction</a:t>
            </a:r>
          </a:p>
          <a:p>
            <a:pPr lvl="1"/>
            <a:r>
              <a:rPr lang="en-US" dirty="0"/>
              <a:t>Transferred to permanent asset account upon completion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r>
              <a:rPr lang="en-US" b="1">
                <a:latin typeface="Arial" charset="0"/>
              </a:rPr>
              <a:t>Long-Term Assets: Tangible (cont’d)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676400"/>
            <a:ext cx="7940675" cy="4114800"/>
          </a:xfrm>
          <a:noFill/>
          <a:ln/>
        </p:spPr>
        <p:txBody>
          <a:bodyPr>
            <a:normAutofit lnSpcReduction="10000"/>
          </a:bodyPr>
          <a:lstStyle/>
          <a:p>
            <a:pPr>
              <a:tabLst>
                <a:tab pos="4398963" algn="l"/>
                <a:tab pos="4625975" algn="l"/>
              </a:tabLst>
            </a:pPr>
            <a:r>
              <a:rPr lang="en-US" dirty="0"/>
              <a:t>Accumulated Depreciation</a:t>
            </a:r>
          </a:p>
          <a:p>
            <a:pPr lvl="1">
              <a:tabLst>
                <a:tab pos="4398963" algn="l"/>
                <a:tab pos="4625975" algn="l"/>
              </a:tabLst>
            </a:pPr>
            <a:r>
              <a:rPr lang="en-US" dirty="0"/>
              <a:t>Carries the to-date depreciation of plant assets</a:t>
            </a:r>
          </a:p>
          <a:p>
            <a:pPr lvl="1">
              <a:tabLst>
                <a:tab pos="4398963" algn="l"/>
                <a:tab pos="4625975" algn="l"/>
              </a:tabLst>
            </a:pPr>
            <a:r>
              <a:rPr lang="en-US" dirty="0"/>
              <a:t>Factors used in depreciation calculation</a:t>
            </a:r>
          </a:p>
          <a:p>
            <a:pPr lvl="2">
              <a:tabLst>
                <a:tab pos="4398963" algn="l"/>
                <a:tab pos="4625975" algn="l"/>
              </a:tabLst>
            </a:pPr>
            <a:r>
              <a:rPr lang="en-US" dirty="0"/>
              <a:t>Asset cost</a:t>
            </a:r>
          </a:p>
          <a:p>
            <a:pPr lvl="2">
              <a:tabLst>
                <a:tab pos="4398963" algn="l"/>
                <a:tab pos="4625975" algn="l"/>
              </a:tabLst>
            </a:pPr>
            <a:r>
              <a:rPr lang="en-US" dirty="0"/>
              <a:t>Length of the life of the asset</a:t>
            </a:r>
          </a:p>
          <a:p>
            <a:pPr lvl="2">
              <a:tabLst>
                <a:tab pos="4398963" algn="l"/>
                <a:tab pos="4625975" algn="l"/>
              </a:tabLst>
            </a:pPr>
            <a:r>
              <a:rPr lang="en-US" dirty="0"/>
              <a:t>Estimated salvage (residual) value of asset when retired</a:t>
            </a:r>
          </a:p>
          <a:p>
            <a:pPr lvl="1">
              <a:tabLst>
                <a:tab pos="4398963" algn="l"/>
                <a:tab pos="4625975" algn="l"/>
              </a:tabLst>
            </a:pPr>
            <a:r>
              <a:rPr lang="en-US" dirty="0"/>
              <a:t>Depreciation methods</a:t>
            </a:r>
          </a:p>
          <a:p>
            <a:pPr lvl="2">
              <a:buFontTx/>
              <a:buChar char="–"/>
              <a:tabLst>
                <a:tab pos="4398963" algn="l"/>
                <a:tab pos="4625975" algn="l"/>
              </a:tabLst>
            </a:pPr>
            <a:r>
              <a:rPr lang="en-US" dirty="0"/>
              <a:t>Straight Line	</a:t>
            </a:r>
            <a:r>
              <a:rPr lang="en-US" dirty="0">
                <a:cs typeface="Arial" charset="0"/>
              </a:rPr>
              <a:t>–</a:t>
            </a:r>
            <a:r>
              <a:rPr lang="en-US" dirty="0"/>
              <a:t>	Declining Balance</a:t>
            </a:r>
          </a:p>
          <a:p>
            <a:pPr lvl="2">
              <a:buFontTx/>
              <a:buChar char="–"/>
              <a:tabLst>
                <a:tab pos="4398963" algn="l"/>
                <a:tab pos="4625975" algn="l"/>
              </a:tabLst>
            </a:pPr>
            <a:r>
              <a:rPr lang="en-US" dirty="0"/>
              <a:t>Sum-of-the-Years’-Digits	</a:t>
            </a:r>
            <a:r>
              <a:rPr lang="en-US" dirty="0">
                <a:cs typeface="Arial" charset="0"/>
              </a:rPr>
              <a:t>–</a:t>
            </a:r>
            <a:r>
              <a:rPr lang="en-US" dirty="0"/>
              <a:t> 	Units of Production</a:t>
            </a:r>
          </a:p>
          <a:p>
            <a:pPr>
              <a:tabLst>
                <a:tab pos="4398963" algn="l"/>
                <a:tab pos="4625975" algn="l"/>
              </a:tabLst>
            </a:pPr>
            <a:r>
              <a:rPr lang="en-US" dirty="0"/>
              <a:t>Balance sheet presentation</a:t>
            </a:r>
          </a:p>
        </p:txBody>
      </p:sp>
      <p:sp>
        <p:nvSpPr>
          <p:cNvPr id="39940" name="Text Box 4"/>
          <p:cNvSpPr txBox="1">
            <a:spLocks noChangeArrowheads="1"/>
          </p:cNvSpPr>
          <p:nvPr/>
        </p:nvSpPr>
        <p:spPr bwMode="auto">
          <a:xfrm>
            <a:off x="1219200" y="5562600"/>
            <a:ext cx="5257800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tabLst>
                <a:tab pos="452438" algn="l"/>
              </a:tabLst>
            </a:pPr>
            <a:r>
              <a:rPr lang="en-US" sz="2000" dirty="0">
                <a:solidFill>
                  <a:srgbClr val="336699"/>
                </a:solidFill>
                <a:latin typeface="Arial" charset="0"/>
              </a:rPr>
              <a:t>	Cost of the asset</a:t>
            </a:r>
          </a:p>
          <a:p>
            <a:pPr algn="l">
              <a:tabLst>
                <a:tab pos="452438" algn="l"/>
              </a:tabLst>
            </a:pPr>
            <a:r>
              <a:rPr lang="en-US" sz="2000" dirty="0">
                <a:solidFill>
                  <a:srgbClr val="336699"/>
                </a:solidFill>
                <a:latin typeface="Arial" charset="0"/>
                <a:cs typeface="Times New Roman" pitchFamily="18" charset="0"/>
              </a:rPr>
              <a:t>–</a:t>
            </a:r>
            <a:r>
              <a:rPr lang="en-US" sz="2000" dirty="0">
                <a:solidFill>
                  <a:srgbClr val="336699"/>
                </a:solidFill>
                <a:latin typeface="Arial" charset="0"/>
              </a:rPr>
              <a:t>	</a:t>
            </a:r>
            <a:r>
              <a:rPr lang="en-US" sz="2000" u="sng" dirty="0">
                <a:solidFill>
                  <a:srgbClr val="336699"/>
                </a:solidFill>
                <a:latin typeface="Arial" charset="0"/>
              </a:rPr>
              <a:t>Accumulated depreciation</a:t>
            </a:r>
          </a:p>
          <a:p>
            <a:pPr algn="l">
              <a:tabLst>
                <a:tab pos="452438" algn="l"/>
              </a:tabLst>
            </a:pPr>
            <a:r>
              <a:rPr lang="en-US" sz="2000" dirty="0">
                <a:solidFill>
                  <a:srgbClr val="336699"/>
                </a:solidFill>
                <a:latin typeface="Arial" charset="0"/>
              </a:rPr>
              <a:t>=	Net book value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 descr="gibson-graphic (2)"/>
          <p:cNvSpPr>
            <a:spLocks noGrp="1" noChangeArrowheads="1"/>
          </p:cNvSpPr>
          <p:nvPr>
            <p:ph type="title"/>
          </p:nvPr>
        </p:nvSpPr>
        <p:spPr>
          <a:xfrm>
            <a:off x="533400" y="457200"/>
            <a:ext cx="8305800" cy="685800"/>
          </a:xfrm>
        </p:spPr>
        <p:txBody>
          <a:bodyPr>
            <a:normAutofit/>
          </a:bodyPr>
          <a:lstStyle/>
          <a:p>
            <a:r>
              <a:rPr lang="en-US" sz="3600" b="1" dirty="0">
                <a:latin typeface="Arial" charset="0"/>
              </a:rPr>
              <a:t>Depreciation: Straight-Line Method</a:t>
            </a:r>
          </a:p>
        </p:txBody>
      </p:sp>
      <p:graphicFrame>
        <p:nvGraphicFramePr>
          <p:cNvPr id="98308" name="Object 4"/>
          <p:cNvGraphicFramePr>
            <a:graphicFrameLocks noChangeAspect="1"/>
          </p:cNvGraphicFramePr>
          <p:nvPr/>
        </p:nvGraphicFramePr>
        <p:xfrm>
          <a:off x="4514850" y="334010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2" name="Equation" r:id="rId4" imgW="114120" imgH="177480" progId="">
                  <p:embed/>
                </p:oleObj>
              </mc:Choice>
              <mc:Fallback>
                <p:oleObj name="Equation" r:id="rId4" imgW="114120" imgH="17748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14850" y="3340100"/>
                        <a:ext cx="114300" cy="177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8309" name="Object 5"/>
          <p:cNvGraphicFramePr>
            <a:graphicFrameLocks noChangeAspect="1"/>
          </p:cNvGraphicFramePr>
          <p:nvPr/>
        </p:nvGraphicFramePr>
        <p:xfrm>
          <a:off x="304800" y="2057400"/>
          <a:ext cx="4876800" cy="1444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3" name="Equation" r:id="rId6" imgW="3085920" imgH="914400" progId="">
                  <p:embed/>
                </p:oleObj>
              </mc:Choice>
              <mc:Fallback>
                <p:oleObj name="Equation" r:id="rId6" imgW="3085920" imgH="91440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" y="2057400"/>
                        <a:ext cx="4876800" cy="1444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10" name="Text Box 6"/>
          <p:cNvSpPr txBox="1">
            <a:spLocks noChangeArrowheads="1"/>
          </p:cNvSpPr>
          <p:nvPr/>
        </p:nvSpPr>
        <p:spPr bwMode="auto">
          <a:xfrm>
            <a:off x="381000" y="1219200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tabLst>
                <a:tab pos="3656013" algn="r"/>
                <a:tab pos="4344988" algn="l"/>
                <a:tab pos="8001000" algn="r"/>
              </a:tabLst>
            </a:pPr>
            <a:r>
              <a:rPr lang="en-US" sz="2000" dirty="0">
                <a:solidFill>
                  <a:srgbClr val="336699"/>
                </a:solidFill>
                <a:latin typeface="Arial" charset="0"/>
              </a:rPr>
              <a:t>Cost.............................	$10,000	Estimated salvage..........	$2,000</a:t>
            </a:r>
          </a:p>
          <a:p>
            <a:pPr algn="l">
              <a:tabLst>
                <a:tab pos="3656013" algn="r"/>
                <a:tab pos="4344988" algn="l"/>
                <a:tab pos="8001000" algn="r"/>
              </a:tabLst>
            </a:pPr>
            <a:r>
              <a:rPr lang="en-US" sz="2000" dirty="0">
                <a:solidFill>
                  <a:srgbClr val="336699"/>
                </a:solidFill>
                <a:latin typeface="Arial" charset="0"/>
              </a:rPr>
              <a:t>Estimated life..............	5 years	</a:t>
            </a:r>
          </a:p>
        </p:txBody>
      </p:sp>
      <p:graphicFrame>
        <p:nvGraphicFramePr>
          <p:cNvPr id="98311" name="Object 7"/>
          <p:cNvGraphicFramePr>
            <a:graphicFrameLocks noChangeAspect="1"/>
          </p:cNvGraphicFramePr>
          <p:nvPr/>
        </p:nvGraphicFramePr>
        <p:xfrm>
          <a:off x="387350" y="3727450"/>
          <a:ext cx="5403850" cy="1952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8314" name="Worksheet" r:id="rId9" imgW="3219450" imgH="1304925" progId="Excel.Sheet.8">
                  <p:embed/>
                </p:oleObj>
              </mc:Choice>
              <mc:Fallback>
                <p:oleObj name="Worksheet" r:id="rId9" imgW="3219450" imgH="1304925" progId="Excel.Sheet.8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" y="3727450"/>
                        <a:ext cx="5403850" cy="1952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8312" name="Text Box 8"/>
          <p:cNvSpPr txBox="1">
            <a:spLocks noChangeArrowheads="1"/>
          </p:cNvSpPr>
          <p:nvPr/>
        </p:nvSpPr>
        <p:spPr bwMode="auto">
          <a:xfrm>
            <a:off x="5791200" y="5105400"/>
            <a:ext cx="29718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>
                <a:solidFill>
                  <a:srgbClr val="336699"/>
                </a:solidFill>
                <a:latin typeface="Arial" charset="0"/>
              </a:rPr>
              <a:t>The salvage value is not depreciated.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Rectangle 2" descr="gibson-graphic (2)"/>
          <p:cNvSpPr>
            <a:spLocks noGrp="1" noChangeArrowheads="1"/>
          </p:cNvSpPr>
          <p:nvPr>
            <p:ph type="title"/>
          </p:nvPr>
        </p:nvSpPr>
        <p:spPr>
          <a:xfrm>
            <a:off x="533400" y="228600"/>
            <a:ext cx="8305800" cy="762000"/>
          </a:xfrm>
        </p:spPr>
        <p:txBody>
          <a:bodyPr>
            <a:normAutofit/>
          </a:bodyPr>
          <a:lstStyle/>
          <a:p>
            <a:r>
              <a:rPr lang="en-US" sz="3200" b="1" dirty="0">
                <a:latin typeface="Arial" charset="0"/>
              </a:rPr>
              <a:t>Depreciation: Declining-Balance Method</a:t>
            </a:r>
          </a:p>
        </p:txBody>
      </p:sp>
      <p:graphicFrame>
        <p:nvGraphicFramePr>
          <p:cNvPr id="99333" name="Object 5"/>
          <p:cNvGraphicFramePr>
            <a:graphicFrameLocks noChangeAspect="1"/>
          </p:cNvGraphicFramePr>
          <p:nvPr/>
        </p:nvGraphicFramePr>
        <p:xfrm>
          <a:off x="300038" y="2133600"/>
          <a:ext cx="7045325" cy="1404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35" name="Equation" r:id="rId4" imgW="4457520" imgH="888840" progId="">
                  <p:embed/>
                </p:oleObj>
              </mc:Choice>
              <mc:Fallback>
                <p:oleObj name="Equation" r:id="rId4" imgW="4457520" imgH="88884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8" y="2133600"/>
                        <a:ext cx="7045325" cy="1404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9334" name="Object 6"/>
          <p:cNvGraphicFramePr>
            <a:graphicFrameLocks noChangeAspect="1"/>
          </p:cNvGraphicFramePr>
          <p:nvPr/>
        </p:nvGraphicFramePr>
        <p:xfrm>
          <a:off x="387350" y="3727450"/>
          <a:ext cx="6318250" cy="182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9336" name="Worksheet" r:id="rId7" imgW="3829050" imgH="1304925" progId="Excel.Sheet.8">
                  <p:embed/>
                </p:oleObj>
              </mc:Choice>
              <mc:Fallback>
                <p:oleObj name="Worksheet" r:id="rId7" imgW="3829050" imgH="1304925" progId="Excel.Sheet.8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7350" y="3727450"/>
                        <a:ext cx="6318250" cy="1828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9335" name="Text Box 7"/>
          <p:cNvSpPr txBox="1">
            <a:spLocks noChangeArrowheads="1"/>
          </p:cNvSpPr>
          <p:nvPr/>
        </p:nvSpPr>
        <p:spPr bwMode="auto">
          <a:xfrm>
            <a:off x="6781800" y="4419600"/>
            <a:ext cx="2362200" cy="20145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>
                <a:solidFill>
                  <a:srgbClr val="336699"/>
                </a:solidFill>
                <a:latin typeface="Arial" charset="0"/>
              </a:rPr>
              <a:t>Scrap value is not used in the depreciation formula but depreciation ends when the book value is equal to the salvage value.</a:t>
            </a:r>
          </a:p>
        </p:txBody>
      </p:sp>
      <p:sp>
        <p:nvSpPr>
          <p:cNvPr id="99336" name="Text Box 8"/>
          <p:cNvSpPr txBox="1">
            <a:spLocks noChangeArrowheads="1"/>
          </p:cNvSpPr>
          <p:nvPr/>
        </p:nvSpPr>
        <p:spPr bwMode="auto">
          <a:xfrm>
            <a:off x="381000" y="1219200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tabLst>
                <a:tab pos="3656013" algn="r"/>
                <a:tab pos="4344988" algn="l"/>
                <a:tab pos="8001000" algn="r"/>
              </a:tabLst>
            </a:pPr>
            <a:r>
              <a:rPr lang="en-US" sz="2000" dirty="0" smtClean="0">
                <a:solidFill>
                  <a:srgbClr val="336699"/>
                </a:solidFill>
                <a:latin typeface="Arial" charset="0"/>
              </a:rPr>
              <a:t>Cost.............................	$10,000	Estimated salvage..........	$2,000</a:t>
            </a:r>
          </a:p>
          <a:p>
            <a:pPr algn="l">
              <a:tabLst>
                <a:tab pos="3656013" algn="r"/>
                <a:tab pos="4344988" algn="l"/>
                <a:tab pos="8001000" algn="r"/>
              </a:tabLst>
            </a:pPr>
            <a:r>
              <a:rPr lang="en-US" sz="2000" dirty="0" smtClean="0">
                <a:solidFill>
                  <a:srgbClr val="336699"/>
                </a:solidFill>
                <a:latin typeface="Arial" charset="0"/>
              </a:rPr>
              <a:t>Estimated </a:t>
            </a:r>
            <a:r>
              <a:rPr lang="en-US" sz="2000" dirty="0">
                <a:solidFill>
                  <a:srgbClr val="336699"/>
                </a:solidFill>
                <a:latin typeface="Arial" charset="0"/>
              </a:rPr>
              <a:t>life..............	5 years	</a:t>
            </a:r>
          </a:p>
        </p:txBody>
      </p:sp>
      <p:sp>
        <p:nvSpPr>
          <p:cNvPr id="99337" name="Text Box 9"/>
          <p:cNvSpPr txBox="1">
            <a:spLocks noChangeArrowheads="1"/>
          </p:cNvSpPr>
          <p:nvPr/>
        </p:nvSpPr>
        <p:spPr bwMode="auto">
          <a:xfrm>
            <a:off x="6019800" y="2133600"/>
            <a:ext cx="2743200" cy="6413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spcBef>
                <a:spcPct val="50000"/>
              </a:spcBef>
            </a:pPr>
            <a:r>
              <a:rPr lang="en-US" sz="1800">
                <a:latin typeface="Arial" charset="0"/>
              </a:rPr>
              <a:t>Double the straight-line rate is the maximum rate</a:t>
            </a:r>
            <a:endParaRPr lang="en-US" sz="1800">
              <a:latin typeface="Arial" charset="0"/>
              <a:cs typeface="Times New Roman" pitchFamily="18" charset="0"/>
            </a:endParaRPr>
          </a:p>
        </p:txBody>
      </p:sp>
      <p:sp>
        <p:nvSpPr>
          <p:cNvPr id="99338" name="AutoShape 10"/>
          <p:cNvSpPr>
            <a:spLocks noChangeArrowheads="1"/>
          </p:cNvSpPr>
          <p:nvPr/>
        </p:nvSpPr>
        <p:spPr bwMode="auto">
          <a:xfrm>
            <a:off x="5943600" y="2133600"/>
            <a:ext cx="2819400" cy="685800"/>
          </a:xfrm>
          <a:prstGeom prst="bracketPair">
            <a:avLst>
              <a:gd name="adj" fmla="val 1666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Rectangle 2" descr="gibson-graphic (2)"/>
          <p:cNvSpPr>
            <a:spLocks noGrp="1" noChangeArrowheads="1"/>
          </p:cNvSpPr>
          <p:nvPr>
            <p:ph type="title"/>
          </p:nvPr>
        </p:nvSpPr>
        <p:spPr>
          <a:xfrm>
            <a:off x="533400" y="304800"/>
            <a:ext cx="8305800" cy="609600"/>
          </a:xfrm>
        </p:spPr>
        <p:txBody>
          <a:bodyPr>
            <a:normAutofit/>
          </a:bodyPr>
          <a:lstStyle/>
          <a:p>
            <a:r>
              <a:rPr lang="en-US" sz="2800" b="1" dirty="0">
                <a:latin typeface="Arial" charset="0"/>
              </a:rPr>
              <a:t>Depreciation: Sum-of-the-Years’-Digits Method</a:t>
            </a:r>
          </a:p>
        </p:txBody>
      </p:sp>
      <p:sp>
        <p:nvSpPr>
          <p:cNvPr id="100356" name="Text Box 4"/>
          <p:cNvSpPr txBox="1">
            <a:spLocks noChangeArrowheads="1"/>
          </p:cNvSpPr>
          <p:nvPr/>
        </p:nvSpPr>
        <p:spPr bwMode="auto">
          <a:xfrm>
            <a:off x="304800" y="1143000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tabLst>
                <a:tab pos="3656013" algn="r"/>
                <a:tab pos="4344988" algn="l"/>
                <a:tab pos="8001000" algn="r"/>
              </a:tabLst>
            </a:pPr>
            <a:r>
              <a:rPr lang="en-US" sz="2000" dirty="0">
                <a:solidFill>
                  <a:srgbClr val="336699"/>
                </a:solidFill>
                <a:latin typeface="Arial" charset="0"/>
              </a:rPr>
              <a:t>Cost.............................	$10,000	Estimated salvage..........	$2,000</a:t>
            </a:r>
          </a:p>
          <a:p>
            <a:pPr algn="l">
              <a:tabLst>
                <a:tab pos="3656013" algn="r"/>
                <a:tab pos="4344988" algn="l"/>
                <a:tab pos="8001000" algn="r"/>
              </a:tabLst>
            </a:pPr>
            <a:r>
              <a:rPr lang="en-US" sz="2000" dirty="0">
                <a:solidFill>
                  <a:srgbClr val="336699"/>
                </a:solidFill>
                <a:latin typeface="Arial" charset="0"/>
              </a:rPr>
              <a:t>Estimated life..............	5 years	</a:t>
            </a:r>
          </a:p>
        </p:txBody>
      </p:sp>
      <p:graphicFrame>
        <p:nvGraphicFramePr>
          <p:cNvPr id="100357" name="Object 5"/>
          <p:cNvGraphicFramePr>
            <a:graphicFrameLocks noChangeAspect="1"/>
          </p:cNvGraphicFramePr>
          <p:nvPr/>
        </p:nvGraphicFramePr>
        <p:xfrm>
          <a:off x="239713" y="2057400"/>
          <a:ext cx="8107362" cy="1525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59" name="Equation" r:id="rId4" imgW="5130720" imgH="965160" progId="">
                  <p:embed/>
                </p:oleObj>
              </mc:Choice>
              <mc:Fallback>
                <p:oleObj name="Equation" r:id="rId4" imgW="5130720" imgH="965160" progId="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713" y="2057400"/>
                        <a:ext cx="8107362" cy="15255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0358" name="Object 6"/>
          <p:cNvGraphicFramePr>
            <a:graphicFrameLocks noChangeAspect="1"/>
          </p:cNvGraphicFramePr>
          <p:nvPr/>
        </p:nvGraphicFramePr>
        <p:xfrm>
          <a:off x="276225" y="3732213"/>
          <a:ext cx="6276975" cy="190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0360" name="Worksheet" r:id="rId7" imgW="3819525" imgH="1304925" progId="Excel.Sheet.8">
                  <p:embed/>
                </p:oleObj>
              </mc:Choice>
              <mc:Fallback>
                <p:oleObj name="Worksheet" r:id="rId7" imgW="3819525" imgH="1304925" progId="Excel.Sheet.8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225" y="3732213"/>
                        <a:ext cx="6276975" cy="1905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Rectangle 2" descr="gibson-graphic (2)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8305800" cy="515112"/>
          </a:xfrm>
        </p:spPr>
        <p:txBody>
          <a:bodyPr>
            <a:normAutofit fontScale="90000"/>
          </a:bodyPr>
          <a:lstStyle/>
          <a:p>
            <a:r>
              <a:rPr lang="en-US" sz="3200" b="1" dirty="0" smtClean="0">
                <a:latin typeface="Arial" charset="0"/>
              </a:rPr>
              <a:t>Depreciation: Units-of-Production Method</a:t>
            </a:r>
            <a:endParaRPr lang="en-US" sz="3200" b="1" dirty="0">
              <a:latin typeface="Arial" charset="0"/>
            </a:endParaRPr>
          </a:p>
        </p:txBody>
      </p:sp>
      <p:graphicFrame>
        <p:nvGraphicFramePr>
          <p:cNvPr id="101380" name="Object 4"/>
          <p:cNvGraphicFramePr>
            <a:graphicFrameLocks noChangeAspect="1"/>
          </p:cNvGraphicFramePr>
          <p:nvPr/>
        </p:nvGraphicFramePr>
        <p:xfrm>
          <a:off x="347663" y="2057400"/>
          <a:ext cx="5519737" cy="1465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1381" name="Equation" r:id="rId4" imgW="3492360" imgH="927000" progId="">
                  <p:embed/>
                </p:oleObj>
              </mc:Choice>
              <mc:Fallback>
                <p:oleObj name="Equation" r:id="rId4" imgW="3492360" imgH="92700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7663" y="2057400"/>
                        <a:ext cx="5519737" cy="1465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1381" name="Text Box 5"/>
          <p:cNvSpPr txBox="1">
            <a:spLocks noChangeArrowheads="1"/>
          </p:cNvSpPr>
          <p:nvPr/>
        </p:nvSpPr>
        <p:spPr bwMode="auto">
          <a:xfrm>
            <a:off x="304800" y="914400"/>
            <a:ext cx="83820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l">
              <a:tabLst>
                <a:tab pos="3656013" algn="r"/>
                <a:tab pos="4344988" algn="l"/>
                <a:tab pos="8001000" algn="r"/>
              </a:tabLst>
            </a:pPr>
            <a:r>
              <a:rPr lang="en-US" sz="2000" dirty="0" smtClean="0">
                <a:solidFill>
                  <a:srgbClr val="336699"/>
                </a:solidFill>
                <a:latin typeface="Arial" charset="0"/>
              </a:rPr>
              <a:t>Cost.............................	$10,000	Estimated salvage..........	$2,000</a:t>
            </a:r>
          </a:p>
          <a:p>
            <a:pPr algn="l">
              <a:tabLst>
                <a:tab pos="3656013" algn="r"/>
                <a:tab pos="4344988" algn="l"/>
                <a:tab pos="8001000" algn="r"/>
              </a:tabLst>
            </a:pPr>
            <a:r>
              <a:rPr lang="en-US" sz="2000" dirty="0">
                <a:solidFill>
                  <a:srgbClr val="336699"/>
                </a:solidFill>
                <a:latin typeface="Arial" charset="0"/>
              </a:rPr>
              <a:t>		Estimated total hours.....	16,000</a:t>
            </a:r>
          </a:p>
        </p:txBody>
      </p:sp>
      <p:sp>
        <p:nvSpPr>
          <p:cNvPr id="101384" name="Text Box 8"/>
          <p:cNvSpPr txBox="1">
            <a:spLocks noChangeArrowheads="1"/>
          </p:cNvSpPr>
          <p:nvPr/>
        </p:nvSpPr>
        <p:spPr bwMode="auto">
          <a:xfrm>
            <a:off x="381000" y="3733800"/>
            <a:ext cx="8305800" cy="158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227013" indent="-227013" algn="l"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rgbClr val="336699"/>
                </a:solidFill>
                <a:latin typeface="Arial" charset="0"/>
              </a:rPr>
              <a:t>Hours of Operation </a:t>
            </a:r>
            <a:r>
              <a:rPr lang="en-US">
                <a:solidFill>
                  <a:srgbClr val="336699"/>
                </a:solidFill>
                <a:latin typeface="Arial" charset="0"/>
                <a:cs typeface="Times New Roman" pitchFamily="18" charset="0"/>
              </a:rPr>
              <a:t>× Rate = D</a:t>
            </a:r>
            <a:r>
              <a:rPr lang="en-US">
                <a:solidFill>
                  <a:srgbClr val="336699"/>
                </a:solidFill>
                <a:latin typeface="Arial" charset="0"/>
              </a:rPr>
              <a:t>epreciation</a:t>
            </a:r>
          </a:p>
          <a:p>
            <a:pPr marL="227013" indent="-227013" algn="l">
              <a:spcBef>
                <a:spcPct val="50000"/>
              </a:spcBef>
              <a:buFontTx/>
              <a:buChar char="•"/>
            </a:pPr>
            <a:r>
              <a:rPr lang="en-US">
                <a:solidFill>
                  <a:srgbClr val="336699"/>
                </a:solidFill>
                <a:latin typeface="Arial" charset="0"/>
              </a:rPr>
              <a:t>Asset is depreciated until salvage value is reached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r>
              <a:rPr lang="en-US" b="1">
                <a:latin typeface="Arial" charset="0"/>
              </a:rPr>
              <a:t>Long-Term Assets: Investments</a:t>
            </a:r>
          </a:p>
        </p:txBody>
      </p:sp>
      <p:sp>
        <p:nvSpPr>
          <p:cNvPr id="4915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133600"/>
            <a:ext cx="7940675" cy="4114800"/>
          </a:xfrm>
          <a:noFill/>
          <a:ln/>
        </p:spPr>
        <p:txBody>
          <a:bodyPr/>
          <a:lstStyle/>
          <a:p>
            <a:r>
              <a:rPr lang="en-US" dirty="0"/>
              <a:t>Debt or equity securities</a:t>
            </a:r>
          </a:p>
          <a:p>
            <a:pPr lvl="1"/>
            <a:r>
              <a:rPr lang="en-US" dirty="0"/>
              <a:t>Held to maintain business relationship or to exercise control</a:t>
            </a:r>
          </a:p>
          <a:p>
            <a:r>
              <a:rPr lang="en-US" dirty="0"/>
              <a:t>Debt classification</a:t>
            </a:r>
          </a:p>
          <a:p>
            <a:pPr lvl="1"/>
            <a:r>
              <a:rPr lang="en-US" dirty="0"/>
              <a:t>Held-to-maturity carried at amortized cost</a:t>
            </a:r>
          </a:p>
          <a:p>
            <a:pPr lvl="1"/>
            <a:r>
              <a:rPr lang="en-US" dirty="0"/>
              <a:t>Available-for-sale carried at fair value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ext Box 2"/>
          <p:cNvSpPr txBox="1">
            <a:spLocks noChangeArrowheads="1"/>
          </p:cNvSpPr>
          <p:nvPr/>
        </p:nvSpPr>
        <p:spPr bwMode="auto">
          <a:xfrm>
            <a:off x="381000" y="2133600"/>
            <a:ext cx="2133600" cy="506413"/>
          </a:xfrm>
          <a:prstGeom prst="rect">
            <a:avLst/>
          </a:prstGeom>
          <a:solidFill>
            <a:schemeClr val="bg1"/>
          </a:solidFill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>
              <a:lnSpc>
                <a:spcPct val="110000"/>
              </a:lnSpc>
              <a:spcBef>
                <a:spcPct val="30000"/>
              </a:spcBef>
              <a:buSzPct val="80000"/>
            </a:pPr>
            <a:r>
              <a:rPr lang="en-US" sz="2300" b="1">
                <a:latin typeface="Arial" charset="0"/>
              </a:rPr>
              <a:t>Portfolios</a:t>
            </a:r>
          </a:p>
        </p:txBody>
      </p:sp>
      <p:sp>
        <p:nvSpPr>
          <p:cNvPr id="25603" name="Text Box 3"/>
          <p:cNvSpPr txBox="1">
            <a:spLocks noChangeArrowheads="1"/>
          </p:cNvSpPr>
          <p:nvPr/>
        </p:nvSpPr>
        <p:spPr bwMode="auto">
          <a:xfrm>
            <a:off x="2514600" y="2133600"/>
            <a:ext cx="2133600" cy="506413"/>
          </a:xfrm>
          <a:prstGeom prst="rect">
            <a:avLst/>
          </a:prstGeom>
          <a:solidFill>
            <a:schemeClr val="bg1"/>
          </a:solidFill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>
              <a:lnSpc>
                <a:spcPct val="110000"/>
              </a:lnSpc>
              <a:spcBef>
                <a:spcPct val="30000"/>
              </a:spcBef>
              <a:buSzPct val="80000"/>
            </a:pPr>
            <a:r>
              <a:rPr lang="en-US" sz="2300" b="1">
                <a:latin typeface="Arial" charset="0"/>
              </a:rPr>
              <a:t>Type</a:t>
            </a:r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4648200" y="2133600"/>
            <a:ext cx="2133600" cy="506413"/>
          </a:xfrm>
          <a:prstGeom prst="rect">
            <a:avLst/>
          </a:prstGeom>
          <a:solidFill>
            <a:schemeClr val="bg1"/>
          </a:solidFill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>
              <a:lnSpc>
                <a:spcPct val="110000"/>
              </a:lnSpc>
              <a:spcBef>
                <a:spcPct val="30000"/>
              </a:spcBef>
              <a:buSzPct val="80000"/>
            </a:pPr>
            <a:r>
              <a:rPr lang="en-US" sz="2300" b="1">
                <a:latin typeface="Arial" charset="0"/>
              </a:rPr>
              <a:t>Valuation</a:t>
            </a:r>
          </a:p>
        </p:txBody>
      </p:sp>
      <p:sp>
        <p:nvSpPr>
          <p:cNvPr id="25605" name="Text Box 5"/>
          <p:cNvSpPr txBox="1">
            <a:spLocks noChangeArrowheads="1"/>
          </p:cNvSpPr>
          <p:nvPr/>
        </p:nvSpPr>
        <p:spPr bwMode="auto">
          <a:xfrm>
            <a:off x="6781800" y="2133600"/>
            <a:ext cx="2133600" cy="506413"/>
          </a:xfrm>
          <a:prstGeom prst="rect">
            <a:avLst/>
          </a:prstGeom>
          <a:solidFill>
            <a:schemeClr val="bg1"/>
          </a:solidFill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marL="457200" indent="-457200">
              <a:lnSpc>
                <a:spcPct val="110000"/>
              </a:lnSpc>
              <a:spcBef>
                <a:spcPct val="30000"/>
              </a:spcBef>
              <a:buSzPct val="80000"/>
            </a:pPr>
            <a:r>
              <a:rPr lang="en-US" sz="2300" b="1">
                <a:latin typeface="Arial" charset="0"/>
              </a:rPr>
              <a:t>Classification</a:t>
            </a:r>
          </a:p>
        </p:txBody>
      </p:sp>
      <p:sp>
        <p:nvSpPr>
          <p:cNvPr id="25606" name="Rectangle 6"/>
          <p:cNvSpPr>
            <a:spLocks noChangeArrowheads="1"/>
          </p:cNvSpPr>
          <p:nvPr/>
        </p:nvSpPr>
        <p:spPr bwMode="auto">
          <a:xfrm>
            <a:off x="381000" y="2667000"/>
            <a:ext cx="2133600" cy="990600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r>
              <a:rPr lang="en-US" sz="2200">
                <a:latin typeface="Arial" charset="0"/>
              </a:rPr>
              <a:t>Held-to-Maturity</a:t>
            </a:r>
          </a:p>
        </p:txBody>
      </p:sp>
      <p:sp>
        <p:nvSpPr>
          <p:cNvPr id="25607" name="Rectangle 7"/>
          <p:cNvSpPr>
            <a:spLocks noChangeArrowheads="1"/>
          </p:cNvSpPr>
          <p:nvPr/>
        </p:nvSpPr>
        <p:spPr bwMode="auto">
          <a:xfrm>
            <a:off x="2514600" y="2667000"/>
            <a:ext cx="2133600" cy="990600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r>
              <a:rPr lang="en-US" sz="2200">
                <a:latin typeface="Arial" charset="0"/>
              </a:rPr>
              <a:t>Debt</a:t>
            </a:r>
          </a:p>
        </p:txBody>
      </p:sp>
      <p:sp>
        <p:nvSpPr>
          <p:cNvPr id="25608" name="Rectangle 8"/>
          <p:cNvSpPr>
            <a:spLocks noChangeArrowheads="1"/>
          </p:cNvSpPr>
          <p:nvPr/>
        </p:nvSpPr>
        <p:spPr bwMode="auto">
          <a:xfrm>
            <a:off x="4648200" y="2667000"/>
            <a:ext cx="2133600" cy="990600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r>
              <a:rPr lang="en-US" sz="2200">
                <a:latin typeface="Arial" charset="0"/>
              </a:rPr>
              <a:t>Amortized </a:t>
            </a:r>
          </a:p>
          <a:p>
            <a:r>
              <a:rPr lang="en-US" sz="2200">
                <a:latin typeface="Arial" charset="0"/>
              </a:rPr>
              <a:t>Cost</a:t>
            </a:r>
          </a:p>
        </p:txBody>
      </p:sp>
      <p:sp>
        <p:nvSpPr>
          <p:cNvPr id="25609" name="Rectangle 9"/>
          <p:cNvSpPr>
            <a:spLocks noChangeArrowheads="1"/>
          </p:cNvSpPr>
          <p:nvPr/>
        </p:nvSpPr>
        <p:spPr bwMode="auto">
          <a:xfrm>
            <a:off x="6781800" y="2667000"/>
            <a:ext cx="2133600" cy="990600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r>
              <a:rPr lang="en-US" sz="2200">
                <a:latin typeface="Arial" charset="0"/>
              </a:rPr>
              <a:t>Current or Noncurrent</a:t>
            </a:r>
          </a:p>
        </p:txBody>
      </p:sp>
      <p:sp>
        <p:nvSpPr>
          <p:cNvPr id="25610" name="Rectangle 10"/>
          <p:cNvSpPr>
            <a:spLocks noChangeArrowheads="1"/>
          </p:cNvSpPr>
          <p:nvPr/>
        </p:nvSpPr>
        <p:spPr bwMode="auto">
          <a:xfrm>
            <a:off x="381000" y="3657600"/>
            <a:ext cx="2133600" cy="990600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2200" dirty="0">
                <a:latin typeface="Arial" charset="0"/>
              </a:rPr>
              <a:t>Trading</a:t>
            </a:r>
          </a:p>
        </p:txBody>
      </p:sp>
      <p:sp>
        <p:nvSpPr>
          <p:cNvPr id="25611" name="Rectangle 11"/>
          <p:cNvSpPr>
            <a:spLocks noChangeArrowheads="1"/>
          </p:cNvSpPr>
          <p:nvPr/>
        </p:nvSpPr>
        <p:spPr bwMode="auto">
          <a:xfrm>
            <a:off x="2514600" y="3657600"/>
            <a:ext cx="2133600" cy="990600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2200" dirty="0">
                <a:latin typeface="Arial" charset="0"/>
              </a:rPr>
              <a:t>Debt or </a:t>
            </a:r>
          </a:p>
          <a:p>
            <a:pPr>
              <a:defRPr/>
            </a:pPr>
            <a:r>
              <a:rPr lang="en-US" sz="2200" dirty="0">
                <a:latin typeface="Arial" charset="0"/>
              </a:rPr>
              <a:t>Equity</a:t>
            </a:r>
          </a:p>
        </p:txBody>
      </p:sp>
      <p:sp>
        <p:nvSpPr>
          <p:cNvPr id="25612" name="Rectangle 12"/>
          <p:cNvSpPr>
            <a:spLocks noChangeArrowheads="1"/>
          </p:cNvSpPr>
          <p:nvPr/>
        </p:nvSpPr>
        <p:spPr bwMode="auto">
          <a:xfrm>
            <a:off x="4648200" y="3657600"/>
            <a:ext cx="2133600" cy="990600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2200" dirty="0">
                <a:latin typeface="Arial" charset="0"/>
              </a:rPr>
              <a:t>Fair Value</a:t>
            </a:r>
          </a:p>
        </p:txBody>
      </p:sp>
      <p:sp>
        <p:nvSpPr>
          <p:cNvPr id="25613" name="Rectangle 13"/>
          <p:cNvSpPr>
            <a:spLocks noChangeArrowheads="1"/>
          </p:cNvSpPr>
          <p:nvPr/>
        </p:nvSpPr>
        <p:spPr bwMode="auto">
          <a:xfrm>
            <a:off x="6781800" y="3657600"/>
            <a:ext cx="2133600" cy="990600"/>
          </a:xfrm>
          <a:prstGeom prst="rect">
            <a:avLst/>
          </a:prstGeom>
          <a:solidFill>
            <a:schemeClr val="bg1">
              <a:lumMod val="65000"/>
            </a:schemeClr>
          </a:solidFill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pPr>
              <a:defRPr/>
            </a:pPr>
            <a:r>
              <a:rPr lang="en-US" sz="2200" dirty="0">
                <a:latin typeface="Arial" charset="0"/>
              </a:rPr>
              <a:t>Current</a:t>
            </a:r>
          </a:p>
        </p:txBody>
      </p:sp>
      <p:sp>
        <p:nvSpPr>
          <p:cNvPr id="25614" name="Rectangle 14"/>
          <p:cNvSpPr>
            <a:spLocks noChangeArrowheads="1"/>
          </p:cNvSpPr>
          <p:nvPr/>
        </p:nvSpPr>
        <p:spPr bwMode="auto">
          <a:xfrm>
            <a:off x="381000" y="4648200"/>
            <a:ext cx="2133600" cy="990600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</p:spPr>
        <p:txBody>
          <a:bodyPr anchor="ctr"/>
          <a:lstStyle/>
          <a:p>
            <a:r>
              <a:rPr lang="en-US" sz="2200">
                <a:latin typeface="Arial" charset="0"/>
              </a:rPr>
              <a:t>Available-  </a:t>
            </a:r>
          </a:p>
          <a:p>
            <a:r>
              <a:rPr lang="en-US" sz="2200">
                <a:latin typeface="Arial" charset="0"/>
              </a:rPr>
              <a:t>for-Sale</a:t>
            </a:r>
          </a:p>
        </p:txBody>
      </p:sp>
      <p:sp>
        <p:nvSpPr>
          <p:cNvPr id="25615" name="Rectangle 15"/>
          <p:cNvSpPr>
            <a:spLocks noChangeArrowheads="1"/>
          </p:cNvSpPr>
          <p:nvPr/>
        </p:nvSpPr>
        <p:spPr bwMode="auto">
          <a:xfrm>
            <a:off x="2514600" y="4648200"/>
            <a:ext cx="2133600" cy="990600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r>
              <a:rPr lang="en-US" sz="2200">
                <a:latin typeface="Arial" charset="0"/>
              </a:rPr>
              <a:t>Debt or </a:t>
            </a:r>
          </a:p>
          <a:p>
            <a:r>
              <a:rPr lang="en-US" sz="2200">
                <a:latin typeface="Arial" charset="0"/>
              </a:rPr>
              <a:t>Equity</a:t>
            </a:r>
          </a:p>
        </p:txBody>
      </p:sp>
      <p:sp>
        <p:nvSpPr>
          <p:cNvPr id="25616" name="Rectangle 16"/>
          <p:cNvSpPr>
            <a:spLocks noChangeArrowheads="1"/>
          </p:cNvSpPr>
          <p:nvPr/>
        </p:nvSpPr>
        <p:spPr bwMode="auto">
          <a:xfrm>
            <a:off x="4648200" y="4648200"/>
            <a:ext cx="2133600" cy="990600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r>
              <a:rPr lang="en-US" sz="2200">
                <a:latin typeface="Arial" charset="0"/>
              </a:rPr>
              <a:t>Fair Value</a:t>
            </a:r>
          </a:p>
        </p:txBody>
      </p:sp>
      <p:sp>
        <p:nvSpPr>
          <p:cNvPr id="25617" name="Rectangle 17"/>
          <p:cNvSpPr>
            <a:spLocks noChangeArrowheads="1"/>
          </p:cNvSpPr>
          <p:nvPr/>
        </p:nvSpPr>
        <p:spPr bwMode="auto">
          <a:xfrm>
            <a:off x="6781800" y="4648200"/>
            <a:ext cx="2133600" cy="990600"/>
          </a:xfrm>
          <a:prstGeom prst="rect">
            <a:avLst/>
          </a:prstGeom>
          <a:noFill/>
          <a:ln w="28575" cap="sq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</p:spPr>
        <p:txBody>
          <a:bodyPr anchor="ctr"/>
          <a:lstStyle/>
          <a:p>
            <a:r>
              <a:rPr lang="en-US" sz="2200">
                <a:latin typeface="Arial" charset="0"/>
              </a:rPr>
              <a:t>Current or Noncurrent</a:t>
            </a:r>
          </a:p>
        </p:txBody>
      </p:sp>
      <p:sp>
        <p:nvSpPr>
          <p:cNvPr id="691218" name="Rectangle 18"/>
          <p:cNvSpPr>
            <a:spLocks noGrp="1" noChangeArrowheads="1"/>
          </p:cNvSpPr>
          <p:nvPr>
            <p:ph type="title"/>
          </p:nvPr>
        </p:nvSpPr>
        <p:spPr>
          <a:xfrm>
            <a:off x="609600" y="381000"/>
            <a:ext cx="8229600" cy="560388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990000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indent="0" algn="l">
              <a:defRPr/>
            </a:pPr>
            <a:r>
              <a:rPr lang="en-US" sz="3200" i="0" kern="1200" dirty="0" smtClean="0">
                <a:solidFill>
                  <a:schemeClr val="tx2">
                    <a:lumMod val="75000"/>
                  </a:schemeClr>
                </a:solidFill>
                <a:effectLst/>
                <a:latin typeface="+mn-lt"/>
                <a:ea typeface="+mn-ea"/>
                <a:cs typeface="+mn-cs"/>
              </a:rPr>
              <a:t>Balance Sheet </a:t>
            </a:r>
            <a:r>
              <a:rPr lang="en-US" sz="280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– “Noncurrent Assets”</a:t>
            </a:r>
          </a:p>
        </p:txBody>
      </p:sp>
      <p:sp>
        <p:nvSpPr>
          <p:cNvPr id="25619" name="Text Box 19"/>
          <p:cNvSpPr txBox="1">
            <a:spLocks noChangeArrowheads="1"/>
          </p:cNvSpPr>
          <p:nvPr/>
        </p:nvSpPr>
        <p:spPr bwMode="auto">
          <a:xfrm>
            <a:off x="609600" y="1371600"/>
            <a:ext cx="7620000" cy="512763"/>
          </a:xfrm>
          <a:prstGeom prst="rect">
            <a:avLst/>
          </a:prstGeom>
          <a:noFill/>
          <a:ln w="28575" cap="sq" algn="ctr">
            <a:noFill/>
            <a:miter lim="800000"/>
            <a:headEnd type="none" w="sm" len="sm"/>
            <a:tailEnd type="none" w="sm" len="sm"/>
          </a:ln>
          <a:effectLst/>
        </p:spPr>
        <p:txBody>
          <a:bodyPr>
            <a:spAutoFit/>
          </a:bodyPr>
          <a:lstStyle/>
          <a:p>
            <a:pPr algn="l">
              <a:lnSpc>
                <a:spcPct val="105000"/>
              </a:lnSpc>
              <a:spcBef>
                <a:spcPct val="30000"/>
              </a:spcBef>
              <a:buSzPct val="80000"/>
            </a:pPr>
            <a:r>
              <a:rPr lang="en-US" sz="2700" b="1">
                <a:latin typeface="Arial" charset="0"/>
              </a:rPr>
              <a:t>Long-Term Investments</a:t>
            </a:r>
          </a:p>
        </p:txBody>
      </p:sp>
      <p:sp>
        <p:nvSpPr>
          <p:cNvPr id="25620" name="Text Box 20"/>
          <p:cNvSpPr txBox="1">
            <a:spLocks noChangeArrowheads="1"/>
          </p:cNvSpPr>
          <p:nvPr/>
        </p:nvSpPr>
        <p:spPr bwMode="auto">
          <a:xfrm>
            <a:off x="914400" y="6369050"/>
            <a:ext cx="8077200" cy="336550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457200" indent="-457200" algn="r">
              <a:spcBef>
                <a:spcPct val="50000"/>
              </a:spcBef>
            </a:pPr>
            <a:r>
              <a:rPr lang="en-US" sz="1600" b="1" i="1">
                <a:solidFill>
                  <a:schemeClr val="bg2"/>
                </a:solidFill>
                <a:latin typeface="Arial" charset="0"/>
              </a:rPr>
              <a:t>LO 2  Identify the major classifications of the balance sheet.</a:t>
            </a:r>
          </a:p>
        </p:txBody>
      </p:sp>
      <p:sp>
        <p:nvSpPr>
          <p:cNvPr id="21" name="Line 16"/>
          <p:cNvSpPr>
            <a:spLocks noChangeShapeType="1"/>
          </p:cNvSpPr>
          <p:nvPr/>
        </p:nvSpPr>
        <p:spPr bwMode="auto">
          <a:xfrm>
            <a:off x="381000" y="1066800"/>
            <a:ext cx="8382000" cy="0"/>
          </a:xfrm>
          <a:prstGeom prst="line">
            <a:avLst/>
          </a:prstGeom>
          <a:noFill/>
          <a:ln w="57150" cap="sq">
            <a:solidFill>
              <a:schemeClr val="tx1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1482266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b="1">
                <a:latin typeface="Arial" charset="0"/>
              </a:rPr>
              <a:t>The Balance Sheet</a:t>
            </a:r>
          </a:p>
        </p:txBody>
      </p:sp>
      <p:sp>
        <p:nvSpPr>
          <p:cNvPr id="4101" name="Rectangle 5"/>
          <p:cNvSpPr>
            <a:spLocks noGrp="1" noChangeArrowheads="1"/>
          </p:cNvSpPr>
          <p:nvPr>
            <p:ph type="body" idx="4294967295"/>
          </p:nvPr>
        </p:nvSpPr>
        <p:spPr>
          <a:xfrm>
            <a:off x="0" y="1598613"/>
            <a:ext cx="7940675" cy="4114800"/>
          </a:xfrm>
          <a:noFill/>
          <a:ln/>
        </p:spPr>
        <p:txBody>
          <a:bodyPr/>
          <a:lstStyle/>
          <a:p>
            <a:r>
              <a:rPr lang="en-US"/>
              <a:t>“Statement of Financial Position”</a:t>
            </a:r>
          </a:p>
          <a:p>
            <a:endParaRPr lang="en-US"/>
          </a:p>
          <a:p>
            <a:endParaRPr lang="en-US"/>
          </a:p>
          <a:p>
            <a:endParaRPr lang="en-US"/>
          </a:p>
          <a:p>
            <a:r>
              <a:rPr lang="en-US"/>
              <a:t>Dated as of a specific date</a:t>
            </a:r>
          </a:p>
          <a:p>
            <a:r>
              <a:rPr lang="en-US"/>
              <a:t>Format</a:t>
            </a:r>
          </a:p>
          <a:p>
            <a:pPr lvl="1"/>
            <a:r>
              <a:rPr lang="en-US"/>
              <a:t>Account</a:t>
            </a:r>
          </a:p>
          <a:p>
            <a:pPr lvl="1"/>
            <a:r>
              <a:rPr lang="en-US"/>
              <a:t>Report</a:t>
            </a:r>
          </a:p>
        </p:txBody>
      </p:sp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1031875" y="2447925"/>
          <a:ext cx="6484938" cy="828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4" imgW="2781000" imgH="355320" progId="">
                  <p:embed/>
                </p:oleObj>
              </mc:Choice>
              <mc:Fallback>
                <p:oleObj name="Equation" r:id="rId4" imgW="2781000" imgH="355320" progId="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1875" y="2447925"/>
                        <a:ext cx="6484938" cy="828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02" name="AutoShape 6"/>
          <p:cNvSpPr>
            <a:spLocks noChangeArrowheads="1"/>
          </p:cNvSpPr>
          <p:nvPr/>
        </p:nvSpPr>
        <p:spPr bwMode="auto">
          <a:xfrm>
            <a:off x="914400" y="2362200"/>
            <a:ext cx="6705600" cy="1066800"/>
          </a:xfrm>
          <a:prstGeom prst="bracePair">
            <a:avLst>
              <a:gd name="adj" fmla="val 8333"/>
            </a:avLst>
          </a:prstGeom>
          <a:noFill/>
          <a:ln w="28575">
            <a:solidFill>
              <a:srgbClr val="3366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2" descr="gibson-graphic (2)"/>
          <p:cNvSpPr>
            <a:spLocks noGrp="1" noChangeArrowheads="1"/>
          </p:cNvSpPr>
          <p:nvPr>
            <p:ph type="title"/>
          </p:nvPr>
        </p:nvSpPr>
        <p:spPr>
          <a:xfrm>
            <a:off x="457200" y="704088"/>
            <a:ext cx="8229600" cy="515112"/>
          </a:xfrm>
          <a:ln/>
        </p:spPr>
        <p:txBody>
          <a:bodyPr>
            <a:normAutofit fontScale="90000"/>
          </a:bodyPr>
          <a:lstStyle/>
          <a:p>
            <a:r>
              <a:rPr lang="en-US" sz="3200" b="1" dirty="0">
                <a:latin typeface="Arial" charset="0"/>
              </a:rPr>
              <a:t>Long-Term Assets: Intangibles</a:t>
            </a:r>
          </a:p>
        </p:txBody>
      </p:sp>
      <p:sp>
        <p:nvSpPr>
          <p:cNvPr id="5120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1295400"/>
            <a:ext cx="7940675" cy="4114800"/>
          </a:xfrm>
          <a:noFill/>
          <a:ln/>
        </p:spPr>
        <p:txBody>
          <a:bodyPr>
            <a:normAutofit fontScale="92500"/>
          </a:bodyPr>
          <a:lstStyle/>
          <a:p>
            <a:r>
              <a:rPr lang="en-US" dirty="0"/>
              <a:t>Goodwill</a:t>
            </a:r>
          </a:p>
          <a:p>
            <a:pPr lvl="1"/>
            <a:r>
              <a:rPr lang="en-US" dirty="0"/>
              <a:t>Purchase of a business where price paid exceeds the fair value of net assets</a:t>
            </a:r>
          </a:p>
          <a:p>
            <a:pPr lvl="1"/>
            <a:r>
              <a:rPr lang="en-US" dirty="0"/>
              <a:t>U.S. GAAP: not amortized; test annually for impairment</a:t>
            </a:r>
          </a:p>
          <a:p>
            <a:r>
              <a:rPr lang="en-US" dirty="0"/>
              <a:t>Patents</a:t>
            </a:r>
          </a:p>
          <a:p>
            <a:pPr lvl="1"/>
            <a:r>
              <a:rPr lang="en-US" dirty="0"/>
              <a:t>20 years</a:t>
            </a:r>
          </a:p>
          <a:p>
            <a:pPr lvl="1"/>
            <a:r>
              <a:rPr lang="en-US" dirty="0"/>
              <a:t>Amortized over shorter of legal or useful life</a:t>
            </a:r>
          </a:p>
          <a:p>
            <a:r>
              <a:rPr lang="en-US" dirty="0"/>
              <a:t>Trademarks</a:t>
            </a:r>
          </a:p>
          <a:p>
            <a:pPr lvl="1"/>
            <a:r>
              <a:rPr lang="en-US" dirty="0"/>
              <a:t>Indefinite legal life</a:t>
            </a:r>
          </a:p>
          <a:p>
            <a:pPr lvl="1"/>
            <a:r>
              <a:rPr lang="en-US" dirty="0"/>
              <a:t>Not amortized; test annually for impairment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latin typeface="Arial" charset="0"/>
              </a:rPr>
              <a:t>Long-Term Assets: Intangibles (cont’d)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idx="1"/>
          </p:nvPr>
        </p:nvSpPr>
        <p:spPr>
          <a:xfrm>
            <a:off x="533401" y="2133599"/>
            <a:ext cx="8001000" cy="3579813"/>
          </a:xfrm>
        </p:spPr>
        <p:txBody>
          <a:bodyPr/>
          <a:lstStyle/>
          <a:p>
            <a:r>
              <a:rPr lang="en-US" dirty="0"/>
              <a:t>Franchises</a:t>
            </a:r>
          </a:p>
          <a:p>
            <a:pPr lvl="1"/>
            <a:r>
              <a:rPr lang="en-US" dirty="0"/>
              <a:t>Life based on contract</a:t>
            </a:r>
          </a:p>
          <a:p>
            <a:pPr lvl="1"/>
            <a:r>
              <a:rPr lang="en-US" dirty="0"/>
              <a:t>Amortize over shorter of legal or useful life</a:t>
            </a:r>
          </a:p>
          <a:p>
            <a:r>
              <a:rPr lang="en-US" dirty="0"/>
              <a:t>Copyrights</a:t>
            </a:r>
          </a:p>
          <a:p>
            <a:pPr lvl="1"/>
            <a:r>
              <a:rPr lang="en-US" dirty="0"/>
              <a:t>Life of the creator plus 70 years</a:t>
            </a:r>
          </a:p>
          <a:p>
            <a:pPr lvl="1"/>
            <a:r>
              <a:rPr lang="en-US" dirty="0"/>
              <a:t>Amortize over shorter of legal or useful life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8" name="Rectangle 4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b="1">
                <a:latin typeface="Arial" charset="0"/>
              </a:rPr>
              <a:t>Liabilities</a:t>
            </a:r>
          </a:p>
        </p:txBody>
      </p:sp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609600" y="2209800"/>
            <a:ext cx="7848600" cy="3322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1313" indent="-341313" algn="l">
              <a:spcBef>
                <a:spcPct val="50000"/>
              </a:spcBef>
              <a:buFontTx/>
              <a:buChar char="•"/>
            </a:pPr>
            <a:r>
              <a:rPr lang="en-US" dirty="0">
                <a:solidFill>
                  <a:srgbClr val="336699"/>
                </a:solidFill>
                <a:latin typeface="Arial" charset="0"/>
              </a:rPr>
              <a:t>Probable future sacrifices of economic benefits arising from present obligations of a particular entity to transfer assets or provide services to other entities in the futures as a result of past transactions or events</a:t>
            </a:r>
          </a:p>
          <a:p>
            <a:pPr marL="735013" lvl="1" indent="-277813" algn="l">
              <a:spcBef>
                <a:spcPct val="50000"/>
              </a:spcBef>
              <a:buFont typeface="Arial" charset="0"/>
              <a:buChar char="–"/>
            </a:pPr>
            <a:r>
              <a:rPr lang="en-US" sz="2400" dirty="0">
                <a:solidFill>
                  <a:srgbClr val="336699"/>
                </a:solidFill>
                <a:latin typeface="Arial" charset="0"/>
              </a:rPr>
              <a:t>Current Liabilities</a:t>
            </a:r>
          </a:p>
          <a:p>
            <a:pPr marL="735013" lvl="1" indent="-277813" algn="l">
              <a:spcBef>
                <a:spcPct val="50000"/>
              </a:spcBef>
              <a:buFont typeface="Arial" charset="0"/>
              <a:buChar char="–"/>
            </a:pPr>
            <a:r>
              <a:rPr lang="en-US" sz="2400" dirty="0">
                <a:solidFill>
                  <a:srgbClr val="336699"/>
                </a:solidFill>
                <a:latin typeface="Arial" charset="0"/>
              </a:rPr>
              <a:t>Long-Term Liabilities</a:t>
            </a:r>
          </a:p>
        </p:txBody>
      </p:sp>
      <p:sp>
        <p:nvSpPr>
          <p:cNvPr id="16387" name="Rectangle 3"/>
          <p:cNvSpPr>
            <a:spLocks noChangeArrowheads="1"/>
          </p:cNvSpPr>
          <p:nvPr/>
        </p:nvSpPr>
        <p:spPr bwMode="auto">
          <a:xfrm>
            <a:off x="914400" y="4572000"/>
            <a:ext cx="7772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endParaRPr lang="en-US">
              <a:solidFill>
                <a:srgbClr val="33669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>
                <a:latin typeface="Arial" charset="0"/>
              </a:rPr>
              <a:t>Current Liabilities</a:t>
            </a:r>
          </a:p>
        </p:txBody>
      </p:sp>
      <p:sp>
        <p:nvSpPr>
          <p:cNvPr id="54275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057400"/>
            <a:ext cx="7940675" cy="4114800"/>
          </a:xfrm>
        </p:spPr>
        <p:txBody>
          <a:bodyPr/>
          <a:lstStyle/>
          <a:p>
            <a:r>
              <a:rPr lang="en-US" dirty="0"/>
              <a:t>Obligations whose liquidation is reasonably expected to</a:t>
            </a:r>
          </a:p>
          <a:p>
            <a:r>
              <a:rPr lang="en-US" dirty="0"/>
              <a:t>Require the use of</a:t>
            </a:r>
          </a:p>
          <a:p>
            <a:pPr lvl="1"/>
            <a:r>
              <a:rPr lang="en-US" dirty="0"/>
              <a:t>Existing current assets</a:t>
            </a:r>
          </a:p>
          <a:p>
            <a:pPr lvl="1"/>
            <a:r>
              <a:rPr lang="en-US" dirty="0"/>
              <a:t>Creation of other current liabilities</a:t>
            </a:r>
          </a:p>
          <a:p>
            <a:r>
              <a:rPr lang="en-US" dirty="0"/>
              <a:t>Within one year or the operating cycle, whichever is longer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charset="0"/>
              </a:rPr>
              <a:t>Current Liabilities (cont’d)</a:t>
            </a:r>
          </a:p>
        </p:txBody>
      </p:sp>
      <p:sp>
        <p:nvSpPr>
          <p:cNvPr id="56323" name="Rectangle 3"/>
          <p:cNvSpPr>
            <a:spLocks noGrp="1" noChangeArrowheads="1"/>
          </p:cNvSpPr>
          <p:nvPr>
            <p:ph idx="1"/>
          </p:nvPr>
        </p:nvSpPr>
        <p:spPr>
          <a:xfrm>
            <a:off x="593725" y="2133599"/>
            <a:ext cx="7940675" cy="3579813"/>
          </a:xfrm>
        </p:spPr>
        <p:txBody>
          <a:bodyPr/>
          <a:lstStyle/>
          <a:p>
            <a:r>
              <a:rPr lang="en-US" dirty="0"/>
              <a:t>Payables</a:t>
            </a:r>
          </a:p>
          <a:p>
            <a:pPr lvl="1"/>
            <a:r>
              <a:rPr lang="en-US" dirty="0"/>
              <a:t>Short-term obligations created by the acquisition of goods or services</a:t>
            </a:r>
          </a:p>
          <a:p>
            <a:r>
              <a:rPr lang="en-US" dirty="0"/>
              <a:t>Unearned Income</a:t>
            </a:r>
          </a:p>
          <a:p>
            <a:pPr lvl="1"/>
            <a:r>
              <a:rPr lang="en-US" dirty="0"/>
              <a:t>Payments collected in advance of the performance of services or delivery of goods</a:t>
            </a:r>
          </a:p>
          <a:p>
            <a:r>
              <a:rPr lang="en-US" dirty="0"/>
              <a:t>Other current liabilities</a:t>
            </a:r>
          </a:p>
          <a:p>
            <a:pPr lvl="1"/>
            <a:r>
              <a:rPr lang="en-US" dirty="0"/>
              <a:t>As circumstances warrant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latin typeface="Arial" charset="0"/>
              </a:rPr>
              <a:t>Long-Term Liabilities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057399"/>
            <a:ext cx="7848600" cy="3656013"/>
          </a:xfrm>
        </p:spPr>
        <p:txBody>
          <a:bodyPr/>
          <a:lstStyle/>
          <a:p>
            <a:r>
              <a:rPr lang="en-US" dirty="0"/>
              <a:t>Due in a period beyond one year or operating cycle</a:t>
            </a:r>
          </a:p>
          <a:p>
            <a:r>
              <a:rPr lang="en-US" dirty="0"/>
              <a:t>Related to</a:t>
            </a:r>
          </a:p>
          <a:p>
            <a:pPr lvl="1"/>
            <a:r>
              <a:rPr lang="en-US" dirty="0"/>
              <a:t>Financing arrangements</a:t>
            </a:r>
          </a:p>
          <a:p>
            <a:pPr lvl="1"/>
            <a:r>
              <a:rPr lang="en-US" dirty="0"/>
              <a:t>Operational obligations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latin typeface="Arial" charset="0"/>
              </a:rPr>
              <a:t>Long-Term Liabilities: Financing Arrangements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057400"/>
            <a:ext cx="7848600" cy="3429000"/>
          </a:xfrm>
        </p:spPr>
        <p:txBody>
          <a:bodyPr/>
          <a:lstStyle/>
          <a:p>
            <a:r>
              <a:rPr lang="en-US" dirty="0"/>
              <a:t>Notes Payable</a:t>
            </a:r>
          </a:p>
          <a:p>
            <a:pPr lvl="1"/>
            <a:r>
              <a:rPr lang="en-US" dirty="0"/>
              <a:t>Secured by property: Mortgage notes</a:t>
            </a:r>
          </a:p>
          <a:p>
            <a:r>
              <a:rPr lang="en-US" dirty="0"/>
              <a:t>Credit Agreements</a:t>
            </a:r>
          </a:p>
          <a:p>
            <a:pPr lvl="1"/>
            <a:r>
              <a:rPr lang="en-US" dirty="0"/>
              <a:t>Ready lines of credit that may require a compensating balance</a:t>
            </a:r>
          </a:p>
          <a:p>
            <a:pPr lvl="1"/>
            <a:r>
              <a:rPr lang="en-US" dirty="0"/>
              <a:t>Not a liability until funds are drawn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latin typeface="Arial" charset="0"/>
              </a:rPr>
              <a:t>Long-Term Liabilities: Financing Arrangements (cont’d)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idx="1"/>
          </p:nvPr>
        </p:nvSpPr>
        <p:spPr>
          <a:xfrm>
            <a:off x="762000" y="1905000"/>
            <a:ext cx="7772400" cy="3581400"/>
          </a:xfrm>
        </p:spPr>
        <p:txBody>
          <a:bodyPr/>
          <a:lstStyle/>
          <a:p>
            <a:r>
              <a:rPr lang="en-US" dirty="0"/>
              <a:t>Bonds Payable</a:t>
            </a:r>
          </a:p>
          <a:p>
            <a:pPr lvl="1"/>
            <a:r>
              <a:rPr lang="en-US" dirty="0"/>
              <a:t>Sold at par, premium, or discount</a:t>
            </a:r>
          </a:p>
          <a:p>
            <a:pPr lvl="1"/>
            <a:r>
              <a:rPr lang="en-US" dirty="0"/>
              <a:t>Premium or discount is amortized into interest expense</a:t>
            </a:r>
          </a:p>
          <a:p>
            <a:pPr lvl="1"/>
            <a:r>
              <a:rPr lang="en-US" dirty="0"/>
              <a:t>Bond carrying value is amortized to par value</a:t>
            </a:r>
          </a:p>
          <a:p>
            <a:pPr lvl="1"/>
            <a:r>
              <a:rPr lang="en-US" dirty="0"/>
              <a:t>Convertible bonds can be converted into common stock</a:t>
            </a:r>
          </a:p>
          <a:p>
            <a:pPr lvl="1"/>
            <a:r>
              <a:rPr lang="en-US" dirty="0"/>
              <a:t>Conversion feature enhances bond selling price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latin typeface="Arial" charset="0"/>
              </a:rPr>
              <a:t>Bonds at Par, Premium, or Discount</a:t>
            </a:r>
          </a:p>
        </p:txBody>
      </p:sp>
      <p:sp>
        <p:nvSpPr>
          <p:cNvPr id="106500" name="AutoShape 4"/>
          <p:cNvSpPr>
            <a:spLocks noChangeArrowheads="1"/>
          </p:cNvSpPr>
          <p:nvPr/>
        </p:nvSpPr>
        <p:spPr bwMode="auto">
          <a:xfrm>
            <a:off x="152400" y="3695700"/>
            <a:ext cx="2209800" cy="1143000"/>
          </a:xfrm>
          <a:prstGeom prst="flowChartProcess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1900" b="1">
                <a:solidFill>
                  <a:srgbClr val="336699"/>
                </a:solidFill>
                <a:latin typeface="Arial" charset="0"/>
              </a:rPr>
              <a:t>Bond</a:t>
            </a:r>
            <a:br>
              <a:rPr lang="en-US" sz="1900" b="1">
                <a:solidFill>
                  <a:srgbClr val="336699"/>
                </a:solidFill>
                <a:latin typeface="Arial" charset="0"/>
              </a:rPr>
            </a:br>
            <a:r>
              <a:rPr lang="en-US" sz="1900" b="1">
                <a:solidFill>
                  <a:srgbClr val="336699"/>
                </a:solidFill>
                <a:latin typeface="Arial" charset="0"/>
              </a:rPr>
              <a:t>Contractual Interest Rate 8%</a:t>
            </a:r>
          </a:p>
        </p:txBody>
      </p:sp>
      <p:sp>
        <p:nvSpPr>
          <p:cNvPr id="106501" name="AutoShape 5"/>
          <p:cNvSpPr>
            <a:spLocks noChangeArrowheads="1"/>
          </p:cNvSpPr>
          <p:nvPr/>
        </p:nvSpPr>
        <p:spPr bwMode="auto">
          <a:xfrm>
            <a:off x="2971800" y="2133600"/>
            <a:ext cx="2286000" cy="838200"/>
          </a:xfrm>
          <a:prstGeom prst="flowChartProcess">
            <a:avLst/>
          </a:prstGeom>
          <a:gradFill rotWithShape="0">
            <a:gsLst>
              <a:gs pos="0">
                <a:srgbClr val="FFFFFF"/>
              </a:gs>
              <a:gs pos="100000">
                <a:srgbClr val="336699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1900" b="1">
                <a:solidFill>
                  <a:srgbClr val="336699"/>
                </a:solidFill>
                <a:latin typeface="Arial" charset="0"/>
              </a:rPr>
              <a:t>6%</a:t>
            </a:r>
          </a:p>
        </p:txBody>
      </p:sp>
      <p:sp>
        <p:nvSpPr>
          <p:cNvPr id="106502" name="AutoShape 6"/>
          <p:cNvSpPr>
            <a:spLocks noChangeArrowheads="1"/>
          </p:cNvSpPr>
          <p:nvPr/>
        </p:nvSpPr>
        <p:spPr bwMode="auto">
          <a:xfrm>
            <a:off x="2971800" y="3848100"/>
            <a:ext cx="2286000" cy="838200"/>
          </a:xfrm>
          <a:prstGeom prst="flowChartProcess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1900" b="1">
                <a:solidFill>
                  <a:schemeClr val="bg1"/>
                </a:solidFill>
                <a:latin typeface="Arial" charset="0"/>
              </a:rPr>
              <a:t>8%</a:t>
            </a:r>
            <a:endParaRPr lang="en-US" b="1">
              <a:solidFill>
                <a:schemeClr val="bg1"/>
              </a:solidFill>
            </a:endParaRPr>
          </a:p>
        </p:txBody>
      </p:sp>
      <p:sp>
        <p:nvSpPr>
          <p:cNvPr id="106503" name="AutoShape 7"/>
          <p:cNvSpPr>
            <a:spLocks noChangeArrowheads="1"/>
          </p:cNvSpPr>
          <p:nvPr/>
        </p:nvSpPr>
        <p:spPr bwMode="auto">
          <a:xfrm>
            <a:off x="2971800" y="5562600"/>
            <a:ext cx="2286000" cy="838200"/>
          </a:xfrm>
          <a:prstGeom prst="flowChartProcess">
            <a:avLst/>
          </a:prstGeom>
          <a:gradFill rotWithShape="0">
            <a:gsLst>
              <a:gs pos="0">
                <a:srgbClr val="336699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1900" b="1">
                <a:solidFill>
                  <a:srgbClr val="336699"/>
                </a:solidFill>
                <a:latin typeface="Arial" charset="0"/>
              </a:rPr>
              <a:t>10%</a:t>
            </a:r>
            <a:endParaRPr lang="en-US" b="1"/>
          </a:p>
        </p:txBody>
      </p:sp>
      <p:sp>
        <p:nvSpPr>
          <p:cNvPr id="106504" name="AutoShape 8"/>
          <p:cNvSpPr>
            <a:spLocks noChangeArrowheads="1"/>
          </p:cNvSpPr>
          <p:nvPr/>
        </p:nvSpPr>
        <p:spPr bwMode="auto">
          <a:xfrm>
            <a:off x="6096000" y="2133600"/>
            <a:ext cx="2286000" cy="838200"/>
          </a:xfrm>
          <a:prstGeom prst="flowChartProcess">
            <a:avLst/>
          </a:prstGeom>
          <a:gradFill rotWithShape="0">
            <a:gsLst>
              <a:gs pos="0">
                <a:srgbClr val="FFFFFF"/>
              </a:gs>
              <a:gs pos="100000">
                <a:srgbClr val="336699"/>
              </a:gs>
            </a:gsLst>
            <a:lin ang="189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1900" b="1">
                <a:solidFill>
                  <a:srgbClr val="336699"/>
                </a:solidFill>
                <a:latin typeface="Arial" charset="0"/>
              </a:rPr>
              <a:t>Premium</a:t>
            </a:r>
          </a:p>
        </p:txBody>
      </p:sp>
      <p:sp>
        <p:nvSpPr>
          <p:cNvPr id="106505" name="AutoShape 9"/>
          <p:cNvSpPr>
            <a:spLocks noChangeArrowheads="1"/>
          </p:cNvSpPr>
          <p:nvPr/>
        </p:nvSpPr>
        <p:spPr bwMode="auto">
          <a:xfrm>
            <a:off x="6096000" y="3848100"/>
            <a:ext cx="2286000" cy="838200"/>
          </a:xfrm>
          <a:prstGeom prst="flowChartProcess">
            <a:avLst/>
          </a:prstGeom>
          <a:solidFill>
            <a:srgbClr val="336699"/>
          </a:soli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1900" b="1">
                <a:solidFill>
                  <a:schemeClr val="bg1"/>
                </a:solidFill>
                <a:latin typeface="Arial" charset="0"/>
              </a:rPr>
              <a:t>Par</a:t>
            </a:r>
            <a:br>
              <a:rPr lang="en-US" sz="1900" b="1">
                <a:solidFill>
                  <a:schemeClr val="bg1"/>
                </a:solidFill>
                <a:latin typeface="Arial" charset="0"/>
              </a:rPr>
            </a:br>
            <a:r>
              <a:rPr lang="en-US" sz="1900" b="1">
                <a:solidFill>
                  <a:schemeClr val="bg1"/>
                </a:solidFill>
                <a:latin typeface="Arial" charset="0"/>
              </a:rPr>
              <a:t>(Face Value)</a:t>
            </a:r>
          </a:p>
        </p:txBody>
      </p:sp>
      <p:sp>
        <p:nvSpPr>
          <p:cNvPr id="106506" name="AutoShape 10"/>
          <p:cNvSpPr>
            <a:spLocks noChangeArrowheads="1"/>
          </p:cNvSpPr>
          <p:nvPr/>
        </p:nvSpPr>
        <p:spPr bwMode="auto">
          <a:xfrm>
            <a:off x="6096000" y="5562600"/>
            <a:ext cx="2286000" cy="838200"/>
          </a:xfrm>
          <a:prstGeom prst="flowChartProcess">
            <a:avLst/>
          </a:prstGeom>
          <a:gradFill rotWithShape="0">
            <a:gsLst>
              <a:gs pos="0">
                <a:srgbClr val="336699"/>
              </a:gs>
              <a:gs pos="100000">
                <a:srgbClr val="FFFFFF"/>
              </a:gs>
            </a:gsLst>
            <a:lin ang="27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1900" b="1">
                <a:solidFill>
                  <a:srgbClr val="336699"/>
                </a:solidFill>
                <a:latin typeface="Arial" charset="0"/>
              </a:rPr>
              <a:t>Discount</a:t>
            </a:r>
          </a:p>
        </p:txBody>
      </p:sp>
      <p:cxnSp>
        <p:nvCxnSpPr>
          <p:cNvPr id="106507" name="AutoShape 11"/>
          <p:cNvCxnSpPr>
            <a:cxnSpLocks noChangeShapeType="1"/>
            <a:stCxn id="106500" idx="0"/>
            <a:endCxn id="106501" idx="1"/>
          </p:cNvCxnSpPr>
          <p:nvPr/>
        </p:nvCxnSpPr>
        <p:spPr bwMode="auto">
          <a:xfrm rot="16200000">
            <a:off x="1543050" y="2266950"/>
            <a:ext cx="1143000" cy="1714500"/>
          </a:xfrm>
          <a:prstGeom prst="bentConnector2">
            <a:avLst/>
          </a:prstGeom>
          <a:noFill/>
          <a:ln w="38100">
            <a:solidFill>
              <a:srgbClr val="336699"/>
            </a:solidFill>
            <a:miter lim="800000"/>
            <a:headEnd/>
            <a:tailEnd type="triangle" w="med" len="med"/>
          </a:ln>
          <a:effectLst/>
        </p:spPr>
      </p:cxnSp>
      <p:cxnSp>
        <p:nvCxnSpPr>
          <p:cNvPr id="106509" name="AutoShape 13"/>
          <p:cNvCxnSpPr>
            <a:cxnSpLocks noChangeShapeType="1"/>
            <a:stCxn id="106500" idx="3"/>
            <a:endCxn id="106502" idx="1"/>
          </p:cNvCxnSpPr>
          <p:nvPr/>
        </p:nvCxnSpPr>
        <p:spPr bwMode="auto">
          <a:xfrm>
            <a:off x="2362200" y="4267200"/>
            <a:ext cx="609600" cy="0"/>
          </a:xfrm>
          <a:prstGeom prst="straightConnector1">
            <a:avLst/>
          </a:prstGeom>
          <a:noFill/>
          <a:ln w="38100">
            <a:solidFill>
              <a:srgbClr val="336699"/>
            </a:solidFill>
            <a:round/>
            <a:headEnd/>
            <a:tailEnd type="triangle" w="med" len="med"/>
          </a:ln>
          <a:effectLst/>
        </p:spPr>
      </p:cxnSp>
      <p:cxnSp>
        <p:nvCxnSpPr>
          <p:cNvPr id="106510" name="AutoShape 14"/>
          <p:cNvCxnSpPr>
            <a:cxnSpLocks noChangeShapeType="1"/>
            <a:stCxn id="106501" idx="3"/>
            <a:endCxn id="106504" idx="1"/>
          </p:cNvCxnSpPr>
          <p:nvPr/>
        </p:nvCxnSpPr>
        <p:spPr bwMode="auto">
          <a:xfrm>
            <a:off x="5257800" y="2552700"/>
            <a:ext cx="838200" cy="0"/>
          </a:xfrm>
          <a:prstGeom prst="straightConnector1">
            <a:avLst/>
          </a:prstGeom>
          <a:noFill/>
          <a:ln w="38100">
            <a:solidFill>
              <a:srgbClr val="336699"/>
            </a:solidFill>
            <a:round/>
            <a:headEnd/>
            <a:tailEnd type="triangle" w="med" len="med"/>
          </a:ln>
          <a:effectLst/>
        </p:spPr>
      </p:cxnSp>
      <p:cxnSp>
        <p:nvCxnSpPr>
          <p:cNvPr id="106512" name="AutoShape 16"/>
          <p:cNvCxnSpPr>
            <a:cxnSpLocks noChangeShapeType="1"/>
            <a:stCxn id="106502" idx="3"/>
            <a:endCxn id="106505" idx="1"/>
          </p:cNvCxnSpPr>
          <p:nvPr/>
        </p:nvCxnSpPr>
        <p:spPr bwMode="auto">
          <a:xfrm>
            <a:off x="5257800" y="4267200"/>
            <a:ext cx="838200" cy="0"/>
          </a:xfrm>
          <a:prstGeom prst="straightConnector1">
            <a:avLst/>
          </a:prstGeom>
          <a:noFill/>
          <a:ln w="38100">
            <a:solidFill>
              <a:srgbClr val="336699"/>
            </a:solidFill>
            <a:round/>
            <a:headEnd/>
            <a:tailEnd type="triangle" w="med" len="med"/>
          </a:ln>
          <a:effectLst/>
        </p:spPr>
      </p:cxnSp>
      <p:cxnSp>
        <p:nvCxnSpPr>
          <p:cNvPr id="106513" name="AutoShape 17"/>
          <p:cNvCxnSpPr>
            <a:cxnSpLocks noChangeShapeType="1"/>
            <a:stCxn id="106503" idx="3"/>
            <a:endCxn id="106506" idx="1"/>
          </p:cNvCxnSpPr>
          <p:nvPr/>
        </p:nvCxnSpPr>
        <p:spPr bwMode="auto">
          <a:xfrm>
            <a:off x="5257800" y="5981700"/>
            <a:ext cx="838200" cy="0"/>
          </a:xfrm>
          <a:prstGeom prst="straightConnector1">
            <a:avLst/>
          </a:prstGeom>
          <a:noFill/>
          <a:ln w="38100">
            <a:solidFill>
              <a:srgbClr val="336699"/>
            </a:solidFill>
            <a:round/>
            <a:headEnd/>
            <a:tailEnd type="triangle" w="med" len="med"/>
          </a:ln>
          <a:effectLst/>
        </p:spPr>
      </p:cxnSp>
      <p:cxnSp>
        <p:nvCxnSpPr>
          <p:cNvPr id="106515" name="AutoShape 19"/>
          <p:cNvCxnSpPr>
            <a:cxnSpLocks noChangeShapeType="1"/>
            <a:stCxn id="106500" idx="2"/>
            <a:endCxn id="106503" idx="1"/>
          </p:cNvCxnSpPr>
          <p:nvPr/>
        </p:nvCxnSpPr>
        <p:spPr bwMode="auto">
          <a:xfrm rot="16200000" flipH="1">
            <a:off x="1543050" y="4552950"/>
            <a:ext cx="1143000" cy="1714500"/>
          </a:xfrm>
          <a:prstGeom prst="bentConnector2">
            <a:avLst/>
          </a:prstGeom>
          <a:noFill/>
          <a:ln w="38100">
            <a:solidFill>
              <a:srgbClr val="336699"/>
            </a:solidFill>
            <a:miter lim="800000"/>
            <a:headEnd/>
            <a:tailEnd type="triangle" w="med" len="med"/>
          </a:ln>
          <a:effectLst/>
        </p:spPr>
      </p:cxnSp>
      <p:sp>
        <p:nvSpPr>
          <p:cNvPr id="106516" name="Text Box 20"/>
          <p:cNvSpPr txBox="1">
            <a:spLocks noChangeArrowheads="1"/>
          </p:cNvSpPr>
          <p:nvPr/>
        </p:nvSpPr>
        <p:spPr bwMode="auto">
          <a:xfrm>
            <a:off x="2971800" y="1311275"/>
            <a:ext cx="2209800" cy="669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100">
                <a:solidFill>
                  <a:srgbClr val="336699"/>
                </a:solidFill>
                <a:latin typeface="Arial" charset="0"/>
              </a:rPr>
              <a:t>Market Interest Rate</a:t>
            </a:r>
          </a:p>
        </p:txBody>
      </p:sp>
      <p:sp>
        <p:nvSpPr>
          <p:cNvPr id="106517" name="Text Box 21"/>
          <p:cNvSpPr txBox="1">
            <a:spLocks noChangeArrowheads="1"/>
          </p:cNvSpPr>
          <p:nvPr/>
        </p:nvSpPr>
        <p:spPr bwMode="auto">
          <a:xfrm>
            <a:off x="6172200" y="1311275"/>
            <a:ext cx="2209800" cy="6699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r>
              <a:rPr lang="en-US" sz="2100">
                <a:solidFill>
                  <a:srgbClr val="336699"/>
                </a:solidFill>
                <a:latin typeface="Arial" charset="0"/>
              </a:rPr>
              <a:t>Bonds</a:t>
            </a:r>
            <a:br>
              <a:rPr lang="en-US" sz="2100">
                <a:solidFill>
                  <a:srgbClr val="336699"/>
                </a:solidFill>
                <a:latin typeface="Arial" charset="0"/>
              </a:rPr>
            </a:br>
            <a:r>
              <a:rPr lang="en-US" sz="2100">
                <a:solidFill>
                  <a:srgbClr val="336699"/>
                </a:solidFill>
                <a:latin typeface="Arial" charset="0"/>
              </a:rPr>
              <a:t>Sold at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latin typeface="Arial" charset="0"/>
              </a:rPr>
              <a:t>Long-Term Liabilities: Operational Obligations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1981200"/>
            <a:ext cx="7924800" cy="3505200"/>
          </a:xfrm>
        </p:spPr>
        <p:txBody>
          <a:bodyPr/>
          <a:lstStyle/>
          <a:p>
            <a:r>
              <a:rPr lang="en-US" dirty="0"/>
              <a:t>Deferred Taxes</a:t>
            </a:r>
          </a:p>
          <a:p>
            <a:pPr lvl="1"/>
            <a:r>
              <a:rPr lang="en-US" dirty="0"/>
              <a:t>Difference between accounting and tax methods</a:t>
            </a:r>
          </a:p>
          <a:p>
            <a:pPr lvl="1"/>
            <a:r>
              <a:rPr lang="en-US" dirty="0"/>
              <a:t>Difference in the </a:t>
            </a:r>
            <a:r>
              <a:rPr lang="en-US" i="1" dirty="0"/>
              <a:t>timing</a:t>
            </a:r>
            <a:r>
              <a:rPr lang="en-US" dirty="0"/>
              <a:t> of recognizing revenue and expense for accounting and tax purposes</a:t>
            </a:r>
          </a:p>
          <a:p>
            <a:r>
              <a:rPr lang="en-US" dirty="0"/>
              <a:t>Warranty Obligations</a:t>
            </a:r>
          </a:p>
          <a:p>
            <a:pPr lvl="1"/>
            <a:r>
              <a:rPr lang="en-US" dirty="0"/>
              <a:t>Estimated; arise from offering product warranties</a:t>
            </a:r>
          </a:p>
          <a:p>
            <a:pPr lvl="1"/>
            <a:r>
              <a:rPr lang="en-US" dirty="0"/>
              <a:t>Estimated to achieve matching of sales revenue and associated expense of warranty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Rectangle 2" descr="gibson-graphic (2)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140825" cy="1143000"/>
          </a:xfrm>
        </p:spPr>
        <p:txBody>
          <a:bodyPr/>
          <a:lstStyle/>
          <a:p>
            <a:r>
              <a:rPr lang="en-US" b="1">
                <a:latin typeface="Arial" charset="0"/>
              </a:rPr>
              <a:t>Balance Sheet </a:t>
            </a:r>
            <a:r>
              <a:rPr lang="en-US" b="1">
                <a:latin typeface="Arial" charset="0"/>
                <a:cs typeface="Arial" charset="0"/>
              </a:rPr>
              <a:t>– </a:t>
            </a:r>
            <a:r>
              <a:rPr lang="en-US" b="1">
                <a:latin typeface="Arial" charset="0"/>
              </a:rPr>
              <a:t>Report Form </a:t>
            </a:r>
          </a:p>
        </p:txBody>
      </p:sp>
      <p:graphicFrame>
        <p:nvGraphicFramePr>
          <p:cNvPr id="93188" name="Object 4"/>
          <p:cNvGraphicFramePr>
            <a:graphicFrameLocks noChangeAspect="1"/>
          </p:cNvGraphicFramePr>
          <p:nvPr/>
        </p:nvGraphicFramePr>
        <p:xfrm>
          <a:off x="1987550" y="1301750"/>
          <a:ext cx="5203825" cy="4922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3189" name="Worksheet" r:id="rId5" imgW="3009900" imgH="2828925" progId="Excel.Sheet.8">
                  <p:embed/>
                </p:oleObj>
              </mc:Choice>
              <mc:Fallback>
                <p:oleObj name="Worksheet" r:id="rId5" imgW="3009900" imgH="2828925" progId="Excel.Shee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7550" y="1301750"/>
                        <a:ext cx="5203825" cy="4922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latin typeface="Arial" charset="0"/>
              </a:rPr>
              <a:t>Long-Term Liabilities: Operational Obligations (cont’d)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533401" y="1981200"/>
            <a:ext cx="7924800" cy="33528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Minority Interest</a:t>
            </a:r>
          </a:p>
          <a:p>
            <a:pPr lvl="1"/>
            <a:r>
              <a:rPr lang="en-US" dirty="0"/>
              <a:t>Reported on consolidated financial statements</a:t>
            </a:r>
          </a:p>
          <a:p>
            <a:pPr lvl="1"/>
            <a:r>
              <a:rPr lang="en-US" dirty="0"/>
              <a:t>Represents the interest in the equity of a partially-held subsidiary by the </a:t>
            </a:r>
            <a:r>
              <a:rPr lang="en-US" dirty="0" err="1"/>
              <a:t>nonmajority</a:t>
            </a:r>
            <a:r>
              <a:rPr lang="en-US" dirty="0"/>
              <a:t> owners</a:t>
            </a:r>
          </a:p>
          <a:p>
            <a:pPr lvl="1"/>
            <a:r>
              <a:rPr lang="en-US" dirty="0"/>
              <a:t>Not a liability </a:t>
            </a:r>
            <a:r>
              <a:rPr lang="en-US" i="1" dirty="0"/>
              <a:t>per se </a:t>
            </a:r>
            <a:r>
              <a:rPr lang="en-US" dirty="0"/>
              <a:t>but for purposes of analysis treat as a liability</a:t>
            </a:r>
          </a:p>
          <a:p>
            <a:r>
              <a:rPr lang="en-US" dirty="0"/>
              <a:t>Other Noncurrent Liabilities</a:t>
            </a:r>
          </a:p>
          <a:p>
            <a:pPr lvl="1"/>
            <a:r>
              <a:rPr lang="en-US" dirty="0"/>
              <a:t>As circumstances warrant</a:t>
            </a:r>
          </a:p>
          <a:p>
            <a:r>
              <a:rPr lang="en-US" dirty="0"/>
              <a:t>Redeemable Preferred Stock</a:t>
            </a:r>
          </a:p>
          <a:p>
            <a:pPr lvl="1"/>
            <a:r>
              <a:rPr lang="en-US" dirty="0"/>
              <a:t>Excluded from stockholders’ equity</a:t>
            </a:r>
          </a:p>
          <a:p>
            <a:pPr lvl="1"/>
            <a:r>
              <a:rPr lang="en-US" dirty="0"/>
              <a:t>For analysis, treat as a liability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0" name="Rectangle 4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b="1">
                <a:latin typeface="Arial" charset="0"/>
              </a:rPr>
              <a:t>Stockholders’ Equity</a:t>
            </a:r>
          </a:p>
        </p:txBody>
      </p:sp>
      <p:sp>
        <p:nvSpPr>
          <p:cNvPr id="19458" name="Text Box 2"/>
          <p:cNvSpPr txBox="1">
            <a:spLocks noChangeArrowheads="1"/>
          </p:cNvSpPr>
          <p:nvPr/>
        </p:nvSpPr>
        <p:spPr bwMode="auto">
          <a:xfrm>
            <a:off x="609600" y="1981200"/>
            <a:ext cx="7924800" cy="24929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1313" indent="-341313" algn="l">
              <a:spcBef>
                <a:spcPct val="50000"/>
              </a:spcBef>
              <a:buFontTx/>
              <a:buChar char="•"/>
            </a:pPr>
            <a:r>
              <a:rPr lang="en-US" dirty="0">
                <a:solidFill>
                  <a:srgbClr val="336699"/>
                </a:solidFill>
                <a:latin typeface="Arial" charset="0"/>
              </a:rPr>
              <a:t>The residual ownership interest in the assets of an entity that remains after deducting its liabilities</a:t>
            </a:r>
          </a:p>
          <a:p>
            <a:pPr marL="735013" lvl="1" indent="-227013" algn="l">
              <a:spcBef>
                <a:spcPct val="50000"/>
              </a:spcBef>
              <a:buFont typeface="Arial" charset="0"/>
              <a:buChar char="–"/>
            </a:pPr>
            <a:r>
              <a:rPr lang="en-US" sz="2400" dirty="0">
                <a:solidFill>
                  <a:srgbClr val="336699"/>
                </a:solidFill>
                <a:latin typeface="Arial" charset="0"/>
              </a:rPr>
              <a:t>Paid-in Capital</a:t>
            </a:r>
          </a:p>
          <a:p>
            <a:pPr marL="735013" lvl="1" indent="-227013" algn="l">
              <a:spcBef>
                <a:spcPct val="50000"/>
              </a:spcBef>
              <a:buFont typeface="Arial" charset="0"/>
              <a:buChar char="–"/>
            </a:pPr>
            <a:r>
              <a:rPr lang="en-US" sz="2400" dirty="0">
                <a:solidFill>
                  <a:srgbClr val="336699"/>
                </a:solidFill>
                <a:latin typeface="Arial" charset="0"/>
              </a:rPr>
              <a:t>Retained Earnings</a:t>
            </a:r>
          </a:p>
        </p:txBody>
      </p:sp>
      <p:sp>
        <p:nvSpPr>
          <p:cNvPr id="19459" name="Rectangle 3"/>
          <p:cNvSpPr>
            <a:spLocks noChangeArrowheads="1"/>
          </p:cNvSpPr>
          <p:nvPr/>
        </p:nvSpPr>
        <p:spPr bwMode="auto">
          <a:xfrm>
            <a:off x="914400" y="3733800"/>
            <a:ext cx="7772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endParaRPr lang="en-US">
              <a:solidFill>
                <a:srgbClr val="33669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latin typeface="Arial" charset="0"/>
              </a:rPr>
              <a:t>Stockholders’ Equity: Paid-in Capital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533401" y="2209799"/>
            <a:ext cx="8001000" cy="3503613"/>
          </a:xfrm>
        </p:spPr>
        <p:txBody>
          <a:bodyPr/>
          <a:lstStyle/>
          <a:p>
            <a:r>
              <a:rPr lang="en-US" dirty="0"/>
              <a:t>Par value</a:t>
            </a:r>
          </a:p>
          <a:p>
            <a:pPr lvl="1"/>
            <a:r>
              <a:rPr lang="en-US" dirty="0"/>
              <a:t>In some states, referred to as “stated value”</a:t>
            </a:r>
          </a:p>
          <a:p>
            <a:pPr lvl="1"/>
            <a:r>
              <a:rPr lang="en-US" dirty="0"/>
              <a:t>Considered “legal capital” by many states</a:t>
            </a:r>
          </a:p>
          <a:p>
            <a:pPr lvl="1"/>
            <a:r>
              <a:rPr lang="en-US" dirty="0"/>
              <a:t>Established by the articles of incorporation</a:t>
            </a:r>
          </a:p>
          <a:p>
            <a:pPr lvl="1"/>
            <a:r>
              <a:rPr lang="en-US" dirty="0"/>
              <a:t>Usually a minimal value</a:t>
            </a:r>
          </a:p>
          <a:p>
            <a:r>
              <a:rPr lang="en-US" dirty="0"/>
              <a:t>No-par stock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latin typeface="Arial" charset="0"/>
              </a:rPr>
              <a:t>Stockholders’ Equity: Paid-in Capital (cont’d)</a:t>
            </a:r>
          </a:p>
        </p:txBody>
      </p:sp>
      <p:sp>
        <p:nvSpPr>
          <p:cNvPr id="8294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209799"/>
            <a:ext cx="7924800" cy="3503613"/>
          </a:xfrm>
        </p:spPr>
        <p:txBody>
          <a:bodyPr/>
          <a:lstStyle/>
          <a:p>
            <a:r>
              <a:rPr lang="en-US" dirty="0"/>
              <a:t>Additional paid-in capital</a:t>
            </a:r>
          </a:p>
          <a:p>
            <a:pPr lvl="1"/>
            <a:r>
              <a:rPr lang="en-US" dirty="0"/>
              <a:t>Issue price in excess of par (stated) value</a:t>
            </a:r>
          </a:p>
          <a:p>
            <a:pPr lvl="1"/>
            <a:r>
              <a:rPr lang="en-US" dirty="0"/>
              <a:t>Other sources</a:t>
            </a:r>
          </a:p>
          <a:p>
            <a:pPr lvl="2"/>
            <a:r>
              <a:rPr lang="en-US" dirty="0"/>
              <a:t>Treasury stock transactions</a:t>
            </a:r>
          </a:p>
          <a:p>
            <a:pPr lvl="2"/>
            <a:r>
              <a:rPr lang="en-US" dirty="0"/>
              <a:t>Stock dividend transactions</a:t>
            </a:r>
          </a:p>
          <a:p>
            <a:pPr lvl="2"/>
            <a:r>
              <a:rPr lang="en-US" dirty="0"/>
              <a:t>Donated capital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latin typeface="Arial" charset="0"/>
              </a:rPr>
              <a:t>Stockholders’ Equity: Paid-in Capital (cont’d)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533401" y="2514599"/>
            <a:ext cx="8001000" cy="3198813"/>
          </a:xfrm>
        </p:spPr>
        <p:txBody>
          <a:bodyPr>
            <a:normAutofit lnSpcReduction="10000"/>
          </a:bodyPr>
          <a:lstStyle/>
          <a:p>
            <a:r>
              <a:rPr lang="en-US" dirty="0"/>
              <a:t>Common Stock</a:t>
            </a:r>
          </a:p>
          <a:p>
            <a:pPr lvl="1"/>
            <a:r>
              <a:rPr lang="en-US" dirty="0"/>
              <a:t>Shareholder ownership</a:t>
            </a:r>
          </a:p>
          <a:p>
            <a:pPr lvl="1"/>
            <a:r>
              <a:rPr lang="en-US" dirty="0"/>
              <a:t>Voting rights</a:t>
            </a:r>
          </a:p>
          <a:p>
            <a:pPr lvl="2"/>
            <a:r>
              <a:rPr lang="en-US" dirty="0"/>
              <a:t>Election of board of directors</a:t>
            </a:r>
          </a:p>
          <a:p>
            <a:pPr lvl="2"/>
            <a:r>
              <a:rPr lang="en-US" dirty="0"/>
              <a:t>Major corporate decisions</a:t>
            </a:r>
          </a:p>
          <a:p>
            <a:pPr lvl="1"/>
            <a:r>
              <a:rPr lang="en-US" dirty="0"/>
              <a:t>Liquidation rights secondary to</a:t>
            </a:r>
          </a:p>
          <a:p>
            <a:pPr lvl="2"/>
            <a:r>
              <a:rPr lang="en-US" dirty="0"/>
              <a:t>Creditors</a:t>
            </a:r>
          </a:p>
          <a:p>
            <a:pPr lvl="2"/>
            <a:r>
              <a:rPr lang="en-US" dirty="0"/>
              <a:t>Preferred stock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latin typeface="Arial" charset="0"/>
              </a:rPr>
              <a:t>Stockholders’ Equity: Paid-in Capital (cont’d)</a:t>
            </a:r>
          </a:p>
        </p:txBody>
      </p:sp>
      <p:sp>
        <p:nvSpPr>
          <p:cNvPr id="8397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057400"/>
            <a:ext cx="7940675" cy="3505200"/>
          </a:xfrm>
        </p:spPr>
        <p:txBody>
          <a:bodyPr>
            <a:normAutofit fontScale="92500" lnSpcReduction="20000"/>
          </a:bodyPr>
          <a:lstStyle/>
          <a:p>
            <a:r>
              <a:rPr lang="en-US" sz="2400" dirty="0"/>
              <a:t>Preferred Stock</a:t>
            </a:r>
          </a:p>
          <a:p>
            <a:pPr lvl="1"/>
            <a:r>
              <a:rPr lang="en-US" sz="2000" dirty="0"/>
              <a:t>Does not normally convey voting rights</a:t>
            </a:r>
          </a:p>
          <a:p>
            <a:pPr lvl="1"/>
            <a:r>
              <a:rPr lang="en-US" sz="2000" dirty="0"/>
              <a:t>May carry any or all of these features:</a:t>
            </a:r>
          </a:p>
          <a:p>
            <a:pPr lvl="2"/>
            <a:r>
              <a:rPr lang="en-US" sz="1600" dirty="0"/>
              <a:t>Preference as to dividends</a:t>
            </a:r>
          </a:p>
          <a:p>
            <a:pPr lvl="2"/>
            <a:r>
              <a:rPr lang="en-US" sz="1600" dirty="0"/>
              <a:t>Accumulation of dividends</a:t>
            </a:r>
          </a:p>
          <a:p>
            <a:pPr lvl="2"/>
            <a:r>
              <a:rPr lang="en-US" sz="1600" dirty="0"/>
              <a:t>Participation in dividend beyond stated dividend rate</a:t>
            </a:r>
          </a:p>
          <a:p>
            <a:pPr lvl="2"/>
            <a:r>
              <a:rPr lang="en-US" sz="1600" dirty="0"/>
              <a:t>Convertibility into common stock at holder’s discretion</a:t>
            </a:r>
          </a:p>
          <a:p>
            <a:pPr lvl="2"/>
            <a:r>
              <a:rPr lang="en-US" sz="1600" dirty="0"/>
              <a:t>Preference in liquidation secondary to creditors</a:t>
            </a:r>
          </a:p>
          <a:p>
            <a:pPr lvl="2"/>
            <a:r>
              <a:rPr lang="en-US" sz="1600" dirty="0"/>
              <a:t>Callable at issuer discretion</a:t>
            </a:r>
          </a:p>
          <a:p>
            <a:pPr lvl="2"/>
            <a:r>
              <a:rPr lang="en-US" sz="1600" dirty="0"/>
              <a:t>Redemption at future maturity value</a:t>
            </a:r>
          </a:p>
          <a:p>
            <a:r>
              <a:rPr lang="en-US" sz="2400" dirty="0"/>
              <a:t>Donated Capital</a:t>
            </a:r>
          </a:p>
          <a:p>
            <a:pPr lvl="1"/>
            <a:r>
              <a:rPr lang="en-US" sz="2000" dirty="0"/>
              <a:t>Donated by outside entities</a:t>
            </a:r>
          </a:p>
          <a:p>
            <a:pPr lvl="1"/>
            <a:r>
              <a:rPr lang="en-US" sz="2000" dirty="0"/>
              <a:t>Shareholder surrender of stock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latin typeface="Arial" charset="0"/>
              </a:rPr>
              <a:t>Stockholders’ Equity: Retained Earnings</a:t>
            </a:r>
          </a:p>
        </p:txBody>
      </p:sp>
      <p:sp>
        <p:nvSpPr>
          <p:cNvPr id="78851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438399"/>
            <a:ext cx="7924800" cy="3275013"/>
          </a:xfrm>
        </p:spPr>
        <p:txBody>
          <a:bodyPr/>
          <a:lstStyle/>
          <a:p>
            <a:r>
              <a:rPr lang="en-US" dirty="0"/>
              <a:t>Undistributed earnings of the corporation</a:t>
            </a:r>
          </a:p>
          <a:p>
            <a:pPr lvl="1"/>
            <a:r>
              <a:rPr lang="en-US" dirty="0"/>
              <a:t>Net income for all prior periods</a:t>
            </a:r>
          </a:p>
          <a:p>
            <a:pPr lvl="1"/>
            <a:r>
              <a:rPr lang="en-US" dirty="0"/>
              <a:t>Less dividends declared to shareholders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latin typeface="Arial" charset="0"/>
              </a:rPr>
              <a:t>Stockholders’ Equity: Other (cont’d)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2133600"/>
            <a:ext cx="7848600" cy="3276600"/>
          </a:xfrm>
        </p:spPr>
        <p:txBody>
          <a:bodyPr>
            <a:normAutofit/>
          </a:bodyPr>
          <a:lstStyle/>
          <a:p>
            <a:r>
              <a:rPr lang="en-US" dirty="0" smtClean="0"/>
              <a:t>Treasury </a:t>
            </a:r>
            <a:r>
              <a:rPr lang="en-US" dirty="0"/>
              <a:t>Stock</a:t>
            </a:r>
          </a:p>
          <a:p>
            <a:pPr lvl="1"/>
            <a:r>
              <a:rPr lang="en-US" dirty="0"/>
              <a:t>Stock purchased and held by the issuing corporation</a:t>
            </a:r>
          </a:p>
          <a:p>
            <a:pPr lvl="1"/>
            <a:r>
              <a:rPr lang="en-US" dirty="0"/>
              <a:t>Recording and disclosure</a:t>
            </a:r>
          </a:p>
          <a:p>
            <a:pPr lvl="2"/>
            <a:r>
              <a:rPr lang="en-US" dirty="0"/>
              <a:t>Record at par value; deduct from paid-in capital</a:t>
            </a:r>
          </a:p>
          <a:p>
            <a:pPr lvl="2"/>
            <a:r>
              <a:rPr lang="en-US" dirty="0"/>
              <a:t>Record at cost; deduct from total stockholders’ equity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r>
              <a:rPr lang="en-US" b="1">
                <a:latin typeface="Arial" charset="0"/>
              </a:rPr>
              <a:t>Statement of Stockholders’ Equity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idx="1"/>
          </p:nvPr>
        </p:nvSpPr>
        <p:spPr>
          <a:xfrm>
            <a:off x="609600" y="2057399"/>
            <a:ext cx="7924800" cy="3656013"/>
          </a:xfrm>
          <a:noFill/>
          <a:ln/>
        </p:spPr>
        <p:txBody>
          <a:bodyPr/>
          <a:lstStyle/>
          <a:p>
            <a:r>
              <a:rPr lang="en-US" dirty="0"/>
              <a:t>Reconciles the beginning and ending balances of all components of stockholders’ equity</a:t>
            </a:r>
          </a:p>
          <a:p>
            <a:r>
              <a:rPr lang="en-US" dirty="0"/>
              <a:t>Account changes indicate</a:t>
            </a:r>
          </a:p>
          <a:p>
            <a:pPr lvl="1"/>
            <a:r>
              <a:rPr lang="en-US" dirty="0"/>
              <a:t>Issuance of stock: paid-in capital increase</a:t>
            </a:r>
          </a:p>
          <a:p>
            <a:pPr lvl="1"/>
            <a:r>
              <a:rPr lang="en-US" dirty="0"/>
              <a:t>Acquisition of treasury stock: treasury stock increase</a:t>
            </a:r>
          </a:p>
          <a:p>
            <a:pPr lvl="1"/>
            <a:r>
              <a:rPr lang="en-US" dirty="0"/>
              <a:t>Net income: retained earnings increase</a:t>
            </a:r>
          </a:p>
          <a:p>
            <a:pPr lvl="1"/>
            <a:r>
              <a:rPr lang="en-US" dirty="0"/>
              <a:t>Dividends: retained earnings decrease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>
            <a:normAutofit fontScale="90000"/>
          </a:bodyPr>
          <a:lstStyle/>
          <a:p>
            <a:r>
              <a:rPr lang="en-US" b="1">
                <a:latin typeface="Arial" charset="0"/>
              </a:rPr>
              <a:t>Balance Sheet Presentation Issues</a:t>
            </a:r>
          </a:p>
        </p:txBody>
      </p:sp>
      <p:sp>
        <p:nvSpPr>
          <p:cNvPr id="20483" name="Rectangle 3"/>
          <p:cNvSpPr>
            <a:spLocks noGrp="1" noChangeArrowheads="1"/>
          </p:cNvSpPr>
          <p:nvPr>
            <p:ph idx="1"/>
          </p:nvPr>
        </p:nvSpPr>
        <p:spPr>
          <a:xfrm>
            <a:off x="533401" y="1981199"/>
            <a:ext cx="8001000" cy="3732213"/>
          </a:xfrm>
          <a:noFill/>
          <a:ln/>
        </p:spPr>
        <p:txBody>
          <a:bodyPr/>
          <a:lstStyle/>
          <a:p>
            <a:r>
              <a:rPr lang="en-US" dirty="0"/>
              <a:t>Financial analysis is complicated by</a:t>
            </a:r>
          </a:p>
          <a:p>
            <a:pPr lvl="1"/>
            <a:r>
              <a:rPr lang="en-US" dirty="0"/>
              <a:t>Many assets recorded at cost rather than fair (replacement) value</a:t>
            </a:r>
          </a:p>
          <a:p>
            <a:pPr lvl="1"/>
            <a:r>
              <a:rPr lang="en-US" dirty="0"/>
              <a:t>Varying valuation methods</a:t>
            </a:r>
          </a:p>
          <a:p>
            <a:pPr lvl="2"/>
            <a:r>
              <a:rPr lang="en-US" dirty="0"/>
              <a:t>Within a firm from item to item</a:t>
            </a:r>
          </a:p>
          <a:p>
            <a:pPr lvl="2"/>
            <a:r>
              <a:rPr lang="en-US" dirty="0"/>
              <a:t>Within an industry from company to company</a:t>
            </a:r>
          </a:p>
          <a:p>
            <a:pPr lvl="1"/>
            <a:r>
              <a:rPr lang="en-US" dirty="0"/>
              <a:t>Not all items of value are listed as assets</a:t>
            </a:r>
          </a:p>
          <a:p>
            <a:pPr lvl="1"/>
            <a:r>
              <a:rPr lang="en-US" dirty="0"/>
              <a:t>Certain contingent liabilities may be excluded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 descr="gibson-graphic (2)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>
                <a:latin typeface="Arial" charset="0"/>
              </a:rPr>
              <a:t>Balance Sheet </a:t>
            </a:r>
            <a:r>
              <a:rPr lang="en-US" b="1">
                <a:latin typeface="Arial" charset="0"/>
                <a:cs typeface="Arial" charset="0"/>
              </a:rPr>
              <a:t>– </a:t>
            </a:r>
            <a:r>
              <a:rPr lang="en-US" b="1">
                <a:latin typeface="Arial" charset="0"/>
              </a:rPr>
              <a:t>Account Form </a:t>
            </a:r>
          </a:p>
        </p:txBody>
      </p:sp>
      <p:graphicFrame>
        <p:nvGraphicFramePr>
          <p:cNvPr id="92164" name="Object 4"/>
          <p:cNvGraphicFramePr>
            <a:graphicFrameLocks noChangeAspect="1"/>
          </p:cNvGraphicFramePr>
          <p:nvPr/>
        </p:nvGraphicFramePr>
        <p:xfrm>
          <a:off x="615950" y="1301750"/>
          <a:ext cx="7766050" cy="33940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165" name="Worksheet" r:id="rId5" imgW="4362450" imgH="1962150" progId="Excel.Sheet.8">
                  <p:embed/>
                </p:oleObj>
              </mc:Choice>
              <mc:Fallback>
                <p:oleObj name="Worksheet" r:id="rId5" imgW="4362450" imgH="1962150" progId="Excel.Shee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5950" y="1301750"/>
                        <a:ext cx="7766050" cy="33940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bg1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4" name="Rectangle 4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b="1">
                <a:latin typeface="Arial" charset="0"/>
              </a:rPr>
              <a:t>Assets</a:t>
            </a:r>
          </a:p>
        </p:txBody>
      </p:sp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533400" y="1828800"/>
            <a:ext cx="7772400" cy="2468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marL="341313" indent="-341313" algn="l">
              <a:spcBef>
                <a:spcPct val="50000"/>
              </a:spcBef>
              <a:buFontTx/>
              <a:buChar char="•"/>
            </a:pPr>
            <a:r>
              <a:rPr lang="en-US" dirty="0">
                <a:solidFill>
                  <a:srgbClr val="336699"/>
                </a:solidFill>
                <a:latin typeface="Arial" charset="0"/>
              </a:rPr>
              <a:t>Probable future economic benefits obtained or controlled by an entity as a result of past transactions or events</a:t>
            </a:r>
          </a:p>
          <a:p>
            <a:pPr marL="735013" lvl="1" indent="-277813" algn="l">
              <a:spcBef>
                <a:spcPct val="50000"/>
              </a:spcBef>
              <a:buFont typeface="Arial" charset="0"/>
              <a:buChar char="–"/>
            </a:pPr>
            <a:r>
              <a:rPr lang="en-US" sz="2400" dirty="0">
                <a:solidFill>
                  <a:srgbClr val="336699"/>
                </a:solidFill>
                <a:latin typeface="Arial" charset="0"/>
              </a:rPr>
              <a:t>Current Assets</a:t>
            </a:r>
          </a:p>
          <a:p>
            <a:pPr marL="735013" lvl="1" indent="-277813" algn="l">
              <a:spcBef>
                <a:spcPct val="50000"/>
              </a:spcBef>
              <a:buFont typeface="Arial" charset="0"/>
              <a:buChar char="–"/>
            </a:pPr>
            <a:r>
              <a:rPr lang="en-US" sz="2400" dirty="0">
                <a:solidFill>
                  <a:srgbClr val="336699"/>
                </a:solidFill>
                <a:latin typeface="Arial" charset="0"/>
              </a:rPr>
              <a:t>Long-Term Assets</a:t>
            </a:r>
          </a:p>
        </p:txBody>
      </p:sp>
      <p:sp>
        <p:nvSpPr>
          <p:cNvPr id="15363" name="Rectangle 3"/>
          <p:cNvSpPr>
            <a:spLocks noChangeArrowheads="1"/>
          </p:cNvSpPr>
          <p:nvPr/>
        </p:nvSpPr>
        <p:spPr bwMode="auto">
          <a:xfrm>
            <a:off x="914400" y="3581400"/>
            <a:ext cx="7772400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l">
              <a:spcBef>
                <a:spcPct val="20000"/>
              </a:spcBef>
              <a:buFontTx/>
              <a:buChar char="•"/>
            </a:pPr>
            <a:endParaRPr lang="en-US">
              <a:solidFill>
                <a:srgbClr val="336699"/>
              </a:solidFill>
              <a:latin typeface="Arial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b="1">
                <a:latin typeface="Arial" charset="0"/>
              </a:rPr>
              <a:t>Current Assets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idx="1"/>
          </p:nvPr>
        </p:nvSpPr>
        <p:spPr>
          <a:xfrm>
            <a:off x="593725" y="1598613"/>
            <a:ext cx="7864475" cy="4114800"/>
          </a:xfrm>
          <a:noFill/>
          <a:ln/>
        </p:spPr>
        <p:txBody>
          <a:bodyPr/>
          <a:lstStyle/>
          <a:p>
            <a:r>
              <a:rPr lang="en-US"/>
              <a:t>Cash and assets that will be converted into cash during the operating cycle or within a year, whichever is longer</a:t>
            </a:r>
          </a:p>
          <a:p>
            <a:r>
              <a:rPr lang="en-US"/>
              <a:t>Presented in order of liquidity</a:t>
            </a:r>
          </a:p>
        </p:txBody>
      </p:sp>
      <p:pic>
        <p:nvPicPr>
          <p:cNvPr id="4" name="Picture 1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3657600"/>
            <a:ext cx="7924800" cy="2122487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b="1">
                <a:latin typeface="Arial" charset="0"/>
              </a:rPr>
              <a:t>Current Assets (cont’d)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593725" y="1598613"/>
            <a:ext cx="7940675" cy="4114800"/>
          </a:xfrm>
          <a:noFill/>
          <a:ln/>
        </p:spPr>
        <p:txBody>
          <a:bodyPr/>
          <a:lstStyle/>
          <a:p>
            <a:r>
              <a:rPr lang="en-US"/>
              <a:t>Cash</a:t>
            </a:r>
          </a:p>
          <a:p>
            <a:pPr lvl="1"/>
            <a:r>
              <a:rPr lang="en-US"/>
              <a:t>Negotiable checks, unrestricted balance in checking accounts, savings accounts</a:t>
            </a:r>
          </a:p>
          <a:p>
            <a:r>
              <a:rPr lang="en-US"/>
              <a:t>Marketable Securities</a:t>
            </a:r>
          </a:p>
          <a:p>
            <a:pPr lvl="1"/>
            <a:r>
              <a:rPr lang="en-US"/>
              <a:t>Debt or equity securities</a:t>
            </a:r>
          </a:p>
          <a:p>
            <a:pPr lvl="1"/>
            <a:r>
              <a:rPr lang="en-US"/>
              <a:t>Carried at fair value</a:t>
            </a:r>
          </a:p>
          <a:p>
            <a:pPr lvl="1"/>
            <a:r>
              <a:rPr lang="en-US"/>
              <a:t>Intention to convert into cash during the current period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b="1">
                <a:latin typeface="Arial" charset="0"/>
              </a:rPr>
              <a:t>Current Assets (cont’d)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1"/>
          </p:nvPr>
        </p:nvSpPr>
        <p:spPr>
          <a:xfrm>
            <a:off x="593725" y="1598613"/>
            <a:ext cx="7940675" cy="4114800"/>
          </a:xfrm>
          <a:noFill/>
          <a:ln/>
        </p:spPr>
        <p:txBody>
          <a:bodyPr/>
          <a:lstStyle/>
          <a:p>
            <a:r>
              <a:rPr lang="en-US"/>
              <a:t>Accounts Receivable</a:t>
            </a:r>
          </a:p>
          <a:p>
            <a:pPr lvl="1"/>
            <a:r>
              <a:rPr lang="en-US"/>
              <a:t>Amounts due from sales or services</a:t>
            </a:r>
          </a:p>
          <a:p>
            <a:pPr lvl="1"/>
            <a:r>
              <a:rPr lang="en-US"/>
              <a:t>Carried at net realizable value (net of allowances)</a:t>
            </a:r>
          </a:p>
          <a:p>
            <a:r>
              <a:rPr lang="en-US"/>
              <a:t>Other receivables due from nontrade sources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 descr="gibson-graphic (2)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r>
              <a:rPr lang="en-US" b="1">
                <a:latin typeface="Arial" charset="0"/>
              </a:rPr>
              <a:t>Current Assets (cont’d)</a:t>
            </a:r>
          </a:p>
        </p:txBody>
      </p:sp>
      <p:sp>
        <p:nvSpPr>
          <p:cNvPr id="28675" name="Rectangle 3"/>
          <p:cNvSpPr>
            <a:spLocks noGrp="1" noChangeArrowheads="1"/>
          </p:cNvSpPr>
          <p:nvPr>
            <p:ph idx="1"/>
          </p:nvPr>
        </p:nvSpPr>
        <p:spPr>
          <a:xfrm>
            <a:off x="593725" y="1598613"/>
            <a:ext cx="7940675" cy="4114800"/>
          </a:xfrm>
          <a:noFill/>
          <a:ln/>
        </p:spPr>
        <p:txBody>
          <a:bodyPr/>
          <a:lstStyle/>
          <a:p>
            <a:r>
              <a:rPr lang="en-US"/>
              <a:t>Inventories</a:t>
            </a:r>
          </a:p>
          <a:p>
            <a:pPr lvl="1"/>
            <a:r>
              <a:rPr lang="en-US"/>
              <a:t>Carried at lower of cost or market</a:t>
            </a:r>
          </a:p>
          <a:p>
            <a:pPr lvl="1"/>
            <a:r>
              <a:rPr lang="en-US"/>
              <a:t>Categories</a:t>
            </a:r>
          </a:p>
          <a:p>
            <a:pPr lvl="2"/>
            <a:r>
              <a:rPr lang="en-US"/>
              <a:t>Goods on hand</a:t>
            </a:r>
          </a:p>
          <a:p>
            <a:pPr lvl="2"/>
            <a:r>
              <a:rPr lang="en-US"/>
              <a:t>Raw materials</a:t>
            </a:r>
          </a:p>
          <a:p>
            <a:pPr lvl="2"/>
            <a:r>
              <a:rPr lang="en-US"/>
              <a:t>Work in process</a:t>
            </a:r>
          </a:p>
          <a:p>
            <a:pPr lvl="2"/>
            <a:r>
              <a:rPr lang="en-US"/>
              <a:t>Finished goods</a:t>
            </a:r>
          </a:p>
        </p:txBody>
      </p:sp>
      <p:sp>
        <p:nvSpPr>
          <p:cNvPr id="28676" name="AutoShape 4"/>
          <p:cNvSpPr>
            <a:spLocks/>
          </p:cNvSpPr>
          <p:nvPr/>
        </p:nvSpPr>
        <p:spPr bwMode="auto">
          <a:xfrm>
            <a:off x="3733800" y="3429000"/>
            <a:ext cx="381000" cy="1066800"/>
          </a:xfrm>
          <a:prstGeom prst="rightBrace">
            <a:avLst>
              <a:gd name="adj1" fmla="val 23333"/>
              <a:gd name="adj2" fmla="val 48958"/>
            </a:avLst>
          </a:prstGeom>
          <a:noFill/>
          <a:ln w="28575">
            <a:solidFill>
              <a:srgbClr val="336699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28677" name="Text Box 5"/>
          <p:cNvSpPr txBox="1">
            <a:spLocks noChangeArrowheads="1"/>
          </p:cNvSpPr>
          <p:nvPr/>
        </p:nvSpPr>
        <p:spPr bwMode="auto">
          <a:xfrm>
            <a:off x="4114800" y="3733800"/>
            <a:ext cx="18415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l"/>
            <a:r>
              <a:rPr lang="en-US" sz="2400">
                <a:solidFill>
                  <a:srgbClr val="336699"/>
                </a:solidFill>
              </a:rPr>
              <a:t>Manufacturer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4117</TotalTime>
  <Words>1284</Words>
  <Application>Microsoft Office PowerPoint</Application>
  <PresentationFormat>On-screen Show (4:3)</PresentationFormat>
  <Paragraphs>305</Paragraphs>
  <Slides>39</Slides>
  <Notes>39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39</vt:i4>
      </vt:variant>
    </vt:vector>
  </HeadingPairs>
  <TitlesOfParts>
    <vt:vector size="47" baseType="lpstr">
      <vt:lpstr>Arial</vt:lpstr>
      <vt:lpstr>Calibri</vt:lpstr>
      <vt:lpstr>Constantia</vt:lpstr>
      <vt:lpstr>Times New Roman</vt:lpstr>
      <vt:lpstr>Wingdings 2</vt:lpstr>
      <vt:lpstr>Flow</vt:lpstr>
      <vt:lpstr>Equation</vt:lpstr>
      <vt:lpstr>Worksheet</vt:lpstr>
      <vt:lpstr>PowerPoint Presentation</vt:lpstr>
      <vt:lpstr>The Balance Sheet</vt:lpstr>
      <vt:lpstr>Balance Sheet – Report Form </vt:lpstr>
      <vt:lpstr>Balance Sheet – Account Form </vt:lpstr>
      <vt:lpstr>Assets</vt:lpstr>
      <vt:lpstr>Current Assets</vt:lpstr>
      <vt:lpstr>Current Assets (cont’d)</vt:lpstr>
      <vt:lpstr>Current Assets (cont’d)</vt:lpstr>
      <vt:lpstr>Current Assets (cont’d)</vt:lpstr>
      <vt:lpstr>Current Assets (cont’d)</vt:lpstr>
      <vt:lpstr>Long-Term Assets: Tangible</vt:lpstr>
      <vt:lpstr>Long-Term Assets: Tangible (cont’d)</vt:lpstr>
      <vt:lpstr>Long-Term Assets: Tangible (cont’d)</vt:lpstr>
      <vt:lpstr>Depreciation: Straight-Line Method</vt:lpstr>
      <vt:lpstr>Depreciation: Declining-Balance Method</vt:lpstr>
      <vt:lpstr>Depreciation: Sum-of-the-Years’-Digits Method</vt:lpstr>
      <vt:lpstr>Depreciation: Units-of-Production Method</vt:lpstr>
      <vt:lpstr>Long-Term Assets: Investments</vt:lpstr>
      <vt:lpstr>Balance Sheet – “Noncurrent Assets”</vt:lpstr>
      <vt:lpstr>Long-Term Assets: Intangibles</vt:lpstr>
      <vt:lpstr>Long-Term Assets: Intangibles (cont’d)</vt:lpstr>
      <vt:lpstr>Liabilities</vt:lpstr>
      <vt:lpstr>Current Liabilities</vt:lpstr>
      <vt:lpstr>Current Liabilities (cont’d)</vt:lpstr>
      <vt:lpstr>Long-Term Liabilities</vt:lpstr>
      <vt:lpstr>Long-Term Liabilities: Financing Arrangements</vt:lpstr>
      <vt:lpstr>Long-Term Liabilities: Financing Arrangements (cont’d)</vt:lpstr>
      <vt:lpstr>Bonds at Par, Premium, or Discount</vt:lpstr>
      <vt:lpstr>Long-Term Liabilities: Operational Obligations</vt:lpstr>
      <vt:lpstr>Long-Term Liabilities: Operational Obligations (cont’d)</vt:lpstr>
      <vt:lpstr>Stockholders’ Equity</vt:lpstr>
      <vt:lpstr>Stockholders’ Equity: Paid-in Capital</vt:lpstr>
      <vt:lpstr>Stockholders’ Equity: Paid-in Capital (cont’d)</vt:lpstr>
      <vt:lpstr>Stockholders’ Equity: Paid-in Capital (cont’d)</vt:lpstr>
      <vt:lpstr>Stockholders’ Equity: Paid-in Capital (cont’d)</vt:lpstr>
      <vt:lpstr>Stockholders’ Equity: Retained Earnings</vt:lpstr>
      <vt:lpstr>Stockholders’ Equity: Other (cont’d)</vt:lpstr>
      <vt:lpstr>Statement of Stockholders’ Equity</vt:lpstr>
      <vt:lpstr>Balance Sheet Presentation Issues</vt:lpstr>
    </vt:vector>
  </TitlesOfParts>
  <Company>Lifetouch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Chapter 3</dc:title>
  <dc:creator>Anne Oppegard</dc:creator>
  <cp:lastModifiedBy>Admin</cp:lastModifiedBy>
  <cp:revision>40</cp:revision>
  <dcterms:created xsi:type="dcterms:W3CDTF">2005-11-16T22:01:55Z</dcterms:created>
  <dcterms:modified xsi:type="dcterms:W3CDTF">2022-03-27T20:26:56Z</dcterms:modified>
</cp:coreProperties>
</file>