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57" r:id="rId2"/>
    <p:sldId id="343" r:id="rId3"/>
    <p:sldId id="344" r:id="rId4"/>
    <p:sldId id="347" r:id="rId5"/>
    <p:sldId id="346" r:id="rId6"/>
    <p:sldId id="349" r:id="rId7"/>
    <p:sldId id="350" r:id="rId8"/>
    <p:sldId id="351" r:id="rId9"/>
    <p:sldId id="352" r:id="rId10"/>
    <p:sldId id="355" r:id="rId11"/>
    <p:sldId id="356" r:id="rId12"/>
    <p:sldId id="357" r:id="rId13"/>
    <p:sldId id="358"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73" r:id="rId27"/>
    <p:sldId id="414" r:id="rId28"/>
    <p:sldId id="375" r:id="rId29"/>
    <p:sldId id="377" r:id="rId30"/>
    <p:sldId id="379" r:id="rId31"/>
    <p:sldId id="381" r:id="rId32"/>
    <p:sldId id="380" r:id="rId33"/>
    <p:sldId id="382" r:id="rId34"/>
    <p:sldId id="383" r:id="rId35"/>
    <p:sldId id="384" r:id="rId36"/>
    <p:sldId id="385" r:id="rId37"/>
    <p:sldId id="386" r:id="rId38"/>
    <p:sldId id="387" r:id="rId39"/>
    <p:sldId id="388" r:id="rId40"/>
    <p:sldId id="389" r:id="rId41"/>
    <p:sldId id="390" r:id="rId42"/>
    <p:sldId id="391" r:id="rId43"/>
    <p:sldId id="392" r:id="rId44"/>
    <p:sldId id="393" r:id="rId45"/>
    <p:sldId id="394" r:id="rId46"/>
    <p:sldId id="409" r:id="rId47"/>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E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11079" autoAdjust="0"/>
    <p:restoredTop sz="97907" autoAdjust="0"/>
  </p:normalViewPr>
  <p:slideViewPr>
    <p:cSldViewPr snapToGrid="0" snapToObjects="1">
      <p:cViewPr varScale="1">
        <p:scale>
          <a:sx n="111" d="100"/>
          <a:sy n="111" d="100"/>
        </p:scale>
        <p:origin x="1680" y="102"/>
      </p:cViewPr>
      <p:guideLst>
        <p:guide orient="horz" pos="2144"/>
        <p:guide pos="2888"/>
      </p:guideLst>
    </p:cSldViewPr>
  </p:slideViewPr>
  <p:notesTextViewPr>
    <p:cViewPr>
      <p:scale>
        <a:sx n="100" d="100"/>
        <a:sy n="100" d="100"/>
      </p:scale>
      <p:origin x="0" y="0"/>
    </p:cViewPr>
  </p:notesTextViewPr>
  <p:sorterViewPr>
    <p:cViewPr>
      <p:scale>
        <a:sx n="150" d="100"/>
        <a:sy n="150" d="100"/>
      </p:scale>
      <p:origin x="0" y="271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commentAuthors" Target="commentAuthor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handoutMaster" Target="handoutMasters/handout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notesMaster" Target="notesMasters/notesMaster1.xml" /><Relationship Id="rId8" Type="http://schemas.openxmlformats.org/officeDocument/2006/relationships/slide" Target="slides/slide7.xml" /><Relationship Id="rId51"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45E45D9-0791-4F60-B305-EE781A8F344C}" type="datetimeFigureOut">
              <a:rPr lang="en-US" smtClean="0"/>
              <a:t>8/19/2019</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6D49E0A-3B49-437F-87E3-09B10CA282F8}" type="slidenum">
              <a:rPr lang="en-US" smtClean="0"/>
              <a:t>‹#›</a:t>
            </a:fld>
            <a:endParaRPr lang="en-US"/>
          </a:p>
        </p:txBody>
      </p:sp>
    </p:spTree>
    <p:extLst>
      <p:ext uri="{BB962C8B-B14F-4D97-AF65-F5344CB8AC3E}">
        <p14:creationId xmlns:p14="http://schemas.microsoft.com/office/powerpoint/2010/main" val="366301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8/19/2019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8085AAB-31C2-5F41-9D12-1CE032862FFF}" type="slidenum">
              <a:rPr lang="en-AU"/>
              <a:pPr/>
              <a:t>2</a:t>
            </a:fld>
            <a:endParaRPr lang="en-AU" dirty="0"/>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135814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65488171-5B26-E543-9661-8E32952F40FA}" type="slidenum">
              <a:rPr lang="en-AU"/>
              <a:pPr/>
              <a:t>21</a:t>
            </a:fld>
            <a:endParaRPr lang="en-AU" dirty="0"/>
          </a:p>
        </p:txBody>
      </p:sp>
      <p:sp>
        <p:nvSpPr>
          <p:cNvPr id="532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325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8472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1ABCBA30-8F82-DF4A-8C41-D7F017839A94}" type="slidenum">
              <a:rPr lang="en-AU"/>
              <a:pPr/>
              <a:t>22</a:t>
            </a:fld>
            <a:endParaRPr lang="en-AU" dirty="0"/>
          </a:p>
        </p:txBody>
      </p:sp>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217602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4BE0493-7371-CB48-B3B6-17C0B5B0BEA7}" type="slidenum">
              <a:rPr lang="en-AU"/>
              <a:pPr/>
              <a:t>23</a:t>
            </a:fld>
            <a:endParaRPr lang="en-AU" dirty="0"/>
          </a:p>
        </p:txBody>
      </p:sp>
      <p:sp>
        <p:nvSpPr>
          <p:cNvPr id="573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734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931936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A9DE803-BB0F-1A48-B821-973058AD685B}" type="slidenum">
              <a:rPr lang="en-AU"/>
              <a:pPr/>
              <a:t>28</a:t>
            </a:fld>
            <a:endParaRPr lang="en-AU" dirty="0"/>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120745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F86447B3-6A2C-CA42-B709-93F517449004}" type="slidenum">
              <a:rPr lang="en-AU"/>
              <a:pPr/>
              <a:t>29</a:t>
            </a:fld>
            <a:endParaRPr lang="en-AU" dirty="0"/>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406543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8C00708-30F6-D848-BC4A-DCDFCEC4402F}" type="slidenum">
              <a:rPr lang="en-AU"/>
              <a:pPr/>
              <a:t>31</a:t>
            </a:fld>
            <a:endParaRPr lang="en-AU" dirty="0"/>
          </a:p>
        </p:txBody>
      </p:sp>
      <p:sp>
        <p:nvSpPr>
          <p:cNvPr id="757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577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867211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28E083F-806F-974D-9DC2-F982549AAECF}" type="slidenum">
              <a:rPr lang="en-AU"/>
              <a:pPr/>
              <a:t>32</a:t>
            </a:fld>
            <a:endParaRPr lang="en-AU" dirty="0"/>
          </a:p>
        </p:txBody>
      </p:sp>
      <p:sp>
        <p:nvSpPr>
          <p:cNvPr id="737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373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39070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AF3231D7-6182-BC44-9FF6-B33C48B6BF46}" type="slidenum">
              <a:rPr lang="en-AU"/>
              <a:pPr/>
              <a:t>33</a:t>
            </a:fld>
            <a:endParaRPr lang="en-AU" dirty="0"/>
          </a:p>
        </p:txBody>
      </p:sp>
      <p:sp>
        <p:nvSpPr>
          <p:cNvPr id="778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782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747416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7B24679-D195-C248-8FEA-58C7522ADA20}" type="slidenum">
              <a:rPr lang="en-AU"/>
              <a:pPr/>
              <a:t>34</a:t>
            </a:fld>
            <a:endParaRPr lang="en-AU" dirty="0"/>
          </a:p>
        </p:txBody>
      </p:sp>
      <p:sp>
        <p:nvSpPr>
          <p:cNvPr id="79874"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88" tIns="44450" rIns="90488" bIns="44450" numCol="1" anchor="t" anchorCtr="0" compatLnSpc="1">
            <a:prstTxWarp prst="textNoShape">
              <a:avLst/>
            </a:prstTxWarp>
          </a:bodyPr>
          <a:lstStyle/>
          <a:p>
            <a:pPr>
              <a:spcBef>
                <a:spcPct val="0"/>
              </a:spcBef>
            </a:pPr>
            <a:endParaRPr lang="en-US" dirty="0">
              <a:latin typeface="Calibri" charset="0"/>
            </a:endParaRPr>
          </a:p>
        </p:txBody>
      </p:sp>
      <p:sp>
        <p:nvSpPr>
          <p:cNvPr id="79875" name="Rectangle 3"/>
          <p:cNvSpPr>
            <a:spLocks noGrp="1" noRot="1" noChangeAspect="1"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3461965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282A8BB-C9AA-6343-A0FE-269512A6A070}" type="slidenum">
              <a:rPr lang="en-AU"/>
              <a:pPr/>
              <a:t>35</a:t>
            </a:fld>
            <a:endParaRPr lang="en-AU" dirty="0"/>
          </a:p>
        </p:txBody>
      </p:sp>
      <p:sp>
        <p:nvSpPr>
          <p:cNvPr id="81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192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260550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E66C7D74-BC8D-DD4F-9232-F490A450F44E}" type="slidenum">
              <a:rPr lang="en-AU"/>
              <a:pPr/>
              <a:t>3</a:t>
            </a:fld>
            <a:endParaRPr lang="en-AU" dirty="0"/>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889515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B7235A7-304D-D940-8CDE-2851C580623B}" type="slidenum">
              <a:rPr lang="en-AU"/>
              <a:pPr/>
              <a:t>37</a:t>
            </a:fld>
            <a:endParaRPr lang="en-AU" dirty="0"/>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499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221904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4A6EBB01-98EF-B947-8548-12FCF552B0B8}" type="slidenum">
              <a:rPr lang="en-AU"/>
              <a:pPr/>
              <a:t>38</a:t>
            </a:fld>
            <a:endParaRPr lang="en-AU" dirty="0"/>
          </a:p>
        </p:txBody>
      </p:sp>
      <p:sp>
        <p:nvSpPr>
          <p:cNvPr id="870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704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045296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263D8C2-90F2-4548-93B6-2D331ED84C37}" type="slidenum">
              <a:rPr lang="en-AU"/>
              <a:pPr/>
              <a:t>39</a:t>
            </a:fld>
            <a:endParaRPr lang="en-AU" dirty="0"/>
          </a:p>
        </p:txBody>
      </p:sp>
      <p:sp>
        <p:nvSpPr>
          <p:cNvPr id="890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909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265633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9BDBD83-E730-F84E-A094-BFC6AA9F3794}" type="slidenum">
              <a:rPr lang="en-AU"/>
              <a:pPr/>
              <a:t>40</a:t>
            </a:fld>
            <a:endParaRPr lang="en-AU" dirty="0"/>
          </a:p>
        </p:txBody>
      </p:sp>
      <p:sp>
        <p:nvSpPr>
          <p:cNvPr id="911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113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4096486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AC1BAC19-C60E-BD4E-A072-E02719277E48}" type="slidenum">
              <a:rPr lang="en-AU"/>
              <a:pPr/>
              <a:t>41</a:t>
            </a:fld>
            <a:endParaRPr lang="en-AU" dirty="0"/>
          </a:p>
        </p:txBody>
      </p:sp>
      <p:sp>
        <p:nvSpPr>
          <p:cNvPr id="931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318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784205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B8628836-76DA-CB4C-97EA-D8BB1A46EBFE}" type="slidenum">
              <a:rPr lang="en-AU"/>
              <a:pPr/>
              <a:t>42</a:t>
            </a:fld>
            <a:endParaRPr lang="en-AU" dirty="0"/>
          </a:p>
        </p:txBody>
      </p:sp>
      <p:sp>
        <p:nvSpPr>
          <p:cNvPr id="952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523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229225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9B3D86F-80E7-4346-9876-82EEDF171FA9}" type="slidenum">
              <a:rPr lang="en-AU"/>
              <a:pPr/>
              <a:t>43</a:t>
            </a:fld>
            <a:endParaRPr lang="en-AU" dirty="0"/>
          </a:p>
        </p:txBody>
      </p:sp>
      <p:sp>
        <p:nvSpPr>
          <p:cNvPr id="972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728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0739675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BE8953AA-021C-3D41-9E22-8E8B553EFAD6}" type="slidenum">
              <a:rPr lang="en-AU"/>
              <a:pPr/>
              <a:t>44</a:t>
            </a:fld>
            <a:endParaRPr lang="en-AU" dirty="0"/>
          </a:p>
        </p:txBody>
      </p:sp>
      <p:sp>
        <p:nvSpPr>
          <p:cNvPr id="993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933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8980678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5394DF61-195D-4A44-B693-443BF5AAF02A}" type="slidenum">
              <a:rPr lang="en-AU"/>
              <a:pPr/>
              <a:t>45</a:t>
            </a:fld>
            <a:endParaRPr lang="en-AU" dirty="0"/>
          </a:p>
        </p:txBody>
      </p:sp>
      <p:sp>
        <p:nvSpPr>
          <p:cNvPr id="1013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0137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7123896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7AF9EA6E-EFAB-554A-993A-01CAFE9EDD0E}" type="slidenum">
              <a:rPr lang="en-AU"/>
              <a:pPr/>
              <a:t>46</a:t>
            </a:fld>
            <a:endParaRPr lang="en-AU" dirty="0"/>
          </a:p>
        </p:txBody>
      </p:sp>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818619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C6F897BE-5425-CA4F-BA61-A90AA80C6B38}" type="slidenum">
              <a:rPr lang="en-AU"/>
              <a:pPr/>
              <a:t>4</a:t>
            </a:fld>
            <a:endParaRPr lang="en-AU" dirty="0"/>
          </a:p>
        </p:txBody>
      </p:sp>
      <p:sp>
        <p:nvSpPr>
          <p:cNvPr id="24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824529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34004E79-8655-DF41-B4E0-655AFA87D2CB}" type="slidenum">
              <a:rPr lang="en-AU"/>
              <a:pPr/>
              <a:t>10</a:t>
            </a:fld>
            <a:endParaRPr lang="en-AU" dirty="0"/>
          </a:p>
        </p:txBody>
      </p:sp>
      <p:sp>
        <p:nvSpPr>
          <p:cNvPr id="348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481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145006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E706252C-88AB-2D49-B92E-053DF4426F32}" type="slidenum">
              <a:rPr lang="en-AU"/>
              <a:pPr/>
              <a:t>11</a:t>
            </a:fld>
            <a:endParaRPr lang="en-AU" dirty="0"/>
          </a:p>
        </p:txBody>
      </p:sp>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686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472922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084B949-37EA-1344-80B7-312FFA09AF06}" type="slidenum">
              <a:rPr lang="en-AU"/>
              <a:pPr/>
              <a:t>17</a:t>
            </a:fld>
            <a:endParaRPr lang="en-AU" dirty="0"/>
          </a:p>
        </p:txBody>
      </p:sp>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3256152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EDA3FCEC-6928-8740-BA9E-ADC4D6CC64F8}" type="slidenum">
              <a:rPr lang="en-AU"/>
              <a:pPr/>
              <a:t>18</a:t>
            </a:fld>
            <a:endParaRPr lang="en-AU" dirty="0"/>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135142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DCBCAD72-4DDF-C040-8206-9CE84C465CF9}" type="slidenum">
              <a:rPr lang="en-AU"/>
              <a:pPr/>
              <a:t>19</a:t>
            </a:fld>
            <a:endParaRPr lang="en-AU" dirty="0"/>
          </a:p>
        </p:txBody>
      </p:sp>
      <p:sp>
        <p:nvSpPr>
          <p:cNvPr id="49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915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2386460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fld id="{2CB87007-54A9-4242-BCD3-D208DED196E3}" type="slidenum">
              <a:rPr lang="en-AU"/>
              <a:pPr/>
              <a:t>20</a:t>
            </a:fld>
            <a:endParaRPr lang="en-AU" dirty="0"/>
          </a:p>
        </p:txBody>
      </p:sp>
      <p:sp>
        <p:nvSpPr>
          <p:cNvPr id="512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120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Tree>
    <p:extLst>
      <p:ext uri="{BB962C8B-B14F-4D97-AF65-F5344CB8AC3E}">
        <p14:creationId xmlns:p14="http://schemas.microsoft.com/office/powerpoint/2010/main" val="429255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xAndClipArt">
  <p:cSld name="Title, Text and Clip Ar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2F67D6F1-9842-F649-8154-AC648F4FA224}"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2333625" cy="274638"/>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 2014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685800" y="434975"/>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177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17700"/>
            <a:ext cx="3810000" cy="4114800"/>
          </a:xfrm>
        </p:spPr>
        <p:txBody>
          <a:bodyPr rtlCol="0">
            <a:normAutofit/>
          </a:bodyPr>
          <a:lstStyle/>
          <a:p>
            <a:pPr lvl="0"/>
            <a:endParaRPr lang="en-US" noProof="0" dirty="0"/>
          </a:p>
        </p:txBody>
      </p:sp>
    </p:spTree>
    <p:extLst>
      <p:ext uri="{BB962C8B-B14F-4D97-AF65-F5344CB8AC3E}">
        <p14:creationId xmlns:p14="http://schemas.microsoft.com/office/powerpoint/2010/main" val="341508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nodePh="1">
                                  <p:stCondLst>
                                    <p:cond delay="1000"/>
                                  </p:stCondLst>
                                  <p:endCondLst>
                                    <p:cond evt="begin" delay="0">
                                      <p:tn val="9"/>
                                    </p:cond>
                                  </p:end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Inc.</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6 -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6.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ockpit.jpg"/>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1" y="-1"/>
            <a:ext cx="9162531" cy="6858001"/>
          </a:xfrm>
          <a:prstGeom prst="rect">
            <a:avLst/>
          </a:prstGeom>
        </p:spPr>
      </p:pic>
      <p:sp>
        <p:nvSpPr>
          <p:cNvPr id="32" name="Rectangle 31"/>
          <p:cNvSpPr>
            <a:spLocks noChangeArrowheads="1"/>
          </p:cNvSpPr>
          <p:nvPr/>
        </p:nvSpPr>
        <p:spPr bwMode="auto">
          <a:xfrm>
            <a:off x="7302500" y="1109663"/>
            <a:ext cx="1244600" cy="1666875"/>
          </a:xfrm>
          <a:prstGeom prst="rect">
            <a:avLst/>
          </a:prstGeom>
          <a:solidFill>
            <a:srgbClr val="BFBFB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cs typeface="+mn-cs"/>
            </a:endParaRPr>
          </a:p>
        </p:txBody>
      </p:sp>
      <p:grpSp>
        <p:nvGrpSpPr>
          <p:cNvPr id="16388" name="Group 32"/>
          <p:cNvGrpSpPr>
            <a:grpSpLocks/>
          </p:cNvGrpSpPr>
          <p:nvPr/>
        </p:nvGrpSpPr>
        <p:grpSpPr bwMode="auto">
          <a:xfrm>
            <a:off x="368300" y="638175"/>
            <a:ext cx="7158038" cy="2363788"/>
            <a:chOff x="0" y="1417638"/>
            <a:chExt cx="7500407" cy="1305983"/>
          </a:xfrm>
        </p:grpSpPr>
        <p:sp>
          <p:nvSpPr>
            <p:cNvPr id="34" name="Rectangle 4"/>
            <p:cNvSpPr/>
            <p:nvPr/>
          </p:nvSpPr>
          <p:spPr>
            <a:xfrm>
              <a:off x="7056271" y="1564112"/>
              <a:ext cx="444136" cy="1159509"/>
            </a:xfrm>
            <a:custGeom>
              <a:avLst/>
              <a:gdLst>
                <a:gd name="connsiteX0" fmla="*/ 0 w 443441"/>
                <a:gd name="connsiteY0" fmla="*/ 0 h 1159933"/>
                <a:gd name="connsiteX1" fmla="*/ 443441 w 443441"/>
                <a:gd name="connsiteY1" fmla="*/ 0 h 1159933"/>
                <a:gd name="connsiteX2" fmla="*/ 443441 w 443441"/>
                <a:gd name="connsiteY2" fmla="*/ 1159933 h 1159933"/>
                <a:gd name="connsiteX3" fmla="*/ 0 w 443441"/>
                <a:gd name="connsiteY3" fmla="*/ 1159933 h 1159933"/>
                <a:gd name="connsiteX4" fmla="*/ 0 w 443441"/>
                <a:gd name="connsiteY4"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55095 h 1159933"/>
                <a:gd name="connsiteX3" fmla="*/ 443441 w 443441"/>
                <a:gd name="connsiteY3" fmla="*/ 1159933 h 1159933"/>
                <a:gd name="connsiteX4" fmla="*/ 0 w 443441"/>
                <a:gd name="connsiteY4" fmla="*/ 1159933 h 1159933"/>
                <a:gd name="connsiteX5" fmla="*/ 0 w 443441"/>
                <a:gd name="connsiteY5" fmla="*/ 0 h 1159933"/>
                <a:gd name="connsiteX0" fmla="*/ 0 w 443441"/>
                <a:gd name="connsiteY0" fmla="*/ 0 h 1159933"/>
                <a:gd name="connsiteX1" fmla="*/ 443441 w 443441"/>
                <a:gd name="connsiteY1" fmla="*/ 0 h 1159933"/>
                <a:gd name="connsiteX2" fmla="*/ 262467 w 443441"/>
                <a:gd name="connsiteY2" fmla="*/ 583670 h 1159933"/>
                <a:gd name="connsiteX3" fmla="*/ 443441 w 443441"/>
                <a:gd name="connsiteY3" fmla="*/ 1159933 h 1159933"/>
                <a:gd name="connsiteX4" fmla="*/ 0 w 443441"/>
                <a:gd name="connsiteY4" fmla="*/ 1159933 h 1159933"/>
                <a:gd name="connsiteX5" fmla="*/ 0 w 443441"/>
                <a:gd name="connsiteY5" fmla="*/ 0 h 1159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441" h="1159933">
                  <a:moveTo>
                    <a:pt x="0" y="0"/>
                  </a:moveTo>
                  <a:lnTo>
                    <a:pt x="443441" y="0"/>
                  </a:lnTo>
                  <a:lnTo>
                    <a:pt x="262467" y="583670"/>
                  </a:lnTo>
                  <a:lnTo>
                    <a:pt x="443441" y="1159933"/>
                  </a:lnTo>
                  <a:lnTo>
                    <a:pt x="0" y="1159933"/>
                  </a:lnTo>
                  <a:lnTo>
                    <a:pt x="0" y="0"/>
                  </a:lnTo>
                  <a:close/>
                </a:path>
              </a:pathLst>
            </a:cu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35" name="Rectangle 34"/>
            <p:cNvSpPr/>
            <p:nvPr/>
          </p:nvSpPr>
          <p:spPr>
            <a:xfrm>
              <a:off x="0" y="1417638"/>
              <a:ext cx="7207643" cy="1159509"/>
            </a:xfrm>
            <a:prstGeom prst="rect">
              <a:avLst/>
            </a:prstGeom>
            <a:solidFill>
              <a:schemeClr val="tx2"/>
            </a:solidFill>
            <a:ln w="254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Helvetica Neue"/>
                <a:cs typeface="Helvetica Neue"/>
              </a:endParaRPr>
            </a:p>
          </p:txBody>
        </p:sp>
        <p:sp>
          <p:nvSpPr>
            <p:cNvPr id="36" name="Freeform 35"/>
            <p:cNvSpPr>
              <a:spLocks/>
            </p:cNvSpPr>
            <p:nvPr/>
          </p:nvSpPr>
          <p:spPr bwMode="auto">
            <a:xfrm>
              <a:off x="7054850" y="2574925"/>
              <a:ext cx="149225" cy="142875"/>
            </a:xfrm>
            <a:custGeom>
              <a:avLst/>
              <a:gdLst>
                <a:gd name="T0" fmla="*/ 149225 w 149225"/>
                <a:gd name="T1" fmla="*/ 0 h 142875"/>
                <a:gd name="T2" fmla="*/ 0 w 149225"/>
                <a:gd name="T3" fmla="*/ 142875 h 142875"/>
                <a:gd name="T4" fmla="*/ 6350 w 149225"/>
                <a:gd name="T5" fmla="*/ 0 h 142875"/>
                <a:gd name="T6" fmla="*/ 149225 w 149225"/>
                <a:gd name="T7" fmla="*/ 0 h 1428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9225" h="142875">
                  <a:moveTo>
                    <a:pt x="149225" y="0"/>
                  </a:moveTo>
                  <a:lnTo>
                    <a:pt x="0" y="142875"/>
                  </a:lnTo>
                  <a:lnTo>
                    <a:pt x="6350" y="0"/>
                  </a:lnTo>
                  <a:lnTo>
                    <a:pt x="149225" y="0"/>
                  </a:lnTo>
                  <a:close/>
                </a:path>
              </a:pathLst>
            </a:custGeom>
            <a:solidFill>
              <a:srgbClr val="7F7F7F"/>
            </a:solidFill>
            <a:ln>
              <a:noFill/>
            </a:ln>
            <a:effectLst>
              <a:outerShdw blurRad="63500" dist="23000" dir="5400000" rotWithShape="0">
                <a:srgbClr val="000000">
                  <a:alpha val="34999"/>
                </a:srgbClr>
              </a:outerShdw>
            </a:effectLst>
            <a:extLst>
              <a:ext uri="{91240B29-F687-4f45-9708-019B960494DF}">
                <a14:hiddenLine xmlns:a14="http://schemas.microsoft.com/office/drawing/2010/main" xmlns="" w="9525" cap="flat" cmpd="sng">
                  <a:solidFill>
                    <a:srgbClr val="000000"/>
                  </a:solidFill>
                  <a:prstDash val="solid"/>
                  <a:round/>
                  <a:headEnd/>
                  <a:tailEnd/>
                </a14:hiddenLine>
              </a:ext>
            </a:extLst>
          </p:spPr>
          <p:txBody>
            <a:bodyPr anchor="ctr"/>
            <a:lstStyle/>
            <a:p>
              <a:endParaRPr lang="en-US" dirty="0"/>
            </a:p>
          </p:txBody>
        </p:sp>
      </p:grpSp>
      <p:sp>
        <p:nvSpPr>
          <p:cNvPr id="16389" name="Title 1"/>
          <p:cNvSpPr txBox="1">
            <a:spLocks/>
          </p:cNvSpPr>
          <p:nvPr/>
        </p:nvSpPr>
        <p:spPr bwMode="auto">
          <a:xfrm>
            <a:off x="965200" y="574675"/>
            <a:ext cx="5321300" cy="2166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ctr"/>
            <a:r>
              <a:rPr lang="en-US" sz="4400" b="1" dirty="0">
                <a:solidFill>
                  <a:schemeClr val="bg1"/>
                </a:solidFill>
                <a:latin typeface="Arial" charset="0"/>
              </a:rPr>
              <a:t>Managing Quality</a:t>
            </a:r>
          </a:p>
        </p:txBody>
      </p:sp>
      <p:sp>
        <p:nvSpPr>
          <p:cNvPr id="38" name="Rectangle 6"/>
          <p:cNvSpPr txBox="1">
            <a:spLocks noChangeArrowheads="1"/>
          </p:cNvSpPr>
          <p:nvPr/>
        </p:nvSpPr>
        <p:spPr>
          <a:xfrm>
            <a:off x="706438" y="3944938"/>
            <a:ext cx="6596062" cy="1897062"/>
          </a:xfrm>
          <a:prstGeom prst="rect">
            <a:avLst/>
          </a:prstGeom>
          <a:no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Times New Roman"/>
                <a:ea typeface="+mn-ea"/>
                <a:cs typeface="Times New Roman"/>
              </a:defRPr>
            </a:lvl1pPr>
            <a:lvl2pPr marL="742950" indent="-285750" algn="l" defTabSz="457200" rtl="0" eaLnBrk="1" latinLnBrk="0" hangingPunct="1">
              <a:spcBef>
                <a:spcPct val="20000"/>
              </a:spcBef>
              <a:buFont typeface="Arial"/>
              <a:buChar char="–"/>
              <a:defRPr sz="2800" kern="1200">
                <a:solidFill>
                  <a:schemeClr val="tx1"/>
                </a:solidFill>
                <a:latin typeface="Times New Roman"/>
                <a:ea typeface="+mn-ea"/>
                <a:cs typeface="Times New Roman"/>
              </a:defRPr>
            </a:lvl2pPr>
            <a:lvl3pPr marL="1143000" indent="-228600" algn="l" defTabSz="457200" rtl="0" eaLnBrk="1" latinLnBrk="0" hangingPunct="1">
              <a:spcBef>
                <a:spcPct val="20000"/>
              </a:spcBef>
              <a:buFont typeface="Arial"/>
              <a:buChar char="•"/>
              <a:defRPr sz="2400" kern="1200">
                <a:solidFill>
                  <a:schemeClr val="tx1"/>
                </a:solidFill>
                <a:latin typeface="Times New Roman"/>
                <a:ea typeface="+mn-ea"/>
                <a:cs typeface="Times New Roman"/>
              </a:defRPr>
            </a:lvl3pPr>
            <a:lvl4pPr marL="16002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4pPr>
            <a:lvl5pPr marL="2057400" indent="-228600" algn="l" defTabSz="457200" rtl="0" eaLnBrk="1" latinLnBrk="0" hangingPunct="1">
              <a:spcBef>
                <a:spcPct val="20000"/>
              </a:spcBef>
              <a:buFont typeface="Arial"/>
              <a:buChar char="»"/>
              <a:defRPr sz="20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0" fontAlgn="auto" hangingPunct="0">
              <a:spcBef>
                <a:spcPts val="0"/>
              </a:spcBef>
              <a:buFontTx/>
              <a:buNone/>
              <a:defRPr/>
            </a:pPr>
            <a:r>
              <a:rPr lang="en-US" sz="2000" b="1" dirty="0">
                <a:solidFill>
                  <a:srgbClr val="333333"/>
                </a:solidFill>
                <a:latin typeface="Arial"/>
                <a:cs typeface="Arial"/>
              </a:rPr>
              <a:t>PowerPoint presentation to accompany </a:t>
            </a:r>
          </a:p>
          <a:p>
            <a:pPr eaLnBrk="0" fontAlgn="auto" hangingPunct="0">
              <a:spcBef>
                <a:spcPts val="0"/>
              </a:spcBef>
              <a:buFontTx/>
              <a:buNone/>
              <a:defRPr/>
            </a:pPr>
            <a:r>
              <a:rPr lang="en-US" sz="2000" b="1" dirty="0">
                <a:solidFill>
                  <a:srgbClr val="333333"/>
                </a:solidFill>
                <a:latin typeface="Arial"/>
                <a:cs typeface="Arial"/>
              </a:rPr>
              <a:t>Heizer, Render, Munson </a:t>
            </a:r>
          </a:p>
          <a:p>
            <a:pPr eaLnBrk="0" fontAlgn="auto" hangingPunct="0">
              <a:spcBef>
                <a:spcPts val="0"/>
              </a:spcBef>
              <a:buFontTx/>
              <a:buNone/>
              <a:defRPr/>
            </a:pPr>
            <a:r>
              <a:rPr lang="en-US" sz="2000" b="1" dirty="0">
                <a:solidFill>
                  <a:srgbClr val="333333"/>
                </a:solidFill>
                <a:latin typeface="Arial"/>
                <a:cs typeface="Arial"/>
              </a:rPr>
              <a:t>Operations Management, Twelfth Edition</a:t>
            </a:r>
          </a:p>
          <a:p>
            <a:pPr eaLnBrk="0" fontAlgn="auto" hangingPunct="0">
              <a:spcBef>
                <a:spcPts val="0"/>
              </a:spcBef>
              <a:buFontTx/>
              <a:buNone/>
              <a:defRPr/>
            </a:pPr>
            <a:r>
              <a:rPr lang="en-US" sz="2000" b="1" dirty="0">
                <a:solidFill>
                  <a:srgbClr val="333333"/>
                </a:solidFill>
                <a:latin typeface="Arial"/>
                <a:cs typeface="Arial"/>
              </a:rPr>
              <a:t>Principles of Operations Management, Tenth Edition</a:t>
            </a:r>
          </a:p>
          <a:p>
            <a:pPr eaLnBrk="0" fontAlgn="auto" hangingPunct="0">
              <a:spcBef>
                <a:spcPts val="0"/>
              </a:spcBef>
              <a:buFontTx/>
              <a:buNone/>
              <a:defRPr/>
            </a:pPr>
            <a:endParaRPr lang="en-US" sz="2000" b="1" dirty="0">
              <a:solidFill>
                <a:srgbClr val="333333"/>
              </a:solidFill>
              <a:latin typeface="Arial"/>
              <a:cs typeface="Arial"/>
            </a:endParaRPr>
          </a:p>
          <a:p>
            <a:pPr marL="0" indent="0" fontAlgn="auto">
              <a:spcBef>
                <a:spcPts val="0"/>
              </a:spcBef>
              <a:buFont typeface="Arial"/>
              <a:buNone/>
              <a:defRPr/>
            </a:pPr>
            <a:r>
              <a:rPr lang="en-US" sz="2000" b="1" dirty="0">
                <a:solidFill>
                  <a:schemeClr val="bg1">
                    <a:lumMod val="50000"/>
                  </a:schemeClr>
                </a:solidFill>
                <a:latin typeface="Arial"/>
                <a:cs typeface="Arial"/>
              </a:rPr>
              <a:t>PowerPoint slides by Jeff Heyl</a:t>
            </a:r>
          </a:p>
        </p:txBody>
      </p:sp>
      <p:sp>
        <p:nvSpPr>
          <p:cNvPr id="39" name="TextBox 38"/>
          <p:cNvSpPr txBox="1"/>
          <p:nvPr/>
        </p:nvSpPr>
        <p:spPr>
          <a:xfrm>
            <a:off x="7442200" y="874713"/>
            <a:ext cx="1069048" cy="2000548"/>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400" dirty="0">
                <a:solidFill>
                  <a:schemeClr val="bg1"/>
                </a:solidFill>
                <a:effectLst>
                  <a:outerShdw blurRad="38100" dist="38100" dir="2700000" algn="tl">
                    <a:srgbClr val="DDDDDD"/>
                  </a:outerShdw>
                </a:effectLst>
                <a:latin typeface="Arial" charset="0"/>
              </a:rPr>
              <a:t>6</a:t>
            </a: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609600"/>
            <a:ext cx="7772400" cy="1244600"/>
          </a:xfrm>
        </p:spPr>
        <p:txBody>
          <a:bodyPr rtlCol="0">
            <a:normAutofit fontScale="90000"/>
          </a:bodyPr>
          <a:lstStyle/>
          <a:p>
            <a:pPr fontAlgn="auto">
              <a:spcAft>
                <a:spcPts val="0"/>
              </a:spcAft>
              <a:defRPr/>
            </a:pPr>
            <a:r>
              <a:rPr lang="en-US" dirty="0">
                <a:ea typeface="+mj-ea"/>
              </a:rPr>
              <a:t>ISO 9000 International Quality Standards</a:t>
            </a:r>
          </a:p>
        </p:txBody>
      </p:sp>
      <p:sp>
        <p:nvSpPr>
          <p:cNvPr id="48131" name="Rectangle 3"/>
          <p:cNvSpPr>
            <a:spLocks noChangeArrowheads="1"/>
          </p:cNvSpPr>
          <p:nvPr/>
        </p:nvSpPr>
        <p:spPr bwMode="auto">
          <a:xfrm>
            <a:off x="685800" y="2003425"/>
            <a:ext cx="7772400" cy="42052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2800" dirty="0"/>
              <a:t>International recognition</a:t>
            </a:r>
          </a:p>
          <a:p>
            <a:pPr marL="533400" indent="-533400">
              <a:lnSpc>
                <a:spcPct val="90000"/>
              </a:lnSpc>
              <a:spcAft>
                <a:spcPts val="1200"/>
              </a:spcAft>
              <a:buClr>
                <a:srgbClr val="BF0922"/>
              </a:buClr>
              <a:buSzPct val="60000"/>
              <a:buFont typeface="Lucida Grande" charset="0"/>
              <a:buChar char="►"/>
            </a:pPr>
            <a:r>
              <a:rPr lang="en-US" sz="2800" dirty="0"/>
              <a:t>Encourages </a:t>
            </a:r>
            <a:r>
              <a:rPr lang="en-US" sz="2800" b="1" u="sng" dirty="0">
                <a:solidFill>
                  <a:srgbClr val="FF0000"/>
                </a:solidFill>
              </a:rPr>
              <a:t>quality management procedures</a:t>
            </a:r>
            <a:r>
              <a:rPr lang="en-US" sz="2800" b="1" dirty="0"/>
              <a:t>, </a:t>
            </a:r>
            <a:r>
              <a:rPr lang="en-US" sz="2800" b="1" u="sng" dirty="0">
                <a:solidFill>
                  <a:srgbClr val="FF0000"/>
                </a:solidFill>
              </a:rPr>
              <a:t>detailed documentation, work instructions, and recordkeeping</a:t>
            </a:r>
          </a:p>
          <a:p>
            <a:pPr marL="533400" indent="-533400">
              <a:lnSpc>
                <a:spcPct val="90000"/>
              </a:lnSpc>
              <a:spcAft>
                <a:spcPts val="1200"/>
              </a:spcAft>
              <a:buClr>
                <a:srgbClr val="BF0922"/>
              </a:buClr>
              <a:buSzPct val="60000"/>
              <a:buFont typeface="Lucida Grande" charset="0"/>
              <a:buChar char="►"/>
            </a:pPr>
            <a:r>
              <a:rPr lang="en-US" sz="2800" dirty="0"/>
              <a:t>2015 revision gives greater emphasis to </a:t>
            </a:r>
            <a:r>
              <a:rPr lang="en-US" sz="2800" b="1" i="1" dirty="0"/>
              <a:t>risk-based thinking</a:t>
            </a:r>
            <a:r>
              <a:rPr lang="en-NZ" sz="2800" b="1" dirty="0"/>
              <a:t> </a:t>
            </a:r>
            <a:r>
              <a:rPr lang="en-NZ" sz="2800" dirty="0"/>
              <a:t>(IS0 9001:2015)</a:t>
            </a:r>
          </a:p>
          <a:p>
            <a:pPr marL="533400" indent="-533400">
              <a:lnSpc>
                <a:spcPct val="90000"/>
              </a:lnSpc>
              <a:spcAft>
                <a:spcPts val="1200"/>
              </a:spcAft>
              <a:buClr>
                <a:srgbClr val="BF0922"/>
              </a:buClr>
              <a:buSzPct val="60000"/>
              <a:buFont typeface="Lucida Grande" charset="0"/>
              <a:buChar char="►"/>
            </a:pPr>
            <a:r>
              <a:rPr lang="en-US" sz="2800" dirty="0"/>
              <a:t>Over one million certifications in 206 countries</a:t>
            </a:r>
          </a:p>
          <a:p>
            <a:pPr marL="533400" indent="-533400">
              <a:lnSpc>
                <a:spcPct val="90000"/>
              </a:lnSpc>
              <a:spcAft>
                <a:spcPts val="1200"/>
              </a:spcAft>
              <a:buClr>
                <a:srgbClr val="BF0922"/>
              </a:buClr>
              <a:buSzPct val="60000"/>
              <a:buFont typeface="Lucida Grande" charset="0"/>
              <a:buChar char="►"/>
            </a:pPr>
            <a:r>
              <a:rPr lang="en-US" sz="2800" dirty="0"/>
              <a:t>Critical for global business</a:t>
            </a:r>
          </a:p>
        </p:txBody>
      </p:sp>
    </p:spTree>
    <p:extLst>
      <p:ext uri="{BB962C8B-B14F-4D97-AF65-F5344CB8AC3E}">
        <p14:creationId xmlns:p14="http://schemas.microsoft.com/office/powerpoint/2010/main" val="281755279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8131"/>
                                        </p:tgtEl>
                                        <p:attrNameLst>
                                          <p:attrName>style.visibility</p:attrName>
                                        </p:attrNameLst>
                                      </p:cBhvr>
                                      <p:to>
                                        <p:strVal val="visible"/>
                                      </p:to>
                                    </p:set>
                                    <p:animEffect transition="in" filter="strips(downRight)">
                                      <p:cBhvr>
                                        <p:cTn id="7" dur="1000"/>
                                        <p:tgtEl>
                                          <p:spTgt spid="4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609600"/>
            <a:ext cx="7772400" cy="1244600"/>
          </a:xfrm>
        </p:spPr>
        <p:txBody>
          <a:bodyPr rtlCol="0">
            <a:normAutofit fontScale="90000"/>
          </a:bodyPr>
          <a:lstStyle/>
          <a:p>
            <a:pPr fontAlgn="auto">
              <a:spcAft>
                <a:spcPts val="0"/>
              </a:spcAft>
              <a:defRPr/>
            </a:pPr>
            <a:r>
              <a:rPr lang="en-US" dirty="0">
                <a:ea typeface="+mj-ea"/>
              </a:rPr>
              <a:t>ISO 9000 International Quality Standards</a:t>
            </a:r>
          </a:p>
        </p:txBody>
      </p:sp>
      <p:sp>
        <p:nvSpPr>
          <p:cNvPr id="48131" name="Rectangle 3"/>
          <p:cNvSpPr>
            <a:spLocks noChangeArrowheads="1"/>
          </p:cNvSpPr>
          <p:nvPr/>
        </p:nvSpPr>
        <p:spPr bwMode="auto">
          <a:xfrm>
            <a:off x="873125" y="2155825"/>
            <a:ext cx="7375525" cy="3838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2800" dirty="0">
                <a:latin typeface="Arial"/>
                <a:cs typeface="Arial"/>
              </a:rPr>
              <a:t>Management principles</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Top management leadership</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Customer satisfaction</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Continual improvement </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Involvement of people</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Process analysis</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Use of data-driven decision making</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A systems approach to management</a:t>
            </a:r>
          </a:p>
          <a:p>
            <a:pPr marL="914400" lvl="1" indent="-457200">
              <a:lnSpc>
                <a:spcPct val="90000"/>
              </a:lnSpc>
              <a:spcAft>
                <a:spcPts val="600"/>
              </a:spcAft>
              <a:buClr>
                <a:schemeClr val="tx1"/>
              </a:buClr>
              <a:buSzPct val="100000"/>
              <a:buFont typeface="+mj-lt"/>
              <a:buAutoNum type="arabicParenR"/>
            </a:pPr>
            <a:r>
              <a:rPr lang="en-US" sz="2400" dirty="0">
                <a:latin typeface="Arial"/>
                <a:cs typeface="Arial"/>
              </a:rPr>
              <a:t>Mutually beneficial supplier relationships</a:t>
            </a:r>
          </a:p>
        </p:txBody>
      </p:sp>
    </p:spTree>
    <p:extLst>
      <p:ext uri="{BB962C8B-B14F-4D97-AF65-F5344CB8AC3E}">
        <p14:creationId xmlns:p14="http://schemas.microsoft.com/office/powerpoint/2010/main" val="200743561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8131"/>
                                        </p:tgtEl>
                                        <p:attrNameLst>
                                          <p:attrName>style.visibility</p:attrName>
                                        </p:attrNameLst>
                                      </p:cBhvr>
                                      <p:to>
                                        <p:strVal val="visible"/>
                                      </p:to>
                                    </p:set>
                                    <p:animEffect transition="in" filter="strips(downRight)">
                                      <p:cBhvr>
                                        <p:cTn id="7" dur="1000"/>
                                        <p:tgtEl>
                                          <p:spTgt spid="4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434975"/>
            <a:ext cx="7772400" cy="889000"/>
          </a:xfrm>
        </p:spPr>
        <p:txBody>
          <a:bodyPr/>
          <a:lstStyle/>
          <a:p>
            <a:r>
              <a:rPr lang="en-US" dirty="0">
                <a:latin typeface="Arial" charset="0"/>
                <a:cs typeface="Arial" charset="0"/>
              </a:rPr>
              <a:t>Costs of Quality</a:t>
            </a:r>
          </a:p>
        </p:txBody>
      </p:sp>
      <p:sp>
        <p:nvSpPr>
          <p:cNvPr id="44035" name="Rectangle 3"/>
          <p:cNvSpPr>
            <a:spLocks noChangeArrowheads="1"/>
          </p:cNvSpPr>
          <p:nvPr/>
        </p:nvSpPr>
        <p:spPr bwMode="auto">
          <a:xfrm>
            <a:off x="804863" y="1465263"/>
            <a:ext cx="7788275" cy="467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3200" b="1" i="1" dirty="0">
                <a:solidFill>
                  <a:schemeClr val="tx2"/>
                </a:solidFill>
              </a:rPr>
              <a:t>Prevention costs </a:t>
            </a:r>
            <a:r>
              <a:rPr lang="en-US" sz="3200" dirty="0"/>
              <a:t>- reducing the potential for defects</a:t>
            </a:r>
          </a:p>
          <a:p>
            <a:pPr marL="444500" indent="-444500">
              <a:lnSpc>
                <a:spcPct val="90000"/>
              </a:lnSpc>
              <a:spcAft>
                <a:spcPct val="40000"/>
              </a:spcAft>
              <a:buClr>
                <a:srgbClr val="BF0922"/>
              </a:buClr>
              <a:buSzPct val="60000"/>
              <a:buFont typeface="Lucida Grande" charset="0"/>
              <a:buChar char="►"/>
            </a:pPr>
            <a:r>
              <a:rPr lang="en-US" sz="3200" b="1" i="1" dirty="0">
                <a:solidFill>
                  <a:schemeClr val="tx2"/>
                </a:solidFill>
              </a:rPr>
              <a:t>Appraisal costs </a:t>
            </a:r>
            <a:r>
              <a:rPr lang="en-US" sz="3200" dirty="0"/>
              <a:t>- evaluating products, parts, and services</a:t>
            </a:r>
          </a:p>
          <a:p>
            <a:pPr marL="444500" indent="-444500">
              <a:lnSpc>
                <a:spcPct val="90000"/>
              </a:lnSpc>
              <a:spcAft>
                <a:spcPct val="40000"/>
              </a:spcAft>
              <a:buClr>
                <a:srgbClr val="BF0922"/>
              </a:buClr>
              <a:buSzPct val="60000"/>
              <a:buFont typeface="Lucida Grande" charset="0"/>
              <a:buChar char="►"/>
            </a:pPr>
            <a:r>
              <a:rPr lang="en-US" sz="3200" b="1" i="1" dirty="0">
                <a:solidFill>
                  <a:schemeClr val="tx2"/>
                </a:solidFill>
              </a:rPr>
              <a:t>Internal failure costs </a:t>
            </a:r>
            <a:r>
              <a:rPr lang="en-US" sz="3200" dirty="0"/>
              <a:t>- producing defective parts or service </a:t>
            </a:r>
            <a:r>
              <a:rPr lang="en-US" sz="3200" u="sng" dirty="0"/>
              <a:t>before delivery</a:t>
            </a:r>
          </a:p>
          <a:p>
            <a:pPr marL="444500" indent="-444500">
              <a:lnSpc>
                <a:spcPct val="90000"/>
              </a:lnSpc>
              <a:spcAft>
                <a:spcPct val="40000"/>
              </a:spcAft>
              <a:buClr>
                <a:srgbClr val="BF0922"/>
              </a:buClr>
              <a:buSzPct val="60000"/>
              <a:buFont typeface="Lucida Grande" charset="0"/>
              <a:buChar char="►"/>
            </a:pPr>
            <a:r>
              <a:rPr lang="en-US" sz="3200" b="1" i="1" dirty="0">
                <a:solidFill>
                  <a:schemeClr val="tx2"/>
                </a:solidFill>
              </a:rPr>
              <a:t>External failure costs </a:t>
            </a:r>
            <a:r>
              <a:rPr lang="en-US" sz="3200" dirty="0"/>
              <a:t>- defects discovered </a:t>
            </a:r>
            <a:r>
              <a:rPr lang="en-US" sz="3200" u="sng" dirty="0"/>
              <a:t>after delivery</a:t>
            </a:r>
          </a:p>
        </p:txBody>
      </p:sp>
    </p:spTree>
    <p:extLst>
      <p:ext uri="{BB962C8B-B14F-4D97-AF65-F5344CB8AC3E}">
        <p14:creationId xmlns:p14="http://schemas.microsoft.com/office/powerpoint/2010/main" val="267630822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4035"/>
                                        </p:tgtEl>
                                        <p:attrNameLst>
                                          <p:attrName>style.visibility</p:attrName>
                                        </p:attrNameLst>
                                      </p:cBhvr>
                                      <p:to>
                                        <p:strVal val="visible"/>
                                      </p:to>
                                    </p:set>
                                    <p:animEffect transition="in" filter="strips(downRight)">
                                      <p:cBhvr>
                                        <p:cTn id="7" dur="1000"/>
                                        <p:tgtEl>
                                          <p:spTgt spid="44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17"/>
          <p:cNvSpPr>
            <a:spLocks noGrp="1" noChangeArrowheads="1"/>
          </p:cNvSpPr>
          <p:nvPr>
            <p:ph type="title"/>
          </p:nvPr>
        </p:nvSpPr>
        <p:spPr>
          <a:xfrm>
            <a:off x="685800" y="434975"/>
            <a:ext cx="7772400" cy="889000"/>
          </a:xfrm>
        </p:spPr>
        <p:txBody>
          <a:bodyPr/>
          <a:lstStyle/>
          <a:p>
            <a:r>
              <a:rPr lang="en-US" dirty="0">
                <a:latin typeface="Arial" charset="0"/>
                <a:cs typeface="Arial" charset="0"/>
              </a:rPr>
              <a:t>Costs of Quality</a:t>
            </a:r>
          </a:p>
        </p:txBody>
      </p:sp>
      <p:grpSp>
        <p:nvGrpSpPr>
          <p:cNvPr id="6" name="Group 5"/>
          <p:cNvGrpSpPr/>
          <p:nvPr/>
        </p:nvGrpSpPr>
        <p:grpSpPr>
          <a:xfrm>
            <a:off x="1773238" y="2082800"/>
            <a:ext cx="5580062" cy="2836863"/>
            <a:chOff x="1773238" y="2082800"/>
            <a:chExt cx="5580062" cy="2836863"/>
          </a:xfrm>
        </p:grpSpPr>
        <p:sp>
          <p:nvSpPr>
            <p:cNvPr id="38932" name="Freeform 4"/>
            <p:cNvSpPr>
              <a:spLocks/>
            </p:cNvSpPr>
            <p:nvPr/>
          </p:nvSpPr>
          <p:spPr bwMode="auto">
            <a:xfrm>
              <a:off x="1787525" y="2082800"/>
              <a:ext cx="5557837" cy="2506663"/>
            </a:xfrm>
            <a:custGeom>
              <a:avLst/>
              <a:gdLst>
                <a:gd name="T0" fmla="*/ 47 w 3501"/>
                <a:gd name="T1" fmla="*/ 11 h 1579"/>
                <a:gd name="T2" fmla="*/ 207 w 3501"/>
                <a:gd name="T3" fmla="*/ 38 h 1579"/>
                <a:gd name="T4" fmla="*/ 1291 w 3501"/>
                <a:gd name="T5" fmla="*/ 242 h 1579"/>
                <a:gd name="T6" fmla="*/ 2473 w 3501"/>
                <a:gd name="T7" fmla="*/ 873 h 1579"/>
                <a:gd name="T8" fmla="*/ 3167 w 3501"/>
                <a:gd name="T9" fmla="*/ 1424 h 1579"/>
                <a:gd name="T10" fmla="*/ 3501 w 3501"/>
                <a:gd name="T11" fmla="*/ 1579 h 1579"/>
                <a:gd name="T12" fmla="*/ 0 60000 65536"/>
                <a:gd name="T13" fmla="*/ 0 60000 65536"/>
                <a:gd name="T14" fmla="*/ 0 60000 65536"/>
                <a:gd name="T15" fmla="*/ 0 60000 65536"/>
                <a:gd name="T16" fmla="*/ 0 60000 65536"/>
                <a:gd name="T17" fmla="*/ 0 60000 65536"/>
                <a:gd name="T18" fmla="*/ 0 w 3501"/>
                <a:gd name="T19" fmla="*/ 0 h 1579"/>
                <a:gd name="T20" fmla="*/ 3501 w 3501"/>
                <a:gd name="T21" fmla="*/ 1579 h 1579"/>
              </a:gdLst>
              <a:ahLst/>
              <a:cxnLst>
                <a:cxn ang="T12">
                  <a:pos x="T0" y="T1"/>
                </a:cxn>
                <a:cxn ang="T13">
                  <a:pos x="T2" y="T3"/>
                </a:cxn>
                <a:cxn ang="T14">
                  <a:pos x="T4" y="T5"/>
                </a:cxn>
                <a:cxn ang="T15">
                  <a:pos x="T6" y="T7"/>
                </a:cxn>
                <a:cxn ang="T16">
                  <a:pos x="T8" y="T9"/>
                </a:cxn>
                <a:cxn ang="T17">
                  <a:pos x="T10" y="T11"/>
                </a:cxn>
              </a:cxnLst>
              <a:rect l="T18" t="T19" r="T20" b="T21"/>
              <a:pathLst>
                <a:path w="3501" h="1579">
                  <a:moveTo>
                    <a:pt x="47" y="11"/>
                  </a:moveTo>
                  <a:cubicBezTo>
                    <a:pt x="23" y="5"/>
                    <a:pt x="0" y="0"/>
                    <a:pt x="207" y="38"/>
                  </a:cubicBezTo>
                  <a:cubicBezTo>
                    <a:pt x="414" y="76"/>
                    <a:pt x="913" y="103"/>
                    <a:pt x="1291" y="242"/>
                  </a:cubicBezTo>
                  <a:cubicBezTo>
                    <a:pt x="1669" y="381"/>
                    <a:pt x="2160" y="676"/>
                    <a:pt x="2473" y="873"/>
                  </a:cubicBezTo>
                  <a:cubicBezTo>
                    <a:pt x="2786" y="1070"/>
                    <a:pt x="2996" y="1306"/>
                    <a:pt x="3167" y="1424"/>
                  </a:cubicBezTo>
                  <a:cubicBezTo>
                    <a:pt x="3338" y="1542"/>
                    <a:pt x="3432" y="1547"/>
                    <a:pt x="3501" y="1579"/>
                  </a:cubicBezTo>
                </a:path>
              </a:pathLst>
            </a:custGeom>
            <a:noFill/>
            <a:ln w="101600" cmpd="sng">
              <a:solidFill>
                <a:schemeClr val="accent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38933" name="Freeform 5"/>
            <p:cNvSpPr>
              <a:spLocks/>
            </p:cNvSpPr>
            <p:nvPr/>
          </p:nvSpPr>
          <p:spPr bwMode="auto">
            <a:xfrm>
              <a:off x="1773238" y="2082800"/>
              <a:ext cx="5580062" cy="2836863"/>
            </a:xfrm>
            <a:custGeom>
              <a:avLst/>
              <a:gdLst>
                <a:gd name="T0" fmla="*/ 0 w 3515"/>
                <a:gd name="T1" fmla="*/ 0 h 1787"/>
                <a:gd name="T2" fmla="*/ 0 w 3515"/>
                <a:gd name="T3" fmla="*/ 864 h 1787"/>
                <a:gd name="T4" fmla="*/ 1280 w 3515"/>
                <a:gd name="T5" fmla="*/ 1088 h 1787"/>
                <a:gd name="T6" fmla="*/ 2587 w 3515"/>
                <a:gd name="T7" fmla="*/ 1509 h 1787"/>
                <a:gd name="T8" fmla="*/ 3376 w 3515"/>
                <a:gd name="T9" fmla="*/ 1771 h 1787"/>
                <a:gd name="T10" fmla="*/ 3515 w 3515"/>
                <a:gd name="T11" fmla="*/ 1787 h 1787"/>
                <a:gd name="T12" fmla="*/ 3515 w 3515"/>
                <a:gd name="T13" fmla="*/ 1579 h 1787"/>
                <a:gd name="T14" fmla="*/ 3371 w 3515"/>
                <a:gd name="T15" fmla="*/ 1536 h 1787"/>
                <a:gd name="T16" fmla="*/ 3286 w 3515"/>
                <a:gd name="T17" fmla="*/ 1504 h 1787"/>
                <a:gd name="T18" fmla="*/ 3083 w 3515"/>
                <a:gd name="T19" fmla="*/ 1360 h 1787"/>
                <a:gd name="T20" fmla="*/ 2886 w 3515"/>
                <a:gd name="T21" fmla="*/ 1179 h 1787"/>
                <a:gd name="T22" fmla="*/ 2710 w 3515"/>
                <a:gd name="T23" fmla="*/ 1024 h 1787"/>
                <a:gd name="T24" fmla="*/ 2395 w 3515"/>
                <a:gd name="T25" fmla="*/ 821 h 1787"/>
                <a:gd name="T26" fmla="*/ 2022 w 3515"/>
                <a:gd name="T27" fmla="*/ 592 h 1787"/>
                <a:gd name="T28" fmla="*/ 1654 w 3515"/>
                <a:gd name="T29" fmla="*/ 395 h 1787"/>
                <a:gd name="T30" fmla="*/ 1259 w 3515"/>
                <a:gd name="T31" fmla="*/ 213 h 1787"/>
                <a:gd name="T32" fmla="*/ 1062 w 3515"/>
                <a:gd name="T33" fmla="*/ 171 h 1787"/>
                <a:gd name="T34" fmla="*/ 736 w 3515"/>
                <a:gd name="T35" fmla="*/ 107 h 1787"/>
                <a:gd name="T36" fmla="*/ 379 w 3515"/>
                <a:gd name="T37" fmla="*/ 48 h 1787"/>
                <a:gd name="T38" fmla="*/ 203 w 3515"/>
                <a:gd name="T39" fmla="*/ 32 h 1787"/>
                <a:gd name="T40" fmla="*/ 0 w 3515"/>
                <a:gd name="T41" fmla="*/ 0 h 178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15"/>
                <a:gd name="T64" fmla="*/ 0 h 1787"/>
                <a:gd name="T65" fmla="*/ 3515 w 3515"/>
                <a:gd name="T66" fmla="*/ 1787 h 178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15" h="1787">
                  <a:moveTo>
                    <a:pt x="0" y="0"/>
                  </a:moveTo>
                  <a:lnTo>
                    <a:pt x="0" y="864"/>
                  </a:lnTo>
                  <a:lnTo>
                    <a:pt x="1280" y="1088"/>
                  </a:lnTo>
                  <a:lnTo>
                    <a:pt x="2587" y="1509"/>
                  </a:lnTo>
                  <a:lnTo>
                    <a:pt x="3376" y="1771"/>
                  </a:lnTo>
                  <a:lnTo>
                    <a:pt x="3515" y="1787"/>
                  </a:lnTo>
                  <a:lnTo>
                    <a:pt x="3515" y="1579"/>
                  </a:lnTo>
                  <a:lnTo>
                    <a:pt x="3371" y="1536"/>
                  </a:lnTo>
                  <a:lnTo>
                    <a:pt x="3286" y="1504"/>
                  </a:lnTo>
                  <a:lnTo>
                    <a:pt x="3083" y="1360"/>
                  </a:lnTo>
                  <a:lnTo>
                    <a:pt x="2886" y="1179"/>
                  </a:lnTo>
                  <a:lnTo>
                    <a:pt x="2710" y="1024"/>
                  </a:lnTo>
                  <a:lnTo>
                    <a:pt x="2395" y="821"/>
                  </a:lnTo>
                  <a:lnTo>
                    <a:pt x="2022" y="592"/>
                  </a:lnTo>
                  <a:lnTo>
                    <a:pt x="1654" y="395"/>
                  </a:lnTo>
                  <a:lnTo>
                    <a:pt x="1259" y="213"/>
                  </a:lnTo>
                  <a:lnTo>
                    <a:pt x="1062" y="171"/>
                  </a:lnTo>
                  <a:lnTo>
                    <a:pt x="736" y="107"/>
                  </a:lnTo>
                  <a:lnTo>
                    <a:pt x="379" y="48"/>
                  </a:lnTo>
                  <a:lnTo>
                    <a:pt x="203" y="32"/>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dirty="0"/>
            </a:p>
          </p:txBody>
        </p:sp>
        <p:sp>
          <p:nvSpPr>
            <p:cNvPr id="38931" name="Text Box 6"/>
            <p:cNvSpPr txBox="1">
              <a:spLocks noChangeArrowheads="1"/>
            </p:cNvSpPr>
            <p:nvPr/>
          </p:nvSpPr>
          <p:spPr bwMode="auto">
            <a:xfrm>
              <a:off x="2222500" y="2643188"/>
              <a:ext cx="19812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2000" dirty="0">
                  <a:solidFill>
                    <a:srgbClr val="FFFFFF"/>
                  </a:solidFill>
                  <a:latin typeface="Arial" charset="0"/>
                </a:rPr>
                <a:t>External Failure</a:t>
              </a:r>
            </a:p>
          </p:txBody>
        </p:sp>
      </p:grpSp>
      <p:sp>
        <p:nvSpPr>
          <p:cNvPr id="38921" name="Rectangle 30"/>
          <p:cNvSpPr>
            <a:spLocks noChangeArrowheads="1"/>
          </p:cNvSpPr>
          <p:nvPr/>
        </p:nvSpPr>
        <p:spPr bwMode="auto">
          <a:xfrm>
            <a:off x="5851525" y="1995488"/>
            <a:ext cx="1211263"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Total Cost</a:t>
            </a:r>
          </a:p>
        </p:txBody>
      </p:sp>
      <p:sp>
        <p:nvSpPr>
          <p:cNvPr id="38922" name="Line 31"/>
          <p:cNvSpPr>
            <a:spLocks noChangeShapeType="1"/>
          </p:cNvSpPr>
          <p:nvPr/>
        </p:nvSpPr>
        <p:spPr bwMode="auto">
          <a:xfrm flipH="1">
            <a:off x="5575300" y="2527300"/>
            <a:ext cx="723900" cy="6731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45088" name="Freeform 32"/>
          <p:cNvSpPr>
            <a:spLocks/>
          </p:cNvSpPr>
          <p:nvPr/>
        </p:nvSpPr>
        <p:spPr bwMode="auto">
          <a:xfrm>
            <a:off x="1790700" y="2038350"/>
            <a:ext cx="5549900" cy="2482850"/>
          </a:xfrm>
          <a:custGeom>
            <a:avLst/>
            <a:gdLst>
              <a:gd name="T0" fmla="*/ 0 w 3496"/>
              <a:gd name="T1" fmla="*/ 0 h 1564"/>
              <a:gd name="T2" fmla="*/ 247650 w 3496"/>
              <a:gd name="T3" fmla="*/ 31750 h 1564"/>
              <a:gd name="T4" fmla="*/ 577850 w 3496"/>
              <a:gd name="T5" fmla="*/ 88900 h 1564"/>
              <a:gd name="T6" fmla="*/ 1028700 w 3496"/>
              <a:gd name="T7" fmla="*/ 146050 h 1564"/>
              <a:gd name="T8" fmla="*/ 1358900 w 3496"/>
              <a:gd name="T9" fmla="*/ 203200 h 1564"/>
              <a:gd name="T10" fmla="*/ 1746250 w 3496"/>
              <a:gd name="T11" fmla="*/ 279400 h 1564"/>
              <a:gd name="T12" fmla="*/ 2108200 w 3496"/>
              <a:gd name="T13" fmla="*/ 393700 h 1564"/>
              <a:gd name="T14" fmla="*/ 2603500 w 3496"/>
              <a:gd name="T15" fmla="*/ 609600 h 1564"/>
              <a:gd name="T16" fmla="*/ 3130550 w 3496"/>
              <a:gd name="T17" fmla="*/ 889000 h 1564"/>
              <a:gd name="T18" fmla="*/ 3657601 w 3496"/>
              <a:gd name="T19" fmla="*/ 1200150 h 1564"/>
              <a:gd name="T20" fmla="*/ 3949700 w 3496"/>
              <a:gd name="T21" fmla="*/ 1384300 h 1564"/>
              <a:gd name="T22" fmla="*/ 4267200 w 3496"/>
              <a:gd name="T23" fmla="*/ 1612900 h 1564"/>
              <a:gd name="T24" fmla="*/ 4521200 w 3496"/>
              <a:gd name="T25" fmla="*/ 1803400 h 1564"/>
              <a:gd name="T26" fmla="*/ 4781550 w 3496"/>
              <a:gd name="T27" fmla="*/ 2038350 h 1564"/>
              <a:gd name="T28" fmla="*/ 5003800 w 3496"/>
              <a:gd name="T29" fmla="*/ 2228850 h 1564"/>
              <a:gd name="T30" fmla="*/ 5219700 w 3496"/>
              <a:gd name="T31" fmla="*/ 2362200 h 1564"/>
              <a:gd name="T32" fmla="*/ 5403850 w 3496"/>
              <a:gd name="T33" fmla="*/ 2438400 h 1564"/>
              <a:gd name="T34" fmla="*/ 5549900 w 3496"/>
              <a:gd name="T35" fmla="*/ 2482850 h 15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96"/>
              <a:gd name="T55" fmla="*/ 0 h 1564"/>
              <a:gd name="T56" fmla="*/ 3496 w 3496"/>
              <a:gd name="T57" fmla="*/ 1564 h 15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96" h="1564">
                <a:moveTo>
                  <a:pt x="0" y="0"/>
                </a:moveTo>
                <a:cubicBezTo>
                  <a:pt x="47" y="5"/>
                  <a:pt x="95" y="11"/>
                  <a:pt x="156" y="20"/>
                </a:cubicBezTo>
                <a:cubicBezTo>
                  <a:pt x="217" y="29"/>
                  <a:pt x="282" y="44"/>
                  <a:pt x="364" y="56"/>
                </a:cubicBezTo>
                <a:cubicBezTo>
                  <a:pt x="446" y="68"/>
                  <a:pt x="566" y="80"/>
                  <a:pt x="648" y="92"/>
                </a:cubicBezTo>
                <a:cubicBezTo>
                  <a:pt x="730" y="104"/>
                  <a:pt x="781" y="114"/>
                  <a:pt x="856" y="128"/>
                </a:cubicBezTo>
                <a:cubicBezTo>
                  <a:pt x="931" y="142"/>
                  <a:pt x="1021" y="156"/>
                  <a:pt x="1100" y="176"/>
                </a:cubicBezTo>
                <a:cubicBezTo>
                  <a:pt x="1179" y="196"/>
                  <a:pt x="1238" y="213"/>
                  <a:pt x="1328" y="248"/>
                </a:cubicBezTo>
                <a:cubicBezTo>
                  <a:pt x="1418" y="283"/>
                  <a:pt x="1533" y="332"/>
                  <a:pt x="1640" y="384"/>
                </a:cubicBezTo>
                <a:cubicBezTo>
                  <a:pt x="1747" y="436"/>
                  <a:pt x="1861" y="498"/>
                  <a:pt x="1972" y="560"/>
                </a:cubicBezTo>
                <a:cubicBezTo>
                  <a:pt x="2083" y="622"/>
                  <a:pt x="2218" y="704"/>
                  <a:pt x="2304" y="756"/>
                </a:cubicBezTo>
                <a:cubicBezTo>
                  <a:pt x="2390" y="808"/>
                  <a:pt x="2424" y="829"/>
                  <a:pt x="2488" y="872"/>
                </a:cubicBezTo>
                <a:cubicBezTo>
                  <a:pt x="2552" y="915"/>
                  <a:pt x="2628" y="972"/>
                  <a:pt x="2688" y="1016"/>
                </a:cubicBezTo>
                <a:cubicBezTo>
                  <a:pt x="2748" y="1060"/>
                  <a:pt x="2794" y="1091"/>
                  <a:pt x="2848" y="1136"/>
                </a:cubicBezTo>
                <a:cubicBezTo>
                  <a:pt x="2902" y="1181"/>
                  <a:pt x="2961" y="1239"/>
                  <a:pt x="3012" y="1284"/>
                </a:cubicBezTo>
                <a:cubicBezTo>
                  <a:pt x="3063" y="1329"/>
                  <a:pt x="3106" y="1370"/>
                  <a:pt x="3152" y="1404"/>
                </a:cubicBezTo>
                <a:cubicBezTo>
                  <a:pt x="3198" y="1438"/>
                  <a:pt x="3246" y="1466"/>
                  <a:pt x="3288" y="1488"/>
                </a:cubicBezTo>
                <a:cubicBezTo>
                  <a:pt x="3330" y="1510"/>
                  <a:pt x="3369" y="1523"/>
                  <a:pt x="3404" y="1536"/>
                </a:cubicBezTo>
                <a:cubicBezTo>
                  <a:pt x="3439" y="1549"/>
                  <a:pt x="3477" y="1558"/>
                  <a:pt x="3496" y="1564"/>
                </a:cubicBezTo>
              </a:path>
            </a:pathLst>
          </a:custGeom>
          <a:noFill/>
          <a:ln w="101600" cmpd="sng">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grpSp>
        <p:nvGrpSpPr>
          <p:cNvPr id="4" name="Group 3"/>
          <p:cNvGrpSpPr/>
          <p:nvPr/>
        </p:nvGrpSpPr>
        <p:grpSpPr>
          <a:xfrm>
            <a:off x="1765300" y="3421063"/>
            <a:ext cx="5602094" cy="1971711"/>
            <a:chOff x="1765300" y="3421063"/>
            <a:chExt cx="5602094" cy="1971711"/>
          </a:xfrm>
        </p:grpSpPr>
        <p:sp>
          <p:nvSpPr>
            <p:cNvPr id="45065" name="Freeform 9"/>
            <p:cNvSpPr>
              <a:spLocks/>
            </p:cNvSpPr>
            <p:nvPr/>
          </p:nvSpPr>
          <p:spPr bwMode="auto">
            <a:xfrm>
              <a:off x="1765300" y="3421063"/>
              <a:ext cx="5602094" cy="1971711"/>
            </a:xfrm>
            <a:custGeom>
              <a:avLst/>
              <a:gdLst>
                <a:gd name="T0" fmla="*/ 0 w 3525"/>
                <a:gd name="T1" fmla="*/ 0 h 1216"/>
                <a:gd name="T2" fmla="*/ 0 w 3525"/>
                <a:gd name="T3" fmla="*/ 837 h 1216"/>
                <a:gd name="T4" fmla="*/ 1611 w 3525"/>
                <a:gd name="T5" fmla="*/ 960 h 1216"/>
                <a:gd name="T6" fmla="*/ 3040 w 3525"/>
                <a:gd name="T7" fmla="*/ 1216 h 1216"/>
                <a:gd name="T8" fmla="*/ 3525 w 3525"/>
                <a:gd name="T9" fmla="*/ 1194 h 1216"/>
                <a:gd name="T10" fmla="*/ 3525 w 3525"/>
                <a:gd name="T11" fmla="*/ 928 h 1216"/>
                <a:gd name="T12" fmla="*/ 3355 w 3525"/>
                <a:gd name="T13" fmla="*/ 901 h 1216"/>
                <a:gd name="T14" fmla="*/ 2907 w 3525"/>
                <a:gd name="T15" fmla="*/ 736 h 1216"/>
                <a:gd name="T16" fmla="*/ 2480 w 3525"/>
                <a:gd name="T17" fmla="*/ 506 h 1216"/>
                <a:gd name="T18" fmla="*/ 2096 w 3525"/>
                <a:gd name="T19" fmla="*/ 336 h 1216"/>
                <a:gd name="T20" fmla="*/ 1365 w 3525"/>
                <a:gd name="T21" fmla="*/ 160 h 1216"/>
                <a:gd name="T22" fmla="*/ 923 w 3525"/>
                <a:gd name="T23" fmla="*/ 80 h 1216"/>
                <a:gd name="T24" fmla="*/ 395 w 3525"/>
                <a:gd name="T25" fmla="*/ 37 h 1216"/>
                <a:gd name="T26" fmla="*/ 0 w 3525"/>
                <a:gd name="T27" fmla="*/ 0 h 1216"/>
                <a:gd name="connsiteX0" fmla="*/ 0 w 10011"/>
                <a:gd name="connsiteY0" fmla="*/ 0 h 10214"/>
                <a:gd name="connsiteX1" fmla="*/ 0 w 10011"/>
                <a:gd name="connsiteY1" fmla="*/ 6883 h 10214"/>
                <a:gd name="connsiteX2" fmla="*/ 4570 w 10011"/>
                <a:gd name="connsiteY2" fmla="*/ 7895 h 10214"/>
                <a:gd name="connsiteX3" fmla="*/ 8624 w 10011"/>
                <a:gd name="connsiteY3" fmla="*/ 10000 h 10214"/>
                <a:gd name="connsiteX4" fmla="*/ 10011 w 10011"/>
                <a:gd name="connsiteY4" fmla="*/ 10214 h 10214"/>
                <a:gd name="connsiteX5" fmla="*/ 10000 w 10011"/>
                <a:gd name="connsiteY5" fmla="*/ 7632 h 10214"/>
                <a:gd name="connsiteX6" fmla="*/ 9518 w 10011"/>
                <a:gd name="connsiteY6" fmla="*/ 7410 h 10214"/>
                <a:gd name="connsiteX7" fmla="*/ 8247 w 10011"/>
                <a:gd name="connsiteY7" fmla="*/ 6053 h 10214"/>
                <a:gd name="connsiteX8" fmla="*/ 7035 w 10011"/>
                <a:gd name="connsiteY8" fmla="*/ 4161 h 10214"/>
                <a:gd name="connsiteX9" fmla="*/ 5946 w 10011"/>
                <a:gd name="connsiteY9" fmla="*/ 2763 h 10214"/>
                <a:gd name="connsiteX10" fmla="*/ 3872 w 10011"/>
                <a:gd name="connsiteY10" fmla="*/ 1316 h 10214"/>
                <a:gd name="connsiteX11" fmla="*/ 2618 w 10011"/>
                <a:gd name="connsiteY11" fmla="*/ 658 h 10214"/>
                <a:gd name="connsiteX12" fmla="*/ 1121 w 10011"/>
                <a:gd name="connsiteY12" fmla="*/ 304 h 10214"/>
                <a:gd name="connsiteX13" fmla="*/ 0 w 10011"/>
                <a:gd name="connsiteY13" fmla="*/ 0 h 10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11" h="10214">
                  <a:moveTo>
                    <a:pt x="0" y="0"/>
                  </a:moveTo>
                  <a:lnTo>
                    <a:pt x="0" y="6883"/>
                  </a:lnTo>
                  <a:lnTo>
                    <a:pt x="4570" y="7895"/>
                  </a:lnTo>
                  <a:lnTo>
                    <a:pt x="8624" y="10000"/>
                  </a:lnTo>
                  <a:lnTo>
                    <a:pt x="10011" y="10214"/>
                  </a:lnTo>
                  <a:cubicBezTo>
                    <a:pt x="10007" y="9353"/>
                    <a:pt x="10004" y="8493"/>
                    <a:pt x="10000" y="7632"/>
                  </a:cubicBezTo>
                  <a:lnTo>
                    <a:pt x="9518" y="7410"/>
                  </a:lnTo>
                  <a:lnTo>
                    <a:pt x="8247" y="6053"/>
                  </a:lnTo>
                  <a:lnTo>
                    <a:pt x="7035" y="4161"/>
                  </a:lnTo>
                  <a:lnTo>
                    <a:pt x="5946" y="2763"/>
                  </a:lnTo>
                  <a:lnTo>
                    <a:pt x="3872" y="1316"/>
                  </a:lnTo>
                  <a:lnTo>
                    <a:pt x="2618" y="658"/>
                  </a:lnTo>
                  <a:lnTo>
                    <a:pt x="1121" y="304"/>
                  </a:lnTo>
                  <a:lnTo>
                    <a:pt x="0" y="0"/>
                  </a:lnTo>
                  <a:close/>
                </a:path>
              </a:pathLst>
            </a:custGeom>
            <a:solidFill>
              <a:schemeClr val="accent6"/>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45066" name="Freeform 10"/>
            <p:cNvSpPr>
              <a:spLocks/>
            </p:cNvSpPr>
            <p:nvPr/>
          </p:nvSpPr>
          <p:spPr bwMode="auto">
            <a:xfrm>
              <a:off x="1787525" y="3440113"/>
              <a:ext cx="5557838" cy="1444625"/>
            </a:xfrm>
            <a:custGeom>
              <a:avLst/>
              <a:gdLst>
                <a:gd name="T0" fmla="*/ 0 w 3501"/>
                <a:gd name="T1" fmla="*/ 0 h 910"/>
                <a:gd name="T2" fmla="*/ 1076 w 3501"/>
                <a:gd name="T3" fmla="*/ 98 h 910"/>
                <a:gd name="T4" fmla="*/ 2160 w 3501"/>
                <a:gd name="T5" fmla="*/ 374 h 910"/>
                <a:gd name="T6" fmla="*/ 3005 w 3501"/>
                <a:gd name="T7" fmla="*/ 774 h 910"/>
                <a:gd name="T8" fmla="*/ 3357 w 3501"/>
                <a:gd name="T9" fmla="*/ 884 h 910"/>
                <a:gd name="T10" fmla="*/ 3501 w 3501"/>
                <a:gd name="T11" fmla="*/ 910 h 910"/>
              </a:gdLst>
              <a:ahLst/>
              <a:cxnLst>
                <a:cxn ang="0">
                  <a:pos x="T0" y="T1"/>
                </a:cxn>
                <a:cxn ang="0">
                  <a:pos x="T2" y="T3"/>
                </a:cxn>
                <a:cxn ang="0">
                  <a:pos x="T4" y="T5"/>
                </a:cxn>
                <a:cxn ang="0">
                  <a:pos x="T6" y="T7"/>
                </a:cxn>
                <a:cxn ang="0">
                  <a:pos x="T8" y="T9"/>
                </a:cxn>
                <a:cxn ang="0">
                  <a:pos x="T10" y="T11"/>
                </a:cxn>
              </a:cxnLst>
              <a:rect l="0" t="0" r="r" b="b"/>
              <a:pathLst>
                <a:path w="3501" h="910">
                  <a:moveTo>
                    <a:pt x="0" y="0"/>
                  </a:moveTo>
                  <a:cubicBezTo>
                    <a:pt x="358" y="18"/>
                    <a:pt x="716" y="36"/>
                    <a:pt x="1076" y="98"/>
                  </a:cubicBezTo>
                  <a:cubicBezTo>
                    <a:pt x="1436" y="160"/>
                    <a:pt x="1839" y="261"/>
                    <a:pt x="2160" y="374"/>
                  </a:cubicBezTo>
                  <a:cubicBezTo>
                    <a:pt x="2481" y="487"/>
                    <a:pt x="2806" y="689"/>
                    <a:pt x="3005" y="774"/>
                  </a:cubicBezTo>
                  <a:cubicBezTo>
                    <a:pt x="3204" y="859"/>
                    <a:pt x="3274" y="861"/>
                    <a:pt x="3357" y="884"/>
                  </a:cubicBezTo>
                  <a:cubicBezTo>
                    <a:pt x="3440" y="907"/>
                    <a:pt x="3471" y="905"/>
                    <a:pt x="3501" y="910"/>
                  </a:cubicBezTo>
                </a:path>
              </a:pathLst>
            </a:custGeom>
            <a:noFill/>
            <a:ln w="101600" cmpd="sng">
              <a:solidFill>
                <a:schemeClr val="accent6"/>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38927" name="Text Box 11"/>
            <p:cNvSpPr txBox="1">
              <a:spLocks noChangeArrowheads="1"/>
            </p:cNvSpPr>
            <p:nvPr/>
          </p:nvSpPr>
          <p:spPr bwMode="auto">
            <a:xfrm>
              <a:off x="2074863" y="3790951"/>
              <a:ext cx="18954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2000" dirty="0">
                  <a:latin typeface="Arial" charset="0"/>
                </a:rPr>
                <a:t>Internal Failure</a:t>
              </a:r>
            </a:p>
          </p:txBody>
        </p:sp>
      </p:grpSp>
      <p:grpSp>
        <p:nvGrpSpPr>
          <p:cNvPr id="3" name="Group 2"/>
          <p:cNvGrpSpPr/>
          <p:nvPr/>
        </p:nvGrpSpPr>
        <p:grpSpPr>
          <a:xfrm>
            <a:off x="1765300" y="4539223"/>
            <a:ext cx="5605463" cy="1005915"/>
            <a:chOff x="1765300" y="4539223"/>
            <a:chExt cx="5605463" cy="1005915"/>
          </a:xfrm>
        </p:grpSpPr>
        <p:sp>
          <p:nvSpPr>
            <p:cNvPr id="45070" name="Freeform 14"/>
            <p:cNvSpPr>
              <a:spLocks/>
            </p:cNvSpPr>
            <p:nvPr/>
          </p:nvSpPr>
          <p:spPr bwMode="auto">
            <a:xfrm>
              <a:off x="1787525" y="4539223"/>
              <a:ext cx="5573713" cy="837655"/>
            </a:xfrm>
            <a:custGeom>
              <a:avLst/>
              <a:gdLst>
                <a:gd name="T0" fmla="*/ 0 w 3506"/>
                <a:gd name="T1" fmla="*/ 118 h 481"/>
                <a:gd name="T2" fmla="*/ 382 w 3506"/>
                <a:gd name="T3" fmla="*/ 38 h 481"/>
                <a:gd name="T4" fmla="*/ 1138 w 3506"/>
                <a:gd name="T5" fmla="*/ 38 h 481"/>
                <a:gd name="T6" fmla="*/ 2151 w 3506"/>
                <a:gd name="T7" fmla="*/ 269 h 481"/>
                <a:gd name="T8" fmla="*/ 2987 w 3506"/>
                <a:gd name="T9" fmla="*/ 447 h 481"/>
                <a:gd name="T10" fmla="*/ 3506 w 3506"/>
                <a:gd name="T11" fmla="*/ 472 h 481"/>
                <a:gd name="connsiteX0" fmla="*/ 0 w 10000"/>
                <a:gd name="connsiteY0" fmla="*/ 2083 h 10441"/>
                <a:gd name="connsiteX1" fmla="*/ 1090 w 10000"/>
                <a:gd name="connsiteY1" fmla="*/ 420 h 10441"/>
                <a:gd name="connsiteX2" fmla="*/ 3246 w 10000"/>
                <a:gd name="connsiteY2" fmla="*/ 420 h 10441"/>
                <a:gd name="connsiteX3" fmla="*/ 6135 w 10000"/>
                <a:gd name="connsiteY3" fmla="*/ 5223 h 10441"/>
                <a:gd name="connsiteX4" fmla="*/ 8520 w 10000"/>
                <a:gd name="connsiteY4" fmla="*/ 8923 h 10441"/>
                <a:gd name="connsiteX5" fmla="*/ 10000 w 10000"/>
                <a:gd name="connsiteY5" fmla="*/ 10441 h 10441"/>
                <a:gd name="connsiteX0" fmla="*/ 0 w 10000"/>
                <a:gd name="connsiteY0" fmla="*/ 2357 h 10715"/>
                <a:gd name="connsiteX1" fmla="*/ 1147 w 10000"/>
                <a:gd name="connsiteY1" fmla="*/ 195 h 10715"/>
                <a:gd name="connsiteX2" fmla="*/ 3246 w 10000"/>
                <a:gd name="connsiteY2" fmla="*/ 694 h 10715"/>
                <a:gd name="connsiteX3" fmla="*/ 6135 w 10000"/>
                <a:gd name="connsiteY3" fmla="*/ 5497 h 10715"/>
                <a:gd name="connsiteX4" fmla="*/ 8520 w 10000"/>
                <a:gd name="connsiteY4" fmla="*/ 9197 h 10715"/>
                <a:gd name="connsiteX5" fmla="*/ 10000 w 10000"/>
                <a:gd name="connsiteY5" fmla="*/ 10715 h 10715"/>
                <a:gd name="connsiteX0" fmla="*/ 0 w 10000"/>
                <a:gd name="connsiteY0" fmla="*/ 2612 h 10970"/>
                <a:gd name="connsiteX1" fmla="*/ 1432 w 10000"/>
                <a:gd name="connsiteY1" fmla="*/ 117 h 10970"/>
                <a:gd name="connsiteX2" fmla="*/ 3246 w 10000"/>
                <a:gd name="connsiteY2" fmla="*/ 949 h 10970"/>
                <a:gd name="connsiteX3" fmla="*/ 6135 w 10000"/>
                <a:gd name="connsiteY3" fmla="*/ 5752 h 10970"/>
                <a:gd name="connsiteX4" fmla="*/ 8520 w 10000"/>
                <a:gd name="connsiteY4" fmla="*/ 9452 h 10970"/>
                <a:gd name="connsiteX5" fmla="*/ 10000 w 10000"/>
                <a:gd name="connsiteY5" fmla="*/ 10970 h 1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970">
                  <a:moveTo>
                    <a:pt x="0" y="2612"/>
                  </a:moveTo>
                  <a:cubicBezTo>
                    <a:pt x="274" y="1905"/>
                    <a:pt x="890" y="387"/>
                    <a:pt x="1432" y="117"/>
                  </a:cubicBezTo>
                  <a:cubicBezTo>
                    <a:pt x="1973" y="-153"/>
                    <a:pt x="2462" y="10"/>
                    <a:pt x="3246" y="949"/>
                  </a:cubicBezTo>
                  <a:cubicBezTo>
                    <a:pt x="4030" y="1888"/>
                    <a:pt x="5257" y="4338"/>
                    <a:pt x="6135" y="5752"/>
                  </a:cubicBezTo>
                  <a:cubicBezTo>
                    <a:pt x="7014" y="7165"/>
                    <a:pt x="7875" y="8745"/>
                    <a:pt x="8520" y="9452"/>
                  </a:cubicBezTo>
                  <a:cubicBezTo>
                    <a:pt x="9164" y="10159"/>
                    <a:pt x="9692" y="10866"/>
                    <a:pt x="10000" y="10970"/>
                  </a:cubicBezTo>
                </a:path>
              </a:pathLst>
            </a:custGeom>
            <a:solidFill>
              <a:schemeClr val="tx2"/>
            </a:solidFill>
            <a:ln w="101600" cmpd="sng">
              <a:solidFill>
                <a:schemeClr val="tx2"/>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45071" name="Freeform 15"/>
            <p:cNvSpPr>
              <a:spLocks/>
            </p:cNvSpPr>
            <p:nvPr/>
          </p:nvSpPr>
          <p:spPr bwMode="auto">
            <a:xfrm>
              <a:off x="1765300" y="4554538"/>
              <a:ext cx="5605463" cy="990600"/>
            </a:xfrm>
            <a:custGeom>
              <a:avLst/>
              <a:gdLst>
                <a:gd name="T0" fmla="*/ 0 w 3531"/>
                <a:gd name="T1" fmla="*/ 107 h 624"/>
                <a:gd name="T2" fmla="*/ 0 w 3531"/>
                <a:gd name="T3" fmla="*/ 464 h 624"/>
                <a:gd name="T4" fmla="*/ 3173 w 3531"/>
                <a:gd name="T5" fmla="*/ 624 h 624"/>
                <a:gd name="T6" fmla="*/ 3531 w 3531"/>
                <a:gd name="T7" fmla="*/ 608 h 624"/>
                <a:gd name="T8" fmla="*/ 3531 w 3531"/>
                <a:gd name="T9" fmla="*/ 491 h 624"/>
                <a:gd name="T10" fmla="*/ 3376 w 3531"/>
                <a:gd name="T11" fmla="*/ 486 h 624"/>
                <a:gd name="T12" fmla="*/ 2971 w 3531"/>
                <a:gd name="T13" fmla="*/ 443 h 624"/>
                <a:gd name="T14" fmla="*/ 2384 w 3531"/>
                <a:gd name="T15" fmla="*/ 320 h 624"/>
                <a:gd name="T16" fmla="*/ 1856 w 3531"/>
                <a:gd name="T17" fmla="*/ 198 h 624"/>
                <a:gd name="T18" fmla="*/ 1264 w 3531"/>
                <a:gd name="T19" fmla="*/ 48 h 624"/>
                <a:gd name="T20" fmla="*/ 885 w 3531"/>
                <a:gd name="T21" fmla="*/ 0 h 624"/>
                <a:gd name="T22" fmla="*/ 459 w 3531"/>
                <a:gd name="T23" fmla="*/ 22 h 624"/>
                <a:gd name="T24" fmla="*/ 224 w 3531"/>
                <a:gd name="T25" fmla="*/ 48 h 624"/>
                <a:gd name="T26" fmla="*/ 0 w 3531"/>
                <a:gd name="T27" fmla="*/ 107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31" h="624">
                  <a:moveTo>
                    <a:pt x="0" y="107"/>
                  </a:moveTo>
                  <a:lnTo>
                    <a:pt x="0" y="464"/>
                  </a:lnTo>
                  <a:lnTo>
                    <a:pt x="3173" y="624"/>
                  </a:lnTo>
                  <a:lnTo>
                    <a:pt x="3531" y="608"/>
                  </a:lnTo>
                  <a:lnTo>
                    <a:pt x="3531" y="491"/>
                  </a:lnTo>
                  <a:lnTo>
                    <a:pt x="3376" y="486"/>
                  </a:lnTo>
                  <a:lnTo>
                    <a:pt x="2971" y="443"/>
                  </a:lnTo>
                  <a:lnTo>
                    <a:pt x="2384" y="320"/>
                  </a:lnTo>
                  <a:lnTo>
                    <a:pt x="1856" y="198"/>
                  </a:lnTo>
                  <a:lnTo>
                    <a:pt x="1264" y="48"/>
                  </a:lnTo>
                  <a:lnTo>
                    <a:pt x="885" y="0"/>
                  </a:lnTo>
                  <a:lnTo>
                    <a:pt x="459" y="22"/>
                  </a:lnTo>
                  <a:lnTo>
                    <a:pt x="224" y="48"/>
                  </a:lnTo>
                  <a:lnTo>
                    <a:pt x="0" y="107"/>
                  </a:lnTo>
                  <a:close/>
                </a:path>
              </a:pathLst>
            </a:custGeom>
            <a:solidFill>
              <a:schemeClr val="tx2"/>
            </a:solidFill>
            <a:ln w="9525">
              <a:solidFill>
                <a:schemeClr val="tx2"/>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45072" name="Text Box 16"/>
            <p:cNvSpPr txBox="1">
              <a:spLocks noChangeArrowheads="1"/>
            </p:cNvSpPr>
            <p:nvPr/>
          </p:nvSpPr>
          <p:spPr bwMode="auto">
            <a:xfrm>
              <a:off x="2579688" y="4689476"/>
              <a:ext cx="1411288" cy="400050"/>
            </a:xfrm>
            <a:prstGeom prst="rect">
              <a:avLst/>
            </a:prstGeom>
            <a:solidFill>
              <a:schemeClr val="tx2"/>
            </a:solidFill>
            <a:ln w="9525">
              <a:noFill/>
              <a:miter lim="800000"/>
              <a:headEnd/>
              <a:tailEnd/>
            </a:ln>
            <a:effectLst/>
          </p:spPr>
          <p:txBody>
            <a:bodyPr wrap="none">
              <a:spAutoFit/>
            </a:bodyPr>
            <a:lstStyle/>
            <a:p>
              <a:pPr fontAlgn="auto">
                <a:spcBef>
                  <a:spcPts val="0"/>
                </a:spcBef>
                <a:spcAft>
                  <a:spcPts val="0"/>
                </a:spcAft>
                <a:defRPr/>
              </a:pPr>
              <a:r>
                <a:rPr lang="en-AU" sz="2000" dirty="0">
                  <a:solidFill>
                    <a:srgbClr val="FFFFFF"/>
                  </a:solidFill>
                  <a:latin typeface="Arial"/>
                  <a:ea typeface="+mn-ea"/>
                  <a:cs typeface="Arial"/>
                </a:rPr>
                <a:t>Prevention</a:t>
              </a:r>
            </a:p>
          </p:txBody>
        </p:sp>
      </p:grpSp>
      <p:grpSp>
        <p:nvGrpSpPr>
          <p:cNvPr id="2" name="Group 1"/>
          <p:cNvGrpSpPr/>
          <p:nvPr/>
        </p:nvGrpSpPr>
        <p:grpSpPr>
          <a:xfrm>
            <a:off x="1765300" y="5157138"/>
            <a:ext cx="5615428" cy="545162"/>
            <a:chOff x="1765300" y="5157138"/>
            <a:chExt cx="5615428" cy="545162"/>
          </a:xfrm>
        </p:grpSpPr>
        <p:sp>
          <p:nvSpPr>
            <p:cNvPr id="45077" name="Freeform 21"/>
            <p:cNvSpPr>
              <a:spLocks/>
            </p:cNvSpPr>
            <p:nvPr/>
          </p:nvSpPr>
          <p:spPr bwMode="auto">
            <a:xfrm>
              <a:off x="1787526" y="5157138"/>
              <a:ext cx="5593202" cy="413929"/>
            </a:xfrm>
            <a:custGeom>
              <a:avLst/>
              <a:gdLst>
                <a:gd name="T0" fmla="*/ 0 w 3518"/>
                <a:gd name="T1" fmla="*/ 28 h 193"/>
                <a:gd name="T2" fmla="*/ 498 w 3518"/>
                <a:gd name="T3" fmla="*/ 10 h 193"/>
                <a:gd name="T4" fmla="*/ 1840 w 3518"/>
                <a:gd name="T5" fmla="*/ 90 h 193"/>
                <a:gd name="T6" fmla="*/ 2987 w 3518"/>
                <a:gd name="T7" fmla="*/ 179 h 193"/>
                <a:gd name="T8" fmla="*/ 3518 w 3518"/>
                <a:gd name="T9" fmla="*/ 171 h 193"/>
                <a:gd name="connsiteX0" fmla="*/ 0 w 10000"/>
                <a:gd name="connsiteY0" fmla="*/ 2923 h 11002"/>
                <a:gd name="connsiteX1" fmla="*/ 1424 w 10000"/>
                <a:gd name="connsiteY1" fmla="*/ 56 h 11002"/>
                <a:gd name="connsiteX2" fmla="*/ 5230 w 10000"/>
                <a:gd name="connsiteY2" fmla="*/ 6135 h 11002"/>
                <a:gd name="connsiteX3" fmla="*/ 8491 w 10000"/>
                <a:gd name="connsiteY3" fmla="*/ 10747 h 11002"/>
                <a:gd name="connsiteX4" fmla="*/ 10000 w 10000"/>
                <a:gd name="connsiteY4" fmla="*/ 10332 h 11002"/>
                <a:gd name="connsiteX0" fmla="*/ 0 w 10015"/>
                <a:gd name="connsiteY0" fmla="*/ 2923 h 13513"/>
                <a:gd name="connsiteX1" fmla="*/ 1424 w 10015"/>
                <a:gd name="connsiteY1" fmla="*/ 56 h 13513"/>
                <a:gd name="connsiteX2" fmla="*/ 5230 w 10015"/>
                <a:gd name="connsiteY2" fmla="*/ 6135 h 13513"/>
                <a:gd name="connsiteX3" fmla="*/ 8491 w 10015"/>
                <a:gd name="connsiteY3" fmla="*/ 10747 h 13513"/>
                <a:gd name="connsiteX4" fmla="*/ 10015 w 10015"/>
                <a:gd name="connsiteY4" fmla="*/ 13510 h 13513"/>
                <a:gd name="connsiteX0" fmla="*/ 0 w 10015"/>
                <a:gd name="connsiteY0" fmla="*/ 2923 h 13510"/>
                <a:gd name="connsiteX1" fmla="*/ 1424 w 10015"/>
                <a:gd name="connsiteY1" fmla="*/ 56 h 13510"/>
                <a:gd name="connsiteX2" fmla="*/ 5230 w 10015"/>
                <a:gd name="connsiteY2" fmla="*/ 6135 h 13510"/>
                <a:gd name="connsiteX3" fmla="*/ 8491 w 10015"/>
                <a:gd name="connsiteY3" fmla="*/ 10747 h 13510"/>
                <a:gd name="connsiteX4" fmla="*/ 10015 w 10015"/>
                <a:gd name="connsiteY4" fmla="*/ 13510 h 13510"/>
                <a:gd name="connsiteX0" fmla="*/ 0 w 10015"/>
                <a:gd name="connsiteY0" fmla="*/ 2923 h 13510"/>
                <a:gd name="connsiteX1" fmla="*/ 1424 w 10015"/>
                <a:gd name="connsiteY1" fmla="*/ 56 h 13510"/>
                <a:gd name="connsiteX2" fmla="*/ 5230 w 10015"/>
                <a:gd name="connsiteY2" fmla="*/ 6135 h 13510"/>
                <a:gd name="connsiteX3" fmla="*/ 8491 w 10015"/>
                <a:gd name="connsiteY3" fmla="*/ 10747 h 13510"/>
                <a:gd name="connsiteX4" fmla="*/ 10015 w 10015"/>
                <a:gd name="connsiteY4" fmla="*/ 13510 h 13510"/>
                <a:gd name="connsiteX0" fmla="*/ 0 w 10015"/>
                <a:gd name="connsiteY0" fmla="*/ 2923 h 13510"/>
                <a:gd name="connsiteX1" fmla="*/ 1424 w 10015"/>
                <a:gd name="connsiteY1" fmla="*/ 56 h 13510"/>
                <a:gd name="connsiteX2" fmla="*/ 5230 w 10015"/>
                <a:gd name="connsiteY2" fmla="*/ 6135 h 13510"/>
                <a:gd name="connsiteX3" fmla="*/ 8491 w 10015"/>
                <a:gd name="connsiteY3" fmla="*/ 10747 h 13510"/>
                <a:gd name="connsiteX4" fmla="*/ 10015 w 10015"/>
                <a:gd name="connsiteY4" fmla="*/ 13510 h 13510"/>
                <a:gd name="connsiteX0" fmla="*/ 0 w 10015"/>
                <a:gd name="connsiteY0" fmla="*/ 2923 h 13510"/>
                <a:gd name="connsiteX1" fmla="*/ 1424 w 10015"/>
                <a:gd name="connsiteY1" fmla="*/ 56 h 13510"/>
                <a:gd name="connsiteX2" fmla="*/ 5230 w 10015"/>
                <a:gd name="connsiteY2" fmla="*/ 6135 h 13510"/>
                <a:gd name="connsiteX3" fmla="*/ 8491 w 10015"/>
                <a:gd name="connsiteY3" fmla="*/ 10747 h 13510"/>
                <a:gd name="connsiteX4" fmla="*/ 10015 w 10015"/>
                <a:gd name="connsiteY4" fmla="*/ 13510 h 13510"/>
                <a:gd name="connsiteX0" fmla="*/ 0 w 10015"/>
                <a:gd name="connsiteY0" fmla="*/ 2923 h 13510"/>
                <a:gd name="connsiteX1" fmla="*/ 1424 w 10015"/>
                <a:gd name="connsiteY1" fmla="*/ 56 h 13510"/>
                <a:gd name="connsiteX2" fmla="*/ 5230 w 10015"/>
                <a:gd name="connsiteY2" fmla="*/ 6135 h 13510"/>
                <a:gd name="connsiteX3" fmla="*/ 8491 w 10015"/>
                <a:gd name="connsiteY3" fmla="*/ 10747 h 13510"/>
                <a:gd name="connsiteX4" fmla="*/ 10015 w 10015"/>
                <a:gd name="connsiteY4" fmla="*/ 13510 h 13510"/>
                <a:gd name="connsiteX0" fmla="*/ 0 w 10015"/>
                <a:gd name="connsiteY0" fmla="*/ 2923 h 13510"/>
                <a:gd name="connsiteX1" fmla="*/ 1424 w 10015"/>
                <a:gd name="connsiteY1" fmla="*/ 56 h 13510"/>
                <a:gd name="connsiteX2" fmla="*/ 5230 w 10015"/>
                <a:gd name="connsiteY2" fmla="*/ 6135 h 13510"/>
                <a:gd name="connsiteX3" fmla="*/ 7922 w 10015"/>
                <a:gd name="connsiteY3" fmla="*/ 10125 h 13510"/>
                <a:gd name="connsiteX4" fmla="*/ 10015 w 10015"/>
                <a:gd name="connsiteY4" fmla="*/ 13510 h 13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5" h="13510">
                  <a:moveTo>
                    <a:pt x="0" y="2923"/>
                  </a:moveTo>
                  <a:cubicBezTo>
                    <a:pt x="239" y="2767"/>
                    <a:pt x="551" y="-462"/>
                    <a:pt x="1424" y="56"/>
                  </a:cubicBezTo>
                  <a:cubicBezTo>
                    <a:pt x="2296" y="574"/>
                    <a:pt x="4147" y="4457"/>
                    <a:pt x="5230" y="6135"/>
                  </a:cubicBezTo>
                  <a:cubicBezTo>
                    <a:pt x="6313" y="7813"/>
                    <a:pt x="7641" y="9538"/>
                    <a:pt x="7922" y="10125"/>
                  </a:cubicBezTo>
                  <a:cubicBezTo>
                    <a:pt x="8203" y="10712"/>
                    <a:pt x="9702" y="13061"/>
                    <a:pt x="10015" y="13510"/>
                  </a:cubicBezTo>
                </a:path>
              </a:pathLst>
            </a:custGeom>
            <a:solidFill>
              <a:schemeClr val="accent2"/>
            </a:solidFill>
            <a:ln w="101600" cmpd="sng">
              <a:solidFill>
                <a:schemeClr val="accent2"/>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45078" name="Freeform 22"/>
            <p:cNvSpPr>
              <a:spLocks/>
            </p:cNvSpPr>
            <p:nvPr/>
          </p:nvSpPr>
          <p:spPr bwMode="auto">
            <a:xfrm>
              <a:off x="1765300" y="5226050"/>
              <a:ext cx="5607050" cy="476250"/>
            </a:xfrm>
            <a:custGeom>
              <a:avLst/>
              <a:gdLst>
                <a:gd name="T0" fmla="*/ 0 w 3532"/>
                <a:gd name="T1" fmla="*/ 8 h 300"/>
                <a:gd name="T2" fmla="*/ 0 w 3532"/>
                <a:gd name="T3" fmla="*/ 292 h 300"/>
                <a:gd name="T4" fmla="*/ 3532 w 3532"/>
                <a:gd name="T5" fmla="*/ 300 h 300"/>
                <a:gd name="T6" fmla="*/ 3532 w 3532"/>
                <a:gd name="T7" fmla="*/ 164 h 300"/>
                <a:gd name="T8" fmla="*/ 3092 w 3532"/>
                <a:gd name="T9" fmla="*/ 180 h 300"/>
                <a:gd name="T10" fmla="*/ 2236 w 3532"/>
                <a:gd name="T11" fmla="*/ 108 h 300"/>
                <a:gd name="T12" fmla="*/ 1336 w 3532"/>
                <a:gd name="T13" fmla="*/ 48 h 300"/>
                <a:gd name="T14" fmla="*/ 628 w 3532"/>
                <a:gd name="T15" fmla="*/ 0 h 300"/>
                <a:gd name="T16" fmla="*/ 332 w 3532"/>
                <a:gd name="T17" fmla="*/ 4 h 300"/>
                <a:gd name="T18" fmla="*/ 128 w 3532"/>
                <a:gd name="T19" fmla="*/ 8 h 300"/>
                <a:gd name="T20" fmla="*/ 0 w 3532"/>
                <a:gd name="T21" fmla="*/ 8 h 300"/>
                <a:gd name="connsiteX0" fmla="*/ 0 w 10000"/>
                <a:gd name="connsiteY0" fmla="*/ 267 h 10000"/>
                <a:gd name="connsiteX1" fmla="*/ 0 w 10000"/>
                <a:gd name="connsiteY1" fmla="*/ 9733 h 10000"/>
                <a:gd name="connsiteX2" fmla="*/ 10000 w 10000"/>
                <a:gd name="connsiteY2" fmla="*/ 10000 h 10000"/>
                <a:gd name="connsiteX3" fmla="*/ 10000 w 10000"/>
                <a:gd name="connsiteY3" fmla="*/ 6356 h 10000"/>
                <a:gd name="connsiteX4" fmla="*/ 8754 w 10000"/>
                <a:gd name="connsiteY4" fmla="*/ 6000 h 10000"/>
                <a:gd name="connsiteX5" fmla="*/ 6331 w 10000"/>
                <a:gd name="connsiteY5" fmla="*/ 3600 h 10000"/>
                <a:gd name="connsiteX6" fmla="*/ 3783 w 10000"/>
                <a:gd name="connsiteY6" fmla="*/ 1600 h 10000"/>
                <a:gd name="connsiteX7" fmla="*/ 1778 w 10000"/>
                <a:gd name="connsiteY7" fmla="*/ 0 h 10000"/>
                <a:gd name="connsiteX8" fmla="*/ 940 w 10000"/>
                <a:gd name="connsiteY8" fmla="*/ 133 h 10000"/>
                <a:gd name="connsiteX9" fmla="*/ 362 w 10000"/>
                <a:gd name="connsiteY9" fmla="*/ 267 h 10000"/>
                <a:gd name="connsiteX10" fmla="*/ 0 w 10000"/>
                <a:gd name="connsiteY10" fmla="*/ 267 h 10000"/>
                <a:gd name="connsiteX0" fmla="*/ 0 w 10000"/>
                <a:gd name="connsiteY0" fmla="*/ 267 h 10000"/>
                <a:gd name="connsiteX1" fmla="*/ 0 w 10000"/>
                <a:gd name="connsiteY1" fmla="*/ 9733 h 10000"/>
                <a:gd name="connsiteX2" fmla="*/ 10000 w 10000"/>
                <a:gd name="connsiteY2" fmla="*/ 10000 h 10000"/>
                <a:gd name="connsiteX3" fmla="*/ 10000 w 10000"/>
                <a:gd name="connsiteY3" fmla="*/ 7023 h 10000"/>
                <a:gd name="connsiteX4" fmla="*/ 8754 w 10000"/>
                <a:gd name="connsiteY4" fmla="*/ 6000 h 10000"/>
                <a:gd name="connsiteX5" fmla="*/ 6331 w 10000"/>
                <a:gd name="connsiteY5" fmla="*/ 3600 h 10000"/>
                <a:gd name="connsiteX6" fmla="*/ 3783 w 10000"/>
                <a:gd name="connsiteY6" fmla="*/ 1600 h 10000"/>
                <a:gd name="connsiteX7" fmla="*/ 1778 w 10000"/>
                <a:gd name="connsiteY7" fmla="*/ 0 h 10000"/>
                <a:gd name="connsiteX8" fmla="*/ 940 w 10000"/>
                <a:gd name="connsiteY8" fmla="*/ 133 h 10000"/>
                <a:gd name="connsiteX9" fmla="*/ 362 w 10000"/>
                <a:gd name="connsiteY9" fmla="*/ 267 h 10000"/>
                <a:gd name="connsiteX10" fmla="*/ 0 w 10000"/>
                <a:gd name="connsiteY10" fmla="*/ 26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0" h="10000">
                  <a:moveTo>
                    <a:pt x="0" y="267"/>
                  </a:moveTo>
                  <a:lnTo>
                    <a:pt x="0" y="9733"/>
                  </a:lnTo>
                  <a:lnTo>
                    <a:pt x="10000" y="10000"/>
                  </a:lnTo>
                  <a:lnTo>
                    <a:pt x="10000" y="7023"/>
                  </a:lnTo>
                  <a:lnTo>
                    <a:pt x="8754" y="6000"/>
                  </a:lnTo>
                  <a:lnTo>
                    <a:pt x="6331" y="3600"/>
                  </a:lnTo>
                  <a:lnTo>
                    <a:pt x="3783" y="1600"/>
                  </a:lnTo>
                  <a:lnTo>
                    <a:pt x="1778" y="0"/>
                  </a:lnTo>
                  <a:lnTo>
                    <a:pt x="940" y="133"/>
                  </a:lnTo>
                  <a:lnTo>
                    <a:pt x="362" y="267"/>
                  </a:lnTo>
                  <a:lnTo>
                    <a:pt x="0" y="267"/>
                  </a:lnTo>
                  <a:close/>
                </a:path>
              </a:pathLst>
            </a:custGeom>
            <a:solidFill>
              <a:schemeClr val="accent2"/>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45079" name="Text Box 23"/>
            <p:cNvSpPr txBox="1">
              <a:spLocks noChangeArrowheads="1"/>
            </p:cNvSpPr>
            <p:nvPr/>
          </p:nvSpPr>
          <p:spPr bwMode="auto">
            <a:xfrm>
              <a:off x="2222500" y="5254625"/>
              <a:ext cx="1266825" cy="400050"/>
            </a:xfrm>
            <a:prstGeom prst="rect">
              <a:avLst/>
            </a:prstGeom>
            <a:solidFill>
              <a:schemeClr val="accent2"/>
            </a:solidFill>
            <a:ln>
              <a:noFill/>
            </a:ln>
            <a:effectLst/>
          </p:spPr>
          <p:txBody>
            <a:bodyPr wrap="none">
              <a:spAutoFit/>
            </a:bodyPr>
            <a:lstStyle/>
            <a:p>
              <a:pPr fontAlgn="auto">
                <a:spcBef>
                  <a:spcPts val="0"/>
                </a:spcBef>
                <a:spcAft>
                  <a:spcPts val="0"/>
                </a:spcAft>
                <a:defRPr/>
              </a:pPr>
              <a:r>
                <a:rPr lang="en-AU" sz="2000" dirty="0">
                  <a:latin typeface="Arial"/>
                  <a:ea typeface="+mn-ea"/>
                  <a:cs typeface="Arial"/>
                </a:rPr>
                <a:t>Appraisal</a:t>
              </a:r>
            </a:p>
          </p:txBody>
        </p:sp>
      </p:grpSp>
      <p:grpSp>
        <p:nvGrpSpPr>
          <p:cNvPr id="45081" name="Group 25"/>
          <p:cNvGrpSpPr>
            <a:grpSpLocks/>
          </p:cNvGrpSpPr>
          <p:nvPr/>
        </p:nvGrpSpPr>
        <p:grpSpPr bwMode="auto">
          <a:xfrm>
            <a:off x="808038" y="1724025"/>
            <a:ext cx="6865937" cy="4348163"/>
            <a:chOff x="509" y="1134"/>
            <a:chExt cx="4325" cy="2739"/>
          </a:xfrm>
        </p:grpSpPr>
        <p:sp>
          <p:nvSpPr>
            <p:cNvPr id="38923" name="Text Box 26"/>
            <p:cNvSpPr txBox="1">
              <a:spLocks noChangeArrowheads="1"/>
            </p:cNvSpPr>
            <p:nvPr/>
          </p:nvSpPr>
          <p:spPr bwMode="auto">
            <a:xfrm>
              <a:off x="509" y="1293"/>
              <a:ext cx="591"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dirty="0">
                  <a:latin typeface="Arial" charset="0"/>
                </a:rPr>
                <a:t>Total Cost</a:t>
              </a:r>
            </a:p>
          </p:txBody>
        </p:sp>
        <p:sp>
          <p:nvSpPr>
            <p:cNvPr id="38924" name="Text Box 27"/>
            <p:cNvSpPr txBox="1">
              <a:spLocks noChangeArrowheads="1"/>
            </p:cNvSpPr>
            <p:nvPr/>
          </p:nvSpPr>
          <p:spPr bwMode="auto">
            <a:xfrm>
              <a:off x="1924" y="3640"/>
              <a:ext cx="1458"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dirty="0">
                  <a:latin typeface="Arial" charset="0"/>
                </a:rPr>
                <a:t>Quality Improvement</a:t>
              </a:r>
            </a:p>
          </p:txBody>
        </p:sp>
        <p:sp>
          <p:nvSpPr>
            <p:cNvPr id="38925" name="Freeform 28"/>
            <p:cNvSpPr>
              <a:spLocks/>
            </p:cNvSpPr>
            <p:nvPr/>
          </p:nvSpPr>
          <p:spPr bwMode="auto">
            <a:xfrm>
              <a:off x="1114" y="1134"/>
              <a:ext cx="3720" cy="2498"/>
            </a:xfrm>
            <a:custGeom>
              <a:avLst/>
              <a:gdLst>
                <a:gd name="T0" fmla="*/ 0 w 3600"/>
                <a:gd name="T1" fmla="*/ 0 h 2338"/>
                <a:gd name="T2" fmla="*/ 0 w 3600"/>
                <a:gd name="T3" fmla="*/ 2498 h 2338"/>
                <a:gd name="T4" fmla="*/ 3720 w 3600"/>
                <a:gd name="T5" fmla="*/ 2498 h 2338"/>
                <a:gd name="T6" fmla="*/ 0 60000 65536"/>
                <a:gd name="T7" fmla="*/ 0 60000 65536"/>
                <a:gd name="T8" fmla="*/ 0 60000 65536"/>
                <a:gd name="T9" fmla="*/ 0 w 3600"/>
                <a:gd name="T10" fmla="*/ 0 h 2338"/>
                <a:gd name="T11" fmla="*/ 3600 w 3600"/>
                <a:gd name="T12" fmla="*/ 2338 h 2338"/>
              </a:gdLst>
              <a:ahLst/>
              <a:cxnLst>
                <a:cxn ang="T6">
                  <a:pos x="T0" y="T1"/>
                </a:cxn>
                <a:cxn ang="T7">
                  <a:pos x="T2" y="T3"/>
                </a:cxn>
                <a:cxn ang="T8">
                  <a:pos x="T4" y="T5"/>
                </a:cxn>
              </a:cxnLst>
              <a:rect l="T9" t="T10" r="T11" b="T12"/>
              <a:pathLst>
                <a:path w="3600" h="2338">
                  <a:moveTo>
                    <a:pt x="0" y="0"/>
                  </a:moveTo>
                  <a:lnTo>
                    <a:pt x="0" y="2338"/>
                  </a:lnTo>
                  <a:lnTo>
                    <a:pt x="3600" y="2338"/>
                  </a:lnTo>
                </a:path>
              </a:pathLst>
            </a:custGeom>
            <a:noFill/>
            <a:ln w="38100" cmpd="sng">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spTree>
    <p:extLst>
      <p:ext uri="{BB962C8B-B14F-4D97-AF65-F5344CB8AC3E}">
        <p14:creationId xmlns:p14="http://schemas.microsoft.com/office/powerpoint/2010/main" val="3655765781"/>
      </p:ext>
    </p:extLst>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1000"/>
                                  </p:stCondLst>
                                  <p:childTnLst>
                                    <p:set>
                                      <p:cBhvr>
                                        <p:cTn id="6" dur="1" fill="hold">
                                          <p:stCondLst>
                                            <p:cond delay="0"/>
                                          </p:stCondLst>
                                        </p:cTn>
                                        <p:tgtEl>
                                          <p:spTgt spid="45081"/>
                                        </p:tgtEl>
                                        <p:attrNameLst>
                                          <p:attrName>style.visibility</p:attrName>
                                        </p:attrNameLst>
                                      </p:cBhvr>
                                      <p:to>
                                        <p:strVal val="visible"/>
                                      </p:to>
                                    </p:set>
                                    <p:animEffect transition="in" filter="strips(upRight)">
                                      <p:cBhvr>
                                        <p:cTn id="7" dur="1000"/>
                                        <p:tgtEl>
                                          <p:spTgt spid="45081"/>
                                        </p:tgtEl>
                                      </p:cBhvr>
                                    </p:animEffect>
                                  </p:childTnLst>
                                </p:cTn>
                              </p:par>
                            </p:childTnLst>
                          </p:cTn>
                        </p:par>
                        <p:par>
                          <p:cTn id="8" fill="hold">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1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1000"/>
                                        <p:tgtEl>
                                          <p:spTgt spid="6"/>
                                        </p:tgtEl>
                                      </p:cBhvr>
                                    </p:animEffect>
                                  </p:childTnLst>
                                </p:cTn>
                              </p:par>
                            </p:childTnLst>
                          </p:cTn>
                        </p:par>
                        <p:par>
                          <p:cTn id="27" fill="hold">
                            <p:stCondLst>
                              <p:cond delay="1000"/>
                            </p:stCondLst>
                            <p:childTnLst>
                              <p:par>
                                <p:cTn id="28" presetID="18" presetClass="entr" presetSubtype="6" fill="hold" grpId="0" nodeType="afterEffect">
                                  <p:stCondLst>
                                    <p:cond delay="1000"/>
                                  </p:stCondLst>
                                  <p:childTnLst>
                                    <p:set>
                                      <p:cBhvr>
                                        <p:cTn id="29" dur="1" fill="hold">
                                          <p:stCondLst>
                                            <p:cond delay="0"/>
                                          </p:stCondLst>
                                        </p:cTn>
                                        <p:tgtEl>
                                          <p:spTgt spid="45088"/>
                                        </p:tgtEl>
                                        <p:attrNameLst>
                                          <p:attrName>style.visibility</p:attrName>
                                        </p:attrNameLst>
                                      </p:cBhvr>
                                      <p:to>
                                        <p:strVal val="visible"/>
                                      </p:to>
                                    </p:set>
                                    <p:animEffect transition="in" filter="strips(downRight)">
                                      <p:cBhvr>
                                        <p:cTn id="30" dur="1000"/>
                                        <p:tgtEl>
                                          <p:spTgt spid="45088"/>
                                        </p:tgtEl>
                                      </p:cBhvr>
                                    </p:animEffect>
                                  </p:childTnLst>
                                </p:cTn>
                              </p:par>
                            </p:childTnLst>
                          </p:cTn>
                        </p:par>
                        <p:par>
                          <p:cTn id="31" fill="hold">
                            <p:stCondLst>
                              <p:cond delay="3000"/>
                            </p:stCondLst>
                            <p:childTnLst>
                              <p:par>
                                <p:cTn id="32" presetID="22" presetClass="entr" presetSubtype="4" fill="hold" grpId="0" nodeType="afterEffect">
                                  <p:stCondLst>
                                    <p:cond delay="1000"/>
                                  </p:stCondLst>
                                  <p:childTnLst>
                                    <p:set>
                                      <p:cBhvr>
                                        <p:cTn id="33" dur="1" fill="hold">
                                          <p:stCondLst>
                                            <p:cond delay="0"/>
                                          </p:stCondLst>
                                        </p:cTn>
                                        <p:tgtEl>
                                          <p:spTgt spid="38921"/>
                                        </p:tgtEl>
                                        <p:attrNameLst>
                                          <p:attrName>style.visibility</p:attrName>
                                        </p:attrNameLst>
                                      </p:cBhvr>
                                      <p:to>
                                        <p:strVal val="visible"/>
                                      </p:to>
                                    </p:set>
                                    <p:animEffect transition="in" filter="wipe(down)">
                                      <p:cBhvr>
                                        <p:cTn id="34" dur="1000"/>
                                        <p:tgtEl>
                                          <p:spTgt spid="38921"/>
                                        </p:tgtEl>
                                      </p:cBhvr>
                                    </p:animEffect>
                                  </p:childTnLst>
                                </p:cTn>
                              </p:par>
                              <p:par>
                                <p:cTn id="35" presetID="18" presetClass="entr" presetSubtype="12" fill="hold" grpId="0" nodeType="withEffect">
                                  <p:stCondLst>
                                    <p:cond delay="1000"/>
                                  </p:stCondLst>
                                  <p:childTnLst>
                                    <p:set>
                                      <p:cBhvr>
                                        <p:cTn id="36" dur="1" fill="hold">
                                          <p:stCondLst>
                                            <p:cond delay="0"/>
                                          </p:stCondLst>
                                        </p:cTn>
                                        <p:tgtEl>
                                          <p:spTgt spid="38922"/>
                                        </p:tgtEl>
                                        <p:attrNameLst>
                                          <p:attrName>style.visibility</p:attrName>
                                        </p:attrNameLst>
                                      </p:cBhvr>
                                      <p:to>
                                        <p:strVal val="visible"/>
                                      </p:to>
                                    </p:set>
                                    <p:animEffect transition="in" filter="strips(downLeft)">
                                      <p:cBhvr>
                                        <p:cTn id="37" dur="10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1" grpId="0"/>
      <p:bldP spid="38922" grpId="0" animBg="1"/>
      <p:bldP spid="4508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434975"/>
            <a:ext cx="7772400" cy="889000"/>
          </a:xfrm>
        </p:spPr>
        <p:txBody>
          <a:bodyPr/>
          <a:lstStyle/>
          <a:p>
            <a:r>
              <a:rPr lang="en-US" dirty="0">
                <a:latin typeface="Arial" charset="0"/>
                <a:cs typeface="Arial" charset="0"/>
              </a:rPr>
              <a:t>Leaders in Quality</a:t>
            </a:r>
          </a:p>
        </p:txBody>
      </p:sp>
      <p:graphicFrame>
        <p:nvGraphicFramePr>
          <p:cNvPr id="2" name="Table 1"/>
          <p:cNvGraphicFramePr>
            <a:graphicFrameLocks noGrp="1"/>
          </p:cNvGraphicFramePr>
          <p:nvPr>
            <p:extLst>
              <p:ext uri="{D42A27DB-BD31-4B8C-83A1-F6EECF244321}">
                <p14:modId xmlns:p14="http://schemas.microsoft.com/office/powerpoint/2010/main" val="616243075"/>
              </p:ext>
            </p:extLst>
          </p:nvPr>
        </p:nvGraphicFramePr>
        <p:xfrm>
          <a:off x="482600" y="1701800"/>
          <a:ext cx="8204200" cy="3851910"/>
        </p:xfrm>
        <a:graphic>
          <a:graphicData uri="http://schemas.openxmlformats.org/drawingml/2006/table">
            <a:tbl>
              <a:tblPr/>
              <a:tblGrid>
                <a:gridCol w="13843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6019800">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charset="0"/>
                          <a:ea typeface="ＭＳ Ｐゴシック" charset="0"/>
                          <a:cs typeface="Arial" charset="0"/>
                        </a:rPr>
                        <a:t>TABLE 6.1</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Leaders in the Field of Quality Management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LEADER</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PHILOSOPHY/CONTRIBUTION</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W. Edwards Deming</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Deming insisted management </a:t>
                      </a:r>
                      <a:r>
                        <a:rPr kumimoji="0" lang="en-US" sz="1600" b="0" i="0" u="sng" strike="noStrike" cap="none" normalizeH="0" baseline="0" dirty="0">
                          <a:ln>
                            <a:noFill/>
                          </a:ln>
                          <a:solidFill>
                            <a:schemeClr val="tx1"/>
                          </a:solidFill>
                          <a:effectLst/>
                          <a:latin typeface="Arial" charset="0"/>
                          <a:ea typeface="ＭＳ Ｐゴシック" charset="0"/>
                          <a:cs typeface="Arial" charset="0"/>
                        </a:rPr>
                        <a:t>accept responsibility for building good systems</a:t>
                      </a:r>
                      <a:r>
                        <a:rPr kumimoji="0" lang="en-US" sz="1600" b="0" i="0" u="none" strike="noStrike" cap="none" normalizeH="0" baseline="0" dirty="0">
                          <a:ln>
                            <a:noFill/>
                          </a:ln>
                          <a:solidFill>
                            <a:schemeClr val="tx1"/>
                          </a:solidFill>
                          <a:effectLst/>
                          <a:latin typeface="Arial" charset="0"/>
                          <a:ea typeface="ＭＳ Ｐゴシック" charset="0"/>
                          <a:cs typeface="Arial" charset="0"/>
                        </a:rPr>
                        <a:t>. The employee cannot produce products that on average exceed the quality of what the process is capable of producing. His 14 points for implementing quality improvement are presented in this chapter. </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Joseph M. Juran</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A pioneer in teaching the Japanese how to improve quality, Juran believed </a:t>
                      </a:r>
                      <a:r>
                        <a:rPr kumimoji="0" lang="en-US" sz="1600" b="1" i="0" u="none" strike="noStrike" cap="none" normalizeH="0" baseline="0" dirty="0">
                          <a:ln>
                            <a:noFill/>
                          </a:ln>
                          <a:solidFill>
                            <a:schemeClr val="tx1"/>
                          </a:solidFill>
                          <a:effectLst/>
                          <a:latin typeface="Arial" charset="0"/>
                          <a:ea typeface="ＭＳ Ｐゴシック" charset="0"/>
                          <a:cs typeface="Arial" charset="0"/>
                        </a:rPr>
                        <a:t>strongly in top-management commitment, support, and involvement in the quality effort</a:t>
                      </a:r>
                      <a:r>
                        <a:rPr kumimoji="0" lang="en-US" sz="1600" b="0" i="0" u="none" strike="noStrike" cap="none" normalizeH="0" baseline="0" dirty="0">
                          <a:ln>
                            <a:noFill/>
                          </a:ln>
                          <a:solidFill>
                            <a:schemeClr val="tx1"/>
                          </a:solidFill>
                          <a:effectLst/>
                          <a:latin typeface="Arial" charset="0"/>
                          <a:ea typeface="ＭＳ Ｐゴシック" charset="0"/>
                          <a:cs typeface="Arial" charset="0"/>
                        </a:rPr>
                        <a:t>. He was also a believer in teams that continually seek to raise quality standards. Juran varies from Deming somewhat in focusing on the customer and defining quality as fitness for use, not necessarily the written specifications. </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4458908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434975"/>
            <a:ext cx="7772400" cy="889000"/>
          </a:xfrm>
        </p:spPr>
        <p:txBody>
          <a:bodyPr/>
          <a:lstStyle/>
          <a:p>
            <a:r>
              <a:rPr lang="en-US" dirty="0">
                <a:latin typeface="Arial" charset="0"/>
                <a:cs typeface="Arial" charset="0"/>
              </a:rPr>
              <a:t>Leaders in Quality</a:t>
            </a:r>
          </a:p>
        </p:txBody>
      </p:sp>
      <p:graphicFrame>
        <p:nvGraphicFramePr>
          <p:cNvPr id="2" name="Table 1"/>
          <p:cNvGraphicFramePr>
            <a:graphicFrameLocks noGrp="1"/>
          </p:cNvGraphicFramePr>
          <p:nvPr>
            <p:extLst>
              <p:ext uri="{D42A27DB-BD31-4B8C-83A1-F6EECF244321}">
                <p14:modId xmlns:p14="http://schemas.microsoft.com/office/powerpoint/2010/main" val="1965101814"/>
              </p:ext>
            </p:extLst>
          </p:nvPr>
        </p:nvGraphicFramePr>
        <p:xfrm>
          <a:off x="482600" y="1651000"/>
          <a:ext cx="8204200" cy="4095750"/>
        </p:xfrm>
        <a:graphic>
          <a:graphicData uri="http://schemas.openxmlformats.org/drawingml/2006/table">
            <a:tbl>
              <a:tblPr/>
              <a:tblGrid>
                <a:gridCol w="1371600">
                  <a:extLst>
                    <a:ext uri="{9D8B030D-6E8A-4147-A177-3AD203B41FA5}">
                      <a16:colId xmlns:a16="http://schemas.microsoft.com/office/drawing/2014/main" val="20000"/>
                    </a:ext>
                  </a:extLst>
                </a:gridCol>
                <a:gridCol w="787400">
                  <a:extLst>
                    <a:ext uri="{9D8B030D-6E8A-4147-A177-3AD203B41FA5}">
                      <a16:colId xmlns:a16="http://schemas.microsoft.com/office/drawing/2014/main" val="20001"/>
                    </a:ext>
                  </a:extLst>
                </a:gridCol>
                <a:gridCol w="6045200">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Arial" charset="0"/>
                          <a:ea typeface="ＭＳ Ｐゴシック" charset="0"/>
                          <a:cs typeface="Arial" charset="0"/>
                        </a:rPr>
                        <a:t>TABLE 6.1</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Leaders in the Field of Quality Management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LEADER</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ＭＳ Ｐゴシック" charset="0"/>
                          <a:cs typeface="Arial" charset="0"/>
                        </a:rPr>
                        <a:t>PHILOSOPHY/CONTRIBUTION</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Armand Feigenbaum</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His 1961 book Total Quality Control laid out 40 steps to quality improvement processes. He viewed quality not as a set of tools but as a total field that integrated the processes of a company. His work in how people learn from each other</a:t>
                      </a:r>
                      <a:r>
                        <a:rPr kumimoji="0" lang="ja-JP" altLang="en-US" sz="1600" b="0" i="0" u="none" strike="noStrike" cap="none" normalizeH="0" baseline="0" dirty="0">
                          <a:ln>
                            <a:noFill/>
                          </a:ln>
                          <a:solidFill>
                            <a:schemeClr val="tx1"/>
                          </a:solidFill>
                          <a:effectLst/>
                          <a:latin typeface="Arial" charset="0"/>
                          <a:ea typeface="ＭＳ Ｐゴシック" charset="0"/>
                          <a:cs typeface="Arial" charset="0"/>
                        </a:rPr>
                        <a:t>’</a:t>
                      </a:r>
                      <a:r>
                        <a:rPr kumimoji="0" lang="en-US" sz="1600" b="0" i="0" u="none" strike="noStrike" cap="none" normalizeH="0" baseline="0" dirty="0">
                          <a:ln>
                            <a:noFill/>
                          </a:ln>
                          <a:solidFill>
                            <a:schemeClr val="tx1"/>
                          </a:solidFill>
                          <a:effectLst/>
                          <a:latin typeface="Arial" charset="0"/>
                          <a:ea typeface="ＭＳ Ｐゴシック" charset="0"/>
                          <a:cs typeface="Arial" charset="0"/>
                        </a:rPr>
                        <a:t>s successes led to the field of cross-functional teamwork. </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cs typeface="Arial" charset="0"/>
                        </a:rPr>
                        <a:t>Philip B. Crosby</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a:ln>
                            <a:noFill/>
                          </a:ln>
                          <a:solidFill>
                            <a:schemeClr val="tx1"/>
                          </a:solidFill>
                          <a:effectLst/>
                          <a:latin typeface="Arial" charset="0"/>
                          <a:ea typeface="ＭＳ Ｐゴシック" charset="0"/>
                          <a:cs typeface="Arial" charset="0"/>
                        </a:rPr>
                        <a:t>Quality Is Free </a:t>
                      </a:r>
                      <a:r>
                        <a:rPr kumimoji="0" lang="en-US" sz="1600" b="0" i="0" u="none" strike="noStrike" cap="none" normalizeH="0" baseline="0" dirty="0">
                          <a:ln>
                            <a:noFill/>
                          </a:ln>
                          <a:solidFill>
                            <a:schemeClr val="tx1"/>
                          </a:solidFill>
                          <a:effectLst/>
                          <a:latin typeface="Arial" charset="0"/>
                          <a:ea typeface="ＭＳ Ｐゴシック" charset="0"/>
                          <a:cs typeface="Arial" charset="0"/>
                        </a:rPr>
                        <a:t>was Crosby’s attention-getting book published in 1979. Crosby believed that in the traditional trade-off between the cost of improving quality and the cost of poor quality, the cost of poor quality is understated. The cost of poor quality should include all of the things that are involved in not doing the job right the first time. Crosby coined the term </a:t>
                      </a:r>
                      <a:r>
                        <a:rPr kumimoji="0" lang="en-US" sz="1600" b="0" i="1" u="none" strike="noStrike" cap="none" normalizeH="0" baseline="0" dirty="0">
                          <a:ln>
                            <a:noFill/>
                          </a:ln>
                          <a:solidFill>
                            <a:schemeClr val="tx1"/>
                          </a:solidFill>
                          <a:effectLst/>
                          <a:latin typeface="Arial" charset="0"/>
                          <a:ea typeface="ＭＳ Ｐゴシック" charset="0"/>
                          <a:cs typeface="Arial" charset="0"/>
                        </a:rPr>
                        <a:t>zero defects </a:t>
                      </a:r>
                      <a:r>
                        <a:rPr kumimoji="0" lang="en-US" sz="1600" b="0" i="0" u="none" strike="noStrike" cap="none" normalizeH="0" baseline="0" dirty="0">
                          <a:ln>
                            <a:noFill/>
                          </a:ln>
                          <a:solidFill>
                            <a:schemeClr val="tx1"/>
                          </a:solidFill>
                          <a:effectLst/>
                          <a:latin typeface="Arial" charset="0"/>
                          <a:ea typeface="ＭＳ Ｐゴシック" charset="0"/>
                          <a:cs typeface="Arial" charset="0"/>
                        </a:rPr>
                        <a:t>and stated, </a:t>
                      </a:r>
                      <a:r>
                        <a:rPr kumimoji="0" lang="ja-JP" altLang="en-US" sz="1600" b="0" i="0" u="none" strike="noStrike" cap="none" normalizeH="0" baseline="0" dirty="0">
                          <a:ln>
                            <a:noFill/>
                          </a:ln>
                          <a:solidFill>
                            <a:schemeClr val="tx1"/>
                          </a:solidFill>
                          <a:effectLst/>
                          <a:latin typeface="Arial" charset="0"/>
                          <a:ea typeface="ＭＳ Ｐゴシック" charset="0"/>
                          <a:cs typeface="Arial" charset="0"/>
                        </a:rPr>
                        <a:t>“</a:t>
                      </a:r>
                      <a:r>
                        <a:rPr kumimoji="0" lang="en-US" sz="1600" b="0" i="0" u="none" strike="noStrike" cap="none" normalizeH="0" baseline="0" dirty="0">
                          <a:ln>
                            <a:noFill/>
                          </a:ln>
                          <a:solidFill>
                            <a:schemeClr val="tx1"/>
                          </a:solidFill>
                          <a:effectLst/>
                          <a:latin typeface="Arial" charset="0"/>
                          <a:ea typeface="ＭＳ Ｐゴシック" charset="0"/>
                          <a:cs typeface="Arial" charset="0"/>
                        </a:rPr>
                        <a:t>There is absolutely no reason for having errors or defects in any product or service.</a:t>
                      </a:r>
                      <a:r>
                        <a:rPr kumimoji="0" lang="ja-JP" altLang="en-US" sz="1600" b="0" i="0" u="none" strike="noStrike" cap="none" normalizeH="0" baseline="0" dirty="0">
                          <a:ln>
                            <a:noFill/>
                          </a:ln>
                          <a:solidFill>
                            <a:schemeClr val="tx1"/>
                          </a:solidFill>
                          <a:effectLst/>
                          <a:latin typeface="Arial" charset="0"/>
                          <a:ea typeface="ＭＳ Ｐゴシック" charset="0"/>
                          <a:cs typeface="Arial" charset="0"/>
                        </a:rPr>
                        <a:t>”</a:t>
                      </a:r>
                      <a:r>
                        <a:rPr kumimoji="0" lang="en-US" sz="1600" b="0" i="0" u="none" strike="noStrike" cap="none" normalizeH="0" baseline="0" dirty="0">
                          <a:ln>
                            <a:noFill/>
                          </a:ln>
                          <a:solidFill>
                            <a:schemeClr val="tx1"/>
                          </a:solidFill>
                          <a:effectLst/>
                          <a:latin typeface="Arial" charset="0"/>
                          <a:ea typeface="ＭＳ Ｐゴシック" charset="0"/>
                          <a:cs typeface="Arial" charset="0"/>
                        </a:rPr>
                        <a:t> </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878912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393700"/>
            <a:ext cx="7772400" cy="1346200"/>
          </a:xfrm>
        </p:spPr>
        <p:txBody>
          <a:bodyPr rtlCol="0">
            <a:normAutofit fontScale="90000"/>
          </a:bodyPr>
          <a:lstStyle/>
          <a:p>
            <a:pPr fontAlgn="auto">
              <a:spcAft>
                <a:spcPts val="0"/>
              </a:spcAft>
              <a:defRPr/>
            </a:pPr>
            <a:r>
              <a:rPr lang="en-US" dirty="0">
                <a:ea typeface="+mj-ea"/>
              </a:rPr>
              <a:t>Ethics and Quality Management</a:t>
            </a:r>
          </a:p>
        </p:txBody>
      </p:sp>
      <p:sp>
        <p:nvSpPr>
          <p:cNvPr id="47107" name="Rectangle 3"/>
          <p:cNvSpPr>
            <a:spLocks noChangeArrowheads="1"/>
          </p:cNvSpPr>
          <p:nvPr/>
        </p:nvSpPr>
        <p:spPr bwMode="auto">
          <a:xfrm>
            <a:off x="1152525" y="2036763"/>
            <a:ext cx="6889750" cy="3719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2800" dirty="0"/>
              <a:t>Operations managers must deliver healthy, safe, quality products and services</a:t>
            </a:r>
          </a:p>
          <a:p>
            <a:pPr marL="444500" indent="-444500">
              <a:lnSpc>
                <a:spcPct val="90000"/>
              </a:lnSpc>
              <a:spcAft>
                <a:spcPct val="40000"/>
              </a:spcAft>
              <a:buClr>
                <a:srgbClr val="BF0922"/>
              </a:buClr>
              <a:buSzPct val="60000"/>
              <a:buFont typeface="Lucida Grande" charset="0"/>
              <a:buChar char="►"/>
            </a:pPr>
            <a:r>
              <a:rPr lang="en-US" sz="2800" dirty="0"/>
              <a:t>Poor quality risks injuries, lawsuits, recalls, and regulation</a:t>
            </a:r>
          </a:p>
          <a:p>
            <a:pPr marL="444500" indent="-444500">
              <a:lnSpc>
                <a:spcPct val="90000"/>
              </a:lnSpc>
              <a:spcAft>
                <a:spcPct val="40000"/>
              </a:spcAft>
              <a:buClr>
                <a:srgbClr val="BF0922"/>
              </a:buClr>
              <a:buSzPct val="60000"/>
              <a:buFont typeface="Lucida Grande" charset="0"/>
              <a:buChar char="►"/>
            </a:pPr>
            <a:r>
              <a:rPr lang="en-US" sz="2800" dirty="0"/>
              <a:t>Ethical conduct must dictate response to problems</a:t>
            </a:r>
          </a:p>
          <a:p>
            <a:pPr marL="444500" indent="-444500">
              <a:lnSpc>
                <a:spcPct val="90000"/>
              </a:lnSpc>
              <a:spcAft>
                <a:spcPct val="40000"/>
              </a:spcAft>
              <a:buClr>
                <a:srgbClr val="BF0922"/>
              </a:buClr>
              <a:buSzPct val="60000"/>
              <a:buFont typeface="Lucida Grande" charset="0"/>
              <a:buChar char="►"/>
            </a:pPr>
            <a:r>
              <a:rPr lang="en-US" sz="2800" dirty="0"/>
              <a:t>All stakeholders must be considered</a:t>
            </a:r>
          </a:p>
        </p:txBody>
      </p:sp>
    </p:spTree>
    <p:extLst>
      <p:ext uri="{BB962C8B-B14F-4D97-AF65-F5344CB8AC3E}">
        <p14:creationId xmlns:p14="http://schemas.microsoft.com/office/powerpoint/2010/main" val="153645256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47107"/>
                                        </p:tgtEl>
                                        <p:attrNameLst>
                                          <p:attrName>style.visibility</p:attrName>
                                        </p:attrNameLst>
                                      </p:cBhvr>
                                      <p:to>
                                        <p:strVal val="visible"/>
                                      </p:to>
                                    </p:set>
                                    <p:animEffect transition="in" filter="strips(downRight)">
                                      <p:cBhvr>
                                        <p:cTn id="7" dur="10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723900" y="609600"/>
            <a:ext cx="7772400" cy="939800"/>
          </a:xfrm>
        </p:spPr>
        <p:txBody>
          <a:bodyPr/>
          <a:lstStyle/>
          <a:p>
            <a:r>
              <a:rPr lang="en-US" dirty="0">
                <a:latin typeface="Arial" charset="0"/>
                <a:cs typeface="Arial" charset="0"/>
              </a:rPr>
              <a:t>Total Quality Management</a:t>
            </a:r>
          </a:p>
        </p:txBody>
      </p:sp>
      <p:sp>
        <p:nvSpPr>
          <p:cNvPr id="52227" name="Rectangle 3"/>
          <p:cNvSpPr>
            <a:spLocks noGrp="1" noChangeArrowheads="1"/>
          </p:cNvSpPr>
          <p:nvPr>
            <p:ph type="body" idx="1"/>
          </p:nvPr>
        </p:nvSpPr>
        <p:spPr>
          <a:xfrm>
            <a:off x="723900" y="1879600"/>
            <a:ext cx="7772400" cy="4076700"/>
          </a:xfrm>
        </p:spPr>
        <p:txBody>
          <a:bodyPr/>
          <a:lstStyle/>
          <a:p>
            <a:pPr marL="444500" indent="-444500">
              <a:buSzPct val="60000"/>
              <a:buFont typeface="Lucida Grande" charset="0"/>
              <a:buChar char="►"/>
            </a:pPr>
            <a:r>
              <a:rPr lang="en-US" b="1" u="sng" dirty="0">
                <a:solidFill>
                  <a:srgbClr val="FF0000"/>
                </a:solidFill>
                <a:latin typeface="Arial" charset="0"/>
                <a:cs typeface="Arial" charset="0"/>
              </a:rPr>
              <a:t>Encompasses entire organization </a:t>
            </a:r>
            <a:r>
              <a:rPr lang="en-US" dirty="0">
                <a:latin typeface="Arial" charset="0"/>
                <a:cs typeface="Arial" charset="0"/>
              </a:rPr>
              <a:t>from supplier to customer</a:t>
            </a:r>
          </a:p>
          <a:p>
            <a:pPr marL="444500" indent="-444500">
              <a:buSzPct val="60000"/>
              <a:buFont typeface="Lucida Grande" charset="0"/>
              <a:buChar char="►"/>
            </a:pPr>
            <a:r>
              <a:rPr lang="en-US" dirty="0">
                <a:latin typeface="Arial" charset="0"/>
                <a:cs typeface="Arial" charset="0"/>
              </a:rPr>
              <a:t>Stresses a </a:t>
            </a:r>
            <a:r>
              <a:rPr lang="en-US" b="1" u="sng" dirty="0">
                <a:solidFill>
                  <a:srgbClr val="FF0000"/>
                </a:solidFill>
                <a:latin typeface="Arial" charset="0"/>
                <a:cs typeface="Arial" charset="0"/>
              </a:rPr>
              <a:t>commitment</a:t>
            </a:r>
            <a:r>
              <a:rPr lang="en-US" dirty="0">
                <a:latin typeface="Arial" charset="0"/>
                <a:cs typeface="Arial" charset="0"/>
              </a:rPr>
              <a:t> by management to have a continuing companywide drive toward excellence </a:t>
            </a:r>
            <a:r>
              <a:rPr lang="en-US" b="1" u="sng" dirty="0">
                <a:solidFill>
                  <a:srgbClr val="FF0000"/>
                </a:solidFill>
                <a:latin typeface="Arial" charset="0"/>
                <a:cs typeface="Arial" charset="0"/>
              </a:rPr>
              <a:t>in all aspects of products and services </a:t>
            </a:r>
            <a:r>
              <a:rPr lang="en-US" dirty="0">
                <a:latin typeface="Arial" charset="0"/>
                <a:cs typeface="Arial" charset="0"/>
              </a:rPr>
              <a:t>that are important to the customer</a:t>
            </a:r>
          </a:p>
        </p:txBody>
      </p:sp>
    </p:spTree>
    <p:extLst>
      <p:ext uri="{BB962C8B-B14F-4D97-AF65-F5344CB8AC3E}">
        <p14:creationId xmlns:p14="http://schemas.microsoft.com/office/powerpoint/2010/main" val="151646376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2227"/>
                                        </p:tgtEl>
                                        <p:attrNameLst>
                                          <p:attrName>style.visibility</p:attrName>
                                        </p:attrNameLst>
                                      </p:cBhvr>
                                      <p:to>
                                        <p:strVal val="visible"/>
                                      </p:to>
                                    </p:set>
                                    <p:animEffect transition="in" filter="strips(downRight)">
                                      <p:cBhvr>
                                        <p:cTn id="7" dur="1000"/>
                                        <p:tgtEl>
                                          <p:spTgt spid="5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434975"/>
            <a:ext cx="7772400" cy="812800"/>
          </a:xfrm>
        </p:spPr>
        <p:txBody>
          <a:bodyPr/>
          <a:lstStyle/>
          <a:p>
            <a:r>
              <a:rPr lang="en-US" dirty="0">
                <a:latin typeface="Arial" charset="0"/>
                <a:cs typeface="Arial" charset="0"/>
              </a:rPr>
              <a:t>Deming</a:t>
            </a:r>
            <a:r>
              <a:rPr lang="en-AU" dirty="0">
                <a:latin typeface="Arial" charset="0"/>
                <a:cs typeface="Arial" charset="0"/>
              </a:rPr>
              <a:t>'</a:t>
            </a:r>
            <a:r>
              <a:rPr lang="en-US" dirty="0">
                <a:latin typeface="Arial" charset="0"/>
                <a:cs typeface="Arial" charset="0"/>
              </a:rPr>
              <a:t>s Fourteen Points</a:t>
            </a:r>
          </a:p>
        </p:txBody>
      </p:sp>
      <p:graphicFrame>
        <p:nvGraphicFramePr>
          <p:cNvPr id="2" name="Table 1"/>
          <p:cNvGraphicFramePr>
            <a:graphicFrameLocks noGrp="1"/>
          </p:cNvGraphicFramePr>
          <p:nvPr>
            <p:extLst>
              <p:ext uri="{D42A27DB-BD31-4B8C-83A1-F6EECF244321}">
                <p14:modId xmlns:p14="http://schemas.microsoft.com/office/powerpoint/2010/main" val="3204856440"/>
              </p:ext>
            </p:extLst>
          </p:nvPr>
        </p:nvGraphicFramePr>
        <p:xfrm>
          <a:off x="685800" y="1905000"/>
          <a:ext cx="7772400" cy="3474720"/>
        </p:xfrm>
        <a:graphic>
          <a:graphicData uri="http://schemas.openxmlformats.org/drawingml/2006/table">
            <a:tbl>
              <a:tblPr/>
              <a:tblGrid>
                <a:gridCol w="1409700">
                  <a:extLst>
                    <a:ext uri="{9D8B030D-6E8A-4147-A177-3AD203B41FA5}">
                      <a16:colId xmlns:a16="http://schemas.microsoft.com/office/drawing/2014/main" val="20000"/>
                    </a:ext>
                  </a:extLst>
                </a:gridCol>
                <a:gridCol w="6362700">
                  <a:extLst>
                    <a:ext uri="{9D8B030D-6E8A-4147-A177-3AD203B41FA5}">
                      <a16:colId xmlns:a16="http://schemas.microsoft.com/office/drawing/2014/main" val="20001"/>
                    </a:ext>
                  </a:extLst>
                </a:gridCol>
              </a:tblGrid>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ea typeface="ＭＳ Ｐゴシック" charset="0"/>
                          <a:cs typeface="Arial" charset="0"/>
                        </a:rPr>
                        <a:t>TABLE 6.2</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a:ea typeface="ＭＳ Ｐゴシック" charset="0"/>
                          <a:cs typeface="Arial"/>
                        </a:rPr>
                        <a:t>Deming's</a:t>
                      </a:r>
                      <a:r>
                        <a:rPr kumimoji="0" lang="en-US" sz="1800" b="0" i="0" u="none" strike="noStrike" cap="none" normalizeH="0" baseline="0" dirty="0">
                          <a:ln>
                            <a:noFill/>
                          </a:ln>
                          <a:solidFill>
                            <a:schemeClr val="tx1"/>
                          </a:solidFill>
                          <a:effectLst/>
                          <a:latin typeface="Arial" charset="0"/>
                          <a:ea typeface="ＭＳ Ｐゴシック" charset="0"/>
                          <a:cs typeface="Arial" charset="0"/>
                        </a:rPr>
                        <a:t> 14 Points for Implementing Quality Improvement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	Create consistency of purpose </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2.	Lead to promote change</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3.	Build quality into the product; stop depending on inspections to catch problems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r h="4587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4.	Build long-term relationships based on </a:t>
                      </a:r>
                      <a:r>
                        <a:rPr kumimoji="0" lang="en-US" sz="1800" b="1" i="0" u="none" strike="noStrike" cap="none" normalizeH="0" baseline="0" dirty="0">
                          <a:ln>
                            <a:noFill/>
                          </a:ln>
                          <a:solidFill>
                            <a:schemeClr val="tx1"/>
                          </a:solidFill>
                          <a:effectLst/>
                          <a:latin typeface="Arial" charset="0"/>
                          <a:ea typeface="ＭＳ Ｐゴシック" charset="0"/>
                          <a:cs typeface="Arial" charset="0"/>
                        </a:rPr>
                        <a:t>performance</a:t>
                      </a:r>
                      <a:r>
                        <a:rPr kumimoji="0" lang="en-US" sz="1800" b="0" i="0" u="none" strike="noStrike" cap="none" normalizeH="0" baseline="0" dirty="0">
                          <a:ln>
                            <a:noFill/>
                          </a:ln>
                          <a:solidFill>
                            <a:schemeClr val="tx1"/>
                          </a:solidFill>
                          <a:effectLst/>
                          <a:latin typeface="Arial" charset="0"/>
                          <a:ea typeface="ＭＳ Ｐゴシック" charset="0"/>
                          <a:cs typeface="Arial" charset="0"/>
                        </a:rPr>
                        <a:t> instead of awarding business on price</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5.	Continuously improve product, quality, and service</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5"/>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6.	Start training</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6"/>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7.	Emphasize leadership</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5405528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434975"/>
            <a:ext cx="7772400" cy="812800"/>
          </a:xfrm>
        </p:spPr>
        <p:txBody>
          <a:bodyPr/>
          <a:lstStyle/>
          <a:p>
            <a:r>
              <a:rPr lang="en-US" dirty="0">
                <a:latin typeface="Arial" charset="0"/>
                <a:cs typeface="Arial" charset="0"/>
              </a:rPr>
              <a:t>Deming</a:t>
            </a:r>
            <a:r>
              <a:rPr lang="en-AU" dirty="0">
                <a:latin typeface="Arial" charset="0"/>
                <a:cs typeface="Arial" charset="0"/>
              </a:rPr>
              <a:t>'</a:t>
            </a:r>
            <a:r>
              <a:rPr lang="en-US" dirty="0">
                <a:latin typeface="Arial" charset="0"/>
                <a:cs typeface="Arial" charset="0"/>
              </a:rPr>
              <a:t>s Fourteen Points</a:t>
            </a:r>
          </a:p>
        </p:txBody>
      </p:sp>
      <p:graphicFrame>
        <p:nvGraphicFramePr>
          <p:cNvPr id="2" name="Table 1"/>
          <p:cNvGraphicFramePr>
            <a:graphicFrameLocks noGrp="1"/>
          </p:cNvGraphicFramePr>
          <p:nvPr>
            <p:extLst>
              <p:ext uri="{D42A27DB-BD31-4B8C-83A1-F6EECF244321}">
                <p14:modId xmlns:p14="http://schemas.microsoft.com/office/powerpoint/2010/main" val="1362076320"/>
              </p:ext>
            </p:extLst>
          </p:nvPr>
        </p:nvGraphicFramePr>
        <p:xfrm>
          <a:off x="685800" y="1943100"/>
          <a:ext cx="7772400" cy="2926080"/>
        </p:xfrm>
        <a:graphic>
          <a:graphicData uri="http://schemas.openxmlformats.org/drawingml/2006/table">
            <a:tbl>
              <a:tblPr/>
              <a:tblGrid>
                <a:gridCol w="1409700">
                  <a:extLst>
                    <a:ext uri="{9D8B030D-6E8A-4147-A177-3AD203B41FA5}">
                      <a16:colId xmlns:a16="http://schemas.microsoft.com/office/drawing/2014/main" val="20000"/>
                    </a:ext>
                  </a:extLst>
                </a:gridCol>
                <a:gridCol w="6362700">
                  <a:extLst>
                    <a:ext uri="{9D8B030D-6E8A-4147-A177-3AD203B41FA5}">
                      <a16:colId xmlns:a16="http://schemas.microsoft.com/office/drawing/2014/main" val="20001"/>
                    </a:ext>
                  </a:extLst>
                </a:gridCol>
              </a:tblGrid>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ea typeface="ＭＳ Ｐゴシック" charset="0"/>
                          <a:cs typeface="Arial" charset="0"/>
                        </a:rPr>
                        <a:t>TABLE 6.2</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Deming's 14 Points for Implementing Quality Improvement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8.	Drive out fear</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9.	Break down barriers between departments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10.	Stop haranguing workers</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11.	Support, help, and improve</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12.	Remove barriers to pride in work</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5"/>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13.	Institute a vigorous program </a:t>
                      </a:r>
                      <a:r>
                        <a:rPr kumimoji="0" lang="en-US" sz="1800" b="1" i="0" u="none" strike="noStrike" cap="none" normalizeH="0" baseline="0" dirty="0">
                          <a:ln>
                            <a:noFill/>
                          </a:ln>
                          <a:solidFill>
                            <a:schemeClr val="tx1"/>
                          </a:solidFill>
                          <a:effectLst/>
                          <a:latin typeface="Arial" charset="0"/>
                          <a:ea typeface="ＭＳ Ｐゴシック" charset="0"/>
                          <a:cs typeface="Arial" charset="0"/>
                        </a:rPr>
                        <a:t>of education and self-improvement</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6"/>
                  </a:ext>
                </a:extLst>
              </a:tr>
              <a:tr h="293688">
                <a:tc gridSpan="2">
                  <a:txBody>
                    <a:bodyPr/>
                    <a:lstStyle/>
                    <a:p>
                      <a:pPr marL="355600" marR="0" lvl="0" indent="-35560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ＭＳ Ｐゴシック" charset="0"/>
                          <a:cs typeface="Arial" charset="0"/>
                        </a:rPr>
                        <a:t>14.	Put everyone in the company to work on the transformation</a:t>
                      </a:r>
                    </a:p>
                  </a:txBody>
                  <a:tcPr horzOverflow="overflow">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5548713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2/3*#ppt_w"/>
                                          </p:val>
                                        </p:tav>
                                        <p:tav tm="100000">
                                          <p:val>
                                            <p:strVal val="#ppt_w"/>
                                          </p:val>
                                        </p:tav>
                                      </p:tavLst>
                                    </p:anim>
                                    <p:anim calcmode="lin" valueType="num">
                                      <p:cBhvr>
                                        <p:cTn id="8" dur="1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nchorCtr="1"/>
          <a:lstStyle/>
          <a:p>
            <a:r>
              <a:rPr lang="en-US" dirty="0">
                <a:latin typeface="Arial" charset="0"/>
                <a:cs typeface="Arial" charset="0"/>
              </a:rPr>
              <a:t>Outline</a:t>
            </a:r>
          </a:p>
        </p:txBody>
      </p:sp>
      <p:sp>
        <p:nvSpPr>
          <p:cNvPr id="2" name="TextBox 1"/>
          <p:cNvSpPr txBox="1">
            <a:spLocks noChangeArrowheads="1"/>
          </p:cNvSpPr>
          <p:nvPr/>
        </p:nvSpPr>
        <p:spPr bwMode="auto">
          <a:xfrm>
            <a:off x="1066800" y="1938103"/>
            <a:ext cx="5391150" cy="3529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444500" indent="-444500" defTabSz="836613">
              <a:defRPr>
                <a:solidFill>
                  <a:schemeClr val="tx1"/>
                </a:solidFill>
                <a:latin typeface="Calibri" charset="0"/>
                <a:ea typeface="ＭＳ Ｐゴシック" charset="0"/>
                <a:cs typeface="Arial" charset="0"/>
              </a:defRPr>
            </a:lvl1pPr>
            <a:lvl2pPr marL="742950" indent="-285750" defTabSz="836613">
              <a:defRPr>
                <a:solidFill>
                  <a:schemeClr val="tx1"/>
                </a:solidFill>
                <a:latin typeface="Calibri" charset="0"/>
                <a:ea typeface="Arial" charset="0"/>
                <a:cs typeface="Arial" charset="0"/>
              </a:defRPr>
            </a:lvl2pPr>
            <a:lvl3pPr marL="1143000" indent="-228600" defTabSz="836613">
              <a:defRPr>
                <a:solidFill>
                  <a:schemeClr val="tx1"/>
                </a:solidFill>
                <a:latin typeface="Calibri" charset="0"/>
                <a:ea typeface="Arial" charset="0"/>
                <a:cs typeface="Arial" charset="0"/>
              </a:defRPr>
            </a:lvl3pPr>
            <a:lvl4pPr marL="1600200" indent="-228600" defTabSz="836613">
              <a:defRPr>
                <a:solidFill>
                  <a:schemeClr val="tx1"/>
                </a:solidFill>
                <a:latin typeface="Calibri" charset="0"/>
                <a:ea typeface="Arial" charset="0"/>
                <a:cs typeface="Arial" charset="0"/>
              </a:defRPr>
            </a:lvl4pPr>
            <a:lvl5pPr marL="2057400" indent="-228600" defTabSz="836613">
              <a:defRPr>
                <a:solidFill>
                  <a:schemeClr val="tx1"/>
                </a:solidFill>
                <a:latin typeface="Calibri" charset="0"/>
                <a:ea typeface="Arial" charset="0"/>
                <a:cs typeface="Arial" charset="0"/>
              </a:defRPr>
            </a:lvl5pPr>
            <a:lvl6pPr marL="2514600" indent="-228600" defTabSz="836613" fontAlgn="base">
              <a:spcBef>
                <a:spcPct val="0"/>
              </a:spcBef>
              <a:spcAft>
                <a:spcPct val="0"/>
              </a:spcAft>
              <a:defRPr>
                <a:solidFill>
                  <a:schemeClr val="tx1"/>
                </a:solidFill>
                <a:latin typeface="Calibri" charset="0"/>
                <a:ea typeface="Arial" charset="0"/>
                <a:cs typeface="Arial" charset="0"/>
              </a:defRPr>
            </a:lvl6pPr>
            <a:lvl7pPr marL="2971800" indent="-228600" defTabSz="836613" fontAlgn="base">
              <a:spcBef>
                <a:spcPct val="0"/>
              </a:spcBef>
              <a:spcAft>
                <a:spcPct val="0"/>
              </a:spcAft>
              <a:defRPr>
                <a:solidFill>
                  <a:schemeClr val="tx1"/>
                </a:solidFill>
                <a:latin typeface="Calibri" charset="0"/>
                <a:ea typeface="Arial" charset="0"/>
                <a:cs typeface="Arial" charset="0"/>
              </a:defRPr>
            </a:lvl7pPr>
            <a:lvl8pPr marL="3429000" indent="-228600" defTabSz="836613" fontAlgn="base">
              <a:spcBef>
                <a:spcPct val="0"/>
              </a:spcBef>
              <a:spcAft>
                <a:spcPct val="0"/>
              </a:spcAft>
              <a:defRPr>
                <a:solidFill>
                  <a:schemeClr val="tx1"/>
                </a:solidFill>
                <a:latin typeface="Calibri" charset="0"/>
                <a:ea typeface="Arial" charset="0"/>
                <a:cs typeface="Arial" charset="0"/>
              </a:defRPr>
            </a:lvl8pPr>
            <a:lvl9pPr marL="3886200" indent="-228600" defTabSz="836613" fontAlgn="base">
              <a:spcBef>
                <a:spcPct val="0"/>
              </a:spcBef>
              <a:spcAft>
                <a:spcPct val="0"/>
              </a:spcAft>
              <a:defRPr>
                <a:solidFill>
                  <a:schemeClr val="tx1"/>
                </a:solidFill>
                <a:latin typeface="Calibri" charset="0"/>
                <a:ea typeface="Arial" charset="0"/>
                <a:cs typeface="Arial" charset="0"/>
              </a:defRPr>
            </a:lvl9pPr>
          </a:lstStyle>
          <a:p>
            <a:pPr>
              <a:lnSpc>
                <a:spcPct val="90000"/>
              </a:lnSpc>
              <a:spcAft>
                <a:spcPts val="1200"/>
              </a:spcAft>
              <a:buClr>
                <a:srgbClr val="BF0922"/>
              </a:buClr>
              <a:buSzPct val="60000"/>
              <a:buFont typeface="Lucida Grande" charset="0"/>
              <a:buChar char="►"/>
            </a:pPr>
            <a:r>
              <a:rPr lang="en-US" sz="3200" dirty="0">
                <a:latin typeface="Arial" charset="0"/>
              </a:rPr>
              <a:t>Quality and Strategy</a:t>
            </a:r>
          </a:p>
          <a:p>
            <a:pPr>
              <a:lnSpc>
                <a:spcPct val="90000"/>
              </a:lnSpc>
              <a:spcAft>
                <a:spcPts val="1200"/>
              </a:spcAft>
              <a:buClr>
                <a:srgbClr val="BF0922"/>
              </a:buClr>
              <a:buSzPct val="60000"/>
              <a:buFont typeface="Lucida Grande" charset="0"/>
              <a:buChar char="►"/>
            </a:pPr>
            <a:r>
              <a:rPr lang="en-US" sz="3200" dirty="0">
                <a:latin typeface="Arial" charset="0"/>
              </a:rPr>
              <a:t>Defining Quality</a:t>
            </a:r>
          </a:p>
          <a:p>
            <a:pPr>
              <a:lnSpc>
                <a:spcPct val="90000"/>
              </a:lnSpc>
              <a:spcAft>
                <a:spcPts val="1200"/>
              </a:spcAft>
              <a:buClr>
                <a:srgbClr val="BF0922"/>
              </a:buClr>
              <a:buSzPct val="60000"/>
              <a:buFont typeface="Lucida Grande" charset="0"/>
              <a:buChar char="►"/>
            </a:pPr>
            <a:r>
              <a:rPr lang="en-US" sz="3200" dirty="0">
                <a:latin typeface="Arial" charset="0"/>
              </a:rPr>
              <a:t>Total Quality Management</a:t>
            </a:r>
          </a:p>
          <a:p>
            <a:pPr>
              <a:lnSpc>
                <a:spcPct val="90000"/>
              </a:lnSpc>
              <a:spcAft>
                <a:spcPts val="1200"/>
              </a:spcAft>
              <a:buClr>
                <a:srgbClr val="BF0922"/>
              </a:buClr>
              <a:buSzPct val="60000"/>
              <a:buFont typeface="Lucida Grande" charset="0"/>
              <a:buChar char="►"/>
            </a:pPr>
            <a:r>
              <a:rPr lang="en-US" sz="3200" dirty="0">
                <a:latin typeface="Arial" charset="0"/>
              </a:rPr>
              <a:t>Tools of TQM</a:t>
            </a:r>
          </a:p>
          <a:p>
            <a:pPr>
              <a:lnSpc>
                <a:spcPct val="90000"/>
              </a:lnSpc>
              <a:spcAft>
                <a:spcPts val="1200"/>
              </a:spcAft>
              <a:buClr>
                <a:srgbClr val="BF0922"/>
              </a:buClr>
              <a:buSzPct val="60000"/>
              <a:buFont typeface="Lucida Grande" charset="0"/>
              <a:buChar char="►"/>
            </a:pPr>
            <a:r>
              <a:rPr lang="en-US" sz="3200" dirty="0">
                <a:latin typeface="Arial" charset="0"/>
              </a:rPr>
              <a:t>The Role of Inspection</a:t>
            </a:r>
          </a:p>
          <a:p>
            <a:pPr>
              <a:lnSpc>
                <a:spcPct val="90000"/>
              </a:lnSpc>
              <a:spcAft>
                <a:spcPts val="1200"/>
              </a:spcAft>
              <a:buClr>
                <a:srgbClr val="BF0922"/>
              </a:buClr>
              <a:buSzPct val="60000"/>
              <a:buFont typeface="Lucida Grande" charset="0"/>
              <a:buChar char="►"/>
            </a:pPr>
            <a:r>
              <a:rPr lang="en-US" sz="3200" dirty="0">
                <a:latin typeface="Arial" charset="0"/>
              </a:rPr>
              <a:t>TQM in Services</a:t>
            </a:r>
          </a:p>
        </p:txBody>
      </p:sp>
    </p:spTree>
    <p:extLst>
      <p:ext uri="{BB962C8B-B14F-4D97-AF65-F5344CB8AC3E}">
        <p14:creationId xmlns:p14="http://schemas.microsoft.com/office/powerpoint/2010/main" val="220308332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447675"/>
            <a:ext cx="7772400" cy="1028700"/>
          </a:xfrm>
        </p:spPr>
        <p:txBody>
          <a:bodyPr/>
          <a:lstStyle/>
          <a:p>
            <a:r>
              <a:rPr lang="en-US" dirty="0">
                <a:latin typeface="Arial" charset="0"/>
                <a:cs typeface="Arial" charset="0"/>
              </a:rPr>
              <a:t>Seven Concepts of TQM</a:t>
            </a:r>
          </a:p>
        </p:txBody>
      </p:sp>
      <p:sp>
        <p:nvSpPr>
          <p:cNvPr id="50178" name="Rectangle 3"/>
          <p:cNvSpPr>
            <a:spLocks noGrp="1" noChangeArrowheads="1"/>
          </p:cNvSpPr>
          <p:nvPr>
            <p:ph type="body" idx="1"/>
          </p:nvPr>
        </p:nvSpPr>
        <p:spPr>
          <a:xfrm>
            <a:off x="1562100" y="1646238"/>
            <a:ext cx="6019800" cy="4468812"/>
          </a:xfrm>
        </p:spPr>
        <p:txBody>
          <a:bodyPr/>
          <a:lstStyle/>
          <a:p>
            <a:pPr marL="609600" indent="-609600">
              <a:buClr>
                <a:schemeClr val="tx1"/>
              </a:buClr>
              <a:buFont typeface="+mj-lt"/>
              <a:buAutoNum type="arabicParenR"/>
            </a:pPr>
            <a:r>
              <a:rPr lang="en-US" dirty="0">
                <a:latin typeface="Arial" charset="0"/>
                <a:cs typeface="Arial" charset="0"/>
              </a:rPr>
              <a:t>Continuous improvement</a:t>
            </a:r>
          </a:p>
          <a:p>
            <a:pPr marL="609600" indent="-609600">
              <a:buClr>
                <a:schemeClr val="tx1"/>
              </a:buClr>
              <a:buFont typeface="+mj-lt"/>
              <a:buAutoNum type="arabicParenR"/>
            </a:pPr>
            <a:r>
              <a:rPr lang="en-US" dirty="0">
                <a:latin typeface="Arial" charset="0"/>
                <a:cs typeface="Arial" charset="0"/>
              </a:rPr>
              <a:t>Six Sigma</a:t>
            </a:r>
          </a:p>
          <a:p>
            <a:pPr marL="609600" indent="-609600">
              <a:buClr>
                <a:schemeClr val="tx1"/>
              </a:buClr>
              <a:buFont typeface="+mj-lt"/>
              <a:buAutoNum type="arabicParenR"/>
            </a:pPr>
            <a:r>
              <a:rPr lang="en-US" dirty="0">
                <a:latin typeface="Arial" charset="0"/>
                <a:cs typeface="Arial" charset="0"/>
              </a:rPr>
              <a:t>Employee empowerment</a:t>
            </a:r>
          </a:p>
          <a:p>
            <a:pPr marL="609600" indent="-609600">
              <a:buClr>
                <a:schemeClr val="tx1"/>
              </a:buClr>
              <a:buFont typeface="+mj-lt"/>
              <a:buAutoNum type="arabicParenR"/>
            </a:pPr>
            <a:r>
              <a:rPr lang="en-US" dirty="0">
                <a:latin typeface="Arial" charset="0"/>
                <a:cs typeface="Arial" charset="0"/>
              </a:rPr>
              <a:t>Benchmarking</a:t>
            </a:r>
          </a:p>
          <a:p>
            <a:pPr marL="609600" indent="-609600">
              <a:buClr>
                <a:schemeClr val="tx1"/>
              </a:buClr>
              <a:buFont typeface="+mj-lt"/>
              <a:buAutoNum type="arabicParenR"/>
            </a:pPr>
            <a:r>
              <a:rPr lang="en-US" dirty="0">
                <a:latin typeface="Arial" charset="0"/>
                <a:cs typeface="Arial" charset="0"/>
              </a:rPr>
              <a:t>Just-in-time (JIT)</a:t>
            </a:r>
          </a:p>
          <a:p>
            <a:pPr marL="609600" indent="-609600">
              <a:buClr>
                <a:schemeClr val="tx1"/>
              </a:buClr>
              <a:buFont typeface="+mj-lt"/>
              <a:buAutoNum type="arabicParenR"/>
            </a:pPr>
            <a:r>
              <a:rPr lang="en-US" dirty="0">
                <a:latin typeface="Arial" charset="0"/>
                <a:cs typeface="Arial" charset="0"/>
              </a:rPr>
              <a:t>Taguchi concepts</a:t>
            </a:r>
          </a:p>
          <a:p>
            <a:pPr marL="609600" indent="-609600">
              <a:buClr>
                <a:schemeClr val="tx1"/>
              </a:buClr>
              <a:buFont typeface="+mj-lt"/>
              <a:buAutoNum type="arabicParenR"/>
            </a:pPr>
            <a:r>
              <a:rPr lang="en-US" dirty="0">
                <a:latin typeface="Arial" charset="0"/>
                <a:cs typeface="Arial" charset="0"/>
              </a:rPr>
              <a:t>Knowledge of TQM tools</a:t>
            </a:r>
          </a:p>
        </p:txBody>
      </p:sp>
    </p:spTree>
    <p:extLst>
      <p:ext uri="{BB962C8B-B14F-4D97-AF65-F5344CB8AC3E}">
        <p14:creationId xmlns:p14="http://schemas.microsoft.com/office/powerpoint/2010/main" val="645189315"/>
      </p:ext>
    </p:extLst>
  </p:cSld>
  <p:clrMapOvr>
    <a:masterClrMapping/>
  </p:clrMapOvr>
  <p:transition>
    <p:pull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98500" y="520700"/>
            <a:ext cx="7772400" cy="977900"/>
          </a:xfrm>
        </p:spPr>
        <p:txBody>
          <a:bodyPr/>
          <a:lstStyle/>
          <a:p>
            <a:r>
              <a:rPr lang="en-US" dirty="0">
                <a:latin typeface="Arial" charset="0"/>
                <a:cs typeface="Arial" charset="0"/>
              </a:rPr>
              <a:t>Continuous Improvement</a:t>
            </a:r>
          </a:p>
        </p:txBody>
      </p:sp>
      <p:sp>
        <p:nvSpPr>
          <p:cNvPr id="60419" name="Rectangle 3"/>
          <p:cNvSpPr>
            <a:spLocks noChangeArrowheads="1"/>
          </p:cNvSpPr>
          <p:nvPr/>
        </p:nvSpPr>
        <p:spPr bwMode="auto">
          <a:xfrm>
            <a:off x="644525" y="2003425"/>
            <a:ext cx="7885113" cy="2709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3200" dirty="0">
                <a:solidFill>
                  <a:srgbClr val="FF0000"/>
                </a:solidFill>
              </a:rPr>
              <a:t>Never-ending process of continuous improvement </a:t>
            </a:r>
          </a:p>
          <a:p>
            <a:pPr marL="444500" indent="-444500">
              <a:lnSpc>
                <a:spcPct val="90000"/>
              </a:lnSpc>
              <a:spcAft>
                <a:spcPct val="40000"/>
              </a:spcAft>
              <a:buClr>
                <a:srgbClr val="BF0922"/>
              </a:buClr>
              <a:buSzPct val="60000"/>
              <a:buFont typeface="Lucida Grande" charset="0"/>
              <a:buChar char="►"/>
            </a:pPr>
            <a:r>
              <a:rPr lang="en-US" sz="3200" dirty="0"/>
              <a:t>Covers people, equipment, suppliers, materials, procedures</a:t>
            </a:r>
          </a:p>
          <a:p>
            <a:pPr marL="444500" indent="-444500">
              <a:lnSpc>
                <a:spcPct val="90000"/>
              </a:lnSpc>
              <a:spcAft>
                <a:spcPct val="40000"/>
              </a:spcAft>
              <a:buClr>
                <a:srgbClr val="BF0922"/>
              </a:buClr>
              <a:buSzPct val="60000"/>
              <a:buFont typeface="Lucida Grande" charset="0"/>
              <a:buChar char="►"/>
            </a:pPr>
            <a:r>
              <a:rPr lang="en-US" sz="3200" dirty="0">
                <a:solidFill>
                  <a:srgbClr val="FF0000"/>
                </a:solidFill>
              </a:rPr>
              <a:t>Every operation </a:t>
            </a:r>
            <a:r>
              <a:rPr lang="en-US" sz="3200" dirty="0"/>
              <a:t>can be improved</a:t>
            </a:r>
          </a:p>
        </p:txBody>
      </p:sp>
    </p:spTree>
    <p:extLst>
      <p:ext uri="{BB962C8B-B14F-4D97-AF65-F5344CB8AC3E}">
        <p14:creationId xmlns:p14="http://schemas.microsoft.com/office/powerpoint/2010/main" val="218357556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0419"/>
                                        </p:tgtEl>
                                        <p:attrNameLst>
                                          <p:attrName>style.visibility</p:attrName>
                                        </p:attrNameLst>
                                      </p:cBhvr>
                                      <p:to>
                                        <p:strVal val="visible"/>
                                      </p:to>
                                    </p:set>
                                    <p:animEffect transition="in" filter="strips(downRight)">
                                      <p:cBhvr>
                                        <p:cTn id="7" dur="10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98" name="Group 34"/>
          <p:cNvGrpSpPr>
            <a:grpSpLocks/>
          </p:cNvGrpSpPr>
          <p:nvPr/>
        </p:nvGrpSpPr>
        <p:grpSpPr bwMode="auto">
          <a:xfrm>
            <a:off x="2027238" y="1374775"/>
            <a:ext cx="2514600" cy="2457450"/>
            <a:chOff x="1277" y="1018"/>
            <a:chExt cx="1584" cy="1548"/>
          </a:xfrm>
        </p:grpSpPr>
        <p:sp>
          <p:nvSpPr>
            <p:cNvPr id="62473" name="Freeform 9"/>
            <p:cNvSpPr>
              <a:spLocks/>
            </p:cNvSpPr>
            <p:nvPr/>
          </p:nvSpPr>
          <p:spPr bwMode="auto">
            <a:xfrm>
              <a:off x="1277" y="1018"/>
              <a:ext cx="1584" cy="1548"/>
            </a:xfrm>
            <a:custGeom>
              <a:avLst/>
              <a:gdLst>
                <a:gd name="T0" fmla="*/ 0 w 1584"/>
                <a:gd name="T1" fmla="*/ 1548 h 1548"/>
                <a:gd name="T2" fmla="*/ 1584 w 1584"/>
                <a:gd name="T3" fmla="*/ 1548 h 1548"/>
                <a:gd name="T4" fmla="*/ 1584 w 1584"/>
                <a:gd name="T5" fmla="*/ 0 h 1548"/>
                <a:gd name="T6" fmla="*/ 1488 w 1584"/>
                <a:gd name="T7" fmla="*/ 9 h 1548"/>
                <a:gd name="T8" fmla="*/ 1357 w 1584"/>
                <a:gd name="T9" fmla="*/ 19 h 1548"/>
                <a:gd name="T10" fmla="*/ 1235 w 1584"/>
                <a:gd name="T11" fmla="*/ 41 h 1548"/>
                <a:gd name="T12" fmla="*/ 1094 w 1584"/>
                <a:gd name="T13" fmla="*/ 80 h 1548"/>
                <a:gd name="T14" fmla="*/ 944 w 1584"/>
                <a:gd name="T15" fmla="*/ 131 h 1548"/>
                <a:gd name="T16" fmla="*/ 822 w 1584"/>
                <a:gd name="T17" fmla="*/ 192 h 1548"/>
                <a:gd name="T18" fmla="*/ 704 w 1584"/>
                <a:gd name="T19" fmla="*/ 259 h 1548"/>
                <a:gd name="T20" fmla="*/ 576 w 1584"/>
                <a:gd name="T21" fmla="*/ 358 h 1548"/>
                <a:gd name="T22" fmla="*/ 470 w 1584"/>
                <a:gd name="T23" fmla="*/ 441 h 1548"/>
                <a:gd name="T24" fmla="*/ 377 w 1584"/>
                <a:gd name="T25" fmla="*/ 550 h 1548"/>
                <a:gd name="T26" fmla="*/ 301 w 1584"/>
                <a:gd name="T27" fmla="*/ 633 h 1548"/>
                <a:gd name="T28" fmla="*/ 237 w 1584"/>
                <a:gd name="T29" fmla="*/ 732 h 1548"/>
                <a:gd name="T30" fmla="*/ 179 w 1584"/>
                <a:gd name="T31" fmla="*/ 838 h 1548"/>
                <a:gd name="T32" fmla="*/ 128 w 1584"/>
                <a:gd name="T33" fmla="*/ 947 h 1548"/>
                <a:gd name="T34" fmla="*/ 77 w 1584"/>
                <a:gd name="T35" fmla="*/ 1088 h 1548"/>
                <a:gd name="T36" fmla="*/ 38 w 1584"/>
                <a:gd name="T37" fmla="*/ 1200 h 1548"/>
                <a:gd name="T38" fmla="*/ 16 w 1584"/>
                <a:gd name="T39" fmla="*/ 1344 h 1548"/>
                <a:gd name="T40" fmla="*/ 0 w 1584"/>
                <a:gd name="T41" fmla="*/ 1443 h 1548"/>
                <a:gd name="T42" fmla="*/ 0 w 1584"/>
                <a:gd name="T43" fmla="*/ 1548 h 1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4" h="1548">
                  <a:moveTo>
                    <a:pt x="0" y="1548"/>
                  </a:moveTo>
                  <a:lnTo>
                    <a:pt x="1584" y="1548"/>
                  </a:lnTo>
                  <a:lnTo>
                    <a:pt x="1584" y="0"/>
                  </a:lnTo>
                  <a:lnTo>
                    <a:pt x="1488" y="9"/>
                  </a:lnTo>
                  <a:lnTo>
                    <a:pt x="1357" y="19"/>
                  </a:lnTo>
                  <a:lnTo>
                    <a:pt x="1235" y="41"/>
                  </a:lnTo>
                  <a:lnTo>
                    <a:pt x="1094" y="80"/>
                  </a:lnTo>
                  <a:lnTo>
                    <a:pt x="944" y="131"/>
                  </a:lnTo>
                  <a:lnTo>
                    <a:pt x="822" y="192"/>
                  </a:lnTo>
                  <a:lnTo>
                    <a:pt x="704" y="259"/>
                  </a:lnTo>
                  <a:lnTo>
                    <a:pt x="576" y="358"/>
                  </a:lnTo>
                  <a:lnTo>
                    <a:pt x="470" y="441"/>
                  </a:lnTo>
                  <a:lnTo>
                    <a:pt x="377" y="550"/>
                  </a:lnTo>
                  <a:lnTo>
                    <a:pt x="301" y="633"/>
                  </a:lnTo>
                  <a:lnTo>
                    <a:pt x="237" y="732"/>
                  </a:lnTo>
                  <a:lnTo>
                    <a:pt x="179" y="838"/>
                  </a:lnTo>
                  <a:lnTo>
                    <a:pt x="128" y="947"/>
                  </a:lnTo>
                  <a:lnTo>
                    <a:pt x="77" y="1088"/>
                  </a:lnTo>
                  <a:lnTo>
                    <a:pt x="38" y="1200"/>
                  </a:lnTo>
                  <a:lnTo>
                    <a:pt x="16" y="1344"/>
                  </a:lnTo>
                  <a:lnTo>
                    <a:pt x="0" y="1443"/>
                  </a:lnTo>
                  <a:lnTo>
                    <a:pt x="0" y="1548"/>
                  </a:lnTo>
                  <a:close/>
                </a:path>
              </a:pathLst>
            </a:custGeom>
            <a:solidFill>
              <a:schemeClr val="bg2">
                <a:lumMod val="90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54302" name="Rectangle 10"/>
            <p:cNvSpPr>
              <a:spLocks noChangeArrowheads="1"/>
            </p:cNvSpPr>
            <p:nvPr/>
          </p:nvSpPr>
          <p:spPr bwMode="auto">
            <a:xfrm>
              <a:off x="1761" y="1587"/>
              <a:ext cx="968" cy="6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spcBef>
                  <a:spcPct val="25000"/>
                </a:spcBef>
              </a:pPr>
              <a:r>
                <a:rPr lang="en-US" b="1" dirty="0"/>
                <a:t>4. Act</a:t>
              </a:r>
            </a:p>
            <a:p>
              <a:pPr algn="ctr">
                <a:lnSpc>
                  <a:spcPct val="85000"/>
                </a:lnSpc>
                <a:spcBef>
                  <a:spcPct val="25000"/>
                </a:spcBef>
              </a:pPr>
              <a:r>
                <a:rPr lang="en-US" dirty="0"/>
                <a:t>Implement the plan, document</a:t>
              </a:r>
            </a:p>
          </p:txBody>
        </p:sp>
      </p:grpSp>
      <p:grpSp>
        <p:nvGrpSpPr>
          <p:cNvPr id="62466" name="Group 2"/>
          <p:cNvGrpSpPr>
            <a:grpSpLocks/>
          </p:cNvGrpSpPr>
          <p:nvPr/>
        </p:nvGrpSpPr>
        <p:grpSpPr bwMode="auto">
          <a:xfrm>
            <a:off x="4552950" y="3852863"/>
            <a:ext cx="2446338" cy="2424112"/>
            <a:chOff x="2868" y="2579"/>
            <a:chExt cx="1541" cy="1527"/>
          </a:xfrm>
        </p:grpSpPr>
        <p:sp>
          <p:nvSpPr>
            <p:cNvPr id="62467" name="Freeform 3"/>
            <p:cNvSpPr>
              <a:spLocks/>
            </p:cNvSpPr>
            <p:nvPr/>
          </p:nvSpPr>
          <p:spPr bwMode="auto">
            <a:xfrm flipH="1" flipV="1">
              <a:off x="2868" y="2579"/>
              <a:ext cx="1541" cy="1527"/>
            </a:xfrm>
            <a:custGeom>
              <a:avLst/>
              <a:gdLst>
                <a:gd name="T0" fmla="*/ 0 w 1584"/>
                <a:gd name="T1" fmla="*/ 1548 h 1548"/>
                <a:gd name="T2" fmla="*/ 1584 w 1584"/>
                <a:gd name="T3" fmla="*/ 1548 h 1548"/>
                <a:gd name="T4" fmla="*/ 1584 w 1584"/>
                <a:gd name="T5" fmla="*/ 0 h 1548"/>
                <a:gd name="T6" fmla="*/ 1488 w 1584"/>
                <a:gd name="T7" fmla="*/ 9 h 1548"/>
                <a:gd name="T8" fmla="*/ 1357 w 1584"/>
                <a:gd name="T9" fmla="*/ 19 h 1548"/>
                <a:gd name="T10" fmla="*/ 1235 w 1584"/>
                <a:gd name="T11" fmla="*/ 41 h 1548"/>
                <a:gd name="T12" fmla="*/ 1094 w 1584"/>
                <a:gd name="T13" fmla="*/ 80 h 1548"/>
                <a:gd name="T14" fmla="*/ 944 w 1584"/>
                <a:gd name="T15" fmla="*/ 131 h 1548"/>
                <a:gd name="T16" fmla="*/ 822 w 1584"/>
                <a:gd name="T17" fmla="*/ 192 h 1548"/>
                <a:gd name="T18" fmla="*/ 704 w 1584"/>
                <a:gd name="T19" fmla="*/ 259 h 1548"/>
                <a:gd name="T20" fmla="*/ 576 w 1584"/>
                <a:gd name="T21" fmla="*/ 358 h 1548"/>
                <a:gd name="T22" fmla="*/ 470 w 1584"/>
                <a:gd name="T23" fmla="*/ 441 h 1548"/>
                <a:gd name="T24" fmla="*/ 377 w 1584"/>
                <a:gd name="T25" fmla="*/ 550 h 1548"/>
                <a:gd name="T26" fmla="*/ 301 w 1584"/>
                <a:gd name="T27" fmla="*/ 633 h 1548"/>
                <a:gd name="T28" fmla="*/ 237 w 1584"/>
                <a:gd name="T29" fmla="*/ 732 h 1548"/>
                <a:gd name="T30" fmla="*/ 179 w 1584"/>
                <a:gd name="T31" fmla="*/ 838 h 1548"/>
                <a:gd name="T32" fmla="*/ 128 w 1584"/>
                <a:gd name="T33" fmla="*/ 947 h 1548"/>
                <a:gd name="T34" fmla="*/ 77 w 1584"/>
                <a:gd name="T35" fmla="*/ 1088 h 1548"/>
                <a:gd name="T36" fmla="*/ 38 w 1584"/>
                <a:gd name="T37" fmla="*/ 1200 h 1548"/>
                <a:gd name="T38" fmla="*/ 16 w 1584"/>
                <a:gd name="T39" fmla="*/ 1344 h 1548"/>
                <a:gd name="T40" fmla="*/ 0 w 1584"/>
                <a:gd name="T41" fmla="*/ 1443 h 1548"/>
                <a:gd name="T42" fmla="*/ 0 w 1584"/>
                <a:gd name="T43" fmla="*/ 1548 h 1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4" h="1548">
                  <a:moveTo>
                    <a:pt x="0" y="1548"/>
                  </a:moveTo>
                  <a:lnTo>
                    <a:pt x="1584" y="1548"/>
                  </a:lnTo>
                  <a:lnTo>
                    <a:pt x="1584" y="0"/>
                  </a:lnTo>
                  <a:lnTo>
                    <a:pt x="1488" y="9"/>
                  </a:lnTo>
                  <a:lnTo>
                    <a:pt x="1357" y="19"/>
                  </a:lnTo>
                  <a:lnTo>
                    <a:pt x="1235" y="41"/>
                  </a:lnTo>
                  <a:lnTo>
                    <a:pt x="1094" y="80"/>
                  </a:lnTo>
                  <a:lnTo>
                    <a:pt x="944" y="131"/>
                  </a:lnTo>
                  <a:lnTo>
                    <a:pt x="822" y="192"/>
                  </a:lnTo>
                  <a:lnTo>
                    <a:pt x="704" y="259"/>
                  </a:lnTo>
                  <a:lnTo>
                    <a:pt x="576" y="358"/>
                  </a:lnTo>
                  <a:lnTo>
                    <a:pt x="470" y="441"/>
                  </a:lnTo>
                  <a:lnTo>
                    <a:pt x="377" y="550"/>
                  </a:lnTo>
                  <a:lnTo>
                    <a:pt x="301" y="633"/>
                  </a:lnTo>
                  <a:lnTo>
                    <a:pt x="237" y="732"/>
                  </a:lnTo>
                  <a:lnTo>
                    <a:pt x="179" y="838"/>
                  </a:lnTo>
                  <a:lnTo>
                    <a:pt x="128" y="947"/>
                  </a:lnTo>
                  <a:lnTo>
                    <a:pt x="77" y="1088"/>
                  </a:lnTo>
                  <a:lnTo>
                    <a:pt x="38" y="1200"/>
                  </a:lnTo>
                  <a:lnTo>
                    <a:pt x="16" y="1344"/>
                  </a:lnTo>
                  <a:lnTo>
                    <a:pt x="0" y="1443"/>
                  </a:lnTo>
                  <a:lnTo>
                    <a:pt x="0" y="1548"/>
                  </a:lnTo>
                  <a:close/>
                </a:path>
              </a:pathLst>
            </a:custGeom>
            <a:solidFill>
              <a:schemeClr val="accent3"/>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54300" name="Rectangle 4"/>
            <p:cNvSpPr>
              <a:spLocks noChangeArrowheads="1"/>
            </p:cNvSpPr>
            <p:nvPr/>
          </p:nvSpPr>
          <p:spPr bwMode="auto">
            <a:xfrm>
              <a:off x="2918" y="2800"/>
              <a:ext cx="927" cy="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spcBef>
                  <a:spcPct val="25000"/>
                </a:spcBef>
              </a:pPr>
              <a:r>
                <a:rPr lang="en-US" b="1" dirty="0"/>
                <a:t>2. Do</a:t>
              </a:r>
            </a:p>
            <a:p>
              <a:pPr algn="ctr">
                <a:lnSpc>
                  <a:spcPct val="85000"/>
                </a:lnSpc>
                <a:spcBef>
                  <a:spcPct val="25000"/>
                </a:spcBef>
              </a:pPr>
              <a:r>
                <a:rPr lang="en-US" dirty="0"/>
                <a:t>Test the plan</a:t>
              </a:r>
            </a:p>
          </p:txBody>
        </p:sp>
      </p:grpSp>
      <p:grpSp>
        <p:nvGrpSpPr>
          <p:cNvPr id="62469" name="Group 5"/>
          <p:cNvGrpSpPr>
            <a:grpSpLocks/>
          </p:cNvGrpSpPr>
          <p:nvPr/>
        </p:nvGrpSpPr>
        <p:grpSpPr bwMode="auto">
          <a:xfrm>
            <a:off x="2043113" y="3835400"/>
            <a:ext cx="2527300" cy="2457450"/>
            <a:chOff x="1287" y="2568"/>
            <a:chExt cx="1592" cy="1548"/>
          </a:xfrm>
        </p:grpSpPr>
        <p:sp>
          <p:nvSpPr>
            <p:cNvPr id="54297" name="Freeform 6"/>
            <p:cNvSpPr>
              <a:spLocks/>
            </p:cNvSpPr>
            <p:nvPr/>
          </p:nvSpPr>
          <p:spPr bwMode="auto">
            <a:xfrm flipV="1">
              <a:off x="1287" y="2568"/>
              <a:ext cx="1592" cy="1548"/>
            </a:xfrm>
            <a:custGeom>
              <a:avLst/>
              <a:gdLst>
                <a:gd name="T0" fmla="*/ 0 w 1584"/>
                <a:gd name="T1" fmla="*/ 1548 h 1548"/>
                <a:gd name="T2" fmla="*/ 1592 w 1584"/>
                <a:gd name="T3" fmla="*/ 1548 h 1548"/>
                <a:gd name="T4" fmla="*/ 1592 w 1584"/>
                <a:gd name="T5" fmla="*/ 0 h 1548"/>
                <a:gd name="T6" fmla="*/ 1496 w 1584"/>
                <a:gd name="T7" fmla="*/ 9 h 1548"/>
                <a:gd name="T8" fmla="*/ 1364 w 1584"/>
                <a:gd name="T9" fmla="*/ 19 h 1548"/>
                <a:gd name="T10" fmla="*/ 1241 w 1584"/>
                <a:gd name="T11" fmla="*/ 41 h 1548"/>
                <a:gd name="T12" fmla="*/ 1100 w 1584"/>
                <a:gd name="T13" fmla="*/ 80 h 1548"/>
                <a:gd name="T14" fmla="*/ 949 w 1584"/>
                <a:gd name="T15" fmla="*/ 131 h 1548"/>
                <a:gd name="T16" fmla="*/ 826 w 1584"/>
                <a:gd name="T17" fmla="*/ 192 h 1548"/>
                <a:gd name="T18" fmla="*/ 708 w 1584"/>
                <a:gd name="T19" fmla="*/ 259 h 1548"/>
                <a:gd name="T20" fmla="*/ 579 w 1584"/>
                <a:gd name="T21" fmla="*/ 358 h 1548"/>
                <a:gd name="T22" fmla="*/ 472 w 1584"/>
                <a:gd name="T23" fmla="*/ 441 h 1548"/>
                <a:gd name="T24" fmla="*/ 379 w 1584"/>
                <a:gd name="T25" fmla="*/ 550 h 1548"/>
                <a:gd name="T26" fmla="*/ 303 w 1584"/>
                <a:gd name="T27" fmla="*/ 633 h 1548"/>
                <a:gd name="T28" fmla="*/ 238 w 1584"/>
                <a:gd name="T29" fmla="*/ 732 h 1548"/>
                <a:gd name="T30" fmla="*/ 180 w 1584"/>
                <a:gd name="T31" fmla="*/ 838 h 1548"/>
                <a:gd name="T32" fmla="*/ 129 w 1584"/>
                <a:gd name="T33" fmla="*/ 947 h 1548"/>
                <a:gd name="T34" fmla="*/ 77 w 1584"/>
                <a:gd name="T35" fmla="*/ 1088 h 1548"/>
                <a:gd name="T36" fmla="*/ 38 w 1584"/>
                <a:gd name="T37" fmla="*/ 1200 h 1548"/>
                <a:gd name="T38" fmla="*/ 16 w 1584"/>
                <a:gd name="T39" fmla="*/ 1344 h 1548"/>
                <a:gd name="T40" fmla="*/ 0 w 1584"/>
                <a:gd name="T41" fmla="*/ 1443 h 1548"/>
                <a:gd name="T42" fmla="*/ 0 w 1584"/>
                <a:gd name="T43" fmla="*/ 1548 h 15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84"/>
                <a:gd name="T67" fmla="*/ 0 h 1548"/>
                <a:gd name="T68" fmla="*/ 1584 w 1584"/>
                <a:gd name="T69" fmla="*/ 1548 h 15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84" h="1548">
                  <a:moveTo>
                    <a:pt x="0" y="1548"/>
                  </a:moveTo>
                  <a:lnTo>
                    <a:pt x="1584" y="1548"/>
                  </a:lnTo>
                  <a:lnTo>
                    <a:pt x="1584" y="0"/>
                  </a:lnTo>
                  <a:lnTo>
                    <a:pt x="1488" y="9"/>
                  </a:lnTo>
                  <a:lnTo>
                    <a:pt x="1357" y="19"/>
                  </a:lnTo>
                  <a:lnTo>
                    <a:pt x="1235" y="41"/>
                  </a:lnTo>
                  <a:lnTo>
                    <a:pt x="1094" y="80"/>
                  </a:lnTo>
                  <a:lnTo>
                    <a:pt x="944" y="131"/>
                  </a:lnTo>
                  <a:lnTo>
                    <a:pt x="822" y="192"/>
                  </a:lnTo>
                  <a:lnTo>
                    <a:pt x="704" y="259"/>
                  </a:lnTo>
                  <a:lnTo>
                    <a:pt x="576" y="358"/>
                  </a:lnTo>
                  <a:lnTo>
                    <a:pt x="470" y="441"/>
                  </a:lnTo>
                  <a:lnTo>
                    <a:pt x="377" y="550"/>
                  </a:lnTo>
                  <a:lnTo>
                    <a:pt x="301" y="633"/>
                  </a:lnTo>
                  <a:lnTo>
                    <a:pt x="237" y="732"/>
                  </a:lnTo>
                  <a:lnTo>
                    <a:pt x="179" y="838"/>
                  </a:lnTo>
                  <a:lnTo>
                    <a:pt x="128" y="947"/>
                  </a:lnTo>
                  <a:lnTo>
                    <a:pt x="77" y="1088"/>
                  </a:lnTo>
                  <a:lnTo>
                    <a:pt x="38" y="1200"/>
                  </a:lnTo>
                  <a:lnTo>
                    <a:pt x="16" y="1344"/>
                  </a:lnTo>
                  <a:lnTo>
                    <a:pt x="0" y="1443"/>
                  </a:lnTo>
                  <a:lnTo>
                    <a:pt x="0" y="154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dirty="0"/>
            </a:p>
          </p:txBody>
        </p:sp>
        <p:sp>
          <p:nvSpPr>
            <p:cNvPr id="54298" name="Rectangle 7"/>
            <p:cNvSpPr>
              <a:spLocks noChangeArrowheads="1"/>
            </p:cNvSpPr>
            <p:nvPr/>
          </p:nvSpPr>
          <p:spPr bwMode="auto">
            <a:xfrm>
              <a:off x="1711" y="2800"/>
              <a:ext cx="1089" cy="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spcBef>
                  <a:spcPct val="25000"/>
                </a:spcBef>
              </a:pPr>
              <a:r>
                <a:rPr lang="en-US" b="1" dirty="0"/>
                <a:t>3. Check</a:t>
              </a:r>
            </a:p>
            <a:p>
              <a:pPr algn="ctr">
                <a:lnSpc>
                  <a:spcPct val="85000"/>
                </a:lnSpc>
                <a:spcBef>
                  <a:spcPct val="25000"/>
                </a:spcBef>
              </a:pPr>
              <a:r>
                <a:rPr lang="en-US" dirty="0"/>
                <a:t>Is the plan working?</a:t>
              </a:r>
            </a:p>
          </p:txBody>
        </p:sp>
      </p:grpSp>
      <p:grpSp>
        <p:nvGrpSpPr>
          <p:cNvPr id="62497" name="Group 33"/>
          <p:cNvGrpSpPr>
            <a:grpSpLocks/>
          </p:cNvGrpSpPr>
          <p:nvPr/>
        </p:nvGrpSpPr>
        <p:grpSpPr bwMode="auto">
          <a:xfrm>
            <a:off x="4497388" y="1384300"/>
            <a:ext cx="2541587" cy="2457450"/>
            <a:chOff x="2833" y="1024"/>
            <a:chExt cx="1601" cy="1548"/>
          </a:xfrm>
        </p:grpSpPr>
        <p:sp>
          <p:nvSpPr>
            <p:cNvPr id="62476" name="Freeform 12"/>
            <p:cNvSpPr>
              <a:spLocks/>
            </p:cNvSpPr>
            <p:nvPr/>
          </p:nvSpPr>
          <p:spPr bwMode="auto">
            <a:xfrm flipH="1">
              <a:off x="2850" y="1024"/>
              <a:ext cx="1584" cy="1548"/>
            </a:xfrm>
            <a:custGeom>
              <a:avLst/>
              <a:gdLst>
                <a:gd name="T0" fmla="*/ 0 w 1584"/>
                <a:gd name="T1" fmla="*/ 1548 h 1548"/>
                <a:gd name="T2" fmla="*/ 1584 w 1584"/>
                <a:gd name="T3" fmla="*/ 1548 h 1548"/>
                <a:gd name="T4" fmla="*/ 1584 w 1584"/>
                <a:gd name="T5" fmla="*/ 0 h 1548"/>
                <a:gd name="T6" fmla="*/ 1488 w 1584"/>
                <a:gd name="T7" fmla="*/ 9 h 1548"/>
                <a:gd name="T8" fmla="*/ 1357 w 1584"/>
                <a:gd name="T9" fmla="*/ 19 h 1548"/>
                <a:gd name="T10" fmla="*/ 1235 w 1584"/>
                <a:gd name="T11" fmla="*/ 41 h 1548"/>
                <a:gd name="T12" fmla="*/ 1094 w 1584"/>
                <a:gd name="T13" fmla="*/ 80 h 1548"/>
                <a:gd name="T14" fmla="*/ 944 w 1584"/>
                <a:gd name="T15" fmla="*/ 131 h 1548"/>
                <a:gd name="T16" fmla="*/ 822 w 1584"/>
                <a:gd name="T17" fmla="*/ 192 h 1548"/>
                <a:gd name="T18" fmla="*/ 704 w 1584"/>
                <a:gd name="T19" fmla="*/ 259 h 1548"/>
                <a:gd name="T20" fmla="*/ 576 w 1584"/>
                <a:gd name="T21" fmla="*/ 358 h 1548"/>
                <a:gd name="T22" fmla="*/ 470 w 1584"/>
                <a:gd name="T23" fmla="*/ 441 h 1548"/>
                <a:gd name="T24" fmla="*/ 377 w 1584"/>
                <a:gd name="T25" fmla="*/ 550 h 1548"/>
                <a:gd name="T26" fmla="*/ 301 w 1584"/>
                <a:gd name="T27" fmla="*/ 633 h 1548"/>
                <a:gd name="T28" fmla="*/ 237 w 1584"/>
                <a:gd name="T29" fmla="*/ 732 h 1548"/>
                <a:gd name="T30" fmla="*/ 179 w 1584"/>
                <a:gd name="T31" fmla="*/ 838 h 1548"/>
                <a:gd name="T32" fmla="*/ 128 w 1584"/>
                <a:gd name="T33" fmla="*/ 947 h 1548"/>
                <a:gd name="T34" fmla="*/ 77 w 1584"/>
                <a:gd name="T35" fmla="*/ 1088 h 1548"/>
                <a:gd name="T36" fmla="*/ 38 w 1584"/>
                <a:gd name="T37" fmla="*/ 1200 h 1548"/>
                <a:gd name="T38" fmla="*/ 16 w 1584"/>
                <a:gd name="T39" fmla="*/ 1344 h 1548"/>
                <a:gd name="T40" fmla="*/ 0 w 1584"/>
                <a:gd name="T41" fmla="*/ 1443 h 1548"/>
                <a:gd name="T42" fmla="*/ 0 w 1584"/>
                <a:gd name="T43" fmla="*/ 1548 h 1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4" h="1548">
                  <a:moveTo>
                    <a:pt x="0" y="1548"/>
                  </a:moveTo>
                  <a:lnTo>
                    <a:pt x="1584" y="1548"/>
                  </a:lnTo>
                  <a:lnTo>
                    <a:pt x="1584" y="0"/>
                  </a:lnTo>
                  <a:lnTo>
                    <a:pt x="1488" y="9"/>
                  </a:lnTo>
                  <a:lnTo>
                    <a:pt x="1357" y="19"/>
                  </a:lnTo>
                  <a:lnTo>
                    <a:pt x="1235" y="41"/>
                  </a:lnTo>
                  <a:lnTo>
                    <a:pt x="1094" y="80"/>
                  </a:lnTo>
                  <a:lnTo>
                    <a:pt x="944" y="131"/>
                  </a:lnTo>
                  <a:lnTo>
                    <a:pt x="822" y="192"/>
                  </a:lnTo>
                  <a:lnTo>
                    <a:pt x="704" y="259"/>
                  </a:lnTo>
                  <a:lnTo>
                    <a:pt x="576" y="358"/>
                  </a:lnTo>
                  <a:lnTo>
                    <a:pt x="470" y="441"/>
                  </a:lnTo>
                  <a:lnTo>
                    <a:pt x="377" y="550"/>
                  </a:lnTo>
                  <a:lnTo>
                    <a:pt x="301" y="633"/>
                  </a:lnTo>
                  <a:lnTo>
                    <a:pt x="237" y="732"/>
                  </a:lnTo>
                  <a:lnTo>
                    <a:pt x="179" y="838"/>
                  </a:lnTo>
                  <a:lnTo>
                    <a:pt x="128" y="947"/>
                  </a:lnTo>
                  <a:lnTo>
                    <a:pt x="77" y="1088"/>
                  </a:lnTo>
                  <a:lnTo>
                    <a:pt x="38" y="1200"/>
                  </a:lnTo>
                  <a:lnTo>
                    <a:pt x="16" y="1344"/>
                  </a:lnTo>
                  <a:lnTo>
                    <a:pt x="0" y="1443"/>
                  </a:lnTo>
                  <a:lnTo>
                    <a:pt x="0" y="1548"/>
                  </a:lnTo>
                  <a:close/>
                </a:path>
              </a:pathLst>
            </a:custGeom>
            <a:solidFill>
              <a:schemeClr val="accent4"/>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54296" name="Rectangle 13"/>
            <p:cNvSpPr>
              <a:spLocks noChangeArrowheads="1"/>
            </p:cNvSpPr>
            <p:nvPr/>
          </p:nvSpPr>
          <p:spPr bwMode="auto">
            <a:xfrm>
              <a:off x="2833" y="1600"/>
              <a:ext cx="1215" cy="6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85000"/>
                </a:lnSpc>
                <a:spcBef>
                  <a:spcPct val="25000"/>
                </a:spcBef>
                <a:buFont typeface="Times" charset="0"/>
                <a:buAutoNum type="arabicPeriod"/>
              </a:pPr>
              <a:r>
                <a:rPr lang="en-US" b="1" dirty="0"/>
                <a:t> Plan</a:t>
              </a:r>
            </a:p>
            <a:p>
              <a:pPr algn="ctr">
                <a:lnSpc>
                  <a:spcPct val="85000"/>
                </a:lnSpc>
                <a:spcBef>
                  <a:spcPct val="25000"/>
                </a:spcBef>
                <a:buFont typeface="Times" charset="0"/>
                <a:buNone/>
              </a:pPr>
              <a:r>
                <a:rPr lang="en-US" dirty="0"/>
                <a:t>Identify the pattern and make a plan</a:t>
              </a:r>
            </a:p>
          </p:txBody>
        </p:sp>
      </p:grpSp>
      <p:sp>
        <p:nvSpPr>
          <p:cNvPr id="54277" name="Rectangle 14"/>
          <p:cNvSpPr>
            <a:spLocks noGrp="1" noChangeArrowheads="1"/>
          </p:cNvSpPr>
          <p:nvPr>
            <p:ph type="title"/>
          </p:nvPr>
        </p:nvSpPr>
        <p:spPr>
          <a:xfrm>
            <a:off x="685800" y="434975"/>
            <a:ext cx="7772400" cy="901700"/>
          </a:xfrm>
        </p:spPr>
        <p:txBody>
          <a:bodyPr/>
          <a:lstStyle/>
          <a:p>
            <a:r>
              <a:rPr lang="en-US" dirty="0" err="1">
                <a:latin typeface="Arial" charset="0"/>
                <a:cs typeface="Arial" charset="0"/>
              </a:rPr>
              <a:t>Shewhart</a:t>
            </a:r>
            <a:r>
              <a:rPr lang="en-AU" dirty="0">
                <a:latin typeface="Arial" charset="0"/>
                <a:cs typeface="Arial" charset="0"/>
              </a:rPr>
              <a:t>'</a:t>
            </a:r>
            <a:r>
              <a:rPr lang="en-US" dirty="0">
                <a:latin typeface="Arial" charset="0"/>
                <a:cs typeface="Arial" charset="0"/>
              </a:rPr>
              <a:t>s PDCA Model</a:t>
            </a:r>
          </a:p>
        </p:txBody>
      </p:sp>
      <p:grpSp>
        <p:nvGrpSpPr>
          <p:cNvPr id="62479" name="Group 15"/>
          <p:cNvGrpSpPr>
            <a:grpSpLocks/>
          </p:cNvGrpSpPr>
          <p:nvPr/>
        </p:nvGrpSpPr>
        <p:grpSpPr bwMode="auto">
          <a:xfrm>
            <a:off x="2032000" y="1389063"/>
            <a:ext cx="4995863" cy="4899025"/>
            <a:chOff x="1280" y="1027"/>
            <a:chExt cx="3147" cy="3086"/>
          </a:xfrm>
        </p:grpSpPr>
        <p:sp>
          <p:nvSpPr>
            <p:cNvPr id="54292" name="Oval 16"/>
            <p:cNvSpPr>
              <a:spLocks noChangeArrowheads="1"/>
            </p:cNvSpPr>
            <p:nvPr/>
          </p:nvSpPr>
          <p:spPr bwMode="auto">
            <a:xfrm>
              <a:off x="1280" y="1027"/>
              <a:ext cx="3147" cy="3086"/>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4293" name="Line 17"/>
            <p:cNvSpPr>
              <a:spLocks noChangeShapeType="1"/>
            </p:cNvSpPr>
            <p:nvPr/>
          </p:nvSpPr>
          <p:spPr bwMode="auto">
            <a:xfrm>
              <a:off x="1280" y="2570"/>
              <a:ext cx="314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54294" name="Line 18"/>
            <p:cNvSpPr>
              <a:spLocks noChangeShapeType="1"/>
            </p:cNvSpPr>
            <p:nvPr/>
          </p:nvSpPr>
          <p:spPr bwMode="auto">
            <a:xfrm>
              <a:off x="2870" y="1027"/>
              <a:ext cx="0" cy="3086"/>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62483" name="Rectangle 19"/>
          <p:cNvSpPr>
            <a:spLocks noChangeArrowheads="1"/>
          </p:cNvSpPr>
          <p:nvPr/>
        </p:nvSpPr>
        <p:spPr bwMode="auto">
          <a:xfrm>
            <a:off x="685800" y="16859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6.3</a:t>
            </a:r>
          </a:p>
        </p:txBody>
      </p:sp>
      <p:grpSp>
        <p:nvGrpSpPr>
          <p:cNvPr id="62484" name="Group 20"/>
          <p:cNvGrpSpPr>
            <a:grpSpLocks/>
          </p:cNvGrpSpPr>
          <p:nvPr/>
        </p:nvGrpSpPr>
        <p:grpSpPr bwMode="auto">
          <a:xfrm>
            <a:off x="5688013" y="3440113"/>
            <a:ext cx="1371600" cy="1330325"/>
            <a:chOff x="3583" y="2319"/>
            <a:chExt cx="864" cy="838"/>
          </a:xfrm>
        </p:grpSpPr>
        <p:sp>
          <p:nvSpPr>
            <p:cNvPr id="54290" name="Freeform 21"/>
            <p:cNvSpPr>
              <a:spLocks/>
            </p:cNvSpPr>
            <p:nvPr/>
          </p:nvSpPr>
          <p:spPr bwMode="auto">
            <a:xfrm rot="-2401980" flipH="1" flipV="1">
              <a:off x="3583" y="2319"/>
              <a:ext cx="864" cy="838"/>
            </a:xfrm>
            <a:custGeom>
              <a:avLst/>
              <a:gdLst>
                <a:gd name="T0" fmla="*/ 0 w 852"/>
                <a:gd name="T1" fmla="*/ 838 h 850"/>
                <a:gd name="T2" fmla="*/ 101 w 852"/>
                <a:gd name="T3" fmla="*/ 639 h 850"/>
                <a:gd name="T4" fmla="*/ 207 w 852"/>
                <a:gd name="T5" fmla="*/ 487 h 850"/>
                <a:gd name="T6" fmla="*/ 347 w 852"/>
                <a:gd name="T7" fmla="*/ 331 h 850"/>
                <a:gd name="T8" fmla="*/ 501 w 852"/>
                <a:gd name="T9" fmla="*/ 203 h 850"/>
                <a:gd name="T10" fmla="*/ 686 w 852"/>
                <a:gd name="T11" fmla="*/ 85 h 850"/>
                <a:gd name="T12" fmla="*/ 864 w 852"/>
                <a:gd name="T13" fmla="*/ 0 h 850"/>
                <a:gd name="T14" fmla="*/ 0 60000 65536"/>
                <a:gd name="T15" fmla="*/ 0 60000 65536"/>
                <a:gd name="T16" fmla="*/ 0 60000 65536"/>
                <a:gd name="T17" fmla="*/ 0 60000 65536"/>
                <a:gd name="T18" fmla="*/ 0 60000 65536"/>
                <a:gd name="T19" fmla="*/ 0 60000 65536"/>
                <a:gd name="T20" fmla="*/ 0 60000 65536"/>
                <a:gd name="T21" fmla="*/ 0 w 852"/>
                <a:gd name="T22" fmla="*/ 0 h 850"/>
                <a:gd name="T23" fmla="*/ 852 w 852"/>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2" h="850">
                  <a:moveTo>
                    <a:pt x="0" y="850"/>
                  </a:moveTo>
                  <a:cubicBezTo>
                    <a:pt x="17" y="816"/>
                    <a:pt x="66" y="707"/>
                    <a:pt x="100" y="648"/>
                  </a:cubicBezTo>
                  <a:cubicBezTo>
                    <a:pt x="134" y="589"/>
                    <a:pt x="164" y="546"/>
                    <a:pt x="204" y="494"/>
                  </a:cubicBezTo>
                  <a:cubicBezTo>
                    <a:pt x="244" y="442"/>
                    <a:pt x="294" y="384"/>
                    <a:pt x="342" y="336"/>
                  </a:cubicBezTo>
                  <a:cubicBezTo>
                    <a:pt x="390" y="288"/>
                    <a:pt x="438" y="248"/>
                    <a:pt x="494" y="206"/>
                  </a:cubicBezTo>
                  <a:cubicBezTo>
                    <a:pt x="550" y="164"/>
                    <a:pt x="616" y="120"/>
                    <a:pt x="676" y="86"/>
                  </a:cubicBezTo>
                  <a:cubicBezTo>
                    <a:pt x="736" y="52"/>
                    <a:pt x="815" y="18"/>
                    <a:pt x="852" y="0"/>
                  </a:cubicBezTo>
                </a:path>
              </a:pathLst>
            </a:custGeom>
            <a:noFill/>
            <a:ln w="254000" cmpd="sng">
              <a:solidFill>
                <a:srgbClr val="24BDB2"/>
              </a:solidFill>
              <a:round/>
              <a:headEnd type="none" w="med" len="med"/>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4291" name="Freeform 22"/>
            <p:cNvSpPr>
              <a:spLocks/>
            </p:cNvSpPr>
            <p:nvPr/>
          </p:nvSpPr>
          <p:spPr bwMode="auto">
            <a:xfrm>
              <a:off x="4040" y="3019"/>
              <a:ext cx="112" cy="130"/>
            </a:xfrm>
            <a:custGeom>
              <a:avLst/>
              <a:gdLst>
                <a:gd name="T0" fmla="*/ 112 w 112"/>
                <a:gd name="T1" fmla="*/ 50 h 130"/>
                <a:gd name="T2" fmla="*/ 83 w 112"/>
                <a:gd name="T3" fmla="*/ 130 h 130"/>
                <a:gd name="T4" fmla="*/ 0 w 112"/>
                <a:gd name="T5" fmla="*/ 109 h 130"/>
                <a:gd name="T6" fmla="*/ 40 w 112"/>
                <a:gd name="T7" fmla="*/ 0 h 130"/>
                <a:gd name="T8" fmla="*/ 112 w 112"/>
                <a:gd name="T9" fmla="*/ 50 h 130"/>
                <a:gd name="T10" fmla="*/ 0 60000 65536"/>
                <a:gd name="T11" fmla="*/ 0 60000 65536"/>
                <a:gd name="T12" fmla="*/ 0 60000 65536"/>
                <a:gd name="T13" fmla="*/ 0 60000 65536"/>
                <a:gd name="T14" fmla="*/ 0 60000 65536"/>
                <a:gd name="T15" fmla="*/ 0 w 112"/>
                <a:gd name="T16" fmla="*/ 0 h 130"/>
                <a:gd name="T17" fmla="*/ 112 w 112"/>
                <a:gd name="T18" fmla="*/ 130 h 130"/>
              </a:gdLst>
              <a:ahLst/>
              <a:cxnLst>
                <a:cxn ang="T10">
                  <a:pos x="T0" y="T1"/>
                </a:cxn>
                <a:cxn ang="T11">
                  <a:pos x="T2" y="T3"/>
                </a:cxn>
                <a:cxn ang="T12">
                  <a:pos x="T4" y="T5"/>
                </a:cxn>
                <a:cxn ang="T13">
                  <a:pos x="T6" y="T7"/>
                </a:cxn>
                <a:cxn ang="T14">
                  <a:pos x="T8" y="T9"/>
                </a:cxn>
              </a:cxnLst>
              <a:rect l="T15" t="T16" r="T17" b="T18"/>
              <a:pathLst>
                <a:path w="112" h="130">
                  <a:moveTo>
                    <a:pt x="112" y="50"/>
                  </a:moveTo>
                  <a:lnTo>
                    <a:pt x="83" y="130"/>
                  </a:lnTo>
                  <a:lnTo>
                    <a:pt x="0" y="109"/>
                  </a:lnTo>
                  <a:lnTo>
                    <a:pt x="40" y="0"/>
                  </a:lnTo>
                  <a:lnTo>
                    <a:pt x="112" y="50"/>
                  </a:lnTo>
                  <a:close/>
                </a:path>
              </a:pathLst>
            </a:custGeom>
            <a:solidFill>
              <a:srgbClr val="24BDB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dirty="0"/>
            </a:p>
          </p:txBody>
        </p:sp>
      </p:grpSp>
      <p:grpSp>
        <p:nvGrpSpPr>
          <p:cNvPr id="62487" name="Group 23"/>
          <p:cNvGrpSpPr>
            <a:grpSpLocks/>
          </p:cNvGrpSpPr>
          <p:nvPr/>
        </p:nvGrpSpPr>
        <p:grpSpPr bwMode="auto">
          <a:xfrm>
            <a:off x="3756025" y="1284288"/>
            <a:ext cx="1371600" cy="1330325"/>
            <a:chOff x="2366" y="961"/>
            <a:chExt cx="864" cy="838"/>
          </a:xfrm>
        </p:grpSpPr>
        <p:sp>
          <p:nvSpPr>
            <p:cNvPr id="54288" name="Freeform 24"/>
            <p:cNvSpPr>
              <a:spLocks/>
            </p:cNvSpPr>
            <p:nvPr/>
          </p:nvSpPr>
          <p:spPr bwMode="auto">
            <a:xfrm rot="2623346">
              <a:off x="2366" y="961"/>
              <a:ext cx="864" cy="838"/>
            </a:xfrm>
            <a:custGeom>
              <a:avLst/>
              <a:gdLst>
                <a:gd name="T0" fmla="*/ 0 w 852"/>
                <a:gd name="T1" fmla="*/ 838 h 850"/>
                <a:gd name="T2" fmla="*/ 101 w 852"/>
                <a:gd name="T3" fmla="*/ 639 h 850"/>
                <a:gd name="T4" fmla="*/ 207 w 852"/>
                <a:gd name="T5" fmla="*/ 487 h 850"/>
                <a:gd name="T6" fmla="*/ 347 w 852"/>
                <a:gd name="T7" fmla="*/ 331 h 850"/>
                <a:gd name="T8" fmla="*/ 501 w 852"/>
                <a:gd name="T9" fmla="*/ 203 h 850"/>
                <a:gd name="T10" fmla="*/ 686 w 852"/>
                <a:gd name="T11" fmla="*/ 85 h 850"/>
                <a:gd name="T12" fmla="*/ 864 w 852"/>
                <a:gd name="T13" fmla="*/ 0 h 850"/>
                <a:gd name="T14" fmla="*/ 0 60000 65536"/>
                <a:gd name="T15" fmla="*/ 0 60000 65536"/>
                <a:gd name="T16" fmla="*/ 0 60000 65536"/>
                <a:gd name="T17" fmla="*/ 0 60000 65536"/>
                <a:gd name="T18" fmla="*/ 0 60000 65536"/>
                <a:gd name="T19" fmla="*/ 0 60000 65536"/>
                <a:gd name="T20" fmla="*/ 0 60000 65536"/>
                <a:gd name="T21" fmla="*/ 0 w 852"/>
                <a:gd name="T22" fmla="*/ 0 h 850"/>
                <a:gd name="T23" fmla="*/ 852 w 852"/>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2" h="850">
                  <a:moveTo>
                    <a:pt x="0" y="850"/>
                  </a:moveTo>
                  <a:cubicBezTo>
                    <a:pt x="17" y="816"/>
                    <a:pt x="66" y="707"/>
                    <a:pt x="100" y="648"/>
                  </a:cubicBezTo>
                  <a:cubicBezTo>
                    <a:pt x="134" y="589"/>
                    <a:pt x="164" y="546"/>
                    <a:pt x="204" y="494"/>
                  </a:cubicBezTo>
                  <a:cubicBezTo>
                    <a:pt x="244" y="442"/>
                    <a:pt x="294" y="384"/>
                    <a:pt x="342" y="336"/>
                  </a:cubicBezTo>
                  <a:cubicBezTo>
                    <a:pt x="390" y="288"/>
                    <a:pt x="438" y="248"/>
                    <a:pt x="494" y="206"/>
                  </a:cubicBezTo>
                  <a:cubicBezTo>
                    <a:pt x="550" y="164"/>
                    <a:pt x="616" y="120"/>
                    <a:pt x="676" y="86"/>
                  </a:cubicBezTo>
                  <a:cubicBezTo>
                    <a:pt x="736" y="52"/>
                    <a:pt x="815" y="18"/>
                    <a:pt x="852" y="0"/>
                  </a:cubicBezTo>
                </a:path>
              </a:pathLst>
            </a:custGeom>
            <a:noFill/>
            <a:ln w="254000" cmpd="sng">
              <a:solidFill>
                <a:srgbClr val="24BDB2"/>
              </a:solidFill>
              <a:round/>
              <a:headEnd type="none" w="med" len="med"/>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4289" name="Freeform 25"/>
            <p:cNvSpPr>
              <a:spLocks/>
            </p:cNvSpPr>
            <p:nvPr/>
          </p:nvSpPr>
          <p:spPr bwMode="auto">
            <a:xfrm>
              <a:off x="3080" y="1211"/>
              <a:ext cx="136" cy="130"/>
            </a:xfrm>
            <a:custGeom>
              <a:avLst/>
              <a:gdLst>
                <a:gd name="T0" fmla="*/ 136 w 136"/>
                <a:gd name="T1" fmla="*/ 19 h 130"/>
                <a:gd name="T2" fmla="*/ 83 w 136"/>
                <a:gd name="T3" fmla="*/ 130 h 130"/>
                <a:gd name="T4" fmla="*/ 0 w 136"/>
                <a:gd name="T5" fmla="*/ 109 h 130"/>
                <a:gd name="T6" fmla="*/ 40 w 136"/>
                <a:gd name="T7" fmla="*/ 0 h 130"/>
                <a:gd name="T8" fmla="*/ 136 w 136"/>
                <a:gd name="T9" fmla="*/ 19 h 130"/>
                <a:gd name="T10" fmla="*/ 0 60000 65536"/>
                <a:gd name="T11" fmla="*/ 0 60000 65536"/>
                <a:gd name="T12" fmla="*/ 0 60000 65536"/>
                <a:gd name="T13" fmla="*/ 0 60000 65536"/>
                <a:gd name="T14" fmla="*/ 0 60000 65536"/>
                <a:gd name="T15" fmla="*/ 0 w 136"/>
                <a:gd name="T16" fmla="*/ 0 h 130"/>
                <a:gd name="T17" fmla="*/ 136 w 136"/>
                <a:gd name="T18" fmla="*/ 130 h 130"/>
              </a:gdLst>
              <a:ahLst/>
              <a:cxnLst>
                <a:cxn ang="T10">
                  <a:pos x="T0" y="T1"/>
                </a:cxn>
                <a:cxn ang="T11">
                  <a:pos x="T2" y="T3"/>
                </a:cxn>
                <a:cxn ang="T12">
                  <a:pos x="T4" y="T5"/>
                </a:cxn>
                <a:cxn ang="T13">
                  <a:pos x="T6" y="T7"/>
                </a:cxn>
                <a:cxn ang="T14">
                  <a:pos x="T8" y="T9"/>
                </a:cxn>
              </a:cxnLst>
              <a:rect l="T15" t="T16" r="T17" b="T18"/>
              <a:pathLst>
                <a:path w="136" h="130">
                  <a:moveTo>
                    <a:pt x="136" y="19"/>
                  </a:moveTo>
                  <a:lnTo>
                    <a:pt x="83" y="130"/>
                  </a:lnTo>
                  <a:lnTo>
                    <a:pt x="0" y="109"/>
                  </a:lnTo>
                  <a:lnTo>
                    <a:pt x="40" y="0"/>
                  </a:lnTo>
                  <a:lnTo>
                    <a:pt x="136" y="19"/>
                  </a:lnTo>
                  <a:close/>
                </a:path>
              </a:pathLst>
            </a:custGeom>
            <a:solidFill>
              <a:srgbClr val="24BDB2"/>
            </a:solidFill>
            <a:ln w="9525">
              <a:solidFill>
                <a:srgbClr val="24BDB2"/>
              </a:solidFill>
              <a:round/>
              <a:headEnd/>
              <a:tailEnd/>
            </a:ln>
          </p:spPr>
          <p:txBody>
            <a:bodyPr wrap="none" anchor="ctr"/>
            <a:lstStyle/>
            <a:p>
              <a:endParaRPr lang="en-US" dirty="0"/>
            </a:p>
          </p:txBody>
        </p:sp>
      </p:grpSp>
      <p:grpSp>
        <p:nvGrpSpPr>
          <p:cNvPr id="62490" name="Group 26"/>
          <p:cNvGrpSpPr>
            <a:grpSpLocks/>
          </p:cNvGrpSpPr>
          <p:nvPr/>
        </p:nvGrpSpPr>
        <p:grpSpPr bwMode="auto">
          <a:xfrm>
            <a:off x="1954213" y="3138488"/>
            <a:ext cx="1330325" cy="1371600"/>
            <a:chOff x="1231" y="2129"/>
            <a:chExt cx="838" cy="864"/>
          </a:xfrm>
        </p:grpSpPr>
        <p:sp>
          <p:nvSpPr>
            <p:cNvPr id="54286" name="Freeform 27"/>
            <p:cNvSpPr>
              <a:spLocks/>
            </p:cNvSpPr>
            <p:nvPr/>
          </p:nvSpPr>
          <p:spPr bwMode="auto">
            <a:xfrm rot="-2716007">
              <a:off x="1218" y="2142"/>
              <a:ext cx="864" cy="838"/>
            </a:xfrm>
            <a:custGeom>
              <a:avLst/>
              <a:gdLst>
                <a:gd name="T0" fmla="*/ 0 w 852"/>
                <a:gd name="T1" fmla="*/ 838 h 850"/>
                <a:gd name="T2" fmla="*/ 101 w 852"/>
                <a:gd name="T3" fmla="*/ 639 h 850"/>
                <a:gd name="T4" fmla="*/ 207 w 852"/>
                <a:gd name="T5" fmla="*/ 487 h 850"/>
                <a:gd name="T6" fmla="*/ 347 w 852"/>
                <a:gd name="T7" fmla="*/ 331 h 850"/>
                <a:gd name="T8" fmla="*/ 501 w 852"/>
                <a:gd name="T9" fmla="*/ 203 h 850"/>
                <a:gd name="T10" fmla="*/ 686 w 852"/>
                <a:gd name="T11" fmla="*/ 85 h 850"/>
                <a:gd name="T12" fmla="*/ 864 w 852"/>
                <a:gd name="T13" fmla="*/ 0 h 850"/>
                <a:gd name="T14" fmla="*/ 0 60000 65536"/>
                <a:gd name="T15" fmla="*/ 0 60000 65536"/>
                <a:gd name="T16" fmla="*/ 0 60000 65536"/>
                <a:gd name="T17" fmla="*/ 0 60000 65536"/>
                <a:gd name="T18" fmla="*/ 0 60000 65536"/>
                <a:gd name="T19" fmla="*/ 0 60000 65536"/>
                <a:gd name="T20" fmla="*/ 0 60000 65536"/>
                <a:gd name="T21" fmla="*/ 0 w 852"/>
                <a:gd name="T22" fmla="*/ 0 h 850"/>
                <a:gd name="T23" fmla="*/ 852 w 852"/>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2" h="850">
                  <a:moveTo>
                    <a:pt x="0" y="850"/>
                  </a:moveTo>
                  <a:cubicBezTo>
                    <a:pt x="17" y="816"/>
                    <a:pt x="66" y="707"/>
                    <a:pt x="100" y="648"/>
                  </a:cubicBezTo>
                  <a:cubicBezTo>
                    <a:pt x="134" y="589"/>
                    <a:pt x="164" y="546"/>
                    <a:pt x="204" y="494"/>
                  </a:cubicBezTo>
                  <a:cubicBezTo>
                    <a:pt x="244" y="442"/>
                    <a:pt x="294" y="384"/>
                    <a:pt x="342" y="336"/>
                  </a:cubicBezTo>
                  <a:cubicBezTo>
                    <a:pt x="390" y="288"/>
                    <a:pt x="438" y="248"/>
                    <a:pt x="494" y="206"/>
                  </a:cubicBezTo>
                  <a:cubicBezTo>
                    <a:pt x="550" y="164"/>
                    <a:pt x="616" y="120"/>
                    <a:pt x="676" y="86"/>
                  </a:cubicBezTo>
                  <a:cubicBezTo>
                    <a:pt x="736" y="52"/>
                    <a:pt x="815" y="18"/>
                    <a:pt x="852" y="0"/>
                  </a:cubicBezTo>
                </a:path>
              </a:pathLst>
            </a:custGeom>
            <a:noFill/>
            <a:ln w="254000" cmpd="sng">
              <a:solidFill>
                <a:srgbClr val="24BDB2"/>
              </a:solidFill>
              <a:round/>
              <a:headEnd type="none" w="med" len="med"/>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4287" name="Freeform 28"/>
            <p:cNvSpPr>
              <a:spLocks/>
            </p:cNvSpPr>
            <p:nvPr/>
          </p:nvSpPr>
          <p:spPr bwMode="auto">
            <a:xfrm>
              <a:off x="1481" y="2133"/>
              <a:ext cx="112" cy="146"/>
            </a:xfrm>
            <a:custGeom>
              <a:avLst/>
              <a:gdLst>
                <a:gd name="T0" fmla="*/ 112 w 112"/>
                <a:gd name="T1" fmla="*/ 66 h 146"/>
                <a:gd name="T2" fmla="*/ 83 w 112"/>
                <a:gd name="T3" fmla="*/ 146 h 146"/>
                <a:gd name="T4" fmla="*/ 0 w 112"/>
                <a:gd name="T5" fmla="*/ 125 h 146"/>
                <a:gd name="T6" fmla="*/ 23 w 112"/>
                <a:gd name="T7" fmla="*/ 0 h 146"/>
                <a:gd name="T8" fmla="*/ 112 w 112"/>
                <a:gd name="T9" fmla="*/ 66 h 146"/>
                <a:gd name="T10" fmla="*/ 0 60000 65536"/>
                <a:gd name="T11" fmla="*/ 0 60000 65536"/>
                <a:gd name="T12" fmla="*/ 0 60000 65536"/>
                <a:gd name="T13" fmla="*/ 0 60000 65536"/>
                <a:gd name="T14" fmla="*/ 0 60000 65536"/>
                <a:gd name="T15" fmla="*/ 0 w 112"/>
                <a:gd name="T16" fmla="*/ 0 h 146"/>
                <a:gd name="T17" fmla="*/ 112 w 112"/>
                <a:gd name="T18" fmla="*/ 146 h 146"/>
              </a:gdLst>
              <a:ahLst/>
              <a:cxnLst>
                <a:cxn ang="T10">
                  <a:pos x="T0" y="T1"/>
                </a:cxn>
                <a:cxn ang="T11">
                  <a:pos x="T2" y="T3"/>
                </a:cxn>
                <a:cxn ang="T12">
                  <a:pos x="T4" y="T5"/>
                </a:cxn>
                <a:cxn ang="T13">
                  <a:pos x="T6" y="T7"/>
                </a:cxn>
                <a:cxn ang="T14">
                  <a:pos x="T8" y="T9"/>
                </a:cxn>
              </a:cxnLst>
              <a:rect l="T15" t="T16" r="T17" b="T18"/>
              <a:pathLst>
                <a:path w="112" h="146">
                  <a:moveTo>
                    <a:pt x="112" y="66"/>
                  </a:moveTo>
                  <a:lnTo>
                    <a:pt x="83" y="146"/>
                  </a:lnTo>
                  <a:lnTo>
                    <a:pt x="0" y="125"/>
                  </a:lnTo>
                  <a:lnTo>
                    <a:pt x="23" y="0"/>
                  </a:lnTo>
                  <a:lnTo>
                    <a:pt x="112" y="66"/>
                  </a:lnTo>
                  <a:close/>
                </a:path>
              </a:pathLst>
            </a:custGeom>
            <a:solidFill>
              <a:srgbClr val="24BDB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dirty="0"/>
            </a:p>
          </p:txBody>
        </p:sp>
      </p:grpSp>
      <p:grpSp>
        <p:nvGrpSpPr>
          <p:cNvPr id="62493" name="Group 29"/>
          <p:cNvGrpSpPr>
            <a:grpSpLocks/>
          </p:cNvGrpSpPr>
          <p:nvPr/>
        </p:nvGrpSpPr>
        <p:grpSpPr bwMode="auto">
          <a:xfrm>
            <a:off x="3830638" y="5005388"/>
            <a:ext cx="1330325" cy="1371600"/>
            <a:chOff x="2413" y="3305"/>
            <a:chExt cx="838" cy="864"/>
          </a:xfrm>
        </p:grpSpPr>
        <p:sp>
          <p:nvSpPr>
            <p:cNvPr id="54284" name="Freeform 30"/>
            <p:cNvSpPr>
              <a:spLocks/>
            </p:cNvSpPr>
            <p:nvPr/>
          </p:nvSpPr>
          <p:spPr bwMode="auto">
            <a:xfrm rot="-8097267">
              <a:off x="2400" y="3318"/>
              <a:ext cx="864" cy="838"/>
            </a:xfrm>
            <a:custGeom>
              <a:avLst/>
              <a:gdLst>
                <a:gd name="T0" fmla="*/ 0 w 852"/>
                <a:gd name="T1" fmla="*/ 838 h 850"/>
                <a:gd name="T2" fmla="*/ 101 w 852"/>
                <a:gd name="T3" fmla="*/ 639 h 850"/>
                <a:gd name="T4" fmla="*/ 207 w 852"/>
                <a:gd name="T5" fmla="*/ 487 h 850"/>
                <a:gd name="T6" fmla="*/ 347 w 852"/>
                <a:gd name="T7" fmla="*/ 331 h 850"/>
                <a:gd name="T8" fmla="*/ 501 w 852"/>
                <a:gd name="T9" fmla="*/ 203 h 850"/>
                <a:gd name="T10" fmla="*/ 686 w 852"/>
                <a:gd name="T11" fmla="*/ 85 h 850"/>
                <a:gd name="T12" fmla="*/ 864 w 852"/>
                <a:gd name="T13" fmla="*/ 0 h 850"/>
                <a:gd name="T14" fmla="*/ 0 60000 65536"/>
                <a:gd name="T15" fmla="*/ 0 60000 65536"/>
                <a:gd name="T16" fmla="*/ 0 60000 65536"/>
                <a:gd name="T17" fmla="*/ 0 60000 65536"/>
                <a:gd name="T18" fmla="*/ 0 60000 65536"/>
                <a:gd name="T19" fmla="*/ 0 60000 65536"/>
                <a:gd name="T20" fmla="*/ 0 60000 65536"/>
                <a:gd name="T21" fmla="*/ 0 w 852"/>
                <a:gd name="T22" fmla="*/ 0 h 850"/>
                <a:gd name="T23" fmla="*/ 852 w 852"/>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2" h="850">
                  <a:moveTo>
                    <a:pt x="0" y="850"/>
                  </a:moveTo>
                  <a:cubicBezTo>
                    <a:pt x="17" y="816"/>
                    <a:pt x="66" y="707"/>
                    <a:pt x="100" y="648"/>
                  </a:cubicBezTo>
                  <a:cubicBezTo>
                    <a:pt x="134" y="589"/>
                    <a:pt x="164" y="546"/>
                    <a:pt x="204" y="494"/>
                  </a:cubicBezTo>
                  <a:cubicBezTo>
                    <a:pt x="244" y="442"/>
                    <a:pt x="294" y="384"/>
                    <a:pt x="342" y="336"/>
                  </a:cubicBezTo>
                  <a:cubicBezTo>
                    <a:pt x="390" y="288"/>
                    <a:pt x="438" y="248"/>
                    <a:pt x="494" y="206"/>
                  </a:cubicBezTo>
                  <a:cubicBezTo>
                    <a:pt x="550" y="164"/>
                    <a:pt x="616" y="120"/>
                    <a:pt x="676" y="86"/>
                  </a:cubicBezTo>
                  <a:cubicBezTo>
                    <a:pt x="736" y="52"/>
                    <a:pt x="815" y="18"/>
                    <a:pt x="852" y="0"/>
                  </a:cubicBezTo>
                </a:path>
              </a:pathLst>
            </a:custGeom>
            <a:noFill/>
            <a:ln w="254000" cmpd="sng">
              <a:solidFill>
                <a:srgbClr val="24BDB2"/>
              </a:solidFill>
              <a:round/>
              <a:headEnd type="none" w="med" len="med"/>
              <a:tailEnd type="triangle" w="med" len="sm"/>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54285" name="Freeform 31"/>
            <p:cNvSpPr>
              <a:spLocks/>
            </p:cNvSpPr>
            <p:nvPr/>
          </p:nvSpPr>
          <p:spPr bwMode="auto">
            <a:xfrm>
              <a:off x="2419" y="3769"/>
              <a:ext cx="119" cy="130"/>
            </a:xfrm>
            <a:custGeom>
              <a:avLst/>
              <a:gdLst>
                <a:gd name="T0" fmla="*/ 119 w 119"/>
                <a:gd name="T1" fmla="*/ 50 h 130"/>
                <a:gd name="T2" fmla="*/ 90 w 119"/>
                <a:gd name="T3" fmla="*/ 130 h 130"/>
                <a:gd name="T4" fmla="*/ 0 w 119"/>
                <a:gd name="T5" fmla="*/ 116 h 130"/>
                <a:gd name="T6" fmla="*/ 47 w 119"/>
                <a:gd name="T7" fmla="*/ 0 h 130"/>
                <a:gd name="T8" fmla="*/ 119 w 119"/>
                <a:gd name="T9" fmla="*/ 50 h 130"/>
                <a:gd name="T10" fmla="*/ 0 60000 65536"/>
                <a:gd name="T11" fmla="*/ 0 60000 65536"/>
                <a:gd name="T12" fmla="*/ 0 60000 65536"/>
                <a:gd name="T13" fmla="*/ 0 60000 65536"/>
                <a:gd name="T14" fmla="*/ 0 60000 65536"/>
                <a:gd name="T15" fmla="*/ 0 w 119"/>
                <a:gd name="T16" fmla="*/ 0 h 130"/>
                <a:gd name="T17" fmla="*/ 119 w 119"/>
                <a:gd name="T18" fmla="*/ 130 h 130"/>
              </a:gdLst>
              <a:ahLst/>
              <a:cxnLst>
                <a:cxn ang="T10">
                  <a:pos x="T0" y="T1"/>
                </a:cxn>
                <a:cxn ang="T11">
                  <a:pos x="T2" y="T3"/>
                </a:cxn>
                <a:cxn ang="T12">
                  <a:pos x="T4" y="T5"/>
                </a:cxn>
                <a:cxn ang="T13">
                  <a:pos x="T6" y="T7"/>
                </a:cxn>
                <a:cxn ang="T14">
                  <a:pos x="T8" y="T9"/>
                </a:cxn>
              </a:cxnLst>
              <a:rect l="T15" t="T16" r="T17" b="T18"/>
              <a:pathLst>
                <a:path w="119" h="130">
                  <a:moveTo>
                    <a:pt x="119" y="50"/>
                  </a:moveTo>
                  <a:lnTo>
                    <a:pt x="90" y="130"/>
                  </a:lnTo>
                  <a:lnTo>
                    <a:pt x="0" y="116"/>
                  </a:lnTo>
                  <a:lnTo>
                    <a:pt x="47" y="0"/>
                  </a:lnTo>
                  <a:lnTo>
                    <a:pt x="119" y="50"/>
                  </a:lnTo>
                  <a:close/>
                </a:path>
              </a:pathLst>
            </a:custGeom>
            <a:solidFill>
              <a:srgbClr val="24BDB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dirty="0"/>
            </a:p>
          </p:txBody>
        </p:sp>
      </p:grpSp>
    </p:spTree>
    <p:extLst>
      <p:ext uri="{BB962C8B-B14F-4D97-AF65-F5344CB8AC3E}">
        <p14:creationId xmlns:p14="http://schemas.microsoft.com/office/powerpoint/2010/main" val="254507620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62479"/>
                                        </p:tgtEl>
                                        <p:attrNameLst>
                                          <p:attrName>style.visibility</p:attrName>
                                        </p:attrNameLst>
                                      </p:cBhvr>
                                      <p:to>
                                        <p:strVal val="visible"/>
                                      </p:to>
                                    </p:set>
                                    <p:animEffect transition="in" filter="dissolve">
                                      <p:cBhvr>
                                        <p:cTn id="7" dur="2000"/>
                                        <p:tgtEl>
                                          <p:spTgt spid="62479"/>
                                        </p:tgtEl>
                                      </p:cBhvr>
                                    </p:animEffect>
                                  </p:childTnLst>
                                </p:cTn>
                              </p:par>
                            </p:childTnLst>
                          </p:cTn>
                        </p:par>
                        <p:par>
                          <p:cTn id="8" fill="hold" nodeType="afterGroup">
                            <p:stCondLst>
                              <p:cond delay="3000"/>
                            </p:stCondLst>
                            <p:childTnLst>
                              <p:par>
                                <p:cTn id="9" presetID="9" presetClass="entr" presetSubtype="0" fill="hold" nodeType="afterEffect">
                                  <p:stCondLst>
                                    <p:cond delay="1000"/>
                                  </p:stCondLst>
                                  <p:childTnLst>
                                    <p:set>
                                      <p:cBhvr>
                                        <p:cTn id="10" dur="1" fill="hold">
                                          <p:stCondLst>
                                            <p:cond delay="0"/>
                                          </p:stCondLst>
                                        </p:cTn>
                                        <p:tgtEl>
                                          <p:spTgt spid="62497"/>
                                        </p:tgtEl>
                                        <p:attrNameLst>
                                          <p:attrName>style.visibility</p:attrName>
                                        </p:attrNameLst>
                                      </p:cBhvr>
                                      <p:to>
                                        <p:strVal val="visible"/>
                                      </p:to>
                                    </p:set>
                                    <p:animEffect transition="in" filter="dissolve">
                                      <p:cBhvr>
                                        <p:cTn id="11" dur="2000"/>
                                        <p:tgtEl>
                                          <p:spTgt spid="62497"/>
                                        </p:tgtEl>
                                      </p:cBhvr>
                                    </p:animEffect>
                                  </p:childTnLst>
                                </p:cTn>
                              </p:par>
                            </p:childTnLst>
                          </p:cTn>
                        </p:par>
                        <p:par>
                          <p:cTn id="12" fill="hold" nodeType="afterGroup">
                            <p:stCondLst>
                              <p:cond delay="6000"/>
                            </p:stCondLst>
                            <p:childTnLst>
                              <p:par>
                                <p:cTn id="13" presetID="9" presetClass="entr" presetSubtype="0" fill="hold" nodeType="afterEffect">
                                  <p:stCondLst>
                                    <p:cond delay="1000"/>
                                  </p:stCondLst>
                                  <p:childTnLst>
                                    <p:set>
                                      <p:cBhvr>
                                        <p:cTn id="14" dur="1" fill="hold">
                                          <p:stCondLst>
                                            <p:cond delay="0"/>
                                          </p:stCondLst>
                                        </p:cTn>
                                        <p:tgtEl>
                                          <p:spTgt spid="62466"/>
                                        </p:tgtEl>
                                        <p:attrNameLst>
                                          <p:attrName>style.visibility</p:attrName>
                                        </p:attrNameLst>
                                      </p:cBhvr>
                                      <p:to>
                                        <p:strVal val="visible"/>
                                      </p:to>
                                    </p:set>
                                    <p:animEffect transition="in" filter="dissolve">
                                      <p:cBhvr>
                                        <p:cTn id="15" dur="2000"/>
                                        <p:tgtEl>
                                          <p:spTgt spid="62466"/>
                                        </p:tgtEl>
                                      </p:cBhvr>
                                    </p:animEffect>
                                  </p:childTnLst>
                                </p:cTn>
                              </p:par>
                            </p:childTnLst>
                          </p:cTn>
                        </p:par>
                        <p:par>
                          <p:cTn id="16" fill="hold" nodeType="afterGroup">
                            <p:stCondLst>
                              <p:cond delay="9000"/>
                            </p:stCondLst>
                            <p:childTnLst>
                              <p:par>
                                <p:cTn id="17" presetID="9" presetClass="entr" presetSubtype="0" fill="hold" nodeType="afterEffect">
                                  <p:stCondLst>
                                    <p:cond delay="1000"/>
                                  </p:stCondLst>
                                  <p:childTnLst>
                                    <p:set>
                                      <p:cBhvr>
                                        <p:cTn id="18" dur="1" fill="hold">
                                          <p:stCondLst>
                                            <p:cond delay="0"/>
                                          </p:stCondLst>
                                        </p:cTn>
                                        <p:tgtEl>
                                          <p:spTgt spid="62469"/>
                                        </p:tgtEl>
                                        <p:attrNameLst>
                                          <p:attrName>style.visibility</p:attrName>
                                        </p:attrNameLst>
                                      </p:cBhvr>
                                      <p:to>
                                        <p:strVal val="visible"/>
                                      </p:to>
                                    </p:set>
                                    <p:animEffect transition="in" filter="dissolve">
                                      <p:cBhvr>
                                        <p:cTn id="19" dur="2000"/>
                                        <p:tgtEl>
                                          <p:spTgt spid="62469"/>
                                        </p:tgtEl>
                                      </p:cBhvr>
                                    </p:animEffect>
                                  </p:childTnLst>
                                </p:cTn>
                              </p:par>
                            </p:childTnLst>
                          </p:cTn>
                        </p:par>
                        <p:par>
                          <p:cTn id="20" fill="hold" nodeType="afterGroup">
                            <p:stCondLst>
                              <p:cond delay="12000"/>
                            </p:stCondLst>
                            <p:childTnLst>
                              <p:par>
                                <p:cTn id="21" presetID="9" presetClass="entr" presetSubtype="0" fill="hold" nodeType="afterEffect">
                                  <p:stCondLst>
                                    <p:cond delay="0"/>
                                  </p:stCondLst>
                                  <p:childTnLst>
                                    <p:set>
                                      <p:cBhvr>
                                        <p:cTn id="22" dur="1" fill="hold">
                                          <p:stCondLst>
                                            <p:cond delay="0"/>
                                          </p:stCondLst>
                                        </p:cTn>
                                        <p:tgtEl>
                                          <p:spTgt spid="62498"/>
                                        </p:tgtEl>
                                        <p:attrNameLst>
                                          <p:attrName>style.visibility</p:attrName>
                                        </p:attrNameLst>
                                      </p:cBhvr>
                                      <p:to>
                                        <p:strVal val="visible"/>
                                      </p:to>
                                    </p:set>
                                    <p:animEffect transition="in" filter="dissolve">
                                      <p:cBhvr>
                                        <p:cTn id="23" dur="2000"/>
                                        <p:tgtEl>
                                          <p:spTgt spid="62498"/>
                                        </p:tgtEl>
                                      </p:cBhvr>
                                    </p:animEffect>
                                  </p:childTnLst>
                                </p:cTn>
                              </p:par>
                            </p:childTnLst>
                          </p:cTn>
                        </p:par>
                        <p:par>
                          <p:cTn id="24" fill="hold" nodeType="afterGroup">
                            <p:stCondLst>
                              <p:cond delay="14000"/>
                            </p:stCondLst>
                            <p:childTnLst>
                              <p:par>
                                <p:cTn id="25" presetID="22" presetClass="entr" presetSubtype="1" fill="hold" nodeType="afterEffect">
                                  <p:stCondLst>
                                    <p:cond delay="1000"/>
                                  </p:stCondLst>
                                  <p:childTnLst>
                                    <p:set>
                                      <p:cBhvr>
                                        <p:cTn id="26" dur="1" fill="hold">
                                          <p:stCondLst>
                                            <p:cond delay="0"/>
                                          </p:stCondLst>
                                        </p:cTn>
                                        <p:tgtEl>
                                          <p:spTgt spid="62484"/>
                                        </p:tgtEl>
                                        <p:attrNameLst>
                                          <p:attrName>style.visibility</p:attrName>
                                        </p:attrNameLst>
                                      </p:cBhvr>
                                      <p:to>
                                        <p:strVal val="visible"/>
                                      </p:to>
                                    </p:set>
                                    <p:animEffect transition="in" filter="wipe(up)">
                                      <p:cBhvr>
                                        <p:cTn id="27" dur="2000"/>
                                        <p:tgtEl>
                                          <p:spTgt spid="62484"/>
                                        </p:tgtEl>
                                      </p:cBhvr>
                                    </p:animEffect>
                                  </p:childTnLst>
                                </p:cTn>
                              </p:par>
                            </p:childTnLst>
                          </p:cTn>
                        </p:par>
                        <p:par>
                          <p:cTn id="28" fill="hold" nodeType="afterGroup">
                            <p:stCondLst>
                              <p:cond delay="17000"/>
                            </p:stCondLst>
                            <p:childTnLst>
                              <p:par>
                                <p:cTn id="29" presetID="22" presetClass="entr" presetSubtype="2" fill="hold" nodeType="afterEffect">
                                  <p:stCondLst>
                                    <p:cond delay="1000"/>
                                  </p:stCondLst>
                                  <p:childTnLst>
                                    <p:set>
                                      <p:cBhvr>
                                        <p:cTn id="30" dur="1" fill="hold">
                                          <p:stCondLst>
                                            <p:cond delay="0"/>
                                          </p:stCondLst>
                                        </p:cTn>
                                        <p:tgtEl>
                                          <p:spTgt spid="62493"/>
                                        </p:tgtEl>
                                        <p:attrNameLst>
                                          <p:attrName>style.visibility</p:attrName>
                                        </p:attrNameLst>
                                      </p:cBhvr>
                                      <p:to>
                                        <p:strVal val="visible"/>
                                      </p:to>
                                    </p:set>
                                    <p:animEffect transition="in" filter="wipe(right)">
                                      <p:cBhvr>
                                        <p:cTn id="31" dur="2000"/>
                                        <p:tgtEl>
                                          <p:spTgt spid="62493"/>
                                        </p:tgtEl>
                                      </p:cBhvr>
                                    </p:animEffect>
                                  </p:childTnLst>
                                </p:cTn>
                              </p:par>
                            </p:childTnLst>
                          </p:cTn>
                        </p:par>
                        <p:par>
                          <p:cTn id="32" fill="hold" nodeType="afterGroup">
                            <p:stCondLst>
                              <p:cond delay="20000"/>
                            </p:stCondLst>
                            <p:childTnLst>
                              <p:par>
                                <p:cTn id="33" presetID="22" presetClass="entr" presetSubtype="4" fill="hold" nodeType="afterEffect">
                                  <p:stCondLst>
                                    <p:cond delay="1000"/>
                                  </p:stCondLst>
                                  <p:childTnLst>
                                    <p:set>
                                      <p:cBhvr>
                                        <p:cTn id="34" dur="1" fill="hold">
                                          <p:stCondLst>
                                            <p:cond delay="0"/>
                                          </p:stCondLst>
                                        </p:cTn>
                                        <p:tgtEl>
                                          <p:spTgt spid="62490"/>
                                        </p:tgtEl>
                                        <p:attrNameLst>
                                          <p:attrName>style.visibility</p:attrName>
                                        </p:attrNameLst>
                                      </p:cBhvr>
                                      <p:to>
                                        <p:strVal val="visible"/>
                                      </p:to>
                                    </p:set>
                                    <p:animEffect transition="in" filter="wipe(down)">
                                      <p:cBhvr>
                                        <p:cTn id="35" dur="2000"/>
                                        <p:tgtEl>
                                          <p:spTgt spid="62490"/>
                                        </p:tgtEl>
                                      </p:cBhvr>
                                    </p:animEffect>
                                  </p:childTnLst>
                                </p:cTn>
                              </p:par>
                            </p:childTnLst>
                          </p:cTn>
                        </p:par>
                        <p:par>
                          <p:cTn id="36" fill="hold" nodeType="afterGroup">
                            <p:stCondLst>
                              <p:cond delay="23000"/>
                            </p:stCondLst>
                            <p:childTnLst>
                              <p:par>
                                <p:cTn id="37" presetID="22" presetClass="entr" presetSubtype="8" fill="hold" nodeType="afterEffect">
                                  <p:stCondLst>
                                    <p:cond delay="1000"/>
                                  </p:stCondLst>
                                  <p:childTnLst>
                                    <p:set>
                                      <p:cBhvr>
                                        <p:cTn id="38" dur="1" fill="hold">
                                          <p:stCondLst>
                                            <p:cond delay="0"/>
                                          </p:stCondLst>
                                        </p:cTn>
                                        <p:tgtEl>
                                          <p:spTgt spid="62487"/>
                                        </p:tgtEl>
                                        <p:attrNameLst>
                                          <p:attrName>style.visibility</p:attrName>
                                        </p:attrNameLst>
                                      </p:cBhvr>
                                      <p:to>
                                        <p:strVal val="visible"/>
                                      </p:to>
                                    </p:set>
                                    <p:animEffect transition="in" filter="wipe(left)">
                                      <p:cBhvr>
                                        <p:cTn id="39" dur="2000"/>
                                        <p:tgtEl>
                                          <p:spTgt spid="62487"/>
                                        </p:tgtEl>
                                      </p:cBhvr>
                                    </p:animEffect>
                                  </p:childTnLst>
                                </p:cTn>
                              </p:par>
                            </p:childTnLst>
                          </p:cTn>
                        </p:par>
                        <p:par>
                          <p:cTn id="40" fill="hold" nodeType="afterGroup">
                            <p:stCondLst>
                              <p:cond delay="26000"/>
                            </p:stCondLst>
                            <p:childTnLst>
                              <p:par>
                                <p:cTn id="41" presetID="22" presetClass="entr" presetSubtype="8" fill="hold" grpId="0" nodeType="afterEffect">
                                  <p:stCondLst>
                                    <p:cond delay="1000"/>
                                  </p:stCondLst>
                                  <p:childTnLst>
                                    <p:set>
                                      <p:cBhvr>
                                        <p:cTn id="42" dur="1" fill="hold">
                                          <p:stCondLst>
                                            <p:cond delay="0"/>
                                          </p:stCondLst>
                                        </p:cTn>
                                        <p:tgtEl>
                                          <p:spTgt spid="62483"/>
                                        </p:tgtEl>
                                        <p:attrNameLst>
                                          <p:attrName>style.visibility</p:attrName>
                                        </p:attrNameLst>
                                      </p:cBhvr>
                                      <p:to>
                                        <p:strVal val="visible"/>
                                      </p:to>
                                    </p:set>
                                    <p:animEffect transition="in" filter="wipe(left)">
                                      <p:cBhvr>
                                        <p:cTn id="43" dur="2000"/>
                                        <p:tgtEl>
                                          <p:spTgt spid="62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83"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98500" y="520700"/>
            <a:ext cx="7772400" cy="977900"/>
          </a:xfrm>
        </p:spPr>
        <p:txBody>
          <a:bodyPr/>
          <a:lstStyle/>
          <a:p>
            <a:r>
              <a:rPr lang="en-US" dirty="0">
                <a:latin typeface="Arial" charset="0"/>
                <a:cs typeface="Arial" charset="0"/>
              </a:rPr>
              <a:t>Continuous Improvement</a:t>
            </a:r>
          </a:p>
        </p:txBody>
      </p:sp>
      <p:sp>
        <p:nvSpPr>
          <p:cNvPr id="60419" name="Rectangle 3"/>
          <p:cNvSpPr>
            <a:spLocks noChangeArrowheads="1"/>
          </p:cNvSpPr>
          <p:nvPr/>
        </p:nvSpPr>
        <p:spPr bwMode="auto">
          <a:xfrm>
            <a:off x="644525" y="2003425"/>
            <a:ext cx="7885113" cy="207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3200" i="1" dirty="0"/>
              <a:t>Kaizen</a:t>
            </a:r>
            <a:r>
              <a:rPr lang="en-US" sz="3200" dirty="0"/>
              <a:t> describes the ongoing process of unending improvement</a:t>
            </a:r>
          </a:p>
          <a:p>
            <a:pPr marL="444500" indent="-444500">
              <a:lnSpc>
                <a:spcPct val="90000"/>
              </a:lnSpc>
              <a:spcAft>
                <a:spcPct val="40000"/>
              </a:spcAft>
              <a:buClr>
                <a:srgbClr val="BF0922"/>
              </a:buClr>
              <a:buSzPct val="60000"/>
              <a:buFont typeface="Lucida Grande" charset="0"/>
              <a:buChar char="►"/>
            </a:pPr>
            <a:r>
              <a:rPr lang="en-US" sz="3200" i="1" dirty="0"/>
              <a:t>TQM</a:t>
            </a:r>
            <a:r>
              <a:rPr lang="en-US" sz="3200" dirty="0"/>
              <a:t> and </a:t>
            </a:r>
            <a:r>
              <a:rPr lang="en-US" sz="3200" b="1" i="1" dirty="0"/>
              <a:t>zero defects </a:t>
            </a:r>
            <a:r>
              <a:rPr lang="en-US" sz="3200" dirty="0"/>
              <a:t>also used to describe continuous improvement</a:t>
            </a:r>
          </a:p>
        </p:txBody>
      </p:sp>
    </p:spTree>
    <p:extLst>
      <p:ext uri="{BB962C8B-B14F-4D97-AF65-F5344CB8AC3E}">
        <p14:creationId xmlns:p14="http://schemas.microsoft.com/office/powerpoint/2010/main" val="116249143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0419"/>
                                        </p:tgtEl>
                                        <p:attrNameLst>
                                          <p:attrName>style.visibility</p:attrName>
                                        </p:attrNameLst>
                                      </p:cBhvr>
                                      <p:to>
                                        <p:strVal val="visible"/>
                                      </p:to>
                                    </p:set>
                                    <p:animEffect transition="in" filter="strips(downRight)">
                                      <p:cBhvr>
                                        <p:cTn id="7" dur="10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Six Sigma</a:t>
            </a:r>
          </a:p>
        </p:txBody>
      </p:sp>
      <p:sp>
        <p:nvSpPr>
          <p:cNvPr id="64515" name="Rectangle 3"/>
          <p:cNvSpPr>
            <a:spLocks noChangeArrowheads="1"/>
          </p:cNvSpPr>
          <p:nvPr/>
        </p:nvSpPr>
        <p:spPr bwMode="auto">
          <a:xfrm>
            <a:off x="593725" y="1557338"/>
            <a:ext cx="7743825" cy="4653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3200" dirty="0"/>
              <a:t>Two meanings</a:t>
            </a:r>
          </a:p>
          <a:p>
            <a:pPr marL="1079500" lvl="1" indent="-368300">
              <a:lnSpc>
                <a:spcPct val="90000"/>
              </a:lnSpc>
              <a:spcAft>
                <a:spcPts val="1200"/>
              </a:spcAft>
              <a:buClr>
                <a:srgbClr val="BF0922"/>
              </a:buClr>
              <a:buSzPct val="60000"/>
              <a:buFont typeface="Lucida Grande" charset="0"/>
              <a:buChar char="►"/>
            </a:pPr>
            <a:r>
              <a:rPr lang="en-US" sz="2800" i="1" dirty="0"/>
              <a:t>Statistical</a:t>
            </a:r>
            <a:r>
              <a:rPr lang="en-US" sz="2800" dirty="0"/>
              <a:t> definition of a process that is </a:t>
            </a:r>
            <a:r>
              <a:rPr lang="en-US" sz="2800" b="1" dirty="0"/>
              <a:t>99.9997% capable, 3.4 defects per million opportunities </a:t>
            </a:r>
            <a:r>
              <a:rPr lang="en-US" sz="2800" dirty="0"/>
              <a:t>(DPMO)</a:t>
            </a:r>
          </a:p>
          <a:p>
            <a:pPr marL="1079500" lvl="1" indent="-368300">
              <a:lnSpc>
                <a:spcPct val="90000"/>
              </a:lnSpc>
              <a:spcAft>
                <a:spcPts val="1200"/>
              </a:spcAft>
              <a:buClr>
                <a:srgbClr val="BF0922"/>
              </a:buClr>
              <a:buSzPct val="60000"/>
              <a:buFont typeface="Lucida Grande" charset="0"/>
              <a:buChar char="►"/>
            </a:pPr>
            <a:r>
              <a:rPr lang="en-US" sz="2800" dirty="0"/>
              <a:t>A </a:t>
            </a:r>
            <a:r>
              <a:rPr lang="en-US" sz="2800" i="1" dirty="0"/>
              <a:t>program</a:t>
            </a:r>
            <a:r>
              <a:rPr lang="en-US" sz="2800" dirty="0"/>
              <a:t> designed to reduce defects, lower costs, save time, and improve customer satisfaction</a:t>
            </a:r>
          </a:p>
          <a:p>
            <a:pPr marL="444500" indent="-444500">
              <a:lnSpc>
                <a:spcPct val="90000"/>
              </a:lnSpc>
              <a:spcAft>
                <a:spcPts val="1200"/>
              </a:spcAft>
              <a:buClr>
                <a:srgbClr val="BF0922"/>
              </a:buClr>
              <a:buSzPct val="60000"/>
              <a:buFont typeface="Lucida Grande" charset="0"/>
              <a:buChar char="►"/>
            </a:pPr>
            <a:r>
              <a:rPr lang="en-US" sz="3200" b="1" dirty="0"/>
              <a:t>A comprehensive system for achieving and sustaining business success </a:t>
            </a:r>
          </a:p>
        </p:txBody>
      </p:sp>
    </p:spTree>
    <p:extLst>
      <p:ext uri="{BB962C8B-B14F-4D97-AF65-F5344CB8AC3E}">
        <p14:creationId xmlns:p14="http://schemas.microsoft.com/office/powerpoint/2010/main" val="253532286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4515"/>
                                        </p:tgtEl>
                                        <p:attrNameLst>
                                          <p:attrName>style.visibility</p:attrName>
                                        </p:attrNameLst>
                                      </p:cBhvr>
                                      <p:to>
                                        <p:strVal val="visible"/>
                                      </p:to>
                                    </p:set>
                                    <p:animEffect transition="in" filter="strips(downRight)">
                                      <p:cBhvr>
                                        <p:cTn id="7" dur="10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Six Sigma</a:t>
            </a:r>
          </a:p>
        </p:txBody>
      </p:sp>
      <p:sp>
        <p:nvSpPr>
          <p:cNvPr id="59394" name="Rectangle 3"/>
          <p:cNvSpPr>
            <a:spLocks noChangeArrowheads="1"/>
          </p:cNvSpPr>
          <p:nvPr/>
        </p:nvSpPr>
        <p:spPr bwMode="auto">
          <a:xfrm>
            <a:off x="593725" y="1557338"/>
            <a:ext cx="7743825" cy="4217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3200" dirty="0"/>
              <a:t>Two meanings</a:t>
            </a:r>
          </a:p>
          <a:p>
            <a:pPr marL="1079500" lvl="1" indent="-368300">
              <a:lnSpc>
                <a:spcPct val="90000"/>
              </a:lnSpc>
              <a:spcAft>
                <a:spcPts val="1200"/>
              </a:spcAft>
              <a:buClr>
                <a:srgbClr val="BF0922"/>
              </a:buClr>
              <a:buSzPct val="60000"/>
              <a:buFont typeface="Lucida Grande" charset="0"/>
              <a:buChar char="►"/>
            </a:pPr>
            <a:r>
              <a:rPr lang="en-US" sz="2800" i="1" dirty="0"/>
              <a:t>Statistical</a:t>
            </a:r>
            <a:r>
              <a:rPr lang="en-US" sz="2800" dirty="0"/>
              <a:t> definition of a process that is 99.9997% capable, 3.4 defects per million opportunities (DPMO)</a:t>
            </a:r>
          </a:p>
          <a:p>
            <a:pPr marL="1079500" lvl="1" indent="-368300">
              <a:lnSpc>
                <a:spcPct val="90000"/>
              </a:lnSpc>
              <a:spcAft>
                <a:spcPts val="1200"/>
              </a:spcAft>
              <a:buClr>
                <a:srgbClr val="BF0922"/>
              </a:buClr>
              <a:buSzPct val="60000"/>
              <a:buFont typeface="Lucida Grande" charset="0"/>
              <a:buChar char="►"/>
            </a:pPr>
            <a:r>
              <a:rPr lang="en-US" sz="2800" dirty="0"/>
              <a:t>A </a:t>
            </a:r>
            <a:r>
              <a:rPr lang="en-US" sz="2800" i="1" dirty="0"/>
              <a:t>program</a:t>
            </a:r>
            <a:r>
              <a:rPr lang="en-US" sz="2800" dirty="0"/>
              <a:t> designed to reduce defects, lower costs, save time, and improve customer satisfaction</a:t>
            </a:r>
          </a:p>
          <a:p>
            <a:pPr marL="444500" indent="-444500">
              <a:lnSpc>
                <a:spcPct val="90000"/>
              </a:lnSpc>
              <a:spcAft>
                <a:spcPts val="1200"/>
              </a:spcAft>
              <a:buClr>
                <a:srgbClr val="BF0922"/>
              </a:buClr>
              <a:buSzPct val="60000"/>
              <a:buFont typeface="Lucida Grande" charset="0"/>
              <a:buChar char="►"/>
            </a:pPr>
            <a:r>
              <a:rPr lang="en-US" sz="3200" dirty="0"/>
              <a:t>A comprehensive system for achieving and sustaining business success </a:t>
            </a:r>
          </a:p>
        </p:txBody>
      </p:sp>
      <p:sp>
        <p:nvSpPr>
          <p:cNvPr id="4" name="Rectangle 3"/>
          <p:cNvSpPr>
            <a:spLocks noChangeArrowheads="1"/>
          </p:cNvSpPr>
          <p:nvPr/>
        </p:nvSpPr>
        <p:spPr bwMode="auto">
          <a:xfrm>
            <a:off x="593725" y="1312863"/>
            <a:ext cx="7864475" cy="4848225"/>
          </a:xfrm>
          <a:prstGeom prst="rect">
            <a:avLst/>
          </a:prstGeom>
          <a:solidFill>
            <a:schemeClr val="accent3"/>
          </a:solidFill>
          <a:ln w="9525">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grpSp>
        <p:nvGrpSpPr>
          <p:cNvPr id="17" name="Group 16"/>
          <p:cNvGrpSpPr/>
          <p:nvPr/>
        </p:nvGrpSpPr>
        <p:grpSpPr>
          <a:xfrm>
            <a:off x="3319463" y="3835400"/>
            <a:ext cx="4425951" cy="387351"/>
            <a:chOff x="3471863" y="3835400"/>
            <a:chExt cx="4425951" cy="387351"/>
          </a:xfrm>
        </p:grpSpPr>
        <p:sp>
          <p:nvSpPr>
            <p:cNvPr id="59423" name="Freeform 6"/>
            <p:cNvSpPr>
              <a:spLocks/>
            </p:cNvSpPr>
            <p:nvPr/>
          </p:nvSpPr>
          <p:spPr bwMode="auto">
            <a:xfrm>
              <a:off x="3471863" y="3835400"/>
              <a:ext cx="757238" cy="385763"/>
            </a:xfrm>
            <a:custGeom>
              <a:avLst/>
              <a:gdLst>
                <a:gd name="T0" fmla="*/ 21 w 477"/>
                <a:gd name="T1" fmla="*/ 228 h 243"/>
                <a:gd name="T2" fmla="*/ 147 w 477"/>
                <a:gd name="T3" fmla="*/ 204 h 243"/>
                <a:gd name="T4" fmla="*/ 264 w 477"/>
                <a:gd name="T5" fmla="*/ 168 h 243"/>
                <a:gd name="T6" fmla="*/ 366 w 477"/>
                <a:gd name="T7" fmla="*/ 117 h 243"/>
                <a:gd name="T8" fmla="*/ 477 w 477"/>
                <a:gd name="T9" fmla="*/ 0 h 243"/>
                <a:gd name="T10" fmla="*/ 477 w 477"/>
                <a:gd name="T11" fmla="*/ 243 h 243"/>
                <a:gd name="T12" fmla="*/ 0 w 477"/>
                <a:gd name="T13" fmla="*/ 240 h 243"/>
                <a:gd name="T14" fmla="*/ 0 60000 65536"/>
                <a:gd name="T15" fmla="*/ 0 60000 65536"/>
                <a:gd name="T16" fmla="*/ 0 60000 65536"/>
                <a:gd name="T17" fmla="*/ 0 60000 65536"/>
                <a:gd name="T18" fmla="*/ 0 60000 65536"/>
                <a:gd name="T19" fmla="*/ 0 60000 65536"/>
                <a:gd name="T20" fmla="*/ 0 60000 65536"/>
                <a:gd name="T21" fmla="*/ 0 w 477"/>
                <a:gd name="T22" fmla="*/ 0 h 243"/>
                <a:gd name="T23" fmla="*/ 477 w 477"/>
                <a:gd name="T24" fmla="*/ 243 h 2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7" h="243">
                  <a:moveTo>
                    <a:pt x="21" y="228"/>
                  </a:moveTo>
                  <a:lnTo>
                    <a:pt x="147" y="204"/>
                  </a:lnTo>
                  <a:lnTo>
                    <a:pt x="264" y="168"/>
                  </a:lnTo>
                  <a:lnTo>
                    <a:pt x="366" y="117"/>
                  </a:lnTo>
                  <a:lnTo>
                    <a:pt x="477" y="0"/>
                  </a:lnTo>
                  <a:lnTo>
                    <a:pt x="477" y="243"/>
                  </a:lnTo>
                  <a:lnTo>
                    <a:pt x="0" y="240"/>
                  </a:lnTo>
                </a:path>
              </a:pathLst>
            </a:custGeom>
            <a:solidFill>
              <a:srgbClr val="4BACC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7" name="Freeform 7"/>
            <p:cNvSpPr>
              <a:spLocks/>
            </p:cNvSpPr>
            <p:nvPr/>
          </p:nvSpPr>
          <p:spPr bwMode="auto">
            <a:xfrm flipH="1">
              <a:off x="7140576" y="3836988"/>
              <a:ext cx="757238" cy="385763"/>
            </a:xfrm>
            <a:custGeom>
              <a:avLst/>
              <a:gdLst>
                <a:gd name="T0" fmla="*/ 21 w 477"/>
                <a:gd name="T1" fmla="*/ 228 h 243"/>
                <a:gd name="T2" fmla="*/ 147 w 477"/>
                <a:gd name="T3" fmla="*/ 204 h 243"/>
                <a:gd name="T4" fmla="*/ 264 w 477"/>
                <a:gd name="T5" fmla="*/ 168 h 243"/>
                <a:gd name="T6" fmla="*/ 366 w 477"/>
                <a:gd name="T7" fmla="*/ 117 h 243"/>
                <a:gd name="T8" fmla="*/ 477 w 477"/>
                <a:gd name="T9" fmla="*/ 0 h 243"/>
                <a:gd name="T10" fmla="*/ 477 w 477"/>
                <a:gd name="T11" fmla="*/ 243 h 243"/>
                <a:gd name="T12" fmla="*/ 0 w 477"/>
                <a:gd name="T13" fmla="*/ 240 h 243"/>
              </a:gdLst>
              <a:ahLst/>
              <a:cxnLst>
                <a:cxn ang="0">
                  <a:pos x="T0" y="T1"/>
                </a:cxn>
                <a:cxn ang="0">
                  <a:pos x="T2" y="T3"/>
                </a:cxn>
                <a:cxn ang="0">
                  <a:pos x="T4" y="T5"/>
                </a:cxn>
                <a:cxn ang="0">
                  <a:pos x="T6" y="T7"/>
                </a:cxn>
                <a:cxn ang="0">
                  <a:pos x="T8" y="T9"/>
                </a:cxn>
                <a:cxn ang="0">
                  <a:pos x="T10" y="T11"/>
                </a:cxn>
                <a:cxn ang="0">
                  <a:pos x="T12" y="T13"/>
                </a:cxn>
              </a:cxnLst>
              <a:rect l="0" t="0" r="r" b="b"/>
              <a:pathLst>
                <a:path w="477" h="243">
                  <a:moveTo>
                    <a:pt x="21" y="228"/>
                  </a:moveTo>
                  <a:lnTo>
                    <a:pt x="147" y="204"/>
                  </a:lnTo>
                  <a:lnTo>
                    <a:pt x="264" y="168"/>
                  </a:lnTo>
                  <a:lnTo>
                    <a:pt x="366" y="117"/>
                  </a:lnTo>
                  <a:lnTo>
                    <a:pt x="477" y="0"/>
                  </a:lnTo>
                  <a:lnTo>
                    <a:pt x="477" y="243"/>
                  </a:lnTo>
                  <a:lnTo>
                    <a:pt x="0" y="240"/>
                  </a:lnTo>
                </a:path>
              </a:pathLst>
            </a:custGeom>
            <a:solidFill>
              <a:schemeClr val="accent5"/>
            </a:solidFill>
            <a:ln>
              <a:noFill/>
            </a:ln>
            <a:effectLst/>
          </p:spPr>
          <p:txBody>
            <a:bodyPr/>
            <a:lstStyle/>
            <a:p>
              <a:pPr fontAlgn="auto">
                <a:spcBef>
                  <a:spcPts val="0"/>
                </a:spcBef>
                <a:spcAft>
                  <a:spcPts val="0"/>
                </a:spcAft>
                <a:defRPr/>
              </a:pPr>
              <a:endParaRPr lang="en-US" dirty="0">
                <a:latin typeface="Arial"/>
                <a:ea typeface="+mn-ea"/>
                <a:cs typeface="Arial"/>
              </a:endParaRPr>
            </a:p>
          </p:txBody>
        </p:sp>
      </p:grpSp>
      <p:grpSp>
        <p:nvGrpSpPr>
          <p:cNvPr id="15" name="Group 14"/>
          <p:cNvGrpSpPr/>
          <p:nvPr/>
        </p:nvGrpSpPr>
        <p:grpSpPr>
          <a:xfrm>
            <a:off x="3098800" y="2070100"/>
            <a:ext cx="4851400" cy="2549526"/>
            <a:chOff x="3251200" y="2070100"/>
            <a:chExt cx="4851400" cy="2549526"/>
          </a:xfrm>
        </p:grpSpPr>
        <p:sp>
          <p:nvSpPr>
            <p:cNvPr id="59419" name="Freeform 9"/>
            <p:cNvSpPr>
              <a:spLocks/>
            </p:cNvSpPr>
            <p:nvPr/>
          </p:nvSpPr>
          <p:spPr bwMode="auto">
            <a:xfrm>
              <a:off x="3505200" y="2074863"/>
              <a:ext cx="4333875" cy="2122488"/>
            </a:xfrm>
            <a:custGeom>
              <a:avLst/>
              <a:gdLst>
                <a:gd name="T0" fmla="*/ 0 w 2730"/>
                <a:gd name="T1" fmla="*/ 1328 h 1337"/>
                <a:gd name="T2" fmla="*/ 171 w 2730"/>
                <a:gd name="T3" fmla="*/ 1304 h 1337"/>
                <a:gd name="T4" fmla="*/ 333 w 2730"/>
                <a:gd name="T5" fmla="*/ 1229 h 1337"/>
                <a:gd name="T6" fmla="*/ 441 w 2730"/>
                <a:gd name="T7" fmla="*/ 1130 h 1337"/>
                <a:gd name="T8" fmla="*/ 525 w 2730"/>
                <a:gd name="T9" fmla="*/ 1025 h 1337"/>
                <a:gd name="T10" fmla="*/ 636 w 2730"/>
                <a:gd name="T11" fmla="*/ 872 h 1337"/>
                <a:gd name="T12" fmla="*/ 795 w 2730"/>
                <a:gd name="T13" fmla="*/ 614 h 1337"/>
                <a:gd name="T14" fmla="*/ 948 w 2730"/>
                <a:gd name="T15" fmla="*/ 347 h 1337"/>
                <a:gd name="T16" fmla="*/ 1095 w 2730"/>
                <a:gd name="T17" fmla="*/ 161 h 1337"/>
                <a:gd name="T18" fmla="*/ 1242 w 2730"/>
                <a:gd name="T19" fmla="*/ 35 h 1337"/>
                <a:gd name="T20" fmla="*/ 1374 w 2730"/>
                <a:gd name="T21" fmla="*/ 2 h 1337"/>
                <a:gd name="T22" fmla="*/ 1479 w 2730"/>
                <a:gd name="T23" fmla="*/ 20 h 1337"/>
                <a:gd name="T24" fmla="*/ 1593 w 2730"/>
                <a:gd name="T25" fmla="*/ 98 h 1337"/>
                <a:gd name="T26" fmla="*/ 1680 w 2730"/>
                <a:gd name="T27" fmla="*/ 188 h 1337"/>
                <a:gd name="T28" fmla="*/ 1788 w 2730"/>
                <a:gd name="T29" fmla="*/ 332 h 1337"/>
                <a:gd name="T30" fmla="*/ 1968 w 2730"/>
                <a:gd name="T31" fmla="*/ 635 h 1337"/>
                <a:gd name="T32" fmla="*/ 2130 w 2730"/>
                <a:gd name="T33" fmla="*/ 896 h 1337"/>
                <a:gd name="T34" fmla="*/ 2250 w 2730"/>
                <a:gd name="T35" fmla="*/ 1058 h 1337"/>
                <a:gd name="T36" fmla="*/ 2313 w 2730"/>
                <a:gd name="T37" fmla="*/ 1130 h 1337"/>
                <a:gd name="T38" fmla="*/ 2394 w 2730"/>
                <a:gd name="T39" fmla="*/ 1199 h 1337"/>
                <a:gd name="T40" fmla="*/ 2484 w 2730"/>
                <a:gd name="T41" fmla="*/ 1262 h 1337"/>
                <a:gd name="T42" fmla="*/ 2583 w 2730"/>
                <a:gd name="T43" fmla="*/ 1307 h 1337"/>
                <a:gd name="T44" fmla="*/ 2730 w 2730"/>
                <a:gd name="T45" fmla="*/ 1337 h 13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30"/>
                <a:gd name="T70" fmla="*/ 0 h 1337"/>
                <a:gd name="T71" fmla="*/ 2730 w 2730"/>
                <a:gd name="T72" fmla="*/ 1337 h 13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30" h="1337">
                  <a:moveTo>
                    <a:pt x="0" y="1328"/>
                  </a:moveTo>
                  <a:cubicBezTo>
                    <a:pt x="58" y="1324"/>
                    <a:pt x="116" y="1321"/>
                    <a:pt x="171" y="1304"/>
                  </a:cubicBezTo>
                  <a:cubicBezTo>
                    <a:pt x="226" y="1287"/>
                    <a:pt x="288" y="1258"/>
                    <a:pt x="333" y="1229"/>
                  </a:cubicBezTo>
                  <a:cubicBezTo>
                    <a:pt x="378" y="1200"/>
                    <a:pt x="409" y="1164"/>
                    <a:pt x="441" y="1130"/>
                  </a:cubicBezTo>
                  <a:cubicBezTo>
                    <a:pt x="473" y="1096"/>
                    <a:pt x="493" y="1068"/>
                    <a:pt x="525" y="1025"/>
                  </a:cubicBezTo>
                  <a:cubicBezTo>
                    <a:pt x="557" y="982"/>
                    <a:pt x="591" y="940"/>
                    <a:pt x="636" y="872"/>
                  </a:cubicBezTo>
                  <a:cubicBezTo>
                    <a:pt x="681" y="804"/>
                    <a:pt x="743" y="701"/>
                    <a:pt x="795" y="614"/>
                  </a:cubicBezTo>
                  <a:cubicBezTo>
                    <a:pt x="847" y="527"/>
                    <a:pt x="898" y="422"/>
                    <a:pt x="948" y="347"/>
                  </a:cubicBezTo>
                  <a:cubicBezTo>
                    <a:pt x="998" y="272"/>
                    <a:pt x="1046" y="213"/>
                    <a:pt x="1095" y="161"/>
                  </a:cubicBezTo>
                  <a:cubicBezTo>
                    <a:pt x="1144" y="109"/>
                    <a:pt x="1196" y="61"/>
                    <a:pt x="1242" y="35"/>
                  </a:cubicBezTo>
                  <a:cubicBezTo>
                    <a:pt x="1288" y="9"/>
                    <a:pt x="1335" y="4"/>
                    <a:pt x="1374" y="2"/>
                  </a:cubicBezTo>
                  <a:cubicBezTo>
                    <a:pt x="1413" y="0"/>
                    <a:pt x="1443" y="4"/>
                    <a:pt x="1479" y="20"/>
                  </a:cubicBezTo>
                  <a:cubicBezTo>
                    <a:pt x="1515" y="36"/>
                    <a:pt x="1560" y="70"/>
                    <a:pt x="1593" y="98"/>
                  </a:cubicBezTo>
                  <a:cubicBezTo>
                    <a:pt x="1626" y="126"/>
                    <a:pt x="1648" y="149"/>
                    <a:pt x="1680" y="188"/>
                  </a:cubicBezTo>
                  <a:cubicBezTo>
                    <a:pt x="1712" y="227"/>
                    <a:pt x="1740" y="257"/>
                    <a:pt x="1788" y="332"/>
                  </a:cubicBezTo>
                  <a:cubicBezTo>
                    <a:pt x="1836" y="407"/>
                    <a:pt x="1911" y="541"/>
                    <a:pt x="1968" y="635"/>
                  </a:cubicBezTo>
                  <a:cubicBezTo>
                    <a:pt x="2025" y="729"/>
                    <a:pt x="2083" y="826"/>
                    <a:pt x="2130" y="896"/>
                  </a:cubicBezTo>
                  <a:cubicBezTo>
                    <a:pt x="2177" y="966"/>
                    <a:pt x="2219" y="1019"/>
                    <a:pt x="2250" y="1058"/>
                  </a:cubicBezTo>
                  <a:cubicBezTo>
                    <a:pt x="2281" y="1097"/>
                    <a:pt x="2289" y="1107"/>
                    <a:pt x="2313" y="1130"/>
                  </a:cubicBezTo>
                  <a:cubicBezTo>
                    <a:pt x="2337" y="1153"/>
                    <a:pt x="2366" y="1177"/>
                    <a:pt x="2394" y="1199"/>
                  </a:cubicBezTo>
                  <a:cubicBezTo>
                    <a:pt x="2422" y="1221"/>
                    <a:pt x="2453" y="1244"/>
                    <a:pt x="2484" y="1262"/>
                  </a:cubicBezTo>
                  <a:cubicBezTo>
                    <a:pt x="2515" y="1280"/>
                    <a:pt x="2542" y="1295"/>
                    <a:pt x="2583" y="1307"/>
                  </a:cubicBezTo>
                  <a:cubicBezTo>
                    <a:pt x="2624" y="1319"/>
                    <a:pt x="2700" y="1331"/>
                    <a:pt x="2730" y="1337"/>
                  </a:cubicBezTo>
                </a:path>
              </a:pathLst>
            </a:custGeom>
            <a:noFill/>
            <a:ln w="7620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sp>
          <p:nvSpPr>
            <p:cNvPr id="59420" name="Line 10"/>
            <p:cNvSpPr>
              <a:spLocks noChangeShapeType="1"/>
            </p:cNvSpPr>
            <p:nvPr/>
          </p:nvSpPr>
          <p:spPr bwMode="auto">
            <a:xfrm>
              <a:off x="3251200" y="4222750"/>
              <a:ext cx="4851400"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59421" name="Line 11"/>
            <p:cNvSpPr>
              <a:spLocks noChangeShapeType="1"/>
            </p:cNvSpPr>
            <p:nvPr/>
          </p:nvSpPr>
          <p:spPr bwMode="auto">
            <a:xfrm>
              <a:off x="5683250" y="2070100"/>
              <a:ext cx="0" cy="215265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59422" name="Text Box 12"/>
            <p:cNvSpPr txBox="1">
              <a:spLocks noChangeArrowheads="1"/>
            </p:cNvSpPr>
            <p:nvPr/>
          </p:nvSpPr>
          <p:spPr bwMode="auto">
            <a:xfrm>
              <a:off x="5322888" y="4252913"/>
              <a:ext cx="7683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Mean</a:t>
              </a:r>
            </a:p>
          </p:txBody>
        </p:sp>
      </p:grpSp>
      <p:grpSp>
        <p:nvGrpSpPr>
          <p:cNvPr id="6" name="Group 5"/>
          <p:cNvGrpSpPr/>
          <p:nvPr/>
        </p:nvGrpSpPr>
        <p:grpSpPr>
          <a:xfrm>
            <a:off x="2876550" y="1552575"/>
            <a:ext cx="5130800" cy="369888"/>
            <a:chOff x="3028950" y="1552575"/>
            <a:chExt cx="5130800" cy="369888"/>
          </a:xfrm>
        </p:grpSpPr>
        <p:sp>
          <p:nvSpPr>
            <p:cNvPr id="59417" name="Text Box 14"/>
            <p:cNvSpPr txBox="1">
              <a:spLocks noChangeArrowheads="1"/>
            </p:cNvSpPr>
            <p:nvPr/>
          </p:nvSpPr>
          <p:spPr bwMode="auto">
            <a:xfrm>
              <a:off x="3028950" y="1552575"/>
              <a:ext cx="14033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Lower limits</a:t>
              </a:r>
            </a:p>
          </p:txBody>
        </p:sp>
        <p:sp>
          <p:nvSpPr>
            <p:cNvPr id="59418" name="Text Box 15"/>
            <p:cNvSpPr txBox="1">
              <a:spLocks noChangeArrowheads="1"/>
            </p:cNvSpPr>
            <p:nvPr/>
          </p:nvSpPr>
          <p:spPr bwMode="auto">
            <a:xfrm>
              <a:off x="6756400" y="1552575"/>
              <a:ext cx="14033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Upper limits</a:t>
              </a:r>
            </a:p>
          </p:txBody>
        </p:sp>
      </p:grpSp>
      <p:grpSp>
        <p:nvGrpSpPr>
          <p:cNvPr id="12" name="Group 11"/>
          <p:cNvGrpSpPr/>
          <p:nvPr/>
        </p:nvGrpSpPr>
        <p:grpSpPr>
          <a:xfrm>
            <a:off x="3352800" y="3587751"/>
            <a:ext cx="4362450" cy="1981200"/>
            <a:chOff x="3505200" y="3587751"/>
            <a:chExt cx="4362450" cy="1981200"/>
          </a:xfrm>
        </p:grpSpPr>
        <p:sp>
          <p:nvSpPr>
            <p:cNvPr id="59412" name="Line 19"/>
            <p:cNvSpPr>
              <a:spLocks noChangeShapeType="1"/>
            </p:cNvSpPr>
            <p:nvPr/>
          </p:nvSpPr>
          <p:spPr bwMode="auto">
            <a:xfrm>
              <a:off x="3505200" y="3587751"/>
              <a:ext cx="0" cy="19812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59413" name="Line 20"/>
            <p:cNvSpPr>
              <a:spLocks noChangeShapeType="1"/>
            </p:cNvSpPr>
            <p:nvPr/>
          </p:nvSpPr>
          <p:spPr bwMode="auto">
            <a:xfrm>
              <a:off x="7867650" y="3587751"/>
              <a:ext cx="0" cy="19812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grpSp>
      <p:grpSp>
        <p:nvGrpSpPr>
          <p:cNvPr id="3" name="Group 2"/>
          <p:cNvGrpSpPr/>
          <p:nvPr/>
        </p:nvGrpSpPr>
        <p:grpSpPr>
          <a:xfrm>
            <a:off x="3386138" y="5222876"/>
            <a:ext cx="4256087" cy="369888"/>
            <a:chOff x="3538538" y="5222876"/>
            <a:chExt cx="4256087" cy="369888"/>
          </a:xfrm>
        </p:grpSpPr>
        <p:sp>
          <p:nvSpPr>
            <p:cNvPr id="59414" name="Text Box 21"/>
            <p:cNvSpPr txBox="1">
              <a:spLocks noChangeArrowheads="1"/>
            </p:cNvSpPr>
            <p:nvPr/>
          </p:nvSpPr>
          <p:spPr bwMode="auto">
            <a:xfrm>
              <a:off x="5367338" y="5222876"/>
              <a:ext cx="6286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±6</a:t>
              </a:r>
              <a:r>
                <a:rPr lang="en-US" i="1" dirty="0">
                  <a:latin typeface="Arial" charset="0"/>
                  <a:sym typeface="Symbol" charset="0"/>
                </a:rPr>
                <a:t></a:t>
              </a:r>
            </a:p>
          </p:txBody>
        </p:sp>
        <p:sp>
          <p:nvSpPr>
            <p:cNvPr id="59415" name="Line 22"/>
            <p:cNvSpPr>
              <a:spLocks noChangeShapeType="1"/>
            </p:cNvSpPr>
            <p:nvPr/>
          </p:nvSpPr>
          <p:spPr bwMode="auto">
            <a:xfrm>
              <a:off x="6091236" y="5448301"/>
              <a:ext cx="1703389" cy="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sp>
          <p:nvSpPr>
            <p:cNvPr id="59416" name="Line 23"/>
            <p:cNvSpPr>
              <a:spLocks noChangeShapeType="1"/>
            </p:cNvSpPr>
            <p:nvPr/>
          </p:nvSpPr>
          <p:spPr bwMode="auto">
            <a:xfrm flipH="1">
              <a:off x="3538538" y="5446714"/>
              <a:ext cx="1784350" cy="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grpSp>
      <p:grpSp>
        <p:nvGrpSpPr>
          <p:cNvPr id="10" name="Group 9"/>
          <p:cNvGrpSpPr/>
          <p:nvPr/>
        </p:nvGrpSpPr>
        <p:grpSpPr>
          <a:xfrm>
            <a:off x="1222375" y="2671763"/>
            <a:ext cx="2032000" cy="847725"/>
            <a:chOff x="1374775" y="2671763"/>
            <a:chExt cx="2032000" cy="847725"/>
          </a:xfrm>
        </p:grpSpPr>
        <p:sp>
          <p:nvSpPr>
            <p:cNvPr id="59409" name="Text Box 17"/>
            <p:cNvSpPr txBox="1">
              <a:spLocks noChangeArrowheads="1"/>
            </p:cNvSpPr>
            <p:nvPr/>
          </p:nvSpPr>
          <p:spPr bwMode="auto">
            <a:xfrm>
              <a:off x="1374775" y="2671763"/>
              <a:ext cx="203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3.4 defects/million</a:t>
              </a:r>
            </a:p>
          </p:txBody>
        </p:sp>
        <p:sp>
          <p:nvSpPr>
            <p:cNvPr id="59411" name="Line 24"/>
            <p:cNvSpPr>
              <a:spLocks noChangeShapeType="1"/>
            </p:cNvSpPr>
            <p:nvPr/>
          </p:nvSpPr>
          <p:spPr bwMode="auto">
            <a:xfrm>
              <a:off x="2757488" y="3040063"/>
              <a:ext cx="638175" cy="479425"/>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grpSp>
      <p:grpSp>
        <p:nvGrpSpPr>
          <p:cNvPr id="11" name="Group 10"/>
          <p:cNvGrpSpPr/>
          <p:nvPr/>
        </p:nvGrpSpPr>
        <p:grpSpPr>
          <a:xfrm>
            <a:off x="4076700" y="2952751"/>
            <a:ext cx="2908300" cy="2133600"/>
            <a:chOff x="4229100" y="2952751"/>
            <a:chExt cx="2908300" cy="2133600"/>
          </a:xfrm>
        </p:grpSpPr>
        <p:sp>
          <p:nvSpPr>
            <p:cNvPr id="59402" name="Line 26"/>
            <p:cNvSpPr>
              <a:spLocks noChangeShapeType="1"/>
            </p:cNvSpPr>
            <p:nvPr/>
          </p:nvSpPr>
          <p:spPr bwMode="auto">
            <a:xfrm>
              <a:off x="4229100" y="2978151"/>
              <a:ext cx="0" cy="21082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59403" name="Line 27"/>
            <p:cNvSpPr>
              <a:spLocks noChangeShapeType="1"/>
            </p:cNvSpPr>
            <p:nvPr/>
          </p:nvSpPr>
          <p:spPr bwMode="auto">
            <a:xfrm>
              <a:off x="7137400" y="2952751"/>
              <a:ext cx="0" cy="21082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grpSp>
      <p:grpSp>
        <p:nvGrpSpPr>
          <p:cNvPr id="2" name="Group 1"/>
          <p:cNvGrpSpPr/>
          <p:nvPr/>
        </p:nvGrpSpPr>
        <p:grpSpPr>
          <a:xfrm>
            <a:off x="4138613" y="4737101"/>
            <a:ext cx="2778123" cy="369888"/>
            <a:chOff x="4291013" y="4737101"/>
            <a:chExt cx="2778123" cy="369888"/>
          </a:xfrm>
        </p:grpSpPr>
        <p:sp>
          <p:nvSpPr>
            <p:cNvPr id="59405" name="Text Box 29"/>
            <p:cNvSpPr txBox="1">
              <a:spLocks noChangeArrowheads="1"/>
            </p:cNvSpPr>
            <p:nvPr/>
          </p:nvSpPr>
          <p:spPr bwMode="auto">
            <a:xfrm>
              <a:off x="5367338" y="4737101"/>
              <a:ext cx="6286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±3</a:t>
              </a:r>
              <a:r>
                <a:rPr lang="en-US" i="1" dirty="0">
                  <a:latin typeface="Arial" charset="0"/>
                  <a:sym typeface="Symbol" charset="0"/>
                </a:rPr>
                <a:t></a:t>
              </a:r>
            </a:p>
          </p:txBody>
        </p:sp>
        <p:sp>
          <p:nvSpPr>
            <p:cNvPr id="59406" name="Line 30"/>
            <p:cNvSpPr>
              <a:spLocks noChangeShapeType="1"/>
            </p:cNvSpPr>
            <p:nvPr/>
          </p:nvSpPr>
          <p:spPr bwMode="auto">
            <a:xfrm>
              <a:off x="6091237" y="4941888"/>
              <a:ext cx="977899" cy="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sp>
          <p:nvSpPr>
            <p:cNvPr id="59407" name="Line 31"/>
            <p:cNvSpPr>
              <a:spLocks noChangeShapeType="1"/>
            </p:cNvSpPr>
            <p:nvPr/>
          </p:nvSpPr>
          <p:spPr bwMode="auto">
            <a:xfrm flipH="1">
              <a:off x="4291013" y="4949826"/>
              <a:ext cx="1031875" cy="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grpSp>
      <p:grpSp>
        <p:nvGrpSpPr>
          <p:cNvPr id="9" name="Group 8"/>
          <p:cNvGrpSpPr/>
          <p:nvPr/>
        </p:nvGrpSpPr>
        <p:grpSpPr>
          <a:xfrm>
            <a:off x="2151063" y="2001838"/>
            <a:ext cx="2289175" cy="906463"/>
            <a:chOff x="2303463" y="2001838"/>
            <a:chExt cx="2289175" cy="906463"/>
          </a:xfrm>
        </p:grpSpPr>
        <p:sp>
          <p:nvSpPr>
            <p:cNvPr id="59404" name="Text Box 28"/>
            <p:cNvSpPr txBox="1">
              <a:spLocks noChangeArrowheads="1"/>
            </p:cNvSpPr>
            <p:nvPr/>
          </p:nvSpPr>
          <p:spPr bwMode="auto">
            <a:xfrm>
              <a:off x="2303463" y="2001838"/>
              <a:ext cx="22891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dirty="0">
                  <a:latin typeface="Arial" charset="0"/>
                </a:rPr>
                <a:t>2,700 defects/million</a:t>
              </a:r>
            </a:p>
          </p:txBody>
        </p:sp>
        <p:sp>
          <p:nvSpPr>
            <p:cNvPr id="59408" name="Line 32"/>
            <p:cNvSpPr>
              <a:spLocks noChangeShapeType="1"/>
            </p:cNvSpPr>
            <p:nvPr/>
          </p:nvSpPr>
          <p:spPr bwMode="auto">
            <a:xfrm>
              <a:off x="3568700" y="2355851"/>
              <a:ext cx="595312" cy="55245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dirty="0"/>
            </a:p>
          </p:txBody>
        </p:sp>
      </p:grpSp>
      <p:sp>
        <p:nvSpPr>
          <p:cNvPr id="33" name="Text Box 33"/>
          <p:cNvSpPr txBox="1">
            <a:spLocks noChangeArrowheads="1"/>
          </p:cNvSpPr>
          <p:nvPr/>
        </p:nvSpPr>
        <p:spPr bwMode="auto">
          <a:xfrm>
            <a:off x="958850" y="564197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600" dirty="0">
                <a:latin typeface="Arial" charset="0"/>
              </a:rPr>
              <a:t>Figure </a:t>
            </a:r>
            <a:r>
              <a:rPr lang="en-US" sz="1600" dirty="0">
                <a:solidFill>
                  <a:schemeClr val="tx2"/>
                </a:solidFill>
                <a:latin typeface="Arial" charset="0"/>
              </a:rPr>
              <a:t>6.4</a:t>
            </a:r>
          </a:p>
        </p:txBody>
      </p:sp>
    </p:spTree>
    <p:extLst>
      <p:ext uri="{BB962C8B-B14F-4D97-AF65-F5344CB8AC3E}">
        <p14:creationId xmlns:p14="http://schemas.microsoft.com/office/powerpoint/2010/main" val="1410364757"/>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37" fill="hold" nodeType="afterEffect">
                                  <p:stCondLst>
                                    <p:cond delay="1000"/>
                                  </p:stCondLst>
                                  <p:childTnLst>
                                    <p:set>
                                      <p:cBhvr>
                                        <p:cTn id="6" dur="1" fill="hold">
                                          <p:stCondLst>
                                            <p:cond delay="0"/>
                                          </p:stCondLst>
                                        </p:cTn>
                                        <p:tgtEl>
                                          <p:spTgt spid="15"/>
                                        </p:tgtEl>
                                        <p:attrNameLst>
                                          <p:attrName>style.visibility</p:attrName>
                                        </p:attrNameLst>
                                      </p:cBhvr>
                                      <p:to>
                                        <p:strVal val="visible"/>
                                      </p:to>
                                    </p:set>
                                    <p:animEffect transition="in" filter="barn(outVertical)">
                                      <p:cBhvr>
                                        <p:cTn id="7" dur="1000"/>
                                        <p:tgtEl>
                                          <p:spTgt spid="15"/>
                                        </p:tgtEl>
                                      </p:cBhvr>
                                    </p:animEffect>
                                  </p:childTnLst>
                                </p:cTn>
                              </p:par>
                            </p:childTnLst>
                          </p:cTn>
                        </p:par>
                        <p:par>
                          <p:cTn id="8" fill="hold">
                            <p:stCondLst>
                              <p:cond delay="2000"/>
                            </p:stCondLst>
                            <p:childTnLst>
                              <p:par>
                                <p:cTn id="9" presetID="16" presetClass="entr" presetSubtype="37"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1000"/>
                                        <p:tgtEl>
                                          <p:spTgt spid="2"/>
                                        </p:tgtEl>
                                      </p:cBhvr>
                                    </p:animEffect>
                                  </p:childTnLst>
                                </p:cTn>
                              </p:par>
                              <p:par>
                                <p:cTn id="12" presetID="22" presetClass="entr" presetSubtype="1" fill="hold" nodeType="withEffect">
                                  <p:stCondLst>
                                    <p:cond delay="1000"/>
                                  </p:stCondLst>
                                  <p:childTnLst>
                                    <p:set>
                                      <p:cBhvr>
                                        <p:cTn id="13" dur="1" fill="hold">
                                          <p:stCondLst>
                                            <p:cond delay="0"/>
                                          </p:stCondLst>
                                        </p:cTn>
                                        <p:tgtEl>
                                          <p:spTgt spid="11"/>
                                        </p:tgtEl>
                                        <p:attrNameLst>
                                          <p:attrName>style.visibility</p:attrName>
                                        </p:attrNameLst>
                                      </p:cBhvr>
                                      <p:to>
                                        <p:strVal val="visible"/>
                                      </p:to>
                                    </p:set>
                                    <p:animEffect transition="in" filter="wipe(up)">
                                      <p:cBhvr>
                                        <p:cTn id="14" dur="1000"/>
                                        <p:tgtEl>
                                          <p:spTgt spid="11"/>
                                        </p:tgtEl>
                                      </p:cBhvr>
                                    </p:animEffect>
                                  </p:childTnLst>
                                </p:cTn>
                              </p:par>
                            </p:childTnLst>
                          </p:cTn>
                        </p:par>
                        <p:par>
                          <p:cTn id="15" fill="hold">
                            <p:stCondLst>
                              <p:cond delay="4000"/>
                            </p:stCondLst>
                            <p:childTnLst>
                              <p:par>
                                <p:cTn id="16" presetID="9" presetClass="entr" presetSubtype="0"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dissolve">
                                      <p:cBhvr>
                                        <p:cTn id="18" dur="1000"/>
                                        <p:tgtEl>
                                          <p:spTgt spid="17"/>
                                        </p:tgtEl>
                                      </p:cBhvr>
                                    </p:animEffect>
                                  </p:childTnLst>
                                </p:cTn>
                              </p:par>
                            </p:childTnLst>
                          </p:cTn>
                        </p:par>
                        <p:par>
                          <p:cTn id="19" fill="hold">
                            <p:stCondLst>
                              <p:cond delay="5000"/>
                            </p:stCondLst>
                            <p:childTnLst>
                              <p:par>
                                <p:cTn id="20" presetID="16" presetClass="entr" presetSubtype="37" fill="hold" nodeType="afterEffect">
                                  <p:stCondLst>
                                    <p:cond delay="1000"/>
                                  </p:stCondLst>
                                  <p:childTnLst>
                                    <p:set>
                                      <p:cBhvr>
                                        <p:cTn id="21" dur="1" fill="hold">
                                          <p:stCondLst>
                                            <p:cond delay="0"/>
                                          </p:stCondLst>
                                        </p:cTn>
                                        <p:tgtEl>
                                          <p:spTgt spid="3"/>
                                        </p:tgtEl>
                                        <p:attrNameLst>
                                          <p:attrName>style.visibility</p:attrName>
                                        </p:attrNameLst>
                                      </p:cBhvr>
                                      <p:to>
                                        <p:strVal val="visible"/>
                                      </p:to>
                                    </p:set>
                                    <p:animEffect transition="in" filter="barn(outVertical)">
                                      <p:cBhvr>
                                        <p:cTn id="22" dur="1000"/>
                                        <p:tgtEl>
                                          <p:spTgt spid="3"/>
                                        </p:tgtEl>
                                      </p:cBhvr>
                                    </p:animEffect>
                                  </p:childTnLst>
                                </p:cTn>
                              </p:par>
                              <p:par>
                                <p:cTn id="23" presetID="22" presetClass="entr" presetSubtype="1" fill="hold" nodeType="withEffect">
                                  <p:stCondLst>
                                    <p:cond delay="1000"/>
                                  </p:stCondLst>
                                  <p:childTnLst>
                                    <p:set>
                                      <p:cBhvr>
                                        <p:cTn id="24" dur="1" fill="hold">
                                          <p:stCondLst>
                                            <p:cond delay="0"/>
                                          </p:stCondLst>
                                        </p:cTn>
                                        <p:tgtEl>
                                          <p:spTgt spid="12"/>
                                        </p:tgtEl>
                                        <p:attrNameLst>
                                          <p:attrName>style.visibility</p:attrName>
                                        </p:attrNameLst>
                                      </p:cBhvr>
                                      <p:to>
                                        <p:strVal val="visible"/>
                                      </p:to>
                                    </p:set>
                                    <p:animEffect transition="in" filter="wipe(up)">
                                      <p:cBhvr>
                                        <p:cTn id="25" dur="1000"/>
                                        <p:tgtEl>
                                          <p:spTgt spid="12"/>
                                        </p:tgtEl>
                                      </p:cBhvr>
                                    </p:animEffect>
                                  </p:childTnLst>
                                </p:cTn>
                              </p:par>
                            </p:childTnLst>
                          </p:cTn>
                        </p:par>
                        <p:par>
                          <p:cTn id="26" fill="hold">
                            <p:stCondLst>
                              <p:cond delay="7000"/>
                            </p:stCondLst>
                            <p:childTnLst>
                              <p:par>
                                <p:cTn id="27" presetID="18" presetClass="entr" presetSubtype="6"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strips(downRight)">
                                      <p:cBhvr>
                                        <p:cTn id="29" dur="1000"/>
                                        <p:tgtEl>
                                          <p:spTgt spid="10"/>
                                        </p:tgtEl>
                                      </p:cBhvr>
                                    </p:animEffect>
                                  </p:childTnLst>
                                </p:cTn>
                              </p:par>
                            </p:childTnLst>
                          </p:cTn>
                        </p:par>
                        <p:par>
                          <p:cTn id="30" fill="hold">
                            <p:stCondLst>
                              <p:cond delay="8000"/>
                            </p:stCondLst>
                            <p:childTnLst>
                              <p:par>
                                <p:cTn id="31" presetID="18" presetClass="entr" presetSubtype="6"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downRight)">
                                      <p:cBhvr>
                                        <p:cTn id="33" dur="1000"/>
                                        <p:tgtEl>
                                          <p:spTgt spid="9"/>
                                        </p:tgtEl>
                                      </p:cBhvr>
                                    </p:animEffect>
                                  </p:childTnLst>
                                </p:cTn>
                              </p:par>
                            </p:childTnLst>
                          </p:cTn>
                        </p:par>
                        <p:par>
                          <p:cTn id="34" fill="hold">
                            <p:stCondLst>
                              <p:cond delay="9000"/>
                            </p:stCondLst>
                            <p:childTnLst>
                              <p:par>
                                <p:cTn id="35" presetID="22" presetClass="entr" presetSubtype="8" fill="hold" nodeType="afterEffect">
                                  <p:stCondLst>
                                    <p:cond delay="100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1000"/>
                                        <p:tgtEl>
                                          <p:spTgt spid="6"/>
                                        </p:tgtEl>
                                      </p:cBhvr>
                                    </p:animEffect>
                                  </p:childTnLst>
                                </p:cTn>
                              </p:par>
                            </p:childTnLst>
                          </p:cTn>
                        </p:par>
                        <p:par>
                          <p:cTn id="38" fill="hold">
                            <p:stCondLst>
                              <p:cond delay="11000"/>
                            </p:stCondLst>
                            <p:childTnLst>
                              <p:par>
                                <p:cTn id="39" presetID="22" presetClass="entr" presetSubtype="8"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Six Sigma</a:t>
            </a:r>
          </a:p>
        </p:txBody>
      </p:sp>
      <p:sp>
        <p:nvSpPr>
          <p:cNvPr id="67593" name="Rectangle 9"/>
          <p:cNvSpPr>
            <a:spLocks noChangeArrowheads="1"/>
          </p:cNvSpPr>
          <p:nvPr/>
        </p:nvSpPr>
        <p:spPr bwMode="auto">
          <a:xfrm>
            <a:off x="669925" y="1423988"/>
            <a:ext cx="7623175" cy="4678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82600" indent="-482600">
              <a:lnSpc>
                <a:spcPct val="90000"/>
              </a:lnSpc>
              <a:spcAft>
                <a:spcPct val="40000"/>
              </a:spcAft>
              <a:buFont typeface="Times" charset="0"/>
              <a:buAutoNum type="arabicPeriod"/>
            </a:pPr>
            <a:r>
              <a:rPr lang="en-US" sz="2400" b="1" i="1" dirty="0">
                <a:solidFill>
                  <a:schemeClr val="tx2"/>
                </a:solidFill>
              </a:rPr>
              <a:t>Defines</a:t>
            </a:r>
            <a:r>
              <a:rPr lang="en-US" sz="2400" b="1" dirty="0">
                <a:solidFill>
                  <a:schemeClr val="tx2"/>
                </a:solidFill>
              </a:rPr>
              <a:t> </a:t>
            </a:r>
            <a:r>
              <a:rPr lang="en-US" sz="2400" dirty="0"/>
              <a:t>the project’s purpose, scope, and outputs, then identifies the </a:t>
            </a:r>
            <a:r>
              <a:rPr lang="en-US" sz="2400" b="1" dirty="0"/>
              <a:t>required process information </a:t>
            </a:r>
            <a:r>
              <a:rPr lang="en-US" sz="2400" dirty="0"/>
              <a:t>keeping in mind the customer’s definition of quality</a:t>
            </a:r>
          </a:p>
          <a:p>
            <a:pPr marL="482600" indent="-482600">
              <a:lnSpc>
                <a:spcPct val="90000"/>
              </a:lnSpc>
              <a:spcAft>
                <a:spcPct val="40000"/>
              </a:spcAft>
              <a:buFont typeface="Times" charset="0"/>
              <a:buAutoNum type="arabicPeriod"/>
            </a:pPr>
            <a:r>
              <a:rPr lang="en-US" sz="2400" b="1" i="1" dirty="0">
                <a:solidFill>
                  <a:srgbClr val="255898"/>
                </a:solidFill>
              </a:rPr>
              <a:t>Measures</a:t>
            </a:r>
            <a:r>
              <a:rPr lang="en-US" sz="2400" dirty="0">
                <a:solidFill>
                  <a:srgbClr val="255898"/>
                </a:solidFill>
              </a:rPr>
              <a:t> </a:t>
            </a:r>
            <a:r>
              <a:rPr lang="en-US" sz="2400" dirty="0"/>
              <a:t>the </a:t>
            </a:r>
            <a:r>
              <a:rPr lang="en-US" sz="2400" b="1" dirty="0"/>
              <a:t>process and collects data</a:t>
            </a:r>
          </a:p>
          <a:p>
            <a:pPr marL="482600" indent="-482600">
              <a:lnSpc>
                <a:spcPct val="90000"/>
              </a:lnSpc>
              <a:spcAft>
                <a:spcPct val="40000"/>
              </a:spcAft>
              <a:buFont typeface="Times" charset="0"/>
              <a:buAutoNum type="arabicPeriod"/>
            </a:pPr>
            <a:r>
              <a:rPr lang="en-US" sz="2400" b="1" i="1" dirty="0">
                <a:solidFill>
                  <a:srgbClr val="255898"/>
                </a:solidFill>
              </a:rPr>
              <a:t>Analyzes</a:t>
            </a:r>
            <a:r>
              <a:rPr lang="en-US" sz="2400" i="1" dirty="0">
                <a:solidFill>
                  <a:srgbClr val="255898"/>
                </a:solidFill>
              </a:rPr>
              <a:t> </a:t>
            </a:r>
            <a:r>
              <a:rPr lang="en-US" sz="2400" dirty="0"/>
              <a:t>the data ensuring</a:t>
            </a:r>
            <a:br>
              <a:rPr lang="en-US" sz="2400" dirty="0"/>
            </a:br>
            <a:r>
              <a:rPr lang="en-US" sz="2400" dirty="0"/>
              <a:t>repeatability and </a:t>
            </a:r>
            <a:r>
              <a:rPr lang="en-US" sz="2400" b="1" dirty="0"/>
              <a:t>reproducibility</a:t>
            </a:r>
          </a:p>
          <a:p>
            <a:pPr marL="482600" indent="-482600">
              <a:lnSpc>
                <a:spcPct val="90000"/>
              </a:lnSpc>
              <a:spcAft>
                <a:spcPct val="40000"/>
              </a:spcAft>
              <a:buFont typeface="Times" charset="0"/>
              <a:buAutoNum type="arabicPeriod"/>
            </a:pPr>
            <a:r>
              <a:rPr lang="en-US" sz="2400" b="1" i="1" dirty="0">
                <a:solidFill>
                  <a:srgbClr val="255898"/>
                </a:solidFill>
              </a:rPr>
              <a:t>Improves</a:t>
            </a:r>
            <a:r>
              <a:rPr lang="en-US" sz="2400" dirty="0">
                <a:solidFill>
                  <a:srgbClr val="255898"/>
                </a:solidFill>
              </a:rPr>
              <a:t> </a:t>
            </a:r>
            <a:r>
              <a:rPr lang="en-US" sz="2400" dirty="0"/>
              <a:t>by modifying or </a:t>
            </a:r>
            <a:br>
              <a:rPr lang="en-US" sz="2400" dirty="0"/>
            </a:br>
            <a:r>
              <a:rPr lang="en-US" sz="2400" b="1" dirty="0"/>
              <a:t>redesigning</a:t>
            </a:r>
            <a:r>
              <a:rPr lang="en-US" sz="2400" dirty="0"/>
              <a:t> existing </a:t>
            </a:r>
            <a:br>
              <a:rPr lang="en-US" sz="2400" dirty="0"/>
            </a:br>
            <a:r>
              <a:rPr lang="en-US" sz="2400" b="1" dirty="0"/>
              <a:t>processes</a:t>
            </a:r>
            <a:r>
              <a:rPr lang="en-US" sz="2400" dirty="0"/>
              <a:t> and </a:t>
            </a:r>
            <a:r>
              <a:rPr lang="en-US" sz="2400" b="1" dirty="0"/>
              <a:t>procedures</a:t>
            </a:r>
          </a:p>
          <a:p>
            <a:pPr marL="482600" indent="-482600">
              <a:lnSpc>
                <a:spcPct val="90000"/>
              </a:lnSpc>
              <a:spcAft>
                <a:spcPct val="40000"/>
              </a:spcAft>
              <a:buFont typeface="Times" charset="0"/>
              <a:buAutoNum type="arabicPeriod"/>
            </a:pPr>
            <a:r>
              <a:rPr lang="en-US" sz="2400" b="1" i="1" dirty="0">
                <a:solidFill>
                  <a:srgbClr val="255898"/>
                </a:solidFill>
              </a:rPr>
              <a:t>Controls</a:t>
            </a:r>
            <a:r>
              <a:rPr lang="en-US" sz="2400" dirty="0">
                <a:solidFill>
                  <a:srgbClr val="255898"/>
                </a:solidFill>
              </a:rPr>
              <a:t> </a:t>
            </a:r>
            <a:r>
              <a:rPr lang="en-US" sz="2400" dirty="0"/>
              <a:t>the </a:t>
            </a:r>
            <a:r>
              <a:rPr lang="en-US" sz="2400" b="1" dirty="0"/>
              <a:t>new process </a:t>
            </a:r>
            <a:br>
              <a:rPr lang="en-US" sz="2400" dirty="0"/>
            </a:br>
            <a:r>
              <a:rPr lang="en-US" sz="2400" dirty="0"/>
              <a:t>to make sure performance </a:t>
            </a:r>
            <a:br>
              <a:rPr lang="en-US" sz="2400" dirty="0"/>
            </a:br>
            <a:r>
              <a:rPr lang="en-US" sz="2400" dirty="0"/>
              <a:t>levels are maintained</a:t>
            </a:r>
          </a:p>
        </p:txBody>
      </p:sp>
      <p:grpSp>
        <p:nvGrpSpPr>
          <p:cNvPr id="67594" name="Group 10"/>
          <p:cNvGrpSpPr>
            <a:grpSpLocks/>
          </p:cNvGrpSpPr>
          <p:nvPr/>
        </p:nvGrpSpPr>
        <p:grpSpPr bwMode="auto">
          <a:xfrm>
            <a:off x="6324600" y="3802063"/>
            <a:ext cx="2306638" cy="2306637"/>
            <a:chOff x="3611" y="1707"/>
            <a:chExt cx="1798" cy="1798"/>
          </a:xfrm>
        </p:grpSpPr>
        <p:sp>
          <p:nvSpPr>
            <p:cNvPr id="61445" name="Freeform 11"/>
            <p:cNvSpPr>
              <a:spLocks/>
            </p:cNvSpPr>
            <p:nvPr/>
          </p:nvSpPr>
          <p:spPr bwMode="auto">
            <a:xfrm>
              <a:off x="3772" y="1747"/>
              <a:ext cx="651" cy="644"/>
            </a:xfrm>
            <a:custGeom>
              <a:avLst/>
              <a:gdLst>
                <a:gd name="T0" fmla="*/ 0 w 651"/>
                <a:gd name="T1" fmla="*/ 510 h 644"/>
                <a:gd name="T2" fmla="*/ 6 w 651"/>
                <a:gd name="T3" fmla="*/ 497 h 644"/>
                <a:gd name="T4" fmla="*/ 13 w 651"/>
                <a:gd name="T5" fmla="*/ 490 h 644"/>
                <a:gd name="T6" fmla="*/ 20 w 651"/>
                <a:gd name="T7" fmla="*/ 476 h 644"/>
                <a:gd name="T8" fmla="*/ 20 w 651"/>
                <a:gd name="T9" fmla="*/ 463 h 644"/>
                <a:gd name="T10" fmla="*/ 27 w 651"/>
                <a:gd name="T11" fmla="*/ 456 h 644"/>
                <a:gd name="T12" fmla="*/ 40 w 651"/>
                <a:gd name="T13" fmla="*/ 443 h 644"/>
                <a:gd name="T14" fmla="*/ 47 w 651"/>
                <a:gd name="T15" fmla="*/ 429 h 644"/>
                <a:gd name="T16" fmla="*/ 53 w 651"/>
                <a:gd name="T17" fmla="*/ 416 h 644"/>
                <a:gd name="T18" fmla="*/ 60 w 651"/>
                <a:gd name="T19" fmla="*/ 403 h 644"/>
                <a:gd name="T20" fmla="*/ 67 w 651"/>
                <a:gd name="T21" fmla="*/ 389 h 644"/>
                <a:gd name="T22" fmla="*/ 80 w 651"/>
                <a:gd name="T23" fmla="*/ 382 h 644"/>
                <a:gd name="T24" fmla="*/ 87 w 651"/>
                <a:gd name="T25" fmla="*/ 369 h 644"/>
                <a:gd name="T26" fmla="*/ 94 w 651"/>
                <a:gd name="T27" fmla="*/ 356 h 644"/>
                <a:gd name="T28" fmla="*/ 107 w 651"/>
                <a:gd name="T29" fmla="*/ 342 h 644"/>
                <a:gd name="T30" fmla="*/ 114 w 651"/>
                <a:gd name="T31" fmla="*/ 336 h 644"/>
                <a:gd name="T32" fmla="*/ 127 w 651"/>
                <a:gd name="T33" fmla="*/ 322 h 644"/>
                <a:gd name="T34" fmla="*/ 134 w 651"/>
                <a:gd name="T35" fmla="*/ 309 h 644"/>
                <a:gd name="T36" fmla="*/ 147 w 651"/>
                <a:gd name="T37" fmla="*/ 295 h 644"/>
                <a:gd name="T38" fmla="*/ 161 w 651"/>
                <a:gd name="T39" fmla="*/ 282 h 644"/>
                <a:gd name="T40" fmla="*/ 174 w 651"/>
                <a:gd name="T41" fmla="*/ 275 h 644"/>
                <a:gd name="T42" fmla="*/ 181 w 651"/>
                <a:gd name="T43" fmla="*/ 262 h 644"/>
                <a:gd name="T44" fmla="*/ 194 w 651"/>
                <a:gd name="T45" fmla="*/ 255 h 644"/>
                <a:gd name="T46" fmla="*/ 208 w 651"/>
                <a:gd name="T47" fmla="*/ 242 h 644"/>
                <a:gd name="T48" fmla="*/ 215 w 651"/>
                <a:gd name="T49" fmla="*/ 235 h 644"/>
                <a:gd name="T50" fmla="*/ 228 w 651"/>
                <a:gd name="T51" fmla="*/ 221 h 644"/>
                <a:gd name="T52" fmla="*/ 241 w 651"/>
                <a:gd name="T53" fmla="*/ 215 h 644"/>
                <a:gd name="T54" fmla="*/ 255 w 651"/>
                <a:gd name="T55" fmla="*/ 201 h 644"/>
                <a:gd name="T56" fmla="*/ 275 w 651"/>
                <a:gd name="T57" fmla="*/ 195 h 644"/>
                <a:gd name="T58" fmla="*/ 288 w 651"/>
                <a:gd name="T59" fmla="*/ 181 h 644"/>
                <a:gd name="T60" fmla="*/ 302 w 651"/>
                <a:gd name="T61" fmla="*/ 168 h 644"/>
                <a:gd name="T62" fmla="*/ 315 w 651"/>
                <a:gd name="T63" fmla="*/ 161 h 644"/>
                <a:gd name="T64" fmla="*/ 335 w 651"/>
                <a:gd name="T65" fmla="*/ 148 h 644"/>
                <a:gd name="T66" fmla="*/ 355 w 651"/>
                <a:gd name="T67" fmla="*/ 141 h 644"/>
                <a:gd name="T68" fmla="*/ 369 w 651"/>
                <a:gd name="T69" fmla="*/ 134 h 644"/>
                <a:gd name="T70" fmla="*/ 382 w 651"/>
                <a:gd name="T71" fmla="*/ 127 h 644"/>
                <a:gd name="T72" fmla="*/ 396 w 651"/>
                <a:gd name="T73" fmla="*/ 121 h 644"/>
                <a:gd name="T74" fmla="*/ 409 w 651"/>
                <a:gd name="T75" fmla="*/ 114 h 644"/>
                <a:gd name="T76" fmla="*/ 362 w 651"/>
                <a:gd name="T77" fmla="*/ 0 h 644"/>
                <a:gd name="T78" fmla="*/ 651 w 651"/>
                <a:gd name="T79" fmla="*/ 161 h 644"/>
                <a:gd name="T80" fmla="*/ 577 w 651"/>
                <a:gd name="T81" fmla="*/ 510 h 644"/>
                <a:gd name="T82" fmla="*/ 530 w 651"/>
                <a:gd name="T83" fmla="*/ 403 h 644"/>
                <a:gd name="T84" fmla="*/ 510 w 651"/>
                <a:gd name="T85" fmla="*/ 416 h 644"/>
                <a:gd name="T86" fmla="*/ 490 w 651"/>
                <a:gd name="T87" fmla="*/ 423 h 644"/>
                <a:gd name="T88" fmla="*/ 470 w 651"/>
                <a:gd name="T89" fmla="*/ 436 h 644"/>
                <a:gd name="T90" fmla="*/ 449 w 651"/>
                <a:gd name="T91" fmla="*/ 450 h 644"/>
                <a:gd name="T92" fmla="*/ 429 w 651"/>
                <a:gd name="T93" fmla="*/ 463 h 644"/>
                <a:gd name="T94" fmla="*/ 416 w 651"/>
                <a:gd name="T95" fmla="*/ 476 h 644"/>
                <a:gd name="T96" fmla="*/ 396 w 651"/>
                <a:gd name="T97" fmla="*/ 490 h 644"/>
                <a:gd name="T98" fmla="*/ 382 w 651"/>
                <a:gd name="T99" fmla="*/ 503 h 644"/>
                <a:gd name="T100" fmla="*/ 369 w 651"/>
                <a:gd name="T101" fmla="*/ 523 h 644"/>
                <a:gd name="T102" fmla="*/ 355 w 651"/>
                <a:gd name="T103" fmla="*/ 537 h 644"/>
                <a:gd name="T104" fmla="*/ 342 w 651"/>
                <a:gd name="T105" fmla="*/ 550 h 644"/>
                <a:gd name="T106" fmla="*/ 329 w 651"/>
                <a:gd name="T107" fmla="*/ 570 h 644"/>
                <a:gd name="T108" fmla="*/ 322 w 651"/>
                <a:gd name="T109" fmla="*/ 584 h 644"/>
                <a:gd name="T110" fmla="*/ 308 w 651"/>
                <a:gd name="T111" fmla="*/ 604 h 644"/>
                <a:gd name="T112" fmla="*/ 295 w 651"/>
                <a:gd name="T113" fmla="*/ 617 h 644"/>
                <a:gd name="T114" fmla="*/ 288 w 651"/>
                <a:gd name="T115" fmla="*/ 631 h 644"/>
                <a:gd name="T116" fmla="*/ 282 w 651"/>
                <a:gd name="T117" fmla="*/ 644 h 644"/>
                <a:gd name="T118" fmla="*/ 0 w 651"/>
                <a:gd name="T119" fmla="*/ 510 h 64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51"/>
                <a:gd name="T181" fmla="*/ 0 h 644"/>
                <a:gd name="T182" fmla="*/ 651 w 651"/>
                <a:gd name="T183" fmla="*/ 644 h 64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51" h="644">
                  <a:moveTo>
                    <a:pt x="0" y="510"/>
                  </a:moveTo>
                  <a:lnTo>
                    <a:pt x="6" y="497"/>
                  </a:lnTo>
                  <a:lnTo>
                    <a:pt x="13" y="490"/>
                  </a:lnTo>
                  <a:lnTo>
                    <a:pt x="20" y="476"/>
                  </a:lnTo>
                  <a:lnTo>
                    <a:pt x="20" y="463"/>
                  </a:lnTo>
                  <a:lnTo>
                    <a:pt x="27" y="456"/>
                  </a:lnTo>
                  <a:lnTo>
                    <a:pt x="40" y="443"/>
                  </a:lnTo>
                  <a:lnTo>
                    <a:pt x="47" y="429"/>
                  </a:lnTo>
                  <a:lnTo>
                    <a:pt x="53" y="416"/>
                  </a:lnTo>
                  <a:lnTo>
                    <a:pt x="60" y="403"/>
                  </a:lnTo>
                  <a:lnTo>
                    <a:pt x="67" y="389"/>
                  </a:lnTo>
                  <a:lnTo>
                    <a:pt x="80" y="382"/>
                  </a:lnTo>
                  <a:lnTo>
                    <a:pt x="87" y="369"/>
                  </a:lnTo>
                  <a:lnTo>
                    <a:pt x="94" y="356"/>
                  </a:lnTo>
                  <a:lnTo>
                    <a:pt x="107" y="342"/>
                  </a:lnTo>
                  <a:lnTo>
                    <a:pt x="114" y="336"/>
                  </a:lnTo>
                  <a:lnTo>
                    <a:pt x="127" y="322"/>
                  </a:lnTo>
                  <a:lnTo>
                    <a:pt x="134" y="309"/>
                  </a:lnTo>
                  <a:lnTo>
                    <a:pt x="147" y="295"/>
                  </a:lnTo>
                  <a:lnTo>
                    <a:pt x="161" y="282"/>
                  </a:lnTo>
                  <a:lnTo>
                    <a:pt x="174" y="275"/>
                  </a:lnTo>
                  <a:lnTo>
                    <a:pt x="181" y="262"/>
                  </a:lnTo>
                  <a:lnTo>
                    <a:pt x="194" y="255"/>
                  </a:lnTo>
                  <a:lnTo>
                    <a:pt x="208" y="242"/>
                  </a:lnTo>
                  <a:lnTo>
                    <a:pt x="215" y="235"/>
                  </a:lnTo>
                  <a:lnTo>
                    <a:pt x="228" y="221"/>
                  </a:lnTo>
                  <a:lnTo>
                    <a:pt x="241" y="215"/>
                  </a:lnTo>
                  <a:lnTo>
                    <a:pt x="255" y="201"/>
                  </a:lnTo>
                  <a:lnTo>
                    <a:pt x="275" y="195"/>
                  </a:lnTo>
                  <a:lnTo>
                    <a:pt x="288" y="181"/>
                  </a:lnTo>
                  <a:lnTo>
                    <a:pt x="302" y="168"/>
                  </a:lnTo>
                  <a:lnTo>
                    <a:pt x="315" y="161"/>
                  </a:lnTo>
                  <a:lnTo>
                    <a:pt x="335" y="148"/>
                  </a:lnTo>
                  <a:lnTo>
                    <a:pt x="355" y="141"/>
                  </a:lnTo>
                  <a:lnTo>
                    <a:pt x="369" y="134"/>
                  </a:lnTo>
                  <a:lnTo>
                    <a:pt x="382" y="127"/>
                  </a:lnTo>
                  <a:lnTo>
                    <a:pt x="396" y="121"/>
                  </a:lnTo>
                  <a:lnTo>
                    <a:pt x="409" y="114"/>
                  </a:lnTo>
                  <a:lnTo>
                    <a:pt x="362" y="0"/>
                  </a:lnTo>
                  <a:lnTo>
                    <a:pt x="651" y="161"/>
                  </a:lnTo>
                  <a:lnTo>
                    <a:pt x="577" y="510"/>
                  </a:lnTo>
                  <a:lnTo>
                    <a:pt x="530" y="403"/>
                  </a:lnTo>
                  <a:lnTo>
                    <a:pt x="510" y="416"/>
                  </a:lnTo>
                  <a:lnTo>
                    <a:pt x="490" y="423"/>
                  </a:lnTo>
                  <a:lnTo>
                    <a:pt x="470" y="436"/>
                  </a:lnTo>
                  <a:lnTo>
                    <a:pt x="449" y="450"/>
                  </a:lnTo>
                  <a:lnTo>
                    <a:pt x="429" y="463"/>
                  </a:lnTo>
                  <a:lnTo>
                    <a:pt x="416" y="476"/>
                  </a:lnTo>
                  <a:lnTo>
                    <a:pt x="396" y="490"/>
                  </a:lnTo>
                  <a:lnTo>
                    <a:pt x="382" y="503"/>
                  </a:lnTo>
                  <a:lnTo>
                    <a:pt x="369" y="523"/>
                  </a:lnTo>
                  <a:lnTo>
                    <a:pt x="355" y="537"/>
                  </a:lnTo>
                  <a:lnTo>
                    <a:pt x="342" y="550"/>
                  </a:lnTo>
                  <a:lnTo>
                    <a:pt x="329" y="570"/>
                  </a:lnTo>
                  <a:lnTo>
                    <a:pt x="322" y="584"/>
                  </a:lnTo>
                  <a:lnTo>
                    <a:pt x="308" y="604"/>
                  </a:lnTo>
                  <a:lnTo>
                    <a:pt x="295" y="617"/>
                  </a:lnTo>
                  <a:lnTo>
                    <a:pt x="288" y="631"/>
                  </a:lnTo>
                  <a:lnTo>
                    <a:pt x="282" y="644"/>
                  </a:lnTo>
                  <a:lnTo>
                    <a:pt x="0" y="510"/>
                  </a:lnTo>
                  <a:close/>
                </a:path>
              </a:pathLst>
            </a:custGeom>
            <a:solidFill>
              <a:srgbClr val="C38DFF"/>
            </a:solidFill>
            <a:ln w="11113">
              <a:solidFill>
                <a:srgbClr val="000000"/>
              </a:solidFill>
              <a:prstDash val="solid"/>
              <a:round/>
              <a:headEnd/>
              <a:tailEnd/>
            </a:ln>
          </p:spPr>
          <p:txBody>
            <a:bodyPr/>
            <a:lstStyle/>
            <a:p>
              <a:endParaRPr lang="en-US" dirty="0"/>
            </a:p>
          </p:txBody>
        </p:sp>
        <p:sp>
          <p:nvSpPr>
            <p:cNvPr id="61446" name="Freeform 12"/>
            <p:cNvSpPr>
              <a:spLocks/>
            </p:cNvSpPr>
            <p:nvPr/>
          </p:nvSpPr>
          <p:spPr bwMode="auto">
            <a:xfrm>
              <a:off x="3611" y="2203"/>
              <a:ext cx="570" cy="725"/>
            </a:xfrm>
            <a:custGeom>
              <a:avLst/>
              <a:gdLst>
                <a:gd name="T0" fmla="*/ 570 w 570"/>
                <a:gd name="T1" fmla="*/ 296 h 725"/>
                <a:gd name="T2" fmla="*/ 429 w 570"/>
                <a:gd name="T3" fmla="*/ 242 h 725"/>
                <a:gd name="T4" fmla="*/ 422 w 570"/>
                <a:gd name="T5" fmla="*/ 255 h 725"/>
                <a:gd name="T6" fmla="*/ 416 w 570"/>
                <a:gd name="T7" fmla="*/ 269 h 725"/>
                <a:gd name="T8" fmla="*/ 416 w 570"/>
                <a:gd name="T9" fmla="*/ 282 h 725"/>
                <a:gd name="T10" fmla="*/ 409 w 570"/>
                <a:gd name="T11" fmla="*/ 296 h 725"/>
                <a:gd name="T12" fmla="*/ 402 w 570"/>
                <a:gd name="T13" fmla="*/ 316 h 725"/>
                <a:gd name="T14" fmla="*/ 402 w 570"/>
                <a:gd name="T15" fmla="*/ 329 h 725"/>
                <a:gd name="T16" fmla="*/ 402 w 570"/>
                <a:gd name="T17" fmla="*/ 349 h 725"/>
                <a:gd name="T18" fmla="*/ 396 w 570"/>
                <a:gd name="T19" fmla="*/ 369 h 725"/>
                <a:gd name="T20" fmla="*/ 396 w 570"/>
                <a:gd name="T21" fmla="*/ 390 h 725"/>
                <a:gd name="T22" fmla="*/ 396 w 570"/>
                <a:gd name="T23" fmla="*/ 423 h 725"/>
                <a:gd name="T24" fmla="*/ 396 w 570"/>
                <a:gd name="T25" fmla="*/ 443 h 725"/>
                <a:gd name="T26" fmla="*/ 396 w 570"/>
                <a:gd name="T27" fmla="*/ 457 h 725"/>
                <a:gd name="T28" fmla="*/ 402 w 570"/>
                <a:gd name="T29" fmla="*/ 477 h 725"/>
                <a:gd name="T30" fmla="*/ 402 w 570"/>
                <a:gd name="T31" fmla="*/ 497 h 725"/>
                <a:gd name="T32" fmla="*/ 409 w 570"/>
                <a:gd name="T33" fmla="*/ 510 h 725"/>
                <a:gd name="T34" fmla="*/ 409 w 570"/>
                <a:gd name="T35" fmla="*/ 530 h 725"/>
                <a:gd name="T36" fmla="*/ 416 w 570"/>
                <a:gd name="T37" fmla="*/ 551 h 725"/>
                <a:gd name="T38" fmla="*/ 141 w 570"/>
                <a:gd name="T39" fmla="*/ 725 h 725"/>
                <a:gd name="T40" fmla="*/ 141 w 570"/>
                <a:gd name="T41" fmla="*/ 705 h 725"/>
                <a:gd name="T42" fmla="*/ 134 w 570"/>
                <a:gd name="T43" fmla="*/ 691 h 725"/>
                <a:gd name="T44" fmla="*/ 127 w 570"/>
                <a:gd name="T45" fmla="*/ 678 h 725"/>
                <a:gd name="T46" fmla="*/ 121 w 570"/>
                <a:gd name="T47" fmla="*/ 658 h 725"/>
                <a:gd name="T48" fmla="*/ 121 w 570"/>
                <a:gd name="T49" fmla="*/ 645 h 725"/>
                <a:gd name="T50" fmla="*/ 114 w 570"/>
                <a:gd name="T51" fmla="*/ 631 h 725"/>
                <a:gd name="T52" fmla="*/ 107 w 570"/>
                <a:gd name="T53" fmla="*/ 618 h 725"/>
                <a:gd name="T54" fmla="*/ 107 w 570"/>
                <a:gd name="T55" fmla="*/ 604 h 725"/>
                <a:gd name="T56" fmla="*/ 100 w 570"/>
                <a:gd name="T57" fmla="*/ 591 h 725"/>
                <a:gd name="T58" fmla="*/ 100 w 570"/>
                <a:gd name="T59" fmla="*/ 571 h 725"/>
                <a:gd name="T60" fmla="*/ 94 w 570"/>
                <a:gd name="T61" fmla="*/ 557 h 725"/>
                <a:gd name="T62" fmla="*/ 94 w 570"/>
                <a:gd name="T63" fmla="*/ 537 h 725"/>
                <a:gd name="T64" fmla="*/ 87 w 570"/>
                <a:gd name="T65" fmla="*/ 524 h 725"/>
                <a:gd name="T66" fmla="*/ 87 w 570"/>
                <a:gd name="T67" fmla="*/ 504 h 725"/>
                <a:gd name="T68" fmla="*/ 87 w 570"/>
                <a:gd name="T69" fmla="*/ 490 h 725"/>
                <a:gd name="T70" fmla="*/ 87 w 570"/>
                <a:gd name="T71" fmla="*/ 470 h 725"/>
                <a:gd name="T72" fmla="*/ 80 w 570"/>
                <a:gd name="T73" fmla="*/ 450 h 725"/>
                <a:gd name="T74" fmla="*/ 80 w 570"/>
                <a:gd name="T75" fmla="*/ 430 h 725"/>
                <a:gd name="T76" fmla="*/ 80 w 570"/>
                <a:gd name="T77" fmla="*/ 410 h 725"/>
                <a:gd name="T78" fmla="*/ 80 w 570"/>
                <a:gd name="T79" fmla="*/ 383 h 725"/>
                <a:gd name="T80" fmla="*/ 80 w 570"/>
                <a:gd name="T81" fmla="*/ 363 h 725"/>
                <a:gd name="T82" fmla="*/ 87 w 570"/>
                <a:gd name="T83" fmla="*/ 343 h 725"/>
                <a:gd name="T84" fmla="*/ 87 w 570"/>
                <a:gd name="T85" fmla="*/ 329 h 725"/>
                <a:gd name="T86" fmla="*/ 87 w 570"/>
                <a:gd name="T87" fmla="*/ 309 h 725"/>
                <a:gd name="T88" fmla="*/ 87 w 570"/>
                <a:gd name="T89" fmla="*/ 289 h 725"/>
                <a:gd name="T90" fmla="*/ 94 w 570"/>
                <a:gd name="T91" fmla="*/ 269 h 725"/>
                <a:gd name="T92" fmla="*/ 94 w 570"/>
                <a:gd name="T93" fmla="*/ 255 h 725"/>
                <a:gd name="T94" fmla="*/ 100 w 570"/>
                <a:gd name="T95" fmla="*/ 235 h 725"/>
                <a:gd name="T96" fmla="*/ 107 w 570"/>
                <a:gd name="T97" fmla="*/ 215 h 725"/>
                <a:gd name="T98" fmla="*/ 107 w 570"/>
                <a:gd name="T99" fmla="*/ 195 h 725"/>
                <a:gd name="T100" fmla="*/ 114 w 570"/>
                <a:gd name="T101" fmla="*/ 181 h 725"/>
                <a:gd name="T102" fmla="*/ 121 w 570"/>
                <a:gd name="T103" fmla="*/ 161 h 725"/>
                <a:gd name="T104" fmla="*/ 127 w 570"/>
                <a:gd name="T105" fmla="*/ 141 h 725"/>
                <a:gd name="T106" fmla="*/ 134 w 570"/>
                <a:gd name="T107" fmla="*/ 121 h 725"/>
                <a:gd name="T108" fmla="*/ 0 w 570"/>
                <a:gd name="T109" fmla="*/ 61 h 725"/>
                <a:gd name="T110" fmla="*/ 355 w 570"/>
                <a:gd name="T111" fmla="*/ 0 h 725"/>
                <a:gd name="T112" fmla="*/ 570 w 570"/>
                <a:gd name="T113" fmla="*/ 296 h 72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70"/>
                <a:gd name="T172" fmla="*/ 0 h 725"/>
                <a:gd name="T173" fmla="*/ 570 w 570"/>
                <a:gd name="T174" fmla="*/ 725 h 72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70" h="725">
                  <a:moveTo>
                    <a:pt x="570" y="296"/>
                  </a:moveTo>
                  <a:lnTo>
                    <a:pt x="429" y="242"/>
                  </a:lnTo>
                  <a:lnTo>
                    <a:pt x="422" y="255"/>
                  </a:lnTo>
                  <a:lnTo>
                    <a:pt x="416" y="269"/>
                  </a:lnTo>
                  <a:lnTo>
                    <a:pt x="416" y="282"/>
                  </a:lnTo>
                  <a:lnTo>
                    <a:pt x="409" y="296"/>
                  </a:lnTo>
                  <a:lnTo>
                    <a:pt x="402" y="316"/>
                  </a:lnTo>
                  <a:lnTo>
                    <a:pt x="402" y="329"/>
                  </a:lnTo>
                  <a:lnTo>
                    <a:pt x="402" y="349"/>
                  </a:lnTo>
                  <a:lnTo>
                    <a:pt x="396" y="369"/>
                  </a:lnTo>
                  <a:lnTo>
                    <a:pt x="396" y="390"/>
                  </a:lnTo>
                  <a:lnTo>
                    <a:pt x="396" y="423"/>
                  </a:lnTo>
                  <a:lnTo>
                    <a:pt x="396" y="443"/>
                  </a:lnTo>
                  <a:lnTo>
                    <a:pt x="396" y="457"/>
                  </a:lnTo>
                  <a:lnTo>
                    <a:pt x="402" y="477"/>
                  </a:lnTo>
                  <a:lnTo>
                    <a:pt x="402" y="497"/>
                  </a:lnTo>
                  <a:lnTo>
                    <a:pt x="409" y="510"/>
                  </a:lnTo>
                  <a:lnTo>
                    <a:pt x="409" y="530"/>
                  </a:lnTo>
                  <a:lnTo>
                    <a:pt x="416" y="551"/>
                  </a:lnTo>
                  <a:lnTo>
                    <a:pt x="141" y="725"/>
                  </a:lnTo>
                  <a:lnTo>
                    <a:pt x="141" y="705"/>
                  </a:lnTo>
                  <a:lnTo>
                    <a:pt x="134" y="691"/>
                  </a:lnTo>
                  <a:lnTo>
                    <a:pt x="127" y="678"/>
                  </a:lnTo>
                  <a:lnTo>
                    <a:pt x="121" y="658"/>
                  </a:lnTo>
                  <a:lnTo>
                    <a:pt x="121" y="645"/>
                  </a:lnTo>
                  <a:lnTo>
                    <a:pt x="114" y="631"/>
                  </a:lnTo>
                  <a:lnTo>
                    <a:pt x="107" y="618"/>
                  </a:lnTo>
                  <a:lnTo>
                    <a:pt x="107" y="604"/>
                  </a:lnTo>
                  <a:lnTo>
                    <a:pt x="100" y="591"/>
                  </a:lnTo>
                  <a:lnTo>
                    <a:pt x="100" y="571"/>
                  </a:lnTo>
                  <a:lnTo>
                    <a:pt x="94" y="557"/>
                  </a:lnTo>
                  <a:lnTo>
                    <a:pt x="94" y="537"/>
                  </a:lnTo>
                  <a:lnTo>
                    <a:pt x="87" y="524"/>
                  </a:lnTo>
                  <a:lnTo>
                    <a:pt x="87" y="504"/>
                  </a:lnTo>
                  <a:lnTo>
                    <a:pt x="87" y="490"/>
                  </a:lnTo>
                  <a:lnTo>
                    <a:pt x="87" y="470"/>
                  </a:lnTo>
                  <a:lnTo>
                    <a:pt x="80" y="450"/>
                  </a:lnTo>
                  <a:lnTo>
                    <a:pt x="80" y="430"/>
                  </a:lnTo>
                  <a:lnTo>
                    <a:pt x="80" y="410"/>
                  </a:lnTo>
                  <a:lnTo>
                    <a:pt x="80" y="383"/>
                  </a:lnTo>
                  <a:lnTo>
                    <a:pt x="80" y="363"/>
                  </a:lnTo>
                  <a:lnTo>
                    <a:pt x="87" y="343"/>
                  </a:lnTo>
                  <a:lnTo>
                    <a:pt x="87" y="329"/>
                  </a:lnTo>
                  <a:lnTo>
                    <a:pt x="87" y="309"/>
                  </a:lnTo>
                  <a:lnTo>
                    <a:pt x="87" y="289"/>
                  </a:lnTo>
                  <a:lnTo>
                    <a:pt x="94" y="269"/>
                  </a:lnTo>
                  <a:lnTo>
                    <a:pt x="94" y="255"/>
                  </a:lnTo>
                  <a:lnTo>
                    <a:pt x="100" y="235"/>
                  </a:lnTo>
                  <a:lnTo>
                    <a:pt x="107" y="215"/>
                  </a:lnTo>
                  <a:lnTo>
                    <a:pt x="107" y="195"/>
                  </a:lnTo>
                  <a:lnTo>
                    <a:pt x="114" y="181"/>
                  </a:lnTo>
                  <a:lnTo>
                    <a:pt x="121" y="161"/>
                  </a:lnTo>
                  <a:lnTo>
                    <a:pt x="127" y="141"/>
                  </a:lnTo>
                  <a:lnTo>
                    <a:pt x="134" y="121"/>
                  </a:lnTo>
                  <a:lnTo>
                    <a:pt x="0" y="61"/>
                  </a:lnTo>
                  <a:lnTo>
                    <a:pt x="355" y="0"/>
                  </a:lnTo>
                  <a:lnTo>
                    <a:pt x="570" y="296"/>
                  </a:lnTo>
                  <a:close/>
                </a:path>
              </a:pathLst>
            </a:custGeom>
            <a:solidFill>
              <a:srgbClr val="FED880"/>
            </a:solidFill>
            <a:ln w="11113">
              <a:solidFill>
                <a:srgbClr val="000000"/>
              </a:solidFill>
              <a:prstDash val="solid"/>
              <a:round/>
              <a:headEnd/>
              <a:tailEnd/>
            </a:ln>
          </p:spPr>
          <p:txBody>
            <a:bodyPr/>
            <a:lstStyle/>
            <a:p>
              <a:endParaRPr lang="en-US" dirty="0"/>
            </a:p>
          </p:txBody>
        </p:sp>
        <p:sp>
          <p:nvSpPr>
            <p:cNvPr id="61447" name="Freeform 13"/>
            <p:cNvSpPr>
              <a:spLocks/>
            </p:cNvSpPr>
            <p:nvPr/>
          </p:nvSpPr>
          <p:spPr bwMode="auto">
            <a:xfrm>
              <a:off x="3638" y="2727"/>
              <a:ext cx="650" cy="617"/>
            </a:xfrm>
            <a:custGeom>
              <a:avLst/>
              <a:gdLst>
                <a:gd name="T0" fmla="*/ 516 w 650"/>
                <a:gd name="T1" fmla="*/ 617 h 617"/>
                <a:gd name="T2" fmla="*/ 503 w 650"/>
                <a:gd name="T3" fmla="*/ 610 h 617"/>
                <a:gd name="T4" fmla="*/ 489 w 650"/>
                <a:gd name="T5" fmla="*/ 604 h 617"/>
                <a:gd name="T6" fmla="*/ 476 w 650"/>
                <a:gd name="T7" fmla="*/ 597 h 617"/>
                <a:gd name="T8" fmla="*/ 469 w 650"/>
                <a:gd name="T9" fmla="*/ 597 h 617"/>
                <a:gd name="T10" fmla="*/ 456 w 650"/>
                <a:gd name="T11" fmla="*/ 590 h 617"/>
                <a:gd name="T12" fmla="*/ 442 w 650"/>
                <a:gd name="T13" fmla="*/ 584 h 617"/>
                <a:gd name="T14" fmla="*/ 436 w 650"/>
                <a:gd name="T15" fmla="*/ 570 h 617"/>
                <a:gd name="T16" fmla="*/ 422 w 650"/>
                <a:gd name="T17" fmla="*/ 563 h 617"/>
                <a:gd name="T18" fmla="*/ 409 w 650"/>
                <a:gd name="T19" fmla="*/ 557 h 617"/>
                <a:gd name="T20" fmla="*/ 395 w 650"/>
                <a:gd name="T21" fmla="*/ 550 h 617"/>
                <a:gd name="T22" fmla="*/ 382 w 650"/>
                <a:gd name="T23" fmla="*/ 537 h 617"/>
                <a:gd name="T24" fmla="*/ 375 w 650"/>
                <a:gd name="T25" fmla="*/ 530 h 617"/>
                <a:gd name="T26" fmla="*/ 362 w 650"/>
                <a:gd name="T27" fmla="*/ 523 h 617"/>
                <a:gd name="T28" fmla="*/ 349 w 650"/>
                <a:gd name="T29" fmla="*/ 510 h 617"/>
                <a:gd name="T30" fmla="*/ 335 w 650"/>
                <a:gd name="T31" fmla="*/ 503 h 617"/>
                <a:gd name="T32" fmla="*/ 322 w 650"/>
                <a:gd name="T33" fmla="*/ 490 h 617"/>
                <a:gd name="T34" fmla="*/ 315 w 650"/>
                <a:gd name="T35" fmla="*/ 483 h 617"/>
                <a:gd name="T36" fmla="*/ 302 w 650"/>
                <a:gd name="T37" fmla="*/ 469 h 617"/>
                <a:gd name="T38" fmla="*/ 288 w 650"/>
                <a:gd name="T39" fmla="*/ 456 h 617"/>
                <a:gd name="T40" fmla="*/ 275 w 650"/>
                <a:gd name="T41" fmla="*/ 443 h 617"/>
                <a:gd name="T42" fmla="*/ 268 w 650"/>
                <a:gd name="T43" fmla="*/ 436 h 617"/>
                <a:gd name="T44" fmla="*/ 255 w 650"/>
                <a:gd name="T45" fmla="*/ 422 h 617"/>
                <a:gd name="T46" fmla="*/ 248 w 650"/>
                <a:gd name="T47" fmla="*/ 409 h 617"/>
                <a:gd name="T48" fmla="*/ 234 w 650"/>
                <a:gd name="T49" fmla="*/ 402 h 617"/>
                <a:gd name="T50" fmla="*/ 228 w 650"/>
                <a:gd name="T51" fmla="*/ 389 h 617"/>
                <a:gd name="T52" fmla="*/ 214 w 650"/>
                <a:gd name="T53" fmla="*/ 376 h 617"/>
                <a:gd name="T54" fmla="*/ 208 w 650"/>
                <a:gd name="T55" fmla="*/ 362 h 617"/>
                <a:gd name="T56" fmla="*/ 194 w 650"/>
                <a:gd name="T57" fmla="*/ 342 h 617"/>
                <a:gd name="T58" fmla="*/ 181 w 650"/>
                <a:gd name="T59" fmla="*/ 329 h 617"/>
                <a:gd name="T60" fmla="*/ 174 w 650"/>
                <a:gd name="T61" fmla="*/ 315 h 617"/>
                <a:gd name="T62" fmla="*/ 161 w 650"/>
                <a:gd name="T63" fmla="*/ 302 h 617"/>
                <a:gd name="T64" fmla="*/ 154 w 650"/>
                <a:gd name="T65" fmla="*/ 282 h 617"/>
                <a:gd name="T66" fmla="*/ 140 w 650"/>
                <a:gd name="T67" fmla="*/ 261 h 617"/>
                <a:gd name="T68" fmla="*/ 134 w 650"/>
                <a:gd name="T69" fmla="*/ 248 h 617"/>
                <a:gd name="T70" fmla="*/ 127 w 650"/>
                <a:gd name="T71" fmla="*/ 235 h 617"/>
                <a:gd name="T72" fmla="*/ 120 w 650"/>
                <a:gd name="T73" fmla="*/ 221 h 617"/>
                <a:gd name="T74" fmla="*/ 0 w 650"/>
                <a:gd name="T75" fmla="*/ 275 h 617"/>
                <a:gd name="T76" fmla="*/ 201 w 650"/>
                <a:gd name="T77" fmla="*/ 0 h 617"/>
                <a:gd name="T78" fmla="*/ 550 w 650"/>
                <a:gd name="T79" fmla="*/ 27 h 617"/>
                <a:gd name="T80" fmla="*/ 409 w 650"/>
                <a:gd name="T81" fmla="*/ 94 h 617"/>
                <a:gd name="T82" fmla="*/ 416 w 650"/>
                <a:gd name="T83" fmla="*/ 107 h 617"/>
                <a:gd name="T84" fmla="*/ 429 w 650"/>
                <a:gd name="T85" fmla="*/ 127 h 617"/>
                <a:gd name="T86" fmla="*/ 442 w 650"/>
                <a:gd name="T87" fmla="*/ 147 h 617"/>
                <a:gd name="T88" fmla="*/ 456 w 650"/>
                <a:gd name="T89" fmla="*/ 167 h 617"/>
                <a:gd name="T90" fmla="*/ 469 w 650"/>
                <a:gd name="T91" fmla="*/ 188 h 617"/>
                <a:gd name="T92" fmla="*/ 483 w 650"/>
                <a:gd name="T93" fmla="*/ 201 h 617"/>
                <a:gd name="T94" fmla="*/ 496 w 650"/>
                <a:gd name="T95" fmla="*/ 221 h 617"/>
                <a:gd name="T96" fmla="*/ 510 w 650"/>
                <a:gd name="T97" fmla="*/ 235 h 617"/>
                <a:gd name="T98" fmla="*/ 523 w 650"/>
                <a:gd name="T99" fmla="*/ 248 h 617"/>
                <a:gd name="T100" fmla="*/ 543 w 650"/>
                <a:gd name="T101" fmla="*/ 261 h 617"/>
                <a:gd name="T102" fmla="*/ 557 w 650"/>
                <a:gd name="T103" fmla="*/ 275 h 617"/>
                <a:gd name="T104" fmla="*/ 570 w 650"/>
                <a:gd name="T105" fmla="*/ 288 h 617"/>
                <a:gd name="T106" fmla="*/ 583 w 650"/>
                <a:gd name="T107" fmla="*/ 295 h 617"/>
                <a:gd name="T108" fmla="*/ 604 w 650"/>
                <a:gd name="T109" fmla="*/ 308 h 617"/>
                <a:gd name="T110" fmla="*/ 624 w 650"/>
                <a:gd name="T111" fmla="*/ 322 h 617"/>
                <a:gd name="T112" fmla="*/ 637 w 650"/>
                <a:gd name="T113" fmla="*/ 329 h 617"/>
                <a:gd name="T114" fmla="*/ 650 w 650"/>
                <a:gd name="T115" fmla="*/ 335 h 617"/>
                <a:gd name="T116" fmla="*/ 516 w 650"/>
                <a:gd name="T117" fmla="*/ 617 h 61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50"/>
                <a:gd name="T178" fmla="*/ 0 h 617"/>
                <a:gd name="T179" fmla="*/ 650 w 650"/>
                <a:gd name="T180" fmla="*/ 617 h 61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50" h="617">
                  <a:moveTo>
                    <a:pt x="516" y="617"/>
                  </a:moveTo>
                  <a:lnTo>
                    <a:pt x="503" y="610"/>
                  </a:lnTo>
                  <a:lnTo>
                    <a:pt x="489" y="604"/>
                  </a:lnTo>
                  <a:lnTo>
                    <a:pt x="476" y="597"/>
                  </a:lnTo>
                  <a:lnTo>
                    <a:pt x="469" y="597"/>
                  </a:lnTo>
                  <a:lnTo>
                    <a:pt x="456" y="590"/>
                  </a:lnTo>
                  <a:lnTo>
                    <a:pt x="442" y="584"/>
                  </a:lnTo>
                  <a:lnTo>
                    <a:pt x="436" y="570"/>
                  </a:lnTo>
                  <a:lnTo>
                    <a:pt x="422" y="563"/>
                  </a:lnTo>
                  <a:lnTo>
                    <a:pt x="409" y="557"/>
                  </a:lnTo>
                  <a:lnTo>
                    <a:pt x="395" y="550"/>
                  </a:lnTo>
                  <a:lnTo>
                    <a:pt x="382" y="537"/>
                  </a:lnTo>
                  <a:lnTo>
                    <a:pt x="375" y="530"/>
                  </a:lnTo>
                  <a:lnTo>
                    <a:pt x="362" y="523"/>
                  </a:lnTo>
                  <a:lnTo>
                    <a:pt x="349" y="510"/>
                  </a:lnTo>
                  <a:lnTo>
                    <a:pt x="335" y="503"/>
                  </a:lnTo>
                  <a:lnTo>
                    <a:pt x="322" y="490"/>
                  </a:lnTo>
                  <a:lnTo>
                    <a:pt x="315" y="483"/>
                  </a:lnTo>
                  <a:lnTo>
                    <a:pt x="302" y="469"/>
                  </a:lnTo>
                  <a:lnTo>
                    <a:pt x="288" y="456"/>
                  </a:lnTo>
                  <a:lnTo>
                    <a:pt x="275" y="443"/>
                  </a:lnTo>
                  <a:lnTo>
                    <a:pt x="268" y="436"/>
                  </a:lnTo>
                  <a:lnTo>
                    <a:pt x="255" y="422"/>
                  </a:lnTo>
                  <a:lnTo>
                    <a:pt x="248" y="409"/>
                  </a:lnTo>
                  <a:lnTo>
                    <a:pt x="234" y="402"/>
                  </a:lnTo>
                  <a:lnTo>
                    <a:pt x="228" y="389"/>
                  </a:lnTo>
                  <a:lnTo>
                    <a:pt x="214" y="376"/>
                  </a:lnTo>
                  <a:lnTo>
                    <a:pt x="208" y="362"/>
                  </a:lnTo>
                  <a:lnTo>
                    <a:pt x="194" y="342"/>
                  </a:lnTo>
                  <a:lnTo>
                    <a:pt x="181" y="329"/>
                  </a:lnTo>
                  <a:lnTo>
                    <a:pt x="174" y="315"/>
                  </a:lnTo>
                  <a:lnTo>
                    <a:pt x="161" y="302"/>
                  </a:lnTo>
                  <a:lnTo>
                    <a:pt x="154" y="282"/>
                  </a:lnTo>
                  <a:lnTo>
                    <a:pt x="140" y="261"/>
                  </a:lnTo>
                  <a:lnTo>
                    <a:pt x="134" y="248"/>
                  </a:lnTo>
                  <a:lnTo>
                    <a:pt x="127" y="235"/>
                  </a:lnTo>
                  <a:lnTo>
                    <a:pt x="120" y="221"/>
                  </a:lnTo>
                  <a:lnTo>
                    <a:pt x="0" y="275"/>
                  </a:lnTo>
                  <a:lnTo>
                    <a:pt x="201" y="0"/>
                  </a:lnTo>
                  <a:lnTo>
                    <a:pt x="550" y="27"/>
                  </a:lnTo>
                  <a:lnTo>
                    <a:pt x="409" y="94"/>
                  </a:lnTo>
                  <a:lnTo>
                    <a:pt x="416" y="107"/>
                  </a:lnTo>
                  <a:lnTo>
                    <a:pt x="429" y="127"/>
                  </a:lnTo>
                  <a:lnTo>
                    <a:pt x="442" y="147"/>
                  </a:lnTo>
                  <a:lnTo>
                    <a:pt x="456" y="167"/>
                  </a:lnTo>
                  <a:lnTo>
                    <a:pt x="469" y="188"/>
                  </a:lnTo>
                  <a:lnTo>
                    <a:pt x="483" y="201"/>
                  </a:lnTo>
                  <a:lnTo>
                    <a:pt x="496" y="221"/>
                  </a:lnTo>
                  <a:lnTo>
                    <a:pt x="510" y="235"/>
                  </a:lnTo>
                  <a:lnTo>
                    <a:pt x="523" y="248"/>
                  </a:lnTo>
                  <a:lnTo>
                    <a:pt x="543" y="261"/>
                  </a:lnTo>
                  <a:lnTo>
                    <a:pt x="557" y="275"/>
                  </a:lnTo>
                  <a:lnTo>
                    <a:pt x="570" y="288"/>
                  </a:lnTo>
                  <a:lnTo>
                    <a:pt x="583" y="295"/>
                  </a:lnTo>
                  <a:lnTo>
                    <a:pt x="604" y="308"/>
                  </a:lnTo>
                  <a:lnTo>
                    <a:pt x="624" y="322"/>
                  </a:lnTo>
                  <a:lnTo>
                    <a:pt x="637" y="329"/>
                  </a:lnTo>
                  <a:lnTo>
                    <a:pt x="650" y="335"/>
                  </a:lnTo>
                  <a:lnTo>
                    <a:pt x="516" y="617"/>
                  </a:lnTo>
                  <a:close/>
                </a:path>
              </a:pathLst>
            </a:custGeom>
            <a:solidFill>
              <a:schemeClr val="hlink"/>
            </a:solidFill>
            <a:ln w="11113">
              <a:solidFill>
                <a:srgbClr val="000000"/>
              </a:solidFill>
              <a:prstDash val="solid"/>
              <a:round/>
              <a:headEnd/>
              <a:tailEnd/>
            </a:ln>
          </p:spPr>
          <p:txBody>
            <a:bodyPr/>
            <a:lstStyle/>
            <a:p>
              <a:endParaRPr lang="en-US" dirty="0"/>
            </a:p>
          </p:txBody>
        </p:sp>
        <p:sp>
          <p:nvSpPr>
            <p:cNvPr id="61448" name="Freeform 14"/>
            <p:cNvSpPr>
              <a:spLocks/>
            </p:cNvSpPr>
            <p:nvPr/>
          </p:nvSpPr>
          <p:spPr bwMode="auto">
            <a:xfrm>
              <a:off x="4127" y="2941"/>
              <a:ext cx="705" cy="564"/>
            </a:xfrm>
            <a:custGeom>
              <a:avLst/>
              <a:gdLst>
                <a:gd name="T0" fmla="*/ 282 w 705"/>
                <a:gd name="T1" fmla="*/ 0 h 564"/>
                <a:gd name="T2" fmla="*/ 222 w 705"/>
                <a:gd name="T3" fmla="*/ 148 h 564"/>
                <a:gd name="T4" fmla="*/ 235 w 705"/>
                <a:gd name="T5" fmla="*/ 155 h 564"/>
                <a:gd name="T6" fmla="*/ 249 w 705"/>
                <a:gd name="T7" fmla="*/ 155 h 564"/>
                <a:gd name="T8" fmla="*/ 262 w 705"/>
                <a:gd name="T9" fmla="*/ 162 h 564"/>
                <a:gd name="T10" fmla="*/ 282 w 705"/>
                <a:gd name="T11" fmla="*/ 162 h 564"/>
                <a:gd name="T12" fmla="*/ 296 w 705"/>
                <a:gd name="T13" fmla="*/ 168 h 564"/>
                <a:gd name="T14" fmla="*/ 316 w 705"/>
                <a:gd name="T15" fmla="*/ 168 h 564"/>
                <a:gd name="T16" fmla="*/ 329 w 705"/>
                <a:gd name="T17" fmla="*/ 175 h 564"/>
                <a:gd name="T18" fmla="*/ 349 w 705"/>
                <a:gd name="T19" fmla="*/ 175 h 564"/>
                <a:gd name="T20" fmla="*/ 370 w 705"/>
                <a:gd name="T21" fmla="*/ 175 h 564"/>
                <a:gd name="T22" fmla="*/ 410 w 705"/>
                <a:gd name="T23" fmla="*/ 175 h 564"/>
                <a:gd name="T24" fmla="*/ 430 w 705"/>
                <a:gd name="T25" fmla="*/ 175 h 564"/>
                <a:gd name="T26" fmla="*/ 443 w 705"/>
                <a:gd name="T27" fmla="*/ 175 h 564"/>
                <a:gd name="T28" fmla="*/ 463 w 705"/>
                <a:gd name="T29" fmla="*/ 175 h 564"/>
                <a:gd name="T30" fmla="*/ 477 w 705"/>
                <a:gd name="T31" fmla="*/ 168 h 564"/>
                <a:gd name="T32" fmla="*/ 497 w 705"/>
                <a:gd name="T33" fmla="*/ 168 h 564"/>
                <a:gd name="T34" fmla="*/ 517 w 705"/>
                <a:gd name="T35" fmla="*/ 162 h 564"/>
                <a:gd name="T36" fmla="*/ 537 w 705"/>
                <a:gd name="T37" fmla="*/ 155 h 564"/>
                <a:gd name="T38" fmla="*/ 705 w 705"/>
                <a:gd name="T39" fmla="*/ 430 h 564"/>
                <a:gd name="T40" fmla="*/ 692 w 705"/>
                <a:gd name="T41" fmla="*/ 437 h 564"/>
                <a:gd name="T42" fmla="*/ 671 w 705"/>
                <a:gd name="T43" fmla="*/ 443 h 564"/>
                <a:gd name="T44" fmla="*/ 658 w 705"/>
                <a:gd name="T45" fmla="*/ 443 h 564"/>
                <a:gd name="T46" fmla="*/ 645 w 705"/>
                <a:gd name="T47" fmla="*/ 450 h 564"/>
                <a:gd name="T48" fmla="*/ 631 w 705"/>
                <a:gd name="T49" fmla="*/ 457 h 564"/>
                <a:gd name="T50" fmla="*/ 618 w 705"/>
                <a:gd name="T51" fmla="*/ 463 h 564"/>
                <a:gd name="T52" fmla="*/ 604 w 705"/>
                <a:gd name="T53" fmla="*/ 463 h 564"/>
                <a:gd name="T54" fmla="*/ 591 w 705"/>
                <a:gd name="T55" fmla="*/ 470 h 564"/>
                <a:gd name="T56" fmla="*/ 571 w 705"/>
                <a:gd name="T57" fmla="*/ 470 h 564"/>
                <a:gd name="T58" fmla="*/ 557 w 705"/>
                <a:gd name="T59" fmla="*/ 477 h 564"/>
                <a:gd name="T60" fmla="*/ 537 w 705"/>
                <a:gd name="T61" fmla="*/ 477 h 564"/>
                <a:gd name="T62" fmla="*/ 524 w 705"/>
                <a:gd name="T63" fmla="*/ 484 h 564"/>
                <a:gd name="T64" fmla="*/ 510 w 705"/>
                <a:gd name="T65" fmla="*/ 484 h 564"/>
                <a:gd name="T66" fmla="*/ 490 w 705"/>
                <a:gd name="T67" fmla="*/ 484 h 564"/>
                <a:gd name="T68" fmla="*/ 470 w 705"/>
                <a:gd name="T69" fmla="*/ 490 h 564"/>
                <a:gd name="T70" fmla="*/ 450 w 705"/>
                <a:gd name="T71" fmla="*/ 490 h 564"/>
                <a:gd name="T72" fmla="*/ 430 w 705"/>
                <a:gd name="T73" fmla="*/ 490 h 564"/>
                <a:gd name="T74" fmla="*/ 416 w 705"/>
                <a:gd name="T75" fmla="*/ 490 h 564"/>
                <a:gd name="T76" fmla="*/ 396 w 705"/>
                <a:gd name="T77" fmla="*/ 490 h 564"/>
                <a:gd name="T78" fmla="*/ 370 w 705"/>
                <a:gd name="T79" fmla="*/ 490 h 564"/>
                <a:gd name="T80" fmla="*/ 343 w 705"/>
                <a:gd name="T81" fmla="*/ 490 h 564"/>
                <a:gd name="T82" fmla="*/ 329 w 705"/>
                <a:gd name="T83" fmla="*/ 490 h 564"/>
                <a:gd name="T84" fmla="*/ 309 w 705"/>
                <a:gd name="T85" fmla="*/ 490 h 564"/>
                <a:gd name="T86" fmla="*/ 296 w 705"/>
                <a:gd name="T87" fmla="*/ 484 h 564"/>
                <a:gd name="T88" fmla="*/ 276 w 705"/>
                <a:gd name="T89" fmla="*/ 484 h 564"/>
                <a:gd name="T90" fmla="*/ 255 w 705"/>
                <a:gd name="T91" fmla="*/ 477 h 564"/>
                <a:gd name="T92" fmla="*/ 235 w 705"/>
                <a:gd name="T93" fmla="*/ 477 h 564"/>
                <a:gd name="T94" fmla="*/ 215 w 705"/>
                <a:gd name="T95" fmla="*/ 470 h 564"/>
                <a:gd name="T96" fmla="*/ 202 w 705"/>
                <a:gd name="T97" fmla="*/ 470 h 564"/>
                <a:gd name="T98" fmla="*/ 182 w 705"/>
                <a:gd name="T99" fmla="*/ 463 h 564"/>
                <a:gd name="T100" fmla="*/ 161 w 705"/>
                <a:gd name="T101" fmla="*/ 457 h 564"/>
                <a:gd name="T102" fmla="*/ 148 w 705"/>
                <a:gd name="T103" fmla="*/ 457 h 564"/>
                <a:gd name="T104" fmla="*/ 128 w 705"/>
                <a:gd name="T105" fmla="*/ 450 h 564"/>
                <a:gd name="T106" fmla="*/ 101 w 705"/>
                <a:gd name="T107" fmla="*/ 437 h 564"/>
                <a:gd name="T108" fmla="*/ 47 w 705"/>
                <a:gd name="T109" fmla="*/ 564 h 564"/>
                <a:gd name="T110" fmla="*/ 0 w 705"/>
                <a:gd name="T111" fmla="*/ 202 h 564"/>
                <a:gd name="T112" fmla="*/ 282 w 705"/>
                <a:gd name="T113" fmla="*/ 0 h 5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05"/>
                <a:gd name="T172" fmla="*/ 0 h 564"/>
                <a:gd name="T173" fmla="*/ 705 w 705"/>
                <a:gd name="T174" fmla="*/ 564 h 56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05" h="564">
                  <a:moveTo>
                    <a:pt x="282" y="0"/>
                  </a:moveTo>
                  <a:lnTo>
                    <a:pt x="222" y="148"/>
                  </a:lnTo>
                  <a:lnTo>
                    <a:pt x="235" y="155"/>
                  </a:lnTo>
                  <a:lnTo>
                    <a:pt x="249" y="155"/>
                  </a:lnTo>
                  <a:lnTo>
                    <a:pt x="262" y="162"/>
                  </a:lnTo>
                  <a:lnTo>
                    <a:pt x="282" y="162"/>
                  </a:lnTo>
                  <a:lnTo>
                    <a:pt x="296" y="168"/>
                  </a:lnTo>
                  <a:lnTo>
                    <a:pt x="316" y="168"/>
                  </a:lnTo>
                  <a:lnTo>
                    <a:pt x="329" y="175"/>
                  </a:lnTo>
                  <a:lnTo>
                    <a:pt x="349" y="175"/>
                  </a:lnTo>
                  <a:lnTo>
                    <a:pt x="370" y="175"/>
                  </a:lnTo>
                  <a:lnTo>
                    <a:pt x="410" y="175"/>
                  </a:lnTo>
                  <a:lnTo>
                    <a:pt x="430" y="175"/>
                  </a:lnTo>
                  <a:lnTo>
                    <a:pt x="443" y="175"/>
                  </a:lnTo>
                  <a:lnTo>
                    <a:pt x="463" y="175"/>
                  </a:lnTo>
                  <a:lnTo>
                    <a:pt x="477" y="168"/>
                  </a:lnTo>
                  <a:lnTo>
                    <a:pt x="497" y="168"/>
                  </a:lnTo>
                  <a:lnTo>
                    <a:pt x="517" y="162"/>
                  </a:lnTo>
                  <a:lnTo>
                    <a:pt x="537" y="155"/>
                  </a:lnTo>
                  <a:lnTo>
                    <a:pt x="705" y="430"/>
                  </a:lnTo>
                  <a:lnTo>
                    <a:pt x="692" y="437"/>
                  </a:lnTo>
                  <a:lnTo>
                    <a:pt x="671" y="443"/>
                  </a:lnTo>
                  <a:lnTo>
                    <a:pt x="658" y="443"/>
                  </a:lnTo>
                  <a:lnTo>
                    <a:pt x="645" y="450"/>
                  </a:lnTo>
                  <a:lnTo>
                    <a:pt x="631" y="457"/>
                  </a:lnTo>
                  <a:lnTo>
                    <a:pt x="618" y="463"/>
                  </a:lnTo>
                  <a:lnTo>
                    <a:pt x="604" y="463"/>
                  </a:lnTo>
                  <a:lnTo>
                    <a:pt x="591" y="470"/>
                  </a:lnTo>
                  <a:lnTo>
                    <a:pt x="571" y="470"/>
                  </a:lnTo>
                  <a:lnTo>
                    <a:pt x="557" y="477"/>
                  </a:lnTo>
                  <a:lnTo>
                    <a:pt x="537" y="477"/>
                  </a:lnTo>
                  <a:lnTo>
                    <a:pt x="524" y="484"/>
                  </a:lnTo>
                  <a:lnTo>
                    <a:pt x="510" y="484"/>
                  </a:lnTo>
                  <a:lnTo>
                    <a:pt x="490" y="484"/>
                  </a:lnTo>
                  <a:lnTo>
                    <a:pt x="470" y="490"/>
                  </a:lnTo>
                  <a:lnTo>
                    <a:pt x="450" y="490"/>
                  </a:lnTo>
                  <a:lnTo>
                    <a:pt x="430" y="490"/>
                  </a:lnTo>
                  <a:lnTo>
                    <a:pt x="416" y="490"/>
                  </a:lnTo>
                  <a:lnTo>
                    <a:pt x="396" y="490"/>
                  </a:lnTo>
                  <a:lnTo>
                    <a:pt x="370" y="490"/>
                  </a:lnTo>
                  <a:lnTo>
                    <a:pt x="343" y="490"/>
                  </a:lnTo>
                  <a:lnTo>
                    <a:pt x="329" y="490"/>
                  </a:lnTo>
                  <a:lnTo>
                    <a:pt x="309" y="490"/>
                  </a:lnTo>
                  <a:lnTo>
                    <a:pt x="296" y="484"/>
                  </a:lnTo>
                  <a:lnTo>
                    <a:pt x="276" y="484"/>
                  </a:lnTo>
                  <a:lnTo>
                    <a:pt x="255" y="477"/>
                  </a:lnTo>
                  <a:lnTo>
                    <a:pt x="235" y="477"/>
                  </a:lnTo>
                  <a:lnTo>
                    <a:pt x="215" y="470"/>
                  </a:lnTo>
                  <a:lnTo>
                    <a:pt x="202" y="470"/>
                  </a:lnTo>
                  <a:lnTo>
                    <a:pt x="182" y="463"/>
                  </a:lnTo>
                  <a:lnTo>
                    <a:pt x="161" y="457"/>
                  </a:lnTo>
                  <a:lnTo>
                    <a:pt x="148" y="457"/>
                  </a:lnTo>
                  <a:lnTo>
                    <a:pt x="128" y="450"/>
                  </a:lnTo>
                  <a:lnTo>
                    <a:pt x="101" y="437"/>
                  </a:lnTo>
                  <a:lnTo>
                    <a:pt x="47" y="564"/>
                  </a:lnTo>
                  <a:lnTo>
                    <a:pt x="0" y="202"/>
                  </a:lnTo>
                  <a:lnTo>
                    <a:pt x="282" y="0"/>
                  </a:lnTo>
                  <a:close/>
                </a:path>
              </a:pathLst>
            </a:custGeom>
            <a:solidFill>
              <a:srgbClr val="CA8C02"/>
            </a:solidFill>
            <a:ln w="11113">
              <a:solidFill>
                <a:srgbClr val="000000"/>
              </a:solidFill>
              <a:prstDash val="solid"/>
              <a:round/>
              <a:headEnd/>
              <a:tailEnd/>
            </a:ln>
          </p:spPr>
          <p:txBody>
            <a:bodyPr/>
            <a:lstStyle/>
            <a:p>
              <a:endParaRPr lang="en-US" dirty="0"/>
            </a:p>
          </p:txBody>
        </p:sp>
        <p:sp>
          <p:nvSpPr>
            <p:cNvPr id="61449" name="Freeform 15"/>
            <p:cNvSpPr>
              <a:spLocks/>
            </p:cNvSpPr>
            <p:nvPr/>
          </p:nvSpPr>
          <p:spPr bwMode="auto">
            <a:xfrm>
              <a:off x="4637" y="2834"/>
              <a:ext cx="618" cy="611"/>
            </a:xfrm>
            <a:custGeom>
              <a:avLst/>
              <a:gdLst>
                <a:gd name="T0" fmla="*/ 618 w 618"/>
                <a:gd name="T1" fmla="*/ 134 h 611"/>
                <a:gd name="T2" fmla="*/ 604 w 618"/>
                <a:gd name="T3" fmla="*/ 148 h 611"/>
                <a:gd name="T4" fmla="*/ 604 w 618"/>
                <a:gd name="T5" fmla="*/ 154 h 611"/>
                <a:gd name="T6" fmla="*/ 598 w 618"/>
                <a:gd name="T7" fmla="*/ 168 h 611"/>
                <a:gd name="T8" fmla="*/ 591 w 618"/>
                <a:gd name="T9" fmla="*/ 181 h 611"/>
                <a:gd name="T10" fmla="*/ 584 w 618"/>
                <a:gd name="T11" fmla="*/ 188 h 611"/>
                <a:gd name="T12" fmla="*/ 578 w 618"/>
                <a:gd name="T13" fmla="*/ 201 h 611"/>
                <a:gd name="T14" fmla="*/ 571 w 618"/>
                <a:gd name="T15" fmla="*/ 215 h 611"/>
                <a:gd name="T16" fmla="*/ 564 w 618"/>
                <a:gd name="T17" fmla="*/ 228 h 611"/>
                <a:gd name="T18" fmla="*/ 551 w 618"/>
                <a:gd name="T19" fmla="*/ 235 h 611"/>
                <a:gd name="T20" fmla="*/ 544 w 618"/>
                <a:gd name="T21" fmla="*/ 248 h 611"/>
                <a:gd name="T22" fmla="*/ 537 w 618"/>
                <a:gd name="T23" fmla="*/ 262 h 611"/>
                <a:gd name="T24" fmla="*/ 524 w 618"/>
                <a:gd name="T25" fmla="*/ 275 h 611"/>
                <a:gd name="T26" fmla="*/ 517 w 618"/>
                <a:gd name="T27" fmla="*/ 289 h 611"/>
                <a:gd name="T28" fmla="*/ 504 w 618"/>
                <a:gd name="T29" fmla="*/ 302 h 611"/>
                <a:gd name="T30" fmla="*/ 497 w 618"/>
                <a:gd name="T31" fmla="*/ 309 h 611"/>
                <a:gd name="T32" fmla="*/ 484 w 618"/>
                <a:gd name="T33" fmla="*/ 322 h 611"/>
                <a:gd name="T34" fmla="*/ 477 w 618"/>
                <a:gd name="T35" fmla="*/ 336 h 611"/>
                <a:gd name="T36" fmla="*/ 463 w 618"/>
                <a:gd name="T37" fmla="*/ 349 h 611"/>
                <a:gd name="T38" fmla="*/ 450 w 618"/>
                <a:gd name="T39" fmla="*/ 362 h 611"/>
                <a:gd name="T40" fmla="*/ 443 w 618"/>
                <a:gd name="T41" fmla="*/ 369 h 611"/>
                <a:gd name="T42" fmla="*/ 430 w 618"/>
                <a:gd name="T43" fmla="*/ 383 h 611"/>
                <a:gd name="T44" fmla="*/ 416 w 618"/>
                <a:gd name="T45" fmla="*/ 389 h 611"/>
                <a:gd name="T46" fmla="*/ 410 w 618"/>
                <a:gd name="T47" fmla="*/ 403 h 611"/>
                <a:gd name="T48" fmla="*/ 396 w 618"/>
                <a:gd name="T49" fmla="*/ 409 h 611"/>
                <a:gd name="T50" fmla="*/ 383 w 618"/>
                <a:gd name="T51" fmla="*/ 423 h 611"/>
                <a:gd name="T52" fmla="*/ 370 w 618"/>
                <a:gd name="T53" fmla="*/ 430 h 611"/>
                <a:gd name="T54" fmla="*/ 356 w 618"/>
                <a:gd name="T55" fmla="*/ 443 h 611"/>
                <a:gd name="T56" fmla="*/ 343 w 618"/>
                <a:gd name="T57" fmla="*/ 450 h 611"/>
                <a:gd name="T58" fmla="*/ 329 w 618"/>
                <a:gd name="T59" fmla="*/ 463 h 611"/>
                <a:gd name="T60" fmla="*/ 309 w 618"/>
                <a:gd name="T61" fmla="*/ 477 h 611"/>
                <a:gd name="T62" fmla="*/ 296 w 618"/>
                <a:gd name="T63" fmla="*/ 483 h 611"/>
                <a:gd name="T64" fmla="*/ 276 w 618"/>
                <a:gd name="T65" fmla="*/ 497 h 611"/>
                <a:gd name="T66" fmla="*/ 363 w 618"/>
                <a:gd name="T67" fmla="*/ 611 h 611"/>
                <a:gd name="T68" fmla="*/ 27 w 618"/>
                <a:gd name="T69" fmla="*/ 463 h 611"/>
                <a:gd name="T70" fmla="*/ 0 w 618"/>
                <a:gd name="T71" fmla="*/ 161 h 611"/>
                <a:gd name="T72" fmla="*/ 68 w 618"/>
                <a:gd name="T73" fmla="*/ 242 h 611"/>
                <a:gd name="T74" fmla="*/ 88 w 618"/>
                <a:gd name="T75" fmla="*/ 235 h 611"/>
                <a:gd name="T76" fmla="*/ 101 w 618"/>
                <a:gd name="T77" fmla="*/ 228 h 611"/>
                <a:gd name="T78" fmla="*/ 121 w 618"/>
                <a:gd name="T79" fmla="*/ 222 h 611"/>
                <a:gd name="T80" fmla="*/ 141 w 618"/>
                <a:gd name="T81" fmla="*/ 208 h 611"/>
                <a:gd name="T82" fmla="*/ 161 w 618"/>
                <a:gd name="T83" fmla="*/ 195 h 611"/>
                <a:gd name="T84" fmla="*/ 182 w 618"/>
                <a:gd name="T85" fmla="*/ 181 h 611"/>
                <a:gd name="T86" fmla="*/ 202 w 618"/>
                <a:gd name="T87" fmla="*/ 168 h 611"/>
                <a:gd name="T88" fmla="*/ 215 w 618"/>
                <a:gd name="T89" fmla="*/ 154 h 611"/>
                <a:gd name="T90" fmla="*/ 229 w 618"/>
                <a:gd name="T91" fmla="*/ 141 h 611"/>
                <a:gd name="T92" fmla="*/ 242 w 618"/>
                <a:gd name="T93" fmla="*/ 121 h 611"/>
                <a:gd name="T94" fmla="*/ 255 w 618"/>
                <a:gd name="T95" fmla="*/ 107 h 611"/>
                <a:gd name="T96" fmla="*/ 269 w 618"/>
                <a:gd name="T97" fmla="*/ 94 h 611"/>
                <a:gd name="T98" fmla="*/ 282 w 618"/>
                <a:gd name="T99" fmla="*/ 74 h 611"/>
                <a:gd name="T100" fmla="*/ 296 w 618"/>
                <a:gd name="T101" fmla="*/ 60 h 611"/>
                <a:gd name="T102" fmla="*/ 309 w 618"/>
                <a:gd name="T103" fmla="*/ 40 h 611"/>
                <a:gd name="T104" fmla="*/ 316 w 618"/>
                <a:gd name="T105" fmla="*/ 27 h 611"/>
                <a:gd name="T106" fmla="*/ 323 w 618"/>
                <a:gd name="T107" fmla="*/ 14 h 611"/>
                <a:gd name="T108" fmla="*/ 329 w 618"/>
                <a:gd name="T109" fmla="*/ 0 h 611"/>
                <a:gd name="T110" fmla="*/ 618 w 618"/>
                <a:gd name="T111" fmla="*/ 134 h 61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18"/>
                <a:gd name="T169" fmla="*/ 0 h 611"/>
                <a:gd name="T170" fmla="*/ 618 w 618"/>
                <a:gd name="T171" fmla="*/ 611 h 61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18" h="611">
                  <a:moveTo>
                    <a:pt x="618" y="134"/>
                  </a:moveTo>
                  <a:lnTo>
                    <a:pt x="604" y="148"/>
                  </a:lnTo>
                  <a:lnTo>
                    <a:pt x="604" y="154"/>
                  </a:lnTo>
                  <a:lnTo>
                    <a:pt x="598" y="168"/>
                  </a:lnTo>
                  <a:lnTo>
                    <a:pt x="591" y="181"/>
                  </a:lnTo>
                  <a:lnTo>
                    <a:pt x="584" y="188"/>
                  </a:lnTo>
                  <a:lnTo>
                    <a:pt x="578" y="201"/>
                  </a:lnTo>
                  <a:lnTo>
                    <a:pt x="571" y="215"/>
                  </a:lnTo>
                  <a:lnTo>
                    <a:pt x="564" y="228"/>
                  </a:lnTo>
                  <a:lnTo>
                    <a:pt x="551" y="235"/>
                  </a:lnTo>
                  <a:lnTo>
                    <a:pt x="544" y="248"/>
                  </a:lnTo>
                  <a:lnTo>
                    <a:pt x="537" y="262"/>
                  </a:lnTo>
                  <a:lnTo>
                    <a:pt x="524" y="275"/>
                  </a:lnTo>
                  <a:lnTo>
                    <a:pt x="517" y="289"/>
                  </a:lnTo>
                  <a:lnTo>
                    <a:pt x="504" y="302"/>
                  </a:lnTo>
                  <a:lnTo>
                    <a:pt x="497" y="309"/>
                  </a:lnTo>
                  <a:lnTo>
                    <a:pt x="484" y="322"/>
                  </a:lnTo>
                  <a:lnTo>
                    <a:pt x="477" y="336"/>
                  </a:lnTo>
                  <a:lnTo>
                    <a:pt x="463" y="349"/>
                  </a:lnTo>
                  <a:lnTo>
                    <a:pt x="450" y="362"/>
                  </a:lnTo>
                  <a:lnTo>
                    <a:pt x="443" y="369"/>
                  </a:lnTo>
                  <a:lnTo>
                    <a:pt x="430" y="383"/>
                  </a:lnTo>
                  <a:lnTo>
                    <a:pt x="416" y="389"/>
                  </a:lnTo>
                  <a:lnTo>
                    <a:pt x="410" y="403"/>
                  </a:lnTo>
                  <a:lnTo>
                    <a:pt x="396" y="409"/>
                  </a:lnTo>
                  <a:lnTo>
                    <a:pt x="383" y="423"/>
                  </a:lnTo>
                  <a:lnTo>
                    <a:pt x="370" y="430"/>
                  </a:lnTo>
                  <a:lnTo>
                    <a:pt x="356" y="443"/>
                  </a:lnTo>
                  <a:lnTo>
                    <a:pt x="343" y="450"/>
                  </a:lnTo>
                  <a:lnTo>
                    <a:pt x="329" y="463"/>
                  </a:lnTo>
                  <a:lnTo>
                    <a:pt x="309" y="477"/>
                  </a:lnTo>
                  <a:lnTo>
                    <a:pt x="296" y="483"/>
                  </a:lnTo>
                  <a:lnTo>
                    <a:pt x="276" y="497"/>
                  </a:lnTo>
                  <a:lnTo>
                    <a:pt x="363" y="611"/>
                  </a:lnTo>
                  <a:lnTo>
                    <a:pt x="27" y="463"/>
                  </a:lnTo>
                  <a:lnTo>
                    <a:pt x="0" y="161"/>
                  </a:lnTo>
                  <a:lnTo>
                    <a:pt x="68" y="242"/>
                  </a:lnTo>
                  <a:lnTo>
                    <a:pt x="88" y="235"/>
                  </a:lnTo>
                  <a:lnTo>
                    <a:pt x="101" y="228"/>
                  </a:lnTo>
                  <a:lnTo>
                    <a:pt x="121" y="222"/>
                  </a:lnTo>
                  <a:lnTo>
                    <a:pt x="141" y="208"/>
                  </a:lnTo>
                  <a:lnTo>
                    <a:pt x="161" y="195"/>
                  </a:lnTo>
                  <a:lnTo>
                    <a:pt x="182" y="181"/>
                  </a:lnTo>
                  <a:lnTo>
                    <a:pt x="202" y="168"/>
                  </a:lnTo>
                  <a:lnTo>
                    <a:pt x="215" y="154"/>
                  </a:lnTo>
                  <a:lnTo>
                    <a:pt x="229" y="141"/>
                  </a:lnTo>
                  <a:lnTo>
                    <a:pt x="242" y="121"/>
                  </a:lnTo>
                  <a:lnTo>
                    <a:pt x="255" y="107"/>
                  </a:lnTo>
                  <a:lnTo>
                    <a:pt x="269" y="94"/>
                  </a:lnTo>
                  <a:lnTo>
                    <a:pt x="282" y="74"/>
                  </a:lnTo>
                  <a:lnTo>
                    <a:pt x="296" y="60"/>
                  </a:lnTo>
                  <a:lnTo>
                    <a:pt x="309" y="40"/>
                  </a:lnTo>
                  <a:lnTo>
                    <a:pt x="316" y="27"/>
                  </a:lnTo>
                  <a:lnTo>
                    <a:pt x="323" y="14"/>
                  </a:lnTo>
                  <a:lnTo>
                    <a:pt x="329" y="0"/>
                  </a:lnTo>
                  <a:lnTo>
                    <a:pt x="618" y="134"/>
                  </a:lnTo>
                  <a:close/>
                </a:path>
              </a:pathLst>
            </a:custGeom>
            <a:solidFill>
              <a:schemeClr val="folHlink"/>
            </a:solidFill>
            <a:ln w="11113">
              <a:solidFill>
                <a:srgbClr val="000000"/>
              </a:solidFill>
              <a:prstDash val="solid"/>
              <a:round/>
              <a:headEnd/>
              <a:tailEnd/>
            </a:ln>
          </p:spPr>
          <p:txBody>
            <a:bodyPr/>
            <a:lstStyle/>
            <a:p>
              <a:endParaRPr lang="en-US" dirty="0"/>
            </a:p>
          </p:txBody>
        </p:sp>
        <p:sp>
          <p:nvSpPr>
            <p:cNvPr id="61450" name="Freeform 16"/>
            <p:cNvSpPr>
              <a:spLocks/>
            </p:cNvSpPr>
            <p:nvPr/>
          </p:nvSpPr>
          <p:spPr bwMode="auto">
            <a:xfrm>
              <a:off x="4845" y="2284"/>
              <a:ext cx="564" cy="711"/>
            </a:xfrm>
            <a:custGeom>
              <a:avLst/>
              <a:gdLst>
                <a:gd name="T0" fmla="*/ 0 w 564"/>
                <a:gd name="T1" fmla="*/ 449 h 711"/>
                <a:gd name="T2" fmla="*/ 141 w 564"/>
                <a:gd name="T3" fmla="*/ 503 h 711"/>
                <a:gd name="T4" fmla="*/ 148 w 564"/>
                <a:gd name="T5" fmla="*/ 490 h 711"/>
                <a:gd name="T6" fmla="*/ 155 w 564"/>
                <a:gd name="T7" fmla="*/ 470 h 711"/>
                <a:gd name="T8" fmla="*/ 155 w 564"/>
                <a:gd name="T9" fmla="*/ 456 h 711"/>
                <a:gd name="T10" fmla="*/ 162 w 564"/>
                <a:gd name="T11" fmla="*/ 443 h 711"/>
                <a:gd name="T12" fmla="*/ 162 w 564"/>
                <a:gd name="T13" fmla="*/ 423 h 711"/>
                <a:gd name="T14" fmla="*/ 168 w 564"/>
                <a:gd name="T15" fmla="*/ 409 h 711"/>
                <a:gd name="T16" fmla="*/ 168 w 564"/>
                <a:gd name="T17" fmla="*/ 389 h 711"/>
                <a:gd name="T18" fmla="*/ 175 w 564"/>
                <a:gd name="T19" fmla="*/ 376 h 711"/>
                <a:gd name="T20" fmla="*/ 175 w 564"/>
                <a:gd name="T21" fmla="*/ 355 h 711"/>
                <a:gd name="T22" fmla="*/ 175 w 564"/>
                <a:gd name="T23" fmla="*/ 335 h 711"/>
                <a:gd name="T24" fmla="*/ 175 w 564"/>
                <a:gd name="T25" fmla="*/ 295 h 711"/>
                <a:gd name="T26" fmla="*/ 175 w 564"/>
                <a:gd name="T27" fmla="*/ 275 h 711"/>
                <a:gd name="T28" fmla="*/ 175 w 564"/>
                <a:gd name="T29" fmla="*/ 262 h 711"/>
                <a:gd name="T30" fmla="*/ 175 w 564"/>
                <a:gd name="T31" fmla="*/ 241 h 711"/>
                <a:gd name="T32" fmla="*/ 168 w 564"/>
                <a:gd name="T33" fmla="*/ 228 h 711"/>
                <a:gd name="T34" fmla="*/ 168 w 564"/>
                <a:gd name="T35" fmla="*/ 208 h 711"/>
                <a:gd name="T36" fmla="*/ 162 w 564"/>
                <a:gd name="T37" fmla="*/ 188 h 711"/>
                <a:gd name="T38" fmla="*/ 155 w 564"/>
                <a:gd name="T39" fmla="*/ 168 h 711"/>
                <a:gd name="T40" fmla="*/ 430 w 564"/>
                <a:gd name="T41" fmla="*/ 0 h 711"/>
                <a:gd name="T42" fmla="*/ 437 w 564"/>
                <a:gd name="T43" fmla="*/ 13 h 711"/>
                <a:gd name="T44" fmla="*/ 443 w 564"/>
                <a:gd name="T45" fmla="*/ 33 h 711"/>
                <a:gd name="T46" fmla="*/ 443 w 564"/>
                <a:gd name="T47" fmla="*/ 47 h 711"/>
                <a:gd name="T48" fmla="*/ 450 w 564"/>
                <a:gd name="T49" fmla="*/ 60 h 711"/>
                <a:gd name="T50" fmla="*/ 457 w 564"/>
                <a:gd name="T51" fmla="*/ 74 h 711"/>
                <a:gd name="T52" fmla="*/ 463 w 564"/>
                <a:gd name="T53" fmla="*/ 87 h 711"/>
                <a:gd name="T54" fmla="*/ 463 w 564"/>
                <a:gd name="T55" fmla="*/ 100 h 711"/>
                <a:gd name="T56" fmla="*/ 470 w 564"/>
                <a:gd name="T57" fmla="*/ 114 h 711"/>
                <a:gd name="T58" fmla="*/ 470 w 564"/>
                <a:gd name="T59" fmla="*/ 134 h 711"/>
                <a:gd name="T60" fmla="*/ 477 w 564"/>
                <a:gd name="T61" fmla="*/ 147 h 711"/>
                <a:gd name="T62" fmla="*/ 477 w 564"/>
                <a:gd name="T63" fmla="*/ 168 h 711"/>
                <a:gd name="T64" fmla="*/ 484 w 564"/>
                <a:gd name="T65" fmla="*/ 181 h 711"/>
                <a:gd name="T66" fmla="*/ 484 w 564"/>
                <a:gd name="T67" fmla="*/ 194 h 711"/>
                <a:gd name="T68" fmla="*/ 484 w 564"/>
                <a:gd name="T69" fmla="*/ 215 h 711"/>
                <a:gd name="T70" fmla="*/ 490 w 564"/>
                <a:gd name="T71" fmla="*/ 235 h 711"/>
                <a:gd name="T72" fmla="*/ 490 w 564"/>
                <a:gd name="T73" fmla="*/ 255 h 711"/>
                <a:gd name="T74" fmla="*/ 490 w 564"/>
                <a:gd name="T75" fmla="*/ 275 h 711"/>
                <a:gd name="T76" fmla="*/ 490 w 564"/>
                <a:gd name="T77" fmla="*/ 288 h 711"/>
                <a:gd name="T78" fmla="*/ 490 w 564"/>
                <a:gd name="T79" fmla="*/ 309 h 711"/>
                <a:gd name="T80" fmla="*/ 490 w 564"/>
                <a:gd name="T81" fmla="*/ 335 h 711"/>
                <a:gd name="T82" fmla="*/ 490 w 564"/>
                <a:gd name="T83" fmla="*/ 362 h 711"/>
                <a:gd name="T84" fmla="*/ 490 w 564"/>
                <a:gd name="T85" fmla="*/ 376 h 711"/>
                <a:gd name="T86" fmla="*/ 490 w 564"/>
                <a:gd name="T87" fmla="*/ 396 h 711"/>
                <a:gd name="T88" fmla="*/ 484 w 564"/>
                <a:gd name="T89" fmla="*/ 409 h 711"/>
                <a:gd name="T90" fmla="*/ 484 w 564"/>
                <a:gd name="T91" fmla="*/ 429 h 711"/>
                <a:gd name="T92" fmla="*/ 477 w 564"/>
                <a:gd name="T93" fmla="*/ 449 h 711"/>
                <a:gd name="T94" fmla="*/ 477 w 564"/>
                <a:gd name="T95" fmla="*/ 470 h 711"/>
                <a:gd name="T96" fmla="*/ 470 w 564"/>
                <a:gd name="T97" fmla="*/ 490 h 711"/>
                <a:gd name="T98" fmla="*/ 470 w 564"/>
                <a:gd name="T99" fmla="*/ 503 h 711"/>
                <a:gd name="T100" fmla="*/ 463 w 564"/>
                <a:gd name="T101" fmla="*/ 523 h 711"/>
                <a:gd name="T102" fmla="*/ 457 w 564"/>
                <a:gd name="T103" fmla="*/ 543 h 711"/>
                <a:gd name="T104" fmla="*/ 450 w 564"/>
                <a:gd name="T105" fmla="*/ 557 h 711"/>
                <a:gd name="T106" fmla="*/ 450 w 564"/>
                <a:gd name="T107" fmla="*/ 577 h 711"/>
                <a:gd name="T108" fmla="*/ 437 w 564"/>
                <a:gd name="T109" fmla="*/ 604 h 711"/>
                <a:gd name="T110" fmla="*/ 430 w 564"/>
                <a:gd name="T111" fmla="*/ 624 h 711"/>
                <a:gd name="T112" fmla="*/ 564 w 564"/>
                <a:gd name="T113" fmla="*/ 678 h 711"/>
                <a:gd name="T114" fmla="*/ 229 w 564"/>
                <a:gd name="T115" fmla="*/ 711 h 711"/>
                <a:gd name="T116" fmla="*/ 0 w 564"/>
                <a:gd name="T117" fmla="*/ 449 h 7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64"/>
                <a:gd name="T178" fmla="*/ 0 h 711"/>
                <a:gd name="T179" fmla="*/ 564 w 564"/>
                <a:gd name="T180" fmla="*/ 711 h 7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64" h="711">
                  <a:moveTo>
                    <a:pt x="0" y="449"/>
                  </a:moveTo>
                  <a:lnTo>
                    <a:pt x="141" y="503"/>
                  </a:lnTo>
                  <a:lnTo>
                    <a:pt x="148" y="490"/>
                  </a:lnTo>
                  <a:lnTo>
                    <a:pt x="155" y="470"/>
                  </a:lnTo>
                  <a:lnTo>
                    <a:pt x="155" y="456"/>
                  </a:lnTo>
                  <a:lnTo>
                    <a:pt x="162" y="443"/>
                  </a:lnTo>
                  <a:lnTo>
                    <a:pt x="162" y="423"/>
                  </a:lnTo>
                  <a:lnTo>
                    <a:pt x="168" y="409"/>
                  </a:lnTo>
                  <a:lnTo>
                    <a:pt x="168" y="389"/>
                  </a:lnTo>
                  <a:lnTo>
                    <a:pt x="175" y="376"/>
                  </a:lnTo>
                  <a:lnTo>
                    <a:pt x="175" y="355"/>
                  </a:lnTo>
                  <a:lnTo>
                    <a:pt x="175" y="335"/>
                  </a:lnTo>
                  <a:lnTo>
                    <a:pt x="175" y="295"/>
                  </a:lnTo>
                  <a:lnTo>
                    <a:pt x="175" y="275"/>
                  </a:lnTo>
                  <a:lnTo>
                    <a:pt x="175" y="262"/>
                  </a:lnTo>
                  <a:lnTo>
                    <a:pt x="175" y="241"/>
                  </a:lnTo>
                  <a:lnTo>
                    <a:pt x="168" y="228"/>
                  </a:lnTo>
                  <a:lnTo>
                    <a:pt x="168" y="208"/>
                  </a:lnTo>
                  <a:lnTo>
                    <a:pt x="162" y="188"/>
                  </a:lnTo>
                  <a:lnTo>
                    <a:pt x="155" y="168"/>
                  </a:lnTo>
                  <a:lnTo>
                    <a:pt x="430" y="0"/>
                  </a:lnTo>
                  <a:lnTo>
                    <a:pt x="437" y="13"/>
                  </a:lnTo>
                  <a:lnTo>
                    <a:pt x="443" y="33"/>
                  </a:lnTo>
                  <a:lnTo>
                    <a:pt x="443" y="47"/>
                  </a:lnTo>
                  <a:lnTo>
                    <a:pt x="450" y="60"/>
                  </a:lnTo>
                  <a:lnTo>
                    <a:pt x="457" y="74"/>
                  </a:lnTo>
                  <a:lnTo>
                    <a:pt x="463" y="87"/>
                  </a:lnTo>
                  <a:lnTo>
                    <a:pt x="463" y="100"/>
                  </a:lnTo>
                  <a:lnTo>
                    <a:pt x="470" y="114"/>
                  </a:lnTo>
                  <a:lnTo>
                    <a:pt x="470" y="134"/>
                  </a:lnTo>
                  <a:lnTo>
                    <a:pt x="477" y="147"/>
                  </a:lnTo>
                  <a:lnTo>
                    <a:pt x="477" y="168"/>
                  </a:lnTo>
                  <a:lnTo>
                    <a:pt x="484" y="181"/>
                  </a:lnTo>
                  <a:lnTo>
                    <a:pt x="484" y="194"/>
                  </a:lnTo>
                  <a:lnTo>
                    <a:pt x="484" y="215"/>
                  </a:lnTo>
                  <a:lnTo>
                    <a:pt x="490" y="235"/>
                  </a:lnTo>
                  <a:lnTo>
                    <a:pt x="490" y="255"/>
                  </a:lnTo>
                  <a:lnTo>
                    <a:pt x="490" y="275"/>
                  </a:lnTo>
                  <a:lnTo>
                    <a:pt x="490" y="288"/>
                  </a:lnTo>
                  <a:lnTo>
                    <a:pt x="490" y="309"/>
                  </a:lnTo>
                  <a:lnTo>
                    <a:pt x="490" y="335"/>
                  </a:lnTo>
                  <a:lnTo>
                    <a:pt x="490" y="362"/>
                  </a:lnTo>
                  <a:lnTo>
                    <a:pt x="490" y="376"/>
                  </a:lnTo>
                  <a:lnTo>
                    <a:pt x="490" y="396"/>
                  </a:lnTo>
                  <a:lnTo>
                    <a:pt x="484" y="409"/>
                  </a:lnTo>
                  <a:lnTo>
                    <a:pt x="484" y="429"/>
                  </a:lnTo>
                  <a:lnTo>
                    <a:pt x="477" y="449"/>
                  </a:lnTo>
                  <a:lnTo>
                    <a:pt x="477" y="470"/>
                  </a:lnTo>
                  <a:lnTo>
                    <a:pt x="470" y="490"/>
                  </a:lnTo>
                  <a:lnTo>
                    <a:pt x="470" y="503"/>
                  </a:lnTo>
                  <a:lnTo>
                    <a:pt x="463" y="523"/>
                  </a:lnTo>
                  <a:lnTo>
                    <a:pt x="457" y="543"/>
                  </a:lnTo>
                  <a:lnTo>
                    <a:pt x="450" y="557"/>
                  </a:lnTo>
                  <a:lnTo>
                    <a:pt x="450" y="577"/>
                  </a:lnTo>
                  <a:lnTo>
                    <a:pt x="437" y="604"/>
                  </a:lnTo>
                  <a:lnTo>
                    <a:pt x="430" y="624"/>
                  </a:lnTo>
                  <a:lnTo>
                    <a:pt x="564" y="678"/>
                  </a:lnTo>
                  <a:lnTo>
                    <a:pt x="229" y="711"/>
                  </a:lnTo>
                  <a:lnTo>
                    <a:pt x="0" y="449"/>
                  </a:lnTo>
                  <a:close/>
                </a:path>
              </a:pathLst>
            </a:custGeom>
            <a:solidFill>
              <a:schemeClr val="accent2"/>
            </a:solidFill>
            <a:ln w="11113">
              <a:solidFill>
                <a:srgbClr val="000000"/>
              </a:solidFill>
              <a:prstDash val="solid"/>
              <a:round/>
              <a:headEnd/>
              <a:tailEnd/>
            </a:ln>
          </p:spPr>
          <p:txBody>
            <a:bodyPr/>
            <a:lstStyle/>
            <a:p>
              <a:endParaRPr lang="en-US" dirty="0"/>
            </a:p>
          </p:txBody>
        </p:sp>
        <p:sp>
          <p:nvSpPr>
            <p:cNvPr id="61451" name="Freeform 17"/>
            <p:cNvSpPr>
              <a:spLocks/>
            </p:cNvSpPr>
            <p:nvPr/>
          </p:nvSpPr>
          <p:spPr bwMode="auto">
            <a:xfrm>
              <a:off x="4738" y="1868"/>
              <a:ext cx="664" cy="631"/>
            </a:xfrm>
            <a:custGeom>
              <a:avLst/>
              <a:gdLst>
                <a:gd name="T0" fmla="*/ 134 w 664"/>
                <a:gd name="T1" fmla="*/ 0 h 631"/>
                <a:gd name="T2" fmla="*/ 148 w 664"/>
                <a:gd name="T3" fmla="*/ 6 h 631"/>
                <a:gd name="T4" fmla="*/ 161 w 664"/>
                <a:gd name="T5" fmla="*/ 13 h 631"/>
                <a:gd name="T6" fmla="*/ 175 w 664"/>
                <a:gd name="T7" fmla="*/ 20 h 631"/>
                <a:gd name="T8" fmla="*/ 181 w 664"/>
                <a:gd name="T9" fmla="*/ 20 h 631"/>
                <a:gd name="T10" fmla="*/ 195 w 664"/>
                <a:gd name="T11" fmla="*/ 27 h 631"/>
                <a:gd name="T12" fmla="*/ 208 w 664"/>
                <a:gd name="T13" fmla="*/ 40 h 631"/>
                <a:gd name="T14" fmla="*/ 215 w 664"/>
                <a:gd name="T15" fmla="*/ 47 h 631"/>
                <a:gd name="T16" fmla="*/ 228 w 664"/>
                <a:gd name="T17" fmla="*/ 53 h 631"/>
                <a:gd name="T18" fmla="*/ 242 w 664"/>
                <a:gd name="T19" fmla="*/ 60 h 631"/>
                <a:gd name="T20" fmla="*/ 255 w 664"/>
                <a:gd name="T21" fmla="*/ 67 h 631"/>
                <a:gd name="T22" fmla="*/ 269 w 664"/>
                <a:gd name="T23" fmla="*/ 80 h 631"/>
                <a:gd name="T24" fmla="*/ 275 w 664"/>
                <a:gd name="T25" fmla="*/ 87 h 631"/>
                <a:gd name="T26" fmla="*/ 289 w 664"/>
                <a:gd name="T27" fmla="*/ 94 h 631"/>
                <a:gd name="T28" fmla="*/ 302 w 664"/>
                <a:gd name="T29" fmla="*/ 107 h 631"/>
                <a:gd name="T30" fmla="*/ 315 w 664"/>
                <a:gd name="T31" fmla="*/ 114 h 631"/>
                <a:gd name="T32" fmla="*/ 329 w 664"/>
                <a:gd name="T33" fmla="*/ 127 h 631"/>
                <a:gd name="T34" fmla="*/ 336 w 664"/>
                <a:gd name="T35" fmla="*/ 134 h 631"/>
                <a:gd name="T36" fmla="*/ 349 w 664"/>
                <a:gd name="T37" fmla="*/ 147 h 631"/>
                <a:gd name="T38" fmla="*/ 362 w 664"/>
                <a:gd name="T39" fmla="*/ 161 h 631"/>
                <a:gd name="T40" fmla="*/ 376 w 664"/>
                <a:gd name="T41" fmla="*/ 174 h 631"/>
                <a:gd name="T42" fmla="*/ 383 w 664"/>
                <a:gd name="T43" fmla="*/ 181 h 631"/>
                <a:gd name="T44" fmla="*/ 396 w 664"/>
                <a:gd name="T45" fmla="*/ 194 h 631"/>
                <a:gd name="T46" fmla="*/ 403 w 664"/>
                <a:gd name="T47" fmla="*/ 208 h 631"/>
                <a:gd name="T48" fmla="*/ 416 w 664"/>
                <a:gd name="T49" fmla="*/ 215 h 631"/>
                <a:gd name="T50" fmla="*/ 423 w 664"/>
                <a:gd name="T51" fmla="*/ 228 h 631"/>
                <a:gd name="T52" fmla="*/ 436 w 664"/>
                <a:gd name="T53" fmla="*/ 241 h 631"/>
                <a:gd name="T54" fmla="*/ 443 w 664"/>
                <a:gd name="T55" fmla="*/ 255 h 631"/>
                <a:gd name="T56" fmla="*/ 456 w 664"/>
                <a:gd name="T57" fmla="*/ 275 h 631"/>
                <a:gd name="T58" fmla="*/ 463 w 664"/>
                <a:gd name="T59" fmla="*/ 288 h 631"/>
                <a:gd name="T60" fmla="*/ 477 w 664"/>
                <a:gd name="T61" fmla="*/ 302 h 631"/>
                <a:gd name="T62" fmla="*/ 490 w 664"/>
                <a:gd name="T63" fmla="*/ 315 h 631"/>
                <a:gd name="T64" fmla="*/ 497 w 664"/>
                <a:gd name="T65" fmla="*/ 335 h 631"/>
                <a:gd name="T66" fmla="*/ 503 w 664"/>
                <a:gd name="T67" fmla="*/ 355 h 631"/>
                <a:gd name="T68" fmla="*/ 517 w 664"/>
                <a:gd name="T69" fmla="*/ 369 h 631"/>
                <a:gd name="T70" fmla="*/ 524 w 664"/>
                <a:gd name="T71" fmla="*/ 382 h 631"/>
                <a:gd name="T72" fmla="*/ 530 w 664"/>
                <a:gd name="T73" fmla="*/ 396 h 631"/>
                <a:gd name="T74" fmla="*/ 530 w 664"/>
                <a:gd name="T75" fmla="*/ 409 h 631"/>
                <a:gd name="T76" fmla="*/ 664 w 664"/>
                <a:gd name="T77" fmla="*/ 355 h 631"/>
                <a:gd name="T78" fmla="*/ 456 w 664"/>
                <a:gd name="T79" fmla="*/ 631 h 631"/>
                <a:gd name="T80" fmla="*/ 94 w 664"/>
                <a:gd name="T81" fmla="*/ 584 h 631"/>
                <a:gd name="T82" fmla="*/ 242 w 664"/>
                <a:gd name="T83" fmla="*/ 530 h 631"/>
                <a:gd name="T84" fmla="*/ 228 w 664"/>
                <a:gd name="T85" fmla="*/ 510 h 631"/>
                <a:gd name="T86" fmla="*/ 222 w 664"/>
                <a:gd name="T87" fmla="*/ 490 h 631"/>
                <a:gd name="T88" fmla="*/ 208 w 664"/>
                <a:gd name="T89" fmla="*/ 470 h 631"/>
                <a:gd name="T90" fmla="*/ 195 w 664"/>
                <a:gd name="T91" fmla="*/ 449 h 631"/>
                <a:gd name="T92" fmla="*/ 181 w 664"/>
                <a:gd name="T93" fmla="*/ 429 h 631"/>
                <a:gd name="T94" fmla="*/ 168 w 664"/>
                <a:gd name="T95" fmla="*/ 416 h 631"/>
                <a:gd name="T96" fmla="*/ 154 w 664"/>
                <a:gd name="T97" fmla="*/ 396 h 631"/>
                <a:gd name="T98" fmla="*/ 141 w 664"/>
                <a:gd name="T99" fmla="*/ 382 h 631"/>
                <a:gd name="T100" fmla="*/ 128 w 664"/>
                <a:gd name="T101" fmla="*/ 369 h 631"/>
                <a:gd name="T102" fmla="*/ 107 w 664"/>
                <a:gd name="T103" fmla="*/ 355 h 631"/>
                <a:gd name="T104" fmla="*/ 94 w 664"/>
                <a:gd name="T105" fmla="*/ 342 h 631"/>
                <a:gd name="T106" fmla="*/ 81 w 664"/>
                <a:gd name="T107" fmla="*/ 329 h 631"/>
                <a:gd name="T108" fmla="*/ 60 w 664"/>
                <a:gd name="T109" fmla="*/ 322 h 631"/>
                <a:gd name="T110" fmla="*/ 47 w 664"/>
                <a:gd name="T111" fmla="*/ 308 h 631"/>
                <a:gd name="T112" fmla="*/ 27 w 664"/>
                <a:gd name="T113" fmla="*/ 295 h 631"/>
                <a:gd name="T114" fmla="*/ 14 w 664"/>
                <a:gd name="T115" fmla="*/ 288 h 631"/>
                <a:gd name="T116" fmla="*/ 0 w 664"/>
                <a:gd name="T117" fmla="*/ 282 h 631"/>
                <a:gd name="T118" fmla="*/ 134 w 664"/>
                <a:gd name="T119" fmla="*/ 0 h 63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64"/>
                <a:gd name="T181" fmla="*/ 0 h 631"/>
                <a:gd name="T182" fmla="*/ 664 w 664"/>
                <a:gd name="T183" fmla="*/ 631 h 63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64" h="631">
                  <a:moveTo>
                    <a:pt x="134" y="0"/>
                  </a:moveTo>
                  <a:lnTo>
                    <a:pt x="148" y="6"/>
                  </a:lnTo>
                  <a:lnTo>
                    <a:pt x="161" y="13"/>
                  </a:lnTo>
                  <a:lnTo>
                    <a:pt x="175" y="20"/>
                  </a:lnTo>
                  <a:lnTo>
                    <a:pt x="181" y="20"/>
                  </a:lnTo>
                  <a:lnTo>
                    <a:pt x="195" y="27"/>
                  </a:lnTo>
                  <a:lnTo>
                    <a:pt x="208" y="40"/>
                  </a:lnTo>
                  <a:lnTo>
                    <a:pt x="215" y="47"/>
                  </a:lnTo>
                  <a:lnTo>
                    <a:pt x="228" y="53"/>
                  </a:lnTo>
                  <a:lnTo>
                    <a:pt x="242" y="60"/>
                  </a:lnTo>
                  <a:lnTo>
                    <a:pt x="255" y="67"/>
                  </a:lnTo>
                  <a:lnTo>
                    <a:pt x="269" y="80"/>
                  </a:lnTo>
                  <a:lnTo>
                    <a:pt x="275" y="87"/>
                  </a:lnTo>
                  <a:lnTo>
                    <a:pt x="289" y="94"/>
                  </a:lnTo>
                  <a:lnTo>
                    <a:pt x="302" y="107"/>
                  </a:lnTo>
                  <a:lnTo>
                    <a:pt x="315" y="114"/>
                  </a:lnTo>
                  <a:lnTo>
                    <a:pt x="329" y="127"/>
                  </a:lnTo>
                  <a:lnTo>
                    <a:pt x="336" y="134"/>
                  </a:lnTo>
                  <a:lnTo>
                    <a:pt x="349" y="147"/>
                  </a:lnTo>
                  <a:lnTo>
                    <a:pt x="362" y="161"/>
                  </a:lnTo>
                  <a:lnTo>
                    <a:pt x="376" y="174"/>
                  </a:lnTo>
                  <a:lnTo>
                    <a:pt x="383" y="181"/>
                  </a:lnTo>
                  <a:lnTo>
                    <a:pt x="396" y="194"/>
                  </a:lnTo>
                  <a:lnTo>
                    <a:pt x="403" y="208"/>
                  </a:lnTo>
                  <a:lnTo>
                    <a:pt x="416" y="215"/>
                  </a:lnTo>
                  <a:lnTo>
                    <a:pt x="423" y="228"/>
                  </a:lnTo>
                  <a:lnTo>
                    <a:pt x="436" y="241"/>
                  </a:lnTo>
                  <a:lnTo>
                    <a:pt x="443" y="255"/>
                  </a:lnTo>
                  <a:lnTo>
                    <a:pt x="456" y="275"/>
                  </a:lnTo>
                  <a:lnTo>
                    <a:pt x="463" y="288"/>
                  </a:lnTo>
                  <a:lnTo>
                    <a:pt x="477" y="302"/>
                  </a:lnTo>
                  <a:lnTo>
                    <a:pt x="490" y="315"/>
                  </a:lnTo>
                  <a:lnTo>
                    <a:pt x="497" y="335"/>
                  </a:lnTo>
                  <a:lnTo>
                    <a:pt x="503" y="355"/>
                  </a:lnTo>
                  <a:lnTo>
                    <a:pt x="517" y="369"/>
                  </a:lnTo>
                  <a:lnTo>
                    <a:pt x="524" y="382"/>
                  </a:lnTo>
                  <a:lnTo>
                    <a:pt x="530" y="396"/>
                  </a:lnTo>
                  <a:lnTo>
                    <a:pt x="530" y="409"/>
                  </a:lnTo>
                  <a:lnTo>
                    <a:pt x="664" y="355"/>
                  </a:lnTo>
                  <a:lnTo>
                    <a:pt x="456" y="631"/>
                  </a:lnTo>
                  <a:lnTo>
                    <a:pt x="94" y="584"/>
                  </a:lnTo>
                  <a:lnTo>
                    <a:pt x="242" y="530"/>
                  </a:lnTo>
                  <a:lnTo>
                    <a:pt x="228" y="510"/>
                  </a:lnTo>
                  <a:lnTo>
                    <a:pt x="222" y="490"/>
                  </a:lnTo>
                  <a:lnTo>
                    <a:pt x="208" y="470"/>
                  </a:lnTo>
                  <a:lnTo>
                    <a:pt x="195" y="449"/>
                  </a:lnTo>
                  <a:lnTo>
                    <a:pt x="181" y="429"/>
                  </a:lnTo>
                  <a:lnTo>
                    <a:pt x="168" y="416"/>
                  </a:lnTo>
                  <a:lnTo>
                    <a:pt x="154" y="396"/>
                  </a:lnTo>
                  <a:lnTo>
                    <a:pt x="141" y="382"/>
                  </a:lnTo>
                  <a:lnTo>
                    <a:pt x="128" y="369"/>
                  </a:lnTo>
                  <a:lnTo>
                    <a:pt x="107" y="355"/>
                  </a:lnTo>
                  <a:lnTo>
                    <a:pt x="94" y="342"/>
                  </a:lnTo>
                  <a:lnTo>
                    <a:pt x="81" y="329"/>
                  </a:lnTo>
                  <a:lnTo>
                    <a:pt x="60" y="322"/>
                  </a:lnTo>
                  <a:lnTo>
                    <a:pt x="47" y="308"/>
                  </a:lnTo>
                  <a:lnTo>
                    <a:pt x="27" y="295"/>
                  </a:lnTo>
                  <a:lnTo>
                    <a:pt x="14" y="288"/>
                  </a:lnTo>
                  <a:lnTo>
                    <a:pt x="0" y="282"/>
                  </a:lnTo>
                  <a:lnTo>
                    <a:pt x="134" y="0"/>
                  </a:lnTo>
                  <a:close/>
                </a:path>
              </a:pathLst>
            </a:custGeom>
            <a:solidFill>
              <a:srgbClr val="2FFF74"/>
            </a:solidFill>
            <a:ln w="11113">
              <a:solidFill>
                <a:srgbClr val="000000"/>
              </a:solidFill>
              <a:prstDash val="solid"/>
              <a:round/>
              <a:headEnd/>
              <a:tailEnd/>
            </a:ln>
          </p:spPr>
          <p:txBody>
            <a:bodyPr/>
            <a:lstStyle/>
            <a:p>
              <a:endParaRPr lang="en-US" dirty="0"/>
            </a:p>
          </p:txBody>
        </p:sp>
        <p:sp>
          <p:nvSpPr>
            <p:cNvPr id="61452" name="Freeform 18"/>
            <p:cNvSpPr>
              <a:spLocks/>
            </p:cNvSpPr>
            <p:nvPr/>
          </p:nvSpPr>
          <p:spPr bwMode="auto">
            <a:xfrm>
              <a:off x="4275" y="1707"/>
              <a:ext cx="638" cy="516"/>
            </a:xfrm>
            <a:custGeom>
              <a:avLst/>
              <a:gdLst>
                <a:gd name="T0" fmla="*/ 342 w 638"/>
                <a:gd name="T1" fmla="*/ 516 h 516"/>
                <a:gd name="T2" fmla="*/ 383 w 638"/>
                <a:gd name="T3" fmla="*/ 416 h 516"/>
                <a:gd name="T4" fmla="*/ 369 w 638"/>
                <a:gd name="T5" fmla="*/ 409 h 516"/>
                <a:gd name="T6" fmla="*/ 356 w 638"/>
                <a:gd name="T7" fmla="*/ 409 h 516"/>
                <a:gd name="T8" fmla="*/ 336 w 638"/>
                <a:gd name="T9" fmla="*/ 402 h 516"/>
                <a:gd name="T10" fmla="*/ 322 w 638"/>
                <a:gd name="T11" fmla="*/ 402 h 516"/>
                <a:gd name="T12" fmla="*/ 302 w 638"/>
                <a:gd name="T13" fmla="*/ 396 h 516"/>
                <a:gd name="T14" fmla="*/ 282 w 638"/>
                <a:gd name="T15" fmla="*/ 396 h 516"/>
                <a:gd name="T16" fmla="*/ 262 w 638"/>
                <a:gd name="T17" fmla="*/ 396 h 516"/>
                <a:gd name="T18" fmla="*/ 228 w 638"/>
                <a:gd name="T19" fmla="*/ 396 h 516"/>
                <a:gd name="T20" fmla="*/ 208 w 638"/>
                <a:gd name="T21" fmla="*/ 396 h 516"/>
                <a:gd name="T22" fmla="*/ 188 w 638"/>
                <a:gd name="T23" fmla="*/ 396 h 516"/>
                <a:gd name="T24" fmla="*/ 175 w 638"/>
                <a:gd name="T25" fmla="*/ 402 h 516"/>
                <a:gd name="T26" fmla="*/ 154 w 638"/>
                <a:gd name="T27" fmla="*/ 402 h 516"/>
                <a:gd name="T28" fmla="*/ 141 w 638"/>
                <a:gd name="T29" fmla="*/ 409 h 516"/>
                <a:gd name="T30" fmla="*/ 121 w 638"/>
                <a:gd name="T31" fmla="*/ 409 h 516"/>
                <a:gd name="T32" fmla="*/ 101 w 638"/>
                <a:gd name="T33" fmla="*/ 416 h 516"/>
                <a:gd name="T34" fmla="*/ 148 w 638"/>
                <a:gd name="T35" fmla="*/ 201 h 516"/>
                <a:gd name="T36" fmla="*/ 0 w 638"/>
                <a:gd name="T37" fmla="*/ 121 h 516"/>
                <a:gd name="T38" fmla="*/ 7 w 638"/>
                <a:gd name="T39" fmla="*/ 114 h 516"/>
                <a:gd name="T40" fmla="*/ 20 w 638"/>
                <a:gd name="T41" fmla="*/ 114 h 516"/>
                <a:gd name="T42" fmla="*/ 34 w 638"/>
                <a:gd name="T43" fmla="*/ 107 h 516"/>
                <a:gd name="T44" fmla="*/ 47 w 638"/>
                <a:gd name="T45" fmla="*/ 100 h 516"/>
                <a:gd name="T46" fmla="*/ 60 w 638"/>
                <a:gd name="T47" fmla="*/ 100 h 516"/>
                <a:gd name="T48" fmla="*/ 74 w 638"/>
                <a:gd name="T49" fmla="*/ 94 h 516"/>
                <a:gd name="T50" fmla="*/ 94 w 638"/>
                <a:gd name="T51" fmla="*/ 94 h 516"/>
                <a:gd name="T52" fmla="*/ 107 w 638"/>
                <a:gd name="T53" fmla="*/ 87 h 516"/>
                <a:gd name="T54" fmla="*/ 128 w 638"/>
                <a:gd name="T55" fmla="*/ 87 h 516"/>
                <a:gd name="T56" fmla="*/ 148 w 638"/>
                <a:gd name="T57" fmla="*/ 87 h 516"/>
                <a:gd name="T58" fmla="*/ 161 w 638"/>
                <a:gd name="T59" fmla="*/ 80 h 516"/>
                <a:gd name="T60" fmla="*/ 181 w 638"/>
                <a:gd name="T61" fmla="*/ 80 h 516"/>
                <a:gd name="T62" fmla="*/ 201 w 638"/>
                <a:gd name="T63" fmla="*/ 80 h 516"/>
                <a:gd name="T64" fmla="*/ 222 w 638"/>
                <a:gd name="T65" fmla="*/ 80 h 516"/>
                <a:gd name="T66" fmla="*/ 242 w 638"/>
                <a:gd name="T67" fmla="*/ 80 h 516"/>
                <a:gd name="T68" fmla="*/ 268 w 638"/>
                <a:gd name="T69" fmla="*/ 80 h 516"/>
                <a:gd name="T70" fmla="*/ 289 w 638"/>
                <a:gd name="T71" fmla="*/ 80 h 516"/>
                <a:gd name="T72" fmla="*/ 302 w 638"/>
                <a:gd name="T73" fmla="*/ 80 h 516"/>
                <a:gd name="T74" fmla="*/ 322 w 638"/>
                <a:gd name="T75" fmla="*/ 87 h 516"/>
                <a:gd name="T76" fmla="*/ 342 w 638"/>
                <a:gd name="T77" fmla="*/ 87 h 516"/>
                <a:gd name="T78" fmla="*/ 362 w 638"/>
                <a:gd name="T79" fmla="*/ 87 h 516"/>
                <a:gd name="T80" fmla="*/ 376 w 638"/>
                <a:gd name="T81" fmla="*/ 94 h 516"/>
                <a:gd name="T82" fmla="*/ 396 w 638"/>
                <a:gd name="T83" fmla="*/ 94 h 516"/>
                <a:gd name="T84" fmla="*/ 416 w 638"/>
                <a:gd name="T85" fmla="*/ 100 h 516"/>
                <a:gd name="T86" fmla="*/ 436 w 638"/>
                <a:gd name="T87" fmla="*/ 100 h 516"/>
                <a:gd name="T88" fmla="*/ 456 w 638"/>
                <a:gd name="T89" fmla="*/ 107 h 516"/>
                <a:gd name="T90" fmla="*/ 470 w 638"/>
                <a:gd name="T91" fmla="*/ 114 h 516"/>
                <a:gd name="T92" fmla="*/ 490 w 638"/>
                <a:gd name="T93" fmla="*/ 121 h 516"/>
                <a:gd name="T94" fmla="*/ 510 w 638"/>
                <a:gd name="T95" fmla="*/ 127 h 516"/>
                <a:gd name="T96" fmla="*/ 564 w 638"/>
                <a:gd name="T97" fmla="*/ 0 h 516"/>
                <a:gd name="T98" fmla="*/ 638 w 638"/>
                <a:gd name="T99" fmla="*/ 349 h 516"/>
                <a:gd name="T100" fmla="*/ 342 w 638"/>
                <a:gd name="T101" fmla="*/ 516 h 51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8"/>
                <a:gd name="T154" fmla="*/ 0 h 516"/>
                <a:gd name="T155" fmla="*/ 638 w 638"/>
                <a:gd name="T156" fmla="*/ 516 h 51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8" h="516">
                  <a:moveTo>
                    <a:pt x="342" y="516"/>
                  </a:moveTo>
                  <a:lnTo>
                    <a:pt x="383" y="416"/>
                  </a:lnTo>
                  <a:lnTo>
                    <a:pt x="369" y="409"/>
                  </a:lnTo>
                  <a:lnTo>
                    <a:pt x="356" y="409"/>
                  </a:lnTo>
                  <a:lnTo>
                    <a:pt x="336" y="402"/>
                  </a:lnTo>
                  <a:lnTo>
                    <a:pt x="322" y="402"/>
                  </a:lnTo>
                  <a:lnTo>
                    <a:pt x="302" y="396"/>
                  </a:lnTo>
                  <a:lnTo>
                    <a:pt x="282" y="396"/>
                  </a:lnTo>
                  <a:lnTo>
                    <a:pt x="262" y="396"/>
                  </a:lnTo>
                  <a:lnTo>
                    <a:pt x="228" y="396"/>
                  </a:lnTo>
                  <a:lnTo>
                    <a:pt x="208" y="396"/>
                  </a:lnTo>
                  <a:lnTo>
                    <a:pt x="188" y="396"/>
                  </a:lnTo>
                  <a:lnTo>
                    <a:pt x="175" y="402"/>
                  </a:lnTo>
                  <a:lnTo>
                    <a:pt x="154" y="402"/>
                  </a:lnTo>
                  <a:lnTo>
                    <a:pt x="141" y="409"/>
                  </a:lnTo>
                  <a:lnTo>
                    <a:pt x="121" y="409"/>
                  </a:lnTo>
                  <a:lnTo>
                    <a:pt x="101" y="416"/>
                  </a:lnTo>
                  <a:lnTo>
                    <a:pt x="148" y="201"/>
                  </a:lnTo>
                  <a:lnTo>
                    <a:pt x="0" y="121"/>
                  </a:lnTo>
                  <a:lnTo>
                    <a:pt x="7" y="114"/>
                  </a:lnTo>
                  <a:lnTo>
                    <a:pt x="20" y="114"/>
                  </a:lnTo>
                  <a:lnTo>
                    <a:pt x="34" y="107"/>
                  </a:lnTo>
                  <a:lnTo>
                    <a:pt x="47" y="100"/>
                  </a:lnTo>
                  <a:lnTo>
                    <a:pt x="60" y="100"/>
                  </a:lnTo>
                  <a:lnTo>
                    <a:pt x="74" y="94"/>
                  </a:lnTo>
                  <a:lnTo>
                    <a:pt x="94" y="94"/>
                  </a:lnTo>
                  <a:lnTo>
                    <a:pt x="107" y="87"/>
                  </a:lnTo>
                  <a:lnTo>
                    <a:pt x="128" y="87"/>
                  </a:lnTo>
                  <a:lnTo>
                    <a:pt x="148" y="87"/>
                  </a:lnTo>
                  <a:lnTo>
                    <a:pt x="161" y="80"/>
                  </a:lnTo>
                  <a:lnTo>
                    <a:pt x="181" y="80"/>
                  </a:lnTo>
                  <a:lnTo>
                    <a:pt x="201" y="80"/>
                  </a:lnTo>
                  <a:lnTo>
                    <a:pt x="222" y="80"/>
                  </a:lnTo>
                  <a:lnTo>
                    <a:pt x="242" y="80"/>
                  </a:lnTo>
                  <a:lnTo>
                    <a:pt x="268" y="80"/>
                  </a:lnTo>
                  <a:lnTo>
                    <a:pt x="289" y="80"/>
                  </a:lnTo>
                  <a:lnTo>
                    <a:pt x="302" y="80"/>
                  </a:lnTo>
                  <a:lnTo>
                    <a:pt x="322" y="87"/>
                  </a:lnTo>
                  <a:lnTo>
                    <a:pt x="342" y="87"/>
                  </a:lnTo>
                  <a:lnTo>
                    <a:pt x="362" y="87"/>
                  </a:lnTo>
                  <a:lnTo>
                    <a:pt x="376" y="94"/>
                  </a:lnTo>
                  <a:lnTo>
                    <a:pt x="396" y="94"/>
                  </a:lnTo>
                  <a:lnTo>
                    <a:pt x="416" y="100"/>
                  </a:lnTo>
                  <a:lnTo>
                    <a:pt x="436" y="100"/>
                  </a:lnTo>
                  <a:lnTo>
                    <a:pt x="456" y="107"/>
                  </a:lnTo>
                  <a:lnTo>
                    <a:pt x="470" y="114"/>
                  </a:lnTo>
                  <a:lnTo>
                    <a:pt x="490" y="121"/>
                  </a:lnTo>
                  <a:lnTo>
                    <a:pt x="510" y="127"/>
                  </a:lnTo>
                  <a:lnTo>
                    <a:pt x="564" y="0"/>
                  </a:lnTo>
                  <a:lnTo>
                    <a:pt x="638" y="349"/>
                  </a:lnTo>
                  <a:lnTo>
                    <a:pt x="342" y="516"/>
                  </a:lnTo>
                  <a:close/>
                </a:path>
              </a:pathLst>
            </a:custGeom>
            <a:solidFill>
              <a:schemeClr val="accent1"/>
            </a:solidFill>
            <a:ln w="11113">
              <a:solidFill>
                <a:srgbClr val="000000"/>
              </a:solidFill>
              <a:prstDash val="solid"/>
              <a:round/>
              <a:headEnd/>
              <a:tailEnd/>
            </a:ln>
          </p:spPr>
          <p:txBody>
            <a:bodyPr/>
            <a:lstStyle/>
            <a:p>
              <a:endParaRPr lang="en-US" dirty="0"/>
            </a:p>
          </p:txBody>
        </p:sp>
      </p:grpSp>
      <p:sp>
        <p:nvSpPr>
          <p:cNvPr id="67603" name="Rectangle 19"/>
          <p:cNvSpPr>
            <a:spLocks noChangeArrowheads="1"/>
          </p:cNvSpPr>
          <p:nvPr/>
        </p:nvSpPr>
        <p:spPr bwMode="auto">
          <a:xfrm>
            <a:off x="6196012" y="3340100"/>
            <a:ext cx="270668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2400" b="1" dirty="0">
                <a:solidFill>
                  <a:schemeClr val="tx2"/>
                </a:solidFill>
              </a:rPr>
              <a:t>DMAIC</a:t>
            </a:r>
            <a:r>
              <a:rPr lang="en-US" sz="2400" dirty="0">
                <a:solidFill>
                  <a:schemeClr val="tx2"/>
                </a:solidFill>
              </a:rPr>
              <a:t> </a:t>
            </a:r>
            <a:r>
              <a:rPr lang="en-US" sz="2400" dirty="0"/>
              <a:t>Approach</a:t>
            </a:r>
          </a:p>
        </p:txBody>
      </p:sp>
    </p:spTree>
    <p:extLst>
      <p:ext uri="{BB962C8B-B14F-4D97-AF65-F5344CB8AC3E}">
        <p14:creationId xmlns:p14="http://schemas.microsoft.com/office/powerpoint/2010/main" val="1271776710"/>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7593"/>
                                        </p:tgtEl>
                                        <p:attrNameLst>
                                          <p:attrName>style.visibility</p:attrName>
                                        </p:attrNameLst>
                                      </p:cBhvr>
                                      <p:to>
                                        <p:strVal val="visible"/>
                                      </p:to>
                                    </p:set>
                                    <p:animEffect transition="in" filter="strips(downRight)">
                                      <p:cBhvr>
                                        <p:cTn id="7" dur="1000"/>
                                        <p:tgtEl>
                                          <p:spTgt spid="67593"/>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67603"/>
                                        </p:tgtEl>
                                        <p:attrNameLst>
                                          <p:attrName>style.visibility</p:attrName>
                                        </p:attrNameLst>
                                      </p:cBhvr>
                                      <p:to>
                                        <p:strVal val="visible"/>
                                      </p:to>
                                    </p:set>
                                    <p:animEffect transition="in" filter="wipe(left)">
                                      <p:cBhvr>
                                        <p:cTn id="11" dur="1000"/>
                                        <p:tgtEl>
                                          <p:spTgt spid="67603"/>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67594"/>
                                        </p:tgtEl>
                                        <p:attrNameLst>
                                          <p:attrName>style.visibility</p:attrName>
                                        </p:attrNameLst>
                                      </p:cBhvr>
                                      <p:to>
                                        <p:strVal val="visible"/>
                                      </p:to>
                                    </p:set>
                                    <p:animEffect transition="in" filter="dissolve">
                                      <p:cBhvr>
                                        <p:cTn id="15" dur="1000"/>
                                        <p:tgtEl>
                                          <p:spTgt spid="67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3" grpId="0"/>
      <p:bldP spid="6760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685800" y="434975"/>
            <a:ext cx="7772400" cy="901700"/>
          </a:xfrm>
        </p:spPr>
        <p:txBody>
          <a:bodyPr/>
          <a:lstStyle/>
          <a:p>
            <a:r>
              <a:rPr lang="en-US" dirty="0">
                <a:latin typeface="Arial" charset="0"/>
                <a:cs typeface="Arial" charset="0"/>
              </a:rPr>
              <a:t>Implementing Six Sigma</a:t>
            </a:r>
          </a:p>
        </p:txBody>
      </p:sp>
      <p:sp>
        <p:nvSpPr>
          <p:cNvPr id="68611" name="Rectangle 3"/>
          <p:cNvSpPr>
            <a:spLocks noChangeArrowheads="1"/>
          </p:cNvSpPr>
          <p:nvPr/>
        </p:nvSpPr>
        <p:spPr bwMode="auto">
          <a:xfrm>
            <a:off x="796925" y="1668463"/>
            <a:ext cx="7743825" cy="3891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2800" dirty="0"/>
              <a:t>Emphasize </a:t>
            </a:r>
            <a:r>
              <a:rPr lang="en-US" sz="2800" b="1" dirty="0"/>
              <a:t>defects per million </a:t>
            </a:r>
            <a:r>
              <a:rPr lang="en-US" sz="2800" dirty="0"/>
              <a:t>opportunities as a standard metric</a:t>
            </a:r>
          </a:p>
          <a:p>
            <a:pPr marL="444500" indent="-444500">
              <a:lnSpc>
                <a:spcPct val="90000"/>
              </a:lnSpc>
              <a:spcAft>
                <a:spcPct val="40000"/>
              </a:spcAft>
              <a:buClr>
                <a:srgbClr val="BF0922"/>
              </a:buClr>
              <a:buSzPct val="60000"/>
              <a:buFont typeface="Lucida Grande" charset="0"/>
              <a:buChar char="►"/>
            </a:pPr>
            <a:r>
              <a:rPr lang="en-US" sz="2800" dirty="0"/>
              <a:t>Provide </a:t>
            </a:r>
            <a:r>
              <a:rPr lang="en-US" sz="2800" b="1" dirty="0"/>
              <a:t>extensive training</a:t>
            </a:r>
          </a:p>
          <a:p>
            <a:pPr marL="444500" indent="-444500">
              <a:lnSpc>
                <a:spcPct val="90000"/>
              </a:lnSpc>
              <a:spcAft>
                <a:spcPct val="40000"/>
              </a:spcAft>
              <a:buClr>
                <a:srgbClr val="BF0922"/>
              </a:buClr>
              <a:buSzPct val="60000"/>
              <a:buFont typeface="Lucida Grande" charset="0"/>
              <a:buChar char="►"/>
            </a:pPr>
            <a:r>
              <a:rPr lang="en-US" sz="2800" dirty="0"/>
              <a:t>Focus on top </a:t>
            </a:r>
            <a:r>
              <a:rPr lang="en-US" sz="2800" b="1" dirty="0"/>
              <a:t>management leadership </a:t>
            </a:r>
            <a:r>
              <a:rPr lang="en-US" sz="2800" dirty="0"/>
              <a:t>(Champion)</a:t>
            </a:r>
          </a:p>
          <a:p>
            <a:pPr marL="444500" indent="-444500">
              <a:lnSpc>
                <a:spcPct val="90000"/>
              </a:lnSpc>
              <a:spcAft>
                <a:spcPct val="40000"/>
              </a:spcAft>
              <a:buClr>
                <a:srgbClr val="BF0922"/>
              </a:buClr>
              <a:buSzPct val="60000"/>
              <a:buFont typeface="Lucida Grande" charset="0"/>
              <a:buChar char="►"/>
            </a:pPr>
            <a:r>
              <a:rPr lang="en-US" sz="2800" dirty="0"/>
              <a:t>Create qualified process improvement experts (Black Belts, Green Belts, etc.)</a:t>
            </a:r>
          </a:p>
          <a:p>
            <a:pPr marL="444500" indent="-444500">
              <a:lnSpc>
                <a:spcPct val="90000"/>
              </a:lnSpc>
              <a:spcAft>
                <a:spcPct val="40000"/>
              </a:spcAft>
              <a:buClr>
                <a:srgbClr val="BF0922"/>
              </a:buClr>
              <a:buSzPct val="60000"/>
              <a:buFont typeface="Lucida Grande" charset="0"/>
              <a:buChar char="►"/>
            </a:pPr>
            <a:r>
              <a:rPr lang="en-US" sz="2800" dirty="0"/>
              <a:t>Set stretch objectives</a:t>
            </a:r>
          </a:p>
        </p:txBody>
      </p:sp>
      <p:sp>
        <p:nvSpPr>
          <p:cNvPr id="68612" name="Rectangle 4"/>
          <p:cNvSpPr>
            <a:spLocks noChangeArrowheads="1"/>
          </p:cNvSpPr>
          <p:nvPr/>
        </p:nvSpPr>
        <p:spPr bwMode="auto">
          <a:xfrm>
            <a:off x="1300163" y="4965356"/>
            <a:ext cx="7158037" cy="1628775"/>
          </a:xfrm>
          <a:prstGeom prst="rect">
            <a:avLst/>
          </a:prstGeom>
          <a:solidFill>
            <a:schemeClr val="accent4"/>
          </a:solidFill>
          <a:ln w="9525">
            <a:solidFill>
              <a:schemeClr val="tx1"/>
            </a:solidFill>
            <a:miter lim="800000"/>
            <a:headEnd/>
            <a:tailEnd/>
          </a:ln>
          <a:effectLst/>
        </p:spPr>
        <p:txBody>
          <a:bodyPr lIns="234000" tIns="226800" rIns="234000" bIns="226800" anchor="ctr" anchorCtr="1">
            <a:spAutoFit/>
          </a:bodyPr>
          <a:lstStyle/>
          <a:p>
            <a:pPr algn="ctr" fontAlgn="auto">
              <a:lnSpc>
                <a:spcPct val="90000"/>
              </a:lnSpc>
              <a:spcBef>
                <a:spcPts val="0"/>
              </a:spcBef>
              <a:spcAft>
                <a:spcPts val="0"/>
              </a:spcAft>
              <a:defRPr/>
            </a:pPr>
            <a:r>
              <a:rPr lang="en-US" sz="2800" i="1" dirty="0">
                <a:latin typeface="Arial"/>
                <a:ea typeface="+mn-ea"/>
                <a:cs typeface="Arial"/>
              </a:rPr>
              <a:t>This cannot be accomplished without a </a:t>
            </a:r>
            <a:r>
              <a:rPr lang="en-US" sz="2800" b="1" i="1" dirty="0">
                <a:solidFill>
                  <a:srgbClr val="FF0000"/>
                </a:solidFill>
                <a:latin typeface="Arial"/>
                <a:ea typeface="+mn-ea"/>
                <a:cs typeface="Arial"/>
              </a:rPr>
              <a:t>major commitment from top level management</a:t>
            </a:r>
          </a:p>
        </p:txBody>
      </p:sp>
    </p:spTree>
    <p:extLst>
      <p:ext uri="{BB962C8B-B14F-4D97-AF65-F5344CB8AC3E}">
        <p14:creationId xmlns:p14="http://schemas.microsoft.com/office/powerpoint/2010/main" val="126531920"/>
      </p:ext>
    </p:extLst>
  </p:cSld>
  <p:clrMapOvr>
    <a:masterClrMapping/>
  </p:clrMapOvr>
  <p:transition spd="slow">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85800" y="434975"/>
            <a:ext cx="7772400" cy="876300"/>
          </a:xfrm>
        </p:spPr>
        <p:txBody>
          <a:bodyPr/>
          <a:lstStyle/>
          <a:p>
            <a:r>
              <a:rPr lang="en-US" dirty="0">
                <a:latin typeface="Arial" charset="0"/>
                <a:cs typeface="Arial" charset="0"/>
              </a:rPr>
              <a:t>Employee Empowerment</a:t>
            </a:r>
          </a:p>
        </p:txBody>
      </p:sp>
      <p:sp>
        <p:nvSpPr>
          <p:cNvPr id="69635" name="Rectangle 3"/>
          <p:cNvSpPr>
            <a:spLocks noChangeArrowheads="1"/>
          </p:cNvSpPr>
          <p:nvPr/>
        </p:nvSpPr>
        <p:spPr bwMode="auto">
          <a:xfrm>
            <a:off x="511175" y="1282700"/>
            <a:ext cx="7586663" cy="5295900"/>
          </a:xfrm>
          <a:prstGeom prst="rect">
            <a:avLst/>
          </a:prstGeom>
          <a:noFill/>
          <a:ln>
            <a:noFill/>
          </a:ln>
          <a:effectLst/>
        </p:spPr>
        <p:txBody>
          <a:bodyPr lIns="98967" tIns="48615" rIns="98967" bIns="48615"/>
          <a:lstStyle/>
          <a:p>
            <a:pPr marL="444500" indent="-444500" defTabSz="1000125" fontAlgn="auto">
              <a:lnSpc>
                <a:spcPct val="90000"/>
              </a:lnSpc>
              <a:spcBef>
                <a:spcPts val="0"/>
              </a:spcBef>
              <a:spcAft>
                <a:spcPts val="1200"/>
              </a:spcAft>
              <a:buClr>
                <a:srgbClr val="BF0922"/>
              </a:buClr>
              <a:buSzPct val="60000"/>
              <a:buFont typeface="Lucida Grande"/>
              <a:buChar char="►"/>
              <a:defRPr/>
            </a:pPr>
            <a:r>
              <a:rPr lang="en-US" sz="2800" dirty="0">
                <a:latin typeface="Arial"/>
                <a:ea typeface="+mn-ea"/>
                <a:cs typeface="Arial"/>
              </a:rPr>
              <a:t>Getting employees involved in product and </a:t>
            </a:r>
            <a:r>
              <a:rPr lang="en-US" sz="2800" dirty="0">
                <a:solidFill>
                  <a:srgbClr val="FF0000"/>
                </a:solidFill>
                <a:latin typeface="Arial"/>
                <a:ea typeface="+mn-ea"/>
                <a:cs typeface="Arial"/>
              </a:rPr>
              <a:t>process improvements</a:t>
            </a:r>
          </a:p>
          <a:p>
            <a:pPr marL="1079500" lvl="1" indent="-366713" defTabSz="1000125" fontAlgn="auto">
              <a:lnSpc>
                <a:spcPct val="90000"/>
              </a:lnSpc>
              <a:spcBef>
                <a:spcPts val="0"/>
              </a:spcBef>
              <a:spcAft>
                <a:spcPts val="1200"/>
              </a:spcAft>
              <a:buClr>
                <a:srgbClr val="BF0922"/>
              </a:buClr>
              <a:buSzPct val="60000"/>
              <a:buFont typeface="Lucida Grande"/>
              <a:buChar char="►"/>
              <a:defRPr/>
            </a:pPr>
            <a:r>
              <a:rPr lang="en-US" sz="2400" dirty="0">
                <a:latin typeface="Arial"/>
                <a:ea typeface="+mn-ea"/>
                <a:cs typeface="Arial"/>
              </a:rPr>
              <a:t>85% of quality problems are due </a:t>
            </a:r>
            <a:br>
              <a:rPr lang="en-US" sz="2400" dirty="0">
                <a:latin typeface="Arial"/>
                <a:ea typeface="+mn-ea"/>
                <a:cs typeface="Arial"/>
              </a:rPr>
            </a:br>
            <a:r>
              <a:rPr lang="en-US" sz="2400" dirty="0">
                <a:latin typeface="Arial"/>
                <a:ea typeface="+mn-ea"/>
                <a:cs typeface="Arial"/>
              </a:rPr>
              <a:t>to materials and process</a:t>
            </a:r>
          </a:p>
          <a:p>
            <a:pPr marL="444500" indent="-444500" defTabSz="1000125" fontAlgn="auto">
              <a:lnSpc>
                <a:spcPct val="90000"/>
              </a:lnSpc>
              <a:spcBef>
                <a:spcPts val="0"/>
              </a:spcBef>
              <a:spcAft>
                <a:spcPts val="1200"/>
              </a:spcAft>
              <a:buClr>
                <a:srgbClr val="BF0922"/>
              </a:buClr>
              <a:buSzPct val="60000"/>
              <a:buFont typeface="Lucida Grande"/>
              <a:buChar char="►"/>
              <a:defRPr/>
            </a:pPr>
            <a:r>
              <a:rPr lang="en-US" sz="2800" dirty="0">
                <a:latin typeface="Arial"/>
                <a:ea typeface="+mn-ea"/>
                <a:cs typeface="Arial"/>
              </a:rPr>
              <a:t>Techniques</a:t>
            </a:r>
          </a:p>
          <a:p>
            <a:pPr marL="1169987" lvl="1" indent="-457200" defTabSz="1000125" fontAlgn="auto">
              <a:lnSpc>
                <a:spcPct val="90000"/>
              </a:lnSpc>
              <a:spcBef>
                <a:spcPts val="0"/>
              </a:spcBef>
              <a:spcAft>
                <a:spcPts val="1200"/>
              </a:spcAft>
              <a:buClr>
                <a:schemeClr val="tx1"/>
              </a:buClr>
              <a:buSzPct val="100000"/>
              <a:buFont typeface="+mj-lt"/>
              <a:buAutoNum type="arabicParenR"/>
              <a:defRPr/>
            </a:pPr>
            <a:r>
              <a:rPr lang="en-US" sz="2400" dirty="0">
                <a:latin typeface="Arial"/>
                <a:ea typeface="+mn-ea"/>
                <a:cs typeface="Arial"/>
              </a:rPr>
              <a:t>Build communication networks </a:t>
            </a:r>
            <a:br>
              <a:rPr lang="en-US" sz="2400" dirty="0">
                <a:latin typeface="Arial"/>
                <a:ea typeface="+mn-ea"/>
                <a:cs typeface="Arial"/>
              </a:rPr>
            </a:br>
            <a:r>
              <a:rPr lang="en-US" sz="2400" dirty="0">
                <a:latin typeface="Arial"/>
                <a:ea typeface="+mn-ea"/>
                <a:cs typeface="Arial"/>
              </a:rPr>
              <a:t>that include employees</a:t>
            </a:r>
          </a:p>
          <a:p>
            <a:pPr marL="1169987" lvl="1" indent="-457200" defTabSz="1000125" fontAlgn="auto">
              <a:lnSpc>
                <a:spcPct val="90000"/>
              </a:lnSpc>
              <a:spcBef>
                <a:spcPts val="0"/>
              </a:spcBef>
              <a:spcAft>
                <a:spcPts val="1200"/>
              </a:spcAft>
              <a:buClr>
                <a:schemeClr val="tx1"/>
              </a:buClr>
              <a:buSzPct val="100000"/>
              <a:buFont typeface="+mj-lt"/>
              <a:buAutoNum type="arabicParenR"/>
              <a:defRPr/>
            </a:pPr>
            <a:r>
              <a:rPr lang="en-US" sz="2400" dirty="0">
                <a:latin typeface="Arial"/>
                <a:ea typeface="+mn-ea"/>
                <a:cs typeface="Arial"/>
              </a:rPr>
              <a:t>Develop open, supportive supervisors</a:t>
            </a:r>
          </a:p>
          <a:p>
            <a:pPr marL="1169987" lvl="1" indent="-457200" defTabSz="1000125" fontAlgn="auto">
              <a:lnSpc>
                <a:spcPct val="90000"/>
              </a:lnSpc>
              <a:spcBef>
                <a:spcPts val="0"/>
              </a:spcBef>
              <a:spcAft>
                <a:spcPts val="1200"/>
              </a:spcAft>
              <a:buClr>
                <a:schemeClr val="tx1"/>
              </a:buClr>
              <a:buSzPct val="100000"/>
              <a:buFont typeface="+mj-lt"/>
              <a:buAutoNum type="arabicParenR"/>
              <a:defRPr/>
            </a:pPr>
            <a:r>
              <a:rPr lang="en-US" sz="2400" dirty="0">
                <a:latin typeface="Arial"/>
                <a:ea typeface="+mn-ea"/>
                <a:cs typeface="Arial"/>
              </a:rPr>
              <a:t>Move responsibility to employees</a:t>
            </a:r>
          </a:p>
          <a:p>
            <a:pPr marL="1169987" lvl="1" indent="-457200" defTabSz="1000125" fontAlgn="auto">
              <a:lnSpc>
                <a:spcPct val="90000"/>
              </a:lnSpc>
              <a:spcBef>
                <a:spcPts val="0"/>
              </a:spcBef>
              <a:spcAft>
                <a:spcPts val="1200"/>
              </a:spcAft>
              <a:buClr>
                <a:schemeClr val="tx1"/>
              </a:buClr>
              <a:buSzPct val="100000"/>
              <a:buFont typeface="+mj-lt"/>
              <a:buAutoNum type="arabicParenR"/>
              <a:defRPr/>
            </a:pPr>
            <a:r>
              <a:rPr lang="en-US" sz="2400" dirty="0">
                <a:latin typeface="Arial"/>
                <a:ea typeface="+mn-ea"/>
                <a:cs typeface="Arial"/>
              </a:rPr>
              <a:t>Build a high-morale organization</a:t>
            </a:r>
          </a:p>
          <a:p>
            <a:pPr marL="1169987" lvl="1" indent="-457200" defTabSz="1000125" fontAlgn="auto">
              <a:lnSpc>
                <a:spcPct val="90000"/>
              </a:lnSpc>
              <a:spcBef>
                <a:spcPts val="0"/>
              </a:spcBef>
              <a:spcAft>
                <a:spcPts val="1200"/>
              </a:spcAft>
              <a:buClr>
                <a:schemeClr val="tx1"/>
              </a:buClr>
              <a:buSzPct val="100000"/>
              <a:buFont typeface="+mj-lt"/>
              <a:buAutoNum type="arabicParenR"/>
              <a:defRPr/>
            </a:pPr>
            <a:r>
              <a:rPr lang="en-US" sz="2400" dirty="0">
                <a:latin typeface="Arial"/>
                <a:ea typeface="+mn-ea"/>
                <a:cs typeface="Arial"/>
              </a:rPr>
              <a:t>Create formal team structures</a:t>
            </a:r>
          </a:p>
        </p:txBody>
      </p:sp>
      <p:pic>
        <p:nvPicPr>
          <p:cNvPr id="69636" name="Picture 4" descr="air bag assm f"/>
          <p:cNvPicPr>
            <a:picLocks noChangeAspect="1" noChangeArrowheads="1"/>
          </p:cNvPicPr>
          <p:nvPr/>
        </p:nvPicPr>
        <p:blipFill>
          <a:blip r:embed="rId3">
            <a:extLst>
              <a:ext uri="{28A0092B-C50C-407E-A947-70E740481C1C}">
                <a14:useLocalDpi xmlns:a14="http://schemas.microsoft.com/office/drawing/2010/main" val="0"/>
              </a:ext>
            </a:extLst>
          </a:blip>
          <a:srcRect l="2000" t="2550" r="1747" b="25075"/>
          <a:stretch>
            <a:fillRect/>
          </a:stretch>
        </p:blipFill>
        <p:spPr bwMode="auto">
          <a:xfrm>
            <a:off x="6402388" y="1943100"/>
            <a:ext cx="2317750" cy="2425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23078473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9635"/>
                                        </p:tgtEl>
                                        <p:attrNameLst>
                                          <p:attrName>style.visibility</p:attrName>
                                        </p:attrNameLst>
                                      </p:cBhvr>
                                      <p:to>
                                        <p:strVal val="visible"/>
                                      </p:to>
                                    </p:set>
                                    <p:animEffect transition="in" filter="strips(downRight)">
                                      <p:cBhvr>
                                        <p:cTn id="7" dur="1000"/>
                                        <p:tgtEl>
                                          <p:spTgt spid="69635"/>
                                        </p:tgtEl>
                                      </p:cBhvr>
                                    </p:animEffect>
                                  </p:childTnLst>
                                </p:cTn>
                              </p:par>
                            </p:childTnLst>
                          </p:cTn>
                        </p:par>
                        <p:par>
                          <p:cTn id="8" fill="hold" nodeType="afterGroup">
                            <p:stCondLst>
                              <p:cond delay="2000"/>
                            </p:stCondLst>
                            <p:childTnLst>
                              <p:par>
                                <p:cTn id="9" presetID="9" presetClass="entr" presetSubtype="0" fill="hold" nodeType="afterEffect">
                                  <p:stCondLst>
                                    <p:cond delay="1000"/>
                                  </p:stCondLst>
                                  <p:childTnLst>
                                    <p:set>
                                      <p:cBhvr>
                                        <p:cTn id="10" dur="1" fill="hold">
                                          <p:stCondLst>
                                            <p:cond delay="0"/>
                                          </p:stCondLst>
                                        </p:cTn>
                                        <p:tgtEl>
                                          <p:spTgt spid="69636"/>
                                        </p:tgtEl>
                                        <p:attrNameLst>
                                          <p:attrName>style.visibility</p:attrName>
                                        </p:attrNameLst>
                                      </p:cBhvr>
                                      <p:to>
                                        <p:strVal val="visible"/>
                                      </p:to>
                                    </p:set>
                                    <p:animEffect transition="in" filter="dissolve">
                                      <p:cBhvr>
                                        <p:cTn id="11" dur="1000"/>
                                        <p:tgtEl>
                                          <p:spTgt spid="69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3"/>
          <p:cNvSpPr>
            <a:spLocks noGrp="1" noChangeArrowheads="1"/>
          </p:cNvSpPr>
          <p:nvPr>
            <p:ph type="title"/>
          </p:nvPr>
        </p:nvSpPr>
        <p:spPr>
          <a:xfrm>
            <a:off x="685800" y="346075"/>
            <a:ext cx="7772400" cy="927100"/>
          </a:xfrm>
        </p:spPr>
        <p:txBody>
          <a:bodyPr/>
          <a:lstStyle/>
          <a:p>
            <a:r>
              <a:rPr lang="en-US" dirty="0">
                <a:latin typeface="Arial" charset="0"/>
                <a:cs typeface="Arial" charset="0"/>
              </a:rPr>
              <a:t>Benchmarking</a:t>
            </a:r>
          </a:p>
        </p:txBody>
      </p:sp>
      <p:sp>
        <p:nvSpPr>
          <p:cNvPr id="73732" name="Rectangle 4"/>
          <p:cNvSpPr>
            <a:spLocks noChangeArrowheads="1"/>
          </p:cNvSpPr>
          <p:nvPr/>
        </p:nvSpPr>
        <p:spPr bwMode="auto">
          <a:xfrm>
            <a:off x="635000" y="1338263"/>
            <a:ext cx="7872413"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90000"/>
              </a:lnSpc>
            </a:pPr>
            <a:r>
              <a:rPr lang="en-US" sz="3200" dirty="0"/>
              <a:t>Selecting </a:t>
            </a:r>
            <a:r>
              <a:rPr lang="en-US" sz="3200" dirty="0">
                <a:solidFill>
                  <a:srgbClr val="FF0000"/>
                </a:solidFill>
              </a:rPr>
              <a:t>best practices </a:t>
            </a:r>
            <a:r>
              <a:rPr lang="en-US" sz="3200" dirty="0"/>
              <a:t>to use as a </a:t>
            </a:r>
            <a:r>
              <a:rPr lang="en-US" sz="3200" dirty="0">
                <a:solidFill>
                  <a:srgbClr val="FF0000"/>
                </a:solidFill>
              </a:rPr>
              <a:t>standard</a:t>
            </a:r>
            <a:r>
              <a:rPr lang="en-US" sz="3200" dirty="0"/>
              <a:t> for performance</a:t>
            </a:r>
          </a:p>
        </p:txBody>
      </p:sp>
      <p:sp>
        <p:nvSpPr>
          <p:cNvPr id="73733" name="Rectangle 5"/>
          <p:cNvSpPr>
            <a:spLocks noChangeArrowheads="1"/>
          </p:cNvSpPr>
          <p:nvPr/>
        </p:nvSpPr>
        <p:spPr bwMode="auto">
          <a:xfrm>
            <a:off x="1050925" y="2460625"/>
            <a:ext cx="7029450" cy="3503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chemeClr val="tx1"/>
              </a:buClr>
              <a:buFont typeface="Arial" charset="0"/>
              <a:buAutoNum type="arabicPeriod"/>
            </a:pPr>
            <a:r>
              <a:rPr lang="en-US" sz="2800" dirty="0"/>
              <a:t>Determine what to benchmark</a:t>
            </a:r>
          </a:p>
          <a:p>
            <a:pPr marL="444500" indent="-444500">
              <a:lnSpc>
                <a:spcPct val="90000"/>
              </a:lnSpc>
              <a:spcAft>
                <a:spcPct val="40000"/>
              </a:spcAft>
              <a:buClr>
                <a:schemeClr val="tx1"/>
              </a:buClr>
              <a:buFont typeface="Arial" charset="0"/>
              <a:buAutoNum type="arabicPeriod"/>
            </a:pPr>
            <a:r>
              <a:rPr lang="en-US" sz="2800" dirty="0"/>
              <a:t>Form a benchmark team</a:t>
            </a:r>
          </a:p>
          <a:p>
            <a:pPr marL="444500" indent="-444500">
              <a:lnSpc>
                <a:spcPct val="90000"/>
              </a:lnSpc>
              <a:spcAft>
                <a:spcPct val="40000"/>
              </a:spcAft>
              <a:buClr>
                <a:schemeClr val="tx1"/>
              </a:buClr>
              <a:buFont typeface="Arial" charset="0"/>
              <a:buAutoNum type="arabicPeriod"/>
            </a:pPr>
            <a:r>
              <a:rPr lang="en-US" sz="2800" dirty="0"/>
              <a:t>Identify benchmarking partners</a:t>
            </a:r>
          </a:p>
          <a:p>
            <a:pPr marL="444500" indent="-444500">
              <a:lnSpc>
                <a:spcPct val="90000"/>
              </a:lnSpc>
              <a:spcAft>
                <a:spcPct val="40000"/>
              </a:spcAft>
              <a:buClr>
                <a:schemeClr val="tx1"/>
              </a:buClr>
              <a:buFont typeface="Arial" charset="0"/>
              <a:buAutoNum type="arabicPeriod"/>
            </a:pPr>
            <a:r>
              <a:rPr lang="en-US" sz="2800" dirty="0"/>
              <a:t>Collect and analyze benchmarking information</a:t>
            </a:r>
          </a:p>
          <a:p>
            <a:pPr marL="444500" indent="-444500">
              <a:lnSpc>
                <a:spcPct val="90000"/>
              </a:lnSpc>
              <a:spcAft>
                <a:spcPct val="40000"/>
              </a:spcAft>
              <a:buClr>
                <a:schemeClr val="tx1"/>
              </a:buClr>
              <a:buFont typeface="Arial" charset="0"/>
              <a:buAutoNum type="arabicPeriod"/>
            </a:pPr>
            <a:r>
              <a:rPr lang="en-US" sz="2800" dirty="0"/>
              <a:t>Take action to match or exceed the benchmark</a:t>
            </a:r>
          </a:p>
        </p:txBody>
      </p:sp>
    </p:spTree>
    <p:extLst>
      <p:ext uri="{BB962C8B-B14F-4D97-AF65-F5344CB8AC3E}">
        <p14:creationId xmlns:p14="http://schemas.microsoft.com/office/powerpoint/2010/main" val="31632569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3732"/>
                                        </p:tgtEl>
                                        <p:attrNameLst>
                                          <p:attrName>style.visibility</p:attrName>
                                        </p:attrNameLst>
                                      </p:cBhvr>
                                      <p:to>
                                        <p:strVal val="visible"/>
                                      </p:to>
                                    </p:set>
                                    <p:animEffect transition="in" filter="wipe(left)">
                                      <p:cBhvr>
                                        <p:cTn id="7" dur="1000"/>
                                        <p:tgtEl>
                                          <p:spTgt spid="73732"/>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73733"/>
                                        </p:tgtEl>
                                        <p:attrNameLst>
                                          <p:attrName>style.visibility</p:attrName>
                                        </p:attrNameLst>
                                      </p:cBhvr>
                                      <p:to>
                                        <p:strVal val="visible"/>
                                      </p:to>
                                    </p:set>
                                    <p:animEffect transition="in" filter="strips(downRight)">
                                      <p:cBhvr>
                                        <p:cTn id="11" dur="1000"/>
                                        <p:tgtEl>
                                          <p:spTgt spid="73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utoUpdateAnimBg="0"/>
      <p:bldP spid="7373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5800" y="317500"/>
            <a:ext cx="7772400" cy="838200"/>
          </a:xfrm>
        </p:spPr>
        <p:txBody>
          <a:bodyPr/>
          <a:lstStyle/>
          <a:p>
            <a:r>
              <a:rPr lang="en-US" dirty="0">
                <a:latin typeface="Arial" charset="0"/>
                <a:cs typeface="Arial" charset="0"/>
              </a:rPr>
              <a:t>Learning Objectives</a:t>
            </a:r>
          </a:p>
        </p:txBody>
      </p:sp>
      <p:sp>
        <p:nvSpPr>
          <p:cNvPr id="18434" name="Rectangle 3"/>
          <p:cNvSpPr>
            <a:spLocks noGrp="1" noChangeArrowheads="1"/>
          </p:cNvSpPr>
          <p:nvPr>
            <p:ph type="body" idx="1"/>
          </p:nvPr>
        </p:nvSpPr>
        <p:spPr>
          <a:xfrm>
            <a:off x="660400" y="1177925"/>
            <a:ext cx="8034338" cy="1098550"/>
          </a:xfrm>
        </p:spPr>
        <p:txBody>
          <a:bodyPr/>
          <a:lstStyle/>
          <a:p>
            <a:pPr marL="0" indent="0">
              <a:buFontTx/>
              <a:buNone/>
            </a:pPr>
            <a:r>
              <a:rPr lang="en-US" b="1" dirty="0">
                <a:solidFill>
                  <a:srgbClr val="BF0922"/>
                </a:solidFill>
                <a:latin typeface="Arial" charset="0"/>
                <a:cs typeface="Arial" charset="0"/>
              </a:rPr>
              <a:t>When you complete this chapter you should be able to:</a:t>
            </a:r>
          </a:p>
        </p:txBody>
      </p:sp>
      <p:sp>
        <p:nvSpPr>
          <p:cNvPr id="26628" name="Rectangle 4"/>
          <p:cNvSpPr>
            <a:spLocks noChangeArrowheads="1"/>
          </p:cNvSpPr>
          <p:nvPr/>
        </p:nvSpPr>
        <p:spPr bwMode="auto">
          <a:xfrm>
            <a:off x="746125" y="2220913"/>
            <a:ext cx="8054975" cy="39713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723900" indent="-723900">
              <a:lnSpc>
                <a:spcPct val="90000"/>
              </a:lnSpc>
              <a:spcAft>
                <a:spcPts val="1200"/>
              </a:spcAft>
              <a:buClr>
                <a:schemeClr val="tx2"/>
              </a:buClr>
            </a:pPr>
            <a:r>
              <a:rPr lang="en-US" sz="2800" b="1" dirty="0">
                <a:solidFill>
                  <a:srgbClr val="255898"/>
                </a:solidFill>
              </a:rPr>
              <a:t>6.1</a:t>
            </a:r>
            <a:r>
              <a:rPr lang="en-US" sz="2800" b="1" dirty="0"/>
              <a:t>	</a:t>
            </a:r>
            <a:r>
              <a:rPr lang="en-US" sz="2800" b="1" i="1" dirty="0"/>
              <a:t>Define</a:t>
            </a:r>
            <a:r>
              <a:rPr lang="en-US" sz="2800" dirty="0"/>
              <a:t> quality and TQM</a:t>
            </a:r>
          </a:p>
          <a:p>
            <a:pPr marL="723900" indent="-723900">
              <a:lnSpc>
                <a:spcPct val="90000"/>
              </a:lnSpc>
              <a:spcAft>
                <a:spcPts val="1200"/>
              </a:spcAft>
              <a:buClr>
                <a:schemeClr val="tx2"/>
              </a:buClr>
            </a:pPr>
            <a:r>
              <a:rPr lang="en-US" sz="2800" b="1" dirty="0">
                <a:solidFill>
                  <a:srgbClr val="255898"/>
                </a:solidFill>
              </a:rPr>
              <a:t>6.2</a:t>
            </a:r>
            <a:r>
              <a:rPr lang="en-US" sz="2800" b="1" dirty="0"/>
              <a:t>	</a:t>
            </a:r>
            <a:r>
              <a:rPr lang="en-US" sz="2800" b="1" i="1" dirty="0"/>
              <a:t>Describe</a:t>
            </a:r>
            <a:r>
              <a:rPr lang="en-US" sz="2800" dirty="0"/>
              <a:t> the ISO international quality standards</a:t>
            </a:r>
          </a:p>
          <a:p>
            <a:pPr marL="723900" indent="-723900">
              <a:lnSpc>
                <a:spcPct val="90000"/>
              </a:lnSpc>
              <a:spcAft>
                <a:spcPts val="1200"/>
              </a:spcAft>
              <a:buClr>
                <a:schemeClr val="tx2"/>
              </a:buClr>
            </a:pPr>
            <a:r>
              <a:rPr lang="en-US" sz="2800" b="1" dirty="0">
                <a:solidFill>
                  <a:srgbClr val="255898"/>
                </a:solidFill>
              </a:rPr>
              <a:t>6.3</a:t>
            </a:r>
            <a:r>
              <a:rPr lang="en-US" sz="2800" b="1" dirty="0"/>
              <a:t>	</a:t>
            </a:r>
            <a:r>
              <a:rPr lang="en-US" sz="2800" b="1" i="1" dirty="0"/>
              <a:t>Explain</a:t>
            </a:r>
            <a:r>
              <a:rPr lang="en-US" sz="2800" dirty="0"/>
              <a:t> Six Sigma</a:t>
            </a:r>
          </a:p>
          <a:p>
            <a:pPr marL="723900" indent="-723900">
              <a:lnSpc>
                <a:spcPct val="90000"/>
              </a:lnSpc>
              <a:spcAft>
                <a:spcPts val="1200"/>
              </a:spcAft>
              <a:buClr>
                <a:schemeClr val="tx2"/>
              </a:buClr>
            </a:pPr>
            <a:r>
              <a:rPr lang="en-US" sz="2800" b="1" dirty="0">
                <a:solidFill>
                  <a:srgbClr val="255898"/>
                </a:solidFill>
              </a:rPr>
              <a:t>6.4</a:t>
            </a:r>
            <a:r>
              <a:rPr lang="en-US" sz="2800" b="1" dirty="0"/>
              <a:t>	</a:t>
            </a:r>
            <a:r>
              <a:rPr lang="en-US" sz="2800" b="1" i="1" dirty="0"/>
              <a:t>Explain</a:t>
            </a:r>
            <a:r>
              <a:rPr lang="en-US" sz="2800" dirty="0"/>
              <a:t> how benchmarking is used in TQM </a:t>
            </a:r>
          </a:p>
          <a:p>
            <a:pPr marL="723900" indent="-723900">
              <a:lnSpc>
                <a:spcPct val="90000"/>
              </a:lnSpc>
              <a:spcAft>
                <a:spcPts val="1200"/>
              </a:spcAft>
              <a:buClr>
                <a:schemeClr val="tx2"/>
              </a:buClr>
            </a:pPr>
            <a:r>
              <a:rPr lang="en-US" sz="2800" b="1" dirty="0">
                <a:solidFill>
                  <a:srgbClr val="255898"/>
                </a:solidFill>
              </a:rPr>
              <a:t>6.5</a:t>
            </a:r>
            <a:r>
              <a:rPr lang="en-US" sz="2800" b="1" dirty="0"/>
              <a:t>	</a:t>
            </a:r>
            <a:r>
              <a:rPr lang="en-US" sz="2800" b="1" i="1" dirty="0"/>
              <a:t>Explain</a:t>
            </a:r>
            <a:r>
              <a:rPr lang="en-US" sz="2800" dirty="0"/>
              <a:t> quality robust products and </a:t>
            </a:r>
            <a:br>
              <a:rPr lang="en-US" sz="2800" dirty="0"/>
            </a:br>
            <a:r>
              <a:rPr lang="en-US" sz="2800" dirty="0"/>
              <a:t>Taguchi concepts</a:t>
            </a:r>
          </a:p>
          <a:p>
            <a:pPr marL="723900" indent="-723900">
              <a:lnSpc>
                <a:spcPct val="90000"/>
              </a:lnSpc>
              <a:spcAft>
                <a:spcPts val="1200"/>
              </a:spcAft>
              <a:buClr>
                <a:schemeClr val="tx2"/>
              </a:buClr>
            </a:pPr>
            <a:r>
              <a:rPr lang="en-US" sz="2800" b="1" dirty="0">
                <a:solidFill>
                  <a:srgbClr val="255898"/>
                </a:solidFill>
              </a:rPr>
              <a:t>6.6</a:t>
            </a:r>
            <a:r>
              <a:rPr lang="en-US" sz="2800" b="1" dirty="0"/>
              <a:t>	</a:t>
            </a:r>
            <a:r>
              <a:rPr lang="en-US" sz="2800" b="1" i="1" dirty="0"/>
              <a:t>Use</a:t>
            </a:r>
            <a:r>
              <a:rPr lang="en-US" sz="2800" dirty="0"/>
              <a:t> the seven tools of TQM</a:t>
            </a:r>
          </a:p>
        </p:txBody>
      </p:sp>
    </p:spTree>
    <p:extLst>
      <p:ext uri="{BB962C8B-B14F-4D97-AF65-F5344CB8AC3E}">
        <p14:creationId xmlns:p14="http://schemas.microsoft.com/office/powerpoint/2010/main" val="258585481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6628"/>
                                        </p:tgtEl>
                                        <p:attrNameLst>
                                          <p:attrName>style.visibility</p:attrName>
                                        </p:attrNameLst>
                                      </p:cBhvr>
                                      <p:to>
                                        <p:strVal val="visible"/>
                                      </p:to>
                                    </p:set>
                                    <p:animEffect transition="in" filter="strips(downRight)">
                                      <p:cBhvr>
                                        <p:cTn id="7" dur="1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457200" y="477838"/>
            <a:ext cx="8229600" cy="1143000"/>
          </a:xfrm>
        </p:spPr>
        <p:txBody>
          <a:bodyPr/>
          <a:lstStyle/>
          <a:p>
            <a:r>
              <a:rPr lang="en-US" dirty="0">
                <a:latin typeface="Arial" charset="0"/>
                <a:cs typeface="Arial" charset="0"/>
              </a:rPr>
              <a:t>Internal Benchmarking</a:t>
            </a:r>
          </a:p>
        </p:txBody>
      </p:sp>
      <p:sp>
        <p:nvSpPr>
          <p:cNvPr id="71682" name="Content Placeholder 2"/>
          <p:cNvSpPr>
            <a:spLocks noGrp="1"/>
          </p:cNvSpPr>
          <p:nvPr>
            <p:ph idx="1"/>
          </p:nvPr>
        </p:nvSpPr>
        <p:spPr>
          <a:xfrm>
            <a:off x="685800" y="1905000"/>
            <a:ext cx="7785100" cy="3454400"/>
          </a:xfrm>
        </p:spPr>
        <p:txBody>
          <a:bodyPr/>
          <a:lstStyle/>
          <a:p>
            <a:pPr marL="444500" indent="-444500">
              <a:buFont typeface="Arial Unicode MS" charset="0"/>
              <a:buChar char="▶"/>
            </a:pPr>
            <a:r>
              <a:rPr lang="en-US" dirty="0">
                <a:latin typeface="Arial" charset="0"/>
                <a:cs typeface="Arial" charset="0"/>
              </a:rPr>
              <a:t>When the organization </a:t>
            </a:r>
            <a:r>
              <a:rPr lang="en-US" dirty="0">
                <a:solidFill>
                  <a:srgbClr val="FF0000"/>
                </a:solidFill>
                <a:latin typeface="Arial" charset="0"/>
                <a:cs typeface="Arial" charset="0"/>
              </a:rPr>
              <a:t>is large enough</a:t>
            </a:r>
          </a:p>
          <a:p>
            <a:pPr marL="444500" indent="-444500">
              <a:buFont typeface="Arial Unicode MS" charset="0"/>
              <a:buChar char="▶"/>
            </a:pPr>
            <a:r>
              <a:rPr lang="en-US" dirty="0">
                <a:latin typeface="Arial" charset="0"/>
                <a:cs typeface="Arial" charset="0"/>
              </a:rPr>
              <a:t>Data </a:t>
            </a:r>
            <a:r>
              <a:rPr lang="en-US" dirty="0">
                <a:solidFill>
                  <a:srgbClr val="FF0000"/>
                </a:solidFill>
                <a:latin typeface="Arial" charset="0"/>
                <a:cs typeface="Arial" charset="0"/>
              </a:rPr>
              <a:t>more accessible</a:t>
            </a:r>
          </a:p>
          <a:p>
            <a:pPr marL="444500" indent="-444500">
              <a:buFont typeface="Arial Unicode MS" charset="0"/>
              <a:buChar char="▶"/>
            </a:pPr>
            <a:r>
              <a:rPr lang="en-US" dirty="0">
                <a:latin typeface="Arial" charset="0"/>
                <a:cs typeface="Arial" charset="0"/>
              </a:rPr>
              <a:t>Can and should be established in a </a:t>
            </a:r>
            <a:r>
              <a:rPr lang="en-US" dirty="0">
                <a:solidFill>
                  <a:srgbClr val="FF0000"/>
                </a:solidFill>
                <a:latin typeface="Arial" charset="0"/>
                <a:cs typeface="Arial" charset="0"/>
              </a:rPr>
              <a:t>variety of areas</a:t>
            </a:r>
          </a:p>
        </p:txBody>
      </p:sp>
      <p:sp>
        <p:nvSpPr>
          <p:cNvPr id="4" name="Title 1"/>
          <p:cNvSpPr txBox="1">
            <a:spLocks/>
          </p:cNvSpPr>
          <p:nvPr/>
        </p:nvSpPr>
        <p:spPr bwMode="auto">
          <a:xfrm>
            <a:off x="241300" y="4498009"/>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a:lstStyle>
          <a:p>
            <a:r>
              <a:rPr lang="en-US" dirty="0">
                <a:latin typeface="Arial" charset="0"/>
                <a:cs typeface="Arial" charset="0"/>
              </a:rPr>
              <a:t>External Benchmarking</a:t>
            </a:r>
          </a:p>
        </p:txBody>
      </p:sp>
    </p:spTree>
    <p:extLst>
      <p:ext uri="{BB962C8B-B14F-4D97-AF65-F5344CB8AC3E}">
        <p14:creationId xmlns:p14="http://schemas.microsoft.com/office/powerpoint/2010/main" val="2428268787"/>
      </p:ext>
    </p:extLst>
  </p:cSld>
  <p:clrMapOvr>
    <a:masterClrMapping/>
  </p:clrMapOvr>
  <p:transition spd="slow">
    <p:pull dir="l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685800" y="434975"/>
            <a:ext cx="7772400" cy="863600"/>
          </a:xfrm>
        </p:spPr>
        <p:txBody>
          <a:bodyPr/>
          <a:lstStyle/>
          <a:p>
            <a:r>
              <a:rPr lang="en-US" dirty="0">
                <a:latin typeface="Arial" charset="0"/>
                <a:cs typeface="Arial" charset="0"/>
              </a:rPr>
              <a:t>Just-in-Time (JIT)</a:t>
            </a:r>
          </a:p>
        </p:txBody>
      </p:sp>
      <p:sp>
        <p:nvSpPr>
          <p:cNvPr id="80899" name="Rectangle 3"/>
          <p:cNvSpPr>
            <a:spLocks noChangeArrowheads="1"/>
          </p:cNvSpPr>
          <p:nvPr/>
        </p:nvSpPr>
        <p:spPr bwMode="auto">
          <a:xfrm>
            <a:off x="782638" y="1509713"/>
            <a:ext cx="7604125" cy="409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AU" sz="3200" dirty="0"/>
              <a:t>'</a:t>
            </a:r>
            <a:r>
              <a:rPr lang="en-US" sz="3200" dirty="0">
                <a:solidFill>
                  <a:srgbClr val="FF0000"/>
                </a:solidFill>
              </a:rPr>
              <a:t>Pull</a:t>
            </a:r>
            <a:r>
              <a:rPr lang="en-AU" sz="3200" dirty="0">
                <a:solidFill>
                  <a:srgbClr val="FF0000"/>
                </a:solidFill>
              </a:rPr>
              <a:t>' </a:t>
            </a:r>
            <a:r>
              <a:rPr lang="en-US" sz="3200" dirty="0">
                <a:solidFill>
                  <a:srgbClr val="FF0000"/>
                </a:solidFill>
              </a:rPr>
              <a:t>system of production </a:t>
            </a:r>
            <a:r>
              <a:rPr lang="en-US" sz="3200" dirty="0"/>
              <a:t>scheduling including supply management</a:t>
            </a:r>
          </a:p>
          <a:p>
            <a:pPr marL="1079500" lvl="1" indent="-366713">
              <a:lnSpc>
                <a:spcPct val="90000"/>
              </a:lnSpc>
              <a:spcAft>
                <a:spcPts val="1200"/>
              </a:spcAft>
              <a:buClr>
                <a:srgbClr val="BF0922"/>
              </a:buClr>
              <a:buSzPct val="60000"/>
              <a:buFont typeface="Lucida Grande" charset="0"/>
              <a:buChar char="►"/>
            </a:pPr>
            <a:r>
              <a:rPr lang="en-US" sz="2800" dirty="0"/>
              <a:t>Production </a:t>
            </a:r>
            <a:r>
              <a:rPr lang="en-US" sz="2800" dirty="0">
                <a:solidFill>
                  <a:srgbClr val="FF0000"/>
                </a:solidFill>
              </a:rPr>
              <a:t>only when signaled</a:t>
            </a:r>
          </a:p>
          <a:p>
            <a:pPr marL="444500" indent="-444500">
              <a:lnSpc>
                <a:spcPct val="90000"/>
              </a:lnSpc>
              <a:spcAft>
                <a:spcPts val="1200"/>
              </a:spcAft>
              <a:buClr>
                <a:srgbClr val="BF0922"/>
              </a:buClr>
              <a:buSzPct val="60000"/>
              <a:buFont typeface="Lucida Grande" charset="0"/>
              <a:buChar char="►"/>
            </a:pPr>
            <a:r>
              <a:rPr lang="en-US" sz="3200" dirty="0"/>
              <a:t>Allows </a:t>
            </a:r>
            <a:r>
              <a:rPr lang="en-US" sz="3200" dirty="0">
                <a:solidFill>
                  <a:srgbClr val="FF0000"/>
                </a:solidFill>
              </a:rPr>
              <a:t>reduced inventory levels</a:t>
            </a:r>
          </a:p>
          <a:p>
            <a:pPr marL="1079500" lvl="1" indent="-366713">
              <a:lnSpc>
                <a:spcPct val="90000"/>
              </a:lnSpc>
              <a:spcAft>
                <a:spcPts val="1200"/>
              </a:spcAft>
              <a:buClr>
                <a:srgbClr val="BF0922"/>
              </a:buClr>
              <a:buSzPct val="60000"/>
              <a:buFont typeface="Lucida Grande" charset="0"/>
              <a:buChar char="►"/>
            </a:pPr>
            <a:r>
              <a:rPr lang="en-US" sz="2800" dirty="0"/>
              <a:t>Inventory </a:t>
            </a:r>
            <a:r>
              <a:rPr lang="en-US" sz="2800" dirty="0">
                <a:solidFill>
                  <a:srgbClr val="FF0000"/>
                </a:solidFill>
              </a:rPr>
              <a:t>costs money and hides process and material problems</a:t>
            </a:r>
          </a:p>
          <a:p>
            <a:pPr marL="444500" indent="-444500">
              <a:lnSpc>
                <a:spcPct val="90000"/>
              </a:lnSpc>
              <a:spcAft>
                <a:spcPts val="1200"/>
              </a:spcAft>
              <a:buClr>
                <a:srgbClr val="BF0922"/>
              </a:buClr>
              <a:buSzPct val="60000"/>
              <a:buFont typeface="Lucida Grande" charset="0"/>
              <a:buChar char="►"/>
            </a:pPr>
            <a:r>
              <a:rPr lang="en-US" sz="3200" dirty="0"/>
              <a:t>Encourages improved process and product quality</a:t>
            </a:r>
          </a:p>
        </p:txBody>
      </p:sp>
    </p:spTree>
    <p:extLst>
      <p:ext uri="{BB962C8B-B14F-4D97-AF65-F5344CB8AC3E}">
        <p14:creationId xmlns:p14="http://schemas.microsoft.com/office/powerpoint/2010/main" val="2318728928"/>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80899"/>
                                        </p:tgtEl>
                                        <p:attrNameLst>
                                          <p:attrName>style.visibility</p:attrName>
                                        </p:attrNameLst>
                                      </p:cBhvr>
                                      <p:to>
                                        <p:strVal val="visible"/>
                                      </p:to>
                                    </p:set>
                                    <p:animEffect transition="in" filter="strips(downRight)">
                                      <p:cBhvr>
                                        <p:cTn id="7" dur="1000"/>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685800" y="434975"/>
            <a:ext cx="7772400" cy="863600"/>
          </a:xfrm>
        </p:spPr>
        <p:txBody>
          <a:bodyPr/>
          <a:lstStyle/>
          <a:p>
            <a:r>
              <a:rPr lang="en-US" dirty="0">
                <a:latin typeface="Arial" charset="0"/>
                <a:cs typeface="Arial" charset="0"/>
              </a:rPr>
              <a:t>Just-in-Time (JIT)</a:t>
            </a:r>
          </a:p>
        </p:txBody>
      </p:sp>
      <p:sp>
        <p:nvSpPr>
          <p:cNvPr id="78851" name="Rectangle 3"/>
          <p:cNvSpPr>
            <a:spLocks noGrp="1" noChangeArrowheads="1"/>
          </p:cNvSpPr>
          <p:nvPr>
            <p:ph type="body" idx="1"/>
          </p:nvPr>
        </p:nvSpPr>
        <p:spPr>
          <a:xfrm>
            <a:off x="698500" y="1811338"/>
            <a:ext cx="5092700" cy="696912"/>
          </a:xfrm>
        </p:spPr>
        <p:txBody>
          <a:bodyPr/>
          <a:lstStyle/>
          <a:p>
            <a:pPr>
              <a:buFontTx/>
              <a:buNone/>
            </a:pPr>
            <a:r>
              <a:rPr lang="en-US" dirty="0">
                <a:solidFill>
                  <a:srgbClr val="FF0000"/>
                </a:solidFill>
                <a:latin typeface="Arial" charset="0"/>
                <a:cs typeface="Arial" charset="0"/>
              </a:rPr>
              <a:t>Relationship to quality:</a:t>
            </a:r>
          </a:p>
        </p:txBody>
      </p:sp>
      <p:sp>
        <p:nvSpPr>
          <p:cNvPr id="78852" name="Rectangle 4"/>
          <p:cNvSpPr>
            <a:spLocks noChangeArrowheads="1"/>
          </p:cNvSpPr>
          <p:nvPr/>
        </p:nvSpPr>
        <p:spPr bwMode="auto">
          <a:xfrm>
            <a:off x="1123950" y="2638425"/>
            <a:ext cx="6894513" cy="262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3200" dirty="0"/>
              <a:t>JIT cuts the </a:t>
            </a:r>
            <a:r>
              <a:rPr lang="en-US" sz="3200" dirty="0">
                <a:solidFill>
                  <a:srgbClr val="FF0000"/>
                </a:solidFill>
              </a:rPr>
              <a:t>cost of quality</a:t>
            </a:r>
          </a:p>
          <a:p>
            <a:pPr marL="444500" indent="-444500">
              <a:lnSpc>
                <a:spcPct val="90000"/>
              </a:lnSpc>
              <a:spcAft>
                <a:spcPts val="1200"/>
              </a:spcAft>
              <a:buClr>
                <a:srgbClr val="BF0922"/>
              </a:buClr>
              <a:buSzPct val="60000"/>
              <a:buFont typeface="Lucida Grande" charset="0"/>
              <a:buChar char="►"/>
            </a:pPr>
            <a:r>
              <a:rPr lang="en-US" sz="3200" dirty="0"/>
              <a:t>JIT </a:t>
            </a:r>
            <a:r>
              <a:rPr lang="en-US" sz="3200" dirty="0">
                <a:solidFill>
                  <a:srgbClr val="FF0000"/>
                </a:solidFill>
              </a:rPr>
              <a:t>improves quality</a:t>
            </a:r>
          </a:p>
          <a:p>
            <a:pPr marL="444500" indent="-444500">
              <a:lnSpc>
                <a:spcPct val="90000"/>
              </a:lnSpc>
              <a:spcAft>
                <a:spcPts val="1200"/>
              </a:spcAft>
              <a:buClr>
                <a:srgbClr val="BF0922"/>
              </a:buClr>
              <a:buSzPct val="60000"/>
              <a:buFont typeface="Lucida Grande" charset="0"/>
              <a:buChar char="►"/>
            </a:pPr>
            <a:r>
              <a:rPr lang="en-US" sz="3200" dirty="0"/>
              <a:t>Better quality means less inventory and better, easier-to-employ JIT system</a:t>
            </a:r>
          </a:p>
        </p:txBody>
      </p:sp>
    </p:spTree>
    <p:extLst>
      <p:ext uri="{BB962C8B-B14F-4D97-AF65-F5344CB8AC3E}">
        <p14:creationId xmlns:p14="http://schemas.microsoft.com/office/powerpoint/2010/main" val="318971623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left)">
                                      <p:cBhvr>
                                        <p:cTn id="7" dur="1000"/>
                                        <p:tgtEl>
                                          <p:spTgt spid="78851">
                                            <p:txEl>
                                              <p:pRg st="0" end="0"/>
                                            </p:txEl>
                                          </p:spTgt>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78852"/>
                                        </p:tgtEl>
                                        <p:attrNameLst>
                                          <p:attrName>style.visibility</p:attrName>
                                        </p:attrNameLst>
                                      </p:cBhvr>
                                      <p:to>
                                        <p:strVal val="visible"/>
                                      </p:to>
                                    </p:set>
                                    <p:animEffect transition="in" filter="strips(downRight)">
                                      <p:cBhvr>
                                        <p:cTn id="11" dur="1000"/>
                                        <p:tgtEl>
                                          <p:spTgt spid="78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advAuto="1000"/>
      <p:bldP spid="7885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685800" y="434975"/>
            <a:ext cx="7772400" cy="876300"/>
          </a:xfrm>
        </p:spPr>
        <p:txBody>
          <a:bodyPr/>
          <a:lstStyle/>
          <a:p>
            <a:r>
              <a:rPr lang="en-US" dirty="0">
                <a:latin typeface="Arial" charset="0"/>
                <a:cs typeface="Arial" charset="0"/>
              </a:rPr>
              <a:t>Taguchi Concepts</a:t>
            </a:r>
          </a:p>
        </p:txBody>
      </p:sp>
      <p:sp>
        <p:nvSpPr>
          <p:cNvPr id="87043" name="Rectangle 3"/>
          <p:cNvSpPr>
            <a:spLocks noChangeArrowheads="1"/>
          </p:cNvSpPr>
          <p:nvPr/>
        </p:nvSpPr>
        <p:spPr bwMode="auto">
          <a:xfrm>
            <a:off x="700088" y="1431925"/>
            <a:ext cx="7862887" cy="45807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3200" dirty="0"/>
              <a:t>Engineering and experimental design methods to improve </a:t>
            </a:r>
            <a:r>
              <a:rPr lang="en-US" sz="3200" dirty="0">
                <a:solidFill>
                  <a:srgbClr val="FF0000"/>
                </a:solidFill>
              </a:rPr>
              <a:t>product and process design</a:t>
            </a:r>
          </a:p>
          <a:p>
            <a:pPr marL="1079500" lvl="1" indent="-368300">
              <a:lnSpc>
                <a:spcPct val="90000"/>
              </a:lnSpc>
              <a:spcAft>
                <a:spcPts val="1200"/>
              </a:spcAft>
              <a:buClr>
                <a:srgbClr val="BF0922"/>
              </a:buClr>
              <a:buSzPct val="60000"/>
              <a:buFont typeface="Lucida Grande" charset="0"/>
              <a:buChar char="►"/>
            </a:pPr>
            <a:r>
              <a:rPr lang="en-US" sz="2800" dirty="0"/>
              <a:t>Identify key component and process variables affecting product variation</a:t>
            </a:r>
          </a:p>
          <a:p>
            <a:pPr marL="444500" indent="-444500">
              <a:lnSpc>
                <a:spcPct val="90000"/>
              </a:lnSpc>
              <a:spcAft>
                <a:spcPts val="1200"/>
              </a:spcAft>
              <a:buClr>
                <a:srgbClr val="BF0922"/>
              </a:buClr>
              <a:buSzPct val="60000"/>
              <a:buFont typeface="Lucida Grande" charset="0"/>
              <a:buChar char="►"/>
            </a:pPr>
            <a:r>
              <a:rPr lang="en-US" sz="3200" dirty="0"/>
              <a:t>Taguchi Concepts</a:t>
            </a:r>
          </a:p>
          <a:p>
            <a:pPr marL="1079500" lvl="1" indent="-368300">
              <a:lnSpc>
                <a:spcPct val="90000"/>
              </a:lnSpc>
              <a:spcAft>
                <a:spcPts val="1200"/>
              </a:spcAft>
              <a:buClr>
                <a:srgbClr val="BF0922"/>
              </a:buClr>
              <a:buSzPct val="60000"/>
              <a:buFont typeface="Lucida Grande" charset="0"/>
              <a:buChar char="►"/>
            </a:pPr>
            <a:r>
              <a:rPr lang="en-US" sz="2800" i="1" dirty="0"/>
              <a:t>Quality robustness</a:t>
            </a:r>
            <a:r>
              <a:rPr lang="ar-SA" sz="2800" i="1" dirty="0"/>
              <a:t> </a:t>
            </a:r>
            <a:r>
              <a:rPr lang="ar-SA" sz="1200" i="1" dirty="0"/>
              <a:t>متانه </a:t>
            </a:r>
            <a:endParaRPr lang="en-US" sz="1200" i="1" dirty="0"/>
          </a:p>
          <a:p>
            <a:pPr marL="1079500" lvl="1" indent="-368300">
              <a:lnSpc>
                <a:spcPct val="90000"/>
              </a:lnSpc>
              <a:spcAft>
                <a:spcPts val="1200"/>
              </a:spcAft>
              <a:buClr>
                <a:srgbClr val="BF0922"/>
              </a:buClr>
              <a:buSzPct val="60000"/>
              <a:buFont typeface="Lucida Grande" charset="0"/>
              <a:buChar char="►"/>
            </a:pPr>
            <a:r>
              <a:rPr lang="en-US" sz="2800" i="1" dirty="0"/>
              <a:t>Target-oriented quality</a:t>
            </a:r>
          </a:p>
          <a:p>
            <a:pPr marL="1079500" lvl="1" indent="-368300">
              <a:lnSpc>
                <a:spcPct val="90000"/>
              </a:lnSpc>
              <a:spcAft>
                <a:spcPts val="1200"/>
              </a:spcAft>
              <a:buClr>
                <a:srgbClr val="BF0922"/>
              </a:buClr>
              <a:buSzPct val="60000"/>
              <a:buFont typeface="Lucida Grande" charset="0"/>
              <a:buChar char="►"/>
            </a:pPr>
            <a:r>
              <a:rPr lang="en-US" sz="2800" i="1" dirty="0"/>
              <a:t>Quality loss function</a:t>
            </a:r>
          </a:p>
        </p:txBody>
      </p:sp>
    </p:spTree>
    <p:extLst>
      <p:ext uri="{BB962C8B-B14F-4D97-AF65-F5344CB8AC3E}">
        <p14:creationId xmlns:p14="http://schemas.microsoft.com/office/powerpoint/2010/main" val="30041771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87043"/>
                                        </p:tgtEl>
                                        <p:attrNameLst>
                                          <p:attrName>style.visibility</p:attrName>
                                        </p:attrNameLst>
                                      </p:cBhvr>
                                      <p:to>
                                        <p:strVal val="visible"/>
                                      </p:to>
                                    </p:set>
                                    <p:animEffect transition="in" filter="strips(downRight)">
                                      <p:cBhvr>
                                        <p:cTn id="7" dur="1000"/>
                                        <p:tgtEl>
                                          <p:spTgt spid="87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r>
              <a:rPr lang="en-US" dirty="0">
                <a:latin typeface="Arial" charset="0"/>
                <a:cs typeface="Arial" charset="0"/>
              </a:rPr>
              <a:t>Quality Robustness</a:t>
            </a:r>
          </a:p>
        </p:txBody>
      </p:sp>
      <p:sp>
        <p:nvSpPr>
          <p:cNvPr id="2" name="Content Placeholder 1"/>
          <p:cNvSpPr>
            <a:spLocks noGrp="1"/>
          </p:cNvSpPr>
          <p:nvPr>
            <p:ph idx="1"/>
          </p:nvPr>
        </p:nvSpPr>
        <p:spPr>
          <a:xfrm>
            <a:off x="774700" y="1752601"/>
            <a:ext cx="7556500" cy="3746500"/>
          </a:xfrm>
        </p:spPr>
        <p:txBody>
          <a:bodyPr/>
          <a:lstStyle/>
          <a:p>
            <a:pPr marL="444500" indent="-444500">
              <a:buClr>
                <a:srgbClr val="BF0922"/>
              </a:buClr>
              <a:buSzPct val="60000"/>
              <a:buFont typeface="Lucida Grande" charset="0"/>
              <a:buChar char="►"/>
            </a:pPr>
            <a:r>
              <a:rPr lang="en-US" dirty="0"/>
              <a:t>Ability to produce products </a:t>
            </a:r>
            <a:r>
              <a:rPr lang="en-US" dirty="0">
                <a:solidFill>
                  <a:srgbClr val="FF0000"/>
                </a:solidFill>
              </a:rPr>
              <a:t>uniformly</a:t>
            </a:r>
            <a:r>
              <a:rPr lang="en-US" dirty="0"/>
              <a:t> in adverse</a:t>
            </a:r>
            <a:r>
              <a:rPr lang="ar-SA" dirty="0"/>
              <a:t> </a:t>
            </a:r>
            <a:r>
              <a:rPr lang="ar-SA" sz="1200" dirty="0"/>
              <a:t>سلبي</a:t>
            </a:r>
            <a:r>
              <a:rPr lang="en-US" dirty="0"/>
              <a:t> manufacturing and environmental conditions</a:t>
            </a:r>
          </a:p>
          <a:p>
            <a:pPr marL="1079500" lvl="1" indent="-368300">
              <a:buClr>
                <a:srgbClr val="BF0922"/>
              </a:buClr>
              <a:buSzPct val="60000"/>
              <a:buFont typeface="Lucida Grande" charset="0"/>
              <a:buChar char="►"/>
            </a:pPr>
            <a:r>
              <a:rPr lang="en-US" dirty="0">
                <a:solidFill>
                  <a:srgbClr val="FF0000"/>
                </a:solidFill>
              </a:rPr>
              <a:t>Remove the </a:t>
            </a:r>
            <a:r>
              <a:rPr lang="en-US" i="1" dirty="0">
                <a:solidFill>
                  <a:srgbClr val="FF0000"/>
                </a:solidFill>
              </a:rPr>
              <a:t>effects</a:t>
            </a:r>
            <a:r>
              <a:rPr lang="en-US" dirty="0">
                <a:solidFill>
                  <a:srgbClr val="FF0000"/>
                </a:solidFill>
              </a:rPr>
              <a:t> </a:t>
            </a:r>
            <a:r>
              <a:rPr lang="en-US" dirty="0"/>
              <a:t>of adverse conditions</a:t>
            </a:r>
          </a:p>
          <a:p>
            <a:pPr marL="1079500" lvl="1" indent="-368300">
              <a:buClr>
                <a:srgbClr val="BF0922"/>
              </a:buClr>
              <a:buSzPct val="60000"/>
              <a:buFont typeface="Lucida Grande" charset="0"/>
              <a:buChar char="►"/>
            </a:pPr>
            <a:r>
              <a:rPr lang="en-US" dirty="0"/>
              <a:t>Small </a:t>
            </a:r>
            <a:r>
              <a:rPr lang="en-US" dirty="0">
                <a:solidFill>
                  <a:srgbClr val="FF0000"/>
                </a:solidFill>
              </a:rPr>
              <a:t>variations in materials and process do not </a:t>
            </a:r>
            <a:r>
              <a:rPr lang="en-US" dirty="0"/>
              <a:t> destroy product quality</a:t>
            </a:r>
            <a:endParaRPr lang="en-US" sz="3200" dirty="0"/>
          </a:p>
        </p:txBody>
      </p:sp>
    </p:spTree>
    <p:extLst>
      <p:ext uri="{BB962C8B-B14F-4D97-AF65-F5344CB8AC3E}">
        <p14:creationId xmlns:p14="http://schemas.microsoft.com/office/powerpoint/2010/main" val="667652299"/>
      </p:ext>
    </p:extLst>
  </p:cSld>
  <p:clrMapOvr>
    <a:masterClrMapping/>
  </p:clrMapOvr>
  <p:transition>
    <p:pull dir="l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533400"/>
            <a:ext cx="7772400" cy="711200"/>
          </a:xfrm>
        </p:spPr>
        <p:txBody>
          <a:bodyPr rtlCol="0">
            <a:normAutofit fontScale="90000"/>
          </a:bodyPr>
          <a:lstStyle/>
          <a:p>
            <a:pPr fontAlgn="auto">
              <a:spcAft>
                <a:spcPts val="0"/>
              </a:spcAft>
              <a:defRPr/>
            </a:pPr>
            <a:r>
              <a:rPr lang="en-US" dirty="0">
                <a:ea typeface="+mj-ea"/>
              </a:rPr>
              <a:t>Quality Loss Function</a:t>
            </a:r>
          </a:p>
        </p:txBody>
      </p:sp>
      <p:sp>
        <p:nvSpPr>
          <p:cNvPr id="91139" name="Rectangle 3"/>
          <p:cNvSpPr>
            <a:spLocks noChangeArrowheads="1"/>
          </p:cNvSpPr>
          <p:nvPr/>
        </p:nvSpPr>
        <p:spPr bwMode="auto">
          <a:xfrm>
            <a:off x="898525" y="1485900"/>
            <a:ext cx="7381875" cy="4840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dirty="0"/>
              <a:t>Shows that </a:t>
            </a:r>
            <a:r>
              <a:rPr lang="en-US" sz="3200" dirty="0">
                <a:solidFill>
                  <a:srgbClr val="FF0000"/>
                </a:solidFill>
              </a:rPr>
              <a:t>costs increase as the product moves away from what the customer wants</a:t>
            </a:r>
          </a:p>
          <a:p>
            <a:pPr marL="533400" indent="-533400">
              <a:lnSpc>
                <a:spcPct val="90000"/>
              </a:lnSpc>
              <a:spcAft>
                <a:spcPts val="1200"/>
              </a:spcAft>
              <a:buClr>
                <a:srgbClr val="BF0922"/>
              </a:buClr>
              <a:buSzPct val="60000"/>
              <a:buFont typeface="Lucida Grande" charset="0"/>
              <a:buChar char="►"/>
            </a:pPr>
            <a:r>
              <a:rPr lang="en-US" sz="3200" dirty="0"/>
              <a:t>Costs include customer dissatisfaction, warranty </a:t>
            </a:r>
            <a:br>
              <a:rPr lang="en-US" sz="3200" dirty="0"/>
            </a:br>
            <a:r>
              <a:rPr lang="en-US" sz="3200" dirty="0"/>
              <a:t>and service, internal </a:t>
            </a:r>
            <a:br>
              <a:rPr lang="en-US" sz="3200" dirty="0"/>
            </a:br>
            <a:r>
              <a:rPr lang="en-US" sz="3200" dirty="0"/>
              <a:t>scrap and repair, and costs to society</a:t>
            </a:r>
          </a:p>
          <a:p>
            <a:pPr marL="533400" indent="-533400">
              <a:lnSpc>
                <a:spcPct val="90000"/>
              </a:lnSpc>
              <a:spcAft>
                <a:spcPts val="1200"/>
              </a:spcAft>
              <a:buClr>
                <a:srgbClr val="BF0922"/>
              </a:buClr>
              <a:buSzPct val="60000"/>
              <a:buFont typeface="Lucida Grande" charset="0"/>
              <a:buChar char="►"/>
            </a:pPr>
            <a:r>
              <a:rPr lang="en-US" sz="3200" dirty="0"/>
              <a:t>Traditional conformance specifications are too simplistic</a:t>
            </a:r>
          </a:p>
        </p:txBody>
      </p:sp>
      <p:sp>
        <p:nvSpPr>
          <p:cNvPr id="91140" name="Text Box 4"/>
          <p:cNvSpPr txBox="1">
            <a:spLocks noChangeArrowheads="1"/>
          </p:cNvSpPr>
          <p:nvPr/>
        </p:nvSpPr>
        <p:spPr bwMode="auto">
          <a:xfrm rot="-457930">
            <a:off x="6437313" y="2579688"/>
            <a:ext cx="2284412" cy="1552575"/>
          </a:xfrm>
          <a:prstGeom prst="rect">
            <a:avLst/>
          </a:prstGeom>
          <a:solidFill>
            <a:schemeClr val="accent4"/>
          </a:solidFill>
          <a:ln w="19050">
            <a:solidFill>
              <a:schemeClr val="tx1"/>
            </a:solidFill>
            <a:miter lim="800000"/>
            <a:headEnd/>
            <a:tailEnd/>
          </a:ln>
          <a:effectLst/>
        </p:spPr>
        <p:txBody>
          <a:bodyPr lIns="198000" tIns="190800" rIns="198000" bIns="190800">
            <a:spAutoFit/>
          </a:bodyPr>
          <a:lstStyle/>
          <a:p>
            <a:pPr algn="ctr" fontAlgn="auto">
              <a:lnSpc>
                <a:spcPct val="90000"/>
              </a:lnSpc>
              <a:spcBef>
                <a:spcPts val="0"/>
              </a:spcBef>
              <a:spcAft>
                <a:spcPts val="0"/>
              </a:spcAft>
              <a:defRPr/>
            </a:pPr>
            <a:r>
              <a:rPr lang="en-US" sz="2800" dirty="0">
                <a:latin typeface="Arial"/>
                <a:ea typeface="+mn-ea"/>
                <a:cs typeface="Arial"/>
              </a:rPr>
              <a:t>Target-oriented quality</a:t>
            </a:r>
          </a:p>
        </p:txBody>
      </p:sp>
    </p:spTree>
    <p:extLst>
      <p:ext uri="{BB962C8B-B14F-4D97-AF65-F5344CB8AC3E}">
        <p14:creationId xmlns:p14="http://schemas.microsoft.com/office/powerpoint/2010/main" val="2993662433"/>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1139"/>
                                        </p:tgtEl>
                                        <p:attrNameLst>
                                          <p:attrName>style.visibility</p:attrName>
                                        </p:attrNameLst>
                                      </p:cBhvr>
                                      <p:to>
                                        <p:strVal val="visible"/>
                                      </p:to>
                                    </p:set>
                                    <p:animEffect transition="in" filter="strips(downRight)">
                                      <p:cBhvr>
                                        <p:cTn id="7" dur="1000"/>
                                        <p:tgtEl>
                                          <p:spTgt spid="91139"/>
                                        </p:tgtEl>
                                      </p:cBhvr>
                                    </p:animEffect>
                                  </p:childTnLst>
                                </p:cTn>
                              </p:par>
                            </p:childTnLst>
                          </p:cTn>
                        </p:par>
                        <p:par>
                          <p:cTn id="8" fill="hold" nodeType="afterGroup">
                            <p:stCondLst>
                              <p:cond delay="2000"/>
                            </p:stCondLst>
                            <p:childTnLst>
                              <p:par>
                                <p:cTn id="9" presetID="9" presetClass="entr" presetSubtype="0" fill="hold" grpId="0" nodeType="afterEffect">
                                  <p:stCondLst>
                                    <p:cond delay="1000"/>
                                  </p:stCondLst>
                                  <p:childTnLst>
                                    <p:set>
                                      <p:cBhvr>
                                        <p:cTn id="10" dur="1" fill="hold">
                                          <p:stCondLst>
                                            <p:cond delay="0"/>
                                          </p:stCondLst>
                                        </p:cTn>
                                        <p:tgtEl>
                                          <p:spTgt spid="91140"/>
                                        </p:tgtEl>
                                        <p:attrNameLst>
                                          <p:attrName>style.visibility</p:attrName>
                                        </p:attrNameLst>
                                      </p:cBhvr>
                                      <p:to>
                                        <p:strVal val="visible"/>
                                      </p:to>
                                    </p:set>
                                    <p:animEffect transition="in" filter="dissolve">
                                      <p:cBhvr>
                                        <p:cTn id="11" dur="10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autoUpdateAnimBg="0"/>
      <p:bldP spid="9114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186" name="Group 2"/>
          <p:cNvGrpSpPr>
            <a:grpSpLocks/>
          </p:cNvGrpSpPr>
          <p:nvPr/>
        </p:nvGrpSpPr>
        <p:grpSpPr bwMode="auto">
          <a:xfrm>
            <a:off x="2122488" y="1603375"/>
            <a:ext cx="3429000" cy="1933575"/>
            <a:chOff x="1337" y="1010"/>
            <a:chExt cx="2160" cy="1218"/>
          </a:xfrm>
        </p:grpSpPr>
        <p:grpSp>
          <p:nvGrpSpPr>
            <p:cNvPr id="82992" name="Group 3"/>
            <p:cNvGrpSpPr>
              <a:grpSpLocks/>
            </p:cNvGrpSpPr>
            <p:nvPr/>
          </p:nvGrpSpPr>
          <p:grpSpPr bwMode="auto">
            <a:xfrm>
              <a:off x="1337" y="1010"/>
              <a:ext cx="2160" cy="1218"/>
              <a:chOff x="1641" y="954"/>
              <a:chExt cx="2160" cy="1218"/>
            </a:xfrm>
          </p:grpSpPr>
          <p:sp>
            <p:nvSpPr>
              <p:cNvPr id="93188" name="Rectangle 4"/>
              <p:cNvSpPr>
                <a:spLocks noChangeArrowheads="1"/>
              </p:cNvSpPr>
              <p:nvPr/>
            </p:nvSpPr>
            <p:spPr bwMode="auto">
              <a:xfrm>
                <a:off x="1641" y="954"/>
                <a:ext cx="2160" cy="1218"/>
              </a:xfrm>
              <a:prstGeom prst="rect">
                <a:avLst/>
              </a:prstGeom>
              <a:solidFill>
                <a:schemeClr val="accent3"/>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82999" name="Freeform 5"/>
              <p:cNvSpPr>
                <a:spLocks/>
              </p:cNvSpPr>
              <p:nvPr/>
            </p:nvSpPr>
            <p:spPr bwMode="auto">
              <a:xfrm>
                <a:off x="2031" y="1068"/>
                <a:ext cx="1449" cy="270"/>
              </a:xfrm>
              <a:custGeom>
                <a:avLst/>
                <a:gdLst>
                  <a:gd name="T0" fmla="*/ 0 w 1449"/>
                  <a:gd name="T1" fmla="*/ 0 h 270"/>
                  <a:gd name="T2" fmla="*/ 1449 w 1449"/>
                  <a:gd name="T3" fmla="*/ 0 h 270"/>
                  <a:gd name="T4" fmla="*/ 1353 w 1449"/>
                  <a:gd name="T5" fmla="*/ 270 h 270"/>
                  <a:gd name="T6" fmla="*/ 84 w 1449"/>
                  <a:gd name="T7" fmla="*/ 270 h 270"/>
                  <a:gd name="T8" fmla="*/ 0 w 1449"/>
                  <a:gd name="T9" fmla="*/ 0 h 270"/>
                  <a:gd name="T10" fmla="*/ 0 60000 65536"/>
                  <a:gd name="T11" fmla="*/ 0 60000 65536"/>
                  <a:gd name="T12" fmla="*/ 0 60000 65536"/>
                  <a:gd name="T13" fmla="*/ 0 60000 65536"/>
                  <a:gd name="T14" fmla="*/ 0 60000 65536"/>
                  <a:gd name="T15" fmla="*/ 0 w 1449"/>
                  <a:gd name="T16" fmla="*/ 0 h 270"/>
                  <a:gd name="T17" fmla="*/ 1449 w 1449"/>
                  <a:gd name="T18" fmla="*/ 270 h 270"/>
                </a:gdLst>
                <a:ahLst/>
                <a:cxnLst>
                  <a:cxn ang="T10">
                    <a:pos x="T0" y="T1"/>
                  </a:cxn>
                  <a:cxn ang="T11">
                    <a:pos x="T2" y="T3"/>
                  </a:cxn>
                  <a:cxn ang="T12">
                    <a:pos x="T4" y="T5"/>
                  </a:cxn>
                  <a:cxn ang="T13">
                    <a:pos x="T6" y="T7"/>
                  </a:cxn>
                  <a:cxn ang="T14">
                    <a:pos x="T8" y="T9"/>
                  </a:cxn>
                </a:cxnLst>
                <a:rect l="T15" t="T16" r="T17" b="T18"/>
                <a:pathLst>
                  <a:path w="1449" h="270">
                    <a:moveTo>
                      <a:pt x="0" y="0"/>
                    </a:moveTo>
                    <a:lnTo>
                      <a:pt x="1449" y="0"/>
                    </a:lnTo>
                    <a:lnTo>
                      <a:pt x="1353" y="270"/>
                    </a:lnTo>
                    <a:lnTo>
                      <a:pt x="84" y="270"/>
                    </a:lnTo>
                    <a:lnTo>
                      <a:pt x="0" y="0"/>
                    </a:lnTo>
                    <a:close/>
                  </a:path>
                </a:pathLst>
              </a:custGeom>
              <a:solidFill>
                <a:srgbClr val="CBDD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93190" name="Freeform 6"/>
              <p:cNvSpPr>
                <a:spLocks/>
              </p:cNvSpPr>
              <p:nvPr/>
            </p:nvSpPr>
            <p:spPr bwMode="auto">
              <a:xfrm>
                <a:off x="2118" y="1332"/>
                <a:ext cx="1269" cy="246"/>
              </a:xfrm>
              <a:custGeom>
                <a:avLst/>
                <a:gdLst>
                  <a:gd name="T0" fmla="*/ 114 w 1269"/>
                  <a:gd name="T1" fmla="*/ 246 h 246"/>
                  <a:gd name="T2" fmla="*/ 1158 w 1269"/>
                  <a:gd name="T3" fmla="*/ 246 h 246"/>
                  <a:gd name="T4" fmla="*/ 1269 w 1269"/>
                  <a:gd name="T5" fmla="*/ 0 h 246"/>
                  <a:gd name="T6" fmla="*/ 0 w 1269"/>
                  <a:gd name="T7" fmla="*/ 0 h 246"/>
                  <a:gd name="T8" fmla="*/ 114 w 1269"/>
                  <a:gd name="T9" fmla="*/ 246 h 246"/>
                </a:gdLst>
                <a:ahLst/>
                <a:cxnLst>
                  <a:cxn ang="0">
                    <a:pos x="T0" y="T1"/>
                  </a:cxn>
                  <a:cxn ang="0">
                    <a:pos x="T2" y="T3"/>
                  </a:cxn>
                  <a:cxn ang="0">
                    <a:pos x="T4" y="T5"/>
                  </a:cxn>
                  <a:cxn ang="0">
                    <a:pos x="T6" y="T7"/>
                  </a:cxn>
                  <a:cxn ang="0">
                    <a:pos x="T8" y="T9"/>
                  </a:cxn>
                </a:cxnLst>
                <a:rect l="0" t="0" r="r" b="b"/>
                <a:pathLst>
                  <a:path w="1269" h="246">
                    <a:moveTo>
                      <a:pt x="114" y="246"/>
                    </a:moveTo>
                    <a:lnTo>
                      <a:pt x="1158" y="246"/>
                    </a:lnTo>
                    <a:lnTo>
                      <a:pt x="1269" y="0"/>
                    </a:lnTo>
                    <a:lnTo>
                      <a:pt x="0" y="0"/>
                    </a:lnTo>
                    <a:lnTo>
                      <a:pt x="114" y="246"/>
                    </a:lnTo>
                    <a:close/>
                  </a:path>
                </a:pathLst>
              </a:custGeom>
              <a:solidFill>
                <a:schemeClr val="tx2">
                  <a:lumMod val="40000"/>
                  <a:lumOff val="60000"/>
                </a:schemeClr>
              </a:solidFill>
              <a:ln>
                <a:noFill/>
              </a:ln>
              <a:effectLst/>
            </p:spPr>
            <p:txBody>
              <a:bodyPr/>
              <a:lstStyle/>
              <a:p>
                <a:pPr fontAlgn="auto">
                  <a:spcBef>
                    <a:spcPts val="0"/>
                  </a:spcBef>
                  <a:spcAft>
                    <a:spcPts val="0"/>
                  </a:spcAft>
                  <a:defRPr/>
                </a:pPr>
                <a:endParaRPr lang="en-US" dirty="0">
                  <a:latin typeface="Arial"/>
                  <a:ea typeface="+mn-ea"/>
                  <a:cs typeface="Arial"/>
                </a:endParaRPr>
              </a:p>
            </p:txBody>
          </p:sp>
          <p:sp>
            <p:nvSpPr>
              <p:cNvPr id="83001" name="Freeform 7"/>
              <p:cNvSpPr>
                <a:spLocks/>
              </p:cNvSpPr>
              <p:nvPr/>
            </p:nvSpPr>
            <p:spPr bwMode="auto">
              <a:xfrm>
                <a:off x="2220" y="1566"/>
                <a:ext cx="1074" cy="225"/>
              </a:xfrm>
              <a:custGeom>
                <a:avLst/>
                <a:gdLst>
                  <a:gd name="T0" fmla="*/ 129 w 1074"/>
                  <a:gd name="T1" fmla="*/ 225 h 225"/>
                  <a:gd name="T2" fmla="*/ 933 w 1074"/>
                  <a:gd name="T3" fmla="*/ 225 h 225"/>
                  <a:gd name="T4" fmla="*/ 1074 w 1074"/>
                  <a:gd name="T5" fmla="*/ 0 h 225"/>
                  <a:gd name="T6" fmla="*/ 0 w 1074"/>
                  <a:gd name="T7" fmla="*/ 0 h 225"/>
                  <a:gd name="T8" fmla="*/ 129 w 1074"/>
                  <a:gd name="T9" fmla="*/ 225 h 225"/>
                  <a:gd name="T10" fmla="*/ 0 60000 65536"/>
                  <a:gd name="T11" fmla="*/ 0 60000 65536"/>
                  <a:gd name="T12" fmla="*/ 0 60000 65536"/>
                  <a:gd name="T13" fmla="*/ 0 60000 65536"/>
                  <a:gd name="T14" fmla="*/ 0 60000 65536"/>
                  <a:gd name="T15" fmla="*/ 0 w 1074"/>
                  <a:gd name="T16" fmla="*/ 0 h 225"/>
                  <a:gd name="T17" fmla="*/ 1074 w 1074"/>
                  <a:gd name="T18" fmla="*/ 225 h 225"/>
                </a:gdLst>
                <a:ahLst/>
                <a:cxnLst>
                  <a:cxn ang="T10">
                    <a:pos x="T0" y="T1"/>
                  </a:cxn>
                  <a:cxn ang="T11">
                    <a:pos x="T2" y="T3"/>
                  </a:cxn>
                  <a:cxn ang="T12">
                    <a:pos x="T4" y="T5"/>
                  </a:cxn>
                  <a:cxn ang="T13">
                    <a:pos x="T6" y="T7"/>
                  </a:cxn>
                  <a:cxn ang="T14">
                    <a:pos x="T8" y="T9"/>
                  </a:cxn>
                </a:cxnLst>
                <a:rect l="T15" t="T16" r="T17" b="T18"/>
                <a:pathLst>
                  <a:path w="1074" h="225">
                    <a:moveTo>
                      <a:pt x="129" y="225"/>
                    </a:moveTo>
                    <a:lnTo>
                      <a:pt x="933" y="225"/>
                    </a:lnTo>
                    <a:lnTo>
                      <a:pt x="1074" y="0"/>
                    </a:lnTo>
                    <a:lnTo>
                      <a:pt x="0" y="0"/>
                    </a:lnTo>
                    <a:lnTo>
                      <a:pt x="129" y="225"/>
                    </a:lnTo>
                    <a:close/>
                  </a:path>
                </a:pathLst>
              </a:custGeom>
              <a:solidFill>
                <a:srgbClr val="8AAAD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93192" name="Freeform 8"/>
              <p:cNvSpPr>
                <a:spLocks/>
              </p:cNvSpPr>
              <p:nvPr/>
            </p:nvSpPr>
            <p:spPr bwMode="auto">
              <a:xfrm>
                <a:off x="2346" y="1776"/>
                <a:ext cx="813" cy="222"/>
              </a:xfrm>
              <a:custGeom>
                <a:avLst/>
                <a:gdLst>
                  <a:gd name="T0" fmla="*/ 159 w 813"/>
                  <a:gd name="T1" fmla="*/ 222 h 222"/>
                  <a:gd name="T2" fmla="*/ 654 w 813"/>
                  <a:gd name="T3" fmla="*/ 222 h 222"/>
                  <a:gd name="T4" fmla="*/ 813 w 813"/>
                  <a:gd name="T5" fmla="*/ 0 h 222"/>
                  <a:gd name="T6" fmla="*/ 0 w 813"/>
                  <a:gd name="T7" fmla="*/ 0 h 222"/>
                  <a:gd name="T8" fmla="*/ 159 w 813"/>
                  <a:gd name="T9" fmla="*/ 222 h 222"/>
                </a:gdLst>
                <a:ahLst/>
                <a:cxnLst>
                  <a:cxn ang="0">
                    <a:pos x="T0" y="T1"/>
                  </a:cxn>
                  <a:cxn ang="0">
                    <a:pos x="T2" y="T3"/>
                  </a:cxn>
                  <a:cxn ang="0">
                    <a:pos x="T4" y="T5"/>
                  </a:cxn>
                  <a:cxn ang="0">
                    <a:pos x="T6" y="T7"/>
                  </a:cxn>
                  <a:cxn ang="0">
                    <a:pos x="T8" y="T9"/>
                  </a:cxn>
                </a:cxnLst>
                <a:rect l="0" t="0" r="r" b="b"/>
                <a:pathLst>
                  <a:path w="813" h="222">
                    <a:moveTo>
                      <a:pt x="159" y="222"/>
                    </a:moveTo>
                    <a:lnTo>
                      <a:pt x="654" y="222"/>
                    </a:lnTo>
                    <a:lnTo>
                      <a:pt x="813" y="0"/>
                    </a:lnTo>
                    <a:lnTo>
                      <a:pt x="0" y="0"/>
                    </a:lnTo>
                    <a:lnTo>
                      <a:pt x="159" y="222"/>
                    </a:lnTo>
                    <a:close/>
                  </a:path>
                </a:pathLst>
              </a:custGeom>
              <a:solidFill>
                <a:schemeClr val="tx2">
                  <a:lumMod val="60000"/>
                  <a:lumOff val="40000"/>
                </a:schemeClr>
              </a:solidFill>
              <a:ln>
                <a:noFill/>
              </a:ln>
              <a:effectLst/>
            </p:spPr>
            <p:txBody>
              <a:bodyPr/>
              <a:lstStyle/>
              <a:p>
                <a:pPr fontAlgn="auto">
                  <a:spcBef>
                    <a:spcPts val="0"/>
                  </a:spcBef>
                  <a:spcAft>
                    <a:spcPts val="0"/>
                  </a:spcAft>
                  <a:defRPr/>
                </a:pPr>
                <a:endParaRPr lang="en-US" dirty="0">
                  <a:latin typeface="Arial"/>
                  <a:ea typeface="+mn-ea"/>
                  <a:cs typeface="Arial"/>
                </a:endParaRPr>
              </a:p>
            </p:txBody>
          </p:sp>
          <p:sp>
            <p:nvSpPr>
              <p:cNvPr id="83003" name="Freeform 9"/>
              <p:cNvSpPr>
                <a:spLocks/>
              </p:cNvSpPr>
              <p:nvPr/>
            </p:nvSpPr>
            <p:spPr bwMode="auto">
              <a:xfrm>
                <a:off x="2508" y="1983"/>
                <a:ext cx="504" cy="174"/>
              </a:xfrm>
              <a:custGeom>
                <a:avLst/>
                <a:gdLst>
                  <a:gd name="T0" fmla="*/ 0 w 504"/>
                  <a:gd name="T1" fmla="*/ 3 h 174"/>
                  <a:gd name="T2" fmla="*/ 75 w 504"/>
                  <a:gd name="T3" fmla="*/ 99 h 174"/>
                  <a:gd name="T4" fmla="*/ 171 w 504"/>
                  <a:gd name="T5" fmla="*/ 159 h 174"/>
                  <a:gd name="T6" fmla="*/ 246 w 504"/>
                  <a:gd name="T7" fmla="*/ 174 h 174"/>
                  <a:gd name="T8" fmla="*/ 345 w 504"/>
                  <a:gd name="T9" fmla="*/ 144 h 174"/>
                  <a:gd name="T10" fmla="*/ 447 w 504"/>
                  <a:gd name="T11" fmla="*/ 69 h 174"/>
                  <a:gd name="T12" fmla="*/ 504 w 504"/>
                  <a:gd name="T13" fmla="*/ 0 h 174"/>
                  <a:gd name="T14" fmla="*/ 0 w 504"/>
                  <a:gd name="T15" fmla="*/ 3 h 174"/>
                  <a:gd name="T16" fmla="*/ 0 60000 65536"/>
                  <a:gd name="T17" fmla="*/ 0 60000 65536"/>
                  <a:gd name="T18" fmla="*/ 0 60000 65536"/>
                  <a:gd name="T19" fmla="*/ 0 60000 65536"/>
                  <a:gd name="T20" fmla="*/ 0 60000 65536"/>
                  <a:gd name="T21" fmla="*/ 0 60000 65536"/>
                  <a:gd name="T22" fmla="*/ 0 60000 65536"/>
                  <a:gd name="T23" fmla="*/ 0 60000 65536"/>
                  <a:gd name="T24" fmla="*/ 0 w 504"/>
                  <a:gd name="T25" fmla="*/ 0 h 174"/>
                  <a:gd name="T26" fmla="*/ 504 w 504"/>
                  <a:gd name="T27" fmla="*/ 174 h 17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4" h="174">
                    <a:moveTo>
                      <a:pt x="0" y="3"/>
                    </a:moveTo>
                    <a:lnTo>
                      <a:pt x="75" y="99"/>
                    </a:lnTo>
                    <a:lnTo>
                      <a:pt x="171" y="159"/>
                    </a:lnTo>
                    <a:lnTo>
                      <a:pt x="246" y="174"/>
                    </a:lnTo>
                    <a:lnTo>
                      <a:pt x="345" y="144"/>
                    </a:lnTo>
                    <a:lnTo>
                      <a:pt x="447" y="69"/>
                    </a:lnTo>
                    <a:lnTo>
                      <a:pt x="504" y="0"/>
                    </a:lnTo>
                    <a:lnTo>
                      <a:pt x="0" y="3"/>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93194" name="Freeform 10"/>
              <p:cNvSpPr>
                <a:spLocks/>
              </p:cNvSpPr>
              <p:nvPr/>
            </p:nvSpPr>
            <p:spPr bwMode="auto">
              <a:xfrm>
                <a:off x="2024" y="1069"/>
                <a:ext cx="1455" cy="1086"/>
              </a:xfrm>
              <a:custGeom>
                <a:avLst/>
                <a:gdLst>
                  <a:gd name="T0" fmla="*/ 0 w 1455"/>
                  <a:gd name="T1" fmla="*/ 0 h 1086"/>
                  <a:gd name="T2" fmla="*/ 110 w 1455"/>
                  <a:gd name="T3" fmla="*/ 311 h 1086"/>
                  <a:gd name="T4" fmla="*/ 264 w 1455"/>
                  <a:gd name="T5" fmla="*/ 619 h 1086"/>
                  <a:gd name="T6" fmla="*/ 362 w 1455"/>
                  <a:gd name="T7" fmla="*/ 779 h 1086"/>
                  <a:gd name="T8" fmla="*/ 472 w 1455"/>
                  <a:gd name="T9" fmla="*/ 917 h 1086"/>
                  <a:gd name="T10" fmla="*/ 568 w 1455"/>
                  <a:gd name="T11" fmla="*/ 1015 h 1086"/>
                  <a:gd name="T12" fmla="*/ 634 w 1455"/>
                  <a:gd name="T13" fmla="*/ 1061 h 1086"/>
                  <a:gd name="T14" fmla="*/ 730 w 1455"/>
                  <a:gd name="T15" fmla="*/ 1085 h 1086"/>
                  <a:gd name="T16" fmla="*/ 826 w 1455"/>
                  <a:gd name="T17" fmla="*/ 1055 h 1086"/>
                  <a:gd name="T18" fmla="*/ 914 w 1455"/>
                  <a:gd name="T19" fmla="*/ 993 h 1086"/>
                  <a:gd name="T20" fmla="*/ 982 w 1455"/>
                  <a:gd name="T21" fmla="*/ 917 h 1086"/>
                  <a:gd name="T22" fmla="*/ 1104 w 1455"/>
                  <a:gd name="T23" fmla="*/ 759 h 1086"/>
                  <a:gd name="T24" fmla="*/ 1214 w 1455"/>
                  <a:gd name="T25" fmla="*/ 587 h 1086"/>
                  <a:gd name="T26" fmla="*/ 1344 w 1455"/>
                  <a:gd name="T27" fmla="*/ 303 h 1086"/>
                  <a:gd name="T28" fmla="*/ 1455 w 1455"/>
                  <a:gd name="T29" fmla="*/ 0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55" h="1086">
                    <a:moveTo>
                      <a:pt x="0" y="0"/>
                    </a:moveTo>
                    <a:cubicBezTo>
                      <a:pt x="18" y="52"/>
                      <a:pt x="66" y="208"/>
                      <a:pt x="110" y="311"/>
                    </a:cubicBezTo>
                    <a:cubicBezTo>
                      <a:pt x="154" y="414"/>
                      <a:pt x="222" y="541"/>
                      <a:pt x="264" y="619"/>
                    </a:cubicBezTo>
                    <a:cubicBezTo>
                      <a:pt x="306" y="697"/>
                      <a:pt x="327" y="729"/>
                      <a:pt x="362" y="779"/>
                    </a:cubicBezTo>
                    <a:cubicBezTo>
                      <a:pt x="397" y="829"/>
                      <a:pt x="438" y="878"/>
                      <a:pt x="472" y="917"/>
                    </a:cubicBezTo>
                    <a:cubicBezTo>
                      <a:pt x="506" y="956"/>
                      <a:pt x="541" y="991"/>
                      <a:pt x="568" y="1015"/>
                    </a:cubicBezTo>
                    <a:cubicBezTo>
                      <a:pt x="595" y="1039"/>
                      <a:pt x="607" y="1049"/>
                      <a:pt x="634" y="1061"/>
                    </a:cubicBezTo>
                    <a:cubicBezTo>
                      <a:pt x="661" y="1073"/>
                      <a:pt x="698" y="1086"/>
                      <a:pt x="730" y="1085"/>
                    </a:cubicBezTo>
                    <a:cubicBezTo>
                      <a:pt x="762" y="1084"/>
                      <a:pt x="795" y="1070"/>
                      <a:pt x="826" y="1055"/>
                    </a:cubicBezTo>
                    <a:cubicBezTo>
                      <a:pt x="857" y="1040"/>
                      <a:pt x="888" y="1016"/>
                      <a:pt x="914" y="993"/>
                    </a:cubicBezTo>
                    <a:cubicBezTo>
                      <a:pt x="940" y="970"/>
                      <a:pt x="950" y="956"/>
                      <a:pt x="982" y="917"/>
                    </a:cubicBezTo>
                    <a:cubicBezTo>
                      <a:pt x="1014" y="878"/>
                      <a:pt x="1065" y="814"/>
                      <a:pt x="1104" y="759"/>
                    </a:cubicBezTo>
                    <a:cubicBezTo>
                      <a:pt x="1143" y="704"/>
                      <a:pt x="1174" y="663"/>
                      <a:pt x="1214" y="587"/>
                    </a:cubicBezTo>
                    <a:cubicBezTo>
                      <a:pt x="1254" y="511"/>
                      <a:pt x="1304" y="401"/>
                      <a:pt x="1344" y="303"/>
                    </a:cubicBezTo>
                    <a:cubicBezTo>
                      <a:pt x="1384" y="205"/>
                      <a:pt x="1432" y="63"/>
                      <a:pt x="1455" y="0"/>
                    </a:cubicBezTo>
                  </a:path>
                </a:pathLst>
              </a:custGeom>
              <a:noFill/>
              <a:ln w="76200" cmpd="sng">
                <a:solidFill>
                  <a:schemeClr val="tx2">
                    <a:lumMod val="50000"/>
                  </a:schemeClr>
                </a:solidFill>
                <a:round/>
                <a:headEnd/>
                <a:tailEnd/>
              </a:ln>
              <a:effectLst/>
            </p:spPr>
            <p:txBody>
              <a:bodyPr/>
              <a:lstStyle/>
              <a:p>
                <a:pPr fontAlgn="auto">
                  <a:spcBef>
                    <a:spcPts val="0"/>
                  </a:spcBef>
                  <a:spcAft>
                    <a:spcPts val="0"/>
                  </a:spcAft>
                  <a:defRPr/>
                </a:pPr>
                <a:endParaRPr lang="en-US" dirty="0">
                  <a:latin typeface="Arial"/>
                  <a:ea typeface="+mn-ea"/>
                  <a:cs typeface="Arial"/>
                </a:endParaRPr>
              </a:p>
            </p:txBody>
          </p:sp>
        </p:grpSp>
        <p:sp>
          <p:nvSpPr>
            <p:cNvPr id="82993" name="Rectangle 11"/>
            <p:cNvSpPr>
              <a:spLocks noChangeArrowheads="1"/>
            </p:cNvSpPr>
            <p:nvPr/>
          </p:nvSpPr>
          <p:spPr bwMode="auto">
            <a:xfrm>
              <a:off x="1986" y="1142"/>
              <a:ext cx="90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n-US" sz="1600" dirty="0"/>
                <a:t>Unacceptable</a:t>
              </a:r>
            </a:p>
          </p:txBody>
        </p:sp>
        <p:sp>
          <p:nvSpPr>
            <p:cNvPr id="82994" name="Rectangle 12"/>
            <p:cNvSpPr>
              <a:spLocks noChangeArrowheads="1"/>
            </p:cNvSpPr>
            <p:nvPr/>
          </p:nvSpPr>
          <p:spPr bwMode="auto">
            <a:xfrm>
              <a:off x="2245" y="1396"/>
              <a:ext cx="389"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n-US" sz="1600" dirty="0"/>
                <a:t>Poor</a:t>
              </a:r>
            </a:p>
          </p:txBody>
        </p:sp>
        <p:sp>
          <p:nvSpPr>
            <p:cNvPr id="82995" name="Rectangle 13"/>
            <p:cNvSpPr>
              <a:spLocks noChangeArrowheads="1"/>
            </p:cNvSpPr>
            <p:nvPr/>
          </p:nvSpPr>
          <p:spPr bwMode="auto">
            <a:xfrm>
              <a:off x="2223" y="1808"/>
              <a:ext cx="433"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n-US" sz="1600" dirty="0">
                  <a:solidFill>
                    <a:schemeClr val="bg1"/>
                  </a:solidFill>
                </a:rPr>
                <a:t>Good</a:t>
              </a:r>
            </a:p>
          </p:txBody>
        </p:sp>
        <p:sp>
          <p:nvSpPr>
            <p:cNvPr id="82996" name="Rectangle 14"/>
            <p:cNvSpPr>
              <a:spLocks noChangeArrowheads="1"/>
            </p:cNvSpPr>
            <p:nvPr/>
          </p:nvSpPr>
          <p:spPr bwMode="auto">
            <a:xfrm>
              <a:off x="2252" y="1968"/>
              <a:ext cx="375"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n-US" sz="1600" dirty="0">
                  <a:solidFill>
                    <a:schemeClr val="bg1"/>
                  </a:solidFill>
                </a:rPr>
                <a:t>Best</a:t>
              </a:r>
            </a:p>
          </p:txBody>
        </p:sp>
        <p:sp>
          <p:nvSpPr>
            <p:cNvPr id="82997" name="Rectangle 15"/>
            <p:cNvSpPr>
              <a:spLocks noChangeArrowheads="1"/>
            </p:cNvSpPr>
            <p:nvPr/>
          </p:nvSpPr>
          <p:spPr bwMode="auto">
            <a:xfrm>
              <a:off x="2264" y="1611"/>
              <a:ext cx="351"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n-US" sz="1600" dirty="0"/>
                <a:t>Fair</a:t>
              </a:r>
            </a:p>
          </p:txBody>
        </p:sp>
      </p:grpSp>
      <p:sp>
        <p:nvSpPr>
          <p:cNvPr id="93200" name="Rectangle 16"/>
          <p:cNvSpPr>
            <a:spLocks noGrp="1" noChangeArrowheads="1"/>
          </p:cNvSpPr>
          <p:nvPr>
            <p:ph type="title"/>
          </p:nvPr>
        </p:nvSpPr>
        <p:spPr>
          <a:xfrm>
            <a:off x="685800" y="533400"/>
            <a:ext cx="7772400" cy="709613"/>
          </a:xfrm>
        </p:spPr>
        <p:txBody>
          <a:bodyPr rtlCol="0">
            <a:normAutofit fontScale="90000"/>
          </a:bodyPr>
          <a:lstStyle/>
          <a:p>
            <a:pPr fontAlgn="auto">
              <a:spcAft>
                <a:spcPts val="0"/>
              </a:spcAft>
              <a:defRPr/>
            </a:pPr>
            <a:r>
              <a:rPr lang="en-AU" dirty="0">
                <a:ea typeface="+mj-ea"/>
              </a:rPr>
              <a:t>Quality Loss Function</a:t>
            </a:r>
          </a:p>
        </p:txBody>
      </p:sp>
      <p:grpSp>
        <p:nvGrpSpPr>
          <p:cNvPr id="93201" name="Group 17"/>
          <p:cNvGrpSpPr>
            <a:grpSpLocks/>
          </p:cNvGrpSpPr>
          <p:nvPr/>
        </p:nvGrpSpPr>
        <p:grpSpPr bwMode="auto">
          <a:xfrm>
            <a:off x="555625" y="1558925"/>
            <a:ext cx="1577975" cy="2039938"/>
            <a:chOff x="654" y="926"/>
            <a:chExt cx="994" cy="1285"/>
          </a:xfrm>
        </p:grpSpPr>
        <p:sp>
          <p:nvSpPr>
            <p:cNvPr id="82989" name="Text Box 18"/>
            <p:cNvSpPr txBox="1">
              <a:spLocks noChangeArrowheads="1"/>
            </p:cNvSpPr>
            <p:nvPr/>
          </p:nvSpPr>
          <p:spPr bwMode="auto">
            <a:xfrm>
              <a:off x="911" y="926"/>
              <a:ext cx="737"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r"/>
              <a:r>
                <a:rPr lang="en-AU" sz="1600" dirty="0">
                  <a:latin typeface="Arial" charset="0"/>
                </a:rPr>
                <a:t>High loss</a:t>
              </a:r>
            </a:p>
          </p:txBody>
        </p:sp>
        <p:sp>
          <p:nvSpPr>
            <p:cNvPr id="82990" name="Text Box 19"/>
            <p:cNvSpPr txBox="1">
              <a:spLocks noChangeArrowheads="1"/>
            </p:cNvSpPr>
            <p:nvPr/>
          </p:nvSpPr>
          <p:spPr bwMode="auto">
            <a:xfrm>
              <a:off x="654" y="1201"/>
              <a:ext cx="914" cy="7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spcBef>
                  <a:spcPct val="40000"/>
                </a:spcBef>
              </a:pPr>
              <a:r>
                <a:rPr lang="en-AU" sz="1600" dirty="0">
                  <a:latin typeface="Arial" charset="0"/>
                </a:rPr>
                <a:t>Loss (to producing organization, customer, and society)</a:t>
              </a:r>
            </a:p>
          </p:txBody>
        </p:sp>
        <p:sp>
          <p:nvSpPr>
            <p:cNvPr id="82991" name="Text Box 20"/>
            <p:cNvSpPr txBox="1">
              <a:spLocks noChangeArrowheads="1"/>
            </p:cNvSpPr>
            <p:nvPr/>
          </p:nvSpPr>
          <p:spPr bwMode="auto">
            <a:xfrm>
              <a:off x="1029" y="1998"/>
              <a:ext cx="619"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gn="r"/>
              <a:r>
                <a:rPr lang="en-AU" sz="1600" dirty="0">
                  <a:latin typeface="Arial" charset="0"/>
                </a:rPr>
                <a:t>Low loss</a:t>
              </a:r>
            </a:p>
          </p:txBody>
        </p:sp>
      </p:grpSp>
      <p:sp>
        <p:nvSpPr>
          <p:cNvPr id="93240" name="Text Box 56"/>
          <p:cNvSpPr txBox="1">
            <a:spLocks noChangeArrowheads="1"/>
          </p:cNvSpPr>
          <p:nvPr/>
        </p:nvSpPr>
        <p:spPr bwMode="auto">
          <a:xfrm>
            <a:off x="6983413" y="6156325"/>
            <a:ext cx="1108075" cy="31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AU" sz="1600" dirty="0">
                <a:latin typeface="Arial" charset="0"/>
              </a:rPr>
              <a:t>Figure </a:t>
            </a:r>
            <a:r>
              <a:rPr lang="en-AU" sz="1600" dirty="0">
                <a:solidFill>
                  <a:schemeClr val="tx2"/>
                </a:solidFill>
                <a:latin typeface="Arial" charset="0"/>
              </a:rPr>
              <a:t>6.5</a:t>
            </a:r>
          </a:p>
        </p:txBody>
      </p:sp>
      <p:grpSp>
        <p:nvGrpSpPr>
          <p:cNvPr id="2" name="Group 1"/>
          <p:cNvGrpSpPr>
            <a:grpSpLocks/>
          </p:cNvGrpSpPr>
          <p:nvPr/>
        </p:nvGrpSpPr>
        <p:grpSpPr bwMode="auto">
          <a:xfrm>
            <a:off x="923925" y="2243138"/>
            <a:ext cx="4627563" cy="4175125"/>
            <a:chOff x="923925" y="2243138"/>
            <a:chExt cx="4627563" cy="4175124"/>
          </a:xfrm>
        </p:grpSpPr>
        <p:grpSp>
          <p:nvGrpSpPr>
            <p:cNvPr id="82960" name="Group 21"/>
            <p:cNvGrpSpPr>
              <a:grpSpLocks/>
            </p:cNvGrpSpPr>
            <p:nvPr/>
          </p:nvGrpSpPr>
          <p:grpSpPr bwMode="auto">
            <a:xfrm>
              <a:off x="923925" y="2243138"/>
              <a:ext cx="4627563" cy="4175124"/>
              <a:chOff x="886" y="1357"/>
              <a:chExt cx="2915" cy="2630"/>
            </a:xfrm>
          </p:grpSpPr>
          <p:sp>
            <p:nvSpPr>
              <p:cNvPr id="82962" name="Text Box 22"/>
              <p:cNvSpPr txBox="1">
                <a:spLocks noChangeArrowheads="1"/>
              </p:cNvSpPr>
              <p:nvPr/>
            </p:nvSpPr>
            <p:spPr bwMode="auto">
              <a:xfrm>
                <a:off x="886" y="2870"/>
                <a:ext cx="7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600" dirty="0">
                    <a:latin typeface="Arial" charset="0"/>
                  </a:rPr>
                  <a:t>Frequency</a:t>
                </a:r>
              </a:p>
            </p:txBody>
          </p:sp>
          <p:grpSp>
            <p:nvGrpSpPr>
              <p:cNvPr id="82963" name="Group 23"/>
              <p:cNvGrpSpPr>
                <a:grpSpLocks/>
              </p:cNvGrpSpPr>
              <p:nvPr/>
            </p:nvGrpSpPr>
            <p:grpSpPr bwMode="auto">
              <a:xfrm>
                <a:off x="1641" y="1357"/>
                <a:ext cx="2160" cy="2630"/>
                <a:chOff x="1641" y="1357"/>
                <a:chExt cx="2160" cy="2630"/>
              </a:xfrm>
            </p:grpSpPr>
            <p:sp>
              <p:nvSpPr>
                <p:cNvPr id="82964" name="Rectangle 24"/>
                <p:cNvSpPr>
                  <a:spLocks noChangeArrowheads="1"/>
                </p:cNvSpPr>
                <p:nvPr/>
              </p:nvSpPr>
              <p:spPr bwMode="auto">
                <a:xfrm>
                  <a:off x="1641" y="2498"/>
                  <a:ext cx="2160" cy="962"/>
                </a:xfrm>
                <a:prstGeom prst="rect">
                  <a:avLst/>
                </a:prstGeom>
                <a:solidFill>
                  <a:srgbClr val="F7D7AC"/>
                </a:solidFill>
                <a:ln w="19050">
                  <a:solidFill>
                    <a:schemeClr val="tx1"/>
                  </a:solidFill>
                  <a:miter lim="800000"/>
                  <a:headEnd/>
                  <a:tailEnd/>
                </a:ln>
              </p:spPr>
              <p:txBody>
                <a:bodyPr wrap="none" anchor="ctr"/>
                <a:lstStyle/>
                <a:p>
                  <a:endParaRPr lang="en-US" dirty="0"/>
                </a:p>
              </p:txBody>
            </p:sp>
            <p:sp>
              <p:nvSpPr>
                <p:cNvPr id="82965" name="Freeform 25"/>
                <p:cNvSpPr>
                  <a:spLocks/>
                </p:cNvSpPr>
                <p:nvPr/>
              </p:nvSpPr>
              <p:spPr bwMode="auto">
                <a:xfrm>
                  <a:off x="2535" y="2061"/>
                  <a:ext cx="426" cy="966"/>
                </a:xfrm>
                <a:custGeom>
                  <a:avLst/>
                  <a:gdLst>
                    <a:gd name="T0" fmla="*/ 0 w 426"/>
                    <a:gd name="T1" fmla="*/ 0 h 966"/>
                    <a:gd name="T2" fmla="*/ 0 w 426"/>
                    <a:gd name="T3" fmla="*/ 954 h 966"/>
                    <a:gd name="T4" fmla="*/ 108 w 426"/>
                    <a:gd name="T5" fmla="*/ 822 h 966"/>
                    <a:gd name="T6" fmla="*/ 177 w 426"/>
                    <a:gd name="T7" fmla="*/ 753 h 966"/>
                    <a:gd name="T8" fmla="*/ 219 w 426"/>
                    <a:gd name="T9" fmla="*/ 756 h 966"/>
                    <a:gd name="T10" fmla="*/ 309 w 426"/>
                    <a:gd name="T11" fmla="*/ 804 h 966"/>
                    <a:gd name="T12" fmla="*/ 363 w 426"/>
                    <a:gd name="T13" fmla="*/ 882 h 966"/>
                    <a:gd name="T14" fmla="*/ 426 w 426"/>
                    <a:gd name="T15" fmla="*/ 966 h 966"/>
                    <a:gd name="T16" fmla="*/ 423 w 426"/>
                    <a:gd name="T17" fmla="*/ 14 h 966"/>
                    <a:gd name="T18" fmla="*/ 392 w 426"/>
                    <a:gd name="T19" fmla="*/ 42 h 966"/>
                    <a:gd name="T20" fmla="*/ 357 w 426"/>
                    <a:gd name="T21" fmla="*/ 65 h 966"/>
                    <a:gd name="T22" fmla="*/ 324 w 426"/>
                    <a:gd name="T23" fmla="*/ 86 h 966"/>
                    <a:gd name="T24" fmla="*/ 285 w 426"/>
                    <a:gd name="T25" fmla="*/ 104 h 966"/>
                    <a:gd name="T26" fmla="*/ 246 w 426"/>
                    <a:gd name="T27" fmla="*/ 114 h 966"/>
                    <a:gd name="T28" fmla="*/ 206 w 426"/>
                    <a:gd name="T29" fmla="*/ 116 h 966"/>
                    <a:gd name="T30" fmla="*/ 174 w 426"/>
                    <a:gd name="T31" fmla="*/ 111 h 966"/>
                    <a:gd name="T32" fmla="*/ 146 w 426"/>
                    <a:gd name="T33" fmla="*/ 105 h 966"/>
                    <a:gd name="T34" fmla="*/ 113 w 426"/>
                    <a:gd name="T35" fmla="*/ 93 h 966"/>
                    <a:gd name="T36" fmla="*/ 81 w 426"/>
                    <a:gd name="T37" fmla="*/ 74 h 966"/>
                    <a:gd name="T38" fmla="*/ 41 w 426"/>
                    <a:gd name="T39" fmla="*/ 41 h 966"/>
                    <a:gd name="T40" fmla="*/ 0 w 426"/>
                    <a:gd name="T41" fmla="*/ 0 h 96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6"/>
                    <a:gd name="T64" fmla="*/ 0 h 966"/>
                    <a:gd name="T65" fmla="*/ 426 w 426"/>
                    <a:gd name="T66" fmla="*/ 966 h 96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6" h="966">
                      <a:moveTo>
                        <a:pt x="0" y="0"/>
                      </a:moveTo>
                      <a:lnTo>
                        <a:pt x="0" y="954"/>
                      </a:lnTo>
                      <a:lnTo>
                        <a:pt x="108" y="822"/>
                      </a:lnTo>
                      <a:lnTo>
                        <a:pt x="177" y="753"/>
                      </a:lnTo>
                      <a:lnTo>
                        <a:pt x="219" y="756"/>
                      </a:lnTo>
                      <a:lnTo>
                        <a:pt x="309" y="804"/>
                      </a:lnTo>
                      <a:lnTo>
                        <a:pt x="363" y="882"/>
                      </a:lnTo>
                      <a:lnTo>
                        <a:pt x="426" y="966"/>
                      </a:lnTo>
                      <a:lnTo>
                        <a:pt x="423" y="14"/>
                      </a:lnTo>
                      <a:lnTo>
                        <a:pt x="392" y="42"/>
                      </a:lnTo>
                      <a:lnTo>
                        <a:pt x="357" y="65"/>
                      </a:lnTo>
                      <a:lnTo>
                        <a:pt x="324" y="86"/>
                      </a:lnTo>
                      <a:lnTo>
                        <a:pt x="285" y="104"/>
                      </a:lnTo>
                      <a:lnTo>
                        <a:pt x="246" y="114"/>
                      </a:lnTo>
                      <a:lnTo>
                        <a:pt x="206" y="116"/>
                      </a:lnTo>
                      <a:lnTo>
                        <a:pt x="174" y="111"/>
                      </a:lnTo>
                      <a:lnTo>
                        <a:pt x="146" y="105"/>
                      </a:lnTo>
                      <a:lnTo>
                        <a:pt x="113" y="93"/>
                      </a:lnTo>
                      <a:lnTo>
                        <a:pt x="81" y="74"/>
                      </a:lnTo>
                      <a:lnTo>
                        <a:pt x="41" y="41"/>
                      </a:lnTo>
                      <a:lnTo>
                        <a:pt x="0" y="0"/>
                      </a:lnTo>
                      <a:close/>
                    </a:path>
                  </a:pathLst>
                </a:custGeom>
                <a:solidFill>
                  <a:srgbClr val="BDD6A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82966" name="Line 26"/>
                <p:cNvSpPr>
                  <a:spLocks noChangeShapeType="1"/>
                </p:cNvSpPr>
                <p:nvPr/>
              </p:nvSpPr>
              <p:spPr bwMode="auto">
                <a:xfrm>
                  <a:off x="3385" y="1357"/>
                  <a:ext cx="0" cy="1386"/>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67" name="Line 27"/>
                <p:cNvSpPr>
                  <a:spLocks noChangeShapeType="1"/>
                </p:cNvSpPr>
                <p:nvPr/>
              </p:nvSpPr>
              <p:spPr bwMode="auto">
                <a:xfrm>
                  <a:off x="2124" y="1359"/>
                  <a:ext cx="0" cy="1386"/>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68" name="Line 28"/>
                <p:cNvSpPr>
                  <a:spLocks noChangeShapeType="1"/>
                </p:cNvSpPr>
                <p:nvPr/>
              </p:nvSpPr>
              <p:spPr bwMode="auto">
                <a:xfrm>
                  <a:off x="2330"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69" name="Line 29"/>
                <p:cNvSpPr>
                  <a:spLocks noChangeShapeType="1"/>
                </p:cNvSpPr>
                <p:nvPr/>
              </p:nvSpPr>
              <p:spPr bwMode="auto">
                <a:xfrm>
                  <a:off x="2534"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0" name="Line 30"/>
                <p:cNvSpPr>
                  <a:spLocks noChangeShapeType="1"/>
                </p:cNvSpPr>
                <p:nvPr/>
              </p:nvSpPr>
              <p:spPr bwMode="auto">
                <a:xfrm>
                  <a:off x="2123"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1" name="Line 31"/>
                <p:cNvSpPr>
                  <a:spLocks noChangeShapeType="1"/>
                </p:cNvSpPr>
                <p:nvPr/>
              </p:nvSpPr>
              <p:spPr bwMode="auto">
                <a:xfrm>
                  <a:off x="2750"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2" name="Line 32"/>
                <p:cNvSpPr>
                  <a:spLocks noChangeShapeType="1"/>
                </p:cNvSpPr>
                <p:nvPr/>
              </p:nvSpPr>
              <p:spPr bwMode="auto">
                <a:xfrm>
                  <a:off x="2963"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3" name="Line 33"/>
                <p:cNvSpPr>
                  <a:spLocks noChangeShapeType="1"/>
                </p:cNvSpPr>
                <p:nvPr/>
              </p:nvSpPr>
              <p:spPr bwMode="auto">
                <a:xfrm>
                  <a:off x="3170"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4" name="Line 34"/>
                <p:cNvSpPr>
                  <a:spLocks noChangeShapeType="1"/>
                </p:cNvSpPr>
                <p:nvPr/>
              </p:nvSpPr>
              <p:spPr bwMode="auto">
                <a:xfrm>
                  <a:off x="3383" y="2734"/>
                  <a:ext cx="0" cy="712"/>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82975" name="Text Box 35"/>
                <p:cNvSpPr txBox="1">
                  <a:spLocks noChangeArrowheads="1"/>
                </p:cNvSpPr>
                <p:nvPr/>
              </p:nvSpPr>
              <p:spPr bwMode="auto">
                <a:xfrm>
                  <a:off x="1870" y="3590"/>
                  <a:ext cx="468"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600" dirty="0">
                      <a:latin typeface="Arial" charset="0"/>
                    </a:rPr>
                    <a:t>Lower</a:t>
                  </a:r>
                </a:p>
              </p:txBody>
            </p:sp>
            <p:sp>
              <p:nvSpPr>
                <p:cNvPr id="82976" name="Text Box 36"/>
                <p:cNvSpPr txBox="1">
                  <a:spLocks noChangeArrowheads="1"/>
                </p:cNvSpPr>
                <p:nvPr/>
              </p:nvSpPr>
              <p:spPr bwMode="auto">
                <a:xfrm>
                  <a:off x="2486" y="3590"/>
                  <a:ext cx="476"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600" dirty="0">
                      <a:latin typeface="Arial" charset="0"/>
                    </a:rPr>
                    <a:t>Target</a:t>
                  </a:r>
                </a:p>
              </p:txBody>
            </p:sp>
            <p:sp>
              <p:nvSpPr>
                <p:cNvPr id="82977" name="Text Box 37"/>
                <p:cNvSpPr txBox="1">
                  <a:spLocks noChangeArrowheads="1"/>
                </p:cNvSpPr>
                <p:nvPr/>
              </p:nvSpPr>
              <p:spPr bwMode="auto">
                <a:xfrm>
                  <a:off x="3134" y="3590"/>
                  <a:ext cx="468"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600" dirty="0">
                      <a:latin typeface="Arial" charset="0"/>
                    </a:rPr>
                    <a:t>Upper</a:t>
                  </a:r>
                </a:p>
              </p:txBody>
            </p:sp>
            <p:sp>
              <p:nvSpPr>
                <p:cNvPr id="82978" name="Text Box 38"/>
                <p:cNvSpPr txBox="1">
                  <a:spLocks noChangeArrowheads="1"/>
                </p:cNvSpPr>
                <p:nvPr/>
              </p:nvSpPr>
              <p:spPr bwMode="auto">
                <a:xfrm>
                  <a:off x="2294" y="3774"/>
                  <a:ext cx="849"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600" dirty="0">
                      <a:latin typeface="Arial" charset="0"/>
                    </a:rPr>
                    <a:t>Specification</a:t>
                  </a:r>
                </a:p>
              </p:txBody>
            </p:sp>
            <p:sp>
              <p:nvSpPr>
                <p:cNvPr id="82979" name="Line 39"/>
                <p:cNvSpPr>
                  <a:spLocks noChangeShapeType="1"/>
                </p:cNvSpPr>
                <p:nvPr/>
              </p:nvSpPr>
              <p:spPr bwMode="auto">
                <a:xfrm>
                  <a:off x="3192" y="3880"/>
                  <a:ext cx="176" cy="0"/>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a:lstStyle/>
                <a:p>
                  <a:endParaRPr lang="en-US" dirty="0"/>
                </a:p>
              </p:txBody>
            </p:sp>
            <p:sp>
              <p:nvSpPr>
                <p:cNvPr id="82980" name="Line 40"/>
                <p:cNvSpPr>
                  <a:spLocks noChangeShapeType="1"/>
                </p:cNvSpPr>
                <p:nvPr/>
              </p:nvSpPr>
              <p:spPr bwMode="auto">
                <a:xfrm flipH="1">
                  <a:off x="2144" y="3880"/>
                  <a:ext cx="176" cy="0"/>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a:lstStyle/>
                <a:p>
                  <a:endParaRPr lang="en-US" dirty="0"/>
                </a:p>
              </p:txBody>
            </p:sp>
            <p:sp>
              <p:nvSpPr>
                <p:cNvPr id="82981" name="Line 41"/>
                <p:cNvSpPr>
                  <a:spLocks noChangeShapeType="1"/>
                </p:cNvSpPr>
                <p:nvPr/>
              </p:nvSpPr>
              <p:spPr bwMode="auto">
                <a:xfrm flipV="1">
                  <a:off x="2120" y="3456"/>
                  <a:ext cx="0" cy="168"/>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a:lstStyle/>
                <a:p>
                  <a:endParaRPr lang="en-US" dirty="0"/>
                </a:p>
              </p:txBody>
            </p:sp>
            <p:sp>
              <p:nvSpPr>
                <p:cNvPr id="82982" name="Line 42"/>
                <p:cNvSpPr>
                  <a:spLocks noChangeShapeType="1"/>
                </p:cNvSpPr>
                <p:nvPr/>
              </p:nvSpPr>
              <p:spPr bwMode="auto">
                <a:xfrm flipV="1">
                  <a:off x="2750" y="3456"/>
                  <a:ext cx="0" cy="168"/>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a:lstStyle/>
                <a:p>
                  <a:endParaRPr lang="en-US" dirty="0"/>
                </a:p>
              </p:txBody>
            </p:sp>
            <p:sp>
              <p:nvSpPr>
                <p:cNvPr id="82983" name="Line 43"/>
                <p:cNvSpPr>
                  <a:spLocks noChangeShapeType="1"/>
                </p:cNvSpPr>
                <p:nvPr/>
              </p:nvSpPr>
              <p:spPr bwMode="auto">
                <a:xfrm flipV="1">
                  <a:off x="3384" y="3456"/>
                  <a:ext cx="0" cy="168"/>
                </a:xfrm>
                <a:prstGeom prst="line">
                  <a:avLst/>
                </a:prstGeom>
                <a:noFill/>
                <a:ln w="38100">
                  <a:solidFill>
                    <a:schemeClr val="tx1"/>
                  </a:solidFill>
                  <a:round/>
                  <a:headEnd/>
                  <a:tailEnd type="triangle" w="med" len="sm"/>
                </a:ln>
                <a:extLst>
                  <a:ext uri="{909E8E84-426E-40dd-AFC4-6F175D3DCCD1}">
                    <a14:hiddenFill xmlns:a14="http://schemas.microsoft.com/office/drawing/2010/main" xmlns="">
                      <a:noFill/>
                    </a14:hiddenFill>
                  </a:ext>
                </a:extLst>
              </p:spPr>
              <p:txBody>
                <a:bodyPr/>
                <a:lstStyle/>
                <a:p>
                  <a:endParaRPr lang="en-US" dirty="0"/>
                </a:p>
              </p:txBody>
            </p:sp>
            <p:grpSp>
              <p:nvGrpSpPr>
                <p:cNvPr id="82984" name="Group 44"/>
                <p:cNvGrpSpPr>
                  <a:grpSpLocks/>
                </p:cNvGrpSpPr>
                <p:nvPr/>
              </p:nvGrpSpPr>
              <p:grpSpPr bwMode="auto">
                <a:xfrm>
                  <a:off x="2130" y="2818"/>
                  <a:ext cx="1254" cy="626"/>
                  <a:chOff x="2130" y="2818"/>
                  <a:chExt cx="1254" cy="626"/>
                </a:xfrm>
              </p:grpSpPr>
              <p:sp>
                <p:nvSpPr>
                  <p:cNvPr id="82985" name="Freeform 45"/>
                  <p:cNvSpPr>
                    <a:spLocks/>
                  </p:cNvSpPr>
                  <p:nvPr/>
                </p:nvSpPr>
                <p:spPr bwMode="auto">
                  <a:xfrm>
                    <a:off x="2130" y="3018"/>
                    <a:ext cx="1236" cy="426"/>
                  </a:xfrm>
                  <a:custGeom>
                    <a:avLst/>
                    <a:gdLst>
                      <a:gd name="T0" fmla="*/ 0 w 1236"/>
                      <a:gd name="T1" fmla="*/ 417 h 426"/>
                      <a:gd name="T2" fmla="*/ 30 w 1236"/>
                      <a:gd name="T3" fmla="*/ 207 h 426"/>
                      <a:gd name="T4" fmla="*/ 54 w 1236"/>
                      <a:gd name="T5" fmla="*/ 60 h 426"/>
                      <a:gd name="T6" fmla="*/ 81 w 1236"/>
                      <a:gd name="T7" fmla="*/ 24 h 426"/>
                      <a:gd name="T8" fmla="*/ 120 w 1236"/>
                      <a:gd name="T9" fmla="*/ 0 h 426"/>
                      <a:gd name="T10" fmla="*/ 1119 w 1236"/>
                      <a:gd name="T11" fmla="*/ 3 h 426"/>
                      <a:gd name="T12" fmla="*/ 1155 w 1236"/>
                      <a:gd name="T13" fmla="*/ 18 h 426"/>
                      <a:gd name="T14" fmla="*/ 1185 w 1236"/>
                      <a:gd name="T15" fmla="*/ 63 h 426"/>
                      <a:gd name="T16" fmla="*/ 1209 w 1236"/>
                      <a:gd name="T17" fmla="*/ 183 h 426"/>
                      <a:gd name="T18" fmla="*/ 1236 w 1236"/>
                      <a:gd name="T19" fmla="*/ 426 h 4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6"/>
                      <a:gd name="T31" fmla="*/ 0 h 426"/>
                      <a:gd name="T32" fmla="*/ 1236 w 1236"/>
                      <a:gd name="T33" fmla="*/ 426 h 4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6" h="426">
                        <a:moveTo>
                          <a:pt x="0" y="417"/>
                        </a:moveTo>
                        <a:lnTo>
                          <a:pt x="30" y="207"/>
                        </a:lnTo>
                        <a:lnTo>
                          <a:pt x="54" y="60"/>
                        </a:lnTo>
                        <a:lnTo>
                          <a:pt x="81" y="24"/>
                        </a:lnTo>
                        <a:lnTo>
                          <a:pt x="120" y="0"/>
                        </a:lnTo>
                        <a:lnTo>
                          <a:pt x="1119" y="3"/>
                        </a:lnTo>
                        <a:lnTo>
                          <a:pt x="1155" y="18"/>
                        </a:lnTo>
                        <a:lnTo>
                          <a:pt x="1185" y="63"/>
                        </a:lnTo>
                        <a:lnTo>
                          <a:pt x="1209" y="183"/>
                        </a:lnTo>
                        <a:lnTo>
                          <a:pt x="1236" y="426"/>
                        </a:lnTo>
                      </a:path>
                    </a:pathLst>
                  </a:custGeom>
                  <a:noFill/>
                  <a:ln w="76200" cmpd="sng">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sp>
                <p:nvSpPr>
                  <p:cNvPr id="82986" name="Freeform 46"/>
                  <p:cNvSpPr>
                    <a:spLocks/>
                  </p:cNvSpPr>
                  <p:nvPr/>
                </p:nvSpPr>
                <p:spPr bwMode="auto">
                  <a:xfrm>
                    <a:off x="2133" y="2818"/>
                    <a:ext cx="1251" cy="620"/>
                  </a:xfrm>
                  <a:custGeom>
                    <a:avLst/>
                    <a:gdLst>
                      <a:gd name="T0" fmla="*/ 0 w 1251"/>
                      <a:gd name="T1" fmla="*/ 611 h 620"/>
                      <a:gd name="T2" fmla="*/ 90 w 1251"/>
                      <a:gd name="T3" fmla="*/ 596 h 620"/>
                      <a:gd name="T4" fmla="*/ 162 w 1251"/>
                      <a:gd name="T5" fmla="*/ 545 h 620"/>
                      <a:gd name="T6" fmla="*/ 261 w 1251"/>
                      <a:gd name="T7" fmla="*/ 428 h 620"/>
                      <a:gd name="T8" fmla="*/ 330 w 1251"/>
                      <a:gd name="T9" fmla="*/ 332 h 620"/>
                      <a:gd name="T10" fmla="*/ 435 w 1251"/>
                      <a:gd name="T11" fmla="*/ 155 h 620"/>
                      <a:gd name="T12" fmla="*/ 528 w 1251"/>
                      <a:gd name="T13" fmla="*/ 47 h 620"/>
                      <a:gd name="T14" fmla="*/ 612 w 1251"/>
                      <a:gd name="T15" fmla="*/ 2 h 620"/>
                      <a:gd name="T16" fmla="*/ 699 w 1251"/>
                      <a:gd name="T17" fmla="*/ 35 h 620"/>
                      <a:gd name="T18" fmla="*/ 792 w 1251"/>
                      <a:gd name="T19" fmla="*/ 155 h 620"/>
                      <a:gd name="T20" fmla="*/ 882 w 1251"/>
                      <a:gd name="T21" fmla="*/ 308 h 620"/>
                      <a:gd name="T22" fmla="*/ 969 w 1251"/>
                      <a:gd name="T23" fmla="*/ 422 h 620"/>
                      <a:gd name="T24" fmla="*/ 1074 w 1251"/>
                      <a:gd name="T25" fmla="*/ 542 h 620"/>
                      <a:gd name="T26" fmla="*/ 1152 w 1251"/>
                      <a:gd name="T27" fmla="*/ 590 h 620"/>
                      <a:gd name="T28" fmla="*/ 1251 w 1251"/>
                      <a:gd name="T29" fmla="*/ 620 h 6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51"/>
                      <a:gd name="T46" fmla="*/ 0 h 620"/>
                      <a:gd name="T47" fmla="*/ 1251 w 1251"/>
                      <a:gd name="T48" fmla="*/ 620 h 62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51" h="620">
                        <a:moveTo>
                          <a:pt x="0" y="611"/>
                        </a:moveTo>
                        <a:cubicBezTo>
                          <a:pt x="31" y="609"/>
                          <a:pt x="63" y="607"/>
                          <a:pt x="90" y="596"/>
                        </a:cubicBezTo>
                        <a:cubicBezTo>
                          <a:pt x="117" y="585"/>
                          <a:pt x="133" y="573"/>
                          <a:pt x="162" y="545"/>
                        </a:cubicBezTo>
                        <a:cubicBezTo>
                          <a:pt x="191" y="517"/>
                          <a:pt x="233" y="464"/>
                          <a:pt x="261" y="428"/>
                        </a:cubicBezTo>
                        <a:cubicBezTo>
                          <a:pt x="289" y="392"/>
                          <a:pt x="301" y="377"/>
                          <a:pt x="330" y="332"/>
                        </a:cubicBezTo>
                        <a:cubicBezTo>
                          <a:pt x="359" y="287"/>
                          <a:pt x="402" y="202"/>
                          <a:pt x="435" y="155"/>
                        </a:cubicBezTo>
                        <a:cubicBezTo>
                          <a:pt x="468" y="108"/>
                          <a:pt x="499" y="72"/>
                          <a:pt x="528" y="47"/>
                        </a:cubicBezTo>
                        <a:cubicBezTo>
                          <a:pt x="557" y="22"/>
                          <a:pt x="584" y="4"/>
                          <a:pt x="612" y="2"/>
                        </a:cubicBezTo>
                        <a:cubicBezTo>
                          <a:pt x="640" y="0"/>
                          <a:pt x="669" y="10"/>
                          <a:pt x="699" y="35"/>
                        </a:cubicBezTo>
                        <a:cubicBezTo>
                          <a:pt x="729" y="60"/>
                          <a:pt x="762" y="110"/>
                          <a:pt x="792" y="155"/>
                        </a:cubicBezTo>
                        <a:cubicBezTo>
                          <a:pt x="822" y="200"/>
                          <a:pt x="853" y="264"/>
                          <a:pt x="882" y="308"/>
                        </a:cubicBezTo>
                        <a:cubicBezTo>
                          <a:pt x="911" y="352"/>
                          <a:pt x="937" y="383"/>
                          <a:pt x="969" y="422"/>
                        </a:cubicBezTo>
                        <a:cubicBezTo>
                          <a:pt x="1001" y="461"/>
                          <a:pt x="1044" y="514"/>
                          <a:pt x="1074" y="542"/>
                        </a:cubicBezTo>
                        <a:cubicBezTo>
                          <a:pt x="1104" y="570"/>
                          <a:pt x="1123" y="577"/>
                          <a:pt x="1152" y="590"/>
                        </a:cubicBezTo>
                        <a:cubicBezTo>
                          <a:pt x="1181" y="603"/>
                          <a:pt x="1231" y="614"/>
                          <a:pt x="1251" y="620"/>
                        </a:cubicBezTo>
                      </a:path>
                    </a:pathLst>
                  </a:custGeom>
                  <a:noFill/>
                  <a:ln w="76200" cmpd="sng">
                    <a:solidFill>
                      <a:srgbClr val="BF092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grpSp>
          </p:grpSp>
        </p:grpSp>
        <p:sp>
          <p:nvSpPr>
            <p:cNvPr id="82961" name="Line 31"/>
            <p:cNvSpPr>
              <a:spLocks noChangeShapeType="1"/>
            </p:cNvSpPr>
            <p:nvPr/>
          </p:nvSpPr>
          <p:spPr bwMode="auto">
            <a:xfrm>
              <a:off x="3883026" y="3524250"/>
              <a:ext cx="0" cy="113030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p>
          </p:txBody>
        </p:sp>
      </p:grpSp>
      <p:grpSp>
        <p:nvGrpSpPr>
          <p:cNvPr id="93231" name="Group 47"/>
          <p:cNvGrpSpPr>
            <a:grpSpLocks/>
          </p:cNvGrpSpPr>
          <p:nvPr/>
        </p:nvGrpSpPr>
        <p:grpSpPr bwMode="auto">
          <a:xfrm>
            <a:off x="4298950" y="2159003"/>
            <a:ext cx="4035425" cy="1201739"/>
            <a:chOff x="2708" y="2104"/>
            <a:chExt cx="2542" cy="757"/>
          </a:xfrm>
        </p:grpSpPr>
        <p:sp>
          <p:nvSpPr>
            <p:cNvPr id="82958" name="Line 48"/>
            <p:cNvSpPr>
              <a:spLocks noChangeShapeType="1"/>
            </p:cNvSpPr>
            <p:nvPr/>
          </p:nvSpPr>
          <p:spPr bwMode="auto">
            <a:xfrm flipH="1">
              <a:off x="2708" y="2216"/>
              <a:ext cx="1068" cy="645"/>
            </a:xfrm>
            <a:prstGeom prst="line">
              <a:avLst/>
            </a:prstGeom>
            <a:noFill/>
            <a:ln w="57150">
              <a:solidFill>
                <a:schemeClr val="tx1"/>
              </a:solidFill>
              <a:round/>
              <a:headEnd/>
              <a:tailEnd type="triangle" w="med" len="lg"/>
            </a:ln>
            <a:extLst>
              <a:ext uri="{909E8E84-426E-40dd-AFC4-6F175D3DCCD1}">
                <a14:hiddenFill xmlns:a14="http://schemas.microsoft.com/office/drawing/2010/main" xmlns="">
                  <a:noFill/>
                </a14:hiddenFill>
              </a:ext>
            </a:extLst>
          </p:spPr>
          <p:txBody>
            <a:bodyPr/>
            <a:lstStyle/>
            <a:p>
              <a:endParaRPr lang="en-US" dirty="0"/>
            </a:p>
          </p:txBody>
        </p:sp>
        <p:sp>
          <p:nvSpPr>
            <p:cNvPr id="82959" name="Text Box 49"/>
            <p:cNvSpPr txBox="1">
              <a:spLocks noChangeArrowheads="1"/>
            </p:cNvSpPr>
            <p:nvPr/>
          </p:nvSpPr>
          <p:spPr bwMode="auto">
            <a:xfrm>
              <a:off x="3742" y="2104"/>
              <a:ext cx="1508" cy="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AU" sz="1600" dirty="0">
                  <a:latin typeface="Arial" charset="0"/>
                </a:rPr>
                <a:t>Target-oriented quality yields more product in the "best</a:t>
              </a:r>
              <a:r>
                <a:rPr lang="en-AU" sz="1600" dirty="0">
                  <a:latin typeface="Arial" charset="0"/>
                  <a:ea typeface="MS PGothic" charset="0"/>
                  <a:cs typeface="MS PGothic" charset="0"/>
                </a:rPr>
                <a:t>" </a:t>
              </a:r>
              <a:r>
                <a:rPr lang="en-AU" sz="1600" dirty="0">
                  <a:latin typeface="Arial" charset="0"/>
                </a:rPr>
                <a:t>category</a:t>
              </a:r>
            </a:p>
          </p:txBody>
        </p:sp>
      </p:grpSp>
      <p:grpSp>
        <p:nvGrpSpPr>
          <p:cNvPr id="93234" name="Group 50"/>
          <p:cNvGrpSpPr>
            <a:grpSpLocks/>
          </p:cNvGrpSpPr>
          <p:nvPr/>
        </p:nvGrpSpPr>
        <p:grpSpPr bwMode="auto">
          <a:xfrm>
            <a:off x="4051300" y="3598862"/>
            <a:ext cx="4308475" cy="963613"/>
            <a:chOff x="2552" y="2616"/>
            <a:chExt cx="2714" cy="607"/>
          </a:xfrm>
        </p:grpSpPr>
        <p:sp>
          <p:nvSpPr>
            <p:cNvPr id="82956" name="Line 51"/>
            <p:cNvSpPr>
              <a:spLocks noChangeShapeType="1"/>
            </p:cNvSpPr>
            <p:nvPr/>
          </p:nvSpPr>
          <p:spPr bwMode="auto">
            <a:xfrm flipH="1">
              <a:off x="2552" y="2736"/>
              <a:ext cx="1216" cy="487"/>
            </a:xfrm>
            <a:prstGeom prst="line">
              <a:avLst/>
            </a:prstGeom>
            <a:noFill/>
            <a:ln w="57150">
              <a:solidFill>
                <a:schemeClr val="tx1"/>
              </a:solidFill>
              <a:round/>
              <a:headEnd/>
              <a:tailEnd type="triangle" w="med" len="lg"/>
            </a:ln>
            <a:extLst>
              <a:ext uri="{909E8E84-426E-40dd-AFC4-6F175D3DCCD1}">
                <a14:hiddenFill xmlns:a14="http://schemas.microsoft.com/office/drawing/2010/main" xmlns="">
                  <a:noFill/>
                </a14:hiddenFill>
              </a:ext>
            </a:extLst>
          </p:spPr>
          <p:txBody>
            <a:bodyPr/>
            <a:lstStyle/>
            <a:p>
              <a:endParaRPr lang="en-US" dirty="0"/>
            </a:p>
          </p:txBody>
        </p:sp>
        <p:sp>
          <p:nvSpPr>
            <p:cNvPr id="82957" name="Text Box 52"/>
            <p:cNvSpPr txBox="1">
              <a:spLocks noChangeArrowheads="1"/>
            </p:cNvSpPr>
            <p:nvPr/>
          </p:nvSpPr>
          <p:spPr bwMode="auto">
            <a:xfrm>
              <a:off x="3742" y="2616"/>
              <a:ext cx="1524" cy="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AU" sz="1600" dirty="0">
                  <a:latin typeface="Arial" charset="0"/>
                </a:rPr>
                <a:t>Target-oriented quality brings product toward the target value</a:t>
              </a:r>
            </a:p>
          </p:txBody>
        </p:sp>
      </p:grpSp>
      <p:grpSp>
        <p:nvGrpSpPr>
          <p:cNvPr id="93237" name="Group 53"/>
          <p:cNvGrpSpPr>
            <a:grpSpLocks/>
          </p:cNvGrpSpPr>
          <p:nvPr/>
        </p:nvGrpSpPr>
        <p:grpSpPr bwMode="auto">
          <a:xfrm>
            <a:off x="4787900" y="4916488"/>
            <a:ext cx="3651250" cy="974725"/>
            <a:chOff x="3016" y="3097"/>
            <a:chExt cx="2300" cy="614"/>
          </a:xfrm>
        </p:grpSpPr>
        <p:sp>
          <p:nvSpPr>
            <p:cNvPr id="82954" name="Line 54"/>
            <p:cNvSpPr>
              <a:spLocks noChangeShapeType="1"/>
            </p:cNvSpPr>
            <p:nvPr/>
          </p:nvSpPr>
          <p:spPr bwMode="auto">
            <a:xfrm flipH="1" flipV="1">
              <a:off x="3016" y="3152"/>
              <a:ext cx="760" cy="56"/>
            </a:xfrm>
            <a:prstGeom prst="line">
              <a:avLst/>
            </a:prstGeom>
            <a:noFill/>
            <a:ln w="57150">
              <a:solidFill>
                <a:schemeClr val="tx1"/>
              </a:solidFill>
              <a:round/>
              <a:headEnd/>
              <a:tailEnd type="triangle" w="med" len="lg"/>
            </a:ln>
            <a:extLst>
              <a:ext uri="{909E8E84-426E-40dd-AFC4-6F175D3DCCD1}">
                <a14:hiddenFill xmlns:a14="http://schemas.microsoft.com/office/drawing/2010/main" xmlns="">
                  <a:noFill/>
                </a14:hiddenFill>
              </a:ext>
            </a:extLst>
          </p:spPr>
          <p:txBody>
            <a:bodyPr/>
            <a:lstStyle/>
            <a:p>
              <a:endParaRPr lang="en-US" dirty="0"/>
            </a:p>
          </p:txBody>
        </p:sp>
        <p:sp>
          <p:nvSpPr>
            <p:cNvPr id="82955" name="Text Box 55"/>
            <p:cNvSpPr txBox="1">
              <a:spLocks noChangeArrowheads="1"/>
            </p:cNvSpPr>
            <p:nvPr/>
          </p:nvSpPr>
          <p:spPr bwMode="auto">
            <a:xfrm>
              <a:off x="3742" y="3097"/>
              <a:ext cx="1574" cy="6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a:lnSpc>
                  <a:spcPct val="90000"/>
                </a:lnSpc>
              </a:pPr>
              <a:r>
                <a:rPr lang="en-AU" sz="1600" dirty="0">
                  <a:latin typeface="Arial" charset="0"/>
                </a:rPr>
                <a:t>Conformance-oriented quality keeps products within 3 standard deviations</a:t>
              </a:r>
            </a:p>
          </p:txBody>
        </p:sp>
      </p:grpSp>
    </p:spTree>
    <p:extLst>
      <p:ext uri="{BB962C8B-B14F-4D97-AF65-F5344CB8AC3E}">
        <p14:creationId xmlns:p14="http://schemas.microsoft.com/office/powerpoint/2010/main" val="3647308346"/>
      </p:ext>
    </p:extLst>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1000"/>
                                  </p:stCondLst>
                                  <p:childTnLst>
                                    <p:set>
                                      <p:cBhvr>
                                        <p:cTn id="6" dur="1" fill="hold">
                                          <p:stCondLst>
                                            <p:cond delay="0"/>
                                          </p:stCondLst>
                                        </p:cTn>
                                        <p:tgtEl>
                                          <p:spTgt spid="93186"/>
                                        </p:tgtEl>
                                        <p:attrNameLst>
                                          <p:attrName>style.visibility</p:attrName>
                                        </p:attrNameLst>
                                      </p:cBhvr>
                                      <p:to>
                                        <p:strVal val="visible"/>
                                      </p:to>
                                    </p:set>
                                    <p:animEffect transition="in" filter="wipe(down)">
                                      <p:cBhvr>
                                        <p:cTn id="7" dur="1000"/>
                                        <p:tgtEl>
                                          <p:spTgt spid="93186"/>
                                        </p:tgtEl>
                                      </p:cBhvr>
                                    </p:animEffect>
                                  </p:childTnLst>
                                </p:cTn>
                              </p:par>
                            </p:childTnLst>
                          </p:cTn>
                        </p:par>
                        <p:par>
                          <p:cTn id="8" fill="hold" nodeType="afterGroup">
                            <p:stCondLst>
                              <p:cond delay="2000"/>
                            </p:stCondLst>
                            <p:childTnLst>
                              <p:par>
                                <p:cTn id="9" presetID="18" presetClass="entr" presetSubtype="6" fill="hold" nodeType="afterEffect">
                                  <p:stCondLst>
                                    <p:cond delay="0"/>
                                  </p:stCondLst>
                                  <p:childTnLst>
                                    <p:set>
                                      <p:cBhvr>
                                        <p:cTn id="10" dur="1" fill="hold">
                                          <p:stCondLst>
                                            <p:cond delay="0"/>
                                          </p:stCondLst>
                                        </p:cTn>
                                        <p:tgtEl>
                                          <p:spTgt spid="93201"/>
                                        </p:tgtEl>
                                        <p:attrNameLst>
                                          <p:attrName>style.visibility</p:attrName>
                                        </p:attrNameLst>
                                      </p:cBhvr>
                                      <p:to>
                                        <p:strVal val="visible"/>
                                      </p:to>
                                    </p:set>
                                    <p:animEffect transition="in" filter="strips(downRight)">
                                      <p:cBhvr>
                                        <p:cTn id="11" dur="1000"/>
                                        <p:tgtEl>
                                          <p:spTgt spid="9320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up)">
                                      <p:cBhvr>
                                        <p:cTn id="16" dur="1000"/>
                                        <p:tgtEl>
                                          <p:spTgt spid="2"/>
                                        </p:tgtEl>
                                      </p:cBhvr>
                                    </p:animEffect>
                                  </p:childTnLst>
                                </p:cTn>
                              </p:par>
                            </p:childTnLst>
                          </p:cTn>
                        </p:par>
                        <p:par>
                          <p:cTn id="17" fill="hold" nodeType="withGroup">
                            <p:stCondLst>
                              <p:cond delay="1000"/>
                            </p:stCondLst>
                            <p:childTnLst>
                              <p:par>
                                <p:cTn id="18" presetID="22" presetClass="entr" presetSubtype="2" fill="hold" nodeType="afterEffect">
                                  <p:stCondLst>
                                    <p:cond delay="3000"/>
                                  </p:stCondLst>
                                  <p:childTnLst>
                                    <p:set>
                                      <p:cBhvr>
                                        <p:cTn id="19" dur="1" fill="hold">
                                          <p:stCondLst>
                                            <p:cond delay="0"/>
                                          </p:stCondLst>
                                        </p:cTn>
                                        <p:tgtEl>
                                          <p:spTgt spid="93231"/>
                                        </p:tgtEl>
                                        <p:attrNameLst>
                                          <p:attrName>style.visibility</p:attrName>
                                        </p:attrNameLst>
                                      </p:cBhvr>
                                      <p:to>
                                        <p:strVal val="visible"/>
                                      </p:to>
                                    </p:set>
                                    <p:animEffect transition="in" filter="wipe(right)">
                                      <p:cBhvr>
                                        <p:cTn id="20" dur="1000"/>
                                        <p:tgtEl>
                                          <p:spTgt spid="93231"/>
                                        </p:tgtEl>
                                      </p:cBhvr>
                                    </p:animEffect>
                                  </p:childTnLst>
                                </p:cTn>
                              </p:par>
                            </p:childTnLst>
                          </p:cTn>
                        </p:par>
                        <p:par>
                          <p:cTn id="21" fill="hold" nodeType="withGroup">
                            <p:stCondLst>
                              <p:cond delay="5000"/>
                            </p:stCondLst>
                            <p:childTnLst>
                              <p:par>
                                <p:cTn id="22" presetID="22" presetClass="entr" presetSubtype="2" fill="hold" nodeType="afterEffect">
                                  <p:stCondLst>
                                    <p:cond delay="1000"/>
                                  </p:stCondLst>
                                  <p:childTnLst>
                                    <p:set>
                                      <p:cBhvr>
                                        <p:cTn id="23" dur="1" fill="hold">
                                          <p:stCondLst>
                                            <p:cond delay="0"/>
                                          </p:stCondLst>
                                        </p:cTn>
                                        <p:tgtEl>
                                          <p:spTgt spid="93234"/>
                                        </p:tgtEl>
                                        <p:attrNameLst>
                                          <p:attrName>style.visibility</p:attrName>
                                        </p:attrNameLst>
                                      </p:cBhvr>
                                      <p:to>
                                        <p:strVal val="visible"/>
                                      </p:to>
                                    </p:set>
                                    <p:animEffect transition="in" filter="wipe(right)">
                                      <p:cBhvr>
                                        <p:cTn id="24" dur="1000"/>
                                        <p:tgtEl>
                                          <p:spTgt spid="93234"/>
                                        </p:tgtEl>
                                      </p:cBhvr>
                                    </p:animEffect>
                                  </p:childTnLst>
                                </p:cTn>
                              </p:par>
                            </p:childTnLst>
                          </p:cTn>
                        </p:par>
                        <p:par>
                          <p:cTn id="25" fill="hold" nodeType="withGroup">
                            <p:stCondLst>
                              <p:cond delay="7000"/>
                            </p:stCondLst>
                            <p:childTnLst>
                              <p:par>
                                <p:cTn id="26" presetID="22" presetClass="entr" presetSubtype="2" fill="hold" nodeType="afterEffect">
                                  <p:stCondLst>
                                    <p:cond delay="1000"/>
                                  </p:stCondLst>
                                  <p:childTnLst>
                                    <p:set>
                                      <p:cBhvr>
                                        <p:cTn id="27" dur="1" fill="hold">
                                          <p:stCondLst>
                                            <p:cond delay="0"/>
                                          </p:stCondLst>
                                        </p:cTn>
                                        <p:tgtEl>
                                          <p:spTgt spid="93237"/>
                                        </p:tgtEl>
                                        <p:attrNameLst>
                                          <p:attrName>style.visibility</p:attrName>
                                        </p:attrNameLst>
                                      </p:cBhvr>
                                      <p:to>
                                        <p:strVal val="visible"/>
                                      </p:to>
                                    </p:set>
                                    <p:animEffect transition="in" filter="wipe(right)">
                                      <p:cBhvr>
                                        <p:cTn id="28" dur="1000"/>
                                        <p:tgtEl>
                                          <p:spTgt spid="93237"/>
                                        </p:tgtEl>
                                      </p:cBhvr>
                                    </p:animEffect>
                                  </p:childTnLst>
                                </p:cTn>
                              </p:par>
                            </p:childTnLst>
                          </p:cTn>
                        </p:par>
                        <p:par>
                          <p:cTn id="29" fill="hold" nodeType="afterGroup">
                            <p:stCondLst>
                              <p:cond delay="9000"/>
                            </p:stCondLst>
                            <p:childTnLst>
                              <p:par>
                                <p:cTn id="30" presetID="22" presetClass="entr" presetSubtype="8" fill="hold" grpId="0" nodeType="afterEffect">
                                  <p:stCondLst>
                                    <p:cond delay="0"/>
                                  </p:stCondLst>
                                  <p:childTnLst>
                                    <p:set>
                                      <p:cBhvr>
                                        <p:cTn id="31" dur="1" fill="hold">
                                          <p:stCondLst>
                                            <p:cond delay="0"/>
                                          </p:stCondLst>
                                        </p:cTn>
                                        <p:tgtEl>
                                          <p:spTgt spid="93240"/>
                                        </p:tgtEl>
                                        <p:attrNameLst>
                                          <p:attrName>style.visibility</p:attrName>
                                        </p:attrNameLst>
                                      </p:cBhvr>
                                      <p:to>
                                        <p:strVal val="visible"/>
                                      </p:to>
                                    </p:set>
                                    <p:animEffect transition="in" filter="wipe(left)">
                                      <p:cBhvr>
                                        <p:cTn id="32" dur="1000"/>
                                        <p:tgtEl>
                                          <p:spTgt spid="932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4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685800" y="482600"/>
            <a:ext cx="7772400" cy="825500"/>
          </a:xfrm>
        </p:spPr>
        <p:txBody>
          <a:bodyPr/>
          <a:lstStyle/>
          <a:p>
            <a:r>
              <a:rPr lang="en-US" dirty="0">
                <a:latin typeface="Arial" charset="0"/>
                <a:cs typeface="Arial" charset="0"/>
              </a:rPr>
              <a:t>TQM Tools</a:t>
            </a:r>
          </a:p>
        </p:txBody>
      </p:sp>
      <p:sp>
        <p:nvSpPr>
          <p:cNvPr id="94211" name="Rectangle 3"/>
          <p:cNvSpPr>
            <a:spLocks noChangeArrowheads="1"/>
          </p:cNvSpPr>
          <p:nvPr/>
        </p:nvSpPr>
        <p:spPr bwMode="auto">
          <a:xfrm>
            <a:off x="1412875" y="1681163"/>
            <a:ext cx="5891213" cy="384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444500" indent="-444500">
              <a:lnSpc>
                <a:spcPct val="90000"/>
              </a:lnSpc>
              <a:spcAft>
                <a:spcPts val="1200"/>
              </a:spcAft>
              <a:buClr>
                <a:srgbClr val="BF0922"/>
              </a:buClr>
              <a:buSzPct val="60000"/>
              <a:buFont typeface="Lucida Grande" charset="0"/>
              <a:buChar char="►"/>
            </a:pPr>
            <a:r>
              <a:rPr lang="en-US" sz="3200" dirty="0"/>
              <a:t>Tools for </a:t>
            </a:r>
            <a:r>
              <a:rPr lang="en-US" sz="3200" dirty="0">
                <a:solidFill>
                  <a:srgbClr val="FF0000"/>
                </a:solidFill>
              </a:rPr>
              <a:t>Generating Ideas</a:t>
            </a:r>
          </a:p>
          <a:p>
            <a:pPr marL="1079500" lvl="1" indent="-368300">
              <a:lnSpc>
                <a:spcPct val="90000"/>
              </a:lnSpc>
              <a:spcAft>
                <a:spcPts val="1200"/>
              </a:spcAft>
              <a:buClr>
                <a:srgbClr val="BF0922"/>
              </a:buClr>
              <a:buSzPct val="60000"/>
              <a:buFont typeface="Lucida Grande" charset="0"/>
              <a:buChar char="►"/>
            </a:pPr>
            <a:r>
              <a:rPr lang="en-US" sz="2800" dirty="0"/>
              <a:t>Check Sheet</a:t>
            </a:r>
          </a:p>
          <a:p>
            <a:pPr marL="1079500" lvl="1" indent="-368300">
              <a:lnSpc>
                <a:spcPct val="90000"/>
              </a:lnSpc>
              <a:spcAft>
                <a:spcPts val="1200"/>
              </a:spcAft>
              <a:buClr>
                <a:srgbClr val="BF0922"/>
              </a:buClr>
              <a:buSzPct val="60000"/>
              <a:buFont typeface="Lucida Grande" charset="0"/>
              <a:buChar char="►"/>
            </a:pPr>
            <a:r>
              <a:rPr lang="en-US" sz="2800" dirty="0"/>
              <a:t>Scatter Diagram</a:t>
            </a:r>
          </a:p>
          <a:p>
            <a:pPr marL="1079500" lvl="1" indent="-368300">
              <a:lnSpc>
                <a:spcPct val="90000"/>
              </a:lnSpc>
              <a:spcAft>
                <a:spcPts val="1200"/>
              </a:spcAft>
              <a:buClr>
                <a:srgbClr val="BF0922"/>
              </a:buClr>
              <a:buSzPct val="60000"/>
              <a:buFont typeface="Lucida Grande" charset="0"/>
              <a:buChar char="►"/>
            </a:pPr>
            <a:r>
              <a:rPr lang="en-US" sz="2800" dirty="0"/>
              <a:t>Cause-and-Effect Diagram</a:t>
            </a:r>
            <a:endParaRPr lang="en-US" sz="3200" dirty="0"/>
          </a:p>
          <a:p>
            <a:pPr marL="444500" indent="-444500">
              <a:lnSpc>
                <a:spcPct val="90000"/>
              </a:lnSpc>
              <a:spcAft>
                <a:spcPts val="1200"/>
              </a:spcAft>
              <a:buClr>
                <a:srgbClr val="BF0922"/>
              </a:buClr>
              <a:buSzPct val="60000"/>
              <a:buFont typeface="Lucida Grande" charset="0"/>
              <a:buChar char="►"/>
            </a:pPr>
            <a:r>
              <a:rPr lang="en-US" sz="3200" dirty="0"/>
              <a:t>Tools to </a:t>
            </a:r>
            <a:r>
              <a:rPr lang="en-US" sz="3200" dirty="0">
                <a:solidFill>
                  <a:srgbClr val="FF0000"/>
                </a:solidFill>
              </a:rPr>
              <a:t>Organize the Data</a:t>
            </a:r>
          </a:p>
          <a:p>
            <a:pPr marL="1079500" lvl="1" indent="-368300">
              <a:lnSpc>
                <a:spcPct val="90000"/>
              </a:lnSpc>
              <a:spcAft>
                <a:spcPts val="1200"/>
              </a:spcAft>
              <a:buClr>
                <a:srgbClr val="BF0922"/>
              </a:buClr>
              <a:buSzPct val="60000"/>
              <a:buFont typeface="Lucida Grande" charset="0"/>
              <a:buChar char="►"/>
            </a:pPr>
            <a:r>
              <a:rPr lang="en-US" sz="2800" dirty="0"/>
              <a:t>Pareto Chart</a:t>
            </a:r>
          </a:p>
          <a:p>
            <a:pPr marL="1079500" lvl="1" indent="-368300">
              <a:lnSpc>
                <a:spcPct val="90000"/>
              </a:lnSpc>
              <a:spcAft>
                <a:spcPts val="1200"/>
              </a:spcAft>
              <a:buClr>
                <a:srgbClr val="BF0922"/>
              </a:buClr>
              <a:buSzPct val="60000"/>
              <a:buFont typeface="Lucida Grande" charset="0"/>
              <a:buChar char="►"/>
            </a:pPr>
            <a:r>
              <a:rPr lang="en-US" sz="2800" dirty="0"/>
              <a:t>Flowchart (Process Diagram)</a:t>
            </a:r>
            <a:endParaRPr lang="en-US" sz="3200" dirty="0"/>
          </a:p>
        </p:txBody>
      </p:sp>
    </p:spTree>
    <p:extLst>
      <p:ext uri="{BB962C8B-B14F-4D97-AF65-F5344CB8AC3E}">
        <p14:creationId xmlns:p14="http://schemas.microsoft.com/office/powerpoint/2010/main" val="21437593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4211"/>
                                        </p:tgtEl>
                                        <p:attrNameLst>
                                          <p:attrName>style.visibility</p:attrName>
                                        </p:attrNameLst>
                                      </p:cBhvr>
                                      <p:to>
                                        <p:strVal val="visible"/>
                                      </p:to>
                                    </p:set>
                                    <p:animEffect transition="in" filter="strips(downRight)">
                                      <p:cBhvr>
                                        <p:cTn id="7" dur="1000"/>
                                        <p:tgtEl>
                                          <p:spTgt spid="94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685800" y="482600"/>
            <a:ext cx="7772400" cy="825500"/>
          </a:xfrm>
        </p:spPr>
        <p:txBody>
          <a:bodyPr/>
          <a:lstStyle/>
          <a:p>
            <a:r>
              <a:rPr lang="en-US" dirty="0">
                <a:latin typeface="Arial" charset="0"/>
                <a:cs typeface="Arial" charset="0"/>
              </a:rPr>
              <a:t>TQM Tools</a:t>
            </a:r>
          </a:p>
        </p:txBody>
      </p:sp>
      <p:sp>
        <p:nvSpPr>
          <p:cNvPr id="143363" name="Rectangle 3"/>
          <p:cNvSpPr>
            <a:spLocks noChangeArrowheads="1"/>
          </p:cNvSpPr>
          <p:nvPr/>
        </p:nvSpPr>
        <p:spPr bwMode="auto">
          <a:xfrm>
            <a:off x="1158875" y="1617663"/>
            <a:ext cx="6391275" cy="162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444500" indent="-444500">
              <a:lnSpc>
                <a:spcPct val="90000"/>
              </a:lnSpc>
              <a:spcAft>
                <a:spcPts val="1200"/>
              </a:spcAft>
              <a:buClr>
                <a:srgbClr val="BF0922"/>
              </a:buClr>
              <a:buSzPct val="60000"/>
              <a:buFont typeface="Lucida Grande" charset="0"/>
              <a:buChar char="►"/>
            </a:pPr>
            <a:r>
              <a:rPr lang="en-US" sz="3200" dirty="0"/>
              <a:t>Tools for </a:t>
            </a:r>
            <a:r>
              <a:rPr lang="en-US" sz="3200" dirty="0">
                <a:solidFill>
                  <a:srgbClr val="FF0000"/>
                </a:solidFill>
              </a:rPr>
              <a:t>Identifying Problems</a:t>
            </a:r>
          </a:p>
          <a:p>
            <a:pPr marL="1079500" lvl="1" indent="-368300">
              <a:lnSpc>
                <a:spcPct val="90000"/>
              </a:lnSpc>
              <a:spcAft>
                <a:spcPts val="1200"/>
              </a:spcAft>
              <a:buClr>
                <a:srgbClr val="BF0922"/>
              </a:buClr>
              <a:buSzPct val="60000"/>
              <a:buFont typeface="Lucida Grande" charset="0"/>
              <a:buChar char="►"/>
            </a:pPr>
            <a:r>
              <a:rPr lang="en-US" sz="2800" dirty="0"/>
              <a:t>Histogram</a:t>
            </a:r>
          </a:p>
          <a:p>
            <a:pPr marL="1079500" lvl="1" indent="-368300">
              <a:lnSpc>
                <a:spcPct val="90000"/>
              </a:lnSpc>
              <a:spcAft>
                <a:spcPts val="1200"/>
              </a:spcAft>
              <a:buClr>
                <a:srgbClr val="BF0922"/>
              </a:buClr>
              <a:buSzPct val="60000"/>
              <a:buFont typeface="Lucida Grande" charset="0"/>
              <a:buChar char="►"/>
            </a:pPr>
            <a:r>
              <a:rPr lang="en-US" sz="2800" dirty="0"/>
              <a:t>Statistical Process Control Chart</a:t>
            </a:r>
            <a:endParaRPr lang="en-US" sz="3200" dirty="0"/>
          </a:p>
        </p:txBody>
      </p:sp>
    </p:spTree>
    <p:extLst>
      <p:ext uri="{BB962C8B-B14F-4D97-AF65-F5344CB8AC3E}">
        <p14:creationId xmlns:p14="http://schemas.microsoft.com/office/powerpoint/2010/main" val="16946231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3363"/>
                                        </p:tgtEl>
                                        <p:attrNameLst>
                                          <p:attrName>style.visibility</p:attrName>
                                        </p:attrNameLst>
                                      </p:cBhvr>
                                      <p:to>
                                        <p:strVal val="visible"/>
                                      </p:to>
                                    </p:set>
                                    <p:animEffect transition="in" filter="strips(downRight)">
                                      <p:cBhvr>
                                        <p:cTn id="7" dur="1000"/>
                                        <p:tgtEl>
                                          <p:spTgt spid="143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76" name="Rectangle 20"/>
          <p:cNvSpPr>
            <a:spLocks noChangeArrowheads="1"/>
          </p:cNvSpPr>
          <p:nvPr/>
        </p:nvSpPr>
        <p:spPr bwMode="auto">
          <a:xfrm>
            <a:off x="1201738" y="2706688"/>
            <a:ext cx="6711950" cy="2414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nSpc>
                <a:spcPct val="170000"/>
              </a:lnSpc>
              <a:tabLst>
                <a:tab pos="571500" algn="ctr"/>
                <a:tab pos="1714500" algn="ctr"/>
                <a:tab pos="2387600" algn="ctr"/>
                <a:tab pos="3048000" algn="ctr"/>
                <a:tab pos="3721100" algn="ctr"/>
                <a:tab pos="4102100" algn="ctr"/>
                <a:tab pos="4381500" algn="ctr"/>
                <a:tab pos="5054600" algn="ctr"/>
                <a:tab pos="5715000" algn="ctr"/>
                <a:tab pos="6388100" algn="ctr"/>
              </a:tabLst>
            </a:pPr>
            <a:r>
              <a:rPr lang="en-US" dirty="0"/>
              <a:t>						Hour</a:t>
            </a:r>
          </a:p>
          <a:p>
            <a:pPr>
              <a:lnSpc>
                <a:spcPct val="170000"/>
              </a:lnSpc>
              <a:tabLst>
                <a:tab pos="571500" algn="ctr"/>
                <a:tab pos="1714500" algn="ctr"/>
                <a:tab pos="2387600" algn="ctr"/>
                <a:tab pos="3048000" algn="ctr"/>
                <a:tab pos="3721100" algn="ctr"/>
                <a:tab pos="4102100" algn="ctr"/>
                <a:tab pos="4381500" algn="ctr"/>
                <a:tab pos="5054600" algn="ctr"/>
                <a:tab pos="5715000" algn="ctr"/>
                <a:tab pos="6388100" algn="ctr"/>
              </a:tabLst>
            </a:pPr>
            <a:r>
              <a:rPr lang="en-US" dirty="0"/>
              <a:t>	Defect	1	2	3	4		5	6	7	8</a:t>
            </a:r>
          </a:p>
          <a:p>
            <a:pPr>
              <a:lnSpc>
                <a:spcPct val="170000"/>
              </a:lnSpc>
              <a:tabLst>
                <a:tab pos="571500" algn="ctr"/>
                <a:tab pos="1714500" algn="ctr"/>
                <a:tab pos="2387600" algn="ctr"/>
                <a:tab pos="3048000" algn="ctr"/>
                <a:tab pos="3721100" algn="ctr"/>
                <a:tab pos="4102100" algn="ctr"/>
                <a:tab pos="4381500" algn="ctr"/>
                <a:tab pos="5054600" algn="ctr"/>
                <a:tab pos="5715000" algn="ctr"/>
                <a:tab pos="6388100" algn="ctr"/>
              </a:tabLst>
            </a:pPr>
            <a:r>
              <a:rPr lang="en-US" dirty="0"/>
              <a:t>	A		</a:t>
            </a:r>
          </a:p>
          <a:p>
            <a:pPr>
              <a:lnSpc>
                <a:spcPct val="170000"/>
              </a:lnSpc>
              <a:tabLst>
                <a:tab pos="571500" algn="ctr"/>
                <a:tab pos="1714500" algn="ctr"/>
                <a:tab pos="2387600" algn="ctr"/>
                <a:tab pos="3048000" algn="ctr"/>
                <a:tab pos="3721100" algn="ctr"/>
                <a:tab pos="4102100" algn="ctr"/>
                <a:tab pos="4381500" algn="ctr"/>
                <a:tab pos="5054600" algn="ctr"/>
                <a:tab pos="5715000" algn="ctr"/>
                <a:tab pos="6388100" algn="ctr"/>
              </a:tabLst>
            </a:pPr>
            <a:r>
              <a:rPr lang="en-US" dirty="0"/>
              <a:t>	B		</a:t>
            </a:r>
          </a:p>
          <a:p>
            <a:pPr>
              <a:lnSpc>
                <a:spcPct val="170000"/>
              </a:lnSpc>
              <a:tabLst>
                <a:tab pos="571500" algn="ctr"/>
                <a:tab pos="1714500" algn="ctr"/>
                <a:tab pos="2387600" algn="ctr"/>
                <a:tab pos="3048000" algn="ctr"/>
                <a:tab pos="3721100" algn="ctr"/>
                <a:tab pos="4102100" algn="ctr"/>
                <a:tab pos="4381500" algn="ctr"/>
                <a:tab pos="5054600" algn="ctr"/>
                <a:tab pos="5715000" algn="ctr"/>
                <a:tab pos="6388100" algn="ctr"/>
              </a:tabLst>
            </a:pPr>
            <a:r>
              <a:rPr lang="en-US" dirty="0"/>
              <a:t>	C		</a:t>
            </a:r>
          </a:p>
        </p:txBody>
      </p:sp>
      <p:grpSp>
        <p:nvGrpSpPr>
          <p:cNvPr id="96258" name="Group 2"/>
          <p:cNvGrpSpPr>
            <a:grpSpLocks/>
          </p:cNvGrpSpPr>
          <p:nvPr/>
        </p:nvGrpSpPr>
        <p:grpSpPr bwMode="auto">
          <a:xfrm>
            <a:off x="1219200" y="2857500"/>
            <a:ext cx="6794500" cy="2336800"/>
            <a:chOff x="768" y="1736"/>
            <a:chExt cx="4280" cy="1472"/>
          </a:xfrm>
        </p:grpSpPr>
        <p:grpSp>
          <p:nvGrpSpPr>
            <p:cNvPr id="88111" name="Group 3"/>
            <p:cNvGrpSpPr>
              <a:grpSpLocks/>
            </p:cNvGrpSpPr>
            <p:nvPr/>
          </p:nvGrpSpPr>
          <p:grpSpPr bwMode="auto">
            <a:xfrm>
              <a:off x="776" y="1736"/>
              <a:ext cx="4272" cy="1472"/>
              <a:chOff x="776" y="1736"/>
              <a:chExt cx="4272" cy="1600"/>
            </a:xfrm>
          </p:grpSpPr>
          <p:sp>
            <p:nvSpPr>
              <p:cNvPr id="88115" name="Rectangle 4"/>
              <p:cNvSpPr>
                <a:spLocks noChangeArrowheads="1"/>
              </p:cNvSpPr>
              <p:nvPr/>
            </p:nvSpPr>
            <p:spPr bwMode="auto">
              <a:xfrm>
                <a:off x="1688" y="1736"/>
                <a:ext cx="3360" cy="272"/>
              </a:xfrm>
              <a:prstGeom prst="rect">
                <a:avLst/>
              </a:prstGeom>
              <a:noFill/>
              <a:ln w="38100">
                <a:solidFill>
                  <a:srgbClr val="24BDB2"/>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88116" name="Rectangle 5"/>
              <p:cNvSpPr>
                <a:spLocks noChangeArrowheads="1"/>
              </p:cNvSpPr>
              <p:nvPr/>
            </p:nvSpPr>
            <p:spPr bwMode="auto">
              <a:xfrm>
                <a:off x="776" y="2008"/>
                <a:ext cx="4272" cy="1328"/>
              </a:xfrm>
              <a:prstGeom prst="rect">
                <a:avLst/>
              </a:prstGeom>
              <a:noFill/>
              <a:ln w="38100">
                <a:solidFill>
                  <a:srgbClr val="24BDB2"/>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88117" name="Line 6"/>
              <p:cNvSpPr>
                <a:spLocks noChangeShapeType="1"/>
              </p:cNvSpPr>
              <p:nvPr/>
            </p:nvSpPr>
            <p:spPr bwMode="auto">
              <a:xfrm>
                <a:off x="168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18" name="Line 7"/>
              <p:cNvSpPr>
                <a:spLocks noChangeShapeType="1"/>
              </p:cNvSpPr>
              <p:nvPr/>
            </p:nvSpPr>
            <p:spPr bwMode="auto">
              <a:xfrm>
                <a:off x="210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19" name="Line 8"/>
              <p:cNvSpPr>
                <a:spLocks noChangeShapeType="1"/>
              </p:cNvSpPr>
              <p:nvPr/>
            </p:nvSpPr>
            <p:spPr bwMode="auto">
              <a:xfrm>
                <a:off x="252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20" name="Line 9"/>
              <p:cNvSpPr>
                <a:spLocks noChangeShapeType="1"/>
              </p:cNvSpPr>
              <p:nvPr/>
            </p:nvSpPr>
            <p:spPr bwMode="auto">
              <a:xfrm>
                <a:off x="294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21" name="Line 10"/>
              <p:cNvSpPr>
                <a:spLocks noChangeShapeType="1"/>
              </p:cNvSpPr>
              <p:nvPr/>
            </p:nvSpPr>
            <p:spPr bwMode="auto">
              <a:xfrm>
                <a:off x="336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22" name="Line 11"/>
              <p:cNvSpPr>
                <a:spLocks noChangeShapeType="1"/>
              </p:cNvSpPr>
              <p:nvPr/>
            </p:nvSpPr>
            <p:spPr bwMode="auto">
              <a:xfrm>
                <a:off x="378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23" name="Line 12"/>
              <p:cNvSpPr>
                <a:spLocks noChangeShapeType="1"/>
              </p:cNvSpPr>
              <p:nvPr/>
            </p:nvSpPr>
            <p:spPr bwMode="auto">
              <a:xfrm>
                <a:off x="420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24" name="Line 13"/>
              <p:cNvSpPr>
                <a:spLocks noChangeShapeType="1"/>
              </p:cNvSpPr>
              <p:nvPr/>
            </p:nvSpPr>
            <p:spPr bwMode="auto">
              <a:xfrm>
                <a:off x="4628" y="2008"/>
                <a:ext cx="0" cy="132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88112" name="Line 14"/>
            <p:cNvSpPr>
              <a:spLocks noChangeShapeType="1"/>
            </p:cNvSpPr>
            <p:nvPr/>
          </p:nvSpPr>
          <p:spPr bwMode="auto">
            <a:xfrm>
              <a:off x="768" y="2304"/>
              <a:ext cx="4272" cy="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13" name="Line 15"/>
            <p:cNvSpPr>
              <a:spLocks noChangeShapeType="1"/>
            </p:cNvSpPr>
            <p:nvPr/>
          </p:nvSpPr>
          <p:spPr bwMode="auto">
            <a:xfrm>
              <a:off x="768" y="2592"/>
              <a:ext cx="4272" cy="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8114" name="Line 16"/>
            <p:cNvSpPr>
              <a:spLocks noChangeShapeType="1"/>
            </p:cNvSpPr>
            <p:nvPr/>
          </p:nvSpPr>
          <p:spPr bwMode="auto">
            <a:xfrm>
              <a:off x="768" y="2888"/>
              <a:ext cx="4272" cy="0"/>
            </a:xfrm>
            <a:prstGeom prst="line">
              <a:avLst/>
            </a:prstGeom>
            <a:noFill/>
            <a:ln w="38100">
              <a:solidFill>
                <a:srgbClr val="24BDB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96279" name="Rectangle 23"/>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96280" name="Rectangle 24"/>
          <p:cNvSpPr>
            <a:spLocks noChangeArrowheads="1"/>
          </p:cNvSpPr>
          <p:nvPr/>
        </p:nvSpPr>
        <p:spPr bwMode="auto">
          <a:xfrm>
            <a:off x="746125" y="1576388"/>
            <a:ext cx="6183313" cy="874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(a)	</a:t>
            </a:r>
            <a:r>
              <a:rPr lang="en-US" sz="2800" i="1" dirty="0"/>
              <a:t>Check Sheet</a:t>
            </a:r>
            <a:r>
              <a:rPr lang="en-US" sz="2800" dirty="0"/>
              <a:t>: An organized </a:t>
            </a:r>
            <a:r>
              <a:rPr lang="en-US" sz="2800" dirty="0">
                <a:solidFill>
                  <a:srgbClr val="FF0000"/>
                </a:solidFill>
              </a:rPr>
              <a:t>method of recording data</a:t>
            </a:r>
          </a:p>
        </p:txBody>
      </p:sp>
      <p:sp>
        <p:nvSpPr>
          <p:cNvPr id="96281" name="Rectangle 25"/>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6.6</a:t>
            </a:r>
          </a:p>
        </p:txBody>
      </p:sp>
      <p:grpSp>
        <p:nvGrpSpPr>
          <p:cNvPr id="13" name="Group 12"/>
          <p:cNvGrpSpPr>
            <a:grpSpLocks/>
          </p:cNvGrpSpPr>
          <p:nvPr/>
        </p:nvGrpSpPr>
        <p:grpSpPr bwMode="auto">
          <a:xfrm>
            <a:off x="3490913" y="3765550"/>
            <a:ext cx="358775" cy="1360488"/>
            <a:chOff x="3491479" y="3765490"/>
            <a:chExt cx="357868" cy="1360036"/>
          </a:xfrm>
        </p:grpSpPr>
        <p:sp>
          <p:nvSpPr>
            <p:cNvPr id="88106" name="TextBox 28"/>
            <p:cNvSpPr txBox="1">
              <a:spLocks noChangeArrowheads="1"/>
            </p:cNvSpPr>
            <p:nvPr/>
          </p:nvSpPr>
          <p:spPr bwMode="auto">
            <a:xfrm>
              <a:off x="3539608" y="42480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nvGrpSpPr>
            <p:cNvPr id="88107" name="Group 10"/>
            <p:cNvGrpSpPr>
              <a:grpSpLocks/>
            </p:cNvGrpSpPr>
            <p:nvPr/>
          </p:nvGrpSpPr>
          <p:grpSpPr bwMode="auto">
            <a:xfrm>
              <a:off x="3491479" y="4725416"/>
              <a:ext cx="357868" cy="400110"/>
              <a:chOff x="3893810" y="5182616"/>
              <a:chExt cx="357868" cy="400110"/>
            </a:xfrm>
          </p:grpSpPr>
          <p:sp>
            <p:nvSpPr>
              <p:cNvPr id="88109" name="TextBox 29"/>
              <p:cNvSpPr txBox="1">
                <a:spLocks noChangeArrowheads="1"/>
              </p:cNvSpPr>
              <p:nvPr/>
            </p:nvSpPr>
            <p:spPr bwMode="auto">
              <a:xfrm>
                <a:off x="3893810"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110" name="TextBox 30"/>
              <p:cNvSpPr txBox="1">
                <a:spLocks noChangeArrowheads="1"/>
              </p:cNvSpPr>
              <p:nvPr/>
            </p:nvSpPr>
            <p:spPr bwMode="auto">
              <a:xfrm>
                <a:off x="3990068"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sp>
          <p:nvSpPr>
            <p:cNvPr id="88108" name="TextBox 33"/>
            <p:cNvSpPr txBox="1">
              <a:spLocks noChangeArrowheads="1"/>
            </p:cNvSpPr>
            <p:nvPr/>
          </p:nvSpPr>
          <p:spPr bwMode="auto">
            <a:xfrm>
              <a:off x="3539608" y="37654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12" name="Group 11"/>
          <p:cNvGrpSpPr>
            <a:grpSpLocks/>
          </p:cNvGrpSpPr>
          <p:nvPr/>
        </p:nvGrpSpPr>
        <p:grpSpPr bwMode="auto">
          <a:xfrm>
            <a:off x="2779713" y="3765550"/>
            <a:ext cx="454025" cy="1360488"/>
            <a:chOff x="2780242" y="3765490"/>
            <a:chExt cx="454126" cy="1360036"/>
          </a:xfrm>
        </p:grpSpPr>
        <p:grpSp>
          <p:nvGrpSpPr>
            <p:cNvPr id="88098" name="Group 9"/>
            <p:cNvGrpSpPr>
              <a:grpSpLocks/>
            </p:cNvGrpSpPr>
            <p:nvPr/>
          </p:nvGrpSpPr>
          <p:grpSpPr bwMode="auto">
            <a:xfrm>
              <a:off x="2828371" y="4248090"/>
              <a:ext cx="357868" cy="400110"/>
              <a:chOff x="4086326" y="5182616"/>
              <a:chExt cx="357868" cy="400110"/>
            </a:xfrm>
          </p:grpSpPr>
          <p:sp>
            <p:nvSpPr>
              <p:cNvPr id="88104" name="TextBox 1"/>
              <p:cNvSpPr txBox="1">
                <a:spLocks noChangeArrowheads="1"/>
              </p:cNvSpPr>
              <p:nvPr/>
            </p:nvSpPr>
            <p:spPr bwMode="auto">
              <a:xfrm>
                <a:off x="4086326"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105" name="TextBox 31"/>
              <p:cNvSpPr txBox="1">
                <a:spLocks noChangeArrowheads="1"/>
              </p:cNvSpPr>
              <p:nvPr/>
            </p:nvSpPr>
            <p:spPr bwMode="auto">
              <a:xfrm>
                <a:off x="4182584"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88099" name="Group 8"/>
            <p:cNvGrpSpPr>
              <a:grpSpLocks/>
            </p:cNvGrpSpPr>
            <p:nvPr/>
          </p:nvGrpSpPr>
          <p:grpSpPr bwMode="auto">
            <a:xfrm>
              <a:off x="2780242" y="3765490"/>
              <a:ext cx="454126" cy="400110"/>
              <a:chOff x="4278842" y="5182616"/>
              <a:chExt cx="454126" cy="400110"/>
            </a:xfrm>
          </p:grpSpPr>
          <p:sp>
            <p:nvSpPr>
              <p:cNvPr id="88101" name="TextBox 26"/>
              <p:cNvSpPr txBox="1">
                <a:spLocks noChangeArrowheads="1"/>
              </p:cNvSpPr>
              <p:nvPr/>
            </p:nvSpPr>
            <p:spPr bwMode="auto">
              <a:xfrm>
                <a:off x="4278842"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102" name="TextBox 27"/>
              <p:cNvSpPr txBox="1">
                <a:spLocks noChangeArrowheads="1"/>
              </p:cNvSpPr>
              <p:nvPr/>
            </p:nvSpPr>
            <p:spPr bwMode="auto">
              <a:xfrm>
                <a:off x="4471358"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103" name="TextBox 32"/>
              <p:cNvSpPr txBox="1">
                <a:spLocks noChangeArrowheads="1"/>
              </p:cNvSpPr>
              <p:nvPr/>
            </p:nvSpPr>
            <p:spPr bwMode="auto">
              <a:xfrm>
                <a:off x="4375100"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sp>
          <p:nvSpPr>
            <p:cNvPr id="88100" name="TextBox 34"/>
            <p:cNvSpPr txBox="1">
              <a:spLocks noChangeArrowheads="1"/>
            </p:cNvSpPr>
            <p:nvPr/>
          </p:nvSpPr>
          <p:spPr bwMode="auto">
            <a:xfrm>
              <a:off x="2876500" y="47254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sp>
        <p:nvSpPr>
          <p:cNvPr id="36" name="TextBox 35"/>
          <p:cNvSpPr txBox="1">
            <a:spLocks noChangeArrowheads="1"/>
          </p:cNvSpPr>
          <p:nvPr/>
        </p:nvSpPr>
        <p:spPr bwMode="auto">
          <a:xfrm>
            <a:off x="4206875" y="4248150"/>
            <a:ext cx="2603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nvGrpSpPr>
          <p:cNvPr id="14" name="Group 13"/>
          <p:cNvGrpSpPr>
            <a:grpSpLocks/>
          </p:cNvGrpSpPr>
          <p:nvPr/>
        </p:nvGrpSpPr>
        <p:grpSpPr bwMode="auto">
          <a:xfrm>
            <a:off x="4872038" y="3765550"/>
            <a:ext cx="3086100" cy="1360488"/>
            <a:chOff x="4871887" y="3765490"/>
            <a:chExt cx="3086779" cy="1360036"/>
          </a:xfrm>
        </p:grpSpPr>
        <p:sp>
          <p:nvSpPr>
            <p:cNvPr id="88074" name="TextBox 36"/>
            <p:cNvSpPr txBox="1">
              <a:spLocks noChangeArrowheads="1"/>
            </p:cNvSpPr>
            <p:nvPr/>
          </p:nvSpPr>
          <p:spPr bwMode="auto">
            <a:xfrm>
              <a:off x="4871887" y="42480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75" name="TextBox 37"/>
            <p:cNvSpPr txBox="1">
              <a:spLocks noChangeArrowheads="1"/>
            </p:cNvSpPr>
            <p:nvPr/>
          </p:nvSpPr>
          <p:spPr bwMode="auto">
            <a:xfrm>
              <a:off x="4871887" y="37654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76" name="TextBox 38"/>
            <p:cNvSpPr txBox="1">
              <a:spLocks noChangeArrowheads="1"/>
            </p:cNvSpPr>
            <p:nvPr/>
          </p:nvSpPr>
          <p:spPr bwMode="auto">
            <a:xfrm>
              <a:off x="5568497" y="37654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77" name="TextBox 39"/>
            <p:cNvSpPr txBox="1">
              <a:spLocks noChangeArrowheads="1"/>
            </p:cNvSpPr>
            <p:nvPr/>
          </p:nvSpPr>
          <p:spPr bwMode="auto">
            <a:xfrm>
              <a:off x="6198156" y="37654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78" name="TextBox 44"/>
            <p:cNvSpPr txBox="1">
              <a:spLocks noChangeArrowheads="1"/>
            </p:cNvSpPr>
            <p:nvPr/>
          </p:nvSpPr>
          <p:spPr bwMode="auto">
            <a:xfrm>
              <a:off x="7552670" y="3765490"/>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nvGrpSpPr>
            <p:cNvPr id="88079" name="Group 7"/>
            <p:cNvGrpSpPr>
              <a:grpSpLocks/>
            </p:cNvGrpSpPr>
            <p:nvPr/>
          </p:nvGrpSpPr>
          <p:grpSpPr bwMode="auto">
            <a:xfrm>
              <a:off x="6836268" y="4725416"/>
              <a:ext cx="357868" cy="400110"/>
              <a:chOff x="5337680" y="5182616"/>
              <a:chExt cx="357868" cy="400110"/>
            </a:xfrm>
          </p:grpSpPr>
          <p:sp>
            <p:nvSpPr>
              <p:cNvPr id="88096" name="TextBox 40"/>
              <p:cNvSpPr txBox="1">
                <a:spLocks noChangeArrowheads="1"/>
              </p:cNvSpPr>
              <p:nvPr/>
            </p:nvSpPr>
            <p:spPr bwMode="auto">
              <a:xfrm>
                <a:off x="5337680"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97" name="TextBox 48"/>
              <p:cNvSpPr txBox="1">
                <a:spLocks noChangeArrowheads="1"/>
              </p:cNvSpPr>
              <p:nvPr/>
            </p:nvSpPr>
            <p:spPr bwMode="auto">
              <a:xfrm>
                <a:off x="5433938"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88080" name="Group 6"/>
            <p:cNvGrpSpPr>
              <a:grpSpLocks/>
            </p:cNvGrpSpPr>
            <p:nvPr/>
          </p:nvGrpSpPr>
          <p:grpSpPr bwMode="auto">
            <a:xfrm>
              <a:off x="6836268" y="4248090"/>
              <a:ext cx="357868" cy="400110"/>
              <a:chOff x="5530196" y="5182616"/>
              <a:chExt cx="357868" cy="400110"/>
            </a:xfrm>
          </p:grpSpPr>
          <p:sp>
            <p:nvSpPr>
              <p:cNvPr id="88094" name="TextBox 41"/>
              <p:cNvSpPr txBox="1">
                <a:spLocks noChangeArrowheads="1"/>
              </p:cNvSpPr>
              <p:nvPr/>
            </p:nvSpPr>
            <p:spPr bwMode="auto">
              <a:xfrm>
                <a:off x="5530196"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95" name="TextBox 49"/>
              <p:cNvSpPr txBox="1">
                <a:spLocks noChangeArrowheads="1"/>
              </p:cNvSpPr>
              <p:nvPr/>
            </p:nvSpPr>
            <p:spPr bwMode="auto">
              <a:xfrm>
                <a:off x="5626454"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88081" name="Group 5"/>
            <p:cNvGrpSpPr>
              <a:grpSpLocks/>
            </p:cNvGrpSpPr>
            <p:nvPr/>
          </p:nvGrpSpPr>
          <p:grpSpPr bwMode="auto">
            <a:xfrm>
              <a:off x="6788139" y="3765490"/>
              <a:ext cx="454126" cy="400110"/>
              <a:chOff x="5722712" y="5182616"/>
              <a:chExt cx="454126" cy="400110"/>
            </a:xfrm>
          </p:grpSpPr>
          <p:sp>
            <p:nvSpPr>
              <p:cNvPr id="88091" name="TextBox 42"/>
              <p:cNvSpPr txBox="1">
                <a:spLocks noChangeArrowheads="1"/>
              </p:cNvSpPr>
              <p:nvPr/>
            </p:nvSpPr>
            <p:spPr bwMode="auto">
              <a:xfrm>
                <a:off x="5722712"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92" name="TextBox 43"/>
              <p:cNvSpPr txBox="1">
                <a:spLocks noChangeArrowheads="1"/>
              </p:cNvSpPr>
              <p:nvPr/>
            </p:nvSpPr>
            <p:spPr bwMode="auto">
              <a:xfrm>
                <a:off x="5915228"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93" name="TextBox 50"/>
              <p:cNvSpPr txBox="1">
                <a:spLocks noChangeArrowheads="1"/>
              </p:cNvSpPr>
              <p:nvPr/>
            </p:nvSpPr>
            <p:spPr bwMode="auto">
              <a:xfrm>
                <a:off x="5818970"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88082" name="Group 4"/>
            <p:cNvGrpSpPr>
              <a:grpSpLocks/>
            </p:cNvGrpSpPr>
            <p:nvPr/>
          </p:nvGrpSpPr>
          <p:grpSpPr bwMode="auto">
            <a:xfrm>
              <a:off x="7456412" y="4248090"/>
              <a:ext cx="454126" cy="400110"/>
              <a:chOff x="6107744" y="5182616"/>
              <a:chExt cx="454126" cy="400110"/>
            </a:xfrm>
          </p:grpSpPr>
          <p:sp>
            <p:nvSpPr>
              <p:cNvPr id="88088" name="TextBox 45"/>
              <p:cNvSpPr txBox="1">
                <a:spLocks noChangeArrowheads="1"/>
              </p:cNvSpPr>
              <p:nvPr/>
            </p:nvSpPr>
            <p:spPr bwMode="auto">
              <a:xfrm>
                <a:off x="6204002"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89" name="TextBox 51"/>
              <p:cNvSpPr txBox="1">
                <a:spLocks noChangeArrowheads="1"/>
              </p:cNvSpPr>
              <p:nvPr/>
            </p:nvSpPr>
            <p:spPr bwMode="auto">
              <a:xfrm>
                <a:off x="6107744"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90" name="TextBox 52"/>
              <p:cNvSpPr txBox="1">
                <a:spLocks noChangeArrowheads="1"/>
              </p:cNvSpPr>
              <p:nvPr/>
            </p:nvSpPr>
            <p:spPr bwMode="auto">
              <a:xfrm>
                <a:off x="6300260" y="5182616"/>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nvGrpSpPr>
            <p:cNvPr id="88083" name="Group 3"/>
            <p:cNvGrpSpPr>
              <a:grpSpLocks/>
            </p:cNvGrpSpPr>
            <p:nvPr/>
          </p:nvGrpSpPr>
          <p:grpSpPr bwMode="auto">
            <a:xfrm>
              <a:off x="7408284" y="4725416"/>
              <a:ext cx="550382" cy="400110"/>
              <a:chOff x="7420984" y="4721085"/>
              <a:chExt cx="550382" cy="400110"/>
            </a:xfrm>
          </p:grpSpPr>
          <p:sp>
            <p:nvSpPr>
              <p:cNvPr id="88084" name="TextBox 46"/>
              <p:cNvSpPr txBox="1">
                <a:spLocks noChangeArrowheads="1"/>
              </p:cNvSpPr>
              <p:nvPr/>
            </p:nvSpPr>
            <p:spPr bwMode="auto">
              <a:xfrm>
                <a:off x="7420984" y="4721085"/>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85" name="TextBox 47"/>
              <p:cNvSpPr txBox="1">
                <a:spLocks noChangeArrowheads="1"/>
              </p:cNvSpPr>
              <p:nvPr/>
            </p:nvSpPr>
            <p:spPr bwMode="auto">
              <a:xfrm>
                <a:off x="7613500" y="4721085"/>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86" name="TextBox 53"/>
              <p:cNvSpPr txBox="1">
                <a:spLocks noChangeArrowheads="1"/>
              </p:cNvSpPr>
              <p:nvPr/>
            </p:nvSpPr>
            <p:spPr bwMode="auto">
              <a:xfrm>
                <a:off x="7517242" y="4721085"/>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sp>
            <p:nvSpPr>
              <p:cNvPr id="88087" name="TextBox 54"/>
              <p:cNvSpPr txBox="1">
                <a:spLocks noChangeArrowheads="1"/>
              </p:cNvSpPr>
              <p:nvPr/>
            </p:nvSpPr>
            <p:spPr bwMode="auto">
              <a:xfrm>
                <a:off x="7709756" y="4721085"/>
                <a:ext cx="26161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2000" dirty="0">
                    <a:latin typeface="Arial" charset="0"/>
                  </a:rPr>
                  <a:t>/</a:t>
                </a:r>
              </a:p>
            </p:txBody>
          </p:sp>
        </p:grpSp>
      </p:grpSp>
    </p:spTree>
    <p:extLst>
      <p:ext uri="{BB962C8B-B14F-4D97-AF65-F5344CB8AC3E}">
        <p14:creationId xmlns:p14="http://schemas.microsoft.com/office/powerpoint/2010/main" val="379524173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96280"/>
                                        </p:tgtEl>
                                        <p:attrNameLst>
                                          <p:attrName>style.visibility</p:attrName>
                                        </p:attrNameLst>
                                      </p:cBhvr>
                                      <p:to>
                                        <p:strVal val="visible"/>
                                      </p:to>
                                    </p:set>
                                    <p:animEffect transition="in" filter="wipe(left)">
                                      <p:cBhvr>
                                        <p:cTn id="7" dur="1000"/>
                                        <p:tgtEl>
                                          <p:spTgt spid="96280"/>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96258"/>
                                        </p:tgtEl>
                                        <p:attrNameLst>
                                          <p:attrName>style.visibility</p:attrName>
                                        </p:attrNameLst>
                                      </p:cBhvr>
                                      <p:to>
                                        <p:strVal val="visible"/>
                                      </p:to>
                                    </p:set>
                                    <p:animEffect transition="in" filter="strips(downRight)">
                                      <p:cBhvr>
                                        <p:cTn id="11" dur="1000"/>
                                        <p:tgtEl>
                                          <p:spTgt spid="96258"/>
                                        </p:tgtEl>
                                      </p:cBhvr>
                                    </p:animEffect>
                                  </p:childTnLst>
                                </p:cTn>
                              </p:par>
                            </p:childTnLst>
                          </p:cTn>
                        </p:par>
                        <p:par>
                          <p:cTn id="12" fill="hold" nodeType="afterGroup">
                            <p:stCondLst>
                              <p:cond delay="4000"/>
                            </p:stCondLst>
                            <p:childTnLst>
                              <p:par>
                                <p:cTn id="13" presetID="22" presetClass="entr" presetSubtype="8" fill="hold" grpId="0" nodeType="afterEffect">
                                  <p:stCondLst>
                                    <p:cond delay="1000"/>
                                  </p:stCondLst>
                                  <p:childTnLst>
                                    <p:set>
                                      <p:cBhvr>
                                        <p:cTn id="14" dur="1" fill="hold">
                                          <p:stCondLst>
                                            <p:cond delay="0"/>
                                          </p:stCondLst>
                                        </p:cTn>
                                        <p:tgtEl>
                                          <p:spTgt spid="96276"/>
                                        </p:tgtEl>
                                        <p:attrNameLst>
                                          <p:attrName>style.visibility</p:attrName>
                                        </p:attrNameLst>
                                      </p:cBhvr>
                                      <p:to>
                                        <p:strVal val="visible"/>
                                      </p:to>
                                    </p:set>
                                    <p:animEffect transition="in" filter="wipe(left)">
                                      <p:cBhvr>
                                        <p:cTn id="15" dur="1000"/>
                                        <p:tgtEl>
                                          <p:spTgt spid="9627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downRight)">
                                      <p:cBhvr>
                                        <p:cTn id="20" dur="1000"/>
                                        <p:tgtEl>
                                          <p:spTgt spid="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6"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strips(downRight)">
                                      <p:cBhvr>
                                        <p:cTn id="25" dur="1000"/>
                                        <p:tgtEl>
                                          <p:spTgt spid="1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strips(downRight)">
                                      <p:cBhvr>
                                        <p:cTn id="30" dur="1000"/>
                                        <p:tgtEl>
                                          <p:spTgt spid="36"/>
                                        </p:tgtEl>
                                      </p:cBhvr>
                                    </p:animEffect>
                                  </p:childTnLst>
                                </p:cTn>
                              </p:par>
                            </p:childTnLst>
                          </p:cTn>
                        </p:par>
                        <p:par>
                          <p:cTn id="31" fill="hold" nodeType="afterGroup">
                            <p:stCondLst>
                              <p:cond delay="1000"/>
                            </p:stCondLst>
                            <p:childTnLst>
                              <p:par>
                                <p:cTn id="32" presetID="18" presetClass="entr" presetSubtype="6"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strips(downRight)">
                                      <p:cBhvr>
                                        <p:cTn id="34" dur="1000"/>
                                        <p:tgtEl>
                                          <p:spTgt spid="14"/>
                                        </p:tgtEl>
                                      </p:cBhvr>
                                    </p:animEffect>
                                  </p:childTnLst>
                                </p:cTn>
                              </p:par>
                            </p:childTnLst>
                          </p:cTn>
                        </p:par>
                        <p:par>
                          <p:cTn id="35" fill="hold" nodeType="afterGroup">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96281"/>
                                        </p:tgtEl>
                                        <p:attrNameLst>
                                          <p:attrName>style.visibility</p:attrName>
                                        </p:attrNameLst>
                                      </p:cBhvr>
                                      <p:to>
                                        <p:strVal val="visible"/>
                                      </p:to>
                                    </p:set>
                                    <p:animEffect transition="in" filter="wipe(left)">
                                      <p:cBhvr>
                                        <p:cTn id="38" dur="1000"/>
                                        <p:tgtEl>
                                          <p:spTgt spid="96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6" grpId="0" autoUpdateAnimBg="0"/>
      <p:bldP spid="96280" grpId="0" autoUpdateAnimBg="0"/>
      <p:bldP spid="96281" grpId="0" autoUpdateAnimBg="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381000"/>
            <a:ext cx="7772400" cy="1371600"/>
          </a:xfrm>
        </p:spPr>
        <p:txBody>
          <a:bodyPr/>
          <a:lstStyle/>
          <a:p>
            <a:pPr>
              <a:lnSpc>
                <a:spcPct val="80000"/>
              </a:lnSpc>
            </a:pPr>
            <a:r>
              <a:rPr lang="en-US" dirty="0">
                <a:latin typeface="Arial" charset="0"/>
                <a:cs typeface="Arial" charset="0"/>
              </a:rPr>
              <a:t>Two Ways Quality </a:t>
            </a:r>
            <a:br>
              <a:rPr lang="en-US" dirty="0">
                <a:latin typeface="Arial" charset="0"/>
                <a:cs typeface="Arial" charset="0"/>
              </a:rPr>
            </a:br>
            <a:r>
              <a:rPr lang="en-US" dirty="0">
                <a:latin typeface="Arial" charset="0"/>
                <a:cs typeface="Arial" charset="0"/>
              </a:rPr>
              <a:t>Improves Profitability</a:t>
            </a:r>
          </a:p>
        </p:txBody>
      </p:sp>
      <p:grpSp>
        <p:nvGrpSpPr>
          <p:cNvPr id="31747" name="Group 3"/>
          <p:cNvGrpSpPr>
            <a:grpSpLocks/>
          </p:cNvGrpSpPr>
          <p:nvPr/>
        </p:nvGrpSpPr>
        <p:grpSpPr bwMode="auto">
          <a:xfrm>
            <a:off x="596900" y="3151188"/>
            <a:ext cx="1673225" cy="2190750"/>
            <a:chOff x="192" y="1984"/>
            <a:chExt cx="1054" cy="1380"/>
          </a:xfrm>
        </p:grpSpPr>
        <p:sp>
          <p:nvSpPr>
            <p:cNvPr id="23566" name="Text Box 4"/>
            <p:cNvSpPr txBox="1">
              <a:spLocks noChangeArrowheads="1"/>
            </p:cNvSpPr>
            <p:nvPr/>
          </p:nvSpPr>
          <p:spPr bwMode="auto">
            <a:xfrm>
              <a:off x="192" y="2415"/>
              <a:ext cx="1025" cy="4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0008" tIns="50004" rIns="100008" bIns="50004">
              <a:spAutoFit/>
            </a:bodyPr>
            <a:lstStyle>
              <a:lvl1pPr defTabSz="1000125">
                <a:defRPr>
                  <a:solidFill>
                    <a:schemeClr val="tx1"/>
                  </a:solidFill>
                  <a:latin typeface="Calibri" charset="0"/>
                  <a:ea typeface="ＭＳ Ｐゴシック" charset="0"/>
                  <a:cs typeface="Arial" charset="0"/>
                </a:defRPr>
              </a:lvl1pPr>
              <a:lvl2pPr marL="742950" indent="-285750" defTabSz="1000125">
                <a:defRPr>
                  <a:solidFill>
                    <a:schemeClr val="tx1"/>
                  </a:solidFill>
                  <a:latin typeface="Calibri" charset="0"/>
                  <a:ea typeface="Arial" charset="0"/>
                  <a:cs typeface="Arial" charset="0"/>
                </a:defRPr>
              </a:lvl2pPr>
              <a:lvl3pPr marL="1143000" indent="-228600" defTabSz="1000125">
                <a:defRPr>
                  <a:solidFill>
                    <a:schemeClr val="tx1"/>
                  </a:solidFill>
                  <a:latin typeface="Calibri" charset="0"/>
                  <a:ea typeface="Arial" charset="0"/>
                  <a:cs typeface="Arial" charset="0"/>
                </a:defRPr>
              </a:lvl3pPr>
              <a:lvl4pPr marL="1600200" indent="-228600" defTabSz="1000125">
                <a:defRPr>
                  <a:solidFill>
                    <a:schemeClr val="tx1"/>
                  </a:solidFill>
                  <a:latin typeface="Calibri" charset="0"/>
                  <a:ea typeface="Arial" charset="0"/>
                  <a:cs typeface="Arial" charset="0"/>
                </a:defRPr>
              </a:lvl4pPr>
              <a:lvl5pPr marL="2057400" indent="-228600" defTabSz="1000125">
                <a:defRPr>
                  <a:solidFill>
                    <a:schemeClr val="tx1"/>
                  </a:solidFill>
                  <a:latin typeface="Calibri" charset="0"/>
                  <a:ea typeface="Arial" charset="0"/>
                  <a:cs typeface="Arial" charset="0"/>
                </a:defRPr>
              </a:lvl5pPr>
              <a:lvl6pPr marL="2514600" indent="-228600" defTabSz="1000125" fontAlgn="base">
                <a:spcBef>
                  <a:spcPct val="0"/>
                </a:spcBef>
                <a:spcAft>
                  <a:spcPct val="0"/>
                </a:spcAft>
                <a:defRPr>
                  <a:solidFill>
                    <a:schemeClr val="tx1"/>
                  </a:solidFill>
                  <a:latin typeface="Calibri" charset="0"/>
                  <a:ea typeface="Arial" charset="0"/>
                  <a:cs typeface="Arial" charset="0"/>
                </a:defRPr>
              </a:lvl6pPr>
              <a:lvl7pPr marL="2971800" indent="-228600" defTabSz="1000125" fontAlgn="base">
                <a:spcBef>
                  <a:spcPct val="0"/>
                </a:spcBef>
                <a:spcAft>
                  <a:spcPct val="0"/>
                </a:spcAft>
                <a:defRPr>
                  <a:solidFill>
                    <a:schemeClr val="tx1"/>
                  </a:solidFill>
                  <a:latin typeface="Calibri" charset="0"/>
                  <a:ea typeface="Arial" charset="0"/>
                  <a:cs typeface="Arial" charset="0"/>
                </a:defRPr>
              </a:lvl7pPr>
              <a:lvl8pPr marL="3429000" indent="-228600" defTabSz="1000125" fontAlgn="base">
                <a:spcBef>
                  <a:spcPct val="0"/>
                </a:spcBef>
                <a:spcAft>
                  <a:spcPct val="0"/>
                </a:spcAft>
                <a:defRPr>
                  <a:solidFill>
                    <a:schemeClr val="tx1"/>
                  </a:solidFill>
                  <a:latin typeface="Calibri" charset="0"/>
                  <a:ea typeface="Arial" charset="0"/>
                  <a:cs typeface="Arial" charset="0"/>
                </a:defRPr>
              </a:lvl8pPr>
              <a:lvl9pPr marL="3886200" indent="-228600" defTabSz="1000125" fontAlgn="base">
                <a:spcBef>
                  <a:spcPct val="0"/>
                </a:spcBef>
                <a:spcAft>
                  <a:spcPct val="0"/>
                </a:spcAft>
                <a:defRPr>
                  <a:solidFill>
                    <a:schemeClr val="tx1"/>
                  </a:solidFill>
                  <a:latin typeface="Calibri" charset="0"/>
                  <a:ea typeface="Arial" charset="0"/>
                  <a:cs typeface="Arial" charset="0"/>
                </a:defRPr>
              </a:lvl9pPr>
            </a:lstStyle>
            <a:p>
              <a:pPr algn="ctr">
                <a:lnSpc>
                  <a:spcPct val="85000"/>
                </a:lnSpc>
              </a:pPr>
              <a:r>
                <a:rPr lang="en-US" sz="2400" b="1" dirty="0">
                  <a:solidFill>
                    <a:schemeClr val="tx2"/>
                  </a:solidFill>
                  <a:latin typeface="Arial" charset="0"/>
                  <a:ea typeface="MS PGothic" charset="0"/>
                  <a:cs typeface="MS PGothic" charset="0"/>
                </a:rPr>
                <a:t>Improved Quality</a:t>
              </a:r>
            </a:p>
          </p:txBody>
        </p:sp>
        <p:sp>
          <p:nvSpPr>
            <p:cNvPr id="23567" name="Line 5"/>
            <p:cNvSpPr>
              <a:spLocks noChangeShapeType="1"/>
            </p:cNvSpPr>
            <p:nvPr/>
          </p:nvSpPr>
          <p:spPr bwMode="auto">
            <a:xfrm flipV="1">
              <a:off x="686" y="1984"/>
              <a:ext cx="541" cy="407"/>
            </a:xfrm>
            <a:prstGeom prst="line">
              <a:avLst/>
            </a:prstGeom>
            <a:noFill/>
            <a:ln w="5715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3568" name="Line 6"/>
            <p:cNvSpPr>
              <a:spLocks noChangeShapeType="1"/>
            </p:cNvSpPr>
            <p:nvPr/>
          </p:nvSpPr>
          <p:spPr bwMode="auto">
            <a:xfrm>
              <a:off x="696" y="2890"/>
              <a:ext cx="550" cy="474"/>
            </a:xfrm>
            <a:prstGeom prst="line">
              <a:avLst/>
            </a:prstGeom>
            <a:noFill/>
            <a:ln w="57150">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grpSp>
        <p:nvGrpSpPr>
          <p:cNvPr id="31751" name="Group 7"/>
          <p:cNvGrpSpPr>
            <a:grpSpLocks/>
          </p:cNvGrpSpPr>
          <p:nvPr/>
        </p:nvGrpSpPr>
        <p:grpSpPr bwMode="auto">
          <a:xfrm>
            <a:off x="6781800" y="3122613"/>
            <a:ext cx="1787525" cy="2249487"/>
            <a:chOff x="4480" y="1959"/>
            <a:chExt cx="1126" cy="1417"/>
          </a:xfrm>
        </p:grpSpPr>
        <p:sp>
          <p:nvSpPr>
            <p:cNvPr id="23563" name="Text Box 8"/>
            <p:cNvSpPr txBox="1">
              <a:spLocks noChangeArrowheads="1"/>
            </p:cNvSpPr>
            <p:nvPr/>
          </p:nvSpPr>
          <p:spPr bwMode="auto">
            <a:xfrm>
              <a:off x="4523" y="2415"/>
              <a:ext cx="1083" cy="4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0008" tIns="50004" rIns="100008" bIns="50004">
              <a:spAutoFit/>
            </a:bodyPr>
            <a:lstStyle>
              <a:lvl1pPr defTabSz="1000125">
                <a:defRPr>
                  <a:solidFill>
                    <a:schemeClr val="tx1"/>
                  </a:solidFill>
                  <a:latin typeface="Calibri" charset="0"/>
                  <a:ea typeface="ＭＳ Ｐゴシック" charset="0"/>
                  <a:cs typeface="Arial" charset="0"/>
                </a:defRPr>
              </a:lvl1pPr>
              <a:lvl2pPr marL="742950" indent="-285750" defTabSz="1000125">
                <a:defRPr>
                  <a:solidFill>
                    <a:schemeClr val="tx1"/>
                  </a:solidFill>
                  <a:latin typeface="Calibri" charset="0"/>
                  <a:ea typeface="Arial" charset="0"/>
                  <a:cs typeface="Arial" charset="0"/>
                </a:defRPr>
              </a:lvl2pPr>
              <a:lvl3pPr marL="1143000" indent="-228600" defTabSz="1000125">
                <a:defRPr>
                  <a:solidFill>
                    <a:schemeClr val="tx1"/>
                  </a:solidFill>
                  <a:latin typeface="Calibri" charset="0"/>
                  <a:ea typeface="Arial" charset="0"/>
                  <a:cs typeface="Arial" charset="0"/>
                </a:defRPr>
              </a:lvl3pPr>
              <a:lvl4pPr marL="1600200" indent="-228600" defTabSz="1000125">
                <a:defRPr>
                  <a:solidFill>
                    <a:schemeClr val="tx1"/>
                  </a:solidFill>
                  <a:latin typeface="Calibri" charset="0"/>
                  <a:ea typeface="Arial" charset="0"/>
                  <a:cs typeface="Arial" charset="0"/>
                </a:defRPr>
              </a:lvl4pPr>
              <a:lvl5pPr marL="2057400" indent="-228600" defTabSz="1000125">
                <a:defRPr>
                  <a:solidFill>
                    <a:schemeClr val="tx1"/>
                  </a:solidFill>
                  <a:latin typeface="Calibri" charset="0"/>
                  <a:ea typeface="Arial" charset="0"/>
                  <a:cs typeface="Arial" charset="0"/>
                </a:defRPr>
              </a:lvl5pPr>
              <a:lvl6pPr marL="2514600" indent="-228600" defTabSz="1000125" fontAlgn="base">
                <a:spcBef>
                  <a:spcPct val="0"/>
                </a:spcBef>
                <a:spcAft>
                  <a:spcPct val="0"/>
                </a:spcAft>
                <a:defRPr>
                  <a:solidFill>
                    <a:schemeClr val="tx1"/>
                  </a:solidFill>
                  <a:latin typeface="Calibri" charset="0"/>
                  <a:ea typeface="Arial" charset="0"/>
                  <a:cs typeface="Arial" charset="0"/>
                </a:defRPr>
              </a:lvl6pPr>
              <a:lvl7pPr marL="2971800" indent="-228600" defTabSz="1000125" fontAlgn="base">
                <a:spcBef>
                  <a:spcPct val="0"/>
                </a:spcBef>
                <a:spcAft>
                  <a:spcPct val="0"/>
                </a:spcAft>
                <a:defRPr>
                  <a:solidFill>
                    <a:schemeClr val="tx1"/>
                  </a:solidFill>
                  <a:latin typeface="Calibri" charset="0"/>
                  <a:ea typeface="Arial" charset="0"/>
                  <a:cs typeface="Arial" charset="0"/>
                </a:defRPr>
              </a:lvl7pPr>
              <a:lvl8pPr marL="3429000" indent="-228600" defTabSz="1000125" fontAlgn="base">
                <a:spcBef>
                  <a:spcPct val="0"/>
                </a:spcBef>
                <a:spcAft>
                  <a:spcPct val="0"/>
                </a:spcAft>
                <a:defRPr>
                  <a:solidFill>
                    <a:schemeClr val="tx1"/>
                  </a:solidFill>
                  <a:latin typeface="Calibri" charset="0"/>
                  <a:ea typeface="Arial" charset="0"/>
                  <a:cs typeface="Arial" charset="0"/>
                </a:defRPr>
              </a:lvl8pPr>
              <a:lvl9pPr marL="3886200" indent="-228600" defTabSz="1000125" fontAlgn="base">
                <a:spcBef>
                  <a:spcPct val="0"/>
                </a:spcBef>
                <a:spcAft>
                  <a:spcPct val="0"/>
                </a:spcAft>
                <a:defRPr>
                  <a:solidFill>
                    <a:schemeClr val="tx1"/>
                  </a:solidFill>
                  <a:latin typeface="Calibri" charset="0"/>
                  <a:ea typeface="Arial" charset="0"/>
                  <a:cs typeface="Arial" charset="0"/>
                </a:defRPr>
              </a:lvl9pPr>
            </a:lstStyle>
            <a:p>
              <a:pPr algn="ctr">
                <a:lnSpc>
                  <a:spcPct val="85000"/>
                </a:lnSpc>
              </a:pPr>
              <a:r>
                <a:rPr lang="en-US" sz="2400" b="1" dirty="0">
                  <a:solidFill>
                    <a:srgbClr val="255898"/>
                  </a:solidFill>
                  <a:latin typeface="Arial" charset="0"/>
                  <a:ea typeface="MS PGothic" charset="0"/>
                  <a:cs typeface="MS PGothic" charset="0"/>
                </a:rPr>
                <a:t>Increased Profits</a:t>
              </a:r>
            </a:p>
          </p:txBody>
        </p:sp>
        <p:sp>
          <p:nvSpPr>
            <p:cNvPr id="23564" name="Line 9"/>
            <p:cNvSpPr>
              <a:spLocks noChangeShapeType="1"/>
            </p:cNvSpPr>
            <p:nvPr/>
          </p:nvSpPr>
          <p:spPr bwMode="auto">
            <a:xfrm>
              <a:off x="4496" y="1959"/>
              <a:ext cx="576" cy="426"/>
            </a:xfrm>
            <a:prstGeom prst="line">
              <a:avLst/>
            </a:prstGeom>
            <a:noFill/>
            <a:ln w="57150">
              <a:solidFill>
                <a:srgbClr val="255898"/>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3565" name="Line 10"/>
            <p:cNvSpPr>
              <a:spLocks noChangeShapeType="1"/>
            </p:cNvSpPr>
            <p:nvPr/>
          </p:nvSpPr>
          <p:spPr bwMode="auto">
            <a:xfrm flipV="1">
              <a:off x="4480" y="2884"/>
              <a:ext cx="608" cy="492"/>
            </a:xfrm>
            <a:prstGeom prst="line">
              <a:avLst/>
            </a:prstGeom>
            <a:noFill/>
            <a:ln w="57150">
              <a:solidFill>
                <a:srgbClr val="255898"/>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grpSp>
        <p:nvGrpSpPr>
          <p:cNvPr id="31763" name="Group 19"/>
          <p:cNvGrpSpPr>
            <a:grpSpLocks/>
          </p:cNvGrpSpPr>
          <p:nvPr/>
        </p:nvGrpSpPr>
        <p:grpSpPr bwMode="auto">
          <a:xfrm>
            <a:off x="2332038" y="4356100"/>
            <a:ext cx="4284662" cy="1663700"/>
            <a:chOff x="1269" y="2736"/>
            <a:chExt cx="3243" cy="1048"/>
          </a:xfrm>
        </p:grpSpPr>
        <p:sp>
          <p:nvSpPr>
            <p:cNvPr id="23561" name="Rectangle 12"/>
            <p:cNvSpPr>
              <a:spLocks noChangeArrowheads="1"/>
            </p:cNvSpPr>
            <p:nvPr/>
          </p:nvSpPr>
          <p:spPr bwMode="auto">
            <a:xfrm>
              <a:off x="1269" y="3024"/>
              <a:ext cx="3243" cy="760"/>
            </a:xfrm>
            <a:prstGeom prst="rect">
              <a:avLst/>
            </a:prstGeom>
            <a:solidFill>
              <a:srgbClr val="F7D7AC"/>
            </a:solidFill>
            <a:ln w="19050">
              <a:solidFill>
                <a:schemeClr val="tx1"/>
              </a:solidFill>
              <a:miter lim="800000"/>
              <a:headEnd/>
              <a:tailEnd/>
            </a:ln>
          </p:spPr>
          <p:txBody>
            <a:bodyPr lIns="91427" tIns="45713" rIns="91427" bIns="45713"/>
            <a:lstStyle/>
            <a:p>
              <a:pPr marL="177800" indent="-177800" defTabSz="1000125">
                <a:lnSpc>
                  <a:spcPct val="90000"/>
                </a:lnSpc>
                <a:spcAft>
                  <a:spcPct val="40000"/>
                </a:spcAft>
                <a:buClr>
                  <a:schemeClr val="tx1"/>
                </a:buClr>
                <a:buFont typeface="Arial" charset="0"/>
                <a:buChar char="•"/>
              </a:pPr>
              <a:r>
                <a:rPr lang="en-US" dirty="0"/>
                <a:t>Increased productivity</a:t>
              </a:r>
            </a:p>
            <a:p>
              <a:pPr marL="177800" indent="-177800" defTabSz="1000125">
                <a:lnSpc>
                  <a:spcPct val="90000"/>
                </a:lnSpc>
                <a:spcAft>
                  <a:spcPct val="40000"/>
                </a:spcAft>
                <a:buClr>
                  <a:schemeClr val="tx1"/>
                </a:buClr>
                <a:buFont typeface="Arial" charset="0"/>
                <a:buChar char="•"/>
              </a:pPr>
              <a:r>
                <a:rPr lang="en-US" dirty="0"/>
                <a:t>Lower rework and scrap costs</a:t>
              </a:r>
            </a:p>
            <a:p>
              <a:pPr marL="177800" indent="-177800" defTabSz="1000125">
                <a:lnSpc>
                  <a:spcPct val="90000"/>
                </a:lnSpc>
                <a:spcAft>
                  <a:spcPct val="40000"/>
                </a:spcAft>
                <a:buClr>
                  <a:schemeClr val="tx1"/>
                </a:buClr>
                <a:buFont typeface="Arial" charset="0"/>
                <a:buChar char="•"/>
              </a:pPr>
              <a:r>
                <a:rPr lang="en-US" dirty="0"/>
                <a:t>Lower warranty costs</a:t>
              </a:r>
            </a:p>
          </p:txBody>
        </p:sp>
        <p:sp>
          <p:nvSpPr>
            <p:cNvPr id="23562" name="Rectangle 13"/>
            <p:cNvSpPr>
              <a:spLocks noChangeArrowheads="1"/>
            </p:cNvSpPr>
            <p:nvPr/>
          </p:nvSpPr>
          <p:spPr bwMode="auto">
            <a:xfrm>
              <a:off x="1269" y="2736"/>
              <a:ext cx="3243" cy="288"/>
            </a:xfrm>
            <a:prstGeom prst="rect">
              <a:avLst/>
            </a:prstGeom>
            <a:solidFill>
              <a:srgbClr val="BDD6AE"/>
            </a:solidFill>
            <a:ln w="19050">
              <a:solidFill>
                <a:schemeClr val="tx1"/>
              </a:solidFill>
              <a:miter lim="800000"/>
              <a:headEnd/>
              <a:tailEnd/>
            </a:ln>
          </p:spPr>
          <p:txBody>
            <a:bodyPr lIns="91427" tIns="93600" rIns="91427" bIns="93600"/>
            <a:lstStyle/>
            <a:p>
              <a:pPr marL="177800" indent="-177800" defTabSz="1000125">
                <a:lnSpc>
                  <a:spcPct val="90000"/>
                </a:lnSpc>
                <a:spcAft>
                  <a:spcPct val="40000"/>
                </a:spcAft>
              </a:pPr>
              <a:r>
                <a:rPr lang="en-US" dirty="0"/>
                <a:t>	Reduced Costs via</a:t>
              </a:r>
            </a:p>
          </p:txBody>
        </p:sp>
      </p:grpSp>
      <p:grpSp>
        <p:nvGrpSpPr>
          <p:cNvPr id="31762" name="Group 18"/>
          <p:cNvGrpSpPr>
            <a:grpSpLocks/>
          </p:cNvGrpSpPr>
          <p:nvPr/>
        </p:nvGrpSpPr>
        <p:grpSpPr bwMode="auto">
          <a:xfrm>
            <a:off x="2314575" y="2222500"/>
            <a:ext cx="4302125" cy="1506538"/>
            <a:chOff x="1258" y="1224"/>
            <a:chExt cx="3243" cy="949"/>
          </a:xfrm>
        </p:grpSpPr>
        <p:sp>
          <p:nvSpPr>
            <p:cNvPr id="31759" name="Rectangle 15"/>
            <p:cNvSpPr>
              <a:spLocks noChangeArrowheads="1"/>
            </p:cNvSpPr>
            <p:nvPr/>
          </p:nvSpPr>
          <p:spPr bwMode="auto">
            <a:xfrm>
              <a:off x="1258" y="1501"/>
              <a:ext cx="3243" cy="672"/>
            </a:xfrm>
            <a:prstGeom prst="rect">
              <a:avLst/>
            </a:prstGeom>
            <a:solidFill>
              <a:schemeClr val="accent3"/>
            </a:solidFill>
            <a:ln w="19050">
              <a:solidFill>
                <a:schemeClr val="tx1"/>
              </a:solidFill>
              <a:miter lim="800000"/>
              <a:headEnd/>
              <a:tailEnd/>
            </a:ln>
            <a:effectLst/>
          </p:spPr>
          <p:txBody>
            <a:bodyPr>
              <a:spAutoFit/>
            </a:bodyPr>
            <a:lstStyle/>
            <a:p>
              <a:pPr marL="177800" indent="-177800" fontAlgn="auto">
                <a:lnSpc>
                  <a:spcPct val="90000"/>
                </a:lnSpc>
                <a:spcBef>
                  <a:spcPct val="40000"/>
                </a:spcBef>
                <a:spcAft>
                  <a:spcPts val="0"/>
                </a:spcAft>
                <a:buClr>
                  <a:schemeClr val="tx1"/>
                </a:buClr>
                <a:buFont typeface="Arial"/>
                <a:buChar char="•"/>
                <a:defRPr/>
              </a:pPr>
              <a:r>
                <a:rPr lang="en-US" dirty="0">
                  <a:latin typeface="Arial"/>
                  <a:ea typeface="+mn-ea"/>
                  <a:cs typeface="Arial"/>
                </a:rPr>
                <a:t>Improved response</a:t>
              </a:r>
            </a:p>
            <a:p>
              <a:pPr marL="177800" indent="-177800" fontAlgn="auto">
                <a:lnSpc>
                  <a:spcPct val="90000"/>
                </a:lnSpc>
                <a:spcBef>
                  <a:spcPct val="40000"/>
                </a:spcBef>
                <a:spcAft>
                  <a:spcPts val="0"/>
                </a:spcAft>
                <a:buClr>
                  <a:schemeClr val="tx1"/>
                </a:buClr>
                <a:buFont typeface="Arial"/>
                <a:buChar char="•"/>
                <a:defRPr/>
              </a:pPr>
              <a:r>
                <a:rPr lang="en-US" dirty="0">
                  <a:latin typeface="Arial"/>
                  <a:ea typeface="+mn-ea"/>
                  <a:cs typeface="Arial"/>
                </a:rPr>
                <a:t>Flexible pricing</a:t>
              </a:r>
            </a:p>
            <a:p>
              <a:pPr marL="177800" indent="-177800" fontAlgn="auto">
                <a:lnSpc>
                  <a:spcPct val="90000"/>
                </a:lnSpc>
                <a:spcBef>
                  <a:spcPct val="40000"/>
                </a:spcBef>
                <a:spcAft>
                  <a:spcPts val="0"/>
                </a:spcAft>
                <a:buClr>
                  <a:schemeClr val="tx1"/>
                </a:buClr>
                <a:buFont typeface="Arial"/>
                <a:buChar char="•"/>
                <a:defRPr/>
              </a:pPr>
              <a:r>
                <a:rPr lang="en-US" dirty="0">
                  <a:latin typeface="Arial"/>
                  <a:ea typeface="+mn-ea"/>
                  <a:cs typeface="Arial"/>
                </a:rPr>
                <a:t>Improved reputation</a:t>
              </a:r>
            </a:p>
          </p:txBody>
        </p:sp>
        <p:sp>
          <p:nvSpPr>
            <p:cNvPr id="31760" name="Rectangle 16"/>
            <p:cNvSpPr>
              <a:spLocks noChangeArrowheads="1"/>
            </p:cNvSpPr>
            <p:nvPr/>
          </p:nvSpPr>
          <p:spPr bwMode="auto">
            <a:xfrm>
              <a:off x="1258" y="1224"/>
              <a:ext cx="3243" cy="279"/>
            </a:xfrm>
            <a:prstGeom prst="rect">
              <a:avLst/>
            </a:prstGeom>
            <a:solidFill>
              <a:schemeClr val="accent4"/>
            </a:solidFill>
            <a:ln w="19050">
              <a:solidFill>
                <a:schemeClr val="tx1"/>
              </a:solidFill>
              <a:miter lim="800000"/>
              <a:headEnd/>
              <a:tailEnd/>
            </a:ln>
            <a:effectLst/>
          </p:spPr>
          <p:txBody>
            <a:bodyPr tIns="93600" bIns="93600">
              <a:spAutoFit/>
            </a:bodyPr>
            <a:lstStyle/>
            <a:p>
              <a:pPr marL="177800" indent="-177800" fontAlgn="auto">
                <a:lnSpc>
                  <a:spcPct val="90000"/>
                </a:lnSpc>
                <a:spcBef>
                  <a:spcPct val="40000"/>
                </a:spcBef>
                <a:spcAft>
                  <a:spcPts val="0"/>
                </a:spcAft>
                <a:defRPr/>
              </a:pPr>
              <a:r>
                <a:rPr lang="en-US" dirty="0">
                  <a:latin typeface="Arial"/>
                  <a:ea typeface="+mn-ea"/>
                  <a:cs typeface="Arial"/>
                </a:rPr>
                <a:t>	Sales Gains via</a:t>
              </a:r>
            </a:p>
          </p:txBody>
        </p:sp>
      </p:grpSp>
      <p:sp>
        <p:nvSpPr>
          <p:cNvPr id="31761" name="Rectangle 17"/>
          <p:cNvSpPr>
            <a:spLocks noChangeArrowheads="1"/>
          </p:cNvSpPr>
          <p:nvPr/>
        </p:nvSpPr>
        <p:spPr bwMode="auto">
          <a:xfrm>
            <a:off x="571500" y="18129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chemeClr val="tx2"/>
                </a:solidFill>
              </a:rPr>
              <a:t>6.1</a:t>
            </a:r>
          </a:p>
        </p:txBody>
      </p:sp>
    </p:spTree>
    <p:extLst>
      <p:ext uri="{BB962C8B-B14F-4D97-AF65-F5344CB8AC3E}">
        <p14:creationId xmlns:p14="http://schemas.microsoft.com/office/powerpoint/2010/main" val="15566627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31747"/>
                                        </p:tgtEl>
                                        <p:attrNameLst>
                                          <p:attrName>style.visibility</p:attrName>
                                        </p:attrNameLst>
                                      </p:cBhvr>
                                      <p:to>
                                        <p:strVal val="visible"/>
                                      </p:to>
                                    </p:set>
                                    <p:animEffect transition="in" filter="wipe(left)">
                                      <p:cBhvr>
                                        <p:cTn id="7" dur="1000"/>
                                        <p:tgtEl>
                                          <p:spTgt spid="31747"/>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31762"/>
                                        </p:tgtEl>
                                        <p:attrNameLst>
                                          <p:attrName>style.visibility</p:attrName>
                                        </p:attrNameLst>
                                      </p:cBhvr>
                                      <p:to>
                                        <p:strVal val="visible"/>
                                      </p:to>
                                    </p:set>
                                    <p:animEffect transition="in" filter="wipe(left)">
                                      <p:cBhvr>
                                        <p:cTn id="11" dur="1000"/>
                                        <p:tgtEl>
                                          <p:spTgt spid="31762"/>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31763"/>
                                        </p:tgtEl>
                                        <p:attrNameLst>
                                          <p:attrName>style.visibility</p:attrName>
                                        </p:attrNameLst>
                                      </p:cBhvr>
                                      <p:to>
                                        <p:strVal val="visible"/>
                                      </p:to>
                                    </p:set>
                                    <p:animEffect transition="in" filter="wipe(left)">
                                      <p:cBhvr>
                                        <p:cTn id="15" dur="1000"/>
                                        <p:tgtEl>
                                          <p:spTgt spid="31763"/>
                                        </p:tgtEl>
                                      </p:cBhvr>
                                    </p:animEffect>
                                  </p:childTnLst>
                                </p:cTn>
                              </p:par>
                            </p:childTnLst>
                          </p:cTn>
                        </p:par>
                        <p:par>
                          <p:cTn id="16" fill="hold" nodeType="afterGroup">
                            <p:stCondLst>
                              <p:cond delay="6000"/>
                            </p:stCondLst>
                            <p:childTnLst>
                              <p:par>
                                <p:cTn id="17" presetID="22" presetClass="entr" presetSubtype="8" fill="hold" nodeType="afterEffect">
                                  <p:stCondLst>
                                    <p:cond delay="1000"/>
                                  </p:stCondLst>
                                  <p:childTnLst>
                                    <p:set>
                                      <p:cBhvr>
                                        <p:cTn id="18" dur="1" fill="hold">
                                          <p:stCondLst>
                                            <p:cond delay="0"/>
                                          </p:stCondLst>
                                        </p:cTn>
                                        <p:tgtEl>
                                          <p:spTgt spid="31751"/>
                                        </p:tgtEl>
                                        <p:attrNameLst>
                                          <p:attrName>style.visibility</p:attrName>
                                        </p:attrNameLst>
                                      </p:cBhvr>
                                      <p:to>
                                        <p:strVal val="visible"/>
                                      </p:to>
                                    </p:set>
                                    <p:animEffect transition="in" filter="wipe(left)">
                                      <p:cBhvr>
                                        <p:cTn id="19" dur="1000"/>
                                        <p:tgtEl>
                                          <p:spTgt spid="31751"/>
                                        </p:tgtEl>
                                      </p:cBhvr>
                                    </p:animEffect>
                                  </p:childTnLst>
                                </p:cTn>
                              </p:par>
                            </p:childTnLst>
                          </p:cTn>
                        </p:par>
                        <p:par>
                          <p:cTn id="20" fill="hold" nodeType="afterGroup">
                            <p:stCondLst>
                              <p:cond delay="8000"/>
                            </p:stCondLst>
                            <p:childTnLst>
                              <p:par>
                                <p:cTn id="21" presetID="22" presetClass="entr" presetSubtype="8" fill="hold" grpId="0" nodeType="afterEffect">
                                  <p:stCondLst>
                                    <p:cond delay="0"/>
                                  </p:stCondLst>
                                  <p:childTnLst>
                                    <p:set>
                                      <p:cBhvr>
                                        <p:cTn id="22" dur="1" fill="hold">
                                          <p:stCondLst>
                                            <p:cond delay="0"/>
                                          </p:stCondLst>
                                        </p:cTn>
                                        <p:tgtEl>
                                          <p:spTgt spid="31761"/>
                                        </p:tgtEl>
                                        <p:attrNameLst>
                                          <p:attrName>style.visibility</p:attrName>
                                        </p:attrNameLst>
                                      </p:cBhvr>
                                      <p:to>
                                        <p:strVal val="visible"/>
                                      </p:to>
                                    </p:set>
                                    <p:animEffect transition="in" filter="wipe(left)">
                                      <p:cBhvr>
                                        <p:cTn id="23" dur="1000"/>
                                        <p:tgtEl>
                                          <p:spTgt spid="31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1"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98307" name="Rectangle 3"/>
          <p:cNvSpPr>
            <a:spLocks noChangeArrowheads="1"/>
          </p:cNvSpPr>
          <p:nvPr/>
        </p:nvSpPr>
        <p:spPr bwMode="auto">
          <a:xfrm>
            <a:off x="746125" y="1525588"/>
            <a:ext cx="6183313" cy="1263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(b)	</a:t>
            </a:r>
            <a:r>
              <a:rPr lang="en-US" sz="2800" i="1" dirty="0"/>
              <a:t>Scatter Diagram</a:t>
            </a:r>
            <a:r>
              <a:rPr lang="en-US" sz="2800" dirty="0"/>
              <a:t>: A graph of the value of one variable vs. another variable</a:t>
            </a:r>
          </a:p>
        </p:txBody>
      </p:sp>
      <p:grpSp>
        <p:nvGrpSpPr>
          <p:cNvPr id="98308" name="Group 4"/>
          <p:cNvGrpSpPr>
            <a:grpSpLocks/>
          </p:cNvGrpSpPr>
          <p:nvPr/>
        </p:nvGrpSpPr>
        <p:grpSpPr bwMode="auto">
          <a:xfrm>
            <a:off x="2117725" y="2984500"/>
            <a:ext cx="4854575" cy="2824163"/>
            <a:chOff x="1334" y="1880"/>
            <a:chExt cx="3058" cy="1779"/>
          </a:xfrm>
        </p:grpSpPr>
        <p:sp>
          <p:nvSpPr>
            <p:cNvPr id="90130" name="Freeform 5"/>
            <p:cNvSpPr>
              <a:spLocks/>
            </p:cNvSpPr>
            <p:nvPr/>
          </p:nvSpPr>
          <p:spPr bwMode="auto">
            <a:xfrm>
              <a:off x="1712" y="1880"/>
              <a:ext cx="2680" cy="1400"/>
            </a:xfrm>
            <a:custGeom>
              <a:avLst/>
              <a:gdLst>
                <a:gd name="T0" fmla="*/ 0 w 2680"/>
                <a:gd name="T1" fmla="*/ 0 h 1400"/>
                <a:gd name="T2" fmla="*/ 0 w 2680"/>
                <a:gd name="T3" fmla="*/ 1400 h 1400"/>
                <a:gd name="T4" fmla="*/ 2680 w 2680"/>
                <a:gd name="T5" fmla="*/ 1400 h 1400"/>
                <a:gd name="T6" fmla="*/ 0 60000 65536"/>
                <a:gd name="T7" fmla="*/ 0 60000 65536"/>
                <a:gd name="T8" fmla="*/ 0 60000 65536"/>
                <a:gd name="T9" fmla="*/ 0 w 2680"/>
                <a:gd name="T10" fmla="*/ 0 h 1400"/>
                <a:gd name="T11" fmla="*/ 2680 w 2680"/>
                <a:gd name="T12" fmla="*/ 1400 h 1400"/>
              </a:gdLst>
              <a:ahLst/>
              <a:cxnLst>
                <a:cxn ang="T6">
                  <a:pos x="T0" y="T1"/>
                </a:cxn>
                <a:cxn ang="T7">
                  <a:pos x="T2" y="T3"/>
                </a:cxn>
                <a:cxn ang="T8">
                  <a:pos x="T4" y="T5"/>
                </a:cxn>
              </a:cxnLst>
              <a:rect l="T9" t="T10" r="T11" b="T12"/>
              <a:pathLst>
                <a:path w="2680" h="1400">
                  <a:moveTo>
                    <a:pt x="0" y="0"/>
                  </a:moveTo>
                  <a:lnTo>
                    <a:pt x="0" y="1400"/>
                  </a:lnTo>
                  <a:lnTo>
                    <a:pt x="2680" y="1400"/>
                  </a:lnTo>
                </a:path>
              </a:pathLst>
            </a:custGeom>
            <a:noFill/>
            <a:ln w="38100">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90131" name="Rectangle 6"/>
            <p:cNvSpPr>
              <a:spLocks noChangeArrowheads="1"/>
            </p:cNvSpPr>
            <p:nvPr/>
          </p:nvSpPr>
          <p:spPr bwMode="auto">
            <a:xfrm>
              <a:off x="2358" y="3407"/>
              <a:ext cx="1058"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Absenteeism</a:t>
              </a:r>
            </a:p>
          </p:txBody>
        </p:sp>
        <p:sp>
          <p:nvSpPr>
            <p:cNvPr id="90132" name="Rectangle 7"/>
            <p:cNvSpPr>
              <a:spLocks noChangeArrowheads="1"/>
            </p:cNvSpPr>
            <p:nvPr/>
          </p:nvSpPr>
          <p:spPr bwMode="auto">
            <a:xfrm rot="-5400000">
              <a:off x="984" y="2500"/>
              <a:ext cx="951"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Productivity</a:t>
              </a:r>
            </a:p>
          </p:txBody>
        </p:sp>
      </p:grpSp>
      <p:grpSp>
        <p:nvGrpSpPr>
          <p:cNvPr id="2" name="Group 1"/>
          <p:cNvGrpSpPr>
            <a:grpSpLocks/>
          </p:cNvGrpSpPr>
          <p:nvPr/>
        </p:nvGrpSpPr>
        <p:grpSpPr bwMode="auto">
          <a:xfrm>
            <a:off x="3238500" y="3568700"/>
            <a:ext cx="2908300" cy="1435100"/>
            <a:chOff x="3238500" y="3568700"/>
            <a:chExt cx="2908300" cy="1435100"/>
          </a:xfrm>
        </p:grpSpPr>
        <p:sp>
          <p:nvSpPr>
            <p:cNvPr id="98313" name="Oval 9"/>
            <p:cNvSpPr>
              <a:spLocks noChangeAspect="1" noChangeArrowheads="1"/>
            </p:cNvSpPr>
            <p:nvPr/>
          </p:nvSpPr>
          <p:spPr bwMode="auto">
            <a:xfrm>
              <a:off x="3238500" y="35687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4" name="Oval 10"/>
            <p:cNvSpPr>
              <a:spLocks noChangeAspect="1" noChangeArrowheads="1"/>
            </p:cNvSpPr>
            <p:nvPr/>
          </p:nvSpPr>
          <p:spPr bwMode="auto">
            <a:xfrm>
              <a:off x="3733800" y="35941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5" name="Oval 11"/>
            <p:cNvSpPr>
              <a:spLocks noChangeAspect="1" noChangeArrowheads="1"/>
            </p:cNvSpPr>
            <p:nvPr/>
          </p:nvSpPr>
          <p:spPr bwMode="auto">
            <a:xfrm>
              <a:off x="3987800" y="38735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6" name="Oval 12"/>
            <p:cNvSpPr>
              <a:spLocks noChangeAspect="1" noChangeArrowheads="1"/>
            </p:cNvSpPr>
            <p:nvPr/>
          </p:nvSpPr>
          <p:spPr bwMode="auto">
            <a:xfrm>
              <a:off x="3987800" y="41275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7" name="Oval 13"/>
            <p:cNvSpPr>
              <a:spLocks noChangeAspect="1" noChangeArrowheads="1"/>
            </p:cNvSpPr>
            <p:nvPr/>
          </p:nvSpPr>
          <p:spPr bwMode="auto">
            <a:xfrm>
              <a:off x="4457700" y="41148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8" name="Oval 14"/>
            <p:cNvSpPr>
              <a:spLocks noChangeAspect="1" noChangeArrowheads="1"/>
            </p:cNvSpPr>
            <p:nvPr/>
          </p:nvSpPr>
          <p:spPr bwMode="auto">
            <a:xfrm>
              <a:off x="4178300" y="43180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19" name="Oval 15"/>
            <p:cNvSpPr>
              <a:spLocks noChangeAspect="1" noChangeArrowheads="1"/>
            </p:cNvSpPr>
            <p:nvPr/>
          </p:nvSpPr>
          <p:spPr bwMode="auto">
            <a:xfrm>
              <a:off x="4648200" y="44450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0" name="Oval 16"/>
            <p:cNvSpPr>
              <a:spLocks noChangeAspect="1" noChangeArrowheads="1"/>
            </p:cNvSpPr>
            <p:nvPr/>
          </p:nvSpPr>
          <p:spPr bwMode="auto">
            <a:xfrm>
              <a:off x="5041900" y="42926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1" name="Oval 17"/>
            <p:cNvSpPr>
              <a:spLocks noChangeAspect="1" noChangeArrowheads="1"/>
            </p:cNvSpPr>
            <p:nvPr/>
          </p:nvSpPr>
          <p:spPr bwMode="auto">
            <a:xfrm>
              <a:off x="4965700" y="46101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2" name="Oval 18"/>
            <p:cNvSpPr>
              <a:spLocks noChangeAspect="1" noChangeArrowheads="1"/>
            </p:cNvSpPr>
            <p:nvPr/>
          </p:nvSpPr>
          <p:spPr bwMode="auto">
            <a:xfrm>
              <a:off x="5461000" y="46228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3" name="Oval 19"/>
            <p:cNvSpPr>
              <a:spLocks noChangeAspect="1" noChangeArrowheads="1"/>
            </p:cNvSpPr>
            <p:nvPr/>
          </p:nvSpPr>
          <p:spPr bwMode="auto">
            <a:xfrm>
              <a:off x="5842000" y="47117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4" name="Oval 20"/>
            <p:cNvSpPr>
              <a:spLocks noChangeAspect="1" noChangeArrowheads="1"/>
            </p:cNvSpPr>
            <p:nvPr/>
          </p:nvSpPr>
          <p:spPr bwMode="auto">
            <a:xfrm>
              <a:off x="6032500" y="4889500"/>
              <a:ext cx="114300" cy="114300"/>
            </a:xfrm>
            <a:prstGeom prst="ellipse">
              <a:avLst/>
            </a:prstGeom>
            <a:solidFill>
              <a:schemeClr val="accent5">
                <a:lumMod val="75000"/>
              </a:schemeClr>
            </a:solidFill>
            <a:ln>
              <a:noFill/>
            </a:ln>
            <a:effectLst/>
          </p:spPr>
          <p:txBody>
            <a:bodyPr wrap="none" anchor="ctr"/>
            <a:lstStyle/>
            <a:p>
              <a:pPr fontAlgn="auto">
                <a:spcBef>
                  <a:spcPts val="0"/>
                </a:spcBef>
                <a:spcAft>
                  <a:spcPts val="0"/>
                </a:spcAft>
                <a:defRPr/>
              </a:pPr>
              <a:endParaRPr lang="en-US" dirty="0">
                <a:latin typeface="Arial"/>
                <a:ea typeface="+mn-ea"/>
                <a:cs typeface="Arial"/>
              </a:endParaRPr>
            </a:p>
          </p:txBody>
        </p:sp>
      </p:grpSp>
      <p:sp>
        <p:nvSpPr>
          <p:cNvPr id="90117" name="Rectangle 21"/>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spTree>
    <p:extLst>
      <p:ext uri="{BB962C8B-B14F-4D97-AF65-F5344CB8AC3E}">
        <p14:creationId xmlns:p14="http://schemas.microsoft.com/office/powerpoint/2010/main" val="458690336"/>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98307"/>
                                        </p:tgtEl>
                                        <p:attrNameLst>
                                          <p:attrName>style.visibility</p:attrName>
                                        </p:attrNameLst>
                                      </p:cBhvr>
                                      <p:to>
                                        <p:strVal val="visible"/>
                                      </p:to>
                                    </p:set>
                                    <p:animEffect transition="in" filter="wipe(left)">
                                      <p:cBhvr>
                                        <p:cTn id="7" dur="1000"/>
                                        <p:tgtEl>
                                          <p:spTgt spid="98307"/>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98308"/>
                                        </p:tgtEl>
                                        <p:attrNameLst>
                                          <p:attrName>style.visibility</p:attrName>
                                        </p:attrNameLst>
                                      </p:cBhvr>
                                      <p:to>
                                        <p:strVal val="visible"/>
                                      </p:to>
                                    </p:set>
                                    <p:animEffect transition="in" filter="strips(upRight)">
                                      <p:cBhvr>
                                        <p:cTn id="11" dur="1000"/>
                                        <p:tgtEl>
                                          <p:spTgt spid="98308"/>
                                        </p:tgtEl>
                                      </p:cBhvr>
                                    </p:animEffect>
                                  </p:childTnLst>
                                </p:cTn>
                              </p:par>
                            </p:childTnLst>
                          </p:cTn>
                        </p:par>
                        <p:par>
                          <p:cTn id="12" fill="hold" nodeType="afterGroup">
                            <p:stCondLst>
                              <p:cond delay="4000"/>
                            </p:stCondLst>
                            <p:childTnLst>
                              <p:par>
                                <p:cTn id="13" presetID="18" presetClass="entr" presetSubtype="6" fill="hold" nodeType="afterEffect">
                                  <p:stCondLst>
                                    <p:cond delay="1000"/>
                                  </p:stCondLst>
                                  <p:childTnLst>
                                    <p:set>
                                      <p:cBhvr>
                                        <p:cTn id="14" dur="1" fill="hold">
                                          <p:stCondLst>
                                            <p:cond delay="0"/>
                                          </p:stCondLst>
                                        </p:cTn>
                                        <p:tgtEl>
                                          <p:spTgt spid="2"/>
                                        </p:tgtEl>
                                        <p:attrNameLst>
                                          <p:attrName>style.visibility</p:attrName>
                                        </p:attrNameLst>
                                      </p:cBhvr>
                                      <p:to>
                                        <p:strVal val="visible"/>
                                      </p:to>
                                    </p:set>
                                    <p:animEffect transition="in" filter="strips(downRight)">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100355" name="Rectangle 3"/>
          <p:cNvSpPr>
            <a:spLocks noChangeArrowheads="1"/>
          </p:cNvSpPr>
          <p:nvPr/>
        </p:nvSpPr>
        <p:spPr bwMode="auto">
          <a:xfrm>
            <a:off x="746125" y="1576388"/>
            <a:ext cx="6767513" cy="1263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(c)	</a:t>
            </a:r>
            <a:r>
              <a:rPr lang="en-US" sz="2800" i="1" dirty="0"/>
              <a:t>Cause-and-Effect Diagram</a:t>
            </a:r>
            <a:r>
              <a:rPr lang="en-US" sz="2800" dirty="0"/>
              <a:t>: A tool that identifies process elements (causes) that may effect an outcome</a:t>
            </a:r>
          </a:p>
        </p:txBody>
      </p:sp>
      <p:sp>
        <p:nvSpPr>
          <p:cNvPr id="92163" name="Rectangle 4"/>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grpSp>
        <p:nvGrpSpPr>
          <p:cNvPr id="100357" name="Group 5"/>
          <p:cNvGrpSpPr>
            <a:grpSpLocks/>
          </p:cNvGrpSpPr>
          <p:nvPr/>
        </p:nvGrpSpPr>
        <p:grpSpPr bwMode="auto">
          <a:xfrm>
            <a:off x="2146300" y="3073400"/>
            <a:ext cx="4597400" cy="3022600"/>
            <a:chOff x="1352" y="1936"/>
            <a:chExt cx="2896" cy="1904"/>
          </a:xfrm>
        </p:grpSpPr>
        <p:sp>
          <p:nvSpPr>
            <p:cNvPr id="92165" name="Rectangle 6"/>
            <p:cNvSpPr>
              <a:spLocks noChangeArrowheads="1"/>
            </p:cNvSpPr>
            <p:nvPr/>
          </p:nvSpPr>
          <p:spPr bwMode="auto">
            <a:xfrm>
              <a:off x="2102" y="1936"/>
              <a:ext cx="553"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dirty="0"/>
                <a:t>Cause</a:t>
              </a:r>
            </a:p>
          </p:txBody>
        </p:sp>
        <p:sp>
          <p:nvSpPr>
            <p:cNvPr id="92166" name="Rectangle 7"/>
            <p:cNvSpPr>
              <a:spLocks noChangeArrowheads="1"/>
            </p:cNvSpPr>
            <p:nvPr/>
          </p:nvSpPr>
          <p:spPr bwMode="auto">
            <a:xfrm>
              <a:off x="1478" y="2160"/>
              <a:ext cx="70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Materials</a:t>
              </a:r>
            </a:p>
          </p:txBody>
        </p:sp>
        <p:sp>
          <p:nvSpPr>
            <p:cNvPr id="92167" name="Rectangle 8"/>
            <p:cNvSpPr>
              <a:spLocks noChangeArrowheads="1"/>
            </p:cNvSpPr>
            <p:nvPr/>
          </p:nvSpPr>
          <p:spPr bwMode="auto">
            <a:xfrm>
              <a:off x="2493" y="2160"/>
              <a:ext cx="674"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Methods</a:t>
              </a:r>
            </a:p>
          </p:txBody>
        </p:sp>
        <p:sp>
          <p:nvSpPr>
            <p:cNvPr id="92168" name="Rectangle 9"/>
            <p:cNvSpPr>
              <a:spLocks noChangeArrowheads="1"/>
            </p:cNvSpPr>
            <p:nvPr/>
          </p:nvSpPr>
          <p:spPr bwMode="auto">
            <a:xfrm>
              <a:off x="1526" y="3607"/>
              <a:ext cx="79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Manpower</a:t>
              </a:r>
            </a:p>
          </p:txBody>
        </p:sp>
        <p:sp>
          <p:nvSpPr>
            <p:cNvPr id="92169" name="Rectangle 10"/>
            <p:cNvSpPr>
              <a:spLocks noChangeArrowheads="1"/>
            </p:cNvSpPr>
            <p:nvPr/>
          </p:nvSpPr>
          <p:spPr bwMode="auto">
            <a:xfrm>
              <a:off x="2686" y="3607"/>
              <a:ext cx="787"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dirty="0"/>
                <a:t>Machinery</a:t>
              </a:r>
            </a:p>
          </p:txBody>
        </p:sp>
        <p:sp>
          <p:nvSpPr>
            <p:cNvPr id="92170" name="Rectangle 11"/>
            <p:cNvSpPr>
              <a:spLocks noChangeArrowheads="1"/>
            </p:cNvSpPr>
            <p:nvPr/>
          </p:nvSpPr>
          <p:spPr bwMode="auto">
            <a:xfrm>
              <a:off x="3710" y="2385"/>
              <a:ext cx="520"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dirty="0"/>
                <a:t>Effect</a:t>
              </a:r>
            </a:p>
          </p:txBody>
        </p:sp>
        <p:sp>
          <p:nvSpPr>
            <p:cNvPr id="100364" name="Line 12"/>
            <p:cNvSpPr>
              <a:spLocks noChangeShapeType="1"/>
            </p:cNvSpPr>
            <p:nvPr/>
          </p:nvSpPr>
          <p:spPr bwMode="auto">
            <a:xfrm>
              <a:off x="1352" y="2992"/>
              <a:ext cx="242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65" name="Line 13"/>
            <p:cNvSpPr>
              <a:spLocks noChangeShapeType="1"/>
            </p:cNvSpPr>
            <p:nvPr/>
          </p:nvSpPr>
          <p:spPr bwMode="auto">
            <a:xfrm>
              <a:off x="2848" y="2416"/>
              <a:ext cx="448" cy="568"/>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66" name="Line 14"/>
            <p:cNvSpPr>
              <a:spLocks noChangeShapeType="1"/>
            </p:cNvSpPr>
            <p:nvPr/>
          </p:nvSpPr>
          <p:spPr bwMode="auto">
            <a:xfrm>
              <a:off x="1920" y="2416"/>
              <a:ext cx="448" cy="568"/>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67" name="Line 15"/>
            <p:cNvSpPr>
              <a:spLocks noChangeShapeType="1"/>
            </p:cNvSpPr>
            <p:nvPr/>
          </p:nvSpPr>
          <p:spPr bwMode="auto">
            <a:xfrm flipV="1">
              <a:off x="2184" y="2992"/>
              <a:ext cx="448" cy="568"/>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68" name="Line 16"/>
            <p:cNvSpPr>
              <a:spLocks noChangeShapeType="1"/>
            </p:cNvSpPr>
            <p:nvPr/>
          </p:nvSpPr>
          <p:spPr bwMode="auto">
            <a:xfrm flipV="1">
              <a:off x="3112" y="2992"/>
              <a:ext cx="448" cy="568"/>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69" name="Rectangle 17"/>
            <p:cNvSpPr>
              <a:spLocks noChangeArrowheads="1"/>
            </p:cNvSpPr>
            <p:nvPr/>
          </p:nvSpPr>
          <p:spPr bwMode="auto">
            <a:xfrm>
              <a:off x="3720" y="2736"/>
              <a:ext cx="528" cy="512"/>
            </a:xfrm>
            <a:prstGeom prst="rect">
              <a:avLst/>
            </a:prstGeom>
            <a:solidFill>
              <a:schemeClr val="accent1">
                <a:lumMod val="40000"/>
                <a:lumOff val="6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0" name="Line 18"/>
            <p:cNvSpPr>
              <a:spLocks noChangeShapeType="1"/>
            </p:cNvSpPr>
            <p:nvPr/>
          </p:nvSpPr>
          <p:spPr bwMode="auto">
            <a:xfrm>
              <a:off x="1408" y="251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1" name="Line 19"/>
            <p:cNvSpPr>
              <a:spLocks noChangeShapeType="1"/>
            </p:cNvSpPr>
            <p:nvPr/>
          </p:nvSpPr>
          <p:spPr bwMode="auto">
            <a:xfrm>
              <a:off x="2596" y="347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2" name="Line 20"/>
            <p:cNvSpPr>
              <a:spLocks noChangeShapeType="1"/>
            </p:cNvSpPr>
            <p:nvPr/>
          </p:nvSpPr>
          <p:spPr bwMode="auto">
            <a:xfrm>
              <a:off x="2700" y="331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3" name="Line 21"/>
            <p:cNvSpPr>
              <a:spLocks noChangeShapeType="1"/>
            </p:cNvSpPr>
            <p:nvPr/>
          </p:nvSpPr>
          <p:spPr bwMode="auto">
            <a:xfrm>
              <a:off x="2344" y="2520"/>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4" name="Line 22"/>
            <p:cNvSpPr>
              <a:spLocks noChangeShapeType="1"/>
            </p:cNvSpPr>
            <p:nvPr/>
          </p:nvSpPr>
          <p:spPr bwMode="auto">
            <a:xfrm>
              <a:off x="2456" y="267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2182" name="Line 23"/>
            <p:cNvSpPr>
              <a:spLocks noChangeShapeType="1"/>
            </p:cNvSpPr>
            <p:nvPr/>
          </p:nvSpPr>
          <p:spPr bwMode="auto">
            <a:xfrm>
              <a:off x="1888" y="2992"/>
              <a:ext cx="584" cy="0"/>
            </a:xfrm>
            <a:prstGeom prst="line">
              <a:avLst/>
            </a:prstGeom>
            <a:noFill/>
            <a:ln w="57150">
              <a:solidFill>
                <a:srgbClr val="BF7512"/>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0376" name="Line 24"/>
            <p:cNvSpPr>
              <a:spLocks noChangeShapeType="1"/>
            </p:cNvSpPr>
            <p:nvPr/>
          </p:nvSpPr>
          <p:spPr bwMode="auto">
            <a:xfrm>
              <a:off x="1800" y="3304"/>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7" name="Line 25"/>
            <p:cNvSpPr>
              <a:spLocks noChangeShapeType="1"/>
            </p:cNvSpPr>
            <p:nvPr/>
          </p:nvSpPr>
          <p:spPr bwMode="auto">
            <a:xfrm>
              <a:off x="1664" y="347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0378" name="Line 26"/>
            <p:cNvSpPr>
              <a:spLocks noChangeShapeType="1"/>
            </p:cNvSpPr>
            <p:nvPr/>
          </p:nvSpPr>
          <p:spPr bwMode="auto">
            <a:xfrm>
              <a:off x="1536" y="2672"/>
              <a:ext cx="584" cy="0"/>
            </a:xfrm>
            <a:prstGeom prst="line">
              <a:avLst/>
            </a:prstGeom>
            <a:noFill/>
            <a:ln w="57150">
              <a:solidFill>
                <a:schemeClr val="accent3">
                  <a:lumMod val="50000"/>
                </a:schemeClr>
              </a:solidFill>
              <a:round/>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grpSp>
    </p:spTree>
    <p:extLst>
      <p:ext uri="{BB962C8B-B14F-4D97-AF65-F5344CB8AC3E}">
        <p14:creationId xmlns:p14="http://schemas.microsoft.com/office/powerpoint/2010/main" val="1072166893"/>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0355"/>
                                        </p:tgtEl>
                                        <p:attrNameLst>
                                          <p:attrName>style.visibility</p:attrName>
                                        </p:attrNameLst>
                                      </p:cBhvr>
                                      <p:to>
                                        <p:strVal val="visible"/>
                                      </p:to>
                                    </p:set>
                                    <p:animEffect transition="in" filter="wipe(left)">
                                      <p:cBhvr>
                                        <p:cTn id="7" dur="1000"/>
                                        <p:tgtEl>
                                          <p:spTgt spid="100355"/>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00357"/>
                                        </p:tgtEl>
                                        <p:attrNameLst>
                                          <p:attrName>style.visibility</p:attrName>
                                        </p:attrNameLst>
                                      </p:cBhvr>
                                      <p:to>
                                        <p:strVal val="visible"/>
                                      </p:to>
                                    </p:set>
                                    <p:animEffect transition="in" filter="wipe(left)">
                                      <p:cBhvr>
                                        <p:cTn id="11" dur="1000"/>
                                        <p:tgtEl>
                                          <p:spTgt spid="100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102403" name="Rectangle 3"/>
          <p:cNvSpPr>
            <a:spLocks noChangeArrowheads="1"/>
          </p:cNvSpPr>
          <p:nvPr/>
        </p:nvSpPr>
        <p:spPr bwMode="auto">
          <a:xfrm>
            <a:off x="746125" y="1576388"/>
            <a:ext cx="6996113" cy="1263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(d)	</a:t>
            </a:r>
            <a:r>
              <a:rPr lang="en-US" sz="2800" i="1" dirty="0"/>
              <a:t>Pareto Chart</a:t>
            </a:r>
            <a:r>
              <a:rPr lang="en-US" sz="2800" dirty="0"/>
              <a:t>: A graph to identify and plot problems or defects in descending order of frequency</a:t>
            </a:r>
          </a:p>
        </p:txBody>
      </p:sp>
      <p:sp>
        <p:nvSpPr>
          <p:cNvPr id="94211" name="Rectangle 4"/>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grpSp>
        <p:nvGrpSpPr>
          <p:cNvPr id="102405" name="Group 5"/>
          <p:cNvGrpSpPr>
            <a:grpSpLocks/>
          </p:cNvGrpSpPr>
          <p:nvPr/>
        </p:nvGrpSpPr>
        <p:grpSpPr bwMode="auto">
          <a:xfrm>
            <a:off x="2090738" y="3175000"/>
            <a:ext cx="4811712" cy="2925763"/>
            <a:chOff x="1317" y="2000"/>
            <a:chExt cx="3031" cy="1843"/>
          </a:xfrm>
        </p:grpSpPr>
        <p:sp>
          <p:nvSpPr>
            <p:cNvPr id="94213" name="Rectangle 6"/>
            <p:cNvSpPr>
              <a:spLocks noChangeArrowheads="1"/>
            </p:cNvSpPr>
            <p:nvPr/>
          </p:nvSpPr>
          <p:spPr bwMode="auto">
            <a:xfrm rot="-5400000">
              <a:off x="1003" y="2684"/>
              <a:ext cx="880"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Frequency</a:t>
              </a:r>
            </a:p>
          </p:txBody>
        </p:sp>
        <p:sp>
          <p:nvSpPr>
            <p:cNvPr id="94214" name="Rectangle 7"/>
            <p:cNvSpPr>
              <a:spLocks noChangeArrowheads="1"/>
            </p:cNvSpPr>
            <p:nvPr/>
          </p:nvSpPr>
          <p:spPr bwMode="auto">
            <a:xfrm rot="-5400000">
              <a:off x="3885" y="2670"/>
              <a:ext cx="673"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Percent</a:t>
              </a:r>
            </a:p>
          </p:txBody>
        </p:sp>
        <p:sp>
          <p:nvSpPr>
            <p:cNvPr id="94215" name="Rectangle 8"/>
            <p:cNvSpPr>
              <a:spLocks noChangeArrowheads="1"/>
            </p:cNvSpPr>
            <p:nvPr/>
          </p:nvSpPr>
          <p:spPr bwMode="auto">
            <a:xfrm>
              <a:off x="1686" y="3591"/>
              <a:ext cx="1697"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tabLst>
                  <a:tab pos="673100" algn="ctr"/>
                  <a:tab pos="1244600" algn="ctr"/>
                  <a:tab pos="1816100" algn="ctr"/>
                  <a:tab pos="2387600" algn="ctr"/>
                </a:tabLst>
              </a:pPr>
              <a:r>
                <a:rPr lang="en-US" sz="2000" dirty="0"/>
                <a:t>A	B	C	D	E</a:t>
              </a:r>
            </a:p>
          </p:txBody>
        </p:sp>
        <p:sp>
          <p:nvSpPr>
            <p:cNvPr id="102409" name="Rectangle 9"/>
            <p:cNvSpPr>
              <a:spLocks noChangeArrowheads="1"/>
            </p:cNvSpPr>
            <p:nvPr/>
          </p:nvSpPr>
          <p:spPr bwMode="auto">
            <a:xfrm>
              <a:off x="1634" y="3024"/>
              <a:ext cx="362" cy="544"/>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2410" name="Rectangle 10"/>
            <p:cNvSpPr>
              <a:spLocks noChangeArrowheads="1"/>
            </p:cNvSpPr>
            <p:nvPr/>
          </p:nvSpPr>
          <p:spPr bwMode="auto">
            <a:xfrm>
              <a:off x="1996" y="3206"/>
              <a:ext cx="362" cy="362"/>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2411" name="Rectangle 11"/>
            <p:cNvSpPr>
              <a:spLocks noChangeArrowheads="1"/>
            </p:cNvSpPr>
            <p:nvPr/>
          </p:nvSpPr>
          <p:spPr bwMode="auto">
            <a:xfrm>
              <a:off x="2358" y="3333"/>
              <a:ext cx="362" cy="235"/>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2412" name="Rectangle 12"/>
            <p:cNvSpPr>
              <a:spLocks noChangeArrowheads="1"/>
            </p:cNvSpPr>
            <p:nvPr/>
          </p:nvSpPr>
          <p:spPr bwMode="auto">
            <a:xfrm>
              <a:off x="2720" y="3425"/>
              <a:ext cx="362" cy="143"/>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2413" name="Rectangle 13"/>
            <p:cNvSpPr>
              <a:spLocks noChangeArrowheads="1"/>
            </p:cNvSpPr>
            <p:nvPr/>
          </p:nvSpPr>
          <p:spPr bwMode="auto">
            <a:xfrm>
              <a:off x="3082" y="3496"/>
              <a:ext cx="362" cy="72"/>
            </a:xfrm>
            <a:prstGeom prst="rect">
              <a:avLst/>
            </a:prstGeom>
            <a:solidFill>
              <a:schemeClr val="accent4">
                <a:lumMod val="50000"/>
              </a:schemeClr>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4221" name="Freeform 14"/>
            <p:cNvSpPr>
              <a:spLocks/>
            </p:cNvSpPr>
            <p:nvPr/>
          </p:nvSpPr>
          <p:spPr bwMode="auto">
            <a:xfrm>
              <a:off x="1824" y="2304"/>
              <a:ext cx="1536" cy="712"/>
            </a:xfrm>
            <a:custGeom>
              <a:avLst/>
              <a:gdLst>
                <a:gd name="T0" fmla="*/ 0 w 1536"/>
                <a:gd name="T1" fmla="*/ 712 h 712"/>
                <a:gd name="T2" fmla="*/ 360 w 1536"/>
                <a:gd name="T3" fmla="*/ 368 h 712"/>
                <a:gd name="T4" fmla="*/ 720 w 1536"/>
                <a:gd name="T5" fmla="*/ 192 h 712"/>
                <a:gd name="T6" fmla="*/ 1072 w 1536"/>
                <a:gd name="T7" fmla="*/ 80 h 712"/>
                <a:gd name="T8" fmla="*/ 1536 w 1536"/>
                <a:gd name="T9" fmla="*/ 0 h 712"/>
                <a:gd name="T10" fmla="*/ 0 60000 65536"/>
                <a:gd name="T11" fmla="*/ 0 60000 65536"/>
                <a:gd name="T12" fmla="*/ 0 60000 65536"/>
                <a:gd name="T13" fmla="*/ 0 60000 65536"/>
                <a:gd name="T14" fmla="*/ 0 60000 65536"/>
                <a:gd name="T15" fmla="*/ 0 w 1536"/>
                <a:gd name="T16" fmla="*/ 0 h 712"/>
                <a:gd name="T17" fmla="*/ 1536 w 1536"/>
                <a:gd name="T18" fmla="*/ 712 h 712"/>
              </a:gdLst>
              <a:ahLst/>
              <a:cxnLst>
                <a:cxn ang="T10">
                  <a:pos x="T0" y="T1"/>
                </a:cxn>
                <a:cxn ang="T11">
                  <a:pos x="T2" y="T3"/>
                </a:cxn>
                <a:cxn ang="T12">
                  <a:pos x="T4" y="T5"/>
                </a:cxn>
                <a:cxn ang="T13">
                  <a:pos x="T6" y="T7"/>
                </a:cxn>
                <a:cxn ang="T14">
                  <a:pos x="T8" y="T9"/>
                </a:cxn>
              </a:cxnLst>
              <a:rect l="T15" t="T16" r="T17" b="T18"/>
              <a:pathLst>
                <a:path w="1536" h="712">
                  <a:moveTo>
                    <a:pt x="0" y="712"/>
                  </a:moveTo>
                  <a:cubicBezTo>
                    <a:pt x="120" y="583"/>
                    <a:pt x="240" y="455"/>
                    <a:pt x="360" y="368"/>
                  </a:cubicBezTo>
                  <a:cubicBezTo>
                    <a:pt x="480" y="281"/>
                    <a:pt x="601" y="240"/>
                    <a:pt x="720" y="192"/>
                  </a:cubicBezTo>
                  <a:cubicBezTo>
                    <a:pt x="839" y="144"/>
                    <a:pt x="936" y="112"/>
                    <a:pt x="1072" y="80"/>
                  </a:cubicBezTo>
                  <a:cubicBezTo>
                    <a:pt x="1208" y="48"/>
                    <a:pt x="1372" y="24"/>
                    <a:pt x="1536" y="0"/>
                  </a:cubicBezTo>
                </a:path>
              </a:pathLst>
            </a:custGeom>
            <a:noFill/>
            <a:ln w="57150" cap="flat" cmpd="sng">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94222" name="Oval 15"/>
            <p:cNvSpPr>
              <a:spLocks noChangeAspect="1" noChangeArrowheads="1"/>
            </p:cNvSpPr>
            <p:nvPr/>
          </p:nvSpPr>
          <p:spPr bwMode="auto">
            <a:xfrm>
              <a:off x="1792" y="2960"/>
              <a:ext cx="96" cy="9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94223" name="Oval 16"/>
            <p:cNvSpPr>
              <a:spLocks noChangeAspect="1" noChangeArrowheads="1"/>
            </p:cNvSpPr>
            <p:nvPr/>
          </p:nvSpPr>
          <p:spPr bwMode="auto">
            <a:xfrm>
              <a:off x="2128" y="2616"/>
              <a:ext cx="96" cy="9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94224" name="Oval 17"/>
            <p:cNvSpPr>
              <a:spLocks noChangeAspect="1" noChangeArrowheads="1"/>
            </p:cNvSpPr>
            <p:nvPr/>
          </p:nvSpPr>
          <p:spPr bwMode="auto">
            <a:xfrm>
              <a:off x="2488" y="2432"/>
              <a:ext cx="96" cy="9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94225" name="Oval 18"/>
            <p:cNvSpPr>
              <a:spLocks noChangeAspect="1" noChangeArrowheads="1"/>
            </p:cNvSpPr>
            <p:nvPr/>
          </p:nvSpPr>
          <p:spPr bwMode="auto">
            <a:xfrm>
              <a:off x="2872" y="2320"/>
              <a:ext cx="96" cy="9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94226" name="Oval 19"/>
            <p:cNvSpPr>
              <a:spLocks noChangeAspect="1" noChangeArrowheads="1"/>
            </p:cNvSpPr>
            <p:nvPr/>
          </p:nvSpPr>
          <p:spPr bwMode="auto">
            <a:xfrm>
              <a:off x="3208" y="2264"/>
              <a:ext cx="96" cy="96"/>
            </a:xfrm>
            <a:prstGeom prst="ellipse">
              <a:avLst/>
            </a:prstGeom>
            <a:solidFill>
              <a:schemeClr val="tx1"/>
            </a:solidFill>
            <a:ln w="9525">
              <a:solidFill>
                <a:schemeClr val="tx1"/>
              </a:solidFill>
              <a:round/>
              <a:headEnd/>
              <a:tailEnd/>
            </a:ln>
          </p:spPr>
          <p:txBody>
            <a:bodyPr wrap="none" anchor="ctr"/>
            <a:lstStyle/>
            <a:p>
              <a:endParaRPr lang="en-US" dirty="0"/>
            </a:p>
          </p:txBody>
        </p:sp>
        <p:sp>
          <p:nvSpPr>
            <p:cNvPr id="94227" name="Freeform 20"/>
            <p:cNvSpPr>
              <a:spLocks/>
            </p:cNvSpPr>
            <p:nvPr/>
          </p:nvSpPr>
          <p:spPr bwMode="auto">
            <a:xfrm>
              <a:off x="1632" y="2000"/>
              <a:ext cx="2416" cy="1576"/>
            </a:xfrm>
            <a:custGeom>
              <a:avLst/>
              <a:gdLst>
                <a:gd name="T0" fmla="*/ 0 w 2416"/>
                <a:gd name="T1" fmla="*/ 0 h 1576"/>
                <a:gd name="T2" fmla="*/ 0 w 2416"/>
                <a:gd name="T3" fmla="*/ 1576 h 1576"/>
                <a:gd name="T4" fmla="*/ 2416 w 2416"/>
                <a:gd name="T5" fmla="*/ 1576 h 1576"/>
                <a:gd name="T6" fmla="*/ 2416 w 2416"/>
                <a:gd name="T7" fmla="*/ 0 h 1576"/>
                <a:gd name="T8" fmla="*/ 0 60000 65536"/>
                <a:gd name="T9" fmla="*/ 0 60000 65536"/>
                <a:gd name="T10" fmla="*/ 0 60000 65536"/>
                <a:gd name="T11" fmla="*/ 0 60000 65536"/>
                <a:gd name="T12" fmla="*/ 0 w 2416"/>
                <a:gd name="T13" fmla="*/ 0 h 1576"/>
                <a:gd name="T14" fmla="*/ 2416 w 2416"/>
                <a:gd name="T15" fmla="*/ 1576 h 1576"/>
              </a:gdLst>
              <a:ahLst/>
              <a:cxnLst>
                <a:cxn ang="T8">
                  <a:pos x="T0" y="T1"/>
                </a:cxn>
                <a:cxn ang="T9">
                  <a:pos x="T2" y="T3"/>
                </a:cxn>
                <a:cxn ang="T10">
                  <a:pos x="T4" y="T5"/>
                </a:cxn>
                <a:cxn ang="T11">
                  <a:pos x="T6" y="T7"/>
                </a:cxn>
              </a:cxnLst>
              <a:rect l="T12" t="T13" r="T14" b="T15"/>
              <a:pathLst>
                <a:path w="2416" h="1576">
                  <a:moveTo>
                    <a:pt x="0" y="0"/>
                  </a:moveTo>
                  <a:lnTo>
                    <a:pt x="0" y="1576"/>
                  </a:lnTo>
                  <a:lnTo>
                    <a:pt x="2416" y="1576"/>
                  </a:lnTo>
                  <a:lnTo>
                    <a:pt x="2416" y="0"/>
                  </a:lnTo>
                </a:path>
              </a:pathLst>
            </a:custGeom>
            <a:noFill/>
            <a:ln w="38100" cmpd="sng">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grpSp>
    </p:spTree>
    <p:extLst>
      <p:ext uri="{BB962C8B-B14F-4D97-AF65-F5344CB8AC3E}">
        <p14:creationId xmlns:p14="http://schemas.microsoft.com/office/powerpoint/2010/main" val="540552639"/>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2403"/>
                                        </p:tgtEl>
                                        <p:attrNameLst>
                                          <p:attrName>style.visibility</p:attrName>
                                        </p:attrNameLst>
                                      </p:cBhvr>
                                      <p:to>
                                        <p:strVal val="visible"/>
                                      </p:to>
                                    </p:set>
                                    <p:animEffect transition="in" filter="wipe(left)">
                                      <p:cBhvr>
                                        <p:cTn id="7" dur="1000"/>
                                        <p:tgtEl>
                                          <p:spTgt spid="102403"/>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102405"/>
                                        </p:tgtEl>
                                        <p:attrNameLst>
                                          <p:attrName>style.visibility</p:attrName>
                                        </p:attrNameLst>
                                      </p:cBhvr>
                                      <p:to>
                                        <p:strVal val="visible"/>
                                      </p:to>
                                    </p:set>
                                    <p:animEffect transition="in" filter="strips(upRight)">
                                      <p:cBhvr>
                                        <p:cTn id="11" dur="1000"/>
                                        <p:tgtEl>
                                          <p:spTgt spid="102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104451" name="Rectangle 3"/>
          <p:cNvSpPr>
            <a:spLocks noChangeArrowheads="1"/>
          </p:cNvSpPr>
          <p:nvPr/>
        </p:nvSpPr>
        <p:spPr bwMode="auto">
          <a:xfrm>
            <a:off x="746125" y="1652588"/>
            <a:ext cx="7097713" cy="874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(e)	</a:t>
            </a:r>
            <a:r>
              <a:rPr lang="en-US" sz="2800" i="1" dirty="0"/>
              <a:t>Flowchart (Process Diagram)</a:t>
            </a:r>
            <a:r>
              <a:rPr lang="en-US" sz="2800" dirty="0"/>
              <a:t>: A chart that describes the steps in a process</a:t>
            </a:r>
          </a:p>
        </p:txBody>
      </p:sp>
      <p:sp>
        <p:nvSpPr>
          <p:cNvPr id="96259" name="Rectangle 4"/>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grpSp>
        <p:nvGrpSpPr>
          <p:cNvPr id="104453" name="Group 5"/>
          <p:cNvGrpSpPr>
            <a:grpSpLocks/>
          </p:cNvGrpSpPr>
          <p:nvPr/>
        </p:nvGrpSpPr>
        <p:grpSpPr bwMode="auto">
          <a:xfrm>
            <a:off x="2514600" y="3251200"/>
            <a:ext cx="4508500" cy="1911350"/>
            <a:chOff x="1584" y="2048"/>
            <a:chExt cx="2840" cy="1204"/>
          </a:xfrm>
        </p:grpSpPr>
        <p:sp>
          <p:nvSpPr>
            <p:cNvPr id="96261" name="Freeform 6"/>
            <p:cNvSpPr>
              <a:spLocks/>
            </p:cNvSpPr>
            <p:nvPr/>
          </p:nvSpPr>
          <p:spPr bwMode="auto">
            <a:xfrm>
              <a:off x="2224" y="2296"/>
              <a:ext cx="2200" cy="808"/>
            </a:xfrm>
            <a:custGeom>
              <a:avLst/>
              <a:gdLst>
                <a:gd name="T0" fmla="*/ 0 w 2200"/>
                <a:gd name="T1" fmla="*/ 0 h 808"/>
                <a:gd name="T2" fmla="*/ 2200 w 2200"/>
                <a:gd name="T3" fmla="*/ 0 h 808"/>
                <a:gd name="T4" fmla="*/ 2200 w 2200"/>
                <a:gd name="T5" fmla="*/ 808 h 808"/>
                <a:gd name="T6" fmla="*/ 16 w 2200"/>
                <a:gd name="T7" fmla="*/ 808 h 808"/>
                <a:gd name="T8" fmla="*/ 0 60000 65536"/>
                <a:gd name="T9" fmla="*/ 0 60000 65536"/>
                <a:gd name="T10" fmla="*/ 0 60000 65536"/>
                <a:gd name="T11" fmla="*/ 0 60000 65536"/>
                <a:gd name="T12" fmla="*/ 0 w 2200"/>
                <a:gd name="T13" fmla="*/ 0 h 808"/>
                <a:gd name="T14" fmla="*/ 2200 w 2200"/>
                <a:gd name="T15" fmla="*/ 808 h 808"/>
              </a:gdLst>
              <a:ahLst/>
              <a:cxnLst>
                <a:cxn ang="T8">
                  <a:pos x="T0" y="T1"/>
                </a:cxn>
                <a:cxn ang="T9">
                  <a:pos x="T2" y="T3"/>
                </a:cxn>
                <a:cxn ang="T10">
                  <a:pos x="T4" y="T5"/>
                </a:cxn>
                <a:cxn ang="T11">
                  <a:pos x="T6" y="T7"/>
                </a:cxn>
              </a:cxnLst>
              <a:rect l="T12" t="T13" r="T14" b="T15"/>
              <a:pathLst>
                <a:path w="2200" h="808">
                  <a:moveTo>
                    <a:pt x="0" y="0"/>
                  </a:moveTo>
                  <a:lnTo>
                    <a:pt x="2200" y="0"/>
                  </a:lnTo>
                  <a:lnTo>
                    <a:pt x="2200" y="808"/>
                  </a:lnTo>
                  <a:lnTo>
                    <a:pt x="16" y="808"/>
                  </a:lnTo>
                </a:path>
              </a:pathLst>
            </a:custGeom>
            <a:noFill/>
            <a:ln w="57150" cmpd="sng">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96262" name="Freeform 7"/>
            <p:cNvSpPr>
              <a:spLocks/>
            </p:cNvSpPr>
            <p:nvPr/>
          </p:nvSpPr>
          <p:spPr bwMode="auto">
            <a:xfrm>
              <a:off x="1968" y="2512"/>
              <a:ext cx="912" cy="544"/>
            </a:xfrm>
            <a:custGeom>
              <a:avLst/>
              <a:gdLst>
                <a:gd name="T0" fmla="*/ 0 w 912"/>
                <a:gd name="T1" fmla="*/ 544 h 544"/>
                <a:gd name="T2" fmla="*/ 0 w 912"/>
                <a:gd name="T3" fmla="*/ 256 h 544"/>
                <a:gd name="T4" fmla="*/ 912 w 912"/>
                <a:gd name="T5" fmla="*/ 256 h 544"/>
                <a:gd name="T6" fmla="*/ 912 w 912"/>
                <a:gd name="T7" fmla="*/ 0 h 544"/>
                <a:gd name="T8" fmla="*/ 0 60000 65536"/>
                <a:gd name="T9" fmla="*/ 0 60000 65536"/>
                <a:gd name="T10" fmla="*/ 0 60000 65536"/>
                <a:gd name="T11" fmla="*/ 0 60000 65536"/>
                <a:gd name="T12" fmla="*/ 0 w 912"/>
                <a:gd name="T13" fmla="*/ 0 h 544"/>
                <a:gd name="T14" fmla="*/ 912 w 912"/>
                <a:gd name="T15" fmla="*/ 544 h 544"/>
              </a:gdLst>
              <a:ahLst/>
              <a:cxnLst>
                <a:cxn ang="T8">
                  <a:pos x="T0" y="T1"/>
                </a:cxn>
                <a:cxn ang="T9">
                  <a:pos x="T2" y="T3"/>
                </a:cxn>
                <a:cxn ang="T10">
                  <a:pos x="T4" y="T5"/>
                </a:cxn>
                <a:cxn ang="T11">
                  <a:pos x="T6" y="T7"/>
                </a:cxn>
              </a:cxnLst>
              <a:rect l="T12" t="T13" r="T14" b="T15"/>
              <a:pathLst>
                <a:path w="912" h="544">
                  <a:moveTo>
                    <a:pt x="0" y="544"/>
                  </a:moveTo>
                  <a:lnTo>
                    <a:pt x="0" y="256"/>
                  </a:lnTo>
                  <a:lnTo>
                    <a:pt x="912" y="256"/>
                  </a:lnTo>
                  <a:lnTo>
                    <a:pt x="912" y="0"/>
                  </a:lnTo>
                </a:path>
              </a:pathLst>
            </a:custGeom>
            <a:noFill/>
            <a:ln w="57150" cmpd="sng">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96263" name="Rectangle 8"/>
            <p:cNvSpPr>
              <a:spLocks noChangeArrowheads="1"/>
            </p:cNvSpPr>
            <p:nvPr/>
          </p:nvSpPr>
          <p:spPr bwMode="auto">
            <a:xfrm>
              <a:off x="1584" y="2172"/>
              <a:ext cx="720" cy="296"/>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96264" name="Rectangle 9"/>
            <p:cNvSpPr>
              <a:spLocks noChangeArrowheads="1"/>
            </p:cNvSpPr>
            <p:nvPr/>
          </p:nvSpPr>
          <p:spPr bwMode="auto">
            <a:xfrm>
              <a:off x="3444" y="2956"/>
              <a:ext cx="720" cy="296"/>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96265" name="Rectangle 10"/>
            <p:cNvSpPr>
              <a:spLocks noChangeArrowheads="1"/>
            </p:cNvSpPr>
            <p:nvPr/>
          </p:nvSpPr>
          <p:spPr bwMode="auto">
            <a:xfrm>
              <a:off x="2520" y="2956"/>
              <a:ext cx="720" cy="296"/>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96266" name="Rectangle 11"/>
            <p:cNvSpPr>
              <a:spLocks noChangeArrowheads="1"/>
            </p:cNvSpPr>
            <p:nvPr/>
          </p:nvSpPr>
          <p:spPr bwMode="auto">
            <a:xfrm>
              <a:off x="1584" y="2956"/>
              <a:ext cx="720" cy="296"/>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96267" name="Rectangle 12"/>
            <p:cNvSpPr>
              <a:spLocks noChangeArrowheads="1"/>
            </p:cNvSpPr>
            <p:nvPr/>
          </p:nvSpPr>
          <p:spPr bwMode="auto">
            <a:xfrm>
              <a:off x="3444" y="2172"/>
              <a:ext cx="720" cy="296"/>
            </a:xfrm>
            <a:prstGeom prst="rect">
              <a:avLst/>
            </a:prstGeom>
            <a:solidFill>
              <a:schemeClr val="accent2"/>
            </a:solidFill>
            <a:ln w="19050">
              <a:solidFill>
                <a:schemeClr val="tx1"/>
              </a:solidFill>
              <a:miter lim="800000"/>
              <a:headEnd/>
              <a:tailEnd/>
            </a:ln>
          </p:spPr>
          <p:txBody>
            <a:bodyPr wrap="none" anchor="ctr"/>
            <a:lstStyle/>
            <a:p>
              <a:endParaRPr lang="en-US" dirty="0"/>
            </a:p>
          </p:txBody>
        </p:sp>
        <p:sp>
          <p:nvSpPr>
            <p:cNvPr id="96268" name="AutoShape 13"/>
            <p:cNvSpPr>
              <a:spLocks noChangeArrowheads="1"/>
            </p:cNvSpPr>
            <p:nvPr/>
          </p:nvSpPr>
          <p:spPr bwMode="auto">
            <a:xfrm>
              <a:off x="2608" y="2048"/>
              <a:ext cx="544" cy="544"/>
            </a:xfrm>
            <a:prstGeom prst="diamond">
              <a:avLst/>
            </a:prstGeom>
            <a:solidFill>
              <a:schemeClr val="accent2"/>
            </a:solidFill>
            <a:ln w="19050">
              <a:solidFill>
                <a:schemeClr val="tx1"/>
              </a:solidFill>
              <a:miter lim="800000"/>
              <a:headEnd/>
              <a:tailEnd/>
            </a:ln>
          </p:spPr>
          <p:txBody>
            <a:bodyPr wrap="none" anchor="ctr"/>
            <a:lstStyle/>
            <a:p>
              <a:endParaRPr lang="en-US" dirty="0"/>
            </a:p>
          </p:txBody>
        </p:sp>
      </p:grpSp>
    </p:spTree>
    <p:extLst>
      <p:ext uri="{BB962C8B-B14F-4D97-AF65-F5344CB8AC3E}">
        <p14:creationId xmlns:p14="http://schemas.microsoft.com/office/powerpoint/2010/main" val="1086418596"/>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4451"/>
                                        </p:tgtEl>
                                        <p:attrNameLst>
                                          <p:attrName>style.visibility</p:attrName>
                                        </p:attrNameLst>
                                      </p:cBhvr>
                                      <p:to>
                                        <p:strVal val="visible"/>
                                      </p:to>
                                    </p:set>
                                    <p:animEffect transition="in" filter="wipe(left)">
                                      <p:cBhvr>
                                        <p:cTn id="7" dur="1000"/>
                                        <p:tgtEl>
                                          <p:spTgt spid="104451"/>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04453"/>
                                        </p:tgtEl>
                                        <p:attrNameLst>
                                          <p:attrName>style.visibility</p:attrName>
                                        </p:attrNameLst>
                                      </p:cBhvr>
                                      <p:to>
                                        <p:strVal val="visible"/>
                                      </p:to>
                                    </p:set>
                                    <p:animEffect transition="in" filter="wipe(left)">
                                      <p:cBhvr>
                                        <p:cTn id="11" dur="1000"/>
                                        <p:tgtEl>
                                          <p:spTgt spid="104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106499" name="Rectangle 3"/>
          <p:cNvSpPr>
            <a:spLocks noChangeArrowheads="1"/>
          </p:cNvSpPr>
          <p:nvPr/>
        </p:nvSpPr>
        <p:spPr bwMode="auto">
          <a:xfrm>
            <a:off x="746125" y="1525588"/>
            <a:ext cx="7275513" cy="874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(f)	</a:t>
            </a:r>
            <a:r>
              <a:rPr lang="en-US" sz="2800" i="1" dirty="0"/>
              <a:t>Histogram</a:t>
            </a:r>
            <a:r>
              <a:rPr lang="en-US" sz="2800" dirty="0"/>
              <a:t>: A distribution showing the frequency of occurrences of a variable</a:t>
            </a:r>
          </a:p>
        </p:txBody>
      </p:sp>
      <p:sp>
        <p:nvSpPr>
          <p:cNvPr id="98307" name="Rectangle 4"/>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grpSp>
        <p:nvGrpSpPr>
          <p:cNvPr id="106516" name="Group 20"/>
          <p:cNvGrpSpPr>
            <a:grpSpLocks/>
          </p:cNvGrpSpPr>
          <p:nvPr/>
        </p:nvGrpSpPr>
        <p:grpSpPr bwMode="auto">
          <a:xfrm>
            <a:off x="2235200" y="2563813"/>
            <a:ext cx="4508500" cy="3549650"/>
            <a:chOff x="1408" y="1615"/>
            <a:chExt cx="2840" cy="2236"/>
          </a:xfrm>
        </p:grpSpPr>
        <p:sp>
          <p:nvSpPr>
            <p:cNvPr id="98309" name="Rectangle 6"/>
            <p:cNvSpPr>
              <a:spLocks noChangeArrowheads="1"/>
            </p:cNvSpPr>
            <p:nvPr/>
          </p:nvSpPr>
          <p:spPr bwMode="auto">
            <a:xfrm>
              <a:off x="2438" y="1615"/>
              <a:ext cx="924"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Distribution</a:t>
              </a:r>
            </a:p>
          </p:txBody>
        </p:sp>
        <p:sp>
          <p:nvSpPr>
            <p:cNvPr id="98310" name="Rectangle 7"/>
            <p:cNvSpPr>
              <a:spLocks noChangeArrowheads="1"/>
            </p:cNvSpPr>
            <p:nvPr/>
          </p:nvSpPr>
          <p:spPr bwMode="auto">
            <a:xfrm>
              <a:off x="2022" y="3599"/>
              <a:ext cx="1661"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Repair time (minutes)</a:t>
              </a:r>
            </a:p>
          </p:txBody>
        </p:sp>
        <p:sp>
          <p:nvSpPr>
            <p:cNvPr id="98311" name="Rectangle 8"/>
            <p:cNvSpPr>
              <a:spLocks noChangeArrowheads="1"/>
            </p:cNvSpPr>
            <p:nvPr/>
          </p:nvSpPr>
          <p:spPr bwMode="auto">
            <a:xfrm rot="-5400000">
              <a:off x="1094" y="2256"/>
              <a:ext cx="880"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Frequency</a:t>
              </a:r>
            </a:p>
          </p:txBody>
        </p:sp>
        <p:sp>
          <p:nvSpPr>
            <p:cNvPr id="98312" name="Line 9"/>
            <p:cNvSpPr>
              <a:spLocks noChangeShapeType="1"/>
            </p:cNvSpPr>
            <p:nvPr/>
          </p:nvSpPr>
          <p:spPr bwMode="auto">
            <a:xfrm flipV="1">
              <a:off x="1760" y="2160"/>
              <a:ext cx="0" cy="52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6507" name="Rectangle 11"/>
            <p:cNvSpPr>
              <a:spLocks noChangeArrowheads="1"/>
            </p:cNvSpPr>
            <p:nvPr/>
          </p:nvSpPr>
          <p:spPr bwMode="auto">
            <a:xfrm>
              <a:off x="1808" y="3272"/>
              <a:ext cx="242" cy="224"/>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08" name="Rectangle 12"/>
            <p:cNvSpPr>
              <a:spLocks noChangeArrowheads="1"/>
            </p:cNvSpPr>
            <p:nvPr/>
          </p:nvSpPr>
          <p:spPr bwMode="auto">
            <a:xfrm>
              <a:off x="2050" y="2997"/>
              <a:ext cx="242" cy="499"/>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09" name="Rectangle 13"/>
            <p:cNvSpPr>
              <a:spLocks noChangeArrowheads="1"/>
            </p:cNvSpPr>
            <p:nvPr/>
          </p:nvSpPr>
          <p:spPr bwMode="auto">
            <a:xfrm>
              <a:off x="2294" y="2632"/>
              <a:ext cx="242" cy="864"/>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0" name="Rectangle 14"/>
            <p:cNvSpPr>
              <a:spLocks noChangeArrowheads="1"/>
            </p:cNvSpPr>
            <p:nvPr/>
          </p:nvSpPr>
          <p:spPr bwMode="auto">
            <a:xfrm>
              <a:off x="2535" y="2160"/>
              <a:ext cx="243" cy="1336"/>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1" name="Rectangle 15"/>
            <p:cNvSpPr>
              <a:spLocks noChangeArrowheads="1"/>
            </p:cNvSpPr>
            <p:nvPr/>
          </p:nvSpPr>
          <p:spPr bwMode="auto">
            <a:xfrm>
              <a:off x="2777" y="1920"/>
              <a:ext cx="242" cy="1576"/>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2" name="Rectangle 16"/>
            <p:cNvSpPr>
              <a:spLocks noChangeArrowheads="1"/>
            </p:cNvSpPr>
            <p:nvPr/>
          </p:nvSpPr>
          <p:spPr bwMode="auto">
            <a:xfrm>
              <a:off x="3021" y="2160"/>
              <a:ext cx="243" cy="1336"/>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3" name="Rectangle 17"/>
            <p:cNvSpPr>
              <a:spLocks noChangeArrowheads="1"/>
            </p:cNvSpPr>
            <p:nvPr/>
          </p:nvSpPr>
          <p:spPr bwMode="auto">
            <a:xfrm>
              <a:off x="3263" y="2638"/>
              <a:ext cx="242" cy="858"/>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4" name="Rectangle 18"/>
            <p:cNvSpPr>
              <a:spLocks noChangeArrowheads="1"/>
            </p:cNvSpPr>
            <p:nvPr/>
          </p:nvSpPr>
          <p:spPr bwMode="auto">
            <a:xfrm>
              <a:off x="3504" y="2997"/>
              <a:ext cx="243" cy="499"/>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106515" name="Rectangle 19"/>
            <p:cNvSpPr>
              <a:spLocks noChangeArrowheads="1"/>
            </p:cNvSpPr>
            <p:nvPr/>
          </p:nvSpPr>
          <p:spPr bwMode="auto">
            <a:xfrm>
              <a:off x="3749" y="3272"/>
              <a:ext cx="242" cy="224"/>
            </a:xfrm>
            <a:prstGeom prst="rect">
              <a:avLst/>
            </a:prstGeom>
            <a:solidFill>
              <a:schemeClr val="accent5"/>
            </a:solidFill>
            <a:ln w="19050">
              <a:solidFill>
                <a:schemeClr val="tx1"/>
              </a:solidFill>
              <a:miter lim="800000"/>
              <a:headEnd/>
              <a:tailEnd/>
            </a:ln>
            <a:effectLst/>
          </p:spPr>
          <p:txBody>
            <a:bodyPr wrap="none" anchor="ctr"/>
            <a:lstStyle/>
            <a:p>
              <a:pPr fontAlgn="auto">
                <a:spcBef>
                  <a:spcPts val="0"/>
                </a:spcBef>
                <a:spcAft>
                  <a:spcPts val="0"/>
                </a:spcAft>
                <a:defRPr/>
              </a:pPr>
              <a:endParaRPr lang="en-US" dirty="0">
                <a:latin typeface="Arial"/>
                <a:ea typeface="+mn-ea"/>
                <a:cs typeface="Arial"/>
              </a:endParaRPr>
            </a:p>
          </p:txBody>
        </p:sp>
        <p:sp>
          <p:nvSpPr>
            <p:cNvPr id="98322" name="Line 10"/>
            <p:cNvSpPr>
              <a:spLocks noChangeShapeType="1"/>
            </p:cNvSpPr>
            <p:nvPr/>
          </p:nvSpPr>
          <p:spPr bwMode="auto">
            <a:xfrm>
              <a:off x="1488" y="3496"/>
              <a:ext cx="2760" cy="0"/>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grpSp>
    </p:spTree>
    <p:extLst>
      <p:ext uri="{BB962C8B-B14F-4D97-AF65-F5344CB8AC3E}">
        <p14:creationId xmlns:p14="http://schemas.microsoft.com/office/powerpoint/2010/main" val="3674694766"/>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6499"/>
                                        </p:tgtEl>
                                        <p:attrNameLst>
                                          <p:attrName>style.visibility</p:attrName>
                                        </p:attrNameLst>
                                      </p:cBhvr>
                                      <p:to>
                                        <p:strVal val="visible"/>
                                      </p:to>
                                    </p:set>
                                    <p:animEffect transition="in" filter="wipe(left)">
                                      <p:cBhvr>
                                        <p:cTn id="7" dur="1000"/>
                                        <p:tgtEl>
                                          <p:spTgt spid="106499"/>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106516"/>
                                        </p:tgtEl>
                                        <p:attrNameLst>
                                          <p:attrName>style.visibility</p:attrName>
                                        </p:attrNameLst>
                                      </p:cBhvr>
                                      <p:to>
                                        <p:strVal val="visible"/>
                                      </p:to>
                                    </p:set>
                                    <p:animEffect transition="in" filter="strips(upRight)">
                                      <p:cBhvr>
                                        <p:cTn id="11" dur="1000"/>
                                        <p:tgtEl>
                                          <p:spTgt spid="106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508000"/>
            <a:ext cx="7772400" cy="739775"/>
          </a:xfrm>
        </p:spPr>
        <p:txBody>
          <a:bodyPr rtlCol="0">
            <a:normAutofit fontScale="90000"/>
          </a:bodyPr>
          <a:lstStyle/>
          <a:p>
            <a:pPr fontAlgn="auto">
              <a:spcAft>
                <a:spcPts val="0"/>
              </a:spcAft>
              <a:defRPr/>
            </a:pPr>
            <a:r>
              <a:rPr lang="en-US" dirty="0">
                <a:ea typeface="+mj-ea"/>
              </a:rPr>
              <a:t>Seven Tools of TQM</a:t>
            </a:r>
          </a:p>
        </p:txBody>
      </p:sp>
      <p:sp>
        <p:nvSpPr>
          <p:cNvPr id="108547" name="Rectangle 3"/>
          <p:cNvSpPr>
            <a:spLocks noChangeArrowheads="1"/>
          </p:cNvSpPr>
          <p:nvPr/>
        </p:nvSpPr>
        <p:spPr bwMode="auto">
          <a:xfrm>
            <a:off x="746125" y="1525588"/>
            <a:ext cx="7478713" cy="1263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622300" indent="-622300">
              <a:lnSpc>
                <a:spcPct val="90000"/>
              </a:lnSpc>
            </a:pPr>
            <a:r>
              <a:rPr lang="en-US" sz="2800" dirty="0"/>
              <a:t>(g)	</a:t>
            </a:r>
            <a:r>
              <a:rPr lang="en-US" sz="2800" i="1" dirty="0"/>
              <a:t>Statistical Process Control C</a:t>
            </a:r>
            <a:r>
              <a:rPr lang="en-US" sz="2800" dirty="0"/>
              <a:t>hart: A chart with time on the horizontal axis to plot values of a statistic</a:t>
            </a:r>
          </a:p>
        </p:txBody>
      </p:sp>
      <p:sp>
        <p:nvSpPr>
          <p:cNvPr id="100355" name="Rectangle 4"/>
          <p:cNvSpPr>
            <a:spLocks noChangeArrowheads="1"/>
          </p:cNvSpPr>
          <p:nvPr/>
        </p:nvSpPr>
        <p:spPr bwMode="auto">
          <a:xfrm>
            <a:off x="7299325" y="5889625"/>
            <a:ext cx="11445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dirty="0"/>
              <a:t>Figure </a:t>
            </a:r>
            <a:r>
              <a:rPr lang="en-US" sz="1600" dirty="0">
                <a:solidFill>
                  <a:srgbClr val="255898"/>
                </a:solidFill>
              </a:rPr>
              <a:t>6.6</a:t>
            </a:r>
          </a:p>
        </p:txBody>
      </p:sp>
      <p:grpSp>
        <p:nvGrpSpPr>
          <p:cNvPr id="108549" name="Group 5"/>
          <p:cNvGrpSpPr>
            <a:grpSpLocks/>
          </p:cNvGrpSpPr>
          <p:nvPr/>
        </p:nvGrpSpPr>
        <p:grpSpPr bwMode="auto">
          <a:xfrm>
            <a:off x="1511300" y="3022600"/>
            <a:ext cx="6375400" cy="3001963"/>
            <a:chOff x="952" y="1904"/>
            <a:chExt cx="4016" cy="1891"/>
          </a:xfrm>
        </p:grpSpPr>
        <p:sp>
          <p:nvSpPr>
            <p:cNvPr id="100368" name="Rectangle 6"/>
            <p:cNvSpPr>
              <a:spLocks noChangeArrowheads="1"/>
            </p:cNvSpPr>
            <p:nvPr/>
          </p:nvSpPr>
          <p:spPr bwMode="auto">
            <a:xfrm>
              <a:off x="3550" y="2223"/>
              <a:ext cx="1418"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Upper control limit</a:t>
              </a:r>
            </a:p>
          </p:txBody>
        </p:sp>
        <p:sp>
          <p:nvSpPr>
            <p:cNvPr id="100369" name="Rectangle 7"/>
            <p:cNvSpPr>
              <a:spLocks noChangeArrowheads="1"/>
            </p:cNvSpPr>
            <p:nvPr/>
          </p:nvSpPr>
          <p:spPr bwMode="auto">
            <a:xfrm>
              <a:off x="3550" y="2599"/>
              <a:ext cx="996"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Target value</a:t>
              </a:r>
            </a:p>
          </p:txBody>
        </p:sp>
        <p:sp>
          <p:nvSpPr>
            <p:cNvPr id="100370" name="Rectangle 8"/>
            <p:cNvSpPr>
              <a:spLocks noChangeArrowheads="1"/>
            </p:cNvSpPr>
            <p:nvPr/>
          </p:nvSpPr>
          <p:spPr bwMode="auto">
            <a:xfrm>
              <a:off x="3550" y="2943"/>
              <a:ext cx="1418"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Lower control limit</a:t>
              </a:r>
            </a:p>
          </p:txBody>
        </p:sp>
        <p:sp>
          <p:nvSpPr>
            <p:cNvPr id="100371" name="Rectangle 9"/>
            <p:cNvSpPr>
              <a:spLocks noChangeArrowheads="1"/>
            </p:cNvSpPr>
            <p:nvPr/>
          </p:nvSpPr>
          <p:spPr bwMode="auto">
            <a:xfrm>
              <a:off x="2766" y="3543"/>
              <a:ext cx="469"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dirty="0"/>
                <a:t>Time</a:t>
              </a:r>
            </a:p>
          </p:txBody>
        </p:sp>
        <p:grpSp>
          <p:nvGrpSpPr>
            <p:cNvPr id="100372" name="Group 10"/>
            <p:cNvGrpSpPr>
              <a:grpSpLocks/>
            </p:cNvGrpSpPr>
            <p:nvPr/>
          </p:nvGrpSpPr>
          <p:grpSpPr bwMode="auto">
            <a:xfrm>
              <a:off x="952" y="1904"/>
              <a:ext cx="2552" cy="1632"/>
              <a:chOff x="952" y="1904"/>
              <a:chExt cx="2552" cy="1632"/>
            </a:xfrm>
          </p:grpSpPr>
          <p:sp>
            <p:nvSpPr>
              <p:cNvPr id="100373" name="Line 11"/>
              <p:cNvSpPr>
                <a:spLocks noChangeShapeType="1"/>
              </p:cNvSpPr>
              <p:nvPr/>
            </p:nvSpPr>
            <p:spPr bwMode="auto">
              <a:xfrm flipV="1">
                <a:off x="952" y="1904"/>
                <a:ext cx="0" cy="1632"/>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0374" name="Line 12"/>
              <p:cNvSpPr>
                <a:spLocks noChangeShapeType="1"/>
              </p:cNvSpPr>
              <p:nvPr/>
            </p:nvSpPr>
            <p:spPr bwMode="auto">
              <a:xfrm>
                <a:off x="952" y="2728"/>
                <a:ext cx="2552"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0375" name="Line 13"/>
              <p:cNvSpPr>
                <a:spLocks noChangeShapeType="1"/>
              </p:cNvSpPr>
              <p:nvPr/>
            </p:nvSpPr>
            <p:spPr bwMode="auto">
              <a:xfrm>
                <a:off x="952" y="2360"/>
                <a:ext cx="2528"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0376" name="Line 14"/>
              <p:cNvSpPr>
                <a:spLocks noChangeShapeType="1"/>
              </p:cNvSpPr>
              <p:nvPr/>
            </p:nvSpPr>
            <p:spPr bwMode="auto">
              <a:xfrm>
                <a:off x="952" y="3072"/>
                <a:ext cx="2528"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grpSp>
      </p:grpSp>
      <p:grpSp>
        <p:nvGrpSpPr>
          <p:cNvPr id="108559" name="Group 15"/>
          <p:cNvGrpSpPr>
            <a:grpSpLocks/>
          </p:cNvGrpSpPr>
          <p:nvPr/>
        </p:nvGrpSpPr>
        <p:grpSpPr bwMode="auto">
          <a:xfrm>
            <a:off x="1676400" y="3348038"/>
            <a:ext cx="2881313" cy="1866900"/>
            <a:chOff x="1056" y="2109"/>
            <a:chExt cx="1815" cy="1176"/>
          </a:xfrm>
        </p:grpSpPr>
        <p:sp>
          <p:nvSpPr>
            <p:cNvPr id="100358" name="Freeform 16"/>
            <p:cNvSpPr>
              <a:spLocks/>
            </p:cNvSpPr>
            <p:nvPr/>
          </p:nvSpPr>
          <p:spPr bwMode="auto">
            <a:xfrm>
              <a:off x="1096" y="2136"/>
              <a:ext cx="1736" cy="1104"/>
            </a:xfrm>
            <a:custGeom>
              <a:avLst/>
              <a:gdLst>
                <a:gd name="T0" fmla="*/ 0 w 1736"/>
                <a:gd name="T1" fmla="*/ 448 h 1104"/>
                <a:gd name="T2" fmla="*/ 216 w 1736"/>
                <a:gd name="T3" fmla="*/ 536 h 1104"/>
                <a:gd name="T4" fmla="*/ 440 w 1736"/>
                <a:gd name="T5" fmla="*/ 280 h 1104"/>
                <a:gd name="T6" fmla="*/ 648 w 1736"/>
                <a:gd name="T7" fmla="*/ 752 h 1104"/>
                <a:gd name="T8" fmla="*/ 864 w 1736"/>
                <a:gd name="T9" fmla="*/ 1104 h 1104"/>
                <a:gd name="T10" fmla="*/ 1088 w 1736"/>
                <a:gd name="T11" fmla="*/ 656 h 1104"/>
                <a:gd name="T12" fmla="*/ 1304 w 1736"/>
                <a:gd name="T13" fmla="*/ 480 h 1104"/>
                <a:gd name="T14" fmla="*/ 1528 w 1736"/>
                <a:gd name="T15" fmla="*/ 888 h 1104"/>
                <a:gd name="T16" fmla="*/ 1736 w 1736"/>
                <a:gd name="T17" fmla="*/ 0 h 11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36"/>
                <a:gd name="T28" fmla="*/ 0 h 1104"/>
                <a:gd name="T29" fmla="*/ 1736 w 1736"/>
                <a:gd name="T30" fmla="*/ 1104 h 110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36" h="1104">
                  <a:moveTo>
                    <a:pt x="0" y="448"/>
                  </a:moveTo>
                  <a:lnTo>
                    <a:pt x="216" y="536"/>
                  </a:lnTo>
                  <a:lnTo>
                    <a:pt x="440" y="280"/>
                  </a:lnTo>
                  <a:lnTo>
                    <a:pt x="648" y="752"/>
                  </a:lnTo>
                  <a:lnTo>
                    <a:pt x="864" y="1104"/>
                  </a:lnTo>
                  <a:lnTo>
                    <a:pt x="1088" y="656"/>
                  </a:lnTo>
                  <a:lnTo>
                    <a:pt x="1304" y="480"/>
                  </a:lnTo>
                  <a:lnTo>
                    <a:pt x="1528" y="888"/>
                  </a:lnTo>
                  <a:lnTo>
                    <a:pt x="1736" y="0"/>
                  </a:lnTo>
                </a:path>
              </a:pathLst>
            </a:custGeom>
            <a:noFill/>
            <a:ln w="57150" cmpd="sng">
              <a:solidFill>
                <a:srgbClr val="175097"/>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p>
          </p:txBody>
        </p:sp>
        <p:sp>
          <p:nvSpPr>
            <p:cNvPr id="100359" name="Oval 17"/>
            <p:cNvSpPr>
              <a:spLocks noChangeArrowheads="1"/>
            </p:cNvSpPr>
            <p:nvPr/>
          </p:nvSpPr>
          <p:spPr bwMode="auto">
            <a:xfrm>
              <a:off x="1056" y="2542"/>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0" name="Oval 18"/>
            <p:cNvSpPr>
              <a:spLocks noChangeArrowheads="1"/>
            </p:cNvSpPr>
            <p:nvPr/>
          </p:nvSpPr>
          <p:spPr bwMode="auto">
            <a:xfrm>
              <a:off x="1264" y="2613"/>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1" name="Oval 19"/>
            <p:cNvSpPr>
              <a:spLocks noChangeArrowheads="1"/>
            </p:cNvSpPr>
            <p:nvPr/>
          </p:nvSpPr>
          <p:spPr bwMode="auto">
            <a:xfrm>
              <a:off x="1488" y="2373"/>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2" name="Oval 20"/>
            <p:cNvSpPr>
              <a:spLocks noChangeArrowheads="1"/>
            </p:cNvSpPr>
            <p:nvPr/>
          </p:nvSpPr>
          <p:spPr bwMode="auto">
            <a:xfrm>
              <a:off x="1696" y="2832"/>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3" name="Oval 21"/>
            <p:cNvSpPr>
              <a:spLocks noChangeArrowheads="1"/>
            </p:cNvSpPr>
            <p:nvPr/>
          </p:nvSpPr>
          <p:spPr bwMode="auto">
            <a:xfrm>
              <a:off x="2133" y="2747"/>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4" name="Oval 22"/>
            <p:cNvSpPr>
              <a:spLocks noChangeArrowheads="1"/>
            </p:cNvSpPr>
            <p:nvPr/>
          </p:nvSpPr>
          <p:spPr bwMode="auto">
            <a:xfrm>
              <a:off x="2352" y="2573"/>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5" name="Oval 23"/>
            <p:cNvSpPr>
              <a:spLocks noChangeArrowheads="1"/>
            </p:cNvSpPr>
            <p:nvPr/>
          </p:nvSpPr>
          <p:spPr bwMode="auto">
            <a:xfrm>
              <a:off x="2573" y="2976"/>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6" name="Oval 24"/>
            <p:cNvSpPr>
              <a:spLocks noChangeArrowheads="1"/>
            </p:cNvSpPr>
            <p:nvPr/>
          </p:nvSpPr>
          <p:spPr bwMode="auto">
            <a:xfrm>
              <a:off x="2775" y="2109"/>
              <a:ext cx="96" cy="96"/>
            </a:xfrm>
            <a:prstGeom prst="ellipse">
              <a:avLst/>
            </a:prstGeom>
            <a:solidFill>
              <a:schemeClr val="tx2"/>
            </a:solidFill>
            <a:ln w="9525">
              <a:solidFill>
                <a:srgbClr val="175097"/>
              </a:solidFill>
              <a:round/>
              <a:headEnd/>
              <a:tailEnd/>
            </a:ln>
          </p:spPr>
          <p:txBody>
            <a:bodyPr wrap="none" anchor="ctr"/>
            <a:lstStyle/>
            <a:p>
              <a:endParaRPr lang="en-US" dirty="0"/>
            </a:p>
          </p:txBody>
        </p:sp>
        <p:sp>
          <p:nvSpPr>
            <p:cNvPr id="100367" name="Oval 25"/>
            <p:cNvSpPr>
              <a:spLocks noChangeArrowheads="1"/>
            </p:cNvSpPr>
            <p:nvPr/>
          </p:nvSpPr>
          <p:spPr bwMode="auto">
            <a:xfrm>
              <a:off x="1912" y="3189"/>
              <a:ext cx="96" cy="96"/>
            </a:xfrm>
            <a:prstGeom prst="ellipse">
              <a:avLst/>
            </a:prstGeom>
            <a:solidFill>
              <a:schemeClr val="tx2"/>
            </a:solidFill>
            <a:ln w="9525">
              <a:solidFill>
                <a:srgbClr val="175097"/>
              </a:solidFill>
              <a:round/>
              <a:headEnd/>
              <a:tailEnd/>
            </a:ln>
          </p:spPr>
          <p:txBody>
            <a:bodyPr wrap="none" anchor="ctr"/>
            <a:lstStyle/>
            <a:p>
              <a:endParaRPr lang="en-US" dirty="0"/>
            </a:p>
          </p:txBody>
        </p:sp>
      </p:grpSp>
    </p:spTree>
    <p:extLst>
      <p:ext uri="{BB962C8B-B14F-4D97-AF65-F5344CB8AC3E}">
        <p14:creationId xmlns:p14="http://schemas.microsoft.com/office/powerpoint/2010/main" val="1192368275"/>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8547"/>
                                        </p:tgtEl>
                                        <p:attrNameLst>
                                          <p:attrName>style.visibility</p:attrName>
                                        </p:attrNameLst>
                                      </p:cBhvr>
                                      <p:to>
                                        <p:strVal val="visible"/>
                                      </p:to>
                                    </p:set>
                                    <p:animEffect transition="in" filter="wipe(left)">
                                      <p:cBhvr>
                                        <p:cTn id="7" dur="1000"/>
                                        <p:tgtEl>
                                          <p:spTgt spid="108547"/>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108549"/>
                                        </p:tgtEl>
                                        <p:attrNameLst>
                                          <p:attrName>style.visibility</p:attrName>
                                        </p:attrNameLst>
                                      </p:cBhvr>
                                      <p:to>
                                        <p:strVal val="visible"/>
                                      </p:to>
                                    </p:set>
                                    <p:animEffect transition="in" filter="wipe(left)">
                                      <p:cBhvr>
                                        <p:cTn id="11" dur="1000"/>
                                        <p:tgtEl>
                                          <p:spTgt spid="108549"/>
                                        </p:tgtEl>
                                      </p:cBhvr>
                                    </p:animEffect>
                                  </p:childTnLst>
                                </p:cTn>
                              </p:par>
                            </p:childTnLst>
                          </p:cTn>
                        </p:par>
                        <p:par>
                          <p:cTn id="12" fill="hold" nodeType="afterGroup">
                            <p:stCondLst>
                              <p:cond delay="4000"/>
                            </p:stCondLst>
                            <p:childTnLst>
                              <p:par>
                                <p:cTn id="13" presetID="22" presetClass="entr" presetSubtype="8" fill="hold" nodeType="afterEffect">
                                  <p:stCondLst>
                                    <p:cond delay="1000"/>
                                  </p:stCondLst>
                                  <p:childTnLst>
                                    <p:set>
                                      <p:cBhvr>
                                        <p:cTn id="14" dur="1" fill="hold">
                                          <p:stCondLst>
                                            <p:cond delay="0"/>
                                          </p:stCondLst>
                                        </p:cTn>
                                        <p:tgtEl>
                                          <p:spTgt spid="108559"/>
                                        </p:tgtEl>
                                        <p:attrNameLst>
                                          <p:attrName>style.visibility</p:attrName>
                                        </p:attrNameLst>
                                      </p:cBhvr>
                                      <p:to>
                                        <p:strVal val="visible"/>
                                      </p:to>
                                    </p:set>
                                    <p:animEffect transition="in" filter="wipe(left)">
                                      <p:cBhvr>
                                        <p:cTn id="15" dur="1000"/>
                                        <p:tgtEl>
                                          <p:spTgt spid="108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a:xfrm>
            <a:off x="685800" y="434975"/>
            <a:ext cx="7772400" cy="838200"/>
          </a:xfrm>
        </p:spPr>
        <p:txBody>
          <a:bodyPr/>
          <a:lstStyle/>
          <a:p>
            <a:r>
              <a:rPr lang="en-US" dirty="0">
                <a:latin typeface="Arial" charset="0"/>
                <a:cs typeface="Arial" charset="0"/>
              </a:rPr>
              <a:t>TQM In Services</a:t>
            </a:r>
          </a:p>
        </p:txBody>
      </p:sp>
      <p:sp>
        <p:nvSpPr>
          <p:cNvPr id="135171" name="Rectangle 3"/>
          <p:cNvSpPr>
            <a:spLocks noChangeArrowheads="1"/>
          </p:cNvSpPr>
          <p:nvPr/>
        </p:nvSpPr>
        <p:spPr bwMode="auto">
          <a:xfrm>
            <a:off x="752475" y="1720850"/>
            <a:ext cx="7637463" cy="3434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ts val="1200"/>
              </a:spcAft>
              <a:buClr>
                <a:srgbClr val="BF0922"/>
              </a:buClr>
              <a:buSzPct val="60000"/>
              <a:buFont typeface="Lucida Grande" charset="0"/>
              <a:buChar char="►"/>
            </a:pPr>
            <a:r>
              <a:rPr lang="en-US" sz="3200" dirty="0"/>
              <a:t>Service quality is more </a:t>
            </a:r>
            <a:r>
              <a:rPr lang="en-US" sz="3200" dirty="0">
                <a:solidFill>
                  <a:srgbClr val="FF0000"/>
                </a:solidFill>
              </a:rPr>
              <a:t>difficult to measure than the quality of goods</a:t>
            </a:r>
          </a:p>
          <a:p>
            <a:pPr marL="444500" indent="-444500">
              <a:lnSpc>
                <a:spcPct val="90000"/>
              </a:lnSpc>
              <a:spcAft>
                <a:spcPts val="1200"/>
              </a:spcAft>
              <a:buClr>
                <a:srgbClr val="BF0922"/>
              </a:buClr>
              <a:buSzPct val="60000"/>
              <a:buFont typeface="Lucida Grande" charset="0"/>
              <a:buChar char="►"/>
            </a:pPr>
            <a:r>
              <a:rPr lang="en-US" sz="3200" dirty="0"/>
              <a:t>Service quality perceptions depend on </a:t>
            </a:r>
          </a:p>
          <a:p>
            <a:pPr marL="1225550" lvl="1" indent="-514350">
              <a:lnSpc>
                <a:spcPct val="90000"/>
              </a:lnSpc>
              <a:spcAft>
                <a:spcPts val="1200"/>
              </a:spcAft>
              <a:buClr>
                <a:schemeClr val="tx1"/>
              </a:buClr>
              <a:buSzPct val="100000"/>
              <a:buFont typeface="Calibri" charset="0"/>
              <a:buAutoNum type="arabicParenR"/>
            </a:pPr>
            <a:r>
              <a:rPr lang="en-US" sz="2800" i="1" dirty="0"/>
              <a:t>Intangible differences between products</a:t>
            </a:r>
          </a:p>
          <a:p>
            <a:pPr marL="1225550" lvl="1" indent="-514350">
              <a:lnSpc>
                <a:spcPct val="90000"/>
              </a:lnSpc>
              <a:spcAft>
                <a:spcPts val="1200"/>
              </a:spcAft>
              <a:buClr>
                <a:schemeClr val="tx1"/>
              </a:buClr>
              <a:buSzPct val="100000"/>
              <a:buFont typeface="Calibri" charset="0"/>
              <a:buAutoNum type="arabicParenR"/>
            </a:pPr>
            <a:r>
              <a:rPr lang="en-US" sz="2800" i="1" dirty="0"/>
              <a:t>Intangible expectations customers have of those products</a:t>
            </a:r>
            <a:endParaRPr lang="en-US" sz="3200" i="1" dirty="0"/>
          </a:p>
        </p:txBody>
      </p:sp>
    </p:spTree>
    <p:extLst>
      <p:ext uri="{BB962C8B-B14F-4D97-AF65-F5344CB8AC3E}">
        <p14:creationId xmlns:p14="http://schemas.microsoft.com/office/powerpoint/2010/main" val="157527696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5171"/>
                                        </p:tgtEl>
                                        <p:attrNameLst>
                                          <p:attrName>style.visibility</p:attrName>
                                        </p:attrNameLst>
                                      </p:cBhvr>
                                      <p:to>
                                        <p:strVal val="visible"/>
                                      </p:to>
                                    </p:set>
                                    <p:animEffect transition="in" filter="strips(downRight)">
                                      <p:cBhvr>
                                        <p:cTn id="7" dur="1000"/>
                                        <p:tgtEl>
                                          <p:spTgt spid="135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85800" y="434975"/>
            <a:ext cx="7772400" cy="914400"/>
          </a:xfrm>
        </p:spPr>
        <p:txBody>
          <a:bodyPr/>
          <a:lstStyle/>
          <a:p>
            <a:r>
              <a:rPr lang="en-US" dirty="0">
                <a:latin typeface="Arial" charset="0"/>
                <a:cs typeface="Arial" charset="0"/>
              </a:rPr>
              <a:t>Quality and Strategy</a:t>
            </a:r>
          </a:p>
        </p:txBody>
      </p:sp>
      <p:sp>
        <p:nvSpPr>
          <p:cNvPr id="148483" name="Rectangle 3"/>
          <p:cNvSpPr>
            <a:spLocks noChangeArrowheads="1"/>
          </p:cNvSpPr>
          <p:nvPr/>
        </p:nvSpPr>
        <p:spPr bwMode="auto">
          <a:xfrm>
            <a:off x="876300" y="1936750"/>
            <a:ext cx="7216775" cy="3597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44500" indent="-444500">
              <a:lnSpc>
                <a:spcPct val="90000"/>
              </a:lnSpc>
              <a:spcAft>
                <a:spcPct val="40000"/>
              </a:spcAft>
              <a:buClr>
                <a:srgbClr val="BF0922"/>
              </a:buClr>
              <a:buSzPct val="60000"/>
              <a:buFont typeface="Lucida Grande" charset="0"/>
              <a:buChar char="►"/>
            </a:pPr>
            <a:r>
              <a:rPr lang="en-US" sz="3200" dirty="0"/>
              <a:t>Managing quality supports </a:t>
            </a:r>
            <a:r>
              <a:rPr lang="en-US" sz="3200" i="1" dirty="0"/>
              <a:t>differentiation</a:t>
            </a:r>
            <a:r>
              <a:rPr lang="en-US" sz="3200" dirty="0"/>
              <a:t>, </a:t>
            </a:r>
            <a:r>
              <a:rPr lang="en-US" sz="3200" i="1" dirty="0"/>
              <a:t>low cost</a:t>
            </a:r>
            <a:r>
              <a:rPr lang="en-US" sz="3200" dirty="0"/>
              <a:t>, and </a:t>
            </a:r>
            <a:r>
              <a:rPr lang="en-US" sz="3200" i="1" dirty="0"/>
              <a:t>response</a:t>
            </a:r>
            <a:r>
              <a:rPr lang="en-US" sz="3200" dirty="0"/>
              <a:t> strategies</a:t>
            </a:r>
          </a:p>
          <a:p>
            <a:pPr marL="444500" indent="-444500">
              <a:lnSpc>
                <a:spcPct val="90000"/>
              </a:lnSpc>
              <a:spcAft>
                <a:spcPct val="40000"/>
              </a:spcAft>
              <a:buClr>
                <a:srgbClr val="BF0922"/>
              </a:buClr>
              <a:buSzPct val="60000"/>
              <a:buFont typeface="Lucida Grande" charset="0"/>
              <a:buChar char="►"/>
            </a:pPr>
            <a:r>
              <a:rPr lang="en-US" sz="3200" dirty="0"/>
              <a:t>Quality helps firms </a:t>
            </a:r>
            <a:r>
              <a:rPr lang="en-US" sz="3200" u="sng" dirty="0"/>
              <a:t>increase sales and reduce costs</a:t>
            </a:r>
          </a:p>
          <a:p>
            <a:pPr marL="444500" indent="-444500">
              <a:lnSpc>
                <a:spcPct val="90000"/>
              </a:lnSpc>
              <a:spcAft>
                <a:spcPct val="40000"/>
              </a:spcAft>
              <a:buClr>
                <a:srgbClr val="BF0922"/>
              </a:buClr>
              <a:buSzPct val="60000"/>
              <a:buFont typeface="Lucida Grande" charset="0"/>
              <a:buChar char="►"/>
            </a:pPr>
            <a:r>
              <a:rPr lang="en-US" sz="3200" i="1" dirty="0"/>
              <a:t>Building</a:t>
            </a:r>
            <a:r>
              <a:rPr lang="en-US" sz="3200" dirty="0"/>
              <a:t> a quality organization is a </a:t>
            </a:r>
            <a:r>
              <a:rPr lang="en-US" sz="3200" b="1" u="sng" dirty="0"/>
              <a:t>demanding task</a:t>
            </a:r>
          </a:p>
        </p:txBody>
      </p:sp>
    </p:spTree>
    <p:extLst>
      <p:ext uri="{BB962C8B-B14F-4D97-AF65-F5344CB8AC3E}">
        <p14:creationId xmlns:p14="http://schemas.microsoft.com/office/powerpoint/2010/main" val="1580947142"/>
      </p:ext>
    </p:extLst>
  </p:cSld>
  <p:clrMapOvr>
    <a:masterClrMapping/>
  </p:clrMapOvr>
  <p:transition spd="slow">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8483"/>
                                        </p:tgtEl>
                                        <p:attrNameLst>
                                          <p:attrName>style.visibility</p:attrName>
                                        </p:attrNameLst>
                                      </p:cBhvr>
                                      <p:to>
                                        <p:strVal val="visible"/>
                                      </p:to>
                                    </p:set>
                                    <p:animEffect transition="in" filter="strips(downRight)">
                                      <p:cBhvr>
                                        <p:cTn id="7" dur="1000"/>
                                        <p:tgtEl>
                                          <p:spTgt spid="148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85800" y="447675"/>
            <a:ext cx="7772400" cy="914400"/>
          </a:xfrm>
        </p:spPr>
        <p:txBody>
          <a:bodyPr/>
          <a:lstStyle/>
          <a:p>
            <a:r>
              <a:rPr lang="en-US" dirty="0">
                <a:latin typeface="Arial" charset="0"/>
                <a:cs typeface="Arial" charset="0"/>
              </a:rPr>
              <a:t>Defining Quality</a:t>
            </a:r>
          </a:p>
        </p:txBody>
      </p:sp>
      <p:sp>
        <p:nvSpPr>
          <p:cNvPr id="30723" name="Rectangle 3"/>
          <p:cNvSpPr>
            <a:spLocks noChangeArrowheads="1"/>
          </p:cNvSpPr>
          <p:nvPr/>
        </p:nvSpPr>
        <p:spPr bwMode="auto">
          <a:xfrm>
            <a:off x="977900" y="2076450"/>
            <a:ext cx="7216775" cy="1873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90000"/>
              </a:lnSpc>
              <a:spcAft>
                <a:spcPct val="40000"/>
              </a:spcAft>
              <a:buClr>
                <a:srgbClr val="BF0922"/>
              </a:buClr>
              <a:buFont typeface="Wingdings" charset="0"/>
              <a:buNone/>
            </a:pPr>
            <a:r>
              <a:rPr lang="en-US" sz="3200" b="1" i="1" dirty="0">
                <a:solidFill>
                  <a:srgbClr val="255898"/>
                </a:solidFill>
              </a:rPr>
              <a:t>An operations manager’s objective is to build a </a:t>
            </a:r>
            <a:r>
              <a:rPr lang="en-US" sz="3200" b="1" i="1" u="sng" dirty="0">
                <a:solidFill>
                  <a:srgbClr val="FF0000"/>
                </a:solidFill>
              </a:rPr>
              <a:t>total quality management system</a:t>
            </a:r>
            <a:r>
              <a:rPr lang="en-US" sz="3200" b="1" i="1" dirty="0">
                <a:solidFill>
                  <a:srgbClr val="255898"/>
                </a:solidFill>
              </a:rPr>
              <a:t> that identifies and satisfies customer needs</a:t>
            </a:r>
          </a:p>
        </p:txBody>
      </p:sp>
    </p:spTree>
    <p:extLst>
      <p:ext uri="{BB962C8B-B14F-4D97-AF65-F5344CB8AC3E}">
        <p14:creationId xmlns:p14="http://schemas.microsoft.com/office/powerpoint/2010/main" val="286847875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0723"/>
                                        </p:tgtEl>
                                        <p:attrNameLst>
                                          <p:attrName>style.visibility</p:attrName>
                                        </p:attrNameLst>
                                      </p:cBhvr>
                                      <p:to>
                                        <p:strVal val="visible"/>
                                      </p:to>
                                    </p:set>
                                    <p:animEffect transition="in" filter="strips(downRight)">
                                      <p:cBhvr>
                                        <p:cTn id="7" dur="10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85800" y="434975"/>
            <a:ext cx="7772400" cy="927100"/>
          </a:xfrm>
        </p:spPr>
        <p:txBody>
          <a:bodyPr/>
          <a:lstStyle/>
          <a:p>
            <a:r>
              <a:rPr lang="en-US" dirty="0">
                <a:latin typeface="Arial" charset="0"/>
                <a:cs typeface="Arial" charset="0"/>
              </a:rPr>
              <a:t>Defining Quality</a:t>
            </a:r>
          </a:p>
        </p:txBody>
      </p:sp>
      <p:sp>
        <p:nvSpPr>
          <p:cNvPr id="34819" name="Rectangle 3"/>
          <p:cNvSpPr>
            <a:spLocks noChangeArrowheads="1"/>
          </p:cNvSpPr>
          <p:nvPr/>
        </p:nvSpPr>
        <p:spPr bwMode="auto">
          <a:xfrm>
            <a:off x="985838" y="2506663"/>
            <a:ext cx="7172325" cy="1873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90000"/>
              </a:lnSpc>
            </a:pPr>
            <a:r>
              <a:rPr lang="en-US" sz="3200" dirty="0"/>
              <a:t>The totality of features and characteristics of a product or service that bears on its ability </a:t>
            </a:r>
            <a:r>
              <a:rPr lang="en-US" sz="3200" b="1" u="sng" dirty="0">
                <a:solidFill>
                  <a:srgbClr val="FF0000"/>
                </a:solidFill>
              </a:rPr>
              <a:t>to satisfy stated or implied needs</a:t>
            </a:r>
          </a:p>
        </p:txBody>
      </p:sp>
      <p:sp>
        <p:nvSpPr>
          <p:cNvPr id="34820" name="Rectangle 4"/>
          <p:cNvSpPr>
            <a:spLocks noChangeArrowheads="1"/>
          </p:cNvSpPr>
          <p:nvPr/>
        </p:nvSpPr>
        <p:spPr bwMode="auto">
          <a:xfrm>
            <a:off x="4937125" y="4835525"/>
            <a:ext cx="282257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i="1" dirty="0"/>
              <a:t>American Society for Quality</a:t>
            </a:r>
          </a:p>
        </p:txBody>
      </p:sp>
    </p:spTree>
    <p:extLst>
      <p:ext uri="{BB962C8B-B14F-4D97-AF65-F5344CB8AC3E}">
        <p14:creationId xmlns:p14="http://schemas.microsoft.com/office/powerpoint/2010/main" val="156038724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4819"/>
                                        </p:tgtEl>
                                        <p:attrNameLst>
                                          <p:attrName>style.visibility</p:attrName>
                                        </p:attrNameLst>
                                      </p:cBhvr>
                                      <p:to>
                                        <p:strVal val="visible"/>
                                      </p:to>
                                    </p:set>
                                    <p:animEffect transition="in" filter="strips(downRight)">
                                      <p:cBhvr>
                                        <p:cTn id="7" dur="1000"/>
                                        <p:tgtEl>
                                          <p:spTgt spid="34819"/>
                                        </p:tgtEl>
                                      </p:cBhvr>
                                    </p:animEffect>
                                  </p:childTnLst>
                                </p:cTn>
                              </p:par>
                            </p:childTnLst>
                          </p:cTn>
                        </p:par>
                        <p:par>
                          <p:cTn id="8" fill="hold" nodeType="afterGroup">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34820"/>
                                        </p:tgtEl>
                                        <p:attrNameLst>
                                          <p:attrName>style.visibility</p:attrName>
                                        </p:attrNameLst>
                                      </p:cBhvr>
                                      <p:to>
                                        <p:strVal val="visible"/>
                                      </p:to>
                                    </p:set>
                                    <p:animEffect transition="in" filter="wipe(left)">
                                      <p:cBhvr>
                                        <p:cTn id="11" dur="10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utoUpdateAnimBg="0"/>
      <p:bldP spid="3482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85800" y="434975"/>
            <a:ext cx="7772400" cy="889000"/>
          </a:xfrm>
        </p:spPr>
        <p:txBody>
          <a:bodyPr/>
          <a:lstStyle/>
          <a:p>
            <a:r>
              <a:rPr lang="en-US" dirty="0">
                <a:latin typeface="Arial" charset="0"/>
                <a:cs typeface="Arial" charset="0"/>
              </a:rPr>
              <a:t>Different Views</a:t>
            </a:r>
          </a:p>
        </p:txBody>
      </p:sp>
      <p:sp>
        <p:nvSpPr>
          <p:cNvPr id="35843" name="Rectangle 3"/>
          <p:cNvSpPr>
            <a:spLocks noChangeArrowheads="1"/>
          </p:cNvSpPr>
          <p:nvPr/>
        </p:nvSpPr>
        <p:spPr bwMode="auto">
          <a:xfrm>
            <a:off x="938213" y="1779588"/>
            <a:ext cx="7265987" cy="35024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33400" indent="-533400">
              <a:lnSpc>
                <a:spcPct val="90000"/>
              </a:lnSpc>
              <a:spcAft>
                <a:spcPts val="1200"/>
              </a:spcAft>
              <a:buClr>
                <a:srgbClr val="BF0922"/>
              </a:buClr>
              <a:buSzPct val="60000"/>
              <a:buFont typeface="Lucida Grande" charset="0"/>
              <a:buChar char="►"/>
            </a:pPr>
            <a:r>
              <a:rPr lang="en-US" sz="3200" i="1" dirty="0">
                <a:solidFill>
                  <a:schemeClr val="tx2"/>
                </a:solidFill>
              </a:rPr>
              <a:t>User based</a:t>
            </a:r>
            <a:r>
              <a:rPr lang="en-US" sz="3200" dirty="0"/>
              <a:t>: better </a:t>
            </a:r>
            <a:r>
              <a:rPr lang="en-US" sz="3200" u="sng" dirty="0"/>
              <a:t>performance</a:t>
            </a:r>
            <a:r>
              <a:rPr lang="en-US" sz="3200" dirty="0"/>
              <a:t>, </a:t>
            </a:r>
            <a:r>
              <a:rPr lang="en-US" sz="3200" u="sng" dirty="0"/>
              <a:t>more features</a:t>
            </a:r>
          </a:p>
          <a:p>
            <a:pPr marL="533400" indent="-533400">
              <a:lnSpc>
                <a:spcPct val="90000"/>
              </a:lnSpc>
              <a:spcAft>
                <a:spcPts val="1200"/>
              </a:spcAft>
              <a:buClr>
                <a:srgbClr val="BF0922"/>
              </a:buClr>
              <a:buSzPct val="60000"/>
              <a:buFont typeface="Lucida Grande" charset="0"/>
              <a:buChar char="►"/>
            </a:pPr>
            <a:r>
              <a:rPr lang="en-US" sz="3200" i="1" dirty="0">
                <a:solidFill>
                  <a:srgbClr val="255898"/>
                </a:solidFill>
              </a:rPr>
              <a:t>Manufacturing based</a:t>
            </a:r>
            <a:r>
              <a:rPr lang="en-US" sz="3200" dirty="0"/>
              <a:t>: conformance to </a:t>
            </a:r>
            <a:r>
              <a:rPr lang="en-US" sz="3200" u="sng" dirty="0"/>
              <a:t>standards, making it right the first time</a:t>
            </a:r>
          </a:p>
          <a:p>
            <a:pPr marL="533400" indent="-533400">
              <a:lnSpc>
                <a:spcPct val="90000"/>
              </a:lnSpc>
              <a:spcAft>
                <a:spcPts val="1200"/>
              </a:spcAft>
              <a:buClr>
                <a:srgbClr val="BF0922"/>
              </a:buClr>
              <a:buSzPct val="60000"/>
              <a:buFont typeface="Lucida Grande" charset="0"/>
              <a:buChar char="►"/>
            </a:pPr>
            <a:r>
              <a:rPr lang="en-US" sz="3200" i="1" dirty="0">
                <a:solidFill>
                  <a:srgbClr val="255898"/>
                </a:solidFill>
              </a:rPr>
              <a:t>Product based</a:t>
            </a:r>
            <a:r>
              <a:rPr lang="en-US" sz="3200" dirty="0"/>
              <a:t>: </a:t>
            </a:r>
            <a:r>
              <a:rPr lang="en-US" sz="3200" u="sng" dirty="0"/>
              <a:t>specific</a:t>
            </a:r>
            <a:r>
              <a:rPr lang="en-US" sz="3200" dirty="0"/>
              <a:t> and </a:t>
            </a:r>
            <a:r>
              <a:rPr lang="en-US" sz="3200" u="sng" dirty="0"/>
              <a:t>measurable attributes </a:t>
            </a:r>
            <a:r>
              <a:rPr lang="en-US" sz="3200" dirty="0"/>
              <a:t>of the product </a:t>
            </a:r>
          </a:p>
        </p:txBody>
      </p:sp>
    </p:spTree>
    <p:extLst>
      <p:ext uri="{BB962C8B-B14F-4D97-AF65-F5344CB8AC3E}">
        <p14:creationId xmlns:p14="http://schemas.microsoft.com/office/powerpoint/2010/main" val="93655124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5843"/>
                                        </p:tgtEl>
                                        <p:attrNameLst>
                                          <p:attrName>style.visibility</p:attrName>
                                        </p:attrNameLst>
                                      </p:cBhvr>
                                      <p:to>
                                        <p:strVal val="visible"/>
                                      </p:to>
                                    </p:set>
                                    <p:animEffect transition="in" filter="strips(downRight)">
                                      <p:cBhvr>
                                        <p:cTn id="7" dur="1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685800" y="434975"/>
            <a:ext cx="7772400" cy="990600"/>
          </a:xfrm>
        </p:spPr>
        <p:txBody>
          <a:bodyPr/>
          <a:lstStyle/>
          <a:p>
            <a:r>
              <a:rPr lang="en-US" dirty="0">
                <a:latin typeface="Arial" charset="0"/>
                <a:cs typeface="Arial" charset="0"/>
              </a:rPr>
              <a:t>Implications of Quality</a:t>
            </a:r>
          </a:p>
        </p:txBody>
      </p:sp>
      <p:sp>
        <p:nvSpPr>
          <p:cNvPr id="36867" name="Rectangle 3"/>
          <p:cNvSpPr>
            <a:spLocks noChangeArrowheads="1"/>
          </p:cNvSpPr>
          <p:nvPr/>
        </p:nvSpPr>
        <p:spPr bwMode="auto">
          <a:xfrm>
            <a:off x="1176338" y="1541463"/>
            <a:ext cx="5739072" cy="46976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533400" indent="-533400">
              <a:lnSpc>
                <a:spcPct val="90000"/>
              </a:lnSpc>
              <a:spcAft>
                <a:spcPct val="40000"/>
              </a:spcAft>
              <a:buClr>
                <a:schemeClr val="tx1"/>
              </a:buClr>
              <a:buFont typeface="Times" charset="0"/>
              <a:buAutoNum type="arabicPeriod"/>
            </a:pPr>
            <a:r>
              <a:rPr lang="en-US" sz="3200" b="1" dirty="0"/>
              <a:t>Company reputation</a:t>
            </a:r>
          </a:p>
          <a:p>
            <a:pPr marL="1169988" lvl="1" indent="-457200">
              <a:lnSpc>
                <a:spcPct val="90000"/>
              </a:lnSpc>
              <a:spcAft>
                <a:spcPct val="40000"/>
              </a:spcAft>
              <a:buClr>
                <a:srgbClr val="BF0922"/>
              </a:buClr>
              <a:buSzPct val="60000"/>
              <a:buFont typeface="Lucida Grande" charset="0"/>
              <a:buChar char="►"/>
            </a:pPr>
            <a:r>
              <a:rPr lang="en-US" sz="2800" dirty="0"/>
              <a:t>Perception of new products</a:t>
            </a:r>
          </a:p>
          <a:p>
            <a:pPr marL="1169988" lvl="1" indent="-457200">
              <a:lnSpc>
                <a:spcPct val="90000"/>
              </a:lnSpc>
              <a:spcAft>
                <a:spcPct val="40000"/>
              </a:spcAft>
              <a:buClr>
                <a:srgbClr val="BF0922"/>
              </a:buClr>
              <a:buSzPct val="60000"/>
              <a:buFont typeface="Lucida Grande" charset="0"/>
              <a:buChar char="►"/>
            </a:pPr>
            <a:r>
              <a:rPr lang="en-US" sz="2800" dirty="0"/>
              <a:t>Employment practices</a:t>
            </a:r>
          </a:p>
          <a:p>
            <a:pPr marL="1169988" lvl="1" indent="-457200">
              <a:lnSpc>
                <a:spcPct val="90000"/>
              </a:lnSpc>
              <a:spcAft>
                <a:spcPct val="40000"/>
              </a:spcAft>
              <a:buClr>
                <a:srgbClr val="BF0922"/>
              </a:buClr>
              <a:buSzPct val="60000"/>
              <a:buFont typeface="Lucida Grande" charset="0"/>
              <a:buChar char="►"/>
            </a:pPr>
            <a:r>
              <a:rPr lang="en-US" sz="2800" dirty="0"/>
              <a:t>Supplier relations</a:t>
            </a:r>
            <a:endParaRPr lang="en-US" sz="3200" dirty="0"/>
          </a:p>
          <a:p>
            <a:pPr marL="533400" indent="-533400">
              <a:lnSpc>
                <a:spcPct val="90000"/>
              </a:lnSpc>
              <a:spcAft>
                <a:spcPct val="40000"/>
              </a:spcAft>
              <a:buClr>
                <a:schemeClr val="tx1"/>
              </a:buClr>
              <a:buFont typeface="Times" charset="0"/>
              <a:buAutoNum type="arabicPeriod"/>
            </a:pPr>
            <a:r>
              <a:rPr lang="en-US" sz="3200" b="1" dirty="0"/>
              <a:t>Product liability</a:t>
            </a:r>
          </a:p>
          <a:p>
            <a:pPr marL="1169988" lvl="1" indent="-457200">
              <a:lnSpc>
                <a:spcPct val="90000"/>
              </a:lnSpc>
              <a:spcAft>
                <a:spcPct val="40000"/>
              </a:spcAft>
              <a:buClr>
                <a:srgbClr val="BF0922"/>
              </a:buClr>
              <a:buSzPct val="60000"/>
              <a:buFont typeface="Lucida Grande" charset="0"/>
              <a:buChar char="►"/>
            </a:pPr>
            <a:r>
              <a:rPr lang="en-US" sz="2800" dirty="0"/>
              <a:t>Reduce risk</a:t>
            </a:r>
            <a:endParaRPr lang="en-US" sz="3200" dirty="0"/>
          </a:p>
          <a:p>
            <a:pPr marL="533400" indent="-533400">
              <a:lnSpc>
                <a:spcPct val="90000"/>
              </a:lnSpc>
              <a:spcAft>
                <a:spcPct val="40000"/>
              </a:spcAft>
              <a:buClr>
                <a:schemeClr val="tx1"/>
              </a:buClr>
              <a:buFont typeface="Times" charset="0"/>
              <a:buAutoNum type="arabicPeriod"/>
            </a:pPr>
            <a:r>
              <a:rPr lang="en-US" sz="3200" b="1" dirty="0"/>
              <a:t>Global implications</a:t>
            </a:r>
          </a:p>
          <a:p>
            <a:pPr marL="1169988" lvl="1" indent="-457200">
              <a:lnSpc>
                <a:spcPct val="90000"/>
              </a:lnSpc>
              <a:spcAft>
                <a:spcPct val="40000"/>
              </a:spcAft>
              <a:buClr>
                <a:srgbClr val="BF0922"/>
              </a:buClr>
              <a:buSzPct val="60000"/>
              <a:buFont typeface="Lucida Grande" charset="0"/>
              <a:buChar char="►"/>
            </a:pPr>
            <a:r>
              <a:rPr lang="en-US" sz="2800" dirty="0"/>
              <a:t>Improved ability to compete</a:t>
            </a:r>
            <a:endParaRPr lang="en-US" sz="3200" dirty="0"/>
          </a:p>
        </p:txBody>
      </p:sp>
    </p:spTree>
    <p:extLst>
      <p:ext uri="{BB962C8B-B14F-4D97-AF65-F5344CB8AC3E}">
        <p14:creationId xmlns:p14="http://schemas.microsoft.com/office/powerpoint/2010/main" val="362350889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6867"/>
                                        </p:tgtEl>
                                        <p:attrNameLst>
                                          <p:attrName>style.visibility</p:attrName>
                                        </p:attrNameLst>
                                      </p:cBhvr>
                                      <p:to>
                                        <p:strVal val="visible"/>
                                      </p:to>
                                    </p:set>
                                    <p:animEffect transition="in" filter="strips(downRight)">
                                      <p:cBhvr>
                                        <p:cTn id="7" dur="10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utoUpdateAnimBg="0"/>
    </p:bldLst>
  </p:timing>
</p:sld>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3048</TotalTime>
  <Words>1587</Words>
  <Application>Microsoft Office PowerPoint</Application>
  <PresentationFormat>On-screen Show (4:3)</PresentationFormat>
  <Paragraphs>375</Paragraphs>
  <Slides>46</Slides>
  <Notes>29</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PowerPoint Presentation</vt:lpstr>
      <vt:lpstr>Outline</vt:lpstr>
      <vt:lpstr>Learning Objectives</vt:lpstr>
      <vt:lpstr>Two Ways Quality  Improves Profitability</vt:lpstr>
      <vt:lpstr>Quality and Strategy</vt:lpstr>
      <vt:lpstr>Defining Quality</vt:lpstr>
      <vt:lpstr>Defining Quality</vt:lpstr>
      <vt:lpstr>Different Views</vt:lpstr>
      <vt:lpstr>Implications of Quality</vt:lpstr>
      <vt:lpstr>ISO 9000 International Quality Standards</vt:lpstr>
      <vt:lpstr>ISO 9000 International Quality Standards</vt:lpstr>
      <vt:lpstr>Costs of Quality</vt:lpstr>
      <vt:lpstr>Costs of Quality</vt:lpstr>
      <vt:lpstr>Leaders in Quality</vt:lpstr>
      <vt:lpstr>Leaders in Quality</vt:lpstr>
      <vt:lpstr>Ethics and Quality Management</vt:lpstr>
      <vt:lpstr>Total Quality Management</vt:lpstr>
      <vt:lpstr>Deming's Fourteen Points</vt:lpstr>
      <vt:lpstr>Deming's Fourteen Points</vt:lpstr>
      <vt:lpstr>Seven Concepts of TQM</vt:lpstr>
      <vt:lpstr>Continuous Improvement</vt:lpstr>
      <vt:lpstr>Shewhart's PDCA Model</vt:lpstr>
      <vt:lpstr>Continuous Improvement</vt:lpstr>
      <vt:lpstr>Six Sigma</vt:lpstr>
      <vt:lpstr>Six Sigma</vt:lpstr>
      <vt:lpstr>Six Sigma</vt:lpstr>
      <vt:lpstr>Implementing Six Sigma</vt:lpstr>
      <vt:lpstr>Employee Empowerment</vt:lpstr>
      <vt:lpstr>Benchmarking</vt:lpstr>
      <vt:lpstr>Internal Benchmarking</vt:lpstr>
      <vt:lpstr>Just-in-Time (JIT)</vt:lpstr>
      <vt:lpstr>Just-in-Time (JIT)</vt:lpstr>
      <vt:lpstr>Taguchi Concepts</vt:lpstr>
      <vt:lpstr>Quality Robustness</vt:lpstr>
      <vt:lpstr>Quality Loss Function</vt:lpstr>
      <vt:lpstr>Quality Loss Function</vt:lpstr>
      <vt:lpstr>TQM Tools</vt:lpstr>
      <vt:lpstr>TQM Tools</vt:lpstr>
      <vt:lpstr>Seven Tools of TQM</vt:lpstr>
      <vt:lpstr>Seven Tools of TQM</vt:lpstr>
      <vt:lpstr>Seven Tools of TQM</vt:lpstr>
      <vt:lpstr>Seven Tools of TQM</vt:lpstr>
      <vt:lpstr>Seven Tools of TQM</vt:lpstr>
      <vt:lpstr>Seven Tools of TQM</vt:lpstr>
      <vt:lpstr>Seven Tools of TQM</vt:lpstr>
      <vt:lpstr>TQM In Services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6 - Managing Quality</dc:subject>
  <dc:creator>Jeff Heyl</dc:creator>
  <cp:keywords/>
  <dc:description/>
  <cp:lastModifiedBy>970595904650</cp:lastModifiedBy>
  <cp:revision>242</cp:revision>
  <cp:lastPrinted>2017-07-19T18:01:58Z</cp:lastPrinted>
  <dcterms:created xsi:type="dcterms:W3CDTF">2012-09-28T10:33:31Z</dcterms:created>
  <dcterms:modified xsi:type="dcterms:W3CDTF">2019-08-19T11:59:05Z</dcterms:modified>
  <cp:category/>
</cp:coreProperties>
</file>