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61"/>
  </p:notesMasterIdLst>
  <p:handoutMasterIdLst>
    <p:handoutMasterId r:id="rId62"/>
  </p:handoutMasterIdLst>
  <p:sldIdLst>
    <p:sldId id="330" r:id="rId3"/>
    <p:sldId id="408" r:id="rId4"/>
    <p:sldId id="414" r:id="rId5"/>
    <p:sldId id="415" r:id="rId6"/>
    <p:sldId id="439" r:id="rId7"/>
    <p:sldId id="440" r:id="rId8"/>
    <p:sldId id="416" r:id="rId9"/>
    <p:sldId id="417" r:id="rId10"/>
    <p:sldId id="418" r:id="rId11"/>
    <p:sldId id="419" r:id="rId12"/>
    <p:sldId id="420" r:id="rId13"/>
    <p:sldId id="421" r:id="rId14"/>
    <p:sldId id="422" r:id="rId15"/>
    <p:sldId id="441" r:id="rId16"/>
    <p:sldId id="423" r:id="rId17"/>
    <p:sldId id="424" r:id="rId18"/>
    <p:sldId id="425" r:id="rId19"/>
    <p:sldId id="426" r:id="rId20"/>
    <p:sldId id="466" r:id="rId21"/>
    <p:sldId id="467"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10" r:id="rId35"/>
    <p:sldId id="442" r:id="rId36"/>
    <p:sldId id="457" r:id="rId37"/>
    <p:sldId id="458" r:id="rId38"/>
    <p:sldId id="443" r:id="rId39"/>
    <p:sldId id="444" r:id="rId40"/>
    <p:sldId id="445" r:id="rId41"/>
    <p:sldId id="446" r:id="rId42"/>
    <p:sldId id="447" r:id="rId43"/>
    <p:sldId id="448" r:id="rId44"/>
    <p:sldId id="449" r:id="rId45"/>
    <p:sldId id="459" r:id="rId46"/>
    <p:sldId id="450" r:id="rId47"/>
    <p:sldId id="465" r:id="rId48"/>
    <p:sldId id="452" r:id="rId49"/>
    <p:sldId id="453" r:id="rId50"/>
    <p:sldId id="454" r:id="rId51"/>
    <p:sldId id="455" r:id="rId52"/>
    <p:sldId id="456" r:id="rId53"/>
    <p:sldId id="413" r:id="rId54"/>
    <p:sldId id="460" r:id="rId55"/>
    <p:sldId id="461" r:id="rId56"/>
    <p:sldId id="462" r:id="rId57"/>
    <p:sldId id="463" r:id="rId58"/>
    <p:sldId id="464" r:id="rId59"/>
    <p:sldId id="298" r:id="rId60"/>
  </p:sldIdLst>
  <p:sldSz cx="9144000" cy="6858000" type="screen4x3"/>
  <p:notesSz cx="6858000" cy="9144000"/>
  <p:embeddedFontLst>
    <p:embeddedFont>
      <p:font typeface="Verdana" pitchFamily="34" charset="0"/>
      <p:regular r:id="rId63"/>
      <p:bold r:id="rId64"/>
      <p:italic r:id="rId65"/>
      <p:boldItalic r:id="rId66"/>
    </p:embeddedFont>
    <p:embeddedFont>
      <p:font typeface="Noto Sans Symbols" charset="0"/>
      <p:regular r:id="rId67"/>
    </p:embeddedFont>
    <p:embeddedFont>
      <p:font typeface="Calibri" pitchFamily="34" charset="0"/>
      <p:regular r:id="rId68"/>
      <p:bold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95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100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757" autoAdjust="0"/>
    <p:restoredTop sz="61134" autoAdjust="0"/>
  </p:normalViewPr>
  <p:slideViewPr>
    <p:cSldViewPr snapToGrid="0" snapToObjects="1">
      <p:cViewPr varScale="1">
        <p:scale>
          <a:sx n="53" d="100"/>
          <a:sy n="53" d="100"/>
        </p:scale>
        <p:origin x="-2146" y="-62"/>
      </p:cViewPr>
      <p:guideLst>
        <p:guide orient="horz" pos="3952"/>
        <p:guide orient="horz" pos="4178"/>
        <p:guide orient="horz" pos="119"/>
        <p:guide orient="horz" pos="822"/>
        <p:guide orient="horz" pos="981"/>
        <p:guide pos="295"/>
        <p:guide pos="635"/>
        <p:guide pos="1008"/>
      </p:guideLst>
    </p:cSldViewPr>
  </p:slideViewPr>
  <p:outlineViewPr>
    <p:cViewPr>
      <p:scale>
        <a:sx n="33" d="100"/>
        <a:sy n="33" d="100"/>
      </p:scale>
      <p:origin x="0" y="-3031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12/23/2023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4.11, Page 213. </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provides an overview of two tier and multi tier e commerce site architectures, as follows: A, two tier architecture. In a two tier architecture, a web server responds to requests for web pages and a database server provides backend data storage. User requests for pages are sent to the web server to the content management or database server, which sends the pages back through the web server. B, multi tier architecture. A physical design describes the hardware and software needed to realize the logical design. In the web server layer, incoming internet requests are sent to the web servers. The middle tier layer includes e commerce servers, application servers, database servers, ad servers, and mail servers. The backend layer includes corporate applications, finance, production M R P, enterprise systems, and H R systems. Incoming internet requests are sent through each layer and then returned up through the layers to the web server layer. </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1887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Figure 4.1, Page 193.</a:t>
            </a:r>
          </a:p>
          <a:p>
            <a:r>
              <a:rPr lang="en-US" dirty="0"/>
              <a:t>A SWOT analysis describes your firm’s strengths, weaknesses, opportunities, and threats.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schemeClr val="dk1"/>
                </a:solidFill>
                <a:latin typeface="Arial"/>
                <a:ea typeface="Arial"/>
                <a:cs typeface="Arial"/>
                <a:sym typeface="Arial"/>
              </a:rPr>
              <a:t>Alt Text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example of a SWOT analysis describes various strengths, weaknesses, opportunities, and threats, as follows: Strengths are current sites do not address market needs, unique approach, easy navigation, better personalization, customer base growing, high value market segment, and superior social strategy. Weaknesses are limited financial resources, no prior online no existing user base, no media attention, no web design expertise, and no computer background. Opportunities are ability to address large market with unmet needs, potential to capture significant share of this market, potential to develop related sites. Threats are approach could be copied by competitors, advertisers may not want to try a new site, rapid pace of technological development, low market entry costs.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75140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4.2, Page 194. </a:t>
            </a:r>
          </a:p>
          <a:p>
            <a:pPr lvl="0" defTabSz="914400"/>
            <a:r>
              <a:rPr lang="en-US" sz="1200" b="0" i="0" u="none" strike="noStrike" kern="1200" cap="none" dirty="0">
                <a:solidFill>
                  <a:prstClr val="black"/>
                </a:solidFill>
                <a:latin typeface="Arial"/>
                <a:ea typeface="Arial"/>
                <a:cs typeface="Arial"/>
                <a:sym typeface="Arial"/>
              </a:rPr>
              <a:t>An e-commerce presence requires firms to consider the four different kinds of presence, and the platforms and activities associated with each type of presence.</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 map depicts the different types of e-commerce presence, the platforms on which each is used and related activities for each, as follows: Type of presence, website or app. Platform, traditional, mobile, tablet. Activity, search, display, affiliates, and sponsorships. Type of presence, social media. Platform, Facebook, Twitter, Pinterest, Instagram, and blogs. Activity, conversation, engagement, sharing, and advice. Type of presence: email. Platform, internal lists, purchased lists. Activity, newsletters, updates, and sales. Type of presence, offline media. Platform, print, radio, and t v. Activity, education, exposure, branding.</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5928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4.5, Page 198.</a:t>
            </a:r>
          </a:p>
          <a:p>
            <a:pPr lvl="0" defTabSz="914400">
              <a:defRPr/>
            </a:pPr>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Arial"/>
                <a:ea typeface="Arial"/>
                <a:cs typeface="Arial"/>
                <a:sym typeface="Arial"/>
              </a:rPr>
              <a:t>Long description:</a:t>
            </a:r>
            <a:r>
              <a:rPr lang="en-US" sz="1200" b="0" i="0" u="none" strike="noStrike" kern="1200" cap="none" baseline="0" dirty="0">
                <a:solidFill>
                  <a:prstClr val="black"/>
                </a:solidFill>
                <a:latin typeface="Arial"/>
                <a:ea typeface="Arial"/>
                <a:cs typeface="Arial"/>
                <a:sym typeface="Arial"/>
              </a:rPr>
              <a:t>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the five major steps in the systems development life cycle, as follows:  The systems development life cycle begins with systems analysis and planning, then systems design, then building the system, then testing, and then implementation service delivery. Best practices include continuous availability of 99% or more, design for scalability, build in management for end-to-end delivery, plan for growth, design system for high-speed performance, understand and optimize workload on system.</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9661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4.6 Page 201. </a:t>
            </a:r>
          </a:p>
          <a:p>
            <a:pPr lvl="0" defTabSz="914400">
              <a:defRPr/>
            </a:pPr>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a simple data flow diagram and physical design for a simple website, as follows: A, simple data flow diagram. The data flow diagram describes the flow of information requests and responses for a simple website. A website customer submits an H T </a:t>
            </a:r>
            <a:r>
              <a:rPr lang="en-US" sz="1200" b="0" i="0" u="none" strike="noStrike" kern="1200" cap="none" dirty="0" err="1">
                <a:solidFill>
                  <a:schemeClr val="dk1"/>
                </a:solidFill>
                <a:effectLst/>
                <a:latin typeface="Arial"/>
                <a:ea typeface="Calibri" panose="020F0502020204030204" pitchFamily="34" charset="0"/>
                <a:cs typeface="Arial"/>
                <a:sym typeface="Arial"/>
              </a:rPr>
              <a:t>T</a:t>
            </a:r>
            <a:r>
              <a:rPr lang="en-US" sz="1200" b="0" i="0" u="none" strike="noStrike" kern="1200" cap="none" dirty="0">
                <a:solidFill>
                  <a:schemeClr val="dk1"/>
                </a:solidFill>
                <a:effectLst/>
                <a:latin typeface="Arial"/>
                <a:ea typeface="Calibri" panose="020F0502020204030204" pitchFamily="34" charset="0"/>
                <a:cs typeface="Arial"/>
                <a:sym typeface="Arial"/>
              </a:rPr>
              <a:t> P request. Login is verified, and the visitor accepted or rejected based on information exchanged with the customer database. Catalog pages are displayed, based on information from the catalog database. The customer purchases products, and the purchase is entered into the order database. The order is fulfilled, products are shipped, order is shipped and confirmed, and sent to the website customer. B, simple physical design. A physical design translates the high level logical into the physical components, such as computers, telecommunications links, and software necessary to carry out the logical design. The customer uses cable, D S L, T 1, satellite, cellular or WI FI to connect to the internet, which is connected by cable or FIOS to your firm’s website, hosted by  H P or Dell Web servers and 5 terabytes of storage. The website includes H C L Commerce, Oracle S Q L database, ad server, online catalog, mail server, and shopping cart.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03877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4.7, Page 202. </a:t>
            </a:r>
          </a:p>
          <a:p>
            <a:pPr lvl="0" defTabSz="914400">
              <a:defRPr/>
            </a:pPr>
            <a:r>
              <a:rPr lang="en-US" sz="1200" b="0" i="0" u="none" strike="noStrike" kern="1200" cap="none" dirty="0">
                <a:solidFill>
                  <a:prstClr val="black"/>
                </a:solidFill>
                <a:latin typeface="Arial"/>
                <a:ea typeface="Arial"/>
                <a:cs typeface="Arial"/>
                <a:sym typeface="Arial"/>
              </a:rPr>
              <a:t>You have a number of alternatives to consider when building and hosting an e-commerce site.</a:t>
            </a:r>
          </a:p>
          <a:p>
            <a:pPr lvl="0" defTabSz="914400">
              <a:defRPr/>
            </a:pPr>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 matrix with four squares depicts the choices in building and hosting an e commerce site: either in house or outsource, as follows: At the intersection of hosting the site in house and building the site in house, a square with the following label: completely in house, build in, host in. At the intersection hosting the site in house, building the site outsource, a square with the following label: mixed responsibility, build out, host in. At the intersection of hosting the site outsource, building the site in house, a square with the following label: mixed responsibility, build in, host out. At the intersection of hosting the site outsource and building the site outsource, a square with the following label: complete in house, build out, host out.</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8715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4.10, Page 209. </a:t>
            </a:r>
          </a:p>
          <a:p>
            <a:pPr lvl="0" defTabSz="914400"/>
            <a:r>
              <a:rPr lang="en-US" sz="1200" b="0" i="0" u="none" strike="noStrike" kern="1200" cap="none" dirty="0">
                <a:solidFill>
                  <a:prstClr val="black"/>
                </a:solidFill>
                <a:latin typeface="Arial"/>
                <a:ea typeface="Arial"/>
                <a:cs typeface="Arial"/>
                <a:sym typeface="Arial"/>
              </a:rPr>
              <a:t>Website optimization requires that you consider three factors: page content, page generation, and page delivery.</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three major factors in website optimization, as follows: Page generation factors are server response time, device-based accelerators, efficient resource allocation, resource utilization thresholds, monitoring site performance. Page delivery factors are content delivery networks, edge caching, and bandwidth. Page content factors include optimize H T M L, optimize images, site architecture, and efficient page style.</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9697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xmlns=""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xmlns=""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xmlns=""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xmlns=""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2019, 2018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1"/>
              </a:ext>
            </a:extLst>
          </p:cNvPr>
          <p:cNvSpPr>
            <a:spLocks noGrp="1"/>
          </p:cNvSpPr>
          <p:nvPr>
            <p:ph type="title"/>
          </p:nvPr>
        </p:nvSpPr>
        <p:spPr>
          <a:xfrm>
            <a:off x="457199" y="143692"/>
            <a:ext cx="8229601" cy="987333"/>
          </a:xfrm>
        </p:spPr>
        <p:txBody>
          <a:bodyPr anchor="ctr"/>
          <a:lstStyle/>
          <a:p>
            <a:r>
              <a:rPr lang="en-US" altLang="en-US" sz="3000" dirty="0">
                <a:solidFill>
                  <a:schemeClr val="tx2"/>
                </a:solidFill>
                <a:cs typeface="Times New Roman" panose="02020603050405020304" pitchFamily="18" charset="0"/>
              </a:rPr>
              <a:t>E-commerce 2021: Business. Technology. Society.</a:t>
            </a:r>
            <a:endParaRPr lang="en-US" sz="3000" dirty="0"/>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xmlns="" id="{2D222376-7AD7-4443-B67A-120BE12F4DDB}"/>
              </a:ext>
              <a:ext uri="{C183D7F6-B498-43B3-948B-1728B52AA6E4}">
                <adec:decorative xmlns:adec="http://schemas.microsoft.com/office/drawing/2017/decorative" xmlns=""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4</a:t>
            </a:r>
          </a:p>
        </p:txBody>
      </p:sp>
      <p:sp>
        <p:nvSpPr>
          <p:cNvPr id="6" name="Content Placeholder 5">
            <a:extLst>
              <a:ext uri="{FF2B5EF4-FFF2-40B4-BE49-F238E27FC236}">
                <a16:creationId xmlns:a16="http://schemas.microsoft.com/office/drawing/2014/main" xmlns="" id="{82FD4EC9-4778-4E2F-B136-2A176CA2BA69}"/>
              </a:ext>
              <a:ext uri="{C183D7F6-B498-43B3-948B-1728B52AA6E4}">
                <adec:decorative xmlns:adec="http://schemas.microsoft.com/office/drawing/2017/decorative" xmlns="" val="1"/>
              </a:ext>
            </a:extLst>
          </p:cNvPr>
          <p:cNvSpPr>
            <a:spLocks noGrp="1"/>
          </p:cNvSpPr>
          <p:nvPr>
            <p:ph sz="quarter" idx="15"/>
          </p:nvPr>
        </p:nvSpPr>
        <p:spPr>
          <a:xfrm>
            <a:off x="5201646" y="3252789"/>
            <a:ext cx="3592401" cy="1552675"/>
          </a:xfrm>
        </p:spPr>
        <p:txBody>
          <a:bodyPr/>
          <a:lstStyle/>
          <a:p>
            <a:r>
              <a:rPr lang="en-IN" dirty="0"/>
              <a:t>Building an E-commerce Presence: Websites, Mobile Sites, and Apps</a:t>
            </a:r>
          </a:p>
        </p:txBody>
      </p:sp>
      <p:pic>
        <p:nvPicPr>
          <p:cNvPr id="10" name="Picture 9" descr="Front Cover: E-commerce 2021: Business. Technology. Society. Sixteenth Edition by Laudon and Traver.">
            <a:extLst>
              <a:ext uri="{FF2B5EF4-FFF2-40B4-BE49-F238E27FC236}">
                <a16:creationId xmlns:a16="http://schemas.microsoft.com/office/drawing/2014/main" xmlns="" id="{B6F77C07-FCD6-41FD-A339-DDF76FCF8F25}"/>
              </a:ext>
            </a:extLst>
          </p:cNvPr>
          <p:cNvPicPr>
            <a:picLocks noChangeAspect="1"/>
          </p:cNvPicPr>
          <p:nvPr/>
        </p:nvPicPr>
        <p:blipFill>
          <a:blip r:embed="rId3"/>
          <a:stretch>
            <a:fillRect/>
          </a:stretch>
        </p:blipFill>
        <p:spPr>
          <a:xfrm>
            <a:off x="597266" y="1694010"/>
            <a:ext cx="3600000" cy="4525828"/>
          </a:xfrm>
          <a:prstGeom prst="rect">
            <a:avLst/>
          </a:prstGeom>
          <a:ln w="9525">
            <a:solidFill>
              <a:schemeClr val="tx1"/>
            </a:solidFill>
          </a:ln>
          <a:effectLst/>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2022, 2019, 2018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xmlns=""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xmlns=""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Planning: The Systems Development Life Cycle</a:t>
            </a:r>
            <a:endParaRPr lang="en-IN" sz="3200" dirty="0"/>
          </a:p>
        </p:txBody>
      </p:sp>
      <p:sp>
        <p:nvSpPr>
          <p:cNvPr id="3" name="Content Placeholder 2"/>
          <p:cNvSpPr>
            <a:spLocks noGrp="1"/>
          </p:cNvSpPr>
          <p:nvPr>
            <p:ph sz="quarter" idx="13"/>
          </p:nvPr>
        </p:nvSpPr>
        <p:spPr>
          <a:xfrm>
            <a:off x="457200" y="1554921"/>
            <a:ext cx="8232775" cy="4039056"/>
          </a:xfrm>
        </p:spPr>
        <p:txBody>
          <a:bodyPr/>
          <a:lstStyle/>
          <a:p>
            <a:pPr lvl="0" indent="-256032">
              <a:buSzPts val="2400"/>
            </a:pPr>
            <a:r>
              <a:rPr lang="en-US" kern="1200" dirty="0">
                <a:solidFill>
                  <a:srgbClr val="000000"/>
                </a:solidFill>
                <a:latin typeface="Arial" panose="020B0604020202020204" pitchFamily="34" charset="0"/>
              </a:rPr>
              <a:t>Methodology for understanding business objectives of a system and designing an appropriate solution</a:t>
            </a:r>
          </a:p>
          <a:p>
            <a:pPr lvl="0" indent="-256032">
              <a:buSzPts val="2400"/>
            </a:pPr>
            <a:r>
              <a:rPr lang="en-US" kern="1200" dirty="0">
                <a:solidFill>
                  <a:srgbClr val="000000"/>
                </a:solidFill>
                <a:latin typeface="Arial" panose="020B0604020202020204" pitchFamily="34" charset="0"/>
              </a:rPr>
              <a:t>Five major steps:</a:t>
            </a:r>
          </a:p>
          <a:p>
            <a:pPr marL="741600" lvl="1">
              <a:buSzPts val="2400"/>
            </a:pPr>
            <a:r>
              <a:rPr lang="en-US" kern="1200" dirty="0">
                <a:solidFill>
                  <a:srgbClr val="000000"/>
                </a:solidFill>
                <a:latin typeface="Arial" panose="020B0604020202020204" pitchFamily="34" charset="0"/>
              </a:rPr>
              <a:t>Systems analysis/planning</a:t>
            </a:r>
          </a:p>
          <a:p>
            <a:pPr marL="741600" lvl="1">
              <a:buSzPts val="2400"/>
            </a:pPr>
            <a:r>
              <a:rPr lang="en-US" kern="1200" dirty="0">
                <a:solidFill>
                  <a:srgbClr val="000000"/>
                </a:solidFill>
                <a:latin typeface="Arial" panose="020B0604020202020204" pitchFamily="34" charset="0"/>
              </a:rPr>
              <a:t>Systems design</a:t>
            </a:r>
          </a:p>
          <a:p>
            <a:pPr marL="741600" lvl="1">
              <a:buSzPts val="2400"/>
            </a:pPr>
            <a:r>
              <a:rPr lang="en-US" kern="1200" dirty="0">
                <a:solidFill>
                  <a:srgbClr val="000000"/>
                </a:solidFill>
                <a:latin typeface="Arial" panose="020B0604020202020204" pitchFamily="34" charset="0"/>
              </a:rPr>
              <a:t>Building the system</a:t>
            </a:r>
          </a:p>
          <a:p>
            <a:pPr marL="741600" lvl="1">
              <a:buSzPts val="2400"/>
            </a:pPr>
            <a:r>
              <a:rPr lang="en-US" kern="1200" dirty="0">
                <a:solidFill>
                  <a:srgbClr val="000000"/>
                </a:solidFill>
                <a:latin typeface="Arial" panose="020B0604020202020204" pitchFamily="34" charset="0"/>
              </a:rPr>
              <a:t>Testing</a:t>
            </a:r>
          </a:p>
          <a:p>
            <a:pPr marL="741600" lvl="1">
              <a:buSzPts val="2400"/>
            </a:pPr>
            <a:r>
              <a:rPr lang="en-US" kern="1200" dirty="0">
                <a:solidFill>
                  <a:srgbClr val="000000"/>
                </a:solidFill>
                <a:latin typeface="Arial" panose="020B0604020202020204" pitchFamily="34" charset="0"/>
              </a:rPr>
              <a:t>Implementation</a:t>
            </a:r>
          </a:p>
        </p:txBody>
      </p:sp>
    </p:spTree>
    <p:extLst>
      <p:ext uri="{BB962C8B-B14F-4D97-AF65-F5344CB8AC3E}">
        <p14:creationId xmlns:p14="http://schemas.microsoft.com/office/powerpoint/2010/main" xmlns="" val="35852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Figure 4.5 Systems Development Life Cycle</a:t>
            </a:r>
            <a:endParaRPr lang="en-IN" sz="3200" dirty="0"/>
          </a:p>
        </p:txBody>
      </p:sp>
      <p:pic>
        <p:nvPicPr>
          <p:cNvPr id="7" name="Content Placeholder 6" descr="An illustration depicts the five major steps in the systems development life cycle. For a full description, see Notes. Press F6."/>
          <p:cNvPicPr>
            <a:picLocks noGrp="1" noChangeAspect="1"/>
          </p:cNvPicPr>
          <p:nvPr>
            <p:ph sz="quarter" idx="13"/>
          </p:nvPr>
        </p:nvPicPr>
        <p:blipFill rotWithShape="1">
          <a:blip r:embed="rId3"/>
          <a:srcRect b="4629"/>
          <a:stretch/>
        </p:blipFill>
        <p:spPr>
          <a:xfrm>
            <a:off x="1876840" y="1558925"/>
            <a:ext cx="5390319" cy="4390613"/>
          </a:xfrm>
          <a:prstGeom prst="rect">
            <a:avLst/>
          </a:prstGeom>
        </p:spPr>
      </p:pic>
    </p:spTree>
    <p:extLst>
      <p:ext uri="{BB962C8B-B14F-4D97-AF65-F5344CB8AC3E}">
        <p14:creationId xmlns:p14="http://schemas.microsoft.com/office/powerpoint/2010/main" xmlns="" val="301494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System Analysis/Planning</a:t>
            </a:r>
            <a:endParaRPr lang="en-IN" dirty="0"/>
          </a:p>
        </p:txBody>
      </p:sp>
      <p:sp>
        <p:nvSpPr>
          <p:cNvPr id="3" name="Content Placeholder 2"/>
          <p:cNvSpPr>
            <a:spLocks noGrp="1"/>
          </p:cNvSpPr>
          <p:nvPr>
            <p:ph sz="quarter" idx="13"/>
          </p:nvPr>
        </p:nvSpPr>
        <p:spPr>
          <a:xfrm>
            <a:off x="457200" y="1554921"/>
            <a:ext cx="8232775" cy="4044602"/>
          </a:xfrm>
        </p:spPr>
        <p:txBody>
          <a:bodyPr/>
          <a:lstStyle/>
          <a:p>
            <a:pPr lvl="0" indent="-256032">
              <a:buSzPts val="2400"/>
            </a:pPr>
            <a:r>
              <a:rPr lang="en-US" kern="1200" dirty="0">
                <a:solidFill>
                  <a:srgbClr val="000000"/>
                </a:solidFill>
                <a:latin typeface="Arial" panose="020B0604020202020204" pitchFamily="34" charset="0"/>
              </a:rPr>
              <a:t>Business objectives:</a:t>
            </a:r>
          </a:p>
          <a:p>
            <a:pPr marL="741600" lvl="1">
              <a:buSzPts val="2400"/>
            </a:pPr>
            <a:r>
              <a:rPr lang="en-US" kern="1200" dirty="0">
                <a:solidFill>
                  <a:srgbClr val="000000"/>
                </a:solidFill>
                <a:latin typeface="Arial" panose="020B0604020202020204" pitchFamily="34" charset="0"/>
              </a:rPr>
              <a:t>List of capabilities you want your site to have</a:t>
            </a:r>
          </a:p>
          <a:p>
            <a:pPr lvl="0" indent="-256032">
              <a:buSzPts val="2400"/>
            </a:pPr>
            <a:r>
              <a:rPr lang="en-US" kern="1200" dirty="0">
                <a:solidFill>
                  <a:srgbClr val="000000"/>
                </a:solidFill>
                <a:latin typeface="Arial" panose="020B0604020202020204" pitchFamily="34" charset="0"/>
              </a:rPr>
              <a:t>System functionalities:</a:t>
            </a:r>
          </a:p>
          <a:p>
            <a:pPr marL="741600" lvl="1">
              <a:buSzPts val="2400"/>
            </a:pPr>
            <a:r>
              <a:rPr lang="en-US" kern="1200" dirty="0">
                <a:solidFill>
                  <a:srgbClr val="000000"/>
                </a:solidFill>
                <a:latin typeface="Arial" panose="020B0604020202020204" pitchFamily="34" charset="0"/>
              </a:rPr>
              <a:t>List of information system capabilities needed to achieve business objectives</a:t>
            </a:r>
          </a:p>
          <a:p>
            <a:pPr lvl="0" indent="-256032">
              <a:buSzPts val="2400"/>
            </a:pPr>
            <a:r>
              <a:rPr lang="en-US" kern="1200" dirty="0">
                <a:solidFill>
                  <a:srgbClr val="000000"/>
                </a:solidFill>
                <a:latin typeface="Arial" panose="020B0604020202020204" pitchFamily="34" charset="0"/>
              </a:rPr>
              <a:t>Information requirements:</a:t>
            </a:r>
          </a:p>
          <a:p>
            <a:pPr marL="741600" lvl="1">
              <a:buSzPts val="2400"/>
            </a:pPr>
            <a:r>
              <a:rPr lang="en-US" kern="1200" dirty="0">
                <a:solidFill>
                  <a:srgbClr val="000000"/>
                </a:solidFill>
                <a:latin typeface="Arial" panose="020B0604020202020204" pitchFamily="34" charset="0"/>
              </a:rPr>
              <a:t>Information elements that system must produce in order to achieve business objectives</a:t>
            </a:r>
          </a:p>
        </p:txBody>
      </p:sp>
    </p:spTree>
    <p:extLst>
      <p:ext uri="{BB962C8B-B14F-4D97-AF65-F5344CB8AC3E}">
        <p14:creationId xmlns:p14="http://schemas.microsoft.com/office/powerpoint/2010/main" xmlns="" val="356396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29600" cy="1229523"/>
          </a:xfrm>
        </p:spPr>
        <p:txBody>
          <a:bodyPr/>
          <a:lstStyle/>
          <a:p>
            <a:r>
              <a:rPr lang="en-IN" sz="2400" kern="1200" dirty="0">
                <a:cs typeface="Times New Roman" panose="02020603050405020304" pitchFamily="18" charset="0"/>
              </a:rPr>
              <a:t>Table 4.2 System Analysis, Business Objectives, System Functionalities, and Information Requirements for a Typical </a:t>
            </a:r>
            <a:r>
              <a:rPr lang="pt-BR" sz="2400" kern="1200" dirty="0">
                <a:cs typeface="Times New Roman" panose="02020603050405020304" pitchFamily="18" charset="0"/>
              </a:rPr>
              <a:t>E-commerce </a:t>
            </a:r>
            <a:r>
              <a:rPr lang="en-IN" sz="2400" kern="1200" dirty="0">
                <a:cs typeface="Times New Roman" panose="02020603050405020304" pitchFamily="18" charset="0"/>
              </a:rPr>
              <a:t>Site </a:t>
            </a:r>
            <a:r>
              <a:rPr lang="en-IN" sz="2000" b="0" kern="1200" dirty="0">
                <a:cs typeface="Times New Roman" panose="02020603050405020304" pitchFamily="18" charset="0"/>
              </a:rPr>
              <a:t>(1 of 2)</a:t>
            </a:r>
            <a:endParaRPr lang="en-IN" sz="2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240759801"/>
              </p:ext>
            </p:extLst>
          </p:nvPr>
        </p:nvGraphicFramePr>
        <p:xfrm>
          <a:off x="457200" y="1554163"/>
          <a:ext cx="8232777" cy="3545840"/>
        </p:xfrm>
        <a:graphic>
          <a:graphicData uri="http://schemas.openxmlformats.org/drawingml/2006/table">
            <a:tbl>
              <a:tblPr firstRow="1" bandRow="1">
                <a:tableStyleId>{2D5ABB26-0587-4C30-8999-92F81FD0307C}</a:tableStyleId>
              </a:tblPr>
              <a:tblGrid>
                <a:gridCol w="2520176">
                  <a:extLst>
                    <a:ext uri="{9D8B030D-6E8A-4147-A177-3AD203B41FA5}">
                      <a16:colId xmlns:a16="http://schemas.microsoft.com/office/drawing/2014/main" xmlns="" val="2947764163"/>
                    </a:ext>
                  </a:extLst>
                </a:gridCol>
                <a:gridCol w="2074126">
                  <a:extLst>
                    <a:ext uri="{9D8B030D-6E8A-4147-A177-3AD203B41FA5}">
                      <a16:colId xmlns:a16="http://schemas.microsoft.com/office/drawing/2014/main" xmlns="" val="1372813102"/>
                    </a:ext>
                  </a:extLst>
                </a:gridCol>
                <a:gridCol w="3638475">
                  <a:extLst>
                    <a:ext uri="{9D8B030D-6E8A-4147-A177-3AD203B41FA5}">
                      <a16:colId xmlns:a16="http://schemas.microsoft.com/office/drawing/2014/main" xmlns="" val="2281922468"/>
                    </a:ext>
                  </a:extLst>
                </a:gridCol>
              </a:tblGrid>
              <a:tr h="370840">
                <a:tc>
                  <a:txBody>
                    <a:bodyPr/>
                    <a:lstStyle/>
                    <a:p>
                      <a:r>
                        <a:rPr lang="en-US" sz="1400" b="1" dirty="0">
                          <a:solidFill>
                            <a:srgbClr val="000000"/>
                          </a:solidFill>
                        </a:rPr>
                        <a:t>Business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rgbClr val="000000"/>
                          </a:solidFill>
                        </a:rPr>
                        <a:t>System</a:t>
                      </a:r>
                      <a:r>
                        <a:rPr lang="en-US" sz="1400" b="1" baseline="0" dirty="0">
                          <a:solidFill>
                            <a:srgbClr val="000000"/>
                          </a:solidFill>
                        </a:rPr>
                        <a:t> Functionality</a:t>
                      </a:r>
                      <a:endParaRPr lang="en-US" sz="1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rgbClr val="000000"/>
                          </a:solidFill>
                        </a:rPr>
                        <a:t>Information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1246737"/>
                  </a:ext>
                </a:extLst>
              </a:tr>
              <a:tr h="370840">
                <a:tc>
                  <a:txBody>
                    <a:bodyPr/>
                    <a:lstStyle/>
                    <a:p>
                      <a:r>
                        <a:rPr lang="en-US" sz="1400" dirty="0"/>
                        <a:t>Display</a:t>
                      </a:r>
                      <a:r>
                        <a:rPr lang="en-US" sz="1400" baseline="0" dirty="0"/>
                        <a:t> goods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Digital Catalog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Dynamic</a:t>
                      </a:r>
                      <a:r>
                        <a:rPr lang="en-US" sz="1400" baseline="0" dirty="0"/>
                        <a:t> text and graphics catalog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7494017"/>
                  </a:ext>
                </a:extLst>
              </a:tr>
              <a:tr h="370840">
                <a:tc>
                  <a:txBody>
                    <a:bodyPr/>
                    <a:lstStyle/>
                    <a:p>
                      <a:r>
                        <a:rPr lang="en-US" sz="1400" dirty="0"/>
                        <a:t>Provide product</a:t>
                      </a:r>
                      <a:r>
                        <a:rPr lang="en-US" sz="1400" baseline="0" dirty="0"/>
                        <a:t> information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Product database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Product description, stocking numbers, inventory levels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3497461"/>
                  </a:ext>
                </a:extLst>
              </a:tr>
              <a:tr h="370840">
                <a:tc>
                  <a:txBody>
                    <a:bodyPr/>
                    <a:lstStyle/>
                    <a:p>
                      <a:r>
                        <a:rPr lang="en-US" sz="1400" u="none" strike="noStrike" kern="1200" baseline="0" dirty="0"/>
                        <a:t>Personalize/customize product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Customer on-site tracking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Site log for every customer visit; data mining capability to identify common customer paths and appropriate responses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5026765"/>
                  </a:ext>
                </a:extLst>
              </a:tr>
              <a:tr h="370840">
                <a:tc>
                  <a:txBody>
                    <a:bodyPr/>
                    <a:lstStyle/>
                    <a:p>
                      <a:r>
                        <a:rPr lang="en-US" sz="1400" u="none" strike="noStrike" kern="1200" baseline="0" dirty="0"/>
                        <a:t>Engage customers in conversations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On-site blog; user forums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Software with blogging and community forum functionality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8542053"/>
                  </a:ext>
                </a:extLst>
              </a:tr>
              <a:tr h="370840">
                <a:tc>
                  <a:txBody>
                    <a:bodyPr/>
                    <a:lstStyle/>
                    <a:p>
                      <a:r>
                        <a:rPr lang="en-US" sz="1400" u="none" strike="noStrike" kern="1200" baseline="0" dirty="0"/>
                        <a:t>Execute a transaction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Shopping cart/payment system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Secure credit card clearing; multiple payment options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245962"/>
                  </a:ext>
                </a:extLst>
              </a:tr>
              <a:tr h="370840">
                <a:tc>
                  <a:txBody>
                    <a:bodyPr/>
                    <a:lstStyle/>
                    <a:p>
                      <a:r>
                        <a:rPr lang="en-US" sz="1400" u="none" strike="noStrike" kern="1200" baseline="0" dirty="0"/>
                        <a:t>Accumulate customer information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Customer database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Name, address, phone, and e-mail for all customers; online customer registration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3265158"/>
                  </a:ext>
                </a:extLst>
              </a:tr>
            </a:tbl>
          </a:graphicData>
        </a:graphic>
      </p:graphicFrame>
    </p:spTree>
    <p:extLst>
      <p:ext uri="{BB962C8B-B14F-4D97-AF65-F5344CB8AC3E}">
        <p14:creationId xmlns:p14="http://schemas.microsoft.com/office/powerpoint/2010/main" xmlns="" val="174037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29600" cy="1229523"/>
          </a:xfrm>
        </p:spPr>
        <p:txBody>
          <a:bodyPr/>
          <a:lstStyle/>
          <a:p>
            <a:r>
              <a:rPr lang="en-IN" sz="2400" kern="1200" dirty="0">
                <a:cs typeface="Times New Roman" panose="02020603050405020304" pitchFamily="18" charset="0"/>
              </a:rPr>
              <a:t>Table 4.2 System Analysis, Business Objectives, System Functionalities, and Information Requirements for a Typical </a:t>
            </a:r>
            <a:r>
              <a:rPr lang="pt-BR" sz="2400" kern="1200" dirty="0">
                <a:cs typeface="Times New Roman" panose="02020603050405020304" pitchFamily="18" charset="0"/>
              </a:rPr>
              <a:t>E-commerce </a:t>
            </a:r>
            <a:r>
              <a:rPr lang="en-IN" sz="2400" kern="1200" dirty="0">
                <a:cs typeface="Times New Roman" panose="02020603050405020304" pitchFamily="18" charset="0"/>
              </a:rPr>
              <a:t>Site </a:t>
            </a:r>
            <a:r>
              <a:rPr lang="en-IN" sz="2000" b="0" kern="1200" dirty="0">
                <a:cs typeface="Times New Roman" panose="02020603050405020304" pitchFamily="18" charset="0"/>
              </a:rPr>
              <a:t>(2 of 2)</a:t>
            </a:r>
            <a:endParaRPr lang="en-IN" sz="2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3738906690"/>
              </p:ext>
            </p:extLst>
          </p:nvPr>
        </p:nvGraphicFramePr>
        <p:xfrm>
          <a:off x="457200" y="1554163"/>
          <a:ext cx="8232777" cy="3083560"/>
        </p:xfrm>
        <a:graphic>
          <a:graphicData uri="http://schemas.openxmlformats.org/drawingml/2006/table">
            <a:tbl>
              <a:tblPr firstRow="1" bandRow="1">
                <a:tableStyleId>{2D5ABB26-0587-4C30-8999-92F81FD0307C}</a:tableStyleId>
              </a:tblPr>
              <a:tblGrid>
                <a:gridCol w="2442117">
                  <a:extLst>
                    <a:ext uri="{9D8B030D-6E8A-4147-A177-3AD203B41FA5}">
                      <a16:colId xmlns:a16="http://schemas.microsoft.com/office/drawing/2014/main" xmlns="" val="4230215912"/>
                    </a:ext>
                  </a:extLst>
                </a:gridCol>
                <a:gridCol w="2341756">
                  <a:extLst>
                    <a:ext uri="{9D8B030D-6E8A-4147-A177-3AD203B41FA5}">
                      <a16:colId xmlns:a16="http://schemas.microsoft.com/office/drawing/2014/main" xmlns="" val="3220248836"/>
                    </a:ext>
                  </a:extLst>
                </a:gridCol>
                <a:gridCol w="3448904">
                  <a:extLst>
                    <a:ext uri="{9D8B030D-6E8A-4147-A177-3AD203B41FA5}">
                      <a16:colId xmlns:a16="http://schemas.microsoft.com/office/drawing/2014/main" xmlns="" val="235446678"/>
                    </a:ext>
                  </a:extLst>
                </a:gridCol>
              </a:tblGrid>
              <a:tr h="370840">
                <a:tc>
                  <a:txBody>
                    <a:bodyPr/>
                    <a:lstStyle/>
                    <a:p>
                      <a:r>
                        <a:rPr lang="en-US" sz="1400" b="1" dirty="0">
                          <a:solidFill>
                            <a:srgbClr val="000000"/>
                          </a:solidFill>
                        </a:rPr>
                        <a:t>Business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rgbClr val="000000"/>
                          </a:solidFill>
                        </a:rPr>
                        <a:t>System</a:t>
                      </a:r>
                      <a:r>
                        <a:rPr lang="en-US" sz="1400" b="1" baseline="0" dirty="0">
                          <a:solidFill>
                            <a:srgbClr val="000000"/>
                          </a:solidFill>
                        </a:rPr>
                        <a:t> Functionality</a:t>
                      </a:r>
                      <a:endParaRPr lang="en-US" sz="1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rgbClr val="000000"/>
                          </a:solidFill>
                        </a:rPr>
                        <a:t>Information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5275985"/>
                  </a:ext>
                </a:extLst>
              </a:tr>
              <a:tr h="370840">
                <a:tc>
                  <a:txBody>
                    <a:bodyPr/>
                    <a:lstStyle/>
                    <a:p>
                      <a:r>
                        <a:rPr lang="en-US" sz="1400" u="none" strike="noStrike" kern="1200" baseline="0" dirty="0"/>
                        <a:t>Provide after-sale customer support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Sales database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Customer I</a:t>
                      </a:r>
                      <a:r>
                        <a:rPr lang="en-US" sz="100" u="none" strike="noStrike" kern="1200" baseline="0" dirty="0"/>
                        <a:t> </a:t>
                      </a:r>
                      <a:r>
                        <a:rPr lang="en-US" sz="1400" u="none" strike="noStrike" kern="1200" baseline="0" dirty="0"/>
                        <a:t>D, product, date, payment, shipment date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09744647"/>
                  </a:ext>
                </a:extLst>
              </a:tr>
              <a:tr h="370840">
                <a:tc>
                  <a:txBody>
                    <a:bodyPr/>
                    <a:lstStyle/>
                    <a:p>
                      <a:r>
                        <a:rPr lang="en-US" sz="1400" u="none" strike="noStrike" kern="1200" baseline="0" dirty="0"/>
                        <a:t>Coordinate marketing/advertising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u="none" strike="noStrike" kern="1200" baseline="0" dirty="0"/>
                        <a:t>Ad server, e-mail server, e-mail, </a:t>
                      </a:r>
                      <a:r>
                        <a:rPr lang="en-US" sz="1400" u="none" strike="noStrike" kern="1200" baseline="0" dirty="0"/>
                        <a:t>campaign manager, ad banner manager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Site behavior log of prospects and customers linked to e-mail and banner ad campaigns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474335"/>
                  </a:ext>
                </a:extLst>
              </a:tr>
              <a:tr h="370840">
                <a:tc>
                  <a:txBody>
                    <a:bodyPr/>
                    <a:lstStyle/>
                    <a:p>
                      <a:r>
                        <a:rPr lang="en-US" sz="1400" u="none" strike="noStrike" kern="1200" baseline="0" dirty="0"/>
                        <a:t>Understand marketing effectiveness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Site tracking and reporting system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Number of unique visitors, pages visited, products purchased, identified by marketing campaign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7143407"/>
                  </a:ext>
                </a:extLst>
              </a:tr>
              <a:tr h="370840">
                <a:tc>
                  <a:txBody>
                    <a:bodyPr/>
                    <a:lstStyle/>
                    <a:p>
                      <a:r>
                        <a:rPr lang="en-US" sz="1400" u="none" strike="noStrike" kern="1200" baseline="0" dirty="0"/>
                        <a:t>Provide production and supplier links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Inventory management system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Product and inventory levels, supplier I</a:t>
                      </a:r>
                      <a:r>
                        <a:rPr lang="en-US" sz="100" u="none" strike="noStrike" kern="1200" baseline="0" dirty="0"/>
                        <a:t> </a:t>
                      </a:r>
                      <a:r>
                        <a:rPr lang="en-US" sz="1400" u="none" strike="noStrike" kern="1200" baseline="0" dirty="0"/>
                        <a:t>D and contact, order quantity data by product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959965"/>
                  </a:ext>
                </a:extLst>
              </a:tr>
            </a:tbl>
          </a:graphicData>
        </a:graphic>
      </p:graphicFrame>
    </p:spTree>
    <p:extLst>
      <p:ext uri="{BB962C8B-B14F-4D97-AF65-F5344CB8AC3E}">
        <p14:creationId xmlns:p14="http://schemas.microsoft.com/office/powerpoint/2010/main" xmlns="" val="112436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Systems Design: Hardware and Software Platforms</a:t>
            </a:r>
            <a:endParaRPr lang="en-IN" sz="3200" dirty="0"/>
          </a:p>
        </p:txBody>
      </p:sp>
      <p:sp>
        <p:nvSpPr>
          <p:cNvPr id="3" name="Content Placeholder 2"/>
          <p:cNvSpPr>
            <a:spLocks noGrp="1"/>
          </p:cNvSpPr>
          <p:nvPr>
            <p:ph sz="quarter" idx="13"/>
          </p:nvPr>
        </p:nvSpPr>
        <p:spPr>
          <a:xfrm>
            <a:off x="457200" y="1554920"/>
            <a:ext cx="8104909" cy="4663335"/>
          </a:xfrm>
        </p:spPr>
        <p:txBody>
          <a:bodyPr/>
          <a:lstStyle/>
          <a:p>
            <a:pPr lvl="0" indent="-256032">
              <a:buSzPts val="2400"/>
            </a:pPr>
            <a:r>
              <a:rPr lang="en-US" kern="1200" dirty="0">
                <a:solidFill>
                  <a:srgbClr val="000000"/>
                </a:solidFill>
                <a:latin typeface="Arial" panose="020B0604020202020204" pitchFamily="34" charset="0"/>
              </a:rPr>
              <a:t>System design specification:</a:t>
            </a:r>
          </a:p>
          <a:p>
            <a:pPr marL="741600" lvl="1">
              <a:buSzPts val="2400"/>
            </a:pPr>
            <a:r>
              <a:rPr lang="en-US" kern="1200" dirty="0">
                <a:solidFill>
                  <a:srgbClr val="000000"/>
                </a:solidFill>
                <a:latin typeface="Arial" panose="020B0604020202020204" pitchFamily="34" charset="0"/>
              </a:rPr>
              <a:t>Description of main components of a system and their relationship to one another</a:t>
            </a:r>
          </a:p>
          <a:p>
            <a:pPr lvl="0" indent="-256032">
              <a:buSzPts val="2400"/>
            </a:pPr>
            <a:r>
              <a:rPr lang="en-US" kern="1200" dirty="0">
                <a:solidFill>
                  <a:srgbClr val="000000"/>
                </a:solidFill>
                <a:latin typeface="Arial" panose="020B0604020202020204" pitchFamily="34" charset="0"/>
              </a:rPr>
              <a:t>Two components of system design:</a:t>
            </a:r>
          </a:p>
          <a:p>
            <a:pPr marL="741600" lvl="1">
              <a:buSzPts val="2400"/>
            </a:pPr>
            <a:r>
              <a:rPr lang="en-US" kern="1200" dirty="0">
                <a:solidFill>
                  <a:srgbClr val="000000"/>
                </a:solidFill>
                <a:latin typeface="Arial" panose="020B0604020202020204" pitchFamily="34" charset="0"/>
              </a:rPr>
              <a:t>Logical design</a:t>
            </a:r>
          </a:p>
          <a:p>
            <a:pPr lvl="2">
              <a:buSzPts val="2400"/>
            </a:pPr>
            <a:r>
              <a:rPr lang="en-US" kern="1200" dirty="0">
                <a:solidFill>
                  <a:srgbClr val="000000"/>
                </a:solidFill>
                <a:latin typeface="Arial" panose="020B0604020202020204" pitchFamily="34" charset="0"/>
              </a:rPr>
              <a:t>Data flow diagrams, processing functions, databases</a:t>
            </a:r>
          </a:p>
          <a:p>
            <a:pPr marL="741600" lvl="1">
              <a:buSzPts val="2400"/>
            </a:pPr>
            <a:r>
              <a:rPr lang="en-US" kern="1200" dirty="0">
                <a:solidFill>
                  <a:srgbClr val="000000"/>
                </a:solidFill>
                <a:latin typeface="Arial" panose="020B0604020202020204" pitchFamily="34" charset="0"/>
              </a:rPr>
              <a:t>Physical design</a:t>
            </a:r>
          </a:p>
          <a:p>
            <a:pPr lvl="2">
              <a:buSzPts val="2400"/>
            </a:pPr>
            <a:r>
              <a:rPr lang="en-US" kern="1200" dirty="0">
                <a:solidFill>
                  <a:srgbClr val="000000"/>
                </a:solidFill>
                <a:latin typeface="Arial" panose="020B0604020202020204" pitchFamily="34" charset="0"/>
              </a:rPr>
              <a:t>Specifies actual physical, software components, models, and so on</a:t>
            </a:r>
          </a:p>
        </p:txBody>
      </p:sp>
    </p:spTree>
    <p:extLst>
      <p:ext uri="{BB962C8B-B14F-4D97-AF65-F5344CB8AC3E}">
        <p14:creationId xmlns:p14="http://schemas.microsoft.com/office/powerpoint/2010/main" xmlns="" val="374220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Figure 4.6 A Logical and Physical Design for a Simple Website</a:t>
            </a:r>
            <a:endParaRPr lang="en-IN" sz="3200" dirty="0"/>
          </a:p>
        </p:txBody>
      </p:sp>
      <p:pic>
        <p:nvPicPr>
          <p:cNvPr id="7" name="Content Placeholder 6" descr="An illustration depicts a simple data flow diagram and physical design for a simple website. For a full description, see Notes. Press F6."/>
          <p:cNvPicPr>
            <a:picLocks noGrp="1" noChangeAspect="1"/>
          </p:cNvPicPr>
          <p:nvPr>
            <p:ph sz="quarter" idx="13"/>
          </p:nvPr>
        </p:nvPicPr>
        <p:blipFill rotWithShape="1">
          <a:blip r:embed="rId3"/>
          <a:srcRect b="2847"/>
          <a:stretch/>
        </p:blipFill>
        <p:spPr>
          <a:xfrm>
            <a:off x="3053775" y="1572266"/>
            <a:ext cx="3036449" cy="4672688"/>
          </a:xfrm>
          <a:prstGeom prst="rect">
            <a:avLst/>
          </a:prstGeom>
        </p:spPr>
      </p:pic>
    </p:spTree>
    <p:extLst>
      <p:ext uri="{BB962C8B-B14F-4D97-AF65-F5344CB8AC3E}">
        <p14:creationId xmlns:p14="http://schemas.microsoft.com/office/powerpoint/2010/main" xmlns="" val="391687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Building the System: In-House Versus Outsourcing</a:t>
            </a:r>
            <a:endParaRPr lang="en-IN" sz="3200" dirty="0"/>
          </a:p>
        </p:txBody>
      </p:sp>
      <p:sp>
        <p:nvSpPr>
          <p:cNvPr id="3" name="Content Placeholder 2"/>
          <p:cNvSpPr>
            <a:spLocks noGrp="1"/>
          </p:cNvSpPr>
          <p:nvPr>
            <p:ph sz="quarter" idx="13"/>
          </p:nvPr>
        </p:nvSpPr>
        <p:spPr>
          <a:xfrm>
            <a:off x="457200" y="1554920"/>
            <a:ext cx="8342416" cy="4663335"/>
          </a:xfrm>
        </p:spPr>
        <p:txBody>
          <a:bodyPr/>
          <a:lstStyle/>
          <a:p>
            <a:pPr lvl="0" indent="-256032"/>
            <a:r>
              <a:rPr lang="en-US" altLang="en-US" sz="2200" kern="1200" dirty="0">
                <a:solidFill>
                  <a:srgbClr val="000000"/>
                </a:solidFill>
              </a:rPr>
              <a:t>Outsourcing: Hiring vendors to provide services involved in building site</a:t>
            </a:r>
          </a:p>
          <a:p>
            <a:pPr lvl="0" indent="-256032"/>
            <a:r>
              <a:rPr lang="en-US" altLang="en-US" sz="2200" kern="1200" dirty="0">
                <a:solidFill>
                  <a:srgbClr val="000000"/>
                </a:solidFill>
              </a:rPr>
              <a:t>Build own v</a:t>
            </a:r>
            <a:r>
              <a:rPr lang="en-US" altLang="en-US" sz="100" kern="1200" dirty="0">
                <a:solidFill>
                  <a:srgbClr val="000000"/>
                </a:solidFill>
              </a:rPr>
              <a:t>ersu</a:t>
            </a:r>
            <a:r>
              <a:rPr lang="en-US" altLang="en-US" sz="2200" kern="1200" dirty="0">
                <a:solidFill>
                  <a:srgbClr val="000000"/>
                </a:solidFill>
              </a:rPr>
              <a:t>s outsourcing:</a:t>
            </a:r>
          </a:p>
          <a:p>
            <a:pPr marL="741600" lvl="1"/>
            <a:r>
              <a:rPr lang="en-US" altLang="en-US" sz="2200" kern="1200" dirty="0">
                <a:solidFill>
                  <a:srgbClr val="000000"/>
                </a:solidFill>
              </a:rPr>
              <a:t>Build your own requires team with diverse skill set; choice of software tools; both risks and possible benefits</a:t>
            </a:r>
          </a:p>
          <a:p>
            <a:pPr lvl="0" indent="-256032"/>
            <a:r>
              <a:rPr lang="en-US" altLang="en-US" sz="2200" kern="1200" dirty="0">
                <a:solidFill>
                  <a:srgbClr val="000000"/>
                </a:solidFill>
              </a:rPr>
              <a:t>Host own </a:t>
            </a:r>
            <a:r>
              <a:rPr lang="en-US" altLang="en-US" sz="2200" kern="1200" dirty="0">
                <a:solidFill>
                  <a:schemeClr val="tx1"/>
                </a:solidFill>
              </a:rPr>
              <a:t>v</a:t>
            </a:r>
            <a:r>
              <a:rPr lang="en-US" altLang="en-US" sz="100" kern="1200" dirty="0">
                <a:solidFill>
                  <a:schemeClr val="tx1"/>
                </a:solidFill>
              </a:rPr>
              <a:t>ersu</a:t>
            </a:r>
            <a:r>
              <a:rPr lang="en-US" altLang="en-US" sz="2200" kern="1200" dirty="0">
                <a:solidFill>
                  <a:schemeClr val="tx1"/>
                </a:solidFill>
              </a:rPr>
              <a:t>s</a:t>
            </a:r>
            <a:r>
              <a:rPr lang="en-US" altLang="en-US" sz="2200" kern="1200" dirty="0">
                <a:solidFill>
                  <a:srgbClr val="000000"/>
                </a:solidFill>
              </a:rPr>
              <a:t> outsourcing</a:t>
            </a:r>
          </a:p>
          <a:p>
            <a:pPr marL="741600" lvl="1"/>
            <a:r>
              <a:rPr lang="en-US" altLang="en-US" sz="2200" kern="1200" dirty="0">
                <a:solidFill>
                  <a:srgbClr val="000000"/>
                </a:solidFill>
              </a:rPr>
              <a:t>Hosting: Hosting company responsible for ensuring site is accessible 24/7, for monthly fee</a:t>
            </a:r>
          </a:p>
          <a:p>
            <a:pPr marL="741600" lvl="1"/>
            <a:r>
              <a:rPr lang="en-US" altLang="en-US" sz="2200" kern="1200" dirty="0">
                <a:solidFill>
                  <a:srgbClr val="000000"/>
                </a:solidFill>
              </a:rPr>
              <a:t>Co-location: Firm purchases or leases web server (with control over its operation), but server is located at vendor</a:t>
            </a:r>
            <a:r>
              <a:rPr lang="en-IN" altLang="ja-JP" sz="2200" kern="1200" dirty="0">
                <a:solidFill>
                  <a:srgbClr val="000000"/>
                </a:solidFill>
              </a:rPr>
              <a:t>’</a:t>
            </a:r>
            <a:r>
              <a:rPr lang="en-US" altLang="ja-JP" sz="2200" kern="1200" dirty="0">
                <a:solidFill>
                  <a:srgbClr val="000000"/>
                </a:solidFill>
              </a:rPr>
              <a:t>s facility</a:t>
            </a:r>
            <a:endParaRPr lang="en-US" altLang="en-US" sz="2200" kern="1200" dirty="0">
              <a:solidFill>
                <a:srgbClr val="000000"/>
              </a:solidFill>
            </a:endParaRPr>
          </a:p>
        </p:txBody>
      </p:sp>
    </p:spTree>
    <p:extLst>
      <p:ext uri="{BB962C8B-B14F-4D97-AF65-F5344CB8AC3E}">
        <p14:creationId xmlns:p14="http://schemas.microsoft.com/office/powerpoint/2010/main" xmlns="" val="346986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Figure 4.7 Choices in Building and Hosting</a:t>
            </a:r>
            <a:endParaRPr lang="en-IN" sz="3200" dirty="0"/>
          </a:p>
        </p:txBody>
      </p:sp>
      <p:pic>
        <p:nvPicPr>
          <p:cNvPr id="15" name="Content Placeholder 14" descr="A matrix with four squares depicts the choices in building and hosting an e commerce site: either in house or outsource. For a full description, see Notes. Press F6."/>
          <p:cNvPicPr>
            <a:picLocks noGrp="1" noChangeAspect="1"/>
          </p:cNvPicPr>
          <p:nvPr>
            <p:ph sz="quarter" idx="13"/>
          </p:nvPr>
        </p:nvPicPr>
        <p:blipFill rotWithShape="1">
          <a:blip r:embed="rId3"/>
          <a:srcRect b="6940"/>
          <a:stretch/>
        </p:blipFill>
        <p:spPr>
          <a:xfrm>
            <a:off x="478721" y="2010924"/>
            <a:ext cx="8186558" cy="3456895"/>
          </a:xfrm>
          <a:prstGeom prst="rect">
            <a:avLst/>
          </a:prstGeom>
        </p:spPr>
      </p:pic>
    </p:spTree>
    <p:extLst>
      <p:ext uri="{BB962C8B-B14F-4D97-AF65-F5344CB8AC3E}">
        <p14:creationId xmlns:p14="http://schemas.microsoft.com/office/powerpoint/2010/main" xmlns="" val="114458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111.png"/>
          <p:cNvPicPr>
            <a:picLocks noChangeAspect="1"/>
          </p:cNvPicPr>
          <p:nvPr/>
        </p:nvPicPr>
        <p:blipFill>
          <a:blip r:embed="rId2"/>
          <a:stretch>
            <a:fillRect/>
          </a:stretch>
        </p:blipFill>
        <p:spPr>
          <a:xfrm>
            <a:off x="842963" y="1695207"/>
            <a:ext cx="7400926" cy="4334117"/>
          </a:xfrm>
          <a:prstGeom prst="rect">
            <a:avLst/>
          </a:prstGeom>
        </p:spPr>
      </p:pic>
      <p:sp>
        <p:nvSpPr>
          <p:cNvPr id="8" name="مستطيل 7"/>
          <p:cNvSpPr/>
          <p:nvPr/>
        </p:nvSpPr>
        <p:spPr>
          <a:xfrm>
            <a:off x="614363" y="557213"/>
            <a:ext cx="8020081" cy="584775"/>
          </a:xfrm>
          <a:prstGeom prst="rect">
            <a:avLst/>
          </a:prstGeom>
        </p:spPr>
        <p:txBody>
          <a:bodyPr wrap="none">
            <a:spAutoFit/>
          </a:bodyPr>
          <a:lstStyle/>
          <a:p>
            <a:r>
              <a:rPr lang="en-US" sz="3200" b="1" kern="1200" dirty="0" smtClean="0">
                <a:solidFill>
                  <a:srgbClr val="007FA3"/>
                </a:solidFill>
                <a:latin typeface="+mj-lt"/>
                <a:ea typeface="Times New Roman"/>
                <a:cs typeface="Times New Roman" panose="02020603050405020304" pitchFamily="18" charset="0"/>
                <a:sym typeface="Times New Roman"/>
              </a:rPr>
              <a:t>COMPONENTS OF A WEBSITE BUDGET</a:t>
            </a:r>
            <a:endParaRPr lang="ar-SA" sz="3200" b="1" kern="1200" dirty="0">
              <a:solidFill>
                <a:srgbClr val="007FA3"/>
              </a:solidFill>
              <a:latin typeface="+mj-lt"/>
              <a:ea typeface="Times New Roman"/>
              <a:cs typeface="Times New Roman" panose="02020603050405020304" pitchFamily="18" charset="0"/>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Learning Objectives</a:t>
            </a:r>
            <a:endParaRPr lang="en-IN" dirty="0"/>
          </a:p>
        </p:txBody>
      </p:sp>
      <p:sp>
        <p:nvSpPr>
          <p:cNvPr id="3" name="Content Placeholder 2"/>
          <p:cNvSpPr>
            <a:spLocks noGrp="1"/>
          </p:cNvSpPr>
          <p:nvPr>
            <p:ph sz="quarter" idx="13"/>
          </p:nvPr>
        </p:nvSpPr>
        <p:spPr/>
        <p:txBody>
          <a:bodyPr/>
          <a:lstStyle/>
          <a:p>
            <a:pPr marL="0" lvl="0" indent="0">
              <a:buSzPts val="2400"/>
              <a:buNone/>
            </a:pPr>
            <a:r>
              <a:rPr lang="en-US" sz="2000" b="1" kern="1200" dirty="0">
                <a:solidFill>
                  <a:schemeClr val="tx2"/>
                </a:solidFill>
                <a:latin typeface="Arial" panose="020B0604020202020204" pitchFamily="34" charset="0"/>
              </a:rPr>
              <a:t>4.1</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Understand the questions you must ask and answer, and the steps you should take, in developing an e-commerce presence.</a:t>
            </a:r>
          </a:p>
          <a:p>
            <a:pPr marL="0" lvl="0" indent="0">
              <a:buSzPts val="2400"/>
              <a:buNone/>
            </a:pPr>
            <a:r>
              <a:rPr lang="en-US" sz="2000" b="1" kern="1200" dirty="0">
                <a:solidFill>
                  <a:schemeClr val="tx2"/>
                </a:solidFill>
                <a:latin typeface="Arial" panose="020B0604020202020204" pitchFamily="34" charset="0"/>
              </a:rPr>
              <a:t>4.2</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Explain the process that should be followed in building an e-commerce presence.</a:t>
            </a:r>
          </a:p>
          <a:p>
            <a:pPr marL="0" lvl="0" indent="0">
              <a:buSzPts val="2400"/>
              <a:buNone/>
            </a:pPr>
            <a:r>
              <a:rPr lang="en-US" sz="2000" b="1" kern="1200" dirty="0">
                <a:solidFill>
                  <a:schemeClr val="tx2"/>
                </a:solidFill>
                <a:latin typeface="Arial" panose="020B0604020202020204" pitchFamily="34" charset="0"/>
              </a:rPr>
              <a:t>4.3</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Identify and understand the major considerations involved in choosing web server and e-commerce merchant server software.</a:t>
            </a:r>
          </a:p>
          <a:p>
            <a:pPr marL="0" lvl="0" indent="0">
              <a:buSzPts val="2400"/>
              <a:buNone/>
            </a:pPr>
            <a:r>
              <a:rPr lang="en-US" sz="2000" b="1" kern="1200" dirty="0">
                <a:solidFill>
                  <a:schemeClr val="tx2"/>
                </a:solidFill>
                <a:latin typeface="Arial" panose="020B0604020202020204" pitchFamily="34" charset="0"/>
              </a:rPr>
              <a:t>4.4</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Understand the issues involved in choosing the most appropriate hardware for an e-commerce site.</a:t>
            </a:r>
          </a:p>
          <a:p>
            <a:pPr marL="0" lvl="0" indent="0">
              <a:buSzPts val="2400"/>
              <a:buNone/>
            </a:pPr>
            <a:r>
              <a:rPr lang="en-US" sz="2000" b="1" kern="1200" dirty="0">
                <a:solidFill>
                  <a:schemeClr val="tx2"/>
                </a:solidFill>
                <a:latin typeface="Arial" panose="020B0604020202020204" pitchFamily="34" charset="0"/>
              </a:rPr>
              <a:t>4.5</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Identify additional tools that can improve website performance.</a:t>
            </a:r>
          </a:p>
          <a:p>
            <a:pPr marL="0" lvl="0" indent="0">
              <a:buSzPts val="2400"/>
              <a:buNone/>
            </a:pPr>
            <a:r>
              <a:rPr lang="en-US" sz="2000" b="1" kern="1200" dirty="0">
                <a:solidFill>
                  <a:schemeClr val="tx2"/>
                </a:solidFill>
                <a:latin typeface="Arial" panose="020B0604020202020204" pitchFamily="34" charset="0"/>
              </a:rPr>
              <a:t>4.6</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Understand the important considerations involved in developing a mobile website and building mobile applications.</a:t>
            </a:r>
          </a:p>
        </p:txBody>
      </p:sp>
    </p:spTree>
    <p:extLst>
      <p:ext uri="{BB962C8B-B14F-4D97-AF65-F5344CB8AC3E}">
        <p14:creationId xmlns:p14="http://schemas.microsoft.com/office/powerpoint/2010/main" xmlns=""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222.png"/>
          <p:cNvPicPr>
            <a:picLocks noChangeAspect="1"/>
          </p:cNvPicPr>
          <p:nvPr/>
        </p:nvPicPr>
        <p:blipFill>
          <a:blip r:embed="rId2"/>
          <a:stretch>
            <a:fillRect/>
          </a:stretch>
        </p:blipFill>
        <p:spPr>
          <a:xfrm>
            <a:off x="314325" y="1228501"/>
            <a:ext cx="8486775" cy="5029424"/>
          </a:xfrm>
          <a:prstGeom prst="rect">
            <a:avLst/>
          </a:prstGeom>
        </p:spPr>
      </p:pic>
      <p:sp>
        <p:nvSpPr>
          <p:cNvPr id="8" name="مستطيل 7"/>
          <p:cNvSpPr/>
          <p:nvPr/>
        </p:nvSpPr>
        <p:spPr>
          <a:xfrm>
            <a:off x="314325" y="151283"/>
            <a:ext cx="8558212" cy="1077218"/>
          </a:xfrm>
          <a:prstGeom prst="rect">
            <a:avLst/>
          </a:prstGeom>
        </p:spPr>
        <p:txBody>
          <a:bodyPr wrap="square">
            <a:spAutoFit/>
          </a:bodyPr>
          <a:lstStyle/>
          <a:p>
            <a:r>
              <a:rPr lang="en-US" sz="3200" b="1" kern="1200" dirty="0" smtClean="0">
                <a:solidFill>
                  <a:srgbClr val="007FA3"/>
                </a:solidFill>
                <a:latin typeface="+mj-lt"/>
                <a:ea typeface="Times New Roman"/>
                <a:cs typeface="Times New Roman" panose="02020603050405020304" pitchFamily="18" charset="0"/>
                <a:sym typeface="Times New Roman"/>
              </a:rPr>
              <a:t>TOOLS FOR BUILDING YOUR OWN E-COMMERCE SITE</a:t>
            </a:r>
            <a:endParaRPr lang="ar-SA" sz="3200" b="1" kern="1200" dirty="0" smtClean="0">
              <a:solidFill>
                <a:srgbClr val="007FA3"/>
              </a:solidFill>
              <a:latin typeface="+mj-lt"/>
              <a:ea typeface="Times New Roman"/>
              <a:cs typeface="Times New Roman" panose="02020603050405020304" pitchFamily="18" charset="0"/>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Insight on Business: </a:t>
            </a:r>
            <a:r>
              <a:rPr lang="en-IN" sz="3200" kern="1200" dirty="0" err="1">
                <a:cs typeface="Times New Roman" panose="02020603050405020304" pitchFamily="18" charset="0"/>
              </a:rPr>
              <a:t>Weebly</a:t>
            </a:r>
            <a:r>
              <a:rPr lang="en-IN" sz="3200" kern="1200" dirty="0">
                <a:cs typeface="Times New Roman" panose="02020603050405020304" pitchFamily="18" charset="0"/>
              </a:rPr>
              <a:t> Makes Creating Websites Easy</a:t>
            </a:r>
            <a:endParaRPr lang="en-IN" sz="3200" dirty="0"/>
          </a:p>
        </p:txBody>
      </p:sp>
      <p:sp>
        <p:nvSpPr>
          <p:cNvPr id="3" name="Content Placeholder 2"/>
          <p:cNvSpPr>
            <a:spLocks noGrp="1"/>
          </p:cNvSpPr>
          <p:nvPr>
            <p:ph sz="quarter" idx="13"/>
          </p:nvPr>
        </p:nvSpPr>
        <p:spPr>
          <a:xfrm>
            <a:off x="457200" y="1554920"/>
            <a:ext cx="8232775" cy="2860963"/>
          </a:xfrm>
        </p:spPr>
        <p:txBody>
          <a:bodyPr/>
          <a:lstStyle/>
          <a:p>
            <a:pPr lvl="0" indent="-256032">
              <a:buSzPts val="2400"/>
            </a:pPr>
            <a:r>
              <a:rPr lang="en-US" kern="1200" dirty="0">
                <a:solidFill>
                  <a:srgbClr val="000000"/>
                </a:solidFill>
                <a:latin typeface="Arial" panose="020B0604020202020204" pitchFamily="34" charset="0"/>
              </a:rPr>
              <a:t>Class Discussion</a:t>
            </a:r>
          </a:p>
          <a:p>
            <a:pPr marL="741600" lvl="1">
              <a:buSzPts val="2400"/>
              <a:defRPr/>
            </a:pPr>
            <a:r>
              <a:rPr lang="en-US" kern="1200" dirty="0">
                <a:solidFill>
                  <a:srgbClr val="000000"/>
                </a:solidFill>
                <a:latin typeface="Arial" panose="020B0604020202020204" pitchFamily="34" charset="0"/>
              </a:rPr>
              <a:t>What value does </a:t>
            </a:r>
            <a:r>
              <a:rPr lang="en-US" kern="1200" dirty="0" err="1">
                <a:solidFill>
                  <a:srgbClr val="00B050"/>
                </a:solidFill>
                <a:latin typeface="Arial" panose="020B0604020202020204" pitchFamily="34" charset="0"/>
              </a:rPr>
              <a:t>Weebly</a:t>
            </a:r>
            <a:r>
              <a:rPr lang="en-US" kern="1200" dirty="0">
                <a:solidFill>
                  <a:srgbClr val="000000"/>
                </a:solidFill>
                <a:latin typeface="Arial" panose="020B0604020202020204" pitchFamily="34" charset="0"/>
              </a:rPr>
              <a:t> offer to small businesses?</a:t>
            </a:r>
          </a:p>
          <a:p>
            <a:pPr marL="741600" lvl="1">
              <a:buSzPts val="2400"/>
              <a:defRPr/>
            </a:pPr>
            <a:r>
              <a:rPr lang="en-US" kern="1200" dirty="0">
                <a:solidFill>
                  <a:srgbClr val="000000"/>
                </a:solidFill>
                <a:latin typeface="Arial" panose="020B0604020202020204" pitchFamily="34" charset="0"/>
              </a:rPr>
              <a:t>Are there any drawbacks to using </a:t>
            </a:r>
            <a:r>
              <a:rPr lang="en-US" kern="1200" dirty="0" err="1">
                <a:solidFill>
                  <a:srgbClr val="000000"/>
                </a:solidFill>
                <a:latin typeface="Arial" panose="020B0604020202020204" pitchFamily="34" charset="0"/>
              </a:rPr>
              <a:t>Weebly</a:t>
            </a:r>
            <a:r>
              <a:rPr lang="en-US" kern="1200" dirty="0">
                <a:solidFill>
                  <a:srgbClr val="000000"/>
                </a:solidFill>
                <a:latin typeface="Arial" panose="020B0604020202020204" pitchFamily="34" charset="0"/>
              </a:rPr>
              <a:t> to create an e-commerce presence?</a:t>
            </a:r>
          </a:p>
          <a:p>
            <a:pPr marL="741600" lvl="1">
              <a:buSzPts val="2400"/>
              <a:defRPr/>
            </a:pPr>
            <a:r>
              <a:rPr lang="en-US" kern="1200" dirty="0">
                <a:solidFill>
                  <a:srgbClr val="000000"/>
                </a:solidFill>
                <a:latin typeface="Arial" panose="020B0604020202020204" pitchFamily="34" charset="0"/>
              </a:rPr>
              <a:t>How are service providers like </a:t>
            </a:r>
            <a:r>
              <a:rPr lang="en-US" kern="1200" dirty="0" err="1">
                <a:solidFill>
                  <a:srgbClr val="000000"/>
                </a:solidFill>
                <a:latin typeface="Arial" panose="020B0604020202020204" pitchFamily="34" charset="0"/>
              </a:rPr>
              <a:t>Weebly</a:t>
            </a:r>
            <a:r>
              <a:rPr lang="en-US" kern="1200" dirty="0">
                <a:solidFill>
                  <a:srgbClr val="000000"/>
                </a:solidFill>
                <a:latin typeface="Arial" panose="020B0604020202020204" pitchFamily="34" charset="0"/>
              </a:rPr>
              <a:t> changing the nature of e-commerce</a:t>
            </a:r>
            <a:r>
              <a:rPr lang="en-US" kern="1200" dirty="0" smtClean="0">
                <a:solidFill>
                  <a:srgbClr val="000000"/>
                </a:solidFill>
                <a:latin typeface="Arial" panose="020B0604020202020204" pitchFamily="34" charset="0"/>
              </a:rPr>
              <a:t>?</a:t>
            </a:r>
          </a:p>
          <a:p>
            <a:pPr marL="741600" lvl="1">
              <a:buSzPts val="2400"/>
              <a:defRPr/>
            </a:pPr>
            <a:r>
              <a:rPr lang="en-US" kern="1200" dirty="0" err="1" smtClean="0">
                <a:solidFill>
                  <a:srgbClr val="00B050"/>
                </a:solidFill>
                <a:latin typeface="Arial" panose="020B0604020202020204" pitchFamily="34" charset="0"/>
              </a:rPr>
              <a:t>Wix</a:t>
            </a:r>
            <a:endParaRPr lang="en-US" kern="1200" dirty="0" smtClean="0">
              <a:solidFill>
                <a:srgbClr val="00B050"/>
              </a:solidFill>
              <a:latin typeface="Arial" panose="020B0604020202020204" pitchFamily="34" charset="0"/>
            </a:endParaRPr>
          </a:p>
          <a:p>
            <a:pPr marL="741600" lvl="1">
              <a:buSzPts val="2400"/>
              <a:defRPr/>
            </a:pPr>
            <a:r>
              <a:rPr lang="en-US" dirty="0" smtClean="0">
                <a:solidFill>
                  <a:srgbClr val="00B050"/>
                </a:solidFill>
              </a:rPr>
              <a:t>Content management system (CMS)</a:t>
            </a:r>
          </a:p>
          <a:p>
            <a:pPr marL="741600" lvl="1">
              <a:buSzPts val="2400"/>
              <a:buNone/>
              <a:defRPr/>
            </a:pP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81036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79"/>
          </a:xfrm>
        </p:spPr>
        <p:txBody>
          <a:bodyPr/>
          <a:lstStyle/>
          <a:p>
            <a:r>
              <a:rPr lang="en-US" kern="1200" dirty="0">
                <a:cs typeface="Times New Roman" panose="02020603050405020304" pitchFamily="18" charset="0"/>
              </a:rPr>
              <a:t>Testing the System</a:t>
            </a:r>
            <a:endParaRPr lang="en-IN" dirty="0"/>
          </a:p>
        </p:txBody>
      </p:sp>
      <p:sp>
        <p:nvSpPr>
          <p:cNvPr id="3" name="Content Placeholder 2"/>
          <p:cNvSpPr>
            <a:spLocks noGrp="1"/>
          </p:cNvSpPr>
          <p:nvPr>
            <p:ph sz="quarter" idx="13"/>
          </p:nvPr>
        </p:nvSpPr>
        <p:spPr>
          <a:xfrm>
            <a:off x="454025" y="842963"/>
            <a:ext cx="8232775" cy="3156929"/>
          </a:xfrm>
        </p:spPr>
        <p:txBody>
          <a:bodyPr/>
          <a:lstStyle/>
          <a:p>
            <a:pPr lvl="0" indent="-256032">
              <a:buSzPts val="2400"/>
            </a:pPr>
            <a:r>
              <a:rPr lang="en-US" kern="1200" dirty="0">
                <a:solidFill>
                  <a:srgbClr val="000000"/>
                </a:solidFill>
                <a:latin typeface="Arial" panose="020B0604020202020204" pitchFamily="34" charset="0"/>
              </a:rPr>
              <a:t>Testing</a:t>
            </a:r>
          </a:p>
          <a:p>
            <a:pPr marL="741600" lvl="1">
              <a:buSzPts val="2400"/>
            </a:pPr>
            <a:r>
              <a:rPr lang="en-US" kern="1200" dirty="0">
                <a:solidFill>
                  <a:srgbClr val="00B050"/>
                </a:solidFill>
                <a:latin typeface="Arial" panose="020B0604020202020204" pitchFamily="34" charset="0"/>
              </a:rPr>
              <a:t>Unit </a:t>
            </a:r>
            <a:r>
              <a:rPr lang="en-US" kern="1200" dirty="0" smtClean="0">
                <a:solidFill>
                  <a:srgbClr val="00B050"/>
                </a:solidFill>
                <a:latin typeface="Arial" panose="020B0604020202020204" pitchFamily="34" charset="0"/>
              </a:rPr>
              <a:t>testing: </a:t>
            </a:r>
            <a:r>
              <a:rPr lang="en-US" dirty="0" smtClean="0"/>
              <a:t>involves testing the site’s program modules one at a time</a:t>
            </a:r>
            <a:endParaRPr lang="en-US" kern="1200" dirty="0">
              <a:solidFill>
                <a:srgbClr val="00B050"/>
              </a:solidFill>
              <a:latin typeface="Arial" panose="020B0604020202020204" pitchFamily="34" charset="0"/>
            </a:endParaRPr>
          </a:p>
          <a:p>
            <a:pPr marL="741600" lvl="1">
              <a:buSzPts val="2400"/>
            </a:pPr>
            <a:r>
              <a:rPr lang="en-US" kern="1200" dirty="0">
                <a:solidFill>
                  <a:srgbClr val="00B050"/>
                </a:solidFill>
                <a:latin typeface="Arial" panose="020B0604020202020204" pitchFamily="34" charset="0"/>
              </a:rPr>
              <a:t>System </a:t>
            </a:r>
            <a:r>
              <a:rPr lang="en-US" kern="1200" dirty="0" smtClean="0">
                <a:solidFill>
                  <a:srgbClr val="00B050"/>
                </a:solidFill>
                <a:latin typeface="Arial" panose="020B0604020202020204" pitchFamily="34" charset="0"/>
              </a:rPr>
              <a:t>testing: </a:t>
            </a:r>
            <a:r>
              <a:rPr lang="en-US" dirty="0" smtClean="0"/>
              <a:t>involves testing the site as a whole, in a way the typical user will use the site</a:t>
            </a:r>
            <a:endParaRPr lang="en-US" kern="1200" dirty="0">
              <a:solidFill>
                <a:srgbClr val="00B050"/>
              </a:solidFill>
              <a:latin typeface="Arial" panose="020B0604020202020204" pitchFamily="34" charset="0"/>
            </a:endParaRPr>
          </a:p>
          <a:p>
            <a:pPr marL="741600" lvl="1">
              <a:buSzPts val="2400"/>
            </a:pPr>
            <a:r>
              <a:rPr lang="en-US" kern="1200" dirty="0">
                <a:solidFill>
                  <a:srgbClr val="00B050"/>
                </a:solidFill>
                <a:latin typeface="Arial" panose="020B0604020202020204" pitchFamily="34" charset="0"/>
              </a:rPr>
              <a:t>Acceptance </a:t>
            </a:r>
            <a:r>
              <a:rPr lang="en-US" kern="1200" dirty="0" smtClean="0">
                <a:solidFill>
                  <a:srgbClr val="00B050"/>
                </a:solidFill>
                <a:latin typeface="Arial" panose="020B0604020202020204" pitchFamily="34" charset="0"/>
              </a:rPr>
              <a:t>testing: </a:t>
            </a:r>
            <a:r>
              <a:rPr lang="en-US" dirty="0" smtClean="0"/>
              <a:t>verifies that the business objectives of the system as originally conceived are in fact working</a:t>
            </a:r>
            <a:endParaRPr lang="en-US" kern="1200" dirty="0">
              <a:solidFill>
                <a:srgbClr val="00B050"/>
              </a:solidFill>
              <a:latin typeface="Arial" panose="020B0604020202020204" pitchFamily="34" charset="0"/>
            </a:endParaRPr>
          </a:p>
          <a:p>
            <a:pPr marL="741600" lvl="1">
              <a:buSzPts val="2400"/>
            </a:pPr>
            <a:r>
              <a:rPr lang="en-US" kern="1200" dirty="0">
                <a:solidFill>
                  <a:srgbClr val="00B050"/>
                </a:solidFill>
                <a:latin typeface="Arial" panose="020B0604020202020204" pitchFamily="34" charset="0"/>
              </a:rPr>
              <a:t>A/B testing (split testing</a:t>
            </a:r>
            <a:r>
              <a:rPr lang="en-US" kern="1200" dirty="0" smtClean="0">
                <a:solidFill>
                  <a:srgbClr val="00B050"/>
                </a:solidFill>
                <a:latin typeface="Arial" panose="020B0604020202020204" pitchFamily="34" charset="0"/>
              </a:rPr>
              <a:t>):</a:t>
            </a:r>
            <a:r>
              <a:rPr lang="en-US" dirty="0" smtClean="0"/>
              <a:t> involves showing two versions of a web page or website to different users to see which one performs better</a:t>
            </a:r>
          </a:p>
          <a:p>
            <a:pPr marL="741600" lvl="1">
              <a:buSzPts val="2400"/>
            </a:pPr>
            <a:r>
              <a:rPr lang="en-US" kern="1200" dirty="0" smtClean="0">
                <a:solidFill>
                  <a:srgbClr val="00B050"/>
                </a:solidFill>
                <a:latin typeface="Arial" panose="020B0604020202020204" pitchFamily="34" charset="0"/>
              </a:rPr>
              <a:t>Multivariate testing: </a:t>
            </a:r>
            <a:r>
              <a:rPr lang="en-US" dirty="0" smtClean="0"/>
              <a:t>A template test compares the same general page content using two different layouts and or design treatments.</a:t>
            </a:r>
            <a:endParaRPr lang="en-US" kern="1200" dirty="0">
              <a:solidFill>
                <a:srgbClr val="00B050"/>
              </a:solidFill>
              <a:latin typeface="Arial" panose="020B0604020202020204" pitchFamily="34" charset="0"/>
            </a:endParaRPr>
          </a:p>
        </p:txBody>
      </p:sp>
    </p:spTree>
    <p:extLst>
      <p:ext uri="{BB962C8B-B14F-4D97-AF65-F5344CB8AC3E}">
        <p14:creationId xmlns:p14="http://schemas.microsoft.com/office/powerpoint/2010/main" xmlns="" val="226782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Implementation, Maintenance</a:t>
            </a:r>
            <a:r>
              <a:rPr lang="en-US" sz="3200" dirty="0"/>
              <a:t>, and Optimization</a:t>
            </a:r>
            <a:endParaRPr lang="en-IN" sz="3200" dirty="0"/>
          </a:p>
        </p:txBody>
      </p:sp>
      <p:sp>
        <p:nvSpPr>
          <p:cNvPr id="3" name="Content Placeholder 2"/>
          <p:cNvSpPr>
            <a:spLocks noGrp="1"/>
          </p:cNvSpPr>
          <p:nvPr>
            <p:ph sz="quarter" idx="13"/>
          </p:nvPr>
        </p:nvSpPr>
        <p:spPr>
          <a:xfrm>
            <a:off x="457200" y="1554920"/>
            <a:ext cx="8232775" cy="3262407"/>
          </a:xfrm>
        </p:spPr>
        <p:txBody>
          <a:bodyPr/>
          <a:lstStyle/>
          <a:p>
            <a:pPr lvl="0" indent="-256032">
              <a:buSzPts val="2400"/>
            </a:pPr>
            <a:r>
              <a:rPr lang="en-US" kern="1200" dirty="0">
                <a:solidFill>
                  <a:srgbClr val="000000"/>
                </a:solidFill>
                <a:latin typeface="Arial" panose="020B0604020202020204" pitchFamily="34" charset="0"/>
              </a:rPr>
              <a:t>Systems break down unpredictably</a:t>
            </a:r>
          </a:p>
          <a:p>
            <a:pPr lvl="0" indent="-256032">
              <a:buSzPts val="2400"/>
            </a:pPr>
            <a:r>
              <a:rPr lang="en-US" kern="1200" dirty="0">
                <a:solidFill>
                  <a:srgbClr val="000000"/>
                </a:solidFill>
                <a:latin typeface="Arial" panose="020B0604020202020204" pitchFamily="34" charset="0"/>
              </a:rPr>
              <a:t>Maintenance is </a:t>
            </a:r>
            <a:r>
              <a:rPr lang="en-US" kern="1200" dirty="0" smtClean="0">
                <a:solidFill>
                  <a:srgbClr val="000000"/>
                </a:solidFill>
                <a:latin typeface="Arial" panose="020B0604020202020204" pitchFamily="34" charset="0"/>
              </a:rPr>
              <a:t>ongoing</a:t>
            </a:r>
          </a:p>
          <a:p>
            <a:pPr lvl="0" indent="-256032">
              <a:buSzPts val="2400"/>
            </a:pPr>
            <a:r>
              <a:rPr lang="en-US" kern="1200" dirty="0" smtClean="0">
                <a:solidFill>
                  <a:srgbClr val="000000"/>
                </a:solidFill>
                <a:latin typeface="Arial" panose="020B0604020202020204" pitchFamily="34" charset="0"/>
              </a:rPr>
              <a:t>Web Team </a:t>
            </a:r>
            <a:endParaRPr lang="en-US" kern="1200" dirty="0">
              <a:solidFill>
                <a:srgbClr val="000000"/>
              </a:solidFill>
              <a:latin typeface="Arial" panose="020B0604020202020204" pitchFamily="34" charset="0"/>
            </a:endParaRPr>
          </a:p>
          <a:p>
            <a:pPr lvl="0" indent="-256032">
              <a:buSzPts val="2400"/>
            </a:pPr>
            <a:r>
              <a:rPr lang="en-US" kern="1200" dirty="0">
                <a:solidFill>
                  <a:srgbClr val="000000"/>
                </a:solidFill>
                <a:latin typeface="Arial" panose="020B0604020202020204" pitchFamily="34" charset="0"/>
              </a:rPr>
              <a:t>Maintenance costs: Similar to development costs</a:t>
            </a:r>
          </a:p>
          <a:p>
            <a:pPr marL="741600" lvl="1">
              <a:buSzPts val="2400"/>
            </a:pPr>
            <a:r>
              <a:rPr lang="en-US" kern="1200" dirty="0">
                <a:solidFill>
                  <a:srgbClr val="000000"/>
                </a:solidFill>
                <a:latin typeface="Arial" panose="020B0604020202020204" pitchFamily="34" charset="0"/>
              </a:rPr>
              <a:t>A $40K e-commerce site may require $40K annually to upkeep</a:t>
            </a:r>
          </a:p>
          <a:p>
            <a:pPr lvl="0" indent="-256032">
              <a:buSzPts val="2400"/>
            </a:pPr>
            <a:r>
              <a:rPr lang="en-US" kern="1200" dirty="0" smtClean="0">
                <a:solidFill>
                  <a:srgbClr val="00B050"/>
                </a:solidFill>
                <a:latin typeface="Arial" panose="020B0604020202020204" pitchFamily="34" charset="0"/>
              </a:rPr>
              <a:t>Benchmarking:</a:t>
            </a:r>
            <a:r>
              <a:rPr lang="en-US" kern="1200" dirty="0" smtClean="0">
                <a:solidFill>
                  <a:srgbClr val="000000"/>
                </a:solidFill>
                <a:latin typeface="Arial" panose="020B0604020202020204" pitchFamily="34" charset="0"/>
              </a:rPr>
              <a:t> </a:t>
            </a:r>
            <a:r>
              <a:rPr lang="en-US" dirty="0" smtClean="0"/>
              <a:t>(a process in which the site is compared with those of competitors in terms of response speed, quality of layout, and design) and keeping the site current on pricing and promotions</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22261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Figure 4.10 Factors in Website Optimization</a:t>
            </a:r>
            <a:endParaRPr lang="en-IN" sz="3200" dirty="0"/>
          </a:p>
        </p:txBody>
      </p:sp>
      <p:pic>
        <p:nvPicPr>
          <p:cNvPr id="7" name="Content Placeholder 6" descr="An illustration depicts three major factors in website optimization. For a full description, see Notes. Press F6."/>
          <p:cNvPicPr>
            <a:picLocks noGrp="1" noChangeAspect="1"/>
          </p:cNvPicPr>
          <p:nvPr>
            <p:ph sz="quarter" idx="13"/>
          </p:nvPr>
        </p:nvPicPr>
        <p:blipFill rotWithShape="1">
          <a:blip r:embed="rId3"/>
          <a:srcRect b="6236"/>
          <a:stretch/>
        </p:blipFill>
        <p:spPr>
          <a:xfrm>
            <a:off x="591974" y="2055260"/>
            <a:ext cx="7960052" cy="3543723"/>
          </a:xfrm>
          <a:prstGeom prst="rect">
            <a:avLst/>
          </a:prstGeom>
        </p:spPr>
      </p:pic>
    </p:spTree>
    <p:extLst>
      <p:ext uri="{BB962C8B-B14F-4D97-AF65-F5344CB8AC3E}">
        <p14:creationId xmlns:p14="http://schemas.microsoft.com/office/powerpoint/2010/main" xmlns="" val="404187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1450"/>
            <a:ext cx="8686800" cy="1097279"/>
          </a:xfrm>
        </p:spPr>
        <p:txBody>
          <a:bodyPr/>
          <a:lstStyle/>
          <a:p>
            <a:r>
              <a:rPr lang="en-US" sz="2800" dirty="0"/>
              <a:t>Alternative Web Development Methodologies</a:t>
            </a:r>
            <a:endParaRPr lang="en-IN" sz="2800" dirty="0"/>
          </a:p>
        </p:txBody>
      </p:sp>
      <p:sp>
        <p:nvSpPr>
          <p:cNvPr id="3" name="Content Placeholder 2"/>
          <p:cNvSpPr>
            <a:spLocks noGrp="1"/>
          </p:cNvSpPr>
          <p:nvPr>
            <p:ph sz="quarter" idx="13"/>
          </p:nvPr>
        </p:nvSpPr>
        <p:spPr>
          <a:xfrm>
            <a:off x="454025" y="925829"/>
            <a:ext cx="8232775" cy="3684054"/>
          </a:xfrm>
        </p:spPr>
        <p:txBody>
          <a:bodyPr/>
          <a:lstStyle/>
          <a:p>
            <a:r>
              <a:rPr lang="en-US" sz="1800" dirty="0" smtClean="0">
                <a:solidFill>
                  <a:srgbClr val="00B050"/>
                </a:solidFill>
              </a:rPr>
              <a:t>Prototyping: </a:t>
            </a:r>
            <a:r>
              <a:rPr lang="en-US" sz="1800" dirty="0" smtClean="0"/>
              <a:t>consists of building a sample or model rapidly and inexpensively to test a concept or process</a:t>
            </a:r>
            <a:endParaRPr lang="en-US" sz="1800" dirty="0">
              <a:solidFill>
                <a:srgbClr val="00B050"/>
              </a:solidFill>
            </a:endParaRPr>
          </a:p>
          <a:p>
            <a:r>
              <a:rPr lang="en-US" sz="1800" dirty="0">
                <a:solidFill>
                  <a:srgbClr val="00B050"/>
                </a:solidFill>
              </a:rPr>
              <a:t>Agile </a:t>
            </a:r>
            <a:r>
              <a:rPr lang="en-US" sz="1800" dirty="0" smtClean="0">
                <a:solidFill>
                  <a:srgbClr val="00B050"/>
                </a:solidFill>
              </a:rPr>
              <a:t>development:</a:t>
            </a:r>
            <a:r>
              <a:rPr lang="en-US" sz="1800" dirty="0" smtClean="0"/>
              <a:t> breaks down a large project into a series of smaller subprojects that are completed in short periods of time using iteration and continuous feedback</a:t>
            </a:r>
            <a:endParaRPr lang="en-US" sz="1800" dirty="0">
              <a:solidFill>
                <a:srgbClr val="00B050"/>
              </a:solidFill>
            </a:endParaRPr>
          </a:p>
          <a:p>
            <a:r>
              <a:rPr lang="en-US" sz="1800" dirty="0" err="1" smtClean="0">
                <a:solidFill>
                  <a:srgbClr val="00B050"/>
                </a:solidFill>
              </a:rPr>
              <a:t>DevOps</a:t>
            </a:r>
            <a:r>
              <a:rPr lang="en-US" sz="1800" dirty="0" smtClean="0">
                <a:solidFill>
                  <a:srgbClr val="00B050"/>
                </a:solidFill>
              </a:rPr>
              <a:t>: </a:t>
            </a:r>
            <a:r>
              <a:rPr lang="en-US" sz="1800" dirty="0" smtClean="0"/>
              <a:t>builds on agile </a:t>
            </a:r>
            <a:r>
              <a:rPr lang="en-US" sz="1800" dirty="0" err="1" smtClean="0"/>
              <a:t>development</a:t>
            </a:r>
            <a:r>
              <a:rPr lang="en-US" sz="1800" dirty="0" smtClean="0"/>
              <a:t> principles as an organizational strategy to create a culture and </a:t>
            </a:r>
            <a:r>
              <a:rPr lang="en-US" sz="1800" dirty="0" err="1" smtClean="0"/>
              <a:t>environment</a:t>
            </a:r>
            <a:r>
              <a:rPr lang="en-US" sz="1800" dirty="0" smtClean="0"/>
              <a:t> that further promote rapid and agile development practices  (development and operation)</a:t>
            </a:r>
            <a:endParaRPr lang="en-US" sz="1800" dirty="0">
              <a:solidFill>
                <a:srgbClr val="00B050"/>
              </a:solidFill>
            </a:endParaRPr>
          </a:p>
          <a:p>
            <a:r>
              <a:rPr lang="en-US" sz="1800" dirty="0">
                <a:solidFill>
                  <a:srgbClr val="00B050"/>
                </a:solidFill>
              </a:rPr>
              <a:t>Component-based </a:t>
            </a:r>
            <a:r>
              <a:rPr lang="en-US" sz="1800" dirty="0" smtClean="0">
                <a:solidFill>
                  <a:srgbClr val="00B050"/>
                </a:solidFill>
              </a:rPr>
              <a:t>development: </a:t>
            </a:r>
            <a:r>
              <a:rPr lang="en-US" sz="1800" dirty="0" smtClean="0"/>
              <a:t>enables a system to be built by assembling and integrating various </a:t>
            </a:r>
            <a:r>
              <a:rPr lang="en-US" sz="1800" dirty="0" err="1" smtClean="0"/>
              <a:t>software</a:t>
            </a:r>
            <a:r>
              <a:rPr lang="en-US" sz="1800" dirty="0" smtClean="0"/>
              <a:t> components that already have been </a:t>
            </a:r>
            <a:r>
              <a:rPr lang="en-US" sz="1800" dirty="0" err="1" smtClean="0"/>
              <a:t>assembled</a:t>
            </a:r>
            <a:r>
              <a:rPr lang="en-US" sz="1800" dirty="0" smtClean="0"/>
              <a:t> and which provide common functions</a:t>
            </a:r>
            <a:endParaRPr lang="en-US" sz="1800" dirty="0">
              <a:solidFill>
                <a:srgbClr val="00B050"/>
              </a:solidFill>
            </a:endParaRPr>
          </a:p>
          <a:p>
            <a:r>
              <a:rPr lang="en-US" sz="1800" dirty="0">
                <a:solidFill>
                  <a:srgbClr val="00B050"/>
                </a:solidFill>
              </a:rPr>
              <a:t>Web </a:t>
            </a:r>
            <a:r>
              <a:rPr lang="en-US" sz="1800" dirty="0" smtClean="0">
                <a:solidFill>
                  <a:srgbClr val="00B050"/>
                </a:solidFill>
              </a:rPr>
              <a:t>services: </a:t>
            </a:r>
            <a:r>
              <a:rPr lang="en-US" sz="1800" dirty="0" smtClean="0"/>
              <a:t>loosely coupled, reusable software components using XML and other open protocols and standards that enable one application to communicate with another with no custom programming required to share data and services</a:t>
            </a:r>
            <a:endParaRPr lang="en-US" sz="1800" dirty="0">
              <a:solidFill>
                <a:srgbClr val="00B050"/>
              </a:solidFill>
            </a:endParaRPr>
          </a:p>
          <a:p>
            <a:pPr lvl="1"/>
            <a:r>
              <a:rPr lang="en-US" sz="1800" dirty="0">
                <a:solidFill>
                  <a:srgbClr val="00B050"/>
                </a:solidFill>
              </a:rPr>
              <a:t>Service-oriented architecture (S</a:t>
            </a:r>
            <a:r>
              <a:rPr lang="en-US" sz="100" dirty="0">
                <a:solidFill>
                  <a:srgbClr val="00B050"/>
                </a:solidFill>
              </a:rPr>
              <a:t> </a:t>
            </a:r>
            <a:r>
              <a:rPr lang="en-US" sz="1800" dirty="0">
                <a:solidFill>
                  <a:srgbClr val="00B050"/>
                </a:solidFill>
              </a:rPr>
              <a:t>O</a:t>
            </a:r>
            <a:r>
              <a:rPr lang="en-US" sz="100" dirty="0">
                <a:solidFill>
                  <a:srgbClr val="00B050"/>
                </a:solidFill>
              </a:rPr>
              <a:t> </a:t>
            </a:r>
            <a:r>
              <a:rPr lang="en-US" sz="1800" dirty="0">
                <a:solidFill>
                  <a:srgbClr val="00B050"/>
                </a:solidFill>
              </a:rPr>
              <a:t>A)</a:t>
            </a:r>
          </a:p>
          <a:p>
            <a:pPr lvl="1"/>
            <a:r>
              <a:rPr lang="en-US" sz="1800" dirty="0" err="1">
                <a:solidFill>
                  <a:srgbClr val="00B050"/>
                </a:solidFill>
              </a:rPr>
              <a:t>Microservices</a:t>
            </a:r>
            <a:endParaRPr lang="en-US" sz="1800" dirty="0">
              <a:solidFill>
                <a:srgbClr val="00B050"/>
              </a:solidFill>
            </a:endParaRPr>
          </a:p>
        </p:txBody>
      </p:sp>
    </p:spTree>
    <p:extLst>
      <p:ext uri="{BB962C8B-B14F-4D97-AF65-F5344CB8AC3E}">
        <p14:creationId xmlns:p14="http://schemas.microsoft.com/office/powerpoint/2010/main" xmlns="" val="145160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solidFill>
                  <a:schemeClr val="tx2"/>
                </a:solidFill>
                <a:cs typeface="Times New Roman" panose="02020603050405020304" pitchFamily="18" charset="0"/>
              </a:rPr>
              <a:t>Simple v</a:t>
            </a:r>
            <a:r>
              <a:rPr lang="en-IN" sz="100" kern="1200" dirty="0">
                <a:solidFill>
                  <a:schemeClr val="tx2"/>
                </a:solidFill>
                <a:cs typeface="Times New Roman" panose="02020603050405020304" pitchFamily="18" charset="0"/>
              </a:rPr>
              <a:t>ersu</a:t>
            </a:r>
            <a:r>
              <a:rPr lang="en-IN" sz="3200" kern="1200" dirty="0">
                <a:solidFill>
                  <a:schemeClr val="tx2"/>
                </a:solidFill>
                <a:cs typeface="Times New Roman" panose="02020603050405020304" pitchFamily="18" charset="0"/>
              </a:rPr>
              <a:t>s Multi-Tiered Website Architecture</a:t>
            </a:r>
            <a:endParaRPr lang="en-IN" sz="3200" dirty="0">
              <a:solidFill>
                <a:schemeClr val="tx2"/>
              </a:solidFill>
            </a:endParaRPr>
          </a:p>
        </p:txBody>
      </p:sp>
      <p:sp>
        <p:nvSpPr>
          <p:cNvPr id="3" name="Content Placeholder 2"/>
          <p:cNvSpPr>
            <a:spLocks noGrp="1"/>
          </p:cNvSpPr>
          <p:nvPr>
            <p:ph sz="quarter" idx="13"/>
          </p:nvPr>
        </p:nvSpPr>
        <p:spPr>
          <a:xfrm>
            <a:off x="457200" y="1554920"/>
            <a:ext cx="8232775" cy="4329513"/>
          </a:xfrm>
        </p:spPr>
        <p:txBody>
          <a:bodyPr/>
          <a:lstStyle/>
          <a:p>
            <a:pPr lvl="0" indent="-256032">
              <a:buSzPts val="2400"/>
            </a:pPr>
            <a:r>
              <a:rPr lang="en-US" kern="1200" dirty="0">
                <a:solidFill>
                  <a:srgbClr val="000000"/>
                </a:solidFill>
                <a:latin typeface="Arial" panose="020B0604020202020204" pitchFamily="34" charset="0"/>
              </a:rPr>
              <a:t>System architecture</a:t>
            </a:r>
          </a:p>
          <a:p>
            <a:pPr marL="741600" lvl="1">
              <a:buSzPts val="2400"/>
            </a:pPr>
            <a:r>
              <a:rPr lang="en-US" kern="1200" dirty="0">
                <a:solidFill>
                  <a:srgbClr val="000000"/>
                </a:solidFill>
                <a:latin typeface="Arial" panose="020B0604020202020204" pitchFamily="34" charset="0"/>
              </a:rPr>
              <a:t>Arrangement of software, machinery, and tasks in an information system needed to achieve a specific functionality</a:t>
            </a:r>
          </a:p>
          <a:p>
            <a:pPr lvl="0" indent="-256032">
              <a:buSzPts val="2400"/>
            </a:pPr>
            <a:r>
              <a:rPr lang="en-US" kern="1200" dirty="0">
                <a:solidFill>
                  <a:srgbClr val="000000"/>
                </a:solidFill>
                <a:latin typeface="Arial" panose="020B0604020202020204" pitchFamily="34" charset="0"/>
              </a:rPr>
              <a:t>Two-tier</a:t>
            </a:r>
          </a:p>
          <a:p>
            <a:pPr marL="741600" lvl="1">
              <a:buSzPts val="2400"/>
            </a:pPr>
            <a:r>
              <a:rPr lang="en-US" kern="1200" dirty="0">
                <a:solidFill>
                  <a:srgbClr val="000000"/>
                </a:solidFill>
                <a:latin typeface="Arial" panose="020B0604020202020204" pitchFamily="34" charset="0"/>
              </a:rPr>
              <a:t>Web server and database server</a:t>
            </a:r>
          </a:p>
          <a:p>
            <a:pPr lvl="0" indent="-256032">
              <a:buSzPts val="2400"/>
            </a:pPr>
            <a:r>
              <a:rPr lang="en-US" kern="1200" dirty="0">
                <a:solidFill>
                  <a:srgbClr val="000000"/>
                </a:solidFill>
                <a:latin typeface="Arial" panose="020B0604020202020204" pitchFamily="34" charset="0"/>
              </a:rPr>
              <a:t>Multi-tier</a:t>
            </a:r>
          </a:p>
          <a:p>
            <a:pPr marL="741600" lvl="1">
              <a:buSzPts val="2400"/>
            </a:pPr>
            <a:r>
              <a:rPr lang="en-US" kern="1200" dirty="0">
                <a:solidFill>
                  <a:srgbClr val="000000"/>
                </a:solidFill>
                <a:latin typeface="Arial" panose="020B0604020202020204" pitchFamily="34" charset="0"/>
              </a:rPr>
              <a:t>Web application servers</a:t>
            </a:r>
          </a:p>
          <a:p>
            <a:pPr marL="741600" lvl="1">
              <a:buSzPts val="2400"/>
            </a:pPr>
            <a:r>
              <a:rPr lang="en-US" kern="1200" dirty="0">
                <a:solidFill>
                  <a:srgbClr val="000000"/>
                </a:solidFill>
                <a:latin typeface="Arial" panose="020B0604020202020204" pitchFamily="34" charset="0"/>
              </a:rPr>
              <a:t>Backend, legacy databases</a:t>
            </a:r>
          </a:p>
        </p:txBody>
      </p:sp>
    </p:spTree>
    <p:extLst>
      <p:ext uri="{BB962C8B-B14F-4D97-AF65-F5344CB8AC3E}">
        <p14:creationId xmlns:p14="http://schemas.microsoft.com/office/powerpoint/2010/main" xmlns="" val="99098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083631" cy="1097279"/>
          </a:xfrm>
        </p:spPr>
        <p:txBody>
          <a:bodyPr/>
          <a:lstStyle/>
          <a:p>
            <a:r>
              <a:rPr lang="en-IN" sz="3200" kern="1200" dirty="0">
                <a:cs typeface="Times New Roman" panose="02020603050405020304" pitchFamily="18" charset="0"/>
              </a:rPr>
              <a:t>Figure 4.11 Two-Tier and Multi-tier E-commerce Site Architectures</a:t>
            </a:r>
            <a:endParaRPr lang="en-IN" sz="3200" dirty="0"/>
          </a:p>
        </p:txBody>
      </p:sp>
      <p:pic>
        <p:nvPicPr>
          <p:cNvPr id="7" name="Content Placeholder 6" descr="An illustration provides an overview of two tier and multi tier e commerce site architectures. For a full description, see Notes. Press F6."/>
          <p:cNvPicPr>
            <a:picLocks noGrp="1" noChangeAspect="1"/>
          </p:cNvPicPr>
          <p:nvPr>
            <p:ph sz="quarter" idx="13"/>
          </p:nvPr>
        </p:nvPicPr>
        <p:blipFill rotWithShape="1">
          <a:blip r:embed="rId3"/>
          <a:srcRect b="2595"/>
          <a:stretch/>
        </p:blipFill>
        <p:spPr>
          <a:xfrm>
            <a:off x="2677469" y="1572146"/>
            <a:ext cx="3789060" cy="4684802"/>
          </a:xfrm>
          <a:prstGeom prst="rect">
            <a:avLst/>
          </a:prstGeom>
        </p:spPr>
      </p:pic>
    </p:spTree>
    <p:extLst>
      <p:ext uri="{BB962C8B-B14F-4D97-AF65-F5344CB8AC3E}">
        <p14:creationId xmlns:p14="http://schemas.microsoft.com/office/powerpoint/2010/main" xmlns="" val="220896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Web Server Software</a:t>
            </a:r>
            <a:endParaRPr lang="en-IN" dirty="0"/>
          </a:p>
        </p:txBody>
      </p:sp>
      <p:sp>
        <p:nvSpPr>
          <p:cNvPr id="3" name="Content Placeholder 2"/>
          <p:cNvSpPr>
            <a:spLocks noGrp="1"/>
          </p:cNvSpPr>
          <p:nvPr>
            <p:ph sz="quarter" idx="13"/>
          </p:nvPr>
        </p:nvSpPr>
        <p:spPr>
          <a:xfrm>
            <a:off x="457200" y="1554921"/>
            <a:ext cx="8232775" cy="3856176"/>
          </a:xfrm>
        </p:spPr>
        <p:txBody>
          <a:bodyPr/>
          <a:lstStyle/>
          <a:p>
            <a:pPr lvl="0" indent="-256032">
              <a:buSzPts val="2400"/>
            </a:pPr>
            <a:r>
              <a:rPr lang="en-US" altLang="en-US" kern="1200" dirty="0">
                <a:solidFill>
                  <a:srgbClr val="000000"/>
                </a:solidFill>
                <a:latin typeface="Arial" panose="020B0604020202020204" pitchFamily="34" charset="0"/>
              </a:rPr>
              <a:t>Apache</a:t>
            </a:r>
          </a:p>
          <a:p>
            <a:pPr marL="741600" lvl="1">
              <a:buSzPts val="2400"/>
            </a:pPr>
            <a:r>
              <a:rPr lang="en-US" altLang="en-US" kern="1200" dirty="0">
                <a:solidFill>
                  <a:srgbClr val="000000"/>
                </a:solidFill>
                <a:latin typeface="Arial" panose="020B0604020202020204" pitchFamily="34" charset="0"/>
              </a:rPr>
              <a:t>Leading web server software</a:t>
            </a:r>
          </a:p>
          <a:p>
            <a:pPr marL="741600" lvl="1">
              <a:buSzPts val="2400"/>
            </a:pPr>
            <a:r>
              <a:rPr lang="en-US" altLang="en-US" kern="1200" dirty="0">
                <a:solidFill>
                  <a:srgbClr val="000000"/>
                </a:solidFill>
                <a:latin typeface="Arial" panose="020B0604020202020204" pitchFamily="34" charset="0"/>
              </a:rPr>
              <a:t>Works with UNIX, Linux operating systems</a:t>
            </a:r>
          </a:p>
          <a:p>
            <a:pPr marL="741600" lvl="1">
              <a:buSzPts val="2400"/>
            </a:pPr>
            <a:r>
              <a:rPr lang="en-US" altLang="en-US" kern="1200" dirty="0">
                <a:solidFill>
                  <a:srgbClr val="000000"/>
                </a:solidFill>
                <a:latin typeface="Arial" panose="020B0604020202020204" pitchFamily="34" charset="0"/>
              </a:rPr>
              <a:t>Reliable, stable, part of open software community</a:t>
            </a:r>
          </a:p>
          <a:p>
            <a:pPr lvl="0" indent="-256032">
              <a:buSzPts val="2400"/>
            </a:pPr>
            <a:r>
              <a:rPr lang="en-US" altLang="en-US" kern="1200" dirty="0">
                <a:solidFill>
                  <a:srgbClr val="000000"/>
                </a:solidFill>
                <a:latin typeface="Arial" panose="020B0604020202020204" pitchFamily="34" charset="0"/>
              </a:rPr>
              <a:t>Microsoft</a:t>
            </a:r>
            <a:r>
              <a:rPr lang="ja-JP" altLang="en-US"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Internet Information Server (I</a:t>
            </a:r>
            <a:r>
              <a:rPr lang="en-US" altLang="ja-JP" sz="100" kern="1200" dirty="0">
                <a:solidFill>
                  <a:srgbClr val="000000"/>
                </a:solidFill>
                <a:latin typeface="Arial" panose="020B0604020202020204" pitchFamily="34" charset="0"/>
              </a:rPr>
              <a:t> </a:t>
            </a:r>
            <a:r>
              <a:rPr lang="en-US" altLang="ja-JP" kern="1200" dirty="0" err="1">
                <a:solidFill>
                  <a:srgbClr val="000000"/>
                </a:solidFill>
                <a:latin typeface="Arial" panose="020B0604020202020204" pitchFamily="34" charset="0"/>
              </a:rPr>
              <a:t>I</a:t>
            </a:r>
            <a:r>
              <a:rPr lang="en-US" altLang="ja-JP" sz="100" kern="1200" dirty="0">
                <a:solidFill>
                  <a:srgbClr val="000000"/>
                </a:solidFill>
                <a:latin typeface="Arial" panose="020B0604020202020204" pitchFamily="34" charset="0"/>
              </a:rPr>
              <a:t> </a:t>
            </a:r>
            <a:r>
              <a:rPr lang="en-US" altLang="ja-JP" kern="1200" dirty="0">
                <a:solidFill>
                  <a:srgbClr val="000000"/>
                </a:solidFill>
                <a:latin typeface="Arial" panose="020B0604020202020204" pitchFamily="34" charset="0"/>
              </a:rPr>
              <a:t>S)</a:t>
            </a:r>
          </a:p>
          <a:p>
            <a:pPr marL="741600" lvl="1">
              <a:buSzPts val="2400"/>
            </a:pPr>
            <a:r>
              <a:rPr lang="en-US" altLang="en-US" kern="1200" dirty="0">
                <a:solidFill>
                  <a:srgbClr val="000000"/>
                </a:solidFill>
                <a:latin typeface="Arial" panose="020B0604020202020204" pitchFamily="34" charset="0"/>
              </a:rPr>
              <a:t>Second major web server software</a:t>
            </a:r>
          </a:p>
          <a:p>
            <a:pPr marL="741600" lvl="1">
              <a:buSzPts val="2400"/>
            </a:pPr>
            <a:r>
              <a:rPr lang="en-US" altLang="en-US" kern="1200" dirty="0">
                <a:solidFill>
                  <a:srgbClr val="000000"/>
                </a:solidFill>
                <a:latin typeface="Arial" panose="020B0604020202020204" pitchFamily="34" charset="0"/>
              </a:rPr>
              <a:t>Windows-based</a:t>
            </a:r>
          </a:p>
          <a:p>
            <a:pPr marL="741600" lvl="1">
              <a:buSzPts val="2400"/>
            </a:pPr>
            <a:r>
              <a:rPr lang="en-US" altLang="en-US" kern="1200" dirty="0">
                <a:solidFill>
                  <a:srgbClr val="000000"/>
                </a:solidFill>
                <a:latin typeface="Arial" panose="020B0604020202020204" pitchFamily="34" charset="0"/>
              </a:rPr>
              <a:t>Integrated, easy-to-use</a:t>
            </a:r>
          </a:p>
        </p:txBody>
      </p:sp>
    </p:spTree>
    <p:extLst>
      <p:ext uri="{BB962C8B-B14F-4D97-AF65-F5344CB8AC3E}">
        <p14:creationId xmlns:p14="http://schemas.microsoft.com/office/powerpoint/2010/main" xmlns="" val="205029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000" kern="1200" dirty="0">
                <a:cs typeface="Times New Roman" panose="02020603050405020304" pitchFamily="18" charset="0"/>
              </a:rPr>
              <a:t>Table 4.4 Basic Functionality Provided by Web Servers</a:t>
            </a:r>
            <a:endParaRPr lang="en-IN" sz="3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474334228"/>
              </p:ext>
            </p:extLst>
          </p:nvPr>
        </p:nvGraphicFramePr>
        <p:xfrm>
          <a:off x="457200" y="1554163"/>
          <a:ext cx="8232776" cy="4495800"/>
        </p:xfrm>
        <a:graphic>
          <a:graphicData uri="http://schemas.openxmlformats.org/drawingml/2006/table">
            <a:tbl>
              <a:tblPr firstRow="1" bandRow="1">
                <a:tableStyleId>{2D5ABB26-0587-4C30-8999-92F81FD0307C}</a:tableStyleId>
              </a:tblPr>
              <a:tblGrid>
                <a:gridCol w="3342904">
                  <a:extLst>
                    <a:ext uri="{9D8B030D-6E8A-4147-A177-3AD203B41FA5}">
                      <a16:colId xmlns:a16="http://schemas.microsoft.com/office/drawing/2014/main" xmlns="" val="4220549355"/>
                    </a:ext>
                  </a:extLst>
                </a:gridCol>
                <a:gridCol w="4889872">
                  <a:extLst>
                    <a:ext uri="{9D8B030D-6E8A-4147-A177-3AD203B41FA5}">
                      <a16:colId xmlns:a16="http://schemas.microsoft.com/office/drawing/2014/main" xmlns="" val="4224136363"/>
                    </a:ext>
                  </a:extLst>
                </a:gridCol>
              </a:tblGrid>
              <a:tr h="370840">
                <a:tc>
                  <a:txBody>
                    <a:bodyPr/>
                    <a:lstStyle/>
                    <a:p>
                      <a:r>
                        <a:rPr lang="en-US" sz="1600" b="1" dirty="0">
                          <a:solidFill>
                            <a:schemeClr val="tx1"/>
                          </a:solidFill>
                        </a:rPr>
                        <a:t>Functionality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1360252"/>
                  </a:ext>
                </a:extLst>
              </a:tr>
              <a:tr h="370840">
                <a:tc>
                  <a:txBody>
                    <a:bodyPr/>
                    <a:lstStyle/>
                    <a:p>
                      <a:r>
                        <a:rPr lang="en-US" sz="1600" u="none" strike="noStrike" kern="1200" baseline="0" dirty="0">
                          <a:solidFill>
                            <a:schemeClr val="tx1"/>
                          </a:solidFill>
                        </a:rPr>
                        <a:t>Processing of H</a:t>
                      </a:r>
                      <a:r>
                        <a:rPr lang="en-US" sz="100" u="none" strike="noStrike" kern="1200" baseline="0" dirty="0">
                          <a:solidFill>
                            <a:schemeClr val="tx1"/>
                          </a:solidFill>
                        </a:rPr>
                        <a:t> </a:t>
                      </a:r>
                      <a:r>
                        <a:rPr lang="en-US" sz="1600" u="none" strike="noStrike" kern="1200" baseline="0" dirty="0">
                          <a:solidFill>
                            <a:schemeClr val="tx1"/>
                          </a:solidFill>
                        </a:rPr>
                        <a:t>T</a:t>
                      </a:r>
                      <a:r>
                        <a:rPr lang="en-US" sz="100" u="none" strike="noStrike" kern="1200" baseline="0" dirty="0">
                          <a:solidFill>
                            <a:schemeClr val="tx1"/>
                          </a:solidFill>
                        </a:rPr>
                        <a:t> </a:t>
                      </a:r>
                      <a:r>
                        <a:rPr lang="en-US" sz="1600" u="none" strike="noStrike" kern="1200" baseline="0" dirty="0">
                          <a:solidFill>
                            <a:schemeClr val="tx1"/>
                          </a:solidFill>
                        </a:rPr>
                        <a:t>T</a:t>
                      </a:r>
                      <a:r>
                        <a:rPr lang="en-US" sz="100" u="none" strike="noStrike" kern="1200" baseline="0" dirty="0">
                          <a:solidFill>
                            <a:schemeClr val="tx1"/>
                          </a:solidFill>
                        </a:rPr>
                        <a:t> </a:t>
                      </a:r>
                      <a:r>
                        <a:rPr lang="en-US" sz="1600" u="none" strike="noStrike" kern="1200" baseline="0" dirty="0">
                          <a:solidFill>
                            <a:schemeClr val="tx1"/>
                          </a:solidFill>
                        </a:rPr>
                        <a:t>P requests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Receive and respond to client requests for H</a:t>
                      </a:r>
                      <a:r>
                        <a:rPr lang="en-US" sz="100" u="none" strike="noStrike" kern="1200" baseline="0" dirty="0">
                          <a:solidFill>
                            <a:schemeClr val="tx1"/>
                          </a:solidFill>
                        </a:rPr>
                        <a:t> </a:t>
                      </a:r>
                      <a:r>
                        <a:rPr lang="en-US" sz="1600" u="none" strike="noStrike" kern="1200" baseline="0" dirty="0">
                          <a:solidFill>
                            <a:schemeClr val="tx1"/>
                          </a:solidFill>
                        </a:rPr>
                        <a:t>T</a:t>
                      </a:r>
                      <a:r>
                        <a:rPr lang="en-US" sz="100" u="none" strike="noStrike" kern="1200" baseline="0" dirty="0">
                          <a:solidFill>
                            <a:schemeClr val="tx1"/>
                          </a:solidFill>
                        </a:rPr>
                        <a:t> </a:t>
                      </a:r>
                      <a:r>
                        <a:rPr lang="en-US" sz="1600" u="none" strike="noStrike" kern="1200" baseline="0" dirty="0">
                          <a:solidFill>
                            <a:schemeClr val="tx1"/>
                          </a:solidFill>
                        </a:rPr>
                        <a:t>M</a:t>
                      </a:r>
                      <a:r>
                        <a:rPr lang="en-US" sz="100" u="none" strike="noStrike" kern="1200" baseline="0" dirty="0">
                          <a:solidFill>
                            <a:schemeClr val="tx1"/>
                          </a:solidFill>
                        </a:rPr>
                        <a:t> </a:t>
                      </a:r>
                      <a:r>
                        <a:rPr lang="en-US" sz="1600" u="none" strike="noStrike" kern="1200" baseline="0" dirty="0">
                          <a:solidFill>
                            <a:schemeClr val="tx1"/>
                          </a:solidFill>
                        </a:rPr>
                        <a:t>L pages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4735635"/>
                  </a:ext>
                </a:extLst>
              </a:tr>
              <a:tr h="370840">
                <a:tc>
                  <a:txBody>
                    <a:bodyPr/>
                    <a:lstStyle/>
                    <a:p>
                      <a:r>
                        <a:rPr lang="en-US" sz="1600" u="none" strike="noStrike" kern="1200" baseline="0" dirty="0">
                          <a:solidFill>
                            <a:schemeClr val="tx1"/>
                          </a:solidFill>
                        </a:rPr>
                        <a:t>Security services (Secure</a:t>
                      </a:r>
                    </a:p>
                    <a:p>
                      <a:r>
                        <a:rPr lang="en-US" sz="1600" u="none" strike="noStrike" kern="1200" baseline="0" dirty="0">
                          <a:solidFill>
                            <a:schemeClr val="tx1"/>
                          </a:solidFill>
                        </a:rPr>
                        <a:t>Sockets Layer)/Transport Layer Security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Verify username and password; process certificates and private/public key information required for credit card processing and other secure information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3612811"/>
                  </a:ext>
                </a:extLst>
              </a:tr>
              <a:tr h="370840">
                <a:tc>
                  <a:txBody>
                    <a:bodyPr/>
                    <a:lstStyle/>
                    <a:p>
                      <a:r>
                        <a:rPr lang="en-US" sz="1600" u="none" strike="noStrike" kern="1200" baseline="0" dirty="0">
                          <a:solidFill>
                            <a:schemeClr val="tx1"/>
                          </a:solidFill>
                        </a:rPr>
                        <a:t>File Transfer Protocol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Permits transfer of very large files from server to server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32878047"/>
                  </a:ext>
                </a:extLst>
              </a:tr>
              <a:tr h="370840">
                <a:tc>
                  <a:txBody>
                    <a:bodyPr/>
                    <a:lstStyle/>
                    <a:p>
                      <a:r>
                        <a:rPr lang="en-US" sz="1600" u="none" strike="noStrike" kern="1200" baseline="0" dirty="0">
                          <a:solidFill>
                            <a:schemeClr val="tx1"/>
                          </a:solidFill>
                        </a:rPr>
                        <a:t>Search engine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Indexing of site content; keyword search capability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2590223"/>
                  </a:ext>
                </a:extLst>
              </a:tr>
              <a:tr h="370840">
                <a:tc>
                  <a:txBody>
                    <a:bodyPr/>
                    <a:lstStyle/>
                    <a:p>
                      <a:r>
                        <a:rPr lang="en-US" sz="1600" u="none" strike="noStrike" kern="1200" baseline="0" dirty="0">
                          <a:solidFill>
                            <a:schemeClr val="tx1"/>
                          </a:solidFill>
                        </a:rPr>
                        <a:t>Data capture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Log file of all visits, time, duration, and referral source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02012415"/>
                  </a:ext>
                </a:extLst>
              </a:tr>
              <a:tr h="370840">
                <a:tc>
                  <a:txBody>
                    <a:bodyPr/>
                    <a:lstStyle/>
                    <a:p>
                      <a:r>
                        <a:rPr lang="en-US" sz="1600" u="none" strike="noStrike" kern="1200" baseline="0" dirty="0">
                          <a:solidFill>
                            <a:schemeClr val="tx1"/>
                          </a:solidFill>
                        </a:rPr>
                        <a:t>E-mail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Ability to send, receive, and store e-mail messages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2871987"/>
                  </a:ext>
                </a:extLst>
              </a:tr>
              <a:tr h="370840">
                <a:tc>
                  <a:txBody>
                    <a:bodyPr/>
                    <a:lstStyle/>
                    <a:p>
                      <a:r>
                        <a:rPr lang="en-US" sz="1600" u="none" strike="noStrike" kern="1200" baseline="0" dirty="0">
                          <a:solidFill>
                            <a:schemeClr val="tx1"/>
                          </a:solidFill>
                        </a:rPr>
                        <a:t>Site management tools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Calculate and display key site statistics, such as unique visitors, page requests, and origin of requests; check links on pages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5694601"/>
                  </a:ext>
                </a:extLst>
              </a:tr>
            </a:tbl>
          </a:graphicData>
        </a:graphic>
      </p:graphicFrame>
    </p:spTree>
    <p:extLst>
      <p:ext uri="{BB962C8B-B14F-4D97-AF65-F5344CB8AC3E}">
        <p14:creationId xmlns:p14="http://schemas.microsoft.com/office/powerpoint/2010/main" xmlns="" val="233891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Walmart Website Redesign: Going Upscale in Its Fight to Compete With Amazon</a:t>
            </a:r>
            <a:endParaRPr lang="en-IN" sz="3000" dirty="0"/>
          </a:p>
        </p:txBody>
      </p:sp>
      <p:sp>
        <p:nvSpPr>
          <p:cNvPr id="3" name="Content Placeholder 2"/>
          <p:cNvSpPr>
            <a:spLocks noGrp="1"/>
          </p:cNvSpPr>
          <p:nvPr>
            <p:ph sz="quarter" idx="13"/>
          </p:nvPr>
        </p:nvSpPr>
        <p:spPr>
          <a:xfrm>
            <a:off x="457200" y="1554921"/>
            <a:ext cx="8232775" cy="4044602"/>
          </a:xfrm>
        </p:spPr>
        <p:txBody>
          <a:bodyPr/>
          <a:lstStyle/>
          <a:p>
            <a:pPr lvl="0" indent="-256032">
              <a:buSzPts val="2400"/>
            </a:pPr>
            <a:r>
              <a:rPr lang="en-US" kern="1200" dirty="0">
                <a:solidFill>
                  <a:srgbClr val="000000"/>
                </a:solidFill>
              </a:rPr>
              <a:t>Class Discussion</a:t>
            </a:r>
          </a:p>
          <a:p>
            <a:pPr lvl="1"/>
            <a:r>
              <a:rPr lang="en-US" dirty="0"/>
              <a:t>Why is Walmart considered an underdog in the e-commerce arena?</a:t>
            </a:r>
          </a:p>
          <a:p>
            <a:pPr lvl="1"/>
            <a:r>
              <a:rPr lang="en-US" dirty="0"/>
              <a:t>What was Walmart’s objective in redesigning its website?</a:t>
            </a:r>
          </a:p>
          <a:p>
            <a:pPr lvl="1"/>
            <a:r>
              <a:rPr lang="en-US" dirty="0"/>
              <a:t>How does Walmart’s website differ from Amazon’s website?</a:t>
            </a:r>
          </a:p>
          <a:p>
            <a:pPr lvl="1"/>
            <a:r>
              <a:rPr lang="en-US" altLang="en-US" kern="1200" dirty="0">
                <a:solidFill>
                  <a:srgbClr val="000000"/>
                </a:solidFill>
              </a:rPr>
              <a:t>How has the Covid-19 pandemic impacted Walmart?</a:t>
            </a:r>
          </a:p>
        </p:txBody>
      </p:sp>
    </p:spTree>
    <p:extLst>
      <p:ext uri="{BB962C8B-B14F-4D97-AF65-F5344CB8AC3E}">
        <p14:creationId xmlns:p14="http://schemas.microsoft.com/office/powerpoint/2010/main" xmlns="" val="3356449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Site Management Tools</a:t>
            </a:r>
            <a:endParaRPr lang="en-IN" dirty="0"/>
          </a:p>
        </p:txBody>
      </p:sp>
      <p:sp>
        <p:nvSpPr>
          <p:cNvPr id="3" name="Content Placeholder 2"/>
          <p:cNvSpPr>
            <a:spLocks noGrp="1"/>
          </p:cNvSpPr>
          <p:nvPr>
            <p:ph sz="quarter" idx="13"/>
          </p:nvPr>
        </p:nvSpPr>
        <p:spPr>
          <a:xfrm>
            <a:off x="457200" y="1554921"/>
            <a:ext cx="8232775" cy="3959760"/>
          </a:xfrm>
        </p:spPr>
        <p:txBody>
          <a:bodyPr/>
          <a:lstStyle/>
          <a:p>
            <a:pPr lvl="0" indent="-256032">
              <a:buSzPts val="2400"/>
            </a:pPr>
            <a:r>
              <a:rPr lang="en-US" kern="1200" dirty="0">
                <a:solidFill>
                  <a:srgbClr val="000000"/>
                </a:solidFill>
                <a:latin typeface="Arial" panose="020B0604020202020204" pitchFamily="34" charset="0"/>
              </a:rPr>
              <a:t>Basic tools included in all web servers</a:t>
            </a:r>
          </a:p>
          <a:p>
            <a:pPr marL="741600" lvl="1">
              <a:buSzPts val="2400"/>
            </a:pPr>
            <a:r>
              <a:rPr lang="en-US" kern="1200" dirty="0">
                <a:solidFill>
                  <a:srgbClr val="000000"/>
                </a:solidFill>
                <a:latin typeface="Arial" panose="020B0604020202020204" pitchFamily="34" charset="0"/>
              </a:rPr>
              <a:t>Verify that links on pages are still valid</a:t>
            </a:r>
          </a:p>
          <a:p>
            <a:pPr marL="741600" lvl="1">
              <a:buSzPts val="2400"/>
            </a:pPr>
            <a:r>
              <a:rPr lang="en-US" kern="1200" dirty="0">
                <a:solidFill>
                  <a:srgbClr val="000000"/>
                </a:solidFill>
                <a:latin typeface="Arial" panose="020B0604020202020204" pitchFamily="34" charset="0"/>
              </a:rPr>
              <a:t>Identify </a:t>
            </a:r>
            <a:r>
              <a:rPr lang="en-US" kern="1200" dirty="0">
                <a:solidFill>
                  <a:srgbClr val="00B050"/>
                </a:solidFill>
                <a:latin typeface="Arial" panose="020B0604020202020204" pitchFamily="34" charset="0"/>
              </a:rPr>
              <a:t>orphan </a:t>
            </a:r>
            <a:r>
              <a:rPr lang="en-US" kern="1200" dirty="0" smtClean="0">
                <a:solidFill>
                  <a:srgbClr val="00B050"/>
                </a:solidFill>
                <a:latin typeface="Arial" panose="020B0604020202020204" pitchFamily="34" charset="0"/>
              </a:rPr>
              <a:t>files</a:t>
            </a:r>
            <a:r>
              <a:rPr lang="en-US" kern="1200" dirty="0" smtClean="0">
                <a:solidFill>
                  <a:srgbClr val="000000"/>
                </a:solidFill>
                <a:latin typeface="Arial" panose="020B0604020202020204" pitchFamily="34" charset="0"/>
              </a:rPr>
              <a:t>: </a:t>
            </a:r>
            <a:r>
              <a:rPr lang="en-US" dirty="0" smtClean="0"/>
              <a:t>files on the site that are not linked to any pages</a:t>
            </a:r>
            <a:endParaRPr lang="en-US" kern="1200" dirty="0">
              <a:solidFill>
                <a:srgbClr val="000000"/>
              </a:solidFill>
              <a:latin typeface="Arial" panose="020B0604020202020204" pitchFamily="34" charset="0"/>
            </a:endParaRPr>
          </a:p>
          <a:p>
            <a:pPr lvl="0" indent="-256032">
              <a:buSzPts val="2400"/>
            </a:pPr>
            <a:r>
              <a:rPr lang="en-US" kern="1200" dirty="0">
                <a:solidFill>
                  <a:srgbClr val="000000"/>
                </a:solidFill>
                <a:latin typeface="Arial" panose="020B0604020202020204" pitchFamily="34" charset="0"/>
              </a:rPr>
              <a:t>Third-party software for advanced management</a:t>
            </a:r>
          </a:p>
          <a:p>
            <a:pPr marL="741600" lvl="1">
              <a:buSzPts val="2400"/>
            </a:pPr>
            <a:r>
              <a:rPr lang="en-US" kern="1200" dirty="0">
                <a:solidFill>
                  <a:srgbClr val="000000"/>
                </a:solidFill>
                <a:latin typeface="Arial" panose="020B0604020202020204" pitchFamily="34" charset="0"/>
              </a:rPr>
              <a:t>Monitor customer purchases</a:t>
            </a:r>
          </a:p>
          <a:p>
            <a:pPr marL="741600" lvl="1">
              <a:buSzPts val="2400"/>
            </a:pPr>
            <a:r>
              <a:rPr lang="en-US" kern="1200" dirty="0">
                <a:solidFill>
                  <a:srgbClr val="000000"/>
                </a:solidFill>
                <a:latin typeface="Arial" panose="020B0604020202020204" pitchFamily="34" charset="0"/>
              </a:rPr>
              <a:t>Marketing campaign effectiveness</a:t>
            </a:r>
          </a:p>
          <a:p>
            <a:pPr marL="741600" lvl="1">
              <a:buSzPts val="2400"/>
            </a:pPr>
            <a:r>
              <a:rPr lang="en-US" kern="1200" dirty="0">
                <a:solidFill>
                  <a:srgbClr val="000000"/>
                </a:solidFill>
                <a:latin typeface="Arial" panose="020B0604020202020204" pitchFamily="34" charset="0"/>
              </a:rPr>
              <a:t>Keep track of hit counts and other statistics</a:t>
            </a:r>
          </a:p>
          <a:p>
            <a:pPr marL="741600" lvl="1">
              <a:buSzPts val="2400"/>
            </a:pPr>
            <a:r>
              <a:rPr lang="en-US" kern="1200" dirty="0">
                <a:solidFill>
                  <a:srgbClr val="000000"/>
                </a:solidFill>
                <a:latin typeface="Arial" panose="020B0604020202020204" pitchFamily="34" charset="0"/>
              </a:rPr>
              <a:t>Example: </a:t>
            </a:r>
            <a:r>
              <a:rPr lang="en-US" kern="1200" dirty="0" err="1">
                <a:solidFill>
                  <a:srgbClr val="000000"/>
                </a:solidFill>
                <a:latin typeface="Arial" panose="020B0604020202020204" pitchFamily="34" charset="0"/>
              </a:rPr>
              <a:t>Webtrends</a:t>
            </a:r>
            <a:r>
              <a:rPr lang="en-US" kern="1200" dirty="0">
                <a:solidFill>
                  <a:srgbClr val="000000"/>
                </a:solidFill>
                <a:latin typeface="Arial" panose="020B0604020202020204" pitchFamily="34" charset="0"/>
              </a:rPr>
              <a:t> Analytics 10</a:t>
            </a:r>
          </a:p>
        </p:txBody>
      </p:sp>
    </p:spTree>
    <p:extLst>
      <p:ext uri="{BB962C8B-B14F-4D97-AF65-F5344CB8AC3E}">
        <p14:creationId xmlns:p14="http://schemas.microsoft.com/office/powerpoint/2010/main" xmlns="" val="3743347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Dynamic Page Generation Tools</a:t>
            </a:r>
            <a:endParaRPr lang="en-IN" dirty="0"/>
          </a:p>
        </p:txBody>
      </p:sp>
      <p:sp>
        <p:nvSpPr>
          <p:cNvPr id="3" name="Content Placeholder 2"/>
          <p:cNvSpPr>
            <a:spLocks noGrp="1"/>
          </p:cNvSpPr>
          <p:nvPr>
            <p:ph sz="quarter" idx="13"/>
          </p:nvPr>
        </p:nvSpPr>
        <p:spPr/>
        <p:txBody>
          <a:bodyPr/>
          <a:lstStyle/>
          <a:p>
            <a:pPr lvl="0" indent="-256032">
              <a:buSzPts val="2400"/>
            </a:pPr>
            <a:r>
              <a:rPr lang="en-US" kern="1200" dirty="0">
                <a:solidFill>
                  <a:srgbClr val="000000"/>
                </a:solidFill>
                <a:latin typeface="Arial" panose="020B0604020202020204" pitchFamily="34" charset="0"/>
              </a:rPr>
              <a:t>Dynamic H</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L (D</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H</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L): used to change a way a web page looks but does not generate a unique web page</a:t>
            </a:r>
          </a:p>
          <a:p>
            <a:pPr lvl="0" indent="-256032">
              <a:buSzPts val="2400"/>
            </a:pPr>
            <a:r>
              <a:rPr lang="en-US" kern="1200" dirty="0">
                <a:solidFill>
                  <a:srgbClr val="000000"/>
                </a:solidFill>
                <a:latin typeface="Arial" panose="020B0604020202020204" pitchFamily="34" charset="0"/>
              </a:rPr>
              <a:t>Dynamic page generation:</a:t>
            </a:r>
          </a:p>
          <a:p>
            <a:pPr marL="741600" lvl="1">
              <a:buSzPts val="2400"/>
            </a:pPr>
            <a:r>
              <a:rPr lang="en-US" kern="1200" dirty="0">
                <a:solidFill>
                  <a:srgbClr val="000000"/>
                </a:solidFill>
                <a:latin typeface="Arial" panose="020B0604020202020204" pitchFamily="34" charset="0"/>
              </a:rPr>
              <a:t>Contents stored in database and fetched when needed to create a unique web page</a:t>
            </a:r>
          </a:p>
          <a:p>
            <a:pPr lvl="0" indent="-256032">
              <a:buSzPts val="2400"/>
            </a:pPr>
            <a:r>
              <a:rPr lang="en-US" kern="1200" dirty="0">
                <a:solidFill>
                  <a:srgbClr val="000000"/>
                </a:solidFill>
                <a:latin typeface="Arial" panose="020B0604020202020204" pitchFamily="34" charset="0"/>
              </a:rPr>
              <a:t>Advantages</a:t>
            </a:r>
          </a:p>
          <a:p>
            <a:pPr marL="741600" lvl="1">
              <a:buSzPts val="2400"/>
            </a:pPr>
            <a:r>
              <a:rPr lang="en-US" kern="1200" dirty="0">
                <a:solidFill>
                  <a:srgbClr val="000000"/>
                </a:solidFill>
                <a:latin typeface="Arial" panose="020B0604020202020204" pitchFamily="34" charset="0"/>
              </a:rPr>
              <a:t>Lowers menu costs</a:t>
            </a:r>
          </a:p>
          <a:p>
            <a:pPr marL="741600" lvl="1">
              <a:buSzPts val="2400"/>
            </a:pPr>
            <a:r>
              <a:rPr lang="en-US" kern="1200" dirty="0">
                <a:solidFill>
                  <a:srgbClr val="000000"/>
                </a:solidFill>
                <a:latin typeface="Arial" panose="020B0604020202020204" pitchFamily="34" charset="0"/>
              </a:rPr>
              <a:t>Permits easy online market segmentation</a:t>
            </a:r>
          </a:p>
          <a:p>
            <a:pPr marL="741600" lvl="1">
              <a:buSzPts val="2400"/>
            </a:pPr>
            <a:r>
              <a:rPr lang="en-US" kern="1200" dirty="0">
                <a:solidFill>
                  <a:srgbClr val="000000"/>
                </a:solidFill>
                <a:latin typeface="Arial" panose="020B0604020202020204" pitchFamily="34" charset="0"/>
              </a:rPr>
              <a:t>Enables cost-free price discrimination</a:t>
            </a:r>
          </a:p>
          <a:p>
            <a:pPr marL="741600" lvl="1">
              <a:buSzPts val="2400"/>
            </a:pPr>
            <a:r>
              <a:rPr lang="en-US" kern="1200" dirty="0">
                <a:solidFill>
                  <a:srgbClr val="000000"/>
                </a:solidFill>
                <a:latin typeface="Arial" panose="020B0604020202020204" pitchFamily="34" charset="0"/>
              </a:rPr>
              <a:t>Enables content management system (C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a:t>
            </a:r>
          </a:p>
        </p:txBody>
      </p:sp>
    </p:spTree>
    <p:extLst>
      <p:ext uri="{BB962C8B-B14F-4D97-AF65-F5344CB8AC3E}">
        <p14:creationId xmlns:p14="http://schemas.microsoft.com/office/powerpoint/2010/main" xmlns="" val="422091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Application Servers</a:t>
            </a:r>
            <a:endParaRPr lang="en-IN" dirty="0"/>
          </a:p>
        </p:txBody>
      </p:sp>
      <p:sp>
        <p:nvSpPr>
          <p:cNvPr id="3" name="Content Placeholder 2"/>
          <p:cNvSpPr>
            <a:spLocks noGrp="1"/>
          </p:cNvSpPr>
          <p:nvPr>
            <p:ph sz="quarter" idx="13"/>
          </p:nvPr>
        </p:nvSpPr>
        <p:spPr>
          <a:xfrm>
            <a:off x="457200" y="1554921"/>
            <a:ext cx="8104909" cy="3996026"/>
          </a:xfrm>
        </p:spPr>
        <p:txBody>
          <a:bodyPr/>
          <a:lstStyle/>
          <a:p>
            <a:pPr lvl="0" indent="-256032">
              <a:buSzPts val="2400"/>
            </a:pPr>
            <a:r>
              <a:rPr lang="en-US" kern="1200" dirty="0">
                <a:solidFill>
                  <a:srgbClr val="000000"/>
                </a:solidFill>
                <a:latin typeface="Arial" panose="020B0604020202020204" pitchFamily="34" charset="0"/>
              </a:rPr>
              <a:t>Web application servers:</a:t>
            </a:r>
          </a:p>
          <a:p>
            <a:pPr marL="741600" lvl="1">
              <a:buSzPts val="2400"/>
            </a:pPr>
            <a:r>
              <a:rPr lang="en-US" kern="1200" dirty="0">
                <a:solidFill>
                  <a:srgbClr val="000000"/>
                </a:solidFill>
                <a:latin typeface="Arial" panose="020B0604020202020204" pitchFamily="34" charset="0"/>
              </a:rPr>
              <a:t>Provide specific business functionality required for a website</a:t>
            </a:r>
          </a:p>
          <a:p>
            <a:pPr marL="741600" lvl="1">
              <a:buSzPts val="2400"/>
            </a:pPr>
            <a:r>
              <a:rPr lang="en-US" kern="1200" dirty="0">
                <a:solidFill>
                  <a:srgbClr val="000000"/>
                </a:solidFill>
                <a:latin typeface="Arial" panose="020B0604020202020204" pitchFamily="34" charset="0"/>
              </a:rPr>
              <a:t>Type of middleware</a:t>
            </a:r>
          </a:p>
          <a:p>
            <a:pPr lvl="2">
              <a:buSzPts val="2400"/>
            </a:pPr>
            <a:r>
              <a:rPr lang="en-US" kern="1200" dirty="0">
                <a:solidFill>
                  <a:srgbClr val="000000"/>
                </a:solidFill>
                <a:latin typeface="Arial" panose="020B0604020202020204" pitchFamily="34" charset="0"/>
              </a:rPr>
              <a:t>Isolate business applications from Web servers and databases</a:t>
            </a:r>
          </a:p>
          <a:p>
            <a:pPr marL="741600" lvl="1">
              <a:buSzPts val="2400"/>
            </a:pPr>
            <a:r>
              <a:rPr lang="en-US" kern="1200" dirty="0">
                <a:solidFill>
                  <a:srgbClr val="000000"/>
                </a:solidFill>
                <a:latin typeface="Arial" panose="020B0604020202020204" pitchFamily="34" charset="0"/>
              </a:rPr>
              <a:t>Single-function applications being replaced by integrated software tools that combine all functionality needed for e-commerce site</a:t>
            </a:r>
          </a:p>
        </p:txBody>
      </p:sp>
    </p:spTree>
    <p:extLst>
      <p:ext uri="{BB962C8B-B14F-4D97-AF65-F5344CB8AC3E}">
        <p14:creationId xmlns:p14="http://schemas.microsoft.com/office/powerpoint/2010/main" xmlns="" val="3247852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sz="3200" kern="1200" dirty="0">
                <a:cs typeface="Times New Roman" panose="02020603050405020304" pitchFamily="18" charset="0"/>
              </a:rPr>
              <a:t>E-commerce </a:t>
            </a:r>
            <a:r>
              <a:rPr lang="en-US" sz="3200" kern="1200" dirty="0">
                <a:cs typeface="Times New Roman" panose="02020603050405020304" pitchFamily="18" charset="0"/>
              </a:rPr>
              <a:t>Merchant Server Software</a:t>
            </a:r>
            <a:endParaRPr lang="en-IN" sz="3200" dirty="0"/>
          </a:p>
        </p:txBody>
      </p:sp>
      <p:sp>
        <p:nvSpPr>
          <p:cNvPr id="2" name="Content Placeholder 1"/>
          <p:cNvSpPr>
            <a:spLocks noGrp="1"/>
          </p:cNvSpPr>
          <p:nvPr>
            <p:ph sz="quarter" idx="13"/>
          </p:nvPr>
        </p:nvSpPr>
        <p:spPr/>
        <p:txBody>
          <a:bodyPr/>
          <a:lstStyle/>
          <a:p>
            <a:pPr lvl="0" indent="-256032">
              <a:buSzPts val="2400"/>
            </a:pPr>
            <a:r>
              <a:rPr lang="en-US" altLang="en-US" kern="1200" dirty="0">
                <a:solidFill>
                  <a:srgbClr val="000000"/>
                </a:solidFill>
              </a:rPr>
              <a:t>Provides basic functionality for sales</a:t>
            </a:r>
          </a:p>
          <a:p>
            <a:pPr marL="741600" lvl="1">
              <a:buSzPts val="2400"/>
            </a:pPr>
            <a:r>
              <a:rPr lang="en-US" altLang="en-US" kern="1200" dirty="0">
                <a:solidFill>
                  <a:srgbClr val="000000"/>
                </a:solidFill>
              </a:rPr>
              <a:t>Online catalog</a:t>
            </a:r>
          </a:p>
          <a:p>
            <a:pPr lvl="2">
              <a:buSzPts val="2400"/>
            </a:pPr>
            <a:r>
              <a:rPr lang="en-US" altLang="en-US" kern="1200" dirty="0">
                <a:solidFill>
                  <a:srgbClr val="000000"/>
                </a:solidFill>
              </a:rPr>
              <a:t>List of products available on website</a:t>
            </a:r>
          </a:p>
          <a:p>
            <a:pPr marL="741600" lvl="1">
              <a:buSzPts val="2400"/>
            </a:pPr>
            <a:r>
              <a:rPr lang="en-US" altLang="en-US" kern="1200" dirty="0">
                <a:solidFill>
                  <a:srgbClr val="000000"/>
                </a:solidFill>
              </a:rPr>
              <a:t>Shopping cart</a:t>
            </a:r>
          </a:p>
          <a:p>
            <a:pPr lvl="2">
              <a:buSzPts val="2400"/>
            </a:pPr>
            <a:r>
              <a:rPr lang="en-US" altLang="en-US" kern="1200" dirty="0">
                <a:solidFill>
                  <a:srgbClr val="000000"/>
                </a:solidFill>
              </a:rPr>
              <a:t>Allows shoppers to set aside, review, edit selections, and then make purchase</a:t>
            </a:r>
          </a:p>
          <a:p>
            <a:pPr marL="741600" lvl="1">
              <a:buSzPts val="2400"/>
            </a:pPr>
            <a:r>
              <a:rPr lang="en-US" altLang="en-US" kern="1200" dirty="0">
                <a:solidFill>
                  <a:srgbClr val="000000"/>
                </a:solidFill>
              </a:rPr>
              <a:t>Credit card processing</a:t>
            </a:r>
          </a:p>
          <a:p>
            <a:pPr lvl="2">
              <a:buSzPts val="2400"/>
            </a:pPr>
            <a:r>
              <a:rPr lang="en-US" altLang="en-US" kern="1200" dirty="0">
                <a:solidFill>
                  <a:srgbClr val="000000"/>
                </a:solidFill>
              </a:rPr>
              <a:t>Typically works in conjunction with shopping cart</a:t>
            </a:r>
          </a:p>
          <a:p>
            <a:pPr lvl="2">
              <a:buSzPts val="2400"/>
            </a:pPr>
            <a:r>
              <a:rPr lang="en-US" altLang="en-US" kern="1200" dirty="0">
                <a:solidFill>
                  <a:srgbClr val="000000"/>
                </a:solidFill>
              </a:rPr>
              <a:t>Verifies card and puts through credit to company</a:t>
            </a:r>
            <a:r>
              <a:rPr lang="en-IN" altLang="ja-JP" kern="1200" dirty="0">
                <a:solidFill>
                  <a:srgbClr val="000000"/>
                </a:solidFill>
              </a:rPr>
              <a:t>’</a:t>
            </a:r>
            <a:r>
              <a:rPr lang="en-US" altLang="ja-JP" kern="1200" dirty="0">
                <a:solidFill>
                  <a:srgbClr val="000000"/>
                </a:solidFill>
              </a:rPr>
              <a:t>s account at checkout</a:t>
            </a:r>
            <a:endParaRPr lang="en-US" altLang="en-US" kern="1200" dirty="0">
              <a:solidFill>
                <a:srgbClr val="000000"/>
              </a:solidFill>
            </a:endParaRPr>
          </a:p>
        </p:txBody>
      </p:sp>
    </p:spTree>
    <p:extLst>
      <p:ext uri="{BB962C8B-B14F-4D97-AF65-F5344CB8AC3E}">
        <p14:creationId xmlns:p14="http://schemas.microsoft.com/office/powerpoint/2010/main" xmlns="" val="2712661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Merchant Server Software Packages </a:t>
            </a:r>
            <a:r>
              <a:rPr lang="en-IN" sz="2000" b="0" kern="1200" dirty="0">
                <a:cs typeface="Times New Roman" panose="02020603050405020304" pitchFamily="18" charset="0"/>
              </a:rPr>
              <a:t>(1 of 3)</a:t>
            </a:r>
            <a:endParaRPr lang="en-IN" sz="2000" dirty="0"/>
          </a:p>
        </p:txBody>
      </p:sp>
      <p:sp>
        <p:nvSpPr>
          <p:cNvPr id="3" name="Content Placeholder 2"/>
          <p:cNvSpPr>
            <a:spLocks noGrp="1"/>
          </p:cNvSpPr>
          <p:nvPr>
            <p:ph sz="quarter" idx="13"/>
          </p:nvPr>
        </p:nvSpPr>
        <p:spPr>
          <a:xfrm>
            <a:off x="457200" y="1554921"/>
            <a:ext cx="7974281" cy="2758896"/>
          </a:xfrm>
        </p:spPr>
        <p:txBody>
          <a:bodyPr/>
          <a:lstStyle/>
          <a:p>
            <a:pPr lvl="0" indent="-256032">
              <a:buSzPts val="2400"/>
            </a:pPr>
            <a:r>
              <a:rPr lang="en-US" kern="1200" dirty="0">
                <a:solidFill>
                  <a:srgbClr val="000000"/>
                </a:solidFill>
                <a:latin typeface="Arial" panose="020B0604020202020204" pitchFamily="34" charset="0"/>
              </a:rPr>
              <a:t>Integrated environment that includes most of functionality needed</a:t>
            </a:r>
          </a:p>
          <a:p>
            <a:pPr marL="741600" lvl="1">
              <a:buSzPts val="2400"/>
            </a:pPr>
            <a:r>
              <a:rPr lang="en-US" kern="1200" dirty="0">
                <a:solidFill>
                  <a:srgbClr val="000000"/>
                </a:solidFill>
                <a:latin typeface="Arial" panose="020B0604020202020204" pitchFamily="34" charset="0"/>
              </a:rPr>
              <a:t>Shopping cart</a:t>
            </a:r>
          </a:p>
          <a:p>
            <a:pPr marL="741600" lvl="1">
              <a:buSzPts val="2400"/>
            </a:pPr>
            <a:r>
              <a:rPr lang="en-US" kern="1200" dirty="0">
                <a:solidFill>
                  <a:srgbClr val="000000"/>
                </a:solidFill>
                <a:latin typeface="Arial" panose="020B0604020202020204" pitchFamily="34" charset="0"/>
              </a:rPr>
              <a:t>Merchandise display</a:t>
            </a:r>
          </a:p>
          <a:p>
            <a:pPr marL="741600" lvl="1">
              <a:buSzPts val="2400"/>
            </a:pPr>
            <a:r>
              <a:rPr lang="en-US" kern="1200" dirty="0">
                <a:solidFill>
                  <a:srgbClr val="000000"/>
                </a:solidFill>
                <a:latin typeface="Arial" panose="020B0604020202020204" pitchFamily="34" charset="0"/>
              </a:rPr>
              <a:t>Order management</a:t>
            </a:r>
          </a:p>
        </p:txBody>
      </p:sp>
    </p:spTree>
    <p:extLst>
      <p:ext uri="{BB962C8B-B14F-4D97-AF65-F5344CB8AC3E}">
        <p14:creationId xmlns:p14="http://schemas.microsoft.com/office/powerpoint/2010/main" xmlns="" val="926678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Merchant Server Software Packages </a:t>
            </a:r>
            <a:r>
              <a:rPr lang="en-IN" sz="2000" b="0" kern="1200" dirty="0">
                <a:cs typeface="Times New Roman" panose="02020603050405020304" pitchFamily="18" charset="0"/>
              </a:rPr>
              <a:t>(2 of 3)</a:t>
            </a:r>
            <a:endParaRPr lang="en-IN" sz="2000" dirty="0"/>
          </a:p>
        </p:txBody>
      </p:sp>
      <p:sp>
        <p:nvSpPr>
          <p:cNvPr id="3" name="Content Placeholder 2"/>
          <p:cNvSpPr>
            <a:spLocks noGrp="1"/>
          </p:cNvSpPr>
          <p:nvPr>
            <p:ph sz="quarter" idx="13"/>
          </p:nvPr>
        </p:nvSpPr>
        <p:spPr>
          <a:xfrm>
            <a:off x="457200" y="1554920"/>
            <a:ext cx="7938655" cy="4146633"/>
          </a:xfrm>
        </p:spPr>
        <p:txBody>
          <a:bodyPr/>
          <a:lstStyle/>
          <a:p>
            <a:pPr lvl="0"/>
            <a:r>
              <a:rPr lang="en-US" dirty="0"/>
              <a:t>Different options for different-sized businesses</a:t>
            </a:r>
          </a:p>
          <a:p>
            <a:pPr lvl="1"/>
            <a:r>
              <a:rPr lang="en-US" dirty="0"/>
              <a:t>Small and medium-sized businesses: Shopify; </a:t>
            </a:r>
            <a:r>
              <a:rPr lang="en-US" dirty="0" err="1"/>
              <a:t>Bigcommerce</a:t>
            </a:r>
            <a:r>
              <a:rPr lang="en-US" dirty="0"/>
              <a:t>, Vendio, open-source solutions</a:t>
            </a:r>
          </a:p>
          <a:p>
            <a:pPr lvl="1"/>
            <a:r>
              <a:rPr lang="en-US" dirty="0"/>
              <a:t>Mid-range: H</a:t>
            </a:r>
            <a:r>
              <a:rPr lang="en-US" sz="100" dirty="0"/>
              <a:t> </a:t>
            </a:r>
            <a:r>
              <a:rPr lang="en-US" dirty="0"/>
              <a:t>C</a:t>
            </a:r>
            <a:r>
              <a:rPr lang="en-US" sz="100" dirty="0"/>
              <a:t> </a:t>
            </a:r>
            <a:r>
              <a:rPr lang="en-US" dirty="0"/>
              <a:t>L Commerce; </a:t>
            </a:r>
            <a:r>
              <a:rPr lang="en-US" dirty="0" err="1"/>
              <a:t>Sitecore</a:t>
            </a:r>
            <a:r>
              <a:rPr lang="en-US" dirty="0"/>
              <a:t> Experience Commerce</a:t>
            </a:r>
          </a:p>
          <a:p>
            <a:pPr lvl="1"/>
            <a:r>
              <a:rPr lang="en-US" dirty="0"/>
              <a:t>High-end: S</a:t>
            </a:r>
            <a:r>
              <a:rPr lang="en-US" sz="100" dirty="0"/>
              <a:t> </a:t>
            </a:r>
            <a:r>
              <a:rPr lang="en-US" dirty="0"/>
              <a:t>A</a:t>
            </a:r>
            <a:r>
              <a:rPr lang="en-US" sz="100" dirty="0"/>
              <a:t> </a:t>
            </a:r>
            <a:r>
              <a:rPr lang="en-US" dirty="0"/>
              <a:t>P Hybris Commerce, Oracle A</a:t>
            </a:r>
            <a:r>
              <a:rPr lang="en-US" sz="100" dirty="0"/>
              <a:t> </a:t>
            </a:r>
            <a:r>
              <a:rPr lang="en-US" dirty="0"/>
              <a:t>T</a:t>
            </a:r>
            <a:r>
              <a:rPr lang="en-US" sz="100" dirty="0"/>
              <a:t> </a:t>
            </a:r>
            <a:r>
              <a:rPr lang="en-US" dirty="0"/>
              <a:t>G Web Commerce, </a:t>
            </a:r>
            <a:r>
              <a:rPr lang="en-US" dirty="0" err="1"/>
              <a:t>Magento</a:t>
            </a:r>
            <a:endParaRPr lang="en-US" dirty="0"/>
          </a:p>
          <a:p>
            <a:r>
              <a:rPr lang="en-US" dirty="0"/>
              <a:t>Many now also available as cloud-based SaaS solutions.</a:t>
            </a:r>
          </a:p>
        </p:txBody>
      </p:sp>
    </p:spTree>
    <p:extLst>
      <p:ext uri="{BB962C8B-B14F-4D97-AF65-F5344CB8AC3E}">
        <p14:creationId xmlns:p14="http://schemas.microsoft.com/office/powerpoint/2010/main" xmlns="" val="923998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Merchant Server Software Packages </a:t>
            </a:r>
            <a:r>
              <a:rPr lang="en-IN" sz="2000" b="0" kern="1200" dirty="0">
                <a:cs typeface="Times New Roman" panose="02020603050405020304" pitchFamily="18" charset="0"/>
              </a:rPr>
              <a:t>(3 of 3)</a:t>
            </a:r>
            <a:endParaRPr lang="en-IN" sz="2000" dirty="0"/>
          </a:p>
        </p:txBody>
      </p:sp>
      <p:sp>
        <p:nvSpPr>
          <p:cNvPr id="3" name="Content Placeholder 2"/>
          <p:cNvSpPr>
            <a:spLocks noGrp="1"/>
          </p:cNvSpPr>
          <p:nvPr>
            <p:ph sz="quarter" idx="13"/>
          </p:nvPr>
        </p:nvSpPr>
        <p:spPr/>
        <p:txBody>
          <a:bodyPr/>
          <a:lstStyle/>
          <a:p>
            <a:pPr lvl="0" indent="-256032"/>
            <a:r>
              <a:rPr lang="en-US" sz="2200" kern="1200" dirty="0">
                <a:solidFill>
                  <a:srgbClr val="000000"/>
                </a:solidFill>
                <a:latin typeface="Arial" panose="020B0604020202020204" pitchFamily="34" charset="0"/>
              </a:rPr>
              <a:t>Key factors in selecting a package</a:t>
            </a:r>
          </a:p>
          <a:p>
            <a:pPr marL="741600" lvl="1"/>
            <a:r>
              <a:rPr lang="en-US" sz="2200" kern="1200" dirty="0">
                <a:solidFill>
                  <a:srgbClr val="000000"/>
                </a:solidFill>
                <a:latin typeface="Arial" panose="020B0604020202020204" pitchFamily="34" charset="0"/>
              </a:rPr>
              <a:t>Functionality</a:t>
            </a:r>
          </a:p>
          <a:p>
            <a:pPr marL="741600" lvl="1"/>
            <a:r>
              <a:rPr lang="en-US" sz="2200" kern="1200" dirty="0">
                <a:solidFill>
                  <a:srgbClr val="000000"/>
                </a:solidFill>
                <a:latin typeface="Arial" panose="020B0604020202020204" pitchFamily="34" charset="0"/>
              </a:rPr>
              <a:t>Support for different business models, including m-commerce</a:t>
            </a:r>
          </a:p>
          <a:p>
            <a:pPr marL="741600" lvl="1"/>
            <a:r>
              <a:rPr lang="en-US" sz="2200" kern="1200" dirty="0">
                <a:solidFill>
                  <a:srgbClr val="000000"/>
                </a:solidFill>
                <a:latin typeface="Arial" panose="020B0604020202020204" pitchFamily="34" charset="0"/>
              </a:rPr>
              <a:t>Business process modeling tools</a:t>
            </a:r>
          </a:p>
          <a:p>
            <a:pPr marL="741600" lvl="1"/>
            <a:r>
              <a:rPr lang="en-US" sz="2200" kern="1200" dirty="0">
                <a:solidFill>
                  <a:srgbClr val="000000"/>
                </a:solidFill>
                <a:latin typeface="Arial" panose="020B0604020202020204" pitchFamily="34" charset="0"/>
              </a:rPr>
              <a:t>Visual site management and reporting</a:t>
            </a:r>
          </a:p>
          <a:p>
            <a:pPr marL="741600" lvl="1"/>
            <a:r>
              <a:rPr lang="en-US" sz="2200" kern="1200" dirty="0">
                <a:solidFill>
                  <a:srgbClr val="000000"/>
                </a:solidFill>
                <a:latin typeface="Arial" panose="020B0604020202020204" pitchFamily="34" charset="0"/>
              </a:rPr>
              <a:t>Performance and scalability</a:t>
            </a:r>
          </a:p>
          <a:p>
            <a:pPr marL="741600" lvl="1"/>
            <a:r>
              <a:rPr lang="en-US" sz="2200" kern="1200" dirty="0">
                <a:solidFill>
                  <a:srgbClr val="000000"/>
                </a:solidFill>
                <a:latin typeface="Arial" panose="020B0604020202020204" pitchFamily="34" charset="0"/>
              </a:rPr>
              <a:t>Connectivity to existing business systems</a:t>
            </a:r>
          </a:p>
          <a:p>
            <a:pPr marL="741600" lvl="1"/>
            <a:r>
              <a:rPr lang="en-US" sz="2200" kern="1200" dirty="0">
                <a:solidFill>
                  <a:srgbClr val="000000"/>
                </a:solidFill>
                <a:latin typeface="Arial" panose="020B0604020202020204" pitchFamily="34" charset="0"/>
              </a:rPr>
              <a:t>Compliance with standards</a:t>
            </a:r>
          </a:p>
          <a:p>
            <a:pPr marL="741600" lvl="1"/>
            <a:r>
              <a:rPr lang="en-US" sz="2200" kern="1200" dirty="0">
                <a:solidFill>
                  <a:srgbClr val="000000"/>
                </a:solidFill>
                <a:latin typeface="Arial" panose="020B0604020202020204" pitchFamily="34" charset="0"/>
              </a:rPr>
              <a:t>Global and multicultural capability</a:t>
            </a:r>
          </a:p>
          <a:p>
            <a:pPr marL="741600" lvl="1"/>
            <a:r>
              <a:rPr lang="en-US" sz="2200" kern="1200" dirty="0">
                <a:solidFill>
                  <a:srgbClr val="000000"/>
                </a:solidFill>
                <a:latin typeface="Arial" panose="020B0604020202020204" pitchFamily="34" charset="0"/>
              </a:rPr>
              <a:t>Local sales tax and shipping rules</a:t>
            </a:r>
          </a:p>
        </p:txBody>
      </p:sp>
    </p:spTree>
    <p:extLst>
      <p:ext uri="{BB962C8B-B14F-4D97-AF65-F5344CB8AC3E}">
        <p14:creationId xmlns:p14="http://schemas.microsoft.com/office/powerpoint/2010/main" xmlns="" val="2003288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Choosing Hardware</a:t>
            </a:r>
            <a:endParaRPr lang="en-IN" dirty="0"/>
          </a:p>
        </p:txBody>
      </p:sp>
      <p:sp>
        <p:nvSpPr>
          <p:cNvPr id="3" name="Content Placeholder 2"/>
          <p:cNvSpPr>
            <a:spLocks noGrp="1"/>
          </p:cNvSpPr>
          <p:nvPr>
            <p:ph sz="quarter" idx="13"/>
          </p:nvPr>
        </p:nvSpPr>
        <p:spPr>
          <a:xfrm>
            <a:off x="457200" y="1554920"/>
            <a:ext cx="8232775" cy="3845419"/>
          </a:xfrm>
        </p:spPr>
        <p:txBody>
          <a:bodyPr/>
          <a:lstStyle/>
          <a:p>
            <a:pPr lvl="0" indent="-256032">
              <a:buSzPts val="2400"/>
            </a:pPr>
            <a:r>
              <a:rPr lang="en-US" kern="1200" dirty="0">
                <a:solidFill>
                  <a:srgbClr val="000000"/>
                </a:solidFill>
                <a:latin typeface="Arial" panose="020B0604020202020204" pitchFamily="34" charset="0"/>
              </a:rPr>
              <a:t>Hardware platform:</a:t>
            </a:r>
          </a:p>
          <a:p>
            <a:pPr marL="741600" lvl="1">
              <a:buSzPts val="2400"/>
            </a:pPr>
            <a:r>
              <a:rPr lang="en-US" kern="1200" dirty="0">
                <a:solidFill>
                  <a:srgbClr val="000000"/>
                </a:solidFill>
                <a:latin typeface="Arial" panose="020B0604020202020204" pitchFamily="34" charset="0"/>
              </a:rPr>
              <a:t>Underlying computing equipment needed for e-commerce functionality</a:t>
            </a:r>
          </a:p>
          <a:p>
            <a:pPr lvl="0" indent="-256032">
              <a:buSzPts val="2400"/>
            </a:pPr>
            <a:r>
              <a:rPr lang="en-US" kern="1200" dirty="0">
                <a:solidFill>
                  <a:srgbClr val="000000"/>
                </a:solidFill>
                <a:latin typeface="Arial" panose="020B0604020202020204" pitchFamily="34" charset="0"/>
              </a:rPr>
              <a:t>Objective:</a:t>
            </a:r>
          </a:p>
          <a:p>
            <a:pPr marL="741600" lvl="1">
              <a:buSzPts val="2400"/>
            </a:pPr>
            <a:r>
              <a:rPr lang="en-US" kern="1200" dirty="0">
                <a:solidFill>
                  <a:srgbClr val="000000"/>
                </a:solidFill>
                <a:latin typeface="Arial" panose="020B0604020202020204" pitchFamily="34" charset="0"/>
              </a:rPr>
              <a:t>Enough platform capacity to meet peak demand without wasting money</a:t>
            </a:r>
          </a:p>
          <a:p>
            <a:pPr lvl="0" indent="-256032">
              <a:buSzPts val="2400"/>
            </a:pPr>
            <a:r>
              <a:rPr lang="en-US" kern="1200" dirty="0">
                <a:solidFill>
                  <a:srgbClr val="000000"/>
                </a:solidFill>
                <a:latin typeface="Arial" panose="020B0604020202020204" pitchFamily="34" charset="0"/>
              </a:rPr>
              <a:t>Important to understand the factors that affect speed, capacity, and scalability of a site</a:t>
            </a:r>
          </a:p>
        </p:txBody>
      </p:sp>
    </p:spTree>
    <p:extLst>
      <p:ext uri="{BB962C8B-B14F-4D97-AF65-F5344CB8AC3E}">
        <p14:creationId xmlns:p14="http://schemas.microsoft.com/office/powerpoint/2010/main" xmlns="" val="3986557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Right-Sizing Your Hardware Platform: The Demand Side</a:t>
            </a:r>
            <a:endParaRPr lang="en-IN" sz="3200" dirty="0"/>
          </a:p>
        </p:txBody>
      </p:sp>
      <p:sp>
        <p:nvSpPr>
          <p:cNvPr id="3" name="Content Placeholder 2"/>
          <p:cNvSpPr>
            <a:spLocks noGrp="1"/>
          </p:cNvSpPr>
          <p:nvPr>
            <p:ph sz="quarter" idx="13"/>
          </p:nvPr>
        </p:nvSpPr>
        <p:spPr/>
        <p:txBody>
          <a:bodyPr/>
          <a:lstStyle/>
          <a:p>
            <a:pPr lvl="0" indent="-256032"/>
            <a:r>
              <a:rPr lang="en-US" sz="2200" kern="1200" dirty="0">
                <a:solidFill>
                  <a:schemeClr val="tx1"/>
                </a:solidFill>
                <a:latin typeface="Arial" panose="020B0604020202020204" pitchFamily="34" charset="0"/>
              </a:rPr>
              <a:t>Customer demand:</a:t>
            </a:r>
          </a:p>
          <a:p>
            <a:pPr marL="741600" lvl="1"/>
            <a:r>
              <a:rPr lang="en-US" sz="2200" kern="1200" dirty="0">
                <a:solidFill>
                  <a:schemeClr val="tx1"/>
                </a:solidFill>
                <a:latin typeface="Arial" panose="020B0604020202020204" pitchFamily="34" charset="0"/>
              </a:rPr>
              <a:t>Most important factor affecting speed of site</a:t>
            </a:r>
          </a:p>
          <a:p>
            <a:pPr lvl="0" indent="-256032"/>
            <a:r>
              <a:rPr lang="en-US" sz="2200" kern="1200" dirty="0">
                <a:solidFill>
                  <a:schemeClr val="tx1"/>
                </a:solidFill>
                <a:latin typeface="Arial" panose="020B0604020202020204" pitchFamily="34" charset="0"/>
              </a:rPr>
              <a:t>Factors in overall demand:</a:t>
            </a:r>
          </a:p>
          <a:p>
            <a:pPr marL="741600" lvl="1"/>
            <a:r>
              <a:rPr lang="en-US" sz="2200" kern="1200" dirty="0">
                <a:solidFill>
                  <a:schemeClr val="tx1"/>
                </a:solidFill>
                <a:latin typeface="Arial" panose="020B0604020202020204" pitchFamily="34" charset="0"/>
              </a:rPr>
              <a:t>Number of simultaneous users in peak periods</a:t>
            </a:r>
          </a:p>
          <a:p>
            <a:pPr marL="741600" lvl="1"/>
            <a:r>
              <a:rPr lang="en-US" sz="2200" kern="1200" dirty="0">
                <a:solidFill>
                  <a:schemeClr val="tx1"/>
                </a:solidFill>
                <a:latin typeface="Arial" panose="020B0604020202020204" pitchFamily="34" charset="0"/>
              </a:rPr>
              <a:t>Nature of customer requests (user profile)</a:t>
            </a:r>
          </a:p>
          <a:p>
            <a:pPr marL="741600" lvl="1"/>
            <a:r>
              <a:rPr lang="en-US" sz="2200" kern="1200" dirty="0">
                <a:solidFill>
                  <a:schemeClr val="tx1"/>
                </a:solidFill>
                <a:latin typeface="Arial" panose="020B0604020202020204" pitchFamily="34" charset="0"/>
              </a:rPr>
              <a:t>Type of content (dynamic v</a:t>
            </a:r>
            <a:r>
              <a:rPr lang="en-US" sz="100" kern="1200" dirty="0">
                <a:solidFill>
                  <a:schemeClr val="tx1"/>
                </a:solidFill>
                <a:latin typeface="Arial" panose="020B0604020202020204" pitchFamily="34" charset="0"/>
              </a:rPr>
              <a:t>ersu</a:t>
            </a:r>
            <a:r>
              <a:rPr lang="en-US" sz="2200" kern="1200" dirty="0">
                <a:solidFill>
                  <a:schemeClr val="tx1"/>
                </a:solidFill>
                <a:latin typeface="Arial" panose="020B0604020202020204" pitchFamily="34" charset="0"/>
              </a:rPr>
              <a:t>s static Web pages)</a:t>
            </a:r>
          </a:p>
          <a:p>
            <a:pPr marL="741600" lvl="1"/>
            <a:r>
              <a:rPr lang="en-US" sz="2200" kern="1200" dirty="0">
                <a:solidFill>
                  <a:schemeClr val="tx1"/>
                </a:solidFill>
                <a:latin typeface="Arial" panose="020B0604020202020204" pitchFamily="34" charset="0"/>
              </a:rPr>
              <a:t>Required security</a:t>
            </a:r>
          </a:p>
          <a:p>
            <a:pPr marL="741600" lvl="1"/>
            <a:r>
              <a:rPr lang="en-US" sz="2200" kern="1200" dirty="0">
                <a:solidFill>
                  <a:schemeClr val="tx1"/>
                </a:solidFill>
                <a:latin typeface="Arial" panose="020B0604020202020204" pitchFamily="34" charset="0"/>
              </a:rPr>
              <a:t>Number of items in inventory</a:t>
            </a:r>
          </a:p>
          <a:p>
            <a:pPr marL="741600" lvl="1"/>
            <a:r>
              <a:rPr lang="en-US" sz="2200" kern="1200" dirty="0">
                <a:solidFill>
                  <a:schemeClr val="tx1"/>
                </a:solidFill>
                <a:latin typeface="Arial" panose="020B0604020202020204" pitchFamily="34" charset="0"/>
              </a:rPr>
              <a:t>Number of page requests</a:t>
            </a:r>
          </a:p>
          <a:p>
            <a:pPr marL="741600" lvl="1"/>
            <a:r>
              <a:rPr lang="en-US" sz="2200" kern="1200" dirty="0">
                <a:solidFill>
                  <a:schemeClr val="tx1"/>
                </a:solidFill>
                <a:latin typeface="Arial" panose="020B0604020202020204" pitchFamily="34" charset="0"/>
              </a:rPr>
              <a:t>Speed of legacy applications</a:t>
            </a:r>
          </a:p>
        </p:txBody>
      </p:sp>
    </p:spTree>
    <p:extLst>
      <p:ext uri="{BB962C8B-B14F-4D97-AF65-F5344CB8AC3E}">
        <p14:creationId xmlns:p14="http://schemas.microsoft.com/office/powerpoint/2010/main" xmlns="" val="247466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Right-Sizing Your Hardware Platform: The Supply Side</a:t>
            </a:r>
            <a:endParaRPr lang="en-IN" sz="3200" dirty="0"/>
          </a:p>
        </p:txBody>
      </p:sp>
      <p:sp>
        <p:nvSpPr>
          <p:cNvPr id="3" name="Content Placeholder 2"/>
          <p:cNvSpPr>
            <a:spLocks noGrp="1"/>
          </p:cNvSpPr>
          <p:nvPr>
            <p:ph sz="quarter" idx="13"/>
          </p:nvPr>
        </p:nvSpPr>
        <p:spPr/>
        <p:txBody>
          <a:bodyPr/>
          <a:lstStyle/>
          <a:p>
            <a:pPr lvl="0" indent="-256032">
              <a:buSzPts val="2400"/>
            </a:pPr>
            <a:r>
              <a:rPr lang="en-US" kern="1200" dirty="0">
                <a:solidFill>
                  <a:srgbClr val="000000"/>
                </a:solidFill>
                <a:latin typeface="Arial" panose="020B0604020202020204" pitchFamily="34" charset="0"/>
              </a:rPr>
              <a:t>Scalability:</a:t>
            </a:r>
          </a:p>
          <a:p>
            <a:pPr marL="741600" lvl="1">
              <a:buSzPts val="2400"/>
            </a:pPr>
            <a:r>
              <a:rPr lang="en-US" kern="1200" dirty="0">
                <a:solidFill>
                  <a:srgbClr val="000000"/>
                </a:solidFill>
                <a:latin typeface="Arial" panose="020B0604020202020204" pitchFamily="34" charset="0"/>
              </a:rPr>
              <a:t>Ability of site to increase in size as demand warrants</a:t>
            </a:r>
          </a:p>
          <a:p>
            <a:pPr lvl="0" indent="-256032">
              <a:buSzPts val="2400"/>
            </a:pPr>
            <a:r>
              <a:rPr lang="en-US" kern="1200" dirty="0">
                <a:solidFill>
                  <a:srgbClr val="000000"/>
                </a:solidFill>
                <a:latin typeface="Arial" panose="020B0604020202020204" pitchFamily="34" charset="0"/>
              </a:rPr>
              <a:t>Ways to scale hardware:</a:t>
            </a:r>
          </a:p>
          <a:p>
            <a:pPr marL="741600" lvl="1">
              <a:buSzPts val="2400"/>
            </a:pPr>
            <a:r>
              <a:rPr lang="en-US" kern="1200" dirty="0">
                <a:solidFill>
                  <a:srgbClr val="000000"/>
                </a:solidFill>
                <a:latin typeface="Arial" panose="020B0604020202020204" pitchFamily="34" charset="0"/>
              </a:rPr>
              <a:t>Vertically</a:t>
            </a:r>
          </a:p>
          <a:p>
            <a:pPr lvl="2">
              <a:buSzPts val="2400"/>
            </a:pPr>
            <a:r>
              <a:rPr lang="en-US" kern="1200" dirty="0">
                <a:solidFill>
                  <a:srgbClr val="000000"/>
                </a:solidFill>
                <a:latin typeface="Arial" panose="020B0604020202020204" pitchFamily="34" charset="0"/>
              </a:rPr>
              <a:t>Increase processing power of individual components</a:t>
            </a:r>
          </a:p>
          <a:p>
            <a:pPr marL="741600" lvl="1">
              <a:buSzPts val="2400"/>
            </a:pPr>
            <a:r>
              <a:rPr lang="en-US" kern="1200" dirty="0">
                <a:solidFill>
                  <a:srgbClr val="000000"/>
                </a:solidFill>
                <a:latin typeface="Arial" panose="020B0604020202020204" pitchFamily="34" charset="0"/>
              </a:rPr>
              <a:t>Horizontally</a:t>
            </a:r>
          </a:p>
          <a:p>
            <a:pPr lvl="2">
              <a:buSzPts val="2400"/>
            </a:pPr>
            <a:r>
              <a:rPr lang="en-US" kern="1200" dirty="0">
                <a:solidFill>
                  <a:srgbClr val="000000"/>
                </a:solidFill>
                <a:latin typeface="Arial" panose="020B0604020202020204" pitchFamily="34" charset="0"/>
              </a:rPr>
              <a:t>Employ multiple computers to share workload</a:t>
            </a:r>
          </a:p>
          <a:p>
            <a:pPr marL="741600" lvl="1">
              <a:buSzPts val="2400"/>
            </a:pPr>
            <a:r>
              <a:rPr lang="en-US" kern="1200" dirty="0">
                <a:solidFill>
                  <a:srgbClr val="000000"/>
                </a:solidFill>
                <a:latin typeface="Arial" panose="020B0604020202020204" pitchFamily="34" charset="0"/>
              </a:rPr>
              <a:t>Improve processing architecture</a:t>
            </a:r>
          </a:p>
          <a:p>
            <a:pPr marL="741600" lvl="1">
              <a:buSzPts val="2400"/>
            </a:pPr>
            <a:r>
              <a:rPr lang="en-US" kern="1200" dirty="0">
                <a:solidFill>
                  <a:srgbClr val="000000"/>
                </a:solidFill>
                <a:latin typeface="Arial" panose="020B0604020202020204" pitchFamily="34" charset="0"/>
              </a:rPr>
              <a:t>Outsource hosting, use content delivery network</a:t>
            </a:r>
          </a:p>
        </p:txBody>
      </p:sp>
    </p:spTree>
    <p:extLst>
      <p:ext uri="{BB962C8B-B14F-4D97-AF65-F5344CB8AC3E}">
        <p14:creationId xmlns:p14="http://schemas.microsoft.com/office/powerpoint/2010/main" xmlns="" val="160666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Imagine Your </a:t>
            </a:r>
            <a:r>
              <a:rPr lang="pt-BR" sz="3200" kern="1200" dirty="0">
                <a:cs typeface="Times New Roman" panose="02020603050405020304" pitchFamily="18" charset="0"/>
              </a:rPr>
              <a:t>E-commerce </a:t>
            </a:r>
            <a:r>
              <a:rPr lang="en-IN" sz="3200" kern="1200" dirty="0">
                <a:cs typeface="Times New Roman" panose="02020603050405020304" pitchFamily="18" charset="0"/>
              </a:rPr>
              <a:t>Presence </a:t>
            </a:r>
            <a:r>
              <a:rPr lang="en-IN" sz="2000" b="0" kern="1200" dirty="0">
                <a:cs typeface="Times New Roman" panose="02020603050405020304" pitchFamily="18" charset="0"/>
              </a:rPr>
              <a:t>(1 of 3)</a:t>
            </a:r>
            <a:endParaRPr lang="en-IN" sz="2000" dirty="0"/>
          </a:p>
        </p:txBody>
      </p:sp>
      <p:sp>
        <p:nvSpPr>
          <p:cNvPr id="3" name="Content Placeholder 2"/>
          <p:cNvSpPr>
            <a:spLocks noGrp="1"/>
          </p:cNvSpPr>
          <p:nvPr>
            <p:ph sz="quarter" idx="13"/>
          </p:nvPr>
        </p:nvSpPr>
        <p:spPr>
          <a:xfrm>
            <a:off x="457200" y="1554921"/>
            <a:ext cx="8232775" cy="3912626"/>
          </a:xfrm>
        </p:spPr>
        <p:txBody>
          <a:bodyPr/>
          <a:lstStyle/>
          <a:p>
            <a:pPr lvl="0" indent="-256032">
              <a:buSzPts val="2400"/>
            </a:pPr>
            <a:r>
              <a:rPr lang="en-US" altLang="en-US" kern="1200" dirty="0">
                <a:solidFill>
                  <a:srgbClr val="000000"/>
                </a:solidFill>
                <a:latin typeface="Arial" panose="020B0604020202020204" pitchFamily="34" charset="0"/>
              </a:rPr>
              <a:t>What</a:t>
            </a:r>
            <a:r>
              <a:rPr lang="ja-JP" altLang="en-US"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the idea? The vision includes:</a:t>
            </a:r>
          </a:p>
          <a:p>
            <a:pPr marL="741600" lvl="1">
              <a:buSzPts val="2400"/>
            </a:pPr>
            <a:r>
              <a:rPr lang="en-US" altLang="en-US" kern="1200" dirty="0">
                <a:solidFill>
                  <a:srgbClr val="000000"/>
                </a:solidFill>
                <a:latin typeface="Arial" panose="020B0604020202020204" pitchFamily="34" charset="0"/>
              </a:rPr>
              <a:t>Mission statement</a:t>
            </a:r>
          </a:p>
          <a:p>
            <a:pPr marL="741600" lvl="1">
              <a:buSzPts val="2400"/>
            </a:pPr>
            <a:r>
              <a:rPr lang="en-US" altLang="en-US" kern="1200" dirty="0">
                <a:solidFill>
                  <a:srgbClr val="000000"/>
                </a:solidFill>
                <a:latin typeface="Arial" panose="020B0604020202020204" pitchFamily="34" charset="0"/>
              </a:rPr>
              <a:t>Target audience</a:t>
            </a:r>
          </a:p>
          <a:p>
            <a:pPr marL="741600" lvl="1">
              <a:buSzPts val="2400"/>
            </a:pPr>
            <a:r>
              <a:rPr lang="en-US" altLang="en-US" kern="1200" dirty="0">
                <a:solidFill>
                  <a:srgbClr val="000000"/>
                </a:solidFill>
                <a:latin typeface="Arial" panose="020B0604020202020204" pitchFamily="34" charset="0"/>
              </a:rPr>
              <a:t>Intended market space</a:t>
            </a:r>
          </a:p>
          <a:p>
            <a:pPr marL="741600" lvl="1">
              <a:buSzPts val="2400"/>
            </a:pPr>
            <a:r>
              <a:rPr lang="en-US" altLang="en-US" kern="1200" dirty="0">
                <a:solidFill>
                  <a:srgbClr val="000000"/>
                </a:solidFill>
                <a:latin typeface="Arial" panose="020B0604020202020204" pitchFamily="34" charset="0"/>
              </a:rPr>
              <a:t>Strategic analysis</a:t>
            </a:r>
          </a:p>
          <a:p>
            <a:pPr marL="741600" lvl="1">
              <a:buSzPts val="2400"/>
            </a:pPr>
            <a:r>
              <a:rPr lang="en-US" altLang="en-US" kern="1200" dirty="0">
                <a:solidFill>
                  <a:srgbClr val="000000"/>
                </a:solidFill>
                <a:latin typeface="Arial" panose="020B0604020202020204" pitchFamily="34" charset="0"/>
              </a:rPr>
              <a:t>Marketing matrix</a:t>
            </a:r>
          </a:p>
          <a:p>
            <a:pPr marL="741600" lvl="1">
              <a:buSzPts val="2400"/>
            </a:pPr>
            <a:r>
              <a:rPr lang="en-US" altLang="en-US" kern="1200" dirty="0">
                <a:solidFill>
                  <a:srgbClr val="000000"/>
                </a:solidFill>
                <a:latin typeface="Arial" panose="020B0604020202020204" pitchFamily="34" charset="0"/>
              </a:rPr>
              <a:t>Development timeline</a:t>
            </a:r>
          </a:p>
          <a:p>
            <a:pPr marL="741600" lvl="1">
              <a:buSzPts val="2400"/>
            </a:pPr>
            <a:r>
              <a:rPr lang="en-US" altLang="en-US" kern="1200" dirty="0">
                <a:solidFill>
                  <a:srgbClr val="000000"/>
                </a:solidFill>
                <a:latin typeface="Arial" panose="020B0604020202020204" pitchFamily="34" charset="0"/>
              </a:rPr>
              <a:t>Preliminary budget</a:t>
            </a:r>
          </a:p>
        </p:txBody>
      </p:sp>
    </p:spTree>
    <p:extLst>
      <p:ext uri="{BB962C8B-B14F-4D97-AF65-F5344CB8AC3E}">
        <p14:creationId xmlns:p14="http://schemas.microsoft.com/office/powerpoint/2010/main" xmlns="" val="1926798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Table 4.8 Vertical and Horizontal Scaling Techniques</a:t>
            </a:r>
            <a:endParaRPr lang="en-IN" sz="32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4213134123"/>
              </p:ext>
            </p:extLst>
          </p:nvPr>
        </p:nvGraphicFramePr>
        <p:xfrm>
          <a:off x="457200" y="1554163"/>
          <a:ext cx="8232776" cy="4587240"/>
        </p:xfrm>
        <a:graphic>
          <a:graphicData uri="http://schemas.openxmlformats.org/drawingml/2006/table">
            <a:tbl>
              <a:tblPr firstRow="1" bandRow="1">
                <a:tableStyleId>{2D5ABB26-0587-4C30-8999-92F81FD0307C}</a:tableStyleId>
              </a:tblPr>
              <a:tblGrid>
                <a:gridCol w="3259777">
                  <a:extLst>
                    <a:ext uri="{9D8B030D-6E8A-4147-A177-3AD203B41FA5}">
                      <a16:colId xmlns:a16="http://schemas.microsoft.com/office/drawing/2014/main" xmlns="" val="1008404497"/>
                    </a:ext>
                  </a:extLst>
                </a:gridCol>
                <a:gridCol w="4972999">
                  <a:extLst>
                    <a:ext uri="{9D8B030D-6E8A-4147-A177-3AD203B41FA5}">
                      <a16:colId xmlns:a16="http://schemas.microsoft.com/office/drawing/2014/main" xmlns="" val="1914593562"/>
                    </a:ext>
                  </a:extLst>
                </a:gridCol>
              </a:tblGrid>
              <a:tr h="370840">
                <a:tc>
                  <a:txBody>
                    <a:bodyPr/>
                    <a:lstStyle/>
                    <a:p>
                      <a:r>
                        <a:rPr lang="en-US" sz="1600" b="1" dirty="0">
                          <a:solidFill>
                            <a:schemeClr val="tx1"/>
                          </a:solidFill>
                        </a:rPr>
                        <a:t>Technique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8304438"/>
                  </a:ext>
                </a:extLst>
              </a:tr>
              <a:tr h="370840">
                <a:tc>
                  <a:txBody>
                    <a:bodyPr/>
                    <a:lstStyle/>
                    <a:p>
                      <a:r>
                        <a:rPr lang="en-US" sz="1600" u="none" strike="noStrike" kern="1200" baseline="0" dirty="0">
                          <a:solidFill>
                            <a:schemeClr val="tx1"/>
                          </a:solidFill>
                        </a:rPr>
                        <a:t>Use a faster computer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u="none" strike="noStrike" kern="1200" baseline="0" dirty="0">
                          <a:solidFill>
                            <a:schemeClr val="tx1"/>
                          </a:solidFill>
                        </a:rPr>
                        <a:t>Deploy edge servers, presentation servers, data servers, etc.</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902606"/>
                  </a:ext>
                </a:extLst>
              </a:tr>
              <a:tr h="370840">
                <a:tc>
                  <a:txBody>
                    <a:bodyPr/>
                    <a:lstStyle/>
                    <a:p>
                      <a:r>
                        <a:rPr lang="en-US" sz="1600" u="none" strike="noStrike" kern="1200" baseline="0" dirty="0">
                          <a:solidFill>
                            <a:schemeClr val="tx1"/>
                          </a:solidFill>
                        </a:rPr>
                        <a:t>Create a cluster of computers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Use computers in parallel to balance loads.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3752908"/>
                  </a:ext>
                </a:extLst>
              </a:tr>
              <a:tr h="370840">
                <a:tc>
                  <a:txBody>
                    <a:bodyPr/>
                    <a:lstStyle/>
                    <a:p>
                      <a:r>
                        <a:rPr lang="en-US" sz="1600" u="none" strike="noStrike" kern="1200" baseline="0" dirty="0">
                          <a:solidFill>
                            <a:schemeClr val="tx1"/>
                          </a:solidFill>
                        </a:rPr>
                        <a:t>Use appliance servers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Use special-purpose computers optimized for their task.</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90246735"/>
                  </a:ext>
                </a:extLst>
              </a:tr>
              <a:tr h="370840">
                <a:tc>
                  <a:txBody>
                    <a:bodyPr/>
                    <a:lstStyle/>
                    <a:p>
                      <a:r>
                        <a:rPr lang="en-US" sz="1600" u="none" strike="noStrike" kern="1200" baseline="0" dirty="0">
                          <a:solidFill>
                            <a:schemeClr val="tx1"/>
                          </a:solidFill>
                        </a:rPr>
                        <a:t>Segment workload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Segment incoming work to specialized computers.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2714651"/>
                  </a:ext>
                </a:extLst>
              </a:tr>
              <a:tr h="370840">
                <a:tc>
                  <a:txBody>
                    <a:bodyPr/>
                    <a:lstStyle/>
                    <a:p>
                      <a:r>
                        <a:rPr lang="en-US" sz="1600" u="none" strike="noStrike" kern="1200" baseline="0" dirty="0">
                          <a:solidFill>
                            <a:schemeClr val="tx1"/>
                          </a:solidFill>
                        </a:rPr>
                        <a:t>Batch requests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Combine related requests for data into groups, process as group.</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7315177"/>
                  </a:ext>
                </a:extLst>
              </a:tr>
              <a:tr h="370840">
                <a:tc>
                  <a:txBody>
                    <a:bodyPr/>
                    <a:lstStyle/>
                    <a:p>
                      <a:r>
                        <a:rPr lang="en-US" sz="1600" u="none" strike="noStrike" kern="1200" baseline="0" dirty="0">
                          <a:solidFill>
                            <a:schemeClr val="tx1"/>
                          </a:solidFill>
                        </a:rPr>
                        <a:t>Manage connections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Reduce connections between processes and computers to a minimum.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68235440"/>
                  </a:ext>
                </a:extLst>
              </a:tr>
              <a:tr h="370840">
                <a:tc>
                  <a:txBody>
                    <a:bodyPr/>
                    <a:lstStyle/>
                    <a:p>
                      <a:r>
                        <a:rPr lang="en-US" sz="1600" u="none" strike="noStrike" kern="1200" baseline="0" dirty="0">
                          <a:solidFill>
                            <a:schemeClr val="tx1"/>
                          </a:solidFill>
                        </a:rPr>
                        <a:t>Aggregate user data</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Aggregate user data from legacy applications in single data pools.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8328886"/>
                  </a:ext>
                </a:extLst>
              </a:tr>
              <a:tr h="370840">
                <a:tc>
                  <a:txBody>
                    <a:bodyPr/>
                    <a:lstStyle/>
                    <a:p>
                      <a:r>
                        <a:rPr lang="en-US" sz="1600" u="none" strike="noStrike" kern="1200" baseline="0" dirty="0">
                          <a:solidFill>
                            <a:schemeClr val="tx1"/>
                          </a:solidFill>
                        </a:rPr>
                        <a:t>Cache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Store frequently used data in cache rather than on the disk.</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6669179"/>
                  </a:ext>
                </a:extLst>
              </a:tr>
            </a:tbl>
          </a:graphicData>
        </a:graphic>
      </p:graphicFrame>
    </p:spTree>
    <p:extLst>
      <p:ext uri="{BB962C8B-B14F-4D97-AF65-F5344CB8AC3E}">
        <p14:creationId xmlns:p14="http://schemas.microsoft.com/office/powerpoint/2010/main" xmlns="" val="602838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Table 4.9 Improving the Processing Architecture of Your Site</a:t>
            </a:r>
            <a:endParaRPr lang="en-IN" sz="32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928988064"/>
              </p:ext>
            </p:extLst>
          </p:nvPr>
        </p:nvGraphicFramePr>
        <p:xfrm>
          <a:off x="457200" y="1554163"/>
          <a:ext cx="8232776" cy="4089400"/>
        </p:xfrm>
        <a:graphic>
          <a:graphicData uri="http://schemas.openxmlformats.org/drawingml/2006/table">
            <a:tbl>
              <a:tblPr firstRow="1" bandRow="1">
                <a:tableStyleId>{2D5ABB26-0587-4C30-8999-92F81FD0307C}</a:tableStyleId>
              </a:tblPr>
              <a:tblGrid>
                <a:gridCol w="3651662">
                  <a:extLst>
                    <a:ext uri="{9D8B030D-6E8A-4147-A177-3AD203B41FA5}">
                      <a16:colId xmlns:a16="http://schemas.microsoft.com/office/drawing/2014/main" xmlns="" val="3194110744"/>
                    </a:ext>
                  </a:extLst>
                </a:gridCol>
                <a:gridCol w="4581114">
                  <a:extLst>
                    <a:ext uri="{9D8B030D-6E8A-4147-A177-3AD203B41FA5}">
                      <a16:colId xmlns:a16="http://schemas.microsoft.com/office/drawing/2014/main" xmlns="" val="1917169058"/>
                    </a:ext>
                  </a:extLst>
                </a:gridCol>
              </a:tblGrid>
              <a:tr h="370840">
                <a:tc>
                  <a:txBody>
                    <a:bodyPr/>
                    <a:lstStyle/>
                    <a:p>
                      <a:r>
                        <a:rPr lang="en-US" sz="1600" b="1" dirty="0">
                          <a:solidFill>
                            <a:schemeClr val="tx1"/>
                          </a:solidFill>
                        </a:rPr>
                        <a:t>Architecture</a:t>
                      </a:r>
                      <a:r>
                        <a:rPr lang="en-US" sz="1600" b="1" baseline="0" dirty="0">
                          <a:solidFill>
                            <a:schemeClr val="tx1"/>
                          </a:solidFill>
                        </a:rPr>
                        <a:t> Improvement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2121044"/>
                  </a:ext>
                </a:extLst>
              </a:tr>
              <a:tr h="370840">
                <a:tc>
                  <a:txBody>
                    <a:bodyPr/>
                    <a:lstStyle/>
                    <a:p>
                      <a:r>
                        <a:rPr lang="en-US" sz="1600" u="none" strike="noStrike" kern="1200" baseline="0" dirty="0">
                          <a:solidFill>
                            <a:schemeClr val="tx1"/>
                          </a:solidFill>
                        </a:rPr>
                        <a:t>Separate static content from dynamic content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Use specialized servers for each type of workload.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7822187"/>
                  </a:ext>
                </a:extLst>
              </a:tr>
              <a:tr h="370840">
                <a:tc>
                  <a:txBody>
                    <a:bodyPr/>
                    <a:lstStyle/>
                    <a:p>
                      <a:r>
                        <a:rPr lang="en-US" sz="1600" u="none" strike="noStrike" kern="1200" baseline="0" dirty="0">
                          <a:solidFill>
                            <a:schemeClr val="tx1"/>
                          </a:solidFill>
                        </a:rPr>
                        <a:t>Cache static content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Increase R</a:t>
                      </a:r>
                      <a:r>
                        <a:rPr lang="en-US" sz="100" u="none" strike="noStrike" kern="1200" baseline="0" dirty="0">
                          <a:solidFill>
                            <a:schemeClr val="tx1"/>
                          </a:solidFill>
                        </a:rPr>
                        <a:t> </a:t>
                      </a:r>
                      <a:r>
                        <a:rPr lang="en-US" sz="1600" u="none" strike="noStrike" kern="1200" baseline="0" dirty="0">
                          <a:solidFill>
                            <a:schemeClr val="tx1"/>
                          </a:solidFill>
                        </a:rPr>
                        <a:t>A</a:t>
                      </a:r>
                      <a:r>
                        <a:rPr lang="en-US" sz="100" u="none" strike="noStrike" kern="1200" baseline="0" dirty="0">
                          <a:solidFill>
                            <a:schemeClr val="tx1"/>
                          </a:solidFill>
                        </a:rPr>
                        <a:t> </a:t>
                      </a:r>
                      <a:r>
                        <a:rPr lang="en-US" sz="1600" u="none" strike="noStrike" kern="1200" baseline="0" dirty="0">
                          <a:solidFill>
                            <a:schemeClr val="tx1"/>
                          </a:solidFill>
                        </a:rPr>
                        <a:t>M to the gigabyte range and store</a:t>
                      </a:r>
                    </a:p>
                    <a:p>
                      <a:r>
                        <a:rPr lang="en-US" sz="1600" u="none" strike="noStrike" kern="1200" baseline="0" dirty="0">
                          <a:solidFill>
                            <a:schemeClr val="tx1"/>
                          </a:solidFill>
                        </a:rPr>
                        <a:t>static content in R</a:t>
                      </a:r>
                      <a:r>
                        <a:rPr lang="en-US" sz="100" u="none" strike="noStrike" kern="1200" baseline="0" dirty="0">
                          <a:solidFill>
                            <a:schemeClr val="tx1"/>
                          </a:solidFill>
                        </a:rPr>
                        <a:t> </a:t>
                      </a:r>
                      <a:r>
                        <a:rPr lang="en-US" sz="1600" u="none" strike="noStrike" kern="1200" baseline="0" dirty="0">
                          <a:solidFill>
                            <a:schemeClr val="tx1"/>
                          </a:solidFill>
                        </a:rPr>
                        <a:t>A</a:t>
                      </a:r>
                      <a:r>
                        <a:rPr lang="en-US" sz="100" u="none" strike="noStrike" kern="1200" baseline="0" dirty="0">
                          <a:solidFill>
                            <a:schemeClr val="tx1"/>
                          </a:solidFill>
                        </a:rPr>
                        <a:t> </a:t>
                      </a:r>
                      <a:r>
                        <a:rPr lang="en-US" sz="1600" u="none" strike="noStrike" kern="1200" baseline="0" dirty="0">
                          <a:solidFill>
                            <a:schemeClr val="tx1"/>
                          </a:solidFill>
                        </a:rPr>
                        <a:t>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2182954"/>
                  </a:ext>
                </a:extLst>
              </a:tr>
              <a:tr h="370840">
                <a:tc>
                  <a:txBody>
                    <a:bodyPr/>
                    <a:lstStyle/>
                    <a:p>
                      <a:r>
                        <a:rPr lang="en-US" sz="1600" u="none" strike="noStrike" kern="1200" baseline="0" dirty="0">
                          <a:solidFill>
                            <a:schemeClr val="tx1"/>
                          </a:solidFill>
                        </a:rPr>
                        <a:t>Cache database lookup tables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Use cache tables used to look up database</a:t>
                      </a:r>
                    </a:p>
                    <a:p>
                      <a:r>
                        <a:rPr lang="en-US" sz="1600" u="none" strike="noStrike" kern="1200" baseline="0" dirty="0">
                          <a:solidFill>
                            <a:schemeClr val="tx1"/>
                          </a:solidFill>
                        </a:rPr>
                        <a:t>records.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60113143"/>
                  </a:ext>
                </a:extLst>
              </a:tr>
              <a:tr h="370840">
                <a:tc>
                  <a:txBody>
                    <a:bodyPr/>
                    <a:lstStyle/>
                    <a:p>
                      <a:r>
                        <a:rPr lang="en-US" sz="1600" u="none" strike="noStrike" kern="1200" baseline="0" dirty="0">
                          <a:solidFill>
                            <a:schemeClr val="tx1"/>
                          </a:solidFill>
                        </a:rPr>
                        <a:t>Consolidate business logic on dedicated servers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Put shopping cart, credit card processing, and</a:t>
                      </a:r>
                    </a:p>
                    <a:p>
                      <a:r>
                        <a:rPr lang="en-US" sz="1600" u="none" strike="noStrike" kern="1200" baseline="0" dirty="0">
                          <a:solidFill>
                            <a:schemeClr val="tx1"/>
                          </a:solidFill>
                        </a:rPr>
                        <a:t>other C</a:t>
                      </a:r>
                      <a:r>
                        <a:rPr lang="en-US" sz="100" u="none" strike="noStrike" kern="1200" baseline="0" dirty="0">
                          <a:solidFill>
                            <a:schemeClr val="tx1"/>
                          </a:solidFill>
                        </a:rPr>
                        <a:t> </a:t>
                      </a:r>
                      <a:r>
                        <a:rPr lang="en-US" sz="1600" u="none" strike="noStrike" kern="1200" baseline="0" dirty="0">
                          <a:solidFill>
                            <a:schemeClr val="tx1"/>
                          </a:solidFill>
                        </a:rPr>
                        <a:t>P</a:t>
                      </a:r>
                      <a:r>
                        <a:rPr lang="en-US" sz="100" u="none" strike="noStrike" kern="1200" baseline="0" dirty="0">
                          <a:solidFill>
                            <a:schemeClr val="tx1"/>
                          </a:solidFill>
                        </a:rPr>
                        <a:t> </a:t>
                      </a:r>
                      <a:r>
                        <a:rPr lang="en-US" sz="1600" u="none" strike="noStrike" kern="1200" baseline="0" dirty="0">
                          <a:solidFill>
                            <a:schemeClr val="tx1"/>
                          </a:solidFill>
                        </a:rPr>
                        <a:t>U-intensive activity on dedicated servers.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7796498"/>
                  </a:ext>
                </a:extLst>
              </a:tr>
              <a:tr h="370840">
                <a:tc>
                  <a:txBody>
                    <a:bodyPr/>
                    <a:lstStyle/>
                    <a:p>
                      <a:r>
                        <a:rPr lang="en-US" sz="1600" u="none" strike="noStrike" kern="1200" baseline="0" dirty="0">
                          <a:solidFill>
                            <a:schemeClr val="tx1"/>
                          </a:solidFill>
                        </a:rPr>
                        <a:t>Optimize A</a:t>
                      </a:r>
                      <a:r>
                        <a:rPr lang="en-US" sz="100" u="none" strike="noStrike" kern="1200" baseline="0" dirty="0">
                          <a:solidFill>
                            <a:schemeClr val="tx1"/>
                          </a:solidFill>
                        </a:rPr>
                        <a:t> </a:t>
                      </a:r>
                      <a:r>
                        <a:rPr lang="en-US" sz="1600" u="none" strike="noStrike" kern="1200" baseline="0" dirty="0">
                          <a:solidFill>
                            <a:schemeClr val="tx1"/>
                          </a:solidFill>
                        </a:rPr>
                        <a:t>S</a:t>
                      </a:r>
                      <a:r>
                        <a:rPr lang="en-US" sz="100" u="none" strike="noStrike" kern="1200" baseline="0" dirty="0">
                          <a:solidFill>
                            <a:schemeClr val="tx1"/>
                          </a:solidFill>
                        </a:rPr>
                        <a:t> </a:t>
                      </a:r>
                      <a:r>
                        <a:rPr lang="en-US" sz="1600" u="none" strike="noStrike" kern="1200" baseline="0" dirty="0">
                          <a:solidFill>
                            <a:schemeClr val="tx1"/>
                          </a:solidFill>
                        </a:rPr>
                        <a:t>P code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Examine your code to ensure it is operating</a:t>
                      </a:r>
                    </a:p>
                    <a:p>
                      <a:r>
                        <a:rPr lang="en-US" sz="1600" u="none" strike="noStrike" kern="1200" baseline="0" dirty="0">
                          <a:solidFill>
                            <a:schemeClr val="tx1"/>
                          </a:solidFill>
                        </a:rPr>
                        <a:t>efficiently.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2533778"/>
                  </a:ext>
                </a:extLst>
              </a:tr>
              <a:tr h="370840">
                <a:tc>
                  <a:txBody>
                    <a:bodyPr/>
                    <a:lstStyle/>
                    <a:p>
                      <a:r>
                        <a:rPr lang="en-US" sz="1600" u="none" strike="noStrike" kern="1200" baseline="0" dirty="0">
                          <a:solidFill>
                            <a:schemeClr val="tx1"/>
                          </a:solidFill>
                        </a:rPr>
                        <a:t>Optimize the database schema</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solidFill>
                            <a:schemeClr val="tx1"/>
                          </a:solidFill>
                        </a:rPr>
                        <a:t>Examine your database search times and take</a:t>
                      </a:r>
                    </a:p>
                    <a:p>
                      <a:r>
                        <a:rPr lang="en-US" sz="1600" u="none" strike="noStrike" kern="1200" baseline="0" dirty="0">
                          <a:solidFill>
                            <a:schemeClr val="tx1"/>
                          </a:solidFill>
                        </a:rPr>
                        <a:t>steps to reduce access times.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6983736"/>
                  </a:ext>
                </a:extLst>
              </a:tr>
            </a:tbl>
          </a:graphicData>
        </a:graphic>
      </p:graphicFrame>
    </p:spTree>
    <p:extLst>
      <p:ext uri="{BB962C8B-B14F-4D97-AF65-F5344CB8AC3E}">
        <p14:creationId xmlns:p14="http://schemas.microsoft.com/office/powerpoint/2010/main" xmlns="" val="2404636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Other </a:t>
            </a:r>
            <a:r>
              <a:rPr lang="pt-BR" kern="1200" dirty="0">
                <a:cs typeface="Times New Roman" panose="02020603050405020304" pitchFamily="18" charset="0"/>
              </a:rPr>
              <a:t>E-commerce </a:t>
            </a:r>
            <a:r>
              <a:rPr lang="en-US" kern="1200" dirty="0">
                <a:cs typeface="Times New Roman" panose="02020603050405020304" pitchFamily="18" charset="0"/>
              </a:rPr>
              <a:t>Site Tools</a:t>
            </a:r>
            <a:endParaRPr lang="en-IN" dirty="0"/>
          </a:p>
        </p:txBody>
      </p:sp>
      <p:sp>
        <p:nvSpPr>
          <p:cNvPr id="3" name="Content Placeholder 2"/>
          <p:cNvSpPr>
            <a:spLocks noGrp="1"/>
          </p:cNvSpPr>
          <p:nvPr>
            <p:ph sz="quarter" idx="13"/>
          </p:nvPr>
        </p:nvSpPr>
        <p:spPr/>
        <p:txBody>
          <a:bodyPr/>
          <a:lstStyle/>
          <a:p>
            <a:pPr lvl="0" indent="-256032"/>
            <a:r>
              <a:rPr lang="en-US" kern="1200" dirty="0">
                <a:solidFill>
                  <a:srgbClr val="000000"/>
                </a:solidFill>
                <a:latin typeface="Arial" panose="020B0604020202020204" pitchFamily="34" charset="0"/>
              </a:rPr>
              <a:t>Website design: Basic business considerations</a:t>
            </a:r>
          </a:p>
          <a:p>
            <a:pPr marL="741600" lvl="1"/>
            <a:r>
              <a:rPr lang="en-US" kern="1200" dirty="0">
                <a:solidFill>
                  <a:srgbClr val="000000"/>
                </a:solidFill>
                <a:latin typeface="Arial" panose="020B0604020202020204" pitchFamily="34" charset="0"/>
              </a:rPr>
              <a:t>Enabling customers to find and buy what they need</a:t>
            </a:r>
          </a:p>
          <a:p>
            <a:pPr lvl="0" indent="-256032"/>
            <a:r>
              <a:rPr lang="en-US" kern="1200" dirty="0">
                <a:solidFill>
                  <a:srgbClr val="000000"/>
                </a:solidFill>
                <a:latin typeface="Arial" panose="020B0604020202020204" pitchFamily="34" charset="0"/>
              </a:rPr>
              <a:t>Tools for search engine optimization</a:t>
            </a:r>
          </a:p>
          <a:p>
            <a:pPr marL="741600" lvl="1"/>
            <a:r>
              <a:rPr lang="en-US" kern="1200" dirty="0">
                <a:solidFill>
                  <a:srgbClr val="000000"/>
                </a:solidFill>
                <a:latin typeface="Arial" panose="020B0604020202020204" pitchFamily="34" charset="0"/>
              </a:rPr>
              <a:t>Search engine placement</a:t>
            </a:r>
          </a:p>
          <a:p>
            <a:pPr lvl="2"/>
            <a:r>
              <a:rPr lang="en-US" kern="1200" dirty="0">
                <a:solidFill>
                  <a:srgbClr val="000000"/>
                </a:solidFill>
                <a:latin typeface="Arial" panose="020B0604020202020204" pitchFamily="34" charset="0"/>
              </a:rPr>
              <a:t>Metatags, titles, content</a:t>
            </a:r>
          </a:p>
          <a:p>
            <a:pPr lvl="2"/>
            <a:r>
              <a:rPr lang="en-US" kern="1200" dirty="0">
                <a:solidFill>
                  <a:srgbClr val="000000"/>
                </a:solidFill>
                <a:latin typeface="Arial" panose="020B0604020202020204" pitchFamily="34" charset="0"/>
              </a:rPr>
              <a:t>Identify market niches</a:t>
            </a:r>
          </a:p>
          <a:p>
            <a:pPr lvl="2"/>
            <a:r>
              <a:rPr lang="en-US" kern="1200" dirty="0">
                <a:solidFill>
                  <a:srgbClr val="000000"/>
                </a:solidFill>
                <a:latin typeface="Arial" panose="020B0604020202020204" pitchFamily="34" charset="0"/>
              </a:rPr>
              <a:t>Offer expertise</a:t>
            </a:r>
          </a:p>
          <a:p>
            <a:pPr lvl="2"/>
            <a:r>
              <a:rPr lang="en-US" kern="1200" dirty="0">
                <a:solidFill>
                  <a:srgbClr val="000000"/>
                </a:solidFill>
                <a:latin typeface="Arial" panose="020B0604020202020204" pitchFamily="34" charset="0"/>
              </a:rPr>
              <a:t>Links</a:t>
            </a:r>
          </a:p>
          <a:p>
            <a:pPr lvl="2"/>
            <a:r>
              <a:rPr lang="en-US" kern="1200" dirty="0">
                <a:solidFill>
                  <a:srgbClr val="000000"/>
                </a:solidFill>
                <a:latin typeface="Arial" panose="020B0604020202020204" pitchFamily="34" charset="0"/>
              </a:rPr>
              <a:t>Buy ads</a:t>
            </a:r>
          </a:p>
          <a:p>
            <a:pPr lvl="2"/>
            <a:r>
              <a:rPr lang="en-US" kern="1200" dirty="0">
                <a:solidFill>
                  <a:srgbClr val="000000"/>
                </a:solidFill>
                <a:latin typeface="Arial" panose="020B0604020202020204" pitchFamily="34" charset="0"/>
              </a:rPr>
              <a:t>Local e-commerce</a:t>
            </a:r>
          </a:p>
        </p:txBody>
      </p:sp>
    </p:spTree>
    <p:extLst>
      <p:ext uri="{BB962C8B-B14F-4D97-AF65-F5344CB8AC3E}">
        <p14:creationId xmlns:p14="http://schemas.microsoft.com/office/powerpoint/2010/main" xmlns="" val="1370417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kern="1200" dirty="0">
                <a:cs typeface="Times New Roman" panose="02020603050405020304" pitchFamily="18" charset="0"/>
              </a:rPr>
              <a:t>E-commerce </a:t>
            </a:r>
            <a:r>
              <a:rPr lang="en-IN" sz="3200" kern="1200" dirty="0">
                <a:cs typeface="Times New Roman" panose="02020603050405020304" pitchFamily="18" charset="0"/>
              </a:rPr>
              <a:t>Website Features That Annoy Customers </a:t>
            </a:r>
            <a:r>
              <a:rPr lang="en-IN" sz="2000" b="0" kern="1200" dirty="0">
                <a:cs typeface="Times New Roman" panose="02020603050405020304" pitchFamily="18" charset="0"/>
              </a:rPr>
              <a:t>(1 of 2)</a:t>
            </a:r>
            <a:endParaRPr lang="en-IN" sz="2000" dirty="0"/>
          </a:p>
        </p:txBody>
      </p:sp>
      <p:sp>
        <p:nvSpPr>
          <p:cNvPr id="3" name="Content Placeholder 2"/>
          <p:cNvSpPr>
            <a:spLocks noGrp="1"/>
          </p:cNvSpPr>
          <p:nvPr>
            <p:ph sz="quarter" idx="13"/>
          </p:nvPr>
        </p:nvSpPr>
        <p:spPr>
          <a:xfrm>
            <a:off x="457200" y="1554920"/>
            <a:ext cx="8033657" cy="4663335"/>
          </a:xfrm>
        </p:spPr>
        <p:txBody>
          <a:bodyPr/>
          <a:lstStyle/>
          <a:p>
            <a:pPr fontAlgn="t"/>
            <a:r>
              <a:rPr lang="en-US" sz="2000" dirty="0"/>
              <a:t>Requiring user to view ad or intro page before going to website content</a:t>
            </a:r>
            <a:endParaRPr lang="en-IN" sz="2000" dirty="0"/>
          </a:p>
          <a:p>
            <a:pPr fontAlgn="t"/>
            <a:r>
              <a:rPr lang="en-US" sz="2000" dirty="0"/>
              <a:t>Pop-up and pop-under ads and windows</a:t>
            </a:r>
            <a:endParaRPr lang="en-IN" sz="2000" dirty="0"/>
          </a:p>
          <a:p>
            <a:pPr fontAlgn="t"/>
            <a:r>
              <a:rPr lang="en-US" sz="2000" dirty="0"/>
              <a:t>Too many clicks to get to the content</a:t>
            </a:r>
            <a:endParaRPr lang="en-IN" sz="2000" dirty="0"/>
          </a:p>
          <a:p>
            <a:pPr fontAlgn="t"/>
            <a:r>
              <a:rPr lang="en-US" sz="2000" dirty="0"/>
              <a:t>Links that don’t work</a:t>
            </a:r>
            <a:endParaRPr lang="en-IN" sz="2000" dirty="0"/>
          </a:p>
          <a:p>
            <a:pPr fontAlgn="t"/>
            <a:r>
              <a:rPr lang="en-US" sz="2000" dirty="0"/>
              <a:t>Confusing navigation; no search function</a:t>
            </a:r>
            <a:endParaRPr lang="en-IN" sz="2000" dirty="0"/>
          </a:p>
          <a:p>
            <a:pPr fontAlgn="t"/>
            <a:r>
              <a:rPr lang="en-US" sz="2000" dirty="0"/>
              <a:t>Requirement to register and log in before viewing content or ordering</a:t>
            </a:r>
            <a:endParaRPr lang="en-IN" sz="2000" dirty="0"/>
          </a:p>
          <a:p>
            <a:pPr fontAlgn="t"/>
            <a:r>
              <a:rPr lang="en-US" sz="2000" dirty="0"/>
              <a:t>Slow loading pages</a:t>
            </a:r>
            <a:endParaRPr lang="en-IN" sz="2000" dirty="0"/>
          </a:p>
          <a:p>
            <a:pPr fontAlgn="t"/>
            <a:r>
              <a:rPr lang="en-US" sz="2000" dirty="0"/>
              <a:t>Content that is out of date</a:t>
            </a:r>
            <a:endParaRPr lang="en-IN" sz="2000" dirty="0"/>
          </a:p>
        </p:txBody>
      </p:sp>
    </p:spTree>
    <p:extLst>
      <p:ext uri="{BB962C8B-B14F-4D97-AF65-F5344CB8AC3E}">
        <p14:creationId xmlns:p14="http://schemas.microsoft.com/office/powerpoint/2010/main" xmlns="" val="1315536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kern="1200" dirty="0">
                <a:cs typeface="Times New Roman" panose="02020603050405020304" pitchFamily="18" charset="0"/>
              </a:rPr>
              <a:t>E-commerce </a:t>
            </a:r>
            <a:r>
              <a:rPr lang="en-IN" sz="3200" kern="1200" dirty="0">
                <a:cs typeface="Times New Roman" panose="02020603050405020304" pitchFamily="18" charset="0"/>
              </a:rPr>
              <a:t>Website Features That Annoy Customers </a:t>
            </a:r>
            <a:r>
              <a:rPr lang="en-IN" sz="2000" b="0" kern="1200" dirty="0">
                <a:cs typeface="Times New Roman" panose="02020603050405020304" pitchFamily="18" charset="0"/>
              </a:rPr>
              <a:t>(2 of 2)</a:t>
            </a:r>
            <a:endParaRPr lang="en-IN" sz="2000" dirty="0"/>
          </a:p>
        </p:txBody>
      </p:sp>
      <p:sp>
        <p:nvSpPr>
          <p:cNvPr id="3" name="Content Placeholder 2"/>
          <p:cNvSpPr>
            <a:spLocks noGrp="1"/>
          </p:cNvSpPr>
          <p:nvPr>
            <p:ph sz="quarter" idx="13"/>
          </p:nvPr>
        </p:nvSpPr>
        <p:spPr/>
        <p:txBody>
          <a:bodyPr/>
          <a:lstStyle/>
          <a:p>
            <a:pPr fontAlgn="t"/>
            <a:r>
              <a:rPr lang="en-US" dirty="0"/>
              <a:t>Inability to use browser’s Back button</a:t>
            </a:r>
            <a:endParaRPr lang="en-IN" dirty="0"/>
          </a:p>
          <a:p>
            <a:pPr fontAlgn="t"/>
            <a:r>
              <a:rPr lang="en-US" dirty="0"/>
              <a:t>No contact information available (web form only)</a:t>
            </a:r>
            <a:endParaRPr lang="en-IN" dirty="0"/>
          </a:p>
          <a:p>
            <a:pPr fontAlgn="t"/>
            <a:r>
              <a:rPr lang="en-US" dirty="0"/>
              <a:t>Unnecessary splash/flash screens, animation, etc.</a:t>
            </a:r>
            <a:endParaRPr lang="en-IN" dirty="0"/>
          </a:p>
          <a:p>
            <a:pPr fontAlgn="t"/>
            <a:r>
              <a:rPr lang="en-US" dirty="0"/>
              <a:t>Music or other audio that plays automatically</a:t>
            </a:r>
            <a:endParaRPr lang="en-IN" dirty="0"/>
          </a:p>
          <a:p>
            <a:pPr fontAlgn="t"/>
            <a:r>
              <a:rPr lang="en-US" dirty="0"/>
              <a:t>Unprofessional design elements</a:t>
            </a:r>
            <a:endParaRPr lang="en-IN" dirty="0"/>
          </a:p>
          <a:p>
            <a:pPr fontAlgn="t"/>
            <a:r>
              <a:rPr lang="en-US" dirty="0"/>
              <a:t>Text not easily legible due to size, color, format</a:t>
            </a:r>
            <a:endParaRPr lang="en-IN" dirty="0"/>
          </a:p>
          <a:p>
            <a:pPr fontAlgn="t"/>
            <a:r>
              <a:rPr lang="en-US" dirty="0"/>
              <a:t>Typographical errors</a:t>
            </a:r>
            <a:endParaRPr lang="en-IN" dirty="0"/>
          </a:p>
          <a:p>
            <a:pPr fontAlgn="t"/>
            <a:r>
              <a:rPr lang="en-US" dirty="0"/>
              <a:t>No or unclear returns policy</a:t>
            </a:r>
          </a:p>
        </p:txBody>
      </p:sp>
    </p:spTree>
    <p:extLst>
      <p:ext uri="{BB962C8B-B14F-4D97-AF65-F5344CB8AC3E}">
        <p14:creationId xmlns:p14="http://schemas.microsoft.com/office/powerpoint/2010/main" xmlns="" val="2463087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000" kern="1200" dirty="0">
                <a:cs typeface="Times New Roman" panose="02020603050405020304" pitchFamily="18" charset="0"/>
              </a:rPr>
              <a:t>Table 4.11 The Eight Most Important Factors in Successful </a:t>
            </a:r>
            <a:r>
              <a:rPr lang="pt-BR" sz="3000" kern="1200" dirty="0">
                <a:cs typeface="Times New Roman" panose="02020603050405020304" pitchFamily="18" charset="0"/>
              </a:rPr>
              <a:t>E-commerce </a:t>
            </a:r>
            <a:r>
              <a:rPr lang="en-IN" sz="3000" kern="1200" dirty="0">
                <a:cs typeface="Times New Roman" panose="02020603050405020304" pitchFamily="18" charset="0"/>
              </a:rPr>
              <a:t>Site Design</a:t>
            </a:r>
            <a:endParaRPr lang="en-IN" sz="3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3033044663"/>
              </p:ext>
            </p:extLst>
          </p:nvPr>
        </p:nvGraphicFramePr>
        <p:xfrm>
          <a:off x="457200" y="1554162"/>
          <a:ext cx="8019826" cy="4211937"/>
        </p:xfrm>
        <a:graphic>
          <a:graphicData uri="http://schemas.openxmlformats.org/drawingml/2006/table">
            <a:tbl>
              <a:tblPr firstRow="1" bandRow="1">
                <a:tableStyleId>{2D5ABB26-0587-4C30-8999-92F81FD0307C}</a:tableStyleId>
              </a:tblPr>
              <a:tblGrid>
                <a:gridCol w="2737821">
                  <a:extLst>
                    <a:ext uri="{9D8B030D-6E8A-4147-A177-3AD203B41FA5}">
                      <a16:colId xmlns:a16="http://schemas.microsoft.com/office/drawing/2014/main" xmlns="" val="2679494507"/>
                    </a:ext>
                  </a:extLst>
                </a:gridCol>
                <a:gridCol w="5282005">
                  <a:extLst>
                    <a:ext uri="{9D8B030D-6E8A-4147-A177-3AD203B41FA5}">
                      <a16:colId xmlns:a16="http://schemas.microsoft.com/office/drawing/2014/main" xmlns="" val="2056966916"/>
                    </a:ext>
                  </a:extLst>
                </a:gridCol>
              </a:tblGrid>
              <a:tr h="390819">
                <a:tc>
                  <a:txBody>
                    <a:bodyPr/>
                    <a:lstStyle/>
                    <a:p>
                      <a:r>
                        <a:rPr lang="en-US" sz="1600" b="1" dirty="0">
                          <a:solidFill>
                            <a:schemeClr val="tx1"/>
                          </a:solidFill>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1700261"/>
                  </a:ext>
                </a:extLst>
              </a:tr>
              <a:tr h="610320">
                <a:tc>
                  <a:txBody>
                    <a:bodyPr/>
                    <a:lstStyle/>
                    <a:p>
                      <a:r>
                        <a:rPr lang="en-US" sz="1600" u="none" strike="noStrike" kern="1200" baseline="0" dirty="0">
                          <a:solidFill>
                            <a:schemeClr val="tx1"/>
                          </a:solidFill>
                        </a:rPr>
                        <a:t>Functionality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Pages that work, load quickly, and point the customer toward your product offerings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7002536"/>
                  </a:ext>
                </a:extLst>
              </a:tr>
              <a:tr h="610320">
                <a:tc>
                  <a:txBody>
                    <a:bodyPr/>
                    <a:lstStyle/>
                    <a:p>
                      <a:r>
                        <a:rPr lang="en-US" sz="1600" b="0" i="0" u="none" strike="noStrike" kern="1200" baseline="0" dirty="0">
                          <a:solidFill>
                            <a:schemeClr val="tx1"/>
                          </a:solidFill>
                          <a:latin typeface="+mn-lt"/>
                          <a:ea typeface="+mn-ea"/>
                          <a:cs typeface="+mn-cs"/>
                        </a:rPr>
                        <a:t>Informational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Links that customers can easily find to discover more about you and your products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3238284"/>
                  </a:ext>
                </a:extLst>
              </a:tr>
              <a:tr h="390819">
                <a:tc>
                  <a:txBody>
                    <a:bodyPr/>
                    <a:lstStyle/>
                    <a:p>
                      <a:r>
                        <a:rPr lang="en-US" sz="1600" b="0" i="0" u="none" strike="noStrike" kern="1200" baseline="0" dirty="0">
                          <a:solidFill>
                            <a:schemeClr val="tx1"/>
                          </a:solidFill>
                          <a:latin typeface="+mn-lt"/>
                          <a:ea typeface="+mn-ea"/>
                          <a:cs typeface="+mn-cs"/>
                        </a:rPr>
                        <a:t>Ease of use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Simple foolproof navigation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6421845"/>
                  </a:ext>
                </a:extLst>
              </a:tr>
              <a:tr h="390819">
                <a:tc>
                  <a:txBody>
                    <a:bodyPr/>
                    <a:lstStyle/>
                    <a:p>
                      <a:r>
                        <a:rPr lang="en-US" sz="1600" b="0" i="0" u="none" strike="noStrike" kern="1200" baseline="0" dirty="0">
                          <a:solidFill>
                            <a:schemeClr val="tx1"/>
                          </a:solidFill>
                          <a:latin typeface="+mn-lt"/>
                          <a:ea typeface="+mn-ea"/>
                          <a:cs typeface="+mn-cs"/>
                        </a:rPr>
                        <a:t>Redundant navigation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Alternative navigation to the same content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0958796"/>
                  </a:ext>
                </a:extLst>
              </a:tr>
              <a:tr h="390819">
                <a:tc>
                  <a:txBody>
                    <a:bodyPr/>
                    <a:lstStyle/>
                    <a:p>
                      <a:r>
                        <a:rPr lang="en-US" sz="1600" b="0" i="0" u="none" strike="noStrike" kern="1200" baseline="0" dirty="0">
                          <a:solidFill>
                            <a:schemeClr val="tx1"/>
                          </a:solidFill>
                          <a:latin typeface="+mn-lt"/>
                          <a:ea typeface="+mn-ea"/>
                          <a:cs typeface="+mn-cs"/>
                        </a:rPr>
                        <a:t>Ease of purchase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One or two clicks to purchase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289551"/>
                  </a:ext>
                </a:extLst>
              </a:tr>
              <a:tr h="390819">
                <a:tc>
                  <a:txBody>
                    <a:bodyPr/>
                    <a:lstStyle/>
                    <a:p>
                      <a:r>
                        <a:rPr lang="en-US" sz="1600" b="0" i="0" u="none" strike="noStrike" kern="1200" baseline="0" dirty="0">
                          <a:solidFill>
                            <a:schemeClr val="tx1"/>
                          </a:solidFill>
                          <a:latin typeface="+mn-lt"/>
                          <a:ea typeface="+mn-ea"/>
                          <a:cs typeface="+mn-cs"/>
                        </a:rPr>
                        <a:t>Multi-browser functionality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Site works with the most popular browsers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1977263"/>
                  </a:ext>
                </a:extLst>
              </a:tr>
              <a:tr h="610320">
                <a:tc>
                  <a:txBody>
                    <a:bodyPr/>
                    <a:lstStyle/>
                    <a:p>
                      <a:r>
                        <a:rPr lang="en-US" sz="1600" b="0" i="0" u="none" strike="noStrike" kern="1200" baseline="0" dirty="0">
                          <a:solidFill>
                            <a:schemeClr val="tx1"/>
                          </a:solidFill>
                          <a:latin typeface="+mn-lt"/>
                          <a:ea typeface="+mn-ea"/>
                          <a:cs typeface="+mn-cs"/>
                        </a:rPr>
                        <a:t>Simple graphics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Avoids distracting, obnoxious graphics and sounds that the user cannot control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16066872"/>
                  </a:ext>
                </a:extLst>
              </a:tr>
              <a:tr h="426882">
                <a:tc>
                  <a:txBody>
                    <a:bodyPr/>
                    <a:lstStyle/>
                    <a:p>
                      <a:r>
                        <a:rPr lang="en-US" sz="1600" b="0" i="0" u="none" strike="noStrike" kern="1200" baseline="0" dirty="0">
                          <a:solidFill>
                            <a:schemeClr val="tx1"/>
                          </a:solidFill>
                          <a:latin typeface="+mn-lt"/>
                          <a:ea typeface="+mn-ea"/>
                          <a:cs typeface="+mn-cs"/>
                        </a:rPr>
                        <a:t>Legible text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Avoids backgrounds that distort text or make it illegible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3034674"/>
                  </a:ext>
                </a:extLst>
              </a:tr>
            </a:tbl>
          </a:graphicData>
        </a:graphic>
      </p:graphicFrame>
    </p:spTree>
    <p:extLst>
      <p:ext uri="{BB962C8B-B14F-4D97-AF65-F5344CB8AC3E}">
        <p14:creationId xmlns:p14="http://schemas.microsoft.com/office/powerpoint/2010/main" xmlns="" val="113204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34DED3-836B-48BB-9DF4-9C32097868E4}"/>
              </a:ext>
            </a:extLst>
          </p:cNvPr>
          <p:cNvSpPr>
            <a:spLocks noGrp="1"/>
          </p:cNvSpPr>
          <p:nvPr>
            <p:ph type="title"/>
          </p:nvPr>
        </p:nvSpPr>
        <p:spPr/>
        <p:txBody>
          <a:bodyPr/>
          <a:lstStyle/>
          <a:p>
            <a:r>
              <a:rPr lang="en-IN" sz="3200" kern="1200" dirty="0">
                <a:cs typeface="Times New Roman" panose="02020603050405020304" pitchFamily="18" charset="0"/>
              </a:rPr>
              <a:t>Tools for Interactivity and Active Content</a:t>
            </a:r>
            <a:endParaRPr lang="en-IN" sz="3200" dirty="0"/>
          </a:p>
        </p:txBody>
      </p:sp>
      <p:sp>
        <p:nvSpPr>
          <p:cNvPr id="3" name="Content Placeholder 2">
            <a:extLst>
              <a:ext uri="{FF2B5EF4-FFF2-40B4-BE49-F238E27FC236}">
                <a16:creationId xmlns:a16="http://schemas.microsoft.com/office/drawing/2014/main" xmlns="" id="{E063F24C-6CDB-44CB-A083-6CA228E1324C}"/>
              </a:ext>
            </a:extLst>
          </p:cNvPr>
          <p:cNvSpPr>
            <a:spLocks noGrp="1"/>
          </p:cNvSpPr>
          <p:nvPr>
            <p:ph sz="quarter" idx="13"/>
          </p:nvPr>
        </p:nvSpPr>
        <p:spPr/>
        <p:txBody>
          <a:bodyPr/>
          <a:lstStyle/>
          <a:p>
            <a:r>
              <a:rPr lang="en-IN" dirty="0"/>
              <a:t>Java, J</a:t>
            </a:r>
            <a:r>
              <a:rPr lang="en-IN" sz="100" dirty="0"/>
              <a:t> </a:t>
            </a:r>
            <a:r>
              <a:rPr lang="en-IN" dirty="0"/>
              <a:t>S</a:t>
            </a:r>
            <a:r>
              <a:rPr lang="en-IN" sz="100" dirty="0"/>
              <a:t> </a:t>
            </a:r>
            <a:r>
              <a:rPr lang="en-IN" dirty="0"/>
              <a:t>P, and JavaScript (including </a:t>
            </a:r>
            <a:r>
              <a:rPr lang="en-IN" dirty="0" err="1"/>
              <a:t>Node.j</a:t>
            </a:r>
            <a:r>
              <a:rPr lang="en-IN" sz="100" dirty="0"/>
              <a:t> </a:t>
            </a:r>
            <a:r>
              <a:rPr lang="en-IN" dirty="0"/>
              <a:t>s)</a:t>
            </a:r>
          </a:p>
          <a:p>
            <a:pPr lvl="1"/>
            <a:r>
              <a:rPr lang="en-IN" dirty="0"/>
              <a:t>JavaScript-based tools: React, Vue, Angular J</a:t>
            </a:r>
            <a:r>
              <a:rPr lang="en-IN" sz="100" dirty="0"/>
              <a:t> </a:t>
            </a:r>
            <a:r>
              <a:rPr lang="en-IN" dirty="0"/>
              <a:t>S, D3, jQuery and Ajax)</a:t>
            </a:r>
          </a:p>
          <a:p>
            <a:pPr lvl="1"/>
            <a:r>
              <a:rPr lang="en-IN" dirty="0"/>
              <a:t>Typescript</a:t>
            </a:r>
          </a:p>
          <a:p>
            <a:r>
              <a:rPr lang="en-IN" dirty="0"/>
              <a:t>A</a:t>
            </a:r>
            <a:r>
              <a:rPr lang="en-IN" sz="100" dirty="0"/>
              <a:t> </a:t>
            </a:r>
            <a:r>
              <a:rPr lang="en-IN" dirty="0"/>
              <a:t>S</a:t>
            </a:r>
            <a:r>
              <a:rPr lang="en-IN" sz="100" dirty="0"/>
              <a:t> </a:t>
            </a:r>
            <a:r>
              <a:rPr lang="en-IN" dirty="0"/>
              <a:t>P (Active Server Pages)/A</a:t>
            </a:r>
            <a:r>
              <a:rPr lang="en-IN" sz="100" dirty="0"/>
              <a:t> </a:t>
            </a:r>
            <a:r>
              <a:rPr lang="en-IN" dirty="0"/>
              <a:t>S</a:t>
            </a:r>
            <a:r>
              <a:rPr lang="en-IN" sz="100" dirty="0"/>
              <a:t> </a:t>
            </a:r>
            <a:r>
              <a:rPr lang="en-IN" dirty="0"/>
              <a:t>P.NET</a:t>
            </a:r>
          </a:p>
          <a:p>
            <a:r>
              <a:rPr lang="en-IN" dirty="0"/>
              <a:t>ColdFusion</a:t>
            </a:r>
          </a:p>
          <a:p>
            <a:r>
              <a:rPr lang="en-IN" dirty="0"/>
              <a:t>P</a:t>
            </a:r>
            <a:r>
              <a:rPr lang="en-IN" sz="100" dirty="0"/>
              <a:t> </a:t>
            </a:r>
            <a:r>
              <a:rPr lang="en-IN" dirty="0"/>
              <a:t>H</a:t>
            </a:r>
            <a:r>
              <a:rPr lang="en-IN" sz="100" dirty="0"/>
              <a:t> </a:t>
            </a:r>
            <a:r>
              <a:rPr lang="en-IN" dirty="0"/>
              <a:t>P, Ruby on Rails, Django</a:t>
            </a:r>
          </a:p>
          <a:p>
            <a:r>
              <a:rPr lang="en-IN" dirty="0"/>
              <a:t>Other design elements:</a:t>
            </a:r>
          </a:p>
          <a:p>
            <a:pPr lvl="1"/>
            <a:r>
              <a:rPr lang="en-IN" dirty="0"/>
              <a:t>Widgets, mashups</a:t>
            </a:r>
          </a:p>
        </p:txBody>
      </p:sp>
    </p:spTree>
    <p:extLst>
      <p:ext uri="{BB962C8B-B14F-4D97-AF65-F5344CB8AC3E}">
        <p14:creationId xmlns:p14="http://schemas.microsoft.com/office/powerpoint/2010/main" xmlns="" val="1524567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Personalization Tools</a:t>
            </a:r>
            <a:endParaRPr lang="en-IN" dirty="0"/>
          </a:p>
        </p:txBody>
      </p:sp>
      <p:sp>
        <p:nvSpPr>
          <p:cNvPr id="3" name="Content Placeholder 2"/>
          <p:cNvSpPr>
            <a:spLocks noGrp="1"/>
          </p:cNvSpPr>
          <p:nvPr>
            <p:ph sz="quarter" idx="13"/>
          </p:nvPr>
        </p:nvSpPr>
        <p:spPr/>
        <p:txBody>
          <a:bodyPr/>
          <a:lstStyle/>
          <a:p>
            <a:pPr lvl="0" indent="-256032">
              <a:buSzPts val="2400"/>
            </a:pPr>
            <a:r>
              <a:rPr lang="en-US" kern="1200" dirty="0">
                <a:solidFill>
                  <a:srgbClr val="000000"/>
                </a:solidFill>
                <a:latin typeface="Arial" panose="020B0604020202020204" pitchFamily="34" charset="0"/>
              </a:rPr>
              <a:t>Personalization: ability to treat people based on personal qualities and prior history with site</a:t>
            </a:r>
          </a:p>
          <a:p>
            <a:pPr marL="741600" lvl="1">
              <a:buSzPts val="2400"/>
            </a:pPr>
            <a:r>
              <a:rPr lang="en-US" kern="1200" dirty="0">
                <a:solidFill>
                  <a:srgbClr val="000000"/>
                </a:solidFill>
                <a:latin typeface="Arial" panose="020B0604020202020204" pitchFamily="34" charset="0"/>
              </a:rPr>
              <a:t>Website personalization alters site based on who is viewing it</a:t>
            </a:r>
          </a:p>
          <a:p>
            <a:pPr lvl="0" indent="-256032">
              <a:buSzPts val="2400"/>
            </a:pPr>
            <a:r>
              <a:rPr lang="en-US" kern="1200" dirty="0">
                <a:solidFill>
                  <a:srgbClr val="000000"/>
                </a:solidFill>
                <a:latin typeface="Arial" panose="020B0604020202020204" pitchFamily="34" charset="0"/>
              </a:rPr>
              <a:t>Customization: ability to change the product to better fit the needs of the customer</a:t>
            </a:r>
          </a:p>
          <a:p>
            <a:pPr marL="741600" lvl="1">
              <a:buSzPts val="2400"/>
            </a:pPr>
            <a:r>
              <a:rPr lang="en-US" kern="1200" dirty="0">
                <a:solidFill>
                  <a:srgbClr val="000000"/>
                </a:solidFill>
                <a:latin typeface="Arial" panose="020B0604020202020204" pitchFamily="34" charset="0"/>
              </a:rPr>
              <a:t>E-commerce customization focuses on generating personalized product recommendations</a:t>
            </a:r>
          </a:p>
          <a:p>
            <a:pPr lvl="0" indent="-256032">
              <a:buSzPts val="2400"/>
            </a:pPr>
            <a:r>
              <a:rPr lang="en-US" kern="1200" dirty="0">
                <a:solidFill>
                  <a:srgbClr val="000000"/>
                </a:solidFill>
                <a:latin typeface="Arial" panose="020B0604020202020204" pitchFamily="34" charset="0"/>
              </a:rPr>
              <a:t>Cookies a basic method to achieve personalization</a:t>
            </a:r>
          </a:p>
          <a:p>
            <a:pPr lvl="0" indent="-256032">
              <a:buSzPts val="2400"/>
            </a:pPr>
            <a:r>
              <a:rPr lang="en-US" kern="1200" dirty="0">
                <a:solidFill>
                  <a:srgbClr val="000000"/>
                </a:solidFill>
                <a:latin typeface="Arial" panose="020B0604020202020204" pitchFamily="34" charset="0"/>
              </a:rPr>
              <a:t>Other more sophisticated tools available</a:t>
            </a:r>
          </a:p>
        </p:txBody>
      </p:sp>
    </p:spTree>
    <p:extLst>
      <p:ext uri="{BB962C8B-B14F-4D97-AF65-F5344CB8AC3E}">
        <p14:creationId xmlns:p14="http://schemas.microsoft.com/office/powerpoint/2010/main" xmlns="" val="32220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The Information Policy Set</a:t>
            </a:r>
            <a:endParaRPr lang="en-IN" dirty="0"/>
          </a:p>
        </p:txBody>
      </p:sp>
      <p:sp>
        <p:nvSpPr>
          <p:cNvPr id="3" name="Content Placeholder 2"/>
          <p:cNvSpPr>
            <a:spLocks noGrp="1"/>
          </p:cNvSpPr>
          <p:nvPr>
            <p:ph sz="quarter" idx="13"/>
          </p:nvPr>
        </p:nvSpPr>
        <p:spPr>
          <a:xfrm>
            <a:off x="457200" y="1554920"/>
            <a:ext cx="8232775" cy="3361325"/>
          </a:xfrm>
        </p:spPr>
        <p:txBody>
          <a:bodyPr/>
          <a:lstStyle/>
          <a:p>
            <a:pPr lvl="0" indent="-256032">
              <a:buSzPts val="2400"/>
            </a:pPr>
            <a:r>
              <a:rPr lang="en-US" altLang="en-US" kern="1200" dirty="0">
                <a:solidFill>
                  <a:srgbClr val="000000"/>
                </a:solidFill>
                <a:latin typeface="Arial" panose="020B0604020202020204" pitchFamily="34" charset="0"/>
              </a:rPr>
              <a:t>Privacy policy</a:t>
            </a:r>
          </a:p>
          <a:p>
            <a:pPr marL="741600" lvl="1">
              <a:buSzPts val="2400"/>
            </a:pPr>
            <a:r>
              <a:rPr lang="en-US" altLang="en-US" kern="1200" dirty="0">
                <a:solidFill>
                  <a:srgbClr val="000000"/>
                </a:solidFill>
                <a:latin typeface="Arial" panose="020B0604020202020204" pitchFamily="34" charset="0"/>
              </a:rPr>
              <a:t>Set of public statements declaring how site will treat customers</a:t>
            </a: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 personal information that is gathered by site</a:t>
            </a:r>
          </a:p>
          <a:p>
            <a:pPr lvl="0" indent="-256032">
              <a:buSzPts val="2400"/>
            </a:pPr>
            <a:r>
              <a:rPr lang="en-US" altLang="en-US" kern="1200" dirty="0">
                <a:solidFill>
                  <a:srgbClr val="000000"/>
                </a:solidFill>
                <a:latin typeface="Arial" panose="020B0604020202020204" pitchFamily="34" charset="0"/>
              </a:rPr>
              <a:t>Accessibility rules</a:t>
            </a:r>
          </a:p>
          <a:p>
            <a:pPr marL="741600" lvl="1">
              <a:buSzPts val="2400"/>
            </a:pPr>
            <a:r>
              <a:rPr lang="en-US" altLang="en-US" kern="1200" dirty="0">
                <a:solidFill>
                  <a:srgbClr val="000000"/>
                </a:solidFill>
                <a:latin typeface="Arial" panose="020B0604020202020204" pitchFamily="34" charset="0"/>
              </a:rPr>
              <a:t>Set of design objectives that ensure users with disabilities can effectively access site</a:t>
            </a:r>
          </a:p>
        </p:txBody>
      </p:sp>
    </p:spTree>
    <p:extLst>
      <p:ext uri="{BB962C8B-B14F-4D97-AF65-F5344CB8AC3E}">
        <p14:creationId xmlns:p14="http://schemas.microsoft.com/office/powerpoint/2010/main" xmlns="" val="1139007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Insight on Society: Designing for Accessibility</a:t>
            </a:r>
            <a:endParaRPr lang="en-IN" sz="3200" dirty="0"/>
          </a:p>
        </p:txBody>
      </p:sp>
      <p:sp>
        <p:nvSpPr>
          <p:cNvPr id="3" name="Content Placeholder 2"/>
          <p:cNvSpPr>
            <a:spLocks noGrp="1"/>
          </p:cNvSpPr>
          <p:nvPr>
            <p:ph sz="quarter" idx="13"/>
          </p:nvPr>
        </p:nvSpPr>
        <p:spPr>
          <a:xfrm>
            <a:off x="457201" y="1554920"/>
            <a:ext cx="8128660" cy="3974511"/>
          </a:xfrm>
        </p:spPr>
        <p:txBody>
          <a:bodyPr/>
          <a:lstStyle/>
          <a:p>
            <a:pPr marL="255600">
              <a:buSzPts val="2400"/>
            </a:pPr>
            <a:r>
              <a:rPr lang="en-US" kern="1200" dirty="0">
                <a:solidFill>
                  <a:srgbClr val="000000"/>
                </a:solidFill>
              </a:rPr>
              <a:t>Class discussion:</a:t>
            </a:r>
          </a:p>
          <a:p>
            <a:pPr marL="741600" lvl="1">
              <a:buSzPts val="2400"/>
            </a:pPr>
            <a:r>
              <a:rPr lang="en-US" altLang="en-US" kern="1200" dirty="0">
                <a:solidFill>
                  <a:srgbClr val="000000"/>
                </a:solidFill>
              </a:rPr>
              <a:t>Why might some merchants be reluctant to make their websites accessible to users with disabilities?</a:t>
            </a:r>
          </a:p>
          <a:p>
            <a:pPr marL="741600" lvl="1">
              <a:buSzPts val="2400"/>
            </a:pPr>
            <a:r>
              <a:rPr lang="en-US" altLang="en-US" kern="1200" dirty="0">
                <a:solidFill>
                  <a:srgbClr val="000000"/>
                </a:solidFill>
              </a:rPr>
              <a:t>How can websites be made more accessible?</a:t>
            </a:r>
          </a:p>
          <a:p>
            <a:pPr marL="741600" lvl="1">
              <a:buSzPts val="2400"/>
            </a:pPr>
            <a:r>
              <a:rPr lang="en-US" altLang="en-US" kern="1200" dirty="0">
                <a:solidFill>
                  <a:srgbClr val="000000"/>
                </a:solidFill>
              </a:rPr>
              <a:t>Should all websites be required by law to provide “</a:t>
            </a:r>
            <a:r>
              <a:rPr lang="en-US" altLang="ja-JP" kern="1200" dirty="0">
                <a:solidFill>
                  <a:srgbClr val="000000"/>
                </a:solidFill>
              </a:rPr>
              <a:t>equivalent alternatives” for visual and sound content?</a:t>
            </a:r>
          </a:p>
          <a:p>
            <a:pPr marL="741600" lvl="1">
              <a:buSzPts val="2400"/>
            </a:pPr>
            <a:r>
              <a:rPr lang="en-US" altLang="en-US" kern="1200" dirty="0">
                <a:solidFill>
                  <a:srgbClr val="000000"/>
                </a:solidFill>
              </a:rPr>
              <a:t>What additional accessibility problems do mobile devices pose?</a:t>
            </a:r>
            <a:endParaRPr lang="en-US" kern="1200" dirty="0">
              <a:solidFill>
                <a:srgbClr val="000000"/>
              </a:solidFill>
            </a:endParaRPr>
          </a:p>
        </p:txBody>
      </p:sp>
    </p:spTree>
    <p:extLst>
      <p:ext uri="{BB962C8B-B14F-4D97-AF65-F5344CB8AC3E}">
        <p14:creationId xmlns:p14="http://schemas.microsoft.com/office/powerpoint/2010/main" xmlns="" val="46921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Imagine Your </a:t>
            </a:r>
            <a:r>
              <a:rPr lang="pt-BR" sz="3200" kern="1200" dirty="0">
                <a:cs typeface="Times New Roman" panose="02020603050405020304" pitchFamily="18" charset="0"/>
              </a:rPr>
              <a:t>E-commerce </a:t>
            </a:r>
            <a:r>
              <a:rPr lang="en-IN" sz="3200" kern="1200" dirty="0">
                <a:cs typeface="Times New Roman" panose="02020603050405020304" pitchFamily="18" charset="0"/>
              </a:rPr>
              <a:t>Presence </a:t>
            </a:r>
            <a:r>
              <a:rPr lang="en-IN" sz="2000" b="0" kern="1200" dirty="0">
                <a:cs typeface="Times New Roman" panose="02020603050405020304" pitchFamily="18" charset="0"/>
              </a:rPr>
              <a:t>(2 of 3)</a:t>
            </a:r>
            <a:endParaRPr lang="en-IN" sz="2000" dirty="0"/>
          </a:p>
        </p:txBody>
      </p:sp>
      <p:sp>
        <p:nvSpPr>
          <p:cNvPr id="3" name="Content Placeholder 2"/>
          <p:cNvSpPr>
            <a:spLocks noGrp="1"/>
          </p:cNvSpPr>
          <p:nvPr>
            <p:ph sz="quarter" idx="13"/>
          </p:nvPr>
        </p:nvSpPr>
        <p:spPr>
          <a:xfrm>
            <a:off x="457200" y="1554921"/>
            <a:ext cx="8232775" cy="3950334"/>
          </a:xfrm>
        </p:spPr>
        <p:txBody>
          <a:bodyPr/>
          <a:lstStyle/>
          <a:p>
            <a:pPr lvl="0" indent="-256032">
              <a:buSzPts val="2400"/>
            </a:pPr>
            <a:r>
              <a:rPr lang="en-US" altLang="en-US" kern="1200" dirty="0">
                <a:solidFill>
                  <a:srgbClr val="000000"/>
                </a:solidFill>
                <a:latin typeface="Arial" panose="020B0604020202020204" pitchFamily="34" charset="0"/>
              </a:rPr>
              <a:t>Where</a:t>
            </a:r>
            <a:r>
              <a:rPr lang="ja-JP" altLang="en-US"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the money?</a:t>
            </a:r>
          </a:p>
          <a:p>
            <a:pPr marL="741600" lvl="1">
              <a:buSzPts val="2400"/>
            </a:pPr>
            <a:r>
              <a:rPr lang="en-US" altLang="en-US" kern="1200" dirty="0">
                <a:solidFill>
                  <a:srgbClr val="000000"/>
                </a:solidFill>
                <a:latin typeface="Arial" panose="020B0604020202020204" pitchFamily="34" charset="0"/>
              </a:rPr>
              <a:t>Business model(s)</a:t>
            </a:r>
          </a:p>
          <a:p>
            <a:pPr marL="741600" lvl="1">
              <a:buSzPts val="2400"/>
            </a:pPr>
            <a:r>
              <a:rPr lang="en-US" altLang="en-US" kern="1200" dirty="0">
                <a:solidFill>
                  <a:srgbClr val="000000"/>
                </a:solidFill>
                <a:latin typeface="Arial" panose="020B0604020202020204" pitchFamily="34" charset="0"/>
              </a:rPr>
              <a:t>Revenue model(s)</a:t>
            </a:r>
          </a:p>
          <a:p>
            <a:pPr lvl="0" indent="-256032">
              <a:buSzPts val="2400"/>
            </a:pPr>
            <a:r>
              <a:rPr lang="en-US" altLang="en-US" kern="1200" dirty="0">
                <a:solidFill>
                  <a:srgbClr val="000000"/>
                </a:solidFill>
                <a:latin typeface="Arial" panose="020B0604020202020204" pitchFamily="34" charset="0"/>
              </a:rPr>
              <a:t>Who and where is the target audience?</a:t>
            </a:r>
          </a:p>
          <a:p>
            <a:pPr marL="741600" lvl="1">
              <a:buSzPts val="2400"/>
            </a:pPr>
            <a:r>
              <a:rPr lang="en-US" altLang="en-US" kern="1200" dirty="0">
                <a:solidFill>
                  <a:srgbClr val="000000"/>
                </a:solidFill>
                <a:latin typeface="Arial" panose="020B0604020202020204" pitchFamily="34" charset="0"/>
              </a:rPr>
              <a:t>Demographics, lifestyle, consumption patterns, etc.</a:t>
            </a:r>
          </a:p>
          <a:p>
            <a:pPr lvl="0" indent="-256032">
              <a:buSzPts val="2400"/>
            </a:pPr>
            <a:r>
              <a:rPr lang="en-US" altLang="en-US" kern="1200" dirty="0">
                <a:solidFill>
                  <a:srgbClr val="000000"/>
                </a:solidFill>
                <a:latin typeface="Arial" panose="020B0604020202020204" pitchFamily="34" charset="0"/>
              </a:rPr>
              <a:t>What is the ballpark? Characterize the marketplace</a:t>
            </a:r>
          </a:p>
          <a:p>
            <a:pPr marL="741600" lvl="1">
              <a:buSzPts val="2400"/>
            </a:pPr>
            <a:r>
              <a:rPr lang="en-US" altLang="en-US" kern="1200" dirty="0">
                <a:solidFill>
                  <a:srgbClr val="000000"/>
                </a:solidFill>
                <a:latin typeface="Arial" panose="020B0604020202020204" pitchFamily="34" charset="0"/>
              </a:rPr>
              <a:t>Size, growth, demographics, structure</a:t>
            </a:r>
          </a:p>
        </p:txBody>
      </p:sp>
    </p:spTree>
    <p:extLst>
      <p:ext uri="{BB962C8B-B14F-4D97-AF65-F5344CB8AC3E}">
        <p14:creationId xmlns:p14="http://schemas.microsoft.com/office/powerpoint/2010/main" xmlns="" val="2852191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Developing a Mobile Website and Building Mobile Applications</a:t>
            </a:r>
            <a:endParaRPr lang="en-IN" sz="3200" dirty="0"/>
          </a:p>
        </p:txBody>
      </p:sp>
      <p:sp>
        <p:nvSpPr>
          <p:cNvPr id="3" name="Content Placeholder 2"/>
          <p:cNvSpPr>
            <a:spLocks noGrp="1"/>
          </p:cNvSpPr>
          <p:nvPr>
            <p:ph sz="quarter" idx="13"/>
          </p:nvPr>
        </p:nvSpPr>
        <p:spPr>
          <a:xfrm>
            <a:off x="457200" y="1554921"/>
            <a:ext cx="8232775" cy="4232694"/>
          </a:xfrm>
        </p:spPr>
        <p:txBody>
          <a:bodyPr/>
          <a:lstStyle/>
          <a:p>
            <a:pPr lvl="0" indent="-256032">
              <a:buSzPts val="2400"/>
            </a:pPr>
            <a:r>
              <a:rPr lang="en-US" kern="1200" dirty="0">
                <a:solidFill>
                  <a:srgbClr val="000000"/>
                </a:solidFill>
                <a:latin typeface="Arial" panose="020B0604020202020204" pitchFamily="34" charset="0"/>
              </a:rPr>
              <a:t>Types of m-commerce software</a:t>
            </a:r>
          </a:p>
          <a:p>
            <a:pPr marL="741600" lvl="1">
              <a:buSzPts val="2400"/>
            </a:pPr>
            <a:r>
              <a:rPr lang="en-US" kern="1200" dirty="0">
                <a:solidFill>
                  <a:srgbClr val="000000"/>
                </a:solidFill>
                <a:latin typeface="Arial" panose="020B0604020202020204" pitchFamily="34" charset="0"/>
              </a:rPr>
              <a:t>Mobile website</a:t>
            </a:r>
          </a:p>
          <a:p>
            <a:pPr lvl="2">
              <a:buSzPts val="2400"/>
            </a:pPr>
            <a:r>
              <a:rPr lang="en-US" kern="1200" dirty="0">
                <a:solidFill>
                  <a:srgbClr val="000000"/>
                </a:solidFill>
                <a:latin typeface="Arial" panose="020B0604020202020204" pitchFamily="34" charset="0"/>
              </a:rPr>
              <a:t>Responsive Web design</a:t>
            </a:r>
          </a:p>
          <a:p>
            <a:pPr marL="741600" lvl="1">
              <a:buSzPts val="2400"/>
            </a:pPr>
            <a:r>
              <a:rPr lang="en-US" kern="1200" dirty="0">
                <a:solidFill>
                  <a:srgbClr val="000000"/>
                </a:solidFill>
                <a:latin typeface="Arial" panose="020B0604020202020204" pitchFamily="34" charset="0"/>
              </a:rPr>
              <a:t>Mobile Web app</a:t>
            </a:r>
          </a:p>
          <a:p>
            <a:pPr marL="741600" lvl="1">
              <a:buSzPts val="2400"/>
            </a:pPr>
            <a:r>
              <a:rPr lang="en-US" kern="1200" dirty="0">
                <a:solidFill>
                  <a:srgbClr val="000000"/>
                </a:solidFill>
                <a:latin typeface="Arial" panose="020B0604020202020204" pitchFamily="34" charset="0"/>
              </a:rPr>
              <a:t>Native app</a:t>
            </a:r>
          </a:p>
          <a:p>
            <a:pPr marL="741600" lvl="1">
              <a:buSzPts val="2400"/>
            </a:pPr>
            <a:r>
              <a:rPr lang="en-US" kern="1200" dirty="0">
                <a:solidFill>
                  <a:srgbClr val="000000"/>
                </a:solidFill>
                <a:latin typeface="Arial" panose="020B0604020202020204" pitchFamily="34" charset="0"/>
              </a:rPr>
              <a:t>Hybrid app</a:t>
            </a:r>
          </a:p>
          <a:p>
            <a:pPr lvl="2">
              <a:buSzPts val="2400"/>
            </a:pPr>
            <a:r>
              <a:rPr lang="en-US" kern="1200" dirty="0">
                <a:solidFill>
                  <a:srgbClr val="000000"/>
                </a:solidFill>
                <a:latin typeface="Arial" panose="020B0604020202020204" pitchFamily="34" charset="0"/>
              </a:rPr>
              <a:t>Runs inside native container</a:t>
            </a:r>
          </a:p>
          <a:p>
            <a:pPr lvl="2">
              <a:buSzPts val="2400"/>
            </a:pPr>
            <a:r>
              <a:rPr lang="en-US" kern="1200" dirty="0">
                <a:solidFill>
                  <a:srgbClr val="000000"/>
                </a:solidFill>
                <a:latin typeface="Arial" panose="020B0604020202020204" pitchFamily="34" charset="0"/>
              </a:rPr>
              <a:t>App distribution</a:t>
            </a:r>
          </a:p>
          <a:p>
            <a:pPr lvl="2">
              <a:buSzPts val="2400"/>
            </a:pPr>
            <a:r>
              <a:rPr lang="en-US" kern="1200" dirty="0">
                <a:solidFill>
                  <a:srgbClr val="000000"/>
                </a:solidFill>
                <a:latin typeface="Arial" panose="020B0604020202020204" pitchFamily="34" charset="0"/>
              </a:rPr>
              <a:t>Based on H</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L5, 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a:t>
            </a:r>
            <a:r>
              <a:rPr lang="en-US" sz="100" kern="1200" dirty="0">
                <a:solidFill>
                  <a:srgbClr val="000000"/>
                </a:solidFill>
                <a:latin typeface="Arial" panose="020B0604020202020204" pitchFamily="34" charset="0"/>
              </a:rPr>
              <a:t> </a:t>
            </a:r>
            <a:r>
              <a:rPr lang="en-US" kern="1200" dirty="0" err="1">
                <a:solidFill>
                  <a:srgbClr val="000000"/>
                </a:solidFill>
                <a:latin typeface="Arial" panose="020B0604020202020204" pitchFamily="34" charset="0"/>
              </a:rPr>
              <a:t>S</a:t>
            </a:r>
            <a:r>
              <a:rPr lang="en-US" kern="1200" dirty="0">
                <a:solidFill>
                  <a:srgbClr val="000000"/>
                </a:solidFill>
                <a:latin typeface="Arial" panose="020B0604020202020204" pitchFamily="34" charset="0"/>
              </a:rPr>
              <a:t>, JavaScript</a:t>
            </a:r>
          </a:p>
        </p:txBody>
      </p:sp>
    </p:spTree>
    <p:extLst>
      <p:ext uri="{BB962C8B-B14F-4D97-AF65-F5344CB8AC3E}">
        <p14:creationId xmlns:p14="http://schemas.microsoft.com/office/powerpoint/2010/main" xmlns="" val="2763896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00301" cy="1097279"/>
          </a:xfrm>
        </p:spPr>
        <p:txBody>
          <a:bodyPr/>
          <a:lstStyle/>
          <a:p>
            <a:r>
              <a:rPr lang="en-IN" sz="3200" kern="1200" dirty="0">
                <a:cs typeface="Times New Roman" panose="02020603050405020304" pitchFamily="18" charset="0"/>
              </a:rPr>
              <a:t>Planning and Building a Mobile Presence</a:t>
            </a:r>
            <a:endParaRPr lang="en-IN" sz="3200" dirty="0"/>
          </a:p>
        </p:txBody>
      </p:sp>
      <p:sp>
        <p:nvSpPr>
          <p:cNvPr id="3" name="Content Placeholder 2"/>
          <p:cNvSpPr>
            <a:spLocks noGrp="1"/>
          </p:cNvSpPr>
          <p:nvPr>
            <p:ph sz="quarter" idx="13"/>
          </p:nvPr>
        </p:nvSpPr>
        <p:spPr>
          <a:xfrm>
            <a:off x="457200" y="1554920"/>
            <a:ext cx="8232775" cy="3576477"/>
          </a:xfrm>
        </p:spPr>
        <p:txBody>
          <a:bodyPr/>
          <a:lstStyle/>
          <a:p>
            <a:pPr lvl="0" indent="-256032">
              <a:buSzPts val="2400"/>
            </a:pPr>
            <a:r>
              <a:rPr lang="en-US" kern="1200" dirty="0">
                <a:solidFill>
                  <a:srgbClr val="000000"/>
                </a:solidFill>
                <a:latin typeface="Arial" panose="020B0604020202020204" pitchFamily="34" charset="0"/>
              </a:rPr>
              <a:t>Identify business objectives, system functionality, and information requirements</a:t>
            </a:r>
          </a:p>
          <a:p>
            <a:pPr lvl="0" indent="-256032">
              <a:buSzPts val="2400"/>
            </a:pPr>
            <a:r>
              <a:rPr lang="en-US" kern="1200" dirty="0">
                <a:solidFill>
                  <a:srgbClr val="000000"/>
                </a:solidFill>
                <a:latin typeface="Arial" panose="020B0604020202020204" pitchFamily="34" charset="0"/>
              </a:rPr>
              <a:t>Choice:</a:t>
            </a:r>
          </a:p>
          <a:p>
            <a:pPr marL="741600" lvl="1">
              <a:buSzPts val="2400"/>
            </a:pPr>
            <a:r>
              <a:rPr lang="en-US" kern="1200" dirty="0">
                <a:solidFill>
                  <a:srgbClr val="000000"/>
                </a:solidFill>
                <a:latin typeface="Arial" panose="020B0604020202020204" pitchFamily="34" charset="0"/>
              </a:rPr>
              <a:t>Mobile website or mobile Web app</a:t>
            </a:r>
          </a:p>
          <a:p>
            <a:pPr lvl="2">
              <a:buSzPts val="2400"/>
            </a:pPr>
            <a:r>
              <a:rPr lang="en-US" kern="1200" dirty="0">
                <a:solidFill>
                  <a:srgbClr val="000000"/>
                </a:solidFill>
                <a:latin typeface="Arial" panose="020B0604020202020204" pitchFamily="34" charset="0"/>
              </a:rPr>
              <a:t>Less expensive</a:t>
            </a:r>
          </a:p>
          <a:p>
            <a:pPr marL="741600" lvl="1">
              <a:buSzPts val="2400"/>
            </a:pPr>
            <a:r>
              <a:rPr lang="en-US" kern="1200" dirty="0">
                <a:solidFill>
                  <a:srgbClr val="000000"/>
                </a:solidFill>
                <a:latin typeface="Arial" panose="020B0604020202020204" pitchFamily="34" charset="0"/>
              </a:rPr>
              <a:t>Native app</a:t>
            </a:r>
          </a:p>
          <a:p>
            <a:pPr lvl="2">
              <a:buSzPts val="2400"/>
            </a:pPr>
            <a:r>
              <a:rPr lang="en-US" kern="1200" dirty="0">
                <a:solidFill>
                  <a:srgbClr val="000000"/>
                </a:solidFill>
                <a:latin typeface="Arial" panose="020B0604020202020204" pitchFamily="34" charset="0"/>
              </a:rPr>
              <a:t>Can use device hardware, available offline</a:t>
            </a:r>
          </a:p>
        </p:txBody>
      </p:sp>
    </p:spTree>
    <p:extLst>
      <p:ext uri="{BB962C8B-B14F-4D97-AF65-F5344CB8AC3E}">
        <p14:creationId xmlns:p14="http://schemas.microsoft.com/office/powerpoint/2010/main" xmlns="" val="2297428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15371"/>
            <a:ext cx="8535971" cy="1097279"/>
          </a:xfrm>
        </p:spPr>
        <p:txBody>
          <a:bodyPr/>
          <a:lstStyle/>
          <a:p>
            <a:r>
              <a:rPr lang="en-US" sz="2800" kern="1200" dirty="0">
                <a:cs typeface="Times New Roman" panose="02020603050405020304" pitchFamily="18" charset="0"/>
              </a:rPr>
              <a:t>Table 4.13 Unique Features That Must Be Taken Into Account When Designing a Mobile Presence</a:t>
            </a:r>
            <a:endParaRPr lang="en-IN" sz="2800"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xmlns="" val="2935346897"/>
              </p:ext>
            </p:extLst>
          </p:nvPr>
        </p:nvGraphicFramePr>
        <p:xfrm>
          <a:off x="457200" y="1554162"/>
          <a:ext cx="8232776" cy="3540351"/>
        </p:xfrm>
        <a:graphic>
          <a:graphicData uri="http://schemas.openxmlformats.org/drawingml/2006/table">
            <a:tbl>
              <a:tblPr firstRow="1" bandRow="1">
                <a:tableStyleId>{2D5ABB26-0587-4C30-8999-92F81FD0307C}</a:tableStyleId>
              </a:tblPr>
              <a:tblGrid>
                <a:gridCol w="1787236">
                  <a:extLst>
                    <a:ext uri="{9D8B030D-6E8A-4147-A177-3AD203B41FA5}">
                      <a16:colId xmlns:a16="http://schemas.microsoft.com/office/drawing/2014/main" xmlns="" val="3532968178"/>
                    </a:ext>
                  </a:extLst>
                </a:gridCol>
                <a:gridCol w="6445540">
                  <a:extLst>
                    <a:ext uri="{9D8B030D-6E8A-4147-A177-3AD203B41FA5}">
                      <a16:colId xmlns:a16="http://schemas.microsoft.com/office/drawing/2014/main" xmlns="" val="1321392279"/>
                    </a:ext>
                  </a:extLst>
                </a:gridCol>
              </a:tblGrid>
              <a:tr h="413513">
                <a:tc>
                  <a:txBody>
                    <a:bodyPr/>
                    <a:lstStyle/>
                    <a:p>
                      <a:r>
                        <a:rPr lang="en-US" sz="1600" b="1" dirty="0">
                          <a:solidFill>
                            <a:schemeClr val="tx1"/>
                          </a:solidFill>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rPr>
                        <a:t>Implications</a:t>
                      </a:r>
                      <a:r>
                        <a:rPr lang="en-US" sz="1600" b="1" baseline="0" dirty="0">
                          <a:solidFill>
                            <a:schemeClr val="tx1"/>
                          </a:solidFill>
                        </a:rPr>
                        <a:t> For Mobile Platform</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08078819"/>
                  </a:ext>
                </a:extLst>
              </a:tr>
              <a:tr h="645760">
                <a:tc>
                  <a:txBody>
                    <a:bodyPr/>
                    <a:lstStyle/>
                    <a:p>
                      <a:r>
                        <a:rPr lang="en-US" sz="1600" dirty="0">
                          <a:solidFill>
                            <a:schemeClr val="tx1"/>
                          </a:solidFill>
                        </a:rPr>
                        <a:t>Hardware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Mobile hardware is smaller, and there are more resource</a:t>
                      </a:r>
                    </a:p>
                    <a:p>
                      <a:r>
                        <a:rPr lang="en-US" sz="1600" b="0" i="0" u="none" strike="noStrike" kern="1200" baseline="0" dirty="0">
                          <a:solidFill>
                            <a:schemeClr val="tx1"/>
                          </a:solidFill>
                          <a:latin typeface="+mn-lt"/>
                          <a:ea typeface="+mn-ea"/>
                          <a:cs typeface="+mn-cs"/>
                        </a:rPr>
                        <a:t>constraints in data storage and processing power.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19951639"/>
                  </a:ext>
                </a:extLst>
              </a:tr>
              <a:tr h="645760">
                <a:tc>
                  <a:txBody>
                    <a:bodyPr/>
                    <a:lstStyle/>
                    <a:p>
                      <a:r>
                        <a:rPr lang="en-US" sz="1600" b="0" i="0" u="none" strike="noStrike" kern="1200" baseline="0" dirty="0">
                          <a:solidFill>
                            <a:schemeClr val="tx1"/>
                          </a:solidFill>
                          <a:latin typeface="+mn-lt"/>
                          <a:ea typeface="+mn-ea"/>
                          <a:cs typeface="+mn-cs"/>
                        </a:rPr>
                        <a:t>Connectivity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The mobile platform is constrained by slower connection</a:t>
                      </a:r>
                    </a:p>
                    <a:p>
                      <a:r>
                        <a:rPr lang="en-US" sz="1600" b="0" i="0" u="none" strike="noStrike" kern="1200" baseline="0" dirty="0">
                          <a:solidFill>
                            <a:schemeClr val="tx1"/>
                          </a:solidFill>
                          <a:latin typeface="+mn-lt"/>
                          <a:ea typeface="+mn-ea"/>
                          <a:cs typeface="+mn-cs"/>
                        </a:rPr>
                        <a:t>speeds than desktop websites.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7239730"/>
                  </a:ext>
                </a:extLst>
              </a:tr>
              <a:tr h="645760">
                <a:tc>
                  <a:txBody>
                    <a:bodyPr/>
                    <a:lstStyle/>
                    <a:p>
                      <a:r>
                        <a:rPr lang="en-US" sz="1600" b="0" i="0" u="none" strike="noStrike" kern="1200" baseline="0" dirty="0">
                          <a:solidFill>
                            <a:schemeClr val="tx1"/>
                          </a:solidFill>
                          <a:latin typeface="+mn-lt"/>
                          <a:ea typeface="+mn-ea"/>
                          <a:cs typeface="+mn-cs"/>
                        </a:rPr>
                        <a:t>Displays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Mobile displays are much smaller and require simplification. Some screens are not good in sunlight.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1879372"/>
                  </a:ext>
                </a:extLst>
              </a:tr>
              <a:tr h="1189558">
                <a:tc>
                  <a:txBody>
                    <a:bodyPr/>
                    <a:lstStyle/>
                    <a:p>
                      <a:r>
                        <a:rPr lang="en-US" sz="1600" b="0" i="0" u="none" strike="noStrike" kern="1200" baseline="0" dirty="0">
                          <a:solidFill>
                            <a:schemeClr val="tx1"/>
                          </a:solidFill>
                          <a:latin typeface="+mn-lt"/>
                          <a:ea typeface="+mn-ea"/>
                          <a:cs typeface="+mn-cs"/>
                        </a:rPr>
                        <a:t>Interface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Touch-screen technology introduces new interaction</a:t>
                      </a:r>
                    </a:p>
                    <a:p>
                      <a:r>
                        <a:rPr lang="en-US" sz="1600" b="0" i="0" u="none" strike="noStrike" kern="1200" baseline="0" dirty="0">
                          <a:solidFill>
                            <a:schemeClr val="tx1"/>
                          </a:solidFill>
                          <a:latin typeface="+mn-lt"/>
                          <a:ea typeface="+mn-ea"/>
                          <a:cs typeface="+mn-cs"/>
                        </a:rPr>
                        <a:t>routines different from the traditional mouse and keyboard.</a:t>
                      </a:r>
                    </a:p>
                    <a:p>
                      <a:r>
                        <a:rPr lang="en-US" sz="1600" b="0" i="0" u="none" strike="noStrike" kern="1200" baseline="0" dirty="0">
                          <a:solidFill>
                            <a:schemeClr val="tx1"/>
                          </a:solidFill>
                          <a:latin typeface="+mn-lt"/>
                          <a:ea typeface="+mn-ea"/>
                          <a:cs typeface="+mn-cs"/>
                        </a:rPr>
                        <a:t>The mobile platform is not a good data entry tool but can</a:t>
                      </a:r>
                    </a:p>
                    <a:p>
                      <a:r>
                        <a:rPr lang="en-US" sz="1600" b="0" i="0" u="none" strike="noStrike" kern="1200" baseline="0" dirty="0">
                          <a:solidFill>
                            <a:schemeClr val="tx1"/>
                          </a:solidFill>
                          <a:latin typeface="+mn-lt"/>
                          <a:ea typeface="+mn-ea"/>
                          <a:cs typeface="+mn-cs"/>
                        </a:rPr>
                        <a:t>be a good navigational tool.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67146452"/>
                  </a:ext>
                </a:extLst>
              </a:tr>
            </a:tbl>
          </a:graphicData>
        </a:graphic>
      </p:graphicFrame>
    </p:spTree>
    <p:extLst>
      <p:ext uri="{BB962C8B-B14F-4D97-AF65-F5344CB8AC3E}">
        <p14:creationId xmlns:p14="http://schemas.microsoft.com/office/powerpoint/2010/main" xmlns="" val="1651138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Mobile Presence Design Considerations</a:t>
            </a:r>
            <a:endParaRPr lang="en-IN" sz="3200" dirty="0"/>
          </a:p>
        </p:txBody>
      </p:sp>
      <p:sp>
        <p:nvSpPr>
          <p:cNvPr id="3" name="Content Placeholder 2"/>
          <p:cNvSpPr>
            <a:spLocks noGrp="1"/>
          </p:cNvSpPr>
          <p:nvPr>
            <p:ph sz="quarter" idx="13"/>
          </p:nvPr>
        </p:nvSpPr>
        <p:spPr>
          <a:xfrm>
            <a:off x="457200" y="1554919"/>
            <a:ext cx="8232775" cy="4762753"/>
          </a:xfrm>
        </p:spPr>
        <p:txBody>
          <a:bodyPr/>
          <a:lstStyle/>
          <a:p>
            <a:pPr lvl="0" indent="-256032"/>
            <a:r>
              <a:rPr lang="en-US" kern="1200" dirty="0">
                <a:solidFill>
                  <a:srgbClr val="000000"/>
                </a:solidFill>
                <a:latin typeface="Arial" panose="020B0604020202020204" pitchFamily="34" charset="0"/>
              </a:rPr>
              <a:t>Platform constraints</a:t>
            </a:r>
          </a:p>
          <a:p>
            <a:pPr marL="741600" lvl="1"/>
            <a:r>
              <a:rPr lang="en-US" kern="1200" dirty="0">
                <a:solidFill>
                  <a:srgbClr val="000000"/>
                </a:solidFill>
                <a:latin typeface="Arial" panose="020B0604020202020204" pitchFamily="34" charset="0"/>
              </a:rPr>
              <a:t>Graphics, file sizes</a:t>
            </a:r>
          </a:p>
          <a:p>
            <a:pPr lvl="0" indent="-256032"/>
            <a:r>
              <a:rPr lang="en-US" kern="1200" dirty="0">
                <a:solidFill>
                  <a:srgbClr val="000000"/>
                </a:solidFill>
                <a:latin typeface="Arial" panose="020B0604020202020204" pitchFamily="34" charset="0"/>
              </a:rPr>
              <a:t>Mobile first design</a:t>
            </a:r>
          </a:p>
          <a:p>
            <a:pPr marL="741600" lvl="1"/>
            <a:r>
              <a:rPr lang="en-US" kern="1200" dirty="0">
                <a:solidFill>
                  <a:srgbClr val="000000"/>
                </a:solidFill>
                <a:latin typeface="Arial" panose="020B0604020202020204" pitchFamily="34" charset="0"/>
              </a:rPr>
              <a:t>Desktop website design after mobile design</a:t>
            </a:r>
          </a:p>
          <a:p>
            <a:pPr lvl="0" indent="-256032"/>
            <a:r>
              <a:rPr lang="en-US" kern="1200" dirty="0">
                <a:solidFill>
                  <a:srgbClr val="000000"/>
                </a:solidFill>
                <a:latin typeface="Arial" panose="020B0604020202020204" pitchFamily="34" charset="0"/>
              </a:rPr>
              <a:t>Responsive web design (R</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W</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D)</a:t>
            </a:r>
          </a:p>
          <a:p>
            <a:pPr marL="741600" lvl="1"/>
            <a:r>
              <a:rPr lang="en-US" kern="1200" dirty="0">
                <a:solidFill>
                  <a:srgbClr val="000000"/>
                </a:solidFill>
                <a:latin typeface="Arial" panose="020B0604020202020204" pitchFamily="34" charset="0"/>
              </a:rPr>
              <a:t>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a:t>
            </a:r>
            <a:r>
              <a:rPr lang="en-US" sz="100" kern="1200" dirty="0">
                <a:solidFill>
                  <a:srgbClr val="000000"/>
                </a:solidFill>
                <a:latin typeface="Arial" panose="020B0604020202020204" pitchFamily="34" charset="0"/>
              </a:rPr>
              <a:t> </a:t>
            </a:r>
            <a:r>
              <a:rPr lang="en-US" kern="1200" dirty="0" err="1">
                <a:solidFill>
                  <a:srgbClr val="000000"/>
                </a:solidFill>
                <a:latin typeface="Arial" panose="020B0604020202020204" pitchFamily="34" charset="0"/>
              </a:rPr>
              <a:t>S</a:t>
            </a:r>
            <a:r>
              <a:rPr lang="en-US" kern="1200" dirty="0">
                <a:solidFill>
                  <a:srgbClr val="000000"/>
                </a:solidFill>
                <a:latin typeface="Arial" panose="020B0604020202020204" pitchFamily="34" charset="0"/>
              </a:rPr>
              <a:t> site adjusts layout of site according to device screen resolutions</a:t>
            </a:r>
          </a:p>
          <a:p>
            <a:pPr lvl="0" indent="-256032"/>
            <a:r>
              <a:rPr lang="en-US" kern="1200" dirty="0">
                <a:solidFill>
                  <a:srgbClr val="000000"/>
                </a:solidFill>
                <a:latin typeface="Arial" panose="020B0604020202020204" pitchFamily="34" charset="0"/>
              </a:rPr>
              <a:t>Adaptive web design (A</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W</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D)</a:t>
            </a:r>
          </a:p>
          <a:p>
            <a:pPr marL="741600" lvl="1"/>
            <a:r>
              <a:rPr lang="en-US" kern="1200" dirty="0">
                <a:solidFill>
                  <a:srgbClr val="000000"/>
                </a:solidFill>
                <a:latin typeface="Arial" panose="020B0604020202020204" pitchFamily="34" charset="0"/>
              </a:rPr>
              <a:t>Server delivers different templates or versions of site optimized for device</a:t>
            </a:r>
          </a:p>
        </p:txBody>
      </p:sp>
    </p:spTree>
    <p:extLst>
      <p:ext uri="{BB962C8B-B14F-4D97-AF65-F5344CB8AC3E}">
        <p14:creationId xmlns:p14="http://schemas.microsoft.com/office/powerpoint/2010/main" xmlns="" val="421698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Cross-Platform Mobile App Development Tools</a:t>
            </a:r>
            <a:endParaRPr lang="en-IN" sz="3200" dirty="0"/>
          </a:p>
        </p:txBody>
      </p:sp>
      <p:sp>
        <p:nvSpPr>
          <p:cNvPr id="3" name="Content Placeholder 2"/>
          <p:cNvSpPr>
            <a:spLocks noGrp="1"/>
          </p:cNvSpPr>
          <p:nvPr>
            <p:ph sz="quarter" idx="13"/>
          </p:nvPr>
        </p:nvSpPr>
        <p:spPr>
          <a:xfrm>
            <a:off x="457200" y="1554920"/>
            <a:ext cx="8232775" cy="4412247"/>
          </a:xfrm>
        </p:spPr>
        <p:txBody>
          <a:bodyPr/>
          <a:lstStyle/>
          <a:p>
            <a:pPr lvl="0" indent="-256032">
              <a:buSzPts val="2400"/>
            </a:pPr>
            <a:r>
              <a:rPr lang="en-US" kern="1200" dirty="0">
                <a:solidFill>
                  <a:srgbClr val="000000"/>
                </a:solidFill>
                <a:latin typeface="Arial" panose="020B0604020202020204" pitchFamily="34" charset="0"/>
              </a:rPr>
              <a:t>Objective C, Java</a:t>
            </a:r>
          </a:p>
          <a:p>
            <a:pPr lvl="0" indent="-256032">
              <a:buSzPts val="2400"/>
            </a:pPr>
            <a:r>
              <a:rPr lang="en-US" kern="1200" dirty="0">
                <a:solidFill>
                  <a:srgbClr val="000000"/>
                </a:solidFill>
                <a:latin typeface="Arial" panose="020B0604020202020204" pitchFamily="34" charset="0"/>
              </a:rPr>
              <a:t>Low cost, open-source alternatives</a:t>
            </a:r>
          </a:p>
          <a:p>
            <a:pPr marL="741600" lvl="1">
              <a:buSzPts val="2400"/>
            </a:pPr>
            <a:r>
              <a:rPr lang="en-US" kern="1200" dirty="0">
                <a:solidFill>
                  <a:srgbClr val="000000"/>
                </a:solidFill>
                <a:latin typeface="Arial" panose="020B0604020202020204" pitchFamily="34" charset="0"/>
              </a:rPr>
              <a:t>Flutter</a:t>
            </a:r>
          </a:p>
          <a:p>
            <a:pPr marL="741600" lvl="1">
              <a:buSzPts val="2400"/>
            </a:pPr>
            <a:r>
              <a:rPr lang="en-US" kern="1200" dirty="0">
                <a:solidFill>
                  <a:srgbClr val="000000"/>
                </a:solidFill>
                <a:latin typeface="Arial" panose="020B0604020202020204" pitchFamily="34" charset="0"/>
              </a:rPr>
              <a:t>React Native</a:t>
            </a:r>
          </a:p>
          <a:p>
            <a:pPr marL="741600" lvl="1">
              <a:buSzPts val="2400"/>
            </a:pPr>
            <a:r>
              <a:rPr lang="en-US" kern="1200" dirty="0">
                <a:solidFill>
                  <a:srgbClr val="000000"/>
                </a:solidFill>
                <a:latin typeface="Arial" panose="020B0604020202020204" pitchFamily="34" charset="0"/>
              </a:rPr>
              <a:t>Appery.io</a:t>
            </a:r>
          </a:p>
          <a:p>
            <a:pPr marL="741600" lvl="1">
              <a:buSzPts val="2400"/>
            </a:pPr>
            <a:r>
              <a:rPr lang="en-US" kern="1200" dirty="0" err="1">
                <a:solidFill>
                  <a:srgbClr val="000000"/>
                </a:solidFill>
                <a:latin typeface="Arial" panose="020B0604020202020204" pitchFamily="34" charset="0"/>
              </a:rPr>
              <a:t>Codiqa</a:t>
            </a:r>
            <a:endParaRPr lang="en-US" kern="1200" dirty="0">
              <a:solidFill>
                <a:srgbClr val="000000"/>
              </a:solidFill>
              <a:latin typeface="Arial" panose="020B0604020202020204" pitchFamily="34" charset="0"/>
            </a:endParaRPr>
          </a:p>
          <a:p>
            <a:pPr marL="741600" lvl="1">
              <a:buSzPts val="2400"/>
            </a:pPr>
            <a:r>
              <a:rPr lang="en-US" dirty="0" err="1"/>
              <a:t>Swiftic</a:t>
            </a:r>
            <a:endParaRPr lang="en-US" kern="1200" dirty="0">
              <a:solidFill>
                <a:srgbClr val="000000"/>
              </a:solidFill>
              <a:latin typeface="Arial" panose="020B0604020202020204" pitchFamily="34" charset="0"/>
            </a:endParaRPr>
          </a:p>
          <a:p>
            <a:pPr marL="741600" lvl="1">
              <a:buSzPts val="2400"/>
            </a:pPr>
            <a:r>
              <a:rPr lang="en-US" kern="1200" dirty="0" err="1">
                <a:solidFill>
                  <a:srgbClr val="000000"/>
                </a:solidFill>
                <a:latin typeface="Arial" panose="020B0604020202020204" pitchFamily="34" charset="0"/>
              </a:rPr>
              <a:t>PhoneGap</a:t>
            </a:r>
            <a:endParaRPr lang="en-US" kern="1200" dirty="0">
              <a:solidFill>
                <a:srgbClr val="000000"/>
              </a:solidFill>
              <a:latin typeface="Arial" panose="020B0604020202020204" pitchFamily="34" charset="0"/>
            </a:endParaRPr>
          </a:p>
          <a:p>
            <a:pPr marL="741600" lvl="1">
              <a:buSzPts val="2400"/>
            </a:pPr>
            <a:r>
              <a:rPr lang="en-US" dirty="0" err="1"/>
              <a:t>Axway</a:t>
            </a:r>
            <a:r>
              <a:rPr lang="en-US" dirty="0"/>
              <a:t> </a:t>
            </a:r>
            <a:r>
              <a:rPr lang="en-US" kern="1200" dirty="0" err="1">
                <a:solidFill>
                  <a:srgbClr val="000000"/>
                </a:solidFill>
                <a:latin typeface="Arial" panose="020B0604020202020204" pitchFamily="34" charset="0"/>
              </a:rPr>
              <a:t>Appcelerator</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4179508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Mobile Presence: Performance and Cost Considerations</a:t>
            </a:r>
            <a:endParaRPr lang="en-IN" sz="3200" dirty="0"/>
          </a:p>
        </p:txBody>
      </p:sp>
      <p:sp>
        <p:nvSpPr>
          <p:cNvPr id="3" name="Content Placeholder 2"/>
          <p:cNvSpPr>
            <a:spLocks noGrp="1"/>
          </p:cNvSpPr>
          <p:nvPr>
            <p:ph sz="quarter" idx="13"/>
          </p:nvPr>
        </p:nvSpPr>
        <p:spPr/>
        <p:txBody>
          <a:bodyPr/>
          <a:lstStyle/>
          <a:p>
            <a:pPr lvl="0" indent="-256032">
              <a:buSzPts val="2400"/>
            </a:pPr>
            <a:r>
              <a:rPr lang="en-US" kern="1200" dirty="0">
                <a:solidFill>
                  <a:srgbClr val="000000"/>
                </a:solidFill>
                <a:latin typeface="Arial" panose="020B0604020202020204" pitchFamily="34" charset="0"/>
              </a:rPr>
              <a:t>Mobile first design</a:t>
            </a:r>
          </a:p>
          <a:p>
            <a:pPr marL="741600" lvl="1">
              <a:buSzPts val="2400"/>
            </a:pPr>
            <a:r>
              <a:rPr lang="en-US" kern="1200" dirty="0">
                <a:solidFill>
                  <a:srgbClr val="000000"/>
                </a:solidFill>
                <a:latin typeface="Arial" panose="020B0604020202020204" pitchFamily="34" charset="0"/>
              </a:rPr>
              <a:t>Most efficient</a:t>
            </a:r>
          </a:p>
          <a:p>
            <a:pPr lvl="0" indent="-256032">
              <a:buSzPts val="2400"/>
            </a:pPr>
            <a:r>
              <a:rPr lang="en-US" kern="1200" dirty="0">
                <a:solidFill>
                  <a:srgbClr val="000000"/>
                </a:solidFill>
                <a:latin typeface="Arial" panose="020B0604020202020204" pitchFamily="34" charset="0"/>
              </a:rPr>
              <a:t>Mobile website</a:t>
            </a:r>
          </a:p>
          <a:p>
            <a:pPr marL="741600" lvl="1">
              <a:buSzPts val="2400"/>
            </a:pPr>
            <a:r>
              <a:rPr lang="en-US" kern="1200" dirty="0">
                <a:solidFill>
                  <a:srgbClr val="000000"/>
                </a:solidFill>
                <a:latin typeface="Arial" panose="020B0604020202020204" pitchFamily="34" charset="0"/>
              </a:rPr>
              <a:t>Resizing existing website for mobile access is least expensive</a:t>
            </a:r>
          </a:p>
          <a:p>
            <a:pPr lvl="0" indent="-256032">
              <a:buSzPts val="2400"/>
            </a:pPr>
            <a:r>
              <a:rPr lang="en-US" kern="1200" dirty="0">
                <a:solidFill>
                  <a:srgbClr val="000000"/>
                </a:solidFill>
                <a:latin typeface="Arial" panose="020B0604020202020204" pitchFamily="34" charset="0"/>
              </a:rPr>
              <a:t>Mobile web app</a:t>
            </a:r>
          </a:p>
          <a:p>
            <a:pPr marL="741600" lvl="1">
              <a:buSzPts val="2400"/>
            </a:pPr>
            <a:r>
              <a:rPr lang="en-US" kern="1200" dirty="0">
                <a:solidFill>
                  <a:srgbClr val="000000"/>
                </a:solidFill>
                <a:latin typeface="Arial" panose="020B0604020202020204" pitchFamily="34" charset="0"/>
              </a:rPr>
              <a:t>Can utilize browser A</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I</a:t>
            </a:r>
          </a:p>
          <a:p>
            <a:pPr lvl="0" indent="-256032">
              <a:buSzPts val="2400"/>
            </a:pPr>
            <a:r>
              <a:rPr lang="en-US" kern="1200" dirty="0">
                <a:solidFill>
                  <a:srgbClr val="000000"/>
                </a:solidFill>
                <a:latin typeface="Arial" panose="020B0604020202020204" pitchFamily="34" charset="0"/>
              </a:rPr>
              <a:t>Native app</a:t>
            </a:r>
          </a:p>
          <a:p>
            <a:pPr marL="741600" lvl="1">
              <a:buSzPts val="2400"/>
            </a:pPr>
            <a:r>
              <a:rPr lang="en-US" kern="1200" dirty="0">
                <a:solidFill>
                  <a:srgbClr val="000000"/>
                </a:solidFill>
                <a:latin typeface="Arial" panose="020B0604020202020204" pitchFamily="34" charset="0"/>
              </a:rPr>
              <a:t>Most expensive; requires more programming</a:t>
            </a:r>
          </a:p>
        </p:txBody>
      </p:sp>
    </p:spTree>
    <p:extLst>
      <p:ext uri="{BB962C8B-B14F-4D97-AF65-F5344CB8AC3E}">
        <p14:creationId xmlns:p14="http://schemas.microsoft.com/office/powerpoint/2010/main" xmlns="" val="557821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000" kern="1200" dirty="0">
                <a:cs typeface="Times New Roman" panose="02020603050405020304" pitchFamily="18" charset="0"/>
              </a:rPr>
              <a:t>Insight on Technology: </a:t>
            </a:r>
            <a:r>
              <a:rPr lang="en-IN" sz="3000" kern="1200" dirty="0" err="1">
                <a:cs typeface="Times New Roman" panose="02020603050405020304" pitchFamily="18" charset="0"/>
              </a:rPr>
              <a:t>Duolingo’s</a:t>
            </a:r>
            <a:r>
              <a:rPr lang="en-IN" sz="3000" kern="1200" dirty="0">
                <a:cs typeface="Times New Roman" panose="02020603050405020304" pitchFamily="18" charset="0"/>
              </a:rPr>
              <a:t> Mobile App Powers Language Learning</a:t>
            </a:r>
            <a:endParaRPr lang="en-IN" sz="3000" dirty="0"/>
          </a:p>
        </p:txBody>
      </p:sp>
      <p:sp>
        <p:nvSpPr>
          <p:cNvPr id="3" name="Content Placeholder 2"/>
          <p:cNvSpPr>
            <a:spLocks noGrp="1"/>
          </p:cNvSpPr>
          <p:nvPr>
            <p:ph sz="quarter" idx="13"/>
          </p:nvPr>
        </p:nvSpPr>
        <p:spPr>
          <a:xfrm>
            <a:off x="457200" y="1554921"/>
            <a:ext cx="8232775" cy="2823442"/>
          </a:xfrm>
        </p:spPr>
        <p:txBody>
          <a:bodyPr/>
          <a:lstStyle/>
          <a:p>
            <a:pPr lvl="0" indent="-256032">
              <a:buSzPts val="2400"/>
            </a:pPr>
            <a:r>
              <a:rPr lang="en-US" kern="1200" dirty="0">
                <a:solidFill>
                  <a:srgbClr val="000000"/>
                </a:solidFill>
                <a:latin typeface="Arial" panose="020B0604020202020204" pitchFamily="34" charset="0"/>
              </a:rPr>
              <a:t>Class Discussion</a:t>
            </a:r>
          </a:p>
          <a:p>
            <a:pPr marL="741600" lvl="1">
              <a:buSzPts val="2400"/>
            </a:pPr>
            <a:r>
              <a:rPr lang="en-US" kern="1200" dirty="0">
                <a:solidFill>
                  <a:srgbClr val="000000"/>
                </a:solidFill>
                <a:latin typeface="Arial" panose="020B0604020202020204" pitchFamily="34" charset="0"/>
              </a:rPr>
              <a:t>Why do you think </a:t>
            </a:r>
            <a:r>
              <a:rPr lang="en-US" kern="1200" dirty="0" err="1">
                <a:solidFill>
                  <a:srgbClr val="000000"/>
                </a:solidFill>
                <a:latin typeface="Arial" panose="020B0604020202020204" pitchFamily="34" charset="0"/>
              </a:rPr>
              <a:t>Duolingo’s</a:t>
            </a:r>
            <a:r>
              <a:rPr lang="en-US" kern="1200" dirty="0">
                <a:solidFill>
                  <a:srgbClr val="000000"/>
                </a:solidFill>
                <a:latin typeface="Arial" panose="020B0604020202020204" pitchFamily="34" charset="0"/>
              </a:rPr>
              <a:t> mobile app has been such a major factor in its success?</a:t>
            </a:r>
          </a:p>
          <a:p>
            <a:pPr marL="741600" lvl="1">
              <a:buSzPts val="2400"/>
            </a:pPr>
            <a:r>
              <a:rPr lang="en-US" kern="1200" dirty="0">
                <a:solidFill>
                  <a:srgbClr val="000000"/>
                </a:solidFill>
                <a:latin typeface="Arial" panose="020B0604020202020204" pitchFamily="34" charset="0"/>
              </a:rPr>
              <a:t>What business model does </a:t>
            </a:r>
            <a:r>
              <a:rPr lang="en-US" kern="1200" dirty="0" err="1">
                <a:solidFill>
                  <a:srgbClr val="000000"/>
                </a:solidFill>
                <a:latin typeface="Arial" panose="020B0604020202020204" pitchFamily="34" charset="0"/>
              </a:rPr>
              <a:t>Duolingo</a:t>
            </a:r>
            <a:r>
              <a:rPr lang="en-US" kern="1200" dirty="0">
                <a:solidFill>
                  <a:srgbClr val="000000"/>
                </a:solidFill>
                <a:latin typeface="Arial" panose="020B0604020202020204" pitchFamily="34" charset="0"/>
              </a:rPr>
              <a:t> use?</a:t>
            </a:r>
          </a:p>
          <a:p>
            <a:pPr marL="741600" lvl="1">
              <a:buSzPts val="2400"/>
            </a:pPr>
            <a:r>
              <a:rPr lang="en-US" kern="1200" dirty="0">
                <a:solidFill>
                  <a:srgbClr val="000000"/>
                </a:solidFill>
                <a:latin typeface="Arial" panose="020B0604020202020204" pitchFamily="34" charset="0"/>
              </a:rPr>
              <a:t>Why is A/B testing an important part of </a:t>
            </a:r>
            <a:r>
              <a:rPr lang="en-US" kern="1200" dirty="0" err="1">
                <a:solidFill>
                  <a:srgbClr val="000000"/>
                </a:solidFill>
                <a:latin typeface="Arial" panose="020B0604020202020204" pitchFamily="34" charset="0"/>
              </a:rPr>
              <a:t>Duolingo’s</a:t>
            </a:r>
            <a:r>
              <a:rPr lang="en-US" kern="1200" dirty="0">
                <a:solidFill>
                  <a:srgbClr val="000000"/>
                </a:solidFill>
                <a:latin typeface="Arial" panose="020B0604020202020204" pitchFamily="34" charset="0"/>
              </a:rPr>
              <a:t> process?</a:t>
            </a:r>
          </a:p>
        </p:txBody>
      </p:sp>
    </p:spTree>
    <p:extLst>
      <p:ext uri="{BB962C8B-B14F-4D97-AF65-F5344CB8AC3E}">
        <p14:creationId xmlns:p14="http://schemas.microsoft.com/office/powerpoint/2010/main" xmlns="" val="3970261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Careers in </a:t>
            </a:r>
            <a:r>
              <a:rPr lang="pt-BR" kern="1200" dirty="0">
                <a:cs typeface="Times New Roman" panose="02020603050405020304" pitchFamily="18" charset="0"/>
              </a:rPr>
              <a:t>E-commerce</a:t>
            </a:r>
            <a:endParaRPr lang="en-IN" dirty="0"/>
          </a:p>
        </p:txBody>
      </p:sp>
      <p:sp>
        <p:nvSpPr>
          <p:cNvPr id="3" name="Content Placeholder 2"/>
          <p:cNvSpPr>
            <a:spLocks noGrp="1"/>
          </p:cNvSpPr>
          <p:nvPr>
            <p:ph sz="quarter" idx="13"/>
          </p:nvPr>
        </p:nvSpPr>
        <p:spPr>
          <a:xfrm>
            <a:off x="457200" y="1554920"/>
            <a:ext cx="8232775" cy="2724849"/>
          </a:xfrm>
        </p:spPr>
        <p:txBody>
          <a:bodyPr/>
          <a:lstStyle/>
          <a:p>
            <a:pPr lvl="0" indent="-256032">
              <a:buSzPts val="2400"/>
            </a:pPr>
            <a:r>
              <a:rPr lang="en-US" kern="1200" dirty="0">
                <a:solidFill>
                  <a:srgbClr val="000000"/>
                </a:solidFill>
                <a:latin typeface="Arial" panose="020B0604020202020204" pitchFamily="34" charset="0"/>
              </a:rPr>
              <a:t>Position: U</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X Designer</a:t>
            </a:r>
          </a:p>
          <a:p>
            <a:pPr lvl="0" indent="-256032">
              <a:buSzPts val="2400"/>
            </a:pPr>
            <a:r>
              <a:rPr lang="en-US" kern="1200" dirty="0">
                <a:solidFill>
                  <a:srgbClr val="000000"/>
                </a:solidFill>
                <a:latin typeface="Arial" panose="020B0604020202020204" pitchFamily="34" charset="0"/>
              </a:rPr>
              <a:t>Qualification/Skills</a:t>
            </a:r>
          </a:p>
          <a:p>
            <a:pPr lvl="0" indent="-256032">
              <a:buSzPts val="2400"/>
            </a:pPr>
            <a:r>
              <a:rPr lang="en-US" kern="1200" dirty="0">
                <a:solidFill>
                  <a:srgbClr val="000000"/>
                </a:solidFill>
                <a:latin typeface="Arial" panose="020B0604020202020204" pitchFamily="34" charset="0"/>
              </a:rPr>
              <a:t>Preparing for the Interview</a:t>
            </a:r>
          </a:p>
          <a:p>
            <a:pPr lvl="0" indent="-256032">
              <a:buSzPts val="2400"/>
            </a:pPr>
            <a:r>
              <a:rPr lang="en-US" kern="120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xmlns="" val="1081563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Imagine Your </a:t>
            </a:r>
            <a:r>
              <a:rPr lang="pt-BR" sz="3200" kern="1200" dirty="0">
                <a:cs typeface="Times New Roman" panose="02020603050405020304" pitchFamily="18" charset="0"/>
              </a:rPr>
              <a:t>E-commerce </a:t>
            </a:r>
            <a:r>
              <a:rPr lang="en-IN" sz="3200" kern="1200" dirty="0">
                <a:cs typeface="Times New Roman" panose="02020603050405020304" pitchFamily="18" charset="0"/>
              </a:rPr>
              <a:t>Presence </a:t>
            </a:r>
            <a:r>
              <a:rPr lang="en-IN" sz="2000" b="0" kern="1200" dirty="0">
                <a:cs typeface="Times New Roman" panose="02020603050405020304" pitchFamily="18" charset="0"/>
              </a:rPr>
              <a:t>(3 of 3)</a:t>
            </a:r>
            <a:endParaRPr lang="en-IN" sz="2000" dirty="0"/>
          </a:p>
        </p:txBody>
      </p:sp>
      <p:sp>
        <p:nvSpPr>
          <p:cNvPr id="3" name="Content Placeholder 2"/>
          <p:cNvSpPr>
            <a:spLocks noGrp="1"/>
          </p:cNvSpPr>
          <p:nvPr>
            <p:ph sz="quarter" idx="13"/>
          </p:nvPr>
        </p:nvSpPr>
        <p:spPr>
          <a:xfrm>
            <a:off x="457200" y="1554921"/>
            <a:ext cx="8232775" cy="4355686"/>
          </a:xfrm>
        </p:spPr>
        <p:txBody>
          <a:bodyPr/>
          <a:lstStyle/>
          <a:p>
            <a:pPr lvl="0" indent="-256032">
              <a:buSzPts val="2400"/>
            </a:pPr>
            <a:r>
              <a:rPr lang="en-US" kern="1200" dirty="0">
                <a:solidFill>
                  <a:srgbClr val="000000"/>
                </a:solidFill>
                <a:latin typeface="Arial" panose="020B0604020202020204" pitchFamily="34" charset="0"/>
              </a:rPr>
              <a:t>Where’s the content coming from?</a:t>
            </a:r>
          </a:p>
          <a:p>
            <a:pPr lvl="0" indent="-256032">
              <a:buSzPts val="2400"/>
            </a:pPr>
            <a:r>
              <a:rPr lang="en-US" altLang="en-US" kern="1200" dirty="0">
                <a:solidFill>
                  <a:srgbClr val="000000"/>
                </a:solidFill>
                <a:latin typeface="Arial" panose="020B0604020202020204" pitchFamily="34" charset="0"/>
              </a:rPr>
              <a:t>Know yourself-S</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W</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O</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T analysis</a:t>
            </a:r>
          </a:p>
          <a:p>
            <a:pPr lvl="0" indent="-256032">
              <a:buSzPts val="2400"/>
            </a:pPr>
            <a:r>
              <a:rPr lang="en-US" altLang="en-US" kern="1200" dirty="0">
                <a:solidFill>
                  <a:srgbClr val="000000"/>
                </a:solidFill>
                <a:latin typeface="Arial" panose="020B0604020202020204" pitchFamily="34" charset="0"/>
              </a:rPr>
              <a:t>Develop an e-commerce presence map</a:t>
            </a:r>
          </a:p>
          <a:p>
            <a:pPr lvl="0" indent="-256032">
              <a:buSzPts val="2400"/>
            </a:pPr>
            <a:r>
              <a:rPr lang="en-US" altLang="en-US" kern="1200" dirty="0">
                <a:solidFill>
                  <a:srgbClr val="000000"/>
                </a:solidFill>
                <a:latin typeface="Arial" panose="020B0604020202020204" pitchFamily="34" charset="0"/>
              </a:rPr>
              <a:t>Develop a timeline: Milestones</a:t>
            </a:r>
          </a:p>
          <a:p>
            <a:pPr lvl="0" indent="-256032">
              <a:buSzPts val="2400"/>
            </a:pPr>
            <a:r>
              <a:rPr lang="en-US" altLang="en-US" kern="1200" dirty="0">
                <a:solidFill>
                  <a:srgbClr val="000000"/>
                </a:solidFill>
                <a:latin typeface="Arial" panose="020B0604020202020204" pitchFamily="34" charset="0"/>
              </a:rPr>
              <a:t>How much will this cost?</a:t>
            </a:r>
          </a:p>
          <a:p>
            <a:pPr marL="741600" lvl="1">
              <a:buSzPts val="2400"/>
            </a:pPr>
            <a:r>
              <a:rPr lang="en-US" altLang="en-US" kern="1200" dirty="0">
                <a:solidFill>
                  <a:srgbClr val="000000"/>
                </a:solidFill>
                <a:latin typeface="Arial" panose="020B0604020202020204" pitchFamily="34" charset="0"/>
              </a:rPr>
              <a:t>Simple website: up to $5000</a:t>
            </a:r>
          </a:p>
          <a:p>
            <a:pPr marL="741600" lvl="1">
              <a:buSzPts val="2400"/>
            </a:pPr>
            <a:r>
              <a:rPr lang="en-US" altLang="en-US" kern="1200" dirty="0">
                <a:solidFill>
                  <a:srgbClr val="000000"/>
                </a:solidFill>
                <a:latin typeface="Arial" panose="020B0604020202020204" pitchFamily="34" charset="0"/>
              </a:rPr>
              <a:t>Small startup: $25,000 to $50,000</a:t>
            </a:r>
          </a:p>
          <a:p>
            <a:pPr marL="741600" lvl="1">
              <a:buSzPts val="2400"/>
            </a:pPr>
            <a:r>
              <a:rPr lang="en-US" altLang="en-US" kern="1200" dirty="0">
                <a:solidFill>
                  <a:srgbClr val="000000"/>
                </a:solidFill>
                <a:latin typeface="Arial" panose="020B0604020202020204" pitchFamily="34" charset="0"/>
              </a:rPr>
              <a:t>Large corporate website: $100,000+ to millions</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84916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Figure 4.1 S</a:t>
            </a:r>
            <a:r>
              <a:rPr lang="en-US" sz="100" kern="1200" dirty="0">
                <a:cs typeface="Times New Roman" panose="02020603050405020304" pitchFamily="18" charset="0"/>
              </a:rPr>
              <a:t> </a:t>
            </a:r>
            <a:r>
              <a:rPr lang="en-US" kern="1200" dirty="0">
                <a:cs typeface="Times New Roman" panose="02020603050405020304" pitchFamily="18" charset="0"/>
              </a:rPr>
              <a:t>W</a:t>
            </a:r>
            <a:r>
              <a:rPr lang="en-US" sz="100" kern="1200" dirty="0">
                <a:cs typeface="Times New Roman" panose="02020603050405020304" pitchFamily="18" charset="0"/>
              </a:rPr>
              <a:t> </a:t>
            </a:r>
            <a:r>
              <a:rPr lang="en-US" kern="1200" dirty="0">
                <a:cs typeface="Times New Roman" panose="02020603050405020304" pitchFamily="18" charset="0"/>
              </a:rPr>
              <a:t>O</a:t>
            </a:r>
            <a:r>
              <a:rPr lang="en-US" sz="100" kern="1200" dirty="0">
                <a:cs typeface="Times New Roman" panose="02020603050405020304" pitchFamily="18" charset="0"/>
              </a:rPr>
              <a:t> </a:t>
            </a:r>
            <a:r>
              <a:rPr lang="en-US" kern="1200" dirty="0">
                <a:cs typeface="Times New Roman" panose="02020603050405020304" pitchFamily="18" charset="0"/>
              </a:rPr>
              <a:t>T Analysis</a:t>
            </a:r>
            <a:endParaRPr lang="en-IN" dirty="0"/>
          </a:p>
        </p:txBody>
      </p:sp>
      <p:pic>
        <p:nvPicPr>
          <p:cNvPr id="7" name="Content Placeholder 6" descr="An example of a SWOT analysis describes various strengths, weaknesses, opportunities, and threats. For a full description, see Notes. Press F6."/>
          <p:cNvPicPr>
            <a:picLocks noGrp="1" noChangeAspect="1"/>
          </p:cNvPicPr>
          <p:nvPr>
            <p:ph sz="quarter" idx="13"/>
          </p:nvPr>
        </p:nvPicPr>
        <p:blipFill rotWithShape="1">
          <a:blip r:embed="rId3"/>
          <a:srcRect b="5003"/>
          <a:stretch/>
        </p:blipFill>
        <p:spPr>
          <a:xfrm>
            <a:off x="1648714" y="1573168"/>
            <a:ext cx="5846571" cy="4459497"/>
          </a:xfrm>
          <a:prstGeom prst="rect">
            <a:avLst/>
          </a:prstGeom>
        </p:spPr>
      </p:pic>
    </p:spTree>
    <p:extLst>
      <p:ext uri="{BB962C8B-B14F-4D97-AF65-F5344CB8AC3E}">
        <p14:creationId xmlns:p14="http://schemas.microsoft.com/office/powerpoint/2010/main" xmlns="" val="75179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cs typeface="Times New Roman" panose="02020603050405020304" pitchFamily="18" charset="0"/>
              </a:rPr>
              <a:t>Figure 4.2 </a:t>
            </a:r>
            <a:r>
              <a:rPr lang="pt-BR" sz="3400" kern="1200" dirty="0">
                <a:cs typeface="Times New Roman" panose="02020603050405020304" pitchFamily="18" charset="0"/>
              </a:rPr>
              <a:t>E-commerce </a:t>
            </a:r>
            <a:r>
              <a:rPr lang="en-US" sz="3400" kern="1200" dirty="0">
                <a:cs typeface="Times New Roman" panose="02020603050405020304" pitchFamily="18" charset="0"/>
              </a:rPr>
              <a:t>Presence Map</a:t>
            </a:r>
            <a:endParaRPr lang="en-IN" sz="3400" dirty="0"/>
          </a:p>
        </p:txBody>
      </p:sp>
      <p:pic>
        <p:nvPicPr>
          <p:cNvPr id="7" name="Content Placeholder 6" descr="A map depicts the different types of e commerce presence, the platforms on which each is used and related activities for each. For a full description, see Notes. Press F6."/>
          <p:cNvPicPr>
            <a:picLocks noGrp="1" noChangeAspect="1"/>
          </p:cNvPicPr>
          <p:nvPr>
            <p:ph sz="quarter" idx="13"/>
          </p:nvPr>
        </p:nvPicPr>
        <p:blipFill rotWithShape="1">
          <a:blip r:embed="rId3"/>
          <a:srcRect b="4859"/>
          <a:stretch/>
        </p:blipFill>
        <p:spPr>
          <a:xfrm>
            <a:off x="1926106" y="1572247"/>
            <a:ext cx="5291787" cy="4460418"/>
          </a:xfrm>
          <a:prstGeom prst="rect">
            <a:avLst/>
          </a:prstGeom>
        </p:spPr>
      </p:pic>
    </p:spTree>
    <p:extLst>
      <p:ext uri="{BB962C8B-B14F-4D97-AF65-F5344CB8AC3E}">
        <p14:creationId xmlns:p14="http://schemas.microsoft.com/office/powerpoint/2010/main" xmlns="" val="296770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IN" sz="3200" kern="1200" dirty="0">
                <a:cs typeface="Times New Roman" panose="02020603050405020304" pitchFamily="18" charset="0"/>
              </a:rPr>
              <a:t>Building an </a:t>
            </a:r>
            <a:r>
              <a:rPr lang="pt-BR" sz="3200" kern="1200" dirty="0">
                <a:cs typeface="Times New Roman" panose="02020603050405020304" pitchFamily="18" charset="0"/>
              </a:rPr>
              <a:t>E-commerce </a:t>
            </a:r>
            <a:r>
              <a:rPr lang="en-IN" sz="3200" kern="1200" dirty="0">
                <a:cs typeface="Times New Roman" panose="02020603050405020304" pitchFamily="18" charset="0"/>
              </a:rPr>
              <a:t>Site: A Systematic Approach</a:t>
            </a:r>
            <a:endParaRPr lang="en-IN" sz="3200" dirty="0"/>
          </a:p>
        </p:txBody>
      </p:sp>
      <p:sp>
        <p:nvSpPr>
          <p:cNvPr id="6" name="Content Placeholder 5"/>
          <p:cNvSpPr>
            <a:spLocks noGrp="1"/>
          </p:cNvSpPr>
          <p:nvPr>
            <p:ph sz="quarter" idx="15"/>
          </p:nvPr>
        </p:nvSpPr>
        <p:spPr>
          <a:xfrm>
            <a:off x="457200" y="1556328"/>
            <a:ext cx="5326083" cy="486228"/>
          </a:xfrm>
        </p:spPr>
        <p:txBody>
          <a:bodyPr/>
          <a:lstStyle/>
          <a:p>
            <a:r>
              <a:rPr lang="en-US" sz="2000" kern="1200" dirty="0">
                <a:solidFill>
                  <a:srgbClr val="000000"/>
                </a:solidFill>
                <a:latin typeface="Arial" panose="020B0604020202020204" pitchFamily="34" charset="0"/>
              </a:rPr>
              <a:t>Most important management challenges:</a:t>
            </a:r>
          </a:p>
        </p:txBody>
      </p:sp>
      <p:sp>
        <p:nvSpPr>
          <p:cNvPr id="4" name="Content Placeholder 3"/>
          <p:cNvSpPr>
            <a:spLocks noGrp="1"/>
          </p:cNvSpPr>
          <p:nvPr>
            <p:ph sz="quarter" idx="13"/>
          </p:nvPr>
        </p:nvSpPr>
        <p:spPr>
          <a:xfrm>
            <a:off x="468314" y="2125684"/>
            <a:ext cx="8218486" cy="1163781"/>
          </a:xfrm>
        </p:spPr>
        <p:txBody>
          <a:bodyPr/>
          <a:lstStyle/>
          <a:p>
            <a:pPr marL="741600" lvl="1" indent="-428400">
              <a:buFont typeface="+mj-lt"/>
              <a:buAutoNum type="arabicPeriod"/>
            </a:pPr>
            <a:r>
              <a:rPr lang="en-US" sz="2000" kern="1200" dirty="0">
                <a:solidFill>
                  <a:srgbClr val="000000"/>
                </a:solidFill>
                <a:latin typeface="Arial" panose="020B0604020202020204" pitchFamily="34" charset="0"/>
              </a:rPr>
              <a:t>Developing a clear understanding of business objectives</a:t>
            </a:r>
          </a:p>
          <a:p>
            <a:pPr marL="741600" lvl="1" indent="-428400">
              <a:buFont typeface="+mj-lt"/>
              <a:buAutoNum type="arabicPeriod"/>
            </a:pPr>
            <a:r>
              <a:rPr lang="en-US" sz="2000" kern="1200" dirty="0">
                <a:solidFill>
                  <a:srgbClr val="000000"/>
                </a:solidFill>
                <a:latin typeface="Arial" panose="020B0604020202020204" pitchFamily="34" charset="0"/>
              </a:rPr>
              <a:t>Knowing how to choose the right technology to achieve those objectives</a:t>
            </a:r>
          </a:p>
        </p:txBody>
      </p:sp>
      <p:sp>
        <p:nvSpPr>
          <p:cNvPr id="5" name="Content Placeholder 4"/>
          <p:cNvSpPr>
            <a:spLocks noGrp="1"/>
          </p:cNvSpPr>
          <p:nvPr>
            <p:ph sz="quarter" idx="14"/>
          </p:nvPr>
        </p:nvSpPr>
        <p:spPr>
          <a:xfrm>
            <a:off x="468314" y="3372592"/>
            <a:ext cx="8218486" cy="2801965"/>
          </a:xfrm>
        </p:spPr>
        <p:txBody>
          <a:bodyPr/>
          <a:lstStyle/>
          <a:p>
            <a:pPr lvl="0" indent="-256032"/>
            <a:r>
              <a:rPr lang="en-US" sz="2000" kern="1200" dirty="0">
                <a:solidFill>
                  <a:srgbClr val="000000"/>
                </a:solidFill>
                <a:latin typeface="Arial" panose="020B0604020202020204" pitchFamily="34" charset="0"/>
              </a:rPr>
              <a:t>Main factors to consider</a:t>
            </a:r>
          </a:p>
          <a:p>
            <a:pPr marL="741600" lvl="1"/>
            <a:r>
              <a:rPr lang="en-US" sz="2000" kern="1200" dirty="0">
                <a:solidFill>
                  <a:srgbClr val="000000"/>
                </a:solidFill>
                <a:latin typeface="Arial" panose="020B0604020202020204" pitchFamily="34" charset="0"/>
              </a:rPr>
              <a:t>Management</a:t>
            </a:r>
          </a:p>
          <a:p>
            <a:pPr marL="741600" lvl="1"/>
            <a:r>
              <a:rPr lang="en-US" sz="2000" kern="1200" dirty="0">
                <a:solidFill>
                  <a:srgbClr val="000000"/>
                </a:solidFill>
                <a:latin typeface="Arial" panose="020B0604020202020204" pitchFamily="34" charset="0"/>
              </a:rPr>
              <a:t>Hardware architecture</a:t>
            </a:r>
          </a:p>
          <a:p>
            <a:pPr marL="741600" lvl="1"/>
            <a:r>
              <a:rPr lang="en-US" sz="2000" kern="1200" dirty="0">
                <a:solidFill>
                  <a:srgbClr val="000000"/>
                </a:solidFill>
                <a:latin typeface="Arial" panose="020B0604020202020204" pitchFamily="34" charset="0"/>
              </a:rPr>
              <a:t>Software</a:t>
            </a:r>
          </a:p>
          <a:p>
            <a:pPr marL="741600" lvl="1"/>
            <a:r>
              <a:rPr lang="en-US" sz="2000" kern="1200" dirty="0">
                <a:solidFill>
                  <a:srgbClr val="000000"/>
                </a:solidFill>
                <a:latin typeface="Arial" panose="020B0604020202020204" pitchFamily="34" charset="0"/>
              </a:rPr>
              <a:t>Design</a:t>
            </a:r>
          </a:p>
          <a:p>
            <a:pPr marL="741600" lvl="1"/>
            <a:r>
              <a:rPr lang="en-US" sz="2000" kern="1200" dirty="0">
                <a:solidFill>
                  <a:srgbClr val="000000"/>
                </a:solidFill>
                <a:latin typeface="Arial" panose="020B0604020202020204" pitchFamily="34" charset="0"/>
              </a:rPr>
              <a:t>Telecommunications</a:t>
            </a:r>
          </a:p>
          <a:p>
            <a:pPr marL="741600" lvl="1"/>
            <a:r>
              <a:rPr lang="en-US" sz="2000" kern="1200" dirty="0">
                <a:solidFill>
                  <a:srgbClr val="000000"/>
                </a:solidFill>
                <a:latin typeface="Arial" panose="020B0604020202020204" pitchFamily="34" charset="0"/>
              </a:rPr>
              <a:t>Human resources</a:t>
            </a:r>
          </a:p>
        </p:txBody>
      </p:sp>
    </p:spTree>
    <p:extLst>
      <p:ext uri="{BB962C8B-B14F-4D97-AF65-F5344CB8AC3E}">
        <p14:creationId xmlns:p14="http://schemas.microsoft.com/office/powerpoint/2010/main" xmlns="" val="3009487840"/>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146280</TotalTime>
  <Words>4425</Words>
  <Application>Microsoft Office PowerPoint</Application>
  <PresentationFormat>عرض على الشاشة (3:4)‏</PresentationFormat>
  <Paragraphs>512</Paragraphs>
  <Slides>58</Slides>
  <Notes>11</Notes>
  <HiddenSlides>0</HiddenSlides>
  <MMClips>0</MMClips>
  <ScaleCrop>false</ScaleCrop>
  <HeadingPairs>
    <vt:vector size="6" baseType="variant">
      <vt:variant>
        <vt:lpstr>الخطوط المستخدمة</vt:lpstr>
      </vt:variant>
      <vt:variant>
        <vt:i4>5</vt:i4>
      </vt:variant>
      <vt:variant>
        <vt:lpstr>سمة</vt:lpstr>
      </vt:variant>
      <vt:variant>
        <vt:i4>2</vt:i4>
      </vt:variant>
      <vt:variant>
        <vt:lpstr>عناوين الشرائح</vt:lpstr>
      </vt:variant>
      <vt:variant>
        <vt:i4>58</vt:i4>
      </vt:variant>
    </vt:vector>
  </HeadingPairs>
  <TitlesOfParts>
    <vt:vector size="65" baseType="lpstr">
      <vt:lpstr>Arial</vt:lpstr>
      <vt:lpstr>Times New Roman</vt:lpstr>
      <vt:lpstr>Verdana</vt:lpstr>
      <vt:lpstr>Noto Sans Symbols</vt:lpstr>
      <vt:lpstr>Calibri</vt:lpstr>
      <vt:lpstr>USHE</vt:lpstr>
      <vt:lpstr>USHE_slide options</vt:lpstr>
      <vt:lpstr>E-commerce 2021: Business. Technology. Society.</vt:lpstr>
      <vt:lpstr>Learning Objectives</vt:lpstr>
      <vt:lpstr>Walmart Website Redesign: Going Upscale in Its Fight to Compete With Amazon</vt:lpstr>
      <vt:lpstr>Imagine Your E-commerce Presence (1 of 3)</vt:lpstr>
      <vt:lpstr>Imagine Your E-commerce Presence (2 of 3)</vt:lpstr>
      <vt:lpstr>Imagine Your E-commerce Presence (3 of 3)</vt:lpstr>
      <vt:lpstr>Figure 4.1 S W O T Analysis</vt:lpstr>
      <vt:lpstr>Figure 4.2 E-commerce Presence Map</vt:lpstr>
      <vt:lpstr>Building an E-commerce Site: A Systematic Approach</vt:lpstr>
      <vt:lpstr>Planning: The Systems Development Life Cycle</vt:lpstr>
      <vt:lpstr>Figure 4.5 Systems Development Life Cycle</vt:lpstr>
      <vt:lpstr>System Analysis/Planning</vt:lpstr>
      <vt:lpstr>Table 4.2 System Analysis, Business Objectives, System Functionalities, and Information Requirements for a Typical E-commerce Site (1 of 2)</vt:lpstr>
      <vt:lpstr>Table 4.2 System Analysis, Business Objectives, System Functionalities, and Information Requirements for a Typical E-commerce Site (2 of 2)</vt:lpstr>
      <vt:lpstr>Systems Design: Hardware and Software Platforms</vt:lpstr>
      <vt:lpstr>Figure 4.6 A Logical and Physical Design for a Simple Website</vt:lpstr>
      <vt:lpstr>Building the System: In-House Versus Outsourcing</vt:lpstr>
      <vt:lpstr>Figure 4.7 Choices in Building and Hosting</vt:lpstr>
      <vt:lpstr>الشريحة 19</vt:lpstr>
      <vt:lpstr>الشريحة 20</vt:lpstr>
      <vt:lpstr>Insight on Business: Weebly Makes Creating Websites Easy</vt:lpstr>
      <vt:lpstr>Testing the System</vt:lpstr>
      <vt:lpstr>Implementation, Maintenance, and Optimization</vt:lpstr>
      <vt:lpstr>Figure 4.10 Factors in Website Optimization</vt:lpstr>
      <vt:lpstr>Alternative Web Development Methodologies</vt:lpstr>
      <vt:lpstr>Simple versus Multi-Tiered Website Architecture</vt:lpstr>
      <vt:lpstr>Figure 4.11 Two-Tier and Multi-tier E-commerce Site Architectures</vt:lpstr>
      <vt:lpstr>Web Server Software</vt:lpstr>
      <vt:lpstr>Table 4.4 Basic Functionality Provided by Web Servers</vt:lpstr>
      <vt:lpstr>Site Management Tools</vt:lpstr>
      <vt:lpstr>Dynamic Page Generation Tools</vt:lpstr>
      <vt:lpstr>Application Servers</vt:lpstr>
      <vt:lpstr>E-commerce Merchant Server Software</vt:lpstr>
      <vt:lpstr>Merchant Server Software Packages (1 of 3)</vt:lpstr>
      <vt:lpstr>Merchant Server Software Packages (2 of 3)</vt:lpstr>
      <vt:lpstr>Merchant Server Software Packages (3 of 3)</vt:lpstr>
      <vt:lpstr>Choosing Hardware</vt:lpstr>
      <vt:lpstr>Right-Sizing Your Hardware Platform: The Demand Side</vt:lpstr>
      <vt:lpstr>Right-Sizing Your Hardware Platform: The Supply Side</vt:lpstr>
      <vt:lpstr>Table 4.8 Vertical and Horizontal Scaling Techniques</vt:lpstr>
      <vt:lpstr>Table 4.9 Improving the Processing Architecture of Your Site</vt:lpstr>
      <vt:lpstr>Other E-commerce Site Tools</vt:lpstr>
      <vt:lpstr>E-commerce Website Features That Annoy Customers (1 of 2)</vt:lpstr>
      <vt:lpstr>E-commerce Website Features That Annoy Customers (2 of 2)</vt:lpstr>
      <vt:lpstr>Table 4.11 The Eight Most Important Factors in Successful E-commerce Site Design</vt:lpstr>
      <vt:lpstr>Tools for Interactivity and Active Content</vt:lpstr>
      <vt:lpstr>Personalization Tools</vt:lpstr>
      <vt:lpstr>The Information Policy Set</vt:lpstr>
      <vt:lpstr>Insight on Society: Designing for Accessibility</vt:lpstr>
      <vt:lpstr>Developing a Mobile Website and Building Mobile Applications</vt:lpstr>
      <vt:lpstr>Planning and Building a Mobile Presence</vt:lpstr>
      <vt:lpstr>Table 4.13 Unique Features That Must Be Taken Into Account When Designing a Mobile Presence</vt:lpstr>
      <vt:lpstr>Mobile Presence Design Considerations</vt:lpstr>
      <vt:lpstr>Cross-Platform Mobile App Development Tools</vt:lpstr>
      <vt:lpstr>Mobile Presence: Performance and Cost Considerations</vt:lpstr>
      <vt:lpstr>Insight on Technology: Duolingo’s Mobile App Powers Language Learning</vt:lpstr>
      <vt:lpstr>Careers in E-commerce</vt:lpstr>
      <vt:lpstr>Copyright</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2021: Business. Technology. Society., Sixteenth Edition, Chapter 4, Building an E-commerce Presence: Websites, Mobile Sites, and Apps</dc:title>
  <dc:subject>MIS</dc:subject>
  <dc:creator>Laudon/Traver</dc:creator>
  <cp:keywords>E-commerce 2021</cp:keywords>
  <dc:description>Long description alt-text is inserted in the notes pane.</dc:description>
  <cp:lastModifiedBy>Labtop Center</cp:lastModifiedBy>
  <cp:revision>757</cp:revision>
  <dcterms:modified xsi:type="dcterms:W3CDTF">2023-12-23T06:04:15Z</dcterms:modified>
</cp:coreProperties>
</file>