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329" r:id="rId3"/>
    <p:sldId id="317" r:id="rId4"/>
    <p:sldId id="330" r:id="rId5"/>
    <p:sldId id="333" r:id="rId6"/>
    <p:sldId id="318" r:id="rId7"/>
    <p:sldId id="320" r:id="rId8"/>
    <p:sldId id="321" r:id="rId9"/>
    <p:sldId id="322" r:id="rId10"/>
    <p:sldId id="323" r:id="rId11"/>
    <p:sldId id="331" r:id="rId12"/>
    <p:sldId id="324" r:id="rId13"/>
    <p:sldId id="325" r:id="rId14"/>
    <p:sldId id="326" r:id="rId15"/>
    <p:sldId id="327" r:id="rId16"/>
    <p:sldId id="328" r:id="rId17"/>
    <p:sldId id="334" r:id="rId18"/>
    <p:sldId id="295" r:id="rId19"/>
    <p:sldId id="332" r:id="rId20"/>
    <p:sldId id="308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3F85-E29A-4AA3-BA24-2B5D870E6065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3E74-868A-4501-AE5C-7F94A4F97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omic Sans MS" charset="0"/>
                <a:cs typeface="Comic Sans MS" charset="0"/>
              </a:rPr>
              <a:t>Mycotoxins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136" y="126492"/>
            <a:ext cx="7729728" cy="56883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Fungal 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3499" y="971550"/>
            <a:ext cx="10372725" cy="5534025"/>
          </a:xfrm>
        </p:spPr>
        <p:txBody>
          <a:bodyPr>
            <a:noAutofit/>
          </a:bodyPr>
          <a:lstStyle/>
          <a:p>
            <a:pPr marL="361800"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Aflatoxins are produced in foods primarily by:</a:t>
            </a:r>
          </a:p>
          <a:p>
            <a:pPr marL="361800">
              <a:lnSpc>
                <a:spcPct val="120000"/>
              </a:lnSpc>
            </a:pPr>
            <a:r>
              <a:rPr lang="en-US" sz="2400" b="1" i="1" dirty="0">
                <a:ea typeface="Comic Sans MS" charset="0"/>
                <a:cs typeface="Comic Sans MS" charset="0"/>
              </a:rPr>
              <a:t>Aspergillus flavus</a:t>
            </a:r>
            <a:r>
              <a:rPr lang="en-US" sz="2400" b="1" dirty="0">
                <a:ea typeface="Comic Sans MS" charset="0"/>
                <a:cs typeface="Comic Sans MS" charset="0"/>
              </a:rPr>
              <a:t> – </a:t>
            </a:r>
            <a:r>
              <a:rPr lang="en-US" sz="2400" dirty="0">
                <a:ea typeface="Comic Sans MS" charset="0"/>
                <a:cs typeface="Comic Sans MS" charset="0"/>
              </a:rPr>
              <a:t>growth range 10-48 C, aw 0.82, pH 3.4-10 </a:t>
            </a:r>
          </a:p>
          <a:p>
            <a:pPr marL="361800">
              <a:lnSpc>
                <a:spcPct val="120000"/>
              </a:lnSpc>
            </a:pPr>
            <a:r>
              <a:rPr lang="en-US" sz="2400" b="1" i="1" dirty="0">
                <a:ea typeface="Comic Sans MS" charset="0"/>
                <a:cs typeface="Comic Sans MS" charset="0"/>
              </a:rPr>
              <a:t>A. </a:t>
            </a:r>
            <a:r>
              <a:rPr lang="en-US" sz="2400" b="1" i="1" dirty="0" err="1">
                <a:ea typeface="Comic Sans MS" charset="0"/>
                <a:cs typeface="Comic Sans MS" charset="0"/>
              </a:rPr>
              <a:t>parasiticus</a:t>
            </a:r>
            <a:r>
              <a:rPr lang="en-US" sz="2400" b="1" dirty="0">
                <a:ea typeface="Comic Sans MS" charset="0"/>
                <a:cs typeface="Comic Sans MS" charset="0"/>
              </a:rPr>
              <a:t> </a:t>
            </a:r>
            <a:r>
              <a:rPr lang="en-US" sz="2400" dirty="0">
                <a:ea typeface="Comic Sans MS" charset="0"/>
                <a:cs typeface="Comic Sans MS" charset="0"/>
              </a:rPr>
              <a:t>closely related species</a:t>
            </a:r>
          </a:p>
          <a:p>
            <a:pPr marL="361800"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Both species produce rapidly growing colonies characterized by green conidia (asexual spores) borne on phialides </a:t>
            </a:r>
          </a:p>
          <a:p>
            <a:pPr marL="361800">
              <a:lnSpc>
                <a:spcPct val="120000"/>
              </a:lnSpc>
            </a:pPr>
            <a:r>
              <a:rPr lang="en-US" sz="2400" i="1" dirty="0">
                <a:ea typeface="Comic Sans MS" charset="0"/>
                <a:cs typeface="Comic Sans MS" charset="0"/>
              </a:rPr>
              <a:t>A. flavus</a:t>
            </a:r>
            <a:r>
              <a:rPr lang="en-US" sz="2400" dirty="0">
                <a:ea typeface="Comic Sans MS" charset="0"/>
                <a:cs typeface="Comic Sans MS" charset="0"/>
              </a:rPr>
              <a:t> bears conidia on two rows of supporting cells (phialides), while </a:t>
            </a:r>
            <a:r>
              <a:rPr lang="en-US" sz="2400" i="1" dirty="0">
                <a:ea typeface="Comic Sans MS" charset="0"/>
                <a:cs typeface="Comic Sans MS" charset="0"/>
              </a:rPr>
              <a:t>A. </a:t>
            </a:r>
            <a:r>
              <a:rPr lang="en-US" sz="2400" i="1" dirty="0" err="1">
                <a:ea typeface="Comic Sans MS" charset="0"/>
                <a:cs typeface="Comic Sans MS" charset="0"/>
              </a:rPr>
              <a:t>parasiticus</a:t>
            </a:r>
            <a:r>
              <a:rPr lang="en-US" sz="2400" i="1" dirty="0">
                <a:ea typeface="Comic Sans MS" charset="0"/>
                <a:cs typeface="Comic Sans MS" charset="0"/>
              </a:rPr>
              <a:t> </a:t>
            </a:r>
            <a:r>
              <a:rPr lang="en-US" sz="2400" dirty="0">
                <a:ea typeface="Comic Sans MS" charset="0"/>
                <a:cs typeface="Comic Sans MS" charset="0"/>
              </a:rPr>
              <a:t>spores are borne  on phialides alone.</a:t>
            </a:r>
          </a:p>
          <a:p>
            <a:pPr marL="361800">
              <a:lnSpc>
                <a:spcPct val="120000"/>
              </a:lnSpc>
            </a:pPr>
            <a:r>
              <a:rPr lang="en-US" sz="2400" i="1" dirty="0">
                <a:ea typeface="Comic Sans MS" charset="0"/>
                <a:cs typeface="Comic Sans MS" charset="0"/>
              </a:rPr>
              <a:t>A. flavus</a:t>
            </a:r>
            <a:r>
              <a:rPr lang="en-US" sz="2400" dirty="0">
                <a:ea typeface="Comic Sans MS" charset="0"/>
                <a:cs typeface="Comic Sans MS" charset="0"/>
              </a:rPr>
              <a:t> isolates produce </a:t>
            </a:r>
            <a:r>
              <a:rPr lang="en-US" sz="2400" b="1" dirty="0">
                <a:ea typeface="Comic Sans MS" charset="0"/>
                <a:cs typeface="Comic Sans MS" charset="0"/>
              </a:rPr>
              <a:t>B aflatoxins (only 40% of strains)</a:t>
            </a:r>
          </a:p>
          <a:p>
            <a:pPr marL="361800">
              <a:lnSpc>
                <a:spcPct val="120000"/>
              </a:lnSpc>
            </a:pPr>
            <a:r>
              <a:rPr lang="en-US" sz="2400" i="1" dirty="0">
                <a:ea typeface="Comic Sans MS" charset="0"/>
                <a:cs typeface="Comic Sans MS" charset="0"/>
              </a:rPr>
              <a:t>A. </a:t>
            </a:r>
            <a:r>
              <a:rPr lang="en-US" sz="2400" i="1" dirty="0" err="1">
                <a:ea typeface="Comic Sans MS" charset="0"/>
                <a:cs typeface="Comic Sans MS" charset="0"/>
              </a:rPr>
              <a:t>parasiticus</a:t>
            </a:r>
            <a:r>
              <a:rPr lang="en-US" sz="2400" dirty="0">
                <a:ea typeface="Comic Sans MS" charset="0"/>
                <a:cs typeface="Comic Sans MS" charset="0"/>
              </a:rPr>
              <a:t>- all strains produce both </a:t>
            </a:r>
            <a:r>
              <a:rPr lang="en-US" sz="2400" b="1" dirty="0">
                <a:ea typeface="Comic Sans MS" charset="0"/>
                <a:cs typeface="Comic Sans MS" charset="0"/>
              </a:rPr>
              <a:t>G and B mycotoxins</a:t>
            </a:r>
          </a:p>
        </p:txBody>
      </p:sp>
    </p:spTree>
    <p:extLst>
      <p:ext uri="{BB962C8B-B14F-4D97-AF65-F5344CB8AC3E}">
        <p14:creationId xmlns:p14="http://schemas.microsoft.com/office/powerpoint/2010/main" val="188421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422A1F-0407-F7C1-9773-8449AF10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511" y="183642"/>
            <a:ext cx="7729728" cy="1188720"/>
          </a:xfrm>
        </p:spPr>
        <p:txBody>
          <a:bodyPr/>
          <a:lstStyle/>
          <a:p>
            <a:r>
              <a:rPr lang="en-US" dirty="0"/>
              <a:t>Aflatoxins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A1CE1-7E71-549F-B694-C8AA6C60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33147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CB968-6916-04A1-6BCC-05BB1CDEDC35}"/>
              </a:ext>
            </a:extLst>
          </p:cNvPr>
          <p:cNvSpPr txBox="1"/>
          <p:nvPr/>
        </p:nvSpPr>
        <p:spPr>
          <a:xfrm>
            <a:off x="6185704" y="27432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TLC profile of aflatoxin production on a silica gel 60 F 254 plate. </a:t>
            </a:r>
          </a:p>
          <a:p>
            <a:r>
              <a:rPr lang="en-US" dirty="0">
                <a:solidFill>
                  <a:srgbClr val="262626"/>
                </a:solidFill>
              </a:rPr>
              <a:t>From left to right: AFB 1 standard, A. flavus A-11 (isolated from soybean) and A. </a:t>
            </a:r>
            <a:r>
              <a:rPr lang="en-US" dirty="0" err="1">
                <a:solidFill>
                  <a:srgbClr val="262626"/>
                </a:solidFill>
              </a:rPr>
              <a:t>parasiticus</a:t>
            </a:r>
            <a:r>
              <a:rPr lang="en-US" dirty="0">
                <a:solidFill>
                  <a:srgbClr val="262626"/>
                </a:solidFill>
              </a:rPr>
              <a:t> NRRL 2999.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6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036" y="326517"/>
            <a:ext cx="7729728" cy="49263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Comic Sans MS" charset="0"/>
                <a:cs typeface="Comic Sans MS" charset="0"/>
              </a:rPr>
              <a:t>Growth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114426"/>
            <a:ext cx="10734675" cy="5219700"/>
          </a:xfrm>
        </p:spPr>
        <p:txBody>
          <a:bodyPr>
            <a:noAutofit/>
          </a:bodyPr>
          <a:lstStyle/>
          <a:p>
            <a:r>
              <a:rPr lang="en-US" sz="2400" b="1" dirty="0">
                <a:ea typeface="Comic Sans MS" charset="0"/>
                <a:cs typeface="Comic Sans MS" charset="0"/>
              </a:rPr>
              <a:t>Detection of </a:t>
            </a:r>
            <a:r>
              <a:rPr lang="en-US" sz="2400" b="1" i="1" dirty="0">
                <a:ea typeface="Comic Sans MS" charset="0"/>
                <a:cs typeface="Comic Sans MS" charset="0"/>
              </a:rPr>
              <a:t>A. flavus </a:t>
            </a:r>
            <a:r>
              <a:rPr lang="en-US" sz="2400" b="1" dirty="0">
                <a:ea typeface="Comic Sans MS" charset="0"/>
                <a:cs typeface="Comic Sans MS" charset="0"/>
              </a:rPr>
              <a:t>from food : </a:t>
            </a: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Culturing on </a:t>
            </a:r>
            <a:r>
              <a:rPr lang="en-US" sz="2400" b="1" i="1" dirty="0">
                <a:ea typeface="Comic Sans MS" charset="0"/>
                <a:cs typeface="Comic Sans MS" charset="0"/>
              </a:rPr>
              <a:t>A. flavus</a:t>
            </a:r>
            <a:r>
              <a:rPr lang="en-US" sz="2400" b="1" dirty="0">
                <a:ea typeface="Comic Sans MS" charset="0"/>
                <a:cs typeface="Comic Sans MS" charset="0"/>
              </a:rPr>
              <a:t> and </a:t>
            </a:r>
            <a:r>
              <a:rPr lang="en-US" sz="2400" b="1" i="1" dirty="0">
                <a:ea typeface="Comic Sans MS" charset="0"/>
                <a:cs typeface="Comic Sans MS" charset="0"/>
              </a:rPr>
              <a:t>A. </a:t>
            </a:r>
            <a:r>
              <a:rPr lang="en-US" sz="2400" b="1" i="1" dirty="0" err="1">
                <a:ea typeface="Comic Sans MS" charset="0"/>
                <a:cs typeface="Comic Sans MS" charset="0"/>
              </a:rPr>
              <a:t>parasiticus</a:t>
            </a:r>
            <a:r>
              <a:rPr lang="en-US" sz="2400" b="1" dirty="0">
                <a:ea typeface="Comic Sans MS" charset="0"/>
                <a:cs typeface="Comic Sans MS" charset="0"/>
              </a:rPr>
              <a:t> agar </a:t>
            </a:r>
            <a:r>
              <a:rPr lang="en-US" sz="2400" dirty="0">
                <a:ea typeface="Comic Sans MS" charset="0"/>
                <a:cs typeface="Comic Sans MS" charset="0"/>
              </a:rPr>
              <a:t>for 48 hours at 30 °C</a:t>
            </a: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 the reverse will display a brilliant orange-yellow color</a:t>
            </a:r>
            <a:endParaRPr lang="en-US" sz="2400" b="1" dirty="0">
              <a:ea typeface="Comic Sans MS" charset="0"/>
              <a:cs typeface="Comic Sans MS" charset="0"/>
            </a:endParaRP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growth range 10-48 °C, </a:t>
            </a: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aw 0.80 to 0.82</a:t>
            </a: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pH 3.4-10</a:t>
            </a:r>
          </a:p>
          <a:p>
            <a:r>
              <a:rPr lang="en-US" sz="2400" b="1" dirty="0">
                <a:ea typeface="Comic Sans MS" charset="0"/>
                <a:cs typeface="Comic Sans MS" charset="0"/>
              </a:rPr>
              <a:t>Heat resistance of </a:t>
            </a:r>
            <a:r>
              <a:rPr lang="en-US" sz="2400" b="1" i="1" dirty="0">
                <a:ea typeface="Comic Sans MS" charset="0"/>
                <a:cs typeface="Comic Sans MS" charset="0"/>
              </a:rPr>
              <a:t>A. flavus</a:t>
            </a:r>
            <a:r>
              <a:rPr lang="en-US" sz="2400" b="1" dirty="0">
                <a:ea typeface="Comic Sans MS" charset="0"/>
                <a:cs typeface="Comic Sans MS" charset="0"/>
              </a:rPr>
              <a:t> conidia</a:t>
            </a: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D43  &gt;160 hours</a:t>
            </a: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D52  40-45 min</a:t>
            </a:r>
          </a:p>
          <a:p>
            <a:pPr lvl="1"/>
            <a:r>
              <a:rPr lang="en-US" sz="2400" dirty="0">
                <a:ea typeface="Comic Sans MS" charset="0"/>
                <a:cs typeface="Comic Sans MS" charset="0"/>
              </a:rPr>
              <a:t>D60 1 min at neutral pH and hi aw</a:t>
            </a:r>
          </a:p>
          <a:p>
            <a:pPr lvl="1"/>
            <a:endParaRPr lang="en-US" sz="2400" dirty="0">
              <a:ea typeface="Comic Sans MS" charset="0"/>
              <a:cs typeface="Comic Sans MS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08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83667"/>
            <a:ext cx="7729728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Analysis of aflatoxins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90624"/>
            <a:ext cx="11877675" cy="54578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Unevenly distributed in foods especially in peanuts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Sampling is the largest source of error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 Sampling plans developed for for </a:t>
            </a:r>
            <a:r>
              <a:rPr lang="en-US" sz="2400" b="1" dirty="0">
                <a:ea typeface="Comic Sans MS" charset="0"/>
                <a:cs typeface="Comic Sans MS" charset="0"/>
              </a:rPr>
              <a:t>10-ton lots,</a:t>
            </a:r>
            <a:r>
              <a:rPr lang="en-US" sz="2400" dirty="0">
                <a:ea typeface="Comic Sans MS" charset="0"/>
                <a:cs typeface="Comic Sans MS" charset="0"/>
              </a:rPr>
              <a:t> and for bag stacks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ea typeface="Comic Sans MS" charset="0"/>
                <a:cs typeface="Comic Sans MS" charset="0"/>
              </a:rPr>
              <a:t>All methods use samples of </a:t>
            </a:r>
            <a:r>
              <a:rPr lang="en-US" sz="2400" b="1" u="sng" dirty="0">
                <a:ea typeface="Comic Sans MS" charset="0"/>
                <a:cs typeface="Comic Sans MS" charset="0"/>
              </a:rPr>
              <a:t>&gt;</a:t>
            </a:r>
            <a:r>
              <a:rPr lang="en-US" sz="2400" b="1" dirty="0">
                <a:ea typeface="Comic Sans MS" charset="0"/>
                <a:cs typeface="Comic Sans MS" charset="0"/>
              </a:rPr>
              <a:t>8 kg and Subsamples of </a:t>
            </a:r>
            <a:r>
              <a:rPr lang="en-US" sz="2400" b="1" u="sng" dirty="0">
                <a:ea typeface="Comic Sans MS" charset="0"/>
                <a:cs typeface="Comic Sans MS" charset="0"/>
              </a:rPr>
              <a:t>&gt;</a:t>
            </a:r>
            <a:r>
              <a:rPr lang="en-US" sz="2400" b="1" dirty="0">
                <a:ea typeface="Comic Sans MS" charset="0"/>
                <a:cs typeface="Comic Sans MS" charset="0"/>
              </a:rPr>
              <a:t>500 g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Extraction by solvents (polar/nonpolar) depends on food matrix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 </a:t>
            </a:r>
            <a:r>
              <a:rPr lang="en-US" sz="2400" b="1" dirty="0">
                <a:ea typeface="Comic Sans MS" charset="0"/>
                <a:cs typeface="Comic Sans MS" charset="0"/>
              </a:rPr>
              <a:t>Methanol:water-80:20</a:t>
            </a:r>
            <a:r>
              <a:rPr lang="en-US" sz="2400" dirty="0">
                <a:ea typeface="Comic Sans MS" charset="0"/>
                <a:cs typeface="Comic Sans MS" charset="0"/>
              </a:rPr>
              <a:t> used for maize, peanuts, cottonseed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The method for aflatoxin assays is </a:t>
            </a:r>
            <a:r>
              <a:rPr lang="en-US" sz="2400" b="1" dirty="0">
                <a:ea typeface="Comic Sans MS" charset="0"/>
                <a:cs typeface="Comic Sans MS" charset="0"/>
              </a:rPr>
              <a:t>thin-layer chromatography (TLC),</a:t>
            </a:r>
            <a:r>
              <a:rPr lang="en-US" sz="2400" dirty="0">
                <a:ea typeface="Comic Sans MS" charset="0"/>
                <a:cs typeface="Comic Sans MS" charset="0"/>
              </a:rPr>
              <a:t> inexpensive, reliable, recommended for less developed economies.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For acceptable/not acceptable testing immunochemical methods are used.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 For high-volume analytical labs or regulatory authorities, TLC  is used with mass spectroscopy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Detection limits are </a:t>
            </a:r>
            <a:r>
              <a:rPr lang="en-US" sz="2400" u="sng" dirty="0">
                <a:ea typeface="Comic Sans MS" charset="0"/>
                <a:cs typeface="Comic Sans MS" charset="0"/>
              </a:rPr>
              <a:t>&lt;</a:t>
            </a:r>
            <a:r>
              <a:rPr lang="en-US" sz="2400" dirty="0">
                <a:ea typeface="Comic Sans MS" charset="0"/>
                <a:cs typeface="Comic Sans MS" charset="0"/>
              </a:rPr>
              <a:t> 1 mg per Kg</a:t>
            </a:r>
          </a:p>
        </p:txBody>
      </p:sp>
    </p:spTree>
    <p:extLst>
      <p:ext uri="{BB962C8B-B14F-4D97-AF65-F5344CB8AC3E}">
        <p14:creationId xmlns:p14="http://schemas.microsoft.com/office/powerpoint/2010/main" val="170117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336043"/>
            <a:ext cx="8798814" cy="78790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Occurrence of Aflatoxins in Foods,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1295400"/>
            <a:ext cx="10906124" cy="5410200"/>
          </a:xfrm>
        </p:spPr>
        <p:txBody>
          <a:bodyPr>
            <a:noAutofit/>
          </a:bodyPr>
          <a:lstStyle/>
          <a:p>
            <a:pPr>
              <a:lnSpc>
                <a:spcPct val="135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Levels of aflatoxins in foods are highly variable</a:t>
            </a:r>
          </a:p>
          <a:p>
            <a:pPr>
              <a:lnSpc>
                <a:spcPct val="135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 </a:t>
            </a:r>
            <a:r>
              <a:rPr lang="en-US" sz="2400" b="1" dirty="0">
                <a:ea typeface="Comic Sans MS" charset="0"/>
                <a:cs typeface="Comic Sans MS" charset="0"/>
              </a:rPr>
              <a:t>Peanuts, maize, and cottonseed may </a:t>
            </a:r>
            <a:r>
              <a:rPr lang="en-US" sz="2400" dirty="0">
                <a:ea typeface="Comic Sans MS" charset="0"/>
                <a:cs typeface="Comic Sans MS" charset="0"/>
              </a:rPr>
              <a:t>contain unacceptable levels of aflatoxins,</a:t>
            </a:r>
          </a:p>
          <a:p>
            <a:pPr lvl="1">
              <a:lnSpc>
                <a:spcPct val="135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assays are carried out at wholesale and finished products </a:t>
            </a:r>
          </a:p>
          <a:p>
            <a:pPr>
              <a:lnSpc>
                <a:spcPct val="135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Other closely watched commodities are </a:t>
            </a:r>
            <a:r>
              <a:rPr lang="en-US" sz="2400" b="1" dirty="0">
                <a:ea typeface="Comic Sans MS" charset="0"/>
                <a:cs typeface="Comic Sans MS" charset="0"/>
              </a:rPr>
              <a:t>tree nuts</a:t>
            </a:r>
          </a:p>
          <a:p>
            <a:pPr lvl="1">
              <a:lnSpc>
                <a:spcPct val="135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pistachios and </a:t>
            </a:r>
            <a:r>
              <a:rPr lang="en-US" sz="2400" dirty="0" err="1">
                <a:ea typeface="Comic Sans MS" charset="0"/>
                <a:cs typeface="Comic Sans MS" charset="0"/>
              </a:rPr>
              <a:t>brazil</a:t>
            </a:r>
            <a:r>
              <a:rPr lang="en-US" sz="2400" dirty="0">
                <a:ea typeface="Comic Sans MS" charset="0"/>
                <a:cs typeface="Comic Sans MS" charset="0"/>
              </a:rPr>
              <a:t> nuts, figs, and spices. Levels in these items may exceed regulatory limits </a:t>
            </a:r>
          </a:p>
          <a:p>
            <a:pPr>
              <a:lnSpc>
                <a:spcPct val="135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Under inadequate storage conditions, other grains</a:t>
            </a:r>
          </a:p>
          <a:p>
            <a:pPr lvl="1">
              <a:lnSpc>
                <a:spcPct val="135000"/>
              </a:lnSpc>
            </a:pPr>
            <a:r>
              <a:rPr lang="en-US" sz="2400" b="1" dirty="0">
                <a:ea typeface="Comic Sans MS" charset="0"/>
                <a:cs typeface="Comic Sans MS" charset="0"/>
              </a:rPr>
              <a:t>rice</a:t>
            </a:r>
            <a:r>
              <a:rPr lang="en-US" sz="2400" dirty="0">
                <a:ea typeface="Comic Sans MS" charset="0"/>
                <a:cs typeface="Comic Sans MS" charset="0"/>
              </a:rPr>
              <a:t> may permit growth of </a:t>
            </a:r>
            <a:r>
              <a:rPr lang="en-US" sz="2400" i="1" dirty="0">
                <a:ea typeface="Comic Sans MS" charset="0"/>
                <a:cs typeface="Comic Sans MS" charset="0"/>
              </a:rPr>
              <a:t>A. flavus</a:t>
            </a:r>
            <a:r>
              <a:rPr lang="en-US" sz="2400" dirty="0">
                <a:ea typeface="Comic Sans MS" charset="0"/>
                <a:cs typeface="Comic Sans MS" charset="0"/>
              </a:rPr>
              <a:t> and aflatoxin production. </a:t>
            </a:r>
          </a:p>
        </p:txBody>
      </p:sp>
    </p:spTree>
    <p:extLst>
      <p:ext uri="{BB962C8B-B14F-4D97-AF65-F5344CB8AC3E}">
        <p14:creationId xmlns:p14="http://schemas.microsoft.com/office/powerpoint/2010/main" val="167780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1276350"/>
            <a:ext cx="10458450" cy="527685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Regulation of aflatoxin levels in foods: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ea typeface="Comic Sans MS" charset="0"/>
                <a:cs typeface="Comic Sans MS" charset="0"/>
              </a:rPr>
              <a:t>Limit of detection:  5 mg/kg</a:t>
            </a:r>
            <a:r>
              <a:rPr lang="en-US" sz="2400" dirty="0">
                <a:ea typeface="Comic Sans MS" charset="0"/>
                <a:cs typeface="Comic Sans MS" charset="0"/>
              </a:rPr>
              <a:t>, as the permitted limit, this level is hard to achieve in peanuts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ea typeface="Comic Sans MS" charset="0"/>
                <a:cs typeface="Comic Sans MS" charset="0"/>
              </a:rPr>
              <a:t>safe limit for human consumption: 15 mg/kg (peanuts)</a:t>
            </a:r>
            <a:r>
              <a:rPr lang="en-US" sz="2400" dirty="0">
                <a:ea typeface="Comic Sans MS" charset="0"/>
                <a:cs typeface="Comic Sans MS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Levels in most foods where aflatoxin is less likely to occur, remain lower, usually </a:t>
            </a:r>
            <a:r>
              <a:rPr lang="en-US" sz="2400" b="1" u="sng" dirty="0">
                <a:ea typeface="Comic Sans MS" charset="0"/>
                <a:cs typeface="Comic Sans MS" charset="0"/>
              </a:rPr>
              <a:t>&lt;</a:t>
            </a:r>
            <a:r>
              <a:rPr lang="en-US" sz="2400" b="1" dirty="0">
                <a:ea typeface="Comic Sans MS" charset="0"/>
                <a:cs typeface="Comic Sans MS" charset="0"/>
              </a:rPr>
              <a:t>5 mg/kg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safe levels of aflatoxins have now been established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aflatoxin levels are closely controlled in developed countries, 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it has been estimated that up to 5 billion people worldwide are at risk from exposure to uncontrolled levels of aflatoxins in their diets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FFD49-A370-B213-96E0-452CB717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36043"/>
            <a:ext cx="8798814" cy="78790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Occurrence of Aflatoxins in Foods, and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5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28600"/>
            <a:ext cx="9572625" cy="781050"/>
          </a:xfrm>
        </p:spPr>
        <p:txBody>
          <a:bodyPr>
            <a:normAutofit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Control of Aflatoxins in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181101"/>
            <a:ext cx="11534775" cy="54483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Control of aflatoxins is very difficult - invasion of </a:t>
            </a:r>
            <a:r>
              <a:rPr lang="en-US" sz="2400" i="1" dirty="0">
                <a:ea typeface="Comic Sans MS" charset="0"/>
                <a:cs typeface="Comic Sans MS" charset="0"/>
              </a:rPr>
              <a:t>A. flavus</a:t>
            </a:r>
            <a:r>
              <a:rPr lang="en-US" sz="2400" dirty="0">
                <a:ea typeface="Comic Sans MS" charset="0"/>
                <a:cs typeface="Comic Sans MS" charset="0"/>
              </a:rPr>
              <a:t> (</a:t>
            </a:r>
            <a:r>
              <a:rPr lang="en-US" sz="2400" i="1" dirty="0">
                <a:ea typeface="Comic Sans MS" charset="0"/>
                <a:cs typeface="Comic Sans MS" charset="0"/>
              </a:rPr>
              <a:t>A. </a:t>
            </a:r>
            <a:r>
              <a:rPr lang="en-US" sz="2400" i="1" dirty="0" err="1">
                <a:ea typeface="Comic Sans MS" charset="0"/>
                <a:cs typeface="Comic Sans MS" charset="0"/>
              </a:rPr>
              <a:t>parasiticus</a:t>
            </a:r>
            <a:r>
              <a:rPr lang="en-US" sz="2400" dirty="0">
                <a:ea typeface="Comic Sans MS" charset="0"/>
                <a:cs typeface="Comic Sans MS" charset="0"/>
              </a:rPr>
              <a:t> in peanuts) occurs before harvest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In peanuts, infection by </a:t>
            </a:r>
            <a:r>
              <a:rPr lang="en-US" sz="2400" i="1" dirty="0">
                <a:ea typeface="Comic Sans MS" charset="0"/>
                <a:cs typeface="Comic Sans MS" charset="0"/>
              </a:rPr>
              <a:t>A. flavus</a:t>
            </a:r>
            <a:r>
              <a:rPr lang="en-US" sz="2400" dirty="0">
                <a:ea typeface="Comic Sans MS" charset="0"/>
                <a:cs typeface="Comic Sans MS" charset="0"/>
              </a:rPr>
              <a:t> may occur while nuts are still in the ground - responsible for high levels of aflatoxins</a:t>
            </a:r>
          </a:p>
          <a:p>
            <a:pPr lvl="1">
              <a:lnSpc>
                <a:spcPct val="120000"/>
              </a:lnSpc>
            </a:pPr>
            <a:r>
              <a:rPr lang="en-US" sz="2400" b="1" dirty="0">
                <a:ea typeface="Comic Sans MS" charset="0"/>
                <a:cs typeface="Comic Sans MS" charset="0"/>
              </a:rPr>
              <a:t>In the absence of pre-harvest infection + rapid and effective drying: peanuts can be produced free of any appreciable level of aflatoxin.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Preharvest infection is due to high spore numbers in soil</a:t>
            </a:r>
          </a:p>
          <a:p>
            <a:pPr lvl="1">
              <a:lnSpc>
                <a:spcPct val="120000"/>
              </a:lnSpc>
            </a:pPr>
            <a:r>
              <a:rPr lang="en-US" sz="2400" b="1" dirty="0">
                <a:ea typeface="Comic Sans MS" charset="0"/>
                <a:cs typeface="Comic Sans MS" charset="0"/>
              </a:rPr>
              <a:t>Reduction of spores is used for control</a:t>
            </a:r>
          </a:p>
        </p:txBody>
      </p:sp>
    </p:spTree>
    <p:extLst>
      <p:ext uri="{BB962C8B-B14F-4D97-AF65-F5344CB8AC3E}">
        <p14:creationId xmlns:p14="http://schemas.microsoft.com/office/powerpoint/2010/main" val="117484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28600"/>
            <a:ext cx="9572625" cy="781050"/>
          </a:xfrm>
        </p:spPr>
        <p:txBody>
          <a:bodyPr>
            <a:normAutofit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Control of Aflatoxins in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181101"/>
            <a:ext cx="11534775" cy="54483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ea typeface="Comic Sans MS" charset="0"/>
                <a:cs typeface="Comic Sans MS" charset="0"/>
              </a:rPr>
              <a:t>plant </a:t>
            </a:r>
            <a:r>
              <a:rPr lang="en-US" sz="2400" dirty="0">
                <a:ea typeface="Comic Sans MS" charset="0"/>
                <a:cs typeface="Comic Sans MS" charset="0"/>
              </a:rPr>
              <a:t>stress induced by drought: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 Irrigation, is regarded as the most effective method for reducing aflatoxin formation in peanuts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Use of drought resistant crop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Weed control and wider spacing between rows</a:t>
            </a:r>
          </a:p>
          <a:p>
            <a:endParaRPr lang="en-US" sz="2400" dirty="0">
              <a:ea typeface="Comic Sans MS" charset="0"/>
              <a:cs typeface="Comic Sans MS" charset="0"/>
            </a:endParaRPr>
          </a:p>
          <a:p>
            <a:endParaRPr lang="en-US" sz="2400" dirty="0"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1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74117"/>
            <a:ext cx="7729728" cy="549783"/>
          </a:xfrm>
        </p:spPr>
        <p:txBody>
          <a:bodyPr>
            <a:normAutofit fontScale="90000"/>
          </a:bodyPr>
          <a:lstStyle/>
          <a:p>
            <a:r>
              <a:rPr lang="en-US" dirty="0"/>
              <a:t>Food Association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085849"/>
            <a:ext cx="10629900" cy="5457825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Spores and hyphae of toxigenic molds are detected in many foods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corn, wheat, barley, rye, rice, beans, peas, peanuts, bread, cheeses, dry sausages, spices, apple cider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b="1" dirty="0"/>
              <a:t>Feeding moldy products to food animals/birds </a:t>
            </a:r>
            <a:r>
              <a:rPr lang="en-US" sz="2400" dirty="0"/>
              <a:t>result in contamination of products as milk, eggs with mycotoxins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Many of the mycotoxins are resistant to heat used in the normal preparation of foods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400" b="1" dirty="0"/>
              <a:t>Molds do not grow in vacuum packaged foods</a:t>
            </a:r>
            <a:endParaRPr lang="en-US" sz="24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In the US, the regulatory agencies have set limits of aflatoxins in </a:t>
            </a:r>
            <a:r>
              <a:rPr lang="en-US" sz="2400" b="1" dirty="0"/>
              <a:t>peanut butter 20 ppb </a:t>
            </a:r>
            <a:r>
              <a:rPr lang="en-US" sz="2400" dirty="0"/>
              <a:t>and </a:t>
            </a:r>
            <a:r>
              <a:rPr lang="en-US" sz="2400" b="1" dirty="0"/>
              <a:t>milk 2 ppb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00DB0D-C612-6C92-684A-63102B6B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7640"/>
            <a:ext cx="7729728" cy="737235"/>
          </a:xfrm>
        </p:spPr>
        <p:txBody>
          <a:bodyPr>
            <a:normAutofit fontScale="90000"/>
          </a:bodyPr>
          <a:lstStyle/>
          <a:p>
            <a:r>
              <a:rPr lang="en-US" dirty="0"/>
              <a:t>Outbreaks - Turkey X disease</a:t>
            </a:r>
          </a:p>
        </p:txBody>
      </p:sp>
      <p:pic>
        <p:nvPicPr>
          <p:cNvPr id="4098" name="Picture 2" descr="Mycotoxicoses | PPT">
            <a:extLst>
              <a:ext uri="{FF2B5EF4-FFF2-40B4-BE49-F238E27FC236}">
                <a16:creationId xmlns:a16="http://schemas.microsoft.com/office/drawing/2014/main" id="{B5821043-2839-45F5-A74A-28B5ADB7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5" y="1044702"/>
            <a:ext cx="7855839" cy="52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0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n You Cut The Mold Off Food and Eat It? - YouTube">
            <a:extLst>
              <a:ext uri="{FF2B5EF4-FFF2-40B4-BE49-F238E27FC236}">
                <a16:creationId xmlns:a16="http://schemas.microsoft.com/office/drawing/2014/main" id="{353AFC9E-35AF-7743-275C-C3856C1B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62" y="1641554"/>
            <a:ext cx="2500350" cy="14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Bad Is It to Eat Moldy Foods? | BODi">
            <a:extLst>
              <a:ext uri="{FF2B5EF4-FFF2-40B4-BE49-F238E27FC236}">
                <a16:creationId xmlns:a16="http://schemas.microsoft.com/office/drawing/2014/main" id="{24397B31-5132-729E-6B3D-49323AAD9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2" y="1641554"/>
            <a:ext cx="3259537" cy="14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ld on Food (Ultimate Guide) - Can You Kill Mold By Cooking It?">
            <a:extLst>
              <a:ext uri="{FF2B5EF4-FFF2-40B4-BE49-F238E27FC236}">
                <a16:creationId xmlns:a16="http://schemas.microsoft.com/office/drawing/2014/main" id="{53B78CE9-7AEC-BDB0-80FB-5D276190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06" y="1641553"/>
            <a:ext cx="2121199" cy="14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s It Dangerous To Eat Mold On Food? - iMold">
            <a:extLst>
              <a:ext uri="{FF2B5EF4-FFF2-40B4-BE49-F238E27FC236}">
                <a16:creationId xmlns:a16="http://schemas.microsoft.com/office/drawing/2014/main" id="{F6086066-D2C0-19A1-BFE7-1E6DF530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2" y="3271916"/>
            <a:ext cx="2099543" cy="1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o Tell When It's Safe to Eat Around Moldy Food « Invisiverse ::  WonderHowTo">
            <a:extLst>
              <a:ext uri="{FF2B5EF4-FFF2-40B4-BE49-F238E27FC236}">
                <a16:creationId xmlns:a16="http://schemas.microsoft.com/office/drawing/2014/main" id="{27CF1A94-78CA-2988-277F-C43C0101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1915"/>
            <a:ext cx="1866260" cy="1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lue and Green Mold / Pomegranate / Agriculture: Pest Management Guidelines  / UC Statewide IPM Program (UC IPM)">
            <a:extLst>
              <a:ext uri="{FF2B5EF4-FFF2-40B4-BE49-F238E27FC236}">
                <a16:creationId xmlns:a16="http://schemas.microsoft.com/office/drawing/2014/main" id="{A0DAF811-46A2-DBA0-5CCE-93740D21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2" y="4902276"/>
            <a:ext cx="4663421" cy="13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megranate storage temperature - Fruit &amp; Nut Center Updates - ANR Blogs">
            <a:extLst>
              <a:ext uri="{FF2B5EF4-FFF2-40B4-BE49-F238E27FC236}">
                <a16:creationId xmlns:a16="http://schemas.microsoft.com/office/drawing/2014/main" id="{1B6DA53B-8BED-F095-8F36-B19F47B6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9" y="3290037"/>
            <a:ext cx="1832245" cy="13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ooty moulds and milling quality of cereals | AHDB">
            <a:extLst>
              <a:ext uri="{FF2B5EF4-FFF2-40B4-BE49-F238E27FC236}">
                <a16:creationId xmlns:a16="http://schemas.microsoft.com/office/drawing/2014/main" id="{BF0DEA63-DA7F-19A2-222B-D731A443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96" y="4920399"/>
            <a:ext cx="2400662" cy="13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e Solution to Mold in Peanuts: Symptoms of Mold Sickness - AtMyTable">
            <a:extLst>
              <a:ext uri="{FF2B5EF4-FFF2-40B4-BE49-F238E27FC236}">
                <a16:creationId xmlns:a16="http://schemas.microsoft.com/office/drawing/2014/main" id="{A2E1C496-4B5B-F2F7-4DE0-0E1B7E5E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97" y="3296789"/>
            <a:ext cx="1100222" cy="13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hite Mold on Banana Stem: Causes and Treatment">
            <a:extLst>
              <a:ext uri="{FF2B5EF4-FFF2-40B4-BE49-F238E27FC236}">
                <a16:creationId xmlns:a16="http://schemas.microsoft.com/office/drawing/2014/main" id="{6367256E-0AD1-5529-309F-059D0A21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1" y="304800"/>
            <a:ext cx="2048671" cy="11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rgot On Maize Maize Ear Showing Symptoms Of Ergot, Or">
            <a:extLst>
              <a:ext uri="{FF2B5EF4-FFF2-40B4-BE49-F238E27FC236}">
                <a16:creationId xmlns:a16="http://schemas.microsoft.com/office/drawing/2014/main" id="{F8E51A79-7F95-852C-D118-252B3EAD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24" y="304801"/>
            <a:ext cx="897451" cy="11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2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5" y="228600"/>
            <a:ext cx="9296400" cy="800100"/>
          </a:xfrm>
        </p:spPr>
        <p:txBody>
          <a:bodyPr>
            <a:normAutofit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Prevention of mycotoxin-induced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162051"/>
            <a:ext cx="10868025" cy="54673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Avoiding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Prevent contamination and growth in food/feed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Eating a product in which molds have grown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Trimming foods with mold growth is not a good practice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Diluting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Heating can reduce the load of mold/spores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Use </a:t>
            </a:r>
            <a:r>
              <a:rPr lang="en-US" sz="1800" b="1" dirty="0"/>
              <a:t>anaerobic packaging</a:t>
            </a:r>
            <a:r>
              <a:rPr lang="en-US" sz="1800" dirty="0"/>
              <a:t>, reduce </a:t>
            </a:r>
            <a:r>
              <a:rPr lang="en-US" sz="1800" b="1" dirty="0"/>
              <a:t>Aw to 0.6, freezing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Cleaning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solvent extraction methods, treatment with chemicals to inactivate </a:t>
            </a:r>
            <a:r>
              <a:rPr lang="en-US" sz="1800" dirty="0" err="1"/>
              <a:t>afltatoxins</a:t>
            </a:r>
            <a:r>
              <a:rPr lang="en-US" sz="1800" dirty="0"/>
              <a:t>: NH</a:t>
            </a:r>
            <a:r>
              <a:rPr lang="en-US" sz="1800" baseline="-25000" dirty="0"/>
              <a:t>3</a:t>
            </a:r>
          </a:p>
          <a:p>
            <a:pPr>
              <a:lnSpc>
                <a:spcPct val="120000"/>
              </a:lnSpc>
            </a:pPr>
            <a:r>
              <a:rPr lang="en-US" dirty="0"/>
              <a:t>Adding preservatives- organic acids prevent mold growth</a:t>
            </a:r>
          </a:p>
          <a:p>
            <a:pPr>
              <a:lnSpc>
                <a:spcPct val="120000"/>
              </a:lnSpc>
            </a:pPr>
            <a:r>
              <a:rPr lang="en-US" dirty="0"/>
              <a:t>Testing: old and new methods (HPLC , immune, molecular)</a:t>
            </a:r>
          </a:p>
          <a:p>
            <a:pPr>
              <a:lnSpc>
                <a:spcPct val="120000"/>
              </a:lnSpc>
            </a:pPr>
            <a:r>
              <a:rPr lang="en-US" dirty="0"/>
              <a:t>Drying of grains and storage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7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961" y="106681"/>
            <a:ext cx="7729728" cy="807721"/>
          </a:xfrm>
        </p:spPr>
        <p:txBody>
          <a:bodyPr>
            <a:normAutofit/>
          </a:bodyPr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6" y="1600200"/>
            <a:ext cx="6781454" cy="4610099"/>
          </a:xfrm>
        </p:spPr>
        <p:txBody>
          <a:bodyPr>
            <a:noAutofit/>
          </a:bodyPr>
          <a:lstStyle/>
          <a:p>
            <a:r>
              <a:rPr lang="en-US" sz="2400" i="1" dirty="0"/>
              <a:t>Aspergillus flavus</a:t>
            </a:r>
          </a:p>
          <a:p>
            <a:pPr lvl="1"/>
            <a:r>
              <a:rPr lang="en-US" sz="2400" dirty="0"/>
              <a:t>Colony is cottony to granular</a:t>
            </a:r>
          </a:p>
          <a:p>
            <a:pPr lvl="1"/>
            <a:r>
              <a:rPr lang="en-US" sz="2400" dirty="0"/>
              <a:t>Yellow</a:t>
            </a:r>
          </a:p>
          <a:p>
            <a:pPr lvl="1"/>
            <a:r>
              <a:rPr lang="en-US" sz="2400" dirty="0"/>
              <a:t>Long rough conidiophores</a:t>
            </a:r>
          </a:p>
          <a:p>
            <a:pPr lvl="1"/>
            <a:r>
              <a:rPr lang="en-US" sz="2400" dirty="0"/>
              <a:t>Globose vesicle</a:t>
            </a:r>
          </a:p>
          <a:p>
            <a:pPr lvl="1"/>
            <a:r>
              <a:rPr lang="en-US" sz="2400" dirty="0"/>
              <a:t>Uni and bi-seriate phialides that cover the entire vesicle</a:t>
            </a:r>
          </a:p>
          <a:p>
            <a:pPr lvl="1"/>
            <a:r>
              <a:rPr lang="en-US" sz="2400" dirty="0"/>
              <a:t>Long chains of circular conidia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47" y="1295401"/>
            <a:ext cx="1828800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981C49-27E6-722E-16DD-7EB34CA7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3238500"/>
            <a:ext cx="33528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6775" y="394581"/>
            <a:ext cx="7729728" cy="1188720"/>
          </a:xfrm>
        </p:spPr>
        <p:txBody>
          <a:bodyPr>
            <a:normAutofit/>
          </a:bodyPr>
          <a:lstStyle/>
          <a:p>
            <a:r>
              <a:rPr lang="en-US" sz="3200" dirty="0"/>
              <a:t>Fungi, Mycotoxins</a:t>
            </a:r>
          </a:p>
        </p:txBody>
      </p:sp>
      <p:pic>
        <p:nvPicPr>
          <p:cNvPr id="1028" name="Picture 4" descr="http://www.mycology.adelaide.edu.au/images/flav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737851"/>
            <a:ext cx="2388359" cy="19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telynwillyerd.files.wordpress.com/2013/09/a-flavus-ta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52601"/>
            <a:ext cx="3051721" cy="19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altexmoldservices.com/files/mold/Images/mold-library-pictures/aspergillus-flav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1"/>
            <a:ext cx="26098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enicillium fungi on f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191001"/>
            <a:ext cx="3051721" cy="18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penicillium fungi on foo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4" descr="Image result for penicillium fungi on foo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6" descr="data:image/jpeg;base64,/9j/4AAQSkZJRgABAQAAAQABAAD/2wCEAAkGBxQSEhUUExQVFRUWFxYVFxcYFRYXFxcYGBkWGBQYGhYYHSgiGRslHBcWITEhJSkrLi4uFx8zODMtNygtLisBCgoKDg0OGxAQGiwmICQsLCw0LCwsLCwsLCwtLCwsLCwsLCwsLSwsLCwsLC8sLCwsLCwsLCwsLSwsLCwsLCwsLP/AABEIAMgA/QMBIgACEQEDEQH/xAAcAAACAwADAQAAAAAAAAAAAAAABQMEBgECBwj/xABCEAACAQIEBAQEAgkCAwkBAAABAhEAAwQSITEFIkFRE2FxgQYykaFCsQcUI1JiwdHh8BVyM4KSFiQlQ2OisrPxCP/EABoBAQADAQEBAAAAAAAAAAAAAAABAgMEBQb/xAAsEQACAgICAQMCBAcAAAAAAAAAAQIRAyESMUEEIlFx8BNhocEFFIGRseHx/9oADAMBAAIRAxEAPwD3GiiigCiiigCiiigCiiigCiiigCiiigCiiigCil/G+NWMJaN3EXFtoO+5PZRux8hXkvH/ANLl2+SmCHgJBm5cCtcPaF1VfufSqyko9kpHqnHPiPDYMDx7gUnVVHM7eijWPPasfxL9K1oD9jYdjrrcKounkCxryzh+e7eJNzxL9wzLmXYnWJPWPYCn1vh7pDlEdXlEW2ASG65jGmxn0rJzb8kMdWv0i413YTZWflASYHeSfzplh+M42Cf1lvUpay69jlpX4QZCoU2o5Q4QayBMa6jXfv3qraxpH7MhWZWIdSQS4EiROgiJ7waz/ESdWVds0zfEOMTQXFdv4lQD2gCreA+Lr7HLyMR8wK5Y0nvrVS1h81oplyCJyk5tSdNTp6CucLgORSoWVC5swgnuTodtI171tyXyUuRqLHxEBrdTKP3gZHuNx96a4bH27kZHVp7ET9KxHHGiy5Oq5SSFHNHX+tLOEcbt3PDW1DllHKPbX0jWrciqzeGep0Vl8Nxdrbi382k5STIHQz5/yp9g8ctzbQ9jv/erKSZqpJlqiiipLBRRRQBRRRQBRRRQBRRRQBRRRQBRRRQBRRRQBRRRQBWM+P8A4/s8OXIIuYlhKWuizs1wj5V8tzHuKn6UPj9eHp4NrmxVxTl2i0DoHbz/AHR1jXSvnrEYl7rtcuMXdzmZ2MsxPUmqTlXReMbL/HuPX8bd8XEOXbWOiqDrCqNFG301moLC+2mg6malwPDmuaJq2kCYJnferXCUa1iFBAuCIIjNA/EuuhPSdqwq1ZLmloc4XArnsKABcuH5pMQupidyRpPnXoHDbEFd4fnIbeWkZdoMAaz5Uku/DS328RHNsBkYH8CAmfCHUNpv51quIWDbtAW2LsJhQNTmgKQekSZk6xUOD7X6GDyrSZNgcMWOwVV0WIIgjpG+1ZK9gDaxt4zAJLgt1Vtte2hHtWpwmKKQCMo0WNQJyz70m+IouX7MhSVD251ymOYT9fzrklOMnwb3ZonQy4RxAXpdRAAhR306jvP5VPjeJ28MFQnNcKgxPTUSZ2pZgMAmYvaBh1DQpgBpMgA9DWP4xjC3ELniEhXPhqWkBgEAIDbbzW0E13v8zGctOi1YxF69ibjXDmTXKiNyt1JExIUHU9xG9bbD4MrZypkzuwaVUrKrBIMdYESeprBcJ42tzEPatoDZtiFAbmOVixZSDm10EbctNOBcZu3PHwwP7QhyskxaDz4YY75gNT6itXNp0c10qo1N25Lm8jEhRlZQssCIMT09KZ2b5dUbbeRP9OorP8AzIuS8QXVRzKS2b8K5TAkb79+lduA23y3BLZiCHUzIYEquTbdQBpURmykZtPRtsBxWAM0sp2bqPXvThHBEgyD1rI4W6eRSpGYE6kaRoQddTt/WmWFxJtHuk6jt5it1Kjsx5OQ+orqjgiQZB612rU1CiiigCiiigCiiigCiiigCiiigCiiigCsr+kP4vXhuGL6NeeVsoTu3Vj/CuhPsOtaTG4pbVt7jkKiKzsTsFUEsfoK+Uvi34iu8QxL37h30tr0t2weVQPuT1NVk6LRVivGYprrtcuMXd2JZiZLMd6ktWzEjbv27mo1saA71JcvhIUf838lrLvovKVEmdlXxFYxMMRvB0FbLBX1t4TxAJLqFQg88hY0nr18xWUVBcteGrZTmlwdjlksQw+kdzT7CJ/3fwlc3EIV1aOay3TRZkkToOm8b1WSdaOLNNs1fwpxcXsOqXXAy3MznYyokBY/CDG+3vTT4fxwliSxyghgfnQtqyEfugmQe33yvwtwAo9zxHDybiqsazqHYgGNY2FXb9ghQ2ZlHJ4hUA5kBCoDI00+x6xWUm4ujnk/caXx5sWyG0QFVPQ6dSdutZR8W2MBIhLQc2887ss5iOygdafYtj+rNZUlg4YaZdm2aY9NPWsn8G4Nxh71u7IyFv2ZBBIYFWZfLQHXt51jD08eTydvX9DoWa4kmK4vewykLdzhFMjQkr1KsIg/3rJ8a4y99VRNtNNNO+tV+J3GQnI5ZIKgnoBIjtGtL8EQDrt1/ztXbGPtslRT2POCYC/8AgCrHMxLbqhkgRoTAOh8u9bxMELd61iTmzvCXCNB0yBljUwYn+EVg/hnHjxAj5ignKwJDLJljGxnzBr0nxs728gDi4Y1OquqmXMdwse1c+W7oxyt2MEeGhDBRmUM3UsAduxk/Sqy8by3rdiSjLBWAWzM2bNvusR7npVPAYU+NclmYKZLsOo0K/TSaZlU8YE/MnMRB1kbjuYjasumYjtr6i4CAFIzDm2A/E09Ae3f3pvZvLcAykEMs5u+4PtWJ4diLjOHukZGK5Z0YEnr9dR1mn/w87MXkjLmZLaDQZdIjrsda3xzd0yYSaZoeHYk22yt8pMeh7+hp7WfZJ06a/WmfC7spB3XT26f55V0QdOj0Yu1ZdooorUkKKKKAKKKKAKKKKAKKKKAKKKr8QxqWLT3bhypbVnY9lUSfyoDyn9O3xSyKuAtGPEXxL5B1yTyJ6MQSfIAda8UVe4pl8S8YbGYq9iX3uOSB+6o0tr7KFH1qnaH12+tYyZqlSO1u5CyN9SP5e1dbF1VYuyC4dAAdJJmSI/OuZKt6Aj22rtxKzqmVQHYd9ABHTp5mkTLIWOIYI5s9oZLagTzgwd8skyTod+1XeHYl7WYrkBTmRMxEhpGYkbnmMdap4CxE3A5dUOVViSbh/g6jeohiDabxTpca4C1sjQKDI384+lQ96OZ70bThdv8AU+d7mW6wGZSdy4zPE6rJHpXe58TIr5XAytOXJrmU9x3kz5GlXEsSb6M1xYZDysd3B1Mt+7t9K6/B1q06F7hVQCQkgaN2BOp8qwrVsy42rY04Zh7rupu3ORee2hkFkLQWY9WA6f1NM/iTifgohgrOaIEsqCJ3B307VSwhuO4Zo5D8kSBoFHNtJ8qr8ds3buKLCPCa2qlSRmETKiNgTrNVvZXVnY8BtX8OjSi3WMByOVydQGUaLO89Kz/C7dk3Cl2yAQcpldMwMRm84iPMVpOA38uINj5rY1UlRBJAlp2bKdPrrXHxPbZXzROS0twneHDMq+sCZ9BVub6LJ1or/wDZWzOewXRdip1ynY765T66Uw4bw+7hjmYykFw/4R1g9V2PuatXcRlSyQJW5IYqdmBke0lvyplgsdbvo6RmkNbyHrpEa95rNycuyrbfYv4Bxj9ZDNlKgqFI2LDXMWjrBphexyYbwuUuQ4tknmKjLJlunbXzqlhuEth7D5Qz3AFkAQSARmjUzpJ9qorxQW8WGMnx1BZBzBYAEx5iPvVSvfRquJ4cG2csuzEEHYCDKsvcgfWreBxLJcWDICnNOkayCO+mlKuCgpbtpcCs6hnXoCSTMidRoN6ucSxI8K7cCy2QnKOWcwEgN0EianVldo1eGuZiSPlH3nU1PaulGke/mOopbwMBbYkiYGYz27a7UzSdSR1+o6V0batHdgloeCuarYG7mUTuND/KrNdSdqzYKKKKkBRRRQBRRRQBRRRQBWI/TLixb4VfB/GbdserOp/IH6Vt68c//oXinLhsMNyWvt6KMiD3LMf+WofRMezxiKmtgEHoelQrXdB5x3/KsmjRsla2AiknUmZnaBO3nXNh/EZ2KkZV0bbKo79ya72Fhg7fJsvmf861HiQyX4kwYMRAYDWI7VCOeey98OJmEL84bQnTKpmTHUkiPcd6r/EFwvcl5BEg6TAB09qZcBW2TeUmbhHiZgYAAM5fSqGDV8SSCQBPM/eTED/OtVv3cjG/c2WuKXziLdpLY5wmZwDAAA1kf5E1OyLh7Kp83iNOUkZhyjXy6VU4PcWxikygsDnUg6grqJ94pxwThK3Liu7Fg15gIOqwOUEdt/8Ap86rKl9Cr1rwOvhi6WssbgyoXIM78pgZexkClPxHjS2K8PTwFdQ7qfmJEqrEbHyq9xq8yi5aU5cpBQLu5DQ4jtHNA01pNeDYW7ca4q5Mi3Mo2ZjJUgd80is492Ujt2a/DWcr3YAz+HntyNgBoI7CuMLcN4u2hlSuYj8A3MdcwJPua54fiEvn9ZWSSiL4fYRrHccxkeXlUeH4W9u2PDJJuNlJOmRBrEdtl96zKDDAootWgoBQ5wP9kTA9dPcUm+GwPBWGJJBid0c6rJ6janX6wLSFIjKVOumjaadJ2rP28E2HZfDfOjXBMiCs/KxHadPcUXQRs8A75Tn+ZNCBrMQQf5RWIvYB7GJLGCb1xgkEnIkzPlAAHuK12FxGa5cUnK9tojq6ZcyHXcyxFdsRw+28N8zZpD7wDr/0mNu9OiLL1vCqty2dSoRkJjXTK0+epNR4gKwW3bGVAvMTrmGvLr67+VRYzENbtLJkjlzAaAtBJbsNDr51asYVGujUjIoc6nYlgJExqQ1FsimxjgrIDhUIFlVBK9Sx+WGJ20mntlw0wZjT6b0htL4SNFpmPKyrMmCwA5j2M6U0WLStGpJDR/vYA/cmuiGkdPp+6GGBu5X12bT36f0pvWcvyR0n8u1P7FzMoPcA1bBPbidsl5JKKKK6SgUUUUAUUUUAUUUUAV84fpxxRfirr0t2rSD3Bc//ACr6Pr5d/Syf/F8Z/ut//Taqsi8OzLJvXYncb/32qMGpF7fWqEstl5CaSy8w8v7aU1v2kbBK+9ySC27czagDpJI+tKUTMxYaFYHqToABV8YI3VtAvlYNzToMojL6R3qloxyRsp8Htg+KmbICvO/7iCZH56014bazWAv/AA/mDONeTQ5iPOI8qXcVIZlW0uUOQrx1YmI+tPkw6Ph7OHtNlbMBeJ3JMkrHTVaiW1Zzz+RZh7XhXF1XxCjwZ0CAHJp0LT9qa/C9z9WULdkXLh8ZOqlQBEnpr9KS3kLYhURYZnidRKqNQJ6QK0+NuEG2ijRbTW2ciArQuYgHpoTp3FZy6+pWRQ+JMKy3rVy20h+ZNTpcPM4B15ToY86Y/EeC/WFW4NXVElNlcGST9/tUfDsCEtNavE6FbqsTMAc0+QINUcRx4i+yhSbV05bf7wI0DD13qqt9eCu/HgYcAsRgXKSTo6L+JSGGYDvpNabEYqBbaeeFGUmAf3mHc/2pT8N4b9Wt5G5uUROhIYmRr1Gm3lTfH4O01pmIlkgAzzJJABB3GsTNZy2ysnslv4ZLt3XVXUaTuyzAHnqD7UnXAscOzf8AnErGYwSVEFQdtNdO9TYSybbAuSwAN4EdNAGGm/X6Vee4i5TcMeKxdAd8x1aOwjr51BUg4TjVuQryLlrLJIhuXaQferWDtMWuZgptsDkAMMqakDbcGosXw9btxzlKPIRo/FAHMO8iB7VNhT4jeDbbTKwW7I0MRG2uwoC7h18NFRucfxbsWnQ+YEk1NYtl7ty0sq3hCboEqTJyqBtI0n2qqcS15TZGh2uOphkiNNdnganyPfRtz27XgpBdkf8AadBuAT1B1+1WitkqOy5wfEeJbVgJJBQydMyk5p95phhmaIddTMwZAjYTUGEsZSAICIpAUd+pP5VaZYM9D279de2gFap+2zuw435KxvAkgESpyt676j6H3pxwS8WtwfwmPbcUnvgKdBA3J7+9NuAJFsn95j9tK5cEn/M0vh39/U7MiXAaUUUV65zBRRRQBRRRQBRRRQBXy/8ApcsleL4ueptsPQ2rcfzr6gr56/T5hCvEUeIFywmvcozg+4BX7VWRaPZ5stWEEn2+s1WXepkbt0/w1Vly5hwM4J1QZQxG8nr9dKv5ndbt0GADIUR8plT6x1pdhwQuboW+1OLrnOUSI8Ej/c25BPsPrWLezOSOEClS6DMwlBG0GOcjodz39KV2eJsl5C5MJCsR+LKdCfOnXCLZFgqOVieY/wAMajyMRrVMYMX7ZtoAHQBg3fpED0omk9mLW3ZpLnCmIbECIXL4SAwxduYrPduYelUsRirt8otsZYV2fSZYzmkHYcp+tS/DvEoQW3By5kclp+XQEjTQzpGwk0xu4M4e818OGtlmhVElvmgAzqCTVJL4OaS4sjt2Rk8eQCqZYnQBQQpKn8Mnb0rPrilt3FVkJUaoIOZdIYgbkzrFaDj+DuNbsZFAUjnQaZisMBJ2APQ+XbSPCXUOI/bLIRmAcDUZ4ME/wwfv6VSyEMOO4kDCW1XV5RgBqwSTJB36Az5VL8PRbV7LMWe4rFpPOVYQDr11ma4x+E8PHWnBDM1qY/8ATU6GOmrHTyNL/hTEs17FOPxM7IGOo7D02Gm2naq1or4HmBTJcWyvOEWMynVc2ozL6VLYvE3x4gGRmYoSNAoBEQdoAGvmaq/DxNvEOt2FuXkW4SOhIIJHly/emVy7ANy58lsOHWCTM6wOoiIqtEMqYfFF3vWgWVrZKAkAkAHRvfceoqbhdr9X8MGDmYrmAOVQomT5x9fapeCXBec3SAr9v4DAXUbwBMHvVvjGCNvDv4JDMGDZWOo5hMRvodu1WUbCK3CbFxb+IusIAcwszOkIxPQkQPf1rSYUAgkmNdJ3BgDL3I6zVTAYdlQTzq4YXNIg6b/w70YG291bdzKbbyTkn8JmAZ3IJmRUSTW1/Y7MKt8X2h+ihQNZkiPpqPMb/eutxuUgRHeuLLjKo3Pcjqe1dMQBMdxpFVnP2pr4O/FGnsixFzf21rR8Os5Lar1iT6nU1nsJbzXVXcZpPoN/yNaqnoI8sksj8a/d/sM7qkc0UUV6pzBRRRQBRRRQBRRRQBXl/wCn7hniYK3fA1sXRP8AsuDKf/dkr1ClnxNwkYvC38O2122yA9mI5W9jB9qhkrR8h9alXYjtXbF4VrTvbuAq9tijL2ZTBqO2aozQvWOY5ZgOIH8qaki2iac5kQdwSND6CfuKV4ISZ69I6GmakXELtOdW1A9YP8vpXNJ7IaLVpiDLifFWCJjbTVemhHrrVexZFp0VeY5oGWdpmCRvrEUG9mtu1yBnAjvA00/Kr+HFu2LS7LGYnrOsDyjuKhuilDK3ifDR1vZCNhOUhGBn6z+VWv8ATyq/rWHYvaISbUH9kTBc5f3CSZ00pZesMlpc4zIzNbaOaesidtAaaX8Q1gotksOXMo1KPIlgCdA2gkHepi9bOecb6Kl34m8O4bTjMivoQcxlvI9tp3q7wnDWsNey3ZKYm6WT3MrHu2/lULWbIVr15VR3Myo1cyNQvUAjpVzFEMLGIuFTYtgmQDmzE8ihe+g271NGLjRX+JuHYhcW1/JCIqoGBgLbBMk+7H0q8iLbtlyoZWCnl0YnpHvr9acWr/i4dxqwugLrppe0kzuQPuRWdwvDjkNu4SWsuH1MRlEZW6fLInrvVZRszeyGyty/i7d3bwlK3EOmRdSD5zNayzabEXLbhgbRSCsa5pEN7gj2HrS/hXDWONuXl/4VxEBHmAOXz6/WnS4VzddZNoB5twfmAAnWNJA2HY+tQoWTxbK3ArSlsygoFYqyxA00gA7a1V4iGtZFGa4Lt0qIMAAc05hssD6gU6uWc1xwdLYM8py5mjmJI3M6e1T8MwWVipH7OA1vWdCNQe5BkfSp4eC0cTbJ7WFKWmVmzq5C6kggNv6nU1E6Mbu48IIuUg7g7k+cz9quXZTlksDqTH0AA671EADpAGXSJ7DYiq51ceP3/wAPQwQp2SiTc1MxsJ389q6Yy5E+ke9dLRJMg6RXTESSBuSf/wArzZzag2vJ3xW9jX4etEuX6AR7mP5D71oKrcPw3hoF67n1O9Wa9n0mF4sSi++39ThyS5SsKKKK6SgUUUUAUVxNcZqA7UV0NyuhvUBNRVY4gVG2LFCLPH/02/BIQtxGydGZRfTsTCLcX10BHoe9ePj0r65xV23cRkuKrowKsrAFWU6EEHcV8+fpJ+ERgb4ewCcPdnLOuRutsnqOoJ6adKpJVsvGXgyuCuZSNv6/2pggcyo3bUnvSlDr71etYvKZEmRHof6VyzTu0aUXrdn9jB3DLpprvp9Yq/iruZUUaZYLdfb+cUuwFmRliTIjTby+tNLqLb5TAPWTvPTesZv4FbGXCsynwYzpc1k6AanWT11NW7iqgRSc5YlQvVWXYQNqU53dhnKgrCpE+2/cflVx1Ac5m57YDExPTQDuf6VF6M2tkV65dRgS5Itfg3KZtjHatHjAl+3YuJzW7WWbYHNmblZ56wNPr3rPXbxFzOZm5JI7jQaVo+H4e2VUqRbeCMh2aRvG67RNWhLwUyR8l3HYM+KjAg4ZVkrrKuDJ21IiCPSpeE2LGIa7dQAtcYgyWhx8okdYFcYbEG4TbP7NlGozDlEaTpJMdf4vKpLBVEyKSuXXxOrmBI9NtK2bV/f6GH4NlbFMv6w9hVZURLYGWQFuAliR0Mco9vKnuItuDYZWzIoYE9c5Gs9hlH51UwwdSLkZs85uWTB25e2p186t8NfLbdUllXMCO5IiB31MT5VSMrZqsdIh4o1pzaKzqDGX5JHXtOv0FN8KdFyTptPlvFUOHWUNlehXUfYQZrjD4xmfLHy6Zo006RSU+pfJpDGMWxcOF+UGCBH1qO5eGYjKNdzOp9KiuEXIY9CxHnIj+QqPEXIiImCJ/vWGXN7W30dMIb0TI4/p2imfAcLmY3GGxhfXqfakuAtF3CDc/YdTW1sWgihQIArD+HxeaXN9R/z/AKLZ5cVS8klFFFe6cYUVxXRmoDuWqMvUL3aq3cRQq2W3v1XuYql97FUvv4upKuQ2u46qd3iXnSTEYyluIxh70KuRoLvFvOql3jPnWXv4w1QvYw1JFmtucb86VcbxNvE2Ws3NVYb9VI+VhPUGs1dxhqs+LPelCzLcV4U+Hcg8yk8rAaN/Q+VQ4SJMiK0+Iu51KnY6f39azmKwZTXVuxB6Vy5sejpx5L0yRcS2ZQCYn3ir2LeYJO/br/kUrtXRImRH3pgb8sq9Dv3+tcGRNNHSkMbKqYaCR37fuxV79YyuT4eaFUbiWEmd/InrS6TtpG/0713/ANQdo2CyFPQn3qkZmbiNWfxHXwwIQHLPUnee4q3gJS8rO8MSNhIMAwk/hFL8RbJRQpyrMnoTp1PrVzAXItmIJiABvJnWY39Kj8VeSK0P2tftfEg/tN2GuWAI+wFTYU5lIfQnVZO0daU8KunUE/NAYZpNWhfgZVPMDufWP89qSzRe2VUH0MOD41zfYRKrykk7jvA2imuHY2iIJgzG0R5npAk+dIsOMpNoEBWhiZhuvUba1cu4xcjgjQQInUwdNRprpVoZEo238k8bYxxdwKvIQNyNNj+8apYAFFKxIO5nUjrUN/HkqvQnTaQABJP96rG7ngAmB56GuXP6uKla39DaENDlsaNhodB/k1XuvrO5+81HhQ1xgEUsew1Na7gXAPDIe5q/QaEL5+ZrDHhy+sl+Xz4NXOONFj4e4cbaZmEO3Tqo6D+dOKKK+lw4Y4oKEekcMpOTthRRRWpU6tVa61WWFV7q0IZQv3KoXrlML1qqF61UlGUL1yqN96v3rdUL9uhRi2+1LsQ1Mr9ul2ISpIFt81RummF9Ko3koClcNQPVm4lV3WgITXRhNSstR5aElO5hR070LhzIgjfSB/WreWupSubJ6aMutG8M0onPh6EbHTvr3ozAnQwa7q7Dop9tfrXIvARyEdyIP20iuGXo8iNVmiC3iRleYXUe9M+F3SFMcp6edU7CoxkHy1nN7ireHtssnKYHeZ9gRXLmwzXgvzTRd4e6rmB0gVesXQ0AjrM9+3vSgWGEaTOs6mr2DUyZJBG39hXDPDJ9GnJDAuFc7kdj08tauo0HpDamToPKKXkEkE6QNz3Pl1PtVjDudMqT5toPWOtXx+izZH7UVlljHtk12zrAJAplwzhRcjoO5/p1rrgME5ifoBWq4bhIr0cH8IS3ld/kZS9TeojLhWES0gVBHc9Se5NMqr2UqxXsRioqkZd9hRRRUgKKKKAK6Mtd6KAqvaqvcw9MYrgpQihHdwlUr2CrStaqNsPQrxMff4f5VQvcNrcPhKgfACpsrxPPr/Cz2qle4We1ejvw0VXfhPlSyOJ5pc4Ue1V34Ue1emvwfyqJuCjtU2RTPMm4Ue1RnhR7V6ceCDtXX/Qx2pYpnmf+kntQOEHtXpn+h+VdhwMdqWKZ5oODntUi8FPavSl4IO1SrwUdqWKZ5oOAT0q1Z4Ew2LD3NejLwcdqnThQ7VBNM87X4fZjJZz0+Y1cs/Dnr9TW/Thg7VOmAHao0TxZjcL8PgdKbYbgwHStGmFFTLZqbJUBXh+HgUxtWIqcLXaoLpHVRXaiihIUUUUAUUUUAUUUUAUUUUAURRRQHEVxloooDjJXHhCiigOPBFceCKKKEUceAKPAFFFBQeAK58AUUUFB4IrnwhRRQUdvDFc5KKKEhlrmKKKA5ooooAooooAooooAooooAooooD//2Q=="/>
          <p:cNvSpPr>
            <a:spLocks noChangeAspect="1" noChangeArrowheads="1"/>
          </p:cNvSpPr>
          <p:nvPr/>
        </p:nvSpPr>
        <p:spPr bwMode="auto">
          <a:xfrm>
            <a:off x="1679575" y="-1477963"/>
            <a:ext cx="39052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8" descr="data:image/jpeg;base64,/9j/4AAQSkZJRgABAQAAAQABAAD/2wCEAAkGBxQSEhUUExQVFRUWFxYVFxcYFRYXFxcYGBkWGBQYGhYYHSgiGRslHBcWITEhJSkrLi4uFx8zODMtNygtLisBCgoKDg0OGxAQGiwmICQsLCw0LCwsLCwsLCwtLCwsLCwsLCwsLSwsLCwsLC8sLCwsLCwsLCwsLSwsLCwsLCwsLP/AABEIAMgA/QMBIgACEQEDEQH/xAAcAAACAwADAQAAAAAAAAAAAAAABQMEBgECBwj/xABCEAACAQIEBAQEAgkCAwkBAAABAhEAAwQSITEFIkFRE2FxgQYykaFCsQcUI1JiwdHh8BVyM4KSFiQlQ2OisrPxCP/EABoBAQADAQEBAAAAAAAAAAAAAAABAgMEBQb/xAAsEQACAgICAQMCBAcAAAAAAAAAAQIRAyESMUEEIlFx8BNhocEFFIGRseHx/9oADAMBAAIRAxEAPwD3GiiigCiiigCiiigCiiigCiiigCiiigCiiigCil/G+NWMJaN3EXFtoO+5PZRux8hXkvH/ANLl2+SmCHgJBm5cCtcPaF1VfufSqyko9kpHqnHPiPDYMDx7gUnVVHM7eijWPPasfxL9K1oD9jYdjrrcKounkCxryzh+e7eJNzxL9wzLmXYnWJPWPYCn1vh7pDlEdXlEW2ASG65jGmxn0rJzb8kMdWv0i413YTZWflASYHeSfzplh+M42Cf1lvUpay69jlpX4QZCoU2o5Q4QayBMa6jXfv3qraxpH7MhWZWIdSQS4EiROgiJ7waz/ESdWVds0zfEOMTQXFdv4lQD2gCreA+Lr7HLyMR8wK5Y0nvrVS1h81oplyCJyk5tSdNTp6CucLgORSoWVC5swgnuTodtI171tyXyUuRqLHxEBrdTKP3gZHuNx96a4bH27kZHVp7ET9KxHHGiy5Oq5SSFHNHX+tLOEcbt3PDW1DllHKPbX0jWrciqzeGep0Vl8Nxdrbi382k5STIHQz5/yp9g8ctzbQ9jv/erKSZqpJlqiiipLBRRRQBRRRQBRRRQBRRRQBRRRQBRRRQBRRRQBRRRQBWM+P8A4/s8OXIIuYlhKWuizs1wj5V8tzHuKn6UPj9eHp4NrmxVxTl2i0DoHbz/AHR1jXSvnrEYl7rtcuMXdzmZ2MsxPUmqTlXReMbL/HuPX8bd8XEOXbWOiqDrCqNFG301moLC+2mg6malwPDmuaJq2kCYJnferXCUa1iFBAuCIIjNA/EuuhPSdqwq1ZLmloc4XArnsKABcuH5pMQupidyRpPnXoHDbEFd4fnIbeWkZdoMAaz5Uku/DS328RHNsBkYH8CAmfCHUNpv51quIWDbtAW2LsJhQNTmgKQekSZk6xUOD7X6GDyrSZNgcMWOwVV0WIIgjpG+1ZK9gDaxt4zAJLgt1Vtte2hHtWpwmKKQCMo0WNQJyz70m+IouX7MhSVD251ymOYT9fzrklOMnwb3ZonQy4RxAXpdRAAhR306jvP5VPjeJ28MFQnNcKgxPTUSZ2pZgMAmYvaBh1DQpgBpMgA9DWP4xjC3ELniEhXPhqWkBgEAIDbbzW0E13v8zGctOi1YxF69ibjXDmTXKiNyt1JExIUHU9xG9bbD4MrZypkzuwaVUrKrBIMdYESeprBcJ42tzEPatoDZtiFAbmOVixZSDm10EbctNOBcZu3PHwwP7QhyskxaDz4YY75gNT6itXNp0c10qo1N25Lm8jEhRlZQssCIMT09KZ2b5dUbbeRP9OorP8AzIuS8QXVRzKS2b8K5TAkb79+lduA23y3BLZiCHUzIYEquTbdQBpURmykZtPRtsBxWAM0sp2bqPXvThHBEgyD1rI4W6eRSpGYE6kaRoQddTt/WmWFxJtHuk6jt5it1Kjsx5OQ+orqjgiQZB612rU1CiiigCiiigCiiigCiiigCiiigCiiigCsr+kP4vXhuGL6NeeVsoTu3Vj/CuhPsOtaTG4pbVt7jkKiKzsTsFUEsfoK+Uvi34iu8QxL37h30tr0t2weVQPuT1NVk6LRVivGYprrtcuMXd2JZiZLMd6ktWzEjbv27mo1saA71JcvhIUf838lrLvovKVEmdlXxFYxMMRvB0FbLBX1t4TxAJLqFQg88hY0nr18xWUVBcteGrZTmlwdjlksQw+kdzT7CJ/3fwlc3EIV1aOay3TRZkkToOm8b1WSdaOLNNs1fwpxcXsOqXXAy3MznYyokBY/CDG+3vTT4fxwliSxyghgfnQtqyEfugmQe33yvwtwAo9zxHDybiqsazqHYgGNY2FXb9ghQ2ZlHJ4hUA5kBCoDI00+x6xWUm4ujnk/caXx5sWyG0QFVPQ6dSdutZR8W2MBIhLQc2887ss5iOygdafYtj+rNZUlg4YaZdm2aY9NPWsn8G4Nxh71u7IyFv2ZBBIYFWZfLQHXt51jD08eTydvX9DoWa4kmK4vewykLdzhFMjQkr1KsIg/3rJ8a4y99VRNtNNNO+tV+J3GQnI5ZIKgnoBIjtGtL8EQDrt1/ztXbGPtslRT2POCYC/8AgCrHMxLbqhkgRoTAOh8u9bxMELd61iTmzvCXCNB0yBljUwYn+EVg/hnHjxAj5ignKwJDLJljGxnzBr0nxs728gDi4Y1OquqmXMdwse1c+W7oxyt2MEeGhDBRmUM3UsAduxk/Sqy8by3rdiSjLBWAWzM2bNvusR7npVPAYU+NclmYKZLsOo0K/TSaZlU8YE/MnMRB1kbjuYjasumYjtr6i4CAFIzDm2A/E09Ae3f3pvZvLcAykEMs5u+4PtWJ4diLjOHukZGK5Z0YEnr9dR1mn/w87MXkjLmZLaDQZdIjrsda3xzd0yYSaZoeHYk22yt8pMeh7+hp7WfZJ06a/WmfC7spB3XT26f55V0QdOj0Yu1ZdooorUkKKKKAKKKKAKKKKAKKKKAKKKr8QxqWLT3bhypbVnY9lUSfyoDyn9O3xSyKuAtGPEXxL5B1yTyJ6MQSfIAda8UVe4pl8S8YbGYq9iX3uOSB+6o0tr7KFH1qnaH12+tYyZqlSO1u5CyN9SP5e1dbF1VYuyC4dAAdJJmSI/OuZKt6Aj22rtxKzqmVQHYd9ABHTp5mkTLIWOIYI5s9oZLagTzgwd8skyTod+1XeHYl7WYrkBTmRMxEhpGYkbnmMdap4CxE3A5dUOVViSbh/g6jeohiDabxTpca4C1sjQKDI384+lQ96OZ70bThdv8AU+d7mW6wGZSdy4zPE6rJHpXe58TIr5XAytOXJrmU9x3kz5GlXEsSb6M1xYZDysd3B1Mt+7t9K6/B1q06F7hVQCQkgaN2BOp8qwrVsy42rY04Zh7rupu3ORee2hkFkLQWY9WA6f1NM/iTifgohgrOaIEsqCJ3B307VSwhuO4Zo5D8kSBoFHNtJ8qr8ds3buKLCPCa2qlSRmETKiNgTrNVvZXVnY8BtX8OjSi3WMByOVydQGUaLO89Kz/C7dk3Cl2yAQcpldMwMRm84iPMVpOA38uINj5rY1UlRBJAlp2bKdPrrXHxPbZXzROS0twneHDMq+sCZ9BVub6LJ1or/wDZWzOewXRdip1ynY765T66Uw4bw+7hjmYykFw/4R1g9V2PuatXcRlSyQJW5IYqdmBke0lvyplgsdbvo6RmkNbyHrpEa95rNycuyrbfYv4Bxj9ZDNlKgqFI2LDXMWjrBphexyYbwuUuQ4tknmKjLJlunbXzqlhuEth7D5Qz3AFkAQSARmjUzpJ9qorxQW8WGMnx1BZBzBYAEx5iPvVSvfRquJ4cG2csuzEEHYCDKsvcgfWreBxLJcWDICnNOkayCO+mlKuCgpbtpcCs6hnXoCSTMidRoN6ucSxI8K7cCy2QnKOWcwEgN0EianVldo1eGuZiSPlH3nU1PaulGke/mOopbwMBbYkiYGYz27a7UzSdSR1+o6V0batHdgloeCuarYG7mUTuND/KrNdSdqzYKKKKkBRRRQBRRRQBRRRQBWI/TLixb4VfB/GbdserOp/IH6Vt68c//oXinLhsMNyWvt6KMiD3LMf+WofRMezxiKmtgEHoelQrXdB5x3/KsmjRsla2AiknUmZnaBO3nXNh/EZ2KkZV0bbKo79ya72Fhg7fJsvmf861HiQyX4kwYMRAYDWI7VCOeey98OJmEL84bQnTKpmTHUkiPcd6r/EFwvcl5BEg6TAB09qZcBW2TeUmbhHiZgYAAM5fSqGDV8SSCQBPM/eTED/OtVv3cjG/c2WuKXziLdpLY5wmZwDAAA1kf5E1OyLh7Kp83iNOUkZhyjXy6VU4PcWxikygsDnUg6grqJ94pxwThK3Liu7Fg15gIOqwOUEdt/8Ap86rKl9Cr1rwOvhi6WssbgyoXIM78pgZexkClPxHjS2K8PTwFdQ7qfmJEqrEbHyq9xq8yi5aU5cpBQLu5DQ4jtHNA01pNeDYW7ca4q5Mi3Mo2ZjJUgd80is492Ujt2a/DWcr3YAz+HntyNgBoI7CuMLcN4u2hlSuYj8A3MdcwJPua54fiEvn9ZWSSiL4fYRrHccxkeXlUeH4W9u2PDJJuNlJOmRBrEdtl96zKDDAootWgoBQ5wP9kTA9dPcUm+GwPBWGJJBid0c6rJ6janX6wLSFIjKVOumjaadJ2rP28E2HZfDfOjXBMiCs/KxHadPcUXQRs8A75Tn+ZNCBrMQQf5RWIvYB7GJLGCb1xgkEnIkzPlAAHuK12FxGa5cUnK9tojq6ZcyHXcyxFdsRw+28N8zZpD7wDr/0mNu9OiLL1vCqty2dSoRkJjXTK0+epNR4gKwW3bGVAvMTrmGvLr67+VRYzENbtLJkjlzAaAtBJbsNDr51asYVGujUjIoc6nYlgJExqQ1FsimxjgrIDhUIFlVBK9Sx+WGJ20mntlw0wZjT6b0htL4SNFpmPKyrMmCwA5j2M6U0WLStGpJDR/vYA/cmuiGkdPp+6GGBu5X12bT36f0pvWcvyR0n8u1P7FzMoPcA1bBPbidsl5JKKKK6SgUUUUAUUUUAUUUUAV84fpxxRfirr0t2rSD3Bc//ACr6Pr5d/Syf/F8Z/ut//Taqsi8OzLJvXYncb/32qMGpF7fWqEstl5CaSy8w8v7aU1v2kbBK+9ySC27czagDpJI+tKUTMxYaFYHqToABV8YI3VtAvlYNzToMojL6R3qloxyRsp8Htg+KmbICvO/7iCZH56014bazWAv/AA/mDONeTQ5iPOI8qXcVIZlW0uUOQrx1YmI+tPkw6Ph7OHtNlbMBeJ3JMkrHTVaiW1Zzz+RZh7XhXF1XxCjwZ0CAHJp0LT9qa/C9z9WULdkXLh8ZOqlQBEnpr9KS3kLYhURYZnidRKqNQJ6QK0+NuEG2ijRbTW2ciArQuYgHpoTp3FZy6+pWRQ+JMKy3rVy20h+ZNTpcPM4B15ToY86Y/EeC/WFW4NXVElNlcGST9/tUfDsCEtNavE6FbqsTMAc0+QINUcRx4i+yhSbV05bf7wI0DD13qqt9eCu/HgYcAsRgXKSTo6L+JSGGYDvpNabEYqBbaeeFGUmAf3mHc/2pT8N4b9Wt5G5uUROhIYmRr1Gm3lTfH4O01pmIlkgAzzJJABB3GsTNZy2ysnslv4ZLt3XVXUaTuyzAHnqD7UnXAscOzf8AnErGYwSVEFQdtNdO9TYSybbAuSwAN4EdNAGGm/X6Vee4i5TcMeKxdAd8x1aOwjr51BUg4TjVuQryLlrLJIhuXaQferWDtMWuZgptsDkAMMqakDbcGosXw9btxzlKPIRo/FAHMO8iB7VNhT4jeDbbTKwW7I0MRG2uwoC7h18NFRucfxbsWnQ+YEk1NYtl7ty0sq3hCboEqTJyqBtI0n2qqcS15TZGh2uOphkiNNdnganyPfRtz27XgpBdkf8AadBuAT1B1+1WitkqOy5wfEeJbVgJJBQydMyk5p95phhmaIddTMwZAjYTUGEsZSAICIpAUd+pP5VaZYM9D279de2gFap+2zuw435KxvAkgESpyt676j6H3pxwS8WtwfwmPbcUnvgKdBA3J7+9NuAJFsn95j9tK5cEn/M0vh39/U7MiXAaUUUV65zBRRRQBRRRQBRRRQBXy/8ApcsleL4ueptsPQ2rcfzr6gr56/T5hCvEUeIFywmvcozg+4BX7VWRaPZ5stWEEn2+s1WXepkbt0/w1Vly5hwM4J1QZQxG8nr9dKv5ndbt0GADIUR8plT6x1pdhwQuboW+1OLrnOUSI8Ej/c25BPsPrWLezOSOEClS6DMwlBG0GOcjodz39KV2eJsl5C5MJCsR+LKdCfOnXCLZFgqOVieY/wAMajyMRrVMYMX7ZtoAHQBg3fpED0omk9mLW3ZpLnCmIbECIXL4SAwxduYrPduYelUsRirt8otsZYV2fSZYzmkHYcp+tS/DvEoQW3By5kclp+XQEjTQzpGwk0xu4M4e818OGtlmhVElvmgAzqCTVJL4OaS4sjt2Rk8eQCqZYnQBQQpKn8Mnb0rPrilt3FVkJUaoIOZdIYgbkzrFaDj+DuNbsZFAUjnQaZisMBJ2APQ+XbSPCXUOI/bLIRmAcDUZ4ME/wwfv6VSyEMOO4kDCW1XV5RgBqwSTJB36Az5VL8PRbV7LMWe4rFpPOVYQDr11ma4x+E8PHWnBDM1qY/8ATU6GOmrHTyNL/hTEs17FOPxM7IGOo7D02Gm2naq1or4HmBTJcWyvOEWMynVc2ozL6VLYvE3x4gGRmYoSNAoBEQdoAGvmaq/DxNvEOt2FuXkW4SOhIIJHly/emVy7ANy58lsOHWCTM6wOoiIqtEMqYfFF3vWgWVrZKAkAkAHRvfceoqbhdr9X8MGDmYrmAOVQomT5x9fapeCXBec3SAr9v4DAXUbwBMHvVvjGCNvDv4JDMGDZWOo5hMRvodu1WUbCK3CbFxb+IusIAcwszOkIxPQkQPf1rSYUAgkmNdJ3BgDL3I6zVTAYdlQTzq4YXNIg6b/w70YG291bdzKbbyTkn8JmAZ3IJmRUSTW1/Y7MKt8X2h+ihQNZkiPpqPMb/eutxuUgRHeuLLjKo3Pcjqe1dMQBMdxpFVnP2pr4O/FGnsixFzf21rR8Os5Lar1iT6nU1nsJbzXVXcZpPoN/yNaqnoI8sksj8a/d/sM7qkc0UUV6pzBRRRQBRRRQBRRRQBXl/wCn7hniYK3fA1sXRP8AsuDKf/dkr1ClnxNwkYvC38O2122yA9mI5W9jB9qhkrR8h9alXYjtXbF4VrTvbuAq9tijL2ZTBqO2aozQvWOY5ZgOIH8qaki2iac5kQdwSND6CfuKV4ISZ69I6GmakXELtOdW1A9YP8vpXNJ7IaLVpiDLifFWCJjbTVemhHrrVexZFp0VeY5oGWdpmCRvrEUG9mtu1yBnAjvA00/Kr+HFu2LS7LGYnrOsDyjuKhuilDK3ifDR1vZCNhOUhGBn6z+VWv8ATyq/rWHYvaISbUH9kTBc5f3CSZ00pZesMlpc4zIzNbaOaesidtAaaX8Q1gotksOXMo1KPIlgCdA2gkHepi9bOecb6Kl34m8O4bTjMivoQcxlvI9tp3q7wnDWsNey3ZKYm6WT3MrHu2/lULWbIVr15VR3Myo1cyNQvUAjpVzFEMLGIuFTYtgmQDmzE8ihe+g271NGLjRX+JuHYhcW1/JCIqoGBgLbBMk+7H0q8iLbtlyoZWCnl0YnpHvr9acWr/i4dxqwugLrppe0kzuQPuRWdwvDjkNu4SWsuH1MRlEZW6fLInrvVZRszeyGyty/i7d3bwlK3EOmRdSD5zNayzabEXLbhgbRSCsa5pEN7gj2HrS/hXDWONuXl/4VxEBHmAOXz6/WnS4VzddZNoB5twfmAAnWNJA2HY+tQoWTxbK3ArSlsygoFYqyxA00gA7a1V4iGtZFGa4Lt0qIMAAc05hssD6gU6uWc1xwdLYM8py5mjmJI3M6e1T8MwWVipH7OA1vWdCNQe5BkfSp4eC0cTbJ7WFKWmVmzq5C6kggNv6nU1E6Mbu48IIuUg7g7k+cz9quXZTlksDqTH0AA671EADpAGXSJ7DYiq51ceP3/wAPQwQp2SiTc1MxsJ389q6Yy5E+ke9dLRJMg6RXTESSBuSf/wArzZzag2vJ3xW9jX4etEuX6AR7mP5D71oKrcPw3hoF67n1O9Wa9n0mF4sSi++39ThyS5SsKKKK6SgUUUUAUVxNcZqA7UV0NyuhvUBNRVY4gVG2LFCLPH/02/BIQtxGydGZRfTsTCLcX10BHoe9ePj0r65xV23cRkuKrowKsrAFWU6EEHcV8+fpJ+ERgb4ewCcPdnLOuRutsnqOoJ6adKpJVsvGXgyuCuZSNv6/2pggcyo3bUnvSlDr71etYvKZEmRHof6VyzTu0aUXrdn9jB3DLpprvp9Yq/iruZUUaZYLdfb+cUuwFmRliTIjTby+tNLqLb5TAPWTvPTesZv4FbGXCsynwYzpc1k6AanWT11NW7iqgRSc5YlQvVWXYQNqU53dhnKgrCpE+2/cflVx1Ac5m57YDExPTQDuf6VF6M2tkV65dRgS5Itfg3KZtjHatHjAl+3YuJzW7WWbYHNmblZ56wNPr3rPXbxFzOZm5JI7jQaVo+H4e2VUqRbeCMh2aRvG67RNWhLwUyR8l3HYM+KjAg4ZVkrrKuDJ21IiCPSpeE2LGIa7dQAtcYgyWhx8okdYFcYbEG4TbP7NlGozDlEaTpJMdf4vKpLBVEyKSuXXxOrmBI9NtK2bV/f6GH4NlbFMv6w9hVZURLYGWQFuAliR0Mco9vKnuItuDYZWzIoYE9c5Gs9hlH51UwwdSLkZs85uWTB25e2p186t8NfLbdUllXMCO5IiB31MT5VSMrZqsdIh4o1pzaKzqDGX5JHXtOv0FN8KdFyTptPlvFUOHWUNlehXUfYQZrjD4xmfLHy6Zo006RSU+pfJpDGMWxcOF+UGCBH1qO5eGYjKNdzOp9KiuEXIY9CxHnIj+QqPEXIiImCJ/vWGXN7W30dMIb0TI4/p2imfAcLmY3GGxhfXqfakuAtF3CDc/YdTW1sWgihQIArD+HxeaXN9R/z/AKLZ5cVS8klFFFe6cYUVxXRmoDuWqMvUL3aq3cRQq2W3v1XuYql97FUvv4upKuQ2u46qd3iXnSTEYyluIxh70KuRoLvFvOql3jPnWXv4w1QvYw1JFmtucb86VcbxNvE2Ws3NVYb9VI+VhPUGs1dxhqs+LPelCzLcV4U+Hcg8yk8rAaN/Q+VQ4SJMiK0+Iu51KnY6f39azmKwZTXVuxB6Vy5sejpx5L0yRcS2ZQCYn3ir2LeYJO/br/kUrtXRImRH3pgb8sq9Dv3+tcGRNNHSkMbKqYaCR37fuxV79YyuT4eaFUbiWEmd/InrS6TtpG/0713/ANQdo2CyFPQn3qkZmbiNWfxHXwwIQHLPUnee4q3gJS8rO8MSNhIMAwk/hFL8RbJRQpyrMnoTp1PrVzAXItmIJiABvJnWY39Kj8VeSK0P2tftfEg/tN2GuWAI+wFTYU5lIfQnVZO0daU8KunUE/NAYZpNWhfgZVPMDufWP89qSzRe2VUH0MOD41zfYRKrykk7jvA2imuHY2iIJgzG0R5npAk+dIsOMpNoEBWhiZhuvUba1cu4xcjgjQQInUwdNRprpVoZEo238k8bYxxdwKvIQNyNNj+8apYAFFKxIO5nUjrUN/HkqvQnTaQABJP96rG7ngAmB56GuXP6uKla39DaENDlsaNhodB/k1XuvrO5+81HhQ1xgEUsew1Na7gXAPDIe5q/QaEL5+ZrDHhy+sl+Xz4NXOONFj4e4cbaZmEO3Tqo6D+dOKKK+lw4Y4oKEekcMpOTthRRRWpU6tVa61WWFV7q0IZQv3KoXrlML1qqF61UlGUL1yqN96v3rdUL9uhRi2+1LsQ1Mr9ul2ISpIFt81RummF9Ko3koClcNQPVm4lV3WgITXRhNSstR5aElO5hR070LhzIgjfSB/WreWupSubJ6aMutG8M0onPh6EbHTvr3ozAnQwa7q7Dop9tfrXIvARyEdyIP20iuGXo8iNVmiC3iRleYXUe9M+F3SFMcp6edU7CoxkHy1nN7ireHtssnKYHeZ9gRXLmwzXgvzTRd4e6rmB0gVesXQ0AjrM9+3vSgWGEaTOs6mr2DUyZJBG39hXDPDJ9GnJDAuFc7kdj08tauo0HpDamToPKKXkEkE6QNz3Pl1PtVjDudMqT5toPWOtXx+izZH7UVlljHtk12zrAJAplwzhRcjoO5/p1rrgME5ifoBWq4bhIr0cH8IS3ld/kZS9TeojLhWES0gVBHc9Se5NMqr2UqxXsRioqkZd9hRRRUgKKKKAK6Mtd6KAqvaqvcw9MYrgpQihHdwlUr2CrStaqNsPQrxMff4f5VQvcNrcPhKgfACpsrxPPr/Cz2qle4We1ejvw0VXfhPlSyOJ5pc4Ue1V34Ue1emvwfyqJuCjtU2RTPMm4Ue1RnhR7V6ceCDtXX/Qx2pYpnmf+kntQOEHtXpn+h+VdhwMdqWKZ5oODntUi8FPavSl4IO1SrwUdqWKZ5oOAT0q1Z4Ew2LD3NejLwcdqnThQ7VBNM87X4fZjJZz0+Y1cs/Dnr9TW/Thg7VOmAHao0TxZjcL8PgdKbYbgwHStGmFFTLZqbJUBXh+HgUxtWIqcLXaoLpHVRXaiihIUUUUAUUUUAUUUUAUUUUAURRRQHEVxloooDjJXHhCiigOPBFceCKKKEUceAKPAFFFBQeAK58AUUUFB4IrnwhRRQUdvDFc5KKKEhlrmKKKA5ooooAooooAooooAooooAooooD//2Q=="/>
          <p:cNvSpPr>
            <a:spLocks noChangeAspect="1" noChangeArrowheads="1"/>
          </p:cNvSpPr>
          <p:nvPr/>
        </p:nvSpPr>
        <p:spPr bwMode="auto">
          <a:xfrm>
            <a:off x="1831975" y="-1325563"/>
            <a:ext cx="39052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https://encrypted-tbn1.gstatic.com/images?q=tbn:ANd9GcQ5rEdAhTKnMpGomDieBCmIH_5F3LuEeReAQyKEeQiqcwXEgbSj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356857"/>
            <a:ext cx="1752599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-media-cache-ak0.pinimg.com/736x/57/77/28/5777287166421f1229da97ea109b63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0686"/>
            <a:ext cx="1897996" cy="189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ncrypted-tbn0.gstatic.com/images?q=tbn:ANd9GcS3MfwcddfTOIBegk_cr1EFuOwcr-lPMgIkCnG4LywM33qTP4rQP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2" y="4191000"/>
            <a:ext cx="2930198" cy="20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D2700F-B8D9-DF42-2223-4DB084FDFA05}"/>
              </a:ext>
            </a:extLst>
          </p:cNvPr>
          <p:cNvSpPr txBox="1"/>
          <p:nvPr/>
        </p:nvSpPr>
        <p:spPr>
          <a:xfrm>
            <a:off x="7569960" y="4166274"/>
            <a:ext cx="171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Penicillium sp.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6F29-47BE-019E-3520-88B62B614180}"/>
              </a:ext>
            </a:extLst>
          </p:cNvPr>
          <p:cNvSpPr txBox="1"/>
          <p:nvPr/>
        </p:nvSpPr>
        <p:spPr>
          <a:xfrm>
            <a:off x="7786869" y="1799709"/>
            <a:ext cx="17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Aspergillus sp.</a:t>
            </a:r>
          </a:p>
        </p:txBody>
      </p:sp>
    </p:spTree>
    <p:extLst>
      <p:ext uri="{BB962C8B-B14F-4D97-AF65-F5344CB8AC3E}">
        <p14:creationId xmlns:p14="http://schemas.microsoft.com/office/powerpoint/2010/main" val="196873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58C4B5-7D8A-9E78-6E3A-AE0A371A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Ergotism (10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centuary</a:t>
            </a:r>
            <a:r>
              <a:rPr lang="en-US" dirty="0"/>
              <a:t>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CFF25-5CD4-64D8-E40E-7050C8AB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838200"/>
            <a:ext cx="11306175" cy="57451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Fungi (</a:t>
            </a:r>
            <a:r>
              <a:rPr lang="en-US" sz="2400" i="1" dirty="0"/>
              <a:t>Claviceps </a:t>
            </a:r>
            <a:r>
              <a:rPr lang="en-US" sz="2400" dirty="0"/>
              <a:t>family)-active against rye (particularly susceptible)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History of ergot/ergotism (clinical syndrome) are linked to the history and distribution of rye (barley and oats-more resistant)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Epidemics of clinical ergotism are due to a wet season, which favors germination, followed by dry and windy weather, which favors the dissemination of the ascospores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Disease/Symptoms: pains in one of the limbs (calf of leg). Weeks later, the foot or hand becomes swollen and inflamed followed by  characteristic, violent burning (neuropathic). 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77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58C4B5-7D8A-9E78-6E3A-AE0A371A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Ergotism (10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centuary</a:t>
            </a:r>
            <a:r>
              <a:rPr lang="en-US" dirty="0"/>
              <a:t>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CFF25-5CD4-64D8-E40E-7050C8AB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838200"/>
            <a:ext cx="11306175" cy="57451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Common in the Middle Ages (Saint Anthony’s fire or sacred fire).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Sensations of heat and cold alternated in the limb followed by numbness and the pains disappear.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 skin turns cold and red/violet vesicles appear. The diseased part became black (gangrenous) and the toes and feet could fall off without pain.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9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136" y="298132"/>
            <a:ext cx="7729728" cy="470535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Mycotoxins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1" y="1171575"/>
            <a:ext cx="10382250" cy="546735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Mycotoxins are </a:t>
            </a:r>
            <a:r>
              <a:rPr lang="en-US" sz="2400" b="1" dirty="0">
                <a:ea typeface="Comic Sans MS" charset="0"/>
                <a:cs typeface="Comic Sans MS" charset="0"/>
              </a:rPr>
              <a:t>fungal metabolites which, when ingested, inhaled or absorbed through the skin, can cause disease </a:t>
            </a:r>
            <a:r>
              <a:rPr lang="en-US" sz="2400" dirty="0">
                <a:ea typeface="Comic Sans MS" charset="0"/>
                <a:cs typeface="Comic Sans MS" charset="0"/>
              </a:rPr>
              <a:t>or death in man and domestic animals, including birds.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 Mycotoxins are produced during fungal growth. They are chemically stable once formed, and persist in food even after the destruction of the fungi that produced them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400" dirty="0">
                <a:ea typeface="Comic Sans MS" charset="0"/>
                <a:cs typeface="Comic Sans MS" charset="0"/>
              </a:rPr>
              <a:t>Mycotoxins may occur in processed foods, but are much less important than when they occur in commodities such as grains or nuts. </a:t>
            </a:r>
          </a:p>
        </p:txBody>
      </p:sp>
    </p:spTree>
    <p:extLst>
      <p:ext uri="{BB962C8B-B14F-4D97-AF65-F5344CB8AC3E}">
        <p14:creationId xmlns:p14="http://schemas.microsoft.com/office/powerpoint/2010/main" val="138549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1136" y="221742"/>
            <a:ext cx="7729728" cy="72123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Mycotoxins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2141" y="1249364"/>
            <a:ext cx="5386917" cy="639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ea typeface="Comic Sans MS" charset="0"/>
                <a:cs typeface="Comic Sans MS" charset="0"/>
              </a:rPr>
              <a:t>Mycotoxins effects on human</a:t>
            </a:r>
            <a:r>
              <a:rPr lang="ar-SA" dirty="0">
                <a:ea typeface="Comic Sans MS" charset="0"/>
                <a:cs typeface="Comic Sans MS" charset="0"/>
              </a:rPr>
              <a:t>/</a:t>
            </a:r>
            <a:r>
              <a:rPr lang="en-US" dirty="0">
                <a:ea typeface="Comic Sans MS" charset="0"/>
                <a:cs typeface="Comic Sans MS" charset="0"/>
              </a:rPr>
              <a:t>animal health </a:t>
            </a:r>
            <a:endParaRPr lang="ar-SA" dirty="0">
              <a:ea typeface="Comic Sans MS" charset="0"/>
              <a:cs typeface="Comic Sans M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5725" y="1878806"/>
            <a:ext cx="7381875" cy="47574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ea typeface="Comic Sans MS" charset="0"/>
                <a:cs typeface="Comic Sans MS" charset="0"/>
              </a:rPr>
              <a:t>Neurotoxin:</a:t>
            </a:r>
            <a:r>
              <a:rPr lang="ar-SA" b="1" dirty="0">
                <a:ea typeface="Comic Sans MS" charset="0"/>
                <a:cs typeface="Comic Sans MS" charset="0"/>
              </a:rPr>
              <a:t> </a:t>
            </a:r>
            <a:r>
              <a:rPr lang="en-US" dirty="0">
                <a:ea typeface="Comic Sans MS" charset="0"/>
                <a:cs typeface="Comic Sans MS" charset="0"/>
              </a:rPr>
              <a:t>interfere with the function of nervous tissue, may cause irreversible cell damage and death</a:t>
            </a:r>
          </a:p>
          <a:p>
            <a:pPr>
              <a:lnSpc>
                <a:spcPct val="120000"/>
              </a:lnSpc>
            </a:pPr>
            <a:r>
              <a:rPr lang="en-US" b="1" dirty="0">
                <a:ea typeface="Comic Sans MS" charset="0"/>
                <a:cs typeface="Comic Sans MS" charset="0"/>
              </a:rPr>
              <a:t>Teratogens:</a:t>
            </a:r>
            <a:r>
              <a:rPr lang="en-US" dirty="0">
                <a:ea typeface="Comic Sans MS" charset="0"/>
                <a:cs typeface="Comic Sans MS" charset="0"/>
              </a:rPr>
              <a:t>  interfere with the development of a fetus, causing birth defects.</a:t>
            </a:r>
            <a:endParaRPr lang="ar-SA" dirty="0"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ea typeface="Comic Sans MS" charset="0"/>
                <a:cs typeface="Comic Sans MS" charset="0"/>
              </a:rPr>
              <a:t>Nephrotoxins: </a:t>
            </a:r>
            <a:r>
              <a:rPr lang="en-US" dirty="0">
                <a:ea typeface="Comic Sans MS" charset="0"/>
                <a:cs typeface="Comic Sans MS" charset="0"/>
              </a:rPr>
              <a:t>causes damage to kidneys</a:t>
            </a:r>
          </a:p>
          <a:p>
            <a:pPr>
              <a:lnSpc>
                <a:spcPct val="120000"/>
              </a:lnSpc>
            </a:pPr>
            <a:r>
              <a:rPr lang="en-US" b="1" dirty="0">
                <a:ea typeface="Comic Sans MS" charset="0"/>
                <a:cs typeface="Comic Sans MS" charset="0"/>
              </a:rPr>
              <a:t>Hepatotoxins:</a:t>
            </a:r>
            <a:r>
              <a:rPr lang="en-US" dirty="0">
                <a:ea typeface="Comic Sans MS" charset="0"/>
                <a:cs typeface="Comic Sans MS" charset="0"/>
              </a:rPr>
              <a:t> cause acute/chronic liver disease</a:t>
            </a:r>
            <a:endParaRPr lang="ar-SA" dirty="0"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ea typeface="Comic Sans MS" charset="0"/>
                <a:cs typeface="Comic Sans MS" charset="0"/>
              </a:rPr>
              <a:t>Immunosuppressive agents: </a:t>
            </a:r>
            <a:r>
              <a:rPr lang="en-US" dirty="0">
                <a:ea typeface="Comic Sans MS" charset="0"/>
                <a:cs typeface="Comic Sans MS" charset="0"/>
              </a:rPr>
              <a:t>inhibit or prevent activity of the immune system</a:t>
            </a:r>
          </a:p>
          <a:p>
            <a:pPr>
              <a:lnSpc>
                <a:spcPct val="120000"/>
              </a:lnSpc>
            </a:pPr>
            <a:r>
              <a:rPr lang="en-US" b="1" dirty="0">
                <a:ea typeface="Comic Sans MS" charset="0"/>
                <a:cs typeface="Comic Sans MS" charset="0"/>
              </a:rPr>
              <a:t>Carcinogens:</a:t>
            </a:r>
            <a:r>
              <a:rPr lang="en-US" dirty="0">
                <a:ea typeface="Comic Sans MS" charset="0"/>
                <a:cs typeface="Comic Sans MS" charset="0"/>
              </a:rPr>
              <a:t> cause cancer</a:t>
            </a:r>
            <a:endParaRPr lang="ar-SA" dirty="0">
              <a:ea typeface="Comic Sans MS" charset="0"/>
              <a:cs typeface="Comic Sans MS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696200" y="1249364"/>
            <a:ext cx="3486150" cy="478631"/>
          </a:xfrm>
        </p:spPr>
        <p:txBody>
          <a:bodyPr>
            <a:noAutofit/>
          </a:bodyPr>
          <a:lstStyle/>
          <a:p>
            <a:r>
              <a:rPr lang="en-US" sz="2000" dirty="0"/>
              <a:t>Most important mycotoxins</a:t>
            </a:r>
            <a:endParaRPr lang="ar-SA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867650" y="1889126"/>
            <a:ext cx="3257550" cy="3951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Aflatoxins</a:t>
            </a:r>
          </a:p>
          <a:p>
            <a:pPr>
              <a:lnSpc>
                <a:spcPct val="120000"/>
              </a:lnSpc>
            </a:pPr>
            <a:r>
              <a:rPr lang="en-US" dirty="0"/>
              <a:t>Ochratoxin A</a:t>
            </a:r>
            <a:endParaRPr lang="ar-SA" dirty="0"/>
          </a:p>
          <a:p>
            <a:pPr>
              <a:lnSpc>
                <a:spcPct val="120000"/>
              </a:lnSpc>
            </a:pPr>
            <a:r>
              <a:rPr lang="en-US" dirty="0" err="1"/>
              <a:t>Fumonisins</a:t>
            </a:r>
            <a:endParaRPr lang="ar-SA" dirty="0"/>
          </a:p>
          <a:p>
            <a:pPr>
              <a:lnSpc>
                <a:spcPct val="120000"/>
              </a:lnSpc>
            </a:pPr>
            <a:r>
              <a:rPr lang="en-US" dirty="0"/>
              <a:t>Deoxynivalenol</a:t>
            </a:r>
          </a:p>
          <a:p>
            <a:pPr>
              <a:lnSpc>
                <a:spcPct val="120000"/>
              </a:lnSpc>
            </a:pPr>
            <a:r>
              <a:rPr lang="en-US" dirty="0"/>
              <a:t>Zearalenone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40C28"/>
                </a:solidFill>
              </a:rPr>
              <a:t>Ergoline alkaloids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1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31136" y="240911"/>
            <a:ext cx="7729728" cy="616339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Aflatoxins</a:t>
            </a:r>
            <a:endParaRPr lang="en-US" sz="2000" dirty="0">
              <a:ea typeface="Comic Sans MS" charset="0"/>
              <a:cs typeface="Comic Sans MS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71625" y="1362076"/>
            <a:ext cx="9896475" cy="50577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Chemical Characterization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a typeface="Comic Sans MS" charset="0"/>
                <a:cs typeface="Comic Sans MS" charset="0"/>
              </a:rPr>
              <a:t>Four important naturally occurring: 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Aflatoxins </a:t>
            </a:r>
            <a:r>
              <a:rPr lang="en-US" sz="2400" b="1" dirty="0">
                <a:ea typeface="Comic Sans MS" charset="0"/>
                <a:cs typeface="Comic Sans MS" charset="0"/>
              </a:rPr>
              <a:t>B1 and B2</a:t>
            </a:r>
            <a:r>
              <a:rPr lang="en-US" sz="2400" dirty="0">
                <a:ea typeface="Comic Sans MS" charset="0"/>
                <a:cs typeface="Comic Sans MS" charset="0"/>
              </a:rPr>
              <a:t>, named because of their </a:t>
            </a:r>
            <a:r>
              <a:rPr lang="en-US" sz="2400" b="1" dirty="0">
                <a:ea typeface="Comic Sans MS" charset="0"/>
                <a:cs typeface="Comic Sans MS" charset="0"/>
              </a:rPr>
              <a:t>blue fluorescence</a:t>
            </a:r>
            <a:r>
              <a:rPr lang="en-US" sz="2400" dirty="0">
                <a:ea typeface="Comic Sans MS" charset="0"/>
                <a:cs typeface="Comic Sans MS" charset="0"/>
              </a:rPr>
              <a:t> under UV light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Aflatoxins </a:t>
            </a:r>
            <a:r>
              <a:rPr lang="en-US" sz="2400" b="1" dirty="0">
                <a:ea typeface="Comic Sans MS" charset="0"/>
                <a:cs typeface="Comic Sans MS" charset="0"/>
              </a:rPr>
              <a:t>G1 and G2</a:t>
            </a:r>
            <a:r>
              <a:rPr lang="en-US" sz="2400" dirty="0">
                <a:ea typeface="Comic Sans MS" charset="0"/>
                <a:cs typeface="Comic Sans MS" charset="0"/>
              </a:rPr>
              <a:t>, fluoresce </a:t>
            </a:r>
            <a:r>
              <a:rPr lang="en-US" sz="2400" b="1" dirty="0">
                <a:ea typeface="Comic Sans MS" charset="0"/>
                <a:cs typeface="Comic Sans MS" charset="0"/>
              </a:rPr>
              <a:t>greenish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When aflatoxins B1 and G1 are ingested by lactating animals, small proportions (1 to 2%) are excreted in milk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a typeface="Comic Sans MS" charset="0"/>
                <a:cs typeface="Comic Sans MS" charset="0"/>
              </a:rPr>
              <a:t>Aflatoxins </a:t>
            </a:r>
            <a:r>
              <a:rPr lang="en-US" sz="2400" b="1" dirty="0">
                <a:ea typeface="Comic Sans MS" charset="0"/>
                <a:cs typeface="Comic Sans MS" charset="0"/>
              </a:rPr>
              <a:t>M1 and M2</a:t>
            </a:r>
            <a:r>
              <a:rPr lang="en-US" sz="2400" dirty="0">
                <a:ea typeface="Comic Sans MS" charset="0"/>
                <a:cs typeface="Comic Sans MS" charset="0"/>
              </a:rPr>
              <a:t>, are hydroxylated derivatives of the parent compounds (B1 and B2).</a:t>
            </a:r>
          </a:p>
        </p:txBody>
      </p:sp>
    </p:spTree>
    <p:extLst>
      <p:ext uri="{BB962C8B-B14F-4D97-AF65-F5344CB8AC3E}">
        <p14:creationId xmlns:p14="http://schemas.microsoft.com/office/powerpoint/2010/main" val="44413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5436" y="228918"/>
            <a:ext cx="7729728" cy="904557"/>
          </a:xfrm>
        </p:spPr>
        <p:txBody>
          <a:bodyPr>
            <a:normAutofit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Aflatoxins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54" y="1417638"/>
            <a:ext cx="711109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305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134</TotalTime>
  <Words>1293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Parcel</vt:lpstr>
      <vt:lpstr>Mycotoxins</vt:lpstr>
      <vt:lpstr>PowerPoint Presentation</vt:lpstr>
      <vt:lpstr>Fungi, Mycotoxins</vt:lpstr>
      <vt:lpstr>Ergotism (10th centuary) </vt:lpstr>
      <vt:lpstr>Ergotism (10th centuary) </vt:lpstr>
      <vt:lpstr>Mycotoxins</vt:lpstr>
      <vt:lpstr>Mycotoxins</vt:lpstr>
      <vt:lpstr>Aflatoxins</vt:lpstr>
      <vt:lpstr>Aflatoxins</vt:lpstr>
      <vt:lpstr>Fungal Sources</vt:lpstr>
      <vt:lpstr>Aflatoxins</vt:lpstr>
      <vt:lpstr>Growth characteristics</vt:lpstr>
      <vt:lpstr>Analysis of aflatoxins</vt:lpstr>
      <vt:lpstr>Occurrence of Aflatoxins in Foods, and Regulation</vt:lpstr>
      <vt:lpstr>Occurrence of Aflatoxins in Foods, and Regulation</vt:lpstr>
      <vt:lpstr>Control of Aflatoxins in Foods</vt:lpstr>
      <vt:lpstr>Control of Aflatoxins in Foods</vt:lpstr>
      <vt:lpstr>Food Association </vt:lpstr>
      <vt:lpstr>Outbreaks - Turkey X disease</vt:lpstr>
      <vt:lpstr>Prevention of mycotoxin-induced disease</vt:lpstr>
      <vt:lpstr>Identification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Mycotoxins</dc:title>
  <dc:creator>Emilia J Rappocciolo</dc:creator>
  <cp:lastModifiedBy>Emilia J Rappocciolo</cp:lastModifiedBy>
  <cp:revision>1</cp:revision>
  <dcterms:created xsi:type="dcterms:W3CDTF">2024-12-11T08:35:01Z</dcterms:created>
  <dcterms:modified xsi:type="dcterms:W3CDTF">2024-12-11T10:49:34Z</dcterms:modified>
</cp:coreProperties>
</file>