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9" r:id="rId3"/>
    <p:sldId id="262" r:id="rId4"/>
    <p:sldId id="257" r:id="rId5"/>
    <p:sldId id="300" r:id="rId6"/>
    <p:sldId id="259" r:id="rId7"/>
    <p:sldId id="301" r:id="rId8"/>
    <p:sldId id="302" r:id="rId9"/>
    <p:sldId id="261" r:id="rId10"/>
    <p:sldId id="264" r:id="rId11"/>
    <p:sldId id="293" r:id="rId12"/>
    <p:sldId id="265" r:id="rId13"/>
    <p:sldId id="291" r:id="rId14"/>
    <p:sldId id="266" r:id="rId15"/>
    <p:sldId id="270" r:id="rId16"/>
    <p:sldId id="271" r:id="rId17"/>
    <p:sldId id="273" r:id="rId18"/>
    <p:sldId id="267" r:id="rId19"/>
    <p:sldId id="282" r:id="rId20"/>
    <p:sldId id="283" r:id="rId21"/>
    <p:sldId id="292" r:id="rId22"/>
    <p:sldId id="268" r:id="rId23"/>
    <p:sldId id="269" r:id="rId24"/>
    <p:sldId id="294" r:id="rId25"/>
    <p:sldId id="274" r:id="rId26"/>
    <p:sldId id="275" r:id="rId27"/>
    <p:sldId id="295" r:id="rId28"/>
    <p:sldId id="276" r:id="rId29"/>
    <p:sldId id="281" r:id="rId30"/>
    <p:sldId id="277" r:id="rId31"/>
    <p:sldId id="290" r:id="rId32"/>
    <p:sldId id="278" r:id="rId33"/>
    <p:sldId id="279" r:id="rId34"/>
    <p:sldId id="296" r:id="rId35"/>
    <p:sldId id="285" r:id="rId36"/>
    <p:sldId id="284" r:id="rId37"/>
    <p:sldId id="298" r:id="rId38"/>
    <p:sldId id="289" r:id="rId39"/>
    <p:sldId id="286" r:id="rId40"/>
    <p:sldId id="287" r:id="rId41"/>
    <p:sldId id="288" r:id="rId42"/>
    <p:sldId id="297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7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54504-EE1F-4263-A621-DFBF051EC4AD}" type="datetimeFigureOut">
              <a:rPr lang="en-US" smtClean="0"/>
              <a:pPr/>
              <a:t>9/14/2019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D8782-E048-472F-AAFB-59377BF00A2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54504-EE1F-4263-A621-DFBF051EC4AD}" type="datetimeFigureOut">
              <a:rPr lang="en-US" smtClean="0"/>
              <a:pPr/>
              <a:t>9/14/2019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D8782-E048-472F-AAFB-59377BF00A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54504-EE1F-4263-A621-DFBF051EC4AD}" type="datetimeFigureOut">
              <a:rPr lang="en-US" smtClean="0"/>
              <a:pPr/>
              <a:t>9/14/2019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D8782-E048-472F-AAFB-59377BF00A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54504-EE1F-4263-A621-DFBF051EC4AD}" type="datetimeFigureOut">
              <a:rPr lang="en-US" smtClean="0"/>
              <a:pPr/>
              <a:t>9/14/2019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D8782-E048-472F-AAFB-59377BF00A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54504-EE1F-4263-A621-DFBF051EC4AD}" type="datetimeFigureOut">
              <a:rPr lang="en-US" smtClean="0"/>
              <a:pPr/>
              <a:t>9/14/2019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D8782-E048-472F-AAFB-59377BF00A2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54504-EE1F-4263-A621-DFBF051EC4AD}" type="datetimeFigureOut">
              <a:rPr lang="en-US" smtClean="0"/>
              <a:pPr/>
              <a:t>9/14/2019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D8782-E048-472F-AAFB-59377BF00A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54504-EE1F-4263-A621-DFBF051EC4AD}" type="datetimeFigureOut">
              <a:rPr lang="en-US" smtClean="0"/>
              <a:pPr/>
              <a:t>9/14/2019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D8782-E048-472F-AAFB-59377BF00A2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54504-EE1F-4263-A621-DFBF051EC4AD}" type="datetimeFigureOut">
              <a:rPr lang="en-US" smtClean="0"/>
              <a:pPr/>
              <a:t>9/14/2019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D8782-E048-472F-AAFB-59377BF00A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54504-EE1F-4263-A621-DFBF051EC4AD}" type="datetimeFigureOut">
              <a:rPr lang="en-US" smtClean="0"/>
              <a:pPr/>
              <a:t>9/14/2019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D8782-E048-472F-AAFB-59377BF00A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54504-EE1F-4263-A621-DFBF051EC4AD}" type="datetimeFigureOut">
              <a:rPr lang="en-US" smtClean="0"/>
              <a:pPr/>
              <a:t>9/14/2019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D8782-E048-472F-AAFB-59377BF00A2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54504-EE1F-4263-A621-DFBF051EC4AD}" type="datetimeFigureOut">
              <a:rPr lang="en-US" smtClean="0"/>
              <a:pPr/>
              <a:t>9/14/2019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D8782-E048-472F-AAFB-59377BF00A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4B254504-EE1F-4263-A621-DFBF051EC4AD}" type="datetimeFigureOut">
              <a:rPr lang="en-US" smtClean="0"/>
              <a:pPr/>
              <a:t>9/14/2019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BE4D8782-E048-472F-AAFB-59377BF00A2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v5Fnvn7sPE" TargetMode="External"/><Relationship Id="rId2" Type="http://schemas.openxmlformats.org/officeDocument/2006/relationships/hyperlink" Target="https://www.youtube.com/watch?v=dSHnGO9qGsE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Anatomy and physiology of the vestibular system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Amal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Abu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Kteish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aabukteish@birzeit.edu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471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three canals are orthogonal to each other (right angle) and respond to rotations in three dimensional space.</a:t>
            </a:r>
          </a:p>
          <a:p>
            <a:r>
              <a:rPr lang="en-US" dirty="0"/>
              <a:t>The  canals in the right and left inner ears are arranged in complementary coplanar plains.</a:t>
            </a:r>
          </a:p>
          <a:p>
            <a:r>
              <a:rPr lang="en-US" dirty="0"/>
              <a:t>Meaning that the lateral canals from left and right inner ear lie in same plane.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09120"/>
            <a:ext cx="8280920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4014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836712"/>
            <a:ext cx="7284012" cy="564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452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canals are filled with endolymph and forms a closed</a:t>
            </a:r>
          </a:p>
          <a:p>
            <a:pPr marL="0" indent="0">
              <a:buNone/>
            </a:pPr>
            <a:r>
              <a:rPr lang="en-US" dirty="0"/>
              <a:t>ring with a shared cavity in the </a:t>
            </a:r>
            <a:r>
              <a:rPr lang="en-US" dirty="0" err="1"/>
              <a:t>utricular</a:t>
            </a:r>
            <a:r>
              <a:rPr lang="en-US" dirty="0"/>
              <a:t> sac. </a:t>
            </a:r>
          </a:p>
          <a:p>
            <a:pPr marL="0" indent="0">
              <a:buNone/>
            </a:pPr>
            <a:r>
              <a:rPr lang="en-US" dirty="0"/>
              <a:t>The lateral SCC communicates at both ends with the utricle. </a:t>
            </a:r>
          </a:p>
          <a:p>
            <a:pPr marL="0" indent="0">
              <a:buNone/>
            </a:pPr>
            <a:r>
              <a:rPr lang="en-US" dirty="0"/>
              <a:t>The vertical canals (anterior and posterior) communicate with the utricle at one end and join together at the other end. </a:t>
            </a:r>
          </a:p>
          <a:p>
            <a:pPr marL="0" indent="0">
              <a:buNone/>
            </a:pPr>
            <a:r>
              <a:rPr lang="en-US" dirty="0"/>
              <a:t>Each SCC is dilated at one end closest to the utricle forming the ampulla.</a:t>
            </a:r>
          </a:p>
          <a:p>
            <a:pPr marL="0" indent="0">
              <a:buNone/>
            </a:pPr>
            <a:r>
              <a:rPr lang="en-US" dirty="0"/>
              <a:t> The ampulla is the location of the crista </a:t>
            </a:r>
            <a:r>
              <a:rPr lang="en-US" dirty="0" err="1"/>
              <a:t>ampularis</a:t>
            </a:r>
            <a:r>
              <a:rPr lang="en-US" dirty="0"/>
              <a:t> (where sensory hair cells are located)—the sense organ of balance.</a:t>
            </a:r>
          </a:p>
        </p:txBody>
      </p:sp>
    </p:spTree>
    <p:extLst>
      <p:ext uri="{BB962C8B-B14F-4D97-AF65-F5344CB8AC3E}">
        <p14:creationId xmlns:p14="http://schemas.microsoft.com/office/powerpoint/2010/main" val="2601237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7934855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2372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33" y="1600200"/>
            <a:ext cx="7890933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1640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Approx</a:t>
            </a:r>
            <a:r>
              <a:rPr lang="en-US" dirty="0"/>
              <a:t> orthogonal arrangement</a:t>
            </a:r>
          </a:p>
          <a:p>
            <a:r>
              <a:rPr lang="en-US" dirty="0"/>
              <a:t>Lateral canal slopes downwards and backwards by </a:t>
            </a:r>
            <a:r>
              <a:rPr lang="en-US" dirty="0" err="1"/>
              <a:t>approx</a:t>
            </a:r>
            <a:r>
              <a:rPr lang="en-US" dirty="0"/>
              <a:t> 30o to the horizontal (in upright human) </a:t>
            </a:r>
          </a:p>
          <a:p>
            <a:r>
              <a:rPr lang="en-US" dirty="0"/>
              <a:t>Longest canal is posterior – 22mm.</a:t>
            </a:r>
          </a:p>
          <a:p>
            <a:r>
              <a:rPr lang="en-US" dirty="0"/>
              <a:t>Shortest canal is lateral – 12 mm.</a:t>
            </a:r>
          </a:p>
        </p:txBody>
      </p:sp>
    </p:spTree>
    <p:extLst>
      <p:ext uri="{BB962C8B-B14F-4D97-AF65-F5344CB8AC3E}">
        <p14:creationId xmlns:p14="http://schemas.microsoft.com/office/powerpoint/2010/main" val="88389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SCCs enlarge at one end to form the ampulla.</a:t>
            </a:r>
          </a:p>
          <a:p>
            <a:r>
              <a:rPr lang="en-US" dirty="0"/>
              <a:t>Within the ampulla a gelatinous structure called the cupula.</a:t>
            </a:r>
          </a:p>
          <a:p>
            <a:r>
              <a:rPr lang="en-US" dirty="0"/>
              <a:t>The cupula is believed to be porous and therefore contains endolymph within its structure</a:t>
            </a:r>
          </a:p>
          <a:p>
            <a:r>
              <a:rPr lang="en-US" dirty="0"/>
              <a:t>The cupula has same specific gravity as the surrounding endolymph in the canal duct and is not sensitive to gravity</a:t>
            </a:r>
          </a:p>
          <a:p>
            <a:r>
              <a:rPr lang="en-US" dirty="0"/>
              <a:t>Positioned beneath it is the crista which contains hair cells. </a:t>
            </a:r>
          </a:p>
        </p:txBody>
      </p:sp>
    </p:spTree>
    <p:extLst>
      <p:ext uri="{BB962C8B-B14F-4D97-AF65-F5344CB8AC3E}">
        <p14:creationId xmlns:p14="http://schemas.microsoft.com/office/powerpoint/2010/main" val="4968712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68563"/>
            <a:ext cx="8229600" cy="434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2928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Otolith organs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utricle and saccule respond to linear acceleration of the head and static tilt with regards to the gravity.</a:t>
            </a:r>
          </a:p>
          <a:p>
            <a:r>
              <a:rPr lang="en-US" dirty="0"/>
              <a:t>The saccule responds to linear vertical acceleration because it is oriented vertically.</a:t>
            </a:r>
          </a:p>
          <a:p>
            <a:r>
              <a:rPr lang="en-US" dirty="0"/>
              <a:t>The utricle senses tilt horizontal translation e.g. front/back, side/side.</a:t>
            </a:r>
          </a:p>
          <a:p>
            <a:r>
              <a:rPr lang="en-US" dirty="0"/>
              <a:t>The saccule and utricle are filled with endolymph and each house a sensory organ called the macula.</a:t>
            </a:r>
          </a:p>
        </p:txBody>
      </p:sp>
    </p:spTree>
    <p:extLst>
      <p:ext uri="{BB962C8B-B14F-4D97-AF65-F5344CB8AC3E}">
        <p14:creationId xmlns:p14="http://schemas.microsoft.com/office/powerpoint/2010/main" val="6974267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hair cells in the macula of the otolith organs, which are similar to those in the cristae, are embedded in the otolith membrane, a gelatinous structure that contains a large number of </a:t>
            </a:r>
            <a:r>
              <a:rPr lang="en-US" dirty="0" err="1"/>
              <a:t>protien</a:t>
            </a:r>
            <a:r>
              <a:rPr lang="en-US" dirty="0"/>
              <a:t> calcium carbonate granules called </a:t>
            </a:r>
            <a:r>
              <a:rPr lang="en-US" dirty="0" err="1"/>
              <a:t>otoconia</a:t>
            </a:r>
            <a:r>
              <a:rPr lang="en-US" dirty="0"/>
              <a:t>.</a:t>
            </a:r>
          </a:p>
          <a:p>
            <a:r>
              <a:rPr lang="en-US" dirty="0"/>
              <a:t>The </a:t>
            </a:r>
            <a:r>
              <a:rPr lang="en-US" dirty="0" err="1"/>
              <a:t>otoconia</a:t>
            </a:r>
            <a:r>
              <a:rPr lang="en-US" dirty="0"/>
              <a:t> has much more mass than cupula and is sensitive to gravity</a:t>
            </a:r>
          </a:p>
          <a:p>
            <a:pPr marL="0" indent="0">
              <a:buNone/>
            </a:pPr>
            <a:r>
              <a:rPr lang="en-US" dirty="0"/>
              <a:t> and linear</a:t>
            </a:r>
          </a:p>
          <a:p>
            <a:pPr marL="0" indent="0">
              <a:buNone/>
            </a:pPr>
            <a:r>
              <a:rPr lang="en-US" dirty="0"/>
              <a:t> acceleration.</a:t>
            </a:r>
          </a:p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476750"/>
            <a:ext cx="5688632" cy="226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6972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1752600"/>
            <a:ext cx="7391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https://www.youtube.com/watch?v=dSHnGO9qGsE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>
                <a:hlinkClick r:id="rId3"/>
              </a:rPr>
              <a:t>https://www.youtube.com/watch?v=cv5Fnvn7sPE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657350"/>
            <a:ext cx="714375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39070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8064896" cy="5688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38566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990600"/>
          </a:xfrm>
        </p:spPr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8640959" cy="564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29514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Hair cells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SCCs and otolith organs both have specialized hair cells that transduce mechanical force into nerve action potential.</a:t>
            </a:r>
          </a:p>
          <a:p>
            <a:r>
              <a:rPr lang="en-US" dirty="0"/>
              <a:t>There two types of hair cells: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Globular or flask shaped (large nerve terminal surrounding the base).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Cylindrical (multiple nerve terminals at their base)</a:t>
            </a:r>
          </a:p>
          <a:p>
            <a:pPr marL="0" indent="0">
              <a:buNone/>
            </a:pPr>
            <a:r>
              <a:rPr lang="en-US" dirty="0"/>
              <a:t>Each hair cell possesses several shorter </a:t>
            </a:r>
            <a:r>
              <a:rPr lang="en-US" dirty="0" err="1"/>
              <a:t>stereocilia</a:t>
            </a:r>
            <a:r>
              <a:rPr lang="en-US" dirty="0"/>
              <a:t> and a</a:t>
            </a:r>
          </a:p>
          <a:p>
            <a:pPr marL="0" indent="0">
              <a:buNone/>
            </a:pPr>
            <a:r>
              <a:rPr lang="en-US" dirty="0"/>
              <a:t>single tall </a:t>
            </a:r>
            <a:r>
              <a:rPr lang="en-US" dirty="0" err="1"/>
              <a:t>kinocilium</a:t>
            </a:r>
            <a:r>
              <a:rPr lang="en-US" dirty="0"/>
              <a:t> at one margin of the cell.</a:t>
            </a:r>
          </a:p>
        </p:txBody>
      </p:sp>
    </p:spTree>
    <p:extLst>
      <p:ext uri="{BB962C8B-B14F-4D97-AF65-F5344CB8AC3E}">
        <p14:creationId xmlns:p14="http://schemas.microsoft.com/office/powerpoint/2010/main" val="38573946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Stereocilia</a:t>
            </a:r>
            <a:r>
              <a:rPr lang="en-US" dirty="0"/>
              <a:t> contains ion channels.</a:t>
            </a:r>
          </a:p>
          <a:p>
            <a:r>
              <a:rPr lang="en-US" dirty="0"/>
              <a:t>The stimuli that causes change in hair cell movement will cause the K+ in the surrounding endolymph to come in the cells.</a:t>
            </a:r>
          </a:p>
          <a:p>
            <a:r>
              <a:rPr lang="en-US" dirty="0"/>
              <a:t>Each cell has  presynaptic vesicles that are innervated by nerve fiber from vestibular nerve where synapses happens.</a:t>
            </a:r>
          </a:p>
        </p:txBody>
      </p:sp>
    </p:spTree>
    <p:extLst>
      <p:ext uri="{BB962C8B-B14F-4D97-AF65-F5344CB8AC3E}">
        <p14:creationId xmlns:p14="http://schemas.microsoft.com/office/powerpoint/2010/main" val="24586530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8208911" cy="5712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87472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These ciliated sensory hair cells contain vesicles that possess neurotransmitters. The tips of the cilia are connected by </a:t>
            </a:r>
            <a:r>
              <a:rPr lang="en-US" b="1" u="sng" dirty="0"/>
              <a:t>tip links </a:t>
            </a:r>
            <a:r>
              <a:rPr lang="en-US" dirty="0"/>
              <a:t>that open and close </a:t>
            </a:r>
            <a:r>
              <a:rPr lang="en-US" dirty="0" err="1"/>
              <a:t>mechanosensory</a:t>
            </a:r>
            <a:r>
              <a:rPr lang="en-US" dirty="0"/>
              <a:t> channels.</a:t>
            </a:r>
          </a:p>
          <a:p>
            <a:r>
              <a:rPr lang="en-US" dirty="0"/>
              <a:t>Deflection of the </a:t>
            </a:r>
            <a:r>
              <a:rPr lang="en-US" dirty="0" err="1"/>
              <a:t>stereocilia</a:t>
            </a:r>
            <a:r>
              <a:rPr lang="en-US" dirty="0"/>
              <a:t> toward the </a:t>
            </a:r>
            <a:r>
              <a:rPr lang="en-US" dirty="0" err="1"/>
              <a:t>kinocilium</a:t>
            </a:r>
            <a:r>
              <a:rPr lang="en-US" dirty="0"/>
              <a:t> opens the </a:t>
            </a:r>
            <a:r>
              <a:rPr lang="en-US" dirty="0" err="1"/>
              <a:t>mechanosensory</a:t>
            </a:r>
            <a:r>
              <a:rPr lang="en-US" dirty="0"/>
              <a:t> channels at the tips causing an influx of potassium effectively depolarizing (i.e., exciting) the cell.</a:t>
            </a:r>
          </a:p>
        </p:txBody>
      </p:sp>
    </p:spTree>
    <p:extLst>
      <p:ext uri="{BB962C8B-B14F-4D97-AF65-F5344CB8AC3E}">
        <p14:creationId xmlns:p14="http://schemas.microsoft.com/office/powerpoint/2010/main" val="18143956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8352927" cy="585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56037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excitation opens voltage-gated calcium channels releasing neurotransmitters from the hair cell and thus increasing the firing rate of the vestibular nerve associated with the hair cell.</a:t>
            </a:r>
          </a:p>
          <a:p>
            <a:r>
              <a:rPr lang="en-US" dirty="0"/>
              <a:t>Whereas motion of </a:t>
            </a:r>
            <a:r>
              <a:rPr lang="en-US" dirty="0" err="1"/>
              <a:t>stereocilia</a:t>
            </a:r>
            <a:r>
              <a:rPr lang="en-US" dirty="0"/>
              <a:t> away from </a:t>
            </a:r>
            <a:r>
              <a:rPr lang="en-US" dirty="0" err="1"/>
              <a:t>kinocilium</a:t>
            </a:r>
            <a:r>
              <a:rPr lang="en-US" dirty="0"/>
              <a:t> causes inhibition (hyperpolarization) decrease in neural firing rate.</a:t>
            </a:r>
          </a:p>
          <a:p>
            <a:r>
              <a:rPr lang="en-US" dirty="0"/>
              <a:t>In other words, the axons in the vestibular nerve are always firing at a baseline rate (</a:t>
            </a:r>
            <a:r>
              <a:rPr lang="en-US" dirty="0" err="1"/>
              <a:t>tonically</a:t>
            </a:r>
            <a:r>
              <a:rPr lang="en-US" dirty="0"/>
              <a:t> active) but can be adjusted to fire more or less depending on the direction of head movement.</a:t>
            </a:r>
          </a:p>
        </p:txBody>
      </p:sp>
    </p:spTree>
    <p:extLst>
      <p:ext uri="{BB962C8B-B14F-4D97-AF65-F5344CB8AC3E}">
        <p14:creationId xmlns:p14="http://schemas.microsoft.com/office/powerpoint/2010/main" val="34535687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the lateral SCC the </a:t>
            </a:r>
            <a:r>
              <a:rPr lang="en-US" dirty="0" err="1"/>
              <a:t>kinocilia</a:t>
            </a:r>
            <a:r>
              <a:rPr lang="en-US" dirty="0"/>
              <a:t> are directed toward the </a:t>
            </a:r>
            <a:r>
              <a:rPr lang="en-US" dirty="0" err="1"/>
              <a:t>utricular</a:t>
            </a:r>
            <a:r>
              <a:rPr lang="en-US" dirty="0"/>
              <a:t> side of the ampulla so the firing rate increases</a:t>
            </a:r>
          </a:p>
          <a:p>
            <a:r>
              <a:rPr lang="en-US" dirty="0"/>
              <a:t>when endolymph moves toward the utricle and ampulla</a:t>
            </a:r>
          </a:p>
          <a:p>
            <a:pPr marL="0" indent="0">
              <a:buNone/>
            </a:pPr>
            <a:r>
              <a:rPr lang="en-US" dirty="0"/>
              <a:t>In contrast, the </a:t>
            </a:r>
            <a:r>
              <a:rPr lang="en-US" dirty="0" err="1"/>
              <a:t>kinocilia</a:t>
            </a:r>
            <a:r>
              <a:rPr lang="en-US" dirty="0"/>
              <a:t> of the posterior and superior SCCs are directed toward the canal side of the ampulla so that the firing rate increases when endolymph flows away from the utricle and ampulla.</a:t>
            </a:r>
          </a:p>
        </p:txBody>
      </p:sp>
    </p:spTree>
    <p:extLst>
      <p:ext uri="{BB962C8B-B14F-4D97-AF65-F5344CB8AC3E}">
        <p14:creationId xmlns:p14="http://schemas.microsoft.com/office/powerpoint/2010/main" val="587410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Balance </a:t>
            </a: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281" y="1600200"/>
            <a:ext cx="7031609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88409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does hair cell deflection happen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Subject rotates and accelerates to right </a:t>
            </a:r>
          </a:p>
          <a:p>
            <a:r>
              <a:rPr lang="en-US" dirty="0"/>
              <a:t>Bony and membranous labyrinths move with head </a:t>
            </a:r>
          </a:p>
          <a:p>
            <a:r>
              <a:rPr lang="en-US" dirty="0"/>
              <a:t>Endolymph lags behind</a:t>
            </a:r>
          </a:p>
          <a:p>
            <a:r>
              <a:rPr lang="en-US" dirty="0"/>
              <a:t>Produces relative flow of endolymph in the opposite direction to that of rotation </a:t>
            </a:r>
          </a:p>
          <a:p>
            <a:r>
              <a:rPr lang="en-US" dirty="0"/>
              <a:t>Results in cupula deflection.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3688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3499407" cy="483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620688"/>
            <a:ext cx="3998913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51642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764704"/>
            <a:ext cx="8568952" cy="5712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16555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happens when we rotate to the right?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 rotation to right, cupula in right lateral canal deflected towards utricle, causes excitation of neural firing</a:t>
            </a:r>
          </a:p>
          <a:p>
            <a:r>
              <a:rPr lang="en-US" dirty="0"/>
              <a:t>Cupula in left lateral canal deflected away from utricle, causes inhibition of neural firing</a:t>
            </a:r>
          </a:p>
          <a:p>
            <a:r>
              <a:rPr lang="en-US" dirty="0"/>
              <a:t>Individual perceives rotation to right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4140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pathway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Nerve fibers                 vestibulocochlear nerve  </a:t>
            </a:r>
          </a:p>
          <a:p>
            <a:r>
              <a:rPr lang="en-US" dirty="0"/>
              <a:t>                vestibular reflex in medulla oblongata and will decussate  to thalamus                 primary sensory area in partial lobe of cerebral cortex  </a:t>
            </a:r>
          </a:p>
          <a:p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2771800" y="1697075"/>
            <a:ext cx="93610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04864"/>
            <a:ext cx="963613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835" y="2476416"/>
            <a:ext cx="963613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2976"/>
            <a:ext cx="8604448" cy="36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91338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Ascending pathways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Vestibular nerve</a:t>
            </a:r>
          </a:p>
          <a:p>
            <a:r>
              <a:rPr lang="en-US" dirty="0"/>
              <a:t>Vestibular nuclei</a:t>
            </a:r>
          </a:p>
          <a:p>
            <a:r>
              <a:rPr lang="en-US" dirty="0"/>
              <a:t>Cerebellum</a:t>
            </a:r>
          </a:p>
          <a:p>
            <a:r>
              <a:rPr lang="en-US" dirty="0"/>
              <a:t>Oculomotor complex</a:t>
            </a:r>
          </a:p>
          <a:p>
            <a:r>
              <a:rPr lang="en-US" dirty="0"/>
              <a:t>CN 3, 4, and 6</a:t>
            </a:r>
          </a:p>
          <a:p>
            <a:r>
              <a:rPr lang="en-US" dirty="0"/>
              <a:t>Along with </a:t>
            </a:r>
            <a:r>
              <a:rPr lang="en-US" dirty="0" err="1"/>
              <a:t>vestibulospinal</a:t>
            </a:r>
            <a:r>
              <a:rPr lang="en-US" dirty="0"/>
              <a:t> reflexes coordinate head and eye movements.</a:t>
            </a:r>
          </a:p>
        </p:txBody>
      </p:sp>
    </p:spTree>
    <p:extLst>
      <p:ext uri="{BB962C8B-B14F-4D97-AF65-F5344CB8AC3E}">
        <p14:creationId xmlns:p14="http://schemas.microsoft.com/office/powerpoint/2010/main" val="42418137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VIII cranial nerve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vestibular nerve consists of ∼15,000 single nerve</a:t>
            </a:r>
          </a:p>
          <a:p>
            <a:r>
              <a:rPr lang="en-US" dirty="0"/>
              <a:t>fibers that discharge spontaneously at rates from 10 to 100 spikes/second. This means, at any moment, there can be &gt;1,000,000 spikes/second passing through the central vestibular system.</a:t>
            </a:r>
          </a:p>
          <a:p>
            <a:r>
              <a:rPr lang="en-US" dirty="0"/>
              <a:t>These fibers travel from the membranous labyrinth through the internal auditory canal and terminate in the vestibular nuclei (VN).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4108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superior portion of vestibular nerve innervates the horizontal and anterior SCC and utricle.</a:t>
            </a:r>
          </a:p>
          <a:p>
            <a:r>
              <a:rPr lang="en-US" dirty="0"/>
              <a:t>The inferior portion innervates the posterior SCC and saccule.</a:t>
            </a:r>
          </a:p>
        </p:txBody>
      </p:sp>
    </p:spTree>
    <p:extLst>
      <p:ext uri="{BB962C8B-B14F-4D97-AF65-F5344CB8AC3E}">
        <p14:creationId xmlns:p14="http://schemas.microsoft.com/office/powerpoint/2010/main" val="61130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359925" cy="5808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1794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Vestibular nuclei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four main VN within the brainstem: superior, lateral, medial, and inferior/descending.</a:t>
            </a:r>
          </a:p>
          <a:p>
            <a:r>
              <a:rPr lang="en-US" dirty="0"/>
              <a:t>The VN receive primary input from the vestibular</a:t>
            </a:r>
          </a:p>
          <a:p>
            <a:r>
              <a:rPr lang="en-US" dirty="0"/>
              <a:t>portion of cranial nerve VIII.</a:t>
            </a:r>
          </a:p>
          <a:p>
            <a:r>
              <a:rPr lang="en-US" dirty="0"/>
              <a:t>The VN also send projections to the cerebral cortex for perception of motion and to cerebellar pathways to coordinate compensatory eye and head movements and postural changes.</a:t>
            </a:r>
          </a:p>
        </p:txBody>
      </p:sp>
    </p:spTree>
    <p:extLst>
      <p:ext uri="{BB962C8B-B14F-4D97-AF65-F5344CB8AC3E}">
        <p14:creationId xmlns:p14="http://schemas.microsoft.com/office/powerpoint/2010/main" val="4107455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Vestibular system translates head movements into electrical signals.</a:t>
            </a:r>
          </a:p>
          <a:p>
            <a:r>
              <a:rPr lang="en-US" dirty="0"/>
              <a:t>It detects head movements and responds with postural adjustment and reflexive eye movements to stabilize images and prevent the body from falling.</a:t>
            </a:r>
          </a:p>
          <a:p>
            <a:r>
              <a:rPr lang="en-US" dirty="0"/>
              <a:t>Therefore any abnormality in one of the vestibular end organs will lead to loss of balance.</a:t>
            </a:r>
          </a:p>
          <a:p>
            <a:r>
              <a:rPr lang="en-US" dirty="0"/>
              <a:t>The vestibular function cannot be assessed directly, we assess the reflexes (secondary motor responses).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8262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Cerebellum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Afferents from the medial and inferior VN project to the </a:t>
            </a:r>
            <a:r>
              <a:rPr lang="en-US" dirty="0" err="1"/>
              <a:t>flocculus</a:t>
            </a:r>
            <a:r>
              <a:rPr lang="en-US" dirty="0"/>
              <a:t>, </a:t>
            </a:r>
            <a:r>
              <a:rPr lang="en-US" dirty="0" err="1"/>
              <a:t>nodulus</a:t>
            </a:r>
            <a:r>
              <a:rPr lang="en-US" dirty="0"/>
              <a:t>, uvula, and fastigial nucleus of the cerebellum. These areas of the cerebellum are collectively known as the </a:t>
            </a:r>
            <a:r>
              <a:rPr lang="en-US" dirty="0" err="1"/>
              <a:t>vestibulocerebellum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9515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Thalamus</a:t>
            </a:r>
          </a:p>
          <a:p>
            <a:r>
              <a:rPr lang="en-US" dirty="0"/>
              <a:t>Connection with vestibular cortex and reticular formation → arousal and conscious awareness of body; discrimination between self movement vs. that of the environment</a:t>
            </a:r>
          </a:p>
          <a:p>
            <a:r>
              <a:rPr lang="en-US" dirty="0"/>
              <a:t>Vestibular Cortex</a:t>
            </a:r>
          </a:p>
          <a:p>
            <a:r>
              <a:rPr lang="en-US" dirty="0"/>
              <a:t>Junction of parietal and insular lobe Target for afferents along with the cerebellum</a:t>
            </a:r>
          </a:p>
          <a:p>
            <a:r>
              <a:rPr lang="en-US" dirty="0"/>
              <a:t>Both process vestibular information with somatosensory and visual input</a:t>
            </a:r>
          </a:p>
        </p:txBody>
      </p:sp>
    </p:spTree>
    <p:extLst>
      <p:ext uri="{BB962C8B-B14F-4D97-AF65-F5344CB8AC3E}">
        <p14:creationId xmlns:p14="http://schemas.microsoft.com/office/powerpoint/2010/main" val="38688101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80729"/>
            <a:ext cx="8229600" cy="45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1195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9D566-5816-46E7-A8E8-FAC991B2D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6E3D3-90E8-440A-A342-BC4DBC1183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eye and body movement output of the central vestibular system is generally described in terms of three simple reflexes, the </a:t>
            </a:r>
            <a:r>
              <a:rPr lang="en-US" dirty="0" err="1"/>
              <a:t>vestibulo</a:t>
            </a:r>
            <a:r>
              <a:rPr lang="en-US" dirty="0"/>
              <a:t>-ocular reflex (VOR), the </a:t>
            </a:r>
            <a:r>
              <a:rPr lang="en-US" dirty="0" err="1"/>
              <a:t>vestibulocollic</a:t>
            </a:r>
            <a:r>
              <a:rPr lang="en-US" dirty="0"/>
              <a:t> reflex (VCR), and the vestibulospinal reflex (VSR).  </a:t>
            </a:r>
          </a:p>
          <a:p>
            <a:r>
              <a:rPr lang="en-US" dirty="0"/>
              <a:t>The VOR generates eye movements that enable clear vision while the head is in motion.</a:t>
            </a:r>
          </a:p>
          <a:p>
            <a:r>
              <a:rPr lang="en-US" dirty="0"/>
              <a:t>The VCR acts on the neck musculature to stabilize the head.</a:t>
            </a:r>
          </a:p>
          <a:p>
            <a:r>
              <a:rPr lang="en-US" dirty="0"/>
              <a:t>The VSR generates compensatory body movement in order to maintain head and postural stability and thereby prevent falls.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651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Vestibular end organs are located in the petrous portion of the temporal bone (</a:t>
            </a:r>
            <a:r>
              <a:rPr lang="en-US" b="1" u="sng" dirty="0"/>
              <a:t>bony labyrinth</a:t>
            </a:r>
            <a:r>
              <a:rPr lang="en-US" dirty="0"/>
              <a:t>). </a:t>
            </a:r>
          </a:p>
          <a:p>
            <a:r>
              <a:rPr lang="en-US" dirty="0"/>
              <a:t>The bony labyrinth contains the </a:t>
            </a:r>
            <a:r>
              <a:rPr lang="en-US" b="1" u="sng" dirty="0"/>
              <a:t>membranous</a:t>
            </a:r>
            <a:r>
              <a:rPr lang="en-US" dirty="0"/>
              <a:t> </a:t>
            </a:r>
            <a:r>
              <a:rPr lang="en-US" b="1" u="sng" dirty="0"/>
              <a:t>labyrinth</a:t>
            </a:r>
            <a:r>
              <a:rPr lang="en-US" dirty="0"/>
              <a:t> that is filled with </a:t>
            </a:r>
            <a:r>
              <a:rPr lang="en-US" b="1" u="sng" dirty="0"/>
              <a:t>perilymph</a:t>
            </a:r>
            <a:r>
              <a:rPr lang="en-US" dirty="0"/>
              <a:t> (high Na and low k) similar to CSF.</a:t>
            </a:r>
          </a:p>
          <a:p>
            <a:r>
              <a:rPr lang="en-US" dirty="0"/>
              <a:t>The membranous labyrinth is suspended from bony labyrinth by </a:t>
            </a:r>
            <a:r>
              <a:rPr lang="en-US" b="1" u="sng" dirty="0"/>
              <a:t>endolymph</a:t>
            </a:r>
            <a:r>
              <a:rPr lang="en-US" dirty="0"/>
              <a:t> (high k and low Na ) similar to intracellular fluid. </a:t>
            </a:r>
          </a:p>
          <a:p>
            <a:r>
              <a:rPr lang="en-US" dirty="0"/>
              <a:t>Inside the membranous labyrinth lies the five vestibular end organs ; </a:t>
            </a:r>
            <a:r>
              <a:rPr lang="en-US" b="1" u="sng" dirty="0"/>
              <a:t>3 semicircular canals and 2 otolith organs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6011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1941E4C1-DB7B-41DE-AEFB-70819016E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014" y="611952"/>
            <a:ext cx="6524786" cy="5684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9635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7255B258-87E2-4F80-9DE2-DFD327CC4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32" y="1295400"/>
            <a:ext cx="7632237" cy="514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852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Semicircular canals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three semicircular canals: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lateral – horizontal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anterior - superior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posterior – inferior                   </a:t>
            </a:r>
            <a:r>
              <a:rPr lang="en-US" sz="2800" b="1" u="sng" dirty="0"/>
              <a:t>vertical </a:t>
            </a:r>
          </a:p>
          <a:p>
            <a:pPr marL="0" indent="0">
              <a:buNone/>
            </a:pPr>
            <a:r>
              <a:rPr lang="en-US" dirty="0"/>
              <a:t>They respond to angular acceleration of head and convert it to electrical signals</a:t>
            </a:r>
          </a:p>
          <a:p>
            <a:pPr marL="0" indent="0">
              <a:buNone/>
            </a:pPr>
            <a:r>
              <a:rPr lang="en-US" dirty="0"/>
              <a:t>That are transmitted </a:t>
            </a:r>
          </a:p>
          <a:p>
            <a:pPr marL="0" indent="0">
              <a:buNone/>
            </a:pPr>
            <a:r>
              <a:rPr lang="en-US" dirty="0"/>
              <a:t>through the vestibular</a:t>
            </a:r>
          </a:p>
          <a:p>
            <a:pPr marL="0" indent="0">
              <a:buNone/>
            </a:pPr>
            <a:r>
              <a:rPr lang="en-US" dirty="0"/>
              <a:t>nerve to the vestibular</a:t>
            </a:r>
          </a:p>
          <a:p>
            <a:pPr marL="0" indent="0">
              <a:buNone/>
            </a:pPr>
            <a:r>
              <a:rPr lang="en-US" dirty="0"/>
              <a:t>nucleus.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005064"/>
            <a:ext cx="421000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Brace 3"/>
          <p:cNvSpPr/>
          <p:nvPr/>
        </p:nvSpPr>
        <p:spPr>
          <a:xfrm>
            <a:off x="3707904" y="2636912"/>
            <a:ext cx="648072" cy="64807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39077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8107</TotalTime>
  <Words>1349</Words>
  <Application>Microsoft Office PowerPoint</Application>
  <PresentationFormat>On-screen Show (4:3)</PresentationFormat>
  <Paragraphs>114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Arial</vt:lpstr>
      <vt:lpstr>Times New Roman</vt:lpstr>
      <vt:lpstr>Clarity</vt:lpstr>
      <vt:lpstr>Anatomy and physiology of the vestibular system</vt:lpstr>
      <vt:lpstr>PowerPoint Presentation</vt:lpstr>
      <vt:lpstr>Balance </vt:lpstr>
      <vt:lpstr>Overview </vt:lpstr>
      <vt:lpstr>Cont.</vt:lpstr>
      <vt:lpstr>Cont.</vt:lpstr>
      <vt:lpstr>PowerPoint Presentation</vt:lpstr>
      <vt:lpstr>PowerPoint Presentation</vt:lpstr>
      <vt:lpstr>Semicircular canals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Otolith organs</vt:lpstr>
      <vt:lpstr>PowerPoint Presentation</vt:lpstr>
      <vt:lpstr>PowerPoint Presentation</vt:lpstr>
      <vt:lpstr>PowerPoint Presentation</vt:lpstr>
      <vt:lpstr>PowerPoint Presentation</vt:lpstr>
      <vt:lpstr>Hair cells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does hair cell deflection happen</vt:lpstr>
      <vt:lpstr>PowerPoint Presentation</vt:lpstr>
      <vt:lpstr>PowerPoint Presentation</vt:lpstr>
      <vt:lpstr>What happens when we rotate to the right?</vt:lpstr>
      <vt:lpstr>Neural pathway </vt:lpstr>
      <vt:lpstr>Ascending pathways</vt:lpstr>
      <vt:lpstr>VIII cranial nerve </vt:lpstr>
      <vt:lpstr>PowerPoint Presentation</vt:lpstr>
      <vt:lpstr>PowerPoint Presentation</vt:lpstr>
      <vt:lpstr>Vestibular nuclei</vt:lpstr>
      <vt:lpstr>Cerebellum </vt:lpstr>
      <vt:lpstr>PowerPoint Presentation</vt:lpstr>
      <vt:lpstr>PowerPoint Presentation</vt:lpstr>
    </vt:vector>
  </TitlesOfParts>
  <Company>Ahmed-Under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Anatomy and physiology of the vestibular system</dc:title>
  <dc:creator>user</dc:creator>
  <cp:lastModifiedBy>Tec</cp:lastModifiedBy>
  <cp:revision>79</cp:revision>
  <dcterms:created xsi:type="dcterms:W3CDTF">2017-09-29T09:24:28Z</dcterms:created>
  <dcterms:modified xsi:type="dcterms:W3CDTF">2019-09-13T21:13:14Z</dcterms:modified>
</cp:coreProperties>
</file>