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402" r:id="rId2"/>
    <p:sldId id="464" r:id="rId3"/>
    <p:sldId id="260" r:id="rId4"/>
    <p:sldId id="320" r:id="rId5"/>
    <p:sldId id="342" r:id="rId6"/>
    <p:sldId id="494" r:id="rId7"/>
    <p:sldId id="344" r:id="rId8"/>
    <p:sldId id="499" r:id="rId9"/>
    <p:sldId id="341" r:id="rId10"/>
    <p:sldId id="261" r:id="rId11"/>
    <p:sldId id="516" r:id="rId12"/>
    <p:sldId id="403" r:id="rId13"/>
    <p:sldId id="495" r:id="rId14"/>
    <p:sldId id="496" r:id="rId15"/>
    <p:sldId id="497" r:id="rId16"/>
    <p:sldId id="517" r:id="rId17"/>
    <p:sldId id="267" r:id="rId18"/>
    <p:sldId id="268" r:id="rId19"/>
    <p:sldId id="498" r:id="rId20"/>
    <p:sldId id="451" r:id="rId21"/>
    <p:sldId id="447" r:id="rId22"/>
    <p:sldId id="272" r:id="rId23"/>
    <p:sldId id="406" r:id="rId24"/>
    <p:sldId id="274" r:id="rId25"/>
    <p:sldId id="276" r:id="rId26"/>
    <p:sldId id="448" r:id="rId27"/>
    <p:sldId id="477" r:id="rId28"/>
    <p:sldId id="513" r:id="rId29"/>
    <p:sldId id="444" r:id="rId30"/>
    <p:sldId id="323" r:id="rId31"/>
    <p:sldId id="324" r:id="rId32"/>
    <p:sldId id="325" r:id="rId33"/>
    <p:sldId id="518" r:id="rId34"/>
    <p:sldId id="519" r:id="rId35"/>
    <p:sldId id="520" r:id="rId36"/>
    <p:sldId id="411" r:id="rId37"/>
    <p:sldId id="521" r:id="rId38"/>
    <p:sldId id="479" r:id="rId39"/>
    <p:sldId id="480" r:id="rId40"/>
    <p:sldId id="481" r:id="rId41"/>
    <p:sldId id="482" r:id="rId42"/>
    <p:sldId id="486" r:id="rId43"/>
    <p:sldId id="487" r:id="rId44"/>
    <p:sldId id="488" r:id="rId45"/>
    <p:sldId id="489" r:id="rId46"/>
    <p:sldId id="490" r:id="rId47"/>
    <p:sldId id="492" r:id="rId48"/>
    <p:sldId id="491" r:id="rId49"/>
    <p:sldId id="522" r:id="rId50"/>
    <p:sldId id="291" r:id="rId51"/>
    <p:sldId id="292" r:id="rId52"/>
    <p:sldId id="410" r:id="rId53"/>
    <p:sldId id="469" r:id="rId54"/>
    <p:sldId id="470" r:id="rId55"/>
    <p:sldId id="449" r:id="rId56"/>
    <p:sldId id="450" r:id="rId57"/>
    <p:sldId id="500" r:id="rId58"/>
    <p:sldId id="328" r:id="rId59"/>
    <p:sldId id="340" r:id="rId60"/>
    <p:sldId id="330" r:id="rId61"/>
    <p:sldId id="502" r:id="rId62"/>
    <p:sldId id="504" r:id="rId63"/>
    <p:sldId id="515" r:id="rId64"/>
    <p:sldId id="505" r:id="rId65"/>
    <p:sldId id="506" r:id="rId66"/>
    <p:sldId id="508" r:id="rId67"/>
    <p:sldId id="509"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9" autoAdjust="0"/>
    <p:restoredTop sz="93875" autoAdjust="0"/>
  </p:normalViewPr>
  <p:slideViewPr>
    <p:cSldViewPr>
      <p:cViewPr varScale="1">
        <p:scale>
          <a:sx n="123" d="100"/>
          <a:sy n="123" d="100"/>
        </p:scale>
        <p:origin x="1520" y="176"/>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22" y="-8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54735ED-E2C6-465F-8D6C-341678D7EA9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defRPr sz="1000" i="1">
                <a:cs typeface="+mn-cs"/>
              </a:defRPr>
            </a:lvl1pPr>
          </a:lstStyle>
          <a:p>
            <a:pPr>
              <a:defRPr/>
            </a:pPr>
            <a:endParaRPr lang="en-US"/>
          </a:p>
        </p:txBody>
      </p:sp>
      <p:sp>
        <p:nvSpPr>
          <p:cNvPr id="2051" name="Rectangle 3">
            <a:extLst>
              <a:ext uri="{FF2B5EF4-FFF2-40B4-BE49-F238E27FC236}">
                <a16:creationId xmlns:a16="http://schemas.microsoft.com/office/drawing/2014/main" id="{110DEB9E-A9C6-4CD7-868B-05A8BE3C1323}"/>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eaLnBrk="0" hangingPunct="0">
              <a:defRPr sz="1000" i="1">
                <a:cs typeface="+mn-cs"/>
              </a:defRPr>
            </a:lvl1pPr>
          </a:lstStyle>
          <a:p>
            <a:pPr>
              <a:defRPr/>
            </a:pPr>
            <a:endParaRPr lang="en-US"/>
          </a:p>
        </p:txBody>
      </p:sp>
      <p:sp>
        <p:nvSpPr>
          <p:cNvPr id="3076" name="Rectangle 4">
            <a:extLst>
              <a:ext uri="{FF2B5EF4-FFF2-40B4-BE49-F238E27FC236}">
                <a16:creationId xmlns:a16="http://schemas.microsoft.com/office/drawing/2014/main" id="{6551BA61-36F1-4A34-8A70-B549C99002D0}"/>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78BB5938-7988-4C2D-BEA9-1919CDD56A3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DC105308-7703-485B-A462-EAF8589CFD8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defRPr sz="1000" i="1">
                <a:cs typeface="+mn-cs"/>
              </a:defRPr>
            </a:lvl1pPr>
          </a:lstStyle>
          <a:p>
            <a:pPr>
              <a:defRPr/>
            </a:pPr>
            <a:endParaRPr lang="en-US"/>
          </a:p>
        </p:txBody>
      </p:sp>
      <p:sp>
        <p:nvSpPr>
          <p:cNvPr id="2055" name="Rectangle 7">
            <a:extLst>
              <a:ext uri="{FF2B5EF4-FFF2-40B4-BE49-F238E27FC236}">
                <a16:creationId xmlns:a16="http://schemas.microsoft.com/office/drawing/2014/main" id="{3E28EDE2-1591-44B9-8C27-A0500CE1BEB6}"/>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defRPr sz="1000" i="1"/>
            </a:lvl1pPr>
          </a:lstStyle>
          <a:p>
            <a:pPr>
              <a:defRPr/>
            </a:pPr>
            <a:fld id="{8F6DC85F-FB01-4EDB-AABD-7A4FF5B290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C262FC5-919C-4310-81C2-986DF9AED5F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1D1A81-3613-4CAD-83F8-4CE3DE327C9C}" type="slidenum">
              <a:rPr lang="en-US" altLang="en-US" sz="1000" smtClean="0"/>
              <a:pPr>
                <a:spcBef>
                  <a:spcPct val="0"/>
                </a:spcBef>
              </a:pPr>
              <a:t>1</a:t>
            </a:fld>
            <a:endParaRPr lang="en-US" altLang="en-US" sz="1000"/>
          </a:p>
        </p:txBody>
      </p:sp>
      <p:sp>
        <p:nvSpPr>
          <p:cNvPr id="5123" name="Rectangle 2">
            <a:extLst>
              <a:ext uri="{FF2B5EF4-FFF2-40B4-BE49-F238E27FC236}">
                <a16:creationId xmlns:a16="http://schemas.microsoft.com/office/drawing/2014/main" id="{1B66B5CF-4204-473A-96DB-8257E04D6C6D}"/>
              </a:ext>
            </a:extLst>
          </p:cNvPr>
          <p:cNvSpPr>
            <a:spLocks noGrp="1" noRot="1" noChangeAspect="1" noChangeArrowheads="1" noTextEdit="1"/>
          </p:cNvSpPr>
          <p:nvPr>
            <p:ph type="sldImg"/>
          </p:nvPr>
        </p:nvSpPr>
        <p:spPr>
          <a:xfrm>
            <a:off x="1150938" y="692150"/>
            <a:ext cx="4556125" cy="3416300"/>
          </a:xfrm>
          <a:ln/>
        </p:spPr>
      </p:sp>
      <p:sp>
        <p:nvSpPr>
          <p:cNvPr id="5124" name="Rectangle 3">
            <a:extLst>
              <a:ext uri="{FF2B5EF4-FFF2-40B4-BE49-F238E27FC236}">
                <a16:creationId xmlns:a16="http://schemas.microsoft.com/office/drawing/2014/main" id="{0995D715-02A7-4B1A-AADC-9E449206D4C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32954D7-D0BA-4E2F-B3E1-21F765A0261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9062D0-BC83-4495-A82F-52832103D121}" type="slidenum">
              <a:rPr lang="en-US" altLang="en-US" sz="1000" smtClean="0"/>
              <a:pPr>
                <a:spcBef>
                  <a:spcPct val="0"/>
                </a:spcBef>
              </a:pPr>
              <a:t>2</a:t>
            </a:fld>
            <a:endParaRPr lang="en-US" altLang="en-US" sz="1000"/>
          </a:p>
        </p:txBody>
      </p:sp>
      <p:sp>
        <p:nvSpPr>
          <p:cNvPr id="10243" name="Rectangle 2">
            <a:extLst>
              <a:ext uri="{FF2B5EF4-FFF2-40B4-BE49-F238E27FC236}">
                <a16:creationId xmlns:a16="http://schemas.microsoft.com/office/drawing/2014/main" id="{677DCCEE-DF0E-444B-9739-84C192FF8922}"/>
              </a:ext>
            </a:extLst>
          </p:cNvPr>
          <p:cNvSpPr>
            <a:spLocks noGrp="1" noRot="1" noChangeAspect="1" noChangeArrowheads="1" noTextEdit="1"/>
          </p:cNvSpPr>
          <p:nvPr>
            <p:ph type="sldImg"/>
          </p:nvPr>
        </p:nvSpPr>
        <p:spPr>
          <a:xfrm>
            <a:off x="1150938" y="692150"/>
            <a:ext cx="4556125" cy="3416300"/>
          </a:xfrm>
          <a:ln/>
        </p:spPr>
      </p:sp>
      <p:sp>
        <p:nvSpPr>
          <p:cNvPr id="10244" name="Rectangle 3">
            <a:extLst>
              <a:ext uri="{FF2B5EF4-FFF2-40B4-BE49-F238E27FC236}">
                <a16:creationId xmlns:a16="http://schemas.microsoft.com/office/drawing/2014/main" id="{F4F8B688-8CE4-4CB9-98F4-F315DC1B174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C9866-089E-4AFD-BBE9-9A219F7D07B9}" type="slidenum">
              <a:rPr lang="en-US"/>
              <a:pPr/>
              <a:t>3</a:t>
            </a:fld>
            <a:endParaRPr lang="en-US"/>
          </a:p>
        </p:txBody>
      </p:sp>
      <p:sp>
        <p:nvSpPr>
          <p:cNvPr id="274434" name="Rectangle 2"/>
          <p:cNvSpPr>
            <a:spLocks noGrp="1" noRot="1" noChangeAspect="1" noChangeArrowheads="1" noTextEdit="1"/>
          </p:cNvSpPr>
          <p:nvPr>
            <p:ph type="sldImg"/>
          </p:nvPr>
        </p:nvSpPr>
        <p:spPr>
          <a:xfrm>
            <a:off x="1150938" y="692150"/>
            <a:ext cx="4556125" cy="3416300"/>
          </a:xfrm>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9C9866-089E-4AFD-BBE9-9A219F7D07B9}" type="slidenum">
              <a:rPr lang="en-US"/>
              <a:pPr/>
              <a:t>4</a:t>
            </a:fld>
            <a:endParaRPr lang="en-US"/>
          </a:p>
        </p:txBody>
      </p:sp>
      <p:sp>
        <p:nvSpPr>
          <p:cNvPr id="274434" name="Rectangle 2"/>
          <p:cNvSpPr>
            <a:spLocks noGrp="1" noRot="1" noChangeAspect="1" noChangeArrowheads="1" noTextEdit="1"/>
          </p:cNvSpPr>
          <p:nvPr>
            <p:ph type="sldImg"/>
          </p:nvPr>
        </p:nvSpPr>
        <p:spPr>
          <a:xfrm>
            <a:off x="1150938" y="692150"/>
            <a:ext cx="4556125" cy="3416300"/>
          </a:xfrm>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1CE4246-FE8C-4729-BF6B-203A7F709AC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7DE077-175B-428B-889D-9ED0E9BD3383}" type="slidenum">
              <a:rPr lang="en-US" altLang="en-US" sz="1000" smtClean="0"/>
              <a:pPr>
                <a:spcBef>
                  <a:spcPct val="0"/>
                </a:spcBef>
              </a:pPr>
              <a:t>6</a:t>
            </a:fld>
            <a:endParaRPr lang="en-US" altLang="en-US" sz="1000"/>
          </a:p>
        </p:txBody>
      </p:sp>
      <p:sp>
        <p:nvSpPr>
          <p:cNvPr id="12291" name="Rectangle 2">
            <a:extLst>
              <a:ext uri="{FF2B5EF4-FFF2-40B4-BE49-F238E27FC236}">
                <a16:creationId xmlns:a16="http://schemas.microsoft.com/office/drawing/2014/main" id="{7D5381EE-4C15-45C1-BB9C-581E905D4304}"/>
              </a:ext>
            </a:extLst>
          </p:cNvPr>
          <p:cNvSpPr>
            <a:spLocks noGrp="1" noRot="1" noChangeAspect="1" noChangeArrowheads="1" noTextEdit="1"/>
          </p:cNvSpPr>
          <p:nvPr>
            <p:ph type="sldImg"/>
          </p:nvPr>
        </p:nvSpPr>
        <p:spPr>
          <a:xfrm>
            <a:off x="1150938" y="692150"/>
            <a:ext cx="4556125" cy="3416300"/>
          </a:xfrm>
          <a:ln/>
        </p:spPr>
      </p:sp>
      <p:sp>
        <p:nvSpPr>
          <p:cNvPr id="12292" name="Rectangle 3">
            <a:extLst>
              <a:ext uri="{FF2B5EF4-FFF2-40B4-BE49-F238E27FC236}">
                <a16:creationId xmlns:a16="http://schemas.microsoft.com/office/drawing/2014/main" id="{18D424B2-CECA-4DE0-830F-AD50D1BA6745}"/>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B0C09057-A7EC-477B-88B1-4517E25FA3D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FA25EB-1357-49B7-8A33-A8587E6AE87A}" type="slidenum">
              <a:rPr lang="en-US" altLang="en-US" sz="1000" smtClean="0"/>
              <a:pPr>
                <a:spcBef>
                  <a:spcPct val="0"/>
                </a:spcBef>
              </a:pPr>
              <a:t>8</a:t>
            </a:fld>
            <a:endParaRPr lang="en-US" altLang="en-US" sz="1000"/>
          </a:p>
        </p:txBody>
      </p:sp>
      <p:sp>
        <p:nvSpPr>
          <p:cNvPr id="14339" name="Rectangle 2">
            <a:extLst>
              <a:ext uri="{FF2B5EF4-FFF2-40B4-BE49-F238E27FC236}">
                <a16:creationId xmlns:a16="http://schemas.microsoft.com/office/drawing/2014/main" id="{EB1A2A65-4155-442C-8EF5-D839F41AA8E1}"/>
              </a:ext>
            </a:extLst>
          </p:cNvPr>
          <p:cNvSpPr>
            <a:spLocks noGrp="1" noRot="1" noChangeAspect="1" noChangeArrowheads="1" noTextEdit="1"/>
          </p:cNvSpPr>
          <p:nvPr>
            <p:ph type="sldImg"/>
          </p:nvPr>
        </p:nvSpPr>
        <p:spPr>
          <a:xfrm>
            <a:off x="1150938" y="692150"/>
            <a:ext cx="4556125" cy="3416300"/>
          </a:xfrm>
          <a:ln/>
        </p:spPr>
      </p:sp>
      <p:sp>
        <p:nvSpPr>
          <p:cNvPr id="14340" name="Rectangle 3">
            <a:extLst>
              <a:ext uri="{FF2B5EF4-FFF2-40B4-BE49-F238E27FC236}">
                <a16:creationId xmlns:a16="http://schemas.microsoft.com/office/drawing/2014/main" id="{3A64B31F-C3A1-4ED3-8668-553CCD114ABB}"/>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FD1DC-3439-449C-AE91-0F5344D7159F}" type="slidenum">
              <a:rPr lang="en-US"/>
              <a:pPr/>
              <a:t>10</a:t>
            </a:fld>
            <a:endParaRPr lang="en-US"/>
          </a:p>
        </p:txBody>
      </p:sp>
      <p:sp>
        <p:nvSpPr>
          <p:cNvPr id="308226" name="Rectangle 2"/>
          <p:cNvSpPr>
            <a:spLocks noGrp="1" noRot="1" noChangeAspect="1" noChangeArrowheads="1" noTextEdit="1"/>
          </p:cNvSpPr>
          <p:nvPr>
            <p:ph type="sldImg"/>
          </p:nvPr>
        </p:nvSpPr>
        <p:spPr>
          <a:xfrm>
            <a:off x="1150938" y="692150"/>
            <a:ext cx="4556125" cy="3416300"/>
          </a:xfrm>
          <a:ln/>
        </p:spPr>
      </p:sp>
      <p:sp>
        <p:nvSpPr>
          <p:cNvPr id="308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anose="02020603050405020304" pitchFamily="18" charset="0"/>
                <a:ea typeface="+mn-ea"/>
                <a:cs typeface="+mn-cs"/>
              </a:rPr>
              <a:t>a. </a:t>
            </a:r>
            <a:r>
              <a:rPr lang="en-US" sz="1200" b="0" i="0" kern="1200" dirty="0" err="1">
                <a:solidFill>
                  <a:schemeClr val="tx1"/>
                </a:solidFill>
                <a:effectLst/>
                <a:latin typeface="Times New Roman" panose="02020603050405020304" pitchFamily="18" charset="0"/>
                <a:ea typeface="+mn-ea"/>
                <a:cs typeface="+mn-cs"/>
              </a:rPr>
              <a:t>ArithmeticException</a:t>
            </a:r>
            <a:br>
              <a:rPr lang="en-US" dirty="0"/>
            </a:br>
            <a:r>
              <a:rPr lang="en-US" sz="1200" b="0" i="0" kern="1200" dirty="0">
                <a:solidFill>
                  <a:schemeClr val="tx1"/>
                </a:solidFill>
                <a:effectLst/>
                <a:latin typeface="Times New Roman" panose="02020603050405020304" pitchFamily="18" charset="0"/>
                <a:ea typeface="+mn-ea"/>
                <a:cs typeface="+mn-cs"/>
              </a:rPr>
              <a:t>b. </a:t>
            </a:r>
            <a:r>
              <a:rPr lang="en-US" sz="1200" b="0" i="0" kern="1200" dirty="0" err="1">
                <a:solidFill>
                  <a:schemeClr val="tx1"/>
                </a:solidFill>
                <a:effectLst/>
                <a:latin typeface="Times New Roman" panose="02020603050405020304" pitchFamily="18" charset="0"/>
                <a:ea typeface="+mn-ea"/>
                <a:cs typeface="+mn-cs"/>
              </a:rPr>
              <a:t>ArrayIndexOutOfBoundsException</a:t>
            </a:r>
            <a:br>
              <a:rPr lang="en-US" dirty="0"/>
            </a:br>
            <a:r>
              <a:rPr lang="en-US" sz="1200" b="0" i="0" kern="1200" dirty="0">
                <a:solidFill>
                  <a:schemeClr val="tx1"/>
                </a:solidFill>
                <a:effectLst/>
                <a:latin typeface="Times New Roman" panose="02020603050405020304" pitchFamily="18" charset="0"/>
                <a:ea typeface="+mn-ea"/>
                <a:cs typeface="+mn-cs"/>
              </a:rPr>
              <a:t>c. </a:t>
            </a:r>
            <a:r>
              <a:rPr lang="en-US" sz="1200" b="0" i="0" kern="1200" dirty="0" err="1">
                <a:solidFill>
                  <a:schemeClr val="tx1"/>
                </a:solidFill>
                <a:effectLst/>
                <a:latin typeface="Times New Roman" panose="02020603050405020304" pitchFamily="18" charset="0"/>
                <a:ea typeface="+mn-ea"/>
                <a:cs typeface="+mn-cs"/>
              </a:rPr>
              <a:t>StringIndexOutOfBoundsException</a:t>
            </a:r>
            <a:br>
              <a:rPr lang="en-US" dirty="0"/>
            </a:br>
            <a:r>
              <a:rPr lang="en-US" sz="1200" b="0" i="0" kern="1200" dirty="0">
                <a:solidFill>
                  <a:schemeClr val="tx1"/>
                </a:solidFill>
                <a:effectLst/>
                <a:latin typeface="Times New Roman" panose="02020603050405020304" pitchFamily="18" charset="0"/>
                <a:ea typeface="+mn-ea"/>
                <a:cs typeface="+mn-cs"/>
              </a:rPr>
              <a:t>d. </a:t>
            </a:r>
            <a:r>
              <a:rPr lang="en-US" sz="1200" b="0" i="0" kern="1200" dirty="0" err="1">
                <a:solidFill>
                  <a:schemeClr val="tx1"/>
                </a:solidFill>
                <a:effectLst/>
                <a:latin typeface="Times New Roman" panose="02020603050405020304" pitchFamily="18" charset="0"/>
                <a:ea typeface="+mn-ea"/>
                <a:cs typeface="+mn-cs"/>
              </a:rPr>
              <a:t>ClassCastException</a:t>
            </a:r>
            <a:br>
              <a:rPr lang="en-US" dirty="0"/>
            </a:br>
            <a:r>
              <a:rPr lang="en-US" sz="1200" b="0" i="0" kern="1200" dirty="0">
                <a:solidFill>
                  <a:schemeClr val="tx1"/>
                </a:solidFill>
                <a:effectLst/>
                <a:latin typeface="Times New Roman" panose="02020603050405020304" pitchFamily="18" charset="0"/>
                <a:ea typeface="+mn-ea"/>
                <a:cs typeface="+mn-cs"/>
              </a:rPr>
              <a:t>e. </a:t>
            </a:r>
            <a:r>
              <a:rPr lang="en-US" sz="1200" b="0" i="0" kern="1200" dirty="0" err="1">
                <a:solidFill>
                  <a:schemeClr val="tx1"/>
                </a:solidFill>
                <a:effectLst/>
                <a:latin typeface="Times New Roman" panose="02020603050405020304" pitchFamily="18" charset="0"/>
                <a:ea typeface="+mn-ea"/>
                <a:cs typeface="+mn-cs"/>
              </a:rPr>
              <a:t>NullPointerException</a:t>
            </a:r>
            <a:br>
              <a:rPr lang="en-US" dirty="0"/>
            </a:br>
            <a:r>
              <a:rPr lang="en-US" sz="1200" b="0" i="0" kern="1200" dirty="0">
                <a:solidFill>
                  <a:schemeClr val="tx1"/>
                </a:solidFill>
                <a:effectLst/>
                <a:latin typeface="Times New Roman" panose="02020603050405020304" pitchFamily="18" charset="0"/>
                <a:ea typeface="+mn-ea"/>
                <a:cs typeface="+mn-cs"/>
              </a:rPr>
              <a:t>f. No exception</a:t>
            </a:r>
            <a:endParaRPr lang="en-US" dirty="0"/>
          </a:p>
        </p:txBody>
      </p:sp>
      <p:sp>
        <p:nvSpPr>
          <p:cNvPr id="4" name="Slide Number Placeholder 3"/>
          <p:cNvSpPr>
            <a:spLocks noGrp="1"/>
          </p:cNvSpPr>
          <p:nvPr>
            <p:ph type="sldNum" sz="quarter" idx="5"/>
          </p:nvPr>
        </p:nvSpPr>
        <p:spPr/>
        <p:txBody>
          <a:bodyPr/>
          <a:lstStyle/>
          <a:p>
            <a:pPr>
              <a:defRPr/>
            </a:pPr>
            <a:fld id="{8F6DC85F-FB01-4EDB-AABD-7A4FF5B29044}" type="slidenum">
              <a:rPr lang="en-US" altLang="en-US" smtClean="0"/>
              <a:pPr>
                <a:defRPr/>
              </a:pPr>
              <a:t>16</a:t>
            </a:fld>
            <a:endParaRPr lang="en-US" altLang="en-US"/>
          </a:p>
        </p:txBody>
      </p:sp>
    </p:spTree>
    <p:extLst>
      <p:ext uri="{BB962C8B-B14F-4D97-AF65-F5344CB8AC3E}">
        <p14:creationId xmlns:p14="http://schemas.microsoft.com/office/powerpoint/2010/main" val="311255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a:extLst>
              <a:ext uri="{FF2B5EF4-FFF2-40B4-BE49-F238E27FC236}">
                <a16:creationId xmlns:a16="http://schemas.microsoft.com/office/drawing/2014/main" id="{26A03837-EB63-4B0B-84E1-5C773818395F}"/>
              </a:ext>
            </a:extLst>
          </p:cNvPr>
          <p:cNvSpPr>
            <a:spLocks noGrp="1" noChangeArrowheads="1"/>
          </p:cNvSpPr>
          <p:nvPr>
            <p:ph type="dt" sz="quarter" idx="10"/>
          </p:nvPr>
        </p:nvSpPr>
        <p:spPr/>
        <p:txBody>
          <a:bodyPr/>
          <a:lstStyle>
            <a:lvl1pPr>
              <a:defRPr/>
            </a:lvl1pPr>
          </a:lstStyle>
          <a:p>
            <a:pPr>
              <a:defRPr/>
            </a:pPr>
            <a:endParaRPr lang="en-US"/>
          </a:p>
        </p:txBody>
      </p:sp>
      <p:sp>
        <p:nvSpPr>
          <p:cNvPr id="35" name="Rectangle 35">
            <a:extLst>
              <a:ext uri="{FF2B5EF4-FFF2-40B4-BE49-F238E27FC236}">
                <a16:creationId xmlns:a16="http://schemas.microsoft.com/office/drawing/2014/main" id="{4A341B52-4EE8-4BDB-9DD7-338116D543E2}"/>
              </a:ext>
            </a:extLst>
          </p:cNvPr>
          <p:cNvSpPr>
            <a:spLocks noGrp="1" noChangeArrowheads="1"/>
          </p:cNvSpPr>
          <p:nvPr>
            <p:ph type="ftr" sz="quarter" idx="11"/>
          </p:nvPr>
        </p:nvSpPr>
        <p:spPr bwMode="auto">
          <a:xfrm>
            <a:off x="3124200" y="64008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r>
              <a:rPr lang="en-US"/>
              <a:t>Liang, Introduction to Java Programming, Tenth Edition, (c) 2013 Pearson Education, Inc. All rights reserved. </a:t>
            </a:r>
          </a:p>
        </p:txBody>
      </p:sp>
      <p:sp>
        <p:nvSpPr>
          <p:cNvPr id="36" name="Rectangle 36">
            <a:extLst>
              <a:ext uri="{FF2B5EF4-FFF2-40B4-BE49-F238E27FC236}">
                <a16:creationId xmlns:a16="http://schemas.microsoft.com/office/drawing/2014/main" id="{A98146DE-D470-45D0-AC52-FA9DBF758AC9}"/>
              </a:ext>
            </a:extLst>
          </p:cNvPr>
          <p:cNvSpPr>
            <a:spLocks noGrp="1" noChangeArrowheads="1"/>
          </p:cNvSpPr>
          <p:nvPr>
            <p:ph type="sldNum" sz="quarter" idx="12"/>
          </p:nvPr>
        </p:nvSpPr>
        <p:spPr>
          <a:xfrm>
            <a:off x="6553200" y="6400800"/>
            <a:ext cx="1905000" cy="457200"/>
          </a:xfrm>
        </p:spPr>
        <p:txBody>
          <a:bodyPr/>
          <a:lstStyle>
            <a:lvl1pPr>
              <a:defRPr/>
            </a:lvl1pPr>
          </a:lstStyle>
          <a:p>
            <a:pPr>
              <a:defRPr/>
            </a:pPr>
            <a:fld id="{381EE4EF-F527-47E0-895D-516C92E7BBC3}" type="slidenum">
              <a:rPr lang="en-US" altLang="en-US"/>
              <a:pPr>
                <a:defRPr/>
              </a:pPr>
              <a:t>‹#›</a:t>
            </a:fld>
            <a:endParaRPr lang="en-US" altLang="en-US"/>
          </a:p>
        </p:txBody>
      </p:sp>
    </p:spTree>
    <p:extLst>
      <p:ext uri="{BB962C8B-B14F-4D97-AF65-F5344CB8AC3E}">
        <p14:creationId xmlns:p14="http://schemas.microsoft.com/office/powerpoint/2010/main" val="3167226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5F72D066-307C-4D03-8820-819F15AD7C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7968410E-8535-4FCA-8C47-FA624C0EE19D}"/>
              </a:ext>
            </a:extLst>
          </p:cNvPr>
          <p:cNvSpPr>
            <a:spLocks noGrp="1" noChangeArrowheads="1"/>
          </p:cNvSpPr>
          <p:nvPr>
            <p:ph type="sldNum" sz="quarter" idx="11"/>
          </p:nvPr>
        </p:nvSpPr>
        <p:spPr>
          <a:ln/>
        </p:spPr>
        <p:txBody>
          <a:bodyPr/>
          <a:lstStyle>
            <a:lvl1pPr>
              <a:defRPr/>
            </a:lvl1pPr>
          </a:lstStyle>
          <a:p>
            <a:pPr>
              <a:defRPr/>
            </a:pPr>
            <a:fld id="{AE94150D-B0DA-47EA-9B9D-78C9912F6CCF}" type="slidenum">
              <a:rPr lang="en-US" altLang="en-US"/>
              <a:pPr>
                <a:defRPr/>
              </a:pPr>
              <a:t>‹#›</a:t>
            </a:fld>
            <a:endParaRPr lang="en-US" altLang="en-US"/>
          </a:p>
        </p:txBody>
      </p:sp>
    </p:spTree>
    <p:extLst>
      <p:ext uri="{BB962C8B-B14F-4D97-AF65-F5344CB8AC3E}">
        <p14:creationId xmlns:p14="http://schemas.microsoft.com/office/powerpoint/2010/main" val="367215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5B6D163F-2440-4936-9A23-1CAD525C9F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73D240FF-BAE8-4EEA-8C79-D6C06559F6FB}"/>
              </a:ext>
            </a:extLst>
          </p:cNvPr>
          <p:cNvSpPr>
            <a:spLocks noGrp="1" noChangeArrowheads="1"/>
          </p:cNvSpPr>
          <p:nvPr>
            <p:ph type="sldNum" sz="quarter" idx="11"/>
          </p:nvPr>
        </p:nvSpPr>
        <p:spPr>
          <a:ln/>
        </p:spPr>
        <p:txBody>
          <a:bodyPr/>
          <a:lstStyle>
            <a:lvl1pPr>
              <a:defRPr/>
            </a:lvl1pPr>
          </a:lstStyle>
          <a:p>
            <a:pPr>
              <a:defRPr/>
            </a:pPr>
            <a:fld id="{775B834D-2B3F-4C95-9A5B-1B2322F17F2B}" type="slidenum">
              <a:rPr lang="en-US" altLang="en-US"/>
              <a:pPr>
                <a:defRPr/>
              </a:pPr>
              <a:t>‹#›</a:t>
            </a:fld>
            <a:endParaRPr lang="en-US" altLang="en-US"/>
          </a:p>
        </p:txBody>
      </p:sp>
    </p:spTree>
    <p:extLst>
      <p:ext uri="{BB962C8B-B14F-4D97-AF65-F5344CB8AC3E}">
        <p14:creationId xmlns:p14="http://schemas.microsoft.com/office/powerpoint/2010/main" val="270321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FFFDFF6D-564A-4602-9B82-3D77BA4A09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0F2C4534-74C5-432A-8C7F-95D954AE5E32}"/>
              </a:ext>
            </a:extLst>
          </p:cNvPr>
          <p:cNvSpPr>
            <a:spLocks noGrp="1" noChangeArrowheads="1"/>
          </p:cNvSpPr>
          <p:nvPr>
            <p:ph type="sldNum" sz="quarter" idx="11"/>
          </p:nvPr>
        </p:nvSpPr>
        <p:spPr>
          <a:ln/>
        </p:spPr>
        <p:txBody>
          <a:bodyPr/>
          <a:lstStyle>
            <a:lvl1pPr>
              <a:defRPr/>
            </a:lvl1pPr>
          </a:lstStyle>
          <a:p>
            <a:pPr>
              <a:defRPr/>
            </a:pPr>
            <a:fld id="{9F686E4A-13BB-4DF7-B3E5-21946368CCA0}" type="slidenum">
              <a:rPr lang="en-US" altLang="en-US"/>
              <a:pPr>
                <a:defRPr/>
              </a:pPr>
              <a:t>‹#›</a:t>
            </a:fld>
            <a:endParaRPr lang="en-US" altLang="en-US"/>
          </a:p>
        </p:txBody>
      </p:sp>
    </p:spTree>
    <p:extLst>
      <p:ext uri="{BB962C8B-B14F-4D97-AF65-F5344CB8AC3E}">
        <p14:creationId xmlns:p14="http://schemas.microsoft.com/office/powerpoint/2010/main" val="317311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E160C5AF-250D-4697-B23E-DEF5698AF1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E982E8F2-DF5A-40A4-B916-D89D24627025}"/>
              </a:ext>
            </a:extLst>
          </p:cNvPr>
          <p:cNvSpPr>
            <a:spLocks noGrp="1" noChangeArrowheads="1"/>
          </p:cNvSpPr>
          <p:nvPr>
            <p:ph type="sldNum" sz="quarter" idx="11"/>
          </p:nvPr>
        </p:nvSpPr>
        <p:spPr>
          <a:ln/>
        </p:spPr>
        <p:txBody>
          <a:bodyPr/>
          <a:lstStyle>
            <a:lvl1pPr>
              <a:defRPr/>
            </a:lvl1pPr>
          </a:lstStyle>
          <a:p>
            <a:pPr>
              <a:defRPr/>
            </a:pPr>
            <a:fld id="{FCECFCD8-6D2B-4259-9774-783B5A2AF853}" type="slidenum">
              <a:rPr lang="en-US" altLang="en-US"/>
              <a:pPr>
                <a:defRPr/>
              </a:pPr>
              <a:t>‹#›</a:t>
            </a:fld>
            <a:endParaRPr lang="en-US" altLang="en-US"/>
          </a:p>
        </p:txBody>
      </p:sp>
    </p:spTree>
    <p:extLst>
      <p:ext uri="{BB962C8B-B14F-4D97-AF65-F5344CB8AC3E}">
        <p14:creationId xmlns:p14="http://schemas.microsoft.com/office/powerpoint/2010/main" val="333155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FAD6CBFA-914F-47BB-9A98-CD092AFCF3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3F05E10F-1195-4E2C-B424-71D1E3BA7F88}"/>
              </a:ext>
            </a:extLst>
          </p:cNvPr>
          <p:cNvSpPr>
            <a:spLocks noGrp="1" noChangeArrowheads="1"/>
          </p:cNvSpPr>
          <p:nvPr>
            <p:ph type="sldNum" sz="quarter" idx="11"/>
          </p:nvPr>
        </p:nvSpPr>
        <p:spPr>
          <a:ln/>
        </p:spPr>
        <p:txBody>
          <a:bodyPr/>
          <a:lstStyle>
            <a:lvl1pPr>
              <a:defRPr/>
            </a:lvl1pPr>
          </a:lstStyle>
          <a:p>
            <a:pPr>
              <a:defRPr/>
            </a:pPr>
            <a:fld id="{B31A1329-43C4-4605-BC02-05436CA12B98}" type="slidenum">
              <a:rPr lang="en-US" altLang="en-US"/>
              <a:pPr>
                <a:defRPr/>
              </a:pPr>
              <a:t>‹#›</a:t>
            </a:fld>
            <a:endParaRPr lang="en-US" altLang="en-US"/>
          </a:p>
        </p:txBody>
      </p:sp>
    </p:spTree>
    <p:extLst>
      <p:ext uri="{BB962C8B-B14F-4D97-AF65-F5344CB8AC3E}">
        <p14:creationId xmlns:p14="http://schemas.microsoft.com/office/powerpoint/2010/main" val="214072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79BB81E0-13B4-4198-B64E-C0F85E14F2D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4">
            <a:extLst>
              <a:ext uri="{FF2B5EF4-FFF2-40B4-BE49-F238E27FC236}">
                <a16:creationId xmlns:a16="http://schemas.microsoft.com/office/drawing/2014/main" id="{89A19116-705C-49C8-B470-293DF6C1564D}"/>
              </a:ext>
            </a:extLst>
          </p:cNvPr>
          <p:cNvSpPr>
            <a:spLocks noGrp="1" noChangeArrowheads="1"/>
          </p:cNvSpPr>
          <p:nvPr>
            <p:ph type="sldNum" sz="quarter" idx="11"/>
          </p:nvPr>
        </p:nvSpPr>
        <p:spPr>
          <a:ln/>
        </p:spPr>
        <p:txBody>
          <a:bodyPr/>
          <a:lstStyle>
            <a:lvl1pPr>
              <a:defRPr/>
            </a:lvl1pPr>
          </a:lstStyle>
          <a:p>
            <a:pPr>
              <a:defRPr/>
            </a:pPr>
            <a:fld id="{4AA55323-E7E3-469B-A77A-55BE461F34DE}" type="slidenum">
              <a:rPr lang="en-US" altLang="en-US"/>
              <a:pPr>
                <a:defRPr/>
              </a:pPr>
              <a:t>‹#›</a:t>
            </a:fld>
            <a:endParaRPr lang="en-US" altLang="en-US"/>
          </a:p>
        </p:txBody>
      </p:sp>
    </p:spTree>
    <p:extLst>
      <p:ext uri="{BB962C8B-B14F-4D97-AF65-F5344CB8AC3E}">
        <p14:creationId xmlns:p14="http://schemas.microsoft.com/office/powerpoint/2010/main" val="157194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4EEE87B2-9D1E-4142-902E-BA5B00BDD1B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4">
            <a:extLst>
              <a:ext uri="{FF2B5EF4-FFF2-40B4-BE49-F238E27FC236}">
                <a16:creationId xmlns:a16="http://schemas.microsoft.com/office/drawing/2014/main" id="{51350D59-C3EE-4744-BC05-B0397FB53A8C}"/>
              </a:ext>
            </a:extLst>
          </p:cNvPr>
          <p:cNvSpPr>
            <a:spLocks noGrp="1" noChangeArrowheads="1"/>
          </p:cNvSpPr>
          <p:nvPr>
            <p:ph type="sldNum" sz="quarter" idx="11"/>
          </p:nvPr>
        </p:nvSpPr>
        <p:spPr>
          <a:ln/>
        </p:spPr>
        <p:txBody>
          <a:bodyPr/>
          <a:lstStyle>
            <a:lvl1pPr>
              <a:defRPr/>
            </a:lvl1pPr>
          </a:lstStyle>
          <a:p>
            <a:pPr>
              <a:defRPr/>
            </a:pPr>
            <a:fld id="{F63E216C-7074-4F51-9021-CE4938187343}" type="slidenum">
              <a:rPr lang="en-US" altLang="en-US"/>
              <a:pPr>
                <a:defRPr/>
              </a:pPr>
              <a:t>‹#›</a:t>
            </a:fld>
            <a:endParaRPr lang="en-US" altLang="en-US"/>
          </a:p>
        </p:txBody>
      </p:sp>
    </p:spTree>
    <p:extLst>
      <p:ext uri="{BB962C8B-B14F-4D97-AF65-F5344CB8AC3E}">
        <p14:creationId xmlns:p14="http://schemas.microsoft.com/office/powerpoint/2010/main" val="42296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96E6EDD8-32BA-46DC-98E8-11E2549BE7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4">
            <a:extLst>
              <a:ext uri="{FF2B5EF4-FFF2-40B4-BE49-F238E27FC236}">
                <a16:creationId xmlns:a16="http://schemas.microsoft.com/office/drawing/2014/main" id="{4EF92EC1-03F8-4ADA-837B-398C2FCE5613}"/>
              </a:ext>
            </a:extLst>
          </p:cNvPr>
          <p:cNvSpPr>
            <a:spLocks noGrp="1" noChangeArrowheads="1"/>
          </p:cNvSpPr>
          <p:nvPr>
            <p:ph type="sldNum" sz="quarter" idx="11"/>
          </p:nvPr>
        </p:nvSpPr>
        <p:spPr>
          <a:ln/>
        </p:spPr>
        <p:txBody>
          <a:bodyPr/>
          <a:lstStyle>
            <a:lvl1pPr>
              <a:defRPr/>
            </a:lvl1pPr>
          </a:lstStyle>
          <a:p>
            <a:pPr>
              <a:defRPr/>
            </a:pPr>
            <a:fld id="{F7A63A0C-2685-451C-B6A3-5472F858BBB3}" type="slidenum">
              <a:rPr lang="en-US" altLang="en-US"/>
              <a:pPr>
                <a:defRPr/>
              </a:pPr>
              <a:t>‹#›</a:t>
            </a:fld>
            <a:endParaRPr lang="en-US" altLang="en-US"/>
          </a:p>
        </p:txBody>
      </p:sp>
    </p:spTree>
    <p:extLst>
      <p:ext uri="{BB962C8B-B14F-4D97-AF65-F5344CB8AC3E}">
        <p14:creationId xmlns:p14="http://schemas.microsoft.com/office/powerpoint/2010/main" val="235304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D3793E56-A1DF-41A1-B5DE-4458B80668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2F53B9AB-018B-42A6-8642-B5E31D82D21C}"/>
              </a:ext>
            </a:extLst>
          </p:cNvPr>
          <p:cNvSpPr>
            <a:spLocks noGrp="1" noChangeArrowheads="1"/>
          </p:cNvSpPr>
          <p:nvPr>
            <p:ph type="sldNum" sz="quarter" idx="11"/>
          </p:nvPr>
        </p:nvSpPr>
        <p:spPr>
          <a:ln/>
        </p:spPr>
        <p:txBody>
          <a:bodyPr/>
          <a:lstStyle>
            <a:lvl1pPr>
              <a:defRPr/>
            </a:lvl1pPr>
          </a:lstStyle>
          <a:p>
            <a:pPr>
              <a:defRPr/>
            </a:pPr>
            <a:fld id="{F8179AD2-DF7A-4A5F-91B7-EC86A69B4406}" type="slidenum">
              <a:rPr lang="en-US" altLang="en-US"/>
              <a:pPr>
                <a:defRPr/>
              </a:pPr>
              <a:t>‹#›</a:t>
            </a:fld>
            <a:endParaRPr lang="en-US" altLang="en-US"/>
          </a:p>
        </p:txBody>
      </p:sp>
    </p:spTree>
    <p:extLst>
      <p:ext uri="{BB962C8B-B14F-4D97-AF65-F5344CB8AC3E}">
        <p14:creationId xmlns:p14="http://schemas.microsoft.com/office/powerpoint/2010/main" val="307561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B6D55472-2E7C-4364-AD9B-3D9010A69C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C678EFA1-8DA2-41C7-B081-8F86622D17F8}"/>
              </a:ext>
            </a:extLst>
          </p:cNvPr>
          <p:cNvSpPr>
            <a:spLocks noGrp="1" noChangeArrowheads="1"/>
          </p:cNvSpPr>
          <p:nvPr>
            <p:ph type="sldNum" sz="quarter" idx="11"/>
          </p:nvPr>
        </p:nvSpPr>
        <p:spPr>
          <a:ln/>
        </p:spPr>
        <p:txBody>
          <a:bodyPr/>
          <a:lstStyle>
            <a:lvl1pPr>
              <a:defRPr/>
            </a:lvl1pPr>
          </a:lstStyle>
          <a:p>
            <a:pPr>
              <a:defRPr/>
            </a:pPr>
            <a:fld id="{1FF7DBFF-C8C4-47CB-9A40-6AEAFBEC1EF3}" type="slidenum">
              <a:rPr lang="en-US" altLang="en-US"/>
              <a:pPr>
                <a:defRPr/>
              </a:pPr>
              <a:t>‹#›</a:t>
            </a:fld>
            <a:endParaRPr lang="en-US" altLang="en-US"/>
          </a:p>
        </p:txBody>
      </p:sp>
    </p:spTree>
    <p:extLst>
      <p:ext uri="{BB962C8B-B14F-4D97-AF65-F5344CB8AC3E}">
        <p14:creationId xmlns:p14="http://schemas.microsoft.com/office/powerpoint/2010/main" val="200668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7" name="Rectangle 30">
            <a:extLst>
              <a:ext uri="{FF2B5EF4-FFF2-40B4-BE49-F238E27FC236}">
                <a16:creationId xmlns:a16="http://schemas.microsoft.com/office/drawing/2014/main" id="{CE94DCA1-4E61-40F9-ACB7-26767AB8FC82}"/>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184E3897-94EF-4F4B-AEC2-6C35FFB3B8D9}"/>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56" name="Rectangle 32">
            <a:extLst>
              <a:ext uri="{FF2B5EF4-FFF2-40B4-BE49-F238E27FC236}">
                <a16:creationId xmlns:a16="http://schemas.microsoft.com/office/drawing/2014/main" id="{336D45D6-F465-4EDA-A97E-DB6257DA64E2}"/>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058" name="Rectangle 34">
            <a:extLst>
              <a:ext uri="{FF2B5EF4-FFF2-40B4-BE49-F238E27FC236}">
                <a16:creationId xmlns:a16="http://schemas.microsoft.com/office/drawing/2014/main" id="{86F73CC6-CF14-4255-96A2-1F15E67A8A7E}"/>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69A7E825-6746-400E-A233-0B3E9DBDA2E8}" type="slidenum">
              <a:rPr lang="en-US" altLang="en-US"/>
              <a:pPr>
                <a:defRPr/>
              </a:pPr>
              <a:t>‹#›</a:t>
            </a:fld>
            <a:endParaRPr lang="en-US" altLang="en-US"/>
          </a:p>
        </p:txBody>
      </p:sp>
      <p:sp>
        <p:nvSpPr>
          <p:cNvPr id="1031" name="Rectangle 35">
            <a:extLst>
              <a:ext uri="{FF2B5EF4-FFF2-40B4-BE49-F238E27FC236}">
                <a16:creationId xmlns:a16="http://schemas.microsoft.com/office/drawing/2014/main" id="{92D0D66A-6EC7-4679-A85D-421AA41FBBAA}"/>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pic>
        <p:nvPicPr>
          <p:cNvPr id="5" name="Picture 4">
            <a:extLst>
              <a:ext uri="{FF2B5EF4-FFF2-40B4-BE49-F238E27FC236}">
                <a16:creationId xmlns:a16="http://schemas.microsoft.com/office/drawing/2014/main" id="{DACC11D7-EB63-4E5D-8970-55AAEB99F6D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01000" y="63400"/>
            <a:ext cx="1080000" cy="470000"/>
          </a:xfrm>
          <a:prstGeom prst="rect">
            <a:avLst/>
          </a:prstGeom>
        </p:spPr>
      </p:pic>
      <p:sp>
        <p:nvSpPr>
          <p:cNvPr id="10" name="Rectangle 9">
            <a:extLst>
              <a:ext uri="{FF2B5EF4-FFF2-40B4-BE49-F238E27FC236}">
                <a16:creationId xmlns:a16="http://schemas.microsoft.com/office/drawing/2014/main" id="{60C0BE3B-C61D-48ED-91A8-E00531DE52FB}"/>
              </a:ext>
            </a:extLst>
          </p:cNvPr>
          <p:cNvSpPr/>
          <p:nvPr userDrawn="1"/>
        </p:nvSpPr>
        <p:spPr bwMode="auto">
          <a:xfrm>
            <a:off x="23553" y="2133600"/>
            <a:ext cx="3505200" cy="4724400"/>
          </a:xfrm>
          <a:prstGeom prst="rect">
            <a:avLst/>
          </a:prstGeom>
          <a:blipFill dpi="0" rotWithShape="1">
            <a:blip r:embed="rId14">
              <a:alphaModFix amt="59000"/>
            </a:blip>
            <a:srcRect/>
            <a:stretch>
              <a:fillRect/>
            </a:stretch>
          </a:bli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hyperlink" Target="https://liveexample.pearsoncmg.com/html/QuotientWithMethod.html" TargetMode="External"/><Relationship Id="rId3" Type="http://schemas.openxmlformats.org/officeDocument/2006/relationships/hyperlink" Target="html/Quotient.bat" TargetMode="External"/><Relationship Id="rId7" Type="http://schemas.openxmlformats.org/officeDocument/2006/relationships/hyperlink" Target="html/QuotientWithMethod.ba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veexample.pearsoncmg.com/html/QuotientWithIf.html" TargetMode="External"/><Relationship Id="rId5" Type="http://schemas.openxmlformats.org/officeDocument/2006/relationships/hyperlink" Target="html/QuotientWithIf.bat" TargetMode="External"/><Relationship Id="rId4" Type="http://schemas.openxmlformats.org/officeDocument/2006/relationships/hyperlink" Target="https://liveexample.pearsoncmg.com/html/Quotient.html"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3" Type="http://schemas.openxmlformats.org/officeDocument/2006/relationships/hyperlink" Target="https://liveexample.pearsoncmg.com/html/TestCircleWithException.html" TargetMode="External"/><Relationship Id="rId2" Type="http://schemas.openxmlformats.org/officeDocument/2006/relationships/hyperlink" Target="html/TestCircleWithException.bat" TargetMode="External"/><Relationship Id="rId1" Type="http://schemas.openxmlformats.org/officeDocument/2006/relationships/slideLayout" Target="../slideLayouts/slideLayout2.xml"/><Relationship Id="rId4" Type="http://schemas.openxmlformats.org/officeDocument/2006/relationships/hyperlink" Target="https://liveexample.pearsoncmg.com/html/CircleWithExceptio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liveexample.pearsoncmg.com/html/TestCircleWithRadiusException.html" TargetMode="External"/><Relationship Id="rId7" Type="http://schemas.openxmlformats.org/officeDocument/2006/relationships/image" Target="../media/image27.png"/><Relationship Id="rId2" Type="http://schemas.openxmlformats.org/officeDocument/2006/relationships/hyperlink" Target="html/TestCircleWithRadiusException.bat"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liveexample.pearsoncmg.com/html/InvalidRadiusException.html" TargetMode="External"/><Relationship Id="rId4" Type="http://schemas.openxmlformats.org/officeDocument/2006/relationships/hyperlink" Target="https://liveexample.pearsoncmg.com/html/CircleWithRadiusException.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ml/QuotientWithException.ba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iveexample.pearsoncmg.com/html/QuotientWithException.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liveexample.pearsoncmg.com/html/TestFileClass.html" TargetMode="External"/><Relationship Id="rId3" Type="http://schemas.openxmlformats.org/officeDocument/2006/relationships/oleObject" Target="../embeddings/oleObject10.bin"/><Relationship Id="rId7" Type="http://schemas.openxmlformats.org/officeDocument/2006/relationships/hyperlink" Target="html/TestFileClass.bat"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1.png"/><Relationship Id="rId5" Type="http://schemas.openxmlformats.org/officeDocument/2006/relationships/oleObject" Target="../embeddings/oleObject11.bin"/><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hyperlink" Target="https://liveexample.pearsoncmg.com/html/WriteData.html" TargetMode="External"/><Relationship Id="rId5" Type="http://schemas.openxmlformats.org/officeDocument/2006/relationships/hyperlink" Target="html/WriteData.bat" TargetMode="External"/><Relationship Id="rId4" Type="http://schemas.openxmlformats.org/officeDocument/2006/relationships/image" Target="../media/image32.wmf"/></Relationships>
</file>

<file path=ppt/slides/_rels/slide63.xml.rels><?xml version="1.0" encoding="UTF-8" standalone="yes"?>
<Relationships xmlns="http://schemas.openxmlformats.org/package/2006/relationships"><Relationship Id="rId3" Type="http://schemas.openxmlformats.org/officeDocument/2006/relationships/hyperlink" Target="https://liveexample.pearsoncmg.com/html/WriteDataWithAutoClose.html" TargetMode="External"/><Relationship Id="rId2" Type="http://schemas.openxmlformats.org/officeDocument/2006/relationships/hyperlink" Target="html/WriteDataWithAutoClose.bat"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hyperlink" Target="https://liveexample.pearsoncmg.com/html/ReadData.html" TargetMode="External"/><Relationship Id="rId5" Type="http://schemas.openxmlformats.org/officeDocument/2006/relationships/hyperlink" Target="html/ReadData.bat" TargetMode="External"/><Relationship Id="rId4" Type="http://schemas.openxmlformats.org/officeDocument/2006/relationships/image" Target="../media/image33.wmf"/></Relationships>
</file>

<file path=ppt/slides/_rels/slide65.xml.rels><?xml version="1.0" encoding="UTF-8" standalone="yes"?>
<Relationships xmlns="http://schemas.openxmlformats.org/package/2006/relationships"><Relationship Id="rId3" Type="http://schemas.openxmlformats.org/officeDocument/2006/relationships/hyperlink" Target="https://liveexample.pearsoncmg.com/html/ReplaceText.html" TargetMode="External"/><Relationship Id="rId2" Type="http://schemas.openxmlformats.org/officeDocument/2006/relationships/hyperlink" Target="html/ReplaceText.bat"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liveexample.pearsoncmg.com/html/ReadFileFromURL.html" TargetMode="External"/><Relationship Id="rId2" Type="http://schemas.openxmlformats.org/officeDocument/2006/relationships/hyperlink" Target="html/ReadFileFromURL.ba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ml/InputMismatchExceptionDemo.ba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iveexample.pearsoncmg.com/html/InputMismatchExceptionDemo.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AEF11961-7B91-4AB1-BCDB-4AE6D37D5F96}"/>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56EAEE3-5EAF-4302-B04E-5178F7057178}" type="slidenum">
              <a:rPr lang="en-US" altLang="en-US" sz="1400" smtClean="0"/>
              <a:pPr>
                <a:spcBef>
                  <a:spcPct val="0"/>
                </a:spcBef>
                <a:buClrTx/>
                <a:buSzTx/>
                <a:buFontTx/>
                <a:buNone/>
              </a:pPr>
              <a:t>1</a:t>
            </a:fld>
            <a:endParaRPr lang="en-US" altLang="en-US" sz="1400"/>
          </a:p>
        </p:txBody>
      </p:sp>
      <p:sp>
        <p:nvSpPr>
          <p:cNvPr id="4099" name="Rectangle 2">
            <a:extLst>
              <a:ext uri="{FF2B5EF4-FFF2-40B4-BE49-F238E27FC236}">
                <a16:creationId xmlns:a16="http://schemas.microsoft.com/office/drawing/2014/main" id="{2C631996-1228-4F0A-83C6-EDF631B71CC5}"/>
              </a:ext>
            </a:extLst>
          </p:cNvPr>
          <p:cNvSpPr>
            <a:spLocks noGrp="1" noChangeArrowheads="1"/>
          </p:cNvSpPr>
          <p:nvPr>
            <p:ph type="title"/>
          </p:nvPr>
        </p:nvSpPr>
        <p:spPr>
          <a:xfrm>
            <a:off x="457200" y="457200"/>
            <a:ext cx="8077200" cy="1695450"/>
          </a:xfrm>
        </p:spPr>
        <p:txBody>
          <a:bodyPr/>
          <a:lstStyle/>
          <a:p>
            <a:r>
              <a:rPr lang="en-US" altLang="en-US"/>
              <a:t>Chapter 12 Exception Handling and Text IO</a:t>
            </a:r>
            <a:endParaRPr lang="en-US" altLang="en-US" b="1"/>
          </a:p>
        </p:txBody>
      </p:sp>
      <p:sp>
        <p:nvSpPr>
          <p:cNvPr id="4100" name="Rectangle 7">
            <a:extLst>
              <a:ext uri="{FF2B5EF4-FFF2-40B4-BE49-F238E27FC236}">
                <a16:creationId xmlns:a16="http://schemas.microsoft.com/office/drawing/2014/main" id="{4F0EDA83-D7A5-41CA-89B7-081896E40F53}"/>
              </a:ext>
            </a:extLst>
          </p:cNvPr>
          <p:cNvSpPr>
            <a:spLocks noChangeArrowheads="1"/>
          </p:cNvSpPr>
          <p:nvPr/>
        </p:nvSpPr>
        <p:spPr bwMode="auto">
          <a:xfrm>
            <a:off x="3109913"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399213"/>
            <a:ext cx="1905000" cy="457200"/>
          </a:xfrm>
          <a:prstGeom prst="rect">
            <a:avLst/>
          </a:prstGeom>
        </p:spPr>
        <p:txBody>
          <a:bodyPr/>
          <a:lstStyle/>
          <a:p>
            <a:fld id="{CE108A74-C05D-42EE-98A7-79D00C2B72CD}" type="slidenum">
              <a:rPr lang="en-US"/>
              <a:pPr/>
              <a:t>10</a:t>
            </a:fld>
            <a:endParaRPr lang="en-US"/>
          </a:p>
        </p:txBody>
      </p:sp>
      <p:sp>
        <p:nvSpPr>
          <p:cNvPr id="307202" name="Rectangle 2"/>
          <p:cNvSpPr>
            <a:spLocks noGrp="1" noChangeArrowheads="1"/>
          </p:cNvSpPr>
          <p:nvPr>
            <p:ph type="title"/>
          </p:nvPr>
        </p:nvSpPr>
        <p:spPr>
          <a:xfrm>
            <a:off x="304800" y="214290"/>
            <a:ext cx="6124588" cy="752476"/>
          </a:xfrm>
          <a:noFill/>
          <a:ln/>
        </p:spPr>
        <p:txBody>
          <a:bodyPr/>
          <a:lstStyle/>
          <a:p>
            <a:r>
              <a:rPr lang="en-US" sz="5400" dirty="0"/>
              <a:t>Exception Handling</a:t>
            </a:r>
          </a:p>
        </p:txBody>
      </p:sp>
      <p:sp>
        <p:nvSpPr>
          <p:cNvPr id="307209" name="Text Box 9"/>
          <p:cNvSpPr txBox="1">
            <a:spLocks noChangeArrowheads="1"/>
          </p:cNvSpPr>
          <p:nvPr/>
        </p:nvSpPr>
        <p:spPr bwMode="auto">
          <a:xfrm>
            <a:off x="285720" y="1268760"/>
            <a:ext cx="8534400" cy="3262432"/>
          </a:xfrm>
          <a:prstGeom prst="rect">
            <a:avLst/>
          </a:prstGeom>
          <a:noFill/>
          <a:ln w="12700">
            <a:noFill/>
            <a:miter lim="800000"/>
            <a:headEnd type="none" w="sm" len="sm"/>
            <a:tailEnd type="none" w="sm" len="sm"/>
          </a:ln>
          <a:effectLst/>
        </p:spPr>
        <p:txBody>
          <a:bodyPr>
            <a:spAutoFit/>
          </a:bodyPr>
          <a:lstStyle/>
          <a:p>
            <a:pPr>
              <a:spcBef>
                <a:spcPct val="50000"/>
              </a:spcBef>
              <a:buFont typeface="Wingdings" pitchFamily="2" charset="2"/>
              <a:buChar char="v"/>
            </a:pPr>
            <a:r>
              <a:rPr lang="en-US" sz="3600" dirty="0">
                <a:latin typeface="+mn-lt"/>
              </a:rPr>
              <a:t> Exception handling technique enables a method to </a:t>
            </a:r>
            <a:r>
              <a:rPr lang="en-US" sz="4400" b="1" dirty="0">
                <a:solidFill>
                  <a:srgbClr val="C00000"/>
                </a:solidFill>
                <a:latin typeface="+mn-lt"/>
              </a:rPr>
              <a:t>throw</a:t>
            </a:r>
            <a:r>
              <a:rPr lang="en-US" sz="4400" dirty="0">
                <a:solidFill>
                  <a:srgbClr val="C00000"/>
                </a:solidFill>
                <a:latin typeface="+mn-lt"/>
              </a:rPr>
              <a:t> </a:t>
            </a:r>
            <a:r>
              <a:rPr lang="en-US" sz="3600" dirty="0">
                <a:latin typeface="+mn-lt"/>
              </a:rPr>
              <a:t>an exception to its caller. </a:t>
            </a:r>
          </a:p>
          <a:p>
            <a:pPr>
              <a:spcBef>
                <a:spcPct val="50000"/>
              </a:spcBef>
              <a:buFont typeface="Wingdings" pitchFamily="2" charset="2"/>
              <a:buChar char="v"/>
            </a:pPr>
            <a:r>
              <a:rPr lang="en-US" sz="3600" dirty="0">
                <a:latin typeface="+mn-lt"/>
              </a:rPr>
              <a:t> Without this capability, a method must handle the exception or terminate the program.</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657" y="4963240"/>
            <a:ext cx="6964525" cy="185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577F-6472-9540-B75F-C8CC38743BEF}"/>
              </a:ext>
            </a:extLst>
          </p:cNvPr>
          <p:cNvSpPr>
            <a:spLocks noGrp="1"/>
          </p:cNvSpPr>
          <p:nvPr>
            <p:ph type="title"/>
          </p:nvPr>
        </p:nvSpPr>
        <p:spPr/>
        <p:txBody>
          <a:bodyPr/>
          <a:lstStyle/>
          <a:p>
            <a:r>
              <a:rPr lang="en-US" dirty="0"/>
              <a:t>What's the Output?</a:t>
            </a:r>
          </a:p>
        </p:txBody>
      </p:sp>
      <p:sp>
        <p:nvSpPr>
          <p:cNvPr id="4" name="Slide Number Placeholder 3">
            <a:extLst>
              <a:ext uri="{FF2B5EF4-FFF2-40B4-BE49-F238E27FC236}">
                <a16:creationId xmlns:a16="http://schemas.microsoft.com/office/drawing/2014/main" id="{C154DF0E-DDA7-7640-894B-0ECC83283D5B}"/>
              </a:ext>
            </a:extLst>
          </p:cNvPr>
          <p:cNvSpPr>
            <a:spLocks noGrp="1"/>
          </p:cNvSpPr>
          <p:nvPr>
            <p:ph type="sldNum" sz="quarter" idx="11"/>
          </p:nvPr>
        </p:nvSpPr>
        <p:spPr/>
        <p:txBody>
          <a:bodyPr/>
          <a:lstStyle/>
          <a:p>
            <a:pPr>
              <a:defRPr/>
            </a:pPr>
            <a:fld id="{9F686E4A-13BB-4DF7-B3E5-21946368CCA0}" type="slidenum">
              <a:rPr lang="en-US" altLang="en-US" smtClean="0"/>
              <a:pPr>
                <a:defRPr/>
              </a:pPr>
              <a:t>11</a:t>
            </a:fld>
            <a:endParaRPr lang="en-US" altLang="en-US"/>
          </a:p>
        </p:txBody>
      </p:sp>
      <p:pic>
        <p:nvPicPr>
          <p:cNvPr id="5" name="Picture 4">
            <a:extLst>
              <a:ext uri="{FF2B5EF4-FFF2-40B4-BE49-F238E27FC236}">
                <a16:creationId xmlns:a16="http://schemas.microsoft.com/office/drawing/2014/main" id="{4D0484E2-047C-7B4F-AACE-9D8AC28B086C}"/>
              </a:ext>
            </a:extLst>
          </p:cNvPr>
          <p:cNvPicPr>
            <a:picLocks noChangeAspect="1"/>
          </p:cNvPicPr>
          <p:nvPr/>
        </p:nvPicPr>
        <p:blipFill>
          <a:blip r:embed="rId2"/>
          <a:stretch>
            <a:fillRect/>
          </a:stretch>
        </p:blipFill>
        <p:spPr>
          <a:xfrm>
            <a:off x="135731" y="2133600"/>
            <a:ext cx="8872538" cy="2743200"/>
          </a:xfrm>
          <a:prstGeom prst="rect">
            <a:avLst/>
          </a:prstGeom>
        </p:spPr>
      </p:pic>
    </p:spTree>
    <p:extLst>
      <p:ext uri="{BB962C8B-B14F-4D97-AF65-F5344CB8AC3E}">
        <p14:creationId xmlns:p14="http://schemas.microsoft.com/office/powerpoint/2010/main" val="323107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EEB9B5E4-D605-4A55-94DE-250DD8AE988D}"/>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749DAC9-4710-437F-9D76-C97BEA13B92F}" type="slidenum">
              <a:rPr lang="en-US" altLang="en-US" sz="1400" smtClean="0"/>
              <a:pPr>
                <a:spcBef>
                  <a:spcPct val="0"/>
                </a:spcBef>
                <a:buClrTx/>
                <a:buSzTx/>
                <a:buFontTx/>
                <a:buNone/>
              </a:pPr>
              <a:t>12</a:t>
            </a:fld>
            <a:endParaRPr lang="en-US" altLang="en-US" sz="1400"/>
          </a:p>
        </p:txBody>
      </p:sp>
      <p:sp>
        <p:nvSpPr>
          <p:cNvPr id="15363" name="Rectangle 2">
            <a:extLst>
              <a:ext uri="{FF2B5EF4-FFF2-40B4-BE49-F238E27FC236}">
                <a16:creationId xmlns:a16="http://schemas.microsoft.com/office/drawing/2014/main" id="{B72BB524-ED1E-4273-97A6-6CCBAED9C238}"/>
              </a:ext>
            </a:extLst>
          </p:cNvPr>
          <p:cNvSpPr>
            <a:spLocks noGrp="1" noChangeArrowheads="1"/>
          </p:cNvSpPr>
          <p:nvPr>
            <p:ph type="title"/>
          </p:nvPr>
        </p:nvSpPr>
        <p:spPr>
          <a:xfrm>
            <a:off x="685800" y="228600"/>
            <a:ext cx="7772400" cy="819150"/>
          </a:xfrm>
        </p:spPr>
        <p:txBody>
          <a:bodyPr/>
          <a:lstStyle/>
          <a:p>
            <a:r>
              <a:rPr lang="en-US" altLang="en-US"/>
              <a:t>Exception Types</a:t>
            </a:r>
            <a:endParaRPr lang="en-US" altLang="en-US" b="1"/>
          </a:p>
        </p:txBody>
      </p:sp>
      <p:sp>
        <p:nvSpPr>
          <p:cNvPr id="15364" name="Rectangle 10">
            <a:extLst>
              <a:ext uri="{FF2B5EF4-FFF2-40B4-BE49-F238E27FC236}">
                <a16:creationId xmlns:a16="http://schemas.microsoft.com/office/drawing/2014/main" id="{D5545160-9658-4590-9958-F13B8E5FECE2}"/>
              </a:ext>
            </a:extLst>
          </p:cNvPr>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5365" name="Object 9">
            <a:extLst>
              <a:ext uri="{FF2B5EF4-FFF2-40B4-BE49-F238E27FC236}">
                <a16:creationId xmlns:a16="http://schemas.microsoft.com/office/drawing/2014/main" id="{110EED47-EEA4-4076-A150-98411FD84AB4}"/>
              </a:ext>
            </a:extLst>
          </p:cNvPr>
          <p:cNvGraphicFramePr>
            <a:graphicFrameLocks noChangeAspect="1"/>
          </p:cNvGraphicFramePr>
          <p:nvPr/>
        </p:nvGraphicFramePr>
        <p:xfrm>
          <a:off x="152400" y="1371600"/>
          <a:ext cx="8839200" cy="4510088"/>
        </p:xfrm>
        <a:graphic>
          <a:graphicData uri="http://schemas.openxmlformats.org/presentationml/2006/ole">
            <mc:AlternateContent xmlns:mc="http://schemas.openxmlformats.org/markup-compatibility/2006">
              <mc:Choice xmlns:v="urn:schemas-microsoft-com:vml" Requires="v">
                <p:oleObj spid="_x0000_s15382" name="Picture" r:id="rId3" imgW="5608452" imgH="2853594" progId="Word.Picture.8">
                  <p:embed/>
                </p:oleObj>
              </mc:Choice>
              <mc:Fallback>
                <p:oleObj name="Picture" r:id="rId3" imgW="5608452" imgH="2853594" progId="Word.Pictur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7C7A086B-E911-4363-AFF2-D5CB55F04CE3}"/>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06B257F-D2DD-488F-90B8-623B3364A313}" type="slidenum">
              <a:rPr lang="en-US" altLang="en-US" sz="1400" smtClean="0"/>
              <a:pPr>
                <a:spcBef>
                  <a:spcPct val="0"/>
                </a:spcBef>
                <a:buClrTx/>
                <a:buSzTx/>
                <a:buFontTx/>
                <a:buNone/>
              </a:pPr>
              <a:t>13</a:t>
            </a:fld>
            <a:endParaRPr lang="en-US" altLang="en-US" sz="1400"/>
          </a:p>
        </p:txBody>
      </p:sp>
      <p:sp>
        <p:nvSpPr>
          <p:cNvPr id="16387" name="Rectangle 2">
            <a:extLst>
              <a:ext uri="{FF2B5EF4-FFF2-40B4-BE49-F238E27FC236}">
                <a16:creationId xmlns:a16="http://schemas.microsoft.com/office/drawing/2014/main" id="{AEA4C28D-A75B-4B8E-8B3F-8D132845E821}"/>
              </a:ext>
            </a:extLst>
          </p:cNvPr>
          <p:cNvSpPr>
            <a:spLocks noGrp="1" noChangeArrowheads="1"/>
          </p:cNvSpPr>
          <p:nvPr>
            <p:ph type="title"/>
          </p:nvPr>
        </p:nvSpPr>
        <p:spPr>
          <a:xfrm>
            <a:off x="685800" y="228600"/>
            <a:ext cx="7772400" cy="819150"/>
          </a:xfrm>
        </p:spPr>
        <p:txBody>
          <a:bodyPr/>
          <a:lstStyle/>
          <a:p>
            <a:r>
              <a:rPr lang="en-US" altLang="en-US"/>
              <a:t>System Errors</a:t>
            </a:r>
            <a:endParaRPr lang="en-US" altLang="en-US" b="1"/>
          </a:p>
        </p:txBody>
      </p:sp>
      <p:sp>
        <p:nvSpPr>
          <p:cNvPr id="16388" name="Rectangle 3">
            <a:extLst>
              <a:ext uri="{FF2B5EF4-FFF2-40B4-BE49-F238E27FC236}">
                <a16:creationId xmlns:a16="http://schemas.microsoft.com/office/drawing/2014/main" id="{7BE3ABA3-C3EB-426C-8E71-7A04A4FD150E}"/>
              </a:ext>
            </a:extLst>
          </p:cNvPr>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6389" name="Object 4">
            <a:extLst>
              <a:ext uri="{FF2B5EF4-FFF2-40B4-BE49-F238E27FC236}">
                <a16:creationId xmlns:a16="http://schemas.microsoft.com/office/drawing/2014/main" id="{80B547C2-6BAC-49D3-A3B9-0F430D27115B}"/>
              </a:ext>
            </a:extLst>
          </p:cNvPr>
          <p:cNvGraphicFramePr>
            <a:graphicFrameLocks noChangeAspect="1"/>
          </p:cNvGraphicFramePr>
          <p:nvPr/>
        </p:nvGraphicFramePr>
        <p:xfrm>
          <a:off x="304800" y="1371600"/>
          <a:ext cx="8839200" cy="4510088"/>
        </p:xfrm>
        <a:graphic>
          <a:graphicData uri="http://schemas.openxmlformats.org/presentationml/2006/ole">
            <mc:AlternateContent xmlns:mc="http://schemas.openxmlformats.org/markup-compatibility/2006">
              <mc:Choice xmlns:v="urn:schemas-microsoft-com:vml" Requires="v">
                <p:oleObj spid="_x0000_s16408" name="Picture" r:id="rId3" imgW="5608452" imgH="2853594" progId="Word.Picture.8">
                  <p:embed/>
                </p:oleObj>
              </mc:Choice>
              <mc:Fallback>
                <p:oleObj name="Picture" r:id="rId3" imgW="5608452" imgH="285359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8392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277" name="Rectangle 5">
            <a:extLst>
              <a:ext uri="{FF2B5EF4-FFF2-40B4-BE49-F238E27FC236}">
                <a16:creationId xmlns:a16="http://schemas.microsoft.com/office/drawing/2014/main" id="{9B5D1B4A-BFD0-4F2F-B3E0-E43F57CA940A}"/>
              </a:ext>
            </a:extLst>
          </p:cNvPr>
          <p:cNvSpPr>
            <a:spLocks noChangeArrowheads="1"/>
          </p:cNvSpPr>
          <p:nvPr/>
        </p:nvSpPr>
        <p:spPr bwMode="auto">
          <a:xfrm>
            <a:off x="2971800" y="4038600"/>
            <a:ext cx="3194050" cy="1828800"/>
          </a:xfrm>
          <a:prstGeom prst="rect">
            <a:avLst/>
          </a:prstGeom>
          <a:solidFill>
            <a:schemeClr val="accent1">
              <a:alpha val="18823"/>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0278" name="Text Box 6">
            <a:extLst>
              <a:ext uri="{FF2B5EF4-FFF2-40B4-BE49-F238E27FC236}">
                <a16:creationId xmlns:a16="http://schemas.microsoft.com/office/drawing/2014/main" id="{E7CB0E2F-2497-4450-A2D1-34230B8DF4B8}"/>
              </a:ext>
            </a:extLst>
          </p:cNvPr>
          <p:cNvSpPr txBox="1">
            <a:spLocks noChangeArrowheads="1"/>
          </p:cNvSpPr>
          <p:nvPr/>
        </p:nvSpPr>
        <p:spPr bwMode="auto">
          <a:xfrm>
            <a:off x="0" y="4114800"/>
            <a:ext cx="2971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600" i="1">
                <a:solidFill>
                  <a:schemeClr val="tx2"/>
                </a:solidFill>
                <a:cs typeface="Times New Roman" panose="02020603050405020304" pitchFamily="18" charset="0"/>
              </a:rPr>
              <a:t>System errors</a:t>
            </a:r>
            <a:r>
              <a:rPr lang="en-US" altLang="en-US" sz="1600">
                <a:solidFill>
                  <a:schemeClr val="tx2"/>
                </a:solidFill>
                <a:cs typeface="Times New Roman" panose="02020603050405020304" pitchFamily="18" charset="0"/>
              </a:rPr>
              <a:t> are thrown by JVM and represented in the </a:t>
            </a:r>
            <a:r>
              <a:rPr lang="en-US" altLang="en-US" sz="1600" u="sng">
                <a:solidFill>
                  <a:schemeClr val="tx2"/>
                </a:solidFill>
                <a:cs typeface="Times New Roman" panose="02020603050405020304" pitchFamily="18" charset="0"/>
              </a:rPr>
              <a:t>Error</a:t>
            </a:r>
            <a:r>
              <a:rPr lang="en-US" altLang="en-US" sz="1600">
                <a:solidFill>
                  <a:schemeClr val="tx2"/>
                </a:solidFill>
                <a:cs typeface="Times New Roman" panose="02020603050405020304" pitchFamily="18" charset="0"/>
              </a:rPr>
              <a:t> class. The </a:t>
            </a:r>
            <a:r>
              <a:rPr lang="en-US" altLang="en-US" sz="1600" u="sng">
                <a:solidFill>
                  <a:schemeClr val="tx2"/>
                </a:solidFill>
                <a:cs typeface="Times New Roman" panose="02020603050405020304" pitchFamily="18" charset="0"/>
              </a:rPr>
              <a:t>Error</a:t>
            </a:r>
            <a:r>
              <a:rPr lang="en-US" altLang="en-US" sz="1600">
                <a:solidFill>
                  <a:schemeClr val="tx2"/>
                </a:solidFill>
                <a:cs typeface="Times New Roman" panose="02020603050405020304" pitchFamily="18" charset="0"/>
              </a:rPr>
              <a:t> class describes internal system errors. Such errors rarely occur. If one does, there is little you can do beyond notifying the user and trying to terminate the program gracefully. </a:t>
            </a:r>
            <a:endParaRPr lang="en-US" altLang="en-US" sz="16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0278"/>
                                        </p:tgtEl>
                                        <p:attrNameLst>
                                          <p:attrName>style.visibility</p:attrName>
                                        </p:attrNameLst>
                                      </p:cBhvr>
                                      <p:to>
                                        <p:strVal val="visible"/>
                                      </p:to>
                                    </p:set>
                                    <p:anim calcmode="lin" valueType="num">
                                      <p:cBhvr additive="base">
                                        <p:cTn id="7" dur="500" fill="hold"/>
                                        <p:tgtEl>
                                          <p:spTgt spid="310278"/>
                                        </p:tgtEl>
                                        <p:attrNameLst>
                                          <p:attrName>ppt_x</p:attrName>
                                        </p:attrNameLst>
                                      </p:cBhvr>
                                      <p:tavLst>
                                        <p:tav tm="0">
                                          <p:val>
                                            <p:strVal val="0-#ppt_w/2"/>
                                          </p:val>
                                        </p:tav>
                                        <p:tav tm="100000">
                                          <p:val>
                                            <p:strVal val="#ppt_x"/>
                                          </p:val>
                                        </p:tav>
                                      </p:tavLst>
                                    </p:anim>
                                    <p:anim calcmode="lin" valueType="num">
                                      <p:cBhvr additive="base">
                                        <p:cTn id="8" dur="500" fill="hold"/>
                                        <p:tgtEl>
                                          <p:spTgt spid="3102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0277"/>
                                        </p:tgtEl>
                                        <p:attrNameLst>
                                          <p:attrName>style.visibility</p:attrName>
                                        </p:attrNameLst>
                                      </p:cBhvr>
                                      <p:to>
                                        <p:strVal val="visible"/>
                                      </p:to>
                                    </p:set>
                                    <p:anim calcmode="lin" valueType="num">
                                      <p:cBhvr additive="base">
                                        <p:cTn id="11" dur="500" fill="hold"/>
                                        <p:tgtEl>
                                          <p:spTgt spid="310277"/>
                                        </p:tgtEl>
                                        <p:attrNameLst>
                                          <p:attrName>ppt_x</p:attrName>
                                        </p:attrNameLst>
                                      </p:cBhvr>
                                      <p:tavLst>
                                        <p:tav tm="0">
                                          <p:val>
                                            <p:strVal val="0-#ppt_w/2"/>
                                          </p:val>
                                        </p:tav>
                                        <p:tav tm="100000">
                                          <p:val>
                                            <p:strVal val="#ppt_x"/>
                                          </p:val>
                                        </p:tav>
                                      </p:tavLst>
                                    </p:anim>
                                    <p:anim calcmode="lin" valueType="num">
                                      <p:cBhvr additive="base">
                                        <p:cTn id="12" dur="500" fill="hold"/>
                                        <p:tgtEl>
                                          <p:spTgt spid="3102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451D7404-EE23-442A-9B7D-AC9DC16556BA}"/>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B7DBEF4-42EB-4182-80A2-D40B8CF41DE7}" type="slidenum">
              <a:rPr lang="en-US" altLang="en-US" sz="1400" smtClean="0"/>
              <a:pPr>
                <a:spcBef>
                  <a:spcPct val="0"/>
                </a:spcBef>
                <a:buClrTx/>
                <a:buSzTx/>
                <a:buFontTx/>
                <a:buNone/>
              </a:pPr>
              <a:t>14</a:t>
            </a:fld>
            <a:endParaRPr lang="en-US" altLang="en-US" sz="1400"/>
          </a:p>
        </p:txBody>
      </p:sp>
      <p:sp>
        <p:nvSpPr>
          <p:cNvPr id="17411" name="Rectangle 2">
            <a:extLst>
              <a:ext uri="{FF2B5EF4-FFF2-40B4-BE49-F238E27FC236}">
                <a16:creationId xmlns:a16="http://schemas.microsoft.com/office/drawing/2014/main" id="{F8C981C6-2C73-43E4-BBFF-F5A79E1A6284}"/>
              </a:ext>
            </a:extLst>
          </p:cNvPr>
          <p:cNvSpPr>
            <a:spLocks noGrp="1" noChangeArrowheads="1"/>
          </p:cNvSpPr>
          <p:nvPr>
            <p:ph type="title"/>
          </p:nvPr>
        </p:nvSpPr>
        <p:spPr>
          <a:xfrm>
            <a:off x="685800" y="228600"/>
            <a:ext cx="7772400" cy="819150"/>
          </a:xfrm>
        </p:spPr>
        <p:txBody>
          <a:bodyPr/>
          <a:lstStyle/>
          <a:p>
            <a:r>
              <a:rPr lang="en-US" altLang="en-US"/>
              <a:t>Exceptions</a:t>
            </a:r>
            <a:endParaRPr lang="en-US" altLang="en-US" b="1"/>
          </a:p>
        </p:txBody>
      </p:sp>
      <p:sp>
        <p:nvSpPr>
          <p:cNvPr id="17412" name="Rectangle 3">
            <a:extLst>
              <a:ext uri="{FF2B5EF4-FFF2-40B4-BE49-F238E27FC236}">
                <a16:creationId xmlns:a16="http://schemas.microsoft.com/office/drawing/2014/main" id="{B4BD2270-770D-4CBE-BFA6-11AB6CDD9406}"/>
              </a:ext>
            </a:extLst>
          </p:cNvPr>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7413" name="Object 4">
            <a:extLst>
              <a:ext uri="{FF2B5EF4-FFF2-40B4-BE49-F238E27FC236}">
                <a16:creationId xmlns:a16="http://schemas.microsoft.com/office/drawing/2014/main" id="{0DE69CF9-92C6-4611-8AA9-612CD53762E0}"/>
              </a:ext>
            </a:extLst>
          </p:cNvPr>
          <p:cNvGraphicFramePr>
            <a:graphicFrameLocks noChangeAspect="1"/>
          </p:cNvGraphicFramePr>
          <p:nvPr/>
        </p:nvGraphicFramePr>
        <p:xfrm>
          <a:off x="152400" y="1371600"/>
          <a:ext cx="8839200" cy="4510088"/>
        </p:xfrm>
        <a:graphic>
          <a:graphicData uri="http://schemas.openxmlformats.org/presentationml/2006/ole">
            <mc:AlternateContent xmlns:mc="http://schemas.openxmlformats.org/markup-compatibility/2006">
              <mc:Choice xmlns:v="urn:schemas-microsoft-com:vml" Requires="v">
                <p:oleObj spid="_x0000_s17432" name="Picture" r:id="rId3" imgW="5608452" imgH="2853594" progId="Word.Picture.8">
                  <p:embed/>
                </p:oleObj>
              </mc:Choice>
              <mc:Fallback>
                <p:oleObj name="Picture" r:id="rId3" imgW="5608452" imgH="285359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1301" name="Text Box 5">
            <a:extLst>
              <a:ext uri="{FF2B5EF4-FFF2-40B4-BE49-F238E27FC236}">
                <a16:creationId xmlns:a16="http://schemas.microsoft.com/office/drawing/2014/main" id="{4C81A614-9D21-4E11-B5E0-7F1C1F0CB9EF}"/>
              </a:ext>
            </a:extLst>
          </p:cNvPr>
          <p:cNvSpPr txBox="1">
            <a:spLocks noChangeArrowheads="1"/>
          </p:cNvSpPr>
          <p:nvPr/>
        </p:nvSpPr>
        <p:spPr bwMode="auto">
          <a:xfrm>
            <a:off x="0" y="1219200"/>
            <a:ext cx="2667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800" u="sng">
                <a:solidFill>
                  <a:schemeClr val="tx2"/>
                </a:solidFill>
                <a:cs typeface="Times New Roman" panose="02020603050405020304" pitchFamily="18" charset="0"/>
              </a:rPr>
              <a:t>Exception</a:t>
            </a:r>
            <a:r>
              <a:rPr lang="en-US" altLang="en-US" sz="1800">
                <a:solidFill>
                  <a:schemeClr val="tx2"/>
                </a:solidFill>
                <a:cs typeface="Times New Roman" panose="02020603050405020304" pitchFamily="18" charset="0"/>
              </a:rPr>
              <a:t> describes errors caused by your program and external circumstances. These errors can be caught and handled by your program</a:t>
            </a:r>
            <a:r>
              <a:rPr lang="en-US" altLang="en-US" sz="1800">
                <a:solidFill>
                  <a:schemeClr val="bg2"/>
                </a:solidFill>
                <a:cs typeface="Times New Roman" panose="02020603050405020304" pitchFamily="18" charset="0"/>
              </a:rPr>
              <a:t>. </a:t>
            </a:r>
            <a:endParaRPr lang="en-US" altLang="en-US" sz="1800">
              <a:solidFill>
                <a:schemeClr val="bg2"/>
              </a:solidFill>
            </a:endParaRPr>
          </a:p>
        </p:txBody>
      </p:sp>
      <p:sp>
        <p:nvSpPr>
          <p:cNvPr id="311302" name="Rectangle 6">
            <a:extLst>
              <a:ext uri="{FF2B5EF4-FFF2-40B4-BE49-F238E27FC236}">
                <a16:creationId xmlns:a16="http://schemas.microsoft.com/office/drawing/2014/main" id="{4F1B4264-2C19-4C45-A207-0C23ECD03636}"/>
              </a:ext>
            </a:extLst>
          </p:cNvPr>
          <p:cNvSpPr>
            <a:spLocks noChangeArrowheads="1"/>
          </p:cNvSpPr>
          <p:nvPr/>
        </p:nvSpPr>
        <p:spPr bwMode="auto">
          <a:xfrm>
            <a:off x="2743200" y="1447800"/>
            <a:ext cx="6172200" cy="2895600"/>
          </a:xfrm>
          <a:prstGeom prst="rect">
            <a:avLst/>
          </a:prstGeom>
          <a:solidFill>
            <a:schemeClr val="accent1">
              <a:alpha val="18823"/>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1301"/>
                                        </p:tgtEl>
                                        <p:attrNameLst>
                                          <p:attrName>style.visibility</p:attrName>
                                        </p:attrNameLst>
                                      </p:cBhvr>
                                      <p:to>
                                        <p:strVal val="visible"/>
                                      </p:to>
                                    </p:set>
                                    <p:anim calcmode="lin" valueType="num">
                                      <p:cBhvr additive="base">
                                        <p:cTn id="7" dur="500" fill="hold"/>
                                        <p:tgtEl>
                                          <p:spTgt spid="311301"/>
                                        </p:tgtEl>
                                        <p:attrNameLst>
                                          <p:attrName>ppt_x</p:attrName>
                                        </p:attrNameLst>
                                      </p:cBhvr>
                                      <p:tavLst>
                                        <p:tav tm="0">
                                          <p:val>
                                            <p:strVal val="0-#ppt_w/2"/>
                                          </p:val>
                                        </p:tav>
                                        <p:tav tm="100000">
                                          <p:val>
                                            <p:strVal val="#ppt_x"/>
                                          </p:val>
                                        </p:tav>
                                      </p:tavLst>
                                    </p:anim>
                                    <p:anim calcmode="lin" valueType="num">
                                      <p:cBhvr additive="base">
                                        <p:cTn id="8" dur="500" fill="hold"/>
                                        <p:tgtEl>
                                          <p:spTgt spid="31130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1302"/>
                                        </p:tgtEl>
                                        <p:attrNameLst>
                                          <p:attrName>style.visibility</p:attrName>
                                        </p:attrNameLst>
                                      </p:cBhvr>
                                      <p:to>
                                        <p:strVal val="visible"/>
                                      </p:to>
                                    </p:set>
                                    <p:anim calcmode="lin" valueType="num">
                                      <p:cBhvr additive="base">
                                        <p:cTn id="11" dur="500" fill="hold"/>
                                        <p:tgtEl>
                                          <p:spTgt spid="311302"/>
                                        </p:tgtEl>
                                        <p:attrNameLst>
                                          <p:attrName>ppt_x</p:attrName>
                                        </p:attrNameLst>
                                      </p:cBhvr>
                                      <p:tavLst>
                                        <p:tav tm="0">
                                          <p:val>
                                            <p:strVal val="0-#ppt_w/2"/>
                                          </p:val>
                                        </p:tav>
                                        <p:tav tm="100000">
                                          <p:val>
                                            <p:strVal val="#ppt_x"/>
                                          </p:val>
                                        </p:tav>
                                      </p:tavLst>
                                    </p:anim>
                                    <p:anim calcmode="lin" valueType="num">
                                      <p:cBhvr additive="base">
                                        <p:cTn id="12" dur="500" fill="hold"/>
                                        <p:tgtEl>
                                          <p:spTgt spid="311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1" grpId="0"/>
      <p:bldP spid="3113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BD7DA827-2599-4D07-AF9B-305CC3F06A54}"/>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3B31312-8DD4-481B-9F9F-FA7A8A933701}" type="slidenum">
              <a:rPr lang="en-US" altLang="en-US" sz="1400" smtClean="0"/>
              <a:pPr>
                <a:spcBef>
                  <a:spcPct val="0"/>
                </a:spcBef>
                <a:buClrTx/>
                <a:buSzTx/>
                <a:buFontTx/>
                <a:buNone/>
              </a:pPr>
              <a:t>15</a:t>
            </a:fld>
            <a:endParaRPr lang="en-US" altLang="en-US" sz="1400"/>
          </a:p>
        </p:txBody>
      </p:sp>
      <p:sp>
        <p:nvSpPr>
          <p:cNvPr id="18435" name="Rectangle 2">
            <a:extLst>
              <a:ext uri="{FF2B5EF4-FFF2-40B4-BE49-F238E27FC236}">
                <a16:creationId xmlns:a16="http://schemas.microsoft.com/office/drawing/2014/main" id="{CDD16FB3-9888-43F3-BEA6-0844DEDC3AE6}"/>
              </a:ext>
            </a:extLst>
          </p:cNvPr>
          <p:cNvSpPr>
            <a:spLocks noGrp="1" noChangeArrowheads="1"/>
          </p:cNvSpPr>
          <p:nvPr>
            <p:ph type="title"/>
          </p:nvPr>
        </p:nvSpPr>
        <p:spPr>
          <a:xfrm>
            <a:off x="685800" y="228600"/>
            <a:ext cx="7772400" cy="819150"/>
          </a:xfrm>
        </p:spPr>
        <p:txBody>
          <a:bodyPr/>
          <a:lstStyle/>
          <a:p>
            <a:r>
              <a:rPr lang="en-US" altLang="en-US"/>
              <a:t>Runtime Exceptions</a:t>
            </a:r>
            <a:endParaRPr lang="en-US" altLang="en-US" b="1"/>
          </a:p>
        </p:txBody>
      </p:sp>
      <p:sp>
        <p:nvSpPr>
          <p:cNvPr id="18436" name="Rectangle 3">
            <a:extLst>
              <a:ext uri="{FF2B5EF4-FFF2-40B4-BE49-F238E27FC236}">
                <a16:creationId xmlns:a16="http://schemas.microsoft.com/office/drawing/2014/main" id="{7DADF73C-419E-4EF0-B154-3AC3D0D1A90C}"/>
              </a:ext>
            </a:extLst>
          </p:cNvPr>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18437" name="Object 4">
            <a:extLst>
              <a:ext uri="{FF2B5EF4-FFF2-40B4-BE49-F238E27FC236}">
                <a16:creationId xmlns:a16="http://schemas.microsoft.com/office/drawing/2014/main" id="{1CA79399-62CA-4971-8D00-38BE591FED71}"/>
              </a:ext>
            </a:extLst>
          </p:cNvPr>
          <p:cNvGraphicFramePr>
            <a:graphicFrameLocks noChangeAspect="1"/>
          </p:cNvGraphicFramePr>
          <p:nvPr/>
        </p:nvGraphicFramePr>
        <p:xfrm>
          <a:off x="152400" y="1371600"/>
          <a:ext cx="8839200" cy="4510088"/>
        </p:xfrm>
        <a:graphic>
          <a:graphicData uri="http://schemas.openxmlformats.org/presentationml/2006/ole">
            <mc:AlternateContent xmlns:mc="http://schemas.openxmlformats.org/markup-compatibility/2006">
              <mc:Choice xmlns:v="urn:schemas-microsoft-com:vml" Requires="v">
                <p:oleObj spid="_x0000_s18457" name="Picture" r:id="rId3" imgW="5608452" imgH="2853594" progId="Word.Picture.8">
                  <p:embed/>
                </p:oleObj>
              </mc:Choice>
              <mc:Fallback>
                <p:oleObj name="Picture" r:id="rId3" imgW="5608452" imgH="285359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2325" name="Text Box 5">
            <a:extLst>
              <a:ext uri="{FF2B5EF4-FFF2-40B4-BE49-F238E27FC236}">
                <a16:creationId xmlns:a16="http://schemas.microsoft.com/office/drawing/2014/main" id="{8B501A05-7E1A-48FF-AF9C-405A55605218}"/>
              </a:ext>
            </a:extLst>
          </p:cNvPr>
          <p:cNvSpPr txBox="1">
            <a:spLocks noChangeArrowheads="1"/>
          </p:cNvSpPr>
          <p:nvPr/>
        </p:nvSpPr>
        <p:spPr bwMode="auto">
          <a:xfrm>
            <a:off x="6172200" y="4572000"/>
            <a:ext cx="274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400">
                <a:solidFill>
                  <a:schemeClr val="tx2"/>
                </a:solidFill>
              </a:rPr>
              <a:t>RuntimeException is caused by programming errors, such as bad casting, accessing an out-of-bounds array, and numeric errors.</a:t>
            </a:r>
          </a:p>
        </p:txBody>
      </p:sp>
      <p:sp>
        <p:nvSpPr>
          <p:cNvPr id="312326" name="Rectangle 6">
            <a:extLst>
              <a:ext uri="{FF2B5EF4-FFF2-40B4-BE49-F238E27FC236}">
                <a16:creationId xmlns:a16="http://schemas.microsoft.com/office/drawing/2014/main" id="{2D54853C-AFAA-42B5-820C-7E8A932BA4E4}"/>
              </a:ext>
            </a:extLst>
          </p:cNvPr>
          <p:cNvSpPr>
            <a:spLocks noChangeArrowheads="1"/>
          </p:cNvSpPr>
          <p:nvPr/>
        </p:nvSpPr>
        <p:spPr bwMode="auto">
          <a:xfrm>
            <a:off x="5943600" y="1905000"/>
            <a:ext cx="2743200" cy="2438400"/>
          </a:xfrm>
          <a:prstGeom prst="rect">
            <a:avLst/>
          </a:prstGeom>
          <a:solidFill>
            <a:schemeClr val="accent1">
              <a:alpha val="18823"/>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12327" name="Rectangle 7">
            <a:extLst>
              <a:ext uri="{FF2B5EF4-FFF2-40B4-BE49-F238E27FC236}">
                <a16:creationId xmlns:a16="http://schemas.microsoft.com/office/drawing/2014/main" id="{1808D46B-E7D7-4233-8378-5912587E1719}"/>
              </a:ext>
            </a:extLst>
          </p:cNvPr>
          <p:cNvSpPr>
            <a:spLocks noChangeArrowheads="1"/>
          </p:cNvSpPr>
          <p:nvPr/>
        </p:nvSpPr>
        <p:spPr bwMode="auto">
          <a:xfrm>
            <a:off x="4267200" y="2743200"/>
            <a:ext cx="1676400" cy="533400"/>
          </a:xfrm>
          <a:prstGeom prst="rect">
            <a:avLst/>
          </a:prstGeom>
          <a:solidFill>
            <a:schemeClr val="accent1">
              <a:alpha val="18823"/>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2325"/>
                                        </p:tgtEl>
                                        <p:attrNameLst>
                                          <p:attrName>style.visibility</p:attrName>
                                        </p:attrNameLst>
                                      </p:cBhvr>
                                      <p:to>
                                        <p:strVal val="visible"/>
                                      </p:to>
                                    </p:set>
                                    <p:anim calcmode="lin" valueType="num">
                                      <p:cBhvr additive="base">
                                        <p:cTn id="7" dur="500" fill="hold"/>
                                        <p:tgtEl>
                                          <p:spTgt spid="312325"/>
                                        </p:tgtEl>
                                        <p:attrNameLst>
                                          <p:attrName>ppt_x</p:attrName>
                                        </p:attrNameLst>
                                      </p:cBhvr>
                                      <p:tavLst>
                                        <p:tav tm="0">
                                          <p:val>
                                            <p:strVal val="0-#ppt_w/2"/>
                                          </p:val>
                                        </p:tav>
                                        <p:tav tm="100000">
                                          <p:val>
                                            <p:strVal val="#ppt_x"/>
                                          </p:val>
                                        </p:tav>
                                      </p:tavLst>
                                    </p:anim>
                                    <p:anim calcmode="lin" valueType="num">
                                      <p:cBhvr additive="base">
                                        <p:cTn id="8" dur="500" fill="hold"/>
                                        <p:tgtEl>
                                          <p:spTgt spid="31232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2326"/>
                                        </p:tgtEl>
                                        <p:attrNameLst>
                                          <p:attrName>style.visibility</p:attrName>
                                        </p:attrNameLst>
                                      </p:cBhvr>
                                      <p:to>
                                        <p:strVal val="visible"/>
                                      </p:to>
                                    </p:set>
                                    <p:anim calcmode="lin" valueType="num">
                                      <p:cBhvr additive="base">
                                        <p:cTn id="11" dur="500" fill="hold"/>
                                        <p:tgtEl>
                                          <p:spTgt spid="312326"/>
                                        </p:tgtEl>
                                        <p:attrNameLst>
                                          <p:attrName>ppt_x</p:attrName>
                                        </p:attrNameLst>
                                      </p:cBhvr>
                                      <p:tavLst>
                                        <p:tav tm="0">
                                          <p:val>
                                            <p:strVal val="0-#ppt_w/2"/>
                                          </p:val>
                                        </p:tav>
                                        <p:tav tm="100000">
                                          <p:val>
                                            <p:strVal val="#ppt_x"/>
                                          </p:val>
                                        </p:tav>
                                      </p:tavLst>
                                    </p:anim>
                                    <p:anim calcmode="lin" valueType="num">
                                      <p:cBhvr additive="base">
                                        <p:cTn id="12" dur="500" fill="hold"/>
                                        <p:tgtEl>
                                          <p:spTgt spid="312326"/>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childTnLst>
                                    <p:set>
                                      <p:cBhvr>
                                        <p:cTn id="14" dur="1" fill="hold">
                                          <p:stCondLst>
                                            <p:cond delay="0"/>
                                          </p:stCondLst>
                                        </p:cTn>
                                        <p:tgtEl>
                                          <p:spTgt spid="312325"/>
                                        </p:tgtEl>
                                        <p:attrNameLst>
                                          <p:attrName>style.visibility</p:attrName>
                                        </p:attrNameLst>
                                      </p:cBhvr>
                                      <p:to>
                                        <p:strVal val="visible"/>
                                      </p:to>
                                    </p:set>
                                    <p:anim calcmode="lin" valueType="num">
                                      <p:cBhvr additive="base">
                                        <p:cTn id="15" dur="500" fill="hold"/>
                                        <p:tgtEl>
                                          <p:spTgt spid="312325"/>
                                        </p:tgtEl>
                                        <p:attrNameLst>
                                          <p:attrName>ppt_x</p:attrName>
                                        </p:attrNameLst>
                                      </p:cBhvr>
                                      <p:tavLst>
                                        <p:tav tm="0">
                                          <p:val>
                                            <p:strVal val="0-#ppt_w/2"/>
                                          </p:val>
                                        </p:tav>
                                        <p:tav tm="100000">
                                          <p:val>
                                            <p:strVal val="#ppt_x"/>
                                          </p:val>
                                        </p:tav>
                                      </p:tavLst>
                                    </p:anim>
                                    <p:anim calcmode="lin" valueType="num">
                                      <p:cBhvr additive="base">
                                        <p:cTn id="16" dur="500" fill="hold"/>
                                        <p:tgtEl>
                                          <p:spTgt spid="3123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2327"/>
                                        </p:tgtEl>
                                        <p:attrNameLst>
                                          <p:attrName>style.visibility</p:attrName>
                                        </p:attrNameLst>
                                      </p:cBhvr>
                                      <p:to>
                                        <p:strVal val="visible"/>
                                      </p:to>
                                    </p:set>
                                    <p:anim calcmode="lin" valueType="num">
                                      <p:cBhvr additive="base">
                                        <p:cTn id="19" dur="500" fill="hold"/>
                                        <p:tgtEl>
                                          <p:spTgt spid="312327"/>
                                        </p:tgtEl>
                                        <p:attrNameLst>
                                          <p:attrName>ppt_x</p:attrName>
                                        </p:attrNameLst>
                                      </p:cBhvr>
                                      <p:tavLst>
                                        <p:tav tm="0">
                                          <p:val>
                                            <p:strVal val="0-#ppt_w/2"/>
                                          </p:val>
                                        </p:tav>
                                        <p:tav tm="100000">
                                          <p:val>
                                            <p:strVal val="#ppt_x"/>
                                          </p:val>
                                        </p:tav>
                                      </p:tavLst>
                                    </p:anim>
                                    <p:anim calcmode="lin" valueType="num">
                                      <p:cBhvr additive="base">
                                        <p:cTn id="20" dur="500" fill="hold"/>
                                        <p:tgtEl>
                                          <p:spTgt spid="312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5" grpId="0"/>
      <p:bldP spid="312325" grpId="1"/>
      <p:bldP spid="312326" grpId="0" animBg="1"/>
      <p:bldP spid="3123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E222-90EB-CD4A-9098-0A91C2CC3BD4}"/>
              </a:ext>
            </a:extLst>
          </p:cNvPr>
          <p:cNvSpPr>
            <a:spLocks noGrp="1"/>
          </p:cNvSpPr>
          <p:nvPr>
            <p:ph type="title"/>
          </p:nvPr>
        </p:nvSpPr>
        <p:spPr/>
        <p:txBody>
          <a:bodyPr/>
          <a:lstStyle/>
          <a:p>
            <a:r>
              <a:rPr lang="en-US" dirty="0"/>
              <a:t>What is the Exception?!</a:t>
            </a:r>
          </a:p>
        </p:txBody>
      </p:sp>
      <p:sp>
        <p:nvSpPr>
          <p:cNvPr id="3" name="Content Placeholder 2">
            <a:extLst>
              <a:ext uri="{FF2B5EF4-FFF2-40B4-BE49-F238E27FC236}">
                <a16:creationId xmlns:a16="http://schemas.microsoft.com/office/drawing/2014/main" id="{6A467391-E32F-734D-B337-33E4903F123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261E660-00AB-404B-BB30-4B8D45D608CD}"/>
              </a:ext>
            </a:extLst>
          </p:cNvPr>
          <p:cNvSpPr>
            <a:spLocks noGrp="1"/>
          </p:cNvSpPr>
          <p:nvPr>
            <p:ph type="sldNum" sz="quarter" idx="11"/>
          </p:nvPr>
        </p:nvSpPr>
        <p:spPr/>
        <p:txBody>
          <a:bodyPr/>
          <a:lstStyle/>
          <a:p>
            <a:pPr>
              <a:defRPr/>
            </a:pPr>
            <a:fld id="{9F686E4A-13BB-4DF7-B3E5-21946368CCA0}" type="slidenum">
              <a:rPr lang="en-US" altLang="en-US" smtClean="0"/>
              <a:pPr>
                <a:defRPr/>
              </a:pPr>
              <a:t>16</a:t>
            </a:fld>
            <a:endParaRPr lang="en-US" altLang="en-US"/>
          </a:p>
        </p:txBody>
      </p:sp>
      <p:pic>
        <p:nvPicPr>
          <p:cNvPr id="5" name="Picture 4">
            <a:extLst>
              <a:ext uri="{FF2B5EF4-FFF2-40B4-BE49-F238E27FC236}">
                <a16:creationId xmlns:a16="http://schemas.microsoft.com/office/drawing/2014/main" id="{C64A3CF8-32B3-9445-9112-A8530183EB1B}"/>
              </a:ext>
            </a:extLst>
          </p:cNvPr>
          <p:cNvPicPr>
            <a:picLocks noChangeAspect="1"/>
          </p:cNvPicPr>
          <p:nvPr/>
        </p:nvPicPr>
        <p:blipFill>
          <a:blip r:embed="rId3"/>
          <a:stretch>
            <a:fillRect/>
          </a:stretch>
        </p:blipFill>
        <p:spPr>
          <a:xfrm>
            <a:off x="152399" y="1219200"/>
            <a:ext cx="8888341" cy="5029200"/>
          </a:xfrm>
          <a:prstGeom prst="rect">
            <a:avLst/>
          </a:prstGeom>
        </p:spPr>
      </p:pic>
    </p:spTree>
    <p:extLst>
      <p:ext uri="{BB962C8B-B14F-4D97-AF65-F5344CB8AC3E}">
        <p14:creationId xmlns:p14="http://schemas.microsoft.com/office/powerpoint/2010/main" val="393802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99213"/>
            <a:ext cx="1905000" cy="457200"/>
          </a:xfrm>
          <a:prstGeom prst="rect">
            <a:avLst/>
          </a:prstGeom>
        </p:spPr>
        <p:txBody>
          <a:bodyPr/>
          <a:lstStyle/>
          <a:p>
            <a:fld id="{72FB1C1B-B094-4212-B769-067E7D5CD9E0}" type="slidenum">
              <a:rPr lang="en-US"/>
              <a:pPr/>
              <a:t>17</a:t>
            </a:fld>
            <a:endParaRPr lang="en-US"/>
          </a:p>
        </p:txBody>
      </p:sp>
      <p:sp>
        <p:nvSpPr>
          <p:cNvPr id="283650" name="Rectangle 2"/>
          <p:cNvSpPr>
            <a:spLocks noGrp="1" noChangeArrowheads="1"/>
          </p:cNvSpPr>
          <p:nvPr>
            <p:ph type="title"/>
          </p:nvPr>
        </p:nvSpPr>
        <p:spPr>
          <a:xfrm>
            <a:off x="214282" y="428604"/>
            <a:ext cx="8001056" cy="1000108"/>
          </a:xfrm>
          <a:noFill/>
          <a:ln/>
        </p:spPr>
        <p:txBody>
          <a:bodyPr/>
          <a:lstStyle/>
          <a:p>
            <a:r>
              <a:rPr lang="en-US" sz="5400" dirty="0"/>
              <a:t>Checked Exceptions vs. Unchecked Exceptions</a:t>
            </a:r>
            <a:endParaRPr lang="en-US" sz="5400" b="1" dirty="0"/>
          </a:p>
        </p:txBody>
      </p:sp>
      <p:sp>
        <p:nvSpPr>
          <p:cNvPr id="283651" name="Rectangle 3"/>
          <p:cNvSpPr>
            <a:spLocks noChangeArrowheads="1"/>
          </p:cNvSpPr>
          <p:nvPr/>
        </p:nvSpPr>
        <p:spPr bwMode="auto">
          <a:xfrm>
            <a:off x="2000250" y="2571750"/>
            <a:ext cx="9144000" cy="0"/>
          </a:xfrm>
          <a:prstGeom prst="rect">
            <a:avLst/>
          </a:prstGeom>
          <a:noFill/>
          <a:ln w="12700">
            <a:noFill/>
            <a:miter lim="800000"/>
            <a:headEnd type="none" w="sm" len="sm"/>
            <a:tailEnd type="none" w="sm" len="sm"/>
          </a:ln>
          <a:effectLst/>
        </p:spPr>
        <p:txBody>
          <a:bodyPr>
            <a:spAutoFit/>
          </a:bodyPr>
          <a:lstStyle/>
          <a:p>
            <a:endParaRPr lang="en-CA"/>
          </a:p>
        </p:txBody>
      </p:sp>
      <p:sp>
        <p:nvSpPr>
          <p:cNvPr id="283652" name="Text Box 4"/>
          <p:cNvSpPr txBox="1">
            <a:spLocks noChangeArrowheads="1"/>
          </p:cNvSpPr>
          <p:nvPr/>
        </p:nvSpPr>
        <p:spPr bwMode="auto">
          <a:xfrm>
            <a:off x="285720" y="2132856"/>
            <a:ext cx="8534400" cy="4124206"/>
          </a:xfrm>
          <a:prstGeom prst="rect">
            <a:avLst/>
          </a:prstGeom>
          <a:noFill/>
          <a:ln w="12700">
            <a:noFill/>
            <a:miter lim="800000"/>
            <a:headEnd type="none" w="sm" len="sm"/>
            <a:tailEnd type="none" w="sm" len="sm"/>
          </a:ln>
          <a:effectLst/>
        </p:spPr>
        <p:txBody>
          <a:bodyPr wrap="square">
            <a:spAutoFit/>
          </a:bodyPr>
          <a:lstStyle/>
          <a:p>
            <a:pPr>
              <a:spcBef>
                <a:spcPct val="50000"/>
              </a:spcBef>
              <a:buFont typeface="Wingdings" pitchFamily="2" charset="2"/>
              <a:buChar char="v"/>
            </a:pPr>
            <a:r>
              <a:rPr lang="en-US" sz="3200" dirty="0">
                <a:latin typeface="+mn-lt"/>
                <a:cs typeface="Times New Roman" pitchFamily="18" charset="0"/>
              </a:rPr>
              <a:t> </a:t>
            </a:r>
            <a:r>
              <a:rPr lang="en-US" sz="3600" b="1" dirty="0" err="1">
                <a:solidFill>
                  <a:srgbClr val="C00000"/>
                </a:solidFill>
                <a:latin typeface="+mn-lt"/>
                <a:cs typeface="Times New Roman" pitchFamily="18" charset="0"/>
              </a:rPr>
              <a:t>RuntimeException</a:t>
            </a:r>
            <a:r>
              <a:rPr lang="en-US" sz="3600" dirty="0">
                <a:latin typeface="+mn-lt"/>
                <a:cs typeface="Times New Roman" pitchFamily="18" charset="0"/>
              </a:rPr>
              <a:t>, </a:t>
            </a:r>
            <a:r>
              <a:rPr lang="en-US" sz="3600" b="1" dirty="0">
                <a:solidFill>
                  <a:srgbClr val="C00000"/>
                </a:solidFill>
                <a:latin typeface="+mn-lt"/>
                <a:cs typeface="Times New Roman" pitchFamily="18" charset="0"/>
              </a:rPr>
              <a:t>Error</a:t>
            </a:r>
            <a:r>
              <a:rPr lang="en-US" sz="3600" dirty="0">
                <a:latin typeface="+mn-lt"/>
                <a:cs typeface="Times New Roman" pitchFamily="18" charset="0"/>
              </a:rPr>
              <a:t> </a:t>
            </a:r>
            <a:r>
              <a:rPr lang="en-US" sz="3200" dirty="0">
                <a:latin typeface="+mn-lt"/>
                <a:cs typeface="Times New Roman" pitchFamily="18" charset="0"/>
              </a:rPr>
              <a:t>and their subclasses are known as </a:t>
            </a:r>
            <a:r>
              <a:rPr lang="en-US" sz="3600" b="1" dirty="0">
                <a:solidFill>
                  <a:srgbClr val="C00000"/>
                </a:solidFill>
                <a:latin typeface="+mn-lt"/>
                <a:cs typeface="Times New Roman" pitchFamily="18" charset="0"/>
              </a:rPr>
              <a:t>unchecked exceptions</a:t>
            </a:r>
            <a:r>
              <a:rPr lang="en-US" sz="3200" dirty="0">
                <a:latin typeface="+mn-lt"/>
                <a:cs typeface="Times New Roman" pitchFamily="18" charset="0"/>
              </a:rPr>
              <a:t>. </a:t>
            </a:r>
          </a:p>
          <a:p>
            <a:pPr>
              <a:spcBef>
                <a:spcPct val="50000"/>
              </a:spcBef>
              <a:buFont typeface="Wingdings" pitchFamily="2" charset="2"/>
              <a:buChar char="v"/>
            </a:pPr>
            <a:r>
              <a:rPr lang="en-US" sz="3200" dirty="0">
                <a:latin typeface="+mn-lt"/>
                <a:cs typeface="Times New Roman" pitchFamily="18" charset="0"/>
              </a:rPr>
              <a:t> All other exceptions are known as </a:t>
            </a:r>
            <a:r>
              <a:rPr lang="en-US" sz="3600" b="1" dirty="0">
                <a:solidFill>
                  <a:srgbClr val="C00000"/>
                </a:solidFill>
                <a:latin typeface="+mn-lt"/>
                <a:cs typeface="Times New Roman" pitchFamily="18" charset="0"/>
              </a:rPr>
              <a:t>checked exceptions</a:t>
            </a:r>
            <a:r>
              <a:rPr lang="en-US" sz="3200" dirty="0">
                <a:latin typeface="+mn-lt"/>
                <a:cs typeface="Times New Roman" pitchFamily="18" charset="0"/>
              </a:rPr>
              <a:t>, meaning that the compiler forces the programmer to check and deal with the exceptions.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99213"/>
            <a:ext cx="1905000" cy="457200"/>
          </a:xfrm>
          <a:prstGeom prst="rect">
            <a:avLst/>
          </a:prstGeom>
        </p:spPr>
        <p:txBody>
          <a:bodyPr/>
          <a:lstStyle/>
          <a:p>
            <a:fld id="{A75EF154-4210-4240-BF96-37EC2920889D}" type="slidenum">
              <a:rPr lang="en-US"/>
              <a:pPr/>
              <a:t>18</a:t>
            </a:fld>
            <a:endParaRPr lang="en-US"/>
          </a:p>
        </p:txBody>
      </p:sp>
      <p:sp>
        <p:nvSpPr>
          <p:cNvPr id="275458" name="Rectangle 2"/>
          <p:cNvSpPr>
            <a:spLocks noGrp="1" noChangeArrowheads="1"/>
          </p:cNvSpPr>
          <p:nvPr>
            <p:ph type="title"/>
          </p:nvPr>
        </p:nvSpPr>
        <p:spPr>
          <a:xfrm>
            <a:off x="300062" y="214290"/>
            <a:ext cx="6772268" cy="666750"/>
          </a:xfrm>
          <a:noFill/>
          <a:ln/>
        </p:spPr>
        <p:txBody>
          <a:bodyPr/>
          <a:lstStyle/>
          <a:p>
            <a:r>
              <a:rPr lang="en-US" sz="5400" dirty="0"/>
              <a:t>Unchecked Exceptions</a:t>
            </a:r>
            <a:endParaRPr lang="en-US" sz="5400" b="1" dirty="0"/>
          </a:p>
        </p:txBody>
      </p:sp>
      <p:sp>
        <p:nvSpPr>
          <p:cNvPr id="275459" name="Rectangle 3"/>
          <p:cNvSpPr>
            <a:spLocks noChangeArrowheads="1"/>
          </p:cNvSpPr>
          <p:nvPr/>
        </p:nvSpPr>
        <p:spPr bwMode="auto">
          <a:xfrm>
            <a:off x="2000250" y="2571750"/>
            <a:ext cx="9144000" cy="0"/>
          </a:xfrm>
          <a:prstGeom prst="rect">
            <a:avLst/>
          </a:prstGeom>
          <a:noFill/>
          <a:ln w="12700">
            <a:noFill/>
            <a:miter lim="800000"/>
            <a:headEnd type="none" w="sm" len="sm"/>
            <a:tailEnd type="none" w="sm" len="sm"/>
          </a:ln>
          <a:effectLst/>
        </p:spPr>
        <p:txBody>
          <a:bodyPr>
            <a:spAutoFit/>
          </a:bodyPr>
          <a:lstStyle/>
          <a:p>
            <a:endParaRPr lang="en-CA"/>
          </a:p>
        </p:txBody>
      </p:sp>
      <p:sp>
        <p:nvSpPr>
          <p:cNvPr id="275460" name="Text Box 4"/>
          <p:cNvSpPr txBox="1">
            <a:spLocks noChangeArrowheads="1"/>
          </p:cNvSpPr>
          <p:nvPr/>
        </p:nvSpPr>
        <p:spPr bwMode="auto">
          <a:xfrm>
            <a:off x="157194" y="1242373"/>
            <a:ext cx="8915400" cy="5262979"/>
          </a:xfrm>
          <a:prstGeom prst="rect">
            <a:avLst/>
          </a:prstGeom>
          <a:noFill/>
          <a:ln w="12700">
            <a:noFill/>
            <a:miter lim="800000"/>
            <a:headEnd type="none" w="sm" len="sm"/>
            <a:tailEnd type="none" w="sm" len="sm"/>
          </a:ln>
          <a:effectLst/>
        </p:spPr>
        <p:txBody>
          <a:bodyPr wrap="square">
            <a:spAutoFit/>
          </a:bodyPr>
          <a:lstStyle/>
          <a:p>
            <a:pPr>
              <a:spcBef>
                <a:spcPct val="50000"/>
              </a:spcBef>
              <a:buFont typeface="Wingdings" pitchFamily="2" charset="2"/>
              <a:buChar char="v"/>
            </a:pPr>
            <a:r>
              <a:rPr lang="en-US" sz="2800" dirty="0">
                <a:latin typeface="+mn-lt"/>
                <a:cs typeface="Times New Roman" pitchFamily="18" charset="0"/>
              </a:rPr>
              <a:t> In most cases, unchecked exceptions reflect programming </a:t>
            </a:r>
            <a:r>
              <a:rPr lang="en-US" sz="2800" b="1" dirty="0">
                <a:solidFill>
                  <a:srgbClr val="C00000"/>
                </a:solidFill>
                <a:latin typeface="+mn-lt"/>
                <a:cs typeface="Times New Roman" pitchFamily="18" charset="0"/>
              </a:rPr>
              <a:t>logic errors </a:t>
            </a:r>
            <a:r>
              <a:rPr lang="en-US" sz="2800" dirty="0">
                <a:latin typeface="+mn-lt"/>
                <a:cs typeface="Times New Roman" pitchFamily="18" charset="0"/>
              </a:rPr>
              <a:t>that are not recoverable. </a:t>
            </a:r>
          </a:p>
          <a:p>
            <a:pPr>
              <a:spcBef>
                <a:spcPct val="50000"/>
              </a:spcBef>
              <a:buFont typeface="Wingdings" pitchFamily="2" charset="2"/>
              <a:buChar char="v"/>
            </a:pPr>
            <a:r>
              <a:rPr lang="en-US" sz="2800" dirty="0">
                <a:latin typeface="+mn-lt"/>
                <a:cs typeface="Times New Roman" pitchFamily="18" charset="0"/>
              </a:rPr>
              <a:t> For example: </a:t>
            </a:r>
          </a:p>
          <a:p>
            <a:pPr lvl="1">
              <a:spcBef>
                <a:spcPct val="50000"/>
              </a:spcBef>
              <a:buFont typeface="Wingdings" pitchFamily="2" charset="2"/>
              <a:buChar char="§"/>
            </a:pPr>
            <a:r>
              <a:rPr lang="en-US" sz="2800" dirty="0">
                <a:latin typeface="+mn-lt"/>
                <a:cs typeface="Times New Roman" pitchFamily="18" charset="0"/>
              </a:rPr>
              <a:t> a </a:t>
            </a:r>
            <a:r>
              <a:rPr lang="en-US" sz="2800" b="1" dirty="0" err="1">
                <a:solidFill>
                  <a:srgbClr val="C00000"/>
                </a:solidFill>
                <a:latin typeface="+mn-lt"/>
                <a:cs typeface="Times New Roman" pitchFamily="18" charset="0"/>
              </a:rPr>
              <a:t>NullPointerException</a:t>
            </a:r>
            <a:r>
              <a:rPr lang="en-US" sz="2800" dirty="0">
                <a:latin typeface="+mn-lt"/>
                <a:cs typeface="Times New Roman" pitchFamily="18" charset="0"/>
              </a:rPr>
              <a:t> is thrown if you access an object through a reference variable before an object is assigned to it. </a:t>
            </a:r>
          </a:p>
          <a:p>
            <a:pPr lvl="1">
              <a:spcBef>
                <a:spcPct val="50000"/>
              </a:spcBef>
              <a:buFont typeface="Wingdings" pitchFamily="2" charset="2"/>
              <a:buChar char="§"/>
            </a:pPr>
            <a:r>
              <a:rPr lang="en-US" sz="2800" dirty="0">
                <a:latin typeface="+mn-lt"/>
                <a:cs typeface="Times New Roman" pitchFamily="18" charset="0"/>
              </a:rPr>
              <a:t> an </a:t>
            </a:r>
            <a:r>
              <a:rPr lang="en-US" sz="2800" b="1" dirty="0" err="1">
                <a:solidFill>
                  <a:srgbClr val="C00000"/>
                </a:solidFill>
                <a:latin typeface="+mn-lt"/>
                <a:cs typeface="Times New Roman" pitchFamily="18" charset="0"/>
              </a:rPr>
              <a:t>IndexOutOfBoundsException</a:t>
            </a:r>
            <a:r>
              <a:rPr lang="en-US" sz="2800" dirty="0">
                <a:solidFill>
                  <a:srgbClr val="C00000"/>
                </a:solidFill>
                <a:latin typeface="+mn-lt"/>
                <a:cs typeface="Times New Roman" pitchFamily="18" charset="0"/>
              </a:rPr>
              <a:t> </a:t>
            </a:r>
            <a:r>
              <a:rPr lang="en-US" sz="2800" dirty="0">
                <a:latin typeface="+mn-lt"/>
                <a:cs typeface="Times New Roman" pitchFamily="18" charset="0"/>
              </a:rPr>
              <a:t>is thrown if you access an element in an array outside the bounds of the array. </a:t>
            </a:r>
          </a:p>
          <a:p>
            <a:pPr algn="ctr">
              <a:spcBef>
                <a:spcPct val="50000"/>
              </a:spcBef>
              <a:buFont typeface="Wingdings" pitchFamily="2" charset="2"/>
              <a:buChar char="v"/>
            </a:pPr>
            <a:r>
              <a:rPr lang="en-US" sz="2800" dirty="0">
                <a:latin typeface="+mn-lt"/>
                <a:cs typeface="Times New Roman" pitchFamily="18" charset="0"/>
              </a:rPr>
              <a:t> These are the logic errors that should be corrected in the program.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FEEB9FF5-1CB4-4CF1-A67B-6A3D46F68DA4}"/>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D44F62A-4DBB-4B44-90C1-C277B065B0FE}" type="slidenum">
              <a:rPr lang="en-US" altLang="en-US" sz="1400" smtClean="0"/>
              <a:pPr>
                <a:spcBef>
                  <a:spcPct val="0"/>
                </a:spcBef>
                <a:buClrTx/>
                <a:buSzTx/>
                <a:buFontTx/>
                <a:buNone/>
              </a:pPr>
              <a:t>19</a:t>
            </a:fld>
            <a:endParaRPr lang="en-US" altLang="en-US" sz="1400"/>
          </a:p>
        </p:txBody>
      </p:sp>
      <p:sp>
        <p:nvSpPr>
          <p:cNvPr id="21507" name="Rectangle 2">
            <a:extLst>
              <a:ext uri="{FF2B5EF4-FFF2-40B4-BE49-F238E27FC236}">
                <a16:creationId xmlns:a16="http://schemas.microsoft.com/office/drawing/2014/main" id="{D8906F32-05CC-44BA-A08C-FC85E4D5C2AB}"/>
              </a:ext>
            </a:extLst>
          </p:cNvPr>
          <p:cNvSpPr>
            <a:spLocks noGrp="1" noChangeArrowheads="1"/>
          </p:cNvSpPr>
          <p:nvPr>
            <p:ph type="title"/>
          </p:nvPr>
        </p:nvSpPr>
        <p:spPr>
          <a:xfrm>
            <a:off x="685800" y="228600"/>
            <a:ext cx="7772400" cy="819150"/>
          </a:xfrm>
        </p:spPr>
        <p:txBody>
          <a:bodyPr/>
          <a:lstStyle/>
          <a:p>
            <a:r>
              <a:rPr lang="en-US" altLang="en-US"/>
              <a:t>Unchecked Exceptions</a:t>
            </a:r>
            <a:endParaRPr lang="en-US" altLang="en-US" b="1"/>
          </a:p>
        </p:txBody>
      </p:sp>
      <p:sp>
        <p:nvSpPr>
          <p:cNvPr id="21508" name="Rectangle 3">
            <a:extLst>
              <a:ext uri="{FF2B5EF4-FFF2-40B4-BE49-F238E27FC236}">
                <a16:creationId xmlns:a16="http://schemas.microsoft.com/office/drawing/2014/main" id="{294BFD45-1B19-4DF0-A6E7-ADCF5FF59A57}"/>
              </a:ext>
            </a:extLst>
          </p:cNvPr>
          <p:cNvSpPr>
            <a:spLocks noChangeArrowheads="1"/>
          </p:cNvSpPr>
          <p:nvPr/>
        </p:nvSpPr>
        <p:spPr bwMode="auto">
          <a:xfrm>
            <a:off x="0" y="200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1509" name="Object 4">
            <a:extLst>
              <a:ext uri="{FF2B5EF4-FFF2-40B4-BE49-F238E27FC236}">
                <a16:creationId xmlns:a16="http://schemas.microsoft.com/office/drawing/2014/main" id="{83350BC4-727F-4B0A-988B-5137A98AE021}"/>
              </a:ext>
            </a:extLst>
          </p:cNvPr>
          <p:cNvGraphicFramePr>
            <a:graphicFrameLocks noChangeAspect="1"/>
          </p:cNvGraphicFramePr>
          <p:nvPr/>
        </p:nvGraphicFramePr>
        <p:xfrm>
          <a:off x="152400" y="1371600"/>
          <a:ext cx="8839200" cy="4510088"/>
        </p:xfrm>
        <a:graphic>
          <a:graphicData uri="http://schemas.openxmlformats.org/presentationml/2006/ole">
            <mc:AlternateContent xmlns:mc="http://schemas.openxmlformats.org/markup-compatibility/2006">
              <mc:Choice xmlns:v="urn:schemas-microsoft-com:vml" Requires="v">
                <p:oleObj spid="_x0000_s21530" name="Picture" r:id="rId3" imgW="5608452" imgH="2853594" progId="Word.Picture.8">
                  <p:embed/>
                </p:oleObj>
              </mc:Choice>
              <mc:Fallback>
                <p:oleObj name="Picture" r:id="rId3" imgW="5608452" imgH="2853594"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839200"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3349" name="Text Box 5">
            <a:extLst>
              <a:ext uri="{FF2B5EF4-FFF2-40B4-BE49-F238E27FC236}">
                <a16:creationId xmlns:a16="http://schemas.microsoft.com/office/drawing/2014/main" id="{7B65A786-931E-4C0A-B73C-51C99A52A927}"/>
              </a:ext>
            </a:extLst>
          </p:cNvPr>
          <p:cNvSpPr txBox="1">
            <a:spLocks noChangeArrowheads="1"/>
          </p:cNvSpPr>
          <p:nvPr/>
        </p:nvSpPr>
        <p:spPr bwMode="auto">
          <a:xfrm>
            <a:off x="6781800" y="4876800"/>
            <a:ext cx="1676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1400">
                <a:solidFill>
                  <a:schemeClr val="bg2"/>
                </a:solidFill>
              </a:rPr>
              <a:t>Unchecked exception.</a:t>
            </a:r>
          </a:p>
        </p:txBody>
      </p:sp>
      <p:sp>
        <p:nvSpPr>
          <p:cNvPr id="313350" name="Rectangle 6">
            <a:extLst>
              <a:ext uri="{FF2B5EF4-FFF2-40B4-BE49-F238E27FC236}">
                <a16:creationId xmlns:a16="http://schemas.microsoft.com/office/drawing/2014/main" id="{AC9CF00B-9406-40F1-979F-A0B79BE14E7B}"/>
              </a:ext>
            </a:extLst>
          </p:cNvPr>
          <p:cNvSpPr>
            <a:spLocks noChangeArrowheads="1"/>
          </p:cNvSpPr>
          <p:nvPr/>
        </p:nvSpPr>
        <p:spPr bwMode="auto">
          <a:xfrm>
            <a:off x="4114800" y="2743200"/>
            <a:ext cx="2209800" cy="533400"/>
          </a:xfrm>
          <a:prstGeom prst="rect">
            <a:avLst/>
          </a:prstGeom>
          <a:solidFill>
            <a:schemeClr val="accent1">
              <a:alpha val="18823"/>
            </a:schemeClr>
          </a:solidFill>
          <a:ln w="12700">
            <a:solidFill>
              <a:schemeClr val="accent1">
                <a:lumMod val="60000"/>
                <a:lumOff val="4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defRPr/>
            </a:pPr>
            <a:endParaRPr lang="en-US" altLang="en-US" sz="2400">
              <a:ln>
                <a:solidFill>
                  <a:srgbClr val="FF0000"/>
                </a:solidFill>
              </a:ln>
            </a:endParaRPr>
          </a:p>
        </p:txBody>
      </p:sp>
      <p:sp>
        <p:nvSpPr>
          <p:cNvPr id="313351" name="Rectangle 7">
            <a:extLst>
              <a:ext uri="{FF2B5EF4-FFF2-40B4-BE49-F238E27FC236}">
                <a16:creationId xmlns:a16="http://schemas.microsoft.com/office/drawing/2014/main" id="{1C14E007-ECDD-4EEC-89BA-5B1971D16D13}"/>
              </a:ext>
            </a:extLst>
          </p:cNvPr>
          <p:cNvSpPr>
            <a:spLocks noChangeArrowheads="1"/>
          </p:cNvSpPr>
          <p:nvPr/>
        </p:nvSpPr>
        <p:spPr bwMode="auto">
          <a:xfrm>
            <a:off x="6248400" y="1905000"/>
            <a:ext cx="2514600" cy="2514600"/>
          </a:xfrm>
          <a:prstGeom prst="rect">
            <a:avLst/>
          </a:prstGeom>
          <a:solidFill>
            <a:schemeClr val="accent1">
              <a:alpha val="18823"/>
            </a:schemeClr>
          </a:solidFill>
          <a:ln w="12700">
            <a:solidFill>
              <a:schemeClr val="accent2">
                <a:lumMod val="20000"/>
                <a:lumOff val="8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defRPr/>
            </a:pPr>
            <a:endParaRPr lang="en-US" altLang="en-US" sz="2400"/>
          </a:p>
        </p:txBody>
      </p:sp>
      <p:sp>
        <p:nvSpPr>
          <p:cNvPr id="313352" name="Rectangle 8">
            <a:extLst>
              <a:ext uri="{FF2B5EF4-FFF2-40B4-BE49-F238E27FC236}">
                <a16:creationId xmlns:a16="http://schemas.microsoft.com/office/drawing/2014/main" id="{81771E33-0488-44B6-B5D6-85E35309DF15}"/>
              </a:ext>
            </a:extLst>
          </p:cNvPr>
          <p:cNvSpPr>
            <a:spLocks noChangeArrowheads="1"/>
          </p:cNvSpPr>
          <p:nvPr/>
        </p:nvSpPr>
        <p:spPr bwMode="auto">
          <a:xfrm>
            <a:off x="2743200" y="3962400"/>
            <a:ext cx="3581400" cy="1828800"/>
          </a:xfrm>
          <a:prstGeom prst="rect">
            <a:avLst/>
          </a:prstGeom>
          <a:solidFill>
            <a:schemeClr val="accent1">
              <a:alpha val="18823"/>
            </a:schemeClr>
          </a:solidFill>
          <a:ln w="12700">
            <a:solidFill>
              <a:schemeClr val="accent1">
                <a:lumMod val="40000"/>
                <a:lumOff val="60000"/>
              </a:schemeClr>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eaLnBrk="0" hangingPunct="0">
              <a:spcBef>
                <a:spcPct val="20000"/>
              </a:spcBef>
              <a:buClr>
                <a:schemeClr val="tx1"/>
              </a:buClr>
              <a:buChar char="–"/>
              <a:defRPr sz="2800">
                <a:solidFill>
                  <a:schemeClr val="tx1"/>
                </a:solidFill>
                <a:latin typeface="Times New Roman" panose="02020603050405020304" pitchFamily="18" charset="0"/>
              </a:defRPr>
            </a:lvl2pPr>
            <a:lvl3pPr marL="1143000" indent="-228600" eaLnBrk="0" hangingPunct="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eaLnBrk="0" hangingPunct="0">
              <a:spcBef>
                <a:spcPct val="20000"/>
              </a:spcBef>
              <a:buClr>
                <a:schemeClr val="tx1"/>
              </a:buClr>
              <a:buChar char="–"/>
              <a:defRPr sz="2000">
                <a:solidFill>
                  <a:schemeClr val="tx1"/>
                </a:solidFill>
                <a:latin typeface="Times New Roman" panose="02020603050405020304" pitchFamily="18" charset="0"/>
              </a:defRPr>
            </a:lvl4pPr>
            <a:lvl5pPr marL="2057400" indent="-228600" eaLnBrk="0" hangingPunct="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defRPr/>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3349"/>
                                        </p:tgtEl>
                                        <p:attrNameLst>
                                          <p:attrName>style.visibility</p:attrName>
                                        </p:attrNameLst>
                                      </p:cBhvr>
                                      <p:to>
                                        <p:strVal val="visible"/>
                                      </p:to>
                                    </p:set>
                                    <p:anim calcmode="lin" valueType="num">
                                      <p:cBhvr additive="base">
                                        <p:cTn id="7" dur="500" fill="hold"/>
                                        <p:tgtEl>
                                          <p:spTgt spid="313349"/>
                                        </p:tgtEl>
                                        <p:attrNameLst>
                                          <p:attrName>ppt_x</p:attrName>
                                        </p:attrNameLst>
                                      </p:cBhvr>
                                      <p:tavLst>
                                        <p:tav tm="0">
                                          <p:val>
                                            <p:strVal val="0-#ppt_w/2"/>
                                          </p:val>
                                        </p:tav>
                                        <p:tav tm="100000">
                                          <p:val>
                                            <p:strVal val="#ppt_x"/>
                                          </p:val>
                                        </p:tav>
                                      </p:tavLst>
                                    </p:anim>
                                    <p:anim calcmode="lin" valueType="num">
                                      <p:cBhvr additive="base">
                                        <p:cTn id="8" dur="500" fill="hold"/>
                                        <p:tgtEl>
                                          <p:spTgt spid="31334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3351"/>
                                        </p:tgtEl>
                                        <p:attrNameLst>
                                          <p:attrName>style.visibility</p:attrName>
                                        </p:attrNameLst>
                                      </p:cBhvr>
                                      <p:to>
                                        <p:strVal val="visible"/>
                                      </p:to>
                                    </p:set>
                                    <p:anim calcmode="lin" valueType="num">
                                      <p:cBhvr additive="base">
                                        <p:cTn id="11" dur="500" fill="hold"/>
                                        <p:tgtEl>
                                          <p:spTgt spid="313351"/>
                                        </p:tgtEl>
                                        <p:attrNameLst>
                                          <p:attrName>ppt_x</p:attrName>
                                        </p:attrNameLst>
                                      </p:cBhvr>
                                      <p:tavLst>
                                        <p:tav tm="0">
                                          <p:val>
                                            <p:strVal val="0-#ppt_w/2"/>
                                          </p:val>
                                        </p:tav>
                                        <p:tav tm="100000">
                                          <p:val>
                                            <p:strVal val="#ppt_x"/>
                                          </p:val>
                                        </p:tav>
                                      </p:tavLst>
                                    </p:anim>
                                    <p:anim calcmode="lin" valueType="num">
                                      <p:cBhvr additive="base">
                                        <p:cTn id="12" dur="500" fill="hold"/>
                                        <p:tgtEl>
                                          <p:spTgt spid="3133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3350"/>
                                        </p:tgtEl>
                                        <p:attrNameLst>
                                          <p:attrName>style.visibility</p:attrName>
                                        </p:attrNameLst>
                                      </p:cBhvr>
                                      <p:to>
                                        <p:strVal val="visible"/>
                                      </p:to>
                                    </p:set>
                                    <p:anim calcmode="lin" valueType="num">
                                      <p:cBhvr additive="base">
                                        <p:cTn id="15" dur="500" fill="hold"/>
                                        <p:tgtEl>
                                          <p:spTgt spid="313350"/>
                                        </p:tgtEl>
                                        <p:attrNameLst>
                                          <p:attrName>ppt_x</p:attrName>
                                        </p:attrNameLst>
                                      </p:cBhvr>
                                      <p:tavLst>
                                        <p:tav tm="0">
                                          <p:val>
                                            <p:strVal val="0-#ppt_w/2"/>
                                          </p:val>
                                        </p:tav>
                                        <p:tav tm="100000">
                                          <p:val>
                                            <p:strVal val="#ppt_x"/>
                                          </p:val>
                                        </p:tav>
                                      </p:tavLst>
                                    </p:anim>
                                    <p:anim calcmode="lin" valueType="num">
                                      <p:cBhvr additive="base">
                                        <p:cTn id="16" dur="500" fill="hold"/>
                                        <p:tgtEl>
                                          <p:spTgt spid="31335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13352"/>
                                        </p:tgtEl>
                                        <p:attrNameLst>
                                          <p:attrName>style.visibility</p:attrName>
                                        </p:attrNameLst>
                                      </p:cBhvr>
                                      <p:to>
                                        <p:strVal val="visible"/>
                                      </p:to>
                                    </p:set>
                                    <p:anim calcmode="lin" valueType="num">
                                      <p:cBhvr additive="base">
                                        <p:cTn id="19" dur="500" fill="hold"/>
                                        <p:tgtEl>
                                          <p:spTgt spid="313352"/>
                                        </p:tgtEl>
                                        <p:attrNameLst>
                                          <p:attrName>ppt_x</p:attrName>
                                        </p:attrNameLst>
                                      </p:cBhvr>
                                      <p:tavLst>
                                        <p:tav tm="0">
                                          <p:val>
                                            <p:strVal val="0-#ppt_w/2"/>
                                          </p:val>
                                        </p:tav>
                                        <p:tav tm="100000">
                                          <p:val>
                                            <p:strVal val="#ppt_x"/>
                                          </p:val>
                                        </p:tav>
                                      </p:tavLst>
                                    </p:anim>
                                    <p:anim calcmode="lin" valueType="num">
                                      <p:cBhvr additive="base">
                                        <p:cTn id="20" dur="500" fill="hold"/>
                                        <p:tgtEl>
                                          <p:spTgt spid="313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9" grpId="0"/>
      <p:bldP spid="313350" grpId="0" animBg="1"/>
      <p:bldP spid="313351" grpId="0" animBg="1"/>
      <p:bldP spid="3133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F2A1E312-EF19-4A52-A769-E206ED8CD44E}"/>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BDDA211-05F5-44E4-AA74-45EFF57C03BA}" type="slidenum">
              <a:rPr lang="en-US" altLang="en-US" sz="1400" smtClean="0"/>
              <a:pPr>
                <a:spcBef>
                  <a:spcPct val="0"/>
                </a:spcBef>
                <a:buClrTx/>
                <a:buSzTx/>
                <a:buFontTx/>
                <a:buNone/>
              </a:pPr>
              <a:t>2</a:t>
            </a:fld>
            <a:endParaRPr lang="en-US" altLang="en-US" sz="1400"/>
          </a:p>
        </p:txBody>
      </p:sp>
      <p:sp>
        <p:nvSpPr>
          <p:cNvPr id="9219" name="Rectangle 2">
            <a:extLst>
              <a:ext uri="{FF2B5EF4-FFF2-40B4-BE49-F238E27FC236}">
                <a16:creationId xmlns:a16="http://schemas.microsoft.com/office/drawing/2014/main" id="{AA8611C6-0353-4D26-9F91-15BE6DA08818}"/>
              </a:ext>
            </a:extLst>
          </p:cNvPr>
          <p:cNvSpPr>
            <a:spLocks noGrp="1" noChangeArrowheads="1"/>
          </p:cNvSpPr>
          <p:nvPr>
            <p:ph type="title"/>
          </p:nvPr>
        </p:nvSpPr>
        <p:spPr>
          <a:xfrm>
            <a:off x="304800" y="381000"/>
            <a:ext cx="8534400" cy="609600"/>
          </a:xfrm>
        </p:spPr>
        <p:txBody>
          <a:bodyPr/>
          <a:lstStyle/>
          <a:p>
            <a:r>
              <a:rPr lang="en-US" altLang="en-US"/>
              <a:t>Exception-Handling Overview </a:t>
            </a:r>
          </a:p>
        </p:txBody>
      </p:sp>
      <p:sp>
        <p:nvSpPr>
          <p:cNvPr id="9220" name="Text Box 11">
            <a:extLst>
              <a:ext uri="{FF2B5EF4-FFF2-40B4-BE49-F238E27FC236}">
                <a16:creationId xmlns:a16="http://schemas.microsoft.com/office/drawing/2014/main" id="{342C22E4-38FB-4BAC-892D-B24EA9A96295}"/>
              </a:ext>
            </a:extLst>
          </p:cNvPr>
          <p:cNvSpPr txBox="1">
            <a:spLocks noChangeArrowheads="1"/>
          </p:cNvSpPr>
          <p:nvPr/>
        </p:nvSpPr>
        <p:spPr bwMode="auto">
          <a:xfrm>
            <a:off x="381000" y="12954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t>Show runtime error</a:t>
            </a:r>
          </a:p>
        </p:txBody>
      </p:sp>
      <p:sp>
        <p:nvSpPr>
          <p:cNvPr id="9221" name="Text Box 12">
            <a:extLst>
              <a:ext uri="{FF2B5EF4-FFF2-40B4-BE49-F238E27FC236}">
                <a16:creationId xmlns:a16="http://schemas.microsoft.com/office/drawing/2014/main" id="{9867F6FD-E596-4EF7-AEDA-6D2E88AA2550}"/>
              </a:ext>
            </a:extLst>
          </p:cNvPr>
          <p:cNvSpPr txBox="1">
            <a:spLocks noChangeArrowheads="1"/>
          </p:cNvSpPr>
          <p:nvPr/>
        </p:nvSpPr>
        <p:spPr bwMode="auto">
          <a:xfrm>
            <a:off x="381000" y="28194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t>Fix it using an if statement</a:t>
            </a:r>
          </a:p>
        </p:txBody>
      </p:sp>
      <p:sp>
        <p:nvSpPr>
          <p:cNvPr id="9222" name="Text Box 13">
            <a:extLst>
              <a:ext uri="{FF2B5EF4-FFF2-40B4-BE49-F238E27FC236}">
                <a16:creationId xmlns:a16="http://schemas.microsoft.com/office/drawing/2014/main" id="{5A737AB8-FA60-483A-A3C6-97E957EDAFAF}"/>
              </a:ext>
            </a:extLst>
          </p:cNvPr>
          <p:cNvSpPr txBox="1">
            <a:spLocks noChangeArrowheads="1"/>
          </p:cNvSpPr>
          <p:nvPr/>
        </p:nvSpPr>
        <p:spPr bwMode="auto">
          <a:xfrm>
            <a:off x="381000" y="4419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t>With a method</a:t>
            </a:r>
          </a:p>
        </p:txBody>
      </p:sp>
      <p:sp>
        <p:nvSpPr>
          <p:cNvPr id="9223" name="AutoShape 10">
            <a:hlinkClick r:id="rId3" action="ppaction://program" highlightClick="1"/>
            <a:extLst>
              <a:ext uri="{FF2B5EF4-FFF2-40B4-BE49-F238E27FC236}">
                <a16:creationId xmlns:a16="http://schemas.microsoft.com/office/drawing/2014/main" id="{7F0FF440-E493-4C48-91EB-7A661C84FEEC}"/>
              </a:ext>
            </a:extLst>
          </p:cNvPr>
          <p:cNvSpPr>
            <a:spLocks noChangeArrowheads="1"/>
          </p:cNvSpPr>
          <p:nvPr/>
        </p:nvSpPr>
        <p:spPr bwMode="auto">
          <a:xfrm>
            <a:off x="3200400" y="20574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9224" name="Rectangle 16">
            <a:hlinkClick r:id="rId4"/>
            <a:extLst>
              <a:ext uri="{FF2B5EF4-FFF2-40B4-BE49-F238E27FC236}">
                <a16:creationId xmlns:a16="http://schemas.microsoft.com/office/drawing/2014/main" id="{7DA9FA68-6F49-4CF2-9EDD-D080C3CF3967}"/>
              </a:ext>
            </a:extLst>
          </p:cNvPr>
          <p:cNvSpPr>
            <a:spLocks noChangeArrowheads="1"/>
          </p:cNvSpPr>
          <p:nvPr/>
        </p:nvSpPr>
        <p:spPr bwMode="auto">
          <a:xfrm>
            <a:off x="798513" y="2036763"/>
            <a:ext cx="2220912"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a:t>Quotient</a:t>
            </a:r>
          </a:p>
        </p:txBody>
      </p:sp>
      <p:sp>
        <p:nvSpPr>
          <p:cNvPr id="9225" name="AutoShape 10">
            <a:hlinkClick r:id="rId5" action="ppaction://program" highlightClick="1"/>
            <a:extLst>
              <a:ext uri="{FF2B5EF4-FFF2-40B4-BE49-F238E27FC236}">
                <a16:creationId xmlns:a16="http://schemas.microsoft.com/office/drawing/2014/main" id="{2AE13399-68A6-424A-8DA0-D727ABF0C459}"/>
              </a:ext>
            </a:extLst>
          </p:cNvPr>
          <p:cNvSpPr>
            <a:spLocks noChangeArrowheads="1"/>
          </p:cNvSpPr>
          <p:nvPr/>
        </p:nvSpPr>
        <p:spPr bwMode="auto">
          <a:xfrm>
            <a:off x="3200400" y="35052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9226" name="Rectangle 18">
            <a:hlinkClick r:id="rId6"/>
            <a:extLst>
              <a:ext uri="{FF2B5EF4-FFF2-40B4-BE49-F238E27FC236}">
                <a16:creationId xmlns:a16="http://schemas.microsoft.com/office/drawing/2014/main" id="{2859316B-3787-4D09-AC29-F4B81B464410}"/>
              </a:ext>
            </a:extLst>
          </p:cNvPr>
          <p:cNvSpPr>
            <a:spLocks noChangeArrowheads="1"/>
          </p:cNvSpPr>
          <p:nvPr/>
        </p:nvSpPr>
        <p:spPr bwMode="auto">
          <a:xfrm>
            <a:off x="798513" y="3484563"/>
            <a:ext cx="2220912"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QuotientWithIf</a:t>
            </a:r>
          </a:p>
        </p:txBody>
      </p:sp>
      <p:sp>
        <p:nvSpPr>
          <p:cNvPr id="9227" name="AutoShape 10">
            <a:hlinkClick r:id="rId7" action="ppaction://program" highlightClick="1"/>
            <a:extLst>
              <a:ext uri="{FF2B5EF4-FFF2-40B4-BE49-F238E27FC236}">
                <a16:creationId xmlns:a16="http://schemas.microsoft.com/office/drawing/2014/main" id="{DE31C528-9D94-4A8D-A082-BB5F290D54D9}"/>
              </a:ext>
            </a:extLst>
          </p:cNvPr>
          <p:cNvSpPr>
            <a:spLocks noChangeArrowheads="1"/>
          </p:cNvSpPr>
          <p:nvPr/>
        </p:nvSpPr>
        <p:spPr bwMode="auto">
          <a:xfrm>
            <a:off x="3529013" y="51816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9228" name="Rectangle 20">
            <a:hlinkClick r:id="rId8"/>
            <a:extLst>
              <a:ext uri="{FF2B5EF4-FFF2-40B4-BE49-F238E27FC236}">
                <a16:creationId xmlns:a16="http://schemas.microsoft.com/office/drawing/2014/main" id="{071B04B1-AB84-4963-B0A3-2519DE31C291}"/>
              </a:ext>
            </a:extLst>
          </p:cNvPr>
          <p:cNvSpPr>
            <a:spLocks noChangeArrowheads="1"/>
          </p:cNvSpPr>
          <p:nvPr/>
        </p:nvSpPr>
        <p:spPr bwMode="auto">
          <a:xfrm>
            <a:off x="795338" y="5160963"/>
            <a:ext cx="25527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QuotientWithMethod</a:t>
            </a: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C344BB04-6246-4394-9FC3-B32433F67085}"/>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5786861-ABCC-4FD4-9911-1F233B0C9F03}" type="slidenum">
              <a:rPr lang="en-US" altLang="en-US" sz="1400" smtClean="0"/>
              <a:pPr>
                <a:spcBef>
                  <a:spcPct val="0"/>
                </a:spcBef>
                <a:buClrTx/>
                <a:buSzTx/>
                <a:buFontTx/>
                <a:buNone/>
              </a:pPr>
              <a:t>20</a:t>
            </a:fld>
            <a:endParaRPr lang="en-US" altLang="en-US" sz="1400"/>
          </a:p>
        </p:txBody>
      </p:sp>
      <p:sp>
        <p:nvSpPr>
          <p:cNvPr id="22531" name="Rectangle 2">
            <a:extLst>
              <a:ext uri="{FF2B5EF4-FFF2-40B4-BE49-F238E27FC236}">
                <a16:creationId xmlns:a16="http://schemas.microsoft.com/office/drawing/2014/main" id="{062127B6-D459-4D94-BD5B-FC55262FF5CC}"/>
              </a:ext>
            </a:extLst>
          </p:cNvPr>
          <p:cNvSpPr>
            <a:spLocks noGrp="1" noChangeArrowheads="1"/>
          </p:cNvSpPr>
          <p:nvPr>
            <p:ph type="title"/>
          </p:nvPr>
        </p:nvSpPr>
        <p:spPr>
          <a:xfrm>
            <a:off x="685800" y="0"/>
            <a:ext cx="7772400" cy="1428750"/>
          </a:xfrm>
        </p:spPr>
        <p:txBody>
          <a:bodyPr/>
          <a:lstStyle/>
          <a:p>
            <a:r>
              <a:rPr lang="en-US" altLang="en-US"/>
              <a:t>Declaring, Throwing, and Catching Exceptions</a:t>
            </a:r>
            <a:endParaRPr lang="en-US" altLang="en-US" b="1"/>
          </a:p>
        </p:txBody>
      </p:sp>
      <p:sp>
        <p:nvSpPr>
          <p:cNvPr id="22532" name="Rectangle 3">
            <a:extLst>
              <a:ext uri="{FF2B5EF4-FFF2-40B4-BE49-F238E27FC236}">
                <a16:creationId xmlns:a16="http://schemas.microsoft.com/office/drawing/2014/main" id="{387AAA51-95A8-44FA-A2A9-6E7809F5D4A2}"/>
              </a:ext>
            </a:extLst>
          </p:cNvPr>
          <p:cNvSpPr>
            <a:spLocks noChangeArrowheads="1"/>
          </p:cNvSpPr>
          <p:nvPr/>
        </p:nvSpPr>
        <p:spPr bwMode="auto">
          <a:xfrm>
            <a:off x="200025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2533" name="Object 4">
            <a:extLst>
              <a:ext uri="{FF2B5EF4-FFF2-40B4-BE49-F238E27FC236}">
                <a16:creationId xmlns:a16="http://schemas.microsoft.com/office/drawing/2014/main" id="{61611547-83E8-4582-9CF4-99C5846A53ED}"/>
              </a:ext>
            </a:extLst>
          </p:cNvPr>
          <p:cNvGraphicFramePr>
            <a:graphicFrameLocks noChangeAspect="1"/>
          </p:cNvGraphicFramePr>
          <p:nvPr/>
        </p:nvGraphicFramePr>
        <p:xfrm>
          <a:off x="-158750" y="2514600"/>
          <a:ext cx="9302750" cy="2220913"/>
        </p:xfrm>
        <a:graphic>
          <a:graphicData uri="http://schemas.openxmlformats.org/presentationml/2006/ole">
            <mc:AlternateContent xmlns:mc="http://schemas.openxmlformats.org/markup-compatibility/2006">
              <mc:Choice xmlns:v="urn:schemas-microsoft-com:vml" Requires="v">
                <p:oleObj spid="_x0000_s22550" name="Picture" r:id="rId3" imgW="5108448" imgH="1219200" progId="Word.Picture.8">
                  <p:embed/>
                </p:oleObj>
              </mc:Choice>
              <mc:Fallback>
                <p:oleObj name="Picture" r:id="rId3" imgW="5108448" imgH="12192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 y="2514600"/>
                        <a:ext cx="930275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2F431D18-5FE3-415E-8A86-305274B49570}"/>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2A03771-0A44-44DC-B4D1-76E9C5B266FB}" type="slidenum">
              <a:rPr lang="en-US" altLang="en-US" sz="1400" smtClean="0"/>
              <a:pPr>
                <a:spcBef>
                  <a:spcPct val="0"/>
                </a:spcBef>
                <a:buClrTx/>
                <a:buSzTx/>
                <a:buFontTx/>
                <a:buNone/>
              </a:pPr>
              <a:t>21</a:t>
            </a:fld>
            <a:endParaRPr lang="en-US" altLang="en-US" sz="1400"/>
          </a:p>
        </p:txBody>
      </p:sp>
      <p:sp>
        <p:nvSpPr>
          <p:cNvPr id="23555" name="Rectangle 2">
            <a:extLst>
              <a:ext uri="{FF2B5EF4-FFF2-40B4-BE49-F238E27FC236}">
                <a16:creationId xmlns:a16="http://schemas.microsoft.com/office/drawing/2014/main" id="{3DCA8739-CF3B-4E6F-A3E7-CADCD522C5FD}"/>
              </a:ext>
            </a:extLst>
          </p:cNvPr>
          <p:cNvSpPr>
            <a:spLocks noGrp="1" noChangeArrowheads="1"/>
          </p:cNvSpPr>
          <p:nvPr>
            <p:ph type="title"/>
          </p:nvPr>
        </p:nvSpPr>
        <p:spPr>
          <a:xfrm>
            <a:off x="685800" y="0"/>
            <a:ext cx="7772400" cy="1428750"/>
          </a:xfrm>
        </p:spPr>
        <p:txBody>
          <a:bodyPr/>
          <a:lstStyle/>
          <a:p>
            <a:r>
              <a:rPr lang="en-US" altLang="en-US"/>
              <a:t>Declaring Exceptions</a:t>
            </a:r>
            <a:endParaRPr lang="en-US" altLang="en-US" b="1"/>
          </a:p>
        </p:txBody>
      </p:sp>
      <p:sp>
        <p:nvSpPr>
          <p:cNvPr id="23556" name="Rectangle 3">
            <a:extLst>
              <a:ext uri="{FF2B5EF4-FFF2-40B4-BE49-F238E27FC236}">
                <a16:creationId xmlns:a16="http://schemas.microsoft.com/office/drawing/2014/main" id="{FA1DA46F-AE54-4120-A579-C280CC775BA7}"/>
              </a:ext>
            </a:extLst>
          </p:cNvPr>
          <p:cNvSpPr>
            <a:spLocks noGrp="1" noChangeArrowheads="1"/>
          </p:cNvSpPr>
          <p:nvPr>
            <p:ph type="body" idx="1"/>
          </p:nvPr>
        </p:nvSpPr>
        <p:spPr>
          <a:xfrm>
            <a:off x="685800" y="1371600"/>
            <a:ext cx="8077200" cy="4343400"/>
          </a:xfrm>
        </p:spPr>
        <p:txBody>
          <a:bodyPr/>
          <a:lstStyle/>
          <a:p>
            <a:pPr marL="0" indent="0">
              <a:spcBef>
                <a:spcPct val="0"/>
              </a:spcBef>
              <a:buFont typeface="Monotype Sorts"/>
              <a:buNone/>
            </a:pPr>
            <a:r>
              <a:rPr lang="en-US" altLang="en-US" dirty="0">
                <a:cs typeface="Times New Roman" panose="02020603050405020304" pitchFamily="18" charset="0"/>
              </a:rPr>
              <a:t>Every method must state the types of checked exceptions it might throw. This is known as </a:t>
            </a:r>
            <a:r>
              <a:rPr lang="en-US" altLang="en-US" i="1" dirty="0">
                <a:cs typeface="Times New Roman" panose="02020603050405020304" pitchFamily="18" charset="0"/>
              </a:rPr>
              <a:t>declaring exceptions</a:t>
            </a:r>
            <a:r>
              <a:rPr lang="en-US" altLang="en-US" dirty="0">
                <a:cs typeface="Times New Roman" panose="02020603050405020304" pitchFamily="18" charset="0"/>
              </a:rPr>
              <a:t>. </a:t>
            </a:r>
          </a:p>
          <a:p>
            <a:pPr marL="0" indent="0">
              <a:spcBef>
                <a:spcPct val="0"/>
              </a:spcBef>
              <a:buFont typeface="Monotype Sorts"/>
              <a:buNone/>
            </a:pPr>
            <a:endParaRPr lang="en-US" altLang="en-US" dirty="0">
              <a:cs typeface="Times New Roman" panose="02020603050405020304" pitchFamily="18" charset="0"/>
            </a:endParaRPr>
          </a:p>
          <a:p>
            <a:pPr marL="0" indent="0">
              <a:spcBef>
                <a:spcPct val="0"/>
              </a:spcBef>
              <a:buFont typeface="Monotype Sorts"/>
              <a:buNone/>
            </a:pPr>
            <a:r>
              <a:rPr lang="en-US" altLang="en-US" sz="3000" dirty="0"/>
              <a:t>public void </a:t>
            </a:r>
            <a:r>
              <a:rPr lang="en-US" altLang="en-US" sz="3000" dirty="0" err="1"/>
              <a:t>myMethod</a:t>
            </a:r>
            <a:r>
              <a:rPr lang="en-US" altLang="en-US" sz="3000" dirty="0"/>
              <a:t>()</a:t>
            </a:r>
          </a:p>
          <a:p>
            <a:pPr marL="0" indent="0">
              <a:spcBef>
                <a:spcPct val="0"/>
              </a:spcBef>
              <a:buFont typeface="Monotype Sorts"/>
              <a:buNone/>
            </a:pPr>
            <a:r>
              <a:rPr lang="en-US" altLang="en-US" sz="3000" dirty="0"/>
              <a:t>   </a:t>
            </a:r>
            <a:r>
              <a:rPr lang="en-US" altLang="en-US" sz="3000" dirty="0">
                <a:solidFill>
                  <a:srgbClr val="FF0000"/>
                </a:solidFill>
              </a:rPr>
              <a:t>throws</a:t>
            </a:r>
            <a:r>
              <a:rPr lang="en-US" altLang="en-US" sz="3000" dirty="0"/>
              <a:t> </a:t>
            </a:r>
            <a:r>
              <a:rPr lang="en-US" altLang="en-US" sz="3000" dirty="0" err="1"/>
              <a:t>IOException</a:t>
            </a:r>
            <a:endParaRPr lang="en-US" altLang="en-US" sz="3000" dirty="0"/>
          </a:p>
          <a:p>
            <a:pPr marL="0" indent="0">
              <a:spcBef>
                <a:spcPct val="100000"/>
              </a:spcBef>
              <a:buFont typeface="Monotype Sorts"/>
              <a:buNone/>
            </a:pPr>
            <a:r>
              <a:rPr lang="en-US" altLang="en-US" sz="3000" dirty="0"/>
              <a:t>public void </a:t>
            </a:r>
            <a:r>
              <a:rPr lang="en-US" altLang="en-US" sz="3000" dirty="0" err="1"/>
              <a:t>myMethod</a:t>
            </a:r>
            <a:r>
              <a:rPr lang="en-US" altLang="en-US" sz="3000" dirty="0"/>
              <a:t>()</a:t>
            </a:r>
          </a:p>
          <a:p>
            <a:pPr marL="0" indent="0">
              <a:spcBef>
                <a:spcPct val="0"/>
              </a:spcBef>
              <a:buFont typeface="Monotype Sorts"/>
              <a:buNone/>
            </a:pPr>
            <a:r>
              <a:rPr lang="en-US" altLang="en-US" sz="3000" dirty="0"/>
              <a:t>   </a:t>
            </a:r>
            <a:r>
              <a:rPr lang="en-US" altLang="en-US" sz="3000" b="1" dirty="0">
                <a:solidFill>
                  <a:srgbClr val="FF0000"/>
                </a:solidFill>
              </a:rPr>
              <a:t>throws</a:t>
            </a:r>
            <a:r>
              <a:rPr lang="en-US" altLang="en-US" sz="3000" dirty="0"/>
              <a:t> </a:t>
            </a:r>
            <a:r>
              <a:rPr lang="en-US" altLang="en-US" sz="3000" dirty="0" err="1"/>
              <a:t>IOException</a:t>
            </a:r>
            <a:r>
              <a:rPr lang="en-US" altLang="en-US" sz="3000" dirty="0"/>
              <a:t>, </a:t>
            </a:r>
            <a:r>
              <a:rPr lang="en-US" altLang="en-US" sz="3000" dirty="0" err="1"/>
              <a:t>OtherException</a:t>
            </a:r>
            <a:endParaRPr lang="en-US" altLang="en-US"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AB4F6EC3-C236-434A-B049-71142017AD9D}" type="slidenum">
              <a:rPr lang="en-US"/>
              <a:pPr/>
              <a:t>22</a:t>
            </a:fld>
            <a:endParaRPr lang="en-US"/>
          </a:p>
        </p:txBody>
      </p:sp>
      <p:sp>
        <p:nvSpPr>
          <p:cNvPr id="151554" name="Rectangle 2"/>
          <p:cNvSpPr>
            <a:spLocks noGrp="1" noChangeArrowheads="1"/>
          </p:cNvSpPr>
          <p:nvPr>
            <p:ph type="title"/>
          </p:nvPr>
        </p:nvSpPr>
        <p:spPr>
          <a:xfrm>
            <a:off x="285720" y="214290"/>
            <a:ext cx="6286544" cy="785818"/>
          </a:xfrm>
          <a:noFill/>
          <a:ln/>
        </p:spPr>
        <p:txBody>
          <a:bodyPr/>
          <a:lstStyle/>
          <a:p>
            <a:r>
              <a:rPr lang="en-US" sz="5400" dirty="0">
                <a:solidFill>
                  <a:srgbClr val="C00000"/>
                </a:solidFill>
              </a:rPr>
              <a:t>Throwing</a:t>
            </a:r>
            <a:r>
              <a:rPr lang="en-US" sz="5400" dirty="0"/>
              <a:t> Exceptions</a:t>
            </a:r>
            <a:endParaRPr lang="en-US" sz="5400" b="1" dirty="0"/>
          </a:p>
        </p:txBody>
      </p:sp>
      <p:sp>
        <p:nvSpPr>
          <p:cNvPr id="151555" name="Rectangle 3"/>
          <p:cNvSpPr>
            <a:spLocks noGrp="1" noChangeArrowheads="1"/>
          </p:cNvSpPr>
          <p:nvPr>
            <p:ph type="body" idx="1"/>
          </p:nvPr>
        </p:nvSpPr>
        <p:spPr>
          <a:xfrm>
            <a:off x="357158" y="1285860"/>
            <a:ext cx="8482042" cy="1999124"/>
          </a:xfrm>
          <a:noFill/>
          <a:ln/>
        </p:spPr>
        <p:txBody>
          <a:bodyPr/>
          <a:lstStyle/>
          <a:p>
            <a:pPr marL="0" indent="0">
              <a:lnSpc>
                <a:spcPct val="90000"/>
              </a:lnSpc>
            </a:pPr>
            <a:r>
              <a:rPr lang="en-US" dirty="0">
                <a:cs typeface="Times New Roman" pitchFamily="18" charset="0"/>
              </a:rPr>
              <a:t> When the program detects an error, the program can create an </a:t>
            </a:r>
            <a:r>
              <a:rPr lang="en-US" b="1" dirty="0">
                <a:cs typeface="Times New Roman" pitchFamily="18" charset="0"/>
              </a:rPr>
              <a:t>instance</a:t>
            </a:r>
            <a:r>
              <a:rPr lang="en-US" dirty="0">
                <a:cs typeface="Times New Roman" pitchFamily="18" charset="0"/>
              </a:rPr>
              <a:t> of an appropriate exception type and throw it. </a:t>
            </a:r>
          </a:p>
          <a:p>
            <a:pPr marL="0" indent="0">
              <a:lnSpc>
                <a:spcPct val="90000"/>
              </a:lnSpc>
            </a:pPr>
            <a:r>
              <a:rPr lang="en-US" dirty="0">
                <a:cs typeface="Times New Roman" pitchFamily="18" charset="0"/>
              </a:rPr>
              <a:t> This is known as </a:t>
            </a:r>
            <a:r>
              <a:rPr lang="en-US" sz="3600" b="1" dirty="0">
                <a:solidFill>
                  <a:srgbClr val="C00000"/>
                </a:solidFill>
                <a:cs typeface="Times New Roman" pitchFamily="18" charset="0"/>
              </a:rPr>
              <a:t>throwing an exception</a:t>
            </a:r>
            <a:r>
              <a:rPr lang="en-US" dirty="0">
                <a:cs typeface="Times New Roman" pitchFamily="18" charset="0"/>
              </a:rPr>
              <a:t>. </a:t>
            </a:r>
          </a:p>
        </p:txBody>
      </p:sp>
      <p:sp>
        <p:nvSpPr>
          <p:cNvPr id="2" name="Rectangle 1"/>
          <p:cNvSpPr/>
          <p:nvPr/>
        </p:nvSpPr>
        <p:spPr>
          <a:xfrm>
            <a:off x="755576" y="3789040"/>
            <a:ext cx="7776864" cy="2142125"/>
          </a:xfrm>
          <a:prstGeom prst="rect">
            <a:avLst/>
          </a:prstGeom>
          <a:solidFill>
            <a:schemeClr val="accent1">
              <a:lumMod val="20000"/>
              <a:lumOff val="80000"/>
            </a:schemeClr>
          </a:solidFill>
        </p:spPr>
        <p:txBody>
          <a:bodyPr wrap="square">
            <a:spAutoFit/>
          </a:bodyPr>
          <a:lstStyle/>
          <a:p>
            <a:pPr marL="0" indent="0">
              <a:lnSpc>
                <a:spcPct val="90000"/>
              </a:lnSpc>
              <a:spcBef>
                <a:spcPct val="100000"/>
              </a:spcBef>
              <a:buFont typeface="Monotype Sorts" pitchFamily="2" charset="2"/>
              <a:buNone/>
            </a:pPr>
            <a:r>
              <a:rPr lang="en-US" sz="3600" b="1" dirty="0">
                <a:solidFill>
                  <a:srgbClr val="C00000"/>
                </a:solidFill>
                <a:latin typeface="+mn-lt"/>
              </a:rPr>
              <a:t>throw</a:t>
            </a:r>
            <a:r>
              <a:rPr lang="en-US" sz="3600" dirty="0">
                <a:latin typeface="+mn-lt"/>
              </a:rPr>
              <a:t> new </a:t>
            </a:r>
            <a:r>
              <a:rPr lang="en-US" sz="3600" dirty="0" err="1">
                <a:latin typeface="+mn-lt"/>
              </a:rPr>
              <a:t>TheException</a:t>
            </a:r>
            <a:r>
              <a:rPr lang="en-US" sz="3600" dirty="0">
                <a:latin typeface="+mn-lt"/>
              </a:rPr>
              <a:t>();</a:t>
            </a:r>
          </a:p>
          <a:p>
            <a:pPr marL="0" indent="0">
              <a:lnSpc>
                <a:spcPct val="90000"/>
              </a:lnSpc>
              <a:spcBef>
                <a:spcPct val="100000"/>
              </a:spcBef>
              <a:buFont typeface="Monotype Sorts" pitchFamily="2" charset="2"/>
              <a:buNone/>
            </a:pPr>
            <a:r>
              <a:rPr lang="en-US" sz="3600" dirty="0" err="1">
                <a:latin typeface="+mn-lt"/>
              </a:rPr>
              <a:t>TheException</a:t>
            </a:r>
            <a:r>
              <a:rPr lang="en-US" sz="3600" dirty="0">
                <a:latin typeface="+mn-lt"/>
              </a:rPr>
              <a:t>   ex = new </a:t>
            </a:r>
            <a:r>
              <a:rPr lang="en-US" sz="3600" dirty="0" err="1">
                <a:latin typeface="+mn-lt"/>
              </a:rPr>
              <a:t>TheException</a:t>
            </a:r>
            <a:r>
              <a:rPr lang="en-US" sz="3600" dirty="0">
                <a:latin typeface="+mn-lt"/>
              </a:rPr>
              <a:t>();</a:t>
            </a:r>
            <a:br>
              <a:rPr lang="en-US" sz="3600" dirty="0">
                <a:latin typeface="+mn-lt"/>
              </a:rPr>
            </a:br>
            <a:r>
              <a:rPr lang="en-US" sz="3600" b="1" dirty="0">
                <a:solidFill>
                  <a:srgbClr val="C00000"/>
                </a:solidFill>
                <a:latin typeface="+mn-lt"/>
              </a:rPr>
              <a:t>throw</a:t>
            </a:r>
            <a:r>
              <a:rPr lang="en-US" sz="3600" dirty="0">
                <a:solidFill>
                  <a:srgbClr val="C00000"/>
                </a:solidFill>
                <a:latin typeface="+mn-lt"/>
              </a:rPr>
              <a:t> </a:t>
            </a:r>
            <a:r>
              <a:rPr lang="en-US" sz="3600" dirty="0">
                <a:latin typeface="+mn-lt"/>
              </a:rPr>
              <a:t>ex;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97F968E6-3695-423E-BD9B-64DD0DE6F93C}"/>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85059A9-9933-460E-B1E5-8118B0FDCA70}" type="slidenum">
              <a:rPr lang="en-US" altLang="en-US" sz="1400" smtClean="0"/>
              <a:pPr>
                <a:spcBef>
                  <a:spcPct val="0"/>
                </a:spcBef>
                <a:buClrTx/>
                <a:buSzTx/>
                <a:buFontTx/>
                <a:buNone/>
              </a:pPr>
              <a:t>23</a:t>
            </a:fld>
            <a:endParaRPr lang="en-US" altLang="en-US" sz="1400"/>
          </a:p>
        </p:txBody>
      </p:sp>
      <p:sp>
        <p:nvSpPr>
          <p:cNvPr id="25603" name="Rectangle 2">
            <a:extLst>
              <a:ext uri="{FF2B5EF4-FFF2-40B4-BE49-F238E27FC236}">
                <a16:creationId xmlns:a16="http://schemas.microsoft.com/office/drawing/2014/main" id="{4C5707B7-1F97-4C24-B493-7F2F402398D5}"/>
              </a:ext>
            </a:extLst>
          </p:cNvPr>
          <p:cNvSpPr>
            <a:spLocks noGrp="1" noChangeArrowheads="1"/>
          </p:cNvSpPr>
          <p:nvPr>
            <p:ph type="title"/>
          </p:nvPr>
        </p:nvSpPr>
        <p:spPr>
          <a:xfrm>
            <a:off x="685800" y="0"/>
            <a:ext cx="7772400" cy="1447800"/>
          </a:xfrm>
        </p:spPr>
        <p:txBody>
          <a:bodyPr/>
          <a:lstStyle/>
          <a:p>
            <a:r>
              <a:rPr lang="en-US" altLang="en-US"/>
              <a:t>Throwing Exceptions Example</a:t>
            </a:r>
          </a:p>
        </p:txBody>
      </p:sp>
      <p:sp>
        <p:nvSpPr>
          <p:cNvPr id="152579" name="Rectangle 3">
            <a:extLst>
              <a:ext uri="{FF2B5EF4-FFF2-40B4-BE49-F238E27FC236}">
                <a16:creationId xmlns:a16="http://schemas.microsoft.com/office/drawing/2014/main" id="{38B66031-0920-4D69-A620-87CB7EF70DD2}"/>
              </a:ext>
            </a:extLst>
          </p:cNvPr>
          <p:cNvSpPr>
            <a:spLocks noGrp="1" noChangeArrowheads="1"/>
          </p:cNvSpPr>
          <p:nvPr>
            <p:ph type="body" idx="1"/>
          </p:nvPr>
        </p:nvSpPr>
        <p:spPr>
          <a:xfrm>
            <a:off x="228600" y="1447800"/>
            <a:ext cx="8686800" cy="4495800"/>
          </a:xfrm>
        </p:spPr>
        <p:txBody>
          <a:bodyPr/>
          <a:lstStyle/>
          <a:p>
            <a:pPr>
              <a:spcBef>
                <a:spcPct val="0"/>
              </a:spcBef>
              <a:buFont typeface="Monotype Sorts" pitchFamily="2" charset="2"/>
              <a:buNone/>
              <a:defRPr/>
            </a:pPr>
            <a:r>
              <a:rPr lang="en-US" b="1" dirty="0">
                <a:solidFill>
                  <a:schemeClr val="bg2"/>
                </a:solidFill>
                <a:latin typeface="Courier" charset="0"/>
                <a:cs typeface="Times New Roman" panose="02020603050405020304" pitchFamily="18" charset="0"/>
              </a:rPr>
              <a:t>   </a:t>
            </a:r>
            <a:r>
              <a:rPr lang="en-US" sz="2000" b="1" dirty="0">
                <a:solidFill>
                  <a:schemeClr val="bg2"/>
                </a:solidFill>
                <a:latin typeface="Courier New" panose="02070309020205020404" pitchFamily="49" charset="0"/>
                <a:cs typeface="Times New Roman" panose="02020603050405020304" pitchFamily="18" charset="0"/>
              </a:rPr>
              <a:t>/** Set a new radius */</a:t>
            </a:r>
          </a:p>
          <a:p>
            <a:pPr>
              <a:spcBef>
                <a:spcPct val="0"/>
              </a:spcBef>
              <a:buFont typeface="Monotype Sorts" pitchFamily="2" charset="2"/>
              <a:buNone/>
              <a:defRPr/>
            </a:pPr>
            <a:r>
              <a:rPr lang="en-US" sz="2000" b="1" dirty="0">
                <a:solidFill>
                  <a:schemeClr val="bg2"/>
                </a:solidFill>
                <a:latin typeface="Courier New" panose="02070309020205020404" pitchFamily="49" charset="0"/>
                <a:cs typeface="Times New Roman" panose="02020603050405020304" pitchFamily="18" charset="0"/>
              </a:rPr>
              <a:t>  public void </a:t>
            </a:r>
            <a:r>
              <a:rPr lang="en-US" sz="2000" b="1" dirty="0" err="1">
                <a:solidFill>
                  <a:schemeClr val="bg2"/>
                </a:solidFill>
                <a:latin typeface="Courier New" panose="02070309020205020404" pitchFamily="49" charset="0"/>
                <a:cs typeface="Times New Roman" panose="02020603050405020304" pitchFamily="18" charset="0"/>
              </a:rPr>
              <a:t>setRadius</a:t>
            </a:r>
            <a:r>
              <a:rPr lang="en-US" sz="2000" b="1" dirty="0">
                <a:solidFill>
                  <a:schemeClr val="bg2"/>
                </a:solidFill>
                <a:latin typeface="Courier New" panose="02070309020205020404" pitchFamily="49" charset="0"/>
                <a:cs typeface="Times New Roman" panose="02020603050405020304" pitchFamily="18" charset="0"/>
              </a:rPr>
              <a:t>(double </a:t>
            </a:r>
            <a:r>
              <a:rPr lang="en-US" sz="2000" b="1" dirty="0" err="1">
                <a:solidFill>
                  <a:schemeClr val="bg2"/>
                </a:solidFill>
                <a:latin typeface="Courier New" panose="02070309020205020404" pitchFamily="49" charset="0"/>
                <a:cs typeface="Times New Roman" panose="02020603050405020304" pitchFamily="18" charset="0"/>
              </a:rPr>
              <a:t>newRadius</a:t>
            </a:r>
            <a:r>
              <a:rPr lang="en-US" sz="2000" b="1" dirty="0">
                <a:solidFill>
                  <a:schemeClr val="bg2"/>
                </a:solidFill>
                <a:latin typeface="Courier New" panose="02070309020205020404" pitchFamily="49" charset="0"/>
                <a:cs typeface="Times New Roman" panose="02020603050405020304" pitchFamily="18" charset="0"/>
              </a:rPr>
              <a:t>) </a:t>
            </a:r>
          </a:p>
          <a:p>
            <a:pPr>
              <a:spcBef>
                <a:spcPct val="0"/>
              </a:spcBef>
              <a:buFont typeface="Monotype Sorts" pitchFamily="2" charset="2"/>
              <a:buNone/>
              <a:defRPr/>
            </a:pPr>
            <a:r>
              <a:rPr lang="en-US" sz="2000" b="1" dirty="0">
                <a:solidFill>
                  <a:schemeClr val="bg2"/>
                </a:solidFill>
                <a:latin typeface="Courier New" panose="02070309020205020404" pitchFamily="49" charset="0"/>
                <a:cs typeface="Times New Roman" panose="02020603050405020304" pitchFamily="18" charset="0"/>
              </a:rPr>
              <a:t>      </a:t>
            </a:r>
            <a:r>
              <a:rPr lang="en-US" sz="2000" b="1" dirty="0">
                <a:solidFill>
                  <a:srgbClr val="FF3300"/>
                </a:solidFill>
                <a:effectLst>
                  <a:outerShdw blurRad="38100" dist="38100" dir="2700000" algn="tl">
                    <a:srgbClr val="C0C0C0"/>
                  </a:outerShdw>
                </a:effectLst>
                <a:latin typeface="Courier New" panose="02070309020205020404" pitchFamily="49" charset="0"/>
                <a:cs typeface="Times New Roman" panose="02020603050405020304" pitchFamily="18" charset="0"/>
              </a:rPr>
              <a:t>throws </a:t>
            </a:r>
            <a:r>
              <a:rPr lang="en-US" sz="2000" b="1" dirty="0" err="1">
                <a:solidFill>
                  <a:srgbClr val="FF3300"/>
                </a:solidFill>
                <a:effectLst>
                  <a:outerShdw blurRad="38100" dist="38100" dir="2700000" algn="tl">
                    <a:srgbClr val="C0C0C0"/>
                  </a:outerShdw>
                </a:effectLst>
                <a:latin typeface="Courier New" panose="02070309020205020404" pitchFamily="49" charset="0"/>
                <a:cs typeface="Times New Roman" panose="02020603050405020304" pitchFamily="18" charset="0"/>
              </a:rPr>
              <a:t>IllegalArgumentException</a:t>
            </a:r>
            <a:r>
              <a:rPr lang="en-US" sz="2000" b="1" dirty="0">
                <a:solidFill>
                  <a:schemeClr val="bg2"/>
                </a:solidFill>
                <a:latin typeface="Courier New" panose="02070309020205020404" pitchFamily="49" charset="0"/>
                <a:cs typeface="Times New Roman" panose="02020603050405020304" pitchFamily="18" charset="0"/>
              </a:rPr>
              <a:t> {</a:t>
            </a:r>
          </a:p>
          <a:p>
            <a:pPr>
              <a:spcBef>
                <a:spcPct val="0"/>
              </a:spcBef>
              <a:buFont typeface="Monotype Sorts" pitchFamily="2" charset="2"/>
              <a:buNone/>
              <a:defRPr/>
            </a:pPr>
            <a:r>
              <a:rPr lang="en-US" sz="2000" b="1" dirty="0">
                <a:solidFill>
                  <a:schemeClr val="bg2"/>
                </a:solidFill>
                <a:latin typeface="Courier New" panose="02070309020205020404" pitchFamily="49" charset="0"/>
                <a:cs typeface="Times New Roman" panose="02020603050405020304" pitchFamily="18" charset="0"/>
              </a:rPr>
              <a:t>    if (</a:t>
            </a:r>
            <a:r>
              <a:rPr lang="en-US" sz="2000" b="1" dirty="0" err="1">
                <a:solidFill>
                  <a:schemeClr val="bg2"/>
                </a:solidFill>
                <a:latin typeface="Courier New" panose="02070309020205020404" pitchFamily="49" charset="0"/>
                <a:cs typeface="Times New Roman" panose="02020603050405020304" pitchFamily="18" charset="0"/>
              </a:rPr>
              <a:t>newRadius</a:t>
            </a:r>
            <a:r>
              <a:rPr lang="en-US" sz="2000" b="1" dirty="0">
                <a:solidFill>
                  <a:schemeClr val="bg2"/>
                </a:solidFill>
                <a:latin typeface="Courier New" panose="02070309020205020404" pitchFamily="49" charset="0"/>
                <a:cs typeface="Times New Roman" panose="02020603050405020304" pitchFamily="18" charset="0"/>
              </a:rPr>
              <a:t> &gt;= 0)</a:t>
            </a:r>
          </a:p>
          <a:p>
            <a:pPr>
              <a:spcBef>
                <a:spcPct val="0"/>
              </a:spcBef>
              <a:buFont typeface="Monotype Sorts" pitchFamily="2" charset="2"/>
              <a:buNone/>
              <a:defRPr/>
            </a:pPr>
            <a:r>
              <a:rPr lang="en-US" sz="2000" b="1" dirty="0">
                <a:solidFill>
                  <a:schemeClr val="bg2"/>
                </a:solidFill>
                <a:latin typeface="Courier New" panose="02070309020205020404" pitchFamily="49" charset="0"/>
                <a:cs typeface="Times New Roman" panose="02020603050405020304" pitchFamily="18" charset="0"/>
              </a:rPr>
              <a:t>      radius =  </a:t>
            </a:r>
            <a:r>
              <a:rPr lang="en-US" sz="2000" b="1" dirty="0" err="1">
                <a:solidFill>
                  <a:schemeClr val="bg2"/>
                </a:solidFill>
                <a:latin typeface="Courier New" panose="02070309020205020404" pitchFamily="49" charset="0"/>
                <a:cs typeface="Times New Roman" panose="02020603050405020304" pitchFamily="18" charset="0"/>
              </a:rPr>
              <a:t>newRadius</a:t>
            </a:r>
            <a:r>
              <a:rPr lang="en-US" sz="2000" b="1" dirty="0">
                <a:solidFill>
                  <a:schemeClr val="bg2"/>
                </a:solidFill>
                <a:latin typeface="Courier New" panose="02070309020205020404" pitchFamily="49" charset="0"/>
                <a:cs typeface="Times New Roman" panose="02020603050405020304" pitchFamily="18" charset="0"/>
              </a:rPr>
              <a:t>;</a:t>
            </a:r>
          </a:p>
          <a:p>
            <a:pPr>
              <a:spcBef>
                <a:spcPct val="0"/>
              </a:spcBef>
              <a:buFont typeface="Monotype Sorts" pitchFamily="2" charset="2"/>
              <a:buNone/>
              <a:defRPr/>
            </a:pPr>
            <a:r>
              <a:rPr lang="en-US" sz="2000" b="1" dirty="0">
                <a:solidFill>
                  <a:schemeClr val="bg2"/>
                </a:solidFill>
                <a:latin typeface="Courier New" panose="02070309020205020404" pitchFamily="49" charset="0"/>
                <a:cs typeface="Times New Roman" panose="02020603050405020304" pitchFamily="18" charset="0"/>
              </a:rPr>
              <a:t>    else</a:t>
            </a:r>
          </a:p>
          <a:p>
            <a:pPr>
              <a:spcBef>
                <a:spcPct val="0"/>
              </a:spcBef>
              <a:buFont typeface="Monotype Sorts" pitchFamily="2" charset="2"/>
              <a:buNone/>
              <a:defRPr/>
            </a:pPr>
            <a:r>
              <a:rPr lang="en-US" sz="2000" b="1" dirty="0">
                <a:solidFill>
                  <a:schemeClr val="bg2"/>
                </a:solidFill>
                <a:latin typeface="Courier New" panose="02070309020205020404" pitchFamily="49" charset="0"/>
                <a:cs typeface="Times New Roman" panose="02020603050405020304" pitchFamily="18" charset="0"/>
              </a:rPr>
              <a:t>      </a:t>
            </a:r>
            <a:r>
              <a:rPr lang="en-US" sz="2000" b="1" dirty="0">
                <a:solidFill>
                  <a:srgbClr val="FF3300"/>
                </a:solidFill>
                <a:latin typeface="Courier New" panose="02070309020205020404" pitchFamily="49" charset="0"/>
                <a:cs typeface="Times New Roman" panose="02020603050405020304" pitchFamily="18" charset="0"/>
              </a:rPr>
              <a:t>throw new </a:t>
            </a:r>
            <a:r>
              <a:rPr lang="en-US" sz="2000" b="1" dirty="0" err="1">
                <a:solidFill>
                  <a:srgbClr val="FF3300"/>
                </a:solidFill>
                <a:latin typeface="Courier New" panose="02070309020205020404" pitchFamily="49" charset="0"/>
                <a:cs typeface="Times New Roman" panose="02020603050405020304" pitchFamily="18" charset="0"/>
              </a:rPr>
              <a:t>IllegalArgumentException</a:t>
            </a:r>
            <a:r>
              <a:rPr lang="en-US" sz="2000" b="1" dirty="0">
                <a:solidFill>
                  <a:srgbClr val="FF3300"/>
                </a:solidFill>
                <a:latin typeface="Courier New" panose="02070309020205020404" pitchFamily="49" charset="0"/>
                <a:cs typeface="Times New Roman" panose="02020603050405020304" pitchFamily="18" charset="0"/>
              </a:rPr>
              <a:t>(</a:t>
            </a:r>
          </a:p>
          <a:p>
            <a:pPr>
              <a:spcBef>
                <a:spcPct val="0"/>
              </a:spcBef>
              <a:buFont typeface="Monotype Sorts" pitchFamily="2" charset="2"/>
              <a:buNone/>
              <a:defRPr/>
            </a:pPr>
            <a:r>
              <a:rPr lang="en-US" sz="2000" b="1" dirty="0">
                <a:solidFill>
                  <a:srgbClr val="FF3300"/>
                </a:solidFill>
                <a:latin typeface="Courier New" panose="02070309020205020404" pitchFamily="49" charset="0"/>
                <a:cs typeface="Times New Roman" panose="02020603050405020304" pitchFamily="18" charset="0"/>
              </a:rPr>
              <a:t>        "Radius cannot be negative");</a:t>
            </a:r>
          </a:p>
          <a:p>
            <a:pPr>
              <a:spcBef>
                <a:spcPct val="0"/>
              </a:spcBef>
              <a:buFont typeface="Monotype Sorts" pitchFamily="2" charset="2"/>
              <a:buNone/>
              <a:defRPr/>
            </a:pPr>
            <a:r>
              <a:rPr lang="en-US" sz="2000" b="1" dirty="0">
                <a:solidFill>
                  <a:schemeClr val="bg2"/>
                </a:solidFill>
                <a:latin typeface="Courier New" panose="02070309020205020404" pitchFamily="49" charset="0"/>
                <a:cs typeface="Times New Roman" panose="02020603050405020304" pitchFamily="18" charset="0"/>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E3798328-F015-4D4F-9726-426D45767022}" type="slidenum">
              <a:rPr lang="en-US"/>
              <a:pPr/>
              <a:t>24</a:t>
            </a:fld>
            <a:endParaRPr lang="en-US"/>
          </a:p>
        </p:txBody>
      </p:sp>
      <p:sp>
        <p:nvSpPr>
          <p:cNvPr id="153602" name="Rectangle 2"/>
          <p:cNvSpPr>
            <a:spLocks noGrp="1" noChangeArrowheads="1"/>
          </p:cNvSpPr>
          <p:nvPr>
            <p:ph type="title"/>
          </p:nvPr>
        </p:nvSpPr>
        <p:spPr>
          <a:xfrm>
            <a:off x="285720" y="285728"/>
            <a:ext cx="5929354" cy="609600"/>
          </a:xfrm>
          <a:noFill/>
          <a:ln/>
        </p:spPr>
        <p:txBody>
          <a:bodyPr/>
          <a:lstStyle/>
          <a:p>
            <a:r>
              <a:rPr lang="en-US" sz="5400" dirty="0">
                <a:solidFill>
                  <a:srgbClr val="C00000"/>
                </a:solidFill>
              </a:rPr>
              <a:t>Catching</a:t>
            </a:r>
            <a:r>
              <a:rPr lang="en-US" sz="5400" dirty="0"/>
              <a:t> Exceptions</a:t>
            </a:r>
            <a:endParaRPr lang="en-US" sz="5400" b="1" dirty="0"/>
          </a:p>
        </p:txBody>
      </p:sp>
      <p:sp>
        <p:nvSpPr>
          <p:cNvPr id="153603" name="Rectangle 3"/>
          <p:cNvSpPr>
            <a:spLocks noGrp="1" noChangeArrowheads="1"/>
          </p:cNvSpPr>
          <p:nvPr>
            <p:ph type="body" idx="1"/>
          </p:nvPr>
        </p:nvSpPr>
        <p:spPr>
          <a:xfrm>
            <a:off x="928662" y="1214422"/>
            <a:ext cx="7572428" cy="5143536"/>
          </a:xfrm>
          <a:solidFill>
            <a:schemeClr val="accent1">
              <a:lumMod val="20000"/>
              <a:lumOff val="80000"/>
            </a:schemeClr>
          </a:solidFill>
          <a:ln/>
        </p:spPr>
        <p:txBody>
          <a:bodyPr/>
          <a:lstStyle/>
          <a:p>
            <a:pPr algn="just">
              <a:lnSpc>
                <a:spcPct val="90000"/>
              </a:lnSpc>
              <a:spcBef>
                <a:spcPct val="0"/>
              </a:spcBef>
              <a:buFont typeface="Monotype Sorts" pitchFamily="2" charset="2"/>
              <a:buNone/>
            </a:pPr>
            <a:r>
              <a:rPr lang="en-US" sz="2800" b="1" dirty="0">
                <a:solidFill>
                  <a:srgbClr val="C00000"/>
                </a:solidFill>
                <a:cs typeface="Times New Roman" pitchFamily="18" charset="0"/>
              </a:rPr>
              <a:t>try</a:t>
            </a:r>
            <a:r>
              <a:rPr lang="en-US" sz="2800" dirty="0">
                <a:cs typeface="Times New Roman" pitchFamily="18" charset="0"/>
              </a:rPr>
              <a:t> {</a:t>
            </a:r>
          </a:p>
          <a:p>
            <a:pPr algn="just">
              <a:lnSpc>
                <a:spcPct val="90000"/>
              </a:lnSpc>
              <a:spcBef>
                <a:spcPct val="0"/>
              </a:spcBef>
              <a:buFont typeface="Monotype Sorts" pitchFamily="2" charset="2"/>
              <a:buNone/>
            </a:pPr>
            <a:r>
              <a:rPr lang="en-US" sz="2800" dirty="0">
                <a:cs typeface="Times New Roman" pitchFamily="18" charset="0"/>
              </a:rPr>
              <a:t>     statements;  </a:t>
            </a:r>
            <a:r>
              <a:rPr lang="en-US" sz="2400" dirty="0">
                <a:cs typeface="Times New Roman" pitchFamily="18" charset="0"/>
              </a:rPr>
              <a:t>// Statements that may </a:t>
            </a:r>
            <a:r>
              <a:rPr lang="en-US" sz="2400" b="1" dirty="0">
                <a:solidFill>
                  <a:srgbClr val="C00000"/>
                </a:solidFill>
                <a:cs typeface="Times New Roman" pitchFamily="18" charset="0"/>
              </a:rPr>
              <a:t>throw</a:t>
            </a:r>
            <a:r>
              <a:rPr lang="en-US" sz="2400" dirty="0">
                <a:cs typeface="Times New Roman" pitchFamily="18" charset="0"/>
              </a:rPr>
              <a:t> exceptions</a:t>
            </a:r>
            <a:endParaRPr lang="en-US" sz="2800" dirty="0">
              <a:cs typeface="Times New Roman" pitchFamily="18" charset="0"/>
            </a:endParaRP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b="1" dirty="0">
                <a:solidFill>
                  <a:srgbClr val="C00000"/>
                </a:solidFill>
                <a:cs typeface="Times New Roman" pitchFamily="18" charset="0"/>
              </a:rPr>
              <a:t>catch</a:t>
            </a:r>
            <a:r>
              <a:rPr lang="en-US" sz="2800" dirty="0">
                <a:cs typeface="Times New Roman" pitchFamily="18" charset="0"/>
              </a:rPr>
              <a:t> (Exception1 exVar1) {</a:t>
            </a:r>
          </a:p>
          <a:p>
            <a:pPr algn="just">
              <a:lnSpc>
                <a:spcPct val="90000"/>
              </a:lnSpc>
              <a:spcBef>
                <a:spcPct val="0"/>
              </a:spcBef>
              <a:buFont typeface="Monotype Sorts" pitchFamily="2" charset="2"/>
              <a:buNone/>
            </a:pPr>
            <a:r>
              <a:rPr lang="en-US" sz="2800" dirty="0">
                <a:cs typeface="Times New Roman" pitchFamily="18" charset="0"/>
              </a:rPr>
              <a:t>     handler for exception1;</a:t>
            </a: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b="1" dirty="0">
                <a:solidFill>
                  <a:srgbClr val="C00000"/>
                </a:solidFill>
                <a:cs typeface="Times New Roman" pitchFamily="18" charset="0"/>
              </a:rPr>
              <a:t>catch</a:t>
            </a:r>
            <a:r>
              <a:rPr lang="en-US" sz="2800" dirty="0">
                <a:cs typeface="Times New Roman" pitchFamily="18" charset="0"/>
              </a:rPr>
              <a:t> (Exception2 exVar2) { </a:t>
            </a:r>
          </a:p>
          <a:p>
            <a:pPr algn="just">
              <a:lnSpc>
                <a:spcPct val="90000"/>
              </a:lnSpc>
              <a:spcBef>
                <a:spcPct val="0"/>
              </a:spcBef>
              <a:buFont typeface="Monotype Sorts" pitchFamily="2" charset="2"/>
              <a:buNone/>
            </a:pPr>
            <a:r>
              <a:rPr lang="en-US" sz="2800" dirty="0">
                <a:cs typeface="Times New Roman" pitchFamily="18" charset="0"/>
              </a:rPr>
              <a:t>     handler for exception2;</a:t>
            </a: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dirty="0">
                <a:cs typeface="Times New Roman" pitchFamily="18" charset="0"/>
              </a:rPr>
              <a:t>...</a:t>
            </a:r>
          </a:p>
          <a:p>
            <a:pPr algn="just">
              <a:lnSpc>
                <a:spcPct val="90000"/>
              </a:lnSpc>
              <a:spcBef>
                <a:spcPct val="0"/>
              </a:spcBef>
              <a:buFont typeface="Monotype Sorts" pitchFamily="2" charset="2"/>
              <a:buNone/>
            </a:pPr>
            <a:r>
              <a:rPr lang="en-US" sz="2800" b="1" dirty="0">
                <a:solidFill>
                  <a:srgbClr val="C00000"/>
                </a:solidFill>
                <a:cs typeface="Times New Roman" pitchFamily="18" charset="0"/>
              </a:rPr>
              <a:t>catch</a:t>
            </a:r>
            <a:r>
              <a:rPr lang="en-US" sz="2800" dirty="0">
                <a:cs typeface="Times New Roman" pitchFamily="18" charset="0"/>
              </a:rPr>
              <a:t> (</a:t>
            </a:r>
            <a:r>
              <a:rPr lang="en-US" sz="2800" dirty="0" err="1">
                <a:cs typeface="Times New Roman" pitchFamily="18" charset="0"/>
              </a:rPr>
              <a:t>ExceptionN</a:t>
            </a:r>
            <a:r>
              <a:rPr lang="en-US" sz="2800" dirty="0">
                <a:cs typeface="Times New Roman" pitchFamily="18" charset="0"/>
              </a:rPr>
              <a:t> exVar3) {</a:t>
            </a:r>
          </a:p>
          <a:p>
            <a:pPr algn="just">
              <a:lnSpc>
                <a:spcPct val="90000"/>
              </a:lnSpc>
              <a:spcBef>
                <a:spcPct val="0"/>
              </a:spcBef>
              <a:buFont typeface="Monotype Sorts" pitchFamily="2" charset="2"/>
              <a:buNone/>
            </a:pPr>
            <a:r>
              <a:rPr lang="en-US" sz="2800" dirty="0">
                <a:cs typeface="Times New Roman" pitchFamily="18" charset="0"/>
              </a:rPr>
              <a:t>     handler for </a:t>
            </a:r>
            <a:r>
              <a:rPr lang="en-US" sz="2800" dirty="0" err="1">
                <a:cs typeface="Times New Roman" pitchFamily="18" charset="0"/>
              </a:rPr>
              <a:t>exceptionN</a:t>
            </a:r>
            <a:r>
              <a:rPr lang="en-US" sz="2800" dirty="0">
                <a:cs typeface="Times New Roman" pitchFamily="18" charset="0"/>
              </a:rPr>
              <a:t>;</a:t>
            </a:r>
          </a:p>
          <a:p>
            <a:pPr algn="just">
              <a:lnSpc>
                <a:spcPct val="90000"/>
              </a:lnSpc>
              <a:spcBef>
                <a:spcPct val="0"/>
              </a:spcBef>
              <a:buFont typeface="Monotype Sorts" pitchFamily="2" charset="2"/>
              <a:buNone/>
            </a:pPr>
            <a:r>
              <a:rPr lang="en-US" sz="2800" dirty="0">
                <a:cs typeface="Times New Roman" pitchFamily="18" charset="0"/>
              </a:rPr>
              <a:t>}</a:t>
            </a:r>
            <a:r>
              <a:rPr lang="en-US"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4294967295"/>
          </p:nvPr>
        </p:nvSpPr>
        <p:spPr>
          <a:xfrm>
            <a:off x="6553200" y="6399213"/>
            <a:ext cx="1905000" cy="457200"/>
          </a:xfrm>
          <a:prstGeom prst="rect">
            <a:avLst/>
          </a:prstGeom>
        </p:spPr>
        <p:txBody>
          <a:bodyPr/>
          <a:lstStyle/>
          <a:p>
            <a:pPr algn="r"/>
            <a:fld id="{48F5BA30-B6AC-4B8A-AF1C-985813D09EFE}" type="slidenum">
              <a:rPr lang="en-US"/>
              <a:pPr algn="r"/>
              <a:t>25</a:t>
            </a:fld>
            <a:endParaRPr lang="en-US"/>
          </a:p>
        </p:txBody>
      </p:sp>
      <p:sp>
        <p:nvSpPr>
          <p:cNvPr id="288770" name="Rectangle 2"/>
          <p:cNvSpPr>
            <a:spLocks noGrp="1" noChangeArrowheads="1"/>
          </p:cNvSpPr>
          <p:nvPr>
            <p:ph type="title"/>
          </p:nvPr>
        </p:nvSpPr>
        <p:spPr>
          <a:xfrm>
            <a:off x="285720" y="171432"/>
            <a:ext cx="8458200" cy="685800"/>
          </a:xfrm>
        </p:spPr>
        <p:txBody>
          <a:bodyPr/>
          <a:lstStyle/>
          <a:p>
            <a:r>
              <a:rPr lang="en-US" sz="4000" dirty="0"/>
              <a:t>Catch or Declare Checked Exceptions</a:t>
            </a:r>
            <a:endParaRPr lang="en-US" dirty="0">
              <a:latin typeface="Book Antiqua" pitchFamily="18" charset="0"/>
            </a:endParaRPr>
          </a:p>
        </p:txBody>
      </p:sp>
      <p:sp>
        <p:nvSpPr>
          <p:cNvPr id="288771" name="Rectangle 3"/>
          <p:cNvSpPr>
            <a:spLocks noGrp="1" noChangeArrowheads="1"/>
          </p:cNvSpPr>
          <p:nvPr>
            <p:ph type="body" idx="1"/>
          </p:nvPr>
        </p:nvSpPr>
        <p:spPr>
          <a:xfrm>
            <a:off x="228600" y="1066800"/>
            <a:ext cx="8763000" cy="2866256"/>
          </a:xfrm>
        </p:spPr>
        <p:txBody>
          <a:bodyPr/>
          <a:lstStyle/>
          <a:p>
            <a:pPr marL="0" indent="0"/>
            <a:r>
              <a:rPr lang="en-US" sz="2800" dirty="0">
                <a:cs typeface="Courier New" pitchFamily="49" charset="0"/>
              </a:rPr>
              <a:t> Java forces you to deal with checked exceptions. </a:t>
            </a:r>
          </a:p>
          <a:p>
            <a:pPr marL="0" indent="0"/>
            <a:r>
              <a:rPr lang="en-US" sz="2800" dirty="0">
                <a:cs typeface="Courier New" pitchFamily="49" charset="0"/>
              </a:rPr>
              <a:t> You must invoke it in a </a:t>
            </a:r>
            <a:r>
              <a:rPr lang="en-US" sz="2800" b="1" dirty="0">
                <a:solidFill>
                  <a:srgbClr val="C00000"/>
                </a:solidFill>
                <a:cs typeface="Courier New" pitchFamily="49" charset="0"/>
              </a:rPr>
              <a:t>try-catch</a:t>
            </a:r>
            <a:r>
              <a:rPr lang="en-US" sz="2800" dirty="0">
                <a:cs typeface="Courier New" pitchFamily="49" charset="0"/>
              </a:rPr>
              <a:t> block </a:t>
            </a:r>
            <a:r>
              <a:rPr lang="en-US" b="1" dirty="0">
                <a:cs typeface="Courier New" pitchFamily="49" charset="0"/>
              </a:rPr>
              <a:t>or</a:t>
            </a:r>
            <a:r>
              <a:rPr lang="en-US" sz="2800" dirty="0">
                <a:cs typeface="Courier New" pitchFamily="49" charset="0"/>
              </a:rPr>
              <a:t> declare to </a:t>
            </a:r>
            <a:r>
              <a:rPr lang="en-US" sz="2800" b="1" dirty="0">
                <a:solidFill>
                  <a:srgbClr val="C00000"/>
                </a:solidFill>
                <a:cs typeface="Courier New" pitchFamily="49" charset="0"/>
              </a:rPr>
              <a:t>throw</a:t>
            </a:r>
            <a:r>
              <a:rPr lang="en-US" sz="2800" dirty="0">
                <a:solidFill>
                  <a:srgbClr val="C00000"/>
                </a:solidFill>
                <a:cs typeface="Courier New" pitchFamily="49" charset="0"/>
              </a:rPr>
              <a:t> </a:t>
            </a:r>
            <a:r>
              <a:rPr lang="en-US" sz="2800" dirty="0">
                <a:cs typeface="Courier New" pitchFamily="49" charset="0"/>
              </a:rPr>
              <a:t>the exception in the calling method. </a:t>
            </a:r>
          </a:p>
          <a:p>
            <a:pPr marL="0" indent="0"/>
            <a:r>
              <a:rPr lang="en-US" sz="2800" dirty="0">
                <a:cs typeface="Courier New" pitchFamily="49" charset="0"/>
              </a:rPr>
              <a:t> For example, suppose that method </a:t>
            </a:r>
            <a:r>
              <a:rPr lang="en-US" sz="2800" b="1" dirty="0">
                <a:cs typeface="Courier New" pitchFamily="49" charset="0"/>
              </a:rPr>
              <a:t>p1</a:t>
            </a:r>
            <a:r>
              <a:rPr lang="en-US" sz="2800" dirty="0">
                <a:cs typeface="Courier New" pitchFamily="49" charset="0"/>
              </a:rPr>
              <a:t> invokes method </a:t>
            </a:r>
            <a:r>
              <a:rPr lang="en-US" sz="2800" b="1" dirty="0">
                <a:cs typeface="Courier New" pitchFamily="49" charset="0"/>
              </a:rPr>
              <a:t>p2</a:t>
            </a:r>
            <a:r>
              <a:rPr lang="en-US" sz="2800" dirty="0">
                <a:cs typeface="Courier New" pitchFamily="49" charset="0"/>
              </a:rPr>
              <a:t> and </a:t>
            </a:r>
            <a:r>
              <a:rPr lang="en-US" sz="2800" b="1" dirty="0">
                <a:cs typeface="Courier New" pitchFamily="49" charset="0"/>
              </a:rPr>
              <a:t>p2</a:t>
            </a:r>
            <a:r>
              <a:rPr lang="en-US" sz="2800" dirty="0">
                <a:cs typeface="Courier New" pitchFamily="49" charset="0"/>
              </a:rPr>
              <a:t> may throw a checked exception (e.g., </a:t>
            </a:r>
            <a:r>
              <a:rPr lang="en-US" sz="2800" b="1" dirty="0" err="1">
                <a:cs typeface="Courier New" pitchFamily="49" charset="0"/>
              </a:rPr>
              <a:t>IOException</a:t>
            </a:r>
            <a:r>
              <a:rPr lang="en-US" sz="2800" dirty="0">
                <a:cs typeface="Courier New" pitchFamily="49" charset="0"/>
              </a:rPr>
              <a:t>), you have to write the code as follow:</a:t>
            </a:r>
          </a:p>
        </p:txBody>
      </p:sp>
      <p:sp>
        <p:nvSpPr>
          <p:cNvPr id="288776" name="Rectangle 8"/>
          <p:cNvSpPr>
            <a:spLocks noChangeArrowheads="1"/>
          </p:cNvSpPr>
          <p:nvPr/>
        </p:nvSpPr>
        <p:spPr bwMode="auto">
          <a:xfrm>
            <a:off x="2362200" y="2747963"/>
            <a:ext cx="9144000" cy="0"/>
          </a:xfrm>
          <a:prstGeom prst="rect">
            <a:avLst/>
          </a:prstGeom>
          <a:noFill/>
          <a:ln w="12700">
            <a:noFill/>
            <a:miter lim="800000"/>
            <a:headEnd type="none" w="sm" len="sm"/>
            <a:tailEnd type="none" w="sm" len="sm"/>
          </a:ln>
          <a:effectLst/>
        </p:spPr>
        <p:txBody>
          <a:bodyPr>
            <a:spAutoFit/>
          </a:bodyPr>
          <a:lstStyle/>
          <a:p>
            <a:endParaRPr lang="en-CA"/>
          </a:p>
        </p:txBody>
      </p:sp>
      <p:pic>
        <p:nvPicPr>
          <p:cNvPr id="17412" name="Picture 4"/>
          <p:cNvPicPr>
            <a:picLocks noChangeAspect="1" noChangeArrowheads="1"/>
          </p:cNvPicPr>
          <p:nvPr/>
        </p:nvPicPr>
        <p:blipFill>
          <a:blip r:embed="rId2" cstate="print"/>
          <a:srcRect/>
          <a:stretch>
            <a:fillRect/>
          </a:stretch>
        </p:blipFill>
        <p:spPr bwMode="auto">
          <a:xfrm>
            <a:off x="4582005" y="4081455"/>
            <a:ext cx="4490557" cy="2776545"/>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072126"/>
            <a:ext cx="3816424" cy="2708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3ED89545-3DC3-438B-BB50-D5501CB851EC}"/>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B409766-2F52-4066-8C91-ACEB6548E217}" type="slidenum">
              <a:rPr lang="en-US" altLang="en-US" sz="1400" smtClean="0"/>
              <a:pPr>
                <a:spcBef>
                  <a:spcPct val="0"/>
                </a:spcBef>
                <a:buClrTx/>
                <a:buSzTx/>
                <a:buFontTx/>
                <a:buNone/>
              </a:pPr>
              <a:t>26</a:t>
            </a:fld>
            <a:endParaRPr lang="en-US" altLang="en-US" sz="1400"/>
          </a:p>
        </p:txBody>
      </p:sp>
      <p:sp>
        <p:nvSpPr>
          <p:cNvPr id="27651" name="Rectangle 2">
            <a:extLst>
              <a:ext uri="{FF2B5EF4-FFF2-40B4-BE49-F238E27FC236}">
                <a16:creationId xmlns:a16="http://schemas.microsoft.com/office/drawing/2014/main" id="{A9B4193C-111E-4010-836B-43A231D4F348}"/>
              </a:ext>
            </a:extLst>
          </p:cNvPr>
          <p:cNvSpPr>
            <a:spLocks noGrp="1" noChangeArrowheads="1"/>
          </p:cNvSpPr>
          <p:nvPr>
            <p:ph type="title"/>
          </p:nvPr>
        </p:nvSpPr>
        <p:spPr>
          <a:xfrm>
            <a:off x="685800" y="0"/>
            <a:ext cx="7772400" cy="1447800"/>
          </a:xfrm>
        </p:spPr>
        <p:txBody>
          <a:bodyPr/>
          <a:lstStyle/>
          <a:p>
            <a:r>
              <a:rPr lang="en-US" altLang="en-US"/>
              <a:t>Catching Exceptions</a:t>
            </a:r>
            <a:endParaRPr lang="en-US" altLang="en-US" b="1"/>
          </a:p>
        </p:txBody>
      </p:sp>
      <p:sp>
        <p:nvSpPr>
          <p:cNvPr id="27652" name="Rectangle 7">
            <a:extLst>
              <a:ext uri="{FF2B5EF4-FFF2-40B4-BE49-F238E27FC236}">
                <a16:creationId xmlns:a16="http://schemas.microsoft.com/office/drawing/2014/main" id="{2FE20D19-B827-4044-8F52-63456087B75F}"/>
              </a:ext>
            </a:extLst>
          </p:cNvPr>
          <p:cNvSpPr>
            <a:spLocks noChangeArrowheads="1"/>
          </p:cNvSpPr>
          <p:nvPr/>
        </p:nvSpPr>
        <p:spPr bwMode="auto">
          <a:xfrm>
            <a:off x="205740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7653" name="Rectangle 9">
            <a:extLst>
              <a:ext uri="{FF2B5EF4-FFF2-40B4-BE49-F238E27FC236}">
                <a16:creationId xmlns:a16="http://schemas.microsoft.com/office/drawing/2014/main" id="{8E1920AB-D68B-4514-8683-C650808C172B}"/>
              </a:ext>
            </a:extLst>
          </p:cNvPr>
          <p:cNvSpPr>
            <a:spLocks noChangeArrowheads="1"/>
          </p:cNvSpPr>
          <p:nvPr/>
        </p:nvSpPr>
        <p:spPr bwMode="auto">
          <a:xfrm>
            <a:off x="188595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7654" name="Rectangle 11">
            <a:extLst>
              <a:ext uri="{FF2B5EF4-FFF2-40B4-BE49-F238E27FC236}">
                <a16:creationId xmlns:a16="http://schemas.microsoft.com/office/drawing/2014/main" id="{3E83CCB1-2CE1-4634-A4BF-B9C5CB70A879}"/>
              </a:ext>
            </a:extLst>
          </p:cNvPr>
          <p:cNvSpPr>
            <a:spLocks noChangeArrowheads="1"/>
          </p:cNvSpPr>
          <p:nvPr/>
        </p:nvSpPr>
        <p:spPr bwMode="auto">
          <a:xfrm>
            <a:off x="0" y="225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7655" name="Object 10">
            <a:extLst>
              <a:ext uri="{FF2B5EF4-FFF2-40B4-BE49-F238E27FC236}">
                <a16:creationId xmlns:a16="http://schemas.microsoft.com/office/drawing/2014/main" id="{52030A8D-25AA-4EDE-A919-8521BE502FDE}"/>
              </a:ext>
            </a:extLst>
          </p:cNvPr>
          <p:cNvGraphicFramePr>
            <a:graphicFrameLocks noChangeAspect="1"/>
          </p:cNvGraphicFramePr>
          <p:nvPr/>
        </p:nvGraphicFramePr>
        <p:xfrm>
          <a:off x="0" y="1295400"/>
          <a:ext cx="9144000" cy="3994150"/>
        </p:xfrm>
        <a:graphic>
          <a:graphicData uri="http://schemas.openxmlformats.org/presentationml/2006/ole">
            <mc:AlternateContent xmlns:mc="http://schemas.openxmlformats.org/markup-compatibility/2006">
              <mc:Choice xmlns:v="urn:schemas-microsoft-com:vml" Requires="v">
                <p:oleObj spid="_x0000_s27672" name="Picture" r:id="rId3" imgW="5375148" imgH="2340864" progId="Word.Picture.8">
                  <p:embed/>
                </p:oleObj>
              </mc:Choice>
              <mc:Fallback>
                <p:oleObj name="Picture" r:id="rId3" imgW="5375148" imgH="2340864"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80A6AD83-AD19-4EDF-AE77-CD8CD527FB14}"/>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E57076C-E371-496D-A1A8-F212C0492B23}" type="slidenum">
              <a:rPr lang="en-US" altLang="en-US" sz="1400" smtClean="0"/>
              <a:pPr>
                <a:spcBef>
                  <a:spcPct val="0"/>
                </a:spcBef>
                <a:buClrTx/>
                <a:buSzTx/>
                <a:buFontTx/>
                <a:buNone/>
              </a:pPr>
              <a:t>27</a:t>
            </a:fld>
            <a:endParaRPr lang="en-US" altLang="en-US" sz="1400"/>
          </a:p>
        </p:txBody>
      </p:sp>
      <p:sp>
        <p:nvSpPr>
          <p:cNvPr id="28675" name="Rectangle 2">
            <a:extLst>
              <a:ext uri="{FF2B5EF4-FFF2-40B4-BE49-F238E27FC236}">
                <a16:creationId xmlns:a16="http://schemas.microsoft.com/office/drawing/2014/main" id="{78BAA8D5-DCB7-499E-8D56-72A22A3EE423}"/>
              </a:ext>
            </a:extLst>
          </p:cNvPr>
          <p:cNvSpPr>
            <a:spLocks noGrp="1" noChangeArrowheads="1"/>
          </p:cNvSpPr>
          <p:nvPr>
            <p:ph type="title"/>
          </p:nvPr>
        </p:nvSpPr>
        <p:spPr>
          <a:xfrm>
            <a:off x="381000" y="152400"/>
            <a:ext cx="8458200" cy="685800"/>
          </a:xfrm>
        </p:spPr>
        <p:txBody>
          <a:bodyPr/>
          <a:lstStyle/>
          <a:p>
            <a:r>
              <a:rPr lang="en-US" altLang="en-US" sz="4000"/>
              <a:t>Catch or Declare Checked Exceptions</a:t>
            </a:r>
            <a:endParaRPr lang="en-US" altLang="en-US">
              <a:latin typeface="Book Antiqua" panose="02040602050305030304" pitchFamily="18" charset="0"/>
            </a:endParaRPr>
          </a:p>
        </p:txBody>
      </p:sp>
      <p:sp>
        <p:nvSpPr>
          <p:cNvPr id="28676" name="Rectangle 3">
            <a:extLst>
              <a:ext uri="{FF2B5EF4-FFF2-40B4-BE49-F238E27FC236}">
                <a16:creationId xmlns:a16="http://schemas.microsoft.com/office/drawing/2014/main" id="{F1C4EF7B-D80B-4E61-A765-207C4891E151}"/>
              </a:ext>
            </a:extLst>
          </p:cNvPr>
          <p:cNvSpPr>
            <a:spLocks noGrp="1" noChangeArrowheads="1"/>
          </p:cNvSpPr>
          <p:nvPr>
            <p:ph type="body" idx="1"/>
          </p:nvPr>
        </p:nvSpPr>
        <p:spPr>
          <a:xfrm>
            <a:off x="228600" y="1066800"/>
            <a:ext cx="8763000" cy="2286000"/>
          </a:xfrm>
        </p:spPr>
        <p:txBody>
          <a:bodyPr/>
          <a:lstStyle/>
          <a:p>
            <a:pPr marL="0" indent="0">
              <a:buFont typeface="Monotype Sorts"/>
              <a:buNone/>
            </a:pPr>
            <a:r>
              <a:rPr lang="en-US" altLang="en-US" sz="3500">
                <a:cs typeface="Courier New" panose="02070309020205020404" pitchFamily="49" charset="0"/>
              </a:rPr>
              <a:t>Suppose p2 is defined as follows:</a:t>
            </a:r>
          </a:p>
        </p:txBody>
      </p:sp>
      <p:sp>
        <p:nvSpPr>
          <p:cNvPr id="28677" name="Rectangle 8">
            <a:extLst>
              <a:ext uri="{FF2B5EF4-FFF2-40B4-BE49-F238E27FC236}">
                <a16:creationId xmlns:a16="http://schemas.microsoft.com/office/drawing/2014/main" id="{B7C52C68-1165-444F-A45C-80338A918BBD}"/>
              </a:ext>
            </a:extLst>
          </p:cNvPr>
          <p:cNvSpPr>
            <a:spLocks noChangeArrowheads="1"/>
          </p:cNvSpPr>
          <p:nvPr/>
        </p:nvSpPr>
        <p:spPr bwMode="auto">
          <a:xfrm>
            <a:off x="236220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8678" name="Object 7">
            <a:extLst>
              <a:ext uri="{FF2B5EF4-FFF2-40B4-BE49-F238E27FC236}">
                <a16:creationId xmlns:a16="http://schemas.microsoft.com/office/drawing/2014/main" id="{5A7F9D2F-F847-4BD7-981A-6457E58C2373}"/>
              </a:ext>
            </a:extLst>
          </p:cNvPr>
          <p:cNvGraphicFramePr>
            <a:graphicFrameLocks noChangeAspect="1"/>
          </p:cNvGraphicFramePr>
          <p:nvPr/>
        </p:nvGraphicFramePr>
        <p:xfrm>
          <a:off x="1238250" y="3505200"/>
          <a:ext cx="6437313" cy="2606675"/>
        </p:xfrm>
        <a:graphic>
          <a:graphicData uri="http://schemas.openxmlformats.org/presentationml/2006/ole">
            <mc:AlternateContent xmlns:mc="http://schemas.openxmlformats.org/markup-compatibility/2006">
              <mc:Choice xmlns:v="urn:schemas-microsoft-com:vml" Requires="v">
                <p:oleObj spid="_x0000_s28695" name="Picture" r:id="rId3" imgW="3372040" imgH="1357930" progId="Word.Picture.8">
                  <p:embed/>
                </p:oleObj>
              </mc:Choice>
              <mc:Fallback>
                <p:oleObj name="Picture" r:id="rId3" imgW="3372040" imgH="1357930"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0" y="3505200"/>
                        <a:ext cx="64373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5A1B86BA-A748-4172-96E5-EF4715F4B78A}"/>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01DD763-D70D-4EB2-8A4C-7226C1E323D8}" type="slidenum">
              <a:rPr lang="en-US" altLang="en-US" sz="1400" smtClean="0"/>
              <a:pPr>
                <a:spcBef>
                  <a:spcPct val="0"/>
                </a:spcBef>
                <a:buClrTx/>
                <a:buSzTx/>
                <a:buFontTx/>
                <a:buNone/>
              </a:pPr>
              <a:t>28</a:t>
            </a:fld>
            <a:endParaRPr lang="en-US" altLang="en-US" sz="1400"/>
          </a:p>
        </p:txBody>
      </p:sp>
      <p:sp>
        <p:nvSpPr>
          <p:cNvPr id="29699" name="Rectangle 2">
            <a:extLst>
              <a:ext uri="{FF2B5EF4-FFF2-40B4-BE49-F238E27FC236}">
                <a16:creationId xmlns:a16="http://schemas.microsoft.com/office/drawing/2014/main" id="{4DF5E0C5-5E57-4628-86B7-52DDAB1FE4A8}"/>
              </a:ext>
            </a:extLst>
          </p:cNvPr>
          <p:cNvSpPr>
            <a:spLocks noGrp="1" noChangeArrowheads="1"/>
          </p:cNvSpPr>
          <p:nvPr>
            <p:ph type="title"/>
          </p:nvPr>
        </p:nvSpPr>
        <p:spPr>
          <a:xfrm>
            <a:off x="381000" y="152400"/>
            <a:ext cx="8458200" cy="685800"/>
          </a:xfrm>
        </p:spPr>
        <p:txBody>
          <a:bodyPr/>
          <a:lstStyle/>
          <a:p>
            <a:r>
              <a:rPr lang="en-US" altLang="en-US" sz="4000"/>
              <a:t>Catch or Declare Checked Exceptions</a:t>
            </a:r>
            <a:endParaRPr lang="en-US" altLang="en-US">
              <a:latin typeface="Book Antiqua" panose="02040602050305030304" pitchFamily="18" charset="0"/>
            </a:endParaRPr>
          </a:p>
        </p:txBody>
      </p:sp>
      <p:sp>
        <p:nvSpPr>
          <p:cNvPr id="29700" name="Rectangle 3">
            <a:extLst>
              <a:ext uri="{FF2B5EF4-FFF2-40B4-BE49-F238E27FC236}">
                <a16:creationId xmlns:a16="http://schemas.microsoft.com/office/drawing/2014/main" id="{8DB93F73-E5EC-4F57-8677-16797CDD241E}"/>
              </a:ext>
            </a:extLst>
          </p:cNvPr>
          <p:cNvSpPr>
            <a:spLocks noGrp="1" noChangeArrowheads="1"/>
          </p:cNvSpPr>
          <p:nvPr>
            <p:ph type="body" idx="1"/>
          </p:nvPr>
        </p:nvSpPr>
        <p:spPr>
          <a:xfrm>
            <a:off x="228600" y="1066800"/>
            <a:ext cx="8763000" cy="2286000"/>
          </a:xfrm>
        </p:spPr>
        <p:txBody>
          <a:bodyPr/>
          <a:lstStyle/>
          <a:p>
            <a:pPr marL="0" indent="0">
              <a:buFont typeface="Monotype Sorts"/>
              <a:buNone/>
            </a:pPr>
            <a:r>
              <a:rPr lang="en-US" altLang="en-US" sz="2200">
                <a:cs typeface="Courier New" panose="02070309020205020404" pitchFamily="49" charset="0"/>
              </a:rPr>
              <a:t>Java forces you to deal with checked exceptions. If a method declares a checked exception (i.e., an exception other than </a:t>
            </a:r>
            <a:r>
              <a:rPr lang="en-US" altLang="en-US" sz="2200" u="sng">
                <a:cs typeface="Courier New" panose="02070309020205020404" pitchFamily="49" charset="0"/>
              </a:rPr>
              <a:t>Error</a:t>
            </a:r>
            <a:r>
              <a:rPr lang="en-US" altLang="en-US" sz="2200">
                <a:cs typeface="Courier New" panose="02070309020205020404" pitchFamily="49" charset="0"/>
              </a:rPr>
              <a:t> or </a:t>
            </a:r>
            <a:r>
              <a:rPr lang="en-US" altLang="en-US" sz="2200" u="sng">
                <a:cs typeface="Courier New" panose="02070309020205020404" pitchFamily="49" charset="0"/>
              </a:rPr>
              <a:t>RuntimeException</a:t>
            </a:r>
            <a:r>
              <a:rPr lang="en-US" altLang="en-US" sz="2200">
                <a:cs typeface="Courier New" panose="02070309020205020404" pitchFamily="49" charset="0"/>
              </a:rPr>
              <a:t>), you must invoke it in a </a:t>
            </a:r>
            <a:r>
              <a:rPr lang="en-US" altLang="en-US" sz="2200" u="sng">
                <a:cs typeface="Courier New" panose="02070309020205020404" pitchFamily="49" charset="0"/>
              </a:rPr>
              <a:t>try-catch</a:t>
            </a:r>
            <a:r>
              <a:rPr lang="en-US" altLang="en-US" sz="2200">
                <a:cs typeface="Courier New" panose="02070309020205020404" pitchFamily="49" charset="0"/>
              </a:rPr>
              <a:t> block or declare to throw the exception in the calling method. For example, suppose that method </a:t>
            </a:r>
            <a:r>
              <a:rPr lang="en-US" altLang="en-US" sz="2200" u="sng">
                <a:cs typeface="Courier New" panose="02070309020205020404" pitchFamily="49" charset="0"/>
              </a:rPr>
              <a:t>p1</a:t>
            </a:r>
            <a:r>
              <a:rPr lang="en-US" altLang="en-US" sz="2200">
                <a:cs typeface="Courier New" panose="02070309020205020404" pitchFamily="49" charset="0"/>
              </a:rPr>
              <a:t> invokes method </a:t>
            </a:r>
            <a:r>
              <a:rPr lang="en-US" altLang="en-US" sz="2200" u="sng">
                <a:cs typeface="Courier New" panose="02070309020205020404" pitchFamily="49" charset="0"/>
              </a:rPr>
              <a:t>p2</a:t>
            </a:r>
            <a:r>
              <a:rPr lang="en-US" altLang="en-US" sz="2200">
                <a:cs typeface="Courier New" panose="02070309020205020404" pitchFamily="49" charset="0"/>
              </a:rPr>
              <a:t> and </a:t>
            </a:r>
            <a:r>
              <a:rPr lang="en-US" altLang="en-US" sz="2200" u="sng">
                <a:cs typeface="Courier New" panose="02070309020205020404" pitchFamily="49" charset="0"/>
              </a:rPr>
              <a:t>p2</a:t>
            </a:r>
            <a:r>
              <a:rPr lang="en-US" altLang="en-US" sz="2200">
                <a:cs typeface="Courier New" panose="02070309020205020404" pitchFamily="49" charset="0"/>
              </a:rPr>
              <a:t> may throw a checked exception (e.g., </a:t>
            </a:r>
            <a:r>
              <a:rPr lang="en-US" altLang="en-US" sz="2200" u="sng">
                <a:cs typeface="Courier New" panose="02070309020205020404" pitchFamily="49" charset="0"/>
              </a:rPr>
              <a:t>IOException</a:t>
            </a:r>
            <a:r>
              <a:rPr lang="en-US" altLang="en-US" sz="2200">
                <a:cs typeface="Courier New" panose="02070309020205020404" pitchFamily="49" charset="0"/>
              </a:rPr>
              <a:t>), you have to write the code as shown in (a) or (b).</a:t>
            </a:r>
          </a:p>
        </p:txBody>
      </p:sp>
      <p:sp>
        <p:nvSpPr>
          <p:cNvPr id="29701" name="Rectangle 4">
            <a:extLst>
              <a:ext uri="{FF2B5EF4-FFF2-40B4-BE49-F238E27FC236}">
                <a16:creationId xmlns:a16="http://schemas.microsoft.com/office/drawing/2014/main" id="{4B42D085-357D-40FD-8388-9A7B542D5293}"/>
              </a:ext>
            </a:extLst>
          </p:cNvPr>
          <p:cNvSpPr>
            <a:spLocks noChangeArrowheads="1"/>
          </p:cNvSpPr>
          <p:nvPr/>
        </p:nvSpPr>
        <p:spPr bwMode="auto">
          <a:xfrm>
            <a:off x="236220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9702" name="Object 5">
            <a:extLst>
              <a:ext uri="{FF2B5EF4-FFF2-40B4-BE49-F238E27FC236}">
                <a16:creationId xmlns:a16="http://schemas.microsoft.com/office/drawing/2014/main" id="{655AE64C-1EED-461F-ADDC-84E9287C3D91}"/>
              </a:ext>
            </a:extLst>
          </p:cNvPr>
          <p:cNvGraphicFramePr>
            <a:graphicFrameLocks noChangeAspect="1"/>
          </p:cNvGraphicFramePr>
          <p:nvPr/>
        </p:nvGraphicFramePr>
        <p:xfrm>
          <a:off x="231775" y="3503613"/>
          <a:ext cx="8451850" cy="2609850"/>
        </p:xfrm>
        <a:graphic>
          <a:graphicData uri="http://schemas.openxmlformats.org/presentationml/2006/ole">
            <mc:AlternateContent xmlns:mc="http://schemas.openxmlformats.org/markup-compatibility/2006">
              <mc:Choice xmlns:v="urn:schemas-microsoft-com:vml" Requires="v">
                <p:oleObj spid="_x0000_s29721" name="Picture" r:id="rId3" imgW="4420106" imgH="1357930" progId="Word.Picture.8">
                  <p:embed/>
                </p:oleObj>
              </mc:Choice>
              <mc:Fallback>
                <p:oleObj name="Picture" r:id="rId3" imgW="4420106" imgH="1357930"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3503613"/>
                        <a:ext cx="84518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3" name="Line 6">
            <a:extLst>
              <a:ext uri="{FF2B5EF4-FFF2-40B4-BE49-F238E27FC236}">
                <a16:creationId xmlns:a16="http://schemas.microsoft.com/office/drawing/2014/main" id="{FBDC9F42-BC94-4C85-AC85-EC14E7109DB1}"/>
              </a:ext>
            </a:extLst>
          </p:cNvPr>
          <p:cNvSpPr>
            <a:spLocks noChangeShapeType="1"/>
          </p:cNvSpPr>
          <p:nvPr/>
        </p:nvSpPr>
        <p:spPr bwMode="auto">
          <a:xfrm flipH="1">
            <a:off x="2362200" y="2057400"/>
            <a:ext cx="3505200" cy="2133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4" name="Line 7">
            <a:extLst>
              <a:ext uri="{FF2B5EF4-FFF2-40B4-BE49-F238E27FC236}">
                <a16:creationId xmlns:a16="http://schemas.microsoft.com/office/drawing/2014/main" id="{BE0C9C46-9052-41CC-9D58-F235C8F96A07}"/>
              </a:ext>
            </a:extLst>
          </p:cNvPr>
          <p:cNvSpPr>
            <a:spLocks noChangeShapeType="1"/>
          </p:cNvSpPr>
          <p:nvPr/>
        </p:nvSpPr>
        <p:spPr bwMode="auto">
          <a:xfrm flipH="1">
            <a:off x="6705600" y="2057400"/>
            <a:ext cx="1143000" cy="1752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59A81AAA-5A60-44A2-A36B-B1F0D6DEA3DD}"/>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1DD84E0-7629-4C7D-A864-D14D63AFD9D3}" type="slidenum">
              <a:rPr lang="en-US" altLang="en-US" sz="1400" smtClean="0"/>
              <a:pPr>
                <a:spcBef>
                  <a:spcPct val="0"/>
                </a:spcBef>
                <a:buClrTx/>
                <a:buSzTx/>
                <a:buFontTx/>
                <a:buNone/>
              </a:pPr>
              <a:t>29</a:t>
            </a:fld>
            <a:endParaRPr lang="en-US" altLang="en-US" sz="1400"/>
          </a:p>
        </p:txBody>
      </p:sp>
      <p:sp>
        <p:nvSpPr>
          <p:cNvPr id="30723" name="Rectangle 2">
            <a:extLst>
              <a:ext uri="{FF2B5EF4-FFF2-40B4-BE49-F238E27FC236}">
                <a16:creationId xmlns:a16="http://schemas.microsoft.com/office/drawing/2014/main" id="{8024F969-1B52-49A3-B2E7-E66DEF4B5625}"/>
              </a:ext>
            </a:extLst>
          </p:cNvPr>
          <p:cNvSpPr>
            <a:spLocks noGrp="1" noChangeArrowheads="1"/>
          </p:cNvSpPr>
          <p:nvPr>
            <p:ph type="title"/>
          </p:nvPr>
        </p:nvSpPr>
        <p:spPr>
          <a:xfrm>
            <a:off x="685800" y="457200"/>
            <a:ext cx="7772400" cy="1143000"/>
          </a:xfrm>
        </p:spPr>
        <p:txBody>
          <a:bodyPr/>
          <a:lstStyle/>
          <a:p>
            <a:r>
              <a:rPr lang="en-US" altLang="en-US" sz="4000"/>
              <a:t>Example: Declaring, Throwing, and Catching Exceptions</a:t>
            </a:r>
            <a:endParaRPr lang="en-US" altLang="en-US">
              <a:latin typeface="Book Antiqua" panose="02040602050305030304" pitchFamily="18" charset="0"/>
            </a:endParaRPr>
          </a:p>
        </p:txBody>
      </p:sp>
      <p:sp>
        <p:nvSpPr>
          <p:cNvPr id="30724" name="Rectangle 3">
            <a:extLst>
              <a:ext uri="{FF2B5EF4-FFF2-40B4-BE49-F238E27FC236}">
                <a16:creationId xmlns:a16="http://schemas.microsoft.com/office/drawing/2014/main" id="{5227EF50-9CFF-4B9A-84FD-21C3E5E60B42}"/>
              </a:ext>
            </a:extLst>
          </p:cNvPr>
          <p:cNvSpPr>
            <a:spLocks noGrp="1" noChangeArrowheads="1"/>
          </p:cNvSpPr>
          <p:nvPr>
            <p:ph type="body" idx="1"/>
          </p:nvPr>
        </p:nvSpPr>
        <p:spPr>
          <a:xfrm>
            <a:off x="228600" y="1828800"/>
            <a:ext cx="8534400" cy="2971800"/>
          </a:xfrm>
        </p:spPr>
        <p:txBody>
          <a:bodyPr/>
          <a:lstStyle/>
          <a:p>
            <a:pPr>
              <a:lnSpc>
                <a:spcPct val="90000"/>
              </a:lnSpc>
            </a:pPr>
            <a:r>
              <a:rPr lang="en-US" altLang="en-US" sz="3400"/>
              <a:t>Objective: </a:t>
            </a:r>
            <a:r>
              <a:rPr lang="en-US" altLang="en-US" sz="3400">
                <a:cs typeface="Times New Roman" panose="02020603050405020304" pitchFamily="18" charset="0"/>
              </a:rPr>
              <a:t>This example demonstrates declaring, throwing, and catching exceptions by modifying the </a:t>
            </a:r>
            <a:r>
              <a:rPr lang="en-US" altLang="en-US" sz="3400" u="sng">
                <a:cs typeface="Times New Roman" panose="02020603050405020304" pitchFamily="18" charset="0"/>
              </a:rPr>
              <a:t>setRadius</a:t>
            </a:r>
            <a:r>
              <a:rPr lang="en-US" altLang="en-US" sz="3400">
                <a:cs typeface="Times New Roman" panose="02020603050405020304" pitchFamily="18" charset="0"/>
              </a:rPr>
              <a:t> method in the </a:t>
            </a:r>
            <a:r>
              <a:rPr lang="en-US" altLang="en-US" sz="3400" u="sng">
                <a:cs typeface="Times New Roman" panose="02020603050405020304" pitchFamily="18" charset="0"/>
              </a:rPr>
              <a:t>Circle</a:t>
            </a:r>
            <a:r>
              <a:rPr lang="en-US" altLang="en-US" sz="3400">
                <a:cs typeface="Times New Roman" panose="02020603050405020304" pitchFamily="18" charset="0"/>
              </a:rPr>
              <a:t> class defined in Chapter 9. The new </a:t>
            </a:r>
            <a:r>
              <a:rPr lang="en-US" altLang="en-US" sz="3400" u="sng">
                <a:cs typeface="Times New Roman" panose="02020603050405020304" pitchFamily="18" charset="0"/>
              </a:rPr>
              <a:t>setRadius</a:t>
            </a:r>
            <a:r>
              <a:rPr lang="en-US" altLang="en-US" sz="3400">
                <a:cs typeface="Times New Roman" panose="02020603050405020304" pitchFamily="18" charset="0"/>
              </a:rPr>
              <a:t> method throws an exception if radius is negative.</a:t>
            </a:r>
          </a:p>
        </p:txBody>
      </p:sp>
      <p:sp>
        <p:nvSpPr>
          <p:cNvPr id="30725" name="AutoShape 10">
            <a:hlinkClick r:id="rId2" action="ppaction://program" highlightClick="1"/>
            <a:extLst>
              <a:ext uri="{FF2B5EF4-FFF2-40B4-BE49-F238E27FC236}">
                <a16:creationId xmlns:a16="http://schemas.microsoft.com/office/drawing/2014/main" id="{946DE1F2-5347-45F0-978D-83C51A7F0923}"/>
              </a:ext>
            </a:extLst>
          </p:cNvPr>
          <p:cNvSpPr>
            <a:spLocks noChangeArrowheads="1"/>
          </p:cNvSpPr>
          <p:nvPr/>
        </p:nvSpPr>
        <p:spPr bwMode="auto">
          <a:xfrm>
            <a:off x="4832350" y="57912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30726" name="Rectangle 10">
            <a:hlinkClick r:id="rId3"/>
            <a:extLst>
              <a:ext uri="{FF2B5EF4-FFF2-40B4-BE49-F238E27FC236}">
                <a16:creationId xmlns:a16="http://schemas.microsoft.com/office/drawing/2014/main" id="{0B87CB8D-F92A-4958-8A30-667191FFC5BA}"/>
              </a:ext>
            </a:extLst>
          </p:cNvPr>
          <p:cNvSpPr>
            <a:spLocks noChangeArrowheads="1"/>
          </p:cNvSpPr>
          <p:nvPr/>
        </p:nvSpPr>
        <p:spPr bwMode="auto">
          <a:xfrm>
            <a:off x="1800225" y="5770563"/>
            <a:ext cx="28495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TestCircleWithException</a:t>
            </a:r>
            <a:endParaRPr lang="en-US" altLang="en-US" sz="2000" dirty="0"/>
          </a:p>
        </p:txBody>
      </p:sp>
      <p:sp>
        <p:nvSpPr>
          <p:cNvPr id="30727" name="Rectangle 11">
            <a:hlinkClick r:id="rId4"/>
            <a:extLst>
              <a:ext uri="{FF2B5EF4-FFF2-40B4-BE49-F238E27FC236}">
                <a16:creationId xmlns:a16="http://schemas.microsoft.com/office/drawing/2014/main" id="{7BA27029-CF61-4ACC-B6A3-80393AC5F475}"/>
              </a:ext>
            </a:extLst>
          </p:cNvPr>
          <p:cNvSpPr>
            <a:spLocks noChangeArrowheads="1"/>
          </p:cNvSpPr>
          <p:nvPr/>
        </p:nvSpPr>
        <p:spPr bwMode="auto">
          <a:xfrm>
            <a:off x="1800225" y="5181600"/>
            <a:ext cx="28495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CircleWithException</a:t>
            </a:r>
            <a:endParaRPr lang="en-US"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4294967295"/>
          </p:nvPr>
        </p:nvSpPr>
        <p:spPr>
          <a:xfrm>
            <a:off x="6553200" y="6399213"/>
            <a:ext cx="1905000" cy="457200"/>
          </a:xfrm>
          <a:prstGeom prst="rect">
            <a:avLst/>
          </a:prstGeom>
        </p:spPr>
        <p:txBody>
          <a:bodyPr/>
          <a:lstStyle/>
          <a:p>
            <a:fld id="{B16C5160-E5D9-472E-8208-DAE024232603}" type="slidenum">
              <a:rPr lang="en-US"/>
              <a:pPr/>
              <a:t>3</a:t>
            </a:fld>
            <a:endParaRPr lang="en-US"/>
          </a:p>
        </p:txBody>
      </p:sp>
      <p:sp>
        <p:nvSpPr>
          <p:cNvPr id="273410" name="Rectangle 2"/>
          <p:cNvSpPr>
            <a:spLocks noGrp="1" noChangeArrowheads="1"/>
          </p:cNvSpPr>
          <p:nvPr>
            <p:ph type="title"/>
          </p:nvPr>
        </p:nvSpPr>
        <p:spPr>
          <a:xfrm>
            <a:off x="304800" y="214290"/>
            <a:ext cx="4695828" cy="776310"/>
          </a:xfrm>
          <a:noFill/>
          <a:ln/>
        </p:spPr>
        <p:txBody>
          <a:bodyPr/>
          <a:lstStyle/>
          <a:p>
            <a:pPr>
              <a:spcBef>
                <a:spcPct val="50000"/>
              </a:spcBef>
            </a:pPr>
            <a:r>
              <a:rPr lang="en-US" sz="5400" dirty="0"/>
              <a:t>Runtime Error?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68760"/>
            <a:ext cx="892034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cstate="print"/>
          <a:srcRect/>
          <a:stretch>
            <a:fillRect/>
          </a:stretch>
        </p:blipFill>
        <p:spPr bwMode="auto">
          <a:xfrm>
            <a:off x="1046162" y="5517232"/>
            <a:ext cx="8134350" cy="11525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32" y="285752"/>
            <a:ext cx="9144032" cy="6572272"/>
          </a:xfrm>
          <a:prstGeom prst="rect">
            <a:avLst/>
          </a:prstGeom>
          <a:noFill/>
          <a:ln w="9525">
            <a:noFill/>
            <a:miter lim="800000"/>
            <a:headEnd/>
            <a:tailEnd/>
          </a:ln>
          <a:effectLst/>
        </p:spPr>
      </p:pic>
      <p:sp>
        <p:nvSpPr>
          <p:cNvPr id="4" name="Line Callout 1 3"/>
          <p:cNvSpPr/>
          <p:nvPr/>
        </p:nvSpPr>
        <p:spPr>
          <a:xfrm>
            <a:off x="3707904" y="3284984"/>
            <a:ext cx="3816424" cy="432048"/>
          </a:xfrm>
          <a:prstGeom prst="borderCallout1">
            <a:avLst>
              <a:gd name="adj1" fmla="val 60447"/>
              <a:gd name="adj2" fmla="val 106740"/>
              <a:gd name="adj3" fmla="val 257177"/>
              <a:gd name="adj4" fmla="val 1197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effectLst>
                  <a:outerShdw blurRad="38100" dist="38100" dir="2700000" algn="tl">
                    <a:srgbClr val="000000">
                      <a:alpha val="43137"/>
                    </a:srgbClr>
                  </a:outerShdw>
                </a:effectLst>
              </a:rPr>
              <a:t>throws </a:t>
            </a:r>
            <a:r>
              <a:rPr lang="en-CA" sz="2000" b="1" dirty="0" err="1">
                <a:solidFill>
                  <a:schemeClr val="bg1"/>
                </a:solidFill>
                <a:effectLst>
                  <a:outerShdw blurRad="38100" dist="38100" dir="2700000" algn="tl">
                    <a:srgbClr val="000000">
                      <a:alpha val="43137"/>
                    </a:srgbClr>
                  </a:outerShdw>
                </a:effectLst>
              </a:rPr>
              <a:t>IllegalArgumentException</a:t>
            </a:r>
            <a:endParaRPr lang="en-CA"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0" y="357166"/>
            <a:ext cx="8297610" cy="6500834"/>
          </a:xfrm>
          <a:prstGeom prst="rect">
            <a:avLst/>
          </a:prstGeom>
          <a:noFill/>
          <a:ln w="9525">
            <a:noFill/>
            <a:miter lim="800000"/>
            <a:headEnd/>
            <a:tailEnd/>
          </a:ln>
          <a:effectLst/>
        </p:spPr>
      </p:pic>
      <p:sp>
        <p:nvSpPr>
          <p:cNvPr id="5" name="Rectangle 4"/>
          <p:cNvSpPr/>
          <p:nvPr/>
        </p:nvSpPr>
        <p:spPr>
          <a:xfrm>
            <a:off x="785786" y="285728"/>
            <a:ext cx="7429552" cy="3071834"/>
          </a:xfrm>
          <a:prstGeom prst="rect">
            <a:avLst/>
          </a:prstGeom>
          <a:solidFill>
            <a:schemeClr val="accent1">
              <a:alpha val="6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71406" y="785794"/>
            <a:ext cx="8998542" cy="4500594"/>
          </a:xfrm>
          <a:prstGeom prst="rect">
            <a:avLst/>
          </a:prstGeom>
          <a:noFill/>
          <a:ln w="9525">
            <a:noFill/>
            <a:miter lim="800000"/>
            <a:headEnd/>
            <a:tailEnd/>
          </a:ln>
          <a:effectLst/>
        </p:spPr>
      </p:pic>
      <p:sp>
        <p:nvSpPr>
          <p:cNvPr id="5" name="Rectangle 4"/>
          <p:cNvSpPr/>
          <p:nvPr/>
        </p:nvSpPr>
        <p:spPr>
          <a:xfrm>
            <a:off x="1140362" y="1428736"/>
            <a:ext cx="7929586" cy="2428892"/>
          </a:xfrm>
          <a:prstGeom prst="rect">
            <a:avLst/>
          </a:prstGeom>
          <a:solidFill>
            <a:schemeClr val="accent1">
              <a:alpha val="6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A008-CD72-1145-8DB3-F899F1A618B7}"/>
              </a:ext>
            </a:extLst>
          </p:cNvPr>
          <p:cNvSpPr>
            <a:spLocks noGrp="1"/>
          </p:cNvSpPr>
          <p:nvPr>
            <p:ph type="title"/>
          </p:nvPr>
        </p:nvSpPr>
        <p:spPr/>
        <p:txBody>
          <a:bodyPr/>
          <a:lstStyle/>
          <a:p>
            <a:r>
              <a:rPr lang="en-US" dirty="0"/>
              <a:t>What’s the Exception?</a:t>
            </a:r>
          </a:p>
        </p:txBody>
      </p:sp>
      <p:sp>
        <p:nvSpPr>
          <p:cNvPr id="4" name="Slide Number Placeholder 3">
            <a:extLst>
              <a:ext uri="{FF2B5EF4-FFF2-40B4-BE49-F238E27FC236}">
                <a16:creationId xmlns:a16="http://schemas.microsoft.com/office/drawing/2014/main" id="{41CF84A5-0F73-424A-BCC1-81058AAE7646}"/>
              </a:ext>
            </a:extLst>
          </p:cNvPr>
          <p:cNvSpPr>
            <a:spLocks noGrp="1"/>
          </p:cNvSpPr>
          <p:nvPr>
            <p:ph type="sldNum" sz="quarter" idx="11"/>
          </p:nvPr>
        </p:nvSpPr>
        <p:spPr/>
        <p:txBody>
          <a:bodyPr/>
          <a:lstStyle/>
          <a:p>
            <a:pPr>
              <a:defRPr/>
            </a:pPr>
            <a:fld id="{9F686E4A-13BB-4DF7-B3E5-21946368CCA0}" type="slidenum">
              <a:rPr lang="en-US" altLang="en-US" smtClean="0"/>
              <a:pPr>
                <a:defRPr/>
              </a:pPr>
              <a:t>33</a:t>
            </a:fld>
            <a:endParaRPr lang="en-US" altLang="en-US"/>
          </a:p>
        </p:txBody>
      </p:sp>
      <p:pic>
        <p:nvPicPr>
          <p:cNvPr id="5" name="Picture 4">
            <a:extLst>
              <a:ext uri="{FF2B5EF4-FFF2-40B4-BE49-F238E27FC236}">
                <a16:creationId xmlns:a16="http://schemas.microsoft.com/office/drawing/2014/main" id="{14A1FEAF-BA6F-8649-88C7-0A4D57B95D61}"/>
              </a:ext>
            </a:extLst>
          </p:cNvPr>
          <p:cNvPicPr>
            <a:picLocks noChangeAspect="1"/>
          </p:cNvPicPr>
          <p:nvPr/>
        </p:nvPicPr>
        <p:blipFill>
          <a:blip r:embed="rId2"/>
          <a:stretch>
            <a:fillRect/>
          </a:stretch>
        </p:blipFill>
        <p:spPr>
          <a:xfrm>
            <a:off x="152399" y="1219200"/>
            <a:ext cx="7224665" cy="4800600"/>
          </a:xfrm>
          <a:prstGeom prst="rect">
            <a:avLst/>
          </a:prstGeom>
        </p:spPr>
      </p:pic>
    </p:spTree>
    <p:extLst>
      <p:ext uri="{BB962C8B-B14F-4D97-AF65-F5344CB8AC3E}">
        <p14:creationId xmlns:p14="http://schemas.microsoft.com/office/powerpoint/2010/main" val="2689603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BCE1-5F91-AC4D-8E8A-4B901378157E}"/>
              </a:ext>
            </a:extLst>
          </p:cNvPr>
          <p:cNvSpPr>
            <a:spLocks noGrp="1"/>
          </p:cNvSpPr>
          <p:nvPr>
            <p:ph type="title"/>
          </p:nvPr>
        </p:nvSpPr>
        <p:spPr/>
        <p:txBody>
          <a:bodyPr/>
          <a:lstStyle/>
          <a:p>
            <a:r>
              <a:rPr lang="en-US" dirty="0"/>
              <a:t>What’s the Exception?</a:t>
            </a:r>
          </a:p>
        </p:txBody>
      </p:sp>
      <p:sp>
        <p:nvSpPr>
          <p:cNvPr id="3" name="Content Placeholder 2">
            <a:extLst>
              <a:ext uri="{FF2B5EF4-FFF2-40B4-BE49-F238E27FC236}">
                <a16:creationId xmlns:a16="http://schemas.microsoft.com/office/drawing/2014/main" id="{2BA096D7-70D2-834D-85C4-B8D91C2D556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BEB1F27-BDDC-A145-8ADC-0FA18B481ABE}"/>
              </a:ext>
            </a:extLst>
          </p:cNvPr>
          <p:cNvSpPr>
            <a:spLocks noGrp="1"/>
          </p:cNvSpPr>
          <p:nvPr>
            <p:ph type="sldNum" sz="quarter" idx="11"/>
          </p:nvPr>
        </p:nvSpPr>
        <p:spPr/>
        <p:txBody>
          <a:bodyPr/>
          <a:lstStyle/>
          <a:p>
            <a:pPr>
              <a:defRPr/>
            </a:pPr>
            <a:fld id="{9F686E4A-13BB-4DF7-B3E5-21946368CCA0}" type="slidenum">
              <a:rPr lang="en-US" altLang="en-US" smtClean="0"/>
              <a:pPr>
                <a:defRPr/>
              </a:pPr>
              <a:t>34</a:t>
            </a:fld>
            <a:endParaRPr lang="en-US" altLang="en-US"/>
          </a:p>
        </p:txBody>
      </p:sp>
      <p:pic>
        <p:nvPicPr>
          <p:cNvPr id="5" name="Picture 4">
            <a:extLst>
              <a:ext uri="{FF2B5EF4-FFF2-40B4-BE49-F238E27FC236}">
                <a16:creationId xmlns:a16="http://schemas.microsoft.com/office/drawing/2014/main" id="{D9FF620A-B1F0-CF4E-9C44-6331CF242CEC}"/>
              </a:ext>
            </a:extLst>
          </p:cNvPr>
          <p:cNvPicPr>
            <a:picLocks noChangeAspect="1"/>
          </p:cNvPicPr>
          <p:nvPr/>
        </p:nvPicPr>
        <p:blipFill>
          <a:blip r:embed="rId2"/>
          <a:stretch>
            <a:fillRect/>
          </a:stretch>
        </p:blipFill>
        <p:spPr>
          <a:xfrm>
            <a:off x="609600" y="1657350"/>
            <a:ext cx="4876800" cy="4152900"/>
          </a:xfrm>
          <a:prstGeom prst="rect">
            <a:avLst/>
          </a:prstGeom>
        </p:spPr>
      </p:pic>
    </p:spTree>
    <p:extLst>
      <p:ext uri="{BB962C8B-B14F-4D97-AF65-F5344CB8AC3E}">
        <p14:creationId xmlns:p14="http://schemas.microsoft.com/office/powerpoint/2010/main" val="1028763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F68-7F4C-B042-B2DC-90D5AFBA2B78}"/>
              </a:ext>
            </a:extLst>
          </p:cNvPr>
          <p:cNvSpPr>
            <a:spLocks noGrp="1"/>
          </p:cNvSpPr>
          <p:nvPr>
            <p:ph type="title"/>
          </p:nvPr>
        </p:nvSpPr>
        <p:spPr/>
        <p:txBody>
          <a:bodyPr/>
          <a:lstStyle/>
          <a:p>
            <a:r>
              <a:rPr lang="en-US" dirty="0"/>
              <a:t>What’s the Exception</a:t>
            </a:r>
          </a:p>
        </p:txBody>
      </p:sp>
      <p:pic>
        <p:nvPicPr>
          <p:cNvPr id="5" name="Content Placeholder 4">
            <a:extLst>
              <a:ext uri="{FF2B5EF4-FFF2-40B4-BE49-F238E27FC236}">
                <a16:creationId xmlns:a16="http://schemas.microsoft.com/office/drawing/2014/main" id="{3082CDA6-0D67-A845-A379-AC47D26303B2}"/>
              </a:ext>
            </a:extLst>
          </p:cNvPr>
          <p:cNvPicPr>
            <a:picLocks noGrp="1" noChangeAspect="1"/>
          </p:cNvPicPr>
          <p:nvPr>
            <p:ph idx="1"/>
          </p:nvPr>
        </p:nvPicPr>
        <p:blipFill>
          <a:blip r:embed="rId2"/>
          <a:stretch>
            <a:fillRect/>
          </a:stretch>
        </p:blipFill>
        <p:spPr>
          <a:xfrm>
            <a:off x="152400" y="1219200"/>
            <a:ext cx="6400800" cy="5591984"/>
          </a:xfrm>
          <a:prstGeom prst="rect">
            <a:avLst/>
          </a:prstGeom>
        </p:spPr>
      </p:pic>
      <p:sp>
        <p:nvSpPr>
          <p:cNvPr id="4" name="Slide Number Placeholder 3">
            <a:extLst>
              <a:ext uri="{FF2B5EF4-FFF2-40B4-BE49-F238E27FC236}">
                <a16:creationId xmlns:a16="http://schemas.microsoft.com/office/drawing/2014/main" id="{AF1A5BF1-AFDC-A442-94FB-FCEC1F6B7880}"/>
              </a:ext>
            </a:extLst>
          </p:cNvPr>
          <p:cNvSpPr>
            <a:spLocks noGrp="1"/>
          </p:cNvSpPr>
          <p:nvPr>
            <p:ph type="sldNum" sz="quarter" idx="11"/>
          </p:nvPr>
        </p:nvSpPr>
        <p:spPr/>
        <p:txBody>
          <a:bodyPr/>
          <a:lstStyle/>
          <a:p>
            <a:pPr>
              <a:defRPr/>
            </a:pPr>
            <a:fld id="{9F686E4A-13BB-4DF7-B3E5-21946368CCA0}" type="slidenum">
              <a:rPr lang="en-US" altLang="en-US" smtClean="0"/>
              <a:pPr>
                <a:defRPr/>
              </a:pPr>
              <a:t>35</a:t>
            </a:fld>
            <a:endParaRPr lang="en-US" altLang="en-US"/>
          </a:p>
        </p:txBody>
      </p:sp>
    </p:spTree>
    <p:extLst>
      <p:ext uri="{BB962C8B-B14F-4D97-AF65-F5344CB8AC3E}">
        <p14:creationId xmlns:p14="http://schemas.microsoft.com/office/powerpoint/2010/main" val="3272054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DB6D9548-3DEE-4890-B938-BC4E42DF3150}"/>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F03DABD-DFE3-4671-AD12-5E3028E47D6D}" type="slidenum">
              <a:rPr lang="en-US" altLang="en-US" sz="1400" smtClean="0"/>
              <a:pPr>
                <a:spcBef>
                  <a:spcPct val="0"/>
                </a:spcBef>
                <a:buClrTx/>
                <a:buSzTx/>
                <a:buFontTx/>
                <a:buNone/>
              </a:pPr>
              <a:t>36</a:t>
            </a:fld>
            <a:endParaRPr lang="en-US" altLang="en-US" sz="1400"/>
          </a:p>
        </p:txBody>
      </p:sp>
      <p:sp>
        <p:nvSpPr>
          <p:cNvPr id="32771" name="Rectangle 2">
            <a:extLst>
              <a:ext uri="{FF2B5EF4-FFF2-40B4-BE49-F238E27FC236}">
                <a16:creationId xmlns:a16="http://schemas.microsoft.com/office/drawing/2014/main" id="{7847DB72-86FA-48A6-9CCF-2EC7CFFB31D7}"/>
              </a:ext>
            </a:extLst>
          </p:cNvPr>
          <p:cNvSpPr>
            <a:spLocks noGrp="1" noChangeArrowheads="1"/>
          </p:cNvSpPr>
          <p:nvPr>
            <p:ph type="title"/>
          </p:nvPr>
        </p:nvSpPr>
        <p:spPr>
          <a:xfrm>
            <a:off x="685800" y="0"/>
            <a:ext cx="7772400" cy="1428750"/>
          </a:xfrm>
        </p:spPr>
        <p:txBody>
          <a:bodyPr/>
          <a:lstStyle/>
          <a:p>
            <a:r>
              <a:rPr lang="en-US" altLang="en-US"/>
              <a:t>The </a:t>
            </a:r>
            <a:r>
              <a:rPr lang="en-US" altLang="en-US" sz="4200">
                <a:latin typeface="Courier New" panose="02070309020205020404" pitchFamily="49" charset="0"/>
              </a:rPr>
              <a:t>finally</a:t>
            </a:r>
            <a:r>
              <a:rPr lang="en-US" altLang="en-US"/>
              <a:t> Clause</a:t>
            </a:r>
            <a:endParaRPr lang="en-US" altLang="en-US" b="1"/>
          </a:p>
        </p:txBody>
      </p:sp>
      <p:sp>
        <p:nvSpPr>
          <p:cNvPr id="32772" name="Rectangle 3">
            <a:extLst>
              <a:ext uri="{FF2B5EF4-FFF2-40B4-BE49-F238E27FC236}">
                <a16:creationId xmlns:a16="http://schemas.microsoft.com/office/drawing/2014/main" id="{41A517F4-4AF7-42AD-8F92-3CE261E5B842}"/>
              </a:ext>
            </a:extLst>
          </p:cNvPr>
          <p:cNvSpPr>
            <a:spLocks noGrp="1" noChangeArrowheads="1"/>
          </p:cNvSpPr>
          <p:nvPr>
            <p:ph type="body" idx="1"/>
          </p:nvPr>
        </p:nvSpPr>
        <p:spPr>
          <a:xfrm>
            <a:off x="914400" y="1371600"/>
            <a:ext cx="7696200" cy="4191000"/>
          </a:xfrm>
        </p:spPr>
        <p:txBody>
          <a:bodyPr/>
          <a:lstStyle/>
          <a:p>
            <a:pPr algn="just">
              <a:lnSpc>
                <a:spcPct val="90000"/>
              </a:lnSpc>
              <a:buFont typeface="Monotype Sorts"/>
              <a:buNone/>
            </a:pPr>
            <a:r>
              <a:rPr lang="en-US" altLang="en-US" sz="3000" b="1">
                <a:solidFill>
                  <a:schemeClr val="tx2"/>
                </a:solidFill>
                <a:latin typeface="Courier New" panose="02070309020205020404" pitchFamily="49" charset="0"/>
              </a:rPr>
              <a:t>try {  </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  statements;</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catch(TheException ex) { </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  handling ex; </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finally { </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  finalStatements; </a:t>
            </a:r>
          </a:p>
          <a:p>
            <a:pPr algn="just">
              <a:lnSpc>
                <a:spcPct val="90000"/>
              </a:lnSpc>
              <a:spcBef>
                <a:spcPct val="0"/>
              </a:spcBef>
              <a:buFont typeface="Monotype Sorts"/>
              <a:buNone/>
            </a:pPr>
            <a:r>
              <a:rPr lang="en-US" altLang="en-US" sz="3000" b="1">
                <a:solidFill>
                  <a:schemeClr val="tx2"/>
                </a:solidFill>
                <a:latin typeface="Courier New" panose="02070309020205020404" pitchFamily="49" charset="0"/>
              </a:rPr>
              <a:t>}</a:t>
            </a:r>
            <a:endParaRPr lang="en-US" altLang="en-US" sz="3000" b="1">
              <a:solidFill>
                <a:schemeClr val="tx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AD90-5D10-374F-A2CB-EBDD3C2E0016}"/>
              </a:ext>
            </a:extLst>
          </p:cNvPr>
          <p:cNvSpPr>
            <a:spLocks noGrp="1"/>
          </p:cNvSpPr>
          <p:nvPr>
            <p:ph type="title"/>
          </p:nvPr>
        </p:nvSpPr>
        <p:spPr/>
        <p:txBody>
          <a:bodyPr/>
          <a:lstStyle/>
          <a:p>
            <a:r>
              <a:rPr lang="en-US" dirty="0"/>
              <a:t>What happens?</a:t>
            </a:r>
          </a:p>
        </p:txBody>
      </p:sp>
      <p:sp>
        <p:nvSpPr>
          <p:cNvPr id="3" name="Content Placeholder 2">
            <a:extLst>
              <a:ext uri="{FF2B5EF4-FFF2-40B4-BE49-F238E27FC236}">
                <a16:creationId xmlns:a16="http://schemas.microsoft.com/office/drawing/2014/main" id="{007CCAB8-3A7B-FF41-9F0F-28F02DDD3655}"/>
              </a:ext>
            </a:extLst>
          </p:cNvPr>
          <p:cNvSpPr>
            <a:spLocks noGrp="1"/>
          </p:cNvSpPr>
          <p:nvPr>
            <p:ph idx="1"/>
          </p:nvPr>
        </p:nvSpPr>
        <p:spPr>
          <a:xfrm>
            <a:off x="304800" y="1219200"/>
            <a:ext cx="8534400" cy="4876800"/>
          </a:xfrm>
        </p:spPr>
        <p:txBody>
          <a:bodyPr/>
          <a:lstStyle/>
          <a:p>
            <a:pPr marL="0" indent="0">
              <a:buNone/>
            </a:pPr>
            <a:r>
              <a:rPr lang="en-US" sz="2400" dirty="0"/>
              <a:t>1. If no exception arises in the try block, finally block is executed and the next statement after the try statement is executed.</a:t>
            </a:r>
          </a:p>
          <a:p>
            <a:pPr marL="0" indent="0">
              <a:buNone/>
            </a:pPr>
            <a:r>
              <a:rPr lang="en-US" sz="2400" dirty="0"/>
              <a:t>2. If a statement causes an exception in the try block that is caught in a catch block, the rest of the statements in the try block are skipped, the catch block is executed, and the finally clause is executed. The next statement after the try statement is executed.</a:t>
            </a:r>
          </a:p>
          <a:p>
            <a:pPr marL="0" indent="0">
              <a:buNone/>
            </a:pPr>
            <a:r>
              <a:rPr lang="en-US" sz="2400" dirty="0"/>
              <a:t>3. If one of the statements causes an exception that is not caught in any catch block, the other statements in the try block are skipped, the finally clause is executed, and the exception is passed to the caller of this method. </a:t>
            </a:r>
          </a:p>
          <a:p>
            <a:pPr marL="0" indent="0">
              <a:buNone/>
            </a:pPr>
            <a:endParaRPr lang="en-US" sz="2400" dirty="0"/>
          </a:p>
          <a:p>
            <a:pPr marL="0" indent="0">
              <a:buNone/>
            </a:pPr>
            <a:r>
              <a:rPr lang="en-US" sz="2000" b="1" i="1" dirty="0">
                <a:solidFill>
                  <a:srgbClr val="FF0000"/>
                </a:solidFill>
              </a:rPr>
              <a:t>The finally block executes even if there is a return statement prior to reaching the finally block.</a:t>
            </a:r>
          </a:p>
          <a:p>
            <a:r>
              <a:rPr lang="en-US" sz="2000" b="1" dirty="0">
                <a:solidFill>
                  <a:srgbClr val="FF0000"/>
                </a:solidFill>
              </a:rPr>
              <a:t>Note: The catch block may be omitted when the finally clause is used.</a:t>
            </a:r>
          </a:p>
          <a:p>
            <a:endParaRPr lang="en-US" sz="2400" dirty="0"/>
          </a:p>
        </p:txBody>
      </p:sp>
      <p:sp>
        <p:nvSpPr>
          <p:cNvPr id="4" name="Slide Number Placeholder 3">
            <a:extLst>
              <a:ext uri="{FF2B5EF4-FFF2-40B4-BE49-F238E27FC236}">
                <a16:creationId xmlns:a16="http://schemas.microsoft.com/office/drawing/2014/main" id="{04012F9E-EC8B-8D4F-B57C-E9DF2653556C}"/>
              </a:ext>
            </a:extLst>
          </p:cNvPr>
          <p:cNvSpPr>
            <a:spLocks noGrp="1"/>
          </p:cNvSpPr>
          <p:nvPr>
            <p:ph type="sldNum" sz="quarter" idx="11"/>
          </p:nvPr>
        </p:nvSpPr>
        <p:spPr/>
        <p:txBody>
          <a:bodyPr/>
          <a:lstStyle/>
          <a:p>
            <a:pPr>
              <a:defRPr/>
            </a:pPr>
            <a:fld id="{9F686E4A-13BB-4DF7-B3E5-21946368CCA0}" type="slidenum">
              <a:rPr lang="en-US" altLang="en-US" smtClean="0"/>
              <a:pPr>
                <a:defRPr/>
              </a:pPr>
              <a:t>37</a:t>
            </a:fld>
            <a:endParaRPr lang="en-US" altLang="en-US"/>
          </a:p>
        </p:txBody>
      </p:sp>
    </p:spTree>
    <p:extLst>
      <p:ext uri="{BB962C8B-B14F-4D97-AF65-F5344CB8AC3E}">
        <p14:creationId xmlns:p14="http://schemas.microsoft.com/office/powerpoint/2010/main" val="2832381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DD2E0A30-5212-4E03-851A-CCB3C74EE103}"/>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772E952-D70D-4F3F-864E-66181E8B5EC9}" type="slidenum">
              <a:rPr lang="en-US" altLang="en-US" sz="1400" smtClean="0"/>
              <a:pPr>
                <a:spcBef>
                  <a:spcPct val="0"/>
                </a:spcBef>
                <a:buClrTx/>
                <a:buSzTx/>
                <a:buFontTx/>
                <a:buNone/>
              </a:pPr>
              <a:t>38</a:t>
            </a:fld>
            <a:endParaRPr lang="en-US" altLang="en-US" sz="1400"/>
          </a:p>
        </p:txBody>
      </p:sp>
      <p:sp>
        <p:nvSpPr>
          <p:cNvPr id="33795" name="Rectangle 2">
            <a:extLst>
              <a:ext uri="{FF2B5EF4-FFF2-40B4-BE49-F238E27FC236}">
                <a16:creationId xmlns:a16="http://schemas.microsoft.com/office/drawing/2014/main" id="{03821DD9-E3F3-4E0F-8EBA-9DD9A617E2B7}"/>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33796" name="Rectangle 8">
            <a:extLst>
              <a:ext uri="{FF2B5EF4-FFF2-40B4-BE49-F238E27FC236}">
                <a16:creationId xmlns:a16="http://schemas.microsoft.com/office/drawing/2014/main" id="{3FE698FB-9EE5-4314-941C-03316421D5F4}"/>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33797" name="Rectangle 10">
            <a:extLst>
              <a:ext uri="{FF2B5EF4-FFF2-40B4-BE49-F238E27FC236}">
                <a16:creationId xmlns:a16="http://schemas.microsoft.com/office/drawing/2014/main" id="{3A456907-4838-4F2E-93A6-EF1D78AAE35A}"/>
              </a:ext>
            </a:extLst>
          </p:cNvPr>
          <p:cNvSpPr>
            <a:spLocks noGrp="1" noChangeArrowheads="1"/>
          </p:cNvSpPr>
          <p:nvPr>
            <p:ph type="body" idx="1"/>
          </p:nvPr>
        </p:nvSpPr>
        <p:spPr>
          <a:xfrm>
            <a:off x="304800" y="1905000"/>
            <a:ext cx="4648200" cy="4038600"/>
          </a:xfrm>
        </p:spPr>
        <p:txBody>
          <a:bodyPr/>
          <a:lstStyle/>
          <a:p>
            <a:pPr>
              <a:lnSpc>
                <a:spcPct val="80000"/>
              </a:lnSpc>
              <a:buFont typeface="Monotype Sorts"/>
              <a:buNone/>
            </a:pPr>
            <a:r>
              <a:rPr lang="en-US" altLang="en-US" sz="2400" b="1">
                <a:solidFill>
                  <a:schemeClr val="tx2"/>
                </a:solidFill>
                <a:latin typeface="Courier New" panose="02070309020205020404" pitchFamily="49" charset="0"/>
              </a:rPr>
              <a:t>try {  </a:t>
            </a:r>
          </a:p>
          <a:p>
            <a:pPr>
              <a:lnSpc>
                <a:spcPct val="80000"/>
              </a:lnSpc>
              <a:buFont typeface="Monotype Sorts"/>
              <a:buNone/>
            </a:pPr>
            <a:r>
              <a:rPr lang="en-US" altLang="en-US" sz="2400" b="1">
                <a:solidFill>
                  <a:schemeClr val="tx2"/>
                </a:solidFill>
                <a:latin typeface="Courier New" panose="02070309020205020404" pitchFamily="49" charset="0"/>
              </a:rPr>
              <a:t>  statements;</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r>
              <a:rPr lang="en-US" altLang="en-US" sz="2400" b="1">
                <a:solidFill>
                  <a:schemeClr val="tx2"/>
                </a:solidFill>
                <a:latin typeface="Courier New" panose="02070309020205020404" pitchFamily="49" charset="0"/>
              </a:rPr>
              <a:t>catch(TheException ex) { </a:t>
            </a:r>
          </a:p>
          <a:p>
            <a:pPr>
              <a:lnSpc>
                <a:spcPct val="80000"/>
              </a:lnSpc>
              <a:buFont typeface="Monotype Sorts"/>
              <a:buNone/>
            </a:pPr>
            <a:r>
              <a:rPr lang="en-US" altLang="en-US" sz="2400" b="1">
                <a:solidFill>
                  <a:schemeClr val="tx2"/>
                </a:solidFill>
                <a:latin typeface="Courier New" panose="02070309020205020404" pitchFamily="49" charset="0"/>
              </a:rPr>
              <a:t>  handling ex; </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r>
              <a:rPr lang="en-US" altLang="en-US" sz="2400" b="1">
                <a:solidFill>
                  <a:schemeClr val="tx2"/>
                </a:solidFill>
                <a:latin typeface="Courier New" panose="02070309020205020404" pitchFamily="49" charset="0"/>
              </a:rPr>
              <a:t>finally { </a:t>
            </a:r>
          </a:p>
          <a:p>
            <a:pPr>
              <a:lnSpc>
                <a:spcPct val="80000"/>
              </a:lnSpc>
              <a:buFont typeface="Monotype Sorts"/>
              <a:buNone/>
            </a:pPr>
            <a:r>
              <a:rPr lang="en-US" altLang="en-US" sz="2400" b="1">
                <a:solidFill>
                  <a:schemeClr val="tx2"/>
                </a:solidFill>
                <a:latin typeface="Courier New" panose="02070309020205020404" pitchFamily="49" charset="0"/>
              </a:rPr>
              <a:t>  finalStatements; </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endParaRPr lang="en-US" altLang="en-US" sz="2400" b="1">
              <a:solidFill>
                <a:schemeClr val="tx2"/>
              </a:solidFill>
              <a:latin typeface="Courier New" panose="02070309020205020404" pitchFamily="49" charset="0"/>
            </a:endParaRPr>
          </a:p>
          <a:p>
            <a:pPr>
              <a:lnSpc>
                <a:spcPct val="80000"/>
              </a:lnSpc>
              <a:buFont typeface="Monotype Sorts"/>
              <a:buNone/>
            </a:pPr>
            <a:r>
              <a:rPr lang="en-US" altLang="en-US" sz="2400" b="1">
                <a:solidFill>
                  <a:schemeClr val="tx2"/>
                </a:solidFill>
                <a:latin typeface="Courier New" panose="02070309020205020404" pitchFamily="49" charset="0"/>
              </a:rPr>
              <a:t>Next statement;</a:t>
            </a:r>
          </a:p>
        </p:txBody>
      </p:sp>
      <p:sp>
        <p:nvSpPr>
          <p:cNvPr id="33798" name="Rectangle 6">
            <a:extLst>
              <a:ext uri="{FF2B5EF4-FFF2-40B4-BE49-F238E27FC236}">
                <a16:creationId xmlns:a16="http://schemas.microsoft.com/office/drawing/2014/main" id="{740D4643-C85A-43FF-A55B-5AB1D67D6A6B}"/>
              </a:ext>
            </a:extLst>
          </p:cNvPr>
          <p:cNvSpPr>
            <a:spLocks noChangeArrowheads="1"/>
          </p:cNvSpPr>
          <p:nvPr/>
        </p:nvSpPr>
        <p:spPr bwMode="auto">
          <a:xfrm>
            <a:off x="609600" y="2286000"/>
            <a:ext cx="28194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1847" name="AutoShape 7">
            <a:extLst>
              <a:ext uri="{FF2B5EF4-FFF2-40B4-BE49-F238E27FC236}">
                <a16:creationId xmlns:a16="http://schemas.microsoft.com/office/drawing/2014/main" id="{1D6679C9-0237-4B52-91ED-945FCE780AD6}"/>
              </a:ext>
            </a:extLst>
          </p:cNvPr>
          <p:cNvSpPr>
            <a:spLocks noChangeArrowheads="1"/>
          </p:cNvSpPr>
          <p:nvPr/>
        </p:nvSpPr>
        <p:spPr bwMode="auto">
          <a:xfrm>
            <a:off x="5715000" y="893763"/>
            <a:ext cx="2927350" cy="1087437"/>
          </a:xfrm>
          <a:prstGeom prst="wedgeRoundRectCallout">
            <a:avLst>
              <a:gd name="adj1" fmla="val -145120"/>
              <a:gd name="adj2" fmla="val 8883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Suppose no exceptions in the statements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1847"/>
                                        </p:tgtEl>
                                        <p:attrNameLst>
                                          <p:attrName>style.visibility</p:attrName>
                                        </p:attrNameLst>
                                      </p:cBhvr>
                                      <p:to>
                                        <p:strVal val="visible"/>
                                      </p:to>
                                    </p:set>
                                    <p:anim calcmode="lin" valueType="num">
                                      <p:cBhvr additive="base">
                                        <p:cTn id="7" dur="500" fill="hold"/>
                                        <p:tgtEl>
                                          <p:spTgt spid="291847"/>
                                        </p:tgtEl>
                                        <p:attrNameLst>
                                          <p:attrName>ppt_x</p:attrName>
                                        </p:attrNameLst>
                                      </p:cBhvr>
                                      <p:tavLst>
                                        <p:tav tm="0">
                                          <p:val>
                                            <p:strVal val="0-#ppt_w/2"/>
                                          </p:val>
                                        </p:tav>
                                        <p:tav tm="100000">
                                          <p:val>
                                            <p:strVal val="#ppt_x"/>
                                          </p:val>
                                        </p:tav>
                                      </p:tavLst>
                                    </p:anim>
                                    <p:anim calcmode="lin" valueType="num">
                                      <p:cBhvr additive="base">
                                        <p:cTn id="8" dur="500" fill="hold"/>
                                        <p:tgtEl>
                                          <p:spTgt spid="291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a:extLst>
              <a:ext uri="{FF2B5EF4-FFF2-40B4-BE49-F238E27FC236}">
                <a16:creationId xmlns:a16="http://schemas.microsoft.com/office/drawing/2014/main" id="{D58A3FF6-F1A1-4728-BF45-092BF7ADABF2}"/>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DA601A8-E7ED-486B-ABB0-F676D46DBE71}" type="slidenum">
              <a:rPr lang="en-US" altLang="en-US" sz="1400" smtClean="0"/>
              <a:pPr>
                <a:spcBef>
                  <a:spcPct val="0"/>
                </a:spcBef>
                <a:buClrTx/>
                <a:buSzTx/>
                <a:buFontTx/>
                <a:buNone/>
              </a:pPr>
              <a:t>39</a:t>
            </a:fld>
            <a:endParaRPr lang="en-US" altLang="en-US" sz="1400"/>
          </a:p>
        </p:txBody>
      </p:sp>
      <p:sp>
        <p:nvSpPr>
          <p:cNvPr id="34819" name="Rectangle 2">
            <a:extLst>
              <a:ext uri="{FF2B5EF4-FFF2-40B4-BE49-F238E27FC236}">
                <a16:creationId xmlns:a16="http://schemas.microsoft.com/office/drawing/2014/main" id="{925628FA-8826-42BE-A7E5-CAD1FA5435E5}"/>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34820" name="Rectangle 3">
            <a:extLst>
              <a:ext uri="{FF2B5EF4-FFF2-40B4-BE49-F238E27FC236}">
                <a16:creationId xmlns:a16="http://schemas.microsoft.com/office/drawing/2014/main" id="{E86590F1-3F76-43BB-8ECB-925A5CB74D87}"/>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34821" name="Rectangle 4">
            <a:extLst>
              <a:ext uri="{FF2B5EF4-FFF2-40B4-BE49-F238E27FC236}">
                <a16:creationId xmlns:a16="http://schemas.microsoft.com/office/drawing/2014/main" id="{EC39F57B-F9F2-4222-A837-FC4F472EBD95}"/>
              </a:ext>
            </a:extLst>
          </p:cNvPr>
          <p:cNvSpPr>
            <a:spLocks noGrp="1" noChangeArrowheads="1"/>
          </p:cNvSpPr>
          <p:nvPr>
            <p:ph type="body" idx="1"/>
          </p:nvPr>
        </p:nvSpPr>
        <p:spPr>
          <a:xfrm>
            <a:off x="304800" y="1905000"/>
            <a:ext cx="4648200" cy="4038600"/>
          </a:xfrm>
        </p:spPr>
        <p:txBody>
          <a:bodyPr/>
          <a:lstStyle/>
          <a:p>
            <a:pPr>
              <a:lnSpc>
                <a:spcPct val="80000"/>
              </a:lnSpc>
              <a:buFont typeface="Monotype Sorts"/>
              <a:buNone/>
            </a:pPr>
            <a:r>
              <a:rPr lang="en-US" altLang="en-US" sz="2400" b="1">
                <a:solidFill>
                  <a:schemeClr val="tx2"/>
                </a:solidFill>
                <a:latin typeface="Courier New" panose="02070309020205020404" pitchFamily="49" charset="0"/>
              </a:rPr>
              <a:t>try {  </a:t>
            </a:r>
          </a:p>
          <a:p>
            <a:pPr>
              <a:lnSpc>
                <a:spcPct val="80000"/>
              </a:lnSpc>
              <a:buFont typeface="Monotype Sorts"/>
              <a:buNone/>
            </a:pPr>
            <a:r>
              <a:rPr lang="en-US" altLang="en-US" sz="2400" b="1">
                <a:solidFill>
                  <a:schemeClr val="tx2"/>
                </a:solidFill>
                <a:latin typeface="Courier New" panose="02070309020205020404" pitchFamily="49" charset="0"/>
              </a:rPr>
              <a:t>  statements;</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r>
              <a:rPr lang="en-US" altLang="en-US" sz="2400" b="1">
                <a:solidFill>
                  <a:schemeClr val="tx2"/>
                </a:solidFill>
                <a:latin typeface="Courier New" panose="02070309020205020404" pitchFamily="49" charset="0"/>
              </a:rPr>
              <a:t>catch(TheException ex) { </a:t>
            </a:r>
          </a:p>
          <a:p>
            <a:pPr>
              <a:lnSpc>
                <a:spcPct val="80000"/>
              </a:lnSpc>
              <a:buFont typeface="Monotype Sorts"/>
              <a:buNone/>
            </a:pPr>
            <a:r>
              <a:rPr lang="en-US" altLang="en-US" sz="2400" b="1">
                <a:solidFill>
                  <a:schemeClr val="tx2"/>
                </a:solidFill>
                <a:latin typeface="Courier New" panose="02070309020205020404" pitchFamily="49" charset="0"/>
              </a:rPr>
              <a:t>  handling ex; </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r>
              <a:rPr lang="en-US" altLang="en-US" sz="2400" b="1">
                <a:solidFill>
                  <a:schemeClr val="tx2"/>
                </a:solidFill>
                <a:latin typeface="Courier New" panose="02070309020205020404" pitchFamily="49" charset="0"/>
              </a:rPr>
              <a:t>finally { </a:t>
            </a:r>
          </a:p>
          <a:p>
            <a:pPr>
              <a:lnSpc>
                <a:spcPct val="80000"/>
              </a:lnSpc>
              <a:buFont typeface="Monotype Sorts"/>
              <a:buNone/>
            </a:pPr>
            <a:r>
              <a:rPr lang="en-US" altLang="en-US" sz="2400" b="1">
                <a:solidFill>
                  <a:schemeClr val="tx2"/>
                </a:solidFill>
                <a:latin typeface="Courier New" panose="02070309020205020404" pitchFamily="49" charset="0"/>
              </a:rPr>
              <a:t>  finalStatements; </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endParaRPr lang="en-US" altLang="en-US" sz="2400" b="1">
              <a:solidFill>
                <a:schemeClr val="tx2"/>
              </a:solidFill>
              <a:latin typeface="Courier New" panose="02070309020205020404" pitchFamily="49" charset="0"/>
            </a:endParaRPr>
          </a:p>
          <a:p>
            <a:pPr>
              <a:lnSpc>
                <a:spcPct val="80000"/>
              </a:lnSpc>
              <a:buFont typeface="Monotype Sorts"/>
              <a:buNone/>
            </a:pPr>
            <a:r>
              <a:rPr lang="en-US" altLang="en-US" sz="2400" b="1">
                <a:solidFill>
                  <a:schemeClr val="tx2"/>
                </a:solidFill>
                <a:latin typeface="Courier New" panose="02070309020205020404" pitchFamily="49" charset="0"/>
              </a:rPr>
              <a:t>Next statement;</a:t>
            </a:r>
          </a:p>
        </p:txBody>
      </p:sp>
      <p:sp>
        <p:nvSpPr>
          <p:cNvPr id="292870" name="AutoShape 6">
            <a:extLst>
              <a:ext uri="{FF2B5EF4-FFF2-40B4-BE49-F238E27FC236}">
                <a16:creationId xmlns:a16="http://schemas.microsoft.com/office/drawing/2014/main" id="{A6161233-21FF-4F02-A145-E13231A0E1F0}"/>
              </a:ext>
            </a:extLst>
          </p:cNvPr>
          <p:cNvSpPr>
            <a:spLocks noChangeArrowheads="1"/>
          </p:cNvSpPr>
          <p:nvPr/>
        </p:nvSpPr>
        <p:spPr bwMode="auto">
          <a:xfrm>
            <a:off x="5715000" y="1447800"/>
            <a:ext cx="2927350" cy="1087438"/>
          </a:xfrm>
          <a:prstGeom prst="wedgeRoundRectCallout">
            <a:avLst>
              <a:gd name="adj1" fmla="val -124185"/>
              <a:gd name="adj2" fmla="val 23467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The final block is always executed</a:t>
            </a:r>
          </a:p>
        </p:txBody>
      </p:sp>
      <p:sp>
        <p:nvSpPr>
          <p:cNvPr id="34823" name="Rectangle 7">
            <a:extLst>
              <a:ext uri="{FF2B5EF4-FFF2-40B4-BE49-F238E27FC236}">
                <a16:creationId xmlns:a16="http://schemas.microsoft.com/office/drawing/2014/main" id="{99A2BEEE-A36C-4C38-8D96-0E206450CD47}"/>
              </a:ext>
            </a:extLst>
          </p:cNvPr>
          <p:cNvSpPr>
            <a:spLocks noChangeArrowheads="1"/>
          </p:cNvSpPr>
          <p:nvPr/>
        </p:nvSpPr>
        <p:spPr bwMode="auto">
          <a:xfrm>
            <a:off x="762000" y="4495800"/>
            <a:ext cx="31242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2870"/>
                                        </p:tgtEl>
                                        <p:attrNameLst>
                                          <p:attrName>style.visibility</p:attrName>
                                        </p:attrNameLst>
                                      </p:cBhvr>
                                      <p:to>
                                        <p:strVal val="visible"/>
                                      </p:to>
                                    </p:set>
                                    <p:anim calcmode="lin" valueType="num">
                                      <p:cBhvr additive="base">
                                        <p:cTn id="7" dur="500" fill="hold"/>
                                        <p:tgtEl>
                                          <p:spTgt spid="292870"/>
                                        </p:tgtEl>
                                        <p:attrNameLst>
                                          <p:attrName>ppt_x</p:attrName>
                                        </p:attrNameLst>
                                      </p:cBhvr>
                                      <p:tavLst>
                                        <p:tav tm="0">
                                          <p:val>
                                            <p:strVal val="0-#ppt_w/2"/>
                                          </p:val>
                                        </p:tav>
                                        <p:tav tm="100000">
                                          <p:val>
                                            <p:strVal val="#ppt_x"/>
                                          </p:val>
                                        </p:tav>
                                      </p:tavLst>
                                    </p:anim>
                                    <p:anim calcmode="lin" valueType="num">
                                      <p:cBhvr additive="base">
                                        <p:cTn id="8" dur="500" fill="hold"/>
                                        <p:tgtEl>
                                          <p:spTgt spid="292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32897"/>
            <a:ext cx="8856984" cy="507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lide Number Placeholder 4"/>
          <p:cNvSpPr>
            <a:spLocks noGrp="1"/>
          </p:cNvSpPr>
          <p:nvPr>
            <p:ph type="sldNum" sz="quarter" idx="4294967295"/>
          </p:nvPr>
        </p:nvSpPr>
        <p:spPr>
          <a:xfrm>
            <a:off x="6553200" y="6399213"/>
            <a:ext cx="1905000" cy="457200"/>
          </a:xfrm>
          <a:prstGeom prst="rect">
            <a:avLst/>
          </a:prstGeom>
        </p:spPr>
        <p:txBody>
          <a:bodyPr/>
          <a:lstStyle/>
          <a:p>
            <a:fld id="{B16C5160-E5D9-472E-8208-DAE024232603}" type="slidenum">
              <a:rPr lang="en-US"/>
              <a:pPr/>
              <a:t>4</a:t>
            </a:fld>
            <a:endParaRPr lang="en-US"/>
          </a:p>
        </p:txBody>
      </p:sp>
      <p:sp>
        <p:nvSpPr>
          <p:cNvPr id="273410" name="Rectangle 2"/>
          <p:cNvSpPr>
            <a:spLocks noGrp="1" noChangeArrowheads="1"/>
          </p:cNvSpPr>
          <p:nvPr>
            <p:ph type="title"/>
          </p:nvPr>
        </p:nvSpPr>
        <p:spPr>
          <a:xfrm>
            <a:off x="304800" y="214290"/>
            <a:ext cx="8053414" cy="704872"/>
          </a:xfrm>
          <a:noFill/>
          <a:ln/>
        </p:spPr>
        <p:txBody>
          <a:bodyPr/>
          <a:lstStyle/>
          <a:p>
            <a:pPr>
              <a:spcBef>
                <a:spcPct val="50000"/>
              </a:spcBef>
            </a:pPr>
            <a:r>
              <a:rPr lang="en-US" sz="5400" dirty="0"/>
              <a:t>Fix it Using an </a:t>
            </a:r>
            <a:r>
              <a:rPr lang="en-US" sz="5400" dirty="0">
                <a:solidFill>
                  <a:srgbClr val="C00000"/>
                </a:solidFill>
              </a:rPr>
              <a:t>if</a:t>
            </a:r>
            <a:r>
              <a:rPr lang="en-US" sz="5400" dirty="0"/>
              <a:t> Statement</a:t>
            </a:r>
          </a:p>
        </p:txBody>
      </p:sp>
      <p:sp>
        <p:nvSpPr>
          <p:cNvPr id="5" name="Rectangle 4"/>
          <p:cNvSpPr/>
          <p:nvPr/>
        </p:nvSpPr>
        <p:spPr>
          <a:xfrm>
            <a:off x="611560" y="4215958"/>
            <a:ext cx="8352928" cy="1589305"/>
          </a:xfrm>
          <a:prstGeom prst="rect">
            <a:avLst/>
          </a:prstGeom>
          <a:solidFill>
            <a:schemeClr val="accent1">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150F3419-B858-4E14-9DC3-ACBF7E49B89D}"/>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F8BD9DF-4637-4724-B012-F23021F02C6A}" type="slidenum">
              <a:rPr lang="en-US" altLang="en-US" sz="1400" smtClean="0"/>
              <a:pPr>
                <a:spcBef>
                  <a:spcPct val="0"/>
                </a:spcBef>
                <a:buClrTx/>
                <a:buSzTx/>
                <a:buFontTx/>
                <a:buNone/>
              </a:pPr>
              <a:t>40</a:t>
            </a:fld>
            <a:endParaRPr lang="en-US" altLang="en-US" sz="1400"/>
          </a:p>
        </p:txBody>
      </p:sp>
      <p:sp>
        <p:nvSpPr>
          <p:cNvPr id="35843" name="Rectangle 2">
            <a:extLst>
              <a:ext uri="{FF2B5EF4-FFF2-40B4-BE49-F238E27FC236}">
                <a16:creationId xmlns:a16="http://schemas.microsoft.com/office/drawing/2014/main" id="{D42CC8C5-476E-4019-9D63-30BD95D44924}"/>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35844" name="Rectangle 3">
            <a:extLst>
              <a:ext uri="{FF2B5EF4-FFF2-40B4-BE49-F238E27FC236}">
                <a16:creationId xmlns:a16="http://schemas.microsoft.com/office/drawing/2014/main" id="{C52578F7-FE59-43C2-B5EC-6BE2B982AA14}"/>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35845" name="Rectangle 4">
            <a:extLst>
              <a:ext uri="{FF2B5EF4-FFF2-40B4-BE49-F238E27FC236}">
                <a16:creationId xmlns:a16="http://schemas.microsoft.com/office/drawing/2014/main" id="{D54E3B61-1C5A-4C6C-AF65-E07D55A8B72D}"/>
              </a:ext>
            </a:extLst>
          </p:cNvPr>
          <p:cNvSpPr>
            <a:spLocks noGrp="1" noChangeArrowheads="1"/>
          </p:cNvSpPr>
          <p:nvPr>
            <p:ph type="body" idx="1"/>
          </p:nvPr>
        </p:nvSpPr>
        <p:spPr>
          <a:xfrm>
            <a:off x="304800" y="1905000"/>
            <a:ext cx="4648200" cy="4038600"/>
          </a:xfrm>
        </p:spPr>
        <p:txBody>
          <a:bodyPr/>
          <a:lstStyle/>
          <a:p>
            <a:pPr>
              <a:lnSpc>
                <a:spcPct val="80000"/>
              </a:lnSpc>
              <a:buFont typeface="Monotype Sorts"/>
              <a:buNone/>
            </a:pPr>
            <a:r>
              <a:rPr lang="en-US" altLang="en-US" sz="2400" b="1">
                <a:solidFill>
                  <a:schemeClr val="tx2"/>
                </a:solidFill>
                <a:latin typeface="Courier New" panose="02070309020205020404" pitchFamily="49" charset="0"/>
              </a:rPr>
              <a:t>try {  </a:t>
            </a:r>
          </a:p>
          <a:p>
            <a:pPr>
              <a:lnSpc>
                <a:spcPct val="80000"/>
              </a:lnSpc>
              <a:buFont typeface="Monotype Sorts"/>
              <a:buNone/>
            </a:pPr>
            <a:r>
              <a:rPr lang="en-US" altLang="en-US" sz="2400" b="1">
                <a:solidFill>
                  <a:schemeClr val="tx2"/>
                </a:solidFill>
                <a:latin typeface="Courier New" panose="02070309020205020404" pitchFamily="49" charset="0"/>
              </a:rPr>
              <a:t>  statements;</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r>
              <a:rPr lang="en-US" altLang="en-US" sz="2400" b="1">
                <a:solidFill>
                  <a:schemeClr val="tx2"/>
                </a:solidFill>
                <a:latin typeface="Courier New" panose="02070309020205020404" pitchFamily="49" charset="0"/>
              </a:rPr>
              <a:t>catch(TheException ex) { </a:t>
            </a:r>
          </a:p>
          <a:p>
            <a:pPr>
              <a:lnSpc>
                <a:spcPct val="80000"/>
              </a:lnSpc>
              <a:buFont typeface="Monotype Sorts"/>
              <a:buNone/>
            </a:pPr>
            <a:r>
              <a:rPr lang="en-US" altLang="en-US" sz="2400" b="1">
                <a:solidFill>
                  <a:schemeClr val="tx2"/>
                </a:solidFill>
                <a:latin typeface="Courier New" panose="02070309020205020404" pitchFamily="49" charset="0"/>
              </a:rPr>
              <a:t>  handling ex; </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r>
              <a:rPr lang="en-US" altLang="en-US" sz="2400" b="1">
                <a:solidFill>
                  <a:schemeClr val="tx2"/>
                </a:solidFill>
                <a:latin typeface="Courier New" panose="02070309020205020404" pitchFamily="49" charset="0"/>
              </a:rPr>
              <a:t>finally { </a:t>
            </a:r>
          </a:p>
          <a:p>
            <a:pPr>
              <a:lnSpc>
                <a:spcPct val="80000"/>
              </a:lnSpc>
              <a:buFont typeface="Monotype Sorts"/>
              <a:buNone/>
            </a:pPr>
            <a:r>
              <a:rPr lang="en-US" altLang="en-US" sz="2400" b="1">
                <a:solidFill>
                  <a:schemeClr val="tx2"/>
                </a:solidFill>
                <a:latin typeface="Courier New" panose="02070309020205020404" pitchFamily="49" charset="0"/>
              </a:rPr>
              <a:t>  finalStatements; </a:t>
            </a:r>
          </a:p>
          <a:p>
            <a:pPr>
              <a:lnSpc>
                <a:spcPct val="80000"/>
              </a:lnSpc>
              <a:buFont typeface="Monotype Sorts"/>
              <a:buNone/>
            </a:pPr>
            <a:r>
              <a:rPr lang="en-US" altLang="en-US" sz="2400" b="1">
                <a:solidFill>
                  <a:schemeClr val="tx2"/>
                </a:solidFill>
                <a:latin typeface="Courier New" panose="02070309020205020404" pitchFamily="49" charset="0"/>
              </a:rPr>
              <a:t>}</a:t>
            </a:r>
          </a:p>
          <a:p>
            <a:pPr>
              <a:lnSpc>
                <a:spcPct val="80000"/>
              </a:lnSpc>
              <a:buFont typeface="Monotype Sorts"/>
              <a:buNone/>
            </a:pPr>
            <a:endParaRPr lang="en-US" altLang="en-US" sz="2400" b="1">
              <a:solidFill>
                <a:schemeClr val="tx2"/>
              </a:solidFill>
              <a:latin typeface="Courier New" panose="02070309020205020404" pitchFamily="49" charset="0"/>
            </a:endParaRPr>
          </a:p>
          <a:p>
            <a:pPr>
              <a:lnSpc>
                <a:spcPct val="80000"/>
              </a:lnSpc>
              <a:buFont typeface="Monotype Sorts"/>
              <a:buNone/>
            </a:pPr>
            <a:r>
              <a:rPr lang="en-US" altLang="en-US" sz="2400" b="1">
                <a:solidFill>
                  <a:schemeClr val="tx2"/>
                </a:solidFill>
                <a:latin typeface="Courier New" panose="02070309020205020404" pitchFamily="49" charset="0"/>
              </a:rPr>
              <a:t>Next statement;</a:t>
            </a:r>
          </a:p>
        </p:txBody>
      </p:sp>
      <p:sp>
        <p:nvSpPr>
          <p:cNvPr id="293893" name="AutoShape 5">
            <a:extLst>
              <a:ext uri="{FF2B5EF4-FFF2-40B4-BE49-F238E27FC236}">
                <a16:creationId xmlns:a16="http://schemas.microsoft.com/office/drawing/2014/main" id="{969AF75E-9515-426C-9BE4-03096D3C2705}"/>
              </a:ext>
            </a:extLst>
          </p:cNvPr>
          <p:cNvSpPr>
            <a:spLocks noChangeArrowheads="1"/>
          </p:cNvSpPr>
          <p:nvPr/>
        </p:nvSpPr>
        <p:spPr bwMode="auto">
          <a:xfrm>
            <a:off x="5715000" y="1447800"/>
            <a:ext cx="2927350" cy="1087438"/>
          </a:xfrm>
          <a:prstGeom prst="wedgeRoundRectCallout">
            <a:avLst>
              <a:gd name="adj1" fmla="val -127171"/>
              <a:gd name="adj2" fmla="val 32591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Next statement in the method is executed</a:t>
            </a:r>
          </a:p>
        </p:txBody>
      </p:sp>
      <p:sp>
        <p:nvSpPr>
          <p:cNvPr id="35847" name="Rectangle 6">
            <a:extLst>
              <a:ext uri="{FF2B5EF4-FFF2-40B4-BE49-F238E27FC236}">
                <a16:creationId xmlns:a16="http://schemas.microsoft.com/office/drawing/2014/main" id="{DF6CB688-37BD-4CDD-8779-B9DCAE70971F}"/>
              </a:ext>
            </a:extLst>
          </p:cNvPr>
          <p:cNvSpPr>
            <a:spLocks noChangeArrowheads="1"/>
          </p:cNvSpPr>
          <p:nvPr/>
        </p:nvSpPr>
        <p:spPr bwMode="auto">
          <a:xfrm>
            <a:off x="381000" y="5562600"/>
            <a:ext cx="31242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3893"/>
                                        </p:tgtEl>
                                        <p:attrNameLst>
                                          <p:attrName>style.visibility</p:attrName>
                                        </p:attrNameLst>
                                      </p:cBhvr>
                                      <p:to>
                                        <p:strVal val="visible"/>
                                      </p:to>
                                    </p:set>
                                    <p:anim calcmode="lin" valueType="num">
                                      <p:cBhvr additive="base">
                                        <p:cTn id="7" dur="500" fill="hold"/>
                                        <p:tgtEl>
                                          <p:spTgt spid="293893"/>
                                        </p:tgtEl>
                                        <p:attrNameLst>
                                          <p:attrName>ppt_x</p:attrName>
                                        </p:attrNameLst>
                                      </p:cBhvr>
                                      <p:tavLst>
                                        <p:tav tm="0">
                                          <p:val>
                                            <p:strVal val="0-#ppt_w/2"/>
                                          </p:val>
                                        </p:tav>
                                        <p:tav tm="100000">
                                          <p:val>
                                            <p:strVal val="#ppt_x"/>
                                          </p:val>
                                        </p:tav>
                                      </p:tavLst>
                                    </p:anim>
                                    <p:anim calcmode="lin" valueType="num">
                                      <p:cBhvr additive="base">
                                        <p:cTn id="8" dur="500" fill="hold"/>
                                        <p:tgtEl>
                                          <p:spTgt spid="293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51C41502-F849-44C7-97AC-8714173FD61C}"/>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2C01CE6-F2D4-4278-A676-EFE137441C51}" type="slidenum">
              <a:rPr lang="en-US" altLang="en-US" sz="1400" smtClean="0"/>
              <a:pPr>
                <a:spcBef>
                  <a:spcPct val="0"/>
                </a:spcBef>
                <a:buClrTx/>
                <a:buSzTx/>
                <a:buFontTx/>
                <a:buNone/>
              </a:pPr>
              <a:t>41</a:t>
            </a:fld>
            <a:endParaRPr lang="en-US" altLang="en-US" sz="1400"/>
          </a:p>
        </p:txBody>
      </p:sp>
      <p:sp>
        <p:nvSpPr>
          <p:cNvPr id="36867" name="Rectangle 2">
            <a:extLst>
              <a:ext uri="{FF2B5EF4-FFF2-40B4-BE49-F238E27FC236}">
                <a16:creationId xmlns:a16="http://schemas.microsoft.com/office/drawing/2014/main" id="{EF64EC8B-40FC-4F59-80E3-8B0D5DDB2437}"/>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36868" name="Rectangle 3">
            <a:extLst>
              <a:ext uri="{FF2B5EF4-FFF2-40B4-BE49-F238E27FC236}">
                <a16:creationId xmlns:a16="http://schemas.microsoft.com/office/drawing/2014/main" id="{DA8EDA6F-B12F-4F87-A23C-92D4BAFB7A34}"/>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36869" name="Rectangle 4">
            <a:extLst>
              <a:ext uri="{FF2B5EF4-FFF2-40B4-BE49-F238E27FC236}">
                <a16:creationId xmlns:a16="http://schemas.microsoft.com/office/drawing/2014/main" id="{C714BD80-D45C-409C-951B-42D812927606}"/>
              </a:ext>
            </a:extLst>
          </p:cNvPr>
          <p:cNvSpPr>
            <a:spLocks noGrp="1" noChangeArrowheads="1"/>
          </p:cNvSpPr>
          <p:nvPr>
            <p:ph type="body" idx="1"/>
          </p:nvPr>
        </p:nvSpPr>
        <p:spPr>
          <a:xfrm>
            <a:off x="304800" y="1447800"/>
            <a:ext cx="4648200" cy="4495800"/>
          </a:xfrm>
        </p:spPr>
        <p:txBody>
          <a:bodyPr/>
          <a:lstStyle/>
          <a:p>
            <a:pPr>
              <a:lnSpc>
                <a:spcPct val="80000"/>
              </a:lnSpc>
              <a:buFont typeface="Monotype Sorts"/>
              <a:buNone/>
            </a:pPr>
            <a:r>
              <a:rPr lang="en-US" altLang="en-US" sz="2000" b="1">
                <a:solidFill>
                  <a:schemeClr val="tx2"/>
                </a:solidFill>
                <a:latin typeface="Courier New" panose="02070309020205020404" pitchFamily="49" charset="0"/>
              </a:rPr>
              <a:t>try {  </a:t>
            </a:r>
          </a:p>
          <a:p>
            <a:pPr>
              <a:lnSpc>
                <a:spcPct val="80000"/>
              </a:lnSpc>
              <a:buFont typeface="Monotype Sorts"/>
              <a:buNone/>
            </a:pPr>
            <a:r>
              <a:rPr lang="en-US" altLang="en-US" sz="2000" b="1">
                <a:solidFill>
                  <a:schemeClr val="tx2"/>
                </a:solidFill>
                <a:latin typeface="Courier New" panose="02070309020205020404" pitchFamily="49" charset="0"/>
              </a:rPr>
              <a:t>  statement1;</a:t>
            </a:r>
          </a:p>
          <a:p>
            <a:pPr>
              <a:lnSpc>
                <a:spcPct val="80000"/>
              </a:lnSpc>
              <a:buFont typeface="Monotype Sorts"/>
              <a:buNone/>
            </a:pPr>
            <a:r>
              <a:rPr lang="en-US" altLang="en-US" sz="2000" b="1">
                <a:solidFill>
                  <a:schemeClr val="tx2"/>
                </a:solidFill>
                <a:latin typeface="Courier New" panose="02070309020205020404" pitchFamily="49" charset="0"/>
              </a:rPr>
              <a:t>  statement2;</a:t>
            </a:r>
          </a:p>
          <a:p>
            <a:pPr>
              <a:lnSpc>
                <a:spcPct val="80000"/>
              </a:lnSpc>
              <a:buFont typeface="Monotype Sorts"/>
              <a:buNone/>
            </a:pPr>
            <a:r>
              <a:rPr lang="en-US" altLang="en-US" sz="2000" b="1">
                <a:solidFill>
                  <a:schemeClr val="tx2"/>
                </a:solidFill>
                <a:latin typeface="Courier New" panose="02070309020205020404" pitchFamily="49" charset="0"/>
              </a:rPr>
              <a:t>  statement3;</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catch(Exception1 ex) { </a:t>
            </a:r>
          </a:p>
          <a:p>
            <a:pPr>
              <a:lnSpc>
                <a:spcPct val="80000"/>
              </a:lnSpc>
              <a:buFont typeface="Monotype Sorts"/>
              <a:buNone/>
            </a:pPr>
            <a:r>
              <a:rPr lang="en-US" altLang="en-US" sz="2000" b="1">
                <a:solidFill>
                  <a:schemeClr val="tx2"/>
                </a:solidFill>
                <a:latin typeface="Courier New" panose="02070309020205020404" pitchFamily="49" charset="0"/>
              </a:rPr>
              <a:t>  handling ex;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finally { </a:t>
            </a:r>
          </a:p>
          <a:p>
            <a:pPr>
              <a:lnSpc>
                <a:spcPct val="80000"/>
              </a:lnSpc>
              <a:buFont typeface="Monotype Sorts"/>
              <a:buNone/>
            </a:pPr>
            <a:r>
              <a:rPr lang="en-US" altLang="en-US" sz="2000" b="1">
                <a:solidFill>
                  <a:schemeClr val="tx2"/>
                </a:solidFill>
                <a:latin typeface="Courier New" panose="02070309020205020404" pitchFamily="49" charset="0"/>
              </a:rPr>
              <a:t>  finalStatements;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endParaRPr lang="en-US" altLang="en-US" sz="2000" b="1">
              <a:solidFill>
                <a:schemeClr val="tx2"/>
              </a:solidFill>
              <a:latin typeface="Courier New" panose="02070309020205020404" pitchFamily="49" charset="0"/>
            </a:endParaRPr>
          </a:p>
          <a:p>
            <a:pPr>
              <a:lnSpc>
                <a:spcPct val="80000"/>
              </a:lnSpc>
              <a:buFont typeface="Monotype Sorts"/>
              <a:buNone/>
            </a:pPr>
            <a:r>
              <a:rPr lang="en-US" altLang="en-US" sz="2000" b="1">
                <a:solidFill>
                  <a:schemeClr val="tx2"/>
                </a:solidFill>
                <a:latin typeface="Courier New" panose="02070309020205020404" pitchFamily="49" charset="0"/>
              </a:rPr>
              <a:t>Next statement;</a:t>
            </a:r>
          </a:p>
        </p:txBody>
      </p:sp>
      <p:sp>
        <p:nvSpPr>
          <p:cNvPr id="36870" name="Rectangle 5">
            <a:extLst>
              <a:ext uri="{FF2B5EF4-FFF2-40B4-BE49-F238E27FC236}">
                <a16:creationId xmlns:a16="http://schemas.microsoft.com/office/drawing/2014/main" id="{D5F4ADF0-6403-42DC-A665-8E039E383F27}"/>
              </a:ext>
            </a:extLst>
          </p:cNvPr>
          <p:cNvSpPr>
            <a:spLocks noChangeArrowheads="1"/>
          </p:cNvSpPr>
          <p:nvPr/>
        </p:nvSpPr>
        <p:spPr bwMode="auto">
          <a:xfrm>
            <a:off x="609600" y="2057400"/>
            <a:ext cx="28194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4918" name="AutoShape 6">
            <a:extLst>
              <a:ext uri="{FF2B5EF4-FFF2-40B4-BE49-F238E27FC236}">
                <a16:creationId xmlns:a16="http://schemas.microsoft.com/office/drawing/2014/main" id="{CD567A9D-3A1F-4C84-A7D6-0E44A827D511}"/>
              </a:ext>
            </a:extLst>
          </p:cNvPr>
          <p:cNvSpPr>
            <a:spLocks noChangeArrowheads="1"/>
          </p:cNvSpPr>
          <p:nvPr/>
        </p:nvSpPr>
        <p:spPr bwMode="auto">
          <a:xfrm>
            <a:off x="5715000" y="1371600"/>
            <a:ext cx="3200400" cy="1143000"/>
          </a:xfrm>
          <a:prstGeom prst="wedgeRoundRectCallout">
            <a:avLst>
              <a:gd name="adj1" fmla="val -138245"/>
              <a:gd name="adj2" fmla="val 2236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Suppose an exception of type Exception1 is thrown in statement2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4918"/>
                                        </p:tgtEl>
                                        <p:attrNameLst>
                                          <p:attrName>style.visibility</p:attrName>
                                        </p:attrNameLst>
                                      </p:cBhvr>
                                      <p:to>
                                        <p:strVal val="visible"/>
                                      </p:to>
                                    </p:set>
                                    <p:anim calcmode="lin" valueType="num">
                                      <p:cBhvr additive="base">
                                        <p:cTn id="7" dur="500" fill="hold"/>
                                        <p:tgtEl>
                                          <p:spTgt spid="294918"/>
                                        </p:tgtEl>
                                        <p:attrNameLst>
                                          <p:attrName>ppt_x</p:attrName>
                                        </p:attrNameLst>
                                      </p:cBhvr>
                                      <p:tavLst>
                                        <p:tav tm="0">
                                          <p:val>
                                            <p:strVal val="0-#ppt_w/2"/>
                                          </p:val>
                                        </p:tav>
                                        <p:tav tm="100000">
                                          <p:val>
                                            <p:strVal val="#ppt_x"/>
                                          </p:val>
                                        </p:tav>
                                      </p:tavLst>
                                    </p:anim>
                                    <p:anim calcmode="lin" valueType="num">
                                      <p:cBhvr additive="base">
                                        <p:cTn id="8" dur="500" fill="hold"/>
                                        <p:tgtEl>
                                          <p:spTgt spid="2949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26867AD3-AC2D-48B2-A303-FD89A116D9B7}"/>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048686F-D924-4728-A252-2AAC1FAC01D6}" type="slidenum">
              <a:rPr lang="en-US" altLang="en-US" sz="1400" smtClean="0"/>
              <a:pPr>
                <a:spcBef>
                  <a:spcPct val="0"/>
                </a:spcBef>
                <a:buClrTx/>
                <a:buSzTx/>
                <a:buFontTx/>
                <a:buNone/>
              </a:pPr>
              <a:t>42</a:t>
            </a:fld>
            <a:endParaRPr lang="en-US" altLang="en-US" sz="1400"/>
          </a:p>
        </p:txBody>
      </p:sp>
      <p:sp>
        <p:nvSpPr>
          <p:cNvPr id="37891" name="Rectangle 2">
            <a:extLst>
              <a:ext uri="{FF2B5EF4-FFF2-40B4-BE49-F238E27FC236}">
                <a16:creationId xmlns:a16="http://schemas.microsoft.com/office/drawing/2014/main" id="{078C13A9-A818-4D12-B459-E5E2FF7870BC}"/>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37892" name="Rectangle 3">
            <a:extLst>
              <a:ext uri="{FF2B5EF4-FFF2-40B4-BE49-F238E27FC236}">
                <a16:creationId xmlns:a16="http://schemas.microsoft.com/office/drawing/2014/main" id="{53EBCE49-ABBD-41E1-B407-B6B230AD8BFD}"/>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37893" name="Rectangle 4">
            <a:extLst>
              <a:ext uri="{FF2B5EF4-FFF2-40B4-BE49-F238E27FC236}">
                <a16:creationId xmlns:a16="http://schemas.microsoft.com/office/drawing/2014/main" id="{2A16D878-3A3D-47CF-9756-CC44274A2970}"/>
              </a:ext>
            </a:extLst>
          </p:cNvPr>
          <p:cNvSpPr>
            <a:spLocks noGrp="1" noChangeArrowheads="1"/>
          </p:cNvSpPr>
          <p:nvPr>
            <p:ph type="body" idx="1"/>
          </p:nvPr>
        </p:nvSpPr>
        <p:spPr>
          <a:xfrm>
            <a:off x="304800" y="1447800"/>
            <a:ext cx="4648200" cy="4495800"/>
          </a:xfrm>
        </p:spPr>
        <p:txBody>
          <a:bodyPr/>
          <a:lstStyle/>
          <a:p>
            <a:pPr>
              <a:lnSpc>
                <a:spcPct val="80000"/>
              </a:lnSpc>
              <a:buFont typeface="Monotype Sorts"/>
              <a:buNone/>
            </a:pPr>
            <a:r>
              <a:rPr lang="en-US" altLang="en-US" sz="2000" b="1">
                <a:solidFill>
                  <a:schemeClr val="tx2"/>
                </a:solidFill>
                <a:latin typeface="Courier New" panose="02070309020205020404" pitchFamily="49" charset="0"/>
              </a:rPr>
              <a:t>try {  </a:t>
            </a:r>
          </a:p>
          <a:p>
            <a:pPr>
              <a:lnSpc>
                <a:spcPct val="80000"/>
              </a:lnSpc>
              <a:buFont typeface="Monotype Sorts"/>
              <a:buNone/>
            </a:pPr>
            <a:r>
              <a:rPr lang="en-US" altLang="en-US" sz="2000" b="1">
                <a:solidFill>
                  <a:schemeClr val="tx2"/>
                </a:solidFill>
                <a:latin typeface="Courier New" panose="02070309020205020404" pitchFamily="49" charset="0"/>
              </a:rPr>
              <a:t>  statement1;</a:t>
            </a:r>
          </a:p>
          <a:p>
            <a:pPr>
              <a:lnSpc>
                <a:spcPct val="80000"/>
              </a:lnSpc>
              <a:buFont typeface="Monotype Sorts"/>
              <a:buNone/>
            </a:pPr>
            <a:r>
              <a:rPr lang="en-US" altLang="en-US" sz="2000" b="1">
                <a:solidFill>
                  <a:schemeClr val="tx2"/>
                </a:solidFill>
                <a:latin typeface="Courier New" panose="02070309020205020404" pitchFamily="49" charset="0"/>
              </a:rPr>
              <a:t>  statement2;</a:t>
            </a:r>
          </a:p>
          <a:p>
            <a:pPr>
              <a:lnSpc>
                <a:spcPct val="80000"/>
              </a:lnSpc>
              <a:buFont typeface="Monotype Sorts"/>
              <a:buNone/>
            </a:pPr>
            <a:r>
              <a:rPr lang="en-US" altLang="en-US" sz="2000" b="1">
                <a:solidFill>
                  <a:schemeClr val="tx2"/>
                </a:solidFill>
                <a:latin typeface="Courier New" panose="02070309020205020404" pitchFamily="49" charset="0"/>
              </a:rPr>
              <a:t>  statement3;</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catch(Exception1 ex) { </a:t>
            </a:r>
          </a:p>
          <a:p>
            <a:pPr>
              <a:lnSpc>
                <a:spcPct val="80000"/>
              </a:lnSpc>
              <a:buFont typeface="Monotype Sorts"/>
              <a:buNone/>
            </a:pPr>
            <a:r>
              <a:rPr lang="en-US" altLang="en-US" sz="2000" b="1">
                <a:solidFill>
                  <a:schemeClr val="tx2"/>
                </a:solidFill>
                <a:latin typeface="Courier New" panose="02070309020205020404" pitchFamily="49" charset="0"/>
              </a:rPr>
              <a:t>  handling ex;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finally { </a:t>
            </a:r>
          </a:p>
          <a:p>
            <a:pPr>
              <a:lnSpc>
                <a:spcPct val="80000"/>
              </a:lnSpc>
              <a:buFont typeface="Monotype Sorts"/>
              <a:buNone/>
            </a:pPr>
            <a:r>
              <a:rPr lang="en-US" altLang="en-US" sz="2000" b="1">
                <a:solidFill>
                  <a:schemeClr val="tx2"/>
                </a:solidFill>
                <a:latin typeface="Courier New" panose="02070309020205020404" pitchFamily="49" charset="0"/>
              </a:rPr>
              <a:t>  finalStatements;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endParaRPr lang="en-US" altLang="en-US" sz="2000" b="1">
              <a:solidFill>
                <a:schemeClr val="tx2"/>
              </a:solidFill>
              <a:latin typeface="Courier New" panose="02070309020205020404" pitchFamily="49" charset="0"/>
            </a:endParaRPr>
          </a:p>
          <a:p>
            <a:pPr>
              <a:lnSpc>
                <a:spcPct val="80000"/>
              </a:lnSpc>
              <a:buFont typeface="Monotype Sorts"/>
              <a:buNone/>
            </a:pPr>
            <a:r>
              <a:rPr lang="en-US" altLang="en-US" sz="2000" b="1">
                <a:solidFill>
                  <a:schemeClr val="tx2"/>
                </a:solidFill>
                <a:latin typeface="Courier New" panose="02070309020205020404" pitchFamily="49" charset="0"/>
              </a:rPr>
              <a:t>Next statement;</a:t>
            </a:r>
          </a:p>
        </p:txBody>
      </p:sp>
      <p:sp>
        <p:nvSpPr>
          <p:cNvPr id="37894" name="Rectangle 5">
            <a:extLst>
              <a:ext uri="{FF2B5EF4-FFF2-40B4-BE49-F238E27FC236}">
                <a16:creationId xmlns:a16="http://schemas.microsoft.com/office/drawing/2014/main" id="{E308D8EB-29AD-4166-B82B-D2D4A3AFF96B}"/>
              </a:ext>
            </a:extLst>
          </p:cNvPr>
          <p:cNvSpPr>
            <a:spLocks noChangeArrowheads="1"/>
          </p:cNvSpPr>
          <p:nvPr/>
        </p:nvSpPr>
        <p:spPr bwMode="auto">
          <a:xfrm>
            <a:off x="609600" y="3200400"/>
            <a:ext cx="2819400" cy="3810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9014" name="AutoShape 6">
            <a:extLst>
              <a:ext uri="{FF2B5EF4-FFF2-40B4-BE49-F238E27FC236}">
                <a16:creationId xmlns:a16="http://schemas.microsoft.com/office/drawing/2014/main" id="{12A96ED3-523E-410D-84AC-89F5915AB514}"/>
              </a:ext>
            </a:extLst>
          </p:cNvPr>
          <p:cNvSpPr>
            <a:spLocks noChangeArrowheads="1"/>
          </p:cNvSpPr>
          <p:nvPr/>
        </p:nvSpPr>
        <p:spPr bwMode="auto">
          <a:xfrm>
            <a:off x="5715000" y="1371600"/>
            <a:ext cx="3200400" cy="1143000"/>
          </a:xfrm>
          <a:prstGeom prst="wedgeRoundRectCallout">
            <a:avLst>
              <a:gd name="adj1" fmla="val -134574"/>
              <a:gd name="adj2" fmla="val 12361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The exception is handled.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99014"/>
                                        </p:tgtEl>
                                        <p:attrNameLst>
                                          <p:attrName>style.visibility</p:attrName>
                                        </p:attrNameLst>
                                      </p:cBhvr>
                                      <p:to>
                                        <p:strVal val="visible"/>
                                      </p:to>
                                    </p:set>
                                    <p:anim calcmode="lin" valueType="num">
                                      <p:cBhvr additive="base">
                                        <p:cTn id="7" dur="500" fill="hold"/>
                                        <p:tgtEl>
                                          <p:spTgt spid="299014"/>
                                        </p:tgtEl>
                                        <p:attrNameLst>
                                          <p:attrName>ppt_x</p:attrName>
                                        </p:attrNameLst>
                                      </p:cBhvr>
                                      <p:tavLst>
                                        <p:tav tm="0">
                                          <p:val>
                                            <p:strVal val="0-#ppt_w/2"/>
                                          </p:val>
                                        </p:tav>
                                        <p:tav tm="100000">
                                          <p:val>
                                            <p:strVal val="#ppt_x"/>
                                          </p:val>
                                        </p:tav>
                                      </p:tavLst>
                                    </p:anim>
                                    <p:anim calcmode="lin" valueType="num">
                                      <p:cBhvr additive="base">
                                        <p:cTn id="8" dur="500" fill="hold"/>
                                        <p:tgtEl>
                                          <p:spTgt spid="299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433E9C25-4B87-450D-ABC6-51893E72E386}"/>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0A6F347-0F15-4A7F-B0F3-A60377D6823C}" type="slidenum">
              <a:rPr lang="en-US" altLang="en-US" sz="1400" smtClean="0"/>
              <a:pPr>
                <a:spcBef>
                  <a:spcPct val="0"/>
                </a:spcBef>
                <a:buClrTx/>
                <a:buSzTx/>
                <a:buFontTx/>
                <a:buNone/>
              </a:pPr>
              <a:t>43</a:t>
            </a:fld>
            <a:endParaRPr lang="en-US" altLang="en-US" sz="1400"/>
          </a:p>
        </p:txBody>
      </p:sp>
      <p:sp>
        <p:nvSpPr>
          <p:cNvPr id="38915" name="Rectangle 2">
            <a:extLst>
              <a:ext uri="{FF2B5EF4-FFF2-40B4-BE49-F238E27FC236}">
                <a16:creationId xmlns:a16="http://schemas.microsoft.com/office/drawing/2014/main" id="{326044E0-FB40-4823-899E-A7A7BE4ACF9A}"/>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38916" name="Rectangle 3">
            <a:extLst>
              <a:ext uri="{FF2B5EF4-FFF2-40B4-BE49-F238E27FC236}">
                <a16:creationId xmlns:a16="http://schemas.microsoft.com/office/drawing/2014/main" id="{F197661A-792B-4E80-80F3-AA8E79387F32}"/>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38917" name="Rectangle 4">
            <a:extLst>
              <a:ext uri="{FF2B5EF4-FFF2-40B4-BE49-F238E27FC236}">
                <a16:creationId xmlns:a16="http://schemas.microsoft.com/office/drawing/2014/main" id="{F6F6AE85-71BE-4AD6-B49A-8EA21F63613A}"/>
              </a:ext>
            </a:extLst>
          </p:cNvPr>
          <p:cNvSpPr>
            <a:spLocks noGrp="1" noChangeArrowheads="1"/>
          </p:cNvSpPr>
          <p:nvPr>
            <p:ph type="body" idx="1"/>
          </p:nvPr>
        </p:nvSpPr>
        <p:spPr>
          <a:xfrm>
            <a:off x="304800" y="1447800"/>
            <a:ext cx="4648200" cy="4495800"/>
          </a:xfrm>
        </p:spPr>
        <p:txBody>
          <a:bodyPr/>
          <a:lstStyle/>
          <a:p>
            <a:pPr>
              <a:lnSpc>
                <a:spcPct val="80000"/>
              </a:lnSpc>
              <a:buFont typeface="Monotype Sorts"/>
              <a:buNone/>
            </a:pPr>
            <a:r>
              <a:rPr lang="en-US" altLang="en-US" sz="2000" b="1">
                <a:solidFill>
                  <a:schemeClr val="tx2"/>
                </a:solidFill>
                <a:latin typeface="Courier New" panose="02070309020205020404" pitchFamily="49" charset="0"/>
              </a:rPr>
              <a:t>try {  </a:t>
            </a:r>
          </a:p>
          <a:p>
            <a:pPr>
              <a:lnSpc>
                <a:spcPct val="80000"/>
              </a:lnSpc>
              <a:buFont typeface="Monotype Sorts"/>
              <a:buNone/>
            </a:pPr>
            <a:r>
              <a:rPr lang="en-US" altLang="en-US" sz="2000" b="1">
                <a:solidFill>
                  <a:schemeClr val="tx2"/>
                </a:solidFill>
                <a:latin typeface="Courier New" panose="02070309020205020404" pitchFamily="49" charset="0"/>
              </a:rPr>
              <a:t>  statement1;</a:t>
            </a:r>
          </a:p>
          <a:p>
            <a:pPr>
              <a:lnSpc>
                <a:spcPct val="80000"/>
              </a:lnSpc>
              <a:buFont typeface="Monotype Sorts"/>
              <a:buNone/>
            </a:pPr>
            <a:r>
              <a:rPr lang="en-US" altLang="en-US" sz="2000" b="1">
                <a:solidFill>
                  <a:schemeClr val="tx2"/>
                </a:solidFill>
                <a:latin typeface="Courier New" panose="02070309020205020404" pitchFamily="49" charset="0"/>
              </a:rPr>
              <a:t>  statement2;</a:t>
            </a:r>
          </a:p>
          <a:p>
            <a:pPr>
              <a:lnSpc>
                <a:spcPct val="80000"/>
              </a:lnSpc>
              <a:buFont typeface="Monotype Sorts"/>
              <a:buNone/>
            </a:pPr>
            <a:r>
              <a:rPr lang="en-US" altLang="en-US" sz="2000" b="1">
                <a:solidFill>
                  <a:schemeClr val="tx2"/>
                </a:solidFill>
                <a:latin typeface="Courier New" panose="02070309020205020404" pitchFamily="49" charset="0"/>
              </a:rPr>
              <a:t>  statement3;</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catch(Exception1 ex) { </a:t>
            </a:r>
          </a:p>
          <a:p>
            <a:pPr>
              <a:lnSpc>
                <a:spcPct val="80000"/>
              </a:lnSpc>
              <a:buFont typeface="Monotype Sorts"/>
              <a:buNone/>
            </a:pPr>
            <a:r>
              <a:rPr lang="en-US" altLang="en-US" sz="2000" b="1">
                <a:solidFill>
                  <a:schemeClr val="tx2"/>
                </a:solidFill>
                <a:latin typeface="Courier New" panose="02070309020205020404" pitchFamily="49" charset="0"/>
              </a:rPr>
              <a:t>  handling ex;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finally { </a:t>
            </a:r>
          </a:p>
          <a:p>
            <a:pPr>
              <a:lnSpc>
                <a:spcPct val="80000"/>
              </a:lnSpc>
              <a:buFont typeface="Monotype Sorts"/>
              <a:buNone/>
            </a:pPr>
            <a:r>
              <a:rPr lang="en-US" altLang="en-US" sz="2000" b="1">
                <a:solidFill>
                  <a:schemeClr val="tx2"/>
                </a:solidFill>
                <a:latin typeface="Courier New" panose="02070309020205020404" pitchFamily="49" charset="0"/>
              </a:rPr>
              <a:t>  finalStatements;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endParaRPr lang="en-US" altLang="en-US" sz="2000" b="1">
              <a:solidFill>
                <a:schemeClr val="tx2"/>
              </a:solidFill>
              <a:latin typeface="Courier New" panose="02070309020205020404" pitchFamily="49" charset="0"/>
            </a:endParaRPr>
          </a:p>
          <a:p>
            <a:pPr>
              <a:lnSpc>
                <a:spcPct val="80000"/>
              </a:lnSpc>
              <a:buFont typeface="Monotype Sorts"/>
              <a:buNone/>
            </a:pPr>
            <a:r>
              <a:rPr lang="en-US" altLang="en-US" sz="2000" b="1">
                <a:solidFill>
                  <a:schemeClr val="tx2"/>
                </a:solidFill>
                <a:latin typeface="Courier New" panose="02070309020205020404" pitchFamily="49" charset="0"/>
              </a:rPr>
              <a:t>Next statement;</a:t>
            </a:r>
          </a:p>
        </p:txBody>
      </p:sp>
      <p:sp>
        <p:nvSpPr>
          <p:cNvPr id="38918" name="Rectangle 5">
            <a:extLst>
              <a:ext uri="{FF2B5EF4-FFF2-40B4-BE49-F238E27FC236}">
                <a16:creationId xmlns:a16="http://schemas.microsoft.com/office/drawing/2014/main" id="{DA3AC225-CDC3-4D4B-98CF-4C98FE95E21E}"/>
              </a:ext>
            </a:extLst>
          </p:cNvPr>
          <p:cNvSpPr>
            <a:spLocks noChangeArrowheads="1"/>
          </p:cNvSpPr>
          <p:nvPr/>
        </p:nvSpPr>
        <p:spPr bwMode="auto">
          <a:xfrm>
            <a:off x="685800" y="4191000"/>
            <a:ext cx="2819400" cy="3810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00038" name="AutoShape 6">
            <a:extLst>
              <a:ext uri="{FF2B5EF4-FFF2-40B4-BE49-F238E27FC236}">
                <a16:creationId xmlns:a16="http://schemas.microsoft.com/office/drawing/2014/main" id="{F7514E08-3092-423C-A3ED-EEE3AA69B5B0}"/>
              </a:ext>
            </a:extLst>
          </p:cNvPr>
          <p:cNvSpPr>
            <a:spLocks noChangeArrowheads="1"/>
          </p:cNvSpPr>
          <p:nvPr/>
        </p:nvSpPr>
        <p:spPr bwMode="auto">
          <a:xfrm>
            <a:off x="5715000" y="1371600"/>
            <a:ext cx="3200400" cy="1143000"/>
          </a:xfrm>
          <a:prstGeom prst="wedgeRoundRectCallout">
            <a:avLst>
              <a:gd name="adj1" fmla="val -124801"/>
              <a:gd name="adj2" fmla="val 208750"/>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The final block is always executed.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0038"/>
                                        </p:tgtEl>
                                        <p:attrNameLst>
                                          <p:attrName>style.visibility</p:attrName>
                                        </p:attrNameLst>
                                      </p:cBhvr>
                                      <p:to>
                                        <p:strVal val="visible"/>
                                      </p:to>
                                    </p:set>
                                    <p:anim calcmode="lin" valueType="num">
                                      <p:cBhvr additive="base">
                                        <p:cTn id="7" dur="500" fill="hold"/>
                                        <p:tgtEl>
                                          <p:spTgt spid="300038"/>
                                        </p:tgtEl>
                                        <p:attrNameLst>
                                          <p:attrName>ppt_x</p:attrName>
                                        </p:attrNameLst>
                                      </p:cBhvr>
                                      <p:tavLst>
                                        <p:tav tm="0">
                                          <p:val>
                                            <p:strVal val="0-#ppt_w/2"/>
                                          </p:val>
                                        </p:tav>
                                        <p:tav tm="100000">
                                          <p:val>
                                            <p:strVal val="#ppt_x"/>
                                          </p:val>
                                        </p:tav>
                                      </p:tavLst>
                                    </p:anim>
                                    <p:anim calcmode="lin" valueType="num">
                                      <p:cBhvr additive="base">
                                        <p:cTn id="8" dur="500" fill="hold"/>
                                        <p:tgtEl>
                                          <p:spTgt spid="300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a:extLst>
              <a:ext uri="{FF2B5EF4-FFF2-40B4-BE49-F238E27FC236}">
                <a16:creationId xmlns:a16="http://schemas.microsoft.com/office/drawing/2014/main" id="{EC8DAA95-65F9-4D5A-8C0B-E98D613A49D8}"/>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1F73820-6EF2-47C2-9EA9-A3834CFE10A3}" type="slidenum">
              <a:rPr lang="en-US" altLang="en-US" sz="1400" smtClean="0"/>
              <a:pPr>
                <a:spcBef>
                  <a:spcPct val="0"/>
                </a:spcBef>
                <a:buClrTx/>
                <a:buSzTx/>
                <a:buFontTx/>
                <a:buNone/>
              </a:pPr>
              <a:t>44</a:t>
            </a:fld>
            <a:endParaRPr lang="en-US" altLang="en-US" sz="1400"/>
          </a:p>
        </p:txBody>
      </p:sp>
      <p:sp>
        <p:nvSpPr>
          <p:cNvPr id="39939" name="Rectangle 2">
            <a:extLst>
              <a:ext uri="{FF2B5EF4-FFF2-40B4-BE49-F238E27FC236}">
                <a16:creationId xmlns:a16="http://schemas.microsoft.com/office/drawing/2014/main" id="{B05AADED-64E9-46C7-9E9E-1480F734FC5E}"/>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39940" name="Rectangle 3">
            <a:extLst>
              <a:ext uri="{FF2B5EF4-FFF2-40B4-BE49-F238E27FC236}">
                <a16:creationId xmlns:a16="http://schemas.microsoft.com/office/drawing/2014/main" id="{02DE6075-3E17-4ECD-9AE9-25BCCF854B5F}"/>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39941" name="Rectangle 4">
            <a:extLst>
              <a:ext uri="{FF2B5EF4-FFF2-40B4-BE49-F238E27FC236}">
                <a16:creationId xmlns:a16="http://schemas.microsoft.com/office/drawing/2014/main" id="{81008532-3BB7-4CD9-AD5B-D5019C960C09}"/>
              </a:ext>
            </a:extLst>
          </p:cNvPr>
          <p:cNvSpPr>
            <a:spLocks noGrp="1" noChangeArrowheads="1"/>
          </p:cNvSpPr>
          <p:nvPr>
            <p:ph type="body" idx="1"/>
          </p:nvPr>
        </p:nvSpPr>
        <p:spPr>
          <a:xfrm>
            <a:off x="304800" y="1447800"/>
            <a:ext cx="4648200" cy="4495800"/>
          </a:xfrm>
        </p:spPr>
        <p:txBody>
          <a:bodyPr/>
          <a:lstStyle/>
          <a:p>
            <a:pPr>
              <a:lnSpc>
                <a:spcPct val="80000"/>
              </a:lnSpc>
              <a:buFont typeface="Monotype Sorts"/>
              <a:buNone/>
            </a:pPr>
            <a:r>
              <a:rPr lang="en-US" altLang="en-US" sz="2000" b="1">
                <a:solidFill>
                  <a:schemeClr val="tx2"/>
                </a:solidFill>
                <a:latin typeface="Courier New" panose="02070309020205020404" pitchFamily="49" charset="0"/>
              </a:rPr>
              <a:t>try {  </a:t>
            </a:r>
          </a:p>
          <a:p>
            <a:pPr>
              <a:lnSpc>
                <a:spcPct val="80000"/>
              </a:lnSpc>
              <a:buFont typeface="Monotype Sorts"/>
              <a:buNone/>
            </a:pPr>
            <a:r>
              <a:rPr lang="en-US" altLang="en-US" sz="2000" b="1">
                <a:solidFill>
                  <a:schemeClr val="tx2"/>
                </a:solidFill>
                <a:latin typeface="Courier New" panose="02070309020205020404" pitchFamily="49" charset="0"/>
              </a:rPr>
              <a:t>  statement1;</a:t>
            </a:r>
          </a:p>
          <a:p>
            <a:pPr>
              <a:lnSpc>
                <a:spcPct val="80000"/>
              </a:lnSpc>
              <a:buFont typeface="Monotype Sorts"/>
              <a:buNone/>
            </a:pPr>
            <a:r>
              <a:rPr lang="en-US" altLang="en-US" sz="2000" b="1">
                <a:solidFill>
                  <a:schemeClr val="tx2"/>
                </a:solidFill>
                <a:latin typeface="Courier New" panose="02070309020205020404" pitchFamily="49" charset="0"/>
              </a:rPr>
              <a:t>  statement2;</a:t>
            </a:r>
          </a:p>
          <a:p>
            <a:pPr>
              <a:lnSpc>
                <a:spcPct val="80000"/>
              </a:lnSpc>
              <a:buFont typeface="Monotype Sorts"/>
              <a:buNone/>
            </a:pPr>
            <a:r>
              <a:rPr lang="en-US" altLang="en-US" sz="2000" b="1">
                <a:solidFill>
                  <a:schemeClr val="tx2"/>
                </a:solidFill>
                <a:latin typeface="Courier New" panose="02070309020205020404" pitchFamily="49" charset="0"/>
              </a:rPr>
              <a:t>  statement3;</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catch(Exception1 ex) { </a:t>
            </a:r>
          </a:p>
          <a:p>
            <a:pPr>
              <a:lnSpc>
                <a:spcPct val="80000"/>
              </a:lnSpc>
              <a:buFont typeface="Monotype Sorts"/>
              <a:buNone/>
            </a:pPr>
            <a:r>
              <a:rPr lang="en-US" altLang="en-US" sz="2000" b="1">
                <a:solidFill>
                  <a:schemeClr val="tx2"/>
                </a:solidFill>
                <a:latin typeface="Courier New" panose="02070309020205020404" pitchFamily="49" charset="0"/>
              </a:rPr>
              <a:t>  handling ex;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r>
              <a:rPr lang="en-US" altLang="en-US" sz="2000" b="1">
                <a:solidFill>
                  <a:schemeClr val="tx2"/>
                </a:solidFill>
                <a:latin typeface="Courier New" panose="02070309020205020404" pitchFamily="49" charset="0"/>
              </a:rPr>
              <a:t>finally { </a:t>
            </a:r>
          </a:p>
          <a:p>
            <a:pPr>
              <a:lnSpc>
                <a:spcPct val="80000"/>
              </a:lnSpc>
              <a:buFont typeface="Monotype Sorts"/>
              <a:buNone/>
            </a:pPr>
            <a:r>
              <a:rPr lang="en-US" altLang="en-US" sz="2000" b="1">
                <a:solidFill>
                  <a:schemeClr val="tx2"/>
                </a:solidFill>
                <a:latin typeface="Courier New" panose="02070309020205020404" pitchFamily="49" charset="0"/>
              </a:rPr>
              <a:t>  finalStatements; </a:t>
            </a:r>
          </a:p>
          <a:p>
            <a:pPr>
              <a:lnSpc>
                <a:spcPct val="80000"/>
              </a:lnSpc>
              <a:buFont typeface="Monotype Sorts"/>
              <a:buNone/>
            </a:pPr>
            <a:r>
              <a:rPr lang="en-US" altLang="en-US" sz="2000" b="1">
                <a:solidFill>
                  <a:schemeClr val="tx2"/>
                </a:solidFill>
                <a:latin typeface="Courier New" panose="02070309020205020404" pitchFamily="49" charset="0"/>
              </a:rPr>
              <a:t>}</a:t>
            </a:r>
          </a:p>
          <a:p>
            <a:pPr>
              <a:lnSpc>
                <a:spcPct val="80000"/>
              </a:lnSpc>
              <a:buFont typeface="Monotype Sorts"/>
              <a:buNone/>
            </a:pPr>
            <a:endParaRPr lang="en-US" altLang="en-US" sz="2000" b="1">
              <a:solidFill>
                <a:schemeClr val="tx2"/>
              </a:solidFill>
              <a:latin typeface="Courier New" panose="02070309020205020404" pitchFamily="49" charset="0"/>
            </a:endParaRPr>
          </a:p>
          <a:p>
            <a:pPr>
              <a:lnSpc>
                <a:spcPct val="80000"/>
              </a:lnSpc>
              <a:buFont typeface="Monotype Sorts"/>
              <a:buNone/>
            </a:pPr>
            <a:r>
              <a:rPr lang="en-US" altLang="en-US" sz="2000" b="1">
                <a:solidFill>
                  <a:schemeClr val="tx2"/>
                </a:solidFill>
                <a:latin typeface="Courier New" panose="02070309020205020404" pitchFamily="49" charset="0"/>
              </a:rPr>
              <a:t>Next statement;</a:t>
            </a:r>
          </a:p>
        </p:txBody>
      </p:sp>
      <p:sp>
        <p:nvSpPr>
          <p:cNvPr id="39942" name="Rectangle 5">
            <a:extLst>
              <a:ext uri="{FF2B5EF4-FFF2-40B4-BE49-F238E27FC236}">
                <a16:creationId xmlns:a16="http://schemas.microsoft.com/office/drawing/2014/main" id="{B2046338-A116-4556-ACE0-C0EBBDA9BD4D}"/>
              </a:ext>
            </a:extLst>
          </p:cNvPr>
          <p:cNvSpPr>
            <a:spLocks noChangeArrowheads="1"/>
          </p:cNvSpPr>
          <p:nvPr/>
        </p:nvSpPr>
        <p:spPr bwMode="auto">
          <a:xfrm>
            <a:off x="381000" y="5029200"/>
            <a:ext cx="2819400" cy="3810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01062" name="AutoShape 6">
            <a:extLst>
              <a:ext uri="{FF2B5EF4-FFF2-40B4-BE49-F238E27FC236}">
                <a16:creationId xmlns:a16="http://schemas.microsoft.com/office/drawing/2014/main" id="{8847D1FE-CA3C-4D8B-9A4F-C32AD7615133}"/>
              </a:ext>
            </a:extLst>
          </p:cNvPr>
          <p:cNvSpPr>
            <a:spLocks noChangeArrowheads="1"/>
          </p:cNvSpPr>
          <p:nvPr/>
        </p:nvSpPr>
        <p:spPr bwMode="auto">
          <a:xfrm>
            <a:off x="5715000" y="1371600"/>
            <a:ext cx="3200400" cy="1143000"/>
          </a:xfrm>
          <a:prstGeom prst="wedgeRoundRectCallout">
            <a:avLst>
              <a:gd name="adj1" fmla="val -133333"/>
              <a:gd name="adj2" fmla="val 28277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The next statement in the method is now executed.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1062"/>
                                        </p:tgtEl>
                                        <p:attrNameLst>
                                          <p:attrName>style.visibility</p:attrName>
                                        </p:attrNameLst>
                                      </p:cBhvr>
                                      <p:to>
                                        <p:strVal val="visible"/>
                                      </p:to>
                                    </p:set>
                                    <p:anim calcmode="lin" valueType="num">
                                      <p:cBhvr additive="base">
                                        <p:cTn id="7" dur="500" fill="hold"/>
                                        <p:tgtEl>
                                          <p:spTgt spid="301062"/>
                                        </p:tgtEl>
                                        <p:attrNameLst>
                                          <p:attrName>ppt_x</p:attrName>
                                        </p:attrNameLst>
                                      </p:cBhvr>
                                      <p:tavLst>
                                        <p:tav tm="0">
                                          <p:val>
                                            <p:strVal val="0-#ppt_w/2"/>
                                          </p:val>
                                        </p:tav>
                                        <p:tav tm="100000">
                                          <p:val>
                                            <p:strVal val="#ppt_x"/>
                                          </p:val>
                                        </p:tav>
                                      </p:tavLst>
                                    </p:anim>
                                    <p:anim calcmode="lin" valueType="num">
                                      <p:cBhvr additive="base">
                                        <p:cTn id="8" dur="500" fill="hold"/>
                                        <p:tgtEl>
                                          <p:spTgt spid="3010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74B7ADF7-6D84-46AB-8A58-EC8B9D11E6C1}"/>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23EA40B-A258-4C08-9CF6-DE639CDB2FF4}" type="slidenum">
              <a:rPr lang="en-US" altLang="en-US" sz="1400" smtClean="0"/>
              <a:pPr>
                <a:spcBef>
                  <a:spcPct val="0"/>
                </a:spcBef>
                <a:buClrTx/>
                <a:buSzTx/>
                <a:buFontTx/>
                <a:buNone/>
              </a:pPr>
              <a:t>45</a:t>
            </a:fld>
            <a:endParaRPr lang="en-US" altLang="en-US" sz="1400"/>
          </a:p>
        </p:txBody>
      </p:sp>
      <p:sp>
        <p:nvSpPr>
          <p:cNvPr id="40963" name="Rectangle 2">
            <a:extLst>
              <a:ext uri="{FF2B5EF4-FFF2-40B4-BE49-F238E27FC236}">
                <a16:creationId xmlns:a16="http://schemas.microsoft.com/office/drawing/2014/main" id="{F6A08FD3-636F-4234-9B04-FC84F930F7AB}"/>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40964" name="Rectangle 3">
            <a:extLst>
              <a:ext uri="{FF2B5EF4-FFF2-40B4-BE49-F238E27FC236}">
                <a16:creationId xmlns:a16="http://schemas.microsoft.com/office/drawing/2014/main" id="{F36CFC3A-B42C-46CB-8C62-EA62AED6826F}"/>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40965" name="Rectangle 4">
            <a:extLst>
              <a:ext uri="{FF2B5EF4-FFF2-40B4-BE49-F238E27FC236}">
                <a16:creationId xmlns:a16="http://schemas.microsoft.com/office/drawing/2014/main" id="{A14C28EE-A1F5-4B9F-8B8F-03B15184BCD9}"/>
              </a:ext>
            </a:extLst>
          </p:cNvPr>
          <p:cNvSpPr>
            <a:spLocks noGrp="1" noChangeArrowheads="1"/>
          </p:cNvSpPr>
          <p:nvPr>
            <p:ph type="body" idx="1"/>
          </p:nvPr>
        </p:nvSpPr>
        <p:spPr>
          <a:xfrm>
            <a:off x="304800" y="1143000"/>
            <a:ext cx="4648200" cy="5105400"/>
          </a:xfrm>
        </p:spPr>
        <p:txBody>
          <a:bodyPr/>
          <a:lstStyle/>
          <a:p>
            <a:pPr>
              <a:lnSpc>
                <a:spcPct val="80000"/>
              </a:lnSpc>
              <a:buFont typeface="Monotype Sorts"/>
              <a:buNone/>
            </a:pPr>
            <a:r>
              <a:rPr lang="en-US" altLang="en-US" sz="1800" b="1">
                <a:solidFill>
                  <a:schemeClr val="tx2"/>
                </a:solidFill>
                <a:latin typeface="Courier New" panose="02070309020205020404" pitchFamily="49" charset="0"/>
              </a:rPr>
              <a:t>try {  </a:t>
            </a:r>
          </a:p>
          <a:p>
            <a:pPr>
              <a:lnSpc>
                <a:spcPct val="80000"/>
              </a:lnSpc>
              <a:buFont typeface="Monotype Sorts"/>
              <a:buNone/>
            </a:pPr>
            <a:r>
              <a:rPr lang="en-US" altLang="en-US" sz="1800" b="1">
                <a:solidFill>
                  <a:schemeClr val="tx2"/>
                </a:solidFill>
                <a:latin typeface="Courier New" panose="02070309020205020404" pitchFamily="49" charset="0"/>
              </a:rPr>
              <a:t>  statement1;</a:t>
            </a:r>
          </a:p>
          <a:p>
            <a:pPr>
              <a:lnSpc>
                <a:spcPct val="80000"/>
              </a:lnSpc>
              <a:buFont typeface="Monotype Sorts"/>
              <a:buNone/>
            </a:pPr>
            <a:r>
              <a:rPr lang="en-US" altLang="en-US" sz="1800" b="1">
                <a:solidFill>
                  <a:schemeClr val="tx2"/>
                </a:solidFill>
                <a:latin typeface="Courier New" panose="02070309020205020404" pitchFamily="49" charset="0"/>
              </a:rPr>
              <a:t>  statement2;</a:t>
            </a:r>
          </a:p>
          <a:p>
            <a:pPr>
              <a:lnSpc>
                <a:spcPct val="80000"/>
              </a:lnSpc>
              <a:buFont typeface="Monotype Sorts"/>
              <a:buNone/>
            </a:pPr>
            <a:r>
              <a:rPr lang="en-US" altLang="en-US" sz="1800" b="1">
                <a:solidFill>
                  <a:schemeClr val="tx2"/>
                </a:solidFill>
                <a:latin typeface="Courier New" panose="02070309020205020404" pitchFamily="49" charset="0"/>
              </a:rPr>
              <a:t>  statement3;</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catch(Exception1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catch(Exception2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  throw ex;</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finally { </a:t>
            </a:r>
          </a:p>
          <a:p>
            <a:pPr>
              <a:lnSpc>
                <a:spcPct val="80000"/>
              </a:lnSpc>
              <a:buFont typeface="Monotype Sorts"/>
              <a:buNone/>
            </a:pPr>
            <a:r>
              <a:rPr lang="en-US" altLang="en-US" sz="1800" b="1">
                <a:solidFill>
                  <a:schemeClr val="tx2"/>
                </a:solidFill>
                <a:latin typeface="Courier New" panose="02070309020205020404" pitchFamily="49" charset="0"/>
              </a:rPr>
              <a:t>  finalStatements;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endParaRPr lang="en-US" altLang="en-US" sz="1800" b="1">
              <a:solidFill>
                <a:schemeClr val="tx2"/>
              </a:solidFill>
              <a:latin typeface="Courier New" panose="02070309020205020404" pitchFamily="49" charset="0"/>
            </a:endParaRPr>
          </a:p>
          <a:p>
            <a:pPr>
              <a:lnSpc>
                <a:spcPct val="80000"/>
              </a:lnSpc>
              <a:buFont typeface="Monotype Sorts"/>
              <a:buNone/>
            </a:pPr>
            <a:r>
              <a:rPr lang="en-US" altLang="en-US" sz="1800" b="1">
                <a:solidFill>
                  <a:schemeClr val="tx2"/>
                </a:solidFill>
                <a:latin typeface="Courier New" panose="02070309020205020404" pitchFamily="49" charset="0"/>
              </a:rPr>
              <a:t>Next statement;</a:t>
            </a:r>
          </a:p>
        </p:txBody>
      </p:sp>
      <p:sp>
        <p:nvSpPr>
          <p:cNvPr id="40966" name="Rectangle 5">
            <a:extLst>
              <a:ext uri="{FF2B5EF4-FFF2-40B4-BE49-F238E27FC236}">
                <a16:creationId xmlns:a16="http://schemas.microsoft.com/office/drawing/2014/main" id="{5159C3FA-B8A7-4FFB-ADD8-58819504E005}"/>
              </a:ext>
            </a:extLst>
          </p:cNvPr>
          <p:cNvSpPr>
            <a:spLocks noChangeArrowheads="1"/>
          </p:cNvSpPr>
          <p:nvPr/>
        </p:nvSpPr>
        <p:spPr bwMode="auto">
          <a:xfrm>
            <a:off x="381000" y="1676400"/>
            <a:ext cx="28194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02086" name="AutoShape 6">
            <a:extLst>
              <a:ext uri="{FF2B5EF4-FFF2-40B4-BE49-F238E27FC236}">
                <a16:creationId xmlns:a16="http://schemas.microsoft.com/office/drawing/2014/main" id="{2C5F437C-A981-4F72-9648-0CB17E91DEE1}"/>
              </a:ext>
            </a:extLst>
          </p:cNvPr>
          <p:cNvSpPr>
            <a:spLocks noChangeArrowheads="1"/>
          </p:cNvSpPr>
          <p:nvPr/>
        </p:nvSpPr>
        <p:spPr bwMode="auto">
          <a:xfrm>
            <a:off x="5715000" y="1371600"/>
            <a:ext cx="3200400" cy="1143000"/>
          </a:xfrm>
          <a:prstGeom prst="wedgeRoundRectCallout">
            <a:avLst>
              <a:gd name="adj1" fmla="val -142162"/>
              <a:gd name="adj2" fmla="val -486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statement2 throws an exception of type Exception2.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2086"/>
                                        </p:tgtEl>
                                        <p:attrNameLst>
                                          <p:attrName>style.visibility</p:attrName>
                                        </p:attrNameLst>
                                      </p:cBhvr>
                                      <p:to>
                                        <p:strVal val="visible"/>
                                      </p:to>
                                    </p:set>
                                    <p:anim calcmode="lin" valueType="num">
                                      <p:cBhvr additive="base">
                                        <p:cTn id="7" dur="500" fill="hold"/>
                                        <p:tgtEl>
                                          <p:spTgt spid="302086"/>
                                        </p:tgtEl>
                                        <p:attrNameLst>
                                          <p:attrName>ppt_x</p:attrName>
                                        </p:attrNameLst>
                                      </p:cBhvr>
                                      <p:tavLst>
                                        <p:tav tm="0">
                                          <p:val>
                                            <p:strVal val="0-#ppt_w/2"/>
                                          </p:val>
                                        </p:tav>
                                        <p:tav tm="100000">
                                          <p:val>
                                            <p:strVal val="#ppt_x"/>
                                          </p:val>
                                        </p:tav>
                                      </p:tavLst>
                                    </p:anim>
                                    <p:anim calcmode="lin" valueType="num">
                                      <p:cBhvr additive="base">
                                        <p:cTn id="8" dur="500" fill="hold"/>
                                        <p:tgtEl>
                                          <p:spTgt spid="302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732BB213-544A-4BAD-959F-F303A468D78A}"/>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612DB49-0D5C-49E0-A5B1-457E2312267A}" type="slidenum">
              <a:rPr lang="en-US" altLang="en-US" sz="1400" smtClean="0"/>
              <a:pPr>
                <a:spcBef>
                  <a:spcPct val="0"/>
                </a:spcBef>
                <a:buClrTx/>
                <a:buSzTx/>
                <a:buFontTx/>
                <a:buNone/>
              </a:pPr>
              <a:t>46</a:t>
            </a:fld>
            <a:endParaRPr lang="en-US" altLang="en-US" sz="1400"/>
          </a:p>
        </p:txBody>
      </p:sp>
      <p:sp>
        <p:nvSpPr>
          <p:cNvPr id="41987" name="Rectangle 2">
            <a:extLst>
              <a:ext uri="{FF2B5EF4-FFF2-40B4-BE49-F238E27FC236}">
                <a16:creationId xmlns:a16="http://schemas.microsoft.com/office/drawing/2014/main" id="{7C8D79BE-9420-4251-9D4D-29C74895AAA5}"/>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41988" name="Rectangle 3">
            <a:extLst>
              <a:ext uri="{FF2B5EF4-FFF2-40B4-BE49-F238E27FC236}">
                <a16:creationId xmlns:a16="http://schemas.microsoft.com/office/drawing/2014/main" id="{21FB3339-862D-4CC1-A029-45A91DA5105B}"/>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41989" name="Rectangle 4">
            <a:extLst>
              <a:ext uri="{FF2B5EF4-FFF2-40B4-BE49-F238E27FC236}">
                <a16:creationId xmlns:a16="http://schemas.microsoft.com/office/drawing/2014/main" id="{01526EAE-1718-4409-BFF7-EB0D1C15EB6B}"/>
              </a:ext>
            </a:extLst>
          </p:cNvPr>
          <p:cNvSpPr>
            <a:spLocks noGrp="1" noChangeArrowheads="1"/>
          </p:cNvSpPr>
          <p:nvPr>
            <p:ph type="body" idx="1"/>
          </p:nvPr>
        </p:nvSpPr>
        <p:spPr>
          <a:xfrm>
            <a:off x="304800" y="1143000"/>
            <a:ext cx="4648200" cy="5105400"/>
          </a:xfrm>
        </p:spPr>
        <p:txBody>
          <a:bodyPr/>
          <a:lstStyle/>
          <a:p>
            <a:pPr>
              <a:lnSpc>
                <a:spcPct val="80000"/>
              </a:lnSpc>
              <a:buFont typeface="Monotype Sorts"/>
              <a:buNone/>
            </a:pPr>
            <a:r>
              <a:rPr lang="en-US" altLang="en-US" sz="1800" b="1">
                <a:solidFill>
                  <a:schemeClr val="tx2"/>
                </a:solidFill>
                <a:latin typeface="Courier New" panose="02070309020205020404" pitchFamily="49" charset="0"/>
              </a:rPr>
              <a:t>try {  </a:t>
            </a:r>
          </a:p>
          <a:p>
            <a:pPr>
              <a:lnSpc>
                <a:spcPct val="80000"/>
              </a:lnSpc>
              <a:buFont typeface="Monotype Sorts"/>
              <a:buNone/>
            </a:pPr>
            <a:r>
              <a:rPr lang="en-US" altLang="en-US" sz="1800" b="1">
                <a:solidFill>
                  <a:schemeClr val="tx2"/>
                </a:solidFill>
                <a:latin typeface="Courier New" panose="02070309020205020404" pitchFamily="49" charset="0"/>
              </a:rPr>
              <a:t>  statement1;</a:t>
            </a:r>
          </a:p>
          <a:p>
            <a:pPr>
              <a:lnSpc>
                <a:spcPct val="80000"/>
              </a:lnSpc>
              <a:buFont typeface="Monotype Sorts"/>
              <a:buNone/>
            </a:pPr>
            <a:r>
              <a:rPr lang="en-US" altLang="en-US" sz="1800" b="1">
                <a:solidFill>
                  <a:schemeClr val="tx2"/>
                </a:solidFill>
                <a:latin typeface="Courier New" panose="02070309020205020404" pitchFamily="49" charset="0"/>
              </a:rPr>
              <a:t>  statement2;</a:t>
            </a:r>
          </a:p>
          <a:p>
            <a:pPr>
              <a:lnSpc>
                <a:spcPct val="80000"/>
              </a:lnSpc>
              <a:buFont typeface="Monotype Sorts"/>
              <a:buNone/>
            </a:pPr>
            <a:r>
              <a:rPr lang="en-US" altLang="en-US" sz="1800" b="1">
                <a:solidFill>
                  <a:schemeClr val="tx2"/>
                </a:solidFill>
                <a:latin typeface="Courier New" panose="02070309020205020404" pitchFamily="49" charset="0"/>
              </a:rPr>
              <a:t>  statement3;</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catch(Exception1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catch(Exception2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  throw ex;</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finally { </a:t>
            </a:r>
          </a:p>
          <a:p>
            <a:pPr>
              <a:lnSpc>
                <a:spcPct val="80000"/>
              </a:lnSpc>
              <a:buFont typeface="Monotype Sorts"/>
              <a:buNone/>
            </a:pPr>
            <a:r>
              <a:rPr lang="en-US" altLang="en-US" sz="1800" b="1">
                <a:solidFill>
                  <a:schemeClr val="tx2"/>
                </a:solidFill>
                <a:latin typeface="Courier New" panose="02070309020205020404" pitchFamily="49" charset="0"/>
              </a:rPr>
              <a:t>  finalStatements;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endParaRPr lang="en-US" altLang="en-US" sz="1800" b="1">
              <a:solidFill>
                <a:schemeClr val="tx2"/>
              </a:solidFill>
              <a:latin typeface="Courier New" panose="02070309020205020404" pitchFamily="49" charset="0"/>
            </a:endParaRPr>
          </a:p>
          <a:p>
            <a:pPr>
              <a:lnSpc>
                <a:spcPct val="80000"/>
              </a:lnSpc>
              <a:buFont typeface="Monotype Sorts"/>
              <a:buNone/>
            </a:pPr>
            <a:r>
              <a:rPr lang="en-US" altLang="en-US" sz="1800" b="1">
                <a:solidFill>
                  <a:schemeClr val="tx2"/>
                </a:solidFill>
                <a:latin typeface="Courier New" panose="02070309020205020404" pitchFamily="49" charset="0"/>
              </a:rPr>
              <a:t>Next statement;</a:t>
            </a:r>
          </a:p>
        </p:txBody>
      </p:sp>
      <p:sp>
        <p:nvSpPr>
          <p:cNvPr id="303110" name="AutoShape 6">
            <a:extLst>
              <a:ext uri="{FF2B5EF4-FFF2-40B4-BE49-F238E27FC236}">
                <a16:creationId xmlns:a16="http://schemas.microsoft.com/office/drawing/2014/main" id="{96F4BAEE-7A89-469E-9BE8-BD2B8ECDEA88}"/>
              </a:ext>
            </a:extLst>
          </p:cNvPr>
          <p:cNvSpPr>
            <a:spLocks noChangeArrowheads="1"/>
          </p:cNvSpPr>
          <p:nvPr/>
        </p:nvSpPr>
        <p:spPr bwMode="auto">
          <a:xfrm>
            <a:off x="5715000" y="1371600"/>
            <a:ext cx="3200400" cy="609600"/>
          </a:xfrm>
          <a:prstGeom prst="wedgeRoundRectCallout">
            <a:avLst>
              <a:gd name="adj1" fmla="val -136407"/>
              <a:gd name="adj2" fmla="val 33775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Handling exception</a:t>
            </a:r>
          </a:p>
        </p:txBody>
      </p:sp>
      <p:sp>
        <p:nvSpPr>
          <p:cNvPr id="41991" name="Rectangle 7">
            <a:extLst>
              <a:ext uri="{FF2B5EF4-FFF2-40B4-BE49-F238E27FC236}">
                <a16:creationId xmlns:a16="http://schemas.microsoft.com/office/drawing/2014/main" id="{463F9768-F0A5-4872-82A5-A56365C025EC}"/>
              </a:ext>
            </a:extLst>
          </p:cNvPr>
          <p:cNvSpPr>
            <a:spLocks noChangeArrowheads="1"/>
          </p:cNvSpPr>
          <p:nvPr/>
        </p:nvSpPr>
        <p:spPr bwMode="auto">
          <a:xfrm>
            <a:off x="381000" y="3581400"/>
            <a:ext cx="28194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3110"/>
                                        </p:tgtEl>
                                        <p:attrNameLst>
                                          <p:attrName>style.visibility</p:attrName>
                                        </p:attrNameLst>
                                      </p:cBhvr>
                                      <p:to>
                                        <p:strVal val="visible"/>
                                      </p:to>
                                    </p:set>
                                    <p:anim calcmode="lin" valueType="num">
                                      <p:cBhvr additive="base">
                                        <p:cTn id="7" dur="500" fill="hold"/>
                                        <p:tgtEl>
                                          <p:spTgt spid="303110"/>
                                        </p:tgtEl>
                                        <p:attrNameLst>
                                          <p:attrName>ppt_x</p:attrName>
                                        </p:attrNameLst>
                                      </p:cBhvr>
                                      <p:tavLst>
                                        <p:tav tm="0">
                                          <p:val>
                                            <p:strVal val="0-#ppt_w/2"/>
                                          </p:val>
                                        </p:tav>
                                        <p:tav tm="100000">
                                          <p:val>
                                            <p:strVal val="#ppt_x"/>
                                          </p:val>
                                        </p:tav>
                                      </p:tavLst>
                                    </p:anim>
                                    <p:anim calcmode="lin" valueType="num">
                                      <p:cBhvr additive="base">
                                        <p:cTn id="8" dur="500" fill="hold"/>
                                        <p:tgtEl>
                                          <p:spTgt spid="303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69D073B1-C26C-417C-BB99-EF03F566845F}"/>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6B8C74A-30EB-481F-99FA-293019B377CF}" type="slidenum">
              <a:rPr lang="en-US" altLang="en-US" sz="1400" smtClean="0"/>
              <a:pPr>
                <a:spcBef>
                  <a:spcPct val="0"/>
                </a:spcBef>
                <a:buClrTx/>
                <a:buSzTx/>
                <a:buFontTx/>
                <a:buNone/>
              </a:pPr>
              <a:t>47</a:t>
            </a:fld>
            <a:endParaRPr lang="en-US" altLang="en-US" sz="1400"/>
          </a:p>
        </p:txBody>
      </p:sp>
      <p:sp>
        <p:nvSpPr>
          <p:cNvPr id="43011" name="Rectangle 2">
            <a:extLst>
              <a:ext uri="{FF2B5EF4-FFF2-40B4-BE49-F238E27FC236}">
                <a16:creationId xmlns:a16="http://schemas.microsoft.com/office/drawing/2014/main" id="{9C9C8596-ED7D-48B3-8626-9EDCE25796D4}"/>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43012" name="Rectangle 3">
            <a:extLst>
              <a:ext uri="{FF2B5EF4-FFF2-40B4-BE49-F238E27FC236}">
                <a16:creationId xmlns:a16="http://schemas.microsoft.com/office/drawing/2014/main" id="{518635CC-0B29-4E9D-AB09-A3F5D100AE97}"/>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43013" name="Rectangle 4">
            <a:extLst>
              <a:ext uri="{FF2B5EF4-FFF2-40B4-BE49-F238E27FC236}">
                <a16:creationId xmlns:a16="http://schemas.microsoft.com/office/drawing/2014/main" id="{7B878316-C68E-4056-BF9E-DBB3FD665EC6}"/>
              </a:ext>
            </a:extLst>
          </p:cNvPr>
          <p:cNvSpPr>
            <a:spLocks noGrp="1" noChangeArrowheads="1"/>
          </p:cNvSpPr>
          <p:nvPr>
            <p:ph type="body" idx="1"/>
          </p:nvPr>
        </p:nvSpPr>
        <p:spPr>
          <a:xfrm>
            <a:off x="304800" y="1143000"/>
            <a:ext cx="4648200" cy="5105400"/>
          </a:xfrm>
        </p:spPr>
        <p:txBody>
          <a:bodyPr/>
          <a:lstStyle/>
          <a:p>
            <a:pPr>
              <a:lnSpc>
                <a:spcPct val="80000"/>
              </a:lnSpc>
              <a:buFont typeface="Monotype Sorts"/>
              <a:buNone/>
            </a:pPr>
            <a:r>
              <a:rPr lang="en-US" altLang="en-US" sz="1800" b="1">
                <a:solidFill>
                  <a:schemeClr val="tx2"/>
                </a:solidFill>
                <a:latin typeface="Courier New" panose="02070309020205020404" pitchFamily="49" charset="0"/>
              </a:rPr>
              <a:t>try {  </a:t>
            </a:r>
          </a:p>
          <a:p>
            <a:pPr>
              <a:lnSpc>
                <a:spcPct val="80000"/>
              </a:lnSpc>
              <a:buFont typeface="Monotype Sorts"/>
              <a:buNone/>
            </a:pPr>
            <a:r>
              <a:rPr lang="en-US" altLang="en-US" sz="1800" b="1">
                <a:solidFill>
                  <a:schemeClr val="tx2"/>
                </a:solidFill>
                <a:latin typeface="Courier New" panose="02070309020205020404" pitchFamily="49" charset="0"/>
              </a:rPr>
              <a:t>  statement1;</a:t>
            </a:r>
          </a:p>
          <a:p>
            <a:pPr>
              <a:lnSpc>
                <a:spcPct val="80000"/>
              </a:lnSpc>
              <a:buFont typeface="Monotype Sorts"/>
              <a:buNone/>
            </a:pPr>
            <a:r>
              <a:rPr lang="en-US" altLang="en-US" sz="1800" b="1">
                <a:solidFill>
                  <a:schemeClr val="tx2"/>
                </a:solidFill>
                <a:latin typeface="Courier New" panose="02070309020205020404" pitchFamily="49" charset="0"/>
              </a:rPr>
              <a:t>  statement2;</a:t>
            </a:r>
          </a:p>
          <a:p>
            <a:pPr>
              <a:lnSpc>
                <a:spcPct val="80000"/>
              </a:lnSpc>
              <a:buFont typeface="Monotype Sorts"/>
              <a:buNone/>
            </a:pPr>
            <a:r>
              <a:rPr lang="en-US" altLang="en-US" sz="1800" b="1">
                <a:solidFill>
                  <a:schemeClr val="tx2"/>
                </a:solidFill>
                <a:latin typeface="Courier New" panose="02070309020205020404" pitchFamily="49" charset="0"/>
              </a:rPr>
              <a:t>  statement3;</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catch(Exception1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catch(Exception2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  throw ex;</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finally { </a:t>
            </a:r>
          </a:p>
          <a:p>
            <a:pPr>
              <a:lnSpc>
                <a:spcPct val="80000"/>
              </a:lnSpc>
              <a:buFont typeface="Monotype Sorts"/>
              <a:buNone/>
            </a:pPr>
            <a:r>
              <a:rPr lang="en-US" altLang="en-US" sz="1800" b="1">
                <a:solidFill>
                  <a:schemeClr val="tx2"/>
                </a:solidFill>
                <a:latin typeface="Courier New" panose="02070309020205020404" pitchFamily="49" charset="0"/>
              </a:rPr>
              <a:t>  finalStatements;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endParaRPr lang="en-US" altLang="en-US" sz="1800" b="1">
              <a:solidFill>
                <a:schemeClr val="tx2"/>
              </a:solidFill>
              <a:latin typeface="Courier New" panose="02070309020205020404" pitchFamily="49" charset="0"/>
            </a:endParaRPr>
          </a:p>
          <a:p>
            <a:pPr>
              <a:lnSpc>
                <a:spcPct val="80000"/>
              </a:lnSpc>
              <a:buFont typeface="Monotype Sorts"/>
              <a:buNone/>
            </a:pPr>
            <a:r>
              <a:rPr lang="en-US" altLang="en-US" sz="1800" b="1">
                <a:solidFill>
                  <a:schemeClr val="tx2"/>
                </a:solidFill>
                <a:latin typeface="Courier New" panose="02070309020205020404" pitchFamily="49" charset="0"/>
              </a:rPr>
              <a:t>Next statement;</a:t>
            </a:r>
          </a:p>
        </p:txBody>
      </p:sp>
      <p:sp>
        <p:nvSpPr>
          <p:cNvPr id="305157" name="AutoShape 5">
            <a:extLst>
              <a:ext uri="{FF2B5EF4-FFF2-40B4-BE49-F238E27FC236}">
                <a16:creationId xmlns:a16="http://schemas.microsoft.com/office/drawing/2014/main" id="{E730CB7D-AC2A-4D72-AEFA-182C69F01DF2}"/>
              </a:ext>
            </a:extLst>
          </p:cNvPr>
          <p:cNvSpPr>
            <a:spLocks noChangeArrowheads="1"/>
          </p:cNvSpPr>
          <p:nvPr/>
        </p:nvSpPr>
        <p:spPr bwMode="auto">
          <a:xfrm>
            <a:off x="5715000" y="1371600"/>
            <a:ext cx="3200400" cy="609600"/>
          </a:xfrm>
          <a:prstGeom prst="wedgeRoundRectCallout">
            <a:avLst>
              <a:gd name="adj1" fmla="val -133681"/>
              <a:gd name="adj2" fmla="val 51823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Execute the final block</a:t>
            </a:r>
          </a:p>
        </p:txBody>
      </p:sp>
      <p:sp>
        <p:nvSpPr>
          <p:cNvPr id="43015" name="Rectangle 6">
            <a:extLst>
              <a:ext uri="{FF2B5EF4-FFF2-40B4-BE49-F238E27FC236}">
                <a16:creationId xmlns:a16="http://schemas.microsoft.com/office/drawing/2014/main" id="{D2BCCC9F-4201-401D-864B-83BEE17DFB54}"/>
              </a:ext>
            </a:extLst>
          </p:cNvPr>
          <p:cNvSpPr>
            <a:spLocks noChangeArrowheads="1"/>
          </p:cNvSpPr>
          <p:nvPr/>
        </p:nvSpPr>
        <p:spPr bwMode="auto">
          <a:xfrm>
            <a:off x="381000" y="4724400"/>
            <a:ext cx="28194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5157"/>
                                        </p:tgtEl>
                                        <p:attrNameLst>
                                          <p:attrName>style.visibility</p:attrName>
                                        </p:attrNameLst>
                                      </p:cBhvr>
                                      <p:to>
                                        <p:strVal val="visible"/>
                                      </p:to>
                                    </p:set>
                                    <p:anim calcmode="lin" valueType="num">
                                      <p:cBhvr additive="base">
                                        <p:cTn id="7" dur="500" fill="hold"/>
                                        <p:tgtEl>
                                          <p:spTgt spid="305157"/>
                                        </p:tgtEl>
                                        <p:attrNameLst>
                                          <p:attrName>ppt_x</p:attrName>
                                        </p:attrNameLst>
                                      </p:cBhvr>
                                      <p:tavLst>
                                        <p:tav tm="0">
                                          <p:val>
                                            <p:strVal val="0-#ppt_w/2"/>
                                          </p:val>
                                        </p:tav>
                                        <p:tav tm="100000">
                                          <p:val>
                                            <p:strVal val="#ppt_x"/>
                                          </p:val>
                                        </p:tav>
                                      </p:tavLst>
                                    </p:anim>
                                    <p:anim calcmode="lin" valueType="num">
                                      <p:cBhvr additive="base">
                                        <p:cTn id="8" dur="500" fill="hold"/>
                                        <p:tgtEl>
                                          <p:spTgt spid="305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C7B856E3-E1A7-4A57-8B95-782EB9DDD646}"/>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9BBFDDD-637C-4F21-9A77-6AB9A0426665}" type="slidenum">
              <a:rPr lang="en-US" altLang="en-US" sz="1400" smtClean="0"/>
              <a:pPr>
                <a:spcBef>
                  <a:spcPct val="0"/>
                </a:spcBef>
                <a:buClrTx/>
                <a:buSzTx/>
                <a:buFontTx/>
                <a:buNone/>
              </a:pPr>
              <a:t>48</a:t>
            </a:fld>
            <a:endParaRPr lang="en-US" altLang="en-US" sz="1400"/>
          </a:p>
        </p:txBody>
      </p:sp>
      <p:sp>
        <p:nvSpPr>
          <p:cNvPr id="44035" name="Rectangle 2">
            <a:extLst>
              <a:ext uri="{FF2B5EF4-FFF2-40B4-BE49-F238E27FC236}">
                <a16:creationId xmlns:a16="http://schemas.microsoft.com/office/drawing/2014/main" id="{7E870D49-F17C-46EF-AF9D-ADF13A288CEF}"/>
              </a:ext>
            </a:extLst>
          </p:cNvPr>
          <p:cNvSpPr>
            <a:spLocks noGrp="1" noChangeArrowheads="1"/>
          </p:cNvSpPr>
          <p:nvPr>
            <p:ph type="title"/>
          </p:nvPr>
        </p:nvSpPr>
        <p:spPr>
          <a:xfrm>
            <a:off x="685800" y="304800"/>
            <a:ext cx="7772400" cy="533400"/>
          </a:xfrm>
        </p:spPr>
        <p:txBody>
          <a:bodyPr/>
          <a:lstStyle/>
          <a:p>
            <a:r>
              <a:rPr lang="en-US" altLang="en-US" sz="4300"/>
              <a:t>Trace a Program Execution</a:t>
            </a:r>
          </a:p>
        </p:txBody>
      </p:sp>
      <p:sp>
        <p:nvSpPr>
          <p:cNvPr id="44036" name="Rectangle 3">
            <a:extLst>
              <a:ext uri="{FF2B5EF4-FFF2-40B4-BE49-F238E27FC236}">
                <a16:creationId xmlns:a16="http://schemas.microsoft.com/office/drawing/2014/main" id="{C873290F-6D4D-4CCB-BCF3-C1011086272D}"/>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anose="03060902040502070203" pitchFamily="66" charset="0"/>
              </a:rPr>
              <a:t>animation</a:t>
            </a:r>
          </a:p>
        </p:txBody>
      </p:sp>
      <p:sp>
        <p:nvSpPr>
          <p:cNvPr id="44037" name="Rectangle 4">
            <a:extLst>
              <a:ext uri="{FF2B5EF4-FFF2-40B4-BE49-F238E27FC236}">
                <a16:creationId xmlns:a16="http://schemas.microsoft.com/office/drawing/2014/main" id="{92956FDC-CAF4-4987-B1FF-DE054C4CF76E}"/>
              </a:ext>
            </a:extLst>
          </p:cNvPr>
          <p:cNvSpPr>
            <a:spLocks noGrp="1" noChangeArrowheads="1"/>
          </p:cNvSpPr>
          <p:nvPr>
            <p:ph type="body" idx="1"/>
          </p:nvPr>
        </p:nvSpPr>
        <p:spPr>
          <a:xfrm>
            <a:off x="304800" y="1143000"/>
            <a:ext cx="4648200" cy="5105400"/>
          </a:xfrm>
        </p:spPr>
        <p:txBody>
          <a:bodyPr/>
          <a:lstStyle/>
          <a:p>
            <a:pPr>
              <a:lnSpc>
                <a:spcPct val="80000"/>
              </a:lnSpc>
              <a:buFont typeface="Monotype Sorts"/>
              <a:buNone/>
            </a:pPr>
            <a:r>
              <a:rPr lang="en-US" altLang="en-US" sz="1800" b="1">
                <a:solidFill>
                  <a:schemeClr val="tx2"/>
                </a:solidFill>
                <a:latin typeface="Courier New" panose="02070309020205020404" pitchFamily="49" charset="0"/>
              </a:rPr>
              <a:t>try {  </a:t>
            </a:r>
          </a:p>
          <a:p>
            <a:pPr>
              <a:lnSpc>
                <a:spcPct val="80000"/>
              </a:lnSpc>
              <a:buFont typeface="Monotype Sorts"/>
              <a:buNone/>
            </a:pPr>
            <a:r>
              <a:rPr lang="en-US" altLang="en-US" sz="1800" b="1">
                <a:solidFill>
                  <a:schemeClr val="tx2"/>
                </a:solidFill>
                <a:latin typeface="Courier New" panose="02070309020205020404" pitchFamily="49" charset="0"/>
              </a:rPr>
              <a:t>  statement1;</a:t>
            </a:r>
          </a:p>
          <a:p>
            <a:pPr>
              <a:lnSpc>
                <a:spcPct val="80000"/>
              </a:lnSpc>
              <a:buFont typeface="Monotype Sorts"/>
              <a:buNone/>
            </a:pPr>
            <a:r>
              <a:rPr lang="en-US" altLang="en-US" sz="1800" b="1">
                <a:solidFill>
                  <a:schemeClr val="tx2"/>
                </a:solidFill>
                <a:latin typeface="Courier New" panose="02070309020205020404" pitchFamily="49" charset="0"/>
              </a:rPr>
              <a:t>  statement2;</a:t>
            </a:r>
          </a:p>
          <a:p>
            <a:pPr>
              <a:lnSpc>
                <a:spcPct val="80000"/>
              </a:lnSpc>
              <a:buFont typeface="Monotype Sorts"/>
              <a:buNone/>
            </a:pPr>
            <a:r>
              <a:rPr lang="en-US" altLang="en-US" sz="1800" b="1">
                <a:solidFill>
                  <a:schemeClr val="tx2"/>
                </a:solidFill>
                <a:latin typeface="Courier New" panose="02070309020205020404" pitchFamily="49" charset="0"/>
              </a:rPr>
              <a:t>  statement3;</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catch(Exception1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catch(Exception2 ex) { </a:t>
            </a:r>
          </a:p>
          <a:p>
            <a:pPr>
              <a:lnSpc>
                <a:spcPct val="80000"/>
              </a:lnSpc>
              <a:buFont typeface="Monotype Sorts"/>
              <a:buNone/>
            </a:pPr>
            <a:r>
              <a:rPr lang="en-US" altLang="en-US" sz="1800" b="1">
                <a:solidFill>
                  <a:schemeClr val="tx2"/>
                </a:solidFill>
                <a:latin typeface="Courier New" panose="02070309020205020404" pitchFamily="49" charset="0"/>
              </a:rPr>
              <a:t>  handling ex; </a:t>
            </a:r>
          </a:p>
          <a:p>
            <a:pPr>
              <a:lnSpc>
                <a:spcPct val="80000"/>
              </a:lnSpc>
              <a:buFont typeface="Monotype Sorts"/>
              <a:buNone/>
            </a:pPr>
            <a:r>
              <a:rPr lang="en-US" altLang="en-US" sz="1800" b="1">
                <a:solidFill>
                  <a:schemeClr val="tx2"/>
                </a:solidFill>
                <a:latin typeface="Courier New" panose="02070309020205020404" pitchFamily="49" charset="0"/>
              </a:rPr>
              <a:t>  throw ex;</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r>
              <a:rPr lang="en-US" altLang="en-US" sz="1800" b="1">
                <a:solidFill>
                  <a:schemeClr val="tx2"/>
                </a:solidFill>
                <a:latin typeface="Courier New" panose="02070309020205020404" pitchFamily="49" charset="0"/>
              </a:rPr>
              <a:t>finally { </a:t>
            </a:r>
          </a:p>
          <a:p>
            <a:pPr>
              <a:lnSpc>
                <a:spcPct val="80000"/>
              </a:lnSpc>
              <a:buFont typeface="Monotype Sorts"/>
              <a:buNone/>
            </a:pPr>
            <a:r>
              <a:rPr lang="en-US" altLang="en-US" sz="1800" b="1">
                <a:solidFill>
                  <a:schemeClr val="tx2"/>
                </a:solidFill>
                <a:latin typeface="Courier New" panose="02070309020205020404" pitchFamily="49" charset="0"/>
              </a:rPr>
              <a:t>  finalStatements; </a:t>
            </a:r>
          </a:p>
          <a:p>
            <a:pPr>
              <a:lnSpc>
                <a:spcPct val="80000"/>
              </a:lnSpc>
              <a:buFont typeface="Monotype Sorts"/>
              <a:buNone/>
            </a:pPr>
            <a:r>
              <a:rPr lang="en-US" altLang="en-US" sz="1800" b="1">
                <a:solidFill>
                  <a:schemeClr val="tx2"/>
                </a:solidFill>
                <a:latin typeface="Courier New" panose="02070309020205020404" pitchFamily="49" charset="0"/>
              </a:rPr>
              <a:t>}</a:t>
            </a:r>
          </a:p>
          <a:p>
            <a:pPr>
              <a:lnSpc>
                <a:spcPct val="80000"/>
              </a:lnSpc>
              <a:buFont typeface="Monotype Sorts"/>
              <a:buNone/>
            </a:pPr>
            <a:endParaRPr lang="en-US" altLang="en-US" sz="1800" b="1">
              <a:solidFill>
                <a:schemeClr val="tx2"/>
              </a:solidFill>
              <a:latin typeface="Courier New" panose="02070309020205020404" pitchFamily="49" charset="0"/>
            </a:endParaRPr>
          </a:p>
          <a:p>
            <a:pPr>
              <a:lnSpc>
                <a:spcPct val="80000"/>
              </a:lnSpc>
              <a:buFont typeface="Monotype Sorts"/>
              <a:buNone/>
            </a:pPr>
            <a:r>
              <a:rPr lang="en-US" altLang="en-US" sz="1800" b="1">
                <a:solidFill>
                  <a:schemeClr val="tx2"/>
                </a:solidFill>
                <a:latin typeface="Courier New" panose="02070309020205020404" pitchFamily="49" charset="0"/>
              </a:rPr>
              <a:t>Next statement;</a:t>
            </a:r>
          </a:p>
        </p:txBody>
      </p:sp>
      <p:sp>
        <p:nvSpPr>
          <p:cNvPr id="304133" name="AutoShape 5">
            <a:extLst>
              <a:ext uri="{FF2B5EF4-FFF2-40B4-BE49-F238E27FC236}">
                <a16:creationId xmlns:a16="http://schemas.microsoft.com/office/drawing/2014/main" id="{4F36C784-5DE2-4A79-9671-CA5BB572C7DE}"/>
              </a:ext>
            </a:extLst>
          </p:cNvPr>
          <p:cNvSpPr>
            <a:spLocks noChangeArrowheads="1"/>
          </p:cNvSpPr>
          <p:nvPr/>
        </p:nvSpPr>
        <p:spPr bwMode="auto">
          <a:xfrm>
            <a:off x="5715000" y="1371600"/>
            <a:ext cx="3276600" cy="1143000"/>
          </a:xfrm>
          <a:prstGeom prst="wedgeRoundRectCallout">
            <a:avLst>
              <a:gd name="adj1" fmla="val -134398"/>
              <a:gd name="adj2" fmla="val 18652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80000"/>
              </a:lnSpc>
              <a:buFont typeface="Monotype Sorts"/>
              <a:buNone/>
            </a:pPr>
            <a:r>
              <a:rPr lang="en-US" altLang="en-US" sz="2400"/>
              <a:t>Rethrow the exception and control is transferred to the caller</a:t>
            </a:r>
          </a:p>
        </p:txBody>
      </p:sp>
      <p:sp>
        <p:nvSpPr>
          <p:cNvPr id="44039" name="Rectangle 6">
            <a:extLst>
              <a:ext uri="{FF2B5EF4-FFF2-40B4-BE49-F238E27FC236}">
                <a16:creationId xmlns:a16="http://schemas.microsoft.com/office/drawing/2014/main" id="{784AFEA5-1C2F-4B94-9992-5B0DE4E5154D}"/>
              </a:ext>
            </a:extLst>
          </p:cNvPr>
          <p:cNvSpPr>
            <a:spLocks noChangeArrowheads="1"/>
          </p:cNvSpPr>
          <p:nvPr/>
        </p:nvSpPr>
        <p:spPr bwMode="auto">
          <a:xfrm>
            <a:off x="381000" y="3886200"/>
            <a:ext cx="2819400" cy="304800"/>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4133"/>
                                        </p:tgtEl>
                                        <p:attrNameLst>
                                          <p:attrName>style.visibility</p:attrName>
                                        </p:attrNameLst>
                                      </p:cBhvr>
                                      <p:to>
                                        <p:strVal val="visible"/>
                                      </p:to>
                                    </p:set>
                                    <p:anim calcmode="lin" valueType="num">
                                      <p:cBhvr additive="base">
                                        <p:cTn id="7" dur="500" fill="hold"/>
                                        <p:tgtEl>
                                          <p:spTgt spid="304133"/>
                                        </p:tgtEl>
                                        <p:attrNameLst>
                                          <p:attrName>ppt_x</p:attrName>
                                        </p:attrNameLst>
                                      </p:cBhvr>
                                      <p:tavLst>
                                        <p:tav tm="0">
                                          <p:val>
                                            <p:strVal val="0-#ppt_w/2"/>
                                          </p:val>
                                        </p:tav>
                                        <p:tav tm="100000">
                                          <p:val>
                                            <p:strVal val="#ppt_x"/>
                                          </p:val>
                                        </p:tav>
                                      </p:tavLst>
                                    </p:anim>
                                    <p:anim calcmode="lin" valueType="num">
                                      <p:cBhvr additive="base">
                                        <p:cTn id="8" dur="500" fill="hold"/>
                                        <p:tgtEl>
                                          <p:spTgt spid="304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6C40-62D9-EF49-A3DD-7A51DBF0520D}"/>
              </a:ext>
            </a:extLst>
          </p:cNvPr>
          <p:cNvSpPr>
            <a:spLocks noGrp="1"/>
          </p:cNvSpPr>
          <p:nvPr>
            <p:ph type="title"/>
          </p:nvPr>
        </p:nvSpPr>
        <p:spPr/>
        <p:txBody>
          <a:bodyPr/>
          <a:lstStyle/>
          <a:p>
            <a:r>
              <a:rPr lang="en-US" dirty="0"/>
              <a:t>Answer this</a:t>
            </a:r>
          </a:p>
        </p:txBody>
      </p:sp>
      <p:pic>
        <p:nvPicPr>
          <p:cNvPr id="5" name="Content Placeholder 4">
            <a:extLst>
              <a:ext uri="{FF2B5EF4-FFF2-40B4-BE49-F238E27FC236}">
                <a16:creationId xmlns:a16="http://schemas.microsoft.com/office/drawing/2014/main" id="{B6D99D41-77BF-C34A-9877-53FAA8CF1ECE}"/>
              </a:ext>
            </a:extLst>
          </p:cNvPr>
          <p:cNvPicPr>
            <a:picLocks noGrp="1" noChangeAspect="1"/>
          </p:cNvPicPr>
          <p:nvPr>
            <p:ph idx="1"/>
          </p:nvPr>
        </p:nvPicPr>
        <p:blipFill>
          <a:blip r:embed="rId2"/>
          <a:stretch>
            <a:fillRect/>
          </a:stretch>
        </p:blipFill>
        <p:spPr>
          <a:xfrm>
            <a:off x="152400" y="1613912"/>
            <a:ext cx="7543800" cy="4831976"/>
          </a:xfrm>
          <a:prstGeom prst="rect">
            <a:avLst/>
          </a:prstGeom>
        </p:spPr>
      </p:pic>
      <p:sp>
        <p:nvSpPr>
          <p:cNvPr id="4" name="Slide Number Placeholder 3">
            <a:extLst>
              <a:ext uri="{FF2B5EF4-FFF2-40B4-BE49-F238E27FC236}">
                <a16:creationId xmlns:a16="http://schemas.microsoft.com/office/drawing/2014/main" id="{F7CD627B-F377-914E-86EE-F993289FCBAB}"/>
              </a:ext>
            </a:extLst>
          </p:cNvPr>
          <p:cNvSpPr>
            <a:spLocks noGrp="1"/>
          </p:cNvSpPr>
          <p:nvPr>
            <p:ph type="sldNum" sz="quarter" idx="11"/>
          </p:nvPr>
        </p:nvSpPr>
        <p:spPr/>
        <p:txBody>
          <a:bodyPr/>
          <a:lstStyle/>
          <a:p>
            <a:pPr>
              <a:defRPr/>
            </a:pPr>
            <a:fld id="{9F686E4A-13BB-4DF7-B3E5-21946368CCA0}" type="slidenum">
              <a:rPr lang="en-US" altLang="en-US" smtClean="0"/>
              <a:pPr>
                <a:defRPr/>
              </a:pPr>
              <a:t>49</a:t>
            </a:fld>
            <a:endParaRPr lang="en-US" altLang="en-US"/>
          </a:p>
        </p:txBody>
      </p:sp>
    </p:spTree>
    <p:extLst>
      <p:ext uri="{BB962C8B-B14F-4D97-AF65-F5344CB8AC3E}">
        <p14:creationId xmlns:p14="http://schemas.microsoft.com/office/powerpoint/2010/main" val="394483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19864" cy="900336"/>
          </a:xfrm>
        </p:spPr>
        <p:txBody>
          <a:bodyPr/>
          <a:lstStyle/>
          <a:p>
            <a:r>
              <a:rPr lang="en-US" sz="3600" dirty="0"/>
              <a:t>Suppose there is another method that can throw the exception</a:t>
            </a:r>
          </a:p>
        </p:txBody>
      </p:sp>
      <p:pic>
        <p:nvPicPr>
          <p:cNvPr id="3074" name="Picture 2"/>
          <p:cNvPicPr>
            <a:picLocks noChangeAspect="1" noChangeArrowheads="1"/>
          </p:cNvPicPr>
          <p:nvPr/>
        </p:nvPicPr>
        <p:blipFill>
          <a:blip r:embed="rId2" cstate="print"/>
          <a:srcRect/>
          <a:stretch>
            <a:fillRect/>
          </a:stretch>
        </p:blipFill>
        <p:spPr bwMode="auto">
          <a:xfrm>
            <a:off x="755576" y="1196752"/>
            <a:ext cx="6972300" cy="53149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207C0693-6330-45C4-856A-F2D4424B4EA9}" type="slidenum">
              <a:rPr lang="en-US"/>
              <a:pPr/>
              <a:t>50</a:t>
            </a:fld>
            <a:endParaRPr lang="en-US"/>
          </a:p>
        </p:txBody>
      </p:sp>
      <p:sp>
        <p:nvSpPr>
          <p:cNvPr id="251906" name="Rectangle 2"/>
          <p:cNvSpPr>
            <a:spLocks noGrp="1" noChangeArrowheads="1"/>
          </p:cNvSpPr>
          <p:nvPr>
            <p:ph type="title"/>
          </p:nvPr>
        </p:nvSpPr>
        <p:spPr>
          <a:xfrm>
            <a:off x="300062" y="214290"/>
            <a:ext cx="8558218" cy="785818"/>
          </a:xfrm>
          <a:noFill/>
          <a:ln/>
        </p:spPr>
        <p:txBody>
          <a:bodyPr/>
          <a:lstStyle/>
          <a:p>
            <a:r>
              <a:rPr lang="en-US" sz="4800" dirty="0"/>
              <a:t>Cautions When Using Exceptions</a:t>
            </a:r>
            <a:endParaRPr lang="en-US" sz="4800" b="1" dirty="0"/>
          </a:p>
        </p:txBody>
      </p:sp>
      <p:sp>
        <p:nvSpPr>
          <p:cNvPr id="251907" name="Rectangle 3"/>
          <p:cNvSpPr>
            <a:spLocks noGrp="1" noChangeArrowheads="1"/>
          </p:cNvSpPr>
          <p:nvPr>
            <p:ph type="body" idx="1"/>
          </p:nvPr>
        </p:nvSpPr>
        <p:spPr>
          <a:xfrm>
            <a:off x="381000" y="1371600"/>
            <a:ext cx="8458200" cy="4724400"/>
          </a:xfrm>
          <a:noFill/>
          <a:ln/>
        </p:spPr>
        <p:txBody>
          <a:bodyPr/>
          <a:lstStyle/>
          <a:p>
            <a:pPr>
              <a:spcAft>
                <a:spcPts val="1200"/>
              </a:spcAft>
            </a:pPr>
            <a:r>
              <a:rPr lang="en-US" dirty="0"/>
              <a:t> Exception handling separates error-handling code from normal programming tasks, thus making programs </a:t>
            </a:r>
            <a:r>
              <a:rPr lang="en-US" sz="3600" b="1" dirty="0">
                <a:solidFill>
                  <a:srgbClr val="C00000"/>
                </a:solidFill>
              </a:rPr>
              <a:t>easier</a:t>
            </a:r>
            <a:r>
              <a:rPr lang="en-US" sz="3600" dirty="0">
                <a:solidFill>
                  <a:srgbClr val="C00000"/>
                </a:solidFill>
              </a:rPr>
              <a:t> </a:t>
            </a:r>
            <a:r>
              <a:rPr lang="en-US" dirty="0"/>
              <a:t>to read and to modify. </a:t>
            </a:r>
          </a:p>
          <a:p>
            <a:pPr>
              <a:spcAft>
                <a:spcPts val="1200"/>
              </a:spcAft>
            </a:pPr>
            <a:r>
              <a:rPr lang="en-US" dirty="0"/>
              <a:t> Be aware, however, that exception handling usually requires </a:t>
            </a:r>
            <a:r>
              <a:rPr lang="en-US" sz="3600" b="1" dirty="0">
                <a:solidFill>
                  <a:srgbClr val="C00000"/>
                </a:solidFill>
              </a:rPr>
              <a:t>more time and resources</a:t>
            </a:r>
            <a:r>
              <a:rPr lang="en-US" b="1" dirty="0"/>
              <a:t> </a:t>
            </a:r>
            <a:r>
              <a:rPr lang="en-US" dirty="0"/>
              <a:t>because it requires instantiating a new exception object, rolling back the call stack, and propagating the errors to the calling methods.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399213"/>
            <a:ext cx="1905000" cy="457200"/>
          </a:xfrm>
          <a:prstGeom prst="rect">
            <a:avLst/>
          </a:prstGeom>
        </p:spPr>
        <p:txBody>
          <a:bodyPr/>
          <a:lstStyle/>
          <a:p>
            <a:fld id="{B76B8FAF-9534-4790-8635-5DD4E26B2BF0}" type="slidenum">
              <a:rPr lang="en-US"/>
              <a:pPr/>
              <a:t>51</a:t>
            </a:fld>
            <a:endParaRPr lang="en-US"/>
          </a:p>
        </p:txBody>
      </p:sp>
      <p:sp>
        <p:nvSpPr>
          <p:cNvPr id="278530" name="Rectangle 2"/>
          <p:cNvSpPr>
            <a:spLocks noGrp="1" noChangeArrowheads="1"/>
          </p:cNvSpPr>
          <p:nvPr>
            <p:ph type="title"/>
          </p:nvPr>
        </p:nvSpPr>
        <p:spPr>
          <a:xfrm>
            <a:off x="285720" y="142852"/>
            <a:ext cx="8172480" cy="785818"/>
          </a:xfrm>
          <a:noFill/>
          <a:ln/>
        </p:spPr>
        <p:txBody>
          <a:bodyPr/>
          <a:lstStyle/>
          <a:p>
            <a:r>
              <a:rPr lang="en-US" sz="5400" dirty="0"/>
              <a:t>When to Throw Exceptions</a:t>
            </a:r>
            <a:endParaRPr lang="en-US" sz="5400" b="1" dirty="0"/>
          </a:p>
        </p:txBody>
      </p:sp>
      <p:sp>
        <p:nvSpPr>
          <p:cNvPr id="278531" name="Rectangle 3"/>
          <p:cNvSpPr>
            <a:spLocks noGrp="1" noChangeArrowheads="1"/>
          </p:cNvSpPr>
          <p:nvPr>
            <p:ph type="body" idx="1"/>
          </p:nvPr>
        </p:nvSpPr>
        <p:spPr>
          <a:xfrm>
            <a:off x="381000" y="1371600"/>
            <a:ext cx="8458200" cy="4724400"/>
          </a:xfrm>
          <a:noFill/>
          <a:ln/>
        </p:spPr>
        <p:txBody>
          <a:bodyPr/>
          <a:lstStyle/>
          <a:p>
            <a:pPr>
              <a:spcAft>
                <a:spcPts val="1200"/>
              </a:spcAft>
            </a:pPr>
            <a:r>
              <a:rPr lang="en-US" sz="3600" dirty="0">
                <a:cs typeface="Times New Roman" pitchFamily="18" charset="0"/>
              </a:rPr>
              <a:t> An exception occurs in a method. </a:t>
            </a:r>
          </a:p>
          <a:p>
            <a:pPr>
              <a:spcAft>
                <a:spcPts val="1200"/>
              </a:spcAft>
            </a:pPr>
            <a:r>
              <a:rPr lang="en-US" sz="3600" dirty="0">
                <a:cs typeface="Times New Roman" pitchFamily="18" charset="0"/>
              </a:rPr>
              <a:t> If you want the exception to be processed by its caller, you should create an exception object and throw it. </a:t>
            </a:r>
          </a:p>
          <a:p>
            <a:pPr>
              <a:spcAft>
                <a:spcPts val="1200"/>
              </a:spcAft>
            </a:pPr>
            <a:r>
              <a:rPr lang="en-US" sz="3600" dirty="0">
                <a:cs typeface="Times New Roman" pitchFamily="18" charset="0"/>
              </a:rPr>
              <a:t> If you can handle the exception in the method where it occurs, there is no need to throw it</a:t>
            </a:r>
            <a:r>
              <a:rPr lang="en-US" sz="3600"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BC8FD995-F698-45D3-A793-5E383C422521}"/>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DEDA374-A090-4B91-8FB1-AD2878C009F0}" type="slidenum">
              <a:rPr lang="en-US" altLang="en-US" sz="1400" smtClean="0"/>
              <a:pPr>
                <a:spcBef>
                  <a:spcPct val="0"/>
                </a:spcBef>
                <a:buClrTx/>
                <a:buSzTx/>
                <a:buFontTx/>
                <a:buNone/>
              </a:pPr>
              <a:t>52</a:t>
            </a:fld>
            <a:endParaRPr lang="en-US" altLang="en-US" sz="1400"/>
          </a:p>
        </p:txBody>
      </p:sp>
      <p:sp>
        <p:nvSpPr>
          <p:cNvPr id="31747" name="Rectangle 2">
            <a:extLst>
              <a:ext uri="{FF2B5EF4-FFF2-40B4-BE49-F238E27FC236}">
                <a16:creationId xmlns:a16="http://schemas.microsoft.com/office/drawing/2014/main" id="{38B17757-77F5-49FF-87CE-5D1BF76E7BAB}"/>
              </a:ext>
            </a:extLst>
          </p:cNvPr>
          <p:cNvSpPr>
            <a:spLocks noGrp="1" noChangeArrowheads="1"/>
          </p:cNvSpPr>
          <p:nvPr>
            <p:ph type="title"/>
          </p:nvPr>
        </p:nvSpPr>
        <p:spPr>
          <a:xfrm>
            <a:off x="685800" y="0"/>
            <a:ext cx="7772400" cy="1428750"/>
          </a:xfrm>
        </p:spPr>
        <p:txBody>
          <a:bodyPr/>
          <a:lstStyle/>
          <a:p>
            <a:r>
              <a:rPr lang="en-US" altLang="en-US"/>
              <a:t>Rethrowing Exceptions</a:t>
            </a:r>
            <a:endParaRPr lang="en-US" altLang="en-US" b="1"/>
          </a:p>
        </p:txBody>
      </p:sp>
      <p:sp>
        <p:nvSpPr>
          <p:cNvPr id="31748" name="Rectangle 3">
            <a:extLst>
              <a:ext uri="{FF2B5EF4-FFF2-40B4-BE49-F238E27FC236}">
                <a16:creationId xmlns:a16="http://schemas.microsoft.com/office/drawing/2014/main" id="{DC94531E-DAC6-4E5C-8A0F-59E92931F224}"/>
              </a:ext>
            </a:extLst>
          </p:cNvPr>
          <p:cNvSpPr>
            <a:spLocks noGrp="1" noChangeArrowheads="1"/>
          </p:cNvSpPr>
          <p:nvPr>
            <p:ph type="body" idx="1"/>
          </p:nvPr>
        </p:nvSpPr>
        <p:spPr>
          <a:xfrm>
            <a:off x="228600" y="1371600"/>
            <a:ext cx="8458200" cy="3733800"/>
          </a:xfrm>
        </p:spPr>
        <p:txBody>
          <a:bodyPr/>
          <a:lstStyle/>
          <a:p>
            <a:pPr>
              <a:buFont typeface="Monotype Sorts"/>
              <a:buNone/>
            </a:pPr>
            <a:r>
              <a:rPr lang="en-US" altLang="en-US" sz="3000" b="1">
                <a:solidFill>
                  <a:schemeClr val="tx2"/>
                </a:solidFill>
                <a:latin typeface="Courier New" panose="02070309020205020404" pitchFamily="49" charset="0"/>
              </a:rPr>
              <a:t>try {  </a:t>
            </a:r>
          </a:p>
          <a:p>
            <a:pPr>
              <a:spcBef>
                <a:spcPct val="0"/>
              </a:spcBef>
              <a:buFont typeface="Monotype Sorts"/>
              <a:buNone/>
            </a:pPr>
            <a:r>
              <a:rPr lang="en-US" altLang="en-US" sz="3000" b="1">
                <a:solidFill>
                  <a:schemeClr val="tx2"/>
                </a:solidFill>
                <a:latin typeface="Courier New" panose="02070309020205020404" pitchFamily="49" charset="0"/>
              </a:rPr>
              <a:t>  statements;</a:t>
            </a:r>
          </a:p>
          <a:p>
            <a:pPr>
              <a:spcBef>
                <a:spcPct val="0"/>
              </a:spcBef>
              <a:buFont typeface="Monotype Sorts"/>
              <a:buNone/>
            </a:pPr>
            <a:r>
              <a:rPr lang="en-US" altLang="en-US" sz="3000" b="1">
                <a:solidFill>
                  <a:schemeClr val="tx2"/>
                </a:solidFill>
                <a:latin typeface="Courier New" panose="02070309020205020404" pitchFamily="49" charset="0"/>
              </a:rPr>
              <a:t>}</a:t>
            </a:r>
          </a:p>
          <a:p>
            <a:pPr>
              <a:spcBef>
                <a:spcPct val="0"/>
              </a:spcBef>
              <a:buFont typeface="Monotype Sorts"/>
              <a:buNone/>
            </a:pPr>
            <a:r>
              <a:rPr lang="en-US" altLang="en-US" sz="3000" b="1">
                <a:solidFill>
                  <a:schemeClr val="tx2"/>
                </a:solidFill>
                <a:latin typeface="Courier New" panose="02070309020205020404" pitchFamily="49" charset="0"/>
              </a:rPr>
              <a:t>catch(TheException ex) { </a:t>
            </a:r>
          </a:p>
          <a:p>
            <a:pPr>
              <a:spcBef>
                <a:spcPct val="0"/>
              </a:spcBef>
              <a:buFont typeface="Monotype Sorts"/>
              <a:buNone/>
            </a:pPr>
            <a:r>
              <a:rPr lang="en-US" altLang="en-US" sz="3000" b="1">
                <a:solidFill>
                  <a:schemeClr val="tx2"/>
                </a:solidFill>
                <a:latin typeface="Courier New" panose="02070309020205020404" pitchFamily="49" charset="0"/>
              </a:rPr>
              <a:t>  perform operations before exits;</a:t>
            </a:r>
          </a:p>
          <a:p>
            <a:pPr>
              <a:spcBef>
                <a:spcPct val="0"/>
              </a:spcBef>
              <a:buFont typeface="Monotype Sorts"/>
              <a:buNone/>
            </a:pPr>
            <a:r>
              <a:rPr lang="en-US" altLang="en-US" sz="3000" b="1">
                <a:solidFill>
                  <a:schemeClr val="tx2"/>
                </a:solidFill>
                <a:latin typeface="Courier New" panose="02070309020205020404" pitchFamily="49" charset="0"/>
              </a:rPr>
              <a:t>  throw ex;</a:t>
            </a:r>
          </a:p>
          <a:p>
            <a:pPr>
              <a:spcBef>
                <a:spcPct val="0"/>
              </a:spcBef>
              <a:buFont typeface="Monotype Sorts"/>
              <a:buNone/>
            </a:pPr>
            <a:r>
              <a:rPr lang="en-US" altLang="en-US" sz="3000" b="1">
                <a:solidFill>
                  <a:schemeClr val="tx2"/>
                </a:solidFill>
                <a:latin typeface="Courier New" panose="02070309020205020404" pitchFamily="49" charset="0"/>
              </a:rPr>
              <a:t>}</a:t>
            </a:r>
          </a:p>
        </p:txBody>
      </p:sp>
    </p:spTree>
    <p:extLst>
      <p:ext uri="{BB962C8B-B14F-4D97-AF65-F5344CB8AC3E}">
        <p14:creationId xmlns:p14="http://schemas.microsoft.com/office/powerpoint/2010/main" val="2239139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a:extLst>
              <a:ext uri="{FF2B5EF4-FFF2-40B4-BE49-F238E27FC236}">
                <a16:creationId xmlns:a16="http://schemas.microsoft.com/office/drawing/2014/main" id="{1206585E-9FBC-494C-8D11-538669823B0C}"/>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E2F8617-DE9A-4AFE-97B2-0D97048ACC34}" type="slidenum">
              <a:rPr lang="en-US" altLang="en-US" sz="1400" smtClean="0"/>
              <a:pPr>
                <a:spcBef>
                  <a:spcPct val="0"/>
                </a:spcBef>
                <a:buClrTx/>
                <a:buSzTx/>
                <a:buFontTx/>
                <a:buNone/>
              </a:pPr>
              <a:t>53</a:t>
            </a:fld>
            <a:endParaRPr lang="en-US" altLang="en-US" sz="1400"/>
          </a:p>
        </p:txBody>
      </p:sp>
      <p:sp>
        <p:nvSpPr>
          <p:cNvPr id="47107" name="Rectangle 2">
            <a:extLst>
              <a:ext uri="{FF2B5EF4-FFF2-40B4-BE49-F238E27FC236}">
                <a16:creationId xmlns:a16="http://schemas.microsoft.com/office/drawing/2014/main" id="{23013529-42EC-4F8A-8615-B3557C4C3002}"/>
              </a:ext>
            </a:extLst>
          </p:cNvPr>
          <p:cNvSpPr>
            <a:spLocks noGrp="1" noChangeArrowheads="1"/>
          </p:cNvSpPr>
          <p:nvPr>
            <p:ph type="title"/>
          </p:nvPr>
        </p:nvSpPr>
        <p:spPr>
          <a:xfrm>
            <a:off x="685800" y="0"/>
            <a:ext cx="7772400" cy="1428750"/>
          </a:xfrm>
        </p:spPr>
        <p:txBody>
          <a:bodyPr/>
          <a:lstStyle/>
          <a:p>
            <a:r>
              <a:rPr lang="en-US" altLang="en-US" dirty="0"/>
              <a:t>When to Use Exceptions</a:t>
            </a:r>
            <a:endParaRPr lang="en-US" altLang="en-US" b="1" dirty="0"/>
          </a:p>
        </p:txBody>
      </p:sp>
      <p:sp>
        <p:nvSpPr>
          <p:cNvPr id="47108" name="Rectangle 3">
            <a:extLst>
              <a:ext uri="{FF2B5EF4-FFF2-40B4-BE49-F238E27FC236}">
                <a16:creationId xmlns:a16="http://schemas.microsoft.com/office/drawing/2014/main" id="{4D163F3E-6F0B-47BE-BC27-E440CB42F0E0}"/>
              </a:ext>
            </a:extLst>
          </p:cNvPr>
          <p:cNvSpPr>
            <a:spLocks noGrp="1" noChangeArrowheads="1"/>
          </p:cNvSpPr>
          <p:nvPr>
            <p:ph type="body" idx="1"/>
          </p:nvPr>
        </p:nvSpPr>
        <p:spPr>
          <a:xfrm>
            <a:off x="381000" y="1371600"/>
            <a:ext cx="8458200" cy="1676400"/>
          </a:xfrm>
        </p:spPr>
        <p:txBody>
          <a:bodyPr/>
          <a:lstStyle/>
          <a:p>
            <a:pPr>
              <a:lnSpc>
                <a:spcPct val="90000"/>
              </a:lnSpc>
              <a:spcAft>
                <a:spcPts val="1200"/>
              </a:spcAft>
            </a:pPr>
            <a:r>
              <a:rPr lang="en-US" altLang="en-US" sz="2800" dirty="0">
                <a:cs typeface="Times New Roman" panose="02020603050405020304" pitchFamily="18" charset="0"/>
              </a:rPr>
              <a:t>When should you use the try-catch block in the code? You should use it to deal with </a:t>
            </a:r>
            <a:r>
              <a:rPr lang="en-US" altLang="en-US" sz="2800" b="1" dirty="0">
                <a:solidFill>
                  <a:srgbClr val="FF0000"/>
                </a:solidFill>
                <a:cs typeface="Times New Roman" panose="02020603050405020304" pitchFamily="18" charset="0"/>
              </a:rPr>
              <a:t>unexpected</a:t>
            </a:r>
            <a:r>
              <a:rPr lang="en-US" altLang="en-US" sz="2800" dirty="0">
                <a:cs typeface="Times New Roman" panose="02020603050405020304" pitchFamily="18" charset="0"/>
              </a:rPr>
              <a:t> error conditions. </a:t>
            </a:r>
          </a:p>
          <a:p>
            <a:pPr>
              <a:lnSpc>
                <a:spcPct val="90000"/>
              </a:lnSpc>
              <a:spcAft>
                <a:spcPts val="1200"/>
              </a:spcAft>
            </a:pPr>
            <a:r>
              <a:rPr lang="en-US" altLang="en-US" sz="2800" dirty="0">
                <a:cs typeface="Times New Roman" panose="02020603050405020304" pitchFamily="18" charset="0"/>
              </a:rPr>
              <a:t>Do not use it to deal with simple, expected situations. For example, the following code </a:t>
            </a:r>
          </a:p>
        </p:txBody>
      </p:sp>
      <p:sp>
        <p:nvSpPr>
          <p:cNvPr id="47109" name="Rectangle 4">
            <a:extLst>
              <a:ext uri="{FF2B5EF4-FFF2-40B4-BE49-F238E27FC236}">
                <a16:creationId xmlns:a16="http://schemas.microsoft.com/office/drawing/2014/main" id="{E9162139-AFB2-455F-AC52-AC2BBA79639F}"/>
              </a:ext>
            </a:extLst>
          </p:cNvPr>
          <p:cNvSpPr>
            <a:spLocks noChangeArrowheads="1"/>
          </p:cNvSpPr>
          <p:nvPr/>
        </p:nvSpPr>
        <p:spPr bwMode="auto">
          <a:xfrm>
            <a:off x="381000" y="3581400"/>
            <a:ext cx="8458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Aft>
                <a:spcPts val="1200"/>
              </a:spcAft>
              <a:buFont typeface="Monotype Sorts"/>
              <a:buNone/>
            </a:pPr>
            <a:r>
              <a:rPr lang="en-US" altLang="en-US" sz="2400" b="1" dirty="0">
                <a:solidFill>
                  <a:schemeClr val="tx2"/>
                </a:solidFill>
                <a:latin typeface="Courier New" panose="02070309020205020404" pitchFamily="49" charset="0"/>
                <a:cs typeface="Times New Roman" panose="02020603050405020304" pitchFamily="18" charset="0"/>
              </a:rPr>
              <a:t>try {</a:t>
            </a:r>
          </a:p>
          <a:p>
            <a:pPr>
              <a:lnSpc>
                <a:spcPct val="90000"/>
              </a:lnSpc>
              <a:spcAft>
                <a:spcPts val="1200"/>
              </a:spcAft>
              <a:buFont typeface="Monotype Sorts"/>
              <a:buNone/>
            </a:pPr>
            <a:r>
              <a:rPr lang="en-US" altLang="en-US" sz="2400" b="1" dirty="0">
                <a:solidFill>
                  <a:schemeClr val="tx2"/>
                </a:solidFill>
                <a:latin typeface="Courier New" panose="02070309020205020404" pitchFamily="49" charset="0"/>
                <a:cs typeface="Times New Roman" panose="02020603050405020304" pitchFamily="18" charset="0"/>
              </a:rPr>
              <a:t>  </a:t>
            </a:r>
            <a:r>
              <a:rPr lang="en-US" altLang="en-US" sz="2400" b="1" dirty="0" err="1">
                <a:solidFill>
                  <a:schemeClr val="tx2"/>
                </a:solidFill>
                <a:latin typeface="Courier New" panose="02070309020205020404" pitchFamily="49" charset="0"/>
                <a:cs typeface="Times New Roman" panose="02020603050405020304" pitchFamily="18" charset="0"/>
              </a:rPr>
              <a:t>System.out.println</a:t>
            </a:r>
            <a:r>
              <a:rPr lang="en-US" altLang="en-US" sz="2400" b="1" dirty="0">
                <a:solidFill>
                  <a:schemeClr val="tx2"/>
                </a:solidFill>
                <a:latin typeface="Courier New" panose="02070309020205020404" pitchFamily="49" charset="0"/>
                <a:cs typeface="Times New Roman" panose="02020603050405020304" pitchFamily="18" charset="0"/>
              </a:rPr>
              <a:t>(</a:t>
            </a:r>
            <a:r>
              <a:rPr lang="en-US" altLang="en-US" sz="2400" b="1" dirty="0" err="1">
                <a:solidFill>
                  <a:schemeClr val="tx2"/>
                </a:solidFill>
                <a:latin typeface="Courier New" panose="02070309020205020404" pitchFamily="49" charset="0"/>
                <a:cs typeface="Times New Roman" panose="02020603050405020304" pitchFamily="18" charset="0"/>
              </a:rPr>
              <a:t>refVar.toString</a:t>
            </a:r>
            <a:r>
              <a:rPr lang="en-US" altLang="en-US" sz="2400" b="1" dirty="0">
                <a:solidFill>
                  <a:schemeClr val="tx2"/>
                </a:solidFill>
                <a:latin typeface="Courier New" panose="02070309020205020404" pitchFamily="49" charset="0"/>
                <a:cs typeface="Times New Roman" panose="02020603050405020304" pitchFamily="18" charset="0"/>
              </a:rPr>
              <a:t>());</a:t>
            </a:r>
          </a:p>
          <a:p>
            <a:pPr>
              <a:lnSpc>
                <a:spcPct val="90000"/>
              </a:lnSpc>
              <a:spcAft>
                <a:spcPts val="1200"/>
              </a:spcAft>
              <a:buFont typeface="Monotype Sorts"/>
              <a:buNone/>
            </a:pPr>
            <a:r>
              <a:rPr lang="en-US" altLang="en-US" sz="2400" b="1" dirty="0">
                <a:solidFill>
                  <a:schemeClr val="tx2"/>
                </a:solidFill>
                <a:latin typeface="Courier New" panose="02070309020205020404" pitchFamily="49" charset="0"/>
                <a:cs typeface="Times New Roman" panose="02020603050405020304" pitchFamily="18" charset="0"/>
              </a:rPr>
              <a:t>}</a:t>
            </a:r>
          </a:p>
          <a:p>
            <a:pPr>
              <a:lnSpc>
                <a:spcPct val="90000"/>
              </a:lnSpc>
              <a:spcAft>
                <a:spcPts val="1200"/>
              </a:spcAft>
              <a:buFont typeface="Monotype Sorts"/>
              <a:buNone/>
            </a:pPr>
            <a:r>
              <a:rPr lang="en-US" altLang="en-US" sz="2400" b="1" dirty="0">
                <a:solidFill>
                  <a:schemeClr val="tx2"/>
                </a:solidFill>
                <a:latin typeface="Courier New" panose="02070309020205020404" pitchFamily="49" charset="0"/>
                <a:cs typeface="Times New Roman" panose="02020603050405020304" pitchFamily="18" charset="0"/>
              </a:rPr>
              <a:t>catch (</a:t>
            </a:r>
            <a:r>
              <a:rPr lang="en-US" altLang="en-US" sz="2400" b="1" dirty="0" err="1">
                <a:solidFill>
                  <a:schemeClr val="tx2"/>
                </a:solidFill>
                <a:latin typeface="Courier New" panose="02070309020205020404" pitchFamily="49" charset="0"/>
                <a:cs typeface="Times New Roman" panose="02020603050405020304" pitchFamily="18" charset="0"/>
              </a:rPr>
              <a:t>NullPointerException</a:t>
            </a:r>
            <a:r>
              <a:rPr lang="en-US" altLang="en-US" sz="2400" b="1" dirty="0">
                <a:solidFill>
                  <a:schemeClr val="tx2"/>
                </a:solidFill>
                <a:latin typeface="Courier New" panose="02070309020205020404" pitchFamily="49" charset="0"/>
                <a:cs typeface="Times New Roman" panose="02020603050405020304" pitchFamily="18" charset="0"/>
              </a:rPr>
              <a:t> ex) {</a:t>
            </a:r>
          </a:p>
          <a:p>
            <a:pPr>
              <a:lnSpc>
                <a:spcPct val="90000"/>
              </a:lnSpc>
              <a:spcAft>
                <a:spcPts val="1200"/>
              </a:spcAft>
              <a:buFont typeface="Monotype Sorts"/>
              <a:buNone/>
            </a:pPr>
            <a:r>
              <a:rPr lang="en-US" altLang="en-US" sz="2400" b="1" dirty="0">
                <a:solidFill>
                  <a:schemeClr val="tx2"/>
                </a:solidFill>
                <a:latin typeface="Courier New" panose="02070309020205020404" pitchFamily="49" charset="0"/>
                <a:cs typeface="Times New Roman" panose="02020603050405020304" pitchFamily="18" charset="0"/>
              </a:rPr>
              <a:t>  </a:t>
            </a:r>
            <a:r>
              <a:rPr lang="en-US" altLang="en-US" sz="2400" b="1" dirty="0" err="1">
                <a:solidFill>
                  <a:schemeClr val="tx2"/>
                </a:solidFill>
                <a:latin typeface="Courier New" panose="02070309020205020404" pitchFamily="49" charset="0"/>
                <a:cs typeface="Times New Roman" panose="02020603050405020304" pitchFamily="18" charset="0"/>
              </a:rPr>
              <a:t>System.out.println</a:t>
            </a:r>
            <a:r>
              <a:rPr lang="en-US" altLang="en-US" sz="2400" b="1" dirty="0">
                <a:solidFill>
                  <a:schemeClr val="tx2"/>
                </a:solidFill>
                <a:latin typeface="Courier New" panose="02070309020205020404" pitchFamily="49" charset="0"/>
                <a:cs typeface="Times New Roman" panose="02020603050405020304" pitchFamily="18" charset="0"/>
              </a:rPr>
              <a:t>("</a:t>
            </a:r>
            <a:r>
              <a:rPr lang="en-US" altLang="en-US" sz="2400" b="1" dirty="0" err="1">
                <a:solidFill>
                  <a:schemeClr val="tx2"/>
                </a:solidFill>
                <a:latin typeface="Courier New" panose="02070309020205020404" pitchFamily="49" charset="0"/>
                <a:cs typeface="Times New Roman" panose="02020603050405020304" pitchFamily="18" charset="0"/>
              </a:rPr>
              <a:t>refVar</a:t>
            </a:r>
            <a:r>
              <a:rPr lang="en-US" altLang="en-US" sz="2400" b="1" dirty="0">
                <a:solidFill>
                  <a:schemeClr val="tx2"/>
                </a:solidFill>
                <a:latin typeface="Courier New" panose="02070309020205020404" pitchFamily="49" charset="0"/>
                <a:cs typeface="Times New Roman" panose="02020603050405020304" pitchFamily="18" charset="0"/>
              </a:rPr>
              <a:t> is null");</a:t>
            </a:r>
          </a:p>
          <a:p>
            <a:pPr>
              <a:lnSpc>
                <a:spcPct val="90000"/>
              </a:lnSpc>
              <a:spcAft>
                <a:spcPts val="1200"/>
              </a:spcAft>
              <a:buFont typeface="Monotype Sorts"/>
              <a:buNone/>
            </a:pPr>
            <a:r>
              <a:rPr lang="en-US" altLang="en-US" sz="2400" b="1" dirty="0">
                <a:solidFill>
                  <a:schemeClr val="tx2"/>
                </a:solidFill>
                <a:latin typeface="Courier New" panose="02070309020205020404" pitchFamily="49" charset="0"/>
                <a:cs typeface="Times New Roman" panose="02020603050405020304" pitchFamily="18" charset="0"/>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3AFE4918-CC52-4F37-8ED2-70D6653E3C6C}"/>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EE41876-4B1A-4E5C-A5B3-08FCF8AC5254}" type="slidenum">
              <a:rPr lang="en-US" altLang="en-US" sz="1400" smtClean="0"/>
              <a:pPr>
                <a:spcBef>
                  <a:spcPct val="0"/>
                </a:spcBef>
                <a:buClrTx/>
                <a:buSzTx/>
                <a:buFontTx/>
                <a:buNone/>
              </a:pPr>
              <a:t>54</a:t>
            </a:fld>
            <a:endParaRPr lang="en-US" altLang="en-US" sz="1400"/>
          </a:p>
        </p:txBody>
      </p:sp>
      <p:sp>
        <p:nvSpPr>
          <p:cNvPr id="48131" name="Rectangle 2">
            <a:extLst>
              <a:ext uri="{FF2B5EF4-FFF2-40B4-BE49-F238E27FC236}">
                <a16:creationId xmlns:a16="http://schemas.microsoft.com/office/drawing/2014/main" id="{29279129-211D-4CF3-B6B1-E5048B0A43EC}"/>
              </a:ext>
            </a:extLst>
          </p:cNvPr>
          <p:cNvSpPr>
            <a:spLocks noGrp="1" noChangeArrowheads="1"/>
          </p:cNvSpPr>
          <p:nvPr>
            <p:ph type="title"/>
          </p:nvPr>
        </p:nvSpPr>
        <p:spPr>
          <a:xfrm>
            <a:off x="685800" y="0"/>
            <a:ext cx="7772400" cy="1428750"/>
          </a:xfrm>
        </p:spPr>
        <p:txBody>
          <a:bodyPr/>
          <a:lstStyle/>
          <a:p>
            <a:r>
              <a:rPr lang="en-US" altLang="en-US"/>
              <a:t>When to Use Exceptions</a:t>
            </a:r>
            <a:endParaRPr lang="en-US" altLang="en-US" b="1"/>
          </a:p>
        </p:txBody>
      </p:sp>
      <p:sp>
        <p:nvSpPr>
          <p:cNvPr id="48132" name="Rectangle 3">
            <a:extLst>
              <a:ext uri="{FF2B5EF4-FFF2-40B4-BE49-F238E27FC236}">
                <a16:creationId xmlns:a16="http://schemas.microsoft.com/office/drawing/2014/main" id="{90CE63E7-A0A1-4785-9B8A-B9C7ABF1C2BA}"/>
              </a:ext>
            </a:extLst>
          </p:cNvPr>
          <p:cNvSpPr>
            <a:spLocks noGrp="1" noChangeArrowheads="1"/>
          </p:cNvSpPr>
          <p:nvPr>
            <p:ph type="body" idx="1"/>
          </p:nvPr>
        </p:nvSpPr>
        <p:spPr>
          <a:xfrm>
            <a:off x="381000" y="1371600"/>
            <a:ext cx="8458200" cy="609600"/>
          </a:xfrm>
        </p:spPr>
        <p:txBody>
          <a:bodyPr/>
          <a:lstStyle/>
          <a:p>
            <a:pPr marL="0" indent="0">
              <a:spcAft>
                <a:spcPts val="1200"/>
              </a:spcAft>
              <a:buFont typeface="Monotype Sorts"/>
              <a:buNone/>
            </a:pPr>
            <a:r>
              <a:rPr lang="en-US" altLang="en-US">
                <a:cs typeface="Times New Roman" panose="02020603050405020304" pitchFamily="18" charset="0"/>
              </a:rPr>
              <a:t>is better to be replaced by </a:t>
            </a:r>
          </a:p>
        </p:txBody>
      </p:sp>
      <p:sp>
        <p:nvSpPr>
          <p:cNvPr id="48133" name="Rectangle 4">
            <a:extLst>
              <a:ext uri="{FF2B5EF4-FFF2-40B4-BE49-F238E27FC236}">
                <a16:creationId xmlns:a16="http://schemas.microsoft.com/office/drawing/2014/main" id="{3AF29DAF-6246-497B-9715-B7D2F104726A}"/>
              </a:ext>
            </a:extLst>
          </p:cNvPr>
          <p:cNvSpPr>
            <a:spLocks noChangeArrowheads="1"/>
          </p:cNvSpPr>
          <p:nvPr/>
        </p:nvSpPr>
        <p:spPr bwMode="auto">
          <a:xfrm>
            <a:off x="381000" y="2286000"/>
            <a:ext cx="822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Aft>
                <a:spcPts val="1200"/>
              </a:spcAft>
              <a:buFont typeface="Monotype Sorts"/>
              <a:buNone/>
            </a:pPr>
            <a:r>
              <a:rPr lang="en-US" altLang="en-US" sz="2400" b="1">
                <a:solidFill>
                  <a:schemeClr val="tx2"/>
                </a:solidFill>
                <a:latin typeface="Courier New" panose="02070309020205020404" pitchFamily="49" charset="0"/>
                <a:cs typeface="Times New Roman" panose="02020603050405020304" pitchFamily="18" charset="0"/>
              </a:rPr>
              <a:t>if (refVar != null)</a:t>
            </a:r>
          </a:p>
          <a:p>
            <a:pPr>
              <a:lnSpc>
                <a:spcPct val="90000"/>
              </a:lnSpc>
              <a:spcAft>
                <a:spcPts val="1200"/>
              </a:spcAft>
              <a:buFont typeface="Monotype Sorts"/>
              <a:buNone/>
            </a:pPr>
            <a:r>
              <a:rPr lang="en-US" altLang="en-US" sz="2400" b="1">
                <a:solidFill>
                  <a:schemeClr val="tx2"/>
                </a:solidFill>
                <a:latin typeface="Courier New" panose="02070309020205020404" pitchFamily="49" charset="0"/>
                <a:cs typeface="Times New Roman" panose="02020603050405020304" pitchFamily="18" charset="0"/>
              </a:rPr>
              <a:t>  System.out.println(refVar.toString());</a:t>
            </a:r>
          </a:p>
          <a:p>
            <a:pPr>
              <a:lnSpc>
                <a:spcPct val="90000"/>
              </a:lnSpc>
              <a:spcAft>
                <a:spcPts val="1200"/>
              </a:spcAft>
              <a:buFont typeface="Monotype Sorts"/>
              <a:buNone/>
            </a:pPr>
            <a:r>
              <a:rPr lang="en-US" altLang="en-US" sz="2400" b="1">
                <a:solidFill>
                  <a:schemeClr val="tx2"/>
                </a:solidFill>
                <a:latin typeface="Courier New" panose="02070309020205020404" pitchFamily="49" charset="0"/>
                <a:cs typeface="Times New Roman" panose="02020603050405020304" pitchFamily="18" charset="0"/>
              </a:rPr>
              <a:t>else</a:t>
            </a:r>
          </a:p>
          <a:p>
            <a:pPr>
              <a:lnSpc>
                <a:spcPct val="90000"/>
              </a:lnSpc>
              <a:spcAft>
                <a:spcPts val="1200"/>
              </a:spcAft>
              <a:buFont typeface="Monotype Sorts"/>
              <a:buNone/>
            </a:pPr>
            <a:r>
              <a:rPr lang="en-US" altLang="en-US" sz="2400" b="1">
                <a:solidFill>
                  <a:schemeClr val="tx2"/>
                </a:solidFill>
                <a:latin typeface="Courier New" panose="02070309020205020404" pitchFamily="49" charset="0"/>
                <a:cs typeface="Times New Roman" panose="02020603050405020304" pitchFamily="18" charset="0"/>
              </a:rPr>
              <a:t>  System.out.println("refVar is null");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34D1C5C2-8EC0-49A4-89EA-2A1E3488A9EF}"/>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D5F81D8-819D-4D2F-9EA5-6F6277AEE16C}" type="slidenum">
              <a:rPr lang="en-US" altLang="en-US" sz="1400" smtClean="0"/>
              <a:pPr>
                <a:spcBef>
                  <a:spcPct val="0"/>
                </a:spcBef>
                <a:buClrTx/>
                <a:buSzTx/>
                <a:buFontTx/>
                <a:buNone/>
              </a:pPr>
              <a:t>55</a:t>
            </a:fld>
            <a:endParaRPr lang="en-US" altLang="en-US" sz="1400"/>
          </a:p>
        </p:txBody>
      </p:sp>
      <p:sp>
        <p:nvSpPr>
          <p:cNvPr id="49155" name="Rectangle 2">
            <a:extLst>
              <a:ext uri="{FF2B5EF4-FFF2-40B4-BE49-F238E27FC236}">
                <a16:creationId xmlns:a16="http://schemas.microsoft.com/office/drawing/2014/main" id="{AAC32BED-E573-4F96-B5DA-2DAAFFE8DA76}"/>
              </a:ext>
            </a:extLst>
          </p:cNvPr>
          <p:cNvSpPr>
            <a:spLocks noGrp="1" noChangeArrowheads="1"/>
          </p:cNvSpPr>
          <p:nvPr>
            <p:ph type="title"/>
          </p:nvPr>
        </p:nvSpPr>
        <p:spPr>
          <a:xfrm>
            <a:off x="533400" y="228600"/>
            <a:ext cx="8153400" cy="457200"/>
          </a:xfrm>
        </p:spPr>
        <p:txBody>
          <a:bodyPr/>
          <a:lstStyle/>
          <a:p>
            <a:r>
              <a:rPr lang="en-US" altLang="en-US" sz="4000"/>
              <a:t>Defining Custom Exception Classes</a:t>
            </a:r>
            <a:endParaRPr lang="en-US" altLang="en-US" b="1"/>
          </a:p>
        </p:txBody>
      </p:sp>
      <p:sp>
        <p:nvSpPr>
          <p:cNvPr id="49156" name="Text Box 3">
            <a:extLst>
              <a:ext uri="{FF2B5EF4-FFF2-40B4-BE49-F238E27FC236}">
                <a16:creationId xmlns:a16="http://schemas.microsoft.com/office/drawing/2014/main" id="{4539BEC0-9D16-4334-910B-4E7F27828793}"/>
              </a:ext>
            </a:extLst>
          </p:cNvPr>
          <p:cNvSpPr txBox="1">
            <a:spLocks noChangeArrowheads="1"/>
          </p:cNvSpPr>
          <p:nvPr/>
        </p:nvSpPr>
        <p:spPr bwMode="auto">
          <a:xfrm>
            <a:off x="304800" y="914400"/>
            <a:ext cx="86106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pPr>
            <a:r>
              <a:rPr lang="en-US" altLang="en-US" sz="2800"/>
              <a:t>Use the exception classes in the API whenever possible.</a:t>
            </a:r>
          </a:p>
          <a:p>
            <a:pPr>
              <a:spcBef>
                <a:spcPct val="50000"/>
              </a:spcBef>
            </a:pPr>
            <a:r>
              <a:rPr lang="en-US" altLang="en-US" sz="2800"/>
              <a:t>Define custom exception classes if the predefined classes are not sufficient.</a:t>
            </a:r>
          </a:p>
          <a:p>
            <a:pPr>
              <a:spcBef>
                <a:spcPct val="50000"/>
              </a:spcBef>
            </a:pPr>
            <a:r>
              <a:rPr lang="en-US" altLang="en-US" sz="2800"/>
              <a:t>Define custom exception classes by extending Exception or a subclass of Exception.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id="{CA9C21B8-D96A-4EF5-925A-90A5017B1845}"/>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3AB84F2-C036-4BF5-8681-27A9FC8BF892}" type="slidenum">
              <a:rPr lang="en-US" altLang="en-US" sz="1400" smtClean="0"/>
              <a:pPr>
                <a:spcBef>
                  <a:spcPct val="0"/>
                </a:spcBef>
                <a:buClrTx/>
                <a:buSzTx/>
                <a:buFontTx/>
                <a:buNone/>
              </a:pPr>
              <a:t>56</a:t>
            </a:fld>
            <a:endParaRPr lang="en-US" altLang="en-US" sz="1400"/>
          </a:p>
        </p:txBody>
      </p:sp>
      <p:sp>
        <p:nvSpPr>
          <p:cNvPr id="50179" name="Rectangle 2">
            <a:extLst>
              <a:ext uri="{FF2B5EF4-FFF2-40B4-BE49-F238E27FC236}">
                <a16:creationId xmlns:a16="http://schemas.microsoft.com/office/drawing/2014/main" id="{9C4C15C1-97FB-4374-846C-825E94131F29}"/>
              </a:ext>
            </a:extLst>
          </p:cNvPr>
          <p:cNvSpPr>
            <a:spLocks noGrp="1" noChangeArrowheads="1"/>
          </p:cNvSpPr>
          <p:nvPr>
            <p:ph type="title"/>
          </p:nvPr>
        </p:nvSpPr>
        <p:spPr>
          <a:xfrm>
            <a:off x="685800" y="304800"/>
            <a:ext cx="8153400" cy="533400"/>
          </a:xfrm>
        </p:spPr>
        <p:txBody>
          <a:bodyPr/>
          <a:lstStyle/>
          <a:p>
            <a:r>
              <a:rPr lang="en-US" altLang="en-US" sz="4000"/>
              <a:t>Custom Exception Class Example</a:t>
            </a:r>
          </a:p>
        </p:txBody>
      </p:sp>
      <p:sp>
        <p:nvSpPr>
          <p:cNvPr id="50180" name="Text Box 9">
            <a:extLst>
              <a:ext uri="{FF2B5EF4-FFF2-40B4-BE49-F238E27FC236}">
                <a16:creationId xmlns:a16="http://schemas.microsoft.com/office/drawing/2014/main" id="{04E4C0B6-C380-4591-A916-386F257FD5CA}"/>
              </a:ext>
            </a:extLst>
          </p:cNvPr>
          <p:cNvSpPr txBox="1">
            <a:spLocks noChangeArrowheads="1"/>
          </p:cNvSpPr>
          <p:nvPr/>
        </p:nvSpPr>
        <p:spPr bwMode="auto">
          <a:xfrm>
            <a:off x="266700" y="857319"/>
            <a:ext cx="8610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Font typeface="Monotype Sorts"/>
              <a:buNone/>
            </a:pPr>
            <a:r>
              <a:rPr lang="en-US" altLang="en-US" sz="2400">
                <a:cs typeface="Courier New" panose="02070309020205020404" pitchFamily="49" charset="0"/>
              </a:rPr>
              <a:t>In Listing 13.8, the </a:t>
            </a:r>
            <a:r>
              <a:rPr lang="en-US" altLang="en-US" sz="2400" u="sng">
                <a:cs typeface="Courier New" panose="02070309020205020404" pitchFamily="49" charset="0"/>
              </a:rPr>
              <a:t>setRadius</a:t>
            </a:r>
            <a:r>
              <a:rPr lang="en-US" altLang="en-US" sz="2400">
                <a:cs typeface="Courier New" panose="02070309020205020404" pitchFamily="49" charset="0"/>
              </a:rPr>
              <a:t> method throws an exception if the radius is negative. Suppose you wish to pass the radius to the handler, you have to create a custom exception class. </a:t>
            </a:r>
          </a:p>
        </p:txBody>
      </p:sp>
      <p:sp>
        <p:nvSpPr>
          <p:cNvPr id="50181" name="AutoShape 10">
            <a:hlinkClick r:id="rId2" action="ppaction://program" highlightClick="1"/>
            <a:extLst>
              <a:ext uri="{FF2B5EF4-FFF2-40B4-BE49-F238E27FC236}">
                <a16:creationId xmlns:a16="http://schemas.microsoft.com/office/drawing/2014/main" id="{7E5098F6-24A8-4F27-9658-7E1BA66542AB}"/>
              </a:ext>
            </a:extLst>
          </p:cNvPr>
          <p:cNvSpPr>
            <a:spLocks noChangeArrowheads="1"/>
          </p:cNvSpPr>
          <p:nvPr/>
        </p:nvSpPr>
        <p:spPr bwMode="auto">
          <a:xfrm>
            <a:off x="8243404" y="6040369"/>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50182" name="Rectangle 12">
            <a:hlinkClick r:id="rId3"/>
            <a:extLst>
              <a:ext uri="{FF2B5EF4-FFF2-40B4-BE49-F238E27FC236}">
                <a16:creationId xmlns:a16="http://schemas.microsoft.com/office/drawing/2014/main" id="{877F6681-8F5D-4987-95D4-79BDFF6268B6}"/>
              </a:ext>
            </a:extLst>
          </p:cNvPr>
          <p:cNvSpPr>
            <a:spLocks noChangeArrowheads="1"/>
          </p:cNvSpPr>
          <p:nvPr/>
        </p:nvSpPr>
        <p:spPr bwMode="auto">
          <a:xfrm>
            <a:off x="4382121" y="6019731"/>
            <a:ext cx="36607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TestCircleWithRadiusException</a:t>
            </a:r>
            <a:endParaRPr lang="en-US" altLang="en-US" sz="2000" dirty="0"/>
          </a:p>
        </p:txBody>
      </p:sp>
      <p:sp>
        <p:nvSpPr>
          <p:cNvPr id="50183" name="Rectangle 13">
            <a:hlinkClick r:id="rId4"/>
            <a:extLst>
              <a:ext uri="{FF2B5EF4-FFF2-40B4-BE49-F238E27FC236}">
                <a16:creationId xmlns:a16="http://schemas.microsoft.com/office/drawing/2014/main" id="{AD91857D-AF68-4C9A-9905-C5A40434FA57}"/>
              </a:ext>
            </a:extLst>
          </p:cNvPr>
          <p:cNvSpPr>
            <a:spLocks noChangeArrowheads="1"/>
          </p:cNvSpPr>
          <p:nvPr/>
        </p:nvSpPr>
        <p:spPr bwMode="auto">
          <a:xfrm>
            <a:off x="621092" y="5999094"/>
            <a:ext cx="36607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CircleWithRadiusException</a:t>
            </a:r>
            <a:endParaRPr lang="en-US" altLang="en-US" sz="2000" dirty="0"/>
          </a:p>
        </p:txBody>
      </p:sp>
      <p:sp>
        <p:nvSpPr>
          <p:cNvPr id="50184" name="Rectangle 14">
            <a:hlinkClick r:id="rId5"/>
            <a:extLst>
              <a:ext uri="{FF2B5EF4-FFF2-40B4-BE49-F238E27FC236}">
                <a16:creationId xmlns:a16="http://schemas.microsoft.com/office/drawing/2014/main" id="{CF609111-9690-4C98-95BC-6EADD1AA9863}"/>
              </a:ext>
            </a:extLst>
          </p:cNvPr>
          <p:cNvSpPr>
            <a:spLocks noChangeArrowheads="1"/>
          </p:cNvSpPr>
          <p:nvPr/>
        </p:nvSpPr>
        <p:spPr bwMode="auto">
          <a:xfrm>
            <a:off x="5271190" y="5469628"/>
            <a:ext cx="366077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InvalidRadiusException</a:t>
            </a:r>
          </a:p>
        </p:txBody>
      </p:sp>
      <p:pic>
        <p:nvPicPr>
          <p:cNvPr id="9" name="Picture 1">
            <a:extLst>
              <a:ext uri="{FF2B5EF4-FFF2-40B4-BE49-F238E27FC236}">
                <a16:creationId xmlns:a16="http://schemas.microsoft.com/office/drawing/2014/main" id="{0B601CBF-9F4C-4F8C-A306-06634D15E6E7}"/>
              </a:ext>
            </a:extLst>
          </p:cNvPr>
          <p:cNvPicPr>
            <a:picLocks noChangeAspect="1" noChangeArrowheads="1"/>
          </p:cNvPicPr>
          <p:nvPr/>
        </p:nvPicPr>
        <p:blipFill>
          <a:blip r:embed="rId6" cstate="print"/>
          <a:srcRect/>
          <a:stretch>
            <a:fillRect/>
          </a:stretch>
        </p:blipFill>
        <p:spPr bwMode="auto">
          <a:xfrm>
            <a:off x="266701" y="1999284"/>
            <a:ext cx="5676900" cy="2550262"/>
          </a:xfrm>
          <a:prstGeom prst="rect">
            <a:avLst/>
          </a:prstGeom>
          <a:noFill/>
          <a:ln w="9525">
            <a:noFill/>
            <a:miter lim="800000"/>
            <a:headEnd/>
            <a:tailEnd/>
          </a:ln>
          <a:effectLst/>
        </p:spPr>
      </p:pic>
      <p:pic>
        <p:nvPicPr>
          <p:cNvPr id="10" name="Picture 2">
            <a:extLst>
              <a:ext uri="{FF2B5EF4-FFF2-40B4-BE49-F238E27FC236}">
                <a16:creationId xmlns:a16="http://schemas.microsoft.com/office/drawing/2014/main" id="{D1314756-8DB3-42E1-8B6A-4BEDF92F508D}"/>
              </a:ext>
            </a:extLst>
          </p:cNvPr>
          <p:cNvPicPr>
            <a:picLocks noChangeAspect="1" noChangeArrowheads="1"/>
          </p:cNvPicPr>
          <p:nvPr/>
        </p:nvPicPr>
        <p:blipFill>
          <a:blip r:embed="rId7" cstate="print"/>
          <a:srcRect/>
          <a:stretch>
            <a:fillRect/>
          </a:stretch>
        </p:blipFill>
        <p:spPr bwMode="auto">
          <a:xfrm>
            <a:off x="3685762" y="3519004"/>
            <a:ext cx="5448299" cy="1798855"/>
          </a:xfrm>
          <a:prstGeom prst="rect">
            <a:avLst/>
          </a:prstGeom>
          <a:noFill/>
          <a:ln w="9525">
            <a:solidFill>
              <a:schemeClr val="accent1">
                <a:shade val="50000"/>
              </a:schemeClr>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a:extLst>
              <a:ext uri="{FF2B5EF4-FFF2-40B4-BE49-F238E27FC236}">
                <a16:creationId xmlns:a16="http://schemas.microsoft.com/office/drawing/2014/main" id="{5A181E4E-1462-4925-A2FD-E70FF5033E80}"/>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BFBB8F6-2A0E-4518-A563-A34F554B4672}" type="slidenum">
              <a:rPr lang="en-US" altLang="en-US" sz="1400" smtClean="0"/>
              <a:pPr>
                <a:spcBef>
                  <a:spcPct val="0"/>
                </a:spcBef>
                <a:buClrTx/>
                <a:buSzTx/>
                <a:buFontTx/>
                <a:buNone/>
              </a:pPr>
              <a:t>57</a:t>
            </a:fld>
            <a:endParaRPr lang="en-US" altLang="en-US" sz="1400"/>
          </a:p>
        </p:txBody>
      </p:sp>
      <p:sp>
        <p:nvSpPr>
          <p:cNvPr id="61443" name="Rectangle 2">
            <a:extLst>
              <a:ext uri="{FF2B5EF4-FFF2-40B4-BE49-F238E27FC236}">
                <a16:creationId xmlns:a16="http://schemas.microsoft.com/office/drawing/2014/main" id="{C6E72139-2D3B-4A4C-A8DB-5BE668311383}"/>
              </a:ext>
            </a:extLst>
          </p:cNvPr>
          <p:cNvSpPr>
            <a:spLocks noGrp="1" noChangeArrowheads="1"/>
          </p:cNvSpPr>
          <p:nvPr>
            <p:ph type="title"/>
          </p:nvPr>
        </p:nvSpPr>
        <p:spPr>
          <a:xfrm>
            <a:off x="685800" y="152400"/>
            <a:ext cx="7772400" cy="819150"/>
          </a:xfrm>
        </p:spPr>
        <p:txBody>
          <a:bodyPr/>
          <a:lstStyle/>
          <a:p>
            <a:r>
              <a:rPr lang="en-US" altLang="en-US"/>
              <a:t>The File Class</a:t>
            </a:r>
            <a:endParaRPr lang="en-US" altLang="en-US" b="1"/>
          </a:p>
        </p:txBody>
      </p:sp>
      <p:sp>
        <p:nvSpPr>
          <p:cNvPr id="61444" name="Rectangle 3">
            <a:extLst>
              <a:ext uri="{FF2B5EF4-FFF2-40B4-BE49-F238E27FC236}">
                <a16:creationId xmlns:a16="http://schemas.microsoft.com/office/drawing/2014/main" id="{B00A8E28-384E-40A4-8F62-1115DF2F6844}"/>
              </a:ext>
            </a:extLst>
          </p:cNvPr>
          <p:cNvSpPr>
            <a:spLocks noGrp="1" noChangeArrowheads="1"/>
          </p:cNvSpPr>
          <p:nvPr>
            <p:ph type="body" idx="1"/>
          </p:nvPr>
        </p:nvSpPr>
        <p:spPr>
          <a:xfrm>
            <a:off x="381000" y="1143000"/>
            <a:ext cx="8382000" cy="4114800"/>
          </a:xfrm>
        </p:spPr>
        <p:txBody>
          <a:bodyPr/>
          <a:lstStyle/>
          <a:p>
            <a:pPr marL="0" indent="0">
              <a:buFont typeface="Monotype Sorts"/>
              <a:buNone/>
            </a:pPr>
            <a:r>
              <a:rPr lang="en-US" altLang="en-US" sz="2800" dirty="0">
                <a:cs typeface="Times New Roman" panose="02020603050405020304" pitchFamily="18" charset="0"/>
              </a:rPr>
              <a:t>The </a:t>
            </a:r>
            <a:r>
              <a:rPr lang="en-US" altLang="en-US" sz="2800" u="sng" dirty="0">
                <a:cs typeface="Times New Roman" panose="02020603050405020304" pitchFamily="18" charset="0"/>
              </a:rPr>
              <a:t>File</a:t>
            </a:r>
            <a:r>
              <a:rPr lang="en-US" altLang="en-US" sz="2800" dirty="0">
                <a:cs typeface="Times New Roman" panose="02020603050405020304" pitchFamily="18" charset="0"/>
              </a:rPr>
              <a:t> class is intended to provide an abstraction that deals with most of the machine-dependent complexities of files and path names in a machine-independent fashion. </a:t>
            </a:r>
          </a:p>
          <a:p>
            <a:pPr marL="0" indent="0">
              <a:buFont typeface="Monotype Sorts"/>
              <a:buNone/>
            </a:pPr>
            <a:r>
              <a:rPr lang="en-US" altLang="en-US" sz="2800" dirty="0">
                <a:cs typeface="Times New Roman" panose="02020603050405020304" pitchFamily="18" charset="0"/>
              </a:rPr>
              <a:t>The filename is a string. </a:t>
            </a:r>
          </a:p>
          <a:p>
            <a:pPr marL="0" indent="0">
              <a:buFont typeface="Monotype Sorts"/>
              <a:buNone/>
            </a:pPr>
            <a:r>
              <a:rPr lang="en-US" altLang="en-US" sz="2800" dirty="0">
                <a:cs typeface="Times New Roman" panose="02020603050405020304" pitchFamily="18" charset="0"/>
              </a:rPr>
              <a:t>The </a:t>
            </a:r>
            <a:r>
              <a:rPr lang="en-US" altLang="en-US" sz="2800" u="sng" dirty="0">
                <a:cs typeface="Times New Roman" panose="02020603050405020304" pitchFamily="18" charset="0"/>
              </a:rPr>
              <a:t>File</a:t>
            </a:r>
            <a:r>
              <a:rPr lang="en-US" altLang="en-US" sz="2800" dirty="0">
                <a:cs typeface="Times New Roman" panose="02020603050405020304" pitchFamily="18" charset="0"/>
              </a:rPr>
              <a:t> class is a wrapper class for the file name and its directory path. </a:t>
            </a:r>
          </a:p>
        </p:txBody>
      </p:sp>
    </p:spTree>
    <p:extLst>
      <p:ext uri="{BB962C8B-B14F-4D97-AF65-F5344CB8AC3E}">
        <p14:creationId xmlns:p14="http://schemas.microsoft.com/office/powerpoint/2010/main" val="4027990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4294967295"/>
          </p:nvPr>
        </p:nvSpPr>
        <p:spPr>
          <a:xfrm>
            <a:off x="8626360" y="6400800"/>
            <a:ext cx="429816"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5F03F367-DC44-4B87-B49D-B4FC9B75FE7C}" type="slidenum">
              <a:rPr lang="en-US" altLang="en-US" sz="1400"/>
              <a:pPr>
                <a:spcBef>
                  <a:spcPct val="0"/>
                </a:spcBef>
                <a:buClrTx/>
                <a:buSzTx/>
                <a:buFontTx/>
                <a:buNone/>
              </a:pPr>
              <a:t>58</a:t>
            </a:fld>
            <a:endParaRPr lang="en-US" altLang="en-US" sz="1400" dirty="0"/>
          </a:p>
        </p:txBody>
      </p:sp>
      <p:sp>
        <p:nvSpPr>
          <p:cNvPr id="56323" name="Rectangle 2"/>
          <p:cNvSpPr>
            <a:spLocks noChangeArrowheads="1"/>
          </p:cNvSpPr>
          <p:nvPr/>
        </p:nvSpPr>
        <p:spPr bwMode="auto">
          <a:xfrm>
            <a:off x="2143125" y="966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56324" name="Rectangle 4"/>
          <p:cNvSpPr>
            <a:spLocks noGrp="1" noChangeArrowheads="1"/>
          </p:cNvSpPr>
          <p:nvPr>
            <p:ph type="title"/>
          </p:nvPr>
        </p:nvSpPr>
        <p:spPr>
          <a:xfrm>
            <a:off x="323528" y="341367"/>
            <a:ext cx="3168352" cy="381000"/>
          </a:xfrm>
          <a:noFill/>
        </p:spPr>
        <p:txBody>
          <a:bodyPr/>
          <a:lstStyle/>
          <a:p>
            <a:pPr algn="l"/>
            <a:r>
              <a:rPr lang="en-US" altLang="en-US" sz="5400" dirty="0">
                <a:solidFill>
                  <a:srgbClr val="C00000"/>
                </a:solidFill>
              </a:rPr>
              <a:t>File</a:t>
            </a:r>
            <a:r>
              <a:rPr lang="en-US" altLang="en-US" sz="5400" dirty="0"/>
              <a:t> class</a:t>
            </a:r>
            <a:endParaRPr lang="en-US" altLang="en-US" sz="5400" b="1" dirty="0"/>
          </a:p>
        </p:txBody>
      </p:sp>
      <p:sp>
        <p:nvSpPr>
          <p:cNvPr id="56325" name="Rectangle 6"/>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712" y="1330087"/>
            <a:ext cx="8660768" cy="357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259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4294967295"/>
          </p:nvPr>
        </p:nvSpPr>
        <p:spPr>
          <a:xfrm>
            <a:off x="8626360" y="6400800"/>
            <a:ext cx="429816"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5F03F367-DC44-4B87-B49D-B4FC9B75FE7C}" type="slidenum">
              <a:rPr lang="en-US" altLang="en-US" sz="1400"/>
              <a:pPr>
                <a:spcBef>
                  <a:spcPct val="0"/>
                </a:spcBef>
                <a:buClrTx/>
                <a:buSzTx/>
                <a:buFontTx/>
                <a:buNone/>
              </a:pPr>
              <a:t>59</a:t>
            </a:fld>
            <a:endParaRPr lang="en-US" altLang="en-US" sz="1400" dirty="0"/>
          </a:p>
        </p:txBody>
      </p:sp>
      <p:sp>
        <p:nvSpPr>
          <p:cNvPr id="56323" name="Rectangle 2"/>
          <p:cNvSpPr>
            <a:spLocks noChangeArrowheads="1"/>
          </p:cNvSpPr>
          <p:nvPr/>
        </p:nvSpPr>
        <p:spPr bwMode="auto">
          <a:xfrm>
            <a:off x="2143125" y="966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56324" name="Rectangle 4"/>
          <p:cNvSpPr>
            <a:spLocks noGrp="1" noChangeArrowheads="1"/>
          </p:cNvSpPr>
          <p:nvPr>
            <p:ph type="title"/>
          </p:nvPr>
        </p:nvSpPr>
        <p:spPr>
          <a:xfrm>
            <a:off x="323528" y="341367"/>
            <a:ext cx="3168352" cy="381000"/>
          </a:xfrm>
          <a:noFill/>
        </p:spPr>
        <p:txBody>
          <a:bodyPr/>
          <a:lstStyle/>
          <a:p>
            <a:pPr algn="l"/>
            <a:r>
              <a:rPr lang="en-US" altLang="en-US" sz="5400" dirty="0">
                <a:solidFill>
                  <a:srgbClr val="C00000"/>
                </a:solidFill>
              </a:rPr>
              <a:t>File</a:t>
            </a:r>
            <a:r>
              <a:rPr lang="en-US" altLang="en-US" sz="5400" dirty="0"/>
              <a:t> class</a:t>
            </a:r>
            <a:endParaRPr lang="en-US" altLang="en-US" sz="5400" b="1" dirty="0"/>
          </a:p>
        </p:txBody>
      </p:sp>
      <p:sp>
        <p:nvSpPr>
          <p:cNvPr id="56325" name="Rectangle 6"/>
          <p:cNvSpPr>
            <a:spLocks noChangeArrowheads="1"/>
          </p:cNvSpPr>
          <p:nvPr/>
        </p:nvSpPr>
        <p:spPr bwMode="auto">
          <a:xfrm>
            <a:off x="0" y="22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556792"/>
            <a:ext cx="890900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17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a:extLst>
              <a:ext uri="{FF2B5EF4-FFF2-40B4-BE49-F238E27FC236}">
                <a16:creationId xmlns:a16="http://schemas.microsoft.com/office/drawing/2014/main" id="{06B3B0AB-401B-4267-A740-D09AAF61C123}"/>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513A043-686D-4CF2-AEEC-CC05AA3A0E04}" type="slidenum">
              <a:rPr lang="en-US" altLang="en-US" sz="1400" smtClean="0"/>
              <a:pPr>
                <a:spcBef>
                  <a:spcPct val="0"/>
                </a:spcBef>
                <a:buClrTx/>
                <a:buSzTx/>
                <a:buFontTx/>
                <a:buNone/>
              </a:pPr>
              <a:t>6</a:t>
            </a:fld>
            <a:endParaRPr lang="en-US" altLang="en-US" sz="1400"/>
          </a:p>
        </p:txBody>
      </p:sp>
      <p:sp>
        <p:nvSpPr>
          <p:cNvPr id="11267" name="Rectangle 2">
            <a:extLst>
              <a:ext uri="{FF2B5EF4-FFF2-40B4-BE49-F238E27FC236}">
                <a16:creationId xmlns:a16="http://schemas.microsoft.com/office/drawing/2014/main" id="{835F25B7-65B0-4BE2-B5BF-E26AB34586AB}"/>
              </a:ext>
            </a:extLst>
          </p:cNvPr>
          <p:cNvSpPr>
            <a:spLocks noGrp="1" noChangeArrowheads="1"/>
          </p:cNvSpPr>
          <p:nvPr>
            <p:ph type="title"/>
          </p:nvPr>
        </p:nvSpPr>
        <p:spPr>
          <a:xfrm>
            <a:off x="304800" y="381000"/>
            <a:ext cx="8534400" cy="609600"/>
          </a:xfrm>
        </p:spPr>
        <p:txBody>
          <a:bodyPr/>
          <a:lstStyle/>
          <a:p>
            <a:r>
              <a:rPr lang="en-US" altLang="en-US"/>
              <a:t>Exception Advantages</a:t>
            </a:r>
          </a:p>
        </p:txBody>
      </p:sp>
      <p:sp>
        <p:nvSpPr>
          <p:cNvPr id="11268" name="Text Box 9">
            <a:extLst>
              <a:ext uri="{FF2B5EF4-FFF2-40B4-BE49-F238E27FC236}">
                <a16:creationId xmlns:a16="http://schemas.microsoft.com/office/drawing/2014/main" id="{763FBD05-1B87-40B6-BC9B-69A71BB040FC}"/>
              </a:ext>
            </a:extLst>
          </p:cNvPr>
          <p:cNvSpPr txBox="1">
            <a:spLocks noChangeArrowheads="1"/>
          </p:cNvSpPr>
          <p:nvPr/>
        </p:nvSpPr>
        <p:spPr bwMode="auto">
          <a:xfrm>
            <a:off x="304800" y="2819400"/>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t>Now you see the </a:t>
            </a:r>
            <a:r>
              <a:rPr lang="en-US" altLang="en-US" sz="2800" i="1"/>
              <a:t>advantages</a:t>
            </a:r>
            <a:r>
              <a:rPr lang="en-US" altLang="en-US" sz="2800"/>
              <a:t> of using exception handling. It enables a method to throw an exception to its caller. Without this capability, a method must handle the exception or terminate the program.</a:t>
            </a:r>
          </a:p>
        </p:txBody>
      </p:sp>
      <p:sp>
        <p:nvSpPr>
          <p:cNvPr id="11269" name="AutoShape 10">
            <a:hlinkClick r:id="rId3" action="ppaction://program" highlightClick="1"/>
            <a:extLst>
              <a:ext uri="{FF2B5EF4-FFF2-40B4-BE49-F238E27FC236}">
                <a16:creationId xmlns:a16="http://schemas.microsoft.com/office/drawing/2014/main" id="{BA06F1B5-A61A-4780-B10D-0AA2DE933604}"/>
              </a:ext>
            </a:extLst>
          </p:cNvPr>
          <p:cNvSpPr>
            <a:spLocks noChangeArrowheads="1"/>
          </p:cNvSpPr>
          <p:nvPr/>
        </p:nvSpPr>
        <p:spPr bwMode="auto">
          <a:xfrm>
            <a:off x="4114800" y="18288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1270" name="Rectangle 8">
            <a:hlinkClick r:id="rId4"/>
            <a:extLst>
              <a:ext uri="{FF2B5EF4-FFF2-40B4-BE49-F238E27FC236}">
                <a16:creationId xmlns:a16="http://schemas.microsoft.com/office/drawing/2014/main" id="{7083BA7B-A4F5-46D0-8279-A41BE4409B36}"/>
              </a:ext>
            </a:extLst>
          </p:cNvPr>
          <p:cNvSpPr>
            <a:spLocks noChangeArrowheads="1"/>
          </p:cNvSpPr>
          <p:nvPr/>
        </p:nvSpPr>
        <p:spPr bwMode="auto">
          <a:xfrm>
            <a:off x="966788" y="1808163"/>
            <a:ext cx="2967037"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QuotientWithException</a:t>
            </a:r>
            <a:endParaRPr lang="en-US" alt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4294967295"/>
          </p:nvPr>
        </p:nvSpPr>
        <p:spPr>
          <a:xfrm>
            <a:off x="6553200" y="6399213"/>
            <a:ext cx="1905000" cy="457200"/>
          </a:xfrm>
          <a:prstGeom prst="rect">
            <a:avLst/>
          </a:prstGeom>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fld id="{B9CBF3CD-CC37-4590-9284-68652E7443E0}" type="slidenum">
              <a:rPr lang="en-US" altLang="en-US" sz="1400"/>
              <a:pPr>
                <a:spcBef>
                  <a:spcPct val="0"/>
                </a:spcBef>
                <a:buClrTx/>
                <a:buSzTx/>
                <a:buFontTx/>
                <a:buNone/>
              </a:pPr>
              <a:t>60</a:t>
            </a:fld>
            <a:endParaRPr lang="en-US" altLang="en-US" sz="1400"/>
          </a:p>
        </p:txBody>
      </p:sp>
      <p:sp>
        <p:nvSpPr>
          <p:cNvPr id="58371" name="Rectangle 2"/>
          <p:cNvSpPr>
            <a:spLocks noGrp="1" noChangeArrowheads="1"/>
          </p:cNvSpPr>
          <p:nvPr>
            <p:ph type="title"/>
          </p:nvPr>
        </p:nvSpPr>
        <p:spPr>
          <a:xfrm>
            <a:off x="323528" y="152400"/>
            <a:ext cx="2518048" cy="819150"/>
          </a:xfrm>
        </p:spPr>
        <p:txBody>
          <a:bodyPr/>
          <a:lstStyle/>
          <a:p>
            <a:r>
              <a:rPr lang="en-US" altLang="en-US" sz="5400" dirty="0"/>
              <a:t>Text I/O</a:t>
            </a:r>
            <a:endParaRPr lang="en-US" altLang="en-US" sz="5400" b="1" dirty="0"/>
          </a:p>
        </p:txBody>
      </p:sp>
      <p:sp>
        <p:nvSpPr>
          <p:cNvPr id="58372" name="Rectangle 3"/>
          <p:cNvSpPr>
            <a:spLocks noGrp="1" noChangeArrowheads="1"/>
          </p:cNvSpPr>
          <p:nvPr>
            <p:ph type="body" idx="1"/>
          </p:nvPr>
        </p:nvSpPr>
        <p:spPr>
          <a:xfrm>
            <a:off x="304800" y="1219200"/>
            <a:ext cx="8610600" cy="5090120"/>
          </a:xfrm>
        </p:spPr>
        <p:txBody>
          <a:bodyPr/>
          <a:lstStyle/>
          <a:p>
            <a:pPr>
              <a:lnSpc>
                <a:spcPct val="110000"/>
              </a:lnSpc>
            </a:pPr>
            <a:r>
              <a:rPr lang="en-US" altLang="en-US" sz="2800" dirty="0"/>
              <a:t> A </a:t>
            </a:r>
            <a:r>
              <a:rPr lang="en-US" altLang="en-US" sz="2800" b="1" dirty="0">
                <a:solidFill>
                  <a:srgbClr val="C00000"/>
                </a:solidFill>
              </a:rPr>
              <a:t>File</a:t>
            </a:r>
            <a:r>
              <a:rPr lang="en-US" altLang="en-US" sz="2800" dirty="0">
                <a:solidFill>
                  <a:srgbClr val="C00000"/>
                </a:solidFill>
              </a:rPr>
              <a:t> </a:t>
            </a:r>
            <a:r>
              <a:rPr lang="en-US" altLang="en-US" sz="2800" dirty="0"/>
              <a:t>object encapsulates the properties of a file or a path, but does not contain the methods for reading/writing data from/to a file. </a:t>
            </a:r>
          </a:p>
          <a:p>
            <a:pPr>
              <a:lnSpc>
                <a:spcPct val="110000"/>
              </a:lnSpc>
            </a:pPr>
            <a:r>
              <a:rPr lang="en-US" altLang="en-US" sz="2800" dirty="0"/>
              <a:t> In order to perform I/O, you need to create objects using appropriate Java I/O classes. </a:t>
            </a:r>
          </a:p>
          <a:p>
            <a:pPr>
              <a:lnSpc>
                <a:spcPct val="110000"/>
              </a:lnSpc>
            </a:pPr>
            <a:r>
              <a:rPr lang="en-US" altLang="en-US" sz="2800" dirty="0"/>
              <a:t> The objects contain the methods for reading/writing data from/to a file. </a:t>
            </a:r>
          </a:p>
          <a:p>
            <a:pPr>
              <a:lnSpc>
                <a:spcPct val="110000"/>
              </a:lnSpc>
            </a:pPr>
            <a:r>
              <a:rPr lang="en-US" altLang="en-US" sz="2800" dirty="0"/>
              <a:t> This section introduces how to read/write strings and numeric values from/to a text file using the </a:t>
            </a:r>
            <a:r>
              <a:rPr lang="en-US" altLang="en-US" sz="2800" b="1" dirty="0">
                <a:solidFill>
                  <a:srgbClr val="C00000"/>
                </a:solidFill>
              </a:rPr>
              <a:t>Scanner</a:t>
            </a:r>
            <a:r>
              <a:rPr lang="en-US" altLang="en-US" sz="2800" dirty="0">
                <a:solidFill>
                  <a:srgbClr val="C00000"/>
                </a:solidFill>
              </a:rPr>
              <a:t> </a:t>
            </a:r>
            <a:r>
              <a:rPr lang="en-US" altLang="en-US" sz="2800" dirty="0"/>
              <a:t>and </a:t>
            </a:r>
            <a:r>
              <a:rPr lang="en-US" altLang="en-US" sz="2800" b="1" dirty="0" err="1">
                <a:solidFill>
                  <a:srgbClr val="C00000"/>
                </a:solidFill>
              </a:rPr>
              <a:t>PrintWriter</a:t>
            </a:r>
            <a:r>
              <a:rPr lang="en-US" altLang="en-US" sz="2800" dirty="0">
                <a:solidFill>
                  <a:srgbClr val="C00000"/>
                </a:solidFill>
              </a:rPr>
              <a:t> </a:t>
            </a:r>
            <a:r>
              <a:rPr lang="en-US" altLang="en-US" sz="2800" dirty="0"/>
              <a:t>classes.</a:t>
            </a:r>
          </a:p>
        </p:txBody>
      </p:sp>
    </p:spTree>
    <p:extLst>
      <p:ext uri="{BB962C8B-B14F-4D97-AF65-F5344CB8AC3E}">
        <p14:creationId xmlns:p14="http://schemas.microsoft.com/office/powerpoint/2010/main" val="674813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a:extLst>
              <a:ext uri="{FF2B5EF4-FFF2-40B4-BE49-F238E27FC236}">
                <a16:creationId xmlns:a16="http://schemas.microsoft.com/office/drawing/2014/main" id="{12D54C98-4233-4D5C-9CD3-D49FC0D5822D}"/>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5065541-4F15-4A47-BA35-484A62055EA4}" type="slidenum">
              <a:rPr lang="en-US" altLang="en-US" sz="1400" smtClean="0"/>
              <a:pPr>
                <a:spcBef>
                  <a:spcPct val="0"/>
                </a:spcBef>
                <a:buClrTx/>
                <a:buSzTx/>
                <a:buFontTx/>
                <a:buNone/>
              </a:pPr>
              <a:t>61</a:t>
            </a:fld>
            <a:endParaRPr lang="en-US" altLang="en-US" sz="1400"/>
          </a:p>
        </p:txBody>
      </p:sp>
      <p:sp>
        <p:nvSpPr>
          <p:cNvPr id="63491" name="Rectangle 2">
            <a:extLst>
              <a:ext uri="{FF2B5EF4-FFF2-40B4-BE49-F238E27FC236}">
                <a16:creationId xmlns:a16="http://schemas.microsoft.com/office/drawing/2014/main" id="{FC991D8C-144D-4D25-803D-5CB627696AD3}"/>
              </a:ext>
            </a:extLst>
          </p:cNvPr>
          <p:cNvSpPr>
            <a:spLocks noGrp="1" noChangeArrowheads="1"/>
          </p:cNvSpPr>
          <p:nvPr>
            <p:ph type="title"/>
          </p:nvPr>
        </p:nvSpPr>
        <p:spPr>
          <a:xfrm>
            <a:off x="457200" y="228600"/>
            <a:ext cx="8001000" cy="609600"/>
          </a:xfrm>
        </p:spPr>
        <p:txBody>
          <a:bodyPr/>
          <a:lstStyle/>
          <a:p>
            <a:r>
              <a:rPr lang="en-US" altLang="en-US"/>
              <a:t>Problem: Explore File Properties</a:t>
            </a:r>
          </a:p>
        </p:txBody>
      </p:sp>
      <p:sp>
        <p:nvSpPr>
          <p:cNvPr id="63492" name="Rectangle 5">
            <a:extLst>
              <a:ext uri="{FF2B5EF4-FFF2-40B4-BE49-F238E27FC236}">
                <a16:creationId xmlns:a16="http://schemas.microsoft.com/office/drawing/2014/main" id="{4067C597-B413-4688-8E9A-0091718B9FD1}"/>
              </a:ext>
            </a:extLst>
          </p:cNvPr>
          <p:cNvSpPr>
            <a:spLocks noChangeArrowheads="1"/>
          </p:cNvSpPr>
          <p:nvPr/>
        </p:nvSpPr>
        <p:spPr bwMode="auto">
          <a:xfrm>
            <a:off x="381000" y="1066800"/>
            <a:ext cx="8458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800">
                <a:cs typeface="Times New Roman" panose="02020603050405020304" pitchFamily="18" charset="0"/>
              </a:rPr>
              <a:t>Objective: Write a program that demonstrates how to create files in a platform-independent way and use the methods in the File class to obtain their properties. The following figures show a sample run of the program on Windows and on Unix.</a:t>
            </a:r>
          </a:p>
        </p:txBody>
      </p:sp>
      <p:sp>
        <p:nvSpPr>
          <p:cNvPr id="63493" name="Rectangle 6">
            <a:extLst>
              <a:ext uri="{FF2B5EF4-FFF2-40B4-BE49-F238E27FC236}">
                <a16:creationId xmlns:a16="http://schemas.microsoft.com/office/drawing/2014/main" id="{9CA6EAD6-860B-4D99-82FA-72C5235116AA}"/>
              </a:ext>
            </a:extLst>
          </p:cNvPr>
          <p:cNvSpPr>
            <a:spLocks noChangeArrowheads="1"/>
          </p:cNvSpPr>
          <p:nvPr/>
        </p:nvSpPr>
        <p:spPr bwMode="auto">
          <a:xfrm>
            <a:off x="2219325"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3494" name="Object 7">
            <a:extLst>
              <a:ext uri="{FF2B5EF4-FFF2-40B4-BE49-F238E27FC236}">
                <a16:creationId xmlns:a16="http://schemas.microsoft.com/office/drawing/2014/main" id="{7483F75A-E211-4D1F-A74C-EF249281CB7D}"/>
              </a:ext>
            </a:extLst>
          </p:cNvPr>
          <p:cNvGraphicFramePr>
            <a:graphicFrameLocks noChangeAspect="1"/>
          </p:cNvGraphicFramePr>
          <p:nvPr/>
        </p:nvGraphicFramePr>
        <p:xfrm>
          <a:off x="514350" y="3200400"/>
          <a:ext cx="4038600" cy="2566988"/>
        </p:xfrm>
        <a:graphic>
          <a:graphicData uri="http://schemas.openxmlformats.org/presentationml/2006/ole">
            <mc:AlternateContent xmlns:mc="http://schemas.openxmlformats.org/markup-compatibility/2006">
              <mc:Choice xmlns:v="urn:schemas-microsoft-com:vml" Requires="v">
                <p:oleObj spid="_x0000_s87064" r:id="rId3" imgW="4709568" imgH="2994920" progId="Paint.Picture">
                  <p:embed/>
                </p:oleObj>
              </mc:Choice>
              <mc:Fallback>
                <p:oleObj r:id="rId3" imgW="4709568" imgH="2994920" progId="Paint.Picture">
                  <p:embed/>
                  <p:pic>
                    <p:nvPicPr>
                      <p:cNvPr id="63494" name="Object 7">
                        <a:extLst>
                          <a:ext uri="{FF2B5EF4-FFF2-40B4-BE49-F238E27FC236}">
                            <a16:creationId xmlns:a16="http://schemas.microsoft.com/office/drawing/2014/main" id="{7483F75A-E211-4D1F-A74C-EF249281C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3200400"/>
                        <a:ext cx="4038600"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5" name="Rectangle 8">
            <a:extLst>
              <a:ext uri="{FF2B5EF4-FFF2-40B4-BE49-F238E27FC236}">
                <a16:creationId xmlns:a16="http://schemas.microsoft.com/office/drawing/2014/main" id="{5ADDFCBD-B839-496E-A1C4-BDD6A71F0147}"/>
              </a:ext>
            </a:extLst>
          </p:cNvPr>
          <p:cNvSpPr>
            <a:spLocks noChangeArrowheads="1"/>
          </p:cNvSpPr>
          <p:nvPr/>
        </p:nvSpPr>
        <p:spPr bwMode="auto">
          <a:xfrm>
            <a:off x="2219325"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3496" name="Object 9">
            <a:extLst>
              <a:ext uri="{FF2B5EF4-FFF2-40B4-BE49-F238E27FC236}">
                <a16:creationId xmlns:a16="http://schemas.microsoft.com/office/drawing/2014/main" id="{EFCF658C-5D40-4DC3-A943-9F58BA09D62F}"/>
              </a:ext>
            </a:extLst>
          </p:cNvPr>
          <p:cNvGraphicFramePr>
            <a:graphicFrameLocks noChangeAspect="1"/>
          </p:cNvGraphicFramePr>
          <p:nvPr/>
        </p:nvGraphicFramePr>
        <p:xfrm>
          <a:off x="4800600" y="3200400"/>
          <a:ext cx="3867150" cy="2582863"/>
        </p:xfrm>
        <a:graphic>
          <a:graphicData uri="http://schemas.openxmlformats.org/presentationml/2006/ole">
            <mc:AlternateContent xmlns:mc="http://schemas.openxmlformats.org/markup-compatibility/2006">
              <mc:Choice xmlns:v="urn:schemas-microsoft-com:vml" Requires="v">
                <p:oleObj spid="_x0000_s87065" r:id="rId5" imgW="4709568" imgH="3147333" progId="Paint.Picture">
                  <p:embed/>
                </p:oleObj>
              </mc:Choice>
              <mc:Fallback>
                <p:oleObj r:id="rId5" imgW="4709568" imgH="3147333" progId="Paint.Picture">
                  <p:embed/>
                  <p:pic>
                    <p:nvPicPr>
                      <p:cNvPr id="63496" name="Object 9">
                        <a:extLst>
                          <a:ext uri="{FF2B5EF4-FFF2-40B4-BE49-F238E27FC236}">
                            <a16:creationId xmlns:a16="http://schemas.microsoft.com/office/drawing/2014/main" id="{EFCF658C-5D40-4DC3-A943-9F58BA09D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200400"/>
                        <a:ext cx="38671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7" name="AutoShape 10">
            <a:hlinkClick r:id="rId7" action="ppaction://program" highlightClick="1"/>
            <a:extLst>
              <a:ext uri="{FF2B5EF4-FFF2-40B4-BE49-F238E27FC236}">
                <a16:creationId xmlns:a16="http://schemas.microsoft.com/office/drawing/2014/main" id="{B0995105-0BAD-4D1F-B13B-0A21A2D9CC85}"/>
              </a:ext>
            </a:extLst>
          </p:cNvPr>
          <p:cNvSpPr>
            <a:spLocks noChangeArrowheads="1"/>
          </p:cNvSpPr>
          <p:nvPr/>
        </p:nvSpPr>
        <p:spPr bwMode="auto">
          <a:xfrm>
            <a:off x="7315200" y="59436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63498" name="Rectangle 12">
            <a:hlinkClick r:id="rId8"/>
            <a:extLst>
              <a:ext uri="{FF2B5EF4-FFF2-40B4-BE49-F238E27FC236}">
                <a16:creationId xmlns:a16="http://schemas.microsoft.com/office/drawing/2014/main" id="{467F5897-7DB5-481C-A444-266094195256}"/>
              </a:ext>
            </a:extLst>
          </p:cNvPr>
          <p:cNvSpPr>
            <a:spLocks noChangeArrowheads="1"/>
          </p:cNvSpPr>
          <p:nvPr/>
        </p:nvSpPr>
        <p:spPr bwMode="auto">
          <a:xfrm>
            <a:off x="5410200" y="5922963"/>
            <a:ext cx="17240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TestFileClass</a:t>
            </a:r>
          </a:p>
        </p:txBody>
      </p:sp>
    </p:spTree>
    <p:extLst>
      <p:ext uri="{BB962C8B-B14F-4D97-AF65-F5344CB8AC3E}">
        <p14:creationId xmlns:p14="http://schemas.microsoft.com/office/powerpoint/2010/main" val="41276127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a:extLst>
              <a:ext uri="{FF2B5EF4-FFF2-40B4-BE49-F238E27FC236}">
                <a16:creationId xmlns:a16="http://schemas.microsoft.com/office/drawing/2014/main" id="{BAB9109F-C76F-4FC3-B0E1-52CD85DA3053}"/>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4EB6A3D-77AB-40EE-8B79-CA4E93DBD628}" type="slidenum">
              <a:rPr lang="en-US" altLang="en-US" sz="1400" smtClean="0"/>
              <a:pPr>
                <a:spcBef>
                  <a:spcPct val="0"/>
                </a:spcBef>
                <a:buClrTx/>
                <a:buSzTx/>
                <a:buFontTx/>
                <a:buNone/>
              </a:pPr>
              <a:t>62</a:t>
            </a:fld>
            <a:endParaRPr lang="en-US" altLang="en-US" sz="1400"/>
          </a:p>
        </p:txBody>
      </p:sp>
      <p:sp>
        <p:nvSpPr>
          <p:cNvPr id="65539" name="Rectangle 2">
            <a:extLst>
              <a:ext uri="{FF2B5EF4-FFF2-40B4-BE49-F238E27FC236}">
                <a16:creationId xmlns:a16="http://schemas.microsoft.com/office/drawing/2014/main" id="{D583C395-9A73-4675-8EE9-18F486C174FE}"/>
              </a:ext>
            </a:extLst>
          </p:cNvPr>
          <p:cNvSpPr>
            <a:spLocks noGrp="1" noChangeArrowheads="1"/>
          </p:cNvSpPr>
          <p:nvPr>
            <p:ph type="title"/>
          </p:nvPr>
        </p:nvSpPr>
        <p:spPr>
          <a:xfrm>
            <a:off x="685800" y="152400"/>
            <a:ext cx="7772400" cy="685800"/>
          </a:xfrm>
        </p:spPr>
        <p:txBody>
          <a:bodyPr/>
          <a:lstStyle/>
          <a:p>
            <a:r>
              <a:rPr lang="en-US" altLang="en-US" sz="4000"/>
              <a:t>Writing Data Using </a:t>
            </a:r>
            <a:r>
              <a:rPr lang="en-US" altLang="en-US" sz="4000" u="sng"/>
              <a:t>PrintWriter</a:t>
            </a:r>
            <a:r>
              <a:rPr lang="en-US" altLang="en-US" sz="4000"/>
              <a:t> </a:t>
            </a:r>
          </a:p>
        </p:txBody>
      </p:sp>
      <p:sp>
        <p:nvSpPr>
          <p:cNvPr id="65540" name="Rectangle 5">
            <a:extLst>
              <a:ext uri="{FF2B5EF4-FFF2-40B4-BE49-F238E27FC236}">
                <a16:creationId xmlns:a16="http://schemas.microsoft.com/office/drawing/2014/main" id="{3040006E-9E3F-4063-A791-CE4CEF6D3682}"/>
              </a:ext>
            </a:extLst>
          </p:cNvPr>
          <p:cNvSpPr>
            <a:spLocks noChangeArrowheads="1"/>
          </p:cNvSpPr>
          <p:nvPr/>
        </p:nvSpPr>
        <p:spPr bwMode="auto">
          <a:xfrm>
            <a:off x="0" y="225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endParaRPr lang="en-US" altLang="en-US" sz="4400">
              <a:solidFill>
                <a:schemeClr val="tx2"/>
              </a:solidFill>
            </a:endParaRPr>
          </a:p>
        </p:txBody>
      </p:sp>
      <p:graphicFrame>
        <p:nvGraphicFramePr>
          <p:cNvPr id="65541" name="Object 6">
            <a:extLst>
              <a:ext uri="{FF2B5EF4-FFF2-40B4-BE49-F238E27FC236}">
                <a16:creationId xmlns:a16="http://schemas.microsoft.com/office/drawing/2014/main" id="{558283A6-27B3-492E-8AB8-89CF2C7040D6}"/>
              </a:ext>
            </a:extLst>
          </p:cNvPr>
          <p:cNvGraphicFramePr>
            <a:graphicFrameLocks noChangeAspect="1"/>
          </p:cNvGraphicFramePr>
          <p:nvPr/>
        </p:nvGraphicFramePr>
        <p:xfrm>
          <a:off x="311150" y="838200"/>
          <a:ext cx="8520113" cy="4968875"/>
        </p:xfrm>
        <a:graphic>
          <a:graphicData uri="http://schemas.openxmlformats.org/presentationml/2006/ole">
            <mc:AlternateContent xmlns:mc="http://schemas.openxmlformats.org/markup-compatibility/2006">
              <mc:Choice xmlns:v="urn:schemas-microsoft-com:vml" Requires="v">
                <p:oleObj spid="_x0000_s88077" name="Picture" r:id="rId3" imgW="4032504" imgH="2343912" progId="Word.Picture.8">
                  <p:embed/>
                </p:oleObj>
              </mc:Choice>
              <mc:Fallback>
                <p:oleObj name="Picture" r:id="rId3" imgW="4032504" imgH="2343912" progId="Word.Picture.8">
                  <p:embed/>
                  <p:pic>
                    <p:nvPicPr>
                      <p:cNvPr id="65541" name="Object 6">
                        <a:extLst>
                          <a:ext uri="{FF2B5EF4-FFF2-40B4-BE49-F238E27FC236}">
                            <a16:creationId xmlns:a16="http://schemas.microsoft.com/office/drawing/2014/main" id="{558283A6-27B3-492E-8AB8-89CF2C704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838200"/>
                        <a:ext cx="8520113"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2" name="AutoShape 10">
            <a:hlinkClick r:id="rId5" action="ppaction://program" highlightClick="1"/>
            <a:extLst>
              <a:ext uri="{FF2B5EF4-FFF2-40B4-BE49-F238E27FC236}">
                <a16:creationId xmlns:a16="http://schemas.microsoft.com/office/drawing/2014/main" id="{F9A8D3A9-7E7E-4A5A-A1F2-2130BD8C39A0}"/>
              </a:ext>
            </a:extLst>
          </p:cNvPr>
          <p:cNvSpPr>
            <a:spLocks noChangeArrowheads="1"/>
          </p:cNvSpPr>
          <p:nvPr/>
        </p:nvSpPr>
        <p:spPr bwMode="auto">
          <a:xfrm>
            <a:off x="7696200" y="601503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65543" name="Rectangle 9">
            <a:hlinkClick r:id="rId6"/>
            <a:extLst>
              <a:ext uri="{FF2B5EF4-FFF2-40B4-BE49-F238E27FC236}">
                <a16:creationId xmlns:a16="http://schemas.microsoft.com/office/drawing/2014/main" id="{43B44145-AA73-47C6-B731-31CF57F0180D}"/>
              </a:ext>
            </a:extLst>
          </p:cNvPr>
          <p:cNvSpPr>
            <a:spLocks noChangeArrowheads="1"/>
          </p:cNvSpPr>
          <p:nvPr/>
        </p:nvSpPr>
        <p:spPr bwMode="auto">
          <a:xfrm>
            <a:off x="5791200" y="5994400"/>
            <a:ext cx="17240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WriteData</a:t>
            </a:r>
          </a:p>
        </p:txBody>
      </p:sp>
    </p:spTree>
    <p:extLst>
      <p:ext uri="{BB962C8B-B14F-4D97-AF65-F5344CB8AC3E}">
        <p14:creationId xmlns:p14="http://schemas.microsoft.com/office/powerpoint/2010/main" val="290686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a:extLst>
              <a:ext uri="{FF2B5EF4-FFF2-40B4-BE49-F238E27FC236}">
                <a16:creationId xmlns:a16="http://schemas.microsoft.com/office/drawing/2014/main" id="{252B6E37-B1D0-42E4-8578-4105D9BABAFC}"/>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1ECCE5C2-E27E-4836-8E68-FF3FCC53A1E3}" type="slidenum">
              <a:rPr lang="en-US" altLang="en-US" sz="1400" smtClean="0"/>
              <a:pPr>
                <a:spcBef>
                  <a:spcPct val="0"/>
                </a:spcBef>
                <a:buClrTx/>
                <a:buSzTx/>
                <a:buFontTx/>
                <a:buNone/>
              </a:pPr>
              <a:t>63</a:t>
            </a:fld>
            <a:endParaRPr lang="en-US" altLang="en-US" sz="1400"/>
          </a:p>
        </p:txBody>
      </p:sp>
      <p:sp>
        <p:nvSpPr>
          <p:cNvPr id="66563" name="Rectangle 2">
            <a:extLst>
              <a:ext uri="{FF2B5EF4-FFF2-40B4-BE49-F238E27FC236}">
                <a16:creationId xmlns:a16="http://schemas.microsoft.com/office/drawing/2014/main" id="{16688595-03E7-45C9-84FA-5A493FB47D2D}"/>
              </a:ext>
            </a:extLst>
          </p:cNvPr>
          <p:cNvSpPr>
            <a:spLocks noGrp="1" noChangeArrowheads="1"/>
          </p:cNvSpPr>
          <p:nvPr>
            <p:ph type="title"/>
          </p:nvPr>
        </p:nvSpPr>
        <p:spPr>
          <a:xfrm>
            <a:off x="685800" y="152400"/>
            <a:ext cx="7772400" cy="819150"/>
          </a:xfrm>
        </p:spPr>
        <p:txBody>
          <a:bodyPr/>
          <a:lstStyle/>
          <a:p>
            <a:r>
              <a:rPr lang="en-US" altLang="en-US"/>
              <a:t>Try-with-resources</a:t>
            </a:r>
          </a:p>
        </p:txBody>
      </p:sp>
      <p:sp>
        <p:nvSpPr>
          <p:cNvPr id="66564" name="Rectangle 3">
            <a:extLst>
              <a:ext uri="{FF2B5EF4-FFF2-40B4-BE49-F238E27FC236}">
                <a16:creationId xmlns:a16="http://schemas.microsoft.com/office/drawing/2014/main" id="{16989A65-01AD-4212-A4FC-26F3BE60ABDC}"/>
              </a:ext>
            </a:extLst>
          </p:cNvPr>
          <p:cNvSpPr>
            <a:spLocks noGrp="1" noChangeArrowheads="1"/>
          </p:cNvSpPr>
          <p:nvPr>
            <p:ph type="body" idx="1"/>
          </p:nvPr>
        </p:nvSpPr>
        <p:spPr>
          <a:xfrm>
            <a:off x="228600" y="1219200"/>
            <a:ext cx="8686800" cy="3581400"/>
          </a:xfrm>
        </p:spPr>
        <p:txBody>
          <a:bodyPr/>
          <a:lstStyle/>
          <a:p>
            <a:pPr marL="0" indent="0">
              <a:buFont typeface="Monotype Sorts"/>
              <a:buNone/>
            </a:pPr>
            <a:r>
              <a:rPr lang="en-US" altLang="en-US" sz="2800"/>
              <a:t>Programmers often forget to close the file. JDK 7 provides the followings new try-with-resources syntax that automatically closes the files. </a:t>
            </a:r>
          </a:p>
          <a:p>
            <a:pPr marL="0" indent="0">
              <a:buFont typeface="Monotype Sorts"/>
              <a:buNone/>
            </a:pPr>
            <a:r>
              <a:rPr lang="en-AU" altLang="en-US" sz="2800" b="1"/>
              <a:t>try</a:t>
            </a:r>
            <a:r>
              <a:rPr lang="en-US" altLang="en-US" sz="2800"/>
              <a:t> (declare and create resources) {</a:t>
            </a:r>
          </a:p>
          <a:p>
            <a:pPr marL="0" indent="0">
              <a:buFont typeface="Monotype Sorts"/>
              <a:buNone/>
            </a:pPr>
            <a:r>
              <a:rPr lang="en-US" altLang="en-US" sz="2800"/>
              <a:t>  Use the resource to process the file;</a:t>
            </a:r>
          </a:p>
          <a:p>
            <a:pPr marL="0" indent="0">
              <a:buFont typeface="Monotype Sorts"/>
              <a:buNone/>
            </a:pPr>
            <a:r>
              <a:rPr lang="en-US" altLang="en-US" sz="2800"/>
              <a:t>}</a:t>
            </a:r>
          </a:p>
          <a:p>
            <a:pPr marL="0" indent="0">
              <a:buFont typeface="Monotype Sorts"/>
              <a:buNone/>
            </a:pPr>
            <a:endParaRPr lang="en-US" altLang="en-US" sz="2600"/>
          </a:p>
        </p:txBody>
      </p:sp>
      <p:sp>
        <p:nvSpPr>
          <p:cNvPr id="66565" name="AutoShape 10">
            <a:hlinkClick r:id="rId2" action="ppaction://program" highlightClick="1"/>
            <a:extLst>
              <a:ext uri="{FF2B5EF4-FFF2-40B4-BE49-F238E27FC236}">
                <a16:creationId xmlns:a16="http://schemas.microsoft.com/office/drawing/2014/main" id="{646E334C-CF94-4CF5-A813-EF02998CB112}"/>
              </a:ext>
            </a:extLst>
          </p:cNvPr>
          <p:cNvSpPr>
            <a:spLocks noChangeArrowheads="1"/>
          </p:cNvSpPr>
          <p:nvPr/>
        </p:nvSpPr>
        <p:spPr bwMode="auto">
          <a:xfrm>
            <a:off x="7848600" y="54102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66566" name="Rectangle 8">
            <a:hlinkClick r:id="rId3"/>
            <a:extLst>
              <a:ext uri="{FF2B5EF4-FFF2-40B4-BE49-F238E27FC236}">
                <a16:creationId xmlns:a16="http://schemas.microsoft.com/office/drawing/2014/main" id="{5AF880DB-3CA3-4698-ABB1-80C2AF102D0F}"/>
              </a:ext>
            </a:extLst>
          </p:cNvPr>
          <p:cNvSpPr>
            <a:spLocks noChangeArrowheads="1"/>
          </p:cNvSpPr>
          <p:nvPr/>
        </p:nvSpPr>
        <p:spPr bwMode="auto">
          <a:xfrm>
            <a:off x="4572000" y="5389563"/>
            <a:ext cx="30956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WriteDataWithAutoClose</a:t>
            </a:r>
          </a:p>
        </p:txBody>
      </p:sp>
    </p:spTree>
    <p:extLst>
      <p:ext uri="{BB962C8B-B14F-4D97-AF65-F5344CB8AC3E}">
        <p14:creationId xmlns:p14="http://schemas.microsoft.com/office/powerpoint/2010/main" val="149515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a:extLst>
              <a:ext uri="{FF2B5EF4-FFF2-40B4-BE49-F238E27FC236}">
                <a16:creationId xmlns:a16="http://schemas.microsoft.com/office/drawing/2014/main" id="{898E1B15-8239-4E71-B436-5BB43BB5D4BA}"/>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1EA8DB6-AD02-4F97-9C6B-999792D88322}" type="slidenum">
              <a:rPr lang="en-US" altLang="en-US" sz="1400" smtClean="0"/>
              <a:pPr>
                <a:spcBef>
                  <a:spcPct val="0"/>
                </a:spcBef>
                <a:buClrTx/>
                <a:buSzTx/>
                <a:buFontTx/>
                <a:buNone/>
              </a:pPr>
              <a:t>64</a:t>
            </a:fld>
            <a:endParaRPr lang="en-US" altLang="en-US" sz="1400"/>
          </a:p>
        </p:txBody>
      </p:sp>
      <p:sp>
        <p:nvSpPr>
          <p:cNvPr id="67587" name="Rectangle 2">
            <a:extLst>
              <a:ext uri="{FF2B5EF4-FFF2-40B4-BE49-F238E27FC236}">
                <a16:creationId xmlns:a16="http://schemas.microsoft.com/office/drawing/2014/main" id="{5F7A37AC-29BF-45C5-BE59-EB8C0DDC6CC6}"/>
              </a:ext>
            </a:extLst>
          </p:cNvPr>
          <p:cNvSpPr>
            <a:spLocks noGrp="1" noChangeArrowheads="1"/>
          </p:cNvSpPr>
          <p:nvPr>
            <p:ph type="title"/>
          </p:nvPr>
        </p:nvSpPr>
        <p:spPr>
          <a:xfrm>
            <a:off x="685800" y="304800"/>
            <a:ext cx="7772400" cy="609600"/>
          </a:xfrm>
        </p:spPr>
        <p:txBody>
          <a:bodyPr/>
          <a:lstStyle/>
          <a:p>
            <a:r>
              <a:rPr lang="en-US" altLang="en-US"/>
              <a:t>Reading Data Using </a:t>
            </a:r>
            <a:r>
              <a:rPr lang="en-US" altLang="en-US" u="sng"/>
              <a:t>Scanner</a:t>
            </a:r>
            <a:r>
              <a:rPr lang="en-US" altLang="en-US"/>
              <a:t> </a:t>
            </a:r>
          </a:p>
        </p:txBody>
      </p:sp>
      <p:sp>
        <p:nvSpPr>
          <p:cNvPr id="67588" name="Rectangle 3">
            <a:extLst>
              <a:ext uri="{FF2B5EF4-FFF2-40B4-BE49-F238E27FC236}">
                <a16:creationId xmlns:a16="http://schemas.microsoft.com/office/drawing/2014/main" id="{965E456C-DA76-449B-9221-8A2B38645EFA}"/>
              </a:ext>
            </a:extLst>
          </p:cNvPr>
          <p:cNvSpPr>
            <a:spLocks noChangeArrowheads="1"/>
          </p:cNvSpPr>
          <p:nvPr/>
        </p:nvSpPr>
        <p:spPr bwMode="auto">
          <a:xfrm>
            <a:off x="285750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7589" name="Rectangle 4">
            <a:extLst>
              <a:ext uri="{FF2B5EF4-FFF2-40B4-BE49-F238E27FC236}">
                <a16:creationId xmlns:a16="http://schemas.microsoft.com/office/drawing/2014/main" id="{CE8D6CB6-C3A8-4432-A3EA-349102595086}"/>
              </a:ext>
            </a:extLst>
          </p:cNvPr>
          <p:cNvSpPr>
            <a:spLocks noChangeArrowheads="1"/>
          </p:cNvSpPr>
          <p:nvPr/>
        </p:nvSpPr>
        <p:spPr bwMode="auto">
          <a:xfrm>
            <a:off x="2714625"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7590" name="Rectangle 5">
            <a:extLst>
              <a:ext uri="{FF2B5EF4-FFF2-40B4-BE49-F238E27FC236}">
                <a16:creationId xmlns:a16="http://schemas.microsoft.com/office/drawing/2014/main" id="{49BA5935-9AD7-4850-A0A0-470CAA636555}"/>
              </a:ext>
            </a:extLst>
          </p:cNvPr>
          <p:cNvSpPr>
            <a:spLocks noChangeArrowheads="1"/>
          </p:cNvSpPr>
          <p:nvPr/>
        </p:nvSpPr>
        <p:spPr bwMode="auto">
          <a:xfrm>
            <a:off x="0" y="227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67591" name="Object 6">
            <a:extLst>
              <a:ext uri="{FF2B5EF4-FFF2-40B4-BE49-F238E27FC236}">
                <a16:creationId xmlns:a16="http://schemas.microsoft.com/office/drawing/2014/main" id="{16E01B21-4DAB-4533-8B78-077AA3580411}"/>
              </a:ext>
            </a:extLst>
          </p:cNvPr>
          <p:cNvGraphicFramePr>
            <a:graphicFrameLocks noChangeAspect="1"/>
          </p:cNvGraphicFramePr>
          <p:nvPr/>
        </p:nvGraphicFramePr>
        <p:xfrm>
          <a:off x="231775" y="1139825"/>
          <a:ext cx="8680450" cy="4451350"/>
        </p:xfrm>
        <a:graphic>
          <a:graphicData uri="http://schemas.openxmlformats.org/presentationml/2006/ole">
            <mc:AlternateContent xmlns:mc="http://schemas.openxmlformats.org/markup-compatibility/2006">
              <mc:Choice xmlns:v="urn:schemas-microsoft-com:vml" Requires="v">
                <p:oleObj spid="_x0000_s89101" name="Picture" r:id="rId3" imgW="4508500" imgH="2311400" progId="Word.Picture.8">
                  <p:embed/>
                </p:oleObj>
              </mc:Choice>
              <mc:Fallback>
                <p:oleObj name="Picture" r:id="rId3" imgW="4508500" imgH="2311400" progId="Word.Picture.8">
                  <p:embed/>
                  <p:pic>
                    <p:nvPicPr>
                      <p:cNvPr id="67591" name="Object 6">
                        <a:extLst>
                          <a:ext uri="{FF2B5EF4-FFF2-40B4-BE49-F238E27FC236}">
                            <a16:creationId xmlns:a16="http://schemas.microsoft.com/office/drawing/2014/main" id="{16E01B21-4DAB-4533-8B78-077AA35804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1139825"/>
                        <a:ext cx="868045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2" name="AutoShape 10">
            <a:hlinkClick r:id="rId5" action="ppaction://program" highlightClick="1"/>
            <a:extLst>
              <a:ext uri="{FF2B5EF4-FFF2-40B4-BE49-F238E27FC236}">
                <a16:creationId xmlns:a16="http://schemas.microsoft.com/office/drawing/2014/main" id="{106ADAA8-A068-46E6-831E-4FE5360DB6E9}"/>
              </a:ext>
            </a:extLst>
          </p:cNvPr>
          <p:cNvSpPr>
            <a:spLocks noChangeArrowheads="1"/>
          </p:cNvSpPr>
          <p:nvPr/>
        </p:nvSpPr>
        <p:spPr bwMode="auto">
          <a:xfrm>
            <a:off x="7667625" y="579913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67593" name="Rectangle 11">
            <a:hlinkClick r:id="rId6"/>
            <a:extLst>
              <a:ext uri="{FF2B5EF4-FFF2-40B4-BE49-F238E27FC236}">
                <a16:creationId xmlns:a16="http://schemas.microsoft.com/office/drawing/2014/main" id="{9305B01B-84EA-4BB9-B412-9E5FC0F0F068}"/>
              </a:ext>
            </a:extLst>
          </p:cNvPr>
          <p:cNvSpPr>
            <a:spLocks noChangeArrowheads="1"/>
          </p:cNvSpPr>
          <p:nvPr/>
        </p:nvSpPr>
        <p:spPr bwMode="auto">
          <a:xfrm>
            <a:off x="6143625" y="5778500"/>
            <a:ext cx="1341438"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ReadData</a:t>
            </a:r>
          </a:p>
        </p:txBody>
      </p:sp>
    </p:spTree>
    <p:extLst>
      <p:ext uri="{BB962C8B-B14F-4D97-AF65-F5344CB8AC3E}">
        <p14:creationId xmlns:p14="http://schemas.microsoft.com/office/powerpoint/2010/main" val="3102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a:extLst>
              <a:ext uri="{FF2B5EF4-FFF2-40B4-BE49-F238E27FC236}">
                <a16:creationId xmlns:a16="http://schemas.microsoft.com/office/drawing/2014/main" id="{BE3C266C-C5B2-4B1A-8180-695DBFCF6D9B}"/>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CE9F0BF-F303-4405-AEA5-6BE8C599559F}" type="slidenum">
              <a:rPr lang="en-US" altLang="en-US" sz="1400" smtClean="0"/>
              <a:pPr>
                <a:spcBef>
                  <a:spcPct val="0"/>
                </a:spcBef>
                <a:buClrTx/>
                <a:buSzTx/>
                <a:buFontTx/>
                <a:buNone/>
              </a:pPr>
              <a:t>65</a:t>
            </a:fld>
            <a:endParaRPr lang="en-US" altLang="en-US" sz="1400"/>
          </a:p>
        </p:txBody>
      </p:sp>
      <p:sp>
        <p:nvSpPr>
          <p:cNvPr id="68611" name="Rectangle 2">
            <a:extLst>
              <a:ext uri="{FF2B5EF4-FFF2-40B4-BE49-F238E27FC236}">
                <a16:creationId xmlns:a16="http://schemas.microsoft.com/office/drawing/2014/main" id="{64A7AAB3-4FED-46F9-94BC-51201A03C256}"/>
              </a:ext>
            </a:extLst>
          </p:cNvPr>
          <p:cNvSpPr>
            <a:spLocks noGrp="1" noChangeArrowheads="1"/>
          </p:cNvSpPr>
          <p:nvPr>
            <p:ph type="title"/>
          </p:nvPr>
        </p:nvSpPr>
        <p:spPr>
          <a:xfrm>
            <a:off x="685800" y="152400"/>
            <a:ext cx="7772400" cy="819150"/>
          </a:xfrm>
        </p:spPr>
        <p:txBody>
          <a:bodyPr/>
          <a:lstStyle/>
          <a:p>
            <a:r>
              <a:rPr lang="en-US" altLang="en-US"/>
              <a:t>Problem: Replacing Text</a:t>
            </a:r>
          </a:p>
        </p:txBody>
      </p:sp>
      <p:sp>
        <p:nvSpPr>
          <p:cNvPr id="68612" name="Rectangle 3">
            <a:extLst>
              <a:ext uri="{FF2B5EF4-FFF2-40B4-BE49-F238E27FC236}">
                <a16:creationId xmlns:a16="http://schemas.microsoft.com/office/drawing/2014/main" id="{98BDED32-55DD-4715-B996-7AE54CF05720}"/>
              </a:ext>
            </a:extLst>
          </p:cNvPr>
          <p:cNvSpPr>
            <a:spLocks noGrp="1" noChangeArrowheads="1"/>
          </p:cNvSpPr>
          <p:nvPr>
            <p:ph type="body" idx="1"/>
          </p:nvPr>
        </p:nvSpPr>
        <p:spPr>
          <a:xfrm>
            <a:off x="228600" y="1219200"/>
            <a:ext cx="8686800" cy="3581400"/>
          </a:xfrm>
        </p:spPr>
        <p:txBody>
          <a:bodyPr/>
          <a:lstStyle/>
          <a:p>
            <a:pPr marL="0" indent="0">
              <a:buFont typeface="Monotype Sorts"/>
              <a:buNone/>
            </a:pPr>
            <a:r>
              <a:rPr lang="en-US" altLang="en-US" sz="2600"/>
              <a:t>Write a class named </a:t>
            </a:r>
            <a:r>
              <a:rPr lang="en-US" altLang="en-US" sz="2600" u="sng"/>
              <a:t>ReplaceText</a:t>
            </a:r>
            <a:r>
              <a:rPr lang="en-US" altLang="en-US" sz="2600"/>
              <a:t> that replaces a string in a text file with a new string. The filename and strings are passed as command-line arguments as follows:</a:t>
            </a:r>
            <a:endParaRPr lang="en-US" altLang="en-US" sz="2600" u="sng"/>
          </a:p>
          <a:p>
            <a:pPr lvl="1">
              <a:buFontTx/>
              <a:buNone/>
            </a:pPr>
            <a:r>
              <a:rPr lang="en-US" altLang="en-US" sz="2200"/>
              <a:t>java ReplaceText sourceFile targetFile oldString newString</a:t>
            </a:r>
          </a:p>
          <a:p>
            <a:pPr marL="0" indent="0">
              <a:buFont typeface="Monotype Sorts"/>
              <a:buNone/>
            </a:pPr>
            <a:r>
              <a:rPr lang="en-US" altLang="en-US" sz="2600"/>
              <a:t>For example, invoking</a:t>
            </a:r>
            <a:endParaRPr lang="en-US" altLang="en-US" sz="2600" u="sng"/>
          </a:p>
          <a:p>
            <a:pPr lvl="1">
              <a:buFontTx/>
              <a:buNone/>
            </a:pPr>
            <a:r>
              <a:rPr lang="en-US" altLang="en-US" sz="2200"/>
              <a:t>java ReplaceText FormatString.java t.txt StringBuilder StringBuffer</a:t>
            </a:r>
          </a:p>
          <a:p>
            <a:pPr marL="0" indent="0">
              <a:buFont typeface="Monotype Sorts"/>
              <a:buNone/>
            </a:pPr>
            <a:r>
              <a:rPr lang="en-US" altLang="en-US" sz="2600"/>
              <a:t>replaces all the occurrences of </a:t>
            </a:r>
            <a:r>
              <a:rPr lang="en-US" altLang="en-US" sz="2600" u="sng"/>
              <a:t>StringBuilder</a:t>
            </a:r>
            <a:r>
              <a:rPr lang="en-US" altLang="en-US" sz="2600"/>
              <a:t> by </a:t>
            </a:r>
            <a:r>
              <a:rPr lang="en-US" altLang="en-US" sz="2600" u="sng"/>
              <a:t>StringBuffer</a:t>
            </a:r>
            <a:r>
              <a:rPr lang="en-US" altLang="en-US" sz="2600"/>
              <a:t> in FormatString.java and saves the new file in t.txt.</a:t>
            </a:r>
          </a:p>
        </p:txBody>
      </p:sp>
      <p:sp>
        <p:nvSpPr>
          <p:cNvPr id="68613" name="AutoShape 10">
            <a:hlinkClick r:id="rId2" action="ppaction://program" highlightClick="1"/>
            <a:extLst>
              <a:ext uri="{FF2B5EF4-FFF2-40B4-BE49-F238E27FC236}">
                <a16:creationId xmlns:a16="http://schemas.microsoft.com/office/drawing/2014/main" id="{7FF89D78-1CB6-499E-BB7C-EBB79396EA15}"/>
              </a:ext>
            </a:extLst>
          </p:cNvPr>
          <p:cNvSpPr>
            <a:spLocks noChangeArrowheads="1"/>
          </p:cNvSpPr>
          <p:nvPr/>
        </p:nvSpPr>
        <p:spPr bwMode="auto">
          <a:xfrm>
            <a:off x="7485063" y="558958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68614" name="Rectangle 8">
            <a:hlinkClick r:id="rId3"/>
            <a:extLst>
              <a:ext uri="{FF2B5EF4-FFF2-40B4-BE49-F238E27FC236}">
                <a16:creationId xmlns:a16="http://schemas.microsoft.com/office/drawing/2014/main" id="{B836313C-4D3F-42C6-88E7-BE292889B5D3}"/>
              </a:ext>
            </a:extLst>
          </p:cNvPr>
          <p:cNvSpPr>
            <a:spLocks noChangeArrowheads="1"/>
          </p:cNvSpPr>
          <p:nvPr/>
        </p:nvSpPr>
        <p:spPr bwMode="auto">
          <a:xfrm>
            <a:off x="5534025" y="5568950"/>
            <a:ext cx="17700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ReplaceText</a:t>
            </a:r>
          </a:p>
        </p:txBody>
      </p:sp>
    </p:spTree>
    <p:extLst>
      <p:ext uri="{BB962C8B-B14F-4D97-AF65-F5344CB8AC3E}">
        <p14:creationId xmlns:p14="http://schemas.microsoft.com/office/powerpoint/2010/main" val="1349768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a:extLst>
              <a:ext uri="{FF2B5EF4-FFF2-40B4-BE49-F238E27FC236}">
                <a16:creationId xmlns:a16="http://schemas.microsoft.com/office/drawing/2014/main" id="{FD971440-52B6-4724-B913-73D7E0865B2E}"/>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C3F49C9F-D01E-4218-B567-040BA4874C1C}" type="slidenum">
              <a:rPr lang="en-US" altLang="en-US" sz="1400" smtClean="0"/>
              <a:pPr>
                <a:spcBef>
                  <a:spcPct val="0"/>
                </a:spcBef>
                <a:buClrTx/>
                <a:buSzTx/>
                <a:buFontTx/>
                <a:buNone/>
              </a:pPr>
              <a:t>66</a:t>
            </a:fld>
            <a:endParaRPr lang="en-US" altLang="en-US" sz="1400"/>
          </a:p>
        </p:txBody>
      </p:sp>
      <p:sp>
        <p:nvSpPr>
          <p:cNvPr id="69635" name="Rectangle 2">
            <a:extLst>
              <a:ext uri="{FF2B5EF4-FFF2-40B4-BE49-F238E27FC236}">
                <a16:creationId xmlns:a16="http://schemas.microsoft.com/office/drawing/2014/main" id="{0B230C2D-EAFA-463E-9985-A95E1E92C76D}"/>
              </a:ext>
            </a:extLst>
          </p:cNvPr>
          <p:cNvSpPr>
            <a:spLocks noGrp="1" noChangeArrowheads="1"/>
          </p:cNvSpPr>
          <p:nvPr>
            <p:ph type="title"/>
          </p:nvPr>
        </p:nvSpPr>
        <p:spPr>
          <a:xfrm>
            <a:off x="685800" y="152400"/>
            <a:ext cx="7772400" cy="819150"/>
          </a:xfrm>
        </p:spPr>
        <p:txBody>
          <a:bodyPr/>
          <a:lstStyle/>
          <a:p>
            <a:r>
              <a:rPr lang="en-US" altLang="en-US"/>
              <a:t>Reading Data from the Web</a:t>
            </a:r>
          </a:p>
        </p:txBody>
      </p:sp>
      <p:sp>
        <p:nvSpPr>
          <p:cNvPr id="69636" name="Rectangle 3">
            <a:extLst>
              <a:ext uri="{FF2B5EF4-FFF2-40B4-BE49-F238E27FC236}">
                <a16:creationId xmlns:a16="http://schemas.microsoft.com/office/drawing/2014/main" id="{66078DC1-A51C-4EE6-ADE2-E63ABF701B33}"/>
              </a:ext>
            </a:extLst>
          </p:cNvPr>
          <p:cNvSpPr>
            <a:spLocks noGrp="1" noChangeArrowheads="1"/>
          </p:cNvSpPr>
          <p:nvPr>
            <p:ph type="body" idx="1"/>
          </p:nvPr>
        </p:nvSpPr>
        <p:spPr>
          <a:xfrm>
            <a:off x="228600" y="1219200"/>
            <a:ext cx="8686800" cy="1676400"/>
          </a:xfrm>
        </p:spPr>
        <p:txBody>
          <a:bodyPr/>
          <a:lstStyle/>
          <a:p>
            <a:pPr marL="0" indent="0">
              <a:lnSpc>
                <a:spcPct val="90000"/>
              </a:lnSpc>
              <a:buFont typeface="Monotype Sorts"/>
              <a:buNone/>
            </a:pPr>
            <a:r>
              <a:rPr lang="en-US" altLang="en-US" sz="3600"/>
              <a:t>Just like you can read data from a file on your computer, you can read data from a file on the Web.</a:t>
            </a:r>
          </a:p>
        </p:txBody>
      </p:sp>
      <p:sp>
        <p:nvSpPr>
          <p:cNvPr id="69637" name="Rectangle 7">
            <a:extLst>
              <a:ext uri="{FF2B5EF4-FFF2-40B4-BE49-F238E27FC236}">
                <a16:creationId xmlns:a16="http://schemas.microsoft.com/office/drawing/2014/main" id="{9959EE71-57FC-4B4E-BB8B-CA7E22B2E2EB}"/>
              </a:ext>
            </a:extLst>
          </p:cNvPr>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69638" name="Picture 8">
            <a:extLst>
              <a:ext uri="{FF2B5EF4-FFF2-40B4-BE49-F238E27FC236}">
                <a16:creationId xmlns:a16="http://schemas.microsoft.com/office/drawing/2014/main" id="{607E0E1C-2F07-42FD-B030-3DEEC6A6B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815816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195359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a:extLst>
              <a:ext uri="{FF2B5EF4-FFF2-40B4-BE49-F238E27FC236}">
                <a16:creationId xmlns:a16="http://schemas.microsoft.com/office/drawing/2014/main" id="{24337EEC-5D4C-4556-B872-94EBC1A60092}"/>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2438B35-EE07-42E9-8372-60C4FB79FCCB}" type="slidenum">
              <a:rPr lang="en-US" altLang="en-US" sz="1400" smtClean="0"/>
              <a:pPr>
                <a:spcBef>
                  <a:spcPct val="0"/>
                </a:spcBef>
                <a:buClrTx/>
                <a:buSzTx/>
                <a:buFontTx/>
                <a:buNone/>
              </a:pPr>
              <a:t>67</a:t>
            </a:fld>
            <a:endParaRPr lang="en-US" altLang="en-US" sz="1400"/>
          </a:p>
        </p:txBody>
      </p:sp>
      <p:sp>
        <p:nvSpPr>
          <p:cNvPr id="70659" name="Rectangle 2">
            <a:extLst>
              <a:ext uri="{FF2B5EF4-FFF2-40B4-BE49-F238E27FC236}">
                <a16:creationId xmlns:a16="http://schemas.microsoft.com/office/drawing/2014/main" id="{3CFD4EA6-E144-4747-9758-0B3CB6EAC74E}"/>
              </a:ext>
            </a:extLst>
          </p:cNvPr>
          <p:cNvSpPr>
            <a:spLocks noGrp="1" noChangeArrowheads="1"/>
          </p:cNvSpPr>
          <p:nvPr>
            <p:ph type="title"/>
          </p:nvPr>
        </p:nvSpPr>
        <p:spPr>
          <a:xfrm>
            <a:off x="685800" y="152400"/>
            <a:ext cx="7772400" cy="819150"/>
          </a:xfrm>
        </p:spPr>
        <p:txBody>
          <a:bodyPr/>
          <a:lstStyle/>
          <a:p>
            <a:r>
              <a:rPr lang="en-US" altLang="en-US"/>
              <a:t>Reading Data from the Web</a:t>
            </a:r>
          </a:p>
        </p:txBody>
      </p:sp>
      <p:sp>
        <p:nvSpPr>
          <p:cNvPr id="70660" name="Rectangle 3">
            <a:extLst>
              <a:ext uri="{FF2B5EF4-FFF2-40B4-BE49-F238E27FC236}">
                <a16:creationId xmlns:a16="http://schemas.microsoft.com/office/drawing/2014/main" id="{4493C863-56D3-4AE4-B0DD-C148E7FCF4A0}"/>
              </a:ext>
            </a:extLst>
          </p:cNvPr>
          <p:cNvSpPr>
            <a:spLocks noGrp="1" noChangeArrowheads="1"/>
          </p:cNvSpPr>
          <p:nvPr>
            <p:ph type="body" idx="1"/>
          </p:nvPr>
        </p:nvSpPr>
        <p:spPr>
          <a:xfrm>
            <a:off x="228600" y="1219200"/>
            <a:ext cx="8686800" cy="3581400"/>
          </a:xfrm>
        </p:spPr>
        <p:txBody>
          <a:bodyPr/>
          <a:lstStyle/>
          <a:p>
            <a:pPr marL="0" indent="0">
              <a:lnSpc>
                <a:spcPct val="90000"/>
              </a:lnSpc>
              <a:buFont typeface="Monotype Sorts"/>
              <a:buNone/>
            </a:pPr>
            <a:r>
              <a:rPr lang="en-US" altLang="en-US" sz="2800"/>
              <a:t>URL url = </a:t>
            </a:r>
            <a:r>
              <a:rPr lang="en-US" altLang="en-US" sz="2800" b="1"/>
              <a:t>new</a:t>
            </a:r>
            <a:r>
              <a:rPr lang="en-US" altLang="en-US" sz="2800"/>
              <a:t> URL(</a:t>
            </a:r>
            <a:r>
              <a:rPr lang="en-US" altLang="en-US" sz="2800" b="1"/>
              <a:t>"www.google.com/index.html"</a:t>
            </a:r>
            <a:r>
              <a:rPr lang="en-US" altLang="en-US" sz="2800"/>
              <a:t>);</a:t>
            </a:r>
          </a:p>
          <a:p>
            <a:pPr marL="0" indent="0">
              <a:lnSpc>
                <a:spcPct val="90000"/>
              </a:lnSpc>
              <a:buFont typeface="Monotype Sorts"/>
              <a:buNone/>
            </a:pPr>
            <a:endParaRPr lang="en-US" altLang="en-US" sz="2800"/>
          </a:p>
          <a:p>
            <a:pPr marL="0" indent="0">
              <a:lnSpc>
                <a:spcPct val="90000"/>
              </a:lnSpc>
              <a:buFont typeface="Monotype Sorts"/>
              <a:buNone/>
            </a:pPr>
            <a:r>
              <a:rPr lang="en-US" altLang="en-US" sz="2800"/>
              <a:t>After a </a:t>
            </a:r>
            <a:r>
              <a:rPr lang="en-US" altLang="en-US" sz="2800" b="1"/>
              <a:t>URL</a:t>
            </a:r>
            <a:r>
              <a:rPr lang="en-US" altLang="en-US" sz="2800"/>
              <a:t> object is created, you can use the </a:t>
            </a:r>
            <a:r>
              <a:rPr lang="en-US" altLang="en-US" sz="2800" b="1"/>
              <a:t>openStream()</a:t>
            </a:r>
            <a:r>
              <a:rPr lang="en-US" altLang="en-US" sz="2800"/>
              <a:t> method defined in the </a:t>
            </a:r>
            <a:r>
              <a:rPr lang="en-US" altLang="en-US" sz="2800" b="1"/>
              <a:t>URL</a:t>
            </a:r>
            <a:r>
              <a:rPr lang="en-US" altLang="en-US" sz="2800"/>
              <a:t> class to open an input stream and use this stream to create a </a:t>
            </a:r>
            <a:r>
              <a:rPr lang="en-US" altLang="en-US" sz="2800" b="1"/>
              <a:t>Scanner</a:t>
            </a:r>
            <a:r>
              <a:rPr lang="en-US" altLang="en-US" sz="2800"/>
              <a:t> object as follows:</a:t>
            </a:r>
          </a:p>
          <a:p>
            <a:pPr marL="0" indent="0">
              <a:lnSpc>
                <a:spcPct val="90000"/>
              </a:lnSpc>
              <a:buFont typeface="Monotype Sorts"/>
              <a:buNone/>
            </a:pPr>
            <a:endParaRPr lang="en-US" altLang="en-US" sz="2800"/>
          </a:p>
          <a:p>
            <a:pPr marL="0" indent="0">
              <a:lnSpc>
                <a:spcPct val="90000"/>
              </a:lnSpc>
              <a:buFont typeface="Monotype Sorts"/>
              <a:buNone/>
            </a:pPr>
            <a:r>
              <a:rPr lang="en-US" altLang="en-US" sz="2800"/>
              <a:t>Scanner input = </a:t>
            </a:r>
            <a:r>
              <a:rPr lang="en-US" altLang="en-US" sz="2800" b="1"/>
              <a:t>new</a:t>
            </a:r>
            <a:r>
              <a:rPr lang="en-US" altLang="en-US" sz="2800"/>
              <a:t> Scanner(url.openStream());</a:t>
            </a:r>
          </a:p>
        </p:txBody>
      </p:sp>
      <p:sp>
        <p:nvSpPr>
          <p:cNvPr id="70661" name="AutoShape 10">
            <a:hlinkClick r:id="rId2" action="ppaction://program" highlightClick="1"/>
            <a:extLst>
              <a:ext uri="{FF2B5EF4-FFF2-40B4-BE49-F238E27FC236}">
                <a16:creationId xmlns:a16="http://schemas.microsoft.com/office/drawing/2014/main" id="{A3D687D0-4AA4-41A2-B023-F96A2BF802BF}"/>
              </a:ext>
            </a:extLst>
          </p:cNvPr>
          <p:cNvSpPr>
            <a:spLocks noChangeArrowheads="1"/>
          </p:cNvSpPr>
          <p:nvPr/>
        </p:nvSpPr>
        <p:spPr bwMode="auto">
          <a:xfrm>
            <a:off x="5829300" y="4897438"/>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70662" name="Rectangle 8">
            <a:hlinkClick r:id="rId3"/>
            <a:extLst>
              <a:ext uri="{FF2B5EF4-FFF2-40B4-BE49-F238E27FC236}">
                <a16:creationId xmlns:a16="http://schemas.microsoft.com/office/drawing/2014/main" id="{345A04AC-6B79-48E1-96CC-703AA12C0F0C}"/>
              </a:ext>
            </a:extLst>
          </p:cNvPr>
          <p:cNvSpPr>
            <a:spLocks noChangeArrowheads="1"/>
          </p:cNvSpPr>
          <p:nvPr/>
        </p:nvSpPr>
        <p:spPr bwMode="auto">
          <a:xfrm>
            <a:off x="3276600" y="4876800"/>
            <a:ext cx="237172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ReadFileFromURL</a:t>
            </a:r>
          </a:p>
        </p:txBody>
      </p:sp>
    </p:spTree>
    <p:extLst>
      <p:ext uri="{BB962C8B-B14F-4D97-AF65-F5344CB8AC3E}">
        <p14:creationId xmlns:p14="http://schemas.microsoft.com/office/powerpoint/2010/main" val="383399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27584" y="80135"/>
            <a:ext cx="7776864" cy="687725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a:extLst>
              <a:ext uri="{FF2B5EF4-FFF2-40B4-BE49-F238E27FC236}">
                <a16:creationId xmlns:a16="http://schemas.microsoft.com/office/drawing/2014/main" id="{7240CDE8-85D5-4127-8B58-958C6B436FBC}"/>
              </a:ext>
            </a:extLst>
          </p:cNvPr>
          <p:cNvSpPr>
            <a:spLocks noGrp="1"/>
          </p:cNvSpPr>
          <p:nvPr>
            <p:ph type="sldNum" sz="quarter" idx="11"/>
          </p:nvPr>
        </p:nvSpPr>
        <p:spPr>
          <a:noFill/>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219C09D-8464-4EB9-BF14-740E090D6D0B}" type="slidenum">
              <a:rPr lang="en-US" altLang="en-US" sz="1400" smtClean="0"/>
              <a:pPr>
                <a:spcBef>
                  <a:spcPct val="0"/>
                </a:spcBef>
                <a:buClrTx/>
                <a:buSzTx/>
                <a:buFontTx/>
                <a:buNone/>
              </a:pPr>
              <a:t>8</a:t>
            </a:fld>
            <a:endParaRPr lang="en-US" altLang="en-US" sz="1400"/>
          </a:p>
        </p:txBody>
      </p:sp>
      <p:sp>
        <p:nvSpPr>
          <p:cNvPr id="13315" name="Rectangle 2">
            <a:extLst>
              <a:ext uri="{FF2B5EF4-FFF2-40B4-BE49-F238E27FC236}">
                <a16:creationId xmlns:a16="http://schemas.microsoft.com/office/drawing/2014/main" id="{A8D98FAF-29B9-4011-97E8-E47323FE15FF}"/>
              </a:ext>
            </a:extLst>
          </p:cNvPr>
          <p:cNvSpPr>
            <a:spLocks noGrp="1" noChangeArrowheads="1"/>
          </p:cNvSpPr>
          <p:nvPr>
            <p:ph type="title"/>
          </p:nvPr>
        </p:nvSpPr>
        <p:spPr>
          <a:xfrm>
            <a:off x="304800" y="381000"/>
            <a:ext cx="8534400" cy="609600"/>
          </a:xfrm>
        </p:spPr>
        <p:txBody>
          <a:bodyPr/>
          <a:lstStyle/>
          <a:p>
            <a:r>
              <a:rPr lang="en-US" altLang="en-US"/>
              <a:t>Handling InputMismatchException</a:t>
            </a:r>
          </a:p>
        </p:txBody>
      </p:sp>
      <p:sp>
        <p:nvSpPr>
          <p:cNvPr id="13316" name="Text Box 5">
            <a:extLst>
              <a:ext uri="{FF2B5EF4-FFF2-40B4-BE49-F238E27FC236}">
                <a16:creationId xmlns:a16="http://schemas.microsoft.com/office/drawing/2014/main" id="{A7F123DE-CA45-4183-B230-1B4A4648E308}"/>
              </a:ext>
            </a:extLst>
          </p:cNvPr>
          <p:cNvSpPr txBox="1">
            <a:spLocks noChangeArrowheads="1"/>
          </p:cNvSpPr>
          <p:nvPr/>
        </p:nvSpPr>
        <p:spPr bwMode="auto">
          <a:xfrm>
            <a:off x="304800" y="28194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800"/>
              <a:t>By handling InputMismatchException, your program will continuously read an input until it is correct.</a:t>
            </a:r>
          </a:p>
        </p:txBody>
      </p:sp>
      <p:sp>
        <p:nvSpPr>
          <p:cNvPr id="13317" name="AutoShape 10">
            <a:hlinkClick r:id="rId3" action="ppaction://program" highlightClick="1"/>
            <a:extLst>
              <a:ext uri="{FF2B5EF4-FFF2-40B4-BE49-F238E27FC236}">
                <a16:creationId xmlns:a16="http://schemas.microsoft.com/office/drawing/2014/main" id="{AEBED55D-99A0-4074-8FAE-B7B86F94DE77}"/>
              </a:ext>
            </a:extLst>
          </p:cNvPr>
          <p:cNvSpPr>
            <a:spLocks noChangeArrowheads="1"/>
          </p:cNvSpPr>
          <p:nvPr/>
        </p:nvSpPr>
        <p:spPr bwMode="auto">
          <a:xfrm>
            <a:off x="5013325" y="1828800"/>
            <a:ext cx="698500" cy="339725"/>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13318" name="Rectangle 8">
            <a:hlinkClick r:id="rId4"/>
            <a:extLst>
              <a:ext uri="{FF2B5EF4-FFF2-40B4-BE49-F238E27FC236}">
                <a16:creationId xmlns:a16="http://schemas.microsoft.com/office/drawing/2014/main" id="{5B501F55-DE46-437E-8708-4164F0EA0D7B}"/>
              </a:ext>
            </a:extLst>
          </p:cNvPr>
          <p:cNvSpPr>
            <a:spLocks noChangeArrowheads="1"/>
          </p:cNvSpPr>
          <p:nvPr/>
        </p:nvSpPr>
        <p:spPr bwMode="auto">
          <a:xfrm>
            <a:off x="1390650" y="1808163"/>
            <a:ext cx="34417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InputMismatchExceptionDemo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900336"/>
          </a:xfrm>
        </p:spPr>
        <p:txBody>
          <a:bodyPr/>
          <a:lstStyle/>
          <a:p>
            <a:r>
              <a:rPr lang="en-US"/>
              <a:t>Handling an exception </a:t>
            </a:r>
            <a:r>
              <a:rPr lang="en-US" dirty="0"/>
              <a:t>and continuing program execution</a:t>
            </a:r>
          </a:p>
        </p:txBody>
      </p:sp>
      <p:pic>
        <p:nvPicPr>
          <p:cNvPr id="2050" name="Picture 2"/>
          <p:cNvPicPr>
            <a:picLocks noChangeAspect="1" noChangeArrowheads="1"/>
          </p:cNvPicPr>
          <p:nvPr/>
        </p:nvPicPr>
        <p:blipFill>
          <a:blip r:embed="rId2" cstate="print"/>
          <a:srcRect/>
          <a:stretch>
            <a:fillRect/>
          </a:stretch>
        </p:blipFill>
        <p:spPr bwMode="auto">
          <a:xfrm>
            <a:off x="1207343" y="1355551"/>
            <a:ext cx="6677025" cy="54578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25366</TotalTime>
  <Words>2405</Words>
  <Application>Microsoft Macintosh PowerPoint</Application>
  <PresentationFormat>On-screen Show (4:3)</PresentationFormat>
  <Paragraphs>461</Paragraphs>
  <Slides>67</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8" baseType="lpstr">
      <vt:lpstr>Arial</vt:lpstr>
      <vt:lpstr>Book Antiqua</vt:lpstr>
      <vt:lpstr>Courier</vt:lpstr>
      <vt:lpstr>Courier New</vt:lpstr>
      <vt:lpstr>Forte</vt:lpstr>
      <vt:lpstr>Monotype Sorts</vt:lpstr>
      <vt:lpstr>Times New Roman</vt:lpstr>
      <vt:lpstr>Wingdings</vt:lpstr>
      <vt:lpstr>International</vt:lpstr>
      <vt:lpstr>Picture</vt:lpstr>
      <vt:lpstr>Paint.Picture</vt:lpstr>
      <vt:lpstr>Chapter 12 Exception Handling and Text IO</vt:lpstr>
      <vt:lpstr>Exception-Handling Overview </vt:lpstr>
      <vt:lpstr>Runtime Error?</vt:lpstr>
      <vt:lpstr>Fix it Using an if Statement</vt:lpstr>
      <vt:lpstr>Suppose there is another method that can throw the exception</vt:lpstr>
      <vt:lpstr>Exception Advantages</vt:lpstr>
      <vt:lpstr>PowerPoint Presentation</vt:lpstr>
      <vt:lpstr>Handling InputMismatchException</vt:lpstr>
      <vt:lpstr>Handling an exception and continuing program execution</vt:lpstr>
      <vt:lpstr>Exception Handling</vt:lpstr>
      <vt:lpstr>What's the Output?</vt:lpstr>
      <vt:lpstr>Exception Types</vt:lpstr>
      <vt:lpstr>System Errors</vt:lpstr>
      <vt:lpstr>Exceptions</vt:lpstr>
      <vt:lpstr>Runtime Exceptions</vt:lpstr>
      <vt:lpstr>What is the Exception?!</vt:lpstr>
      <vt:lpstr>Checked Exceptions vs. Unchecked Exceptions</vt:lpstr>
      <vt:lpstr>Unchecked Exceptions</vt:lpstr>
      <vt:lpstr>Unchecked Exceptions</vt:lpstr>
      <vt:lpstr>Declaring, Throwing, and Catching Exceptions</vt:lpstr>
      <vt:lpstr>Declaring Exceptions</vt:lpstr>
      <vt:lpstr>Throwing Exceptions</vt:lpstr>
      <vt:lpstr>Throwing Exceptions Example</vt:lpstr>
      <vt:lpstr>Catching Exceptions</vt:lpstr>
      <vt:lpstr>Catch or Declare Checked Exceptions</vt:lpstr>
      <vt:lpstr>Catching Exceptions</vt:lpstr>
      <vt:lpstr>Catch or Declare Checked Exceptions</vt:lpstr>
      <vt:lpstr>Catch or Declare Checked Exceptions</vt:lpstr>
      <vt:lpstr>Example: Declaring, Throwing, and Catching Exceptions</vt:lpstr>
      <vt:lpstr>PowerPoint Presentation</vt:lpstr>
      <vt:lpstr>PowerPoint Presentation</vt:lpstr>
      <vt:lpstr>PowerPoint Presentation</vt:lpstr>
      <vt:lpstr>What’s the Exception?</vt:lpstr>
      <vt:lpstr>What’s the Exception?</vt:lpstr>
      <vt:lpstr>What’s the Exception</vt:lpstr>
      <vt:lpstr>The finally Clause</vt:lpstr>
      <vt:lpstr>What happens?</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Trace a Program Execution</vt:lpstr>
      <vt:lpstr>Answer this</vt:lpstr>
      <vt:lpstr>Cautions When Using Exceptions</vt:lpstr>
      <vt:lpstr>When to Throw Exceptions</vt:lpstr>
      <vt:lpstr>Rethrowing Exceptions</vt:lpstr>
      <vt:lpstr>When to Use Exceptions</vt:lpstr>
      <vt:lpstr>When to Use Exceptions</vt:lpstr>
      <vt:lpstr>Defining Custom Exception Classes</vt:lpstr>
      <vt:lpstr>Custom Exception Class Example</vt:lpstr>
      <vt:lpstr>The File Class</vt:lpstr>
      <vt:lpstr>File class</vt:lpstr>
      <vt:lpstr>File class</vt:lpstr>
      <vt:lpstr>Text I/O</vt:lpstr>
      <vt:lpstr>Problem: Explore File Properties</vt:lpstr>
      <vt:lpstr>Writing Data Using PrintWriter </vt:lpstr>
      <vt:lpstr>Try-with-resources</vt:lpstr>
      <vt:lpstr>Reading Data Using Scanner </vt:lpstr>
      <vt:lpstr>Problem: Replacing Text</vt:lpstr>
      <vt:lpstr>Reading Data from the Web</vt:lpstr>
      <vt:lpstr>Reading Data from the Web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Exception Handling</dc:title>
  <dc:creator>Y. Daniel Liang</dc:creator>
  <cp:lastModifiedBy>Bassem S Sayrafi</cp:lastModifiedBy>
  <cp:revision>187</cp:revision>
  <dcterms:created xsi:type="dcterms:W3CDTF">1995-06-10T17:31:50Z</dcterms:created>
  <dcterms:modified xsi:type="dcterms:W3CDTF">2020-12-12T10:40:36Z</dcterms:modified>
</cp:coreProperties>
</file>