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5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5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9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3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2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8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E3854-0023-4E6B-92B8-8CD18273563B}" type="datetimeFigureOut">
              <a:rPr lang="en-US" smtClean="0"/>
              <a:t>19-Oct-24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F54E-6749-46FE-9AAD-4CA61F137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9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6145" y="0"/>
            <a:ext cx="9144000" cy="2387600"/>
          </a:xfrm>
        </p:spPr>
        <p:txBody>
          <a:bodyPr/>
          <a:lstStyle/>
          <a:p>
            <a:r>
              <a:rPr lang="en-US" dirty="0" smtClean="0"/>
              <a:t>Referencing for Academic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Year Project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Dr. Samer Zein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930" y="1653309"/>
            <a:ext cx="3070933" cy="201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Quoting text from other source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431635"/>
            <a:ext cx="10882745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When directly quoting a source, you should include the citation number in square brackets immediately following the quote. 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 should also put the quoted text in quotation marks and include the page number (if available) from which the quote is taken.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Example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Let's say you are quoting from a journal article: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"The integration of AI in software engineering is transforming traditional development practices" [1, p. 123].</a:t>
            </a:r>
          </a:p>
        </p:txBody>
      </p:sp>
    </p:spTree>
    <p:extLst>
      <p:ext uri="{BB962C8B-B14F-4D97-AF65-F5344CB8AC3E}">
        <p14:creationId xmlns:p14="http://schemas.microsoft.com/office/powerpoint/2010/main" val="305420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423" y="129308"/>
            <a:ext cx="7317959" cy="660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5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08" y="122077"/>
            <a:ext cx="7350847" cy="2106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971" y="2103657"/>
            <a:ext cx="6833610" cy="21382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5150" y="4076260"/>
            <a:ext cx="6869977" cy="2147256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162936" y="976625"/>
            <a:ext cx="581891" cy="397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979343" y="3036554"/>
            <a:ext cx="581891" cy="397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134899" y="4951306"/>
            <a:ext cx="581891" cy="397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1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Referencing?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Referencing is the process of </a:t>
            </a:r>
            <a:r>
              <a:rPr lang="en-US" dirty="0" smtClean="0"/>
              <a:t>acknowledging </a:t>
            </a:r>
            <a:r>
              <a:rPr lang="en-US" dirty="0"/>
              <a:t>other people’s work when </a:t>
            </a:r>
            <a:r>
              <a:rPr lang="en-US" dirty="0" smtClean="0"/>
              <a:t>you </a:t>
            </a:r>
            <a:r>
              <a:rPr lang="en-US" dirty="0"/>
              <a:t>have used it as evidence in your </a:t>
            </a:r>
            <a:r>
              <a:rPr lang="en-US" dirty="0" smtClean="0"/>
              <a:t>assignments</a:t>
            </a:r>
            <a:r>
              <a:rPr lang="en-US" dirty="0"/>
              <a:t>, presentations or </a:t>
            </a:r>
            <a:r>
              <a:rPr lang="en-US" dirty="0" smtClean="0"/>
              <a:t>research.</a:t>
            </a:r>
          </a:p>
          <a:p>
            <a:r>
              <a:rPr lang="en-US" dirty="0" smtClean="0"/>
              <a:t> </a:t>
            </a:r>
            <a:r>
              <a:rPr lang="en-US" dirty="0"/>
              <a:t>It </a:t>
            </a:r>
            <a:r>
              <a:rPr lang="en-US" dirty="0" smtClean="0"/>
              <a:t>is </a:t>
            </a:r>
            <a:r>
              <a:rPr lang="en-US" dirty="0"/>
              <a:t>vital that you distinguish their work from </a:t>
            </a:r>
            <a:r>
              <a:rPr lang="en-US" dirty="0" smtClean="0"/>
              <a:t>your </a:t>
            </a:r>
            <a:r>
              <a:rPr lang="en-US" dirty="0"/>
              <a:t>own contribution, and you do this by </a:t>
            </a:r>
            <a:r>
              <a:rPr lang="en-US" dirty="0" smtClean="0"/>
              <a:t>referencing.</a:t>
            </a:r>
          </a:p>
          <a:p>
            <a:r>
              <a:rPr lang="en-US" dirty="0" smtClean="0"/>
              <a:t>It </a:t>
            </a:r>
            <a:r>
              <a:rPr lang="en-US" dirty="0"/>
              <a:t>allows your reader to locate </a:t>
            </a:r>
            <a:r>
              <a:rPr lang="en-US" dirty="0" smtClean="0"/>
              <a:t>the </a:t>
            </a:r>
            <a:r>
              <a:rPr lang="en-US" dirty="0"/>
              <a:t>source material easily so that they can </a:t>
            </a:r>
            <a:r>
              <a:rPr lang="en-US" dirty="0" smtClean="0"/>
              <a:t>verify </a:t>
            </a:r>
            <a:r>
              <a:rPr lang="en-US" dirty="0"/>
              <a:t>the validity of your </a:t>
            </a:r>
            <a:r>
              <a:rPr lang="en-US" dirty="0" smtClean="0"/>
              <a:t>arguments.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84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is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identify or </a:t>
            </a:r>
            <a:r>
              <a:rPr lang="en-US" b="1" dirty="0">
                <a:solidFill>
                  <a:srgbClr val="7030A0"/>
                </a:solidFill>
              </a:rPr>
              <a:t>cite</a:t>
            </a:r>
            <a:r>
              <a:rPr lang="en-US" dirty="0"/>
              <a:t> the sources you have </a:t>
            </a:r>
            <a:r>
              <a:rPr lang="en-US" dirty="0" smtClean="0"/>
              <a:t>used </a:t>
            </a:r>
            <a:r>
              <a:rPr lang="en-US" dirty="0"/>
              <a:t>by placing indicators in the text of </a:t>
            </a:r>
            <a:r>
              <a:rPr lang="en-US" dirty="0" smtClean="0"/>
              <a:t>your </a:t>
            </a:r>
            <a:r>
              <a:rPr lang="en-US" dirty="0"/>
              <a:t>assignment, called </a:t>
            </a:r>
            <a:r>
              <a:rPr lang="en-US" b="1" dirty="0">
                <a:solidFill>
                  <a:srgbClr val="7030A0"/>
                </a:solidFill>
              </a:rPr>
              <a:t>citations</a:t>
            </a:r>
            <a:r>
              <a:rPr lang="en-US" dirty="0"/>
              <a:t> or </a:t>
            </a:r>
            <a:r>
              <a:rPr lang="en-US" b="1" dirty="0">
                <a:solidFill>
                  <a:srgbClr val="7030A0"/>
                </a:solidFill>
              </a:rPr>
              <a:t>in-text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7030A0"/>
                </a:solidFill>
              </a:rPr>
              <a:t>citations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Full details of the </a:t>
            </a:r>
            <a:r>
              <a:rPr lang="en-US" dirty="0" smtClean="0"/>
              <a:t>original </a:t>
            </a:r>
            <a:r>
              <a:rPr lang="en-US" dirty="0"/>
              <a:t>sources are provided in a </a:t>
            </a:r>
            <a:r>
              <a:rPr lang="en-US" b="1" dirty="0">
                <a:solidFill>
                  <a:srgbClr val="7030A0"/>
                </a:solidFill>
              </a:rPr>
              <a:t>reference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7030A0"/>
                </a:solidFill>
              </a:rPr>
              <a:t>list</a:t>
            </a:r>
            <a:r>
              <a:rPr lang="en-US" dirty="0"/>
              <a:t> at the end of your </a:t>
            </a:r>
            <a:r>
              <a:rPr lang="en-US" dirty="0" smtClean="0"/>
              <a:t>work.</a:t>
            </a:r>
          </a:p>
          <a:p>
            <a:r>
              <a:rPr lang="en-US" dirty="0"/>
              <a:t>In some cases you may also need to </a:t>
            </a:r>
            <a:r>
              <a:rPr lang="en-US" dirty="0" smtClean="0"/>
              <a:t>include </a:t>
            </a:r>
            <a:r>
              <a:rPr lang="en-US" dirty="0"/>
              <a:t>a </a:t>
            </a:r>
            <a:r>
              <a:rPr lang="en-US" b="1" dirty="0">
                <a:solidFill>
                  <a:srgbClr val="7030A0"/>
                </a:solidFill>
              </a:rPr>
              <a:t>bibliography</a:t>
            </a:r>
            <a:r>
              <a:rPr lang="en-US" dirty="0"/>
              <a:t>, which includes all </a:t>
            </a:r>
            <a:r>
              <a:rPr lang="en-US" dirty="0" smtClean="0"/>
              <a:t>material </a:t>
            </a:r>
            <a:r>
              <a:rPr lang="en-US" dirty="0"/>
              <a:t>used in the preparation of your </a:t>
            </a:r>
            <a:r>
              <a:rPr lang="en-US" dirty="0" smtClean="0"/>
              <a:t>work</a:t>
            </a:r>
            <a:r>
              <a:rPr lang="en-US" dirty="0"/>
              <a:t>, both cited items and background </a:t>
            </a:r>
            <a:r>
              <a:rPr lang="en-US" dirty="0" smtClean="0"/>
              <a:t>reading </a:t>
            </a:r>
            <a:r>
              <a:rPr lang="en-US" dirty="0"/>
              <a:t>you did not </a:t>
            </a:r>
            <a:r>
              <a:rPr lang="en-US" dirty="0" smtClean="0"/>
              <a:t>cite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98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measure of creditability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builds on </a:t>
            </a:r>
            <a:r>
              <a:rPr lang="en-US" dirty="0" smtClean="0"/>
              <a:t>other </a:t>
            </a:r>
            <a:r>
              <a:rPr lang="en-US" dirty="0"/>
              <a:t>skills, including searching for relevant sources of </a:t>
            </a:r>
            <a:r>
              <a:rPr lang="en-US" dirty="0" smtClean="0"/>
              <a:t>information evaluating the: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sz="2800" dirty="0" smtClean="0"/>
              <a:t>Academic </a:t>
            </a:r>
            <a:r>
              <a:rPr lang="en-US" sz="2800" dirty="0"/>
              <a:t>credibility of sources, </a:t>
            </a:r>
          </a:p>
          <a:p>
            <a:pPr lvl="1"/>
            <a:r>
              <a:rPr lang="en-US" sz="2800" dirty="0" smtClean="0"/>
              <a:t>Distinguishing </a:t>
            </a:r>
            <a:r>
              <a:rPr lang="en-US" sz="2800" dirty="0"/>
              <a:t>between facts and opinions </a:t>
            </a:r>
            <a:r>
              <a:rPr lang="en-US" sz="2800" dirty="0" smtClean="0"/>
              <a:t>in </a:t>
            </a:r>
            <a:r>
              <a:rPr lang="en-US" sz="2800" dirty="0"/>
              <a:t>other authors’ work, </a:t>
            </a:r>
            <a:endParaRPr lang="en-US" sz="2800" dirty="0" smtClean="0"/>
          </a:p>
          <a:p>
            <a:pPr lvl="1"/>
            <a:r>
              <a:rPr lang="en-US" sz="2800" dirty="0" smtClean="0"/>
              <a:t>Understanding </a:t>
            </a:r>
            <a:r>
              <a:rPr lang="en-US" sz="2800" dirty="0"/>
              <a:t>how </a:t>
            </a:r>
            <a:r>
              <a:rPr lang="en-US" sz="2800" dirty="0" smtClean="0"/>
              <a:t>their </a:t>
            </a:r>
            <a:r>
              <a:rPr lang="en-US" sz="2800" dirty="0"/>
              <a:t>work can influence and evidence your </a:t>
            </a:r>
            <a:r>
              <a:rPr lang="en-US" sz="2800" dirty="0" smtClean="0"/>
              <a:t>thoughts </a:t>
            </a:r>
            <a:r>
              <a:rPr lang="en-US" sz="2800" dirty="0"/>
              <a:t>on the subject, </a:t>
            </a:r>
            <a:endParaRPr lang="en-US" sz="2800" dirty="0" smtClean="0"/>
          </a:p>
          <a:p>
            <a:pPr lvl="1"/>
            <a:r>
              <a:rPr lang="en-US" sz="2800" dirty="0" smtClean="0"/>
              <a:t>And </a:t>
            </a:r>
            <a:r>
              <a:rPr lang="en-US" sz="2800" dirty="0"/>
              <a:t>being able to </a:t>
            </a:r>
            <a:r>
              <a:rPr lang="en-US" sz="2800" dirty="0" smtClean="0"/>
              <a:t>communicate </a:t>
            </a:r>
            <a:r>
              <a:rPr lang="en-US" sz="2800" dirty="0"/>
              <a:t>your views in writing and </a:t>
            </a:r>
            <a:r>
              <a:rPr lang="en-US" sz="2800" dirty="0" smtClean="0"/>
              <a:t>speaking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87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should reference?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expected to reference every time </a:t>
            </a:r>
            <a:r>
              <a:rPr lang="en-US" dirty="0" smtClean="0"/>
              <a:t>you </a:t>
            </a:r>
            <a:r>
              <a:rPr lang="en-US" dirty="0"/>
              <a:t>use someone else’s work or ideas in </a:t>
            </a:r>
            <a:r>
              <a:rPr lang="en-US" dirty="0" smtClean="0"/>
              <a:t>your </a:t>
            </a:r>
            <a:r>
              <a:rPr lang="en-US" dirty="0"/>
              <a:t>own </a:t>
            </a:r>
            <a:r>
              <a:rPr lang="en-US" dirty="0" smtClean="0"/>
              <a:t>work.</a:t>
            </a:r>
          </a:p>
          <a:p>
            <a:r>
              <a:rPr lang="en-US" dirty="0"/>
              <a:t>This </a:t>
            </a:r>
            <a:r>
              <a:rPr lang="en-US" dirty="0" smtClean="0"/>
              <a:t>includes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all </a:t>
            </a:r>
            <a:r>
              <a:rPr lang="en-US" dirty="0" smtClean="0"/>
              <a:t>material </a:t>
            </a:r>
            <a:r>
              <a:rPr lang="en-US" dirty="0"/>
              <a:t>available on the </a:t>
            </a:r>
            <a:r>
              <a:rPr lang="en-US" dirty="0" smtClean="0"/>
              <a:t>internet.</a:t>
            </a:r>
          </a:p>
          <a:p>
            <a:pPr lvl="1"/>
            <a:r>
              <a:rPr lang="en-US" dirty="0" smtClean="0"/>
              <a:t>Journal papers</a:t>
            </a:r>
          </a:p>
          <a:p>
            <a:pPr lvl="1"/>
            <a:r>
              <a:rPr lang="en-US" dirty="0" smtClean="0"/>
              <a:t>Conference papers.</a:t>
            </a:r>
          </a:p>
          <a:p>
            <a:pPr lvl="1"/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Dissertations</a:t>
            </a:r>
          </a:p>
          <a:p>
            <a:pPr lvl="1"/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59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Plagiarism means the unacknowledged </a:t>
            </a:r>
            <a:r>
              <a:rPr lang="en-US" dirty="0" smtClean="0"/>
              <a:t>use </a:t>
            </a:r>
            <a:r>
              <a:rPr lang="en-US" dirty="0"/>
              <a:t>of someone else’s </a:t>
            </a:r>
            <a:r>
              <a:rPr lang="en-US" dirty="0" smtClean="0"/>
              <a:t>work.</a:t>
            </a:r>
          </a:p>
          <a:p>
            <a:r>
              <a:rPr lang="en-US" dirty="0" smtClean="0"/>
              <a:t> </a:t>
            </a:r>
            <a:r>
              <a:rPr lang="en-US" dirty="0"/>
              <a:t>This includes </a:t>
            </a:r>
            <a:r>
              <a:rPr lang="en-US" dirty="0" smtClean="0"/>
              <a:t>material </a:t>
            </a:r>
            <a:r>
              <a:rPr lang="en-US" dirty="0"/>
              <a:t>or ideas from any (published or </a:t>
            </a:r>
          </a:p>
          <a:p>
            <a:r>
              <a:rPr lang="en-US" dirty="0"/>
              <a:t>unpublished) sources, whether print</a:t>
            </a:r>
            <a:r>
              <a:rPr lang="en-US" dirty="0" smtClean="0"/>
              <a:t>, electronic </a:t>
            </a:r>
            <a:r>
              <a:rPr lang="en-US" dirty="0"/>
              <a:t>(even if freely available on the </a:t>
            </a:r>
            <a:r>
              <a:rPr lang="en-US" dirty="0" smtClean="0"/>
              <a:t>internet</a:t>
            </a:r>
            <a:r>
              <a:rPr lang="en-US" dirty="0"/>
              <a:t>) or </a:t>
            </a:r>
            <a:r>
              <a:rPr lang="en-US" dirty="0" smtClean="0"/>
              <a:t>audiovisual.</a:t>
            </a:r>
          </a:p>
          <a:p>
            <a:r>
              <a:rPr lang="en-US" dirty="0" smtClean="0"/>
              <a:t>Using </a:t>
            </a:r>
            <a:r>
              <a:rPr lang="en-US" dirty="0"/>
              <a:t>the words or </a:t>
            </a:r>
            <a:r>
              <a:rPr lang="en-US" dirty="0" smtClean="0"/>
              <a:t>ideas </a:t>
            </a:r>
            <a:r>
              <a:rPr lang="en-US" dirty="0"/>
              <a:t>of others without citing and </a:t>
            </a:r>
            <a:r>
              <a:rPr lang="en-US" dirty="0" smtClean="0"/>
              <a:t>referencing </a:t>
            </a:r>
            <a:r>
              <a:rPr lang="en-US" dirty="0"/>
              <a:t>them would be construed as </a:t>
            </a:r>
            <a:r>
              <a:rPr lang="en-US" dirty="0" smtClean="0"/>
              <a:t>plagiarism </a:t>
            </a:r>
            <a:r>
              <a:rPr lang="en-US" dirty="0"/>
              <a:t>and is a very serious academic </a:t>
            </a:r>
            <a:r>
              <a:rPr lang="en-US" dirty="0" smtClean="0"/>
              <a:t>offence.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55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Citation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IEEE style is a numeric style, where citations are numbered [1] in the order of appearance.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citation leads your reader to a </a:t>
            </a:r>
            <a:r>
              <a:rPr lang="en-US" dirty="0" smtClean="0"/>
              <a:t>full </a:t>
            </a:r>
            <a:r>
              <a:rPr lang="en-US" dirty="0"/>
              <a:t>reference to the source in the list of references at the end of your work. 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citation number should be enclosed in square </a:t>
            </a:r>
            <a:r>
              <a:rPr lang="en-US" dirty="0" smtClean="0"/>
              <a:t>brackets </a:t>
            </a:r>
            <a:r>
              <a:rPr lang="en-US" dirty="0"/>
              <a:t>on the same line as the text, before any punctuation, with a space before the bracket [2]. 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a source has been cited, </a:t>
            </a:r>
            <a:r>
              <a:rPr lang="en-US" dirty="0" smtClean="0"/>
              <a:t>the </a:t>
            </a:r>
            <a:r>
              <a:rPr lang="en-US" dirty="0"/>
              <a:t>same number is re-used for all subsequent citations to the same source.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9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492" y="0"/>
            <a:ext cx="10515600" cy="933306"/>
          </a:xfrm>
        </p:spPr>
        <p:txBody>
          <a:bodyPr/>
          <a:lstStyle/>
          <a:p>
            <a:r>
              <a:rPr lang="en-US" dirty="0" smtClean="0"/>
              <a:t>Examples of in-text Citation.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3128" y="868649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257" y="1021690"/>
            <a:ext cx="8331634" cy="489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5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6311900"/>
            <a:ext cx="12192000" cy="546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91" y="6400284"/>
            <a:ext cx="486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Academic Referencing, </a:t>
            </a:r>
            <a:r>
              <a:rPr lang="en-US" dirty="0" smtClean="0">
                <a:solidFill>
                  <a:schemeClr val="bg1"/>
                </a:solidFill>
              </a:rPr>
              <a:t>CS Dept., Birzeit University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4711" y="6400284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Samer Zein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8836" y="1746104"/>
            <a:ext cx="10954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834489"/>
            <a:ext cx="10658475" cy="2695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602" y="4385191"/>
            <a:ext cx="108394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0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660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Referencing for Academic Writing</vt:lpstr>
      <vt:lpstr>What is Referencing?</vt:lpstr>
      <vt:lpstr>How it is done?</vt:lpstr>
      <vt:lpstr>A measure of creditability</vt:lpstr>
      <vt:lpstr>When you should reference?</vt:lpstr>
      <vt:lpstr>What is Plagiarism?</vt:lpstr>
      <vt:lpstr>IEEE Citation Style</vt:lpstr>
      <vt:lpstr>Examples of in-text Citation.</vt:lpstr>
      <vt:lpstr>Examples cont.</vt:lpstr>
      <vt:lpstr>Examples: Quoting text from other source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Samer Zain</dc:creator>
  <cp:lastModifiedBy>Samer Zain</cp:lastModifiedBy>
  <cp:revision>12</cp:revision>
  <dcterms:created xsi:type="dcterms:W3CDTF">2024-09-22T07:57:39Z</dcterms:created>
  <dcterms:modified xsi:type="dcterms:W3CDTF">2024-10-19T09:01:07Z</dcterms:modified>
</cp:coreProperties>
</file>