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3" r:id="rId7"/>
    <p:sldId id="270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743CD-9DBE-4E41-98C8-672C172CC4C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26A-7E6F-4CE6-BA07-11B27D12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26A-7E6F-4CE6-BA07-11B27D12F0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28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2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AB9487-8997-463C-A9CF-B7F3EE63F2FC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139EA0-6621-4328-9C7A-CD50262C3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slabs.com/4-anemia-nursing-care-plans/4/" TargetMode="External"/><Relationship Id="rId2" Type="http://schemas.openxmlformats.org/officeDocument/2006/relationships/hyperlink" Target="https://nursestudy.net/anemia-care-plan/?fbclid=IwAR1eV-_M6TMwwULNMaNbQuTuMIzScRNlnHB00ltanMI_GQIRBCTbv69DlGk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healthline.com/health/iron-deficiency-anemia#cau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بيرزيت تؤبّن اليسار الفلسطين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0"/>
            <a:ext cx="6248401" cy="21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09600" y="2374251"/>
            <a:ext cx="69341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Fundamentals  of  nursing</a:t>
            </a:r>
            <a:r>
              <a:rPr lang="ar-JO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NURS 1100“LAB”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42758" y="3591459"/>
            <a:ext cx="4667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Iron deficiency anemia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755293" y="4787004"/>
            <a:ext cx="4642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Name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Fatima </a:t>
            </a:r>
            <a:r>
              <a:rPr lang="en-US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Yousef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S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33895" y="5740643"/>
            <a:ext cx="52856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Student number </a:t>
            </a:r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:1201624</a:t>
            </a:r>
            <a:endParaRPr lang="ar-S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6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63734"/>
            <a:ext cx="4914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 plan as a nurse 1:- 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5354"/>
              </p:ext>
            </p:extLst>
          </p:nvPr>
        </p:nvGraphicFramePr>
        <p:xfrm>
          <a:off x="0" y="1905000"/>
          <a:ext cx="9144000" cy="497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519">
                <a:tc>
                  <a:txBody>
                    <a:bodyPr/>
                    <a:lstStyle/>
                    <a:p>
                      <a:r>
                        <a:rPr lang="en-US" sz="2400" dirty="0"/>
                        <a:t>Nursing diagnosis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Desired outcome: the client 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5999">
                <a:tc>
                  <a:txBody>
                    <a:bodyPr/>
                    <a:lstStyle/>
                    <a:p>
                      <a:r>
                        <a:rPr lang="en-US" sz="2800" dirty="0"/>
                        <a:t>Fatigue r/t low red blood cell count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Increase iron , folic acid , and vitamin</a:t>
                      </a:r>
                      <a:r>
                        <a:rPr lang="en-US" sz="2800" baseline="0" dirty="0"/>
                        <a:t> B intake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Verbalize use of energy conservation principles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0" y="838200"/>
            <a:ext cx="914400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risk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 Rounded MT Bold" panose="020F0704030504030204" pitchFamily="34" charset="0"/>
              </a:rPr>
              <a:t>for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>Fatigue </a:t>
            </a:r>
            <a:r>
              <a:rPr lang="en-US" sz="2800" b="1" dirty="0">
                <a:latin typeface="Arial Rounded MT Bold" panose="020F0704030504030204" pitchFamily="34" charset="0"/>
              </a:rPr>
              <a:t>r/t </a:t>
            </a:r>
            <a:r>
              <a:rPr lang="en-US" sz="2800" dirty="0">
                <a:latin typeface="Arial Rounded MT Bold" panose="020F0704030504030204" pitchFamily="34" charset="0"/>
              </a:rPr>
              <a:t>Decreased hemoglobin and diminished oxygen-carrying capacity of the blood</a:t>
            </a:r>
            <a:r>
              <a:rPr lang="en-US" sz="2000" dirty="0"/>
              <a:t>.</a:t>
            </a:r>
          </a:p>
          <a:p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9EF82-BB38-4E61-8CA8-35C716241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-104415"/>
            <a:ext cx="1447959" cy="132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6200" y="201367"/>
            <a:ext cx="4650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 plan as a nurse 2 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66823"/>
              </p:ext>
            </p:extLst>
          </p:nvPr>
        </p:nvGraphicFramePr>
        <p:xfrm>
          <a:off x="0" y="2089395"/>
          <a:ext cx="9144000" cy="476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818">
                <a:tc>
                  <a:txBody>
                    <a:bodyPr/>
                    <a:lstStyle/>
                    <a:p>
                      <a:r>
                        <a:rPr lang="en-US" sz="2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Interventions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192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pulse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oximetry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report O2 saturation &lt;92%.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O2 sat of &lt;92% indicates the need to supplement oxygen in the myocardium.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2235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and chart Intake and output q shift.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Decreased urine output may be a sign of decreased renal perfusion from a decreased in cardiac 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0" y="1106933"/>
            <a:ext cx="830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Risk for decreased cardiac output related to inadequate RBC’s pumped by the heart to meet the oxygen needs of the tissues.</a:t>
            </a:r>
          </a:p>
        </p:txBody>
      </p:sp>
      <p:pic>
        <p:nvPicPr>
          <p:cNvPr id="3074" name="Picture 2" descr="Lovepik- صورة PSD-401055690 id الرسومات بحث - صور ممرض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60"/>
            <a:ext cx="1447800" cy="1294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flipH="1">
            <a:off x="-762000" y="48021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 plan as a nurse 3 :-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938338"/>
            <a:ext cx="25100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/>
              <a:t>Risk for bleeding</a:t>
            </a:r>
            <a:r>
              <a:rPr lang="ar-JO" sz="2400" b="1" dirty="0"/>
              <a:t> </a:t>
            </a:r>
            <a:r>
              <a:rPr lang="en-US" sz="2400" b="1" dirty="0"/>
              <a:t> 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02887"/>
              </p:ext>
            </p:extLst>
          </p:nvPr>
        </p:nvGraphicFramePr>
        <p:xfrm>
          <a:off x="0" y="1643989"/>
          <a:ext cx="9144000" cy="5214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974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Rationale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29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 the client about bleeding precautions .Instruct the client to use an electric shaver, not a razor. Use a soft toothbrush when brushing the teeth.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pads instead of tampons.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Once the client’s platelet count drops to 50,000mm</a:t>
                      </a:r>
                      <a:r>
                        <a:rPr lang="en-US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bleeding precaution should be instituted immediately to avoid risk of spontaneous bleeding.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747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Anticipate the need for a platelet transfusion once the platelet count drops to a very low value.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Platelet replacement may be required to reduce the risk of bleeding.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Lovepik- صورة PSD-401055690 id الرسومات بحث - صور ممرضة">
            <a:extLst>
              <a:ext uri="{FF2B5EF4-FFF2-40B4-BE49-F238E27FC236}">
                <a16:creationId xmlns:a16="http://schemas.microsoft.com/office/drawing/2014/main" id="{0F993E45-3E04-4296-BC8B-72905712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60"/>
            <a:ext cx="1447800" cy="1294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371600"/>
            <a:ext cx="7620000" cy="4800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https://nursestudy.net/anemia-care-plan/?fbclid=IwAR1eV-_M6TMwwULNMaNbQuTuMIzScRNlnHB00ltanMI_GQIRBCTbv69DlGk</a:t>
            </a:r>
            <a:endParaRPr lang="ar-JO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https://nurseslabs.com/4-anemia-nursing-care-plans/4/</a:t>
            </a:r>
            <a:endParaRPr lang="ar-JO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hlinkClick r:id="rId4"/>
              </a:rPr>
              <a:t>https://www.healthline.com/health/iron-deficiency-anemia#causes</a:t>
            </a:r>
            <a:endParaRPr lang="ar-JO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https://www.mayoclinic.org/diseases-conditions/iron-deficiency-anemia/symptoms-causes/syc-20355034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62490" y="492369"/>
            <a:ext cx="2778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References:-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وجه ضاحك 4"/>
          <p:cNvSpPr/>
          <p:nvPr/>
        </p:nvSpPr>
        <p:spPr>
          <a:xfrm>
            <a:off x="3850696" y="5311914"/>
            <a:ext cx="1219200" cy="1066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408773" y="495632"/>
            <a:ext cx="44594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Contents</a:t>
            </a:r>
            <a:r>
              <a:rPr lang="ar-J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ar-JO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12" y="2039582"/>
            <a:ext cx="75381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1-Definition of Iron deficiency anemia 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1900" y="2652860"/>
            <a:ext cx="4946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Signs and symptoms</a:t>
            </a:r>
            <a:r>
              <a:rPr lang="ar-JO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7724" y="3334703"/>
            <a:ext cx="2113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Causes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9912" y="3950441"/>
            <a:ext cx="2392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4-Diagnosis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8402" y="4608422"/>
            <a:ext cx="2551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5-Treatment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8402" y="5203282"/>
            <a:ext cx="4492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6-Care plan as a nurse 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69589" y="5830670"/>
            <a:ext cx="2790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7-References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27660"/>
            <a:ext cx="2408473" cy="2438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8" name="Picture 2" descr="Lovepik- صورة PSD-401087846 id الرسومات بحث - صور ومن ناحية رسم صورة ممرضة  الكر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60" y="0"/>
            <a:ext cx="1774180" cy="1304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40557" y="373140"/>
            <a:ext cx="5978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Iron deficiency anemia</a:t>
            </a:r>
            <a:endParaRPr lang="ar-S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omplications of Iron Deficiency Anemia | H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320">
            <a:off x="6736709" y="417102"/>
            <a:ext cx="2182391" cy="1849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704"/>
            <a:ext cx="5292952" cy="1683603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012822" y="3252950"/>
            <a:ext cx="17684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anemia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04800" y="3209592"/>
            <a:ext cx="1715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normal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40557" y="4113441"/>
            <a:ext cx="88797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/>
              <a:t>Is the most common type of anemia, and it occurs when your body doesn’t have enough of the mineral Iron, your body needs iron to make hemoglobin , when there isn’t enough iron in your blood stream , the rest of your body can’t get the amount of oxygen it needs.</a:t>
            </a:r>
            <a:r>
              <a:rPr lang="en-US" sz="2800" b="1" dirty="0">
                <a:solidFill>
                  <a:srgbClr val="000000"/>
                </a:solidFill>
                <a:latin typeface="Aldhabi" pitchFamily="2" charset="-78"/>
                <a:cs typeface="Aldhabi" pitchFamily="2" charset="-78"/>
              </a:rPr>
              <a:t>.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dhabi" pitchFamily="2" charset="-78"/>
              <a:ea typeface="Arial Unicode MS" pitchFamily="34" charset="-12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51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47" y="175851"/>
            <a:ext cx="4560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Signs and symptoms :-</a:t>
            </a:r>
            <a:endParaRPr lang="ar-S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2895" y="1270896"/>
            <a:ext cx="79038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/>
              <a:t>Anemia resulting from iron deficiency is</a:t>
            </a:r>
            <a:r>
              <a:rPr lang="ar-JO" sz="2400" dirty="0"/>
              <a:t> </a:t>
            </a:r>
            <a:r>
              <a:rPr lang="en-US" sz="2400" dirty="0"/>
              <a:t>slight to a degree</a:t>
            </a:r>
            <a:r>
              <a:rPr lang="ar-JO" sz="2400" dirty="0"/>
              <a:t>     </a:t>
            </a:r>
          </a:p>
          <a:p>
            <a:pPr algn="ctr"/>
            <a:r>
              <a:rPr lang="en-US" sz="2400" dirty="0"/>
              <a:t> that we do not notice, and whenever the level of iron in the</a:t>
            </a:r>
            <a:r>
              <a:rPr lang="ar-JO" sz="2400" dirty="0"/>
              <a:t>    </a:t>
            </a:r>
          </a:p>
          <a:p>
            <a:pPr algn="ctr"/>
            <a:r>
              <a:rPr lang="en-US" sz="2400" dirty="0"/>
              <a:t> blood decreases, symptoms of the disease appear, including</a:t>
            </a:r>
            <a:r>
              <a:rPr lang="ar-JO" sz="2400" dirty="0"/>
              <a:t>  :</a:t>
            </a:r>
            <a:endParaRPr lang="ar-S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447" y="2590800"/>
            <a:ext cx="779187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Extreme fatigue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Weakness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Pale skin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Chest pain, fast heartbeat or shortness of breath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Headache, dizziness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Cold hands and feet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Inflammation or soreness of your tongue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Brittle nails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Unusual cravings for non-nutritive substances,  such as ice,</a:t>
            </a:r>
            <a:r>
              <a:rPr lang="ar-JO" sz="2400" dirty="0"/>
              <a:t> </a:t>
            </a:r>
            <a:endParaRPr lang="en-US" sz="2400" dirty="0"/>
          </a:p>
          <a:p>
            <a:r>
              <a:rPr lang="en-US" sz="2400" dirty="0"/>
              <a:t>       dirt or starch          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400" dirty="0"/>
              <a:t>Poor appetite, especially in infants and children </a:t>
            </a:r>
            <a:endParaRPr lang="ar-JO" sz="2400" dirty="0"/>
          </a:p>
        </p:txBody>
      </p:sp>
      <p:pic>
        <p:nvPicPr>
          <p:cNvPr id="1026" name="Picture 2" descr="الشعور بالتعب الشديد خلال فترة الحمل – طبيب دوت كو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92" y="2712555"/>
            <a:ext cx="1711397" cy="9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 طرق بسيطة للتخلص من هشاشة الأظاف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3" y="2590800"/>
            <a:ext cx="1308719" cy="9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بتحس بدوخة ودايما تعبان .. اعرف السبب وعالجه - اليوم الساب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85" y="3962400"/>
            <a:ext cx="1981200" cy="14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0363" y="306299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Causes:-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0363" y="1504277"/>
            <a:ext cx="892327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/>
              <a:t>Iron deficiency anemia occurs when the body does not have  enough</a:t>
            </a:r>
            <a:r>
              <a:rPr lang="ar-JO" sz="2800" b="1" dirty="0"/>
              <a:t>  </a:t>
            </a:r>
            <a:r>
              <a:rPr lang="en-US" sz="2800" b="1" dirty="0"/>
              <a:t>iron to produce hemoglobin, and the reasons for  this occurrence include</a:t>
            </a:r>
            <a:r>
              <a:rPr lang="en-US" sz="2800" dirty="0"/>
              <a:t>:-</a:t>
            </a:r>
            <a:endParaRPr lang="ar-S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809" y="3196373"/>
            <a:ext cx="40406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/>
              <a:t>1- Inadequate iron intake.</a:t>
            </a:r>
          </a:p>
          <a:p>
            <a:endParaRPr lang="en-US" sz="3600" b="1" dirty="0"/>
          </a:p>
        </p:txBody>
      </p:sp>
      <p:sp>
        <p:nvSpPr>
          <p:cNvPr id="6" name="مستطيل 5"/>
          <p:cNvSpPr/>
          <p:nvPr/>
        </p:nvSpPr>
        <p:spPr>
          <a:xfrm>
            <a:off x="-21276" y="3734982"/>
            <a:ext cx="9788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/>
              <a:t>2-Pregnancy or blood loss due to menstruation.                          </a:t>
            </a:r>
            <a:endParaRPr lang="en-US" sz="2800" dirty="0"/>
          </a:p>
        </p:txBody>
      </p:sp>
      <p:sp>
        <p:nvSpPr>
          <p:cNvPr id="7" name="مستطيل 6"/>
          <p:cNvSpPr/>
          <p:nvPr/>
        </p:nvSpPr>
        <p:spPr>
          <a:xfrm>
            <a:off x="0" y="4241138"/>
            <a:ext cx="8101898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/>
              <a:t>3-Internal bleeding.                                                    </a:t>
            </a:r>
            <a:endParaRPr lang="en-US" sz="2800" dirty="0"/>
          </a:p>
          <a:p>
            <a:pPr algn="ctr"/>
            <a:r>
              <a:rPr lang="en-US" sz="2400" dirty="0"/>
              <a:t>                         </a:t>
            </a:r>
            <a:endParaRPr lang="ar-SA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2438" y="4747294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4-Inability to absorb iron.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4526" y="5348852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5- Endometriosis</a:t>
            </a:r>
            <a:r>
              <a:rPr lang="ar-JO" sz="2800" b="1" dirty="0"/>
              <a:t>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18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Diagnosis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52400" y="911089"/>
            <a:ext cx="796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/>
              <a:t>A doctor can diagnose anemia with blood tests, These include:</a:t>
            </a:r>
            <a:endParaRPr lang="ar-SA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514" y="1637512"/>
            <a:ext cx="8407623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/>
              <a:t>-Complete blood cell (CBC) test</a:t>
            </a:r>
            <a:endParaRPr lang="en-US" b="1" dirty="0"/>
          </a:p>
          <a:p>
            <a:pPr marL="457200" indent="-457200">
              <a:buFontTx/>
              <a:buChar char="-"/>
            </a:pPr>
            <a:endParaRPr lang="en-US" sz="1400" b="1" dirty="0"/>
          </a:p>
          <a:p>
            <a:r>
              <a:rPr lang="en-US" sz="2400" dirty="0"/>
              <a:t>CBC measures the amount of all components in the blood, including:</a:t>
            </a:r>
          </a:p>
          <a:p>
            <a:endParaRPr lang="en-US" sz="2400" dirty="0"/>
          </a:p>
          <a:p>
            <a:r>
              <a:rPr lang="en-US" sz="3600" b="1" dirty="0">
                <a:solidFill>
                  <a:srgbClr val="FF0000"/>
                </a:solidFill>
              </a:rPr>
              <a:t>- Red blood cells ( RBCs 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- White blood cells ( WBCs 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- hemoglobin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- Hematocrit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- platelets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9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7733-4B5E-4CB9-AECB-E4DBB18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382938" cy="555368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-test blood through A microscope</a:t>
            </a:r>
            <a:b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dirty="0">
                <a:solidFill>
                  <a:srgbClr val="000000"/>
                </a:solidFill>
              </a:rPr>
              <a:t>These blood tests will provide information, including:</a:t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-US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</a:t>
            </a:r>
            <a:br>
              <a:rPr lang="en-US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3100" b="1" dirty="0">
                <a:solidFill>
                  <a:srgbClr val="FF0000"/>
                </a:solidFill>
              </a:rPr>
              <a:t>the iron level in blood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>                                                                                        </a:t>
            </a:r>
            <a:r>
              <a:rPr lang="en-US" sz="3100" b="1" u="sng" dirty="0">
                <a:solidFill>
                  <a:srgbClr val="FF0000"/>
                </a:solidFill>
              </a:rPr>
              <a:t>-</a:t>
            </a:r>
            <a:r>
              <a:rPr lang="en-US" sz="3100" b="1" dirty="0">
                <a:solidFill>
                  <a:srgbClr val="FF0000"/>
                </a:solidFill>
              </a:rPr>
              <a:t>RBC size and color (RBCs are pale </a:t>
            </a:r>
            <a:r>
              <a:rPr lang="en-US" sz="3100" b="1" dirty="0" err="1">
                <a:solidFill>
                  <a:srgbClr val="FF0000"/>
                </a:solidFill>
              </a:rPr>
              <a:t>i</a:t>
            </a:r>
            <a:r>
              <a:rPr lang="en-US" sz="3100" b="1" dirty="0">
                <a:solidFill>
                  <a:srgbClr val="FF0000"/>
                </a:solidFill>
              </a:rPr>
              <a:t> they’re  deficient in iron)  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                    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>-ferritin levels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                                                                                                         -total iron – binding capacity (TIBC)                                                                   </a:t>
            </a:r>
            <a:br>
              <a:rPr lang="en-US" sz="3100" b="1" dirty="0">
                <a:solidFill>
                  <a:srgbClr val="FF0000"/>
                </a:solidFill>
              </a:rPr>
            </a:br>
            <a:br>
              <a:rPr lang="en-US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</a:rPr>
              <a:t>Tests for internal bleeding</a:t>
            </a:r>
            <a:br>
              <a:rPr lang="en-US" sz="2800" b="1" dirty="0">
                <a:solidFill>
                  <a:srgbClr val="000000"/>
                </a:solidFill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3183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قياس قوة الدم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95" y="0"/>
            <a:ext cx="311130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6" y="0"/>
            <a:ext cx="6032695" cy="304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322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249032"/>
            <a:ext cx="4016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Treatment :-</a:t>
            </a:r>
            <a:endParaRPr lang="ar-S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0252" y="1606020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-</a:t>
            </a:r>
            <a:r>
              <a:rPr lang="en-US" sz="4000" b="1" dirty="0"/>
              <a:t>Iron supplements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2046" y="3060749"/>
            <a:ext cx="19262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/>
              <a:t>-</a:t>
            </a:r>
            <a:r>
              <a:rPr lang="en-US" sz="4000" b="1" dirty="0"/>
              <a:t>Diet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" y="4543829"/>
            <a:ext cx="551753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-</a:t>
            </a:r>
            <a:r>
              <a:rPr lang="en-US" sz="4000" b="1" dirty="0"/>
              <a:t>Treating the underlying </a:t>
            </a:r>
          </a:p>
          <a:p>
            <a:r>
              <a:rPr lang="en-US" sz="4000" b="1" dirty="0"/>
              <a:t>cause of bleeding</a:t>
            </a:r>
          </a:p>
        </p:txBody>
      </p:sp>
      <p:pic>
        <p:nvPicPr>
          <p:cNvPr id="4098" name="Picture 2" descr="6 مخاطر للإفراط في تناول مكملات الحديد.. إليك طرق العلاج | الكونسلت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56463"/>
            <a:ext cx="2971800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حبوب منع الحمل تزيد خطر السمنة 3 أضعا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91" y="5541398"/>
            <a:ext cx="3168964" cy="10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02" y="3152285"/>
            <a:ext cx="2819400" cy="12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6195</TotalTime>
  <Words>677</Words>
  <Application>Microsoft Office PowerPoint</Application>
  <PresentationFormat>عرض على الشاشة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Aldhabi</vt:lpstr>
      <vt:lpstr>Algerian</vt:lpstr>
      <vt:lpstr>Arial</vt:lpstr>
      <vt:lpstr>Arial Black</vt:lpstr>
      <vt:lpstr>Arial Rounded MT Bold</vt:lpstr>
      <vt:lpstr>Calibri</vt:lpstr>
      <vt:lpstr>Tw Cen MT</vt:lpstr>
      <vt:lpstr>Wingdings</vt:lpstr>
      <vt:lpstr>Droplet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-test blood through A microscope  These blood tests will provide information, including:              -the iron level in blood                                                                                         -RBC size and color (RBCs are pale i they’re  deficient in iron)                          -ferritin levels                                                                                                            -total iron – binding capacity (TIBC)                                                                     -Tests for internal bleeding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sunlit</dc:creator>
  <cp:lastModifiedBy>نوال يوسف محمدسمرين</cp:lastModifiedBy>
  <cp:revision>105</cp:revision>
  <dcterms:created xsi:type="dcterms:W3CDTF">2020-12-30T12:42:46Z</dcterms:created>
  <dcterms:modified xsi:type="dcterms:W3CDTF">2021-01-14T13:07:48Z</dcterms:modified>
</cp:coreProperties>
</file>