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6"/>
  </p:notesMasterIdLst>
  <p:sldIdLst>
    <p:sldId id="256" r:id="rId2"/>
    <p:sldId id="257" r:id="rId3"/>
    <p:sldId id="258" r:id="rId4"/>
    <p:sldId id="270" r:id="rId5"/>
    <p:sldId id="259" r:id="rId6"/>
    <p:sldId id="260" r:id="rId7"/>
    <p:sldId id="263" r:id="rId8"/>
    <p:sldId id="264" r:id="rId9"/>
    <p:sldId id="266" r:id="rId10"/>
    <p:sldId id="271" r:id="rId11"/>
    <p:sldId id="273" r:id="rId12"/>
    <p:sldId id="275" r:id="rId13"/>
    <p:sldId id="276"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626"/>
    <a:srgbClr val="FEFFFF"/>
    <a:srgbClr val="E3DE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291" autoAdjust="0"/>
  </p:normalViewPr>
  <p:slideViewPr>
    <p:cSldViewPr snapToGrid="0">
      <p:cViewPr varScale="1">
        <p:scale>
          <a:sx n="68" d="100"/>
          <a:sy n="68" d="100"/>
        </p:scale>
        <p:origin x="78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85F62-0627-4C00-8F42-944A5B7CBF47}" type="datetimeFigureOut">
              <a:rPr lang="en-IL" smtClean="0"/>
              <a:t>14/01/2021</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999099-5A04-4603-AEC8-C89515F76BB1}" type="slidenum">
              <a:rPr lang="en-IL" smtClean="0"/>
              <a:t>‹#›</a:t>
            </a:fld>
            <a:endParaRPr lang="en-IL"/>
          </a:p>
        </p:txBody>
      </p:sp>
    </p:spTree>
    <p:extLst>
      <p:ext uri="{BB962C8B-B14F-4D97-AF65-F5344CB8AC3E}">
        <p14:creationId xmlns:p14="http://schemas.microsoft.com/office/powerpoint/2010/main" val="2689641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Confusion: If there is a blockage in the arteries supplying the brain with blood, and for those who suffer from mental problems, such as: The patient suffers from acute kidney failure due to a high level of creatinine in the blood.</a:t>
            </a:r>
            <a:endParaRPr lang="en-IL" dirty="0"/>
          </a:p>
        </p:txBody>
      </p:sp>
      <p:sp>
        <p:nvSpPr>
          <p:cNvPr id="4" name="Slide Number Placeholder 3"/>
          <p:cNvSpPr>
            <a:spLocks noGrp="1"/>
          </p:cNvSpPr>
          <p:nvPr>
            <p:ph type="sldNum" sz="quarter" idx="5"/>
          </p:nvPr>
        </p:nvSpPr>
        <p:spPr/>
        <p:txBody>
          <a:bodyPr/>
          <a:lstStyle/>
          <a:p>
            <a:fld id="{94999099-5A04-4603-AEC8-C89515F76BB1}" type="slidenum">
              <a:rPr lang="en-IL" smtClean="0"/>
              <a:t>5</a:t>
            </a:fld>
            <a:endParaRPr lang="en-IL"/>
          </a:p>
        </p:txBody>
      </p:sp>
    </p:spTree>
    <p:extLst>
      <p:ext uri="{BB962C8B-B14F-4D97-AF65-F5344CB8AC3E}">
        <p14:creationId xmlns:p14="http://schemas.microsoft.com/office/powerpoint/2010/main" val="3120444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Carbon monoxide, a toxin produced by burning tobacco, combines more readily with hemoglobin than oxygen, depriving the tissues of oxygen. The amount of tobacco used, inhaled or chewed, is directly related to the extent of the disease, and cessation of tobacco use reduces the risks. </a:t>
            </a:r>
            <a:endParaRPr lang="en-IL" dirty="0"/>
          </a:p>
        </p:txBody>
      </p:sp>
      <p:sp>
        <p:nvSpPr>
          <p:cNvPr id="4" name="Slide Number Placeholder 3"/>
          <p:cNvSpPr>
            <a:spLocks noGrp="1"/>
          </p:cNvSpPr>
          <p:nvPr>
            <p:ph type="sldNum" sz="quarter" idx="5"/>
          </p:nvPr>
        </p:nvSpPr>
        <p:spPr/>
        <p:txBody>
          <a:bodyPr/>
          <a:lstStyle/>
          <a:p>
            <a:fld id="{94999099-5A04-4603-AEC8-C89515F76BB1}" type="slidenum">
              <a:rPr lang="en-IL" smtClean="0"/>
              <a:t>7</a:t>
            </a:fld>
            <a:endParaRPr lang="en-IL"/>
          </a:p>
        </p:txBody>
      </p:sp>
    </p:spTree>
    <p:extLst>
      <p:ext uri="{BB962C8B-B14F-4D97-AF65-F5344CB8AC3E}">
        <p14:creationId xmlns:p14="http://schemas.microsoft.com/office/powerpoint/2010/main" val="826106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To look for things that raise your risk of having atherosclerosis, like high cholesterol or blood sugar.</a:t>
            </a:r>
            <a:endParaRPr lang="ar-SA" dirty="0"/>
          </a:p>
          <a:p>
            <a:r>
              <a:rPr lang="en-US" dirty="0"/>
              <a:t>3. To check for signs of heart failure.</a:t>
            </a:r>
          </a:p>
          <a:p>
            <a:r>
              <a:rPr lang="en-US" dirty="0"/>
              <a:t>4. To look for hardened or narrowed arteries.</a:t>
            </a:r>
            <a:endParaRPr lang="ar-SA" dirty="0"/>
          </a:p>
          <a:p>
            <a:r>
              <a:rPr lang="ar-SA" dirty="0"/>
              <a:t>5</a:t>
            </a:r>
            <a:r>
              <a:rPr lang="en-US" dirty="0"/>
              <a:t>. A record of your heart’s electrical activity.</a:t>
            </a:r>
          </a:p>
          <a:p>
            <a:r>
              <a:rPr lang="en-US" dirty="0"/>
              <a:t>6. In which you exercise while health care professionals watch your heart rate, blood pressure, and breathing</a:t>
            </a:r>
          </a:p>
          <a:p>
            <a:endParaRPr lang="ar-SA" dirty="0"/>
          </a:p>
          <a:p>
            <a:endParaRPr lang="en-IL" dirty="0"/>
          </a:p>
        </p:txBody>
      </p:sp>
      <p:sp>
        <p:nvSpPr>
          <p:cNvPr id="4" name="Slide Number Placeholder 3"/>
          <p:cNvSpPr>
            <a:spLocks noGrp="1"/>
          </p:cNvSpPr>
          <p:nvPr>
            <p:ph type="sldNum" sz="quarter" idx="5"/>
          </p:nvPr>
        </p:nvSpPr>
        <p:spPr/>
        <p:txBody>
          <a:bodyPr/>
          <a:lstStyle/>
          <a:p>
            <a:fld id="{94999099-5A04-4603-AEC8-C89515F76BB1}" type="slidenum">
              <a:rPr lang="en-IL" smtClean="0"/>
              <a:t>8</a:t>
            </a:fld>
            <a:endParaRPr lang="en-IL"/>
          </a:p>
        </p:txBody>
      </p:sp>
    </p:spTree>
    <p:extLst>
      <p:ext uri="{BB962C8B-B14F-4D97-AF65-F5344CB8AC3E}">
        <p14:creationId xmlns:p14="http://schemas.microsoft.com/office/powerpoint/2010/main" val="3449593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Drugs for high cholesterol and high blood pressure will slow and may even halt atherosclerosis. </a:t>
            </a:r>
            <a:endParaRPr lang="en-IL" dirty="0"/>
          </a:p>
        </p:txBody>
      </p:sp>
      <p:sp>
        <p:nvSpPr>
          <p:cNvPr id="4" name="Slide Number Placeholder 3"/>
          <p:cNvSpPr>
            <a:spLocks noGrp="1"/>
          </p:cNvSpPr>
          <p:nvPr>
            <p:ph type="sldNum" sz="quarter" idx="5"/>
          </p:nvPr>
        </p:nvSpPr>
        <p:spPr/>
        <p:txBody>
          <a:bodyPr/>
          <a:lstStyle/>
          <a:p>
            <a:fld id="{94999099-5A04-4603-AEC8-C89515F76BB1}" type="slidenum">
              <a:rPr lang="en-IL" smtClean="0"/>
              <a:t>9</a:t>
            </a:fld>
            <a:endParaRPr lang="en-IL"/>
          </a:p>
        </p:txBody>
      </p:sp>
    </p:spTree>
    <p:extLst>
      <p:ext uri="{BB962C8B-B14F-4D97-AF65-F5344CB8AC3E}">
        <p14:creationId xmlns:p14="http://schemas.microsoft.com/office/powerpoint/2010/main" val="3081549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94999099-5A04-4603-AEC8-C89515F76BB1}" type="slidenum">
              <a:rPr lang="en-IL" smtClean="0"/>
              <a:t>10</a:t>
            </a:fld>
            <a:endParaRPr lang="en-IL"/>
          </a:p>
        </p:txBody>
      </p:sp>
    </p:spTree>
    <p:extLst>
      <p:ext uri="{BB962C8B-B14F-4D97-AF65-F5344CB8AC3E}">
        <p14:creationId xmlns:p14="http://schemas.microsoft.com/office/powerpoint/2010/main" val="2830947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94999099-5A04-4603-AEC8-C89515F76BB1}" type="slidenum">
              <a:rPr lang="en-IL" smtClean="0"/>
              <a:t>11</a:t>
            </a:fld>
            <a:endParaRPr lang="en-IL"/>
          </a:p>
        </p:txBody>
      </p:sp>
    </p:spTree>
    <p:extLst>
      <p:ext uri="{BB962C8B-B14F-4D97-AF65-F5344CB8AC3E}">
        <p14:creationId xmlns:p14="http://schemas.microsoft.com/office/powerpoint/2010/main" val="42141900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BBA65695-BF10-4F02-AD23-9D115A74811E}" type="datetimeFigureOut">
              <a:rPr lang="en-IL" smtClean="0"/>
              <a:t>14/01/2021</a:t>
            </a:fld>
            <a:endParaRPr lang="en-IL"/>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IL"/>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DB558FF6-B8E1-48F6-9CAA-F40F2E7AEA59}" type="slidenum">
              <a:rPr lang="en-IL" smtClean="0"/>
              <a:t>‹#›</a:t>
            </a:fld>
            <a:endParaRPr lang="en-IL"/>
          </a:p>
        </p:txBody>
      </p:sp>
    </p:spTree>
    <p:extLst>
      <p:ext uri="{BB962C8B-B14F-4D97-AF65-F5344CB8AC3E}">
        <p14:creationId xmlns:p14="http://schemas.microsoft.com/office/powerpoint/2010/main" val="55168704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65695-BF10-4F02-AD23-9D115A74811E}" type="datetimeFigureOut">
              <a:rPr lang="en-IL" smtClean="0"/>
              <a:t>14/01/2021</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DB558FF6-B8E1-48F6-9CAA-F40F2E7AEA59}" type="slidenum">
              <a:rPr lang="en-IL" smtClean="0"/>
              <a:t>‹#›</a:t>
            </a:fld>
            <a:endParaRPr lang="en-IL"/>
          </a:p>
        </p:txBody>
      </p:sp>
    </p:spTree>
    <p:extLst>
      <p:ext uri="{BB962C8B-B14F-4D97-AF65-F5344CB8AC3E}">
        <p14:creationId xmlns:p14="http://schemas.microsoft.com/office/powerpoint/2010/main" val="755886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65695-BF10-4F02-AD23-9D115A74811E}" type="datetimeFigureOut">
              <a:rPr lang="en-IL" smtClean="0"/>
              <a:t>14/01/2021</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DB558FF6-B8E1-48F6-9CAA-F40F2E7AEA59}" type="slidenum">
              <a:rPr lang="en-IL" smtClean="0"/>
              <a:t>‹#›</a:t>
            </a:fld>
            <a:endParaRPr lang="en-IL"/>
          </a:p>
        </p:txBody>
      </p:sp>
    </p:spTree>
    <p:extLst>
      <p:ext uri="{BB962C8B-B14F-4D97-AF65-F5344CB8AC3E}">
        <p14:creationId xmlns:p14="http://schemas.microsoft.com/office/powerpoint/2010/main" val="248080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A65695-BF10-4F02-AD23-9D115A74811E}" type="datetimeFigureOut">
              <a:rPr lang="en-IL" smtClean="0"/>
              <a:t>14/01/2021</a:t>
            </a:fld>
            <a:endParaRPr lang="en-IL"/>
          </a:p>
        </p:txBody>
      </p:sp>
      <p:sp>
        <p:nvSpPr>
          <p:cNvPr id="8" name="Footer Placeholder 7"/>
          <p:cNvSpPr>
            <a:spLocks noGrp="1"/>
          </p:cNvSpPr>
          <p:nvPr>
            <p:ph type="ftr" sz="quarter" idx="11"/>
          </p:nvPr>
        </p:nvSpPr>
        <p:spPr/>
        <p:txBody>
          <a:bodyPr/>
          <a:lstStyle/>
          <a:p>
            <a:endParaRPr lang="en-IL"/>
          </a:p>
        </p:txBody>
      </p:sp>
      <p:sp>
        <p:nvSpPr>
          <p:cNvPr id="9" name="Slide Number Placeholder 8"/>
          <p:cNvSpPr>
            <a:spLocks noGrp="1"/>
          </p:cNvSpPr>
          <p:nvPr>
            <p:ph type="sldNum" sz="quarter" idx="12"/>
          </p:nvPr>
        </p:nvSpPr>
        <p:spPr/>
        <p:txBody>
          <a:bodyPr/>
          <a:lstStyle/>
          <a:p>
            <a:fld id="{DB558FF6-B8E1-48F6-9CAA-F40F2E7AEA59}" type="slidenum">
              <a:rPr lang="en-IL" smtClean="0"/>
              <a:t>‹#›</a:t>
            </a:fld>
            <a:endParaRPr lang="en-IL"/>
          </a:p>
        </p:txBody>
      </p:sp>
    </p:spTree>
    <p:extLst>
      <p:ext uri="{BB962C8B-B14F-4D97-AF65-F5344CB8AC3E}">
        <p14:creationId xmlns:p14="http://schemas.microsoft.com/office/powerpoint/2010/main" val="281291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BBA65695-BF10-4F02-AD23-9D115A74811E}" type="datetimeFigureOut">
              <a:rPr lang="en-IL" smtClean="0"/>
              <a:t>14/01/2021</a:t>
            </a:fld>
            <a:endParaRPr lang="en-IL"/>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IL"/>
          </a:p>
        </p:txBody>
      </p:sp>
      <p:sp>
        <p:nvSpPr>
          <p:cNvPr id="6" name="Slide Number Placeholder 5"/>
          <p:cNvSpPr>
            <a:spLocks noGrp="1"/>
          </p:cNvSpPr>
          <p:nvPr>
            <p:ph type="sldNum" sz="quarter" idx="12"/>
          </p:nvPr>
        </p:nvSpPr>
        <p:spPr>
          <a:xfrm>
            <a:off x="8604504" y="5211060"/>
            <a:ext cx="2112264" cy="228600"/>
          </a:xfrm>
        </p:spPr>
        <p:txBody>
          <a:bodyPr/>
          <a:lstStyle/>
          <a:p>
            <a:fld id="{DB558FF6-B8E1-48F6-9CAA-F40F2E7AEA59}" type="slidenum">
              <a:rPr lang="en-IL" smtClean="0"/>
              <a:t>‹#›</a:t>
            </a:fld>
            <a:endParaRPr lang="en-IL"/>
          </a:p>
        </p:txBody>
      </p:sp>
    </p:spTree>
    <p:extLst>
      <p:ext uri="{BB962C8B-B14F-4D97-AF65-F5344CB8AC3E}">
        <p14:creationId xmlns:p14="http://schemas.microsoft.com/office/powerpoint/2010/main" val="759599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65695-BF10-4F02-AD23-9D115A74811E}" type="datetimeFigureOut">
              <a:rPr lang="en-IL" smtClean="0"/>
              <a:t>14/01/2021</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DB558FF6-B8E1-48F6-9CAA-F40F2E7AEA59}" type="slidenum">
              <a:rPr lang="en-IL" smtClean="0"/>
              <a:t>‹#›</a:t>
            </a:fld>
            <a:endParaRPr lang="en-IL"/>
          </a:p>
        </p:txBody>
      </p:sp>
    </p:spTree>
    <p:extLst>
      <p:ext uri="{BB962C8B-B14F-4D97-AF65-F5344CB8AC3E}">
        <p14:creationId xmlns:p14="http://schemas.microsoft.com/office/powerpoint/2010/main" val="1309704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A65695-BF10-4F02-AD23-9D115A74811E}" type="datetimeFigureOut">
              <a:rPr lang="en-IL" smtClean="0"/>
              <a:t>14/01/2021</a:t>
            </a:fld>
            <a:endParaRPr lang="en-IL"/>
          </a:p>
        </p:txBody>
      </p:sp>
      <p:sp>
        <p:nvSpPr>
          <p:cNvPr id="8" name="Footer Placeholder 7"/>
          <p:cNvSpPr>
            <a:spLocks noGrp="1"/>
          </p:cNvSpPr>
          <p:nvPr>
            <p:ph type="ftr" sz="quarter" idx="11"/>
          </p:nvPr>
        </p:nvSpPr>
        <p:spPr/>
        <p:txBody>
          <a:bodyPr/>
          <a:lstStyle/>
          <a:p>
            <a:endParaRPr lang="en-IL"/>
          </a:p>
        </p:txBody>
      </p:sp>
      <p:sp>
        <p:nvSpPr>
          <p:cNvPr id="9" name="Slide Number Placeholder 8"/>
          <p:cNvSpPr>
            <a:spLocks noGrp="1"/>
          </p:cNvSpPr>
          <p:nvPr>
            <p:ph type="sldNum" sz="quarter" idx="12"/>
          </p:nvPr>
        </p:nvSpPr>
        <p:spPr/>
        <p:txBody>
          <a:bodyPr/>
          <a:lstStyle/>
          <a:p>
            <a:fld id="{DB558FF6-B8E1-48F6-9CAA-F40F2E7AEA59}" type="slidenum">
              <a:rPr lang="en-IL" smtClean="0"/>
              <a:t>‹#›</a:t>
            </a:fld>
            <a:endParaRPr lang="en-IL"/>
          </a:p>
        </p:txBody>
      </p:sp>
    </p:spTree>
    <p:extLst>
      <p:ext uri="{BB962C8B-B14F-4D97-AF65-F5344CB8AC3E}">
        <p14:creationId xmlns:p14="http://schemas.microsoft.com/office/powerpoint/2010/main" val="3859845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A65695-BF10-4F02-AD23-9D115A74811E}" type="datetimeFigureOut">
              <a:rPr lang="en-IL" smtClean="0"/>
              <a:t>14/01/2021</a:t>
            </a:fld>
            <a:endParaRPr lang="en-IL"/>
          </a:p>
        </p:txBody>
      </p:sp>
      <p:sp>
        <p:nvSpPr>
          <p:cNvPr id="4" name="Footer Placeholder 3"/>
          <p:cNvSpPr>
            <a:spLocks noGrp="1"/>
          </p:cNvSpPr>
          <p:nvPr>
            <p:ph type="ftr" sz="quarter" idx="11"/>
          </p:nvPr>
        </p:nvSpPr>
        <p:spPr/>
        <p:txBody>
          <a:bodyPr/>
          <a:lstStyle/>
          <a:p>
            <a:endParaRPr lang="en-IL"/>
          </a:p>
        </p:txBody>
      </p:sp>
      <p:sp>
        <p:nvSpPr>
          <p:cNvPr id="5" name="Slide Number Placeholder 4"/>
          <p:cNvSpPr>
            <a:spLocks noGrp="1"/>
          </p:cNvSpPr>
          <p:nvPr>
            <p:ph type="sldNum" sz="quarter" idx="12"/>
          </p:nvPr>
        </p:nvSpPr>
        <p:spPr/>
        <p:txBody>
          <a:bodyPr/>
          <a:lstStyle/>
          <a:p>
            <a:fld id="{DB558FF6-B8E1-48F6-9CAA-F40F2E7AEA59}" type="slidenum">
              <a:rPr lang="en-IL" smtClean="0"/>
              <a:t>‹#›</a:t>
            </a:fld>
            <a:endParaRPr lang="en-IL"/>
          </a:p>
        </p:txBody>
      </p:sp>
    </p:spTree>
    <p:extLst>
      <p:ext uri="{BB962C8B-B14F-4D97-AF65-F5344CB8AC3E}">
        <p14:creationId xmlns:p14="http://schemas.microsoft.com/office/powerpoint/2010/main" val="2882453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65695-BF10-4F02-AD23-9D115A74811E}" type="datetimeFigureOut">
              <a:rPr lang="en-IL" smtClean="0"/>
              <a:t>14/01/2021</a:t>
            </a:fld>
            <a:endParaRPr lang="en-IL"/>
          </a:p>
        </p:txBody>
      </p:sp>
      <p:sp>
        <p:nvSpPr>
          <p:cNvPr id="3" name="Footer Placeholder 2"/>
          <p:cNvSpPr>
            <a:spLocks noGrp="1"/>
          </p:cNvSpPr>
          <p:nvPr>
            <p:ph type="ftr" sz="quarter" idx="11"/>
          </p:nvPr>
        </p:nvSpPr>
        <p:spPr/>
        <p:txBody>
          <a:bodyPr/>
          <a:lstStyle/>
          <a:p>
            <a:endParaRPr lang="en-IL"/>
          </a:p>
        </p:txBody>
      </p:sp>
      <p:sp>
        <p:nvSpPr>
          <p:cNvPr id="4" name="Slide Number Placeholder 3"/>
          <p:cNvSpPr>
            <a:spLocks noGrp="1"/>
          </p:cNvSpPr>
          <p:nvPr>
            <p:ph type="sldNum" sz="quarter" idx="12"/>
          </p:nvPr>
        </p:nvSpPr>
        <p:spPr/>
        <p:txBody>
          <a:bodyPr/>
          <a:lstStyle/>
          <a:p>
            <a:fld id="{DB558FF6-B8E1-48F6-9CAA-F40F2E7AEA59}" type="slidenum">
              <a:rPr lang="en-IL" smtClean="0"/>
              <a:t>‹#›</a:t>
            </a:fld>
            <a:endParaRPr lang="en-IL"/>
          </a:p>
        </p:txBody>
      </p:sp>
    </p:spTree>
    <p:extLst>
      <p:ext uri="{BB962C8B-B14F-4D97-AF65-F5344CB8AC3E}">
        <p14:creationId xmlns:p14="http://schemas.microsoft.com/office/powerpoint/2010/main" val="2058751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BBA65695-BF10-4F02-AD23-9D115A74811E}" type="datetimeFigureOut">
              <a:rPr lang="en-IL" smtClean="0"/>
              <a:t>14/01/2021</a:t>
            </a:fld>
            <a:endParaRPr lang="en-IL"/>
          </a:p>
        </p:txBody>
      </p:sp>
      <p:sp>
        <p:nvSpPr>
          <p:cNvPr id="9" name="Footer Placeholder 8"/>
          <p:cNvSpPr>
            <a:spLocks noGrp="1"/>
          </p:cNvSpPr>
          <p:nvPr>
            <p:ph type="ftr" sz="quarter" idx="11"/>
          </p:nvPr>
        </p:nvSpPr>
        <p:spPr/>
        <p:txBody>
          <a:bodyPr/>
          <a:lstStyle>
            <a:lvl1pPr algn="r">
              <a:defRPr/>
            </a:lvl1pPr>
          </a:lstStyle>
          <a:p>
            <a:endParaRPr lang="en-IL"/>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DB558FF6-B8E1-48F6-9CAA-F40F2E7AEA59}" type="slidenum">
              <a:rPr lang="en-IL" smtClean="0"/>
              <a:t>‹#›</a:t>
            </a:fld>
            <a:endParaRPr lang="en-IL"/>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8936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BBA65695-BF10-4F02-AD23-9D115A74811E}" type="datetimeFigureOut">
              <a:rPr lang="en-IL" smtClean="0"/>
              <a:t>14/01/2021</a:t>
            </a:fld>
            <a:endParaRPr lang="en-IL"/>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IL"/>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DB558FF6-B8E1-48F6-9CAA-F40F2E7AEA59}" type="slidenum">
              <a:rPr lang="en-IL" smtClean="0"/>
              <a:t>‹#›</a:t>
            </a:fld>
            <a:endParaRPr lang="en-IL"/>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7113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BBA65695-BF10-4F02-AD23-9D115A74811E}" type="datetimeFigureOut">
              <a:rPr lang="en-IL" smtClean="0"/>
              <a:t>14/01/2021</a:t>
            </a:fld>
            <a:endParaRPr lang="en-IL"/>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IL"/>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DB558FF6-B8E1-48F6-9CAA-F40F2E7AEA59}" type="slidenum">
              <a:rPr lang="en-IL" smtClean="0"/>
              <a:t>‹#›</a:t>
            </a:fld>
            <a:endParaRPr lang="en-IL"/>
          </a:p>
        </p:txBody>
      </p:sp>
    </p:spTree>
    <p:extLst>
      <p:ext uri="{BB962C8B-B14F-4D97-AF65-F5344CB8AC3E}">
        <p14:creationId xmlns:p14="http://schemas.microsoft.com/office/powerpoint/2010/main" val="2848190197"/>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audio" Target="../media/audio2.wav"/><Relationship Id="rId5" Type="http://schemas.openxmlformats.org/officeDocument/2006/relationships/image" Target="../media/image6.png"/><Relationship Id="rId4" Type="http://schemas.openxmlformats.org/officeDocument/2006/relationships/image" Target="../media/image5.webp"/></Relationships>
</file>

<file path=ppt/slides/_rels/slide11.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audio" Target="../media/audio4.wav"/></Relationships>
</file>

<file path=ppt/slides/_rels/slide12.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 Id="rId4" Type="http://schemas.openxmlformats.org/officeDocument/2006/relationships/audio" Target="../media/audio5.wav"/></Relationships>
</file>

<file path=ppt/slides/_rels/slide13.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nursestudy.net/atherosclerosis-nursing-care-plans/?fbclid=IwAR2lrjW-BUpChI1QI1PPpzlAYn99Q5rgtRMLA7oV2heSrrAcXgvW4XBfYtQ" TargetMode="External"/><Relationship Id="rId3" Type="http://schemas.openxmlformats.org/officeDocument/2006/relationships/hyperlink" Target="https://www.webmd.com/heart-disease/what-is-atherosclerosis#1" TargetMode="External"/><Relationship Id="rId7" Type="http://schemas.openxmlformats.org/officeDocument/2006/relationships/hyperlink" Target="file:///C:\Users\User\Desktop\Medical%20Surgical.pdf" TargetMode="External"/><Relationship Id="rId2" Type="http://schemas.openxmlformats.org/officeDocument/2006/relationships/audio" Target="../media/audio7.wav"/><Relationship Id="rId1" Type="http://schemas.openxmlformats.org/officeDocument/2006/relationships/slideLayout" Target="../slideLayouts/slideLayout2.xml"/><Relationship Id="rId6" Type="http://schemas.openxmlformats.org/officeDocument/2006/relationships/hyperlink" Target="https://www.mayoclinic.org/tests-procedures/cardiac-catheterization/about/pac-20384695#:~:text=The%20catheter%20can%20be%20inserted,narrowed%20area%20to%20open%20it" TargetMode="External"/><Relationship Id="rId5" Type="http://schemas.openxmlformats.org/officeDocument/2006/relationships/hyperlink" Target="https://www.mayoclinic.org/diseases-conditions/arteriosclerosis-atherosclerosis/symptoms-causes/syc-20350569" TargetMode="External"/><Relationship Id="rId4" Type="http://schemas.openxmlformats.org/officeDocument/2006/relationships/hyperlink" Target="https://www.webmd.com/heart-disease/silent-symptoms-diagnosing-atherosclerosis#1" TargetMode="External"/><Relationship Id="rId9" Type="http://schemas.openxmlformats.org/officeDocument/2006/relationships/audio" Target="../media/audio7.wav"/></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5.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audio" Target="../media/audio2.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70CE-BE16-4451-BAFD-A6DB306AB2B6}"/>
              </a:ext>
            </a:extLst>
          </p:cNvPr>
          <p:cNvSpPr>
            <a:spLocks noGrp="1"/>
          </p:cNvSpPr>
          <p:nvPr>
            <p:ph type="ctrTitle"/>
          </p:nvPr>
        </p:nvSpPr>
        <p:spPr>
          <a:xfrm>
            <a:off x="1561708" y="2192408"/>
            <a:ext cx="9068586" cy="590550"/>
          </a:xfrm>
        </p:spPr>
        <p:txBody>
          <a:bodyPr>
            <a:normAutofit fontScale="90000"/>
          </a:bodyPr>
          <a:lstStyle/>
          <a:p>
            <a:r>
              <a:rPr lang="en-US" sz="4400" dirty="0">
                <a:latin typeface="Andalus" panose="02020603050405020304" pitchFamily="18" charset="-78"/>
                <a:cs typeface="Andalus" panose="02020603050405020304" pitchFamily="18" charset="-78"/>
              </a:rPr>
              <a:t>FUNDAMENTALS OF NURSING 1- LAB</a:t>
            </a:r>
            <a:endParaRPr lang="en-IL" sz="4400" dirty="0">
              <a:latin typeface="Andalus" panose="02020603050405020304" pitchFamily="18" charset="-78"/>
              <a:cs typeface="Andalus" panose="02020603050405020304" pitchFamily="18" charset="-78"/>
            </a:endParaRPr>
          </a:p>
        </p:txBody>
      </p:sp>
      <p:sp>
        <p:nvSpPr>
          <p:cNvPr id="3" name="Subtitle 2">
            <a:extLst>
              <a:ext uri="{FF2B5EF4-FFF2-40B4-BE49-F238E27FC236}">
                <a16:creationId xmlns:a16="http://schemas.microsoft.com/office/drawing/2014/main" id="{2F163E2F-BF47-49BE-A684-511F5CA1CA1D}"/>
              </a:ext>
            </a:extLst>
          </p:cNvPr>
          <p:cNvSpPr>
            <a:spLocks noGrp="1"/>
          </p:cNvSpPr>
          <p:nvPr>
            <p:ph type="subTitle" idx="1"/>
          </p:nvPr>
        </p:nvSpPr>
        <p:spPr>
          <a:xfrm>
            <a:off x="1562100" y="2944884"/>
            <a:ext cx="9070848" cy="2574328"/>
          </a:xfrm>
        </p:spPr>
        <p:txBody>
          <a:bodyPr>
            <a:normAutofit fontScale="55000" lnSpcReduction="20000"/>
          </a:bodyPr>
          <a:lstStyle/>
          <a:p>
            <a:r>
              <a:rPr lang="en-US" sz="6300" b="1" dirty="0">
                <a:latin typeface="Andalus" panose="02020603050405020304" pitchFamily="18" charset="-78"/>
                <a:cs typeface="Andalus" panose="02020603050405020304" pitchFamily="18" charset="-78"/>
              </a:rPr>
              <a:t>Presentation 1</a:t>
            </a:r>
          </a:p>
          <a:p>
            <a:r>
              <a:rPr lang="en-US" sz="10900" b="1" spc="0" dirty="0">
                <a:ln w="12700">
                  <a:solidFill>
                    <a:schemeClr val="tx2">
                      <a:lumMod val="75000"/>
                    </a:schemeClr>
                  </a:solidFill>
                  <a:prstDash val="solid"/>
                </a:ln>
                <a:pattFill prst="dkUpDiag">
                  <a:fgClr>
                    <a:schemeClr val="tx2"/>
                  </a:fgClr>
                  <a:bgClr>
                    <a:schemeClr val="tx2">
                      <a:lumMod val="20000"/>
                      <a:lumOff val="80000"/>
                    </a:schemeClr>
                  </a:bgClr>
                </a:pattFill>
                <a:effectLst>
                  <a:glow rad="228600">
                    <a:schemeClr val="accent1">
                      <a:satMod val="175000"/>
                      <a:alpha val="40000"/>
                    </a:schemeClr>
                  </a:glow>
                  <a:outerShdw dist="38100" dir="2640000" algn="bl" rotWithShape="0">
                    <a:schemeClr val="tx2">
                      <a:lumMod val="75000"/>
                    </a:schemeClr>
                  </a:outerShdw>
                </a:effectLst>
                <a:latin typeface="Andalus" panose="02020603050405020304" pitchFamily="18" charset="-78"/>
                <a:cs typeface="Andalus" panose="02020603050405020304" pitchFamily="18" charset="-78"/>
              </a:rPr>
              <a:t>Atherosclerosis</a:t>
            </a:r>
            <a:endParaRPr lang="en-US" sz="9800" b="1" dirty="0">
              <a:solidFill>
                <a:schemeClr val="accent1">
                  <a:lumMod val="75000"/>
                </a:schemeClr>
              </a:solidFill>
              <a:effectLst>
                <a:glow rad="228600">
                  <a:schemeClr val="accent1">
                    <a:satMod val="175000"/>
                    <a:alpha val="40000"/>
                  </a:schemeClr>
                </a:glow>
                <a:outerShdw dist="38100" dir="2640000" algn="bl" rotWithShape="0">
                  <a:schemeClr val="tx2">
                    <a:lumMod val="75000"/>
                  </a:schemeClr>
                </a:outerShdw>
              </a:effectLst>
              <a:latin typeface="Andalus" panose="02020603050405020304" pitchFamily="18" charset="-78"/>
              <a:cs typeface="Andalus" panose="02020603050405020304" pitchFamily="18" charset="-78"/>
            </a:endParaRPr>
          </a:p>
          <a:p>
            <a:pPr algn="l"/>
            <a:r>
              <a:rPr lang="en-US" sz="6300" dirty="0">
                <a:latin typeface="Andalus" panose="02020603050405020304" pitchFamily="18" charset="-78"/>
                <a:cs typeface="Andalus" panose="02020603050405020304" pitchFamily="18" charset="-78"/>
              </a:rPr>
              <a:t>Student Name: Yafa Nimer Ahmad Abu Layya</a:t>
            </a:r>
          </a:p>
          <a:p>
            <a:pPr algn="l"/>
            <a:r>
              <a:rPr lang="en-US" sz="6300" dirty="0">
                <a:latin typeface="Andalus" panose="02020603050405020304" pitchFamily="18" charset="-78"/>
                <a:cs typeface="Andalus" panose="02020603050405020304" pitchFamily="18" charset="-78"/>
              </a:rPr>
              <a:t>Number: 1201212</a:t>
            </a:r>
          </a:p>
          <a:p>
            <a:pPr algn="l"/>
            <a:r>
              <a:rPr lang="en-US" sz="6300" dirty="0">
                <a:latin typeface="Andalus" panose="02020603050405020304" pitchFamily="18" charset="-78"/>
                <a:cs typeface="Andalus" panose="02020603050405020304" pitchFamily="18" charset="-78"/>
              </a:rPr>
              <a:t>Instructor: Mr. Maram Jaghama</a:t>
            </a:r>
          </a:p>
          <a:p>
            <a:endParaRPr lang="en-IL" dirty="0"/>
          </a:p>
        </p:txBody>
      </p:sp>
      <p:pic>
        <p:nvPicPr>
          <p:cNvPr id="4" name="Picture 3">
            <a:extLst>
              <a:ext uri="{FF2B5EF4-FFF2-40B4-BE49-F238E27FC236}">
                <a16:creationId xmlns:a16="http://schemas.microsoft.com/office/drawing/2014/main" id="{35C7DF11-D397-478E-A028-E14C90005636}"/>
              </a:ext>
            </a:extLst>
          </p:cNvPr>
          <p:cNvPicPr>
            <a:picLocks noChangeAspect="1"/>
          </p:cNvPicPr>
          <p:nvPr/>
        </p:nvPicPr>
        <p:blipFill>
          <a:blip r:embed="rId3"/>
          <a:stretch>
            <a:fillRect/>
          </a:stretch>
        </p:blipFill>
        <p:spPr>
          <a:xfrm>
            <a:off x="3502701" y="1278006"/>
            <a:ext cx="5186597" cy="752476"/>
          </a:xfrm>
          <a:prstGeom prst="rect">
            <a:avLst/>
          </a:prstGeom>
        </p:spPr>
      </p:pic>
    </p:spTree>
    <p:extLst>
      <p:ext uri="{BB962C8B-B14F-4D97-AF65-F5344CB8AC3E}">
        <p14:creationId xmlns:p14="http://schemas.microsoft.com/office/powerpoint/2010/main" val="4042576624"/>
      </p:ext>
    </p:extLst>
  </p:cSld>
  <p:clrMapOvr>
    <a:masterClrMapping/>
  </p:clrMapOvr>
  <mc:AlternateContent xmlns:mc="http://schemas.openxmlformats.org/markup-compatibility/2006" xmlns:p14="http://schemas.microsoft.com/office/powerpoint/2010/main">
    <mc:Choice Requires="p14">
      <p:transition spd="slow" p14:dur="3900">
        <p14:glitter/>
        <p:sndAc>
          <p:stSnd>
            <p:snd r:embed="rId2" name="chimes.wav"/>
          </p:stSnd>
        </p:sndAc>
      </p:transition>
    </mc:Choice>
    <mc:Fallback xmlns="">
      <p:transition spd="slow">
        <p:fade/>
        <p:sndAc>
          <p:stSnd>
            <p:snd r:embed="rId4" name="chimes.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BBF74-8839-4CBA-A26A-8F8140CF40A2}"/>
              </a:ext>
            </a:extLst>
          </p:cNvPr>
          <p:cNvSpPr>
            <a:spLocks noGrp="1"/>
          </p:cNvSpPr>
          <p:nvPr>
            <p:ph type="title"/>
          </p:nvPr>
        </p:nvSpPr>
        <p:spPr>
          <a:xfrm>
            <a:off x="7736114" y="0"/>
            <a:ext cx="3991066" cy="829522"/>
          </a:xfrm>
        </p:spPr>
        <p:txBody>
          <a:bodyPr>
            <a:noAutofit/>
            <a:scene3d>
              <a:camera prst="orthographicFront"/>
              <a:lightRig rig="threePt" dir="t"/>
            </a:scene3d>
            <a:sp3d extrusionH="57150">
              <a:bevelT w="38100" h="38100" prst="angle"/>
            </a:sp3d>
          </a:bodyPr>
          <a:lstStyle/>
          <a:p>
            <a:r>
              <a:rPr lang="en-US" sz="50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rPr>
              <a:t>Catheter</a:t>
            </a:r>
            <a:endParaRPr lang="en-IL" sz="50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endParaRPr>
          </a:p>
        </p:txBody>
      </p:sp>
      <p:pic>
        <p:nvPicPr>
          <p:cNvPr id="5" name="Content Placeholder 4">
            <a:extLst>
              <a:ext uri="{FF2B5EF4-FFF2-40B4-BE49-F238E27FC236}">
                <a16:creationId xmlns:a16="http://schemas.microsoft.com/office/drawing/2014/main" id="{EF418CC5-7753-4FCF-814E-41D1B56EFCF6}"/>
              </a:ext>
            </a:extLst>
          </p:cNvPr>
          <p:cNvPicPr>
            <a:picLocks noGrp="1" noChangeAspect="1"/>
          </p:cNvPicPr>
          <p:nvPr>
            <p:ph idx="1"/>
          </p:nvPr>
        </p:nvPicPr>
        <p:blipFill rotWithShape="1">
          <a:blip r:embed="rId4">
            <a:extLst>
              <a:ext uri="{28A0092B-C50C-407E-A947-70E740481C1C}">
                <a14:useLocalDpi xmlns:a14="http://schemas.microsoft.com/office/drawing/2010/main" val="0"/>
              </a:ext>
            </a:extLst>
          </a:blip>
          <a:stretch/>
        </p:blipFill>
        <p:spPr>
          <a:xfrm>
            <a:off x="685799" y="414761"/>
            <a:ext cx="6063343" cy="2672837"/>
          </a:xfrm>
          <a:ln>
            <a:solidFill>
              <a:schemeClr val="accent1">
                <a:lumMod val="75000"/>
              </a:schemeClr>
            </a:solidFill>
          </a:ln>
        </p:spPr>
      </p:pic>
      <p:sp>
        <p:nvSpPr>
          <p:cNvPr id="8" name="Text Placeholder 7">
            <a:extLst>
              <a:ext uri="{FF2B5EF4-FFF2-40B4-BE49-F238E27FC236}">
                <a16:creationId xmlns:a16="http://schemas.microsoft.com/office/drawing/2014/main" id="{E2F68CEE-2279-4A49-BE5B-B013C408097B}"/>
              </a:ext>
            </a:extLst>
          </p:cNvPr>
          <p:cNvSpPr>
            <a:spLocks noGrp="1"/>
          </p:cNvSpPr>
          <p:nvPr>
            <p:ph type="body" sz="half" idx="2"/>
          </p:nvPr>
        </p:nvSpPr>
        <p:spPr>
          <a:xfrm>
            <a:off x="7736114" y="829523"/>
            <a:ext cx="3991066" cy="5300576"/>
          </a:xfrm>
          <a:ln>
            <a:solidFill>
              <a:schemeClr val="accent1">
                <a:lumMod val="75000"/>
              </a:schemeClr>
            </a:solidFill>
          </a:ln>
        </p:spPr>
        <p:txBody>
          <a:bodyPr>
            <a:normAutofit fontScale="25000" lnSpcReduction="20000"/>
          </a:bodyPr>
          <a:lstStyle/>
          <a:p>
            <a:pPr marR="0" lvl="0" algn="l" defTabSz="914400" rtl="0" eaLnBrk="1" fontAlgn="auto" latinLnBrk="0" hangingPunct="1">
              <a:lnSpc>
                <a:spcPct val="100000"/>
              </a:lnSpc>
              <a:spcBef>
                <a:spcPts val="900"/>
              </a:spcBef>
              <a:spcAft>
                <a:spcPts val="0"/>
              </a:spcAft>
              <a:buClr>
                <a:prstClr val="black">
                  <a:lumMod val="85000"/>
                  <a:lumOff val="15000"/>
                </a:prstClr>
              </a:buClr>
              <a:buSzTx/>
              <a:tabLst/>
              <a:defRPr/>
            </a:pPr>
            <a:r>
              <a:rPr kumimoji="0" lang="en-US" sz="9600" i="0" u="none" strike="noStrike" kern="1200" cap="none" spc="0" normalizeH="0" baseline="0" noProof="0" dirty="0">
                <a:ln>
                  <a:noFill/>
                </a:ln>
                <a:solidFill>
                  <a:prstClr val="black"/>
                </a:solidFill>
                <a:effectLst/>
                <a:uLnTx/>
                <a:uFillTx/>
                <a:latin typeface="Andalus" panose="02020603050405020304" pitchFamily="18" charset="-78"/>
                <a:ea typeface="+mn-ea"/>
                <a:cs typeface="Andalus" panose="02020603050405020304" pitchFamily="18" charset="-78"/>
              </a:rPr>
              <a:t>A long, flexible catheter will be threaded through your arteries to the narrowed artery. Then, a smaller balloon catheter will be fed through the flexible catheter and inflated at the narrowed area to open it. In many cases, your doctor will also place a mesh coil called a stent at the narrowed portion to help keep the artery open. The catheter can be inserted in either your wrist or groin for this procedure. this helps ease symptoms, but it does not prevent heart attacks.</a:t>
            </a:r>
          </a:p>
          <a:p>
            <a:endParaRPr lang="en-IL" dirty="0"/>
          </a:p>
        </p:txBody>
      </p:sp>
      <p:pic>
        <p:nvPicPr>
          <p:cNvPr id="3" name="Picture 2">
            <a:extLst>
              <a:ext uri="{FF2B5EF4-FFF2-40B4-BE49-F238E27FC236}">
                <a16:creationId xmlns:a16="http://schemas.microsoft.com/office/drawing/2014/main" id="{4636BE6C-0F59-4339-9E81-DBEB764DB197}"/>
              </a:ext>
            </a:extLst>
          </p:cNvPr>
          <p:cNvPicPr>
            <a:picLocks noChangeAspect="1"/>
          </p:cNvPicPr>
          <p:nvPr/>
        </p:nvPicPr>
        <p:blipFill>
          <a:blip r:embed="rId5"/>
          <a:stretch>
            <a:fillRect/>
          </a:stretch>
        </p:blipFill>
        <p:spPr>
          <a:xfrm>
            <a:off x="685799" y="3577772"/>
            <a:ext cx="6063343" cy="2552327"/>
          </a:xfrm>
          <a:prstGeom prst="rect">
            <a:avLst/>
          </a:prstGeom>
          <a:ln>
            <a:solidFill>
              <a:schemeClr val="accent1">
                <a:lumMod val="75000"/>
                <a:alpha val="98000"/>
              </a:schemeClr>
            </a:solidFill>
          </a:ln>
        </p:spPr>
      </p:pic>
    </p:spTree>
    <p:extLst>
      <p:ext uri="{BB962C8B-B14F-4D97-AF65-F5344CB8AC3E}">
        <p14:creationId xmlns:p14="http://schemas.microsoft.com/office/powerpoint/2010/main" val="1016009107"/>
      </p:ext>
    </p:extLst>
  </p:cSld>
  <p:clrMapOvr>
    <a:masterClrMapping/>
  </p:clrMapOvr>
  <mc:AlternateContent xmlns:mc="http://schemas.openxmlformats.org/markup-compatibility/2006" xmlns:p14="http://schemas.microsoft.com/office/powerpoint/2010/main">
    <mc:Choice Requires="p14">
      <p:transition spd="slow" p14:dur="1200">
        <p:dissolve/>
        <p:sndAc>
          <p:stSnd>
            <p:snd r:embed="rId3" name="arrow.wav"/>
          </p:stSnd>
        </p:sndAc>
      </p:transition>
    </mc:Choice>
    <mc:Fallback xmlns="">
      <p:transition spd="slow">
        <p:dissolve/>
        <p:sndAc>
          <p:stSnd>
            <p:snd r:embed="rId6" name="arrow.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49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86E53-6D45-4C71-97C9-135D39F4C45D}"/>
              </a:ext>
            </a:extLst>
          </p:cNvPr>
          <p:cNvSpPr>
            <a:spLocks noGrp="1"/>
          </p:cNvSpPr>
          <p:nvPr>
            <p:ph type="title"/>
          </p:nvPr>
        </p:nvSpPr>
        <p:spPr>
          <a:xfrm>
            <a:off x="1066800" y="324191"/>
            <a:ext cx="10058400" cy="779489"/>
          </a:xfrm>
        </p:spPr>
        <p:txBody>
          <a:bodyPr>
            <a:normAutofit/>
            <a:scene3d>
              <a:camera prst="orthographicFront"/>
              <a:lightRig rig="threePt" dir="t"/>
            </a:scene3d>
            <a:sp3d extrusionH="57150">
              <a:bevelT w="38100" h="38100" prst="angle"/>
            </a:sp3d>
          </a:bodyPr>
          <a:lstStyle/>
          <a:p>
            <a:pPr algn="ctr"/>
            <a:r>
              <a:rPr lang="en-US" sz="44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rPr>
              <a:t>Nursing care plans for ATHEROSCLEROSIS</a:t>
            </a:r>
            <a:endParaRPr lang="en-IL" sz="44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6D020D7F-7069-4FEF-83C6-28552D5B6255}"/>
              </a:ext>
            </a:extLst>
          </p:cNvPr>
          <p:cNvSpPr>
            <a:spLocks noGrp="1"/>
          </p:cNvSpPr>
          <p:nvPr>
            <p:ph idx="1"/>
          </p:nvPr>
        </p:nvSpPr>
        <p:spPr>
          <a:xfrm>
            <a:off x="1066800" y="1133660"/>
            <a:ext cx="10058400" cy="5724340"/>
          </a:xfrm>
        </p:spPr>
        <p:txBody>
          <a:bodyPr>
            <a:normAutofit/>
          </a:bodyPr>
          <a:lstStyle/>
          <a:p>
            <a:pPr marL="514350" indent="-514350">
              <a:buFont typeface="+mj-lt"/>
              <a:buAutoNum type="arabicPeriod"/>
            </a:pPr>
            <a:r>
              <a:rPr lang="en-US" sz="3200" b="1" dirty="0">
                <a:solidFill>
                  <a:schemeClr val="tx1">
                    <a:lumMod val="95000"/>
                    <a:lumOff val="5000"/>
                  </a:schemeClr>
                </a:solidFill>
                <a:latin typeface="Andalus" panose="02020603050405020304" pitchFamily="18" charset="-78"/>
                <a:cs typeface="Andalus" panose="02020603050405020304" pitchFamily="18" charset="-78"/>
              </a:rPr>
              <a:t>Risk for decreased cardiac output r/t myocardial ischemia.</a:t>
            </a:r>
          </a:p>
          <a:p>
            <a:pPr marL="514350" indent="-514350">
              <a:buFont typeface="+mj-lt"/>
              <a:buAutoNum type="arabicPeriod"/>
            </a:pPr>
            <a:endParaRPr lang="en-US" sz="3200" b="1" dirty="0">
              <a:solidFill>
                <a:schemeClr val="tx1">
                  <a:lumMod val="95000"/>
                  <a:lumOff val="5000"/>
                </a:schemeClr>
              </a:solidFill>
              <a:latin typeface="Andalus" panose="02020603050405020304" pitchFamily="18" charset="-78"/>
              <a:cs typeface="Andalus" panose="02020603050405020304" pitchFamily="18" charset="-78"/>
            </a:endParaRPr>
          </a:p>
          <a:p>
            <a:pPr marL="0" indent="0">
              <a:buNone/>
            </a:pPr>
            <a:endParaRPr lang="en-IL" sz="3200" b="1" dirty="0">
              <a:solidFill>
                <a:schemeClr val="tx1">
                  <a:lumMod val="95000"/>
                  <a:lumOff val="5000"/>
                </a:schemeClr>
              </a:solidFill>
              <a:latin typeface="Andalus" panose="02020603050405020304" pitchFamily="18" charset="-78"/>
              <a:cs typeface="Andalus" panose="02020603050405020304" pitchFamily="18" charset="-78"/>
            </a:endParaRPr>
          </a:p>
        </p:txBody>
      </p:sp>
      <p:graphicFrame>
        <p:nvGraphicFramePr>
          <p:cNvPr id="4" name="Table 4">
            <a:extLst>
              <a:ext uri="{FF2B5EF4-FFF2-40B4-BE49-F238E27FC236}">
                <a16:creationId xmlns:a16="http://schemas.microsoft.com/office/drawing/2014/main" id="{1C6B6C97-8D9B-401C-B94A-DFF155CFC718}"/>
              </a:ext>
            </a:extLst>
          </p:cNvPr>
          <p:cNvGraphicFramePr>
            <a:graphicFrameLocks noGrp="1"/>
          </p:cNvGraphicFramePr>
          <p:nvPr>
            <p:extLst>
              <p:ext uri="{D42A27DB-BD31-4B8C-83A1-F6EECF244321}">
                <p14:modId xmlns:p14="http://schemas.microsoft.com/office/powerpoint/2010/main" val="457287794"/>
              </p:ext>
            </p:extLst>
          </p:nvPr>
        </p:nvGraphicFramePr>
        <p:xfrm>
          <a:off x="3263704" y="1642688"/>
          <a:ext cx="8525022" cy="5090160"/>
        </p:xfrm>
        <a:graphic>
          <a:graphicData uri="http://schemas.openxmlformats.org/drawingml/2006/table">
            <a:tbl>
              <a:tblPr firstRow="1" bandRow="1">
                <a:tableStyleId>{912C8C85-51F0-491E-9774-3900AFEF0FD7}</a:tableStyleId>
              </a:tblPr>
              <a:tblGrid>
                <a:gridCol w="4262511">
                  <a:extLst>
                    <a:ext uri="{9D8B030D-6E8A-4147-A177-3AD203B41FA5}">
                      <a16:colId xmlns:a16="http://schemas.microsoft.com/office/drawing/2014/main" val="115710912"/>
                    </a:ext>
                  </a:extLst>
                </a:gridCol>
                <a:gridCol w="4262511">
                  <a:extLst>
                    <a:ext uri="{9D8B030D-6E8A-4147-A177-3AD203B41FA5}">
                      <a16:colId xmlns:a16="http://schemas.microsoft.com/office/drawing/2014/main" val="3045951006"/>
                    </a:ext>
                  </a:extLst>
                </a:gridCol>
              </a:tblGrid>
              <a:tr h="450119">
                <a:tc>
                  <a:txBody>
                    <a:bodyPr/>
                    <a:lstStyle/>
                    <a:p>
                      <a:pPr algn="ctr"/>
                      <a:r>
                        <a:rPr lang="en-US" sz="2400" b="1" dirty="0">
                          <a:latin typeface="Andalus" panose="02020603050405020304" pitchFamily="18" charset="-78"/>
                          <a:cs typeface="Andalus" panose="02020603050405020304" pitchFamily="18" charset="-78"/>
                        </a:rPr>
                        <a:t>INTERVENTIONS</a:t>
                      </a:r>
                      <a:endParaRPr lang="en-IL" sz="2400" b="1" dirty="0">
                        <a:latin typeface="Andalus" panose="02020603050405020304" pitchFamily="18" charset="-78"/>
                        <a:cs typeface="Andalus" panose="02020603050405020304" pitchFamily="18" charset="-78"/>
                      </a:endParaRPr>
                    </a:p>
                  </a:txBody>
                  <a:tcPr/>
                </a:tc>
                <a:tc>
                  <a:txBody>
                    <a:bodyPr/>
                    <a:lstStyle/>
                    <a:p>
                      <a:pPr algn="ctr"/>
                      <a:r>
                        <a:rPr lang="en-US" sz="2400" b="1" dirty="0">
                          <a:latin typeface="Andalus" panose="02020603050405020304" pitchFamily="18" charset="-78"/>
                          <a:cs typeface="Andalus" panose="02020603050405020304" pitchFamily="18" charset="-78"/>
                        </a:rPr>
                        <a:t>RATIONALES</a:t>
                      </a:r>
                      <a:endParaRPr lang="en-IL" sz="2400" b="1"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2813081000"/>
                  </a:ext>
                </a:extLst>
              </a:tr>
              <a:tr h="1080287">
                <a:tc>
                  <a:txBody>
                    <a:bodyPr/>
                    <a:lstStyle/>
                    <a:p>
                      <a:r>
                        <a:rPr lang="en-US" sz="2200" b="1" dirty="0">
                          <a:latin typeface="Andalus" panose="02020603050405020304" pitchFamily="18" charset="-78"/>
                          <a:cs typeface="Andalus" panose="02020603050405020304" pitchFamily="18" charset="-78"/>
                        </a:rPr>
                        <a:t>Assess the patient’s vital signs and characteristics of heartbeat at least every 4 hours.</a:t>
                      </a:r>
                      <a:endParaRPr lang="en-IL" sz="2200" b="1" dirty="0">
                        <a:latin typeface="Andalus" panose="02020603050405020304" pitchFamily="18" charset="-78"/>
                        <a:cs typeface="Andalus" panose="02020603050405020304" pitchFamily="18" charset="-78"/>
                      </a:endParaRPr>
                    </a:p>
                  </a:txBody>
                  <a:tcPr/>
                </a:tc>
                <a:tc>
                  <a:txBody>
                    <a:bodyPr/>
                    <a:lstStyle/>
                    <a:p>
                      <a:r>
                        <a:rPr lang="en-US" sz="2200" b="1" dirty="0">
                          <a:latin typeface="Andalus" panose="02020603050405020304" pitchFamily="18" charset="-78"/>
                          <a:cs typeface="Andalus" panose="02020603050405020304" pitchFamily="18" charset="-78"/>
                        </a:rPr>
                        <a:t>To assist in creating an accurate diagnosis and monitor effectiveness of medical treatment. </a:t>
                      </a:r>
                      <a:endParaRPr lang="en-IL" sz="2200" b="1"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1012370553"/>
                  </a:ext>
                </a:extLst>
              </a:tr>
              <a:tr h="2070550">
                <a:tc>
                  <a:txBody>
                    <a:bodyPr/>
                    <a:lstStyle/>
                    <a:p>
                      <a:r>
                        <a:rPr lang="en-US" sz="2200" b="1" dirty="0">
                          <a:latin typeface="Andalus" panose="02020603050405020304" pitchFamily="18" charset="-78"/>
                          <a:cs typeface="Andalus" panose="02020603050405020304" pitchFamily="18" charset="-78"/>
                        </a:rPr>
                        <a:t>Administer prescribed medications for atherosclerosis.  	</a:t>
                      </a:r>
                    </a:p>
                    <a:p>
                      <a:endParaRPr lang="en-IL" sz="2200" b="1" dirty="0">
                        <a:latin typeface="Andalus" panose="02020603050405020304" pitchFamily="18" charset="-78"/>
                        <a:cs typeface="Andalus" panose="02020603050405020304" pitchFamily="18" charset="-78"/>
                      </a:endParaRPr>
                    </a:p>
                  </a:txBody>
                  <a:tcPr/>
                </a:tc>
                <a:tc>
                  <a:txBody>
                    <a:bodyPr/>
                    <a:lstStyle/>
                    <a:p>
                      <a:r>
                        <a:rPr lang="en-US" sz="2200" b="1" dirty="0">
                          <a:latin typeface="Andalus" panose="02020603050405020304" pitchFamily="18" charset="-78"/>
                          <a:cs typeface="Andalus" panose="02020603050405020304" pitchFamily="18" charset="-78"/>
                        </a:rPr>
                        <a:t>Aspirin.</a:t>
                      </a:r>
                    </a:p>
                    <a:p>
                      <a:r>
                        <a:rPr lang="en-US" sz="2200" b="1" dirty="0">
                          <a:latin typeface="Andalus" panose="02020603050405020304" pitchFamily="18" charset="-78"/>
                          <a:cs typeface="Andalus" panose="02020603050405020304" pitchFamily="18" charset="-78"/>
                        </a:rPr>
                        <a:t>Nitrates.</a:t>
                      </a:r>
                    </a:p>
                    <a:p>
                      <a:r>
                        <a:rPr lang="en-US" sz="2200" b="1" dirty="0">
                          <a:latin typeface="Andalus" panose="02020603050405020304" pitchFamily="18" charset="-78"/>
                          <a:cs typeface="Andalus" panose="02020603050405020304" pitchFamily="18" charset="-78"/>
                        </a:rPr>
                        <a:t>Anti-cholesterol drugs (e.g. statins).</a:t>
                      </a:r>
                    </a:p>
                    <a:p>
                      <a:r>
                        <a:rPr lang="sv-SE" sz="2200" b="1">
                          <a:latin typeface="Andalus" panose="02020603050405020304" pitchFamily="18" charset="-78"/>
                          <a:cs typeface="Andalus" panose="02020603050405020304" pitchFamily="18" charset="-78"/>
                        </a:rPr>
                        <a:t>Beta </a:t>
                      </a:r>
                      <a:r>
                        <a:rPr lang="sv-SE" sz="2200" b="1" dirty="0">
                          <a:latin typeface="Andalus" panose="02020603050405020304" pitchFamily="18" charset="-78"/>
                          <a:cs typeface="Andalus" panose="02020603050405020304" pitchFamily="18" charset="-78"/>
                        </a:rPr>
                        <a:t>blockers,  Calcium channel blockers.</a:t>
                      </a:r>
                    </a:p>
                    <a:p>
                      <a:r>
                        <a:rPr lang="sv-SE" sz="2200" b="1" dirty="0">
                          <a:latin typeface="Andalus" panose="02020603050405020304" pitchFamily="18" charset="-78"/>
                          <a:cs typeface="Andalus" panose="02020603050405020304" pitchFamily="18" charset="-78"/>
                        </a:rPr>
                        <a:t>Ranolazine.</a:t>
                      </a:r>
                    </a:p>
                  </a:txBody>
                  <a:tcPr/>
                </a:tc>
                <a:extLst>
                  <a:ext uri="{0D108BD9-81ED-4DB2-BD59-A6C34878D82A}">
                    <a16:rowId xmlns:a16="http://schemas.microsoft.com/office/drawing/2014/main" val="1927532776"/>
                  </a:ext>
                </a:extLst>
              </a:tr>
              <a:tr h="1410374">
                <a:tc>
                  <a:txBody>
                    <a:bodyPr/>
                    <a:lstStyle/>
                    <a:p>
                      <a:r>
                        <a:rPr lang="en-US" sz="2200" b="1" dirty="0">
                          <a:latin typeface="Andalus" panose="02020603050405020304" pitchFamily="18" charset="-78"/>
                          <a:cs typeface="Andalus" panose="02020603050405020304" pitchFamily="18" charset="-78"/>
                        </a:rPr>
                        <a:t>Administer supplemental oxygen, as prescribed. Discontinue if SpO2 level is above the target range, or as ordered by the physician.	</a:t>
                      </a:r>
                      <a:endParaRPr lang="en-IL" sz="2200" b="1" dirty="0">
                        <a:latin typeface="Andalus" panose="02020603050405020304" pitchFamily="18" charset="-78"/>
                        <a:cs typeface="Andalus" panose="02020603050405020304" pitchFamily="18" charset="-78"/>
                      </a:endParaRPr>
                    </a:p>
                  </a:txBody>
                  <a:tcPr/>
                </a:tc>
                <a:tc>
                  <a:txBody>
                    <a:bodyPr/>
                    <a:lstStyle/>
                    <a:p>
                      <a:r>
                        <a:rPr lang="en-US" sz="2200" b="1" dirty="0">
                          <a:latin typeface="Andalus" panose="02020603050405020304" pitchFamily="18" charset="-78"/>
                          <a:cs typeface="Andalus" panose="02020603050405020304" pitchFamily="18" charset="-78"/>
                        </a:rPr>
                        <a:t>To increase the oxygen level and achieve an SpO2 value within the target range.</a:t>
                      </a:r>
                    </a:p>
                  </a:txBody>
                  <a:tcPr/>
                </a:tc>
                <a:extLst>
                  <a:ext uri="{0D108BD9-81ED-4DB2-BD59-A6C34878D82A}">
                    <a16:rowId xmlns:a16="http://schemas.microsoft.com/office/drawing/2014/main" val="3092136504"/>
                  </a:ext>
                </a:extLst>
              </a:tr>
            </a:tbl>
          </a:graphicData>
        </a:graphic>
      </p:graphicFrame>
    </p:spTree>
    <p:extLst>
      <p:ext uri="{BB962C8B-B14F-4D97-AF65-F5344CB8AC3E}">
        <p14:creationId xmlns:p14="http://schemas.microsoft.com/office/powerpoint/2010/main" val="614064818"/>
      </p:ext>
    </p:extLst>
  </p:cSld>
  <p:clrMapOvr>
    <a:masterClrMapping/>
  </p:clrMapOvr>
  <mc:AlternateContent xmlns:mc="http://schemas.openxmlformats.org/markup-compatibility/2006" xmlns:p14="http://schemas.microsoft.com/office/powerpoint/2010/main">
    <mc:Choice Requires="p14">
      <p:transition spd="slow">
        <p14:flash/>
        <p:sndAc>
          <p:stSnd>
            <p:snd r:embed="rId3" name="click.wav"/>
          </p:stSnd>
        </p:sndAc>
      </p:transition>
    </mc:Choice>
    <mc:Fallback xmlns="">
      <p:transition spd="slow">
        <p:fade/>
        <p:sndAc>
          <p:stSnd>
            <p:snd r:embed="rId5" name="click.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95A32-BD5D-4541-8E98-3BC85C916B56}"/>
              </a:ext>
            </a:extLst>
          </p:cNvPr>
          <p:cNvSpPr>
            <a:spLocks noGrp="1"/>
          </p:cNvSpPr>
          <p:nvPr>
            <p:ph type="title"/>
          </p:nvPr>
        </p:nvSpPr>
        <p:spPr>
          <a:xfrm>
            <a:off x="1066800" y="419586"/>
            <a:ext cx="10058400" cy="466679"/>
          </a:xfrm>
        </p:spPr>
        <p:txBody>
          <a:bodyPr>
            <a:noAutofit/>
          </a:bodyPr>
          <a:lstStyle/>
          <a:p>
            <a:r>
              <a:rPr lang="ar-SA" sz="3200" b="1" dirty="0">
                <a:latin typeface="Andalus" panose="02020603050405020304" pitchFamily="18" charset="-78"/>
                <a:cs typeface="Andalus" panose="02020603050405020304" pitchFamily="18" charset="-78"/>
              </a:rPr>
              <a:t>2</a:t>
            </a:r>
            <a:r>
              <a:rPr lang="en-US" sz="3200" b="1" dirty="0">
                <a:latin typeface="Andalus" panose="02020603050405020304" pitchFamily="18" charset="-78"/>
                <a:cs typeface="Andalus" panose="02020603050405020304" pitchFamily="18" charset="-78"/>
              </a:rPr>
              <a:t>. Acute Pain r/t decreased myocardial blood flow</a:t>
            </a:r>
            <a:r>
              <a:rPr lang="ar-SA" sz="3200" b="1" dirty="0">
                <a:latin typeface="Andalus" panose="02020603050405020304" pitchFamily="18" charset="-78"/>
                <a:cs typeface="Andalus" panose="02020603050405020304" pitchFamily="18" charset="-78"/>
              </a:rPr>
              <a:t>.</a:t>
            </a:r>
            <a:endParaRPr lang="en-IL" sz="3200" dirty="0">
              <a:latin typeface="Andalus" panose="02020603050405020304" pitchFamily="18" charset="-78"/>
              <a:cs typeface="Andalus" panose="02020603050405020304" pitchFamily="18" charset="-78"/>
            </a:endParaRPr>
          </a:p>
        </p:txBody>
      </p:sp>
      <p:graphicFrame>
        <p:nvGraphicFramePr>
          <p:cNvPr id="6" name="Table 6">
            <a:extLst>
              <a:ext uri="{FF2B5EF4-FFF2-40B4-BE49-F238E27FC236}">
                <a16:creationId xmlns:a16="http://schemas.microsoft.com/office/drawing/2014/main" id="{80565897-DC6F-4352-9EA6-180D6C48B65C}"/>
              </a:ext>
            </a:extLst>
          </p:cNvPr>
          <p:cNvGraphicFramePr>
            <a:graphicFrameLocks noGrp="1"/>
          </p:cNvGraphicFramePr>
          <p:nvPr>
            <p:ph idx="1"/>
            <p:extLst>
              <p:ext uri="{D42A27DB-BD31-4B8C-83A1-F6EECF244321}">
                <p14:modId xmlns:p14="http://schemas.microsoft.com/office/powerpoint/2010/main" val="1688610549"/>
              </p:ext>
            </p:extLst>
          </p:nvPr>
        </p:nvGraphicFramePr>
        <p:xfrm>
          <a:off x="876886" y="1195755"/>
          <a:ext cx="10438228" cy="5392869"/>
        </p:xfrm>
        <a:graphic>
          <a:graphicData uri="http://schemas.openxmlformats.org/drawingml/2006/table">
            <a:tbl>
              <a:tblPr firstRow="1" bandRow="1">
                <a:tableStyleId>{912C8C85-51F0-491E-9774-3900AFEF0FD7}</a:tableStyleId>
              </a:tblPr>
              <a:tblGrid>
                <a:gridCol w="5219114">
                  <a:extLst>
                    <a:ext uri="{9D8B030D-6E8A-4147-A177-3AD203B41FA5}">
                      <a16:colId xmlns:a16="http://schemas.microsoft.com/office/drawing/2014/main" val="3974080674"/>
                    </a:ext>
                  </a:extLst>
                </a:gridCol>
                <a:gridCol w="5219114">
                  <a:extLst>
                    <a:ext uri="{9D8B030D-6E8A-4147-A177-3AD203B41FA5}">
                      <a16:colId xmlns:a16="http://schemas.microsoft.com/office/drawing/2014/main" val="2673883533"/>
                    </a:ext>
                  </a:extLst>
                </a:gridCol>
              </a:tblGrid>
              <a:tr h="448086">
                <a:tc>
                  <a:txBody>
                    <a:bodyPr/>
                    <a:lstStyle/>
                    <a:p>
                      <a:pPr algn="ctr"/>
                      <a:r>
                        <a:rPr lang="en-US" sz="2400" b="1" dirty="0">
                          <a:latin typeface="Andalus" panose="02020603050405020304" pitchFamily="18" charset="-78"/>
                          <a:cs typeface="Andalus" panose="02020603050405020304" pitchFamily="18" charset="-78"/>
                        </a:rPr>
                        <a:t>INTERVENTIONS</a:t>
                      </a:r>
                      <a:endParaRPr lang="en-IL" sz="2400" b="1" dirty="0">
                        <a:latin typeface="Andalus" panose="02020603050405020304" pitchFamily="18" charset="-78"/>
                        <a:cs typeface="Andalus" panose="02020603050405020304" pitchFamily="18" charset="-78"/>
                      </a:endParaRPr>
                    </a:p>
                  </a:txBody>
                  <a:tcPr/>
                </a:tc>
                <a:tc>
                  <a:txBody>
                    <a:bodyPr/>
                    <a:lstStyle/>
                    <a:p>
                      <a:pPr algn="ctr"/>
                      <a:r>
                        <a:rPr lang="en-US" sz="2400" b="1" dirty="0">
                          <a:latin typeface="Andalus" panose="02020603050405020304" pitchFamily="18" charset="-78"/>
                          <a:cs typeface="Andalus" panose="02020603050405020304" pitchFamily="18" charset="-78"/>
                        </a:rPr>
                        <a:t>RATIONALES</a:t>
                      </a:r>
                      <a:endParaRPr lang="en-IL" sz="2400" b="1"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1748217492"/>
                  </a:ext>
                </a:extLst>
              </a:tr>
              <a:tr h="1545613">
                <a:tc>
                  <a:txBody>
                    <a:bodyPr/>
                    <a:lstStyle/>
                    <a:p>
                      <a:r>
                        <a:rPr lang="en-US" sz="2200" b="1" dirty="0">
                          <a:latin typeface="Andalus" panose="02020603050405020304" pitchFamily="18" charset="-78"/>
                          <a:cs typeface="Andalus" panose="02020603050405020304" pitchFamily="18" charset="-78"/>
                        </a:rPr>
                        <a:t>Place the patient in complete bed rest when in severe pain, educate patient on stress management, deep breathing exercises, and relaxation techniques.	</a:t>
                      </a:r>
                      <a:endParaRPr lang="en-IL" sz="2200" b="1" dirty="0">
                        <a:latin typeface="Andalus" panose="02020603050405020304" pitchFamily="18" charset="-78"/>
                        <a:cs typeface="Andalus" panose="02020603050405020304" pitchFamily="18" charset="-78"/>
                      </a:endParaRPr>
                    </a:p>
                  </a:txBody>
                  <a:tcPr/>
                </a:tc>
                <a:tc>
                  <a:txBody>
                    <a:bodyPr/>
                    <a:lstStyle/>
                    <a:p>
                      <a:r>
                        <a:rPr lang="en-US" sz="2200" b="1" dirty="0">
                          <a:latin typeface="Andalus" panose="02020603050405020304" pitchFamily="18" charset="-78"/>
                          <a:cs typeface="Andalus" panose="02020603050405020304" pitchFamily="18" charset="-78"/>
                        </a:rPr>
                        <a:t>Stress causes a persistent increase in cortisol levels, which has been linked to people with cardiac issues. The effects of stress are likely to increase myocardial workload.</a:t>
                      </a:r>
                      <a:endParaRPr lang="en-IL" sz="2200" b="1"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166831406"/>
                  </a:ext>
                </a:extLst>
              </a:tr>
              <a:tr h="1404004">
                <a:tc>
                  <a:txBody>
                    <a:bodyPr/>
                    <a:lstStyle/>
                    <a:p>
                      <a:r>
                        <a:rPr lang="en-US" sz="2200" b="1" dirty="0">
                          <a:latin typeface="Andalus" panose="02020603050405020304" pitchFamily="18" charset="-78"/>
                          <a:cs typeface="Andalus" panose="02020603050405020304" pitchFamily="18" charset="-78"/>
                        </a:rPr>
                        <a:t>Assess the patient’s vital signs and characteristics of pain at least 30 minutes after administration of medication. </a:t>
                      </a:r>
                      <a:endParaRPr lang="en-IL" sz="2200" b="1" dirty="0">
                        <a:latin typeface="Andalus" panose="02020603050405020304" pitchFamily="18" charset="-78"/>
                        <a:cs typeface="Andalus" panose="02020603050405020304" pitchFamily="18" charset="-78"/>
                      </a:endParaRPr>
                    </a:p>
                  </a:txBody>
                  <a:tcPr/>
                </a:tc>
                <a:tc>
                  <a:txBody>
                    <a:bodyPr/>
                    <a:lstStyle/>
                    <a:p>
                      <a:r>
                        <a:rPr lang="en-US" sz="2200" b="1" dirty="0">
                          <a:latin typeface="Andalus" panose="02020603050405020304" pitchFamily="18" charset="-78"/>
                          <a:cs typeface="Andalus" panose="02020603050405020304" pitchFamily="18" charset="-78"/>
                        </a:rPr>
                        <a:t>To monitor effectiveness of medical treatment for the relief of pain. The time of monitoring of vital signs may depend on the peak time of the drug administered. </a:t>
                      </a:r>
                      <a:endParaRPr lang="en-IL" sz="2200" b="1"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3768840133"/>
                  </a:ext>
                </a:extLst>
              </a:tr>
              <a:tr h="1957496">
                <a:tc>
                  <a:txBody>
                    <a:bodyPr/>
                    <a:lstStyle/>
                    <a:p>
                      <a:r>
                        <a:rPr lang="en-US" sz="2200" b="1" dirty="0">
                          <a:latin typeface="Andalus" panose="02020603050405020304" pitchFamily="18" charset="-78"/>
                          <a:cs typeface="Andalus" panose="02020603050405020304" pitchFamily="18" charset="-78"/>
                        </a:rPr>
                        <a:t>Administer prescribed medications that alleviate the symptoms of pain (chest pain or angina, or leg/limb pain).</a:t>
                      </a:r>
                      <a:endParaRPr lang="en-IL" sz="2200" b="1" dirty="0">
                        <a:latin typeface="Andalus" panose="02020603050405020304" pitchFamily="18" charset="-78"/>
                        <a:cs typeface="Andalus" panose="02020603050405020304" pitchFamily="18" charset="-78"/>
                      </a:endParaRPr>
                    </a:p>
                  </a:txBody>
                  <a:tcPr/>
                </a:tc>
                <a:tc>
                  <a:txBody>
                    <a:bodyPr/>
                    <a:lstStyle/>
                    <a:p>
                      <a:r>
                        <a:rPr lang="en-US" sz="2200" b="1" dirty="0">
                          <a:latin typeface="Andalus" panose="02020603050405020304" pitchFamily="18" charset="-78"/>
                          <a:cs typeface="Andalus" panose="02020603050405020304" pitchFamily="18" charset="-78"/>
                        </a:rPr>
                        <a:t>Aspirin.</a:t>
                      </a:r>
                    </a:p>
                    <a:p>
                      <a:r>
                        <a:rPr lang="en-US" sz="2200" b="1" dirty="0">
                          <a:latin typeface="Andalus" panose="02020603050405020304" pitchFamily="18" charset="-78"/>
                          <a:cs typeface="Andalus" panose="02020603050405020304" pitchFamily="18" charset="-78"/>
                        </a:rPr>
                        <a:t>Nitrates.</a:t>
                      </a:r>
                    </a:p>
                    <a:p>
                      <a:r>
                        <a:rPr lang="en-US" sz="2200" b="1" dirty="0">
                          <a:latin typeface="Andalus" panose="02020603050405020304" pitchFamily="18" charset="-78"/>
                          <a:cs typeface="Andalus" panose="02020603050405020304" pitchFamily="18" charset="-78"/>
                        </a:rPr>
                        <a:t>Anti-cholesterol drugs (e.g. statins).</a:t>
                      </a:r>
                    </a:p>
                    <a:p>
                      <a:r>
                        <a:rPr lang="en-US" sz="2200" b="1" dirty="0">
                          <a:latin typeface="Andalus" panose="02020603050405020304" pitchFamily="18" charset="-78"/>
                          <a:cs typeface="Andalus" panose="02020603050405020304" pitchFamily="18" charset="-78"/>
                        </a:rPr>
                        <a:t>Beta blockers,  Calcium channel blockers.</a:t>
                      </a:r>
                    </a:p>
                    <a:p>
                      <a:r>
                        <a:rPr lang="en-US" sz="2200" b="1" dirty="0">
                          <a:latin typeface="Andalus" panose="02020603050405020304" pitchFamily="18" charset="-78"/>
                          <a:cs typeface="Andalus" panose="02020603050405020304" pitchFamily="18" charset="-78"/>
                        </a:rPr>
                        <a:t>Ranolazine.</a:t>
                      </a:r>
                    </a:p>
                  </a:txBody>
                  <a:tcPr/>
                </a:tc>
                <a:extLst>
                  <a:ext uri="{0D108BD9-81ED-4DB2-BD59-A6C34878D82A}">
                    <a16:rowId xmlns:a16="http://schemas.microsoft.com/office/drawing/2014/main" val="609956274"/>
                  </a:ext>
                </a:extLst>
              </a:tr>
            </a:tbl>
          </a:graphicData>
        </a:graphic>
      </p:graphicFrame>
    </p:spTree>
    <p:extLst>
      <p:ext uri="{BB962C8B-B14F-4D97-AF65-F5344CB8AC3E}">
        <p14:creationId xmlns:p14="http://schemas.microsoft.com/office/powerpoint/2010/main" val="4217990675"/>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bomb.wav"/>
          </p:stSnd>
        </p:sndAc>
      </p:transition>
    </mc:Choice>
    <mc:Fallback xmlns="">
      <p:transition spd="slow">
        <p:fade/>
        <p:sndAc>
          <p:stSnd>
            <p:snd r:embed="rId4" name="bomb.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17110-9E0F-452E-90EF-ED2C63A87F1C}"/>
              </a:ext>
            </a:extLst>
          </p:cNvPr>
          <p:cNvSpPr>
            <a:spLocks noGrp="1"/>
          </p:cNvSpPr>
          <p:nvPr>
            <p:ph type="title"/>
          </p:nvPr>
        </p:nvSpPr>
        <p:spPr>
          <a:xfrm>
            <a:off x="1066800" y="547510"/>
            <a:ext cx="10058400" cy="647113"/>
          </a:xfrm>
        </p:spPr>
        <p:txBody>
          <a:bodyPr>
            <a:noAutofit/>
          </a:bodyPr>
          <a:lstStyle/>
          <a:p>
            <a:r>
              <a:rPr lang="ar-SA" sz="3200" b="1" dirty="0">
                <a:latin typeface="Andalus" panose="02020603050405020304" pitchFamily="18" charset="-78"/>
                <a:cs typeface="Andalus" panose="02020603050405020304" pitchFamily="18" charset="-78"/>
              </a:rPr>
              <a:t>3</a:t>
            </a:r>
            <a:r>
              <a:rPr lang="en-US" sz="3200" b="1" dirty="0">
                <a:latin typeface="Andalus" panose="02020603050405020304" pitchFamily="18" charset="-78"/>
                <a:cs typeface="Andalus" panose="02020603050405020304" pitchFamily="18" charset="-78"/>
              </a:rPr>
              <a:t>. Risk for impaired tissue perfusion</a:t>
            </a:r>
            <a:r>
              <a:rPr lang="ar-SA" sz="3200" b="1" dirty="0">
                <a:latin typeface="Andalus" panose="02020603050405020304" pitchFamily="18" charset="-78"/>
                <a:cs typeface="Andalus" panose="02020603050405020304" pitchFamily="18" charset="-78"/>
              </a:rPr>
              <a:t>.</a:t>
            </a:r>
            <a:endParaRPr lang="en-IL" sz="3200" b="1" dirty="0">
              <a:latin typeface="Andalus" panose="02020603050405020304" pitchFamily="18" charset="-78"/>
              <a:cs typeface="Andalus" panose="02020603050405020304" pitchFamily="18" charset="-78"/>
            </a:endParaRPr>
          </a:p>
        </p:txBody>
      </p:sp>
      <p:graphicFrame>
        <p:nvGraphicFramePr>
          <p:cNvPr id="6" name="Table 6">
            <a:extLst>
              <a:ext uri="{FF2B5EF4-FFF2-40B4-BE49-F238E27FC236}">
                <a16:creationId xmlns:a16="http://schemas.microsoft.com/office/drawing/2014/main" id="{2A6777BA-669A-4280-9E1B-6554F2493B35}"/>
              </a:ext>
            </a:extLst>
          </p:cNvPr>
          <p:cNvGraphicFramePr>
            <a:graphicFrameLocks noGrp="1"/>
          </p:cNvGraphicFramePr>
          <p:nvPr>
            <p:ph idx="1"/>
            <p:extLst>
              <p:ext uri="{D42A27DB-BD31-4B8C-83A1-F6EECF244321}">
                <p14:modId xmlns:p14="http://schemas.microsoft.com/office/powerpoint/2010/main" val="4131233427"/>
              </p:ext>
            </p:extLst>
          </p:nvPr>
        </p:nvGraphicFramePr>
        <p:xfrm>
          <a:off x="1066800" y="1645920"/>
          <a:ext cx="10058400" cy="4341014"/>
        </p:xfrm>
        <a:graphic>
          <a:graphicData uri="http://schemas.openxmlformats.org/drawingml/2006/table">
            <a:tbl>
              <a:tblPr firstRow="1" bandRow="1">
                <a:tableStyleId>{912C8C85-51F0-491E-9774-3900AFEF0FD7}</a:tableStyleId>
              </a:tblPr>
              <a:tblGrid>
                <a:gridCol w="5029200">
                  <a:extLst>
                    <a:ext uri="{9D8B030D-6E8A-4147-A177-3AD203B41FA5}">
                      <a16:colId xmlns:a16="http://schemas.microsoft.com/office/drawing/2014/main" val="3216500201"/>
                    </a:ext>
                  </a:extLst>
                </a:gridCol>
                <a:gridCol w="5029200">
                  <a:extLst>
                    <a:ext uri="{9D8B030D-6E8A-4147-A177-3AD203B41FA5}">
                      <a16:colId xmlns:a16="http://schemas.microsoft.com/office/drawing/2014/main" val="1143372436"/>
                    </a:ext>
                  </a:extLst>
                </a:gridCol>
              </a:tblGrid>
              <a:tr h="519089">
                <a:tc>
                  <a:txBody>
                    <a:bodyPr/>
                    <a:lstStyle/>
                    <a:p>
                      <a:pPr algn="ctr"/>
                      <a:r>
                        <a:rPr lang="en-US" sz="2400" b="1" dirty="0">
                          <a:latin typeface="Andalus" panose="02020603050405020304" pitchFamily="18" charset="-78"/>
                          <a:cs typeface="Andalus" panose="02020603050405020304" pitchFamily="18" charset="-78"/>
                        </a:rPr>
                        <a:t>INTERVENTIONS</a:t>
                      </a:r>
                      <a:endParaRPr lang="en-IL" sz="2400" b="1" dirty="0">
                        <a:latin typeface="Andalus" panose="02020603050405020304" pitchFamily="18" charset="-78"/>
                        <a:cs typeface="Andalus" panose="02020603050405020304" pitchFamily="18" charset="-78"/>
                      </a:endParaRPr>
                    </a:p>
                  </a:txBody>
                  <a:tcPr/>
                </a:tc>
                <a:tc>
                  <a:txBody>
                    <a:bodyPr/>
                    <a:lstStyle/>
                    <a:p>
                      <a:pPr algn="ctr"/>
                      <a:r>
                        <a:rPr lang="en-US" sz="2400" b="1" dirty="0">
                          <a:latin typeface="Andalus" panose="02020603050405020304" pitchFamily="18" charset="-78"/>
                          <a:cs typeface="Andalus" panose="02020603050405020304" pitchFamily="18" charset="-78"/>
                        </a:rPr>
                        <a:t>RATIONALES</a:t>
                      </a:r>
                      <a:endParaRPr lang="en-IL" sz="2400" b="1"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1061698560"/>
                  </a:ext>
                </a:extLst>
              </a:tr>
              <a:tr h="1157286">
                <a:tc>
                  <a:txBody>
                    <a:bodyPr/>
                    <a:lstStyle/>
                    <a:p>
                      <a:r>
                        <a:rPr lang="en-US" sz="2200" b="1" dirty="0">
                          <a:latin typeface="Andalus" panose="02020603050405020304" pitchFamily="18" charset="-78"/>
                          <a:cs typeface="Andalus" panose="02020603050405020304" pitchFamily="18" charset="-78"/>
                        </a:rPr>
                        <a:t>Maintain optimal cardiac output.	</a:t>
                      </a:r>
                    </a:p>
                    <a:p>
                      <a:endParaRPr lang="en-IL" sz="2200" b="1" dirty="0">
                        <a:latin typeface="Andalus" panose="02020603050405020304" pitchFamily="18" charset="-78"/>
                        <a:cs typeface="Andalus" panose="02020603050405020304" pitchFamily="18" charset="-78"/>
                      </a:endParaRPr>
                    </a:p>
                  </a:txBody>
                  <a:tcPr/>
                </a:tc>
                <a:tc>
                  <a:txBody>
                    <a:bodyPr/>
                    <a:lstStyle/>
                    <a:p>
                      <a:r>
                        <a:rPr lang="en-US" sz="2200" b="1" dirty="0">
                          <a:latin typeface="Andalus" panose="02020603050405020304" pitchFamily="18" charset="-78"/>
                          <a:cs typeface="Andalus" panose="02020603050405020304" pitchFamily="18" charset="-78"/>
                        </a:rPr>
                        <a:t>This ensures adequate perfusion of vital organs.</a:t>
                      </a:r>
                    </a:p>
                    <a:p>
                      <a:endParaRPr lang="en-IL" sz="2200" b="1"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1879359562"/>
                  </a:ext>
                </a:extLst>
              </a:tr>
              <a:tr h="1157286">
                <a:tc>
                  <a:txBody>
                    <a:bodyPr/>
                    <a:lstStyle/>
                    <a:p>
                      <a:r>
                        <a:rPr lang="en-US" sz="2200" b="1" dirty="0">
                          <a:latin typeface="Andalus" panose="02020603050405020304" pitchFamily="18" charset="-78"/>
                          <a:cs typeface="Andalus" panose="02020603050405020304" pitchFamily="18" charset="-78"/>
                        </a:rPr>
                        <a:t>Note urine output.	</a:t>
                      </a:r>
                    </a:p>
                    <a:p>
                      <a:endParaRPr lang="en-IL" sz="2200" b="1" dirty="0">
                        <a:latin typeface="Andalus" panose="02020603050405020304" pitchFamily="18" charset="-78"/>
                        <a:cs typeface="Andalus" panose="02020603050405020304" pitchFamily="18" charset="-78"/>
                      </a:endParaRPr>
                    </a:p>
                  </a:txBody>
                  <a:tcPr/>
                </a:tc>
                <a:tc>
                  <a:txBody>
                    <a:bodyPr/>
                    <a:lstStyle/>
                    <a:p>
                      <a:r>
                        <a:rPr lang="en-US" sz="2200" b="1" dirty="0">
                          <a:latin typeface="Andalus" panose="02020603050405020304" pitchFamily="18" charset="-78"/>
                          <a:cs typeface="Andalus" panose="02020603050405020304" pitchFamily="18" charset="-78"/>
                        </a:rPr>
                        <a:t>Reduced renal perfusion may take place due to vascular occlusion.</a:t>
                      </a:r>
                    </a:p>
                    <a:p>
                      <a:endParaRPr lang="en-IL" sz="2200" b="1"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741403005"/>
                  </a:ext>
                </a:extLst>
              </a:tr>
              <a:tr h="1507353">
                <a:tc>
                  <a:txBody>
                    <a:bodyPr/>
                    <a:lstStyle/>
                    <a:p>
                      <a:r>
                        <a:rPr lang="en-US" sz="2200" b="1" dirty="0">
                          <a:latin typeface="Andalus" panose="02020603050405020304" pitchFamily="18" charset="-78"/>
                          <a:cs typeface="Andalus" panose="02020603050405020304" pitchFamily="18" charset="-78"/>
                        </a:rPr>
                        <a:t>Check for optimal fluid balance. Administer IV fluids as ordered.	</a:t>
                      </a:r>
                    </a:p>
                    <a:p>
                      <a:endParaRPr lang="en-IL" sz="2200" b="1" dirty="0">
                        <a:latin typeface="Andalus" panose="02020603050405020304" pitchFamily="18" charset="-78"/>
                        <a:cs typeface="Andalus" panose="02020603050405020304" pitchFamily="18" charset="-78"/>
                      </a:endParaRPr>
                    </a:p>
                  </a:txBody>
                  <a:tcPr/>
                </a:tc>
                <a:tc>
                  <a:txBody>
                    <a:bodyPr/>
                    <a:lstStyle/>
                    <a:p>
                      <a:r>
                        <a:rPr lang="en-US" sz="2200" b="1" dirty="0">
                          <a:latin typeface="Andalus" panose="02020603050405020304" pitchFamily="18" charset="-78"/>
                          <a:cs typeface="Andalus" panose="02020603050405020304" pitchFamily="18" charset="-78"/>
                        </a:rPr>
                        <a:t>Sufficient fluid intake maintains adequate filling pressures and optimizes cardiac output needed for tissue perfusion.</a:t>
                      </a:r>
                      <a:endParaRPr lang="en-IL" sz="2200" b="1"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3614047221"/>
                  </a:ext>
                </a:extLst>
              </a:tr>
            </a:tbl>
          </a:graphicData>
        </a:graphic>
      </p:graphicFrame>
    </p:spTree>
    <p:extLst>
      <p:ext uri="{BB962C8B-B14F-4D97-AF65-F5344CB8AC3E}">
        <p14:creationId xmlns:p14="http://schemas.microsoft.com/office/powerpoint/2010/main" val="411962951"/>
      </p:ext>
    </p:extLst>
  </p:cSld>
  <p:clrMapOvr>
    <a:masterClrMapping/>
  </p:clrMapOvr>
  <p:transition spd="slow">
    <p:randomBar dir="vert"/>
    <p:sndAc>
      <p:stSnd>
        <p:snd r:embed="rId2" name="laser.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1A74C-6AE2-4EB4-9F37-D7458F11AB3E}"/>
              </a:ext>
            </a:extLst>
          </p:cNvPr>
          <p:cNvSpPr>
            <a:spLocks noGrp="1"/>
          </p:cNvSpPr>
          <p:nvPr>
            <p:ph type="title"/>
          </p:nvPr>
        </p:nvSpPr>
        <p:spPr/>
        <p:txBody>
          <a:bodyPr>
            <a:normAutofit/>
          </a:bodyPr>
          <a:lstStyle/>
          <a:p>
            <a:r>
              <a:rPr lang="en-US" sz="60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References:</a:t>
            </a:r>
            <a:endParaRPr lang="en-IL" sz="60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27607270-C78D-4E10-B27C-5FE4283461F4}"/>
              </a:ext>
            </a:extLst>
          </p:cNvPr>
          <p:cNvSpPr>
            <a:spLocks noGrp="1"/>
          </p:cNvSpPr>
          <p:nvPr>
            <p:ph idx="1"/>
          </p:nvPr>
        </p:nvSpPr>
        <p:spPr>
          <a:xfrm>
            <a:off x="1066800" y="1783830"/>
            <a:ext cx="10058400" cy="4841822"/>
          </a:xfrm>
        </p:spPr>
        <p:txBody>
          <a:bodyPr>
            <a:normAutofit fontScale="25000" lnSpcReduction="20000"/>
          </a:bodyPr>
          <a:lstStyle/>
          <a:p>
            <a:pPr marL="342900" indent="-342900">
              <a:buFont typeface="+mj-lt"/>
              <a:buAutoNum type="arabicPeriod"/>
            </a:pPr>
            <a:r>
              <a:rPr lang="en-US" sz="9600" dirty="0">
                <a:latin typeface="Andalus" panose="02020603050405020304" pitchFamily="18" charset="-78"/>
                <a:cs typeface="Andalus" panose="02020603050405020304" pitchFamily="18" charset="-78"/>
                <a:hlinkClick r:id="rId3"/>
              </a:rPr>
              <a:t>https://www.webmd.com/heart-disease/what-is-atherosclerosis#1</a:t>
            </a:r>
            <a:endParaRPr lang="en-US" sz="9600" dirty="0">
              <a:latin typeface="Andalus" panose="02020603050405020304" pitchFamily="18" charset="-78"/>
              <a:cs typeface="Andalus" panose="02020603050405020304" pitchFamily="18" charset="-78"/>
            </a:endParaRPr>
          </a:p>
          <a:p>
            <a:pPr marL="342900" indent="-342900">
              <a:buFont typeface="+mj-lt"/>
              <a:buAutoNum type="arabicPeriod"/>
            </a:pPr>
            <a:r>
              <a:rPr lang="en-US" sz="9600" dirty="0">
                <a:latin typeface="Andalus" panose="02020603050405020304" pitchFamily="18" charset="-78"/>
                <a:cs typeface="Andalus" panose="02020603050405020304" pitchFamily="18" charset="-78"/>
                <a:hlinkClick r:id="rId4"/>
              </a:rPr>
              <a:t>https://www.webmd.com/heart-disease/silent-symptoms-diagnosing-atherosclerosis#1</a:t>
            </a:r>
            <a:endParaRPr lang="en-US" sz="9600" dirty="0">
              <a:latin typeface="Andalus" panose="02020603050405020304" pitchFamily="18" charset="-78"/>
              <a:cs typeface="Andalus" panose="02020603050405020304" pitchFamily="18" charset="-78"/>
            </a:endParaRPr>
          </a:p>
          <a:p>
            <a:pPr marL="342900" indent="-342900">
              <a:buFont typeface="+mj-lt"/>
              <a:buAutoNum type="arabicPeriod"/>
            </a:pPr>
            <a:r>
              <a:rPr lang="en-US" sz="9600" dirty="0">
                <a:latin typeface="Andalus" panose="02020603050405020304" pitchFamily="18" charset="-78"/>
                <a:cs typeface="Andalus" panose="02020603050405020304" pitchFamily="18" charset="-78"/>
                <a:hlinkClick r:id="rId5"/>
              </a:rPr>
              <a:t>https://www.mayoclinic.org/diseases-conditions/arteriosclerosis-atherosclerosis/symptoms-causes/syc-20350569</a:t>
            </a:r>
            <a:endParaRPr lang="en-US" sz="9600" dirty="0">
              <a:latin typeface="Andalus" panose="02020603050405020304" pitchFamily="18" charset="-78"/>
              <a:cs typeface="Andalus" panose="02020603050405020304" pitchFamily="18" charset="-78"/>
            </a:endParaRPr>
          </a:p>
          <a:p>
            <a:pPr marL="342900" indent="-342900">
              <a:buFont typeface="+mj-lt"/>
              <a:buAutoNum type="arabicPeriod"/>
            </a:pPr>
            <a:r>
              <a:rPr lang="en-US" sz="9600" b="1" dirty="0">
                <a:latin typeface="Andalus" panose="02020603050405020304" pitchFamily="18" charset="-78"/>
                <a:cs typeface="Andalus" panose="02020603050405020304" pitchFamily="18" charset="-78"/>
              </a:rPr>
              <a:t>To know how to do the catheter in arteries or Cardiac catheterization: </a:t>
            </a:r>
            <a:r>
              <a:rPr lang="en-US" sz="9600" dirty="0">
                <a:latin typeface="Andalus" panose="02020603050405020304" pitchFamily="18" charset="-78"/>
                <a:cs typeface="Andalus" panose="02020603050405020304" pitchFamily="18" charset="-78"/>
                <a:hlinkClick r:id="rId6"/>
              </a:rPr>
              <a:t>https://www.mayoclinic.org/tests-procedures/cardiac-catheterization/about/pac-20384695#:~:text=The%20catheter%20can%20be%20inserted,narrowed%20area%20to%20open%20it</a:t>
            </a:r>
            <a:r>
              <a:rPr lang="en-US" sz="9600" dirty="0">
                <a:latin typeface="Andalus" panose="02020603050405020304" pitchFamily="18" charset="-78"/>
                <a:cs typeface="Andalus" panose="02020603050405020304" pitchFamily="18" charset="-78"/>
              </a:rPr>
              <a:t>.</a:t>
            </a:r>
          </a:p>
          <a:p>
            <a:pPr marL="342900" indent="-342900">
              <a:buFont typeface="+mj-lt"/>
              <a:buAutoNum type="arabicPeriod"/>
            </a:pPr>
            <a:r>
              <a:rPr lang="en-US" sz="9600" dirty="0">
                <a:latin typeface="Andalus" panose="02020603050405020304" pitchFamily="18" charset="-78"/>
                <a:cs typeface="Andalus" panose="02020603050405020304" pitchFamily="18" charset="-78"/>
                <a:hlinkClick r:id="rId7" action="ppaction://hlinkfile"/>
              </a:rPr>
              <a:t>file:///C:/Users/User/Desktop/Medical%20Surgical.pdf</a:t>
            </a:r>
            <a:r>
              <a:rPr lang="en-US" sz="9600" dirty="0">
                <a:latin typeface="Andalus" panose="02020603050405020304" pitchFamily="18" charset="-78"/>
                <a:cs typeface="Andalus" panose="02020603050405020304" pitchFamily="18" charset="-78"/>
              </a:rPr>
              <a:t> .</a:t>
            </a:r>
          </a:p>
          <a:p>
            <a:pPr marL="342900" indent="-342900">
              <a:buFont typeface="+mj-lt"/>
              <a:buAutoNum type="arabicPeriod"/>
            </a:pPr>
            <a:r>
              <a:rPr lang="en-US" sz="9600" dirty="0">
                <a:latin typeface="Andalus" panose="02020603050405020304" pitchFamily="18" charset="-78"/>
                <a:cs typeface="Andalus" panose="02020603050405020304" pitchFamily="18" charset="-78"/>
                <a:hlinkClick r:id="rId8"/>
              </a:rPr>
              <a:t>https://nursestudy.net/atherosclerosis-nursing-care-plans/?fbclid=IwAR2lrjW-BUpChI1QI1PPpzlAYn99Q5rgtRMLA7oV2heSrrAcXgvW4XBfYtQ</a:t>
            </a:r>
            <a:r>
              <a:rPr lang="en-US" sz="9600" dirty="0">
                <a:latin typeface="Andalus" panose="02020603050405020304" pitchFamily="18" charset="-78"/>
                <a:cs typeface="Andalus" panose="02020603050405020304" pitchFamily="18" charset="-78"/>
              </a:rPr>
              <a:t> .</a:t>
            </a:r>
          </a:p>
          <a:p>
            <a:pPr marL="0" indent="0">
              <a:buNone/>
            </a:pPr>
            <a:endParaRPr lang="en-US" dirty="0"/>
          </a:p>
          <a:p>
            <a:pPr marL="0" indent="0">
              <a:buNone/>
            </a:pPr>
            <a:endParaRPr lang="en-US" dirty="0"/>
          </a:p>
          <a:p>
            <a:pPr marL="0" indent="0">
              <a:buNone/>
            </a:pPr>
            <a:endParaRPr lang="en-US" dirty="0"/>
          </a:p>
          <a:p>
            <a:pPr marL="342900" indent="-342900">
              <a:buFont typeface="+mj-lt"/>
              <a:buAutoNum type="arabicPeriod"/>
            </a:pPr>
            <a:endParaRPr lang="en-US" dirty="0"/>
          </a:p>
          <a:p>
            <a:pPr marL="0" indent="0">
              <a:buNone/>
            </a:pPr>
            <a:r>
              <a:rPr lang="en-US" dirty="0">
                <a:hlinkClick r:id="rId6"/>
              </a:rPr>
              <a:t> </a:t>
            </a:r>
            <a:endParaRPr lang="en-US" dirty="0"/>
          </a:p>
          <a:p>
            <a:pPr marL="342900" indent="-342900">
              <a:buFont typeface="+mj-lt"/>
              <a:buAutoNum type="arabicPeriod"/>
            </a:pPr>
            <a:endParaRPr lang="en-IL" dirty="0"/>
          </a:p>
        </p:txBody>
      </p:sp>
    </p:spTree>
    <p:extLst>
      <p:ext uri="{BB962C8B-B14F-4D97-AF65-F5344CB8AC3E}">
        <p14:creationId xmlns:p14="http://schemas.microsoft.com/office/powerpoint/2010/main" val="2663464767"/>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applause.wav"/>
          </p:stSnd>
        </p:sndAc>
      </p:transition>
    </mc:Choice>
    <mc:Fallback xmlns="">
      <p:transition spd="slow">
        <p:split orient="vert"/>
        <p:sndAc>
          <p:stSnd>
            <p:snd r:embed="rId9" name="applause.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2ECCD-809C-41B3-80C1-09E9390E8C18}"/>
              </a:ext>
            </a:extLst>
          </p:cNvPr>
          <p:cNvSpPr>
            <a:spLocks noGrp="1"/>
          </p:cNvSpPr>
          <p:nvPr>
            <p:ph type="title"/>
          </p:nvPr>
        </p:nvSpPr>
        <p:spPr/>
        <p:txBody>
          <a:bodyPr>
            <a:scene3d>
              <a:camera prst="orthographicFront"/>
              <a:lightRig rig="threePt" dir="t"/>
            </a:scene3d>
            <a:sp3d extrusionH="57150">
              <a:bevelT w="38100" h="38100" prst="angle"/>
            </a:sp3d>
          </a:bodyPr>
          <a:lstStyle/>
          <a:p>
            <a:r>
              <a:rPr lang="en-US" sz="60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rPr>
              <a:t>Objectives</a:t>
            </a:r>
            <a:r>
              <a:rPr lang="en-US"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rPr>
              <a:t>:</a:t>
            </a:r>
            <a:endParaRPr lang="en-IL"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2DF525B0-D4E6-4172-80FC-398B5D518993}"/>
              </a:ext>
            </a:extLst>
          </p:cNvPr>
          <p:cNvSpPr>
            <a:spLocks noGrp="1"/>
          </p:cNvSpPr>
          <p:nvPr>
            <p:ph idx="1"/>
          </p:nvPr>
        </p:nvSpPr>
        <p:spPr/>
        <p:txBody>
          <a:bodyPr>
            <a:normAutofit fontScale="70000" lnSpcReduction="20000"/>
          </a:bodyPr>
          <a:lstStyle/>
          <a:p>
            <a:pPr marL="0" indent="0">
              <a:buNone/>
            </a:pPr>
            <a:r>
              <a:rPr lang="en-US" sz="51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I'm going to talk about </a:t>
            </a:r>
            <a:r>
              <a:rPr lang="en-US" sz="51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sym typeface="Wingdings" panose="05000000000000000000" pitchFamily="2" charset="2"/>
              </a:rPr>
              <a:t></a:t>
            </a:r>
            <a:endParaRPr lang="ar-SA" sz="51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a:p>
            <a:pPr marL="742950" indent="-742950">
              <a:buFont typeface="+mj-lt"/>
              <a:buAutoNum type="arabicPeriod"/>
            </a:pPr>
            <a:r>
              <a:rPr lang="en-US" sz="48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Definition</a:t>
            </a:r>
            <a:r>
              <a:rPr lang="en-US" sz="4800" b="1" dirty="0">
                <a:latin typeface="Andalus" panose="02020603050405020304" pitchFamily="18" charset="-78"/>
                <a:cs typeface="Andalus" panose="02020603050405020304" pitchFamily="18" charset="-78"/>
              </a:rPr>
              <a:t> of Atherosclerosis.</a:t>
            </a:r>
          </a:p>
          <a:p>
            <a:pPr marL="742950" indent="-742950">
              <a:buFont typeface="+mj-lt"/>
              <a:buAutoNum type="arabicPeriod"/>
            </a:pPr>
            <a:r>
              <a:rPr lang="en-US" sz="4800" b="1" dirty="0">
                <a:latin typeface="Andalus" panose="02020603050405020304" pitchFamily="18" charset="-78"/>
                <a:cs typeface="Andalus" panose="02020603050405020304" pitchFamily="18" charset="-78"/>
              </a:rPr>
              <a:t>Clarification of </a:t>
            </a:r>
            <a:r>
              <a:rPr lang="en-US" sz="48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Signs and symptoms</a:t>
            </a:r>
            <a:r>
              <a:rPr lang="en-US"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a:t>
            </a:r>
            <a:endParaRPr lang="en-US" sz="48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a:p>
            <a:pPr marL="742950" indent="-742950">
              <a:buFont typeface="+mj-lt"/>
              <a:buAutoNum type="arabicPeriod"/>
            </a:pPr>
            <a:r>
              <a:rPr lang="en-US" sz="4800" b="1" dirty="0">
                <a:latin typeface="Andalus" panose="02020603050405020304" pitchFamily="18" charset="-78"/>
                <a:cs typeface="Andalus" panose="02020603050405020304" pitchFamily="18" charset="-78"/>
              </a:rPr>
              <a:t>Explain the </a:t>
            </a:r>
            <a:r>
              <a:rPr lang="en-US" sz="48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Causes</a:t>
            </a:r>
            <a:r>
              <a:rPr lang="en-US" sz="4800" b="1" dirty="0">
                <a:latin typeface="Andalus" panose="02020603050405020304" pitchFamily="18" charset="-78"/>
                <a:cs typeface="Andalus" panose="02020603050405020304" pitchFamily="18" charset="-78"/>
              </a:rPr>
              <a:t>.</a:t>
            </a:r>
          </a:p>
          <a:p>
            <a:pPr marL="742950" indent="-742950">
              <a:buFont typeface="+mj-lt"/>
              <a:buAutoNum type="arabicPeriod"/>
            </a:pPr>
            <a:r>
              <a:rPr lang="en-US" sz="4800" b="1" dirty="0">
                <a:latin typeface="Andalus" panose="02020603050405020304" pitchFamily="18" charset="-78"/>
                <a:cs typeface="Andalus" panose="02020603050405020304" pitchFamily="18" charset="-78"/>
              </a:rPr>
              <a:t>The </a:t>
            </a:r>
            <a:r>
              <a:rPr lang="en-US" sz="48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Diagnosis</a:t>
            </a:r>
            <a:r>
              <a:rPr lang="en-US" sz="4800" b="1" dirty="0">
                <a:latin typeface="Andalus" panose="02020603050405020304" pitchFamily="18" charset="-78"/>
                <a:cs typeface="Andalus" panose="02020603050405020304" pitchFamily="18" charset="-78"/>
              </a:rPr>
              <a:t>.</a:t>
            </a:r>
          </a:p>
          <a:p>
            <a:pPr marL="742950" indent="-742950">
              <a:buFont typeface="+mj-lt"/>
              <a:buAutoNum type="arabicPeriod"/>
            </a:pPr>
            <a:r>
              <a:rPr lang="en-US" sz="4800" b="1" dirty="0">
                <a:latin typeface="Andalus" panose="02020603050405020304" pitchFamily="18" charset="-78"/>
                <a:cs typeface="Andalus" panose="02020603050405020304" pitchFamily="18" charset="-78"/>
              </a:rPr>
              <a:t>Describe the </a:t>
            </a:r>
            <a:r>
              <a:rPr lang="en-US" sz="48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Treatment</a:t>
            </a:r>
            <a:r>
              <a:rPr lang="en-US" sz="4800" b="1" dirty="0">
                <a:latin typeface="Andalus" panose="02020603050405020304" pitchFamily="18" charset="-78"/>
                <a:cs typeface="Andalus" panose="02020603050405020304" pitchFamily="18" charset="-78"/>
              </a:rPr>
              <a:t>.</a:t>
            </a:r>
          </a:p>
          <a:p>
            <a:pPr marL="742950" indent="-742950">
              <a:buFont typeface="+mj-lt"/>
              <a:buAutoNum type="arabicPeriod"/>
            </a:pPr>
            <a:r>
              <a:rPr lang="en-US" sz="48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Care Plan </a:t>
            </a:r>
            <a:r>
              <a:rPr lang="en-US" sz="4800" b="1" dirty="0">
                <a:latin typeface="Andalus" panose="02020603050405020304" pitchFamily="18" charset="-78"/>
                <a:cs typeface="Andalus" panose="02020603050405020304" pitchFamily="18" charset="-78"/>
              </a:rPr>
              <a:t>as a nurse.</a:t>
            </a:r>
          </a:p>
        </p:txBody>
      </p:sp>
    </p:spTree>
    <p:extLst>
      <p:ext uri="{BB962C8B-B14F-4D97-AF65-F5344CB8AC3E}">
        <p14:creationId xmlns:p14="http://schemas.microsoft.com/office/powerpoint/2010/main" val="1770025840"/>
      </p:ext>
    </p:extLst>
  </p:cSld>
  <p:clrMapOvr>
    <a:masterClrMapping/>
  </p:clrMapOvr>
  <p:transition spd="slow">
    <p:randomBar dir="vert"/>
    <p:sndAc>
      <p:stSnd>
        <p:snd r:embed="rId2" name="arrow.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7FD78-C284-4BF0-9B66-AAFB8CDCD41E}"/>
              </a:ext>
            </a:extLst>
          </p:cNvPr>
          <p:cNvSpPr>
            <a:spLocks noGrp="1"/>
          </p:cNvSpPr>
          <p:nvPr>
            <p:ph type="title"/>
          </p:nvPr>
        </p:nvSpPr>
        <p:spPr/>
        <p:txBody>
          <a:bodyPr/>
          <a:lstStyle/>
          <a:p>
            <a:pPr algn="ctr"/>
            <a:r>
              <a:rPr lang="en-US" sz="6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reflection blurRad="6350" stA="55000" endA="50" endPos="85000" dir="5400000" sy="-100000" algn="bl" rotWithShape="0"/>
                </a:effectLst>
                <a:latin typeface="Andalus" panose="02020603050405020304" pitchFamily="18" charset="-78"/>
                <a:cs typeface="Andalus" panose="02020603050405020304" pitchFamily="18" charset="-78"/>
              </a:rPr>
              <a:t>Atherosclerosis</a:t>
            </a:r>
            <a:endParaRPr lang="en-IL"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reflection blurRad="6350" stA="55000" endA="50" endPos="85000" dir="5400000" sy="-100000" algn="bl" rotWithShape="0"/>
              </a:effectLst>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B2AE0B18-C8CE-49E0-A29B-8C95601D27EC}"/>
              </a:ext>
            </a:extLst>
          </p:cNvPr>
          <p:cNvSpPr>
            <a:spLocks noGrp="1"/>
          </p:cNvSpPr>
          <p:nvPr>
            <p:ph idx="1"/>
          </p:nvPr>
        </p:nvSpPr>
        <p:spPr>
          <a:xfrm>
            <a:off x="1066800" y="2103120"/>
            <a:ext cx="10058400" cy="4575976"/>
          </a:xfrm>
        </p:spPr>
        <p:txBody>
          <a:bodyPr>
            <a:noAutofit/>
          </a:bodyPr>
          <a:lstStyle/>
          <a:p>
            <a:pPr algn="just"/>
            <a:r>
              <a:rPr lang="en-US" sz="3000" b="1" dirty="0">
                <a:latin typeface="Andalus" panose="02020603050405020304" pitchFamily="18" charset="-78"/>
                <a:cs typeface="Andalus" panose="02020603050405020304" pitchFamily="18" charset="-78"/>
              </a:rPr>
              <a:t>            Atherosclerosis</a:t>
            </a:r>
            <a:r>
              <a:rPr lang="ar-SA" sz="3000" b="1" dirty="0">
                <a:latin typeface="Andalus" panose="02020603050405020304" pitchFamily="18" charset="-78"/>
                <a:cs typeface="Andalus" panose="02020603050405020304" pitchFamily="18" charset="-78"/>
              </a:rPr>
              <a:t>:</a:t>
            </a:r>
            <a:r>
              <a:rPr lang="en-US" sz="3000" b="1" dirty="0">
                <a:latin typeface="Andalus" panose="02020603050405020304" pitchFamily="18" charset="-78"/>
                <a:cs typeface="Andalus" panose="02020603050405020304" pitchFamily="18" charset="-78"/>
              </a:rPr>
              <a:t> </a:t>
            </a:r>
            <a:r>
              <a:rPr lang="en-US" sz="3000" dirty="0">
                <a:latin typeface="Andalus" panose="02020603050405020304" pitchFamily="18" charset="-78"/>
                <a:cs typeface="Andalus" panose="02020603050405020304" pitchFamily="18" charset="-78"/>
              </a:rPr>
              <a:t>is the most common arterial disease. The term means "hardening of the arteries", abnormal accumulation of fat, calcium, blood components, carbohydrates, and glial tissue within (the lining) arterial walls of large and medium-sized and the lumen, and this may cause an occlusion in the artery if it accumulates more and more until blocking the lumen, or may occur decrease in blood flow through it. And atherosclerosis can develop at any point in the body, but some areas are in danger, such as areas where arterioles divide or branch into smaller vessels.</a:t>
            </a:r>
            <a:endParaRPr lang="en-IL" sz="3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7035952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sndAc>
          <p:stSnd>
            <p:snd r:embed="rId2" name="arrow.wav"/>
          </p:stSnd>
        </p:sndAc>
      </p:transition>
    </mc:Choice>
    <mc:Fallback xmlns="">
      <p:transition spd="slow">
        <p:fade/>
        <p:sndAc>
          <p:stSnd>
            <p:snd r:embed="rId3" name="arrow.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6CBD7-8DF6-4C78-BFF9-2388B5E2B93A}"/>
              </a:ext>
            </a:extLst>
          </p:cNvPr>
          <p:cNvSpPr>
            <a:spLocks noGrp="1"/>
          </p:cNvSpPr>
          <p:nvPr>
            <p:ph type="title"/>
          </p:nvPr>
        </p:nvSpPr>
        <p:spPr>
          <a:ln>
            <a:solidFill>
              <a:srgbClr val="FEFFFF"/>
            </a:solidFill>
          </a:ln>
        </p:spPr>
        <p:txBody>
          <a:bodyPr/>
          <a:lstStyle/>
          <a:p>
            <a:endParaRPr lang="en-IL" dirty="0"/>
          </a:p>
        </p:txBody>
      </p:sp>
      <p:pic>
        <p:nvPicPr>
          <p:cNvPr id="5" name="Content Placeholder 4">
            <a:extLst>
              <a:ext uri="{FF2B5EF4-FFF2-40B4-BE49-F238E27FC236}">
                <a16:creationId xmlns:a16="http://schemas.microsoft.com/office/drawing/2014/main" id="{CF3366C6-4095-49F5-AF70-F56F7478E48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95625" y="2640806"/>
            <a:ext cx="6000750" cy="2857500"/>
          </a:xfrm>
          <a:ln>
            <a:solidFill>
              <a:srgbClr val="FEFFFF"/>
            </a:solidFill>
          </a:ln>
        </p:spPr>
      </p:pic>
    </p:spTree>
    <p:extLst>
      <p:ext uri="{BB962C8B-B14F-4D97-AF65-F5344CB8AC3E}">
        <p14:creationId xmlns:p14="http://schemas.microsoft.com/office/powerpoint/2010/main" val="3819048730"/>
      </p:ext>
    </p:extLst>
  </p:cSld>
  <p:clrMapOvr>
    <a:masterClrMapping/>
  </p:clrMapOvr>
  <mc:AlternateContent xmlns:mc="http://schemas.openxmlformats.org/markup-compatibility/2006" xmlns:p14="http://schemas.microsoft.com/office/powerpoint/2010/main">
    <mc:Choice Requires="p14">
      <p:transition spd="slow" p14:dur="2000">
        <p14:ferris dir="l"/>
        <p:sndAc>
          <p:stSnd>
            <p:snd r:embed="rId2" name="arrow.wav"/>
          </p:stSnd>
        </p:sndAc>
      </p:transition>
    </mc:Choice>
    <mc:Fallback xmlns="">
      <p:transition spd="slow">
        <p:fade/>
        <p:sndAc>
          <p:stSnd>
            <p:snd r:embed="rId4" name="arrow.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AA52F-39A4-4CAB-876C-12C3643537F9}"/>
              </a:ext>
            </a:extLst>
          </p:cNvPr>
          <p:cNvSpPr>
            <a:spLocks noGrp="1"/>
          </p:cNvSpPr>
          <p:nvPr>
            <p:ph type="title"/>
          </p:nvPr>
        </p:nvSpPr>
        <p:spPr/>
        <p:txBody>
          <a:bodyPr>
            <a:normAutofit/>
            <a:scene3d>
              <a:camera prst="orthographicFront"/>
              <a:lightRig rig="threePt" dir="t"/>
            </a:scene3d>
            <a:sp3d extrusionH="57150">
              <a:bevelT w="38100" h="38100" prst="angle"/>
            </a:sp3d>
          </a:bodyPr>
          <a:lstStyle/>
          <a:p>
            <a:r>
              <a:rPr lang="en-US" sz="60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rPr>
              <a:t>Signs and Symptoms: </a:t>
            </a:r>
            <a:endParaRPr lang="en-IL" sz="60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A93F0F25-1A7E-49DE-A595-EDA8E2E49205}"/>
              </a:ext>
            </a:extLst>
          </p:cNvPr>
          <p:cNvSpPr>
            <a:spLocks noGrp="1"/>
          </p:cNvSpPr>
          <p:nvPr>
            <p:ph idx="1"/>
          </p:nvPr>
        </p:nvSpPr>
        <p:spPr>
          <a:xfrm>
            <a:off x="1066800" y="2103120"/>
            <a:ext cx="10058400" cy="4267700"/>
          </a:xfrm>
        </p:spPr>
        <p:txBody>
          <a:bodyPr>
            <a:normAutofit fontScale="40000" lnSpcReduction="20000"/>
          </a:bodyPr>
          <a:lstStyle/>
          <a:p>
            <a:r>
              <a:rPr lang="en-US" sz="7000" b="1" dirty="0">
                <a:latin typeface="Andalus" panose="02020603050405020304" pitchFamily="18" charset="-78"/>
                <a:cs typeface="Andalus" panose="02020603050405020304" pitchFamily="18" charset="-78"/>
              </a:rPr>
              <a:t>The clinical signs and symptoms resulting from atherosclerosis depend on the organ or tissue affected.</a:t>
            </a:r>
          </a:p>
          <a:p>
            <a:pPr marL="457200" indent="-457200">
              <a:buFont typeface="+mj-lt"/>
              <a:buAutoNum type="arabicPeriod"/>
            </a:pPr>
            <a:r>
              <a:rPr lang="en-US" sz="7000" dirty="0">
                <a:latin typeface="Andalus" panose="02020603050405020304" pitchFamily="18" charset="-78"/>
                <a:cs typeface="Andalus" panose="02020603050405020304" pitchFamily="18" charset="-78"/>
              </a:rPr>
              <a:t>Obese.</a:t>
            </a:r>
          </a:p>
          <a:p>
            <a:pPr marL="457200" indent="-457200">
              <a:buFont typeface="+mj-lt"/>
              <a:buAutoNum type="arabicPeriod"/>
            </a:pPr>
            <a:r>
              <a:rPr lang="en-US" sz="7000" dirty="0">
                <a:latin typeface="Andalus" panose="02020603050405020304" pitchFamily="18" charset="-78"/>
                <a:cs typeface="Andalus" panose="02020603050405020304" pitchFamily="18" charset="-78"/>
              </a:rPr>
              <a:t>Hypertension .</a:t>
            </a:r>
          </a:p>
          <a:p>
            <a:pPr marL="457200" indent="-457200">
              <a:buFont typeface="+mj-lt"/>
              <a:buAutoNum type="arabicPeriod"/>
            </a:pPr>
            <a:r>
              <a:rPr lang="en-US" sz="7000" dirty="0">
                <a:latin typeface="Andalus" panose="02020603050405020304" pitchFamily="18" charset="-78"/>
                <a:cs typeface="Andalus" panose="02020603050405020304" pitchFamily="18" charset="-78"/>
              </a:rPr>
              <a:t>High Cholesterol.</a:t>
            </a:r>
          </a:p>
          <a:p>
            <a:pPr marL="457200" indent="-457200">
              <a:buFont typeface="+mj-lt"/>
              <a:buAutoNum type="arabicPeriod"/>
            </a:pPr>
            <a:r>
              <a:rPr lang="en-US" sz="7000" dirty="0">
                <a:latin typeface="Andalus" panose="02020603050405020304" pitchFamily="18" charset="-78"/>
                <a:cs typeface="Andalus" panose="02020603050405020304" pitchFamily="18" charset="-78"/>
              </a:rPr>
              <a:t>Confusion</a:t>
            </a:r>
            <a:r>
              <a:rPr lang="ar-SA" sz="7000" dirty="0">
                <a:solidFill>
                  <a:srgbClr val="FF0000"/>
                </a:solidFill>
                <a:latin typeface="Andalus" panose="02020603050405020304" pitchFamily="18" charset="-78"/>
                <a:cs typeface="Andalus" panose="02020603050405020304" pitchFamily="18" charset="-78"/>
              </a:rPr>
              <a:t>.*</a:t>
            </a:r>
            <a:endParaRPr lang="en-US" sz="7000" dirty="0">
              <a:solidFill>
                <a:srgbClr val="FF0000"/>
              </a:solidFill>
              <a:latin typeface="Andalus" panose="02020603050405020304" pitchFamily="18" charset="-78"/>
              <a:cs typeface="Andalus" panose="02020603050405020304" pitchFamily="18" charset="-78"/>
            </a:endParaRPr>
          </a:p>
          <a:p>
            <a:pPr marL="457200" indent="-457200">
              <a:buFont typeface="+mj-lt"/>
              <a:buAutoNum type="arabicPeriod"/>
            </a:pPr>
            <a:r>
              <a:rPr lang="en-US" sz="7000" dirty="0">
                <a:latin typeface="Andalus" panose="02020603050405020304" pitchFamily="18" charset="-78"/>
                <a:cs typeface="Andalus" panose="02020603050405020304" pitchFamily="18" charset="-78"/>
              </a:rPr>
              <a:t>Dyspnea</a:t>
            </a:r>
            <a:r>
              <a:rPr lang="ar-SA" sz="7000" dirty="0">
                <a:latin typeface="Andalus" panose="02020603050405020304" pitchFamily="18" charset="-78"/>
                <a:cs typeface="Andalus" panose="02020603050405020304" pitchFamily="18" charset="-78"/>
              </a:rPr>
              <a:t>.</a:t>
            </a:r>
          </a:p>
          <a:p>
            <a:pPr marL="457200" indent="-457200">
              <a:buFont typeface="+mj-lt"/>
              <a:buAutoNum type="arabicPeriod"/>
            </a:pPr>
            <a:r>
              <a:rPr lang="en-US" sz="7000" dirty="0">
                <a:latin typeface="Andalus" panose="02020603050405020304" pitchFamily="18" charset="-78"/>
                <a:cs typeface="Andalus" panose="02020603050405020304" pitchFamily="18" charset="-78"/>
              </a:rPr>
              <a:t>Exhaustion and stress.</a:t>
            </a:r>
          </a:p>
          <a:p>
            <a:pPr marL="457200" indent="-457200">
              <a:buFont typeface="+mj-lt"/>
              <a:buAutoNum type="arabicPeriod"/>
            </a:pPr>
            <a:r>
              <a:rPr lang="en-US" sz="7000" dirty="0">
                <a:latin typeface="Andalus" panose="02020603050405020304" pitchFamily="18" charset="-78"/>
                <a:cs typeface="Andalus" panose="02020603050405020304" pitchFamily="18" charset="-78"/>
              </a:rPr>
              <a:t>Tachycardia.</a:t>
            </a:r>
            <a:endParaRPr lang="ar-SA" sz="7000" dirty="0">
              <a:latin typeface="Andalus" panose="02020603050405020304" pitchFamily="18" charset="-78"/>
              <a:cs typeface="Andalus" panose="02020603050405020304" pitchFamily="18" charset="-78"/>
            </a:endParaRPr>
          </a:p>
          <a:p>
            <a:pPr marL="0" indent="0">
              <a:buNone/>
            </a:pPr>
            <a:endParaRPr lang="en-IL" sz="2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842740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3" name="camera.wav"/>
          </p:stSnd>
        </p:sndAc>
      </p:transition>
    </mc:Choice>
    <mc:Fallback xmlns="">
      <p:transition spd="slow">
        <p:fade/>
        <p:sndAc>
          <p:stSnd>
            <p:snd r:embed="rId4" name="camera.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F1559-8B66-490A-8171-7EFCC0899908}"/>
              </a:ext>
            </a:extLst>
          </p:cNvPr>
          <p:cNvSpPr>
            <a:spLocks noGrp="1"/>
          </p:cNvSpPr>
          <p:nvPr>
            <p:ph type="title"/>
          </p:nvPr>
        </p:nvSpPr>
        <p:spPr/>
        <p:txBody>
          <a:bodyPr>
            <a:normAutofit/>
          </a:bodyPr>
          <a:lstStyle/>
          <a:p>
            <a:endParaRPr lang="en-IL" sz="6000" b="1" dirty="0">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F07BFBD2-F75A-46C8-9250-2BE677FF67B9}"/>
              </a:ext>
            </a:extLst>
          </p:cNvPr>
          <p:cNvSpPr>
            <a:spLocks noGrp="1"/>
          </p:cNvSpPr>
          <p:nvPr>
            <p:ph idx="1"/>
          </p:nvPr>
        </p:nvSpPr>
        <p:spPr>
          <a:xfrm>
            <a:off x="1066800" y="2103119"/>
            <a:ext cx="10058400" cy="4564967"/>
          </a:xfrm>
        </p:spPr>
        <p:txBody>
          <a:bodyPr>
            <a:normAutofit fontScale="92500"/>
          </a:bodyPr>
          <a:lstStyle/>
          <a:p>
            <a:pPr marL="0" indent="0">
              <a:buNone/>
            </a:pPr>
            <a:r>
              <a:rPr lang="en-US" sz="3200" dirty="0">
                <a:latin typeface="Andalus" panose="02020603050405020304" pitchFamily="18" charset="-78"/>
                <a:cs typeface="Andalus" panose="02020603050405020304" pitchFamily="18" charset="-78"/>
              </a:rPr>
              <a:t>8. Pain – can be on the chest (if coronary artery is affected) or the limbs (if peripheral arteries are affected) especially the legs.</a:t>
            </a:r>
          </a:p>
          <a:p>
            <a:pPr marL="0" indent="0">
              <a:buNone/>
            </a:pPr>
            <a:r>
              <a:rPr lang="en-US" sz="3200" dirty="0">
                <a:latin typeface="Andalus" panose="02020603050405020304" pitchFamily="18" charset="-78"/>
                <a:cs typeface="Andalus" panose="02020603050405020304" pitchFamily="18" charset="-78"/>
              </a:rPr>
              <a:t>9. Palpitations.</a:t>
            </a:r>
          </a:p>
          <a:p>
            <a:pPr marL="0" indent="0">
              <a:buNone/>
            </a:pPr>
            <a:r>
              <a:rPr lang="en-US" sz="3200" dirty="0">
                <a:latin typeface="Andalus" panose="02020603050405020304" pitchFamily="18" charset="-78"/>
                <a:cs typeface="Andalus" panose="02020603050405020304" pitchFamily="18" charset="-78"/>
              </a:rPr>
              <a:t>10. Fatigue.</a:t>
            </a:r>
          </a:p>
          <a:p>
            <a:pPr marL="0" indent="0">
              <a:buNone/>
            </a:pPr>
            <a:r>
              <a:rPr lang="en-US" sz="3200" dirty="0">
                <a:latin typeface="Andalus" panose="02020603050405020304" pitchFamily="18" charset="-78"/>
                <a:cs typeface="Andalus" panose="02020603050405020304" pitchFamily="18" charset="-78"/>
              </a:rPr>
              <a:t>11. Weakness or myalgia.</a:t>
            </a:r>
          </a:p>
          <a:p>
            <a:pPr marL="0" indent="0">
              <a:buNone/>
            </a:pPr>
            <a:r>
              <a:rPr lang="en-US" sz="3200" b="1" dirty="0">
                <a:latin typeface="Andalus" panose="02020603050405020304" pitchFamily="18" charset="-78"/>
                <a:cs typeface="Andalus" panose="02020603050405020304" pitchFamily="18" charset="-78"/>
              </a:rPr>
              <a:t>Atherosclerosis develops gradually. Mild atherosclerosis usually doesn't have any symptoms. Symptoms of moderate to severe atherosclerosis depend on which arteries are affected.</a:t>
            </a:r>
          </a:p>
          <a:p>
            <a:pPr marL="0" indent="0">
              <a:buNone/>
            </a:pPr>
            <a:endParaRPr lang="en-US" sz="3200" dirty="0">
              <a:latin typeface="Andalus" panose="02020603050405020304" pitchFamily="18" charset="-78"/>
              <a:cs typeface="Andalus" panose="02020603050405020304" pitchFamily="18" charset="-78"/>
            </a:endParaRPr>
          </a:p>
          <a:p>
            <a:pPr marL="0" indent="0">
              <a:buNone/>
            </a:pPr>
            <a:endParaRPr lang="en-US" sz="3200" dirty="0">
              <a:latin typeface="Andalus" panose="02020603050405020304" pitchFamily="18" charset="-78"/>
              <a:cs typeface="Andalus" panose="02020603050405020304" pitchFamily="18" charset="-78"/>
            </a:endParaRPr>
          </a:p>
          <a:p>
            <a:pPr marL="0" indent="0">
              <a:buNone/>
            </a:pPr>
            <a:endParaRPr lang="en-IL" dirty="0"/>
          </a:p>
        </p:txBody>
      </p:sp>
    </p:spTree>
    <p:extLst>
      <p:ext uri="{BB962C8B-B14F-4D97-AF65-F5344CB8AC3E}">
        <p14:creationId xmlns:p14="http://schemas.microsoft.com/office/powerpoint/2010/main" val="1091087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sndAc>
          <p:stSnd>
            <p:snd r:embed="rId2" name="arrow.wav"/>
          </p:stSnd>
        </p:sndAc>
      </p:transition>
    </mc:Choice>
    <mc:Fallback xmlns="">
      <p:transition spd="slow">
        <p:fade/>
        <p:sndAc>
          <p:stSnd>
            <p:snd r:embed="rId3" name="arrow.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354E9-82AC-4E42-906C-DC8736B2EC2A}"/>
              </a:ext>
            </a:extLst>
          </p:cNvPr>
          <p:cNvSpPr>
            <a:spLocks noGrp="1"/>
          </p:cNvSpPr>
          <p:nvPr>
            <p:ph type="title"/>
          </p:nvPr>
        </p:nvSpPr>
        <p:spPr/>
        <p:txBody>
          <a:bodyPr>
            <a:scene3d>
              <a:camera prst="orthographicFront"/>
              <a:lightRig rig="threePt" dir="t"/>
            </a:scene3d>
            <a:sp3d extrusionH="57150">
              <a:bevelT w="38100" h="38100" prst="angle"/>
            </a:sp3d>
          </a:bodyPr>
          <a:lstStyle/>
          <a:p>
            <a:r>
              <a:rPr lang="en-US" sz="60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rPr>
              <a:t>Causes</a:t>
            </a:r>
            <a:r>
              <a:rPr lang="en-US" b="1" dirty="0">
                <a:solidFill>
                  <a:schemeClr val="accent1">
                    <a:lumMod val="75000"/>
                  </a:schemeClr>
                </a:solidFill>
                <a:effectLst>
                  <a:outerShdw blurRad="38100" dist="38100" dir="2700000" algn="tl">
                    <a:srgbClr val="000000">
                      <a:alpha val="43137"/>
                    </a:srgbClr>
                  </a:outerShdw>
                </a:effectLst>
              </a:rPr>
              <a:t>:</a:t>
            </a:r>
            <a:endParaRPr lang="en-IL"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1B08772-3717-40EE-BD57-59BFD08EF2F2}"/>
              </a:ext>
            </a:extLst>
          </p:cNvPr>
          <p:cNvSpPr>
            <a:spLocks noGrp="1"/>
          </p:cNvSpPr>
          <p:nvPr>
            <p:ph idx="1"/>
          </p:nvPr>
        </p:nvSpPr>
        <p:spPr/>
        <p:txBody>
          <a:bodyPr>
            <a:normAutofit lnSpcReduction="10000"/>
          </a:bodyPr>
          <a:lstStyle/>
          <a:p>
            <a:pPr marL="342900" indent="-342900">
              <a:buFont typeface="+mj-lt"/>
              <a:buAutoNum type="arabicPeriod"/>
            </a:pPr>
            <a:r>
              <a:rPr lang="en-US" sz="3200" b="1" dirty="0">
                <a:latin typeface="Andalus" panose="02020603050405020304" pitchFamily="18" charset="-78"/>
                <a:cs typeface="Andalus" panose="02020603050405020304" pitchFamily="18" charset="-78"/>
              </a:rPr>
              <a:t>Smoking and other sources of tobacco.</a:t>
            </a:r>
            <a:r>
              <a:rPr lang="ar-SA" sz="3200" b="1" dirty="0">
                <a:solidFill>
                  <a:srgbClr val="FF0000"/>
                </a:solidFill>
                <a:latin typeface="Andalus" panose="02020603050405020304" pitchFamily="18" charset="-78"/>
                <a:cs typeface="Andalus" panose="02020603050405020304" pitchFamily="18" charset="-78"/>
              </a:rPr>
              <a:t>*</a:t>
            </a:r>
            <a:endParaRPr lang="en-US" sz="3200" b="1" dirty="0">
              <a:solidFill>
                <a:srgbClr val="FF0000"/>
              </a:solidFill>
              <a:latin typeface="Andalus" panose="02020603050405020304" pitchFamily="18" charset="-78"/>
              <a:cs typeface="Andalus" panose="02020603050405020304" pitchFamily="18" charset="-78"/>
            </a:endParaRPr>
          </a:p>
          <a:p>
            <a:pPr marL="342900" indent="-342900">
              <a:buFont typeface="+mj-lt"/>
              <a:buAutoNum type="arabicPeriod"/>
            </a:pPr>
            <a:r>
              <a:rPr lang="en-US" sz="3200" b="1" dirty="0">
                <a:latin typeface="Andalus" panose="02020603050405020304" pitchFamily="18" charset="-78"/>
                <a:cs typeface="Andalus" panose="02020603050405020304" pitchFamily="18" charset="-78"/>
              </a:rPr>
              <a:t>High blood pressure.</a:t>
            </a:r>
          </a:p>
          <a:p>
            <a:pPr marL="342900" indent="-342900">
              <a:buFont typeface="+mj-lt"/>
              <a:buAutoNum type="arabicPeriod"/>
            </a:pPr>
            <a:r>
              <a:rPr lang="en-US" sz="3200" b="1" dirty="0">
                <a:latin typeface="Andalus" panose="02020603050405020304" pitchFamily="18" charset="-78"/>
                <a:cs typeface="Andalus" panose="02020603050405020304" pitchFamily="18" charset="-78"/>
              </a:rPr>
              <a:t>High cholesterol and High triglycerides, a type of fat (lipid) in your blood.</a:t>
            </a:r>
          </a:p>
          <a:p>
            <a:pPr marL="342900" indent="-342900">
              <a:buFont typeface="+mj-lt"/>
              <a:buAutoNum type="arabicPeriod"/>
            </a:pPr>
            <a:r>
              <a:rPr lang="en-US" sz="3200" b="1" dirty="0">
                <a:latin typeface="Andalus" panose="02020603050405020304" pitchFamily="18" charset="-78"/>
                <a:cs typeface="Andalus" panose="02020603050405020304" pitchFamily="18" charset="-78"/>
              </a:rPr>
              <a:t>Insulin resistance, obesity or diabetes.</a:t>
            </a:r>
          </a:p>
          <a:p>
            <a:pPr marL="342900" indent="-342900">
              <a:buFont typeface="+mj-lt"/>
              <a:buAutoNum type="arabicPeriod"/>
            </a:pPr>
            <a:r>
              <a:rPr lang="en-US" sz="3200" b="1" dirty="0">
                <a:latin typeface="Andalus" panose="02020603050405020304" pitchFamily="18" charset="-78"/>
                <a:cs typeface="Andalus" panose="02020603050405020304" pitchFamily="18" charset="-78"/>
              </a:rPr>
              <a:t>Inflammation from diseases, such as arthritis, lupus or infections, or inflammation of unknown cause.</a:t>
            </a:r>
          </a:p>
          <a:p>
            <a:pPr marL="342900" indent="-342900">
              <a:buFont typeface="+mj-lt"/>
              <a:buAutoNum type="arabicPeriod"/>
            </a:pPr>
            <a:endParaRPr lang="en-US" sz="2800" b="1" dirty="0">
              <a:latin typeface="Andalus" panose="02020603050405020304" pitchFamily="18" charset="-78"/>
              <a:cs typeface="Andalus" panose="02020603050405020304" pitchFamily="18" charset="-78"/>
            </a:endParaRPr>
          </a:p>
          <a:p>
            <a:pPr marL="342900" indent="-342900">
              <a:buFont typeface="+mj-lt"/>
              <a:buAutoNum type="arabicPeriod"/>
            </a:pPr>
            <a:endParaRPr lang="en-US" sz="2800" b="1" dirty="0">
              <a:latin typeface="Andalus" panose="02020603050405020304" pitchFamily="18" charset="-78"/>
              <a:cs typeface="Andalus" panose="02020603050405020304" pitchFamily="18" charset="-78"/>
            </a:endParaRPr>
          </a:p>
          <a:p>
            <a:pPr marL="342900" indent="-342900">
              <a:buFont typeface="+mj-lt"/>
              <a:buAutoNum type="arabicPeriod"/>
            </a:pPr>
            <a:endParaRPr lang="en-US" sz="2800" b="1" dirty="0">
              <a:latin typeface="Andalus" panose="02020603050405020304" pitchFamily="18" charset="-78"/>
              <a:cs typeface="Andalus" panose="02020603050405020304" pitchFamily="18" charset="-78"/>
            </a:endParaRPr>
          </a:p>
          <a:p>
            <a:pPr marL="342900" indent="-342900">
              <a:buFont typeface="+mj-lt"/>
              <a:buAutoNum type="arabicPeriod"/>
            </a:pPr>
            <a:endParaRPr lang="en-IL" sz="28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9412074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sndAc>
          <p:stSnd>
            <p:snd r:embed="rId3" name="arrow.wav"/>
          </p:stSnd>
        </p:sndAc>
      </p:transition>
    </mc:Choice>
    <mc:Fallback xmlns="">
      <p:transition spd="slow">
        <p:fade/>
        <p:sndAc>
          <p:stSnd>
            <p:snd r:embed="rId4" name="arrow.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19F5B-388A-46E3-A2CF-05F678F02955}"/>
              </a:ext>
            </a:extLst>
          </p:cNvPr>
          <p:cNvSpPr>
            <a:spLocks noGrp="1"/>
          </p:cNvSpPr>
          <p:nvPr>
            <p:ph type="title"/>
          </p:nvPr>
        </p:nvSpPr>
        <p:spPr/>
        <p:txBody>
          <a:bodyPr>
            <a:normAutofit/>
            <a:scene3d>
              <a:camera prst="orthographicFront"/>
              <a:lightRig rig="threePt" dir="t"/>
            </a:scene3d>
            <a:sp3d extrusionH="57150">
              <a:bevelT w="38100" h="38100" prst="angle"/>
            </a:sp3d>
          </a:bodyPr>
          <a:lstStyle/>
          <a:p>
            <a:r>
              <a:rPr lang="en-US" sz="60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rPr>
              <a:t>Diagnosis</a:t>
            </a:r>
            <a:r>
              <a:rPr lang="en-US" sz="60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a:t>
            </a:r>
            <a:endParaRPr lang="en-IL" sz="60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417174B2-23FD-42F0-A331-5D8969E42A6F}"/>
              </a:ext>
            </a:extLst>
          </p:cNvPr>
          <p:cNvSpPr>
            <a:spLocks noGrp="1"/>
          </p:cNvSpPr>
          <p:nvPr>
            <p:ph idx="1"/>
          </p:nvPr>
        </p:nvSpPr>
        <p:spPr>
          <a:xfrm>
            <a:off x="1066800" y="2103119"/>
            <a:ext cx="10058400" cy="4424289"/>
          </a:xfrm>
        </p:spPr>
        <p:txBody>
          <a:bodyPr>
            <a:normAutofit fontScale="85000" lnSpcReduction="20000"/>
          </a:bodyPr>
          <a:lstStyle/>
          <a:p>
            <a:r>
              <a:rPr lang="en-US" sz="3300" dirty="0">
                <a:latin typeface="Andalus" panose="02020603050405020304" pitchFamily="18" charset="-78"/>
                <a:cs typeface="Andalus" panose="02020603050405020304" pitchFamily="18" charset="-78"/>
              </a:rPr>
              <a:t>Your doctor will start with a physical exam. </a:t>
            </a:r>
            <a:r>
              <a:rPr lang="en-US" sz="3300" b="1" dirty="0">
                <a:latin typeface="Andalus" panose="02020603050405020304" pitchFamily="18" charset="-78"/>
                <a:cs typeface="Andalus" panose="02020603050405020304" pitchFamily="18" charset="-78"/>
              </a:rPr>
              <a:t>They’ll listen to your arteries and check for weak or absent pulses.</a:t>
            </a:r>
          </a:p>
          <a:p>
            <a:r>
              <a:rPr lang="en-US" sz="3300" dirty="0">
                <a:latin typeface="Andalus" panose="02020603050405020304" pitchFamily="18" charset="-78"/>
                <a:cs typeface="Andalus" panose="02020603050405020304" pitchFamily="18" charset="-78"/>
              </a:rPr>
              <a:t>Tests to Diagnose Atherosclerosis:-</a:t>
            </a:r>
          </a:p>
          <a:p>
            <a:pPr marL="514350" indent="-514350">
              <a:buFont typeface="+mj-lt"/>
              <a:buAutoNum type="arabicPeriod"/>
            </a:pPr>
            <a:r>
              <a:rPr lang="en-US" sz="3300" dirty="0">
                <a:latin typeface="Andalus" panose="02020603050405020304" pitchFamily="18" charset="-78"/>
                <a:cs typeface="Andalus" panose="02020603050405020304" pitchFamily="18" charset="-78"/>
              </a:rPr>
              <a:t>The one test that can directly show blocked arteries is called </a:t>
            </a:r>
            <a:r>
              <a:rPr lang="en-US" sz="3300" b="1" dirty="0">
                <a:latin typeface="Andalus" panose="02020603050405020304" pitchFamily="18" charset="-78"/>
                <a:cs typeface="Andalus" panose="02020603050405020304" pitchFamily="18" charset="-78"/>
              </a:rPr>
              <a:t>angiography</a:t>
            </a:r>
            <a:r>
              <a:rPr lang="ar-SA" sz="3300" b="1" dirty="0">
                <a:latin typeface="Andalus" panose="02020603050405020304" pitchFamily="18" charset="-78"/>
                <a:cs typeface="Andalus" panose="02020603050405020304" pitchFamily="18" charset="-78"/>
              </a:rPr>
              <a:t> </a:t>
            </a:r>
            <a:r>
              <a:rPr lang="en-US" sz="3300" b="1" dirty="0">
                <a:latin typeface="Andalus" panose="02020603050405020304" pitchFamily="18" charset="-78"/>
                <a:cs typeface="Andalus" panose="02020603050405020304" pitchFamily="18" charset="-78"/>
              </a:rPr>
              <a:t>or Catheter</a:t>
            </a:r>
            <a:r>
              <a:rPr lang="ar-SA" sz="3300" b="1" dirty="0">
                <a:latin typeface="Andalus" panose="02020603050405020304" pitchFamily="18" charset="-78"/>
                <a:cs typeface="Andalus" panose="02020603050405020304" pitchFamily="18" charset="-78"/>
              </a:rPr>
              <a:t>.</a:t>
            </a:r>
          </a:p>
          <a:p>
            <a:pPr marL="514350" indent="-514350">
              <a:buFont typeface="+mj-lt"/>
              <a:buAutoNum type="arabicPeriod"/>
            </a:pPr>
            <a:r>
              <a:rPr lang="en-US" sz="3300" b="1" dirty="0">
                <a:latin typeface="Andalus" panose="02020603050405020304" pitchFamily="18" charset="-78"/>
                <a:cs typeface="Andalus" panose="02020603050405020304" pitchFamily="18" charset="-78"/>
              </a:rPr>
              <a:t>Blood tests.</a:t>
            </a:r>
            <a:r>
              <a:rPr lang="ar-SA" sz="3300" b="1" dirty="0">
                <a:solidFill>
                  <a:srgbClr val="FF0000"/>
                </a:solidFill>
                <a:latin typeface="Andalus" panose="02020603050405020304" pitchFamily="18" charset="-78"/>
                <a:cs typeface="Andalus" panose="02020603050405020304" pitchFamily="18" charset="-78"/>
              </a:rPr>
              <a:t>*</a:t>
            </a:r>
          </a:p>
          <a:p>
            <a:pPr marL="514350" indent="-514350">
              <a:buFont typeface="+mj-lt"/>
              <a:buAutoNum type="arabicPeriod"/>
            </a:pPr>
            <a:r>
              <a:rPr lang="en-US" sz="3300" b="1" dirty="0">
                <a:latin typeface="Andalus" panose="02020603050405020304" pitchFamily="18" charset="-78"/>
                <a:cs typeface="Andalus" panose="02020603050405020304" pitchFamily="18" charset="-78"/>
              </a:rPr>
              <a:t> Chest X-ray</a:t>
            </a:r>
            <a:r>
              <a:rPr lang="ar-SA" sz="3300" b="1" dirty="0">
                <a:solidFill>
                  <a:srgbClr val="FF0000"/>
                </a:solidFill>
                <a:latin typeface="Andalus" panose="02020603050405020304" pitchFamily="18" charset="-78"/>
                <a:cs typeface="Andalus" panose="02020603050405020304" pitchFamily="18" charset="-78"/>
              </a:rPr>
              <a:t>.*</a:t>
            </a:r>
          </a:p>
          <a:p>
            <a:pPr marL="514350" indent="-514350">
              <a:buFont typeface="+mj-lt"/>
              <a:buAutoNum type="arabicPeriod"/>
            </a:pPr>
            <a:r>
              <a:rPr lang="en-US" sz="3300" b="1" dirty="0">
                <a:latin typeface="Andalus" panose="02020603050405020304" pitchFamily="18" charset="-78"/>
                <a:cs typeface="Andalus" panose="02020603050405020304" pitchFamily="18" charset="-78"/>
              </a:rPr>
              <a:t>CT scan or magnetic resonance angiography (MRA).</a:t>
            </a:r>
            <a:r>
              <a:rPr lang="ar-SA" sz="3300" b="1" dirty="0">
                <a:solidFill>
                  <a:srgbClr val="FF0000"/>
                </a:solidFill>
                <a:latin typeface="Andalus" panose="02020603050405020304" pitchFamily="18" charset="-78"/>
                <a:cs typeface="Andalus" panose="02020603050405020304" pitchFamily="18" charset="-78"/>
              </a:rPr>
              <a:t>*</a:t>
            </a:r>
            <a:endParaRPr lang="en-US" sz="3300" b="1" dirty="0">
              <a:solidFill>
                <a:srgbClr val="FF0000"/>
              </a:solidFill>
              <a:latin typeface="Andalus" panose="02020603050405020304" pitchFamily="18" charset="-78"/>
              <a:cs typeface="Andalus" panose="02020603050405020304" pitchFamily="18" charset="-78"/>
            </a:endParaRPr>
          </a:p>
          <a:p>
            <a:pPr marL="514350" indent="-514350">
              <a:buFont typeface="+mj-lt"/>
              <a:buAutoNum type="arabicPeriod"/>
            </a:pPr>
            <a:r>
              <a:rPr lang="en-US" sz="3300" b="1" dirty="0">
                <a:latin typeface="Andalus" panose="02020603050405020304" pitchFamily="18" charset="-78"/>
                <a:cs typeface="Andalus" panose="02020603050405020304" pitchFamily="18" charset="-78"/>
              </a:rPr>
              <a:t>EKG.</a:t>
            </a:r>
            <a:r>
              <a:rPr lang="en-US" sz="3300" b="1" dirty="0">
                <a:solidFill>
                  <a:srgbClr val="FF0000"/>
                </a:solidFill>
                <a:latin typeface="Andalus" panose="02020603050405020304" pitchFamily="18" charset="-78"/>
                <a:cs typeface="Andalus" panose="02020603050405020304" pitchFamily="18" charset="-78"/>
              </a:rPr>
              <a:t>* </a:t>
            </a:r>
            <a:r>
              <a:rPr lang="en-US" sz="3300" b="1" dirty="0">
                <a:latin typeface="Andalus" panose="02020603050405020304" pitchFamily="18" charset="-78"/>
                <a:cs typeface="Andalus" panose="02020603050405020304" pitchFamily="18" charset="-78"/>
              </a:rPr>
              <a:t>(ECG)</a:t>
            </a:r>
            <a:endParaRPr lang="en-US" sz="3300" b="1" dirty="0">
              <a:solidFill>
                <a:srgbClr val="FF0000"/>
              </a:solidFill>
              <a:latin typeface="Andalus" panose="02020603050405020304" pitchFamily="18" charset="-78"/>
              <a:cs typeface="Andalus" panose="02020603050405020304" pitchFamily="18" charset="-78"/>
            </a:endParaRPr>
          </a:p>
          <a:p>
            <a:pPr marL="514350" indent="-514350">
              <a:buFont typeface="+mj-lt"/>
              <a:buAutoNum type="arabicPeriod"/>
            </a:pPr>
            <a:r>
              <a:rPr lang="en-US" sz="3300" b="1" dirty="0">
                <a:latin typeface="Andalus" panose="02020603050405020304" pitchFamily="18" charset="-78"/>
                <a:cs typeface="Andalus" panose="02020603050405020304" pitchFamily="18" charset="-78"/>
              </a:rPr>
              <a:t>Stress test.</a:t>
            </a:r>
            <a:r>
              <a:rPr lang="en-US" sz="3300" b="1" dirty="0">
                <a:solidFill>
                  <a:srgbClr val="FF0000"/>
                </a:solidFill>
                <a:latin typeface="Andalus" panose="02020603050405020304" pitchFamily="18" charset="-78"/>
                <a:cs typeface="Andalus" panose="02020603050405020304" pitchFamily="18" charset="-78"/>
              </a:rPr>
              <a:t>*</a:t>
            </a:r>
          </a:p>
          <a:p>
            <a:pPr marL="514350" indent="-514350">
              <a:buFont typeface="+mj-lt"/>
              <a:buAutoNum type="arabicPeriod"/>
            </a:pPr>
            <a:endParaRPr lang="ar-SA" sz="3200" b="1" dirty="0">
              <a:latin typeface="Andalus" panose="02020603050405020304" pitchFamily="18" charset="-78"/>
              <a:cs typeface="Andalus" panose="02020603050405020304" pitchFamily="18" charset="-78"/>
            </a:endParaRPr>
          </a:p>
          <a:p>
            <a:pPr marL="514350" indent="-514350">
              <a:buFont typeface="+mj-lt"/>
              <a:buAutoNum type="arabicPeriod"/>
            </a:pPr>
            <a:endParaRPr lang="en-US" sz="3200" b="1" dirty="0">
              <a:latin typeface="Andalus" panose="02020603050405020304" pitchFamily="18" charset="-78"/>
              <a:cs typeface="Andalus" panose="02020603050405020304" pitchFamily="18" charset="-78"/>
            </a:endParaRPr>
          </a:p>
          <a:p>
            <a:pPr marL="0" indent="0">
              <a:buNone/>
            </a:pPr>
            <a:endParaRPr lang="ar-SA" sz="2800" dirty="0">
              <a:latin typeface="Andalus" panose="02020603050405020304" pitchFamily="18" charset="-78"/>
              <a:cs typeface="Andalus" panose="02020603050405020304" pitchFamily="18" charset="-78"/>
            </a:endParaRPr>
          </a:p>
          <a:p>
            <a:pPr marL="0" indent="0">
              <a:buNone/>
            </a:pPr>
            <a:endParaRPr lang="en-IL" sz="28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9957693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sndAc>
          <p:stSnd>
            <p:snd r:embed="rId3" name="arrow.wav"/>
          </p:stSnd>
        </p:sndAc>
      </p:transition>
    </mc:Choice>
    <mc:Fallback xmlns="">
      <p:transition spd="slow">
        <p:fade/>
        <p:sndAc>
          <p:stSnd>
            <p:snd r:embed="rId4" name="arrow.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828F4-D7B7-4E97-A604-1447D8A4F782}"/>
              </a:ext>
            </a:extLst>
          </p:cNvPr>
          <p:cNvSpPr>
            <a:spLocks noGrp="1"/>
          </p:cNvSpPr>
          <p:nvPr>
            <p:ph type="title"/>
          </p:nvPr>
        </p:nvSpPr>
        <p:spPr/>
        <p:txBody>
          <a:bodyPr>
            <a:normAutofit/>
            <a:scene3d>
              <a:camera prst="orthographicFront"/>
              <a:lightRig rig="threePt" dir="t"/>
            </a:scene3d>
            <a:sp3d extrusionH="57150">
              <a:bevelT w="38100" h="38100" prst="angle"/>
            </a:sp3d>
          </a:bodyPr>
          <a:lstStyle/>
          <a:p>
            <a:r>
              <a:rPr lang="en-US" sz="60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rPr>
              <a:t>Treatment</a:t>
            </a:r>
            <a:endParaRPr lang="en-IL" sz="6000" b="1" dirty="0">
              <a:solidFill>
                <a:schemeClr val="accent1">
                  <a:lumMod val="75000"/>
                </a:schemeClr>
              </a:solidFill>
              <a:effectLst>
                <a:outerShdw blurRad="50800" dist="38100" dir="18900000" algn="bl" rotWithShape="0">
                  <a:prstClr val="black">
                    <a:alpha val="40000"/>
                  </a:prstClr>
                </a:outerShdw>
              </a:effectLst>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C71C131D-0AE8-4E7C-9384-C3CEA10055EC}"/>
              </a:ext>
            </a:extLst>
          </p:cNvPr>
          <p:cNvSpPr>
            <a:spLocks noGrp="1"/>
          </p:cNvSpPr>
          <p:nvPr>
            <p:ph idx="1"/>
          </p:nvPr>
        </p:nvSpPr>
        <p:spPr>
          <a:xfrm>
            <a:off x="1066800" y="2103119"/>
            <a:ext cx="10058400" cy="4326709"/>
          </a:xfrm>
        </p:spPr>
        <p:txBody>
          <a:bodyPr>
            <a:normAutofit fontScale="32500" lnSpcReduction="20000"/>
          </a:bodyPr>
          <a:lstStyle/>
          <a:p>
            <a:pPr marL="0" indent="0">
              <a:buNone/>
            </a:pPr>
            <a:r>
              <a:rPr lang="en-US" sz="9600" b="1" dirty="0">
                <a:latin typeface="Andalus" panose="02020603050405020304" pitchFamily="18" charset="-78"/>
                <a:cs typeface="Andalus" panose="02020603050405020304" pitchFamily="18" charset="-78"/>
              </a:rPr>
              <a:t>we can slow or stop </a:t>
            </a:r>
            <a:r>
              <a:rPr lang="en-US" sz="9600" b="1" dirty="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atherosclerosis</a:t>
            </a:r>
            <a:r>
              <a:rPr lang="en-US" sz="9600" b="1" dirty="0">
                <a:latin typeface="Andalus" panose="02020603050405020304" pitchFamily="18" charset="-78"/>
                <a:cs typeface="Andalus" panose="02020603050405020304" pitchFamily="18" charset="-78"/>
              </a:rPr>
              <a:t> by taking care of the risk factors.</a:t>
            </a:r>
          </a:p>
          <a:p>
            <a:pPr marL="342900" indent="-342900">
              <a:buFont typeface="+mj-lt"/>
              <a:buAutoNum type="arabicPeriod"/>
            </a:pPr>
            <a:r>
              <a:rPr lang="en-US" sz="9600" b="1" dirty="0">
                <a:solidFill>
                  <a:schemeClr val="accent1">
                    <a:lumMod val="75000"/>
                  </a:schemeClr>
                </a:solidFill>
                <a:latin typeface="Andalus" panose="02020603050405020304" pitchFamily="18" charset="-78"/>
                <a:cs typeface="Andalus" panose="02020603050405020304" pitchFamily="18" charset="-78"/>
              </a:rPr>
              <a:t>Lifestyle changes: </a:t>
            </a:r>
            <a:r>
              <a:rPr lang="en-US" sz="9600" dirty="0">
                <a:latin typeface="Andalus" panose="02020603050405020304" pitchFamily="18" charset="-78"/>
                <a:cs typeface="Andalus" panose="02020603050405020304" pitchFamily="18" charset="-78"/>
              </a:rPr>
              <a:t>a healthy diet, exercise, and no smoking.</a:t>
            </a:r>
          </a:p>
          <a:p>
            <a:pPr marL="342900" indent="-342900">
              <a:buFont typeface="+mj-lt"/>
              <a:buAutoNum type="arabicPeriod"/>
            </a:pPr>
            <a:r>
              <a:rPr lang="en-US" sz="9600" b="1" dirty="0">
                <a:solidFill>
                  <a:schemeClr val="accent1">
                    <a:lumMod val="75000"/>
                  </a:schemeClr>
                </a:solidFill>
                <a:latin typeface="Andalus" panose="02020603050405020304" pitchFamily="18" charset="-78"/>
                <a:cs typeface="Andalus" panose="02020603050405020304" pitchFamily="18" charset="-78"/>
              </a:rPr>
              <a:t>Medication: </a:t>
            </a:r>
            <a:r>
              <a:rPr lang="en-US" sz="9600" dirty="0">
                <a:latin typeface="Andalus" panose="02020603050405020304" pitchFamily="18" charset="-78"/>
                <a:cs typeface="Andalus" panose="02020603050405020304" pitchFamily="18" charset="-78"/>
              </a:rPr>
              <a:t>that supplement dietary modiﬁcation and exercise are used to reduce blood lipid levels.</a:t>
            </a:r>
            <a:r>
              <a:rPr lang="ar-SA" sz="9600" dirty="0">
                <a:solidFill>
                  <a:srgbClr val="FF0000"/>
                </a:solidFill>
                <a:latin typeface="Andalus" panose="02020603050405020304" pitchFamily="18" charset="-78"/>
                <a:cs typeface="Andalus" panose="02020603050405020304" pitchFamily="18" charset="-78"/>
              </a:rPr>
              <a:t>*</a:t>
            </a:r>
            <a:endParaRPr lang="en-US" sz="9600" dirty="0">
              <a:solidFill>
                <a:srgbClr val="FF0000"/>
              </a:solidFill>
              <a:latin typeface="Andalus" panose="02020603050405020304" pitchFamily="18" charset="-78"/>
              <a:cs typeface="Andalus" panose="02020603050405020304" pitchFamily="18" charset="-78"/>
            </a:endParaRPr>
          </a:p>
          <a:p>
            <a:pPr marL="342900" indent="-342900">
              <a:buFont typeface="+mj-lt"/>
              <a:buAutoNum type="arabicPeriod"/>
            </a:pPr>
            <a:r>
              <a:rPr lang="en-US" sz="9600" b="1" dirty="0">
                <a:solidFill>
                  <a:schemeClr val="accent1">
                    <a:lumMod val="75000"/>
                  </a:schemeClr>
                </a:solidFill>
                <a:latin typeface="Andalus" panose="02020603050405020304" pitchFamily="18" charset="-78"/>
                <a:cs typeface="Andalus" panose="02020603050405020304" pitchFamily="18" charset="-78"/>
              </a:rPr>
              <a:t> Angiography and stenting</a:t>
            </a:r>
            <a:r>
              <a:rPr lang="en-US" sz="9600" b="1" dirty="0">
                <a:latin typeface="Andalus" panose="02020603050405020304" pitchFamily="18" charset="-78"/>
                <a:cs typeface="Andalus" panose="02020603050405020304" pitchFamily="18" charset="-78"/>
              </a:rPr>
              <a:t>.</a:t>
            </a:r>
            <a:endParaRPr lang="en-US" sz="9600" b="1" dirty="0">
              <a:solidFill>
                <a:schemeClr val="accent1">
                  <a:lumMod val="75000"/>
                </a:schemeClr>
              </a:solidFill>
              <a:latin typeface="Andalus" panose="02020603050405020304" pitchFamily="18" charset="-78"/>
              <a:cs typeface="Andalus" panose="02020603050405020304" pitchFamily="18" charset="-78"/>
            </a:endParaRPr>
          </a:p>
          <a:p>
            <a:pPr marL="342900" indent="-342900">
              <a:buFont typeface="+mj-lt"/>
              <a:buAutoNum type="arabicPeriod"/>
            </a:pPr>
            <a:r>
              <a:rPr lang="en-US" sz="9600" b="1" dirty="0">
                <a:latin typeface="Andalus" panose="02020603050405020304" pitchFamily="18" charset="-78"/>
                <a:cs typeface="Andalus" panose="02020603050405020304" pitchFamily="18" charset="-78"/>
              </a:rPr>
              <a:t>And there are many other treatment, like: </a:t>
            </a:r>
            <a:r>
              <a:rPr lang="en-US" sz="9600" b="1" dirty="0">
                <a:solidFill>
                  <a:schemeClr val="accent1">
                    <a:lumMod val="75000"/>
                  </a:schemeClr>
                </a:solidFill>
                <a:latin typeface="Andalus" panose="02020603050405020304" pitchFamily="18" charset="-78"/>
                <a:cs typeface="Andalus" panose="02020603050405020304" pitchFamily="18" charset="-78"/>
              </a:rPr>
              <a:t>Bypass surgery, Endarterectomy, Fibrinolytic therapy.</a:t>
            </a:r>
          </a:p>
          <a:p>
            <a:pPr marL="0" indent="0">
              <a:buNone/>
            </a:pPr>
            <a:endParaRPr lang="en-IL" sz="3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62922768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arrow.wav"/>
          </p:stSnd>
        </p:sndAc>
      </p:transition>
    </mc:Choice>
    <mc:Fallback xmlns="">
      <p:transition spd="slow">
        <p:checker/>
        <p:sndAc>
          <p:stSnd>
            <p:snd r:embed="rId4" name="arrow.wav"/>
          </p:stSnd>
        </p:sndAc>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2375</TotalTime>
  <Words>1229</Words>
  <Application>Microsoft Office PowerPoint</Application>
  <PresentationFormat>Widescreen</PresentationFormat>
  <Paragraphs>120</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Andalus</vt:lpstr>
      <vt:lpstr>Calibri</vt:lpstr>
      <vt:lpstr>Century Gothic</vt:lpstr>
      <vt:lpstr>Garamond</vt:lpstr>
      <vt:lpstr>Savon</vt:lpstr>
      <vt:lpstr>FUNDAMENTALS OF NURSING 1- LAB</vt:lpstr>
      <vt:lpstr>Objectives:</vt:lpstr>
      <vt:lpstr>Atherosclerosis</vt:lpstr>
      <vt:lpstr>PowerPoint Presentation</vt:lpstr>
      <vt:lpstr>Signs and Symptoms: </vt:lpstr>
      <vt:lpstr>PowerPoint Presentation</vt:lpstr>
      <vt:lpstr>Causes:</vt:lpstr>
      <vt:lpstr>Diagnosis:</vt:lpstr>
      <vt:lpstr>Treatment</vt:lpstr>
      <vt:lpstr>Catheter</vt:lpstr>
      <vt:lpstr>Nursing care plans for ATHEROSCLEROSIS</vt:lpstr>
      <vt:lpstr>2. Acute Pain r/t decreased myocardial blood flow.</vt:lpstr>
      <vt:lpstr>3. Risk for impaired tissue perfusion.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NURSING 1- LAB</dc:title>
  <dc:creator>User</dc:creator>
  <cp:lastModifiedBy>User</cp:lastModifiedBy>
  <cp:revision>135</cp:revision>
  <dcterms:created xsi:type="dcterms:W3CDTF">2020-12-26T11:30:32Z</dcterms:created>
  <dcterms:modified xsi:type="dcterms:W3CDTF">2021-01-14T10:31:35Z</dcterms:modified>
</cp:coreProperties>
</file>