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6" r:id="rId14"/>
    <p:sldId id="267" r:id="rId15"/>
    <p:sldId id="269" r:id="rId16"/>
    <p:sldId id="290"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5" r:id="rId30"/>
    <p:sldId id="283" r:id="rId31"/>
    <p:sldId id="284" r:id="rId32"/>
    <p:sldId id="286" r:id="rId33"/>
    <p:sldId id="289"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2209"/>
  </p:normalViewPr>
  <p:slideViewPr>
    <p:cSldViewPr snapToGrid="0" snapToObjects="1">
      <p:cViewPr varScale="1">
        <p:scale>
          <a:sx n="51" d="100"/>
          <a:sy n="51" d="100"/>
        </p:scale>
        <p:origin x="2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CB2BF-5A37-CC4B-904B-74C1C5C5F33D}" type="datetimeFigureOut">
              <a:rPr lang="en-US" smtClean="0"/>
              <a:t>5/9/22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B34B5-67C5-6247-BA2D-FC801C883EAE}" type="slidenum">
              <a:rPr lang="en-US" smtClean="0"/>
              <a:t>‹#›</a:t>
            </a:fld>
            <a:endParaRPr lang="en-US" dirty="0"/>
          </a:p>
        </p:txBody>
      </p:sp>
    </p:spTree>
    <p:extLst>
      <p:ext uri="{BB962C8B-B14F-4D97-AF65-F5344CB8AC3E}">
        <p14:creationId xmlns:p14="http://schemas.microsoft.com/office/powerpoint/2010/main" val="325001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show that Patients at highest risk of adverse health outcomes had the greatest readiness to change. </a:t>
            </a:r>
            <a:endParaRPr lang="en-US" dirty="0"/>
          </a:p>
          <a:p>
            <a:endParaRPr lang="en-US" dirty="0"/>
          </a:p>
        </p:txBody>
      </p:sp>
      <p:sp>
        <p:nvSpPr>
          <p:cNvPr id="4" name="Slide Number Placeholder 3"/>
          <p:cNvSpPr>
            <a:spLocks noGrp="1"/>
          </p:cNvSpPr>
          <p:nvPr>
            <p:ph type="sldNum" sz="quarter" idx="5"/>
          </p:nvPr>
        </p:nvSpPr>
        <p:spPr/>
        <p:txBody>
          <a:bodyPr/>
          <a:lstStyle/>
          <a:p>
            <a:fld id="{D22B34B5-67C5-6247-BA2D-FC801C883EAE}" type="slidenum">
              <a:rPr lang="en-US" smtClean="0"/>
              <a:t>13</a:t>
            </a:fld>
            <a:endParaRPr lang="en-US" dirty="0"/>
          </a:p>
        </p:txBody>
      </p:sp>
    </p:spTree>
    <p:extLst>
      <p:ext uri="{BB962C8B-B14F-4D97-AF65-F5344CB8AC3E}">
        <p14:creationId xmlns:p14="http://schemas.microsoft.com/office/powerpoint/2010/main" val="261241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first step in moving the community to the contemplation stage, the group decided to hold a citywide meeting of stakeholders and key community leaders to assess their perception of the problem, enhance awareness of the problem, identify pros and cons of action, identify resources for addressing the problem, and discuss desirable actions. </a:t>
            </a:r>
            <a:endParaRPr lang="en-US" dirty="0"/>
          </a:p>
          <a:p>
            <a:endParaRPr lang="en-US" dirty="0"/>
          </a:p>
        </p:txBody>
      </p:sp>
      <p:sp>
        <p:nvSpPr>
          <p:cNvPr id="4" name="Slide Number Placeholder 3"/>
          <p:cNvSpPr>
            <a:spLocks noGrp="1"/>
          </p:cNvSpPr>
          <p:nvPr>
            <p:ph type="sldNum" sz="quarter" idx="5"/>
          </p:nvPr>
        </p:nvSpPr>
        <p:spPr/>
        <p:txBody>
          <a:bodyPr/>
          <a:lstStyle/>
          <a:p>
            <a:fld id="{D22B34B5-67C5-6247-BA2D-FC801C883EAE}" type="slidenum">
              <a:rPr lang="en-US" smtClean="0"/>
              <a:t>16</a:t>
            </a:fld>
            <a:endParaRPr lang="en-US" dirty="0"/>
          </a:p>
        </p:txBody>
      </p:sp>
    </p:spTree>
    <p:extLst>
      <p:ext uri="{BB962C8B-B14F-4D97-AF65-F5344CB8AC3E}">
        <p14:creationId xmlns:p14="http://schemas.microsoft.com/office/powerpoint/2010/main" val="241431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client-centered counseling </a:t>
            </a:r>
            <a:r>
              <a:rPr lang="en-US" sz="1200" kern="1200" dirty="0">
                <a:solidFill>
                  <a:schemeClr val="tx1"/>
                </a:solidFill>
                <a:effectLst/>
                <a:latin typeface="+mn-lt"/>
                <a:ea typeface="+mn-ea"/>
                <a:cs typeface="+mn-cs"/>
              </a:rPr>
              <a:t>model in order to “help clients build commitment and reach a decision to change. </a:t>
            </a:r>
            <a:endParaRPr lang="en-US" dirty="0"/>
          </a:p>
          <a:p>
            <a:endParaRPr lang="en-US" dirty="0"/>
          </a:p>
        </p:txBody>
      </p:sp>
      <p:sp>
        <p:nvSpPr>
          <p:cNvPr id="4" name="Slide Number Placeholder 3"/>
          <p:cNvSpPr>
            <a:spLocks noGrp="1"/>
          </p:cNvSpPr>
          <p:nvPr>
            <p:ph type="sldNum" sz="quarter" idx="5"/>
          </p:nvPr>
        </p:nvSpPr>
        <p:spPr/>
        <p:txBody>
          <a:bodyPr/>
          <a:lstStyle/>
          <a:p>
            <a:fld id="{D22B34B5-67C5-6247-BA2D-FC801C883EAE}" type="slidenum">
              <a:rPr lang="en-US" smtClean="0"/>
              <a:t>17</a:t>
            </a:fld>
            <a:endParaRPr lang="en-US" dirty="0"/>
          </a:p>
        </p:txBody>
      </p:sp>
    </p:spTree>
    <p:extLst>
      <p:ext uri="{BB962C8B-B14F-4D97-AF65-F5344CB8AC3E}">
        <p14:creationId xmlns:p14="http://schemas.microsoft.com/office/powerpoint/2010/main" val="361391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contemplation and preparation stages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people in the maintenance stage </a:t>
            </a:r>
          </a:p>
          <a:p>
            <a:endParaRPr lang="en-US"/>
          </a:p>
        </p:txBody>
      </p:sp>
      <p:sp>
        <p:nvSpPr>
          <p:cNvPr id="4" name="Slide Number Placeholder 3"/>
          <p:cNvSpPr>
            <a:spLocks noGrp="1"/>
          </p:cNvSpPr>
          <p:nvPr>
            <p:ph type="sldNum" sz="quarter" idx="5"/>
          </p:nvPr>
        </p:nvSpPr>
        <p:spPr/>
        <p:txBody>
          <a:bodyPr/>
          <a:lstStyle/>
          <a:p>
            <a:fld id="{D22B34B5-67C5-6247-BA2D-FC801C883EAE}" type="slidenum">
              <a:rPr lang="en-US" smtClean="0"/>
              <a:t>29</a:t>
            </a:fld>
            <a:endParaRPr lang="en-US"/>
          </a:p>
        </p:txBody>
      </p:sp>
    </p:spTree>
    <p:extLst>
      <p:ext uri="{BB962C8B-B14F-4D97-AF65-F5344CB8AC3E}">
        <p14:creationId xmlns:p14="http://schemas.microsoft.com/office/powerpoint/2010/main" val="182633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5F53-B7D5-3042-A9BD-7DEC4D0BF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0DCF56-ADFD-BA4C-8D91-CF1DDEE8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96070B-BBE6-A842-8EFE-EB5B91942653}"/>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01B050D6-448B-3B48-AF35-C45E13E69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29A873-0D9F-0348-9555-752A3EEA5555}"/>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14415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0F3E-11BD-584F-9249-DABBF7D64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2AA7E-5FB0-F54C-9309-BF7849A2DF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6A07F-912A-CF40-A128-EF9AADAD08E6}"/>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CDFCA5C4-ABCB-184E-AAE4-8B9305279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7C71D5-4AB6-BC46-832C-0BB64A6AB4C2}"/>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126600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E22E1-76E5-AB4E-B08B-150384530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9BE60-2E13-C047-899D-2862CF031B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F7365-C890-0F47-87C1-CDE66862F663}"/>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C2F33014-4B74-7148-9879-933638D0B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076CB7-9076-9845-8A06-F04B643E7EB1}"/>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389584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FCF5-BA76-7D4A-ADAF-6C7B150D6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520C5-CA11-B24C-A98E-1A3594B482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15762-01B9-8D4B-AE0D-9F49C7DCDA76}"/>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D72AFA49-AD6C-C74B-9196-172B564DCE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63D522-5D15-954F-809C-63E78DD9A8E8}"/>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295108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EC77-3BAF-0E41-B61F-F74A9D390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917A8F-C08E-D843-A0F8-75DFC016B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C7AB22-7210-6D4E-9376-EEF01A6490A4}"/>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CFF4FEC0-781D-0347-9763-0056BC3C5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182DBB-27B0-9242-8E9F-CA252F74F3AA}"/>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244955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D05B-34DA-D044-946C-D965C748A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8BC1C-578B-2948-854F-ECCD579056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03F7B-8842-D54B-8062-12785867F6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2FFB23-9D2B-8140-A43C-32AFBBFB42A3}"/>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6" name="Footer Placeholder 5">
            <a:extLst>
              <a:ext uri="{FF2B5EF4-FFF2-40B4-BE49-F238E27FC236}">
                <a16:creationId xmlns:a16="http://schemas.microsoft.com/office/drawing/2014/main" id="{48F3EFB1-033F-9246-8417-6AD123D483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E1C891-C0BC-2E40-A855-4F82BE5A2A2F}"/>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420416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8A87-342F-DB4B-88FB-3B29980586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D78F3-57D4-634F-9DE8-168997951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715007-D08E-7140-99D4-5486190C93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56E2AB-0207-7D4E-91B9-43C0D1249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A6A2F9-D080-234D-B637-A03B6DF5D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A74CC-0431-9A47-A230-6BEF5F2CC46A}"/>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8" name="Footer Placeholder 7">
            <a:extLst>
              <a:ext uri="{FF2B5EF4-FFF2-40B4-BE49-F238E27FC236}">
                <a16:creationId xmlns:a16="http://schemas.microsoft.com/office/drawing/2014/main" id="{627EF494-E5BE-D64C-8433-FC92FE708D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983D5E-3745-414A-95B6-7D9A4B71E9F1}"/>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146329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99CC-AAF0-DD45-9EC4-136C29BD40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C5116-7A3D-3A4A-8ABE-BFE2B2F49E0B}"/>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4" name="Footer Placeholder 3">
            <a:extLst>
              <a:ext uri="{FF2B5EF4-FFF2-40B4-BE49-F238E27FC236}">
                <a16:creationId xmlns:a16="http://schemas.microsoft.com/office/drawing/2014/main" id="{893C1AB8-F0A3-FD41-AEDE-809BE1D0D6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481D13-A908-AE49-B0E0-9557811E7179}"/>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421519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00FBB-B53D-9B4A-8EAD-FB086FF6EB91}"/>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3" name="Footer Placeholder 2">
            <a:extLst>
              <a:ext uri="{FF2B5EF4-FFF2-40B4-BE49-F238E27FC236}">
                <a16:creationId xmlns:a16="http://schemas.microsoft.com/office/drawing/2014/main" id="{616C747D-B6AB-234C-8CA7-F223385396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6281D4-1AC7-D148-A4C1-9FAC170238BE}"/>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310493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6A2C-21E3-EF44-AC35-47514D7ED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0A979-8CC8-7D44-9B31-2D3E7E049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3BF574-C594-924F-B625-95B43C384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84EA82-6CFF-3B45-9151-D44E983C943D}"/>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6" name="Footer Placeholder 5">
            <a:extLst>
              <a:ext uri="{FF2B5EF4-FFF2-40B4-BE49-F238E27FC236}">
                <a16:creationId xmlns:a16="http://schemas.microsoft.com/office/drawing/2014/main" id="{35E0EDFE-2591-A140-ACA8-C367B6EB0A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D141D9-AE0E-7348-85E4-B48286D8A106}"/>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417369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E6BD-0CB5-254B-9695-884E71AE6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3613AF-4146-9644-99DF-1C8C80500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59266B6-BCDA-DF4F-BB49-C4925A701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20A387-2130-AE4A-9BB1-640EC00B0E81}"/>
              </a:ext>
            </a:extLst>
          </p:cNvPr>
          <p:cNvSpPr>
            <a:spLocks noGrp="1"/>
          </p:cNvSpPr>
          <p:nvPr>
            <p:ph type="dt" sz="half" idx="10"/>
          </p:nvPr>
        </p:nvSpPr>
        <p:spPr/>
        <p:txBody>
          <a:bodyPr/>
          <a:lstStyle/>
          <a:p>
            <a:fld id="{3765B64E-6147-A44D-9C37-B9C0A1774856}" type="datetimeFigureOut">
              <a:rPr lang="en-US" smtClean="0"/>
              <a:t>5/9/22</a:t>
            </a:fld>
            <a:endParaRPr lang="en-US" dirty="0"/>
          </a:p>
        </p:txBody>
      </p:sp>
      <p:sp>
        <p:nvSpPr>
          <p:cNvPr id="6" name="Footer Placeholder 5">
            <a:extLst>
              <a:ext uri="{FF2B5EF4-FFF2-40B4-BE49-F238E27FC236}">
                <a16:creationId xmlns:a16="http://schemas.microsoft.com/office/drawing/2014/main" id="{B524C18E-18A8-4844-9DA3-0DA52E39D0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2C6A5A-F1F0-DA46-A045-2C2A50B0BF56}"/>
              </a:ext>
            </a:extLst>
          </p:cNvPr>
          <p:cNvSpPr>
            <a:spLocks noGrp="1"/>
          </p:cNvSpPr>
          <p:nvPr>
            <p:ph type="sldNum" sz="quarter" idx="12"/>
          </p:nvPr>
        </p:nvSpPr>
        <p:spPr/>
        <p:txBody>
          <a:bodyPr/>
          <a:lstStyle/>
          <a:p>
            <a:fld id="{DA9DCB95-3181-2D4D-9789-BDAC4A0C2FCA}" type="slidenum">
              <a:rPr lang="en-US" smtClean="0"/>
              <a:t>‹#›</a:t>
            </a:fld>
            <a:endParaRPr lang="en-US" dirty="0"/>
          </a:p>
        </p:txBody>
      </p:sp>
    </p:spTree>
    <p:extLst>
      <p:ext uri="{BB962C8B-B14F-4D97-AF65-F5344CB8AC3E}">
        <p14:creationId xmlns:p14="http://schemas.microsoft.com/office/powerpoint/2010/main" val="141422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39A69-D4C7-9246-B40D-098A49460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315D2D-02CC-1A4E-AEFE-4D6575467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CBE0A-A71D-9A4E-B106-281890F90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5B64E-6147-A44D-9C37-B9C0A1774856}" type="datetimeFigureOut">
              <a:rPr lang="en-US" smtClean="0"/>
              <a:t>5/9/22</a:t>
            </a:fld>
            <a:endParaRPr lang="en-US" dirty="0"/>
          </a:p>
        </p:txBody>
      </p:sp>
      <p:sp>
        <p:nvSpPr>
          <p:cNvPr id="5" name="Footer Placeholder 4">
            <a:extLst>
              <a:ext uri="{FF2B5EF4-FFF2-40B4-BE49-F238E27FC236}">
                <a16:creationId xmlns:a16="http://schemas.microsoft.com/office/drawing/2014/main" id="{CB10A5D4-D1B4-BB4D-BCCA-B543ED77F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BD50C8-AD7B-4F47-A943-4E31A02C0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DCB95-3181-2D4D-9789-BDAC4A0C2FCA}" type="slidenum">
              <a:rPr lang="en-US" smtClean="0"/>
              <a:t>‹#›</a:t>
            </a:fld>
            <a:endParaRPr lang="en-US" dirty="0"/>
          </a:p>
        </p:txBody>
      </p:sp>
    </p:spTree>
    <p:extLst>
      <p:ext uri="{BB962C8B-B14F-4D97-AF65-F5344CB8AC3E}">
        <p14:creationId xmlns:p14="http://schemas.microsoft.com/office/powerpoint/2010/main" val="39273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fl4d-qQ-c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9E6B-2926-7C46-A025-DDF4D689031A}"/>
              </a:ext>
            </a:extLst>
          </p:cNvPr>
          <p:cNvSpPr>
            <a:spLocks noGrp="1"/>
          </p:cNvSpPr>
          <p:nvPr>
            <p:ph type="ctrTitle"/>
          </p:nvPr>
        </p:nvSpPr>
        <p:spPr/>
        <p:txBody>
          <a:bodyPr/>
          <a:lstStyle/>
          <a:p>
            <a:r>
              <a:rPr lang="en-US" dirty="0"/>
              <a:t>Behavior Change </a:t>
            </a:r>
          </a:p>
        </p:txBody>
      </p:sp>
      <p:sp>
        <p:nvSpPr>
          <p:cNvPr id="3" name="Subtitle 2">
            <a:extLst>
              <a:ext uri="{FF2B5EF4-FFF2-40B4-BE49-F238E27FC236}">
                <a16:creationId xmlns:a16="http://schemas.microsoft.com/office/drawing/2014/main" id="{8B2C41B0-7BD8-4F4F-BF38-E2D2A86E6A95}"/>
              </a:ext>
            </a:extLst>
          </p:cNvPr>
          <p:cNvSpPr>
            <a:spLocks noGrp="1"/>
          </p:cNvSpPr>
          <p:nvPr>
            <p:ph type="subTitle" idx="1"/>
          </p:nvPr>
        </p:nvSpPr>
        <p:spPr/>
        <p:txBody>
          <a:bodyPr/>
          <a:lstStyle/>
          <a:p>
            <a:r>
              <a:rPr lang="en-US" dirty="0"/>
              <a:t>Chapter 15</a:t>
            </a:r>
          </a:p>
        </p:txBody>
      </p:sp>
    </p:spTree>
    <p:extLst>
      <p:ext uri="{BB962C8B-B14F-4D97-AF65-F5344CB8AC3E}">
        <p14:creationId xmlns:p14="http://schemas.microsoft.com/office/powerpoint/2010/main" val="312957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117-8845-634A-8B9A-B3B8649840F9}"/>
              </a:ext>
            </a:extLst>
          </p:cNvPr>
          <p:cNvSpPr>
            <a:spLocks noGrp="1"/>
          </p:cNvSpPr>
          <p:nvPr>
            <p:ph type="title"/>
          </p:nvPr>
        </p:nvSpPr>
        <p:spPr>
          <a:xfrm>
            <a:off x="595313" y="165100"/>
            <a:ext cx="10515600" cy="1325563"/>
          </a:xfrm>
        </p:spPr>
        <p:txBody>
          <a:bodyPr/>
          <a:lstStyle/>
          <a:p>
            <a:r>
              <a:rPr lang="en-US" b="1">
                <a:solidFill>
                  <a:srgbClr val="FF0000"/>
                </a:solidFill>
              </a:rPr>
              <a:t>The transtheoretical model</a:t>
            </a:r>
            <a:endParaRPr lang="en-US"/>
          </a:p>
        </p:txBody>
      </p:sp>
      <p:sp>
        <p:nvSpPr>
          <p:cNvPr id="3" name="Content Placeholder 2">
            <a:extLst>
              <a:ext uri="{FF2B5EF4-FFF2-40B4-BE49-F238E27FC236}">
                <a16:creationId xmlns:a16="http://schemas.microsoft.com/office/drawing/2014/main" id="{ACAFCED1-EAFE-5B4C-B2A9-462374E1257C}"/>
              </a:ext>
            </a:extLst>
          </p:cNvPr>
          <p:cNvSpPr>
            <a:spLocks noGrp="1"/>
          </p:cNvSpPr>
          <p:nvPr>
            <p:ph idx="1"/>
          </p:nvPr>
        </p:nvSpPr>
        <p:spPr>
          <a:xfrm>
            <a:off x="838200" y="1385888"/>
            <a:ext cx="10515600" cy="5229225"/>
          </a:xfrm>
        </p:spPr>
        <p:txBody>
          <a:bodyPr>
            <a:normAutofit lnSpcReduction="10000"/>
          </a:bodyPr>
          <a:lstStyle/>
          <a:p>
            <a:pPr marL="0" indent="0">
              <a:buNone/>
            </a:pPr>
            <a:r>
              <a:rPr lang="en-US" dirty="0">
                <a:latin typeface="Times" pitchFamily="2" charset="0"/>
              </a:rPr>
              <a:t>The five stages through which people move</a:t>
            </a:r>
          </a:p>
          <a:p>
            <a:r>
              <a:rPr lang="en-US" b="1" dirty="0">
                <a:latin typeface="Times" pitchFamily="2" charset="0"/>
              </a:rPr>
              <a:t>Precontemplation</a:t>
            </a:r>
            <a:r>
              <a:rPr lang="en-US" dirty="0">
                <a:latin typeface="Times" pitchFamily="2" charset="0"/>
              </a:rPr>
              <a:t>—The individual is either unaware of or not interested in making a change. </a:t>
            </a:r>
          </a:p>
          <a:p>
            <a:r>
              <a:rPr lang="en-US" b="1" dirty="0">
                <a:latin typeface="Times" pitchFamily="2" charset="0"/>
              </a:rPr>
              <a:t>Contemplation</a:t>
            </a:r>
            <a:r>
              <a:rPr lang="en-US" dirty="0">
                <a:latin typeface="Times" pitchFamily="2" charset="0"/>
              </a:rPr>
              <a:t>—The individual is thinking about making a change, usually within the next six months</a:t>
            </a:r>
          </a:p>
          <a:p>
            <a:r>
              <a:rPr lang="en-US" b="1" dirty="0">
                <a:latin typeface="Times" pitchFamily="2" charset="0"/>
              </a:rPr>
              <a:t>Preparation</a:t>
            </a:r>
            <a:r>
              <a:rPr lang="en-US" dirty="0">
                <a:latin typeface="Times" pitchFamily="2" charset="0"/>
              </a:rPr>
              <a:t>—The individual actively decides to change and plans a change, usually within one month. The individual may have already tried changing in the recent past. </a:t>
            </a:r>
          </a:p>
          <a:p>
            <a:r>
              <a:rPr lang="en-US" b="1" dirty="0">
                <a:latin typeface="Times" pitchFamily="2" charset="0"/>
              </a:rPr>
              <a:t>Action</a:t>
            </a:r>
            <a:r>
              <a:rPr lang="en-US" dirty="0">
                <a:latin typeface="Times" pitchFamily="2" charset="0"/>
              </a:rPr>
              <a:t>—The individual is trying to make the desired change and has been working at making the change</a:t>
            </a:r>
          </a:p>
          <a:p>
            <a:r>
              <a:rPr lang="en-US" b="1" dirty="0">
                <a:latin typeface="Times" pitchFamily="2" charset="0"/>
              </a:rPr>
              <a:t>Maintenance</a:t>
            </a:r>
            <a:r>
              <a:rPr lang="en-US" dirty="0">
                <a:latin typeface="Times" pitchFamily="2" charset="0"/>
              </a:rPr>
              <a:t>—The individual has sustained the change for six months or longer; the changed behavior has become a part of his or her daily routine. </a:t>
            </a:r>
          </a:p>
          <a:p>
            <a:endParaRPr lang="en-US" dirty="0"/>
          </a:p>
        </p:txBody>
      </p:sp>
    </p:spTree>
    <p:extLst>
      <p:ext uri="{BB962C8B-B14F-4D97-AF65-F5344CB8AC3E}">
        <p14:creationId xmlns:p14="http://schemas.microsoft.com/office/powerpoint/2010/main" val="27605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CBC2-F48E-544C-A316-58CBC366C937}"/>
              </a:ext>
            </a:extLst>
          </p:cNvPr>
          <p:cNvSpPr>
            <a:spLocks noGrp="1"/>
          </p:cNvSpPr>
          <p:nvPr>
            <p:ph type="title"/>
          </p:nvPr>
        </p:nvSpPr>
        <p:spPr/>
        <p:txBody>
          <a:bodyPr/>
          <a:lstStyle/>
          <a:p>
            <a:r>
              <a:rPr lang="en-US"/>
              <a:t>Example </a:t>
            </a:r>
          </a:p>
        </p:txBody>
      </p:sp>
      <p:pic>
        <p:nvPicPr>
          <p:cNvPr id="5" name="Content Placeholder 4">
            <a:extLst>
              <a:ext uri="{FF2B5EF4-FFF2-40B4-BE49-F238E27FC236}">
                <a16:creationId xmlns:a16="http://schemas.microsoft.com/office/drawing/2014/main" id="{57A31778-DA42-0D47-88E1-2E8B89096FE4}"/>
              </a:ext>
            </a:extLst>
          </p:cNvPr>
          <p:cNvPicPr>
            <a:picLocks noGrp="1" noChangeAspect="1"/>
          </p:cNvPicPr>
          <p:nvPr>
            <p:ph idx="1"/>
          </p:nvPr>
        </p:nvPicPr>
        <p:blipFill>
          <a:blip r:embed="rId2"/>
          <a:stretch>
            <a:fillRect/>
          </a:stretch>
        </p:blipFill>
        <p:spPr>
          <a:xfrm>
            <a:off x="-528638" y="1690688"/>
            <a:ext cx="5672137" cy="5167312"/>
          </a:xfrm>
        </p:spPr>
      </p:pic>
      <p:sp>
        <p:nvSpPr>
          <p:cNvPr id="6" name="Rectangle 5">
            <a:extLst>
              <a:ext uri="{FF2B5EF4-FFF2-40B4-BE49-F238E27FC236}">
                <a16:creationId xmlns:a16="http://schemas.microsoft.com/office/drawing/2014/main" id="{93151FCA-5158-7549-9A54-9B46DCB22E63}"/>
              </a:ext>
            </a:extLst>
          </p:cNvPr>
          <p:cNvSpPr/>
          <p:nvPr/>
        </p:nvSpPr>
        <p:spPr>
          <a:xfrm>
            <a:off x="5872162" y="1690688"/>
            <a:ext cx="6096000" cy="3046988"/>
          </a:xfrm>
          <a:prstGeom prst="rect">
            <a:avLst/>
          </a:prstGeom>
        </p:spPr>
        <p:txBody>
          <a:bodyPr>
            <a:spAutoFit/>
          </a:bodyPr>
          <a:lstStyle/>
          <a:p>
            <a:r>
              <a:rPr lang="en-US" sz="3200" b="1">
                <a:latin typeface="Calibri" panose="020F0502020204030204" pitchFamily="34" charset="0"/>
              </a:rPr>
              <a:t>“Smoking is cool”</a:t>
            </a:r>
            <a:br>
              <a:rPr lang="en-US" sz="3200" b="1">
                <a:latin typeface="Calibri" panose="020F0502020204030204" pitchFamily="34" charset="0"/>
              </a:rPr>
            </a:br>
            <a:r>
              <a:rPr lang="en-US" sz="3200" b="1">
                <a:latin typeface="Calibri" panose="020F0502020204030204" pitchFamily="34" charset="0"/>
              </a:rPr>
              <a:t>“I use a patch”</a:t>
            </a:r>
            <a:br>
              <a:rPr lang="en-US" sz="3200" b="1">
                <a:latin typeface="Calibri" panose="020F0502020204030204" pitchFamily="34" charset="0"/>
              </a:rPr>
            </a:br>
            <a:r>
              <a:rPr lang="en-US" sz="3200" b="1">
                <a:latin typeface="Calibri" panose="020F0502020204030204" pitchFamily="34" charset="0"/>
              </a:rPr>
              <a:t>“I’ll never smoke again” </a:t>
            </a:r>
          </a:p>
          <a:p>
            <a:r>
              <a:rPr lang="en-US" sz="3200" b="1">
                <a:latin typeface="Calibri" panose="020F0502020204030204" pitchFamily="34" charset="0"/>
              </a:rPr>
              <a:t>“Smoking isn’t cool”</a:t>
            </a:r>
            <a:br>
              <a:rPr lang="en-US" sz="3200" b="1">
                <a:latin typeface="Calibri" panose="020F0502020204030204" pitchFamily="34" charset="0"/>
              </a:rPr>
            </a:br>
            <a:r>
              <a:rPr lang="en-US" sz="3200" b="1">
                <a:latin typeface="Calibri" panose="020F0502020204030204" pitchFamily="34" charset="0"/>
              </a:rPr>
              <a:t>“I need to quit”</a:t>
            </a:r>
          </a:p>
          <a:p>
            <a:endParaRPr lang="en-US" sz="3200" b="1"/>
          </a:p>
        </p:txBody>
      </p:sp>
    </p:spTree>
    <p:extLst>
      <p:ext uri="{BB962C8B-B14F-4D97-AF65-F5344CB8AC3E}">
        <p14:creationId xmlns:p14="http://schemas.microsoft.com/office/powerpoint/2010/main" val="206970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7DAB5-361B-4146-A49E-3740AB5321B9}"/>
              </a:ext>
            </a:extLst>
          </p:cNvPr>
          <p:cNvSpPr>
            <a:spLocks noGrp="1"/>
          </p:cNvSpPr>
          <p:nvPr>
            <p:ph idx="1"/>
          </p:nvPr>
        </p:nvSpPr>
        <p:spPr/>
        <p:txBody>
          <a:bodyPr/>
          <a:lstStyle/>
          <a:p>
            <a:r>
              <a:rPr lang="en-US" dirty="0">
                <a:latin typeface="Times" pitchFamily="2" charset="0"/>
              </a:rPr>
              <a:t>The key here is to develop an intervention strategy that will meet people’s needs in a manner appropriate to the stage they are in</a:t>
            </a:r>
          </a:p>
          <a:p>
            <a:r>
              <a:rPr lang="en-US" dirty="0">
                <a:latin typeface="Times" pitchFamily="2" charset="0"/>
              </a:rPr>
              <a:t> Both individuals and communities can be assessed for their state of readiness to change</a:t>
            </a:r>
          </a:p>
          <a:p>
            <a:endParaRPr lang="en-US" dirty="0"/>
          </a:p>
        </p:txBody>
      </p:sp>
    </p:spTree>
    <p:extLst>
      <p:ext uri="{BB962C8B-B14F-4D97-AF65-F5344CB8AC3E}">
        <p14:creationId xmlns:p14="http://schemas.microsoft.com/office/powerpoint/2010/main" val="334820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5FFE0B-DF1A-F648-94CD-75775B7E32E1}"/>
              </a:ext>
            </a:extLst>
          </p:cNvPr>
          <p:cNvSpPr>
            <a:spLocks noGrp="1"/>
          </p:cNvSpPr>
          <p:nvPr>
            <p:ph type="title"/>
          </p:nvPr>
        </p:nvSpPr>
        <p:spPr/>
        <p:txBody>
          <a:bodyPr/>
          <a:lstStyle/>
          <a:p>
            <a:r>
              <a:rPr lang="en-US" b="1"/>
              <a:t>Readiness for change?</a:t>
            </a:r>
          </a:p>
        </p:txBody>
      </p:sp>
      <p:pic>
        <p:nvPicPr>
          <p:cNvPr id="5" name="Content Placeholder 4">
            <a:extLst>
              <a:ext uri="{FF2B5EF4-FFF2-40B4-BE49-F238E27FC236}">
                <a16:creationId xmlns:a16="http://schemas.microsoft.com/office/drawing/2014/main" id="{190CA5B2-DC3D-E849-9776-88BD34DD8184}"/>
              </a:ext>
            </a:extLst>
          </p:cNvPr>
          <p:cNvPicPr>
            <a:picLocks noGrp="1" noChangeAspect="1"/>
          </p:cNvPicPr>
          <p:nvPr>
            <p:ph idx="1"/>
          </p:nvPr>
        </p:nvPicPr>
        <p:blipFill>
          <a:blip r:embed="rId3"/>
          <a:stretch>
            <a:fillRect/>
          </a:stretch>
        </p:blipFill>
        <p:spPr>
          <a:xfrm>
            <a:off x="838200" y="2390033"/>
            <a:ext cx="10515600" cy="3222522"/>
          </a:xfrm>
        </p:spPr>
      </p:pic>
      <p:sp>
        <p:nvSpPr>
          <p:cNvPr id="6" name="Rectangle 5">
            <a:extLst>
              <a:ext uri="{FF2B5EF4-FFF2-40B4-BE49-F238E27FC236}">
                <a16:creationId xmlns:a16="http://schemas.microsoft.com/office/drawing/2014/main" id="{CD5FD50B-148D-A343-8DC9-6B4E209A4DF3}"/>
              </a:ext>
            </a:extLst>
          </p:cNvPr>
          <p:cNvSpPr/>
          <p:nvPr/>
        </p:nvSpPr>
        <p:spPr>
          <a:xfrm>
            <a:off x="5776912" y="6211669"/>
            <a:ext cx="6096000" cy="646331"/>
          </a:xfrm>
          <a:prstGeom prst="rect">
            <a:avLst/>
          </a:prstGeom>
        </p:spPr>
        <p:txBody>
          <a:bodyPr>
            <a:spAutoFit/>
          </a:bodyPr>
          <a:lstStyle/>
          <a:p>
            <a:r>
              <a:rPr lang="en-US">
                <a:latin typeface="Calibri" panose="020F0502020204030204" pitchFamily="34" charset="0"/>
              </a:rPr>
              <a:t>Bauer, Liou &amp; Sokolik. (2012). </a:t>
            </a:r>
            <a:r>
              <a:rPr lang="en-US" i="1">
                <a:latin typeface="Calibri" panose="020F0502020204030204" pitchFamily="34" charset="0"/>
              </a:rPr>
              <a:t>Nutri.on Counseling &amp; Educa.on Skill Development. </a:t>
            </a:r>
            <a:endParaRPr lang="en-US">
              <a:effectLst/>
            </a:endParaRPr>
          </a:p>
        </p:txBody>
      </p:sp>
    </p:spTree>
    <p:extLst>
      <p:ext uri="{BB962C8B-B14F-4D97-AF65-F5344CB8AC3E}">
        <p14:creationId xmlns:p14="http://schemas.microsoft.com/office/powerpoint/2010/main" val="65012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F1F58D5-06EE-3F4B-8430-0945F64449A8}"/>
              </a:ext>
            </a:extLst>
          </p:cNvPr>
          <p:cNvGraphicFramePr>
            <a:graphicFrameLocks noGrp="1"/>
          </p:cNvGraphicFramePr>
          <p:nvPr>
            <p:extLst>
              <p:ext uri="{D42A27DB-BD31-4B8C-83A1-F6EECF244321}">
                <p14:modId xmlns:p14="http://schemas.microsoft.com/office/powerpoint/2010/main" val="1682144738"/>
              </p:ext>
            </p:extLst>
          </p:nvPr>
        </p:nvGraphicFramePr>
        <p:xfrm>
          <a:off x="228600" y="363425"/>
          <a:ext cx="11530014" cy="6400800"/>
        </p:xfrm>
        <a:graphic>
          <a:graphicData uri="http://schemas.openxmlformats.org/drawingml/2006/table">
            <a:tbl>
              <a:tblPr/>
              <a:tblGrid>
                <a:gridCol w="5765007">
                  <a:extLst>
                    <a:ext uri="{9D8B030D-6E8A-4147-A177-3AD203B41FA5}">
                      <a16:colId xmlns:a16="http://schemas.microsoft.com/office/drawing/2014/main" val="3125777618"/>
                    </a:ext>
                  </a:extLst>
                </a:gridCol>
                <a:gridCol w="5765007">
                  <a:extLst>
                    <a:ext uri="{9D8B030D-6E8A-4147-A177-3AD203B41FA5}">
                      <a16:colId xmlns:a16="http://schemas.microsoft.com/office/drawing/2014/main" val="3321602360"/>
                    </a:ext>
                  </a:extLst>
                </a:gridCol>
              </a:tblGrid>
              <a:tr h="373989">
                <a:tc>
                  <a:txBody>
                    <a:bodyPr/>
                    <a:lstStyle/>
                    <a:p>
                      <a:endParaRPr lang="en-US" sz="2400">
                        <a:effectLst/>
                        <a:latin typeface="Times"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FF"/>
                    </a:solidFill>
                  </a:tcPr>
                </a:tc>
                <a:tc>
                  <a:txBody>
                    <a:bodyPr/>
                    <a:lstStyle/>
                    <a:p>
                      <a:r>
                        <a:rPr lang="en-US" sz="2400" b="1">
                          <a:solidFill>
                            <a:srgbClr val="FF0000"/>
                          </a:solidFill>
                          <a:effectLst/>
                          <a:latin typeface="Times" pitchFamily="2" charset="0"/>
                        </a:rPr>
                        <a:t>Intervention Strategies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545615653"/>
                  </a:ext>
                </a:extLst>
              </a:tr>
              <a:tr h="892647">
                <a:tc>
                  <a:txBody>
                    <a:bodyPr/>
                    <a:lstStyle/>
                    <a:p>
                      <a:r>
                        <a:rPr lang="en-US" sz="3200" b="1">
                          <a:effectLst/>
                          <a:latin typeface="Times" pitchFamily="2" charset="0"/>
                        </a:rPr>
                        <a:t>Pre-contemplation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2400">
                          <a:effectLst/>
                          <a:latin typeface="Times" pitchFamily="2" charset="0"/>
                        </a:rPr>
                        <a:t>Build self awareness, discuss risks and benefits, assess knowledge and attitudes, acknowledge emotions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500112548"/>
                  </a:ext>
                </a:extLst>
              </a:tr>
              <a:tr h="1167308">
                <a:tc>
                  <a:txBody>
                    <a:bodyPr/>
                    <a:lstStyle/>
                    <a:p>
                      <a:r>
                        <a:rPr lang="en-US" sz="3200" b="1">
                          <a:effectLst/>
                          <a:latin typeface="Times" pitchFamily="2" charset="0"/>
                        </a:rPr>
                        <a:t>Contemplation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2400" dirty="0">
                          <a:effectLst/>
                          <a:latin typeface="Times" pitchFamily="2" charset="0"/>
                        </a:rPr>
                        <a:t>Explore pros and cons, assess knowledge and attitudes, decrease barriers to change, increase confidence, encourage a support network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15183378"/>
                  </a:ext>
                </a:extLst>
              </a:tr>
              <a:tr h="892647">
                <a:tc>
                  <a:txBody>
                    <a:bodyPr/>
                    <a:lstStyle/>
                    <a:p>
                      <a:r>
                        <a:rPr lang="en-US" sz="3200" b="1">
                          <a:effectLst/>
                          <a:latin typeface="Times" pitchFamily="2" charset="0"/>
                        </a:rPr>
                        <a:t>Preparation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2400">
                          <a:effectLst/>
                          <a:latin typeface="Times" pitchFamily="2" charset="0"/>
                        </a:rPr>
                        <a:t>Facilitate SMART goal setting and action plan development, reinforce small accomplishments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291296531"/>
                  </a:ext>
                </a:extLst>
              </a:tr>
              <a:tr h="617987">
                <a:tc>
                  <a:txBody>
                    <a:bodyPr/>
                    <a:lstStyle/>
                    <a:p>
                      <a:r>
                        <a:rPr lang="en-US" sz="3200" b="1">
                          <a:effectLst/>
                          <a:latin typeface="Times" pitchFamily="2" charset="0"/>
                        </a:rPr>
                        <a:t>Action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2400">
                          <a:effectLst/>
                          <a:latin typeface="Times" pitchFamily="2" charset="0"/>
                        </a:rPr>
                        <a:t>Provide self-help materials, refer to a self-management program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05038961"/>
                  </a:ext>
                </a:extLst>
              </a:tr>
              <a:tr h="892647">
                <a:tc>
                  <a:txBody>
                    <a:bodyPr/>
                    <a:lstStyle/>
                    <a:p>
                      <a:r>
                        <a:rPr lang="en-US" sz="3200" b="1">
                          <a:effectLst/>
                          <a:latin typeface="Times" pitchFamily="2" charset="0"/>
                        </a:rPr>
                        <a:t>Maintenance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r>
                        <a:rPr lang="en-US" sz="2400" dirty="0">
                          <a:effectLst/>
                          <a:latin typeface="Times" pitchFamily="2" charset="0"/>
                        </a:rPr>
                        <a:t>Coach on preparation of high-risk situations, link with online/community groups, encourage self monitoring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242024922"/>
                  </a:ext>
                </a:extLst>
              </a:tr>
            </a:tbl>
          </a:graphicData>
        </a:graphic>
      </p:graphicFrame>
    </p:spTree>
    <p:extLst>
      <p:ext uri="{BB962C8B-B14F-4D97-AF65-F5344CB8AC3E}">
        <p14:creationId xmlns:p14="http://schemas.microsoft.com/office/powerpoint/2010/main" val="169207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B3258-6CDF-7D4B-8D8B-7D13E8F080C5}"/>
              </a:ext>
            </a:extLst>
          </p:cNvPr>
          <p:cNvSpPr>
            <a:spLocks noGrp="1"/>
          </p:cNvSpPr>
          <p:nvPr>
            <p:ph idx="1"/>
          </p:nvPr>
        </p:nvSpPr>
        <p:spPr>
          <a:xfrm>
            <a:off x="0" y="228600"/>
            <a:ext cx="9448800" cy="6629400"/>
          </a:xfrm>
        </p:spPr>
        <p:txBody>
          <a:bodyPr>
            <a:normAutofit/>
          </a:bodyPr>
          <a:lstStyle/>
          <a:p>
            <a:r>
              <a:rPr lang="en-US" sz="2200" dirty="0">
                <a:latin typeface="Times" pitchFamily="2" charset="0"/>
              </a:rPr>
              <a:t>Application on an individualized level</a:t>
            </a:r>
          </a:p>
          <a:p>
            <a:pPr lvl="1"/>
            <a:r>
              <a:rPr lang="en-US" sz="2200" dirty="0">
                <a:latin typeface="Times" pitchFamily="2" charset="0"/>
              </a:rPr>
              <a:t>stage-matched personalized assessment reports </a:t>
            </a:r>
          </a:p>
          <a:p>
            <a:pPr lvl="1"/>
            <a:r>
              <a:rPr lang="en-US" sz="2200" dirty="0">
                <a:latin typeface="Times" pitchFamily="2" charset="0"/>
              </a:rPr>
              <a:t>self-help manuals</a:t>
            </a:r>
          </a:p>
          <a:p>
            <a:pPr lvl="1"/>
            <a:r>
              <a:rPr lang="en-US" sz="2200" dirty="0">
                <a:latin typeface="Times" pitchFamily="2" charset="0"/>
              </a:rPr>
              <a:t>Newsletters</a:t>
            </a:r>
          </a:p>
          <a:p>
            <a:pPr lvl="1"/>
            <a:r>
              <a:rPr lang="en-US" sz="2200" dirty="0">
                <a:latin typeface="Times" pitchFamily="2" charset="0"/>
              </a:rPr>
              <a:t>monthly individual phone counseling for patients with diabetes to enhance PA, eating, and glycemic control</a:t>
            </a:r>
          </a:p>
          <a:p>
            <a:pPr marL="457200" lvl="1" indent="0">
              <a:buNone/>
            </a:pPr>
            <a:r>
              <a:rPr lang="en-US" sz="2200" dirty="0">
                <a:latin typeface="Times" pitchFamily="2" charset="0"/>
              </a:rPr>
              <a:t>Ex: community nut working at a local Fitness club</a:t>
            </a:r>
          </a:p>
          <a:p>
            <a:pPr lvl="2"/>
            <a:r>
              <a:rPr lang="en-US" sz="1800" dirty="0">
                <a:latin typeface="Times" pitchFamily="2" charset="0"/>
              </a:rPr>
              <a:t>Knows from studies: an association between the presence of chronic diseases such as hypertension, diabetes, heart disease, and dyslipidemia and readiness to change behavior in the areas of physical activity, fat intake, fruit and vegetable intake, and smoking </a:t>
            </a:r>
          </a:p>
          <a:p>
            <a:pPr lvl="2"/>
            <a:r>
              <a:rPr lang="en-US" sz="1800" dirty="0">
                <a:latin typeface="Times" pitchFamily="2" charset="0"/>
              </a:rPr>
              <a:t>Data shows people in the precontemplation, contemplation, and preparation stages consumed fewer fruits and vegetables than people in the action or maintenance stages.</a:t>
            </a:r>
          </a:p>
          <a:p>
            <a:pPr lvl="2"/>
            <a:r>
              <a:rPr lang="en-US" dirty="0">
                <a:latin typeface="Times" pitchFamily="2" charset="0"/>
              </a:rPr>
              <a:t>To increase awareness (precontemplation stage)</a:t>
            </a:r>
            <a:r>
              <a:rPr lang="en-US" dirty="0">
                <a:latin typeface="Times" pitchFamily="2" charset="0"/>
                <a:sym typeface="Wingdings" pitchFamily="2" charset="2"/>
              </a:rPr>
              <a:t> </a:t>
            </a:r>
            <a:r>
              <a:rPr lang="en-US" dirty="0">
                <a:latin typeface="Times" pitchFamily="2" charset="0"/>
              </a:rPr>
              <a:t> special lectures on heart disease and hypertension </a:t>
            </a:r>
            <a:endParaRPr lang="en-US" sz="1600" dirty="0">
              <a:latin typeface="Times" pitchFamily="2" charset="0"/>
            </a:endParaRPr>
          </a:p>
          <a:p>
            <a:pPr lvl="2"/>
            <a:r>
              <a:rPr lang="en-US" dirty="0">
                <a:latin typeface="Times" pitchFamily="2" charset="0"/>
              </a:rPr>
              <a:t>contemplation and preparation stages</a:t>
            </a:r>
            <a:r>
              <a:rPr lang="en-US" dirty="0">
                <a:latin typeface="Times" pitchFamily="2" charset="0"/>
                <a:sym typeface="Wingdings" pitchFamily="2" charset="2"/>
              </a:rPr>
              <a:t> </a:t>
            </a:r>
            <a:r>
              <a:rPr lang="en-US" dirty="0">
                <a:latin typeface="Times" pitchFamily="2" charset="0"/>
              </a:rPr>
              <a:t>four cooking demonstrations featuring heart-healthy recipes prepared with local fresh fruits and vegetables; </a:t>
            </a:r>
            <a:endParaRPr lang="en-US" sz="1600" dirty="0">
              <a:latin typeface="Times" pitchFamily="2" charset="0"/>
            </a:endParaRPr>
          </a:p>
          <a:p>
            <a:pPr lvl="2"/>
            <a:r>
              <a:rPr lang="en-US" dirty="0">
                <a:latin typeface="Times" pitchFamily="2" charset="0"/>
              </a:rPr>
              <a:t>Action stage—that is, those who had participated in one of the special events or attended a cooking demonstration—she offered a 20-minute individual counseling session to answer questions about reading food labels, identifying food sources of fat, and calculating saturated fat and </a:t>
            </a:r>
            <a:r>
              <a:rPr lang="en-US" i="1" dirty="0">
                <a:latin typeface="Times" pitchFamily="2" charset="0"/>
              </a:rPr>
              <a:t>trans </a:t>
            </a:r>
            <a:r>
              <a:rPr lang="en-US" dirty="0">
                <a:latin typeface="Times" pitchFamily="2" charset="0"/>
              </a:rPr>
              <a:t>fat intake. </a:t>
            </a:r>
            <a:endParaRPr lang="en-US" sz="1600" dirty="0">
              <a:latin typeface="Times" pitchFamily="2" charset="0"/>
            </a:endParaRPr>
          </a:p>
          <a:p>
            <a:pPr lvl="1"/>
            <a:endParaRPr lang="en-US" sz="2200" dirty="0">
              <a:latin typeface="Times" pitchFamily="2" charset="0"/>
            </a:endParaRPr>
          </a:p>
          <a:p>
            <a:pPr lvl="1"/>
            <a:endParaRPr lang="en-US" sz="3300" dirty="0">
              <a:latin typeface="Times" pitchFamily="2" charset="0"/>
            </a:endParaRPr>
          </a:p>
          <a:p>
            <a:pPr lvl="1"/>
            <a:endParaRPr lang="en-US" dirty="0">
              <a:latin typeface="Times" pitchFamily="2" charset="0"/>
            </a:endParaRPr>
          </a:p>
          <a:p>
            <a:endParaRPr lang="en-US" dirty="0"/>
          </a:p>
        </p:txBody>
      </p:sp>
    </p:spTree>
    <p:extLst>
      <p:ext uri="{BB962C8B-B14F-4D97-AF65-F5344CB8AC3E}">
        <p14:creationId xmlns:p14="http://schemas.microsoft.com/office/powerpoint/2010/main" val="20620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F7BA0-823B-5B44-9EF4-A50EA0A977E0}"/>
              </a:ext>
            </a:extLst>
          </p:cNvPr>
          <p:cNvSpPr>
            <a:spLocks noGrp="1"/>
          </p:cNvSpPr>
          <p:nvPr>
            <p:ph idx="1"/>
          </p:nvPr>
        </p:nvSpPr>
        <p:spPr>
          <a:xfrm>
            <a:off x="812800" y="784225"/>
            <a:ext cx="10515600" cy="4351338"/>
          </a:xfrm>
        </p:spPr>
        <p:txBody>
          <a:bodyPr>
            <a:normAutofit fontScale="92500" lnSpcReduction="10000"/>
          </a:bodyPr>
          <a:lstStyle/>
          <a:p>
            <a:r>
              <a:rPr lang="en-US" sz="4300" dirty="0">
                <a:latin typeface="Times" pitchFamily="2" charset="0"/>
              </a:rPr>
              <a:t>Application in community</a:t>
            </a:r>
          </a:p>
          <a:p>
            <a:r>
              <a:rPr lang="en-US" sz="3000" dirty="0">
                <a:latin typeface="Times" pitchFamily="2" charset="0"/>
              </a:rPr>
              <a:t>Example: eating disorders prevalence is high at a specific school</a:t>
            </a:r>
          </a:p>
          <a:p>
            <a:r>
              <a:rPr lang="en-US" sz="3000" dirty="0">
                <a:latin typeface="Times" pitchFamily="2" charset="0"/>
              </a:rPr>
              <a:t>Community is in the precontemplation phase</a:t>
            </a:r>
            <a:r>
              <a:rPr lang="en-US" sz="3000" dirty="0">
                <a:latin typeface="Times" pitchFamily="2" charset="0"/>
                <a:sym typeface="Wingdings" pitchFamily="2" charset="2"/>
              </a:rPr>
              <a:t> </a:t>
            </a:r>
            <a:r>
              <a:rPr lang="en-US" sz="3000" dirty="0">
                <a:latin typeface="Times" pitchFamily="2" charset="0"/>
              </a:rPr>
              <a:t>no discussion of the problem has occurred between parents, teachers, students , school staff, health professionals in the area</a:t>
            </a:r>
          </a:p>
          <a:p>
            <a:endParaRPr lang="en-US" sz="3000" dirty="0">
              <a:latin typeface="Times" pitchFamily="2" charset="0"/>
            </a:endParaRPr>
          </a:p>
          <a:p>
            <a:endParaRPr lang="en-US" sz="3000" dirty="0">
              <a:latin typeface="Times" pitchFamily="2" charset="0"/>
            </a:endParaRPr>
          </a:p>
          <a:p>
            <a:r>
              <a:rPr lang="en-US" sz="3000" dirty="0">
                <a:latin typeface="Times" pitchFamily="2" charset="0"/>
              </a:rPr>
              <a:t>First step: enhance awareness of the problem in the community by holding meeting, identify pros and cons of action, identify resources for addressing the problem, and discuss desirable actions </a:t>
            </a:r>
          </a:p>
          <a:p>
            <a:endParaRPr lang="en-US" dirty="0"/>
          </a:p>
        </p:txBody>
      </p:sp>
    </p:spTree>
    <p:extLst>
      <p:ext uri="{BB962C8B-B14F-4D97-AF65-F5344CB8AC3E}">
        <p14:creationId xmlns:p14="http://schemas.microsoft.com/office/powerpoint/2010/main" val="74819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ED81-052D-AE45-B49B-F35EAE79177F}"/>
              </a:ext>
            </a:extLst>
          </p:cNvPr>
          <p:cNvSpPr>
            <a:spLocks noGrp="1"/>
          </p:cNvSpPr>
          <p:nvPr>
            <p:ph type="title"/>
          </p:nvPr>
        </p:nvSpPr>
        <p:spPr>
          <a:xfrm>
            <a:off x="571500" y="203200"/>
            <a:ext cx="10515600" cy="1325563"/>
          </a:xfrm>
        </p:spPr>
        <p:txBody>
          <a:bodyPr/>
          <a:lstStyle/>
          <a:p>
            <a:r>
              <a:rPr lang="en-US" b="1" dirty="0">
                <a:latin typeface="Times" pitchFamily="2" charset="0"/>
              </a:rPr>
              <a:t>Motivational Interviewing theory </a:t>
            </a:r>
            <a:br>
              <a:rPr lang="en-US" dirty="0"/>
            </a:br>
            <a:endParaRPr lang="en-US" dirty="0"/>
          </a:p>
        </p:txBody>
      </p:sp>
      <p:sp>
        <p:nvSpPr>
          <p:cNvPr id="3" name="Content Placeholder 2">
            <a:extLst>
              <a:ext uri="{FF2B5EF4-FFF2-40B4-BE49-F238E27FC236}">
                <a16:creationId xmlns:a16="http://schemas.microsoft.com/office/drawing/2014/main" id="{258F0A02-E238-DF44-AE65-051C53105AF2}"/>
              </a:ext>
            </a:extLst>
          </p:cNvPr>
          <p:cNvSpPr>
            <a:spLocks noGrp="1"/>
          </p:cNvSpPr>
          <p:nvPr>
            <p:ph idx="1"/>
          </p:nvPr>
        </p:nvSpPr>
        <p:spPr>
          <a:xfrm>
            <a:off x="571500" y="1528763"/>
            <a:ext cx="10782300" cy="4648200"/>
          </a:xfrm>
        </p:spPr>
        <p:txBody>
          <a:bodyPr/>
          <a:lstStyle/>
          <a:p>
            <a:pPr marL="0" indent="0">
              <a:buNone/>
            </a:pPr>
            <a:r>
              <a:rPr lang="en-US" dirty="0">
                <a:latin typeface="Times" pitchFamily="2" charset="0"/>
              </a:rPr>
              <a:t>”A a way of interacting with the client that actively facilitates the client’s exploring and resolving his or her own uncertainty about change, building confidence, and enhancing his or her commitment to change”</a:t>
            </a:r>
          </a:p>
          <a:p>
            <a:r>
              <a:rPr lang="en-US" u="sng" dirty="0">
                <a:latin typeface="Times" pitchFamily="2" charset="0"/>
              </a:rPr>
              <a:t>DO NOT PROVIDE INFO or ADVICE </a:t>
            </a:r>
            <a:r>
              <a:rPr lang="en-US" dirty="0">
                <a:latin typeface="Times" pitchFamily="2" charset="0"/>
              </a:rPr>
              <a:t>to patient</a:t>
            </a:r>
          </a:p>
          <a:p>
            <a:r>
              <a:rPr lang="en-US" dirty="0">
                <a:latin typeface="Times" pitchFamily="2" charset="0"/>
              </a:rPr>
              <a:t>Patients does most of the work by identifying barriers and resistance with the guidance of the counselor </a:t>
            </a:r>
          </a:p>
          <a:p>
            <a:r>
              <a:rPr lang="en-US" dirty="0">
                <a:latin typeface="Times" pitchFamily="2" charset="0"/>
              </a:rPr>
              <a:t>The counselor listens carefully to client responses and provides information only when the client requests or desires it</a:t>
            </a:r>
          </a:p>
          <a:p>
            <a:endParaRPr lang="en-US" dirty="0"/>
          </a:p>
        </p:txBody>
      </p:sp>
    </p:spTree>
    <p:extLst>
      <p:ext uri="{BB962C8B-B14F-4D97-AF65-F5344CB8AC3E}">
        <p14:creationId xmlns:p14="http://schemas.microsoft.com/office/powerpoint/2010/main" val="291138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F9650-1C21-9E4A-95E4-C2E65E4A7AF0}"/>
              </a:ext>
            </a:extLst>
          </p:cNvPr>
          <p:cNvSpPr>
            <a:spLocks noGrp="1"/>
          </p:cNvSpPr>
          <p:nvPr>
            <p:ph idx="1"/>
          </p:nvPr>
        </p:nvSpPr>
        <p:spPr>
          <a:xfrm>
            <a:off x="838200" y="914400"/>
            <a:ext cx="10515600" cy="5262563"/>
          </a:xfrm>
        </p:spPr>
        <p:txBody>
          <a:bodyPr/>
          <a:lstStyle/>
          <a:p>
            <a:pPr marL="0" indent="0">
              <a:buNone/>
            </a:pPr>
            <a:r>
              <a:rPr lang="en-US" sz="3600" b="1" dirty="0">
                <a:latin typeface="Times" pitchFamily="2" charset="0"/>
              </a:rPr>
              <a:t>Four general principles </a:t>
            </a:r>
            <a:r>
              <a:rPr lang="en-US" sz="3600" b="1" dirty="0">
                <a:solidFill>
                  <a:srgbClr val="FF0000"/>
                </a:solidFill>
                <a:latin typeface="Times" pitchFamily="2" charset="0"/>
              </a:rPr>
              <a:t>RULE</a:t>
            </a:r>
          </a:p>
          <a:p>
            <a:pPr marL="0" indent="0">
              <a:buNone/>
            </a:pPr>
            <a:endParaRPr lang="en-US" sz="3600" b="1" dirty="0">
              <a:solidFill>
                <a:srgbClr val="FF0000"/>
              </a:solidFill>
              <a:latin typeface="Times" pitchFamily="2" charset="0"/>
            </a:endParaRPr>
          </a:p>
          <a:p>
            <a:pPr marL="0" indent="0">
              <a:buNone/>
            </a:pPr>
            <a:r>
              <a:rPr lang="en-US" dirty="0">
                <a:latin typeface="Times" pitchFamily="2" charset="0"/>
              </a:rPr>
              <a:t>1) “resisting the righting reflex”—or the urge to confront the client about the need for behavior change</a:t>
            </a:r>
          </a:p>
          <a:p>
            <a:pPr marL="0" indent="0">
              <a:buNone/>
            </a:pPr>
            <a:r>
              <a:rPr lang="en-US" dirty="0">
                <a:latin typeface="Times" pitchFamily="2" charset="0"/>
              </a:rPr>
              <a:t>2) understanding and exploring the client’s own motivations</a:t>
            </a:r>
          </a:p>
          <a:p>
            <a:pPr marL="0" indent="0">
              <a:buNone/>
            </a:pPr>
            <a:r>
              <a:rPr lang="en-US" dirty="0">
                <a:latin typeface="Times" pitchFamily="2" charset="0"/>
              </a:rPr>
              <a:t> 3) listening with empathy</a:t>
            </a:r>
          </a:p>
          <a:p>
            <a:pPr marL="0" indent="0">
              <a:buNone/>
            </a:pPr>
            <a:r>
              <a:rPr lang="en-US" dirty="0">
                <a:latin typeface="Times" pitchFamily="2" charset="0"/>
              </a:rPr>
              <a:t>4) empowering the client, encouraging hope and optimism. </a:t>
            </a:r>
          </a:p>
          <a:p>
            <a:endParaRPr lang="en-US" dirty="0"/>
          </a:p>
        </p:txBody>
      </p:sp>
    </p:spTree>
    <p:extLst>
      <p:ext uri="{BB962C8B-B14F-4D97-AF65-F5344CB8AC3E}">
        <p14:creationId xmlns:p14="http://schemas.microsoft.com/office/powerpoint/2010/main" val="147589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8733-C2D2-2C4B-A46E-7A1A2A9F1FBA}"/>
              </a:ext>
            </a:extLst>
          </p:cNvPr>
          <p:cNvSpPr>
            <a:spLocks noGrp="1"/>
          </p:cNvSpPr>
          <p:nvPr>
            <p:ph type="title"/>
          </p:nvPr>
        </p:nvSpPr>
        <p:spPr/>
        <p:txBody>
          <a:bodyPr/>
          <a:lstStyle/>
          <a:p>
            <a:r>
              <a:rPr lang="en-US"/>
              <a:t>4 skills for Motivational interviewing </a:t>
            </a:r>
            <a:br>
              <a:rPr lang="en-US"/>
            </a:br>
            <a:endParaRPr lang="en-US"/>
          </a:p>
        </p:txBody>
      </p:sp>
      <p:sp>
        <p:nvSpPr>
          <p:cNvPr id="3" name="Content Placeholder 2">
            <a:extLst>
              <a:ext uri="{FF2B5EF4-FFF2-40B4-BE49-F238E27FC236}">
                <a16:creationId xmlns:a16="http://schemas.microsoft.com/office/drawing/2014/main" id="{0FFA10F6-310A-4443-81DA-EC971F989728}"/>
              </a:ext>
            </a:extLst>
          </p:cNvPr>
          <p:cNvSpPr>
            <a:spLocks noGrp="1"/>
          </p:cNvSpPr>
          <p:nvPr>
            <p:ph idx="1"/>
          </p:nvPr>
        </p:nvSpPr>
        <p:spPr>
          <a:xfrm>
            <a:off x="838200" y="1825625"/>
            <a:ext cx="10515600" cy="2103438"/>
          </a:xfrm>
        </p:spPr>
        <p:txBody>
          <a:bodyPr/>
          <a:lstStyle/>
          <a:p>
            <a:r>
              <a:rPr lang="en-US" b="1" dirty="0"/>
              <a:t>O</a:t>
            </a:r>
            <a:r>
              <a:rPr lang="en-US" dirty="0"/>
              <a:t>pen-ended questions</a:t>
            </a:r>
          </a:p>
          <a:p>
            <a:r>
              <a:rPr lang="en-US" b="1" dirty="0"/>
              <a:t>A</a:t>
            </a:r>
            <a:r>
              <a:rPr lang="en-US" dirty="0"/>
              <a:t>ffirmations</a:t>
            </a:r>
          </a:p>
          <a:p>
            <a:r>
              <a:rPr lang="en-US" b="1" dirty="0"/>
              <a:t>R</a:t>
            </a:r>
            <a:r>
              <a:rPr lang="en-US" dirty="0"/>
              <a:t>eflective listening </a:t>
            </a:r>
            <a:endParaRPr lang="en-US" dirty="0">
              <a:effectLst/>
            </a:endParaRPr>
          </a:p>
          <a:p>
            <a:r>
              <a:rPr lang="en-US" b="1" dirty="0"/>
              <a:t>S</a:t>
            </a:r>
            <a:r>
              <a:rPr lang="en-US" dirty="0"/>
              <a:t>ummaries </a:t>
            </a:r>
            <a:endParaRPr lang="en-US" dirty="0">
              <a:effectLst/>
            </a:endParaRPr>
          </a:p>
          <a:p>
            <a:endParaRPr lang="en-US" dirty="0"/>
          </a:p>
        </p:txBody>
      </p:sp>
      <p:sp>
        <p:nvSpPr>
          <p:cNvPr id="8" name="TextBox 7">
            <a:extLst>
              <a:ext uri="{FF2B5EF4-FFF2-40B4-BE49-F238E27FC236}">
                <a16:creationId xmlns:a16="http://schemas.microsoft.com/office/drawing/2014/main" id="{8BDC3494-9C38-064F-8BB8-470652624799}"/>
              </a:ext>
            </a:extLst>
          </p:cNvPr>
          <p:cNvSpPr txBox="1"/>
          <p:nvPr/>
        </p:nvSpPr>
        <p:spPr>
          <a:xfrm>
            <a:off x="1071563" y="4714876"/>
            <a:ext cx="5857875" cy="369332"/>
          </a:xfrm>
          <a:prstGeom prst="rect">
            <a:avLst/>
          </a:prstGeom>
          <a:noFill/>
        </p:spPr>
        <p:txBody>
          <a:bodyPr wrap="square" rtlCol="0">
            <a:spAutoFit/>
          </a:bodyPr>
          <a:lstStyle/>
          <a:p>
            <a:r>
              <a:rPr lang="en-US" dirty="0">
                <a:hlinkClick r:id="rId2"/>
              </a:rPr>
              <a:t>https://www.youtube.com/watch?v=Cfl4d-qQ-co</a:t>
            </a:r>
            <a:endParaRPr lang="en-US" dirty="0"/>
          </a:p>
        </p:txBody>
      </p:sp>
    </p:spTree>
    <p:extLst>
      <p:ext uri="{BB962C8B-B14F-4D97-AF65-F5344CB8AC3E}">
        <p14:creationId xmlns:p14="http://schemas.microsoft.com/office/powerpoint/2010/main" val="159640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122B5-3D79-0D4A-9A57-1000D2ED9E55}"/>
              </a:ext>
            </a:extLst>
          </p:cNvPr>
          <p:cNvSpPr>
            <a:spLocks noGrp="1"/>
          </p:cNvSpPr>
          <p:nvPr>
            <p:ph idx="1"/>
          </p:nvPr>
        </p:nvSpPr>
        <p:spPr>
          <a:xfrm>
            <a:off x="795036" y="850016"/>
            <a:ext cx="10844514" cy="5841297"/>
          </a:xfrm>
        </p:spPr>
        <p:txBody>
          <a:bodyPr/>
          <a:lstStyle/>
          <a:p>
            <a:pPr marL="0" indent="0">
              <a:buNone/>
            </a:pPr>
            <a:r>
              <a:rPr lang="en-US" dirty="0">
                <a:latin typeface="Times" pitchFamily="2" charset="0"/>
              </a:rPr>
              <a:t>The ultimate goal of community nutrition is </a:t>
            </a:r>
            <a:r>
              <a:rPr lang="en-US" b="1" dirty="0">
                <a:solidFill>
                  <a:srgbClr val="FF0000"/>
                </a:solidFill>
                <a:latin typeface="Times" pitchFamily="2" charset="0"/>
              </a:rPr>
              <a:t>to design programs that improve people’s health and nutritional status </a:t>
            </a:r>
          </a:p>
          <a:p>
            <a:pPr marL="0" indent="0">
              <a:buNone/>
            </a:pPr>
            <a:r>
              <a:rPr lang="en-US" dirty="0">
                <a:latin typeface="Times" pitchFamily="2" charset="0"/>
              </a:rPr>
              <a:t>Evidence- based theories and strategies to consider when designing a nutrition intervention program that targets </a:t>
            </a:r>
            <a:r>
              <a:rPr lang="en-US" b="1" dirty="0">
                <a:solidFill>
                  <a:srgbClr val="FF0000"/>
                </a:solidFill>
                <a:latin typeface="Times" pitchFamily="2" charset="0"/>
              </a:rPr>
              <a:t>lifestyle change </a:t>
            </a:r>
            <a:r>
              <a:rPr lang="en-US" dirty="0">
                <a:latin typeface="Times" pitchFamily="2" charset="0"/>
              </a:rPr>
              <a:t>related to eating patterns and physical activity </a:t>
            </a:r>
          </a:p>
          <a:p>
            <a:pPr marL="0" indent="0">
              <a:buNone/>
            </a:pPr>
            <a:r>
              <a:rPr lang="en-US" dirty="0">
                <a:latin typeface="Times" pitchFamily="2" charset="0"/>
              </a:rPr>
              <a:t>Are attitudes and beliefs important for behavior change?</a:t>
            </a:r>
          </a:p>
          <a:p>
            <a:pPr marL="0" indent="0">
              <a:buNone/>
            </a:pPr>
            <a:r>
              <a:rPr lang="en-US" dirty="0">
                <a:latin typeface="Times" pitchFamily="2" charset="0"/>
              </a:rPr>
              <a:t>Can interventions target attitudes and behaviors?</a:t>
            </a:r>
          </a:p>
          <a:p>
            <a:pPr marL="0" indent="0">
              <a:buNone/>
            </a:pPr>
            <a:endParaRPr lang="en-US" b="1" dirty="0">
              <a:solidFill>
                <a:srgbClr val="FF0000"/>
              </a:solidFill>
            </a:endParaRPr>
          </a:p>
          <a:p>
            <a:endParaRPr lang="en-US" dirty="0"/>
          </a:p>
        </p:txBody>
      </p:sp>
    </p:spTree>
    <p:extLst>
      <p:ext uri="{BB962C8B-B14F-4D97-AF65-F5344CB8AC3E}">
        <p14:creationId xmlns:p14="http://schemas.microsoft.com/office/powerpoint/2010/main" val="288082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DF94-6AD7-A944-BF32-70F2B462C11A}"/>
              </a:ext>
            </a:extLst>
          </p:cNvPr>
          <p:cNvSpPr>
            <a:spLocks noGrp="1"/>
          </p:cNvSpPr>
          <p:nvPr>
            <p:ph type="title"/>
          </p:nvPr>
        </p:nvSpPr>
        <p:spPr>
          <a:xfrm>
            <a:off x="538163" y="708025"/>
            <a:ext cx="10515600" cy="1325563"/>
          </a:xfrm>
        </p:spPr>
        <p:txBody>
          <a:bodyPr>
            <a:normAutofit fontScale="90000"/>
          </a:bodyPr>
          <a:lstStyle/>
          <a:p>
            <a:r>
              <a:rPr lang="en-US" b="1"/>
              <a:t>The Health Belief Model </a:t>
            </a:r>
            <a:br>
              <a:rPr lang="en-US" b="1"/>
            </a:br>
            <a:r>
              <a:rPr lang="en-US" sz="3600"/>
              <a:t>Three components </a:t>
            </a:r>
            <a:br>
              <a:rPr lang="en-US"/>
            </a:br>
            <a:br>
              <a:rPr lang="en-US"/>
            </a:br>
            <a:endParaRPr lang="en-US"/>
          </a:p>
        </p:txBody>
      </p:sp>
      <p:sp>
        <p:nvSpPr>
          <p:cNvPr id="3" name="Content Placeholder 2">
            <a:extLst>
              <a:ext uri="{FF2B5EF4-FFF2-40B4-BE49-F238E27FC236}">
                <a16:creationId xmlns:a16="http://schemas.microsoft.com/office/drawing/2014/main" id="{26677B07-F737-244B-925E-8A13EFAA2FC6}"/>
              </a:ext>
            </a:extLst>
          </p:cNvPr>
          <p:cNvSpPr>
            <a:spLocks noGrp="1"/>
          </p:cNvSpPr>
          <p:nvPr>
            <p:ph idx="1"/>
          </p:nvPr>
        </p:nvSpPr>
        <p:spPr>
          <a:xfrm>
            <a:off x="838200" y="1825625"/>
            <a:ext cx="10515600" cy="4603750"/>
          </a:xfrm>
        </p:spPr>
        <p:txBody>
          <a:bodyPr>
            <a:normAutofit/>
          </a:bodyPr>
          <a:lstStyle/>
          <a:p>
            <a:r>
              <a:rPr lang="en-US" b="1" dirty="0"/>
              <a:t>A person will adopt a behavior if failing to do so has consequences that threaten his or her lifestyle </a:t>
            </a:r>
            <a:endParaRPr lang="en-US" b="1" dirty="0">
              <a:effectLst/>
            </a:endParaRPr>
          </a:p>
          <a:p>
            <a:r>
              <a:rPr lang="en-US" b="1" dirty="0"/>
              <a:t>Changing behavior depends on a balance between barriers and benefits of change</a:t>
            </a:r>
          </a:p>
          <a:p>
            <a:pPr lvl="1"/>
            <a:r>
              <a:rPr lang="en-US" dirty="0"/>
              <a:t>Benefits of a certain behavior change: if I choose high fiber foods I will lose weight </a:t>
            </a:r>
          </a:p>
          <a:p>
            <a:pPr lvl="1"/>
            <a:r>
              <a:rPr lang="en-US" dirty="0">
                <a:effectLst/>
              </a:rPr>
              <a:t>Expected barri</a:t>
            </a:r>
            <a:r>
              <a:rPr lang="en-US" dirty="0"/>
              <a:t>ers: choosing high-fiber foods requires skill in label reading and knowledge of food composition </a:t>
            </a:r>
            <a:endParaRPr lang="en-US" dirty="0">
              <a:effectLst/>
            </a:endParaRPr>
          </a:p>
          <a:p>
            <a:r>
              <a:rPr lang="en-US" b="1" dirty="0"/>
              <a:t>Self-Efficacy: The belief that you can successfully do something </a:t>
            </a:r>
            <a:endParaRPr lang="en-US" b="1" dirty="0">
              <a:effectLst/>
            </a:endParaRPr>
          </a:p>
          <a:p>
            <a:endParaRPr lang="en-US" dirty="0"/>
          </a:p>
        </p:txBody>
      </p:sp>
    </p:spTree>
    <p:extLst>
      <p:ext uri="{BB962C8B-B14F-4D97-AF65-F5344CB8AC3E}">
        <p14:creationId xmlns:p14="http://schemas.microsoft.com/office/powerpoint/2010/main" val="909909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6A5B-324F-4D46-945E-C79A70879413}"/>
              </a:ext>
            </a:extLst>
          </p:cNvPr>
          <p:cNvSpPr>
            <a:spLocks noGrp="1"/>
          </p:cNvSpPr>
          <p:nvPr>
            <p:ph type="title"/>
          </p:nvPr>
        </p:nvSpPr>
        <p:spPr>
          <a:xfrm>
            <a:off x="423862" y="0"/>
            <a:ext cx="10515600" cy="1325563"/>
          </a:xfrm>
        </p:spPr>
        <p:txBody>
          <a:bodyPr/>
          <a:lstStyle/>
          <a:p>
            <a:r>
              <a:rPr lang="en-US" b="1"/>
              <a:t>The Health Belief Model</a:t>
            </a:r>
            <a:endParaRPr lang="en-US"/>
          </a:p>
        </p:txBody>
      </p:sp>
      <p:sp>
        <p:nvSpPr>
          <p:cNvPr id="3" name="Content Placeholder 2">
            <a:extLst>
              <a:ext uri="{FF2B5EF4-FFF2-40B4-BE49-F238E27FC236}">
                <a16:creationId xmlns:a16="http://schemas.microsoft.com/office/drawing/2014/main" id="{0E34C7E4-671E-784F-AB56-50F17BB68186}"/>
              </a:ext>
            </a:extLst>
          </p:cNvPr>
          <p:cNvSpPr>
            <a:spLocks noGrp="1"/>
          </p:cNvSpPr>
          <p:nvPr>
            <p:ph idx="1"/>
          </p:nvPr>
        </p:nvSpPr>
        <p:spPr>
          <a:xfrm>
            <a:off x="228600" y="1825625"/>
            <a:ext cx="2843213" cy="2317750"/>
          </a:xfrm>
        </p:spPr>
        <p:txBody>
          <a:bodyPr>
            <a:normAutofit lnSpcReduction="10000"/>
          </a:bodyPr>
          <a:lstStyle/>
          <a:p>
            <a:pPr marL="0" indent="0">
              <a:buNone/>
            </a:pPr>
            <a:r>
              <a:rPr lang="en-US" b="1" i="1"/>
              <a:t>strategies appropriate for the various components of the health belief model</a:t>
            </a:r>
          </a:p>
          <a:p>
            <a:endParaRPr lang="en-US"/>
          </a:p>
        </p:txBody>
      </p:sp>
      <p:pic>
        <p:nvPicPr>
          <p:cNvPr id="5" name="Picture 4">
            <a:extLst>
              <a:ext uri="{FF2B5EF4-FFF2-40B4-BE49-F238E27FC236}">
                <a16:creationId xmlns:a16="http://schemas.microsoft.com/office/drawing/2014/main" id="{25F0A540-4B7E-DD49-A238-21079C78AB17}"/>
              </a:ext>
            </a:extLst>
          </p:cNvPr>
          <p:cNvPicPr>
            <a:picLocks noChangeAspect="1"/>
          </p:cNvPicPr>
          <p:nvPr/>
        </p:nvPicPr>
        <p:blipFill>
          <a:blip r:embed="rId2"/>
          <a:stretch>
            <a:fillRect/>
          </a:stretch>
        </p:blipFill>
        <p:spPr>
          <a:xfrm>
            <a:off x="3371851" y="985839"/>
            <a:ext cx="8672512" cy="5620542"/>
          </a:xfrm>
          <a:prstGeom prst="rect">
            <a:avLst/>
          </a:prstGeom>
        </p:spPr>
      </p:pic>
    </p:spTree>
    <p:extLst>
      <p:ext uri="{BB962C8B-B14F-4D97-AF65-F5344CB8AC3E}">
        <p14:creationId xmlns:p14="http://schemas.microsoft.com/office/powerpoint/2010/main" val="5000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36978-396B-0446-9B08-49573D765409}"/>
              </a:ext>
            </a:extLst>
          </p:cNvPr>
          <p:cNvSpPr>
            <a:spLocks noGrp="1"/>
          </p:cNvSpPr>
          <p:nvPr>
            <p:ph idx="1"/>
          </p:nvPr>
        </p:nvSpPr>
        <p:spPr>
          <a:xfrm>
            <a:off x="838200" y="814388"/>
            <a:ext cx="10515600" cy="5362575"/>
          </a:xfrm>
        </p:spPr>
        <p:txBody>
          <a:bodyPr/>
          <a:lstStyle/>
          <a:p>
            <a:r>
              <a:rPr lang="en-US"/>
              <a:t>The American Cancer Society (ACS) made rec’d</a:t>
            </a:r>
          </a:p>
          <a:p>
            <a:r>
              <a:rPr lang="en-US"/>
              <a:t>Intake of fruits and veg increased </a:t>
            </a:r>
            <a:r>
              <a:rPr lang="en-US" b="1"/>
              <a:t>but </a:t>
            </a:r>
            <a:r>
              <a:rPr lang="en-US"/>
              <a:t>Intake of saturated fat is still above the recommended level and obesity is a widespread public health problem. </a:t>
            </a:r>
          </a:p>
          <a:p>
            <a:r>
              <a:rPr lang="en-US"/>
              <a:t>Survey findings: Researchers found that adults who believed strongly in a connection between diet and cancer, and who were knowledgeable about health recommendations, made a greater number of positive dietary changes than those who had little belief</a:t>
            </a:r>
          </a:p>
          <a:p>
            <a:pPr marL="0" indent="0">
              <a:buNone/>
            </a:pPr>
            <a:r>
              <a:rPr lang="en-US" b="1" i="1">
                <a:solidFill>
                  <a:srgbClr val="FF0000"/>
                </a:solidFill>
              </a:rPr>
              <a:t>Strategies to influence the beliefs of people in high-risk groups</a:t>
            </a:r>
          </a:p>
          <a:p>
            <a:endParaRPr lang="en-US"/>
          </a:p>
        </p:txBody>
      </p:sp>
    </p:spTree>
    <p:extLst>
      <p:ext uri="{BB962C8B-B14F-4D97-AF65-F5344CB8AC3E}">
        <p14:creationId xmlns:p14="http://schemas.microsoft.com/office/powerpoint/2010/main" val="309292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A1D4-5C81-A040-B85A-78D993BD948F}"/>
              </a:ext>
            </a:extLst>
          </p:cNvPr>
          <p:cNvSpPr>
            <a:spLocks noGrp="1"/>
          </p:cNvSpPr>
          <p:nvPr>
            <p:ph type="title"/>
          </p:nvPr>
        </p:nvSpPr>
        <p:spPr/>
        <p:txBody>
          <a:bodyPr>
            <a:normAutofit fontScale="90000"/>
          </a:bodyPr>
          <a:lstStyle/>
          <a:p>
            <a:r>
              <a:rPr lang="en-US" b="1"/>
              <a:t>The Theory of Planned Behavior </a:t>
            </a:r>
            <a:br>
              <a:rPr lang="en-US"/>
            </a:br>
            <a:r>
              <a:rPr lang="en-US"/>
              <a:t>(Theory of reasoned action)</a:t>
            </a:r>
            <a:br>
              <a:rPr lang="en-US"/>
            </a:br>
            <a:endParaRPr lang="en-US"/>
          </a:p>
        </p:txBody>
      </p:sp>
      <p:sp>
        <p:nvSpPr>
          <p:cNvPr id="3" name="Content Placeholder 2">
            <a:extLst>
              <a:ext uri="{FF2B5EF4-FFF2-40B4-BE49-F238E27FC236}">
                <a16:creationId xmlns:a16="http://schemas.microsoft.com/office/drawing/2014/main" id="{27853A79-B4C4-2F43-95DF-14FE0BCEA1FB}"/>
              </a:ext>
            </a:extLst>
          </p:cNvPr>
          <p:cNvSpPr>
            <a:spLocks noGrp="1"/>
          </p:cNvSpPr>
          <p:nvPr>
            <p:ph idx="1"/>
          </p:nvPr>
        </p:nvSpPr>
        <p:spPr/>
        <p:txBody>
          <a:bodyPr/>
          <a:lstStyle/>
          <a:p>
            <a:pPr marL="0" indent="0">
              <a:buNone/>
            </a:pPr>
            <a:r>
              <a:rPr lang="en-US" dirty="0">
                <a:latin typeface="Times" pitchFamily="2" charset="0"/>
              </a:rPr>
              <a:t>Behavior is determined directly by a person’s intention to perform the behavior </a:t>
            </a:r>
          </a:p>
          <a:p>
            <a:pPr marL="0" indent="0">
              <a:buNone/>
            </a:pPr>
            <a:r>
              <a:rPr lang="en-US" dirty="0">
                <a:latin typeface="Times" pitchFamily="2" charset="0"/>
              </a:rPr>
              <a:t>Intentions are influenced by attitudes ( what I expect as the outcome and beliefs about my self-efficacy) and </a:t>
            </a:r>
            <a:r>
              <a:rPr lang="en-US" b="1" dirty="0">
                <a:latin typeface="Times" pitchFamily="2" charset="0"/>
              </a:rPr>
              <a:t>subjective norms ( what others around me expect)</a:t>
            </a:r>
          </a:p>
          <a:p>
            <a:pPr marL="0" indent="0">
              <a:buNone/>
            </a:pPr>
            <a:endParaRPr lang="en-US" dirty="0">
              <a:latin typeface="Times" pitchFamily="2" charset="0"/>
            </a:endParaRPr>
          </a:p>
          <a:p>
            <a:pPr marL="0" indent="0">
              <a:buNone/>
            </a:pPr>
            <a:r>
              <a:rPr lang="en-US" i="1" dirty="0">
                <a:solidFill>
                  <a:srgbClr val="FF0000"/>
                </a:solidFill>
                <a:latin typeface="Times" pitchFamily="2" charset="0"/>
              </a:rPr>
              <a:t>According to this theory, if people evaluate a recommended behavior as positive (attitude), and if they think their significant others want them to do it (subjective norm), the result is a higher intention (motivation</a:t>
            </a:r>
          </a:p>
          <a:p>
            <a:endParaRPr lang="en-US" dirty="0"/>
          </a:p>
        </p:txBody>
      </p:sp>
    </p:spTree>
    <p:extLst>
      <p:ext uri="{BB962C8B-B14F-4D97-AF65-F5344CB8AC3E}">
        <p14:creationId xmlns:p14="http://schemas.microsoft.com/office/powerpoint/2010/main" val="72036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8A60E5D-FD9F-9B4B-9A75-D21AC3CEF750}"/>
              </a:ext>
            </a:extLst>
          </p:cNvPr>
          <p:cNvPicPr>
            <a:picLocks noGrp="1" noChangeAspect="1"/>
          </p:cNvPicPr>
          <p:nvPr>
            <p:ph idx="1"/>
          </p:nvPr>
        </p:nvPicPr>
        <p:blipFill>
          <a:blip r:embed="rId2"/>
          <a:stretch>
            <a:fillRect/>
          </a:stretch>
        </p:blipFill>
        <p:spPr>
          <a:xfrm>
            <a:off x="946150" y="844550"/>
            <a:ext cx="9652000" cy="3975100"/>
          </a:xfrm>
        </p:spPr>
      </p:pic>
      <p:sp>
        <p:nvSpPr>
          <p:cNvPr id="11" name="TextBox 10">
            <a:extLst>
              <a:ext uri="{FF2B5EF4-FFF2-40B4-BE49-F238E27FC236}">
                <a16:creationId xmlns:a16="http://schemas.microsoft.com/office/drawing/2014/main" id="{5D84B86C-87FD-CA40-BAD4-759E257E3365}"/>
              </a:ext>
            </a:extLst>
          </p:cNvPr>
          <p:cNvSpPr txBox="1"/>
          <p:nvPr/>
        </p:nvSpPr>
        <p:spPr>
          <a:xfrm>
            <a:off x="7265194" y="5229226"/>
            <a:ext cx="5586412" cy="1384995"/>
          </a:xfrm>
          <a:prstGeom prst="rect">
            <a:avLst/>
          </a:prstGeom>
          <a:noFill/>
        </p:spPr>
        <p:txBody>
          <a:bodyPr wrap="square" rtlCol="0">
            <a:spAutoFit/>
          </a:bodyPr>
          <a:lstStyle/>
          <a:p>
            <a:r>
              <a:rPr lang="en-US" sz="2800" b="1">
                <a:solidFill>
                  <a:srgbClr val="FF0000"/>
                </a:solidFill>
              </a:rPr>
              <a:t>Attitude?</a:t>
            </a:r>
          </a:p>
          <a:p>
            <a:r>
              <a:rPr lang="en-US" sz="2800" b="1">
                <a:solidFill>
                  <a:srgbClr val="FF0000"/>
                </a:solidFill>
              </a:rPr>
              <a:t>Self efficacy ?</a:t>
            </a:r>
          </a:p>
          <a:p>
            <a:r>
              <a:rPr lang="en-US" sz="2800" b="1">
                <a:solidFill>
                  <a:srgbClr val="FF0000"/>
                </a:solidFill>
              </a:rPr>
              <a:t>Normative beliefs?</a:t>
            </a:r>
          </a:p>
        </p:txBody>
      </p:sp>
      <p:pic>
        <p:nvPicPr>
          <p:cNvPr id="3075" name="Picture 3" descr="page8image22649424">
            <a:extLst>
              <a:ext uri="{FF2B5EF4-FFF2-40B4-BE49-F238E27FC236}">
                <a16:creationId xmlns:a16="http://schemas.microsoft.com/office/drawing/2014/main" id="{89B06B14-B111-A840-B63A-F6A363C1C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0" cy="6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9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914-4802-0042-BD8B-9A924E0E2D14}"/>
              </a:ext>
            </a:extLst>
          </p:cNvPr>
          <p:cNvSpPr>
            <a:spLocks noGrp="1"/>
          </p:cNvSpPr>
          <p:nvPr>
            <p:ph type="title"/>
          </p:nvPr>
        </p:nvSpPr>
        <p:spPr/>
        <p:txBody>
          <a:bodyPr/>
          <a:lstStyle/>
          <a:p>
            <a:r>
              <a:rPr lang="en-US" b="1"/>
              <a:t>Social Cognitive Theory </a:t>
            </a:r>
            <a:br>
              <a:rPr lang="en-US"/>
            </a:br>
            <a:endParaRPr lang="en-US"/>
          </a:p>
        </p:txBody>
      </p:sp>
      <p:sp>
        <p:nvSpPr>
          <p:cNvPr id="3" name="Content Placeholder 2">
            <a:extLst>
              <a:ext uri="{FF2B5EF4-FFF2-40B4-BE49-F238E27FC236}">
                <a16:creationId xmlns:a16="http://schemas.microsoft.com/office/drawing/2014/main" id="{05AE0464-8DD8-7746-B5EB-11091A523DCF}"/>
              </a:ext>
            </a:extLst>
          </p:cNvPr>
          <p:cNvSpPr>
            <a:spLocks noGrp="1"/>
          </p:cNvSpPr>
          <p:nvPr>
            <p:ph idx="1"/>
          </p:nvPr>
        </p:nvSpPr>
        <p:spPr/>
        <p:txBody>
          <a:bodyPr/>
          <a:lstStyle/>
          <a:p>
            <a:pPr rtl="1"/>
            <a:r>
              <a:rPr lang="en-US"/>
              <a:t>Social cognitive theory (SCT) explains behavior in terms of a model in which behavior, personal factors such as cognition, and the environment interact constantly, such that a change in one area has implications for the others </a:t>
            </a:r>
          </a:p>
          <a:p>
            <a:pPr marL="0" indent="0" defTabSz="914400" rtl="1" eaLnBrk="1" latinLnBrk="0" hangingPunct="1">
              <a:lnSpc>
                <a:spcPct val="90000"/>
              </a:lnSpc>
              <a:spcBef>
                <a:spcPts val="1000"/>
              </a:spcBef>
              <a:buNone/>
            </a:pPr>
            <a:r>
              <a:rPr lang="en-US"/>
              <a:t>Example: </a:t>
            </a:r>
          </a:p>
          <a:p>
            <a:pPr marL="0" indent="0" rtl="1">
              <a:buNone/>
            </a:pPr>
            <a:r>
              <a:rPr lang="en-US" u="sng">
                <a:solidFill>
                  <a:srgbClr val="FF0000"/>
                </a:solidFill>
              </a:rPr>
              <a:t>A change in the environment </a:t>
            </a:r>
            <a:r>
              <a:rPr lang="en-US"/>
              <a:t>(For example: the loss of a spouse’s support for a weight-loss effort) </a:t>
            </a:r>
            <a:r>
              <a:rPr lang="en-US" b="1" u="sng">
                <a:solidFill>
                  <a:srgbClr val="FF0000"/>
                </a:solidFill>
              </a:rPr>
              <a:t>produces a change in the individual </a:t>
            </a:r>
            <a:r>
              <a:rPr lang="en-US"/>
              <a:t>(a decrease in the incentive to lose weight) and consequently a </a:t>
            </a:r>
            <a:r>
              <a:rPr lang="en-US" b="1" u="sng">
                <a:solidFill>
                  <a:srgbClr val="FF0000"/>
                </a:solidFill>
              </a:rPr>
              <a:t>change in behavior</a:t>
            </a:r>
            <a:r>
              <a:rPr lang="en-US"/>
              <a:t> (abandonment of a regular exercise routine) </a:t>
            </a:r>
          </a:p>
          <a:p>
            <a:pPr marL="0" indent="0" defTabSz="914400" rtl="1" eaLnBrk="1" latinLnBrk="0" hangingPunct="1">
              <a:lnSpc>
                <a:spcPct val="90000"/>
              </a:lnSpc>
              <a:spcBef>
                <a:spcPts val="1000"/>
              </a:spcBef>
              <a:buNone/>
            </a:pPr>
            <a:endParaRPr lang="en-US"/>
          </a:p>
        </p:txBody>
      </p:sp>
    </p:spTree>
    <p:extLst>
      <p:ext uri="{BB962C8B-B14F-4D97-AF65-F5344CB8AC3E}">
        <p14:creationId xmlns:p14="http://schemas.microsoft.com/office/powerpoint/2010/main" val="28638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CD8B2-C320-8B48-87C6-8BB8FBBF6919}"/>
              </a:ext>
            </a:extLst>
          </p:cNvPr>
          <p:cNvSpPr>
            <a:spLocks noGrp="1"/>
          </p:cNvSpPr>
          <p:nvPr>
            <p:ph idx="1"/>
          </p:nvPr>
        </p:nvSpPr>
        <p:spPr>
          <a:xfrm>
            <a:off x="838200" y="528638"/>
            <a:ext cx="10515600" cy="5648325"/>
          </a:xfrm>
        </p:spPr>
        <p:txBody>
          <a:bodyPr/>
          <a:lstStyle/>
          <a:p>
            <a:pPr marL="0" indent="0">
              <a:buNone/>
            </a:pPr>
            <a:r>
              <a:rPr lang="en-US"/>
              <a:t>An individual’s confidence (self-efficacy) </a:t>
            </a:r>
          </a:p>
          <a:p>
            <a:pPr marL="0" indent="0">
              <a:buNone/>
            </a:pPr>
            <a:r>
              <a:rPr lang="en-US"/>
              <a:t>Ability to perform a particular behavior (behavioral capacity) </a:t>
            </a:r>
          </a:p>
          <a:p>
            <a:pPr marL="0" indent="0">
              <a:buNone/>
            </a:pPr>
            <a:r>
              <a:rPr lang="en-US"/>
              <a:t>His or her perception of the probable outcome ( Benefits/barriers) influence the amount of effort he or she will invest in a behavior change </a:t>
            </a:r>
          </a:p>
          <a:p>
            <a:endParaRPr lang="en-US"/>
          </a:p>
        </p:txBody>
      </p:sp>
      <p:pic>
        <p:nvPicPr>
          <p:cNvPr id="5" name="Picture 4">
            <a:extLst>
              <a:ext uri="{FF2B5EF4-FFF2-40B4-BE49-F238E27FC236}">
                <a16:creationId xmlns:a16="http://schemas.microsoft.com/office/drawing/2014/main" id="{C88EDA3C-9EF3-9C41-940E-E7C411FA8A52}"/>
              </a:ext>
            </a:extLst>
          </p:cNvPr>
          <p:cNvPicPr>
            <a:picLocks noChangeAspect="1"/>
          </p:cNvPicPr>
          <p:nvPr/>
        </p:nvPicPr>
        <p:blipFill>
          <a:blip r:embed="rId2"/>
          <a:stretch>
            <a:fillRect/>
          </a:stretch>
        </p:blipFill>
        <p:spPr>
          <a:xfrm>
            <a:off x="3614738" y="3257550"/>
            <a:ext cx="7116761" cy="3251200"/>
          </a:xfrm>
          <a:prstGeom prst="rect">
            <a:avLst/>
          </a:prstGeom>
        </p:spPr>
      </p:pic>
      <p:sp>
        <p:nvSpPr>
          <p:cNvPr id="6" name="TextBox 5">
            <a:extLst>
              <a:ext uri="{FF2B5EF4-FFF2-40B4-BE49-F238E27FC236}">
                <a16:creationId xmlns:a16="http://schemas.microsoft.com/office/drawing/2014/main" id="{8DDC237F-6761-484F-8F00-13697D7C89F2}"/>
              </a:ext>
            </a:extLst>
          </p:cNvPr>
          <p:cNvSpPr txBox="1"/>
          <p:nvPr/>
        </p:nvSpPr>
        <p:spPr>
          <a:xfrm>
            <a:off x="585788" y="3786188"/>
            <a:ext cx="3028950" cy="1200329"/>
          </a:xfrm>
          <a:prstGeom prst="rect">
            <a:avLst/>
          </a:prstGeom>
          <a:noFill/>
        </p:spPr>
        <p:txBody>
          <a:bodyPr wrap="square" rtlCol="0">
            <a:spAutoFit/>
          </a:bodyPr>
          <a:lstStyle/>
          <a:p>
            <a:r>
              <a:rPr lang="en-US" b="1"/>
              <a:t>Reinforcements:</a:t>
            </a:r>
            <a:r>
              <a:rPr lang="en-US"/>
              <a:t> Promoting incentives and rewards that encourage behavior change.</a:t>
            </a:r>
          </a:p>
          <a:p>
            <a:endParaRPr lang="en-US"/>
          </a:p>
        </p:txBody>
      </p:sp>
    </p:spTree>
    <p:extLst>
      <p:ext uri="{BB962C8B-B14F-4D97-AF65-F5344CB8AC3E}">
        <p14:creationId xmlns:p14="http://schemas.microsoft.com/office/powerpoint/2010/main" val="224468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3F82-C16E-FB49-8D74-8A49076A961C}"/>
              </a:ext>
            </a:extLst>
          </p:cNvPr>
          <p:cNvSpPr>
            <a:spLocks noGrp="1"/>
          </p:cNvSpPr>
          <p:nvPr>
            <p:ph type="title"/>
          </p:nvPr>
        </p:nvSpPr>
        <p:spPr/>
        <p:txBody>
          <a:bodyPr>
            <a:normAutofit fontScale="90000"/>
          </a:bodyPr>
          <a:lstStyle/>
          <a:p>
            <a:r>
              <a:rPr lang="en-US" b="1"/>
              <a:t>The Diffusion of Innovation Model </a:t>
            </a:r>
            <a:br>
              <a:rPr lang="en-US"/>
            </a:br>
            <a:br>
              <a:rPr lang="en-US"/>
            </a:br>
            <a:endParaRPr lang="en-US"/>
          </a:p>
        </p:txBody>
      </p:sp>
      <p:sp>
        <p:nvSpPr>
          <p:cNvPr id="3" name="Content Placeholder 2">
            <a:extLst>
              <a:ext uri="{FF2B5EF4-FFF2-40B4-BE49-F238E27FC236}">
                <a16:creationId xmlns:a16="http://schemas.microsoft.com/office/drawing/2014/main" id="{2B8B3F6D-ED81-3549-89A1-2BB277AA6C66}"/>
              </a:ext>
            </a:extLst>
          </p:cNvPr>
          <p:cNvSpPr>
            <a:spLocks noGrp="1"/>
          </p:cNvSpPr>
          <p:nvPr>
            <p:ph idx="1"/>
          </p:nvPr>
        </p:nvSpPr>
        <p:spPr/>
        <p:txBody>
          <a:bodyPr/>
          <a:lstStyle/>
          <a:p>
            <a:r>
              <a:rPr lang="en-US" b="1"/>
              <a:t>Knowledge</a:t>
            </a:r>
            <a:r>
              <a:rPr lang="en-US"/>
              <a:t>—The individual is aware of the innovation and has acquired some information about it. </a:t>
            </a:r>
          </a:p>
          <a:p>
            <a:r>
              <a:rPr lang="en-US" b="1"/>
              <a:t>Persuasion</a:t>
            </a:r>
            <a:r>
              <a:rPr lang="en-US"/>
              <a:t>—The individual forms an attitude either in favor of or against the innovation. </a:t>
            </a:r>
          </a:p>
          <a:p>
            <a:r>
              <a:rPr lang="en-US" b="1"/>
              <a:t>Decision</a:t>
            </a:r>
            <a:r>
              <a:rPr lang="en-US"/>
              <a:t>—The individual performs activities that lead to either adopting or rejecting the innovation. </a:t>
            </a:r>
          </a:p>
          <a:p>
            <a:r>
              <a:rPr lang="en-US" b="1"/>
              <a:t>Confirmation</a:t>
            </a:r>
            <a:r>
              <a:rPr lang="en-US"/>
              <a:t>—The individual looks for reinforcement for his or her decision and may change it if exposed to counter-reinforcing messages. </a:t>
            </a:r>
          </a:p>
          <a:p>
            <a:endParaRPr lang="en-US"/>
          </a:p>
        </p:txBody>
      </p:sp>
    </p:spTree>
    <p:extLst>
      <p:ext uri="{BB962C8B-B14F-4D97-AF65-F5344CB8AC3E}">
        <p14:creationId xmlns:p14="http://schemas.microsoft.com/office/powerpoint/2010/main" val="2241107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FEBC4F-7A9C-6843-9DE4-0B9F53FD24D9}"/>
              </a:ext>
            </a:extLst>
          </p:cNvPr>
          <p:cNvSpPr>
            <a:spLocks noGrp="1"/>
          </p:cNvSpPr>
          <p:nvPr>
            <p:ph type="title"/>
          </p:nvPr>
        </p:nvSpPr>
        <p:spPr/>
        <p:txBody>
          <a:bodyPr/>
          <a:lstStyle/>
          <a:p>
            <a:r>
              <a:rPr lang="en-US" b="1"/>
              <a:t>Diffusion of Innovation Model </a:t>
            </a:r>
            <a:br>
              <a:rPr lang="en-US"/>
            </a:br>
            <a:endParaRPr lang="en-US"/>
          </a:p>
        </p:txBody>
      </p:sp>
      <p:sp>
        <p:nvSpPr>
          <p:cNvPr id="3" name="Content Placeholder 2">
            <a:extLst>
              <a:ext uri="{FF2B5EF4-FFF2-40B4-BE49-F238E27FC236}">
                <a16:creationId xmlns:a16="http://schemas.microsoft.com/office/drawing/2014/main" id="{D76B2B18-260A-C14A-B6B0-4227E4C32FCB}"/>
              </a:ext>
            </a:extLst>
          </p:cNvPr>
          <p:cNvSpPr>
            <a:spLocks noGrp="1"/>
          </p:cNvSpPr>
          <p:nvPr>
            <p:ph idx="1"/>
          </p:nvPr>
        </p:nvSpPr>
        <p:spPr/>
        <p:txBody>
          <a:bodyPr>
            <a:normAutofit/>
          </a:bodyPr>
          <a:lstStyle/>
          <a:p>
            <a:pPr marL="0" indent="0">
              <a:buNone/>
            </a:pPr>
            <a:r>
              <a:rPr lang="en-US"/>
              <a:t>Consumers can be classified according to how readily they adopt new ideas </a:t>
            </a:r>
          </a:p>
          <a:p>
            <a:pPr marL="0" indent="0">
              <a:buNone/>
            </a:pPr>
            <a:endParaRPr lang="en-US"/>
          </a:p>
          <a:p>
            <a:pPr marL="0" indent="0">
              <a:buNone/>
            </a:pPr>
            <a:r>
              <a:rPr lang="en-US"/>
              <a:t>• Innovators – first to adopt new idea </a:t>
            </a:r>
          </a:p>
          <a:p>
            <a:pPr marL="0" indent="0">
              <a:buNone/>
            </a:pPr>
            <a:r>
              <a:rPr lang="en-US"/>
              <a:t>• Early adopters – e.g. opinion leaders </a:t>
            </a:r>
          </a:p>
          <a:p>
            <a:pPr marL="0" indent="0">
              <a:buNone/>
            </a:pPr>
            <a:r>
              <a:rPr lang="en-US"/>
              <a:t>• Early majority – somewhat cautious </a:t>
            </a:r>
          </a:p>
          <a:p>
            <a:pPr marL="0" indent="0">
              <a:buNone/>
            </a:pPr>
            <a:r>
              <a:rPr lang="en-US"/>
              <a:t>• Late majority – skeptical, adopt only through peer pressure </a:t>
            </a:r>
          </a:p>
          <a:p>
            <a:pPr marL="0" indent="0">
              <a:buNone/>
            </a:pPr>
            <a:r>
              <a:rPr lang="en-US"/>
              <a:t>• Laggards – last to adopt </a:t>
            </a:r>
          </a:p>
          <a:p>
            <a:endParaRPr lang="en-US"/>
          </a:p>
        </p:txBody>
      </p:sp>
    </p:spTree>
    <p:extLst>
      <p:ext uri="{BB962C8B-B14F-4D97-AF65-F5344CB8AC3E}">
        <p14:creationId xmlns:p14="http://schemas.microsoft.com/office/powerpoint/2010/main" val="417025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505C74-C3F4-1344-B59E-8B07785C574A}"/>
              </a:ext>
            </a:extLst>
          </p:cNvPr>
          <p:cNvSpPr>
            <a:spLocks noGrp="1"/>
          </p:cNvSpPr>
          <p:nvPr>
            <p:ph idx="1"/>
          </p:nvPr>
        </p:nvSpPr>
        <p:spPr/>
        <p:txBody>
          <a:bodyPr/>
          <a:lstStyle/>
          <a:p>
            <a:r>
              <a:rPr lang="en-US"/>
              <a:t>Think about how health promotion activities are influenced by the theories of behavior change</a:t>
            </a:r>
          </a:p>
          <a:p>
            <a:pPr marL="0" indent="0">
              <a:buNone/>
            </a:pPr>
            <a:r>
              <a:rPr lang="en-US"/>
              <a:t>websites, posters, and brochures target people at which phase?</a:t>
            </a:r>
          </a:p>
          <a:p>
            <a:pPr marL="0" indent="0">
              <a:buNone/>
            </a:pPr>
            <a:r>
              <a:rPr lang="en-US"/>
              <a:t>Advocating for change in laws, making new policies. For example, calling for smoke-free restaurants or a ban on advertising sponsored by tobacco companies at athletic event ?</a:t>
            </a:r>
          </a:p>
          <a:p>
            <a:pPr marL="0" indent="0">
              <a:buNone/>
            </a:pPr>
            <a:r>
              <a:rPr lang="en-US"/>
              <a:t>Working with clients to make simple dietary changes, reinforcing healthful eating habits, coping with setbacks? </a:t>
            </a:r>
          </a:p>
          <a:p>
            <a:pPr marL="0" indent="0">
              <a:buNone/>
            </a:pPr>
            <a:endParaRPr lang="en-US"/>
          </a:p>
          <a:p>
            <a:endParaRPr lang="en-US"/>
          </a:p>
        </p:txBody>
      </p:sp>
    </p:spTree>
    <p:extLst>
      <p:ext uri="{BB962C8B-B14F-4D97-AF65-F5344CB8AC3E}">
        <p14:creationId xmlns:p14="http://schemas.microsoft.com/office/powerpoint/2010/main" val="159773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EC1AA-379B-4E46-9D15-C02EAFCDC625}"/>
              </a:ext>
            </a:extLst>
          </p:cNvPr>
          <p:cNvSpPr>
            <a:spLocks noGrp="1"/>
          </p:cNvSpPr>
          <p:nvPr>
            <p:ph idx="1"/>
          </p:nvPr>
        </p:nvSpPr>
        <p:spPr/>
        <p:txBody>
          <a:bodyPr/>
          <a:lstStyle/>
          <a:p>
            <a:pPr marL="0" indent="0">
              <a:buNone/>
            </a:pPr>
            <a:r>
              <a:rPr lang="en-US" dirty="0">
                <a:latin typeface="Times" pitchFamily="2" charset="0"/>
              </a:rPr>
              <a:t>The incorporation of behavior change theories in program planning is critical to the nutrition care process because the theories suggest the questions that community nutritionists should ask to understand why consumers do what they do </a:t>
            </a:r>
          </a:p>
          <a:p>
            <a:endParaRPr lang="en-US" dirty="0"/>
          </a:p>
        </p:txBody>
      </p:sp>
    </p:spTree>
    <p:extLst>
      <p:ext uri="{BB962C8B-B14F-4D97-AF65-F5344CB8AC3E}">
        <p14:creationId xmlns:p14="http://schemas.microsoft.com/office/powerpoint/2010/main" val="3783927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08174-FD75-7D4A-AD8B-F0396A08F6BA}"/>
              </a:ext>
            </a:extLst>
          </p:cNvPr>
          <p:cNvSpPr>
            <a:spLocks noGrp="1"/>
          </p:cNvSpPr>
          <p:nvPr>
            <p:ph idx="1"/>
          </p:nvPr>
        </p:nvSpPr>
        <p:spPr>
          <a:xfrm>
            <a:off x="266219" y="567160"/>
            <a:ext cx="11087582" cy="5609804"/>
          </a:xfrm>
        </p:spPr>
        <p:txBody>
          <a:bodyPr>
            <a:normAutofit fontScale="92500" lnSpcReduction="20000"/>
          </a:bodyPr>
          <a:lstStyle/>
          <a:p>
            <a:pPr marL="1371600" lvl="3" indent="0" rtl="1">
              <a:buNone/>
            </a:pPr>
            <a:r>
              <a:rPr lang="en-US" sz="3500"/>
              <a:t>The challenge comes in thinking of new ways of delivering health messages and services to vulnerable populations </a:t>
            </a:r>
          </a:p>
          <a:p>
            <a:pPr marL="1371600" lvl="3" indent="0" rtl="1">
              <a:buNone/>
            </a:pPr>
            <a:r>
              <a:rPr lang="en-US" sz="3500"/>
              <a:t>Despite successful community interventions , many people in the communities are not getting the message. What is needed to ensure the success of community interventions? </a:t>
            </a:r>
          </a:p>
          <a:p>
            <a:pPr marL="1371600" lvl="3" indent="0" rtl="1">
              <a:buNone/>
            </a:pPr>
            <a:r>
              <a:rPr lang="en-US" sz="3500"/>
              <a:t>Better understanding of the community factors that influence change and of the reasons that consumers resist change </a:t>
            </a:r>
          </a:p>
          <a:p>
            <a:pPr marL="1371600" lvl="3" indent="0" rtl="1">
              <a:buNone/>
            </a:pPr>
            <a:r>
              <a:rPr lang="en-US" sz="3500"/>
              <a:t>Think of new ways to reach your target audience</a:t>
            </a:r>
          </a:p>
          <a:p>
            <a:pPr marL="1371600" lvl="3" indent="0" rtl="1">
              <a:buNone/>
            </a:pPr>
            <a:r>
              <a:rPr lang="en-US" sz="3500"/>
              <a:t>Plan strategies for finding out why your clients are resisting a behavior change</a:t>
            </a:r>
          </a:p>
          <a:p>
            <a:pPr marL="1371600" lvl="3" indent="0" rtl="1">
              <a:buNone/>
            </a:pPr>
            <a:r>
              <a:rPr lang="en-US" sz="3500"/>
              <a:t>Be creative</a:t>
            </a:r>
          </a:p>
          <a:p>
            <a:pPr marL="1371600" lvl="3" indent="0" rtl="1">
              <a:buNone/>
            </a:pPr>
            <a:r>
              <a:rPr lang="en-US" sz="3500"/>
              <a:t>Share your ways!</a:t>
            </a:r>
          </a:p>
          <a:p>
            <a:pPr marL="0" indent="0" rtl="1">
              <a:buNone/>
            </a:pPr>
            <a:endParaRPr lang="en-US"/>
          </a:p>
          <a:p>
            <a:pPr marL="0" indent="0" defTabSz="914400" rtl="1" eaLnBrk="1" latinLnBrk="0" hangingPunct="1">
              <a:lnSpc>
                <a:spcPct val="90000"/>
              </a:lnSpc>
              <a:spcBef>
                <a:spcPts val="1000"/>
              </a:spcBef>
              <a:buNone/>
            </a:pPr>
            <a:endParaRPr lang="en-US"/>
          </a:p>
        </p:txBody>
      </p:sp>
    </p:spTree>
    <p:extLst>
      <p:ext uri="{BB962C8B-B14F-4D97-AF65-F5344CB8AC3E}">
        <p14:creationId xmlns:p14="http://schemas.microsoft.com/office/powerpoint/2010/main" val="1220999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F412-624F-E544-97DA-0594588BDD50}"/>
              </a:ext>
            </a:extLst>
          </p:cNvPr>
          <p:cNvSpPr>
            <a:spLocks noGrp="1"/>
          </p:cNvSpPr>
          <p:nvPr>
            <p:ph type="title"/>
          </p:nvPr>
        </p:nvSpPr>
        <p:spPr/>
        <p:txBody>
          <a:bodyPr/>
          <a:lstStyle/>
          <a:p>
            <a:r>
              <a:rPr lang="en-US" b="1"/>
              <a:t>Social marketing</a:t>
            </a:r>
            <a:endParaRPr lang="en-US"/>
          </a:p>
        </p:txBody>
      </p:sp>
      <p:sp>
        <p:nvSpPr>
          <p:cNvPr id="3" name="Content Placeholder 2">
            <a:extLst>
              <a:ext uri="{FF2B5EF4-FFF2-40B4-BE49-F238E27FC236}">
                <a16:creationId xmlns:a16="http://schemas.microsoft.com/office/drawing/2014/main" id="{F8A46463-605D-334F-97D8-4FF82DD458A0}"/>
              </a:ext>
            </a:extLst>
          </p:cNvPr>
          <p:cNvSpPr>
            <a:spLocks noGrp="1"/>
          </p:cNvSpPr>
          <p:nvPr>
            <p:ph idx="1"/>
          </p:nvPr>
        </p:nvSpPr>
        <p:spPr/>
        <p:txBody>
          <a:bodyPr/>
          <a:lstStyle/>
          <a:p>
            <a:r>
              <a:rPr lang="en-US" b="1" dirty="0"/>
              <a:t>Social marketing </a:t>
            </a:r>
            <a:r>
              <a:rPr lang="en-US" dirty="0"/>
              <a:t>A method for changing consumer behavior; the design, implementation, and management of programs that seek to increase the acceptability of a social idea or practice</a:t>
            </a:r>
          </a:p>
          <a:p>
            <a:r>
              <a:rPr lang="en-US" dirty="0"/>
              <a:t>a strategy for changing consumer behavior</a:t>
            </a:r>
          </a:p>
          <a:p>
            <a:r>
              <a:rPr lang="en-US" dirty="0"/>
              <a:t>combines the best elements of consumer behavior theory with marketing tools and skills to help consumers change their beliefs, attitudes, values, actions, or behaviors</a:t>
            </a:r>
          </a:p>
          <a:p>
            <a:r>
              <a:rPr lang="en-US" dirty="0"/>
              <a:t>Emphasize the benefit of adopting a new practice/ or abandoning a non beneficial behavior </a:t>
            </a:r>
          </a:p>
          <a:p>
            <a:endParaRPr lang="en-US" dirty="0"/>
          </a:p>
          <a:p>
            <a:endParaRPr lang="en-US" dirty="0"/>
          </a:p>
        </p:txBody>
      </p:sp>
    </p:spTree>
    <p:extLst>
      <p:ext uri="{BB962C8B-B14F-4D97-AF65-F5344CB8AC3E}">
        <p14:creationId xmlns:p14="http://schemas.microsoft.com/office/powerpoint/2010/main" val="591593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C40AC2-7371-0543-BA4A-DF5E1C00F695}"/>
              </a:ext>
            </a:extLst>
          </p:cNvPr>
          <p:cNvPicPr>
            <a:picLocks noGrp="1" noChangeAspect="1"/>
          </p:cNvPicPr>
          <p:nvPr>
            <p:ph idx="1"/>
          </p:nvPr>
        </p:nvPicPr>
        <p:blipFill>
          <a:blip r:embed="rId2"/>
          <a:stretch>
            <a:fillRect/>
          </a:stretch>
        </p:blipFill>
        <p:spPr>
          <a:xfrm>
            <a:off x="759538" y="271462"/>
            <a:ext cx="5538074" cy="2209007"/>
          </a:xfrm>
        </p:spPr>
      </p:pic>
      <p:sp>
        <p:nvSpPr>
          <p:cNvPr id="5" name="TextBox 4">
            <a:extLst>
              <a:ext uri="{FF2B5EF4-FFF2-40B4-BE49-F238E27FC236}">
                <a16:creationId xmlns:a16="http://schemas.microsoft.com/office/drawing/2014/main" id="{70111764-E99D-B645-8A08-A7F555E22024}"/>
              </a:ext>
            </a:extLst>
          </p:cNvPr>
          <p:cNvSpPr txBox="1"/>
          <p:nvPr/>
        </p:nvSpPr>
        <p:spPr>
          <a:xfrm>
            <a:off x="1371600" y="2757487"/>
            <a:ext cx="3629025" cy="1477328"/>
          </a:xfrm>
          <a:prstGeom prst="rect">
            <a:avLst/>
          </a:prstGeom>
          <a:noFill/>
        </p:spPr>
        <p:txBody>
          <a:bodyPr wrap="square" rtlCol="0">
            <a:spAutoFit/>
          </a:bodyPr>
          <a:lstStyle/>
          <a:p>
            <a:r>
              <a:rPr lang="en-US" dirty="0"/>
              <a:t>Lets move! </a:t>
            </a:r>
          </a:p>
          <a:p>
            <a:r>
              <a:rPr lang="en-US" dirty="0"/>
              <a:t>In 2010 , a campaign launched by Michelle Obama </a:t>
            </a:r>
          </a:p>
          <a:p>
            <a:r>
              <a:rPr lang="en-US" dirty="0"/>
              <a:t>Strategies that will prevent and combat obesity.</a:t>
            </a:r>
          </a:p>
        </p:txBody>
      </p:sp>
      <p:pic>
        <p:nvPicPr>
          <p:cNvPr id="6" name="Picture 5">
            <a:extLst>
              <a:ext uri="{FF2B5EF4-FFF2-40B4-BE49-F238E27FC236}">
                <a16:creationId xmlns:a16="http://schemas.microsoft.com/office/drawing/2014/main" id="{4B49ADBA-4613-844A-93B6-2BA27CD9283E}"/>
              </a:ext>
            </a:extLst>
          </p:cNvPr>
          <p:cNvPicPr>
            <a:picLocks noChangeAspect="1"/>
          </p:cNvPicPr>
          <p:nvPr/>
        </p:nvPicPr>
        <p:blipFill>
          <a:blip r:embed="rId3"/>
          <a:stretch>
            <a:fillRect/>
          </a:stretch>
        </p:blipFill>
        <p:spPr>
          <a:xfrm>
            <a:off x="7056438" y="1203646"/>
            <a:ext cx="3327400" cy="1701800"/>
          </a:xfrm>
          <a:prstGeom prst="rect">
            <a:avLst/>
          </a:prstGeom>
        </p:spPr>
      </p:pic>
      <p:sp>
        <p:nvSpPr>
          <p:cNvPr id="7" name="Rectangle 6">
            <a:extLst>
              <a:ext uri="{FF2B5EF4-FFF2-40B4-BE49-F238E27FC236}">
                <a16:creationId xmlns:a16="http://schemas.microsoft.com/office/drawing/2014/main" id="{DDC746B0-6321-5F4A-92F1-D6AECC99866C}"/>
              </a:ext>
            </a:extLst>
          </p:cNvPr>
          <p:cNvSpPr/>
          <p:nvPr/>
        </p:nvSpPr>
        <p:spPr>
          <a:xfrm>
            <a:off x="1104900" y="4511833"/>
            <a:ext cx="6096000" cy="646331"/>
          </a:xfrm>
          <a:prstGeom prst="rect">
            <a:avLst/>
          </a:prstGeom>
        </p:spPr>
        <p:txBody>
          <a:bodyPr>
            <a:spAutoFit/>
          </a:bodyPr>
          <a:lstStyle/>
          <a:p>
            <a:pPr fontAlgn="base"/>
            <a:r>
              <a:rPr lang="en-US" b="1" dirty="0">
                <a:solidFill>
                  <a:srgbClr val="24ADC3"/>
                </a:solidFill>
                <a:latin typeface="Arial" panose="020B0604020202020204" pitchFamily="34" charset="0"/>
              </a:rPr>
              <a:t>“America's Move to Raise A Healthier Generation of Kids”</a:t>
            </a:r>
            <a:endParaRPr lang="en-US" b="1" i="0" u="none" strike="noStrike" dirty="0">
              <a:solidFill>
                <a:srgbClr val="24ADC3"/>
              </a:solidFill>
              <a:effectLst/>
              <a:latin typeface="Arial" panose="020B0604020202020204" pitchFamily="34" charset="0"/>
            </a:endParaRPr>
          </a:p>
        </p:txBody>
      </p:sp>
      <p:sp>
        <p:nvSpPr>
          <p:cNvPr id="8" name="Rectangle 7">
            <a:extLst>
              <a:ext uri="{FF2B5EF4-FFF2-40B4-BE49-F238E27FC236}">
                <a16:creationId xmlns:a16="http://schemas.microsoft.com/office/drawing/2014/main" id="{898E4DCD-754D-B649-A275-81AB93757158}"/>
              </a:ext>
            </a:extLst>
          </p:cNvPr>
          <p:cNvSpPr/>
          <p:nvPr/>
        </p:nvSpPr>
        <p:spPr>
          <a:xfrm>
            <a:off x="4152900" y="6266179"/>
            <a:ext cx="5425460" cy="369332"/>
          </a:xfrm>
          <a:prstGeom prst="rect">
            <a:avLst/>
          </a:prstGeom>
        </p:spPr>
        <p:txBody>
          <a:bodyPr wrap="none">
            <a:spAutoFit/>
          </a:bodyPr>
          <a:lstStyle/>
          <a:p>
            <a:r>
              <a:rPr lang="en-US" dirty="0"/>
              <a:t>https://</a:t>
            </a:r>
            <a:r>
              <a:rPr lang="en-US" dirty="0" err="1"/>
              <a:t>letsmove.obamawhitehouse.archives.gov</a:t>
            </a:r>
            <a:r>
              <a:rPr lang="en-US" dirty="0"/>
              <a:t>/about</a:t>
            </a:r>
          </a:p>
        </p:txBody>
      </p:sp>
      <p:pic>
        <p:nvPicPr>
          <p:cNvPr id="9" name="Picture 8">
            <a:extLst>
              <a:ext uri="{FF2B5EF4-FFF2-40B4-BE49-F238E27FC236}">
                <a16:creationId xmlns:a16="http://schemas.microsoft.com/office/drawing/2014/main" id="{EBE8F1DD-AD97-4F4D-AB2F-19046C4E63ED}"/>
              </a:ext>
            </a:extLst>
          </p:cNvPr>
          <p:cNvPicPr>
            <a:picLocks noChangeAspect="1"/>
          </p:cNvPicPr>
          <p:nvPr/>
        </p:nvPicPr>
        <p:blipFill>
          <a:blip r:embed="rId4"/>
          <a:stretch>
            <a:fillRect/>
          </a:stretch>
        </p:blipFill>
        <p:spPr>
          <a:xfrm>
            <a:off x="7200900" y="3403066"/>
            <a:ext cx="2581275" cy="1533743"/>
          </a:xfrm>
          <a:prstGeom prst="rect">
            <a:avLst/>
          </a:prstGeom>
        </p:spPr>
      </p:pic>
    </p:spTree>
    <p:extLst>
      <p:ext uri="{BB962C8B-B14F-4D97-AF65-F5344CB8AC3E}">
        <p14:creationId xmlns:p14="http://schemas.microsoft.com/office/powerpoint/2010/main" val="274365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B4568-6F61-4345-86E1-9DFC5D1C74F8}"/>
              </a:ext>
            </a:extLst>
          </p:cNvPr>
          <p:cNvSpPr>
            <a:spLocks noGrp="1"/>
          </p:cNvSpPr>
          <p:nvPr>
            <p:ph idx="1"/>
          </p:nvPr>
        </p:nvSpPr>
        <p:spPr/>
        <p:txBody>
          <a:bodyPr/>
          <a:lstStyle/>
          <a:p>
            <a:r>
              <a:rPr lang="en-US" dirty="0"/>
              <a:t>'Life is Sweeter with Less Sugar’</a:t>
            </a:r>
          </a:p>
          <a:p>
            <a:r>
              <a:rPr lang="en-US" dirty="0"/>
              <a:t>An UNRWA campaign in response to high rates of diabetes and hypertension</a:t>
            </a:r>
          </a:p>
          <a:p>
            <a:r>
              <a:rPr lang="en-US" dirty="0"/>
              <a:t>In 2011, UNRWA spent 41 per cent of its medication budget treating refugees with diabetes and hypertension</a:t>
            </a:r>
          </a:p>
        </p:txBody>
      </p:sp>
      <p:pic>
        <p:nvPicPr>
          <p:cNvPr id="4" name="Picture 3">
            <a:extLst>
              <a:ext uri="{FF2B5EF4-FFF2-40B4-BE49-F238E27FC236}">
                <a16:creationId xmlns:a16="http://schemas.microsoft.com/office/drawing/2014/main" id="{F208C5AB-922B-5B4D-9AC7-78ADB86ADE63}"/>
              </a:ext>
            </a:extLst>
          </p:cNvPr>
          <p:cNvPicPr>
            <a:picLocks noChangeAspect="1"/>
          </p:cNvPicPr>
          <p:nvPr/>
        </p:nvPicPr>
        <p:blipFill>
          <a:blip r:embed="rId2"/>
          <a:stretch>
            <a:fillRect/>
          </a:stretch>
        </p:blipFill>
        <p:spPr>
          <a:xfrm>
            <a:off x="5272088" y="1042988"/>
            <a:ext cx="3586162" cy="447674"/>
          </a:xfrm>
          <a:prstGeom prst="rect">
            <a:avLst/>
          </a:prstGeom>
        </p:spPr>
      </p:pic>
      <p:sp>
        <p:nvSpPr>
          <p:cNvPr id="5" name="Rectangle 4">
            <a:extLst>
              <a:ext uri="{FF2B5EF4-FFF2-40B4-BE49-F238E27FC236}">
                <a16:creationId xmlns:a16="http://schemas.microsoft.com/office/drawing/2014/main" id="{E317421E-9F0C-D44F-9010-402D2C797302}"/>
              </a:ext>
            </a:extLst>
          </p:cNvPr>
          <p:cNvSpPr/>
          <p:nvPr/>
        </p:nvSpPr>
        <p:spPr>
          <a:xfrm>
            <a:off x="5962650" y="5853797"/>
            <a:ext cx="6096000" cy="646331"/>
          </a:xfrm>
          <a:prstGeom prst="rect">
            <a:avLst/>
          </a:prstGeom>
        </p:spPr>
        <p:txBody>
          <a:bodyPr>
            <a:spAutoFit/>
          </a:bodyPr>
          <a:lstStyle/>
          <a:p>
            <a:r>
              <a:rPr lang="en-US" dirty="0"/>
              <a:t>https://</a:t>
            </a:r>
            <a:r>
              <a:rPr lang="en-US" dirty="0" err="1"/>
              <a:t>www.unrwa.org</a:t>
            </a:r>
            <a:r>
              <a:rPr lang="en-US" dirty="0"/>
              <a:t>/newsroom/features/making-life-sweeter</a:t>
            </a:r>
          </a:p>
        </p:txBody>
      </p:sp>
    </p:spTree>
    <p:extLst>
      <p:ext uri="{BB962C8B-B14F-4D97-AF65-F5344CB8AC3E}">
        <p14:creationId xmlns:p14="http://schemas.microsoft.com/office/powerpoint/2010/main" val="232640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D311-C2A7-A04B-BFD1-827B5AF1E7DF}"/>
              </a:ext>
            </a:extLst>
          </p:cNvPr>
          <p:cNvSpPr>
            <a:spLocks noGrp="1"/>
          </p:cNvSpPr>
          <p:nvPr>
            <p:ph type="title"/>
          </p:nvPr>
        </p:nvSpPr>
        <p:spPr/>
        <p:txBody>
          <a:bodyPr/>
          <a:lstStyle/>
          <a:p>
            <a:r>
              <a:rPr lang="en-US" b="1" dirty="0"/>
              <a:t>Using Social Marketing Effectively</a:t>
            </a:r>
          </a:p>
        </p:txBody>
      </p:sp>
      <p:sp>
        <p:nvSpPr>
          <p:cNvPr id="3" name="Content Placeholder 2">
            <a:extLst>
              <a:ext uri="{FF2B5EF4-FFF2-40B4-BE49-F238E27FC236}">
                <a16:creationId xmlns:a16="http://schemas.microsoft.com/office/drawing/2014/main" id="{2D1C4B07-1DD7-2549-B108-7E52BB69C3D2}"/>
              </a:ext>
            </a:extLst>
          </p:cNvPr>
          <p:cNvSpPr>
            <a:spLocks noGrp="1"/>
          </p:cNvSpPr>
          <p:nvPr>
            <p:ph idx="1"/>
          </p:nvPr>
        </p:nvSpPr>
        <p:spPr/>
        <p:txBody>
          <a:bodyPr/>
          <a:lstStyle/>
          <a:p>
            <a:r>
              <a:rPr lang="en-US" altLang="en-US" dirty="0"/>
              <a:t>Know your target group</a:t>
            </a:r>
          </a:p>
          <a:p>
            <a:r>
              <a:rPr lang="en-US" altLang="en-US" dirty="0"/>
              <a:t>Know your competition</a:t>
            </a:r>
          </a:p>
          <a:p>
            <a:r>
              <a:rPr lang="en-US" altLang="en-US" dirty="0"/>
              <a:t>Don’t highlight problems without solutions</a:t>
            </a:r>
          </a:p>
          <a:p>
            <a:r>
              <a:rPr lang="en-US" altLang="en-US" dirty="0"/>
              <a:t>Be prepared</a:t>
            </a:r>
          </a:p>
          <a:p>
            <a:r>
              <a:rPr lang="en-US" altLang="en-US" dirty="0"/>
              <a:t>Persevere</a:t>
            </a:r>
          </a:p>
          <a:p>
            <a:endParaRPr lang="en-US" dirty="0"/>
          </a:p>
        </p:txBody>
      </p:sp>
    </p:spTree>
    <p:extLst>
      <p:ext uri="{BB962C8B-B14F-4D97-AF65-F5344CB8AC3E}">
        <p14:creationId xmlns:p14="http://schemas.microsoft.com/office/powerpoint/2010/main" val="367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DC3A-8AA5-E64B-BE6D-D207F176D0BC}"/>
              </a:ext>
            </a:extLst>
          </p:cNvPr>
          <p:cNvSpPr>
            <a:spLocks noGrp="1"/>
          </p:cNvSpPr>
          <p:nvPr>
            <p:ph type="title"/>
          </p:nvPr>
        </p:nvSpPr>
        <p:spPr/>
        <p:txBody>
          <a:bodyPr/>
          <a:lstStyle/>
          <a:p>
            <a:r>
              <a:rPr lang="en-US" b="1" dirty="0"/>
              <a:t>SWOT Analysis</a:t>
            </a:r>
          </a:p>
        </p:txBody>
      </p:sp>
      <p:pic>
        <p:nvPicPr>
          <p:cNvPr id="4" name="Content Placeholder 3">
            <a:extLst>
              <a:ext uri="{FF2B5EF4-FFF2-40B4-BE49-F238E27FC236}">
                <a16:creationId xmlns:a16="http://schemas.microsoft.com/office/drawing/2014/main" id="{EFDF972F-A7ED-1B47-BBEF-250EE0EADC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238" y="1442243"/>
            <a:ext cx="5783510" cy="5015707"/>
          </a:xfrm>
        </p:spPr>
      </p:pic>
      <p:sp>
        <p:nvSpPr>
          <p:cNvPr id="5" name="TextBox 4">
            <a:extLst>
              <a:ext uri="{FF2B5EF4-FFF2-40B4-BE49-F238E27FC236}">
                <a16:creationId xmlns:a16="http://schemas.microsoft.com/office/drawing/2014/main" id="{D60F8445-0EF2-914F-9F8C-97EF3936F7C4}"/>
              </a:ext>
            </a:extLst>
          </p:cNvPr>
          <p:cNvSpPr txBox="1"/>
          <p:nvPr/>
        </p:nvSpPr>
        <p:spPr>
          <a:xfrm>
            <a:off x="514350" y="1900238"/>
            <a:ext cx="4600575" cy="646331"/>
          </a:xfrm>
          <a:prstGeom prst="rect">
            <a:avLst/>
          </a:prstGeom>
          <a:noFill/>
        </p:spPr>
        <p:txBody>
          <a:bodyPr wrap="square" rtlCol="0">
            <a:spAutoFit/>
          </a:bodyPr>
          <a:lstStyle/>
          <a:p>
            <a:r>
              <a:rPr lang="en-US" dirty="0"/>
              <a:t>Example </a:t>
            </a:r>
          </a:p>
          <a:p>
            <a:endParaRPr lang="en-US" dirty="0"/>
          </a:p>
        </p:txBody>
      </p:sp>
      <p:sp>
        <p:nvSpPr>
          <p:cNvPr id="6" name="Rectangle 5">
            <a:extLst>
              <a:ext uri="{FF2B5EF4-FFF2-40B4-BE49-F238E27FC236}">
                <a16:creationId xmlns:a16="http://schemas.microsoft.com/office/drawing/2014/main" id="{406842B7-5007-F84F-8F04-C2EC1340BC5B}"/>
              </a:ext>
            </a:extLst>
          </p:cNvPr>
          <p:cNvSpPr/>
          <p:nvPr/>
        </p:nvSpPr>
        <p:spPr>
          <a:xfrm>
            <a:off x="271499" y="2651611"/>
            <a:ext cx="2224252" cy="923330"/>
          </a:xfrm>
          <a:prstGeom prst="rect">
            <a:avLst/>
          </a:prstGeom>
        </p:spPr>
        <p:txBody>
          <a:bodyPr wrap="square">
            <a:spAutoFit/>
          </a:bodyPr>
          <a:lstStyle/>
          <a:p>
            <a:r>
              <a:rPr lang="en-US" dirty="0">
                <a:latin typeface="ArialMT"/>
              </a:rPr>
              <a:t>Funding for the clinics is sufficient for 3 years </a:t>
            </a:r>
            <a:endParaRPr lang="en-US" dirty="0">
              <a:effectLst/>
            </a:endParaRPr>
          </a:p>
        </p:txBody>
      </p:sp>
      <p:sp>
        <p:nvSpPr>
          <p:cNvPr id="7" name="Rectangle 6">
            <a:extLst>
              <a:ext uri="{FF2B5EF4-FFF2-40B4-BE49-F238E27FC236}">
                <a16:creationId xmlns:a16="http://schemas.microsoft.com/office/drawing/2014/main" id="{050438E0-DFD5-A443-90BC-28B5E32AC2C6}"/>
              </a:ext>
            </a:extLst>
          </p:cNvPr>
          <p:cNvSpPr/>
          <p:nvPr/>
        </p:nvSpPr>
        <p:spPr>
          <a:xfrm>
            <a:off x="9127371" y="2517339"/>
            <a:ext cx="1945442" cy="923330"/>
          </a:xfrm>
          <a:prstGeom prst="rect">
            <a:avLst/>
          </a:prstGeom>
        </p:spPr>
        <p:txBody>
          <a:bodyPr wrap="square">
            <a:spAutoFit/>
          </a:bodyPr>
          <a:lstStyle/>
          <a:p>
            <a:r>
              <a:rPr lang="en-US" dirty="0">
                <a:latin typeface="ArialMT"/>
              </a:rPr>
              <a:t>Not all services can be offered at the mobile clinic </a:t>
            </a:r>
            <a:endParaRPr lang="en-US" dirty="0">
              <a:effectLst/>
            </a:endParaRPr>
          </a:p>
        </p:txBody>
      </p:sp>
      <p:sp>
        <p:nvSpPr>
          <p:cNvPr id="8" name="TextBox 7">
            <a:extLst>
              <a:ext uri="{FF2B5EF4-FFF2-40B4-BE49-F238E27FC236}">
                <a16:creationId xmlns:a16="http://schemas.microsoft.com/office/drawing/2014/main" id="{8ECA9661-5E71-0845-98F4-EAA3F8B0EE75}"/>
              </a:ext>
            </a:extLst>
          </p:cNvPr>
          <p:cNvSpPr txBox="1"/>
          <p:nvPr/>
        </p:nvSpPr>
        <p:spPr>
          <a:xfrm>
            <a:off x="9127371" y="4500562"/>
            <a:ext cx="1966912" cy="1477328"/>
          </a:xfrm>
          <a:prstGeom prst="rect">
            <a:avLst/>
          </a:prstGeom>
          <a:noFill/>
        </p:spPr>
        <p:txBody>
          <a:bodyPr wrap="square" rtlCol="0">
            <a:spAutoFit/>
          </a:bodyPr>
          <a:lstStyle/>
          <a:p>
            <a:r>
              <a:rPr lang="en-US" dirty="0">
                <a:latin typeface="ArialMT"/>
              </a:rPr>
              <a:t>insurance health coverage and sustainability of mobile clinic</a:t>
            </a:r>
            <a:endParaRPr lang="en-US" dirty="0"/>
          </a:p>
          <a:p>
            <a:endParaRPr lang="en-US" dirty="0"/>
          </a:p>
        </p:txBody>
      </p:sp>
      <p:sp>
        <p:nvSpPr>
          <p:cNvPr id="9" name="TextBox 8">
            <a:extLst>
              <a:ext uri="{FF2B5EF4-FFF2-40B4-BE49-F238E27FC236}">
                <a16:creationId xmlns:a16="http://schemas.microsoft.com/office/drawing/2014/main" id="{8B280F78-44B2-0942-BF68-622937270F30}"/>
              </a:ext>
            </a:extLst>
          </p:cNvPr>
          <p:cNvSpPr txBox="1"/>
          <p:nvPr/>
        </p:nvSpPr>
        <p:spPr>
          <a:xfrm>
            <a:off x="214874" y="4680634"/>
            <a:ext cx="2224252" cy="1477328"/>
          </a:xfrm>
          <a:prstGeom prst="rect">
            <a:avLst/>
          </a:prstGeom>
          <a:noFill/>
        </p:spPr>
        <p:txBody>
          <a:bodyPr wrap="square" rtlCol="0">
            <a:spAutoFit/>
          </a:bodyPr>
          <a:lstStyle/>
          <a:p>
            <a:r>
              <a:rPr lang="en-US" dirty="0"/>
              <a:t>Expanding the project and reaching more outreach communities/ collaboration with----</a:t>
            </a:r>
          </a:p>
        </p:txBody>
      </p:sp>
    </p:spTree>
    <p:extLst>
      <p:ext uri="{BB962C8B-B14F-4D97-AF65-F5344CB8AC3E}">
        <p14:creationId xmlns:p14="http://schemas.microsoft.com/office/powerpoint/2010/main" val="328917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C3A-E0F9-224E-891D-7C1ECFABDA76}"/>
              </a:ext>
            </a:extLst>
          </p:cNvPr>
          <p:cNvSpPr>
            <a:spLocks noGrp="1"/>
          </p:cNvSpPr>
          <p:nvPr>
            <p:ph type="title"/>
          </p:nvPr>
        </p:nvSpPr>
        <p:spPr>
          <a:xfrm>
            <a:off x="1038225" y="722313"/>
            <a:ext cx="10515600" cy="1325563"/>
          </a:xfrm>
        </p:spPr>
        <p:txBody>
          <a:bodyPr>
            <a:normAutofit fontScale="90000"/>
          </a:bodyPr>
          <a:lstStyle/>
          <a:p>
            <a:r>
              <a:rPr lang="en-US" b="1" dirty="0">
                <a:latin typeface="Times" pitchFamily="2" charset="0"/>
              </a:rPr>
              <a:t>Introduction </a:t>
            </a:r>
            <a:br>
              <a:rPr lang="en-US" b="1" dirty="0">
                <a:latin typeface="Times" pitchFamily="2" charset="0"/>
              </a:rPr>
            </a:br>
            <a:r>
              <a:rPr lang="en-US" b="1" dirty="0">
                <a:latin typeface="Times" pitchFamily="2" charset="0"/>
              </a:rPr>
              <a:t>Designing interventions</a:t>
            </a:r>
            <a:br>
              <a:rPr lang="en-US" dirty="0"/>
            </a:br>
            <a:br>
              <a:rPr lang="en-US" dirty="0"/>
            </a:br>
            <a:endParaRPr lang="en-US" dirty="0"/>
          </a:p>
        </p:txBody>
      </p:sp>
      <p:sp>
        <p:nvSpPr>
          <p:cNvPr id="3" name="Content Placeholder 2">
            <a:extLst>
              <a:ext uri="{FF2B5EF4-FFF2-40B4-BE49-F238E27FC236}">
                <a16:creationId xmlns:a16="http://schemas.microsoft.com/office/drawing/2014/main" id="{A220D99B-CE4D-014B-8409-478328F7037E}"/>
              </a:ext>
            </a:extLst>
          </p:cNvPr>
          <p:cNvSpPr>
            <a:spLocks noGrp="1"/>
          </p:cNvSpPr>
          <p:nvPr>
            <p:ph idx="1"/>
          </p:nvPr>
        </p:nvSpPr>
        <p:spPr>
          <a:xfrm>
            <a:off x="838200" y="1825625"/>
            <a:ext cx="8734425" cy="4203700"/>
          </a:xfrm>
        </p:spPr>
        <p:txBody>
          <a:bodyPr>
            <a:normAutofit fontScale="92500" lnSpcReduction="10000"/>
          </a:bodyPr>
          <a:lstStyle/>
          <a:p>
            <a:r>
              <a:rPr lang="en-US" dirty="0">
                <a:latin typeface="Times" pitchFamily="2" charset="0"/>
              </a:rPr>
              <a:t>Collect information about your target population</a:t>
            </a:r>
          </a:p>
          <a:p>
            <a:pPr lvl="1"/>
            <a:r>
              <a:rPr lang="en-US" dirty="0">
                <a:latin typeface="Times" pitchFamily="2" charset="0"/>
              </a:rPr>
              <a:t>Why they engage in a certain behavior </a:t>
            </a:r>
          </a:p>
          <a:p>
            <a:pPr lvl="1"/>
            <a:r>
              <a:rPr lang="en-US" dirty="0">
                <a:latin typeface="Times" pitchFamily="2" charset="0"/>
              </a:rPr>
              <a:t>Understanding the behavior of your target population is an important step in developing strategies to influence and CHANGE their </a:t>
            </a:r>
            <a:r>
              <a:rPr lang="en-US" b="1" dirty="0">
                <a:latin typeface="Times" pitchFamily="2" charset="0"/>
              </a:rPr>
              <a:t>behavior </a:t>
            </a:r>
          </a:p>
          <a:p>
            <a:r>
              <a:rPr lang="en-US" b="1" dirty="0">
                <a:latin typeface="Times" pitchFamily="2" charset="0"/>
              </a:rPr>
              <a:t>Have tools and strategies to influence behavior such as?</a:t>
            </a:r>
          </a:p>
          <a:p>
            <a:pPr lvl="1"/>
            <a:r>
              <a:rPr lang="en-US" dirty="0">
                <a:latin typeface="Times" pitchFamily="2" charset="0"/>
              </a:rPr>
              <a:t>Posters</a:t>
            </a:r>
          </a:p>
          <a:p>
            <a:pPr lvl="1"/>
            <a:r>
              <a:rPr lang="en-US" dirty="0">
                <a:latin typeface="Times" pitchFamily="2" charset="0"/>
              </a:rPr>
              <a:t>Cooking demonstrations</a:t>
            </a:r>
          </a:p>
          <a:p>
            <a:pPr lvl="1"/>
            <a:r>
              <a:rPr lang="en-US" dirty="0">
                <a:latin typeface="Times" pitchFamily="2" charset="0"/>
              </a:rPr>
              <a:t>Newspaper articles</a:t>
            </a:r>
          </a:p>
          <a:p>
            <a:pPr lvl="1"/>
            <a:r>
              <a:rPr lang="en-US" dirty="0">
                <a:latin typeface="Times" pitchFamily="2" charset="0"/>
              </a:rPr>
              <a:t>Health fair </a:t>
            </a:r>
          </a:p>
          <a:p>
            <a:pPr lvl="1"/>
            <a:r>
              <a:rPr lang="en-US" dirty="0">
                <a:latin typeface="Times" pitchFamily="2" charset="0"/>
              </a:rPr>
              <a:t>Modeling the behavior?</a:t>
            </a:r>
          </a:p>
          <a:p>
            <a:pPr lvl="1"/>
            <a:r>
              <a:rPr lang="en-US" dirty="0">
                <a:latin typeface="Times" pitchFamily="2" charset="0"/>
              </a:rPr>
              <a:t>(observational learning)</a:t>
            </a:r>
          </a:p>
          <a:p>
            <a:endParaRPr lang="en-US" dirty="0"/>
          </a:p>
          <a:p>
            <a:endParaRPr lang="en-US" dirty="0"/>
          </a:p>
          <a:p>
            <a:endParaRPr lang="en-US" dirty="0"/>
          </a:p>
        </p:txBody>
      </p:sp>
      <p:pic>
        <p:nvPicPr>
          <p:cNvPr id="1025" name="Picture 1" descr="page2image2874951424">
            <a:extLst>
              <a:ext uri="{FF2B5EF4-FFF2-40B4-BE49-F238E27FC236}">
                <a16:creationId xmlns:a16="http://schemas.microsoft.com/office/drawing/2014/main" id="{4A64FDD5-967A-864B-8610-B14E60A6D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4561681"/>
            <a:ext cx="3251200" cy="192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7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C2019-9210-E549-B228-E8DC2BE665CC}"/>
              </a:ext>
            </a:extLst>
          </p:cNvPr>
          <p:cNvSpPr>
            <a:spLocks noGrp="1"/>
          </p:cNvSpPr>
          <p:nvPr>
            <p:ph idx="1"/>
          </p:nvPr>
        </p:nvSpPr>
        <p:spPr>
          <a:xfrm>
            <a:off x="385763" y="642938"/>
            <a:ext cx="10968037" cy="5534025"/>
          </a:xfrm>
        </p:spPr>
        <p:txBody>
          <a:bodyPr/>
          <a:lstStyle/>
          <a:p>
            <a:pPr marL="457200" lvl="1" indent="0">
              <a:buNone/>
            </a:pPr>
            <a:r>
              <a:rPr lang="en-US" sz="3200" dirty="0">
                <a:latin typeface="Times" pitchFamily="2" charset="0"/>
              </a:rPr>
              <a:t>A community nutritionist job is to understand the target population and select the appropriate behavior change model/ strategy to cause change</a:t>
            </a:r>
          </a:p>
          <a:p>
            <a:pPr lvl="1"/>
            <a:r>
              <a:rPr lang="en-US" sz="3200" dirty="0">
                <a:latin typeface="Times" pitchFamily="2" charset="0"/>
              </a:rPr>
              <a:t>Some strategies target changes in attitudes and beliefs (i.e., motivational interviewing) </a:t>
            </a:r>
          </a:p>
          <a:p>
            <a:pPr lvl="1"/>
            <a:r>
              <a:rPr lang="en-US" sz="3200" dirty="0">
                <a:latin typeface="Times" pitchFamily="2" charset="0"/>
              </a:rPr>
              <a:t>Some strategies directly target behavior change (i.e., goal setting and problem solving) </a:t>
            </a:r>
          </a:p>
          <a:p>
            <a:pPr lvl="1"/>
            <a:endParaRPr lang="en-US" dirty="0"/>
          </a:p>
        </p:txBody>
      </p:sp>
    </p:spTree>
    <p:extLst>
      <p:ext uri="{BB962C8B-B14F-4D97-AF65-F5344CB8AC3E}">
        <p14:creationId xmlns:p14="http://schemas.microsoft.com/office/powerpoint/2010/main" val="74883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C655-2C63-9D44-B177-C71CB27526E7}"/>
              </a:ext>
            </a:extLst>
          </p:cNvPr>
          <p:cNvSpPr>
            <a:spLocks noGrp="1"/>
          </p:cNvSpPr>
          <p:nvPr>
            <p:ph type="title"/>
          </p:nvPr>
        </p:nvSpPr>
        <p:spPr>
          <a:xfrm>
            <a:off x="452437" y="204451"/>
            <a:ext cx="10515600" cy="1325563"/>
          </a:xfrm>
        </p:spPr>
        <p:txBody>
          <a:bodyPr/>
          <a:lstStyle/>
          <a:p>
            <a:r>
              <a:rPr lang="en-US" dirty="0">
                <a:latin typeface="Times" pitchFamily="2" charset="0"/>
              </a:rPr>
              <a:t>Tools for Promoting Behavior Change </a:t>
            </a:r>
            <a:br>
              <a:rPr lang="en-US" dirty="0"/>
            </a:br>
            <a:endParaRPr lang="en-US" dirty="0"/>
          </a:p>
        </p:txBody>
      </p:sp>
      <p:sp>
        <p:nvSpPr>
          <p:cNvPr id="3" name="Content Placeholder 2">
            <a:extLst>
              <a:ext uri="{FF2B5EF4-FFF2-40B4-BE49-F238E27FC236}">
                <a16:creationId xmlns:a16="http://schemas.microsoft.com/office/drawing/2014/main" id="{D63AFF9A-0D1A-2B40-AFD0-F55E38755C98}"/>
              </a:ext>
            </a:extLst>
          </p:cNvPr>
          <p:cNvSpPr>
            <a:spLocks noGrp="1"/>
          </p:cNvSpPr>
          <p:nvPr>
            <p:ph idx="1"/>
          </p:nvPr>
        </p:nvSpPr>
        <p:spPr>
          <a:xfrm>
            <a:off x="552450" y="1530014"/>
            <a:ext cx="6834188" cy="4134772"/>
          </a:xfrm>
        </p:spPr>
        <p:txBody>
          <a:bodyPr>
            <a:normAutofit lnSpcReduction="10000"/>
          </a:bodyPr>
          <a:lstStyle/>
          <a:p>
            <a:r>
              <a:rPr lang="en-US" b="1" dirty="0">
                <a:latin typeface="Times" pitchFamily="2" charset="0"/>
              </a:rPr>
              <a:t>Nutrition education</a:t>
            </a:r>
            <a:r>
              <a:rPr lang="en-US" dirty="0">
                <a:latin typeface="Times" pitchFamily="2" charset="0"/>
              </a:rPr>
              <a:t>: </a:t>
            </a:r>
            <a:r>
              <a:rPr lang="en-US" sz="2400" dirty="0">
                <a:solidFill>
                  <a:srgbClr val="FF0000"/>
                </a:solidFill>
                <a:latin typeface="Times" pitchFamily="2" charset="0"/>
              </a:rPr>
              <a:t>provide knowledge to a group or individual to facilitate voluntary adoption of eating and other nutrition-related behaviors</a:t>
            </a:r>
          </a:p>
          <a:p>
            <a:r>
              <a:rPr lang="en-US" sz="2400" dirty="0">
                <a:solidFill>
                  <a:srgbClr val="FF0000"/>
                </a:solidFill>
                <a:latin typeface="Times" pitchFamily="2" charset="0"/>
              </a:rPr>
              <a:t>Understanding population ( beliefs and attitudes allows us to create the appropriate educational material </a:t>
            </a:r>
            <a:endParaRPr lang="en-US" dirty="0">
              <a:solidFill>
                <a:srgbClr val="FF0000"/>
              </a:solidFill>
              <a:latin typeface="Times" pitchFamily="2" charset="0"/>
            </a:endParaRPr>
          </a:p>
          <a:p>
            <a:r>
              <a:rPr lang="en-US" b="1" dirty="0">
                <a:latin typeface="Times" pitchFamily="2" charset="0"/>
              </a:rPr>
              <a:t>Social marketing</a:t>
            </a:r>
            <a:r>
              <a:rPr lang="en-US" dirty="0">
                <a:latin typeface="Times" pitchFamily="2" charset="0"/>
              </a:rPr>
              <a:t>: </a:t>
            </a:r>
            <a:r>
              <a:rPr lang="en-US" dirty="0">
                <a:solidFill>
                  <a:srgbClr val="FF0000"/>
                </a:solidFill>
                <a:latin typeface="Times" pitchFamily="2" charset="0"/>
              </a:rPr>
              <a:t>commercial marketing techniques to influence voluntary behavior. </a:t>
            </a:r>
          </a:p>
          <a:p>
            <a:r>
              <a:rPr lang="en-US" dirty="0">
                <a:latin typeface="Times" pitchFamily="2" charset="0"/>
              </a:rPr>
              <a:t>“Got Milk? </a:t>
            </a:r>
          </a:p>
          <a:p>
            <a:pPr marL="457200" lvl="1" indent="0">
              <a:buNone/>
            </a:pPr>
            <a:r>
              <a:rPr lang="en-US" dirty="0">
                <a:latin typeface="Times" pitchFamily="2" charset="0"/>
              </a:rPr>
              <a:t>"Milk Mustache" ads featuring famous people with milk mustaches</a:t>
            </a:r>
          </a:p>
          <a:p>
            <a:endParaRPr lang="en-US" dirty="0"/>
          </a:p>
          <a:p>
            <a:endParaRPr lang="en-US" dirty="0"/>
          </a:p>
        </p:txBody>
      </p:sp>
      <p:pic>
        <p:nvPicPr>
          <p:cNvPr id="4" name="Picture 3">
            <a:extLst>
              <a:ext uri="{FF2B5EF4-FFF2-40B4-BE49-F238E27FC236}">
                <a16:creationId xmlns:a16="http://schemas.microsoft.com/office/drawing/2014/main" id="{8B5D2106-EA90-8444-AD1F-A9449693644B}"/>
              </a:ext>
            </a:extLst>
          </p:cNvPr>
          <p:cNvPicPr>
            <a:picLocks noChangeAspect="1"/>
          </p:cNvPicPr>
          <p:nvPr/>
        </p:nvPicPr>
        <p:blipFill>
          <a:blip r:embed="rId2"/>
          <a:stretch>
            <a:fillRect/>
          </a:stretch>
        </p:blipFill>
        <p:spPr>
          <a:xfrm>
            <a:off x="7786688" y="1234403"/>
            <a:ext cx="3852862" cy="4942560"/>
          </a:xfrm>
          <a:prstGeom prst="rect">
            <a:avLst/>
          </a:prstGeom>
        </p:spPr>
      </p:pic>
      <p:sp>
        <p:nvSpPr>
          <p:cNvPr id="5" name="Rectangle 4">
            <a:extLst>
              <a:ext uri="{FF2B5EF4-FFF2-40B4-BE49-F238E27FC236}">
                <a16:creationId xmlns:a16="http://schemas.microsoft.com/office/drawing/2014/main" id="{5300F08D-F7AE-8F4C-830C-A3C9C2ABAB36}"/>
              </a:ext>
            </a:extLst>
          </p:cNvPr>
          <p:cNvSpPr/>
          <p:nvPr/>
        </p:nvSpPr>
        <p:spPr>
          <a:xfrm>
            <a:off x="552450" y="5664786"/>
            <a:ext cx="5494389" cy="369332"/>
          </a:xfrm>
          <a:prstGeom prst="rect">
            <a:avLst/>
          </a:prstGeom>
        </p:spPr>
        <p:txBody>
          <a:bodyPr wrap="none">
            <a:spAutoFit/>
          </a:bodyPr>
          <a:lstStyle/>
          <a:p>
            <a:r>
              <a:rPr lang="en-US" dirty="0"/>
              <a:t>https://www.youtube.com/</a:t>
            </a:r>
            <a:r>
              <a:rPr lang="en-US" dirty="0" err="1"/>
              <a:t>watch?v</a:t>
            </a:r>
            <a:r>
              <a:rPr lang="en-US" dirty="0"/>
              <a:t>=eph6_fz49rc&amp;t=60s</a:t>
            </a:r>
          </a:p>
        </p:txBody>
      </p:sp>
      <p:sp>
        <p:nvSpPr>
          <p:cNvPr id="6" name="Rectangle 5">
            <a:extLst>
              <a:ext uri="{FF2B5EF4-FFF2-40B4-BE49-F238E27FC236}">
                <a16:creationId xmlns:a16="http://schemas.microsoft.com/office/drawing/2014/main" id="{DDBFA06C-CD80-AD41-AC0C-029CC252A142}"/>
              </a:ext>
            </a:extLst>
          </p:cNvPr>
          <p:cNvSpPr/>
          <p:nvPr/>
        </p:nvSpPr>
        <p:spPr>
          <a:xfrm>
            <a:off x="5543550" y="6260604"/>
            <a:ext cx="6096000" cy="523220"/>
          </a:xfrm>
          <a:prstGeom prst="rect">
            <a:avLst/>
          </a:prstGeom>
        </p:spPr>
        <p:txBody>
          <a:bodyPr>
            <a:spAutoFit/>
          </a:bodyPr>
          <a:lstStyle/>
          <a:p>
            <a:r>
              <a:rPr lang="en-US" sz="1400"/>
              <a:t>https://www.fastcompany.com/40556502/got-milk-how-the-iconic-campaign-came-to-be-25-years-ago</a:t>
            </a:r>
          </a:p>
        </p:txBody>
      </p:sp>
    </p:spTree>
    <p:extLst>
      <p:ext uri="{BB962C8B-B14F-4D97-AF65-F5344CB8AC3E}">
        <p14:creationId xmlns:p14="http://schemas.microsoft.com/office/powerpoint/2010/main" val="169718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2E728-786C-594A-AF56-085D04242EB1}"/>
              </a:ext>
            </a:extLst>
          </p:cNvPr>
          <p:cNvSpPr>
            <a:spLocks noGrp="1"/>
          </p:cNvSpPr>
          <p:nvPr>
            <p:ph type="title"/>
          </p:nvPr>
        </p:nvSpPr>
        <p:spPr/>
        <p:txBody>
          <a:bodyPr/>
          <a:lstStyle/>
          <a:p>
            <a:r>
              <a:rPr lang="en-US" dirty="0">
                <a:latin typeface="Times" pitchFamily="2" charset="0"/>
              </a:rPr>
              <a:t> Tools for Promoting Behavior Change</a:t>
            </a:r>
          </a:p>
        </p:txBody>
      </p:sp>
      <p:sp>
        <p:nvSpPr>
          <p:cNvPr id="3" name="Content Placeholder 2">
            <a:extLst>
              <a:ext uri="{FF2B5EF4-FFF2-40B4-BE49-F238E27FC236}">
                <a16:creationId xmlns:a16="http://schemas.microsoft.com/office/drawing/2014/main" id="{BD110E5F-E6B7-DE40-9329-B648E4036B14}"/>
              </a:ext>
            </a:extLst>
          </p:cNvPr>
          <p:cNvSpPr>
            <a:spLocks noGrp="1"/>
          </p:cNvSpPr>
          <p:nvPr>
            <p:ph idx="1"/>
          </p:nvPr>
        </p:nvSpPr>
        <p:spPr/>
        <p:txBody>
          <a:bodyPr/>
          <a:lstStyle/>
          <a:p>
            <a:r>
              <a:rPr lang="en-US" b="1" dirty="0">
                <a:latin typeface="Times" pitchFamily="2" charset="0"/>
              </a:rPr>
              <a:t>Behavioral counselling </a:t>
            </a:r>
          </a:p>
          <a:p>
            <a:r>
              <a:rPr lang="en-US" dirty="0">
                <a:latin typeface="Times" pitchFamily="2" charset="0"/>
              </a:rPr>
              <a:t>one-on-one counseling</a:t>
            </a:r>
          </a:p>
          <a:p>
            <a:r>
              <a:rPr lang="en-US" dirty="0">
                <a:latin typeface="Times" pitchFamily="2" charset="0"/>
              </a:rPr>
              <a:t>A collaborative activity during which a counselor and client jointly set priorities, establish goals, and create an action plan</a:t>
            </a:r>
          </a:p>
          <a:p>
            <a:endParaRPr lang="en-US" b="1" dirty="0">
              <a:latin typeface="Times" pitchFamily="2" charset="0"/>
            </a:endParaRPr>
          </a:p>
          <a:p>
            <a:r>
              <a:rPr lang="en-US" b="1" dirty="0">
                <a:latin typeface="Times" pitchFamily="2" charset="0"/>
              </a:rPr>
              <a:t>Environmental change </a:t>
            </a:r>
          </a:p>
          <a:p>
            <a:r>
              <a:rPr lang="en-US" dirty="0">
                <a:latin typeface="Times" pitchFamily="2" charset="0"/>
              </a:rPr>
              <a:t>For example: Changing the environment to promote more physical activity </a:t>
            </a:r>
          </a:p>
          <a:p>
            <a:endParaRPr lang="en-US" dirty="0"/>
          </a:p>
        </p:txBody>
      </p:sp>
    </p:spTree>
    <p:extLst>
      <p:ext uri="{BB962C8B-B14F-4D97-AF65-F5344CB8AC3E}">
        <p14:creationId xmlns:p14="http://schemas.microsoft.com/office/powerpoint/2010/main" val="156039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D7780-677C-E24E-B688-93DB8E016F88}"/>
              </a:ext>
            </a:extLst>
          </p:cNvPr>
          <p:cNvSpPr>
            <a:spLocks noGrp="1"/>
          </p:cNvSpPr>
          <p:nvPr>
            <p:ph type="title"/>
          </p:nvPr>
        </p:nvSpPr>
        <p:spPr>
          <a:xfrm>
            <a:off x="1403350" y="1395413"/>
            <a:ext cx="10515600" cy="2879725"/>
          </a:xfrm>
        </p:spPr>
        <p:txBody>
          <a:bodyPr>
            <a:normAutofit/>
          </a:bodyPr>
          <a:lstStyle/>
          <a:p>
            <a:r>
              <a:rPr lang="en-US" sz="6600" b="1">
                <a:latin typeface="Britannic Bold" panose="020B0903060703020204" pitchFamily="34" charset="77"/>
              </a:rPr>
              <a:t>Health Behavior Theories</a:t>
            </a:r>
            <a:br>
              <a:rPr lang="en-US" sz="6600" b="1">
                <a:latin typeface="Britannic Bold" panose="020B0903060703020204" pitchFamily="34" charset="77"/>
              </a:rPr>
            </a:br>
            <a:endParaRPr lang="en-US" sz="6600" b="1">
              <a:latin typeface="Britannic Bold" panose="020B0903060703020204" pitchFamily="34" charset="77"/>
            </a:endParaRPr>
          </a:p>
        </p:txBody>
      </p:sp>
      <p:sp>
        <p:nvSpPr>
          <p:cNvPr id="3" name="Content Placeholder 2">
            <a:extLst>
              <a:ext uri="{FF2B5EF4-FFF2-40B4-BE49-F238E27FC236}">
                <a16:creationId xmlns:a16="http://schemas.microsoft.com/office/drawing/2014/main" id="{8FB79489-337E-F548-934F-A9953E8ED8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035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B31F17-4535-734E-94FB-23B7E903A083}"/>
              </a:ext>
            </a:extLst>
          </p:cNvPr>
          <p:cNvSpPr>
            <a:spLocks noGrp="1"/>
          </p:cNvSpPr>
          <p:nvPr>
            <p:ph type="title"/>
          </p:nvPr>
        </p:nvSpPr>
        <p:spPr/>
        <p:txBody>
          <a:bodyPr/>
          <a:lstStyle/>
          <a:p>
            <a:r>
              <a:rPr lang="en-US" b="1">
                <a:solidFill>
                  <a:srgbClr val="FF0000"/>
                </a:solidFill>
              </a:rPr>
              <a:t>The transtheoretical model </a:t>
            </a:r>
            <a:br>
              <a:rPr lang="en-US"/>
            </a:br>
            <a:endParaRPr lang="en-US"/>
          </a:p>
        </p:txBody>
      </p:sp>
      <p:sp>
        <p:nvSpPr>
          <p:cNvPr id="7" name="Content Placeholder 6">
            <a:extLst>
              <a:ext uri="{FF2B5EF4-FFF2-40B4-BE49-F238E27FC236}">
                <a16:creationId xmlns:a16="http://schemas.microsoft.com/office/drawing/2014/main" id="{1BEDE8DA-CA7E-0B46-AA1E-726CD5AE9FA0}"/>
              </a:ext>
            </a:extLst>
          </p:cNvPr>
          <p:cNvSpPr>
            <a:spLocks noGrp="1"/>
          </p:cNvSpPr>
          <p:nvPr>
            <p:ph idx="1"/>
          </p:nvPr>
        </p:nvSpPr>
        <p:spPr>
          <a:xfrm>
            <a:off x="838200" y="1385888"/>
            <a:ext cx="10191750" cy="4857749"/>
          </a:xfrm>
        </p:spPr>
        <p:txBody>
          <a:bodyPr/>
          <a:lstStyle/>
          <a:p>
            <a:pPr marL="0" indent="0">
              <a:buNone/>
            </a:pPr>
            <a:r>
              <a:rPr lang="en-US" dirty="0">
                <a:latin typeface="Times" pitchFamily="2" charset="0"/>
              </a:rPr>
              <a:t>Describes an individual’s motivation and readiness to change a problematic behavior</a:t>
            </a:r>
          </a:p>
          <a:p>
            <a:pPr marL="0" indent="0">
              <a:buNone/>
            </a:pPr>
            <a:r>
              <a:rPr lang="en-US" dirty="0">
                <a:latin typeface="Times" pitchFamily="2" charset="0"/>
              </a:rPr>
              <a:t>The model is founded on three assumptions:</a:t>
            </a:r>
          </a:p>
          <a:p>
            <a:pPr marL="0" indent="0">
              <a:buNone/>
            </a:pPr>
            <a:r>
              <a:rPr lang="en-US" dirty="0">
                <a:latin typeface="Times" pitchFamily="2" charset="0"/>
              </a:rPr>
              <a:t>1) behavior change involves a series of steps</a:t>
            </a:r>
          </a:p>
          <a:p>
            <a:pPr marL="0" indent="0">
              <a:buNone/>
            </a:pPr>
            <a:r>
              <a:rPr lang="en-US" dirty="0">
                <a:latin typeface="Times" pitchFamily="2" charset="0"/>
              </a:rPr>
              <a:t>2) there are common stages and processes of change across a variety of health behaviors</a:t>
            </a:r>
          </a:p>
          <a:p>
            <a:pPr marL="0" indent="0">
              <a:buNone/>
            </a:pPr>
            <a:r>
              <a:rPr lang="en-US" dirty="0">
                <a:latin typeface="Times" pitchFamily="2" charset="0"/>
              </a:rPr>
              <a:t>3) tailoring an intervention to the stage of change people are in at the moment is more effective than not considering the stage people are in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65501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2247</Words>
  <Application>Microsoft Macintosh PowerPoint</Application>
  <PresentationFormat>Widescreen</PresentationFormat>
  <Paragraphs>193</Paragraphs>
  <Slides>35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ArialMT</vt:lpstr>
      <vt:lpstr>Britannic Bold</vt:lpstr>
      <vt:lpstr>Calibri</vt:lpstr>
      <vt:lpstr>Calibri Light</vt:lpstr>
      <vt:lpstr>Times</vt:lpstr>
      <vt:lpstr>Wingdings</vt:lpstr>
      <vt:lpstr>Office Theme</vt:lpstr>
      <vt:lpstr>Behavior Change </vt:lpstr>
      <vt:lpstr>PowerPoint Presentation</vt:lpstr>
      <vt:lpstr>PowerPoint Presentation</vt:lpstr>
      <vt:lpstr>Introduction  Designing interventions  </vt:lpstr>
      <vt:lpstr>PowerPoint Presentation</vt:lpstr>
      <vt:lpstr>Tools for Promoting Behavior Change  </vt:lpstr>
      <vt:lpstr> Tools for Promoting Behavior Change</vt:lpstr>
      <vt:lpstr>Health Behavior Theories </vt:lpstr>
      <vt:lpstr>The transtheoretical model  </vt:lpstr>
      <vt:lpstr>The transtheoretical model</vt:lpstr>
      <vt:lpstr>Example </vt:lpstr>
      <vt:lpstr>PowerPoint Presentation</vt:lpstr>
      <vt:lpstr>Readiness for change?</vt:lpstr>
      <vt:lpstr>PowerPoint Presentation</vt:lpstr>
      <vt:lpstr>PowerPoint Presentation</vt:lpstr>
      <vt:lpstr>PowerPoint Presentation</vt:lpstr>
      <vt:lpstr>Motivational Interviewing theory  </vt:lpstr>
      <vt:lpstr>PowerPoint Presentation</vt:lpstr>
      <vt:lpstr>4 skills for Motivational interviewing  </vt:lpstr>
      <vt:lpstr>The Health Belief Model  Three components   </vt:lpstr>
      <vt:lpstr>The Health Belief Model</vt:lpstr>
      <vt:lpstr>PowerPoint Presentation</vt:lpstr>
      <vt:lpstr>The Theory of Planned Behavior  (Theory of reasoned action) </vt:lpstr>
      <vt:lpstr>PowerPoint Presentation</vt:lpstr>
      <vt:lpstr>Social Cognitive Theory  </vt:lpstr>
      <vt:lpstr>PowerPoint Presentation</vt:lpstr>
      <vt:lpstr>The Diffusion of Innovation Model   </vt:lpstr>
      <vt:lpstr>Diffusion of Innovation Model  </vt:lpstr>
      <vt:lpstr>PowerPoint Presentation</vt:lpstr>
      <vt:lpstr>PowerPoint Presentation</vt:lpstr>
      <vt:lpstr>Social marketing</vt:lpstr>
      <vt:lpstr>PowerPoint Presentation</vt:lpstr>
      <vt:lpstr>PowerPoint Presentation</vt:lpstr>
      <vt:lpstr>Using Social Marketing Effectively</vt:lpstr>
      <vt:lpstr>SWOT Analysis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dc:title>
  <dc:creator>Hind Eliyan</dc:creator>
  <cp:lastModifiedBy>Hind Eliyan</cp:lastModifiedBy>
  <cp:revision>43</cp:revision>
  <dcterms:created xsi:type="dcterms:W3CDTF">2021-04-12T11:14:51Z</dcterms:created>
  <dcterms:modified xsi:type="dcterms:W3CDTF">2022-05-10T05:29:23Z</dcterms:modified>
</cp:coreProperties>
</file>