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7.bin"/>
  <Override ContentType="application/vnd.openxmlformats-officedocument.oleObject" PartName="/ppt/embeddings/oleObject2.bin"/>
  <Override ContentType="application/vnd.openxmlformats-officedocument.oleObject" PartName="/ppt/embeddings/oleObject1.bin"/>
  <Override ContentType="application/vnd.openxmlformats-officedocument.oleObject" PartName="/ppt/embeddings/oleObject8.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024">
          <p15:clr>
            <a:srgbClr val="A4A3A4"/>
          </p15:clr>
        </p15:guide>
        <p15:guide id="2" pos="2304">
          <p15:clr>
            <a:srgbClr val="A4A3A4"/>
          </p15:clr>
        </p15:guide>
      </p15:notesGuideLst>
    </p:ext>
    <p:ext uri="http://customooxmlschemas.google.com/">
      <go:slidesCustomData xmlns:go="http://customooxmlschemas.google.com/" r:id="rId126" roundtripDataSignature="AMtx7mhSClh2sw4/0jaGov7JzKIk3w8u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024" orient="horz"/>
        <p:guide pos="2304"/>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6" Type="http://customschemas.google.com/relationships/presentationmetadata" Target="metadata"/><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jpg"/><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4" name="Google Shape;4;n"/>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406400" y="4560888"/>
            <a:ext cx="6583363" cy="4319587"/>
          </a:xfrm>
          <a:prstGeom prst="rect">
            <a:avLst/>
          </a:prstGeom>
        </p:spPr>
        <p:txBody>
          <a:bodyPr anchorCtr="0" anchor="t" bIns="46975" lIns="95650" spcFirstLastPara="1" rIns="95650" wrap="square" tIns="46975">
            <a:noAutofit/>
          </a:bodyPr>
          <a:lstStyle/>
          <a:p>
            <a:pPr indent="0" lvl="0" marL="0" rtl="0" algn="l">
              <a:spcBef>
                <a:spcPts val="420"/>
              </a:spcBef>
              <a:spcAft>
                <a:spcPts val="0"/>
              </a:spcAft>
              <a:buNone/>
            </a:pPr>
            <a:r>
              <a:t/>
            </a:r>
            <a:endParaRPr/>
          </a:p>
        </p:txBody>
      </p:sp>
      <p:sp>
        <p:nvSpPr>
          <p:cNvPr id="60" name="Google Shape;60;p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1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p10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21" name="Google Shape;1721;p10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10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3" name="Google Shape;1733;p10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p10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2" name="Google Shape;1742;p10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10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1" name="Google Shape;1751;p10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p10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1" name="Google Shape;1761;p10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9" name="Shape 1769"/>
        <p:cNvGrpSpPr/>
        <p:nvPr/>
      </p:nvGrpSpPr>
      <p:grpSpPr>
        <a:xfrm>
          <a:off x="0" y="0"/>
          <a:ext cx="0" cy="0"/>
          <a:chOff x="0" y="0"/>
          <a:chExt cx="0" cy="0"/>
        </a:xfrm>
      </p:grpSpPr>
      <p:sp>
        <p:nvSpPr>
          <p:cNvPr id="1770" name="Google Shape;1770;p10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1" name="Google Shape;1771;p10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p10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0" name="Google Shape;1780;p10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p10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9" name="Google Shape;1789;p10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p10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8" name="Google Shape;1798;p10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4" name="Shape 1804"/>
        <p:cNvGrpSpPr/>
        <p:nvPr/>
      </p:nvGrpSpPr>
      <p:grpSpPr>
        <a:xfrm>
          <a:off x="0" y="0"/>
          <a:ext cx="0" cy="0"/>
          <a:chOff x="0" y="0"/>
          <a:chExt cx="0" cy="0"/>
        </a:xfrm>
      </p:grpSpPr>
      <p:sp>
        <p:nvSpPr>
          <p:cNvPr id="1805" name="Google Shape;1805;p10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6" name="Google Shape;1806;p10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p11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5" name="Google Shape;1815;p11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11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5" name="Google Shape;1825;p11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p11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5" name="Google Shape;1835;p11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p11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4" name="Google Shape;1844;p11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0" name="Shape 1850"/>
        <p:cNvGrpSpPr/>
        <p:nvPr/>
      </p:nvGrpSpPr>
      <p:grpSpPr>
        <a:xfrm>
          <a:off x="0" y="0"/>
          <a:ext cx="0" cy="0"/>
          <a:chOff x="0" y="0"/>
          <a:chExt cx="0" cy="0"/>
        </a:xfrm>
      </p:grpSpPr>
      <p:sp>
        <p:nvSpPr>
          <p:cNvPr id="1851" name="Google Shape;1851;p11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2" name="Google Shape;1852;p11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8" name="Shape 1858"/>
        <p:cNvGrpSpPr/>
        <p:nvPr/>
      </p:nvGrpSpPr>
      <p:grpSpPr>
        <a:xfrm>
          <a:off x="0" y="0"/>
          <a:ext cx="0" cy="0"/>
          <a:chOff x="0" y="0"/>
          <a:chExt cx="0" cy="0"/>
        </a:xfrm>
      </p:grpSpPr>
      <p:sp>
        <p:nvSpPr>
          <p:cNvPr id="1859" name="Google Shape;1859;p11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0" name="Google Shape;1860;p11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p11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8" name="Google Shape;1868;p11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11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9" name="Google Shape;1879;p11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p11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0" name="Google Shape;1890;p11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p119:notes"/>
          <p:cNvSpPr/>
          <p:nvPr>
            <p:ph idx="2" type="sldImg"/>
          </p:nvPr>
        </p:nvSpPr>
        <p:spPr>
          <a:xfrm>
            <a:off x="1133475" y="690563"/>
            <a:ext cx="4591050" cy="34432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1" name="Google Shape;1901;p119:notes"/>
          <p:cNvSpPr txBox="1"/>
          <p:nvPr>
            <p:ph idx="1" type="body"/>
          </p:nvPr>
        </p:nvSpPr>
        <p:spPr>
          <a:xfrm>
            <a:off x="913986" y="4365739"/>
            <a:ext cx="5030029" cy="4134889"/>
          </a:xfrm>
          <a:prstGeom prst="rect">
            <a:avLst/>
          </a:prstGeom>
          <a:noFill/>
          <a:ln>
            <a:noFill/>
          </a:ln>
        </p:spPr>
        <p:txBody>
          <a:bodyPr anchorCtr="0" anchor="t" bIns="46025" lIns="92050" spcFirstLastPara="1" rIns="92050" wrap="square" tIns="460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1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4: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5: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6: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7: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18: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19: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1143000" y="695325"/>
            <a:ext cx="4578350" cy="34337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2:notes"/>
          <p:cNvSpPr txBox="1"/>
          <p:nvPr>
            <p:ph idx="1" type="body"/>
          </p:nvPr>
        </p:nvSpPr>
        <p:spPr>
          <a:xfrm>
            <a:off x="406400" y="4560888"/>
            <a:ext cx="6583363" cy="4319587"/>
          </a:xfrm>
          <a:prstGeom prst="rect">
            <a:avLst/>
          </a:prstGeom>
          <a:noFill/>
          <a:ln>
            <a:noFill/>
          </a:ln>
        </p:spPr>
        <p:txBody>
          <a:bodyPr anchorCtr="0" anchor="t" bIns="44425" lIns="90450" spcFirstLastPara="1" rIns="90450" wrap="square" tIns="44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20: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1:notes"/>
          <p:cNvSpPr/>
          <p:nvPr>
            <p:ph idx="2" type="sldImg"/>
          </p:nvPr>
        </p:nvSpPr>
        <p:spPr>
          <a:xfrm>
            <a:off x="1258888" y="722313"/>
            <a:ext cx="4797425" cy="3597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21:notes"/>
          <p:cNvSpPr txBox="1"/>
          <p:nvPr>
            <p:ph idx="1" type="body"/>
          </p:nvPr>
        </p:nvSpPr>
        <p:spPr>
          <a:xfrm>
            <a:off x="974725" y="4560888"/>
            <a:ext cx="5365750" cy="4319587"/>
          </a:xfrm>
          <a:prstGeom prst="rect">
            <a:avLst/>
          </a:prstGeom>
          <a:noFill/>
          <a:ln>
            <a:noFill/>
          </a:ln>
        </p:spPr>
        <p:txBody>
          <a:bodyPr anchorCtr="0" anchor="t" bIns="48650" lIns="97325" spcFirstLastPara="1" rIns="97325" wrap="square" tIns="4865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2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p2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5" name="Google Shape;405;p2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2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6: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p2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3" name="Google Shape;463;p2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6" name="Google Shape;476;p2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p2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6" name="Google Shape;496;p3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4" name="Google Shape;524;p3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2" name="Google Shape;552;p3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1" name="Google Shape;581;p3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1" name="Google Shape;611;p3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2" name="Google Shape;642;p3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0" name="Google Shape;670;p3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9" name="Google Shape;679;p3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1" name="Google Shape;711;p3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4" name="Google Shape;744;p3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4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9" name="Google Shape;789;p4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41: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1" name="Google Shape;801;p4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4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4" name="Google Shape;814;p4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4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2" name="Google Shape;822;p4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4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8" name="Google Shape;838;p4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8" name="Google Shape;848;p4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4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2" name="Google Shape;862;p4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4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0" name="Google Shape;890;p4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4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1" name="Google Shape;921;p4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5" name="Google Shape;935;p4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5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7" name="Google Shape;947;p5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5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5" name="Google Shape;975;p5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5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6" name="Google Shape;1006;p5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5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0" name="Google Shape;1020;p5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5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2" name="Google Shape;1032;p5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5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0" name="Google Shape;1060;p5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5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4" name="Google Shape;1074;p5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5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6" name="Google Shape;1086;p5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5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0" name="Google Shape;1100;p5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5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9" name="Google Shape;1129;p5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6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3" name="Google Shape;1163;p6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6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7" name="Google Shape;1177;p6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6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9" name="Google Shape;1189;p6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6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9" name="Google Shape;1199;p6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6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3" name="Google Shape;1213;p6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6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7" name="Google Shape;1247;p6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p6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5" name="Google Shape;1265;p6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6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0" name="Google Shape;1280;p6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6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3" name="Google Shape;1293;p6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6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1" name="Google Shape;1321;p6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7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9" name="Google Shape;1339;p7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p7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9" name="Google Shape;1349;p7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7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0" name="Google Shape;1380;p7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p7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1" name="Google Shape;1411;p7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7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9" name="Google Shape;1429;p7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7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9" name="Google Shape;1439;p7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7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4" name="Google Shape;1454;p7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7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2" name="Google Shape;1472;p7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78: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4" name="Google Shape;1484;p7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7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7" name="Google Shape;1497;p7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80: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1" name="Google Shape;1511;p8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p8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7" name="Google Shape;1517;p8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p8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4" name="Google Shape;1524;p8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p83: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4" name="Google Shape;1534;p8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8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7" name="Google Shape;1547;p8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8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6" name="Google Shape;1556;p8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8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2" name="Google Shape;1572;p8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8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2" name="Google Shape;1582;p8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8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0" name="Google Shape;1590;p8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p8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1" name="Google Shape;1601;p8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90:notes"/>
          <p:cNvSpPr/>
          <p:nvPr>
            <p:ph idx="2" type="sldImg"/>
          </p:nvPr>
        </p:nvSpPr>
        <p:spPr>
          <a:xfrm>
            <a:off x="1150938" y="692150"/>
            <a:ext cx="4556125" cy="341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1" name="Google Shape;1611;p90: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91: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4" name="Google Shape;1624;p91: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92: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4" name="Google Shape;1634;p92: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p93: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4" name="Google Shape;1644;p93: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94: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2" name="Google Shape;1652;p94: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95: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2" name="Google Shape;1662;p95: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96: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2" name="Google Shape;1672;p96: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97: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5" name="Google Shape;1685;p97: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98: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8" name="Google Shape;1698;p98: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p99:notes"/>
          <p:cNvSpPr/>
          <p:nvPr>
            <p:ph idx="2" type="sldImg"/>
          </p:nvPr>
        </p:nvSpPr>
        <p:spPr>
          <a:xfrm>
            <a:off x="1266825" y="727075"/>
            <a:ext cx="4781550" cy="35861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9" name="Google Shape;1709;p99:notes"/>
          <p:cNvSpPr txBox="1"/>
          <p:nvPr>
            <p:ph idx="1" type="body"/>
          </p:nvPr>
        </p:nvSpPr>
        <p:spPr>
          <a:xfrm>
            <a:off x="406400" y="4560888"/>
            <a:ext cx="6583363" cy="4319587"/>
          </a:xfrm>
          <a:prstGeom prst="rect">
            <a:avLst/>
          </a:prstGeom>
          <a:noFill/>
          <a:ln>
            <a:noFill/>
          </a:ln>
        </p:spPr>
        <p:txBody>
          <a:bodyPr anchorCtr="0" anchor="t" bIns="46975" lIns="95650" spcFirstLastPara="1" rIns="95650" wrap="square" tIns="469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21"/>
          <p:cNvSpPr txBox="1"/>
          <p:nvPr>
            <p:ph type="ctrTitle"/>
          </p:nvPr>
        </p:nvSpPr>
        <p:spPr>
          <a:xfrm>
            <a:off x="685800" y="2130425"/>
            <a:ext cx="7772400" cy="1470025"/>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 name="Google Shape;11;p121"/>
          <p:cNvSpPr txBox="1"/>
          <p:nvPr>
            <p:ph idx="1" type="subTitle"/>
          </p:nvPr>
        </p:nvSpPr>
        <p:spPr>
          <a:xfrm>
            <a:off x="1371600" y="3886200"/>
            <a:ext cx="6400800" cy="1752600"/>
          </a:xfrm>
          <a:prstGeom prst="rect">
            <a:avLst/>
          </a:prstGeom>
          <a:noFill/>
          <a:ln>
            <a:noFill/>
          </a:ln>
        </p:spPr>
        <p:txBody>
          <a:bodyPr anchorCtr="0" anchor="t" bIns="46025" lIns="182550" spcFirstLastPara="1" rIns="182550" wrap="square" tIns="46025">
            <a:noAutofit/>
          </a:bodyPr>
          <a:lstStyle>
            <a:lvl1pPr lvl="0" algn="ctr">
              <a:spcBef>
                <a:spcPts val="560"/>
              </a:spcBef>
              <a:spcAft>
                <a:spcPts val="0"/>
              </a:spcAft>
              <a:buSzPts val="2100"/>
              <a:buNone/>
              <a:defRPr/>
            </a:lvl1pPr>
            <a:lvl2pPr lvl="1" algn="ctr">
              <a:spcBef>
                <a:spcPts val="480"/>
              </a:spcBef>
              <a:spcAft>
                <a:spcPts val="0"/>
              </a:spcAft>
              <a:buSzPts val="1800"/>
              <a:buNone/>
              <a:defRPr/>
            </a:lvl2pPr>
            <a:lvl3pPr lvl="2" algn="ctr">
              <a:spcBef>
                <a:spcPts val="400"/>
              </a:spcBef>
              <a:spcAft>
                <a:spcPts val="0"/>
              </a:spcAft>
              <a:buSzPts val="1500"/>
              <a:buNone/>
              <a:defRPr/>
            </a:lvl3pPr>
            <a:lvl4pPr lvl="3" algn="ctr">
              <a:spcBef>
                <a:spcPts val="400"/>
              </a:spcBef>
              <a:spcAft>
                <a:spcPts val="0"/>
              </a:spcAft>
              <a:buSzPts val="1500"/>
              <a:buNone/>
              <a:defRPr/>
            </a:lvl4pPr>
            <a:lvl5pPr lvl="4" algn="ctr">
              <a:spcBef>
                <a:spcPts val="400"/>
              </a:spcBef>
              <a:spcAft>
                <a:spcPts val="0"/>
              </a:spcAft>
              <a:buSzPts val="1500"/>
              <a:buNone/>
              <a:defRPr/>
            </a:lvl5pPr>
            <a:lvl6pPr lvl="5" algn="ctr">
              <a:spcBef>
                <a:spcPts val="400"/>
              </a:spcBef>
              <a:spcAft>
                <a:spcPts val="0"/>
              </a:spcAft>
              <a:buSzPts val="1500"/>
              <a:buNone/>
              <a:defRPr/>
            </a:lvl6pPr>
            <a:lvl7pPr lvl="6" algn="ctr">
              <a:spcBef>
                <a:spcPts val="400"/>
              </a:spcBef>
              <a:spcAft>
                <a:spcPts val="0"/>
              </a:spcAft>
              <a:buSzPts val="1500"/>
              <a:buNone/>
              <a:defRPr/>
            </a:lvl7pPr>
            <a:lvl8pPr lvl="7" algn="ctr">
              <a:spcBef>
                <a:spcPts val="400"/>
              </a:spcBef>
              <a:spcAft>
                <a:spcPts val="0"/>
              </a:spcAft>
              <a:buSzPts val="1500"/>
              <a:buNone/>
              <a:defRPr/>
            </a:lvl8pPr>
            <a:lvl9pPr lvl="8" algn="ctr">
              <a:spcBef>
                <a:spcPts val="400"/>
              </a:spcBef>
              <a:spcAft>
                <a:spcPts val="0"/>
              </a:spcAft>
              <a:buSzPts val="1500"/>
              <a:buNone/>
              <a:defRPr/>
            </a:lvl9pPr>
          </a:lstStyle>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3" name="Shape 23"/>
        <p:cNvGrpSpPr/>
        <p:nvPr/>
      </p:nvGrpSpPr>
      <p:grpSpPr>
        <a:xfrm>
          <a:off x="0" y="0"/>
          <a:ext cx="0" cy="0"/>
          <a:chOff x="0" y="0"/>
          <a:chExt cx="0" cy="0"/>
        </a:xfrm>
      </p:grpSpPr>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24" name="Shape 24"/>
        <p:cNvGrpSpPr/>
        <p:nvPr/>
      </p:nvGrpSpPr>
      <p:grpSpPr>
        <a:xfrm>
          <a:off x="0" y="0"/>
          <a:ext cx="0" cy="0"/>
          <a:chOff x="0" y="0"/>
          <a:chExt cx="0" cy="0"/>
        </a:xfrm>
      </p:grpSpPr>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34"/>
          <p:cNvSpPr txBox="1"/>
          <p:nvPr>
            <p:ph type="title"/>
          </p:nvPr>
        </p:nvSpPr>
        <p:spPr>
          <a:xfrm>
            <a:off x="722313" y="4406900"/>
            <a:ext cx="7772400" cy="1362075"/>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t" bIns="46025" lIns="92075" spcFirstLastPara="1" rIns="92075" wrap="square" tIns="4602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34"/>
          <p:cNvSpPr txBox="1"/>
          <p:nvPr>
            <p:ph idx="1" type="body"/>
          </p:nvPr>
        </p:nvSpPr>
        <p:spPr>
          <a:xfrm>
            <a:off x="722313" y="2906713"/>
            <a:ext cx="7772400" cy="1500187"/>
          </a:xfrm>
          <a:prstGeom prst="rect">
            <a:avLst/>
          </a:prstGeom>
          <a:noFill/>
          <a:ln>
            <a:noFill/>
          </a:ln>
        </p:spPr>
        <p:txBody>
          <a:bodyPr anchorCtr="0" anchor="b" bIns="46025" lIns="182550" spcFirstLastPara="1" rIns="182550" wrap="square" tIns="46025">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350"/>
              <a:buNone/>
              <a:defRPr sz="1800"/>
            </a:lvl2pPr>
            <a:lvl3pPr indent="-228600" lvl="2" marL="1371600" algn="l">
              <a:spcBef>
                <a:spcPts val="320"/>
              </a:spcBef>
              <a:spcAft>
                <a:spcPts val="0"/>
              </a:spcAft>
              <a:buSzPts val="120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050"/>
              <a:buNone/>
              <a:defRPr sz="1400"/>
            </a:lvl5pPr>
            <a:lvl6pPr indent="-228600" lvl="5" marL="2743200" algn="l">
              <a:spcBef>
                <a:spcPts val="280"/>
              </a:spcBef>
              <a:spcAft>
                <a:spcPts val="0"/>
              </a:spcAft>
              <a:buSzPts val="1050"/>
              <a:buNone/>
              <a:defRPr sz="1400"/>
            </a:lvl6pPr>
            <a:lvl7pPr indent="-228600" lvl="6" marL="3200400" algn="l">
              <a:spcBef>
                <a:spcPts val="280"/>
              </a:spcBef>
              <a:spcAft>
                <a:spcPts val="0"/>
              </a:spcAft>
              <a:buSzPts val="1050"/>
              <a:buNone/>
              <a:defRPr sz="1400"/>
            </a:lvl7pPr>
            <a:lvl8pPr indent="-228600" lvl="7" marL="3657600" algn="l">
              <a:spcBef>
                <a:spcPts val="280"/>
              </a:spcBef>
              <a:spcAft>
                <a:spcPts val="0"/>
              </a:spcAft>
              <a:buSzPts val="1050"/>
              <a:buNone/>
              <a:defRPr sz="1400"/>
            </a:lvl8pPr>
            <a:lvl9pPr indent="-228600" lvl="8" marL="4114800" algn="l">
              <a:spcBef>
                <a:spcPts val="280"/>
              </a:spcBef>
              <a:spcAft>
                <a:spcPts val="0"/>
              </a:spcAft>
              <a:buSzPts val="1050"/>
              <a:buNone/>
              <a:defRPr sz="1400"/>
            </a:lvl9pPr>
          </a:lstStyle>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135"/>
          <p:cNvSpPr txBox="1"/>
          <p:nvPr>
            <p:ph type="title"/>
          </p:nvPr>
        </p:nvSpPr>
        <p:spPr>
          <a:xfrm>
            <a:off x="1149350" y="354013"/>
            <a:ext cx="7607300" cy="560387"/>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135"/>
          <p:cNvSpPr txBox="1"/>
          <p:nvPr>
            <p:ph idx="1" type="body"/>
          </p:nvPr>
        </p:nvSpPr>
        <p:spPr>
          <a:xfrm>
            <a:off x="3810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1" name="Google Shape;31;p135"/>
          <p:cNvSpPr txBox="1"/>
          <p:nvPr>
            <p:ph idx="2" type="body"/>
          </p:nvPr>
        </p:nvSpPr>
        <p:spPr>
          <a:xfrm>
            <a:off x="4648200" y="1143000"/>
            <a:ext cx="4114800" cy="4800600"/>
          </a:xfrm>
          <a:prstGeom prst="rect">
            <a:avLst/>
          </a:prstGeom>
          <a:noFill/>
          <a:ln>
            <a:noFill/>
          </a:ln>
        </p:spPr>
        <p:txBody>
          <a:bodyPr anchorCtr="0" anchor="t" bIns="46025" lIns="182550" spcFirstLastPara="1" rIns="182550" wrap="square" tIns="46025">
            <a:noAutofit/>
          </a:bodyPr>
          <a:lstStyle>
            <a:lvl1pPr indent="-361950" lvl="0" marL="457200" algn="l">
              <a:spcBef>
                <a:spcPts val="560"/>
              </a:spcBef>
              <a:spcAft>
                <a:spcPts val="0"/>
              </a:spcAft>
              <a:buSzPts val="2100"/>
              <a:buChar char="●"/>
              <a:defRPr sz="2800"/>
            </a:lvl1pPr>
            <a:lvl2pPr indent="-342900" lvl="1" marL="914400" algn="l">
              <a:spcBef>
                <a:spcPts val="480"/>
              </a:spcBef>
              <a:spcAft>
                <a:spcPts val="0"/>
              </a:spcAft>
              <a:buSzPts val="1800"/>
              <a:buChar char="●"/>
              <a:defRPr sz="2400"/>
            </a:lvl2pPr>
            <a:lvl3pPr indent="-323850" lvl="2" marL="1371600" algn="l">
              <a:spcBef>
                <a:spcPts val="400"/>
              </a:spcBef>
              <a:spcAft>
                <a:spcPts val="0"/>
              </a:spcAft>
              <a:buSzPts val="1500"/>
              <a:buChar char="●"/>
              <a:defRPr sz="2000"/>
            </a:lvl3pPr>
            <a:lvl4pPr indent="-314325" lvl="3" marL="1828800" algn="l">
              <a:spcBef>
                <a:spcPts val="360"/>
              </a:spcBef>
              <a:spcAft>
                <a:spcPts val="0"/>
              </a:spcAft>
              <a:buSzPts val="1350"/>
              <a:buChar char="●"/>
              <a:defRPr sz="1800"/>
            </a:lvl4pPr>
            <a:lvl5pPr indent="-314325" lvl="4" marL="2286000" algn="l">
              <a:spcBef>
                <a:spcPts val="36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136"/>
          <p:cNvSpPr txBox="1"/>
          <p:nvPr>
            <p:ph type="title"/>
          </p:nvPr>
        </p:nvSpPr>
        <p:spPr>
          <a:xfrm>
            <a:off x="457200" y="274638"/>
            <a:ext cx="8229600" cy="1143000"/>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136"/>
          <p:cNvSpPr txBox="1"/>
          <p:nvPr>
            <p:ph idx="1" type="body"/>
          </p:nvPr>
        </p:nvSpPr>
        <p:spPr>
          <a:xfrm>
            <a:off x="457200" y="1535113"/>
            <a:ext cx="4040188"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35" name="Google Shape;35;p136"/>
          <p:cNvSpPr txBox="1"/>
          <p:nvPr>
            <p:ph idx="2" type="body"/>
          </p:nvPr>
        </p:nvSpPr>
        <p:spPr>
          <a:xfrm>
            <a:off x="457200" y="2174875"/>
            <a:ext cx="4040188"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36" name="Google Shape;36;p136"/>
          <p:cNvSpPr txBox="1"/>
          <p:nvPr>
            <p:ph idx="3" type="body"/>
          </p:nvPr>
        </p:nvSpPr>
        <p:spPr>
          <a:xfrm>
            <a:off x="4645025" y="1535113"/>
            <a:ext cx="4041775" cy="639762"/>
          </a:xfrm>
          <a:prstGeom prst="rect">
            <a:avLst/>
          </a:prstGeom>
          <a:noFill/>
          <a:ln>
            <a:noFill/>
          </a:ln>
        </p:spPr>
        <p:txBody>
          <a:bodyPr anchorCtr="0" anchor="b" bIns="46025" lIns="182550" spcFirstLastPara="1" rIns="182550" wrap="square" tIns="46025">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500"/>
              <a:buNone/>
              <a:defRPr b="1" sz="2000"/>
            </a:lvl2pPr>
            <a:lvl3pPr indent="-228600" lvl="2" marL="1371600" algn="l">
              <a:spcBef>
                <a:spcPts val="360"/>
              </a:spcBef>
              <a:spcAft>
                <a:spcPts val="0"/>
              </a:spcAft>
              <a:buSzPts val="135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37" name="Google Shape;37;p136"/>
          <p:cNvSpPr txBox="1"/>
          <p:nvPr>
            <p:ph idx="4" type="body"/>
          </p:nvPr>
        </p:nvSpPr>
        <p:spPr>
          <a:xfrm>
            <a:off x="4645025" y="2174875"/>
            <a:ext cx="4041775" cy="3951288"/>
          </a:xfrm>
          <a:prstGeom prst="rect">
            <a:avLst/>
          </a:prstGeom>
          <a:noFill/>
          <a:ln>
            <a:noFill/>
          </a:ln>
        </p:spPr>
        <p:txBody>
          <a:bodyPr anchorCtr="0" anchor="t" bIns="46025" lIns="182550" spcFirstLastPara="1" rIns="182550" wrap="square" tIns="46025">
            <a:noAutofit/>
          </a:bodyPr>
          <a:lstStyle>
            <a:lvl1pPr indent="-342900" lvl="0" marL="457200" algn="l">
              <a:spcBef>
                <a:spcPts val="480"/>
              </a:spcBef>
              <a:spcAft>
                <a:spcPts val="0"/>
              </a:spcAft>
              <a:buSzPts val="1800"/>
              <a:buChar char="●"/>
              <a:defRPr sz="2400"/>
            </a:lvl1pPr>
            <a:lvl2pPr indent="-323850" lvl="1" marL="914400" algn="l">
              <a:spcBef>
                <a:spcPts val="400"/>
              </a:spcBef>
              <a:spcAft>
                <a:spcPts val="0"/>
              </a:spcAft>
              <a:buSzPts val="1500"/>
              <a:buChar char="●"/>
              <a:defRPr sz="2000"/>
            </a:lvl2pPr>
            <a:lvl3pPr indent="-314325" lvl="2" marL="1371600" algn="l">
              <a:spcBef>
                <a:spcPts val="360"/>
              </a:spcBef>
              <a:spcAft>
                <a:spcPts val="0"/>
              </a:spcAft>
              <a:buSzPts val="1350"/>
              <a:buChar char="●"/>
              <a:defRPr sz="1800"/>
            </a:lvl3pPr>
            <a:lvl4pPr indent="-304800" lvl="3" marL="1828800" algn="l">
              <a:spcBef>
                <a:spcPts val="320"/>
              </a:spcBef>
              <a:spcAft>
                <a:spcPts val="0"/>
              </a:spcAft>
              <a:buSzPts val="1200"/>
              <a:buChar char="●"/>
              <a:defRPr sz="1600"/>
            </a:lvl4pPr>
            <a:lvl5pPr indent="-304800" lvl="4" marL="2286000" algn="l">
              <a:spcBef>
                <a:spcPts val="320"/>
              </a:spcBef>
              <a:spcAft>
                <a:spcPts val="0"/>
              </a:spcAft>
              <a:buSzPts val="1200"/>
              <a:buChar char="●"/>
              <a:defRPr sz="16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137"/>
          <p:cNvSpPr txBox="1"/>
          <p:nvPr>
            <p:ph type="title"/>
          </p:nvPr>
        </p:nvSpPr>
        <p:spPr>
          <a:xfrm>
            <a:off x="457200" y="273050"/>
            <a:ext cx="3008313" cy="1162050"/>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137"/>
          <p:cNvSpPr txBox="1"/>
          <p:nvPr>
            <p:ph idx="1" type="body"/>
          </p:nvPr>
        </p:nvSpPr>
        <p:spPr>
          <a:xfrm>
            <a:off x="3575050" y="273050"/>
            <a:ext cx="5111750" cy="5853113"/>
          </a:xfrm>
          <a:prstGeom prst="rect">
            <a:avLst/>
          </a:prstGeom>
          <a:noFill/>
          <a:ln>
            <a:noFill/>
          </a:ln>
        </p:spPr>
        <p:txBody>
          <a:bodyPr anchorCtr="0" anchor="t" bIns="46025" lIns="182550" spcFirstLastPara="1" rIns="182550" wrap="square" tIns="46025">
            <a:noAutofit/>
          </a:bodyPr>
          <a:lstStyle>
            <a:lvl1pPr indent="-381000" lvl="0" marL="457200" algn="l">
              <a:spcBef>
                <a:spcPts val="640"/>
              </a:spcBef>
              <a:spcAft>
                <a:spcPts val="0"/>
              </a:spcAft>
              <a:buSzPts val="2400"/>
              <a:buChar char="●"/>
              <a:defRPr sz="3200"/>
            </a:lvl1pPr>
            <a:lvl2pPr indent="-361950" lvl="1" marL="914400" algn="l">
              <a:spcBef>
                <a:spcPts val="560"/>
              </a:spcBef>
              <a:spcAft>
                <a:spcPts val="0"/>
              </a:spcAft>
              <a:buSzPts val="2100"/>
              <a:buChar char="●"/>
              <a:defRPr sz="2800"/>
            </a:lvl2pPr>
            <a:lvl3pPr indent="-342900" lvl="2" marL="1371600" algn="l">
              <a:spcBef>
                <a:spcPts val="480"/>
              </a:spcBef>
              <a:spcAft>
                <a:spcPts val="0"/>
              </a:spcAft>
              <a:buSzPts val="1800"/>
              <a:buChar char="●"/>
              <a:defRPr sz="2400"/>
            </a:lvl3pPr>
            <a:lvl4pPr indent="-323850" lvl="3" marL="1828800" algn="l">
              <a:spcBef>
                <a:spcPts val="400"/>
              </a:spcBef>
              <a:spcAft>
                <a:spcPts val="0"/>
              </a:spcAft>
              <a:buSzPts val="1500"/>
              <a:buChar char="●"/>
              <a:defRPr sz="2000"/>
            </a:lvl4pPr>
            <a:lvl5pPr indent="-323850" lvl="4" marL="2286000" algn="l">
              <a:spcBef>
                <a:spcPts val="400"/>
              </a:spcBef>
              <a:spcAft>
                <a:spcPts val="0"/>
              </a:spcAft>
              <a:buSzPts val="1500"/>
              <a:buChar char="●"/>
              <a:defRPr sz="20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41" name="Google Shape;41;p137"/>
          <p:cNvSpPr txBox="1"/>
          <p:nvPr>
            <p:ph idx="2" type="body"/>
          </p:nvPr>
        </p:nvSpPr>
        <p:spPr>
          <a:xfrm>
            <a:off x="457200" y="1435100"/>
            <a:ext cx="3008313" cy="4691063"/>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138"/>
          <p:cNvSpPr txBox="1"/>
          <p:nvPr>
            <p:ph type="title"/>
          </p:nvPr>
        </p:nvSpPr>
        <p:spPr>
          <a:xfrm>
            <a:off x="1792288" y="4800600"/>
            <a:ext cx="5486400" cy="566738"/>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b" bIns="46025" lIns="92075" spcFirstLastPara="1" rIns="92075" wrap="square" tIns="4602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138"/>
          <p:cNvSpPr/>
          <p:nvPr>
            <p:ph idx="2" type="pic"/>
          </p:nvPr>
        </p:nvSpPr>
        <p:spPr>
          <a:xfrm>
            <a:off x="1792288" y="612775"/>
            <a:ext cx="5486400" cy="4114800"/>
          </a:xfrm>
          <a:prstGeom prst="rect">
            <a:avLst/>
          </a:prstGeom>
          <a:noFill/>
          <a:ln>
            <a:noFill/>
          </a:ln>
        </p:spPr>
      </p:sp>
      <p:sp>
        <p:nvSpPr>
          <p:cNvPr id="45" name="Google Shape;45;p138"/>
          <p:cNvSpPr txBox="1"/>
          <p:nvPr>
            <p:ph idx="1" type="body"/>
          </p:nvPr>
        </p:nvSpPr>
        <p:spPr>
          <a:xfrm>
            <a:off x="1792288" y="5367338"/>
            <a:ext cx="5486400" cy="804862"/>
          </a:xfrm>
          <a:prstGeom prst="rect">
            <a:avLst/>
          </a:prstGeom>
          <a:noFill/>
          <a:ln>
            <a:noFill/>
          </a:ln>
        </p:spPr>
        <p:txBody>
          <a:bodyPr anchorCtr="0" anchor="t" bIns="46025" lIns="182550" spcFirstLastPara="1" rIns="182550" wrap="square" tIns="46025">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0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 name="Shape 46"/>
        <p:cNvGrpSpPr/>
        <p:nvPr/>
      </p:nvGrpSpPr>
      <p:grpSpPr>
        <a:xfrm>
          <a:off x="0" y="0"/>
          <a:ext cx="0" cy="0"/>
          <a:chOff x="0" y="0"/>
          <a:chExt cx="0" cy="0"/>
        </a:xfrm>
      </p:grpSpPr>
      <p:sp>
        <p:nvSpPr>
          <p:cNvPr id="47" name="Google Shape;47;p139"/>
          <p:cNvSpPr txBox="1"/>
          <p:nvPr>
            <p:ph type="title"/>
          </p:nvPr>
        </p:nvSpPr>
        <p:spPr>
          <a:xfrm>
            <a:off x="1149350" y="354013"/>
            <a:ext cx="7607300" cy="560387"/>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139"/>
          <p:cNvSpPr txBox="1"/>
          <p:nvPr>
            <p:ph idx="1" type="body"/>
          </p:nvPr>
        </p:nvSpPr>
        <p:spPr>
          <a:xfrm rot="5400000">
            <a:off x="2171700" y="-647700"/>
            <a:ext cx="4800600" cy="83820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 name="Shape 49"/>
        <p:cNvGrpSpPr/>
        <p:nvPr/>
      </p:nvGrpSpPr>
      <p:grpSpPr>
        <a:xfrm>
          <a:off x="0" y="0"/>
          <a:ext cx="0" cy="0"/>
          <a:chOff x="0" y="0"/>
          <a:chExt cx="0" cy="0"/>
        </a:xfrm>
      </p:grpSpPr>
      <p:sp>
        <p:nvSpPr>
          <p:cNvPr id="50" name="Google Shape;50;p140"/>
          <p:cNvSpPr txBox="1"/>
          <p:nvPr>
            <p:ph type="title"/>
          </p:nvPr>
        </p:nvSpPr>
        <p:spPr>
          <a:xfrm rot="5400000">
            <a:off x="4920457" y="2101057"/>
            <a:ext cx="5589587" cy="2095500"/>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40"/>
          <p:cNvSpPr txBox="1"/>
          <p:nvPr>
            <p:ph idx="1" type="body"/>
          </p:nvPr>
        </p:nvSpPr>
        <p:spPr>
          <a:xfrm rot="5400000">
            <a:off x="653257" y="81757"/>
            <a:ext cx="5589587" cy="61341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
        <p:nvSpPr>
          <p:cNvPr id="57" name="Google Shape;57;p127"/>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type="obj">
  <p:cSld name="OBJECT">
    <p:spTree>
      <p:nvGrpSpPr>
        <p:cNvPr id="13" name="Shape 13"/>
        <p:cNvGrpSpPr/>
        <p:nvPr/>
      </p:nvGrpSpPr>
      <p:grpSpPr>
        <a:xfrm>
          <a:off x="0" y="0"/>
          <a:ext cx="0" cy="0"/>
          <a:chOff x="0" y="0"/>
          <a:chExt cx="0" cy="0"/>
        </a:xfrm>
      </p:grpSpPr>
      <p:sp>
        <p:nvSpPr>
          <p:cNvPr id="14" name="Google Shape;14;p123"/>
          <p:cNvSpPr txBox="1"/>
          <p:nvPr>
            <p:ph type="title"/>
          </p:nvPr>
        </p:nvSpPr>
        <p:spPr>
          <a:xfrm>
            <a:off x="457200" y="274638"/>
            <a:ext cx="8229600" cy="1143000"/>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 name="Google Shape;15;p123"/>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124"/>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14325" lvl="0" marL="457200" algn="l">
              <a:spcBef>
                <a:spcPts val="360"/>
              </a:spcBef>
              <a:spcAft>
                <a:spcPts val="0"/>
              </a:spcAft>
              <a:buSzPts val="1350"/>
              <a:buChar char="●"/>
              <a:defRPr/>
            </a:lvl1pPr>
            <a:lvl2pPr indent="-314325" lvl="1" marL="914400" algn="l">
              <a:spcBef>
                <a:spcPts val="360"/>
              </a:spcBef>
              <a:spcAft>
                <a:spcPts val="0"/>
              </a:spcAft>
              <a:buSzPts val="1350"/>
              <a:buChar char="●"/>
              <a:defRPr/>
            </a:lvl2pPr>
            <a:lvl3pPr indent="-314325" lvl="2" marL="1371600" algn="l">
              <a:spcBef>
                <a:spcPts val="360"/>
              </a:spcBef>
              <a:spcAft>
                <a:spcPts val="0"/>
              </a:spcAft>
              <a:buSzPts val="1350"/>
              <a:buChar char="●"/>
              <a:defRPr/>
            </a:lvl3pPr>
            <a:lvl4pPr indent="-314325" lvl="3" marL="1828800" algn="l">
              <a:spcBef>
                <a:spcPts val="360"/>
              </a:spcBef>
              <a:spcAft>
                <a:spcPts val="0"/>
              </a:spcAft>
              <a:buSzPts val="1350"/>
              <a:buChar char="●"/>
              <a:defRPr/>
            </a:lvl4pPr>
            <a:lvl5pPr indent="-314325" lvl="4" marL="2286000" algn="l">
              <a:spcBef>
                <a:spcPts val="36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 name="Shape 18"/>
        <p:cNvGrpSpPr/>
        <p:nvPr/>
      </p:nvGrpSpPr>
      <p:grpSpPr>
        <a:xfrm>
          <a:off x="0" y="0"/>
          <a:ext cx="0" cy="0"/>
          <a:chOff x="0" y="0"/>
          <a:chExt cx="0" cy="0"/>
        </a:xfrm>
      </p:grpSpPr>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19" name="Shape 19"/>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0" name="Shape 20"/>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1" name="Shape 21"/>
        <p:cNvGrpSpPr/>
        <p:nvPr/>
      </p:nvGrpSpPr>
      <p:grpSpPr>
        <a:xfrm>
          <a:off x="0" y="0"/>
          <a:ext cx="0" cy="0"/>
          <a:chOff x="0" y="0"/>
          <a:chExt cx="0" cy="0"/>
        </a:xfrm>
      </p:grpSpPr>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2" name="Shape 22"/>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0"/>
          <p:cNvSpPr txBox="1"/>
          <p:nvPr>
            <p:ph type="title"/>
          </p:nvPr>
        </p:nvSpPr>
        <p:spPr>
          <a:xfrm>
            <a:off x="1149350" y="354013"/>
            <a:ext cx="7607300" cy="560387"/>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9pPr>
          </a:lstStyle>
          <a:p/>
        </p:txBody>
      </p:sp>
      <p:sp>
        <p:nvSpPr>
          <p:cNvPr id="7" name="Google Shape;7;p120"/>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8" name="Google Shape;8;p120"/>
          <p:cNvSpPr txBox="1"/>
          <p:nvPr/>
        </p:nvSpPr>
        <p:spPr>
          <a:xfrm>
            <a:off x="76200" y="6430963"/>
            <a:ext cx="762000" cy="274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3-</a:t>
            </a:r>
            <a:fld id="{00000000-1234-1234-1234-123412341234}" type="slidenum">
              <a:rPr b="1" i="0" lang="en-US" sz="1200" u="none" cap="none" strike="noStrike">
                <a:solidFill>
                  <a:schemeClr val="dk1"/>
                </a:solidFill>
                <a:latin typeface="Arial"/>
                <a:ea typeface="Arial"/>
                <a:cs typeface="Arial"/>
                <a:sym typeface="Arial"/>
              </a:rPr>
              <a:t>‹#›</a:t>
            </a:fld>
            <a:endParaRPr b="1"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126"/>
          <p:cNvSpPr txBox="1"/>
          <p:nvPr>
            <p:ph type="title"/>
          </p:nvPr>
        </p:nvSpPr>
        <p:spPr>
          <a:xfrm>
            <a:off x="1149350" y="354013"/>
            <a:ext cx="7607300" cy="560387"/>
          </a:xfrm>
          <a:prstGeom prst="rect">
            <a:avLst/>
          </a:prstGeom>
          <a:solidFill>
            <a:srgbClr val="9BC68C"/>
          </a:solidFill>
          <a:ln cap="flat" cmpd="sng" w="63500">
            <a:solidFill>
              <a:srgbClr val="54385C"/>
            </a:solidFill>
            <a:prstDash val="solid"/>
            <a:miter lim="800000"/>
            <a:headEnd len="sm" w="sm" type="none"/>
            <a:tailEnd len="sm" w="sm" type="none"/>
          </a:ln>
        </p:spPr>
        <p:txBody>
          <a:bodyPr anchorCtr="0" anchor="ctr" bIns="46025" lIns="92075" spcFirstLastPara="1" rIns="92075" wrap="square" tIns="46025">
            <a:noAutofit/>
          </a:bodyPr>
          <a:lstStyle>
            <a:lvl1pPr lvl="0"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1pPr>
            <a:lvl2pPr lvl="1"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2pPr>
            <a:lvl3pPr lvl="2"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3pPr>
            <a:lvl4pPr lvl="3"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4pPr>
            <a:lvl5pPr lvl="4"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5pPr>
            <a:lvl6pPr lvl="5"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1" i="1" sz="3000" u="none" cap="none" strike="noStrike">
                <a:solidFill>
                  <a:schemeClr val="dk1"/>
                </a:solidFill>
                <a:latin typeface="Comic Sans MS"/>
                <a:ea typeface="Comic Sans MS"/>
                <a:cs typeface="Comic Sans MS"/>
                <a:sym typeface="Comic Sans MS"/>
              </a:defRPr>
            </a:lvl9pPr>
          </a:lstStyle>
          <a:p/>
        </p:txBody>
      </p:sp>
      <p:sp>
        <p:nvSpPr>
          <p:cNvPr id="54" name="Google Shape;54;p126"/>
          <p:cNvSpPr txBox="1"/>
          <p:nvPr>
            <p:ph idx="1" type="body"/>
          </p:nvPr>
        </p:nvSpPr>
        <p:spPr>
          <a:xfrm>
            <a:off x="381000" y="1143000"/>
            <a:ext cx="8382000" cy="4800600"/>
          </a:xfrm>
          <a:prstGeom prst="rect">
            <a:avLst/>
          </a:prstGeom>
          <a:noFill/>
          <a:ln>
            <a:noFill/>
          </a:ln>
        </p:spPr>
        <p:txBody>
          <a:bodyPr anchorCtr="0" anchor="t" bIns="46025" lIns="182550" spcFirstLastPara="1" rIns="182550" wrap="square" tIns="46025">
            <a:noAutofit/>
          </a:bodyPr>
          <a:lstStyle>
            <a:lvl1pPr indent="-361950" lvl="0" marL="457200" marR="0" rtl="0" algn="l">
              <a:spcBef>
                <a:spcPts val="560"/>
              </a:spcBef>
              <a:spcAft>
                <a:spcPts val="0"/>
              </a:spcAft>
              <a:buClr>
                <a:schemeClr val="accent2"/>
              </a:buClr>
              <a:buSzPts val="2100"/>
              <a:buFont typeface="Noto Sans Symbols"/>
              <a:buChar char="●"/>
              <a:defRPr b="1" i="0" sz="2800" u="none" cap="none" strike="noStrike">
                <a:solidFill>
                  <a:schemeClr val="lt2"/>
                </a:solidFill>
                <a:latin typeface="Arial"/>
                <a:ea typeface="Arial"/>
                <a:cs typeface="Arial"/>
                <a:sym typeface="Arial"/>
              </a:defRPr>
            </a:lvl1pPr>
            <a:lvl2pPr indent="-342900" lvl="1" marL="914400" marR="0" rtl="0" algn="l">
              <a:spcBef>
                <a:spcPts val="480"/>
              </a:spcBef>
              <a:spcAft>
                <a:spcPts val="0"/>
              </a:spcAft>
              <a:buClr>
                <a:schemeClr val="accent2"/>
              </a:buClr>
              <a:buSzPts val="1800"/>
              <a:buFont typeface="Noto Sans Symbols"/>
              <a:buChar char="●"/>
              <a:defRPr b="1" i="0" sz="2400" u="none" cap="none" strike="noStrike">
                <a:solidFill>
                  <a:schemeClr val="lt2"/>
                </a:solidFill>
                <a:latin typeface="Arial"/>
                <a:ea typeface="Arial"/>
                <a:cs typeface="Arial"/>
                <a:sym typeface="Arial"/>
              </a:defRPr>
            </a:lvl2pPr>
            <a:lvl3pPr indent="-323850" lvl="2" marL="1371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3pPr>
            <a:lvl4pPr indent="-323850" lvl="3" marL="1828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4pPr>
            <a:lvl5pPr indent="-323850" lvl="4" marL="22860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5pPr>
            <a:lvl6pPr indent="-323850" lvl="5" marL="27432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6pPr>
            <a:lvl7pPr indent="-323850" lvl="6" marL="32004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7pPr>
            <a:lvl8pPr indent="-323850" lvl="7" marL="36576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8pPr>
            <a:lvl9pPr indent="-323850" lvl="8" marL="4114800" marR="0" rtl="0" algn="l">
              <a:spcBef>
                <a:spcPts val="400"/>
              </a:spcBef>
              <a:spcAft>
                <a:spcPts val="0"/>
              </a:spcAft>
              <a:buClr>
                <a:schemeClr val="accent2"/>
              </a:buClr>
              <a:buSzPts val="1500"/>
              <a:buFont typeface="Noto Sans Symbols"/>
              <a:buChar char="●"/>
              <a:defRPr b="1" i="0" sz="2000" u="none" cap="none" strike="noStrike">
                <a:solidFill>
                  <a:schemeClr val="lt2"/>
                </a:solidFill>
                <a:latin typeface="Arial"/>
                <a:ea typeface="Arial"/>
                <a:cs typeface="Arial"/>
                <a:sym typeface="Arial"/>
              </a:defRPr>
            </a:lvl9pPr>
          </a:lstStyle>
          <a:p/>
        </p:txBody>
      </p:sp>
      <p:sp>
        <p:nvSpPr>
          <p:cNvPr id="55" name="Google Shape;55;p126"/>
          <p:cNvSpPr txBox="1"/>
          <p:nvPr/>
        </p:nvSpPr>
        <p:spPr>
          <a:xfrm>
            <a:off x="76200" y="6430963"/>
            <a:ext cx="762000" cy="2746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u="none">
                <a:solidFill>
                  <a:schemeClr val="dk1"/>
                </a:solidFill>
                <a:latin typeface="Arial"/>
                <a:ea typeface="Arial"/>
                <a:cs typeface="Arial"/>
                <a:sym typeface="Arial"/>
              </a:rPr>
              <a:t>3-</a:t>
            </a:r>
            <a:fld id="{00000000-1234-1234-1234-123412341234}" type="slidenum">
              <a:rPr b="1" lang="en-US" sz="1200" u="none">
                <a:solidFill>
                  <a:schemeClr val="dk1"/>
                </a:solidFill>
                <a:latin typeface="Arial"/>
                <a:ea typeface="Arial"/>
                <a:cs typeface="Arial"/>
                <a:sym typeface="Arial"/>
              </a:rPr>
              <a:t>‹#›</a:t>
            </a:fld>
            <a:endParaRPr b="1" sz="12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 Id="rId3" Type="http://schemas.openxmlformats.org/officeDocument/2006/relationships/image" Target="../media/image44.png"/><Relationship Id="rId4" Type="http://schemas.openxmlformats.org/officeDocument/2006/relationships/image" Target="../media/image5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 Id="rId3" Type="http://schemas.openxmlformats.org/officeDocument/2006/relationships/image" Target="../media/image4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5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5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 Id="rId3" Type="http://schemas.openxmlformats.org/officeDocument/2006/relationships/image" Target="../media/image4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6.bin"/><Relationship Id="rId10" Type="http://schemas.openxmlformats.org/officeDocument/2006/relationships/image" Target="../media/image1.jpg"/><Relationship Id="rId13" Type="http://schemas.openxmlformats.org/officeDocument/2006/relationships/image" Target="../media/image14.png"/><Relationship Id="rId12" Type="http://schemas.openxmlformats.org/officeDocument/2006/relationships/oleObject" Target="../embeddings/oleObject6.bin"/><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vmlDrawing" Target="../drawings/vmlDrawing4.vml"/><Relationship Id="rId4" Type="http://schemas.openxmlformats.org/officeDocument/2006/relationships/oleObject" Target="../embeddings/oleObject4.bin"/><Relationship Id="rId9" Type="http://schemas.openxmlformats.org/officeDocument/2006/relationships/image" Target="../media/image11.png"/><Relationship Id="rId15" Type="http://schemas.openxmlformats.org/officeDocument/2006/relationships/oleObject" Target="../embeddings/oleObject7.bin"/><Relationship Id="rId14" Type="http://schemas.openxmlformats.org/officeDocument/2006/relationships/oleObject" Target="../embeddings/oleObject7.bin"/><Relationship Id="rId17" Type="http://schemas.openxmlformats.org/officeDocument/2006/relationships/oleObject" Target="../embeddings/oleObject8.bin"/><Relationship Id="rId16" Type="http://schemas.openxmlformats.org/officeDocument/2006/relationships/image" Target="../media/image6.png"/><Relationship Id="rId5" Type="http://schemas.openxmlformats.org/officeDocument/2006/relationships/oleObject" Target="../embeddings/oleObject4.bin"/><Relationship Id="rId19" Type="http://schemas.openxmlformats.org/officeDocument/2006/relationships/image" Target="../media/image13.png"/><Relationship Id="rId6" Type="http://schemas.openxmlformats.org/officeDocument/2006/relationships/image" Target="../media/image2.png"/><Relationship Id="rId18" Type="http://schemas.openxmlformats.org/officeDocument/2006/relationships/oleObject" Target="../embeddings/oleObject8.bin"/><Relationship Id="rId7" Type="http://schemas.openxmlformats.org/officeDocument/2006/relationships/oleObject" Target="../embeddings/oleObject5.bin"/><Relationship Id="rId8" Type="http://schemas.openxmlformats.org/officeDocument/2006/relationships/oleObject" Target="../embeddings/oleObject5.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 Id="rId3" Type="http://schemas.openxmlformats.org/officeDocument/2006/relationships/image" Target="../media/image5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 Id="rId3" Type="http://schemas.openxmlformats.org/officeDocument/2006/relationships/image" Target="../media/image5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 Id="rId3" Type="http://schemas.openxmlformats.org/officeDocument/2006/relationships/image" Target="../media/image4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3.xml"/><Relationship Id="rId3" Type="http://schemas.openxmlformats.org/officeDocument/2006/relationships/image" Target="../media/image5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4.xml"/><Relationship Id="rId3" Type="http://schemas.openxmlformats.org/officeDocument/2006/relationships/image" Target="../media/image5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5.xml"/><Relationship Id="rId3" Type="http://schemas.openxmlformats.org/officeDocument/2006/relationships/image" Target="../media/image5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6.xml"/><Relationship Id="rId3" Type="http://schemas.openxmlformats.org/officeDocument/2006/relationships/image" Target="../media/image5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7.xml"/><Relationship Id="rId3" Type="http://schemas.openxmlformats.org/officeDocument/2006/relationships/image" Target="../media/image5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8.xml"/><Relationship Id="rId3" Type="http://schemas.openxmlformats.org/officeDocument/2006/relationships/image" Target="../media/image5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2.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1.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1.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21.png"/><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24.pn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2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7.xml"/><Relationship Id="rId3" Type="http://schemas.openxmlformats.org/officeDocument/2006/relationships/image" Target="../media/image4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4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2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 Id="rId3" Type="http://schemas.openxmlformats.org/officeDocument/2006/relationships/image" Target="../media/image3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 Id="rId3" Type="http://schemas.openxmlformats.org/officeDocument/2006/relationships/image" Target="../media/image3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 Id="rId3" Type="http://schemas.openxmlformats.org/officeDocument/2006/relationships/image" Target="../media/image3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 Id="rId3" Type="http://schemas.openxmlformats.org/officeDocument/2006/relationships/image" Target="../media/image3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4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29.png"/><Relationship Id="rId6" Type="http://schemas.openxmlformats.org/officeDocument/2006/relationships/image" Target="../media/image3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 Id="rId3" Type="http://schemas.openxmlformats.org/officeDocument/2006/relationships/image" Target="../media/image27.png"/><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4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 Id="rId3" Type="http://schemas.openxmlformats.org/officeDocument/2006/relationships/image" Target="../media/image44.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10"/>
          <p:cNvGraphicFramePr/>
          <p:nvPr/>
        </p:nvGraphicFramePr>
        <p:xfrm>
          <a:off x="1905000" y="2038350"/>
          <a:ext cx="5334000" cy="4000500"/>
        </p:xfrm>
        <a:graphic>
          <a:graphicData uri="http://schemas.openxmlformats.org/presentationml/2006/ole">
            <mc:AlternateContent>
              <mc:Choice Requires="v">
                <p:oleObj r:id="rId4" imgH="4000500" imgW="5334000" progId="PowerPoint.Slide.8" spid="_x0000_s1">
                  <p:embed/>
                </p:oleObj>
              </mc:Choice>
              <mc:Fallback>
                <p:oleObj r:id="rId5" imgH="4000500" imgW="5334000" progId="PowerPoint.Slide.8">
                  <p:embed/>
                  <p:pic>
                    <p:nvPicPr>
                      <p:cNvPr id="152" name="Google Shape;152;p10"/>
                      <p:cNvPicPr preferRelativeResize="0"/>
                      <p:nvPr/>
                    </p:nvPicPr>
                    <p:blipFill rotWithShape="1">
                      <a:blip r:embed="rId6">
                        <a:alphaModFix/>
                      </a:blip>
                      <a:srcRect b="0" l="0" r="0" t="0"/>
                      <a:stretch/>
                    </p:blipFill>
                    <p:spPr>
                      <a:xfrm>
                        <a:off x="1905000" y="2038350"/>
                        <a:ext cx="5334000" cy="4000500"/>
                      </a:xfrm>
                      <a:prstGeom prst="rect">
                        <a:avLst/>
                      </a:prstGeom>
                      <a:noFill/>
                      <a:ln>
                        <a:noFill/>
                      </a:ln>
                    </p:spPr>
                  </p:pic>
                </p:oleObj>
              </mc:Fallback>
            </mc:AlternateContent>
          </a:graphicData>
        </a:graphic>
      </p:graphicFrame>
      <p:sp>
        <p:nvSpPr>
          <p:cNvPr id="153" name="Google Shape;153;p10"/>
          <p:cNvSpPr txBox="1"/>
          <p:nvPr/>
        </p:nvSpPr>
        <p:spPr>
          <a:xfrm>
            <a:off x="609600" y="1371600"/>
            <a:ext cx="7772400" cy="906463"/>
          </a:xfrm>
          <a:prstGeom prst="rect">
            <a:avLst/>
          </a:prstGeom>
          <a:solidFill>
            <a:schemeClr val="lt1"/>
          </a:solidFill>
          <a:ln>
            <a:noFill/>
          </a:ln>
        </p:spPr>
        <p:txBody>
          <a:bodyPr anchorCtr="0" anchor="t" bIns="45700" lIns="91425" spcFirstLastPara="1" rIns="91425" wrap="square" tIns="45700">
            <a:spAutoFit/>
          </a:bodyPr>
          <a:lstStyle/>
          <a:p>
            <a:pPr indent="11113" lvl="0" marL="1588" marR="0" rtl="0" algn="l">
              <a:lnSpc>
                <a:spcPct val="115000"/>
              </a:lnSpc>
              <a:spcBef>
                <a:spcPts val="0"/>
              </a:spcBef>
              <a:spcAft>
                <a:spcPts val="0"/>
              </a:spcAft>
              <a:buNone/>
            </a:pPr>
            <a:r>
              <a:rPr b="1" lang="en-US" sz="2300">
                <a:solidFill>
                  <a:schemeClr val="dk1"/>
                </a:solidFill>
                <a:latin typeface="Arial"/>
                <a:ea typeface="Arial"/>
                <a:cs typeface="Arial"/>
                <a:sym typeface="Arial"/>
              </a:rPr>
              <a:t>If the sum of Credit entries are </a:t>
            </a:r>
            <a:r>
              <a:rPr b="1" lang="en-US" sz="2300">
                <a:solidFill>
                  <a:srgbClr val="CC0000"/>
                </a:solidFill>
                <a:latin typeface="Arial"/>
                <a:ea typeface="Arial"/>
                <a:cs typeface="Arial"/>
                <a:sym typeface="Arial"/>
              </a:rPr>
              <a:t>greater than </a:t>
            </a:r>
            <a:r>
              <a:rPr b="1" lang="en-US" sz="2300">
                <a:solidFill>
                  <a:schemeClr val="dk1"/>
                </a:solidFill>
                <a:latin typeface="Arial"/>
                <a:ea typeface="Arial"/>
                <a:cs typeface="Arial"/>
                <a:sym typeface="Arial"/>
              </a:rPr>
              <a:t>the sum of Debit entries, the account will have a credit balance.</a:t>
            </a:r>
            <a:endParaRPr/>
          </a:p>
        </p:txBody>
      </p:sp>
      <p:sp>
        <p:nvSpPr>
          <p:cNvPr id="154" name="Google Shape;154;p10"/>
          <p:cNvSpPr txBox="1"/>
          <p:nvPr/>
        </p:nvSpPr>
        <p:spPr>
          <a:xfrm>
            <a:off x="2819400" y="3429000"/>
            <a:ext cx="12954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Arial"/>
                <a:ea typeface="Arial"/>
                <a:cs typeface="Arial"/>
                <a:sym typeface="Arial"/>
              </a:rPr>
              <a:t>$10,000</a:t>
            </a:r>
            <a:endParaRPr/>
          </a:p>
        </p:txBody>
      </p:sp>
      <p:sp>
        <p:nvSpPr>
          <p:cNvPr id="155" name="Google Shape;155;p10"/>
          <p:cNvSpPr txBox="1"/>
          <p:nvPr/>
        </p:nvSpPr>
        <p:spPr>
          <a:xfrm>
            <a:off x="6781800" y="3429000"/>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Transaction #2</a:t>
            </a:r>
            <a:endParaRPr/>
          </a:p>
        </p:txBody>
      </p:sp>
      <p:sp>
        <p:nvSpPr>
          <p:cNvPr id="156" name="Google Shape;156;p10"/>
          <p:cNvSpPr txBox="1"/>
          <p:nvPr/>
        </p:nvSpPr>
        <p:spPr>
          <a:xfrm>
            <a:off x="4953000" y="3429000"/>
            <a:ext cx="10668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Arial"/>
                <a:ea typeface="Arial"/>
                <a:cs typeface="Arial"/>
                <a:sym typeface="Arial"/>
              </a:rPr>
              <a:t>$3,000</a:t>
            </a:r>
            <a:endParaRPr/>
          </a:p>
        </p:txBody>
      </p:sp>
      <p:sp>
        <p:nvSpPr>
          <p:cNvPr id="157" name="Google Shape;157;p10"/>
          <p:cNvSpPr txBox="1"/>
          <p:nvPr/>
        </p:nvSpPr>
        <p:spPr>
          <a:xfrm>
            <a:off x="4607856" y="4794624"/>
            <a:ext cx="1752600" cy="396875"/>
          </a:xfrm>
          <a:prstGeom prst="rect">
            <a:avLst/>
          </a:prstGeom>
          <a:solidFill>
            <a:srgbClr val="F7F48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$1,000</a:t>
            </a:r>
            <a:endParaRPr/>
          </a:p>
        </p:txBody>
      </p:sp>
      <p:sp>
        <p:nvSpPr>
          <p:cNvPr id="158" name="Google Shape;158;p10"/>
          <p:cNvSpPr txBox="1"/>
          <p:nvPr/>
        </p:nvSpPr>
        <p:spPr>
          <a:xfrm>
            <a:off x="4953000" y="3870325"/>
            <a:ext cx="10668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Arial"/>
                <a:ea typeface="Arial"/>
                <a:cs typeface="Arial"/>
                <a:sym typeface="Arial"/>
              </a:rPr>
              <a:t>8,000</a:t>
            </a:r>
            <a:endParaRPr/>
          </a:p>
        </p:txBody>
      </p:sp>
      <p:sp>
        <p:nvSpPr>
          <p:cNvPr id="159" name="Google Shape;159;p10"/>
          <p:cNvSpPr txBox="1"/>
          <p:nvPr/>
        </p:nvSpPr>
        <p:spPr>
          <a:xfrm>
            <a:off x="6781800" y="3870325"/>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Transaction #3</a:t>
            </a:r>
            <a:endParaRPr/>
          </a:p>
        </p:txBody>
      </p:sp>
      <p:sp>
        <p:nvSpPr>
          <p:cNvPr id="160" name="Google Shape;160;p10"/>
          <p:cNvSpPr txBox="1"/>
          <p:nvPr/>
        </p:nvSpPr>
        <p:spPr>
          <a:xfrm>
            <a:off x="381000" y="4800600"/>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Balance</a:t>
            </a:r>
            <a:endParaRPr/>
          </a:p>
        </p:txBody>
      </p:sp>
      <p:sp>
        <p:nvSpPr>
          <p:cNvPr id="161" name="Google Shape;161;p10"/>
          <p:cNvSpPr txBox="1"/>
          <p:nvPr/>
        </p:nvSpPr>
        <p:spPr>
          <a:xfrm>
            <a:off x="381000" y="3429000"/>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Transaction #1</a:t>
            </a:r>
            <a:endParaRPr/>
          </a:p>
        </p:txBody>
      </p:sp>
      <p:sp>
        <p:nvSpPr>
          <p:cNvPr id="162" name="Google Shape;162;p10"/>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6600CC"/>
                </a:solidFill>
                <a:latin typeface="Arial"/>
                <a:ea typeface="Arial"/>
                <a:cs typeface="Arial"/>
                <a:sym typeface="Arial"/>
              </a:rPr>
              <a:t>Debits and Credits</a:t>
            </a:r>
            <a:endParaRPr/>
          </a:p>
        </p:txBody>
      </p:sp>
      <p:cxnSp>
        <p:nvCxnSpPr>
          <p:cNvPr id="163" name="Google Shape;163;p1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64" name="Google Shape;164;p1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10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
        <p:nvSpPr>
          <p:cNvPr id="1724" name="Google Shape;1724;p100"/>
          <p:cNvSpPr/>
          <p:nvPr/>
        </p:nvSpPr>
        <p:spPr>
          <a:xfrm>
            <a:off x="609600" y="1317172"/>
            <a:ext cx="8305800" cy="40466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000">
                <a:solidFill>
                  <a:schemeClr val="dk1"/>
                </a:solidFill>
                <a:latin typeface="Arial"/>
                <a:ea typeface="Arial"/>
                <a:cs typeface="Arial"/>
                <a:sym typeface="Arial"/>
              </a:rPr>
              <a:t>Illustration:</a:t>
            </a:r>
            <a:r>
              <a:rPr lang="en-US" sz="2000">
                <a:solidFill>
                  <a:schemeClr val="dk1"/>
                </a:solidFill>
                <a:latin typeface="Arial"/>
                <a:ea typeface="Arial"/>
                <a:cs typeface="Arial"/>
                <a:sym typeface="Arial"/>
              </a:rPr>
              <a:t> Calculate </a:t>
            </a:r>
            <a:r>
              <a:rPr b="1" lang="en-US" sz="2000">
                <a:solidFill>
                  <a:schemeClr val="dk1"/>
                </a:solidFill>
                <a:latin typeface="Arial"/>
                <a:ea typeface="Arial"/>
                <a:cs typeface="Arial"/>
                <a:sym typeface="Arial"/>
              </a:rPr>
              <a:t>operating expenses </a:t>
            </a:r>
            <a:r>
              <a:rPr lang="en-US" sz="2000">
                <a:solidFill>
                  <a:schemeClr val="dk1"/>
                </a:solidFill>
                <a:latin typeface="Arial"/>
                <a:ea typeface="Arial"/>
                <a:cs typeface="Arial"/>
                <a:sym typeface="Arial"/>
              </a:rPr>
              <a:t>on an accrual basis.</a:t>
            </a:r>
            <a:endParaRPr/>
          </a:p>
        </p:txBody>
      </p:sp>
      <p:sp>
        <p:nvSpPr>
          <p:cNvPr id="1725" name="Google Shape;1725;p100"/>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726" name="Google Shape;1726;p100"/>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pic>
        <p:nvPicPr>
          <p:cNvPr id="1727" name="Google Shape;1727;p100"/>
          <p:cNvPicPr preferRelativeResize="0"/>
          <p:nvPr/>
        </p:nvPicPr>
        <p:blipFill rotWithShape="1">
          <a:blip r:embed="rId3">
            <a:alphaModFix/>
          </a:blip>
          <a:srcRect b="0" l="0" r="0" t="0"/>
          <a:stretch/>
        </p:blipFill>
        <p:spPr>
          <a:xfrm>
            <a:off x="626230" y="4707681"/>
            <a:ext cx="7891541" cy="1693217"/>
          </a:xfrm>
          <a:prstGeom prst="rect">
            <a:avLst/>
          </a:prstGeom>
          <a:noFill/>
          <a:ln>
            <a:noFill/>
          </a:ln>
        </p:spPr>
      </p:pic>
      <p:sp>
        <p:nvSpPr>
          <p:cNvPr id="1728" name="Google Shape;1728;p100"/>
          <p:cNvSpPr txBox="1"/>
          <p:nvPr/>
        </p:nvSpPr>
        <p:spPr>
          <a:xfrm>
            <a:off x="843643" y="6428601"/>
            <a:ext cx="43434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3A-5</a:t>
            </a:r>
            <a:endParaRPr/>
          </a:p>
        </p:txBody>
      </p:sp>
      <p:sp>
        <p:nvSpPr>
          <p:cNvPr id="1729" name="Google Shape;1729;p100"/>
          <p:cNvSpPr/>
          <p:nvPr/>
        </p:nvSpPr>
        <p:spPr>
          <a:xfrm>
            <a:off x="626230" y="4050173"/>
            <a:ext cx="41743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3A-11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Conversion of Cash Paid to Operating Expenses</a:t>
            </a:r>
            <a:endParaRPr/>
          </a:p>
        </p:txBody>
      </p:sp>
      <p:pic>
        <p:nvPicPr>
          <p:cNvPr id="1730" name="Google Shape;1730;p100"/>
          <p:cNvPicPr preferRelativeResize="0"/>
          <p:nvPr/>
        </p:nvPicPr>
        <p:blipFill rotWithShape="1">
          <a:blip r:embed="rId4">
            <a:alphaModFix/>
          </a:blip>
          <a:srcRect b="0" l="0" r="0" t="0"/>
          <a:stretch/>
        </p:blipFill>
        <p:spPr>
          <a:xfrm>
            <a:off x="650247" y="1839686"/>
            <a:ext cx="6893553" cy="2181137"/>
          </a:xfrm>
          <a:prstGeom prst="rect">
            <a:avLst/>
          </a:prstGeom>
          <a:noFill/>
          <a:ln>
            <a:noFill/>
          </a:ln>
        </p:spPr>
      </p:pic>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101"/>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736" name="Google Shape;1736;p101"/>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pic>
        <p:nvPicPr>
          <p:cNvPr id="1737" name="Google Shape;1737;p101"/>
          <p:cNvPicPr preferRelativeResize="0"/>
          <p:nvPr/>
        </p:nvPicPr>
        <p:blipFill rotWithShape="1">
          <a:blip r:embed="rId3">
            <a:alphaModFix/>
          </a:blip>
          <a:srcRect b="0" l="0" r="0" t="0"/>
          <a:stretch/>
        </p:blipFill>
        <p:spPr>
          <a:xfrm>
            <a:off x="987636" y="1317172"/>
            <a:ext cx="7168729" cy="5111757"/>
          </a:xfrm>
          <a:prstGeom prst="rect">
            <a:avLst/>
          </a:prstGeom>
          <a:noFill/>
          <a:ln cap="sq" cmpd="sng" w="12700">
            <a:solidFill>
              <a:schemeClr val="dk1"/>
            </a:solidFill>
            <a:prstDash val="solid"/>
            <a:miter lim="800000"/>
            <a:headEnd len="sm" w="sm" type="none"/>
            <a:tailEnd len="sm" w="sm" type="none"/>
          </a:ln>
        </p:spPr>
      </p:pic>
      <p:sp>
        <p:nvSpPr>
          <p:cNvPr id="1738" name="Google Shape;1738;p101"/>
          <p:cNvSpPr/>
          <p:nvPr/>
        </p:nvSpPr>
        <p:spPr>
          <a:xfrm>
            <a:off x="1301144" y="6482443"/>
            <a:ext cx="318377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3A-12 </a:t>
            </a:r>
            <a:endParaRPr/>
          </a:p>
        </p:txBody>
      </p:sp>
      <p:sp>
        <p:nvSpPr>
          <p:cNvPr id="1739" name="Google Shape;1739;p10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102"/>
          <p:cNvSpPr/>
          <p:nvPr/>
        </p:nvSpPr>
        <p:spPr>
          <a:xfrm>
            <a:off x="609600" y="1316038"/>
            <a:ext cx="8077200" cy="4971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Theoretical Weaknesses of the Cash Basis</a:t>
            </a:r>
            <a:endParaRPr/>
          </a:p>
        </p:txBody>
      </p:sp>
      <p:sp>
        <p:nvSpPr>
          <p:cNvPr id="1745" name="Google Shape;1745;p102"/>
          <p:cNvSpPr/>
          <p:nvPr/>
        </p:nvSpPr>
        <p:spPr>
          <a:xfrm>
            <a:off x="609600" y="1981200"/>
            <a:ext cx="8077200" cy="329723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200">
                <a:solidFill>
                  <a:schemeClr val="dk1"/>
                </a:solidFill>
                <a:latin typeface="Arial"/>
                <a:ea typeface="Arial"/>
                <a:cs typeface="Arial"/>
                <a:sym typeface="Arial"/>
              </a:rPr>
              <a:t>Today’s economy is considerably more lubricated by credit than by cash. </a:t>
            </a:r>
            <a:endParaRPr/>
          </a:p>
          <a:p>
            <a:pPr indent="0" lvl="0" marL="0" marR="0" rtl="0" algn="l">
              <a:lnSpc>
                <a:spcPct val="115000"/>
              </a:lnSpc>
              <a:spcBef>
                <a:spcPts val="1100"/>
              </a:spcBef>
              <a:spcAft>
                <a:spcPts val="0"/>
              </a:spcAft>
              <a:buNone/>
            </a:pPr>
            <a:r>
              <a:rPr lang="en-US" sz="2200">
                <a:solidFill>
                  <a:schemeClr val="dk1"/>
                </a:solidFill>
                <a:latin typeface="Arial"/>
                <a:ea typeface="Arial"/>
                <a:cs typeface="Arial"/>
                <a:sym typeface="Arial"/>
              </a:rPr>
              <a:t>The accrual basis, not the cash basis, recognizes all aspects of the credit phenomenon. </a:t>
            </a:r>
            <a:endParaRPr/>
          </a:p>
          <a:p>
            <a:pPr indent="0" lvl="0" marL="0" marR="0" rtl="0" algn="l">
              <a:lnSpc>
                <a:spcPct val="115000"/>
              </a:lnSpc>
              <a:spcBef>
                <a:spcPts val="1100"/>
              </a:spcBef>
              <a:spcAft>
                <a:spcPts val="0"/>
              </a:spcAft>
              <a:buNone/>
            </a:pPr>
            <a:r>
              <a:rPr lang="en-US" sz="2200">
                <a:solidFill>
                  <a:schemeClr val="dk1"/>
                </a:solidFill>
                <a:latin typeface="Arial"/>
                <a:ea typeface="Arial"/>
                <a:cs typeface="Arial"/>
                <a:sym typeface="Arial"/>
              </a:rPr>
              <a:t>Investors, creditors, and other decision makers seek timely information about a company’s </a:t>
            </a:r>
            <a:r>
              <a:rPr i="1" lang="en-US" sz="2200">
                <a:solidFill>
                  <a:schemeClr val="dk1"/>
                </a:solidFill>
                <a:latin typeface="Arial"/>
                <a:ea typeface="Arial"/>
                <a:cs typeface="Arial"/>
                <a:sym typeface="Arial"/>
              </a:rPr>
              <a:t>future </a:t>
            </a:r>
            <a:r>
              <a:rPr lang="en-US" sz="2200">
                <a:solidFill>
                  <a:schemeClr val="dk1"/>
                </a:solidFill>
                <a:latin typeface="Arial"/>
                <a:ea typeface="Arial"/>
                <a:cs typeface="Arial"/>
                <a:sym typeface="Arial"/>
              </a:rPr>
              <a:t>cash flows. </a:t>
            </a:r>
            <a:endParaRPr/>
          </a:p>
          <a:p>
            <a:pPr indent="0" lvl="0" marL="0" marR="0" rtl="0" algn="l">
              <a:lnSpc>
                <a:spcPct val="115000"/>
              </a:lnSpc>
              <a:spcBef>
                <a:spcPts val="1100"/>
              </a:spcBef>
              <a:spcAft>
                <a:spcPts val="0"/>
              </a:spcAft>
              <a:buNone/>
            </a:pPr>
            <a:r>
              <a:t/>
            </a:r>
            <a:endParaRPr sz="2200">
              <a:solidFill>
                <a:schemeClr val="dk1"/>
              </a:solidFill>
              <a:latin typeface="Arial"/>
              <a:ea typeface="Arial"/>
              <a:cs typeface="Arial"/>
              <a:sym typeface="Arial"/>
            </a:endParaRPr>
          </a:p>
        </p:txBody>
      </p:sp>
      <p:sp>
        <p:nvSpPr>
          <p:cNvPr id="1746" name="Google Shape;1746;p102"/>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747" name="Google Shape;1747;p102"/>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sp>
        <p:nvSpPr>
          <p:cNvPr id="1748" name="Google Shape;1748;p10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103"/>
          <p:cNvSpPr txBox="1"/>
          <p:nvPr/>
        </p:nvSpPr>
        <p:spPr>
          <a:xfrm>
            <a:off x="3124200" y="6400800"/>
            <a:ext cx="5943600" cy="33813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600">
                <a:solidFill>
                  <a:schemeClr val="lt2"/>
                </a:solidFill>
                <a:latin typeface="Arial"/>
                <a:ea typeface="Arial"/>
                <a:cs typeface="Arial"/>
                <a:sym typeface="Arial"/>
              </a:rPr>
              <a:t>LO 8  Identifying adjusting entries that may be reversed.</a:t>
            </a:r>
            <a:endParaRPr/>
          </a:p>
        </p:txBody>
      </p:sp>
      <p:sp>
        <p:nvSpPr>
          <p:cNvPr id="1754" name="Google Shape;1754;p103"/>
          <p:cNvSpPr/>
          <p:nvPr/>
        </p:nvSpPr>
        <p:spPr>
          <a:xfrm>
            <a:off x="609600" y="1316038"/>
            <a:ext cx="5257800" cy="97719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ILLUSTRATION OF REVERSING ENTRIES—ACCRUALS</a:t>
            </a:r>
            <a:endParaRPr b="1" sz="2500">
              <a:solidFill>
                <a:srgbClr val="00007F"/>
              </a:solidFill>
              <a:latin typeface="Arial"/>
              <a:ea typeface="Arial"/>
              <a:cs typeface="Arial"/>
              <a:sym typeface="Arial"/>
            </a:endParaRPr>
          </a:p>
        </p:txBody>
      </p:sp>
      <p:sp>
        <p:nvSpPr>
          <p:cNvPr id="1755" name="Google Shape;1755;p103"/>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3B</a:t>
            </a:r>
            <a:endParaRPr/>
          </a:p>
        </p:txBody>
      </p:sp>
      <p:sp>
        <p:nvSpPr>
          <p:cNvPr id="1756" name="Google Shape;1756;p103"/>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REVERSING ENTRIES</a:t>
            </a:r>
            <a:endParaRPr/>
          </a:p>
        </p:txBody>
      </p:sp>
      <p:pic>
        <p:nvPicPr>
          <p:cNvPr id="1757" name="Google Shape;1757;p103"/>
          <p:cNvPicPr preferRelativeResize="0"/>
          <p:nvPr/>
        </p:nvPicPr>
        <p:blipFill rotWithShape="1">
          <a:blip r:embed="rId3">
            <a:alphaModFix/>
          </a:blip>
          <a:srcRect b="0" l="0" r="0" t="0"/>
          <a:stretch/>
        </p:blipFill>
        <p:spPr>
          <a:xfrm>
            <a:off x="457200" y="2414587"/>
            <a:ext cx="8229600" cy="3681413"/>
          </a:xfrm>
          <a:prstGeom prst="rect">
            <a:avLst/>
          </a:prstGeom>
          <a:noFill/>
          <a:ln>
            <a:noFill/>
          </a:ln>
        </p:spPr>
      </p:pic>
      <p:sp>
        <p:nvSpPr>
          <p:cNvPr id="1758" name="Google Shape;1758;p103"/>
          <p:cNvSpPr/>
          <p:nvPr/>
        </p:nvSpPr>
        <p:spPr>
          <a:xfrm>
            <a:off x="6172200" y="1747165"/>
            <a:ext cx="28027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3B-1</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Comparison of Entries for Accruals, with and without Reversing Entries</a:t>
            </a:r>
            <a:endParaRPr/>
          </a:p>
        </p:txBody>
      </p:sp>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p104"/>
          <p:cNvSpPr/>
          <p:nvPr/>
        </p:nvSpPr>
        <p:spPr>
          <a:xfrm>
            <a:off x="609600" y="1316038"/>
            <a:ext cx="5334000" cy="97719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ILLUSTRATION OF REVERSING ENTRIES—DEFERRALS</a:t>
            </a:r>
            <a:endParaRPr b="1" sz="2500">
              <a:solidFill>
                <a:srgbClr val="00007F"/>
              </a:solidFill>
              <a:latin typeface="Arial"/>
              <a:ea typeface="Arial"/>
              <a:cs typeface="Arial"/>
              <a:sym typeface="Arial"/>
            </a:endParaRPr>
          </a:p>
        </p:txBody>
      </p:sp>
      <p:sp>
        <p:nvSpPr>
          <p:cNvPr id="1764" name="Google Shape;1764;p104"/>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3B</a:t>
            </a:r>
            <a:endParaRPr/>
          </a:p>
        </p:txBody>
      </p:sp>
      <p:sp>
        <p:nvSpPr>
          <p:cNvPr id="1765" name="Google Shape;1765;p104"/>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REVERSING ENTRIES</a:t>
            </a:r>
            <a:endParaRPr/>
          </a:p>
        </p:txBody>
      </p:sp>
      <p:pic>
        <p:nvPicPr>
          <p:cNvPr id="1766" name="Google Shape;1766;p104"/>
          <p:cNvPicPr preferRelativeResize="0"/>
          <p:nvPr/>
        </p:nvPicPr>
        <p:blipFill rotWithShape="1">
          <a:blip r:embed="rId3">
            <a:alphaModFix/>
          </a:blip>
          <a:srcRect b="0" l="0" r="0" t="0"/>
          <a:stretch/>
        </p:blipFill>
        <p:spPr>
          <a:xfrm>
            <a:off x="457200" y="2416630"/>
            <a:ext cx="8229600" cy="2814638"/>
          </a:xfrm>
          <a:prstGeom prst="rect">
            <a:avLst/>
          </a:prstGeom>
          <a:noFill/>
          <a:ln>
            <a:noFill/>
          </a:ln>
        </p:spPr>
      </p:pic>
      <p:sp>
        <p:nvSpPr>
          <p:cNvPr id="1767" name="Google Shape;1767;p104"/>
          <p:cNvSpPr/>
          <p:nvPr/>
        </p:nvSpPr>
        <p:spPr>
          <a:xfrm>
            <a:off x="6172200" y="1747165"/>
            <a:ext cx="28027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3B-2</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Comparison of Entries for Deferrals, with and without Reversing Entries</a:t>
            </a:r>
            <a:endParaRPr sz="1200">
              <a:solidFill>
                <a:schemeClr val="dk1"/>
              </a:solidFill>
              <a:latin typeface="Arial"/>
              <a:ea typeface="Arial"/>
              <a:cs typeface="Arial"/>
              <a:sym typeface="Arial"/>
            </a:endParaRPr>
          </a:p>
        </p:txBody>
      </p:sp>
      <p:sp>
        <p:nvSpPr>
          <p:cNvPr id="1768" name="Google Shape;1768;p10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105"/>
          <p:cNvSpPr/>
          <p:nvPr/>
        </p:nvSpPr>
        <p:spPr>
          <a:xfrm>
            <a:off x="609600" y="1331913"/>
            <a:ext cx="8077200" cy="49718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SUMMARY OF REVERSING ENTRIES</a:t>
            </a:r>
            <a:endParaRPr b="1" sz="2500">
              <a:solidFill>
                <a:srgbClr val="00007F"/>
              </a:solidFill>
              <a:latin typeface="Arial"/>
              <a:ea typeface="Arial"/>
              <a:cs typeface="Arial"/>
              <a:sym typeface="Arial"/>
            </a:endParaRPr>
          </a:p>
        </p:txBody>
      </p:sp>
      <p:sp>
        <p:nvSpPr>
          <p:cNvPr id="1774" name="Google Shape;1774;p105"/>
          <p:cNvSpPr/>
          <p:nvPr/>
        </p:nvSpPr>
        <p:spPr>
          <a:xfrm>
            <a:off x="609600" y="1946275"/>
            <a:ext cx="8153400" cy="3631763"/>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All accruals should be reversed.</a:t>
            </a:r>
            <a:endParaRPr/>
          </a:p>
          <a:p>
            <a:pPr indent="-457200" lvl="1" marL="685800" marR="0" rtl="0" algn="l">
              <a:lnSpc>
                <a:spcPct val="125000"/>
              </a:lnSpc>
              <a:spcBef>
                <a:spcPts val="10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All deferrals for which a company debited or credited the original cash transaction to an expense or revenue account should be reversed.</a:t>
            </a:r>
            <a:endParaRPr/>
          </a:p>
          <a:p>
            <a:pPr indent="-457200" lvl="1" marL="685800" marR="0" rtl="0" algn="l">
              <a:lnSpc>
                <a:spcPct val="125000"/>
              </a:lnSpc>
              <a:spcBef>
                <a:spcPts val="100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Adjusting entries for depreciation and bad debts are not reversed.</a:t>
            </a:r>
            <a:endParaRPr/>
          </a:p>
          <a:p>
            <a:pPr indent="0" lvl="0" marL="0" marR="0" rtl="0" algn="l">
              <a:lnSpc>
                <a:spcPct val="125000"/>
              </a:lnSpc>
              <a:spcBef>
                <a:spcPts val="1000"/>
              </a:spcBef>
              <a:spcAft>
                <a:spcPts val="0"/>
              </a:spcAft>
              <a:buNone/>
            </a:pPr>
            <a:r>
              <a:rPr lang="en-US" sz="2000">
                <a:solidFill>
                  <a:schemeClr val="dk1"/>
                </a:solidFill>
                <a:latin typeface="Arial"/>
                <a:ea typeface="Arial"/>
                <a:cs typeface="Arial"/>
                <a:sym typeface="Arial"/>
              </a:rPr>
              <a:t>Recognize that reversing entries do not have to be used. Therefore, some accountants avoid them entirely.</a:t>
            </a:r>
            <a:endParaRPr/>
          </a:p>
        </p:txBody>
      </p:sp>
      <p:sp>
        <p:nvSpPr>
          <p:cNvPr id="1775" name="Google Shape;1775;p105"/>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3B</a:t>
            </a:r>
            <a:endParaRPr/>
          </a:p>
        </p:txBody>
      </p:sp>
      <p:sp>
        <p:nvSpPr>
          <p:cNvPr id="1776" name="Google Shape;1776;p105"/>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REVERSING ENTRIES</a:t>
            </a:r>
            <a:endParaRPr/>
          </a:p>
        </p:txBody>
      </p:sp>
      <p:sp>
        <p:nvSpPr>
          <p:cNvPr id="1777" name="Google Shape;1777;p10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8</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106"/>
          <p:cNvSpPr/>
          <p:nvPr/>
        </p:nvSpPr>
        <p:spPr>
          <a:xfrm>
            <a:off x="685800" y="1398588"/>
            <a:ext cx="8001000" cy="153193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200">
                <a:solidFill>
                  <a:schemeClr val="dk1"/>
                </a:solidFill>
                <a:latin typeface="Arial"/>
                <a:ea typeface="Arial"/>
                <a:cs typeface="Arial"/>
                <a:sym typeface="Arial"/>
              </a:rPr>
              <a:t>A company prepares a worksheet either on </a:t>
            </a:r>
            <a:endParaRPr/>
          </a:p>
          <a:p>
            <a:pPr indent="-457200" lvl="1" marL="685800" marR="0" rtl="0" algn="l">
              <a:lnSpc>
                <a:spcPct val="120000"/>
              </a:lnSpc>
              <a:spcBef>
                <a:spcPts val="84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columnar paper or </a:t>
            </a:r>
            <a:endParaRPr/>
          </a:p>
          <a:p>
            <a:pPr indent="-457200" lvl="1" marL="685800" marR="0" rtl="0" algn="l">
              <a:lnSpc>
                <a:spcPct val="120000"/>
              </a:lnSpc>
              <a:spcBef>
                <a:spcPts val="84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within a computer spreadsheet. </a:t>
            </a:r>
            <a:endParaRPr/>
          </a:p>
        </p:txBody>
      </p:sp>
      <p:sp>
        <p:nvSpPr>
          <p:cNvPr id="1783" name="Google Shape;1783;p106"/>
          <p:cNvSpPr/>
          <p:nvPr/>
        </p:nvSpPr>
        <p:spPr>
          <a:xfrm>
            <a:off x="685800" y="3124200"/>
            <a:ext cx="8077200" cy="15509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200">
                <a:solidFill>
                  <a:schemeClr val="dk1"/>
                </a:solidFill>
                <a:latin typeface="Arial"/>
                <a:ea typeface="Arial"/>
                <a:cs typeface="Arial"/>
                <a:sym typeface="Arial"/>
              </a:rPr>
              <a:t>A company uses the worksheet to adjust </a:t>
            </a:r>
            <a:endParaRPr/>
          </a:p>
          <a:p>
            <a:pPr indent="-457200" lvl="1" marL="685800" marR="0" rtl="0" algn="l">
              <a:lnSpc>
                <a:spcPct val="120000"/>
              </a:lnSpc>
              <a:spcBef>
                <a:spcPts val="84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account balances and </a:t>
            </a:r>
            <a:endParaRPr/>
          </a:p>
          <a:p>
            <a:pPr indent="-457200" lvl="1" marL="685800" marR="0" rtl="0" algn="l">
              <a:lnSpc>
                <a:spcPct val="120000"/>
              </a:lnSpc>
              <a:spcBef>
                <a:spcPts val="84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to prepare financial statements.</a:t>
            </a:r>
            <a:endParaRPr/>
          </a:p>
        </p:txBody>
      </p:sp>
      <p:sp>
        <p:nvSpPr>
          <p:cNvPr id="1784" name="Google Shape;1784;p106"/>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785" name="Google Shape;1785;p106"/>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sp>
        <p:nvSpPr>
          <p:cNvPr id="1786" name="Google Shape;1786;p106"/>
          <p:cNvSpPr txBox="1"/>
          <p:nvPr/>
        </p:nvSpPr>
        <p:spPr>
          <a:xfrm>
            <a:off x="3124200" y="6400800"/>
            <a:ext cx="5943600" cy="33813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600">
                <a:solidFill>
                  <a:schemeClr val="lt2"/>
                </a:solidFill>
                <a:latin typeface="Arial"/>
                <a:ea typeface="Arial"/>
                <a:cs typeface="Arial"/>
                <a:sym typeface="Arial"/>
              </a:rPr>
              <a:t>LO 9  Prepare a 10-column worksheet.</a:t>
            </a:r>
            <a:endParaRPr/>
          </a:p>
        </p:txBody>
      </p:sp>
    </p:spTree>
  </p:cSld>
  <p:clrMapOvr>
    <a:masterClrMapping/>
  </p:clrMapOvr>
  <p:transition>
    <p:wipe dir="r"/>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107"/>
          <p:cNvSpPr/>
          <p:nvPr/>
        </p:nvSpPr>
        <p:spPr>
          <a:xfrm>
            <a:off x="609600" y="2036763"/>
            <a:ext cx="8001000" cy="997196"/>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Trial Balance Columns</a:t>
            </a:r>
            <a:endParaRPr/>
          </a:p>
          <a:p>
            <a:pPr indent="-457200" lvl="1" marL="685800" marR="0" rtl="0" algn="l">
              <a:lnSpc>
                <a:spcPct val="120000"/>
              </a:lnSpc>
              <a:spcBef>
                <a:spcPts val="84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Adjustment Columns</a:t>
            </a:r>
            <a:endParaRPr/>
          </a:p>
        </p:txBody>
      </p:sp>
      <p:sp>
        <p:nvSpPr>
          <p:cNvPr id="1792" name="Google Shape;1792;p107"/>
          <p:cNvSpPr/>
          <p:nvPr/>
        </p:nvSpPr>
        <p:spPr>
          <a:xfrm>
            <a:off x="609600" y="1371600"/>
            <a:ext cx="8077200" cy="53476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WORKSHEET COLUMNS</a:t>
            </a:r>
            <a:endParaRPr b="1" sz="2500">
              <a:solidFill>
                <a:srgbClr val="00007F"/>
              </a:solidFill>
              <a:latin typeface="Arial"/>
              <a:ea typeface="Arial"/>
              <a:cs typeface="Arial"/>
              <a:sym typeface="Arial"/>
            </a:endParaRPr>
          </a:p>
        </p:txBody>
      </p:sp>
      <p:sp>
        <p:nvSpPr>
          <p:cNvPr id="1793" name="Google Shape;1793;p107"/>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794" name="Google Shape;1794;p107"/>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sp>
        <p:nvSpPr>
          <p:cNvPr id="1795" name="Google Shape;1795;p10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9" name="Shape 1799"/>
        <p:cNvGrpSpPr/>
        <p:nvPr/>
      </p:nvGrpSpPr>
      <p:grpSpPr>
        <a:xfrm>
          <a:off x="0" y="0"/>
          <a:ext cx="0" cy="0"/>
          <a:chOff x="0" y="0"/>
          <a:chExt cx="0" cy="0"/>
        </a:xfrm>
      </p:grpSpPr>
      <p:sp>
        <p:nvSpPr>
          <p:cNvPr id="1800" name="Google Shape;1800;p108"/>
          <p:cNvSpPr txBox="1"/>
          <p:nvPr/>
        </p:nvSpPr>
        <p:spPr>
          <a:xfrm>
            <a:off x="1752600" y="6019800"/>
            <a:ext cx="1676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3C-1</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Worksheet</a:t>
            </a:r>
            <a:endParaRPr/>
          </a:p>
        </p:txBody>
      </p:sp>
      <p:sp>
        <p:nvSpPr>
          <p:cNvPr id="1801" name="Google Shape;1801;p108"/>
          <p:cNvSpPr/>
          <p:nvPr/>
        </p:nvSpPr>
        <p:spPr>
          <a:xfrm>
            <a:off x="457200" y="3048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802" name="Google Shape;1802;p108"/>
          <p:cNvSpPr/>
          <p:nvPr/>
        </p:nvSpPr>
        <p:spPr>
          <a:xfrm>
            <a:off x="457200" y="990600"/>
            <a:ext cx="2514600" cy="12954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pic>
        <p:nvPicPr>
          <p:cNvPr id="1803" name="Google Shape;1803;p108"/>
          <p:cNvPicPr preferRelativeResize="0"/>
          <p:nvPr/>
        </p:nvPicPr>
        <p:blipFill rotWithShape="1">
          <a:blip r:embed="rId3">
            <a:alphaModFix/>
          </a:blip>
          <a:srcRect b="0" l="0" r="0" t="0"/>
          <a:stretch/>
        </p:blipFill>
        <p:spPr>
          <a:xfrm>
            <a:off x="3534286" y="81980"/>
            <a:ext cx="5076314" cy="6694041"/>
          </a:xfrm>
          <a:prstGeom prst="rect">
            <a:avLst/>
          </a:prstGeom>
          <a:noFill/>
          <a:ln>
            <a:noFill/>
          </a:ln>
        </p:spPr>
      </p:pic>
    </p:spTree>
  </p:cSld>
  <p:clrMapOvr>
    <a:masterClrMapping/>
  </p:clrMapOvr>
  <p:transition>
    <p:wipe dir="r"/>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109"/>
          <p:cNvSpPr/>
          <p:nvPr/>
        </p:nvSpPr>
        <p:spPr>
          <a:xfrm>
            <a:off x="609600" y="2326846"/>
            <a:ext cx="7772400" cy="2473754"/>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300">
                <a:solidFill>
                  <a:schemeClr val="dk1"/>
                </a:solidFill>
                <a:latin typeface="Arial"/>
                <a:ea typeface="Arial"/>
                <a:cs typeface="Arial"/>
                <a:sym typeface="Arial"/>
              </a:rPr>
              <a:t>The Worksheet: </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provides information needed for preparation of the financial statements.</a:t>
            </a:r>
            <a:endParaRPr/>
          </a:p>
          <a:p>
            <a:pPr indent="-457200" lvl="1" marL="685800" marR="0" rtl="0" algn="l">
              <a:lnSpc>
                <a:spcPct val="125000"/>
              </a:lnSpc>
              <a:spcBef>
                <a:spcPts val="105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Sorts data into appropriate columns, which facilitates the preparation of the statements.</a:t>
            </a:r>
            <a:endParaRPr/>
          </a:p>
        </p:txBody>
      </p:sp>
      <p:sp>
        <p:nvSpPr>
          <p:cNvPr id="1809" name="Google Shape;1809;p109"/>
          <p:cNvSpPr/>
          <p:nvPr/>
        </p:nvSpPr>
        <p:spPr>
          <a:xfrm>
            <a:off x="609600" y="1316038"/>
            <a:ext cx="8077200" cy="93961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PREPARING FINANCIAL STATEMENTS FROM A WORKSHEET</a:t>
            </a:r>
            <a:endParaRPr b="1" sz="2500">
              <a:solidFill>
                <a:srgbClr val="00007F"/>
              </a:solidFill>
              <a:latin typeface="Arial"/>
              <a:ea typeface="Arial"/>
              <a:cs typeface="Arial"/>
              <a:sym typeface="Arial"/>
            </a:endParaRPr>
          </a:p>
        </p:txBody>
      </p:sp>
      <p:sp>
        <p:nvSpPr>
          <p:cNvPr id="1810" name="Google Shape;1810;p109"/>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811" name="Google Shape;1811;p109"/>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sp>
        <p:nvSpPr>
          <p:cNvPr id="1812" name="Google Shape;1812;p10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cxnSp>
        <p:nvCxnSpPr>
          <p:cNvPr id="169" name="Google Shape;169;p11"/>
          <p:cNvCxnSpPr/>
          <p:nvPr/>
        </p:nvCxnSpPr>
        <p:spPr>
          <a:xfrm>
            <a:off x="381000" y="838200"/>
            <a:ext cx="8382000" cy="0"/>
          </a:xfrm>
          <a:prstGeom prst="straightConnector1">
            <a:avLst/>
          </a:prstGeom>
          <a:noFill/>
          <a:ln cap="sq" cmpd="sng" w="57150">
            <a:solidFill>
              <a:schemeClr val="dk1"/>
            </a:solidFill>
            <a:prstDash val="solid"/>
            <a:round/>
            <a:headEnd len="sm" w="sm" type="none"/>
            <a:tailEnd len="sm" w="sm" type="none"/>
          </a:ln>
        </p:spPr>
      </p:cxnSp>
      <p:graphicFrame>
        <p:nvGraphicFramePr>
          <p:cNvPr id="170" name="Google Shape;170;p11"/>
          <p:cNvGraphicFramePr/>
          <p:nvPr/>
        </p:nvGraphicFramePr>
        <p:xfrm>
          <a:off x="685800" y="2514600"/>
          <a:ext cx="2743200" cy="2057400"/>
        </p:xfrm>
        <a:graphic>
          <a:graphicData uri="http://schemas.openxmlformats.org/presentationml/2006/ole">
            <mc:AlternateContent>
              <mc:Choice Requires="v">
                <p:oleObj r:id="rId4" imgH="2057400" imgW="2743200" progId="PowerPoint.Slide.8" spid="_x0000_s1">
                  <p:embed/>
                </p:oleObj>
              </mc:Choice>
              <mc:Fallback>
                <p:oleObj r:id="rId5" imgH="2057400" imgW="2743200" progId="PowerPoint.Slide.8">
                  <p:embed/>
                  <p:pic>
                    <p:nvPicPr>
                      <p:cNvPr id="170" name="Google Shape;170;p11"/>
                      <p:cNvPicPr preferRelativeResize="0"/>
                      <p:nvPr/>
                    </p:nvPicPr>
                    <p:blipFill rotWithShape="1">
                      <a:blip r:embed="rId6">
                        <a:alphaModFix/>
                      </a:blip>
                      <a:srcRect b="0" l="0" r="0" t="0"/>
                      <a:stretch/>
                    </p:blipFill>
                    <p:spPr>
                      <a:xfrm>
                        <a:off x="685800" y="2514600"/>
                        <a:ext cx="2743200" cy="2057400"/>
                      </a:xfrm>
                      <a:prstGeom prst="rect">
                        <a:avLst/>
                      </a:prstGeom>
                      <a:noFill/>
                      <a:ln cap="sq" cmpd="sng" w="28575">
                        <a:solidFill>
                          <a:schemeClr val="dk1"/>
                        </a:solidFill>
                        <a:prstDash val="solid"/>
                        <a:miter lim="800000"/>
                        <a:headEnd len="sm" w="sm" type="none"/>
                        <a:tailEnd len="sm" w="sm" type="none"/>
                      </a:ln>
                    </p:spPr>
                  </p:pic>
                </p:oleObj>
              </mc:Fallback>
            </mc:AlternateContent>
          </a:graphicData>
        </a:graphic>
      </p:graphicFrame>
      <p:graphicFrame>
        <p:nvGraphicFramePr>
          <p:cNvPr descr="Recycled paper" id="171" name="Google Shape;171;p11"/>
          <p:cNvGraphicFramePr/>
          <p:nvPr/>
        </p:nvGraphicFramePr>
        <p:xfrm>
          <a:off x="1371600" y="4343400"/>
          <a:ext cx="2743200" cy="2057400"/>
        </p:xfrm>
        <a:graphic>
          <a:graphicData uri="http://schemas.openxmlformats.org/presentationml/2006/ole">
            <mc:AlternateContent>
              <mc:Choice Requires="v">
                <p:oleObj r:id="rId7" imgH="2057400" imgW="2743200" progId="PowerPoint.Slide.8" spid="_x0000_s2">
                  <p:embed/>
                </p:oleObj>
              </mc:Choice>
              <mc:Fallback>
                <p:oleObj r:id="rId8" imgH="2057400" imgW="2743200" progId="PowerPoint.Slide.8">
                  <p:embed/>
                  <p:pic>
                    <p:nvPicPr>
                      <p:cNvPr id="171" name="Google Shape;171;p11"/>
                      <p:cNvPicPr preferRelativeResize="0"/>
                      <p:nvPr/>
                    </p:nvPicPr>
                    <p:blipFill rotWithShape="1">
                      <a:blip r:embed="rId9">
                        <a:alphaModFix/>
                      </a:blip>
                      <a:srcRect b="0" l="0" r="0" t="0"/>
                      <a:stretch/>
                    </p:blipFill>
                    <p:spPr>
                      <a:xfrm>
                        <a:off x="1371600" y="4343400"/>
                        <a:ext cx="2743200" cy="2057400"/>
                      </a:xfrm>
                      <a:prstGeom prst="rect">
                        <a:avLst/>
                      </a:prstGeom>
                      <a:blipFill rotWithShape="1">
                        <a:blip r:embed="rId10">
                          <a:alphaModFix/>
                        </a:blip>
                        <a:tile algn="tl" flip="none" tx="0" sx="100000" ty="0" sy="100000"/>
                      </a:blipFill>
                      <a:ln cap="sq" cmpd="sng" w="28575">
                        <a:solidFill>
                          <a:schemeClr val="dk1"/>
                        </a:solidFill>
                        <a:prstDash val="solid"/>
                        <a:miter lim="800000"/>
                        <a:headEnd len="sm" w="sm" type="none"/>
                        <a:tailEnd len="sm" w="sm" type="none"/>
                      </a:ln>
                    </p:spPr>
                  </p:pic>
                </p:oleObj>
              </mc:Fallback>
            </mc:AlternateContent>
          </a:graphicData>
        </a:graphic>
      </p:graphicFrame>
      <p:graphicFrame>
        <p:nvGraphicFramePr>
          <p:cNvPr id="172" name="Google Shape;172;p11"/>
          <p:cNvGraphicFramePr/>
          <p:nvPr/>
        </p:nvGraphicFramePr>
        <p:xfrm>
          <a:off x="6172200" y="685800"/>
          <a:ext cx="2743200" cy="2057400"/>
        </p:xfrm>
        <a:graphic>
          <a:graphicData uri="http://schemas.openxmlformats.org/presentationml/2006/ole">
            <mc:AlternateContent>
              <mc:Choice Requires="v">
                <p:oleObj r:id="rId11" imgH="2057400" imgW="2743200" progId="PowerPoint.Slide.8" spid="_x0000_s3">
                  <p:embed/>
                </p:oleObj>
              </mc:Choice>
              <mc:Fallback>
                <p:oleObj r:id="rId12" imgH="2057400" imgW="2743200" progId="PowerPoint.Slide.8">
                  <p:embed/>
                  <p:pic>
                    <p:nvPicPr>
                      <p:cNvPr id="172" name="Google Shape;172;p11"/>
                      <p:cNvPicPr preferRelativeResize="0"/>
                      <p:nvPr/>
                    </p:nvPicPr>
                    <p:blipFill rotWithShape="1">
                      <a:blip r:embed="rId13">
                        <a:alphaModFix/>
                      </a:blip>
                      <a:srcRect b="0" l="0" r="0" t="0"/>
                      <a:stretch/>
                    </p:blipFill>
                    <p:spPr>
                      <a:xfrm>
                        <a:off x="6172200" y="685800"/>
                        <a:ext cx="2743200" cy="2057400"/>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graphicFrame>
        <p:nvGraphicFramePr>
          <p:cNvPr id="173" name="Google Shape;173;p11"/>
          <p:cNvGraphicFramePr/>
          <p:nvPr/>
        </p:nvGraphicFramePr>
        <p:xfrm>
          <a:off x="4800600" y="2514600"/>
          <a:ext cx="2743200" cy="2057400"/>
        </p:xfrm>
        <a:graphic>
          <a:graphicData uri="http://schemas.openxmlformats.org/presentationml/2006/ole">
            <mc:AlternateContent>
              <mc:Choice Requires="v">
                <p:oleObj r:id="rId14" imgH="2057400" imgW="2743200" progId="PowerPoint.Slide.8" spid="_x0000_s4">
                  <p:embed/>
                </p:oleObj>
              </mc:Choice>
              <mc:Fallback>
                <p:oleObj r:id="rId15" imgH="2057400" imgW="2743200" progId="PowerPoint.Slide.8">
                  <p:embed/>
                  <p:pic>
                    <p:nvPicPr>
                      <p:cNvPr id="173" name="Google Shape;173;p11"/>
                      <p:cNvPicPr preferRelativeResize="0"/>
                      <p:nvPr/>
                    </p:nvPicPr>
                    <p:blipFill rotWithShape="1">
                      <a:blip r:embed="rId16">
                        <a:alphaModFix/>
                      </a:blip>
                      <a:srcRect b="0" l="0" r="0" t="0"/>
                      <a:stretch/>
                    </p:blipFill>
                    <p:spPr>
                      <a:xfrm>
                        <a:off x="4800600" y="2514600"/>
                        <a:ext cx="2743200" cy="2057400"/>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graphicFrame>
        <p:nvGraphicFramePr>
          <p:cNvPr id="174" name="Google Shape;174;p11"/>
          <p:cNvGraphicFramePr/>
          <p:nvPr/>
        </p:nvGraphicFramePr>
        <p:xfrm>
          <a:off x="6172200" y="4267200"/>
          <a:ext cx="2743200" cy="2057400"/>
        </p:xfrm>
        <a:graphic>
          <a:graphicData uri="http://schemas.openxmlformats.org/presentationml/2006/ole">
            <mc:AlternateContent>
              <mc:Choice Requires="v">
                <p:oleObj r:id="rId17" imgH="2057400" imgW="2743200" progId="PowerPoint.Slide.8" spid="_x0000_s5">
                  <p:embed/>
                </p:oleObj>
              </mc:Choice>
              <mc:Fallback>
                <p:oleObj r:id="rId18" imgH="2057400" imgW="2743200" progId="PowerPoint.Slide.8">
                  <p:embed/>
                  <p:pic>
                    <p:nvPicPr>
                      <p:cNvPr id="174" name="Google Shape;174;p11"/>
                      <p:cNvPicPr preferRelativeResize="0"/>
                      <p:nvPr/>
                    </p:nvPicPr>
                    <p:blipFill rotWithShape="1">
                      <a:blip r:embed="rId19">
                        <a:alphaModFix/>
                      </a:blip>
                      <a:srcRect b="0" l="0" r="0" t="0"/>
                      <a:stretch/>
                    </p:blipFill>
                    <p:spPr>
                      <a:xfrm>
                        <a:off x="6172200" y="4267200"/>
                        <a:ext cx="2743200" cy="2057400"/>
                      </a:xfrm>
                      <a:prstGeom prst="rect">
                        <a:avLst/>
                      </a:prstGeom>
                      <a:noFill/>
                      <a:ln cap="sq" cmpd="sng" w="28575">
                        <a:solidFill>
                          <a:schemeClr val="lt2"/>
                        </a:solidFill>
                        <a:prstDash val="solid"/>
                        <a:miter lim="800000"/>
                        <a:headEnd len="sm" w="sm" type="none"/>
                        <a:tailEnd len="sm" w="sm" type="none"/>
                      </a:ln>
                    </p:spPr>
                  </p:pic>
                </p:oleObj>
              </mc:Fallback>
            </mc:AlternateContent>
          </a:graphicData>
        </a:graphic>
      </p:graphicFrame>
      <p:sp>
        <p:nvSpPr>
          <p:cNvPr id="175" name="Google Shape;175;p11"/>
          <p:cNvSpPr txBox="1"/>
          <p:nvPr/>
        </p:nvSpPr>
        <p:spPr>
          <a:xfrm>
            <a:off x="4267200" y="1100138"/>
            <a:ext cx="1600200" cy="1109662"/>
          </a:xfrm>
          <a:prstGeom prst="rect">
            <a:avLst/>
          </a:prstGeom>
          <a:solidFill>
            <a:srgbClr val="FFFFCC"/>
          </a:solidFill>
          <a:ln cap="sq" cmpd="sng" w="12700">
            <a:solidFill>
              <a:schemeClr val="lt2"/>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Normal Balance </a:t>
            </a:r>
            <a:r>
              <a:rPr b="1" lang="en-US" sz="2200">
                <a:solidFill>
                  <a:srgbClr val="CC0000"/>
                </a:solidFill>
                <a:latin typeface="Arial"/>
                <a:ea typeface="Arial"/>
                <a:cs typeface="Arial"/>
                <a:sym typeface="Arial"/>
              </a:rPr>
              <a:t>Credit</a:t>
            </a:r>
            <a:endParaRPr/>
          </a:p>
        </p:txBody>
      </p:sp>
      <p:sp>
        <p:nvSpPr>
          <p:cNvPr id="176" name="Google Shape;176;p11"/>
          <p:cNvSpPr txBox="1"/>
          <p:nvPr/>
        </p:nvSpPr>
        <p:spPr>
          <a:xfrm>
            <a:off x="1295400" y="1066800"/>
            <a:ext cx="1600200" cy="1109663"/>
          </a:xfrm>
          <a:prstGeom prst="rect">
            <a:avLst/>
          </a:prstGeom>
          <a:solidFill>
            <a:srgbClr val="FFFFCC"/>
          </a:solidFill>
          <a:ln cap="sq" cmpd="sng" w="12700">
            <a:solidFill>
              <a:schemeClr val="lt2"/>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Normal Balance </a:t>
            </a:r>
            <a:r>
              <a:rPr b="1" lang="en-US" sz="2200">
                <a:solidFill>
                  <a:srgbClr val="CC0000"/>
                </a:solidFill>
                <a:latin typeface="Arial"/>
                <a:ea typeface="Arial"/>
                <a:cs typeface="Arial"/>
                <a:sym typeface="Arial"/>
              </a:rPr>
              <a:t>Debit</a:t>
            </a:r>
            <a:endParaRPr/>
          </a:p>
        </p:txBody>
      </p:sp>
      <p:sp>
        <p:nvSpPr>
          <p:cNvPr id="177" name="Google Shape;177;p11"/>
          <p:cNvSpPr/>
          <p:nvPr/>
        </p:nvSpPr>
        <p:spPr>
          <a:xfrm>
            <a:off x="2035175" y="2895600"/>
            <a:ext cx="1588" cy="1189038"/>
          </a:xfrm>
          <a:custGeom>
            <a:rect b="b" l="l" r="r" t="t"/>
            <a:pathLst>
              <a:path extrusionOk="0" h="749" w="1">
                <a:moveTo>
                  <a:pt x="0" y="0"/>
                </a:moveTo>
                <a:lnTo>
                  <a:pt x="0" y="749"/>
                </a:lnTo>
              </a:path>
            </a:pathLst>
          </a:custGeom>
          <a:no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78" name="Google Shape;178;p11"/>
          <p:cNvSpPr/>
          <p:nvPr/>
        </p:nvSpPr>
        <p:spPr>
          <a:xfrm>
            <a:off x="2716213" y="4724400"/>
            <a:ext cx="1587" cy="1181100"/>
          </a:xfrm>
          <a:custGeom>
            <a:rect b="b" l="l" r="r" t="t"/>
            <a:pathLst>
              <a:path extrusionOk="0" h="744" w="1">
                <a:moveTo>
                  <a:pt x="0" y="0"/>
                </a:moveTo>
                <a:lnTo>
                  <a:pt x="0" y="744"/>
                </a:lnTo>
              </a:path>
            </a:pathLst>
          </a:custGeom>
          <a:no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79" name="Google Shape;179;p11"/>
          <p:cNvSpPr/>
          <p:nvPr/>
        </p:nvSpPr>
        <p:spPr>
          <a:xfrm>
            <a:off x="6142038" y="2911475"/>
            <a:ext cx="1587" cy="1173163"/>
          </a:xfrm>
          <a:custGeom>
            <a:rect b="b" l="l" r="r" t="t"/>
            <a:pathLst>
              <a:path extrusionOk="0" h="739" w="1">
                <a:moveTo>
                  <a:pt x="0" y="0"/>
                </a:moveTo>
                <a:lnTo>
                  <a:pt x="0" y="739"/>
                </a:lnTo>
              </a:path>
            </a:pathLst>
          </a:custGeom>
          <a:no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0" name="Google Shape;180;p11"/>
          <p:cNvSpPr/>
          <p:nvPr/>
        </p:nvSpPr>
        <p:spPr>
          <a:xfrm>
            <a:off x="7518400" y="1076325"/>
            <a:ext cx="1588" cy="1174750"/>
          </a:xfrm>
          <a:custGeom>
            <a:rect b="b" l="l" r="r" t="t"/>
            <a:pathLst>
              <a:path extrusionOk="0" h="740" w="1">
                <a:moveTo>
                  <a:pt x="0" y="0"/>
                </a:moveTo>
                <a:lnTo>
                  <a:pt x="0" y="740"/>
                </a:lnTo>
              </a:path>
            </a:pathLst>
          </a:custGeom>
          <a:no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1" name="Google Shape;181;p11"/>
          <p:cNvSpPr/>
          <p:nvPr/>
        </p:nvSpPr>
        <p:spPr>
          <a:xfrm>
            <a:off x="7518400" y="4657725"/>
            <a:ext cx="1588" cy="1179513"/>
          </a:xfrm>
          <a:custGeom>
            <a:rect b="b" l="l" r="r" t="t"/>
            <a:pathLst>
              <a:path extrusionOk="0" h="743" w="1">
                <a:moveTo>
                  <a:pt x="0" y="0"/>
                </a:moveTo>
                <a:lnTo>
                  <a:pt x="0" y="743"/>
                </a:lnTo>
              </a:path>
            </a:pathLst>
          </a:custGeom>
          <a:noFill/>
          <a:ln cap="sq" cmpd="sng" w="190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2" name="Google Shape;182;p11"/>
          <p:cNvSpPr txBox="1"/>
          <p:nvPr>
            <p:ph idx="4294967295" type="title"/>
          </p:nvPr>
        </p:nvSpPr>
        <p:spPr>
          <a:xfrm>
            <a:off x="304800" y="277813"/>
            <a:ext cx="5867400" cy="484187"/>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Debits and Credits Summary</a:t>
            </a:r>
            <a:endParaRPr/>
          </a:p>
        </p:txBody>
      </p:sp>
      <p:sp>
        <p:nvSpPr>
          <p:cNvPr id="183" name="Google Shape;183;p1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110"/>
          <p:cNvSpPr txBox="1"/>
          <p:nvPr/>
        </p:nvSpPr>
        <p:spPr>
          <a:xfrm>
            <a:off x="7162800" y="1447800"/>
            <a:ext cx="1828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3-39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Income Statement for a Merchandising Company</a:t>
            </a:r>
            <a:endParaRPr/>
          </a:p>
        </p:txBody>
      </p:sp>
      <p:pic>
        <p:nvPicPr>
          <p:cNvPr id="1818" name="Google Shape;1818;p110"/>
          <p:cNvPicPr preferRelativeResize="0"/>
          <p:nvPr/>
        </p:nvPicPr>
        <p:blipFill rotWithShape="1">
          <a:blip r:embed="rId3">
            <a:alphaModFix/>
          </a:blip>
          <a:srcRect b="0" l="0" r="0" t="0"/>
          <a:stretch/>
        </p:blipFill>
        <p:spPr>
          <a:xfrm>
            <a:off x="990600" y="1201738"/>
            <a:ext cx="6096000" cy="5427662"/>
          </a:xfrm>
          <a:prstGeom prst="rect">
            <a:avLst/>
          </a:prstGeom>
          <a:noFill/>
          <a:ln>
            <a:noFill/>
          </a:ln>
        </p:spPr>
      </p:pic>
      <p:sp>
        <p:nvSpPr>
          <p:cNvPr id="1819" name="Google Shape;1819;p110"/>
          <p:cNvSpPr/>
          <p:nvPr/>
        </p:nvSpPr>
        <p:spPr>
          <a:xfrm>
            <a:off x="1003300" y="1143000"/>
            <a:ext cx="6062663" cy="685800"/>
          </a:xfrm>
          <a:prstGeom prst="rect">
            <a:avLst/>
          </a:prstGeom>
          <a:solidFill>
            <a:srgbClr val="EAE2A4"/>
          </a:solidFill>
          <a:ln cap="sq"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UPTOWN CABINET CORP.</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Income Statement</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For the Year Ended December 31, 2017</a:t>
            </a:r>
            <a:endParaRPr b="1" sz="1200">
              <a:solidFill>
                <a:schemeClr val="dk1"/>
              </a:solidFill>
              <a:latin typeface="Arial"/>
              <a:ea typeface="Arial"/>
              <a:cs typeface="Arial"/>
              <a:sym typeface="Arial"/>
            </a:endParaRPr>
          </a:p>
        </p:txBody>
      </p:sp>
      <p:sp>
        <p:nvSpPr>
          <p:cNvPr id="1820" name="Google Shape;1820;p110"/>
          <p:cNvSpPr/>
          <p:nvPr/>
        </p:nvSpPr>
        <p:spPr>
          <a:xfrm>
            <a:off x="457200" y="3048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821" name="Google Shape;1821;p110"/>
          <p:cNvSpPr/>
          <p:nvPr/>
        </p:nvSpPr>
        <p:spPr>
          <a:xfrm>
            <a:off x="3048000" y="3048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sp>
        <p:nvSpPr>
          <p:cNvPr id="1822" name="Google Shape;1822;p11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sp>
        <p:nvSpPr>
          <p:cNvPr id="1827" name="Google Shape;1827;p111"/>
          <p:cNvSpPr txBox="1"/>
          <p:nvPr/>
        </p:nvSpPr>
        <p:spPr>
          <a:xfrm>
            <a:off x="571501" y="3722914"/>
            <a:ext cx="5029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3-40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Statement of Retained Earnings for a Merchandising Company</a:t>
            </a:r>
            <a:endParaRPr/>
          </a:p>
        </p:txBody>
      </p:sp>
      <p:pic>
        <p:nvPicPr>
          <p:cNvPr id="1828" name="Google Shape;1828;p111"/>
          <p:cNvPicPr preferRelativeResize="0"/>
          <p:nvPr/>
        </p:nvPicPr>
        <p:blipFill rotWithShape="1">
          <a:blip r:embed="rId3">
            <a:alphaModFix/>
          </a:blip>
          <a:srcRect b="0" l="0" r="0" t="0"/>
          <a:stretch/>
        </p:blipFill>
        <p:spPr>
          <a:xfrm>
            <a:off x="604838" y="1371600"/>
            <a:ext cx="8081962" cy="2332038"/>
          </a:xfrm>
          <a:prstGeom prst="rect">
            <a:avLst/>
          </a:prstGeom>
          <a:noFill/>
          <a:ln>
            <a:noFill/>
          </a:ln>
        </p:spPr>
      </p:pic>
      <p:sp>
        <p:nvSpPr>
          <p:cNvPr id="1829" name="Google Shape;1829;p111"/>
          <p:cNvSpPr/>
          <p:nvPr/>
        </p:nvSpPr>
        <p:spPr>
          <a:xfrm>
            <a:off x="642938" y="1371600"/>
            <a:ext cx="7991475" cy="838200"/>
          </a:xfrm>
          <a:prstGeom prst="rect">
            <a:avLst/>
          </a:prstGeom>
          <a:solidFill>
            <a:srgbClr val="EAE2A4"/>
          </a:solidFill>
          <a:ln cap="sq"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US" sz="1600">
                <a:solidFill>
                  <a:schemeClr val="dk1"/>
                </a:solidFill>
                <a:latin typeface="Arial"/>
                <a:ea typeface="Arial"/>
                <a:cs typeface="Arial"/>
                <a:sym typeface="Arial"/>
              </a:rPr>
              <a:t>UPTOWN CABINET CORP.</a:t>
            </a:r>
            <a:endParaRPr/>
          </a:p>
          <a:p>
            <a:pPr indent="0" lvl="0" marL="0" marR="0" rtl="0" algn="ctr">
              <a:lnSpc>
                <a:spcPct val="110000"/>
              </a:lnSpc>
              <a:spcBef>
                <a:spcPts val="0"/>
              </a:spcBef>
              <a:spcAft>
                <a:spcPts val="0"/>
              </a:spcAft>
              <a:buNone/>
            </a:pPr>
            <a:r>
              <a:rPr b="1" lang="en-US" sz="1400">
                <a:solidFill>
                  <a:schemeClr val="dk1"/>
                </a:solidFill>
                <a:latin typeface="Arial"/>
                <a:ea typeface="Arial"/>
                <a:cs typeface="Arial"/>
                <a:sym typeface="Arial"/>
              </a:rPr>
              <a:t>Statement of Retained Earnings</a:t>
            </a:r>
            <a:endParaRPr/>
          </a:p>
          <a:p>
            <a:pPr indent="0" lvl="0" marL="0" marR="0" rtl="0" algn="ctr">
              <a:lnSpc>
                <a:spcPct val="110000"/>
              </a:lnSpc>
              <a:spcBef>
                <a:spcPts val="0"/>
              </a:spcBef>
              <a:spcAft>
                <a:spcPts val="0"/>
              </a:spcAft>
              <a:buNone/>
            </a:pPr>
            <a:r>
              <a:rPr b="1" lang="en-US" sz="1400">
                <a:solidFill>
                  <a:schemeClr val="dk1"/>
                </a:solidFill>
                <a:latin typeface="Arial"/>
                <a:ea typeface="Arial"/>
                <a:cs typeface="Arial"/>
                <a:sym typeface="Arial"/>
              </a:rPr>
              <a:t>For the Year Ended December 31, 2017</a:t>
            </a:r>
            <a:endParaRPr b="1" sz="1400">
              <a:solidFill>
                <a:schemeClr val="dk1"/>
              </a:solidFill>
              <a:latin typeface="Arial"/>
              <a:ea typeface="Arial"/>
              <a:cs typeface="Arial"/>
              <a:sym typeface="Arial"/>
            </a:endParaRPr>
          </a:p>
        </p:txBody>
      </p:sp>
      <p:sp>
        <p:nvSpPr>
          <p:cNvPr id="1830" name="Google Shape;1830;p111"/>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831" name="Google Shape;1831;p111"/>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sp>
        <p:nvSpPr>
          <p:cNvPr id="1832" name="Google Shape;1832;p11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9</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pic>
        <p:nvPicPr>
          <p:cNvPr id="1837" name="Google Shape;1837;p112"/>
          <p:cNvPicPr preferRelativeResize="0"/>
          <p:nvPr/>
        </p:nvPicPr>
        <p:blipFill rotWithShape="1">
          <a:blip r:embed="rId3">
            <a:alphaModFix/>
          </a:blip>
          <a:srcRect b="0" l="0" r="0" t="0"/>
          <a:stretch/>
        </p:blipFill>
        <p:spPr>
          <a:xfrm>
            <a:off x="2813050" y="228600"/>
            <a:ext cx="6026150" cy="6455032"/>
          </a:xfrm>
          <a:prstGeom prst="rect">
            <a:avLst/>
          </a:prstGeom>
          <a:noFill/>
          <a:ln>
            <a:noFill/>
          </a:ln>
        </p:spPr>
      </p:pic>
      <p:sp>
        <p:nvSpPr>
          <p:cNvPr id="1838" name="Google Shape;1838;p112"/>
          <p:cNvSpPr txBox="1"/>
          <p:nvPr/>
        </p:nvSpPr>
        <p:spPr>
          <a:xfrm>
            <a:off x="890294" y="5410200"/>
            <a:ext cx="177670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3-41 </a:t>
            </a:r>
            <a:r>
              <a:rPr b="0" lang="en-US" sz="1200">
                <a:solidFill>
                  <a:schemeClr val="dk1"/>
                </a:solidFill>
                <a:latin typeface="Arial"/>
                <a:ea typeface="Arial"/>
                <a:cs typeface="Arial"/>
                <a:sym typeface="Arial"/>
              </a:rPr>
              <a:t>Balance Sheet for a Merchandising Company</a:t>
            </a:r>
            <a:endParaRPr/>
          </a:p>
        </p:txBody>
      </p:sp>
      <p:sp>
        <p:nvSpPr>
          <p:cNvPr id="1839" name="Google Shape;1839;p112"/>
          <p:cNvSpPr/>
          <p:nvPr/>
        </p:nvSpPr>
        <p:spPr>
          <a:xfrm>
            <a:off x="2837156" y="152400"/>
            <a:ext cx="5986170" cy="663107"/>
          </a:xfrm>
          <a:prstGeom prst="rect">
            <a:avLst/>
          </a:prstGeom>
          <a:solidFill>
            <a:srgbClr val="EAE2A4"/>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UPTOWN CABINET CORP.</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Balance Sheet</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As of December 31, 2017</a:t>
            </a:r>
            <a:endParaRPr b="1" sz="1100">
              <a:solidFill>
                <a:schemeClr val="dk1"/>
              </a:solidFill>
              <a:latin typeface="Arial"/>
              <a:ea typeface="Arial"/>
              <a:cs typeface="Arial"/>
              <a:sym typeface="Arial"/>
            </a:endParaRPr>
          </a:p>
        </p:txBody>
      </p:sp>
      <p:sp>
        <p:nvSpPr>
          <p:cNvPr id="1840" name="Google Shape;1840;p112"/>
          <p:cNvSpPr/>
          <p:nvPr/>
        </p:nvSpPr>
        <p:spPr>
          <a:xfrm>
            <a:off x="182280" y="3048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3C</a:t>
            </a:r>
            <a:endParaRPr/>
          </a:p>
        </p:txBody>
      </p:sp>
      <p:sp>
        <p:nvSpPr>
          <p:cNvPr id="1841" name="Google Shape;1841;p112"/>
          <p:cNvSpPr/>
          <p:nvPr/>
        </p:nvSpPr>
        <p:spPr>
          <a:xfrm>
            <a:off x="182280" y="990600"/>
            <a:ext cx="2514600" cy="12954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USING A WORKSHEET: THE ACCOUNTING CYCLE REVISITED</a:t>
            </a:r>
            <a:endParaRPr/>
          </a:p>
        </p:txBody>
      </p:sp>
    </p:spTree>
  </p:cSld>
  <p:clrMapOvr>
    <a:masterClrMapping/>
  </p:clrMapOvr>
  <p:transition>
    <p:wipe dir="r"/>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113"/>
          <p:cNvSpPr txBox="1"/>
          <p:nvPr/>
        </p:nvSpPr>
        <p:spPr>
          <a:xfrm>
            <a:off x="990600" y="6367463"/>
            <a:ext cx="8001000" cy="338137"/>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 Compare the accounting information systems under GAAP and IFRS.</a:t>
            </a:r>
            <a:endParaRPr/>
          </a:p>
        </p:txBody>
      </p:sp>
      <p:sp>
        <p:nvSpPr>
          <p:cNvPr id="1847" name="Google Shape;1847;p113"/>
          <p:cNvSpPr/>
          <p:nvPr/>
        </p:nvSpPr>
        <p:spPr>
          <a:xfrm>
            <a:off x="457200" y="2312987"/>
            <a:ext cx="8229600" cy="4011613"/>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International companies use the same set of procedures and records to keep track of transaction data. Thus, the material in Chapter 3 is the same under both GAAP and IFRS.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Transaction analysis is the same under IFRS and GAAP but, as you will see in later chapters, different standards sometimes impact how transactions are recorded.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Both the IASB and FASB go beyond the basic definitions provided in this textbook for the key elements of financial statements, that is, assets, liabilities, equity, revenues, and expenses. </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A trial balance under IFRS follows the same format as shown in the textbook.</a:t>
            </a:r>
            <a:endParaRPr/>
          </a:p>
        </p:txBody>
      </p:sp>
      <p:sp>
        <p:nvSpPr>
          <p:cNvPr id="1848" name="Google Shape;1848;p113"/>
          <p:cNvSpPr txBox="1"/>
          <p:nvPr/>
        </p:nvSpPr>
        <p:spPr>
          <a:xfrm>
            <a:off x="533400" y="1371600"/>
            <a:ext cx="42672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a:t>
            </a:r>
            <a:endParaRPr/>
          </a:p>
          <a:p>
            <a:pPr indent="0" lvl="0" marL="0" marR="0" rtl="0" algn="l">
              <a:spcBef>
                <a:spcPts val="1000"/>
              </a:spcBef>
              <a:spcAft>
                <a:spcPts val="0"/>
              </a:spcAft>
              <a:buNone/>
            </a:pPr>
            <a:r>
              <a:rPr b="1" lang="en-US" sz="2000">
                <a:solidFill>
                  <a:srgbClr val="006600"/>
                </a:solidFill>
                <a:latin typeface="Arial"/>
                <a:ea typeface="Arial"/>
                <a:cs typeface="Arial"/>
                <a:sym typeface="Arial"/>
              </a:rPr>
              <a:t>Similarities</a:t>
            </a:r>
            <a:endParaRPr b="1" sz="2000">
              <a:solidFill>
                <a:srgbClr val="006600"/>
              </a:solidFill>
              <a:latin typeface="Arial"/>
              <a:ea typeface="Arial"/>
              <a:cs typeface="Arial"/>
              <a:sym typeface="Arial"/>
            </a:endParaRPr>
          </a:p>
        </p:txBody>
      </p:sp>
      <p:pic>
        <p:nvPicPr>
          <p:cNvPr id="1849" name="Google Shape;1849;p113"/>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Tree>
  </p:cSld>
  <p:clrMapOvr>
    <a:masterClrMapping/>
  </p:clrMapOvr>
  <p:transition>
    <p:wipe dir="r"/>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3" name="Shape 1853"/>
        <p:cNvGrpSpPr/>
        <p:nvPr/>
      </p:nvGrpSpPr>
      <p:grpSpPr>
        <a:xfrm>
          <a:off x="0" y="0"/>
          <a:ext cx="0" cy="0"/>
          <a:chOff x="0" y="0"/>
          <a:chExt cx="0" cy="0"/>
        </a:xfrm>
      </p:grpSpPr>
      <p:sp>
        <p:nvSpPr>
          <p:cNvPr id="1854" name="Google Shape;1854;p114"/>
          <p:cNvSpPr/>
          <p:nvPr/>
        </p:nvSpPr>
        <p:spPr>
          <a:xfrm>
            <a:off x="457200" y="2317376"/>
            <a:ext cx="8229600" cy="370840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15000"/>
              </a:lnSpc>
              <a:spcBef>
                <a:spcPts val="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Rules for accounting for specific events sometimes differ across countries. For example, European companies rely less on historical cost and more on fair value than U.S. companies. Despite the differences, the double-entry accounting system is the basis of accounting systems worldwide.</a:t>
            </a:r>
            <a:endParaRPr/>
          </a:p>
          <a:p>
            <a:pPr indent="-457200" lvl="1" marL="685800" marR="0" rtl="0" algn="l">
              <a:lnSpc>
                <a:spcPct val="115000"/>
              </a:lnSpc>
              <a:spcBef>
                <a:spcPts val="900"/>
              </a:spcBef>
              <a:spcAft>
                <a:spcPts val="0"/>
              </a:spcAft>
              <a:buClr>
                <a:srgbClr val="CC0000"/>
              </a:buClr>
              <a:buSzPts val="1440"/>
              <a:buFont typeface="Noto Sans Symbols"/>
              <a:buChar char="◆"/>
            </a:pPr>
            <a:r>
              <a:rPr b="0" i="0" lang="en-US" sz="1800" u="none" cap="none" strike="noStrike">
                <a:solidFill>
                  <a:schemeClr val="folHlink"/>
                </a:solidFill>
                <a:latin typeface="Arial"/>
                <a:ea typeface="Arial"/>
                <a:cs typeface="Arial"/>
                <a:sym typeface="Arial"/>
              </a:rPr>
              <a:t>Internal controls are a system of checks and balances designed to prevent and detect fraud and errors.  While most companies have these systems in place, many have never completely documented them nor had an independent auditor attest to their effectiveness. Both of these actions are required under SOX. Enhanced internal control standards apply only to large public companies listed on U.S. exchanges.</a:t>
            </a:r>
            <a:endParaRPr/>
          </a:p>
        </p:txBody>
      </p:sp>
      <p:sp>
        <p:nvSpPr>
          <p:cNvPr id="1855" name="Google Shape;1855;p114"/>
          <p:cNvSpPr txBox="1"/>
          <p:nvPr/>
        </p:nvSpPr>
        <p:spPr>
          <a:xfrm>
            <a:off x="533400" y="1371600"/>
            <a:ext cx="42672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RELEVANT FACTS</a:t>
            </a:r>
            <a:endParaRPr/>
          </a:p>
          <a:p>
            <a:pPr indent="0" lvl="0" marL="0" marR="0" rtl="0" algn="l">
              <a:spcBef>
                <a:spcPts val="1000"/>
              </a:spcBef>
              <a:spcAft>
                <a:spcPts val="0"/>
              </a:spcAft>
              <a:buNone/>
            </a:pPr>
            <a:r>
              <a:rPr b="1" lang="en-US" sz="2000">
                <a:solidFill>
                  <a:srgbClr val="006600"/>
                </a:solidFill>
                <a:latin typeface="Arial"/>
                <a:ea typeface="Arial"/>
                <a:cs typeface="Arial"/>
                <a:sym typeface="Arial"/>
              </a:rPr>
              <a:t>Differences</a:t>
            </a:r>
            <a:endParaRPr b="1" sz="2000">
              <a:solidFill>
                <a:srgbClr val="006600"/>
              </a:solidFill>
              <a:latin typeface="Arial"/>
              <a:ea typeface="Arial"/>
              <a:cs typeface="Arial"/>
              <a:sym typeface="Arial"/>
            </a:endParaRPr>
          </a:p>
        </p:txBody>
      </p:sp>
      <p:pic>
        <p:nvPicPr>
          <p:cNvPr id="1856" name="Google Shape;1856;p114"/>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857" name="Google Shape;1857;p11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1" name="Shape 1861"/>
        <p:cNvGrpSpPr/>
        <p:nvPr/>
      </p:nvGrpSpPr>
      <p:grpSpPr>
        <a:xfrm>
          <a:off x="0" y="0"/>
          <a:ext cx="0" cy="0"/>
          <a:chOff x="0" y="0"/>
          <a:chExt cx="0" cy="0"/>
        </a:xfrm>
      </p:grpSpPr>
      <p:sp>
        <p:nvSpPr>
          <p:cNvPr id="1862" name="Google Shape;1862;p115"/>
          <p:cNvSpPr txBox="1"/>
          <p:nvPr/>
        </p:nvSpPr>
        <p:spPr>
          <a:xfrm>
            <a:off x="533400" y="1828800"/>
            <a:ext cx="8229600" cy="40513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800">
                <a:solidFill>
                  <a:schemeClr val="dk1"/>
                </a:solidFill>
                <a:latin typeface="Arial"/>
                <a:ea typeface="Arial"/>
                <a:cs typeface="Arial"/>
                <a:sym typeface="Arial"/>
              </a:rPr>
              <a:t>The definitional structure of assets, liabilities, equity, revenues, and expenses may change over time as the IASB and FASB evaluate their overall conceptual framework for establishing accounting standards. In addition, high-quality international accounting requires both high-quality accounting standards and high-quality auditing. Similar to the convergence of GAAP and IFRS, there is a movement to improve international auditing standards. The International Auditing and Assurance Standards Board (IAASB) functions as an independent standard-setting body. It works to establish high-quality auditing and assurance and quality-control standards throughout the world. Whether the IAASB adopts internal control provisions similar to those in SOX remains to be seen. You can follow developments in the international audit arena at </a:t>
            </a:r>
            <a:r>
              <a:rPr i="1" lang="en-US" sz="1800">
                <a:solidFill>
                  <a:schemeClr val="dk1"/>
                </a:solidFill>
                <a:latin typeface="Arial"/>
                <a:ea typeface="Arial"/>
                <a:cs typeface="Arial"/>
                <a:sym typeface="Arial"/>
              </a:rPr>
              <a:t>http://www.ifac.org/iaasb/.</a:t>
            </a:r>
            <a:endParaRPr/>
          </a:p>
        </p:txBody>
      </p:sp>
      <p:pic>
        <p:nvPicPr>
          <p:cNvPr id="1863" name="Google Shape;1863;p115"/>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864" name="Google Shape;1864;p115"/>
          <p:cNvSpPr txBox="1"/>
          <p:nvPr/>
        </p:nvSpPr>
        <p:spPr>
          <a:xfrm>
            <a:off x="533400" y="1371600"/>
            <a:ext cx="42672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007F"/>
                </a:solidFill>
                <a:latin typeface="Arial"/>
                <a:ea typeface="Arial"/>
                <a:cs typeface="Arial"/>
                <a:sym typeface="Arial"/>
              </a:rPr>
              <a:t>ON THE HORIZON</a:t>
            </a:r>
            <a:endParaRPr/>
          </a:p>
        </p:txBody>
      </p:sp>
      <p:sp>
        <p:nvSpPr>
          <p:cNvPr id="1865" name="Google Shape;1865;p11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116"/>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71" name="Google Shape;1871;p116"/>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72" name="Google Shape;1872;p116"/>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1873" name="Google Shape;1873;p116"/>
          <p:cNvSpPr/>
          <p:nvPr/>
        </p:nvSpPr>
        <p:spPr>
          <a:xfrm>
            <a:off x="533400" y="1981200"/>
            <a:ext cx="8077200" cy="244682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lang="en-US" sz="2000">
                <a:solidFill>
                  <a:schemeClr val="dk1"/>
                </a:solidFill>
                <a:latin typeface="Arial"/>
                <a:ea typeface="Arial"/>
                <a:cs typeface="Arial"/>
                <a:sym typeface="Arial"/>
              </a:rPr>
              <a:t>Information in a company’s first IFRS statements must: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have a cost that does not exceed the benefits.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be transparent.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provide a suitable starting point.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All the above.</a:t>
            </a:r>
            <a:endParaRPr/>
          </a:p>
        </p:txBody>
      </p:sp>
      <p:pic>
        <p:nvPicPr>
          <p:cNvPr id="1874" name="Google Shape;1874;p116"/>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875" name="Google Shape;1875;p116"/>
          <p:cNvSpPr/>
          <p:nvPr/>
        </p:nvSpPr>
        <p:spPr>
          <a:xfrm>
            <a:off x="228600" y="3973002"/>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876" name="Google Shape;1876;p11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5"/>
                                        </p:tgtEl>
                                        <p:attrNameLst>
                                          <p:attrName>style.visibility</p:attrName>
                                        </p:attrNameLst>
                                      </p:cBhvr>
                                      <p:to>
                                        <p:strVal val="visible"/>
                                      </p:to>
                                    </p:set>
                                    <p:animEffect filter="fade" transition="in">
                                      <p:cBhvr>
                                        <p:cTn dur="500"/>
                                        <p:tgtEl>
                                          <p:spTgt spid="18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sp>
        <p:nvSpPr>
          <p:cNvPr id="1881" name="Google Shape;1881;p117"/>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82" name="Google Shape;1882;p117"/>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83" name="Google Shape;1883;p117"/>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1884" name="Google Shape;1884;p117"/>
          <p:cNvSpPr/>
          <p:nvPr/>
        </p:nvSpPr>
        <p:spPr>
          <a:xfrm>
            <a:off x="533400" y="1981200"/>
            <a:ext cx="8077200" cy="283154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lang="en-US" sz="2000">
                <a:solidFill>
                  <a:schemeClr val="dk1"/>
                </a:solidFill>
                <a:latin typeface="Arial"/>
                <a:ea typeface="Arial"/>
                <a:cs typeface="Arial"/>
                <a:sym typeface="Arial"/>
              </a:rPr>
              <a:t>The transition date is the date:</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when a company no longer reports under its national standards.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when the company issues its most recent financial statement under IFRS.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three years prior to the reporting date.</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None of the above.</a:t>
            </a:r>
            <a:endParaRPr/>
          </a:p>
        </p:txBody>
      </p:sp>
      <p:pic>
        <p:nvPicPr>
          <p:cNvPr id="1885" name="Google Shape;1885;p117"/>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886" name="Google Shape;1886;p117"/>
          <p:cNvSpPr/>
          <p:nvPr/>
        </p:nvSpPr>
        <p:spPr>
          <a:xfrm>
            <a:off x="228600" y="4348026"/>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887" name="Google Shape;1887;p11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6"/>
                                        </p:tgtEl>
                                        <p:attrNameLst>
                                          <p:attrName>style.visibility</p:attrName>
                                        </p:attrNameLst>
                                      </p:cBhvr>
                                      <p:to>
                                        <p:strVal val="visible"/>
                                      </p:to>
                                    </p:set>
                                    <p:animEffect filter="fade" transition="in">
                                      <p:cBhvr>
                                        <p:cTn dur="500"/>
                                        <p:tgtEl>
                                          <p:spTgt spid="18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118"/>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93" name="Google Shape;1893;p118"/>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894" name="Google Shape;1894;p118"/>
          <p:cNvSpPr txBox="1"/>
          <p:nvPr/>
        </p:nvSpPr>
        <p:spPr>
          <a:xfrm>
            <a:off x="533400" y="1447800"/>
            <a:ext cx="518160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Arial"/>
                <a:ea typeface="Arial"/>
                <a:cs typeface="Arial"/>
                <a:sym typeface="Arial"/>
              </a:rPr>
              <a:t>IFRS SELF-TEST QUESTION</a:t>
            </a:r>
            <a:endParaRPr/>
          </a:p>
        </p:txBody>
      </p:sp>
      <p:sp>
        <p:nvSpPr>
          <p:cNvPr id="1895" name="Google Shape;1895;p118"/>
          <p:cNvSpPr/>
          <p:nvPr/>
        </p:nvSpPr>
        <p:spPr>
          <a:xfrm>
            <a:off x="533400" y="1981200"/>
            <a:ext cx="8077200" cy="283154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None/>
            </a:pPr>
            <a:r>
              <a:rPr lang="en-US" sz="2000">
                <a:solidFill>
                  <a:schemeClr val="dk1"/>
                </a:solidFill>
                <a:latin typeface="Arial"/>
                <a:ea typeface="Arial"/>
                <a:cs typeface="Arial"/>
                <a:sym typeface="Arial"/>
              </a:rPr>
              <a:t>When converting to IFRS, a company must:</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recast previously issued financial statements in accordance with IFRS.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use GAAP in the reporting period but subsequently use IFRS.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prepare at least three years of comparative statements.</a:t>
            </a:r>
            <a:endParaRPr/>
          </a:p>
          <a:p>
            <a:pPr indent="-457200" lvl="1" marL="685800" marR="0" rtl="0" algn="l">
              <a:lnSpc>
                <a:spcPct val="125000"/>
              </a:lnSpc>
              <a:spcBef>
                <a:spcPts val="700"/>
              </a:spcBef>
              <a:spcAft>
                <a:spcPts val="0"/>
              </a:spcAft>
              <a:buClr>
                <a:schemeClr val="dk1"/>
              </a:buClr>
              <a:buSzPts val="2000"/>
              <a:buFont typeface="Arial"/>
              <a:buAutoNum type="alphaLcPeriod"/>
            </a:pPr>
            <a:r>
              <a:rPr b="0" i="0" lang="en-US" sz="2000" u="none" cap="none" strike="noStrike">
                <a:solidFill>
                  <a:schemeClr val="dk1"/>
                </a:solidFill>
                <a:latin typeface="Arial"/>
                <a:ea typeface="Arial"/>
                <a:cs typeface="Arial"/>
                <a:sym typeface="Arial"/>
              </a:rPr>
              <a:t>use GAAP in the transition year but IFRS in the reporting year.</a:t>
            </a:r>
            <a:endParaRPr/>
          </a:p>
        </p:txBody>
      </p:sp>
      <p:pic>
        <p:nvPicPr>
          <p:cNvPr id="1896" name="Google Shape;1896;p118"/>
          <p:cNvPicPr preferRelativeResize="0"/>
          <p:nvPr/>
        </p:nvPicPr>
        <p:blipFill rotWithShape="1">
          <a:blip r:embed="rId3">
            <a:alphaModFix/>
          </a:blip>
          <a:srcRect b="0" l="0" r="0" t="0"/>
          <a:stretch/>
        </p:blipFill>
        <p:spPr>
          <a:xfrm>
            <a:off x="-11953" y="397716"/>
            <a:ext cx="9155954" cy="728955"/>
          </a:xfrm>
          <a:prstGeom prst="rect">
            <a:avLst/>
          </a:prstGeom>
          <a:noFill/>
          <a:ln>
            <a:noFill/>
          </a:ln>
        </p:spPr>
      </p:pic>
      <p:sp>
        <p:nvSpPr>
          <p:cNvPr id="1897" name="Google Shape;1897;p118"/>
          <p:cNvSpPr/>
          <p:nvPr/>
        </p:nvSpPr>
        <p:spPr>
          <a:xfrm>
            <a:off x="228600" y="2508624"/>
            <a:ext cx="533400" cy="416718"/>
          </a:xfrm>
          <a:prstGeom prst="notchedRightArrow">
            <a:avLst>
              <a:gd fmla="val 50000" name="adj1"/>
              <a:gd fmla="val 50000" name="adj2"/>
            </a:avLst>
          </a:prstGeom>
          <a:solidFill>
            <a:srgbClr val="E20000"/>
          </a:solidFill>
          <a:ln cap="sq"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Arial"/>
              <a:ea typeface="Arial"/>
              <a:cs typeface="Arial"/>
              <a:sym typeface="Arial"/>
            </a:endParaRPr>
          </a:p>
        </p:txBody>
      </p:sp>
      <p:sp>
        <p:nvSpPr>
          <p:cNvPr id="1898" name="Google Shape;1898;p11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10</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7"/>
                                        </p:tgtEl>
                                        <p:attrNameLst>
                                          <p:attrName>style.visibility</p:attrName>
                                        </p:attrNameLst>
                                      </p:cBhvr>
                                      <p:to>
                                        <p:strVal val="visible"/>
                                      </p:to>
                                    </p:set>
                                    <p:animEffect filter="fade" transition="in">
                                      <p:cBhvr>
                                        <p:cTn dur="500"/>
                                        <p:tgtEl>
                                          <p:spTgt spid="18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119"/>
          <p:cNvSpPr/>
          <p:nvPr/>
        </p:nvSpPr>
        <p:spPr>
          <a:xfrm>
            <a:off x="609600" y="1371600"/>
            <a:ext cx="8001000" cy="4060825"/>
          </a:xfrm>
          <a:prstGeom prst="rect">
            <a:avLst/>
          </a:prstGeom>
          <a:noFill/>
          <a:ln>
            <a:noFill/>
          </a:ln>
        </p:spPr>
        <p:txBody>
          <a:bodyPr anchorCtr="0" anchor="t" bIns="46025" lIns="92075" spcFirstLastPara="1" rIns="92075" wrap="square" tIns="46025">
            <a:spAutoFit/>
          </a:bodyPr>
          <a:lstStyle/>
          <a:p>
            <a:pPr indent="0" lvl="0" marL="0" marR="0" rtl="0" algn="just">
              <a:lnSpc>
                <a:spcPct val="130000"/>
              </a:lnSpc>
              <a:spcBef>
                <a:spcPts val="0"/>
              </a:spcBef>
              <a:spcAft>
                <a:spcPts val="0"/>
              </a:spcAft>
              <a:buNone/>
            </a:pPr>
            <a:r>
              <a:rPr b="0" i="0" lang="en-US" sz="2000">
                <a:solidFill>
                  <a:schemeClr val="dk1"/>
                </a:solidFill>
                <a:latin typeface="Arial"/>
                <a:ea typeface="Arial"/>
                <a:cs typeface="Arial"/>
                <a:sym typeface="Arial"/>
              </a:rPr>
              <a:t>“Copyright © 2016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endParaRPr/>
          </a:p>
        </p:txBody>
      </p:sp>
      <p:sp>
        <p:nvSpPr>
          <p:cNvPr id="1904" name="Google Shape;1904;p119"/>
          <p:cNvSpPr/>
          <p:nvPr/>
        </p:nvSpPr>
        <p:spPr>
          <a:xfrm>
            <a:off x="609600" y="304800"/>
            <a:ext cx="82296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COPYRIGHT</a:t>
            </a:r>
            <a:endParaRPr b="1" i="0" sz="3200">
              <a:solidFill>
                <a:srgbClr val="00007F"/>
              </a:solidFill>
              <a:latin typeface="Arial"/>
              <a:ea typeface="Arial"/>
              <a:cs typeface="Arial"/>
              <a:sym typeface="Arial"/>
            </a:endParaRPr>
          </a:p>
        </p:txBody>
      </p:sp>
      <p:cxnSp>
        <p:nvCxnSpPr>
          <p:cNvPr id="1905" name="Google Shape;1905;p119"/>
          <p:cNvCxnSpPr/>
          <p:nvPr/>
        </p:nvCxnSpPr>
        <p:spPr>
          <a:xfrm>
            <a:off x="304800" y="990600"/>
            <a:ext cx="85344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p:nvPr/>
        </p:nvSpPr>
        <p:spPr>
          <a:xfrm>
            <a:off x="1939925" y="1370013"/>
            <a:ext cx="3317875" cy="458787"/>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rgbClr val="CC0000"/>
                </a:solidFill>
                <a:latin typeface="Arial"/>
                <a:ea typeface="Arial"/>
                <a:cs typeface="Arial"/>
                <a:sym typeface="Arial"/>
              </a:rPr>
              <a:t>Balance Sheet</a:t>
            </a:r>
            <a:endParaRPr/>
          </a:p>
        </p:txBody>
      </p:sp>
      <p:sp>
        <p:nvSpPr>
          <p:cNvPr id="189" name="Google Shape;189;p12"/>
          <p:cNvSpPr/>
          <p:nvPr/>
        </p:nvSpPr>
        <p:spPr>
          <a:xfrm rot="-5400000">
            <a:off x="1666875" y="2976563"/>
            <a:ext cx="771525" cy="600075"/>
          </a:xfrm>
          <a:prstGeom prst="rightArrow">
            <a:avLst>
              <a:gd fmla="val 50000" name="adj1"/>
              <a:gd fmla="val 64304" name="adj2"/>
            </a:avLst>
          </a:prstGeom>
          <a:solidFill>
            <a:srgbClr val="000099"/>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2"/>
          <p:cNvSpPr txBox="1"/>
          <p:nvPr/>
        </p:nvSpPr>
        <p:spPr>
          <a:xfrm>
            <a:off x="1902619" y="3083761"/>
            <a:ext cx="300038" cy="578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rgbClr val="00007F"/>
              </a:solidFill>
              <a:latin typeface="Arial"/>
              <a:ea typeface="Arial"/>
              <a:cs typeface="Arial"/>
              <a:sym typeface="Arial"/>
            </a:endParaRPr>
          </a:p>
        </p:txBody>
      </p:sp>
      <p:sp>
        <p:nvSpPr>
          <p:cNvPr id="191" name="Google Shape;191;p12"/>
          <p:cNvSpPr/>
          <p:nvPr/>
        </p:nvSpPr>
        <p:spPr>
          <a:xfrm rot="-5400000">
            <a:off x="7740650" y="2984500"/>
            <a:ext cx="771525" cy="600075"/>
          </a:xfrm>
          <a:prstGeom prst="rightArrow">
            <a:avLst>
              <a:gd fmla="val 50000" name="adj1"/>
              <a:gd fmla="val 64304" name="adj2"/>
            </a:avLst>
          </a:prstGeom>
          <a:solidFill>
            <a:srgbClr val="000099"/>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2"/>
          <p:cNvSpPr txBox="1"/>
          <p:nvPr/>
        </p:nvSpPr>
        <p:spPr>
          <a:xfrm>
            <a:off x="7976394" y="3091711"/>
            <a:ext cx="300038" cy="578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93" name="Google Shape;193;p12"/>
          <p:cNvSpPr/>
          <p:nvPr/>
        </p:nvSpPr>
        <p:spPr>
          <a:xfrm rot="-5400000">
            <a:off x="3302000" y="4513263"/>
            <a:ext cx="771525" cy="600075"/>
          </a:xfrm>
          <a:prstGeom prst="rightArrow">
            <a:avLst>
              <a:gd fmla="val 50000" name="adj1"/>
              <a:gd fmla="val 64304" name="adj2"/>
            </a:avLst>
          </a:prstGeom>
          <a:solidFill>
            <a:srgbClr val="000099"/>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
          <p:cNvSpPr txBox="1"/>
          <p:nvPr/>
        </p:nvSpPr>
        <p:spPr>
          <a:xfrm>
            <a:off x="3537744" y="4620461"/>
            <a:ext cx="300038" cy="578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95" name="Google Shape;195;p12"/>
          <p:cNvSpPr/>
          <p:nvPr/>
        </p:nvSpPr>
        <p:spPr>
          <a:xfrm rot="-5400000">
            <a:off x="4851400" y="4540250"/>
            <a:ext cx="771525" cy="600075"/>
          </a:xfrm>
          <a:prstGeom prst="rightArrow">
            <a:avLst>
              <a:gd fmla="val 50000" name="adj1"/>
              <a:gd fmla="val 64304" name="adj2"/>
            </a:avLst>
          </a:prstGeom>
          <a:solidFill>
            <a:srgbClr val="000099"/>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2"/>
          <p:cNvSpPr txBox="1"/>
          <p:nvPr/>
        </p:nvSpPr>
        <p:spPr>
          <a:xfrm>
            <a:off x="5087144" y="4647461"/>
            <a:ext cx="300038" cy="578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97" name="Google Shape;197;p12"/>
          <p:cNvSpPr/>
          <p:nvPr/>
        </p:nvSpPr>
        <p:spPr>
          <a:xfrm rot="-5400000">
            <a:off x="6324600" y="4546600"/>
            <a:ext cx="771525" cy="600075"/>
          </a:xfrm>
          <a:prstGeom prst="rightArrow">
            <a:avLst>
              <a:gd fmla="val 50000" name="adj1"/>
              <a:gd fmla="val 64304" name="adj2"/>
            </a:avLst>
          </a:prstGeom>
          <a:solidFill>
            <a:srgbClr val="000099"/>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
          <p:cNvSpPr txBox="1"/>
          <p:nvPr/>
        </p:nvSpPr>
        <p:spPr>
          <a:xfrm>
            <a:off x="6560344" y="4653811"/>
            <a:ext cx="300038" cy="57858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99" name="Google Shape;199;p12"/>
          <p:cNvSpPr/>
          <p:nvPr/>
        </p:nvSpPr>
        <p:spPr>
          <a:xfrm flipH="1" rot="-5400000">
            <a:off x="7780338" y="4548188"/>
            <a:ext cx="771525" cy="600075"/>
          </a:xfrm>
          <a:prstGeom prst="rightArrow">
            <a:avLst>
              <a:gd fmla="val 50000" name="adj1"/>
              <a:gd fmla="val 64304" name="adj2"/>
            </a:avLst>
          </a:prstGeom>
          <a:solidFill>
            <a:srgbClr val="C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00" name="Google Shape;200;p12"/>
          <p:cNvSpPr/>
          <p:nvPr/>
        </p:nvSpPr>
        <p:spPr>
          <a:xfrm flipH="1" rot="-5400000">
            <a:off x="1711325" y="4530725"/>
            <a:ext cx="771525" cy="600075"/>
          </a:xfrm>
          <a:prstGeom prst="rightArrow">
            <a:avLst>
              <a:gd fmla="val 50000" name="adj1"/>
              <a:gd fmla="val 64304" name="adj2"/>
            </a:avLst>
          </a:prstGeom>
          <a:solidFill>
            <a:srgbClr val="C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01" name="Google Shape;201;p12"/>
          <p:cNvSpPr/>
          <p:nvPr/>
        </p:nvSpPr>
        <p:spPr>
          <a:xfrm flipH="1" rot="-5400000">
            <a:off x="3240088" y="3044825"/>
            <a:ext cx="771525" cy="600075"/>
          </a:xfrm>
          <a:prstGeom prst="rightArrow">
            <a:avLst>
              <a:gd fmla="val 50000" name="adj1"/>
              <a:gd fmla="val 64304" name="adj2"/>
            </a:avLst>
          </a:prstGeom>
          <a:solidFill>
            <a:srgbClr val="C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02" name="Google Shape;202;p12"/>
          <p:cNvSpPr/>
          <p:nvPr/>
        </p:nvSpPr>
        <p:spPr>
          <a:xfrm flipH="1" rot="-5400000">
            <a:off x="4765675" y="3048000"/>
            <a:ext cx="771525" cy="600075"/>
          </a:xfrm>
          <a:prstGeom prst="rightArrow">
            <a:avLst>
              <a:gd fmla="val 50000" name="adj1"/>
              <a:gd fmla="val 64304" name="adj2"/>
            </a:avLst>
          </a:prstGeom>
          <a:solidFill>
            <a:srgbClr val="C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03" name="Google Shape;203;p12"/>
          <p:cNvSpPr/>
          <p:nvPr/>
        </p:nvSpPr>
        <p:spPr>
          <a:xfrm flipH="1" rot="-5400000">
            <a:off x="6259513" y="3030538"/>
            <a:ext cx="771525" cy="600075"/>
          </a:xfrm>
          <a:prstGeom prst="rightArrow">
            <a:avLst>
              <a:gd fmla="val 50000" name="adj1"/>
              <a:gd fmla="val 64304" name="adj2"/>
            </a:avLst>
          </a:prstGeom>
          <a:solidFill>
            <a:srgbClr val="CC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04" name="Google Shape;204;p12"/>
          <p:cNvSpPr/>
          <p:nvPr/>
        </p:nvSpPr>
        <p:spPr>
          <a:xfrm>
            <a:off x="2620963" y="19843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2400">
                <a:solidFill>
                  <a:srgbClr val="800000"/>
                </a:solidFill>
                <a:latin typeface="Arial"/>
                <a:ea typeface="Arial"/>
                <a:cs typeface="Arial"/>
                <a:sym typeface="Arial"/>
              </a:rPr>
              <a:t>=</a:t>
            </a:r>
            <a:endParaRPr/>
          </a:p>
        </p:txBody>
      </p:sp>
      <p:sp>
        <p:nvSpPr>
          <p:cNvPr id="205" name="Google Shape;205;p12"/>
          <p:cNvSpPr/>
          <p:nvPr/>
        </p:nvSpPr>
        <p:spPr>
          <a:xfrm>
            <a:off x="4283075" y="1970088"/>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2400">
                <a:solidFill>
                  <a:srgbClr val="800000"/>
                </a:solidFill>
                <a:latin typeface="Arial"/>
                <a:ea typeface="Arial"/>
                <a:cs typeface="Arial"/>
                <a:sym typeface="Arial"/>
              </a:rPr>
              <a:t>+</a:t>
            </a:r>
            <a:endParaRPr/>
          </a:p>
        </p:txBody>
      </p:sp>
      <p:sp>
        <p:nvSpPr>
          <p:cNvPr id="206" name="Google Shape;206;p12"/>
          <p:cNvSpPr/>
          <p:nvPr/>
        </p:nvSpPr>
        <p:spPr>
          <a:xfrm>
            <a:off x="7227888" y="1968500"/>
            <a:ext cx="392112"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2400">
                <a:solidFill>
                  <a:srgbClr val="800000"/>
                </a:solidFill>
                <a:latin typeface="Arial"/>
                <a:ea typeface="Arial"/>
                <a:cs typeface="Arial"/>
                <a:sym typeface="Arial"/>
              </a:rPr>
              <a:t>-</a:t>
            </a:r>
            <a:endParaRPr/>
          </a:p>
        </p:txBody>
      </p:sp>
      <p:sp>
        <p:nvSpPr>
          <p:cNvPr id="207" name="Google Shape;207;p12"/>
          <p:cNvSpPr txBox="1"/>
          <p:nvPr/>
        </p:nvSpPr>
        <p:spPr>
          <a:xfrm>
            <a:off x="1371600" y="1981200"/>
            <a:ext cx="1371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Asset</a:t>
            </a:r>
            <a:endParaRPr/>
          </a:p>
        </p:txBody>
      </p:sp>
      <p:sp>
        <p:nvSpPr>
          <p:cNvPr id="208" name="Google Shape;208;p12"/>
          <p:cNvSpPr txBox="1"/>
          <p:nvPr/>
        </p:nvSpPr>
        <p:spPr>
          <a:xfrm>
            <a:off x="2971800" y="1981200"/>
            <a:ext cx="1371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Liability</a:t>
            </a:r>
            <a:endParaRPr/>
          </a:p>
        </p:txBody>
      </p:sp>
      <p:sp>
        <p:nvSpPr>
          <p:cNvPr id="209" name="Google Shape;209;p12"/>
          <p:cNvSpPr txBox="1"/>
          <p:nvPr/>
        </p:nvSpPr>
        <p:spPr>
          <a:xfrm>
            <a:off x="4495800" y="1981200"/>
            <a:ext cx="1371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Equity</a:t>
            </a:r>
            <a:endParaRPr/>
          </a:p>
        </p:txBody>
      </p:sp>
      <p:sp>
        <p:nvSpPr>
          <p:cNvPr id="210" name="Google Shape;210;p12"/>
          <p:cNvSpPr txBox="1"/>
          <p:nvPr/>
        </p:nvSpPr>
        <p:spPr>
          <a:xfrm>
            <a:off x="5791200" y="1981200"/>
            <a:ext cx="15240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Revenue</a:t>
            </a:r>
            <a:endParaRPr/>
          </a:p>
        </p:txBody>
      </p:sp>
      <p:sp>
        <p:nvSpPr>
          <p:cNvPr id="211" name="Google Shape;211;p12"/>
          <p:cNvSpPr txBox="1"/>
          <p:nvPr/>
        </p:nvSpPr>
        <p:spPr>
          <a:xfrm>
            <a:off x="7391400" y="1981200"/>
            <a:ext cx="15240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Expense </a:t>
            </a:r>
            <a:endParaRPr/>
          </a:p>
        </p:txBody>
      </p:sp>
      <p:sp>
        <p:nvSpPr>
          <p:cNvPr id="212" name="Google Shape;212;p12"/>
          <p:cNvSpPr txBox="1"/>
          <p:nvPr/>
        </p:nvSpPr>
        <p:spPr>
          <a:xfrm>
            <a:off x="152400" y="3043238"/>
            <a:ext cx="1371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Debit</a:t>
            </a:r>
            <a:endParaRPr/>
          </a:p>
        </p:txBody>
      </p:sp>
      <p:sp>
        <p:nvSpPr>
          <p:cNvPr id="213" name="Google Shape;213;p12"/>
          <p:cNvSpPr txBox="1"/>
          <p:nvPr/>
        </p:nvSpPr>
        <p:spPr>
          <a:xfrm>
            <a:off x="152400" y="4586288"/>
            <a:ext cx="13716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Credit</a:t>
            </a:r>
            <a:endParaRPr/>
          </a:p>
        </p:txBody>
      </p:sp>
      <p:cxnSp>
        <p:nvCxnSpPr>
          <p:cNvPr id="214" name="Google Shape;214;p12"/>
          <p:cNvCxnSpPr/>
          <p:nvPr/>
        </p:nvCxnSpPr>
        <p:spPr>
          <a:xfrm>
            <a:off x="1447800" y="2438400"/>
            <a:ext cx="1143000" cy="0"/>
          </a:xfrm>
          <a:prstGeom prst="straightConnector1">
            <a:avLst/>
          </a:prstGeom>
          <a:noFill/>
          <a:ln cap="flat" cmpd="sng" w="38100">
            <a:solidFill>
              <a:schemeClr val="dk1"/>
            </a:solidFill>
            <a:prstDash val="solid"/>
            <a:round/>
            <a:headEnd len="med" w="med" type="none"/>
            <a:tailEnd len="med" w="med" type="none"/>
          </a:ln>
        </p:spPr>
      </p:cxnSp>
      <p:cxnSp>
        <p:nvCxnSpPr>
          <p:cNvPr id="215" name="Google Shape;215;p12"/>
          <p:cNvCxnSpPr/>
          <p:nvPr/>
        </p:nvCxnSpPr>
        <p:spPr>
          <a:xfrm>
            <a:off x="3048000" y="2438400"/>
            <a:ext cx="1219200" cy="0"/>
          </a:xfrm>
          <a:prstGeom prst="straightConnector1">
            <a:avLst/>
          </a:prstGeom>
          <a:noFill/>
          <a:ln cap="flat" cmpd="sng" w="38100">
            <a:solidFill>
              <a:schemeClr val="dk1"/>
            </a:solidFill>
            <a:prstDash val="solid"/>
            <a:round/>
            <a:headEnd len="med" w="med" type="none"/>
            <a:tailEnd len="med" w="med" type="none"/>
          </a:ln>
        </p:spPr>
      </p:cxnSp>
      <p:cxnSp>
        <p:nvCxnSpPr>
          <p:cNvPr id="216" name="Google Shape;216;p12"/>
          <p:cNvCxnSpPr/>
          <p:nvPr/>
        </p:nvCxnSpPr>
        <p:spPr>
          <a:xfrm>
            <a:off x="4572000" y="2438400"/>
            <a:ext cx="1143000" cy="0"/>
          </a:xfrm>
          <a:prstGeom prst="straightConnector1">
            <a:avLst/>
          </a:prstGeom>
          <a:noFill/>
          <a:ln cap="flat" cmpd="sng" w="38100">
            <a:solidFill>
              <a:schemeClr val="dk1"/>
            </a:solidFill>
            <a:prstDash val="solid"/>
            <a:round/>
            <a:headEnd len="med" w="med" type="none"/>
            <a:tailEnd len="med" w="med" type="none"/>
          </a:ln>
        </p:spPr>
      </p:cxnSp>
      <p:cxnSp>
        <p:nvCxnSpPr>
          <p:cNvPr id="217" name="Google Shape;217;p12"/>
          <p:cNvCxnSpPr/>
          <p:nvPr/>
        </p:nvCxnSpPr>
        <p:spPr>
          <a:xfrm>
            <a:off x="5943600" y="2438400"/>
            <a:ext cx="1219200" cy="0"/>
          </a:xfrm>
          <a:prstGeom prst="straightConnector1">
            <a:avLst/>
          </a:prstGeom>
          <a:noFill/>
          <a:ln cap="flat" cmpd="sng" w="38100">
            <a:solidFill>
              <a:schemeClr val="dk1"/>
            </a:solidFill>
            <a:prstDash val="solid"/>
            <a:round/>
            <a:headEnd len="med" w="med" type="none"/>
            <a:tailEnd len="med" w="med" type="none"/>
          </a:ln>
        </p:spPr>
      </p:cxnSp>
      <p:cxnSp>
        <p:nvCxnSpPr>
          <p:cNvPr id="218" name="Google Shape;218;p12"/>
          <p:cNvCxnSpPr/>
          <p:nvPr/>
        </p:nvCxnSpPr>
        <p:spPr>
          <a:xfrm>
            <a:off x="7467600" y="2438400"/>
            <a:ext cx="1295400" cy="0"/>
          </a:xfrm>
          <a:prstGeom prst="straightConnector1">
            <a:avLst/>
          </a:prstGeom>
          <a:noFill/>
          <a:ln cap="flat" cmpd="sng" w="38100">
            <a:solidFill>
              <a:schemeClr val="dk1"/>
            </a:solidFill>
            <a:prstDash val="solid"/>
            <a:round/>
            <a:headEnd len="med" w="med" type="none"/>
            <a:tailEnd len="med" w="med" type="none"/>
          </a:ln>
        </p:spPr>
      </p:cxnSp>
      <p:sp>
        <p:nvSpPr>
          <p:cNvPr id="219" name="Google Shape;219;p12"/>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Debits and Credits Summary</a:t>
            </a:r>
            <a:endParaRPr/>
          </a:p>
        </p:txBody>
      </p:sp>
      <p:cxnSp>
        <p:nvCxnSpPr>
          <p:cNvPr id="220" name="Google Shape;220;p1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21" name="Google Shape;221;p12"/>
          <p:cNvSpPr/>
          <p:nvPr/>
        </p:nvSpPr>
        <p:spPr>
          <a:xfrm>
            <a:off x="5673725" y="1370013"/>
            <a:ext cx="3317875" cy="458787"/>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rgbClr val="CC0000"/>
                </a:solidFill>
                <a:latin typeface="Arial"/>
                <a:ea typeface="Arial"/>
                <a:cs typeface="Arial"/>
                <a:sym typeface="Arial"/>
              </a:rPr>
              <a:t>Income Statement</a:t>
            </a:r>
            <a:endParaRPr/>
          </a:p>
        </p:txBody>
      </p:sp>
      <p:cxnSp>
        <p:nvCxnSpPr>
          <p:cNvPr id="222" name="Google Shape;222;p12"/>
          <p:cNvCxnSpPr/>
          <p:nvPr/>
        </p:nvCxnSpPr>
        <p:spPr>
          <a:xfrm>
            <a:off x="1447800" y="1830388"/>
            <a:ext cx="4267200" cy="0"/>
          </a:xfrm>
          <a:prstGeom prst="straightConnector1">
            <a:avLst/>
          </a:prstGeom>
          <a:noFill/>
          <a:ln cap="sq" cmpd="sng" w="38100">
            <a:solidFill>
              <a:schemeClr val="dk1"/>
            </a:solidFill>
            <a:prstDash val="solid"/>
            <a:round/>
            <a:headEnd len="sm" w="sm" type="none"/>
            <a:tailEnd len="sm" w="sm" type="none"/>
          </a:ln>
        </p:spPr>
      </p:cxnSp>
      <p:cxnSp>
        <p:nvCxnSpPr>
          <p:cNvPr id="223" name="Google Shape;223;p12"/>
          <p:cNvCxnSpPr/>
          <p:nvPr/>
        </p:nvCxnSpPr>
        <p:spPr>
          <a:xfrm flipH="1" rot="10800000">
            <a:off x="5943600" y="1828800"/>
            <a:ext cx="2819400" cy="1588"/>
          </a:xfrm>
          <a:prstGeom prst="straightConnector1">
            <a:avLst/>
          </a:prstGeom>
          <a:noFill/>
          <a:ln cap="sq" cmpd="sng" w="38100">
            <a:solidFill>
              <a:schemeClr val="dk1"/>
            </a:solidFill>
            <a:prstDash val="solid"/>
            <a:round/>
            <a:headEnd len="sm" w="sm" type="none"/>
            <a:tailEnd len="sm" w="sm" type="none"/>
          </a:ln>
        </p:spPr>
      </p:cxnSp>
      <p:sp>
        <p:nvSpPr>
          <p:cNvPr id="224" name="Google Shape;224;p1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The Accounting Equation</a:t>
            </a:r>
            <a:endParaRPr/>
          </a:p>
        </p:txBody>
      </p:sp>
      <p:sp>
        <p:nvSpPr>
          <p:cNvPr id="230" name="Google Shape;230;p13"/>
          <p:cNvSpPr txBox="1"/>
          <p:nvPr>
            <p:ph idx="1" type="body"/>
          </p:nvPr>
        </p:nvSpPr>
        <p:spPr>
          <a:xfrm>
            <a:off x="609600" y="1371600"/>
            <a:ext cx="8153400" cy="990600"/>
          </a:xfrm>
          <a:prstGeom prst="rect">
            <a:avLst/>
          </a:prstGeom>
          <a:noFill/>
          <a:ln>
            <a:noFill/>
          </a:ln>
        </p:spPr>
        <p:txBody>
          <a:bodyPr anchorCtr="0" anchor="t" bIns="46025" lIns="92075" spcFirstLastPara="1" rIns="92075" wrap="square" tIns="46025">
            <a:noAutofit/>
          </a:bodyPr>
          <a:lstStyle/>
          <a:p>
            <a:pPr indent="0" lvl="0" marL="0" rtl="0" algn="l">
              <a:lnSpc>
                <a:spcPct val="120000"/>
              </a:lnSpc>
              <a:spcBef>
                <a:spcPts val="0"/>
              </a:spcBef>
              <a:spcAft>
                <a:spcPts val="0"/>
              </a:spcAft>
              <a:buSzPts val="1650"/>
              <a:buFont typeface="Noto Sans Symbols"/>
              <a:buNone/>
            </a:pPr>
            <a:r>
              <a:rPr b="0" lang="en-US" sz="2200">
                <a:latin typeface="Arial"/>
                <a:ea typeface="Arial"/>
                <a:cs typeface="Arial"/>
                <a:sym typeface="Arial"/>
              </a:rPr>
              <a:t>Relationship among the assets, liabilities and stockholders’ equity accounts of a business:  </a:t>
            </a:r>
            <a:endParaRPr/>
          </a:p>
        </p:txBody>
      </p:sp>
      <p:sp>
        <p:nvSpPr>
          <p:cNvPr id="231" name="Google Shape;231;p13"/>
          <p:cNvSpPr/>
          <p:nvPr/>
        </p:nvSpPr>
        <p:spPr>
          <a:xfrm>
            <a:off x="685800" y="4953000"/>
            <a:ext cx="8077200" cy="838200"/>
          </a:xfrm>
          <a:prstGeom prst="rect">
            <a:avLst/>
          </a:prstGeom>
          <a:noFill/>
          <a:ln>
            <a:noFill/>
          </a:ln>
        </p:spPr>
        <p:txBody>
          <a:bodyPr anchorCtr="0" anchor="t" bIns="46025" lIns="92075" spcFirstLastPara="1" rIns="92075" wrap="square" tIns="46025">
            <a:noAutofit/>
          </a:bodyPr>
          <a:lstStyle/>
          <a:p>
            <a:pPr indent="0" lvl="0" marL="0" marR="0" rtl="0" algn="l">
              <a:lnSpc>
                <a:spcPct val="120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The equation must be in balance after every transaction.  For every </a:t>
            </a:r>
            <a:r>
              <a:rPr b="1" lang="en-US" sz="2200">
                <a:solidFill>
                  <a:schemeClr val="dk1"/>
                </a:solidFill>
                <a:latin typeface="Arial"/>
                <a:ea typeface="Arial"/>
                <a:cs typeface="Arial"/>
                <a:sym typeface="Arial"/>
              </a:rPr>
              <a:t>Debit</a:t>
            </a:r>
            <a:r>
              <a:rPr lang="en-US" sz="2200">
                <a:solidFill>
                  <a:schemeClr val="dk1"/>
                </a:solidFill>
                <a:latin typeface="Arial"/>
                <a:ea typeface="Arial"/>
                <a:cs typeface="Arial"/>
                <a:sym typeface="Arial"/>
              </a:rPr>
              <a:t> there must be a </a:t>
            </a:r>
            <a:r>
              <a:rPr b="1" lang="en-US" sz="2200">
                <a:solidFill>
                  <a:schemeClr val="dk1"/>
                </a:solidFill>
                <a:latin typeface="Arial"/>
                <a:ea typeface="Arial"/>
                <a:cs typeface="Arial"/>
                <a:sym typeface="Arial"/>
              </a:rPr>
              <a:t>Credit</a:t>
            </a:r>
            <a:r>
              <a:rPr lang="en-US" sz="2200">
                <a:solidFill>
                  <a:schemeClr val="dk1"/>
                </a:solidFill>
                <a:latin typeface="Arial"/>
                <a:ea typeface="Arial"/>
                <a:cs typeface="Arial"/>
                <a:sym typeface="Arial"/>
              </a:rPr>
              <a:t>.</a:t>
            </a:r>
            <a:endParaRPr/>
          </a:p>
        </p:txBody>
      </p:sp>
      <p:sp>
        <p:nvSpPr>
          <p:cNvPr id="232" name="Google Shape;232;p13"/>
          <p:cNvSpPr txBox="1"/>
          <p:nvPr/>
        </p:nvSpPr>
        <p:spPr>
          <a:xfrm>
            <a:off x="6781800" y="1905000"/>
            <a:ext cx="2362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Expanded Equation and Debit/Credit Rules and Effects</a:t>
            </a:r>
            <a:endParaRPr/>
          </a:p>
        </p:txBody>
      </p:sp>
      <p:cxnSp>
        <p:nvCxnSpPr>
          <p:cNvPr id="233" name="Google Shape;233;p1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34" name="Google Shape;234;p1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pic>
        <p:nvPicPr>
          <p:cNvPr id="235" name="Google Shape;235;p13"/>
          <p:cNvPicPr preferRelativeResize="0"/>
          <p:nvPr/>
        </p:nvPicPr>
        <p:blipFill rotWithShape="1">
          <a:blip r:embed="rId3">
            <a:alphaModFix/>
          </a:blip>
          <a:srcRect b="0" l="0" r="0" t="0"/>
          <a:stretch/>
        </p:blipFill>
        <p:spPr>
          <a:xfrm>
            <a:off x="228599" y="2590129"/>
            <a:ext cx="8763001" cy="2041631"/>
          </a:xfrm>
          <a:prstGeom prst="rect">
            <a:avLst/>
          </a:prstGeom>
          <a:noFill/>
          <a:ln>
            <a:noFill/>
          </a:ln>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Double-Entry System Illustration</a:t>
            </a:r>
            <a:endParaRPr i="0" sz="3200">
              <a:solidFill>
                <a:srgbClr val="00007F"/>
              </a:solidFill>
              <a:latin typeface="Arial"/>
              <a:ea typeface="Arial"/>
              <a:cs typeface="Arial"/>
              <a:sym typeface="Arial"/>
            </a:endParaRPr>
          </a:p>
        </p:txBody>
      </p:sp>
      <p:sp>
        <p:nvSpPr>
          <p:cNvPr id="241" name="Google Shape;241;p14"/>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242" name="Google Shape;242;p14"/>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243" name="Google Shape;243;p14"/>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sp>
        <p:nvSpPr>
          <p:cNvPr id="244" name="Google Shape;244;p14"/>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245" name="Google Shape;245;p14"/>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246" name="Google Shape;246;p14"/>
          <p:cNvSpPr txBox="1"/>
          <p:nvPr/>
        </p:nvSpPr>
        <p:spPr>
          <a:xfrm>
            <a:off x="12192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7" name="Google Shape;247;p14"/>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folHlink"/>
              </a:buClr>
              <a:buSzPts val="2400"/>
              <a:buFont typeface="Noto Sans Symbols"/>
              <a:buAutoNum type="arabicPeriod"/>
            </a:pPr>
            <a:r>
              <a:rPr lang="en-US" sz="2400">
                <a:solidFill>
                  <a:schemeClr val="lt2"/>
                </a:solidFill>
                <a:latin typeface="Arial"/>
                <a:ea typeface="Arial"/>
                <a:cs typeface="Arial"/>
                <a:sym typeface="Arial"/>
              </a:rPr>
              <a:t>Owners invest $40,000 in exchange for common stock.</a:t>
            </a:r>
            <a:endParaRPr/>
          </a:p>
        </p:txBody>
      </p:sp>
      <p:sp>
        <p:nvSpPr>
          <p:cNvPr id="248" name="Google Shape;248;p14"/>
          <p:cNvSpPr txBox="1"/>
          <p:nvPr/>
        </p:nvSpPr>
        <p:spPr>
          <a:xfrm>
            <a:off x="762000" y="3948113"/>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+ 40,000</a:t>
            </a:r>
            <a:endParaRPr/>
          </a:p>
        </p:txBody>
      </p:sp>
      <p:sp>
        <p:nvSpPr>
          <p:cNvPr id="249" name="Google Shape;249;p14"/>
          <p:cNvSpPr txBox="1"/>
          <p:nvPr/>
        </p:nvSpPr>
        <p:spPr>
          <a:xfrm>
            <a:off x="6400800" y="396240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+ 40,000</a:t>
            </a:r>
            <a:endParaRPr/>
          </a:p>
        </p:txBody>
      </p:sp>
      <p:cxnSp>
        <p:nvCxnSpPr>
          <p:cNvPr id="250" name="Google Shape;250;p1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51" name="Google Shape;251;p1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257" name="Google Shape;257;p15"/>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258" name="Google Shape;258;p15"/>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259" name="Google Shape;259;p15"/>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260" name="Google Shape;260;p15"/>
          <p:cNvSpPr txBox="1"/>
          <p:nvPr/>
        </p:nvSpPr>
        <p:spPr>
          <a:xfrm>
            <a:off x="12954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61" name="Google Shape;261;p15"/>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folHlink"/>
              </a:buClr>
              <a:buSzPts val="2400"/>
              <a:buFont typeface="Noto Sans Symbols"/>
              <a:buNone/>
            </a:pPr>
            <a:r>
              <a:rPr lang="en-US" sz="2400">
                <a:solidFill>
                  <a:schemeClr val="lt2"/>
                </a:solidFill>
                <a:latin typeface="Arial"/>
                <a:ea typeface="Arial"/>
                <a:cs typeface="Arial"/>
                <a:sym typeface="Arial"/>
              </a:rPr>
              <a:t>2. 	Disburse $600 cash for secretarial wages.</a:t>
            </a:r>
            <a:endParaRPr/>
          </a:p>
        </p:txBody>
      </p:sp>
      <p:sp>
        <p:nvSpPr>
          <p:cNvPr id="262" name="Google Shape;262;p15"/>
          <p:cNvSpPr txBox="1"/>
          <p:nvPr/>
        </p:nvSpPr>
        <p:spPr>
          <a:xfrm>
            <a:off x="762000" y="3948113"/>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- 600</a:t>
            </a:r>
            <a:endParaRPr/>
          </a:p>
        </p:txBody>
      </p:sp>
      <p:sp>
        <p:nvSpPr>
          <p:cNvPr id="263" name="Google Shape;263;p15"/>
          <p:cNvSpPr txBox="1"/>
          <p:nvPr/>
        </p:nvSpPr>
        <p:spPr>
          <a:xfrm>
            <a:off x="6400800" y="3962400"/>
            <a:ext cx="1981200" cy="823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- 600 </a:t>
            </a:r>
            <a:r>
              <a:rPr b="1" lang="en-US" sz="2200">
                <a:solidFill>
                  <a:schemeClr val="dk1"/>
                </a:solidFill>
                <a:latin typeface="Arial"/>
                <a:ea typeface="Arial"/>
                <a:cs typeface="Arial"/>
                <a:sym typeface="Arial"/>
              </a:rPr>
              <a:t>(expense)</a:t>
            </a:r>
            <a:endParaRPr/>
          </a:p>
        </p:txBody>
      </p:sp>
      <p:sp>
        <p:nvSpPr>
          <p:cNvPr id="264" name="Google Shape;264;p15"/>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265" name="Google Shape;265;p1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66" name="Google Shape;266;p15"/>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267" name="Google Shape;267;p1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273" name="Google Shape;273;p16"/>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274" name="Google Shape;274;p16"/>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275" name="Google Shape;275;p16"/>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276" name="Google Shape;276;p16"/>
          <p:cNvSpPr txBox="1"/>
          <p:nvPr/>
        </p:nvSpPr>
        <p:spPr>
          <a:xfrm>
            <a:off x="12954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77" name="Google Shape;277;p16"/>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accent2"/>
              </a:buClr>
              <a:buSzPts val="1800"/>
              <a:buFont typeface="Noto Sans Symbols"/>
              <a:buNone/>
            </a:pPr>
            <a:r>
              <a:rPr lang="en-US" sz="2400">
                <a:solidFill>
                  <a:schemeClr val="lt2"/>
                </a:solidFill>
                <a:latin typeface="Arial"/>
                <a:ea typeface="Arial"/>
                <a:cs typeface="Arial"/>
                <a:sym typeface="Arial"/>
              </a:rPr>
              <a:t>3.	Purchase office equipment priced at $5,200, giving a 10 percent promissory note in exchange.</a:t>
            </a:r>
            <a:endParaRPr/>
          </a:p>
        </p:txBody>
      </p:sp>
      <p:sp>
        <p:nvSpPr>
          <p:cNvPr id="278" name="Google Shape;278;p16"/>
          <p:cNvSpPr txBox="1"/>
          <p:nvPr/>
        </p:nvSpPr>
        <p:spPr>
          <a:xfrm>
            <a:off x="762000" y="3948113"/>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+ 5,200</a:t>
            </a:r>
            <a:endParaRPr/>
          </a:p>
        </p:txBody>
      </p:sp>
      <p:sp>
        <p:nvSpPr>
          <p:cNvPr id="279" name="Google Shape;279;p16"/>
          <p:cNvSpPr txBox="1"/>
          <p:nvPr/>
        </p:nvSpPr>
        <p:spPr>
          <a:xfrm>
            <a:off x="3657600" y="396240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+ 5,200</a:t>
            </a:r>
            <a:endParaRPr/>
          </a:p>
        </p:txBody>
      </p:sp>
      <p:sp>
        <p:nvSpPr>
          <p:cNvPr id="280" name="Google Shape;280;p16"/>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281" name="Google Shape;281;p1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82" name="Google Shape;282;p16"/>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283" name="Google Shape;283;p1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289" name="Google Shape;289;p17"/>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290" name="Google Shape;290;p17"/>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291" name="Google Shape;291;p17"/>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292" name="Google Shape;292;p17"/>
          <p:cNvSpPr txBox="1"/>
          <p:nvPr/>
        </p:nvSpPr>
        <p:spPr>
          <a:xfrm>
            <a:off x="12954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3" name="Google Shape;293;p17"/>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accent2"/>
              </a:buClr>
              <a:buSzPts val="1800"/>
              <a:buFont typeface="Noto Sans Symbols"/>
              <a:buNone/>
            </a:pPr>
            <a:r>
              <a:rPr lang="en-US" sz="2400">
                <a:solidFill>
                  <a:schemeClr val="lt2"/>
                </a:solidFill>
                <a:latin typeface="Arial"/>
                <a:ea typeface="Arial"/>
                <a:cs typeface="Arial"/>
                <a:sym typeface="Arial"/>
              </a:rPr>
              <a:t>4. 	Received $4,000 cash for services performed.</a:t>
            </a:r>
            <a:endParaRPr/>
          </a:p>
        </p:txBody>
      </p:sp>
      <p:sp>
        <p:nvSpPr>
          <p:cNvPr id="294" name="Google Shape;294;p17"/>
          <p:cNvSpPr txBox="1"/>
          <p:nvPr/>
        </p:nvSpPr>
        <p:spPr>
          <a:xfrm>
            <a:off x="762000" y="3948113"/>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+ 4,000</a:t>
            </a:r>
            <a:endParaRPr/>
          </a:p>
        </p:txBody>
      </p:sp>
      <p:sp>
        <p:nvSpPr>
          <p:cNvPr id="295" name="Google Shape;295;p17"/>
          <p:cNvSpPr txBox="1"/>
          <p:nvPr/>
        </p:nvSpPr>
        <p:spPr>
          <a:xfrm>
            <a:off x="6400800" y="3962400"/>
            <a:ext cx="1981200" cy="823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+ 4,000 </a:t>
            </a:r>
            <a:r>
              <a:rPr b="1" lang="en-US" sz="2200">
                <a:solidFill>
                  <a:schemeClr val="dk1"/>
                </a:solidFill>
                <a:latin typeface="Arial"/>
                <a:ea typeface="Arial"/>
                <a:cs typeface="Arial"/>
                <a:sym typeface="Arial"/>
              </a:rPr>
              <a:t>(revenue)</a:t>
            </a:r>
            <a:endParaRPr/>
          </a:p>
        </p:txBody>
      </p:sp>
      <p:sp>
        <p:nvSpPr>
          <p:cNvPr id="296" name="Google Shape;296;p17"/>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297" name="Google Shape;297;p1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298" name="Google Shape;298;p17"/>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299" name="Google Shape;299;p1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305" name="Google Shape;305;p18"/>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306" name="Google Shape;306;p18"/>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307" name="Google Shape;307;p18"/>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308" name="Google Shape;308;p18"/>
          <p:cNvSpPr txBox="1"/>
          <p:nvPr/>
        </p:nvSpPr>
        <p:spPr>
          <a:xfrm>
            <a:off x="12954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9" name="Google Shape;309;p18"/>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accent2"/>
              </a:buClr>
              <a:buSzPts val="1800"/>
              <a:buFont typeface="Noto Sans Symbols"/>
              <a:buNone/>
            </a:pPr>
            <a:r>
              <a:rPr lang="en-US" sz="2400">
                <a:solidFill>
                  <a:schemeClr val="lt2"/>
                </a:solidFill>
                <a:latin typeface="Arial"/>
                <a:ea typeface="Arial"/>
                <a:cs typeface="Arial"/>
                <a:sym typeface="Arial"/>
              </a:rPr>
              <a:t>5. 	Pay off a short-term liability of $7,000.</a:t>
            </a:r>
            <a:endParaRPr/>
          </a:p>
        </p:txBody>
      </p:sp>
      <p:sp>
        <p:nvSpPr>
          <p:cNvPr id="310" name="Google Shape;310;p18"/>
          <p:cNvSpPr txBox="1"/>
          <p:nvPr/>
        </p:nvSpPr>
        <p:spPr>
          <a:xfrm>
            <a:off x="762000" y="3948113"/>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- 7,000</a:t>
            </a:r>
            <a:endParaRPr/>
          </a:p>
        </p:txBody>
      </p:sp>
      <p:sp>
        <p:nvSpPr>
          <p:cNvPr id="311" name="Google Shape;311;p18"/>
          <p:cNvSpPr txBox="1"/>
          <p:nvPr/>
        </p:nvSpPr>
        <p:spPr>
          <a:xfrm>
            <a:off x="3657600" y="393065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- 7,000</a:t>
            </a:r>
            <a:endParaRPr/>
          </a:p>
        </p:txBody>
      </p:sp>
      <p:sp>
        <p:nvSpPr>
          <p:cNvPr id="312" name="Google Shape;312;p18"/>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313" name="Google Shape;313;p1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14" name="Google Shape;314;p18"/>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315" name="Google Shape;315;p1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9"/>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321" name="Google Shape;321;p19"/>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322" name="Google Shape;322;p19"/>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323" name="Google Shape;323;p19"/>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324" name="Google Shape;324;p19"/>
          <p:cNvSpPr txBox="1"/>
          <p:nvPr/>
        </p:nvSpPr>
        <p:spPr>
          <a:xfrm>
            <a:off x="12954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25" name="Google Shape;325;p19"/>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accent2"/>
              </a:buClr>
              <a:buSzPts val="1800"/>
              <a:buFont typeface="Noto Sans Symbols"/>
              <a:buNone/>
            </a:pPr>
            <a:r>
              <a:rPr lang="en-US" sz="2400">
                <a:solidFill>
                  <a:schemeClr val="lt2"/>
                </a:solidFill>
                <a:latin typeface="Arial"/>
                <a:ea typeface="Arial"/>
                <a:cs typeface="Arial"/>
                <a:sym typeface="Arial"/>
              </a:rPr>
              <a:t>6. 	Declared a cash dividend of $5,000.</a:t>
            </a:r>
            <a:endParaRPr/>
          </a:p>
        </p:txBody>
      </p:sp>
      <p:sp>
        <p:nvSpPr>
          <p:cNvPr id="326" name="Google Shape;326;p19"/>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327" name="Google Shape;327;p1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28" name="Google Shape;328;p19"/>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329" name="Google Shape;329;p1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30" name="Google Shape;330;p19"/>
          <p:cNvSpPr txBox="1"/>
          <p:nvPr/>
        </p:nvSpPr>
        <p:spPr>
          <a:xfrm>
            <a:off x="3657600" y="393065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+ 5,000</a:t>
            </a:r>
            <a:endParaRPr b="1" sz="2600">
              <a:solidFill>
                <a:schemeClr val="dk1"/>
              </a:solidFill>
              <a:latin typeface="Arial"/>
              <a:ea typeface="Arial"/>
              <a:cs typeface="Arial"/>
              <a:sym typeface="Arial"/>
            </a:endParaRPr>
          </a:p>
        </p:txBody>
      </p:sp>
      <p:sp>
        <p:nvSpPr>
          <p:cNvPr id="331" name="Google Shape;331;p19"/>
          <p:cNvSpPr txBox="1"/>
          <p:nvPr/>
        </p:nvSpPr>
        <p:spPr>
          <a:xfrm>
            <a:off x="6553200" y="393065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- 5,000</a:t>
            </a:r>
            <a:endParaRPr b="1" sz="2600">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p:nvPr/>
        </p:nvSpPr>
        <p:spPr>
          <a:xfrm>
            <a:off x="381000" y="454581"/>
            <a:ext cx="7772400" cy="72120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600" u="none" cap="none" strike="noStrike">
                <a:solidFill>
                  <a:srgbClr val="00007F"/>
                </a:solidFill>
                <a:latin typeface="Arial"/>
                <a:ea typeface="Arial"/>
                <a:cs typeface="Arial"/>
                <a:sym typeface="Arial"/>
              </a:rPr>
              <a:t>PREVIEW OF CHAPTER 3</a:t>
            </a:r>
            <a:endParaRPr b="1" i="0" sz="3600" u="none" cap="none" strike="noStrike">
              <a:solidFill>
                <a:srgbClr val="00007F"/>
              </a:solidFill>
              <a:latin typeface="Arial"/>
              <a:ea typeface="Arial"/>
              <a:cs typeface="Arial"/>
              <a:sym typeface="Arial"/>
            </a:endParaRPr>
          </a:p>
        </p:txBody>
      </p:sp>
      <p:sp>
        <p:nvSpPr>
          <p:cNvPr id="68" name="Google Shape;68;p2"/>
          <p:cNvSpPr txBox="1"/>
          <p:nvPr/>
        </p:nvSpPr>
        <p:spPr>
          <a:xfrm>
            <a:off x="2286000" y="5524500"/>
            <a:ext cx="4498975" cy="1041446"/>
          </a:xfrm>
          <a:prstGeom prst="rect">
            <a:avLst/>
          </a:prstGeom>
          <a:noFill/>
          <a:ln>
            <a:noFill/>
          </a:ln>
        </p:spPr>
        <p:txBody>
          <a:bodyPr anchorCtr="0" anchor="t" bIns="43225" lIns="86475" spcFirstLastPara="1" rIns="86475" wrap="square" tIns="43225">
            <a:spAutoFit/>
          </a:bodyPr>
          <a:lstStyle/>
          <a:p>
            <a:pPr indent="0" lvl="0" marL="0" marR="0" rtl="0" algn="ctr">
              <a:spcBef>
                <a:spcPts val="0"/>
              </a:spcBef>
              <a:spcAft>
                <a:spcPts val="0"/>
              </a:spcAft>
              <a:buNone/>
            </a:pPr>
            <a:r>
              <a:rPr b="1" i="0" lang="en-US" sz="1900" u="none" cap="none" strike="noStrike">
                <a:solidFill>
                  <a:schemeClr val="dk1"/>
                </a:solidFill>
                <a:latin typeface="Arial"/>
                <a:ea typeface="Arial"/>
                <a:cs typeface="Arial"/>
                <a:sym typeface="Arial"/>
              </a:rPr>
              <a:t>Intermediate Accounting</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16th Edition</a:t>
            </a:r>
            <a:endParaRPr/>
          </a:p>
          <a:p>
            <a:pPr indent="0" lvl="0" marL="0" marR="0" rtl="0" algn="ctr">
              <a:spcBef>
                <a:spcPts val="300"/>
              </a:spcBef>
              <a:spcAft>
                <a:spcPts val="0"/>
              </a:spcAft>
              <a:buNone/>
            </a:pPr>
            <a:r>
              <a:rPr b="1" i="0" lang="en-US" sz="1900" u="none" cap="none" strike="noStrike">
                <a:solidFill>
                  <a:schemeClr val="dk1"/>
                </a:solidFill>
                <a:latin typeface="Arial"/>
                <a:ea typeface="Arial"/>
                <a:cs typeface="Arial"/>
                <a:sym typeface="Arial"/>
              </a:rPr>
              <a:t>Kieso  ● Weygandt  ● Warfield</a:t>
            </a:r>
            <a:r>
              <a:rPr b="1" i="0" lang="en-US" sz="1700" u="none" cap="none" strike="noStrike">
                <a:solidFill>
                  <a:schemeClr val="dk1"/>
                </a:solidFill>
                <a:latin typeface="Arial"/>
                <a:ea typeface="Arial"/>
                <a:cs typeface="Arial"/>
                <a:sym typeface="Arial"/>
              </a:rPr>
              <a:t> </a:t>
            </a:r>
            <a:endParaRPr/>
          </a:p>
        </p:txBody>
      </p:sp>
      <p:pic>
        <p:nvPicPr>
          <p:cNvPr id="69" name="Google Shape;69;p2"/>
          <p:cNvPicPr preferRelativeResize="0"/>
          <p:nvPr/>
        </p:nvPicPr>
        <p:blipFill rotWithShape="1">
          <a:blip r:embed="rId3">
            <a:alphaModFix/>
          </a:blip>
          <a:srcRect b="0" l="0" r="0" t="0"/>
          <a:stretch/>
        </p:blipFill>
        <p:spPr>
          <a:xfrm>
            <a:off x="231096" y="1600200"/>
            <a:ext cx="8681809" cy="2592179"/>
          </a:xfrm>
          <a:prstGeom prst="rect">
            <a:avLst/>
          </a:prstGeom>
          <a:noFill/>
          <a:ln>
            <a:noFill/>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0"/>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337" name="Google Shape;337;p20"/>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338" name="Google Shape;338;p20"/>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339" name="Google Shape;339;p20"/>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340" name="Google Shape;340;p20"/>
          <p:cNvSpPr txBox="1"/>
          <p:nvPr/>
        </p:nvSpPr>
        <p:spPr>
          <a:xfrm>
            <a:off x="1295400" y="3581400"/>
            <a:ext cx="1676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41" name="Google Shape;341;p20"/>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accent2"/>
              </a:buClr>
              <a:buSzPts val="1800"/>
              <a:buFont typeface="Noto Sans Symbols"/>
              <a:buNone/>
            </a:pPr>
            <a:r>
              <a:rPr lang="en-US" sz="2400">
                <a:solidFill>
                  <a:schemeClr val="lt2"/>
                </a:solidFill>
                <a:latin typeface="Arial"/>
                <a:ea typeface="Arial"/>
                <a:cs typeface="Arial"/>
                <a:sym typeface="Arial"/>
              </a:rPr>
              <a:t>7. 	Convert a long-term liability of $80,000 into common stock.</a:t>
            </a:r>
            <a:endParaRPr/>
          </a:p>
        </p:txBody>
      </p:sp>
      <p:sp>
        <p:nvSpPr>
          <p:cNvPr id="342" name="Google Shape;342;p20"/>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343" name="Google Shape;343;p2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44" name="Google Shape;344;p20"/>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345" name="Google Shape;345;p2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346" name="Google Shape;346;p20"/>
          <p:cNvSpPr txBox="1"/>
          <p:nvPr/>
        </p:nvSpPr>
        <p:spPr>
          <a:xfrm>
            <a:off x="3657600" y="393065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- 80,000</a:t>
            </a:r>
            <a:endParaRPr b="1" sz="2600">
              <a:solidFill>
                <a:schemeClr val="dk1"/>
              </a:solidFill>
              <a:latin typeface="Arial"/>
              <a:ea typeface="Arial"/>
              <a:cs typeface="Arial"/>
              <a:sym typeface="Arial"/>
            </a:endParaRPr>
          </a:p>
        </p:txBody>
      </p:sp>
      <p:sp>
        <p:nvSpPr>
          <p:cNvPr id="347" name="Google Shape;347;p20"/>
          <p:cNvSpPr txBox="1"/>
          <p:nvPr/>
        </p:nvSpPr>
        <p:spPr>
          <a:xfrm>
            <a:off x="6477000" y="393065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+ 80,000</a:t>
            </a:r>
            <a:endParaRPr b="1" sz="2600">
              <a:solidFill>
                <a:schemeClr val="dk1"/>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1"/>
          <p:cNvSpPr/>
          <p:nvPr/>
        </p:nvSpPr>
        <p:spPr>
          <a:xfrm>
            <a:off x="685800" y="2667000"/>
            <a:ext cx="2057400" cy="9144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Assets</a:t>
            </a:r>
            <a:endParaRPr/>
          </a:p>
        </p:txBody>
      </p:sp>
      <p:sp>
        <p:nvSpPr>
          <p:cNvPr id="353" name="Google Shape;353;p21"/>
          <p:cNvSpPr txBox="1"/>
          <p:nvPr/>
        </p:nvSpPr>
        <p:spPr>
          <a:xfrm>
            <a:off x="3581400" y="2667000"/>
            <a:ext cx="20574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91425">
            <a:noAutofit/>
          </a:bodyPr>
          <a:lstStyle/>
          <a:p>
            <a:pPr indent="0" lvl="0" marL="0" marR="0" rtl="0" algn="ctr">
              <a:lnSpc>
                <a:spcPct val="170000"/>
              </a:lnSpc>
              <a:spcBef>
                <a:spcPts val="0"/>
              </a:spcBef>
              <a:spcAft>
                <a:spcPts val="0"/>
              </a:spcAft>
              <a:buClr>
                <a:schemeClr val="accent2"/>
              </a:buClr>
              <a:buSzPts val="1800"/>
              <a:buFont typeface="Noto Sans Symbols"/>
              <a:buNone/>
            </a:pPr>
            <a:r>
              <a:rPr lang="en-US" sz="2400">
                <a:solidFill>
                  <a:schemeClr val="dk1"/>
                </a:solidFill>
                <a:latin typeface="Arial"/>
                <a:ea typeface="Arial"/>
                <a:cs typeface="Arial"/>
                <a:sym typeface="Arial"/>
              </a:rPr>
              <a:t>Liabilities</a:t>
            </a:r>
            <a:endParaRPr/>
          </a:p>
        </p:txBody>
      </p:sp>
      <p:sp>
        <p:nvSpPr>
          <p:cNvPr id="354" name="Google Shape;354;p21"/>
          <p:cNvSpPr/>
          <p:nvPr/>
        </p:nvSpPr>
        <p:spPr>
          <a:xfrm>
            <a:off x="3001963" y="2898775"/>
            <a:ext cx="441325" cy="459100"/>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a:t>
            </a:r>
            <a:endParaRPr/>
          </a:p>
        </p:txBody>
      </p:sp>
      <p:sp>
        <p:nvSpPr>
          <p:cNvPr id="355" name="Google Shape;355;p21"/>
          <p:cNvSpPr/>
          <p:nvPr/>
        </p:nvSpPr>
        <p:spPr>
          <a:xfrm>
            <a:off x="5791200" y="2884488"/>
            <a:ext cx="441325" cy="459100"/>
          </a:xfrm>
          <a:prstGeom prst="rect">
            <a:avLst/>
          </a:prstGeom>
          <a:no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a:t>
            </a:r>
            <a:endParaRPr/>
          </a:p>
        </p:txBody>
      </p:sp>
      <p:sp>
        <p:nvSpPr>
          <p:cNvPr id="356" name="Google Shape;356;p21"/>
          <p:cNvSpPr/>
          <p:nvPr/>
        </p:nvSpPr>
        <p:spPr>
          <a:xfrm>
            <a:off x="609600" y="1371600"/>
            <a:ext cx="8001000" cy="914400"/>
          </a:xfrm>
          <a:prstGeom prst="rect">
            <a:avLst/>
          </a:prstGeom>
          <a:noFill/>
          <a:ln>
            <a:noFill/>
          </a:ln>
        </p:spPr>
        <p:txBody>
          <a:bodyPr anchorCtr="0" anchor="t" bIns="46025" lIns="92075" spcFirstLastPara="1" rIns="92075" wrap="square" tIns="46025">
            <a:noAutofit/>
          </a:bodyPr>
          <a:lstStyle/>
          <a:p>
            <a:pPr indent="-457200" lvl="0" marL="457200" marR="0" rtl="0" algn="l">
              <a:lnSpc>
                <a:spcPct val="110000"/>
              </a:lnSpc>
              <a:spcBef>
                <a:spcPts val="0"/>
              </a:spcBef>
              <a:spcAft>
                <a:spcPts val="0"/>
              </a:spcAft>
              <a:buClr>
                <a:schemeClr val="accent2"/>
              </a:buClr>
              <a:buSzPts val="1800"/>
              <a:buFont typeface="Noto Sans Symbols"/>
              <a:buNone/>
            </a:pPr>
            <a:r>
              <a:rPr lang="en-US" sz="2400">
                <a:solidFill>
                  <a:schemeClr val="lt2"/>
                </a:solidFill>
                <a:latin typeface="Arial"/>
                <a:ea typeface="Arial"/>
                <a:cs typeface="Arial"/>
                <a:sym typeface="Arial"/>
              </a:rPr>
              <a:t>8. 	Pay cash of $16,000 for a delivery van.</a:t>
            </a:r>
            <a:endParaRPr/>
          </a:p>
        </p:txBody>
      </p:sp>
      <p:sp>
        <p:nvSpPr>
          <p:cNvPr id="357" name="Google Shape;357;p21"/>
          <p:cNvSpPr txBox="1"/>
          <p:nvPr/>
        </p:nvSpPr>
        <p:spPr>
          <a:xfrm>
            <a:off x="762000" y="396240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- 16,000</a:t>
            </a:r>
            <a:endParaRPr/>
          </a:p>
        </p:txBody>
      </p:sp>
      <p:sp>
        <p:nvSpPr>
          <p:cNvPr id="358" name="Google Shape;358;p21"/>
          <p:cNvSpPr txBox="1"/>
          <p:nvPr/>
        </p:nvSpPr>
        <p:spPr>
          <a:xfrm>
            <a:off x="762000" y="4540250"/>
            <a:ext cx="1981200" cy="4889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Arial"/>
                <a:ea typeface="Arial"/>
                <a:cs typeface="Arial"/>
                <a:sym typeface="Arial"/>
              </a:rPr>
              <a:t>+ 16,000</a:t>
            </a:r>
            <a:endParaRPr/>
          </a:p>
        </p:txBody>
      </p:sp>
      <p:sp>
        <p:nvSpPr>
          <p:cNvPr id="359" name="Google Shape;359;p21"/>
          <p:cNvSpPr/>
          <p:nvPr/>
        </p:nvSpPr>
        <p:spPr>
          <a:xfrm>
            <a:off x="1447800" y="5334000"/>
            <a:ext cx="6248400" cy="714375"/>
          </a:xfrm>
          <a:prstGeom prst="rect">
            <a:avLst/>
          </a:prstGeom>
          <a:solidFill>
            <a:srgbClr val="FFFFCC"/>
          </a:solidFill>
          <a:ln cap="sq" cmpd="sng" w="12700">
            <a:solidFill>
              <a:schemeClr val="lt2"/>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Note that the accounting equation equality is    maintained after recording each transaction.</a:t>
            </a:r>
            <a:endParaRPr/>
          </a:p>
        </p:txBody>
      </p:sp>
      <p:sp>
        <p:nvSpPr>
          <p:cNvPr id="360" name="Google Shape;360;p21"/>
          <p:cNvSpPr txBox="1"/>
          <p:nvPr/>
        </p:nvSpPr>
        <p:spPr>
          <a:xfrm>
            <a:off x="6324600" y="2667000"/>
            <a:ext cx="2362200" cy="914400"/>
          </a:xfrm>
          <a:prstGeom prst="rect">
            <a:avLst/>
          </a:prstGeom>
          <a:solidFill>
            <a:srgbClr val="D5E3FF"/>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64000">
            <a:noAutofit/>
          </a:bodyPr>
          <a:lstStyle/>
          <a:p>
            <a:pPr indent="0" lvl="0" marL="0" marR="0" rtl="0" algn="ctr">
              <a:lnSpc>
                <a:spcPct val="115000"/>
              </a:lnSpc>
              <a:spcBef>
                <a:spcPts val="0"/>
              </a:spcBef>
              <a:spcAft>
                <a:spcPts val="0"/>
              </a:spcAft>
              <a:buClr>
                <a:schemeClr val="accent2"/>
              </a:buClr>
              <a:buSzPts val="1650"/>
              <a:buFont typeface="Noto Sans Symbols"/>
              <a:buNone/>
            </a:pPr>
            <a:r>
              <a:rPr lang="en-US" sz="2200">
                <a:solidFill>
                  <a:schemeClr val="dk1"/>
                </a:solidFill>
                <a:latin typeface="Arial"/>
                <a:ea typeface="Arial"/>
                <a:cs typeface="Arial"/>
                <a:sym typeface="Arial"/>
              </a:rPr>
              <a:t>Stockholders’ Equity</a:t>
            </a:r>
            <a:endParaRPr/>
          </a:p>
        </p:txBody>
      </p:sp>
      <p:cxnSp>
        <p:nvCxnSpPr>
          <p:cNvPr id="361" name="Google Shape;361;p2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62" name="Google Shape;362;p21"/>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007F"/>
                </a:solidFill>
                <a:latin typeface="Arial"/>
                <a:ea typeface="Arial"/>
                <a:cs typeface="Arial"/>
                <a:sym typeface="Arial"/>
              </a:rPr>
              <a:t>Double-Entry System Illustration</a:t>
            </a:r>
            <a:endParaRPr b="1" i="0" sz="3200">
              <a:solidFill>
                <a:srgbClr val="00007F"/>
              </a:solidFill>
              <a:latin typeface="Arial"/>
              <a:ea typeface="Arial"/>
              <a:cs typeface="Arial"/>
              <a:sym typeface="Arial"/>
            </a:endParaRPr>
          </a:p>
        </p:txBody>
      </p:sp>
      <p:sp>
        <p:nvSpPr>
          <p:cNvPr id="363" name="Google Shape;363;p2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2"/>
          <p:cNvSpPr txBox="1"/>
          <p:nvPr/>
        </p:nvSpPr>
        <p:spPr>
          <a:xfrm>
            <a:off x="609600" y="1371600"/>
            <a:ext cx="8229600" cy="90646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300">
                <a:solidFill>
                  <a:schemeClr val="dk1"/>
                </a:solidFill>
                <a:latin typeface="Arial"/>
                <a:ea typeface="Arial"/>
                <a:cs typeface="Arial"/>
                <a:sym typeface="Arial"/>
              </a:rPr>
              <a:t>Ownership structure dictates the types of accounts that are part of or affect the equity section.</a:t>
            </a:r>
            <a:endParaRPr/>
          </a:p>
        </p:txBody>
      </p:sp>
      <p:sp>
        <p:nvSpPr>
          <p:cNvPr id="369" name="Google Shape;369;p22"/>
          <p:cNvSpPr/>
          <p:nvPr/>
        </p:nvSpPr>
        <p:spPr>
          <a:xfrm>
            <a:off x="1447800" y="2590800"/>
            <a:ext cx="2743200" cy="10668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5400000" dist="63500">
              <a:schemeClr val="lt2"/>
            </a:outerShdw>
          </a:effectLst>
        </p:spPr>
        <p:txBody>
          <a:bodyPr anchorCtr="0" anchor="ctr" bIns="46025" lIns="182550" spcFirstLastPara="1" rIns="182550" wrap="square" tIns="46025">
            <a:noAutofit/>
          </a:bodyPr>
          <a:lstStyle/>
          <a:p>
            <a:pPr indent="0" lvl="0" marL="0" marR="0" rtl="0" algn="ctr">
              <a:spcBef>
                <a:spcPts val="0"/>
              </a:spcBef>
              <a:spcAft>
                <a:spcPts val="0"/>
              </a:spcAft>
              <a:buClr>
                <a:schemeClr val="accent2"/>
              </a:buClr>
              <a:buSzPts val="1650"/>
              <a:buFont typeface="Noto Sans Symbols"/>
              <a:buNone/>
            </a:pPr>
            <a:r>
              <a:rPr b="1" lang="en-US" sz="2200">
                <a:solidFill>
                  <a:schemeClr val="dk1"/>
                </a:solidFill>
                <a:latin typeface="Arial"/>
                <a:ea typeface="Arial"/>
                <a:cs typeface="Arial"/>
                <a:sym typeface="Arial"/>
              </a:rPr>
              <a:t>Proprietorship or        Partnership</a:t>
            </a:r>
            <a:endParaRPr/>
          </a:p>
        </p:txBody>
      </p:sp>
      <p:sp>
        <p:nvSpPr>
          <p:cNvPr id="370" name="Google Shape;370;p22"/>
          <p:cNvSpPr/>
          <p:nvPr/>
        </p:nvSpPr>
        <p:spPr>
          <a:xfrm>
            <a:off x="4800600" y="2590800"/>
            <a:ext cx="2743200" cy="10668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5400000" dist="63500">
              <a:schemeClr val="lt2"/>
            </a:outerShdw>
          </a:effectLst>
        </p:spPr>
        <p:txBody>
          <a:bodyPr anchorCtr="0" anchor="t" bIns="46025" lIns="182550" spcFirstLastPara="1" rIns="182550" wrap="square" tIns="46025">
            <a:noAutofit/>
          </a:bodyPr>
          <a:lstStyle/>
          <a:p>
            <a:pPr indent="0" lvl="0" marL="0" marR="0" rtl="0" algn="ctr">
              <a:spcBef>
                <a:spcPts val="0"/>
              </a:spcBef>
              <a:spcAft>
                <a:spcPts val="0"/>
              </a:spcAft>
              <a:buClr>
                <a:schemeClr val="accent2"/>
              </a:buClr>
              <a:buSzPts val="1650"/>
              <a:buFont typeface="Noto Sans Symbols"/>
              <a:buNone/>
            </a:pPr>
            <a:r>
              <a:t/>
            </a:r>
            <a:endParaRPr b="1" sz="2200">
              <a:solidFill>
                <a:schemeClr val="dk1"/>
              </a:solidFill>
              <a:latin typeface="Arial"/>
              <a:ea typeface="Arial"/>
              <a:cs typeface="Arial"/>
              <a:sym typeface="Arial"/>
            </a:endParaRPr>
          </a:p>
          <a:p>
            <a:pPr indent="0" lvl="0" marL="0" marR="0" rtl="0" algn="ctr">
              <a:spcBef>
                <a:spcPts val="0"/>
              </a:spcBef>
              <a:spcAft>
                <a:spcPts val="0"/>
              </a:spcAft>
              <a:buClr>
                <a:schemeClr val="accent2"/>
              </a:buClr>
              <a:buSzPts val="1650"/>
              <a:buFont typeface="Noto Sans Symbols"/>
              <a:buNone/>
            </a:pPr>
            <a:r>
              <a:rPr b="1" lang="en-US" sz="2200">
                <a:solidFill>
                  <a:schemeClr val="dk1"/>
                </a:solidFill>
                <a:latin typeface="Arial"/>
                <a:ea typeface="Arial"/>
                <a:cs typeface="Arial"/>
                <a:sym typeface="Arial"/>
              </a:rPr>
              <a:t>Corporation</a:t>
            </a:r>
            <a:endParaRPr/>
          </a:p>
        </p:txBody>
      </p:sp>
      <p:sp>
        <p:nvSpPr>
          <p:cNvPr id="371" name="Google Shape;371;p22"/>
          <p:cNvSpPr/>
          <p:nvPr/>
        </p:nvSpPr>
        <p:spPr>
          <a:xfrm>
            <a:off x="1447800" y="3733800"/>
            <a:ext cx="2743200" cy="2057400"/>
          </a:xfrm>
          <a:prstGeom prst="rect">
            <a:avLst/>
          </a:prstGeom>
          <a:solidFill>
            <a:srgbClr val="FFFFFF"/>
          </a:solidFill>
          <a:ln cap="flat" cmpd="sng" w="28575">
            <a:solidFill>
              <a:schemeClr val="dk1"/>
            </a:solidFill>
            <a:prstDash val="solid"/>
            <a:miter lim="800000"/>
            <a:headEnd len="sm" w="sm" type="none"/>
            <a:tailEnd len="sm" w="sm" type="none"/>
          </a:ln>
        </p:spPr>
        <p:txBody>
          <a:bodyPr anchorCtr="0" anchor="t" bIns="46025" lIns="182550" spcFirstLastPara="1" rIns="182550" wrap="square" tIns="46025">
            <a:noAutofit/>
          </a:bodyPr>
          <a:lstStyle/>
          <a:p>
            <a:pPr indent="-209550" lvl="0" marL="234950" marR="0" rtl="0" algn="l">
              <a:spcBef>
                <a:spcPts val="0"/>
              </a:spcBef>
              <a:spcAft>
                <a:spcPts val="0"/>
              </a:spcAft>
              <a:buClr>
                <a:srgbClr val="800000"/>
              </a:buClr>
              <a:buSzPts val="400"/>
              <a:buFont typeface="Noto Sans Symbols"/>
              <a:buNone/>
            </a:pPr>
            <a:r>
              <a:t/>
            </a:r>
            <a:endParaRPr sz="500">
              <a:solidFill>
                <a:schemeClr val="dk1"/>
              </a:solidFill>
              <a:latin typeface="Arial"/>
              <a:ea typeface="Arial"/>
              <a:cs typeface="Arial"/>
              <a:sym typeface="Arial"/>
            </a:endParaRPr>
          </a:p>
          <a:p>
            <a:pPr indent="-234950" lvl="0" marL="234950" marR="0" rtl="0" algn="l">
              <a:spcBef>
                <a:spcPts val="540"/>
              </a:spcBef>
              <a:spcAft>
                <a:spcPts val="0"/>
              </a:spcAft>
              <a:buClr>
                <a:srgbClr val="CC0000"/>
              </a:buClr>
              <a:buSzPts val="1440"/>
              <a:buFont typeface="Noto Sans Symbols"/>
              <a:buChar char="●"/>
            </a:pPr>
            <a:r>
              <a:rPr b="1" lang="en-US" sz="1800">
                <a:solidFill>
                  <a:schemeClr val="dk1"/>
                </a:solidFill>
                <a:latin typeface="Arial"/>
                <a:ea typeface="Arial"/>
                <a:cs typeface="Arial"/>
                <a:sym typeface="Arial"/>
              </a:rPr>
              <a:t>Owner’s Capital</a:t>
            </a:r>
            <a:endParaRPr/>
          </a:p>
          <a:p>
            <a:pPr indent="-234950" lvl="0" marL="234950" marR="0" rtl="0" algn="l">
              <a:spcBef>
                <a:spcPts val="540"/>
              </a:spcBef>
              <a:spcAft>
                <a:spcPts val="0"/>
              </a:spcAft>
              <a:buClr>
                <a:srgbClr val="CC0000"/>
              </a:buClr>
              <a:buSzPts val="1440"/>
              <a:buFont typeface="Noto Sans Symbols"/>
              <a:buChar char="●"/>
            </a:pPr>
            <a:r>
              <a:rPr b="1" lang="en-US" sz="1800">
                <a:solidFill>
                  <a:schemeClr val="dk1"/>
                </a:solidFill>
                <a:latin typeface="Arial"/>
                <a:ea typeface="Arial"/>
                <a:cs typeface="Arial"/>
                <a:sym typeface="Arial"/>
              </a:rPr>
              <a:t>Owner’s Drawing</a:t>
            </a:r>
            <a:endParaRPr/>
          </a:p>
          <a:p>
            <a:pPr indent="-143510" lvl="0" marL="234950" marR="0" rtl="0" algn="l">
              <a:spcBef>
                <a:spcPts val="540"/>
              </a:spcBef>
              <a:spcAft>
                <a:spcPts val="0"/>
              </a:spcAft>
              <a:buClr>
                <a:srgbClr val="800000"/>
              </a:buClr>
              <a:buSzPts val="1440"/>
              <a:buFont typeface="Noto Sans Symbols"/>
              <a:buNone/>
            </a:pPr>
            <a:r>
              <a:t/>
            </a:r>
            <a:endParaRPr sz="1800">
              <a:solidFill>
                <a:schemeClr val="dk1"/>
              </a:solidFill>
              <a:latin typeface="Arial"/>
              <a:ea typeface="Arial"/>
              <a:cs typeface="Arial"/>
              <a:sym typeface="Arial"/>
            </a:endParaRPr>
          </a:p>
        </p:txBody>
      </p:sp>
      <p:sp>
        <p:nvSpPr>
          <p:cNvPr id="372" name="Google Shape;372;p22"/>
          <p:cNvSpPr/>
          <p:nvPr/>
        </p:nvSpPr>
        <p:spPr>
          <a:xfrm>
            <a:off x="4800600" y="3733800"/>
            <a:ext cx="2743200" cy="2057400"/>
          </a:xfrm>
          <a:prstGeom prst="rect">
            <a:avLst/>
          </a:prstGeom>
          <a:solidFill>
            <a:srgbClr val="FFFFFF"/>
          </a:solidFill>
          <a:ln cap="flat" cmpd="sng" w="28575">
            <a:solidFill>
              <a:schemeClr val="dk1"/>
            </a:solidFill>
            <a:prstDash val="solid"/>
            <a:miter lim="800000"/>
            <a:headEnd len="sm" w="sm" type="none"/>
            <a:tailEnd len="sm" w="sm" type="none"/>
          </a:ln>
        </p:spPr>
        <p:txBody>
          <a:bodyPr anchorCtr="0" anchor="t" bIns="46025" lIns="182550" spcFirstLastPara="1" rIns="182550" wrap="square" tIns="46025">
            <a:noAutofit/>
          </a:bodyPr>
          <a:lstStyle/>
          <a:p>
            <a:pPr indent="-209550" lvl="0" marL="234950" marR="0" rtl="0" algn="l">
              <a:spcBef>
                <a:spcPts val="0"/>
              </a:spcBef>
              <a:spcAft>
                <a:spcPts val="0"/>
              </a:spcAft>
              <a:buClr>
                <a:srgbClr val="800000"/>
              </a:buClr>
              <a:buSzPts val="400"/>
              <a:buFont typeface="Noto Sans Symbols"/>
              <a:buNone/>
            </a:pPr>
            <a:r>
              <a:t/>
            </a:r>
            <a:endParaRPr b="1" sz="500">
              <a:solidFill>
                <a:schemeClr val="dk1"/>
              </a:solidFill>
              <a:latin typeface="Arial"/>
              <a:ea typeface="Arial"/>
              <a:cs typeface="Arial"/>
              <a:sym typeface="Arial"/>
            </a:endParaRPr>
          </a:p>
          <a:p>
            <a:pPr indent="-234950" lvl="0" marL="234950" marR="0" rtl="0" algn="l">
              <a:spcBef>
                <a:spcPts val="540"/>
              </a:spcBef>
              <a:spcAft>
                <a:spcPts val="0"/>
              </a:spcAft>
              <a:buClr>
                <a:srgbClr val="CC0000"/>
              </a:buClr>
              <a:buSzPts val="1440"/>
              <a:buFont typeface="Noto Sans Symbols"/>
              <a:buChar char="●"/>
            </a:pPr>
            <a:r>
              <a:rPr b="1" lang="en-US" sz="1800">
                <a:solidFill>
                  <a:schemeClr val="dk1"/>
                </a:solidFill>
                <a:latin typeface="Arial"/>
                <a:ea typeface="Arial"/>
                <a:cs typeface="Arial"/>
                <a:sym typeface="Arial"/>
              </a:rPr>
              <a:t>Common Stock</a:t>
            </a:r>
            <a:endParaRPr/>
          </a:p>
          <a:p>
            <a:pPr indent="-234950" lvl="0" marL="234950" marR="0" rtl="0" algn="l">
              <a:spcBef>
                <a:spcPts val="540"/>
              </a:spcBef>
              <a:spcAft>
                <a:spcPts val="0"/>
              </a:spcAft>
              <a:buClr>
                <a:srgbClr val="CC0000"/>
              </a:buClr>
              <a:buSzPts val="1440"/>
              <a:buFont typeface="Noto Sans Symbols"/>
              <a:buChar char="●"/>
            </a:pPr>
            <a:r>
              <a:rPr b="1" lang="en-US" sz="1800">
                <a:solidFill>
                  <a:schemeClr val="dk1"/>
                </a:solidFill>
                <a:latin typeface="Arial"/>
                <a:ea typeface="Arial"/>
                <a:cs typeface="Arial"/>
                <a:sym typeface="Arial"/>
              </a:rPr>
              <a:t>Paid-in Capital in Excess of Par</a:t>
            </a:r>
            <a:endParaRPr/>
          </a:p>
          <a:p>
            <a:pPr indent="-234950" lvl="0" marL="234950" marR="0" rtl="0" algn="l">
              <a:spcBef>
                <a:spcPts val="540"/>
              </a:spcBef>
              <a:spcAft>
                <a:spcPts val="0"/>
              </a:spcAft>
              <a:buClr>
                <a:srgbClr val="CC0000"/>
              </a:buClr>
              <a:buSzPts val="1440"/>
              <a:buFont typeface="Noto Sans Symbols"/>
              <a:buChar char="●"/>
            </a:pPr>
            <a:r>
              <a:rPr b="1" lang="en-US" sz="1800">
                <a:solidFill>
                  <a:schemeClr val="dk1"/>
                </a:solidFill>
                <a:latin typeface="Arial"/>
                <a:ea typeface="Arial"/>
                <a:cs typeface="Arial"/>
                <a:sym typeface="Arial"/>
              </a:rPr>
              <a:t>Dividends</a:t>
            </a:r>
            <a:endParaRPr/>
          </a:p>
          <a:p>
            <a:pPr indent="-234950" lvl="0" marL="234950" marR="0" rtl="0" algn="l">
              <a:spcBef>
                <a:spcPts val="540"/>
              </a:spcBef>
              <a:spcAft>
                <a:spcPts val="0"/>
              </a:spcAft>
              <a:buClr>
                <a:srgbClr val="CC0000"/>
              </a:buClr>
              <a:buSzPts val="1440"/>
              <a:buFont typeface="Noto Sans Symbols"/>
              <a:buChar char="●"/>
            </a:pPr>
            <a:r>
              <a:rPr b="1" lang="en-US" sz="1800">
                <a:solidFill>
                  <a:schemeClr val="dk1"/>
                </a:solidFill>
                <a:latin typeface="Arial"/>
                <a:ea typeface="Arial"/>
                <a:cs typeface="Arial"/>
                <a:sym typeface="Arial"/>
              </a:rPr>
              <a:t>Retained Earnings</a:t>
            </a:r>
            <a:endParaRPr/>
          </a:p>
        </p:txBody>
      </p:sp>
      <p:sp>
        <p:nvSpPr>
          <p:cNvPr id="373" name="Google Shape;373;p2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cxnSp>
        <p:nvCxnSpPr>
          <p:cNvPr id="374" name="Google Shape;374;p2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375" name="Google Shape;375;p22"/>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6600CC"/>
                </a:solidFill>
                <a:latin typeface="Arial"/>
                <a:ea typeface="Arial"/>
                <a:cs typeface="Arial"/>
                <a:sym typeface="Arial"/>
              </a:rPr>
              <a:t>Ownership Structure</a:t>
            </a:r>
            <a:endParaRPr b="1" i="0" sz="3200">
              <a:solidFill>
                <a:srgbClr val="6600CC"/>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3"/>
          <p:cNvSpPr/>
          <p:nvPr/>
        </p:nvSpPr>
        <p:spPr>
          <a:xfrm>
            <a:off x="533400" y="1219200"/>
            <a:ext cx="8077200" cy="2438400"/>
          </a:xfrm>
          <a:prstGeom prst="rect">
            <a:avLst/>
          </a:prstGeom>
          <a:solidFill>
            <a:srgbClr val="D5E3FF"/>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81" name="Google Shape;381;p23"/>
          <p:cNvSpPr/>
          <p:nvPr/>
        </p:nvSpPr>
        <p:spPr>
          <a:xfrm>
            <a:off x="3005138" y="1828800"/>
            <a:ext cx="3014662" cy="457200"/>
          </a:xfrm>
          <a:prstGeom prst="rect">
            <a:avLst/>
          </a:prstGeom>
          <a:solidFill>
            <a:schemeClr val="lt1"/>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Stockholders’ Equity</a:t>
            </a:r>
            <a:endParaRPr/>
          </a:p>
        </p:txBody>
      </p:sp>
      <p:sp>
        <p:nvSpPr>
          <p:cNvPr id="382" name="Google Shape;382;p23"/>
          <p:cNvSpPr txBox="1"/>
          <p:nvPr/>
        </p:nvSpPr>
        <p:spPr>
          <a:xfrm>
            <a:off x="2978150" y="1371600"/>
            <a:ext cx="3108325"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Balance Sheet</a:t>
            </a:r>
            <a:endParaRPr/>
          </a:p>
        </p:txBody>
      </p:sp>
      <p:sp>
        <p:nvSpPr>
          <p:cNvPr id="383" name="Google Shape;383;p23"/>
          <p:cNvSpPr/>
          <p:nvPr/>
        </p:nvSpPr>
        <p:spPr>
          <a:xfrm>
            <a:off x="533400" y="3810000"/>
            <a:ext cx="8077200" cy="2438400"/>
          </a:xfrm>
          <a:prstGeom prst="rect">
            <a:avLst/>
          </a:prstGeom>
          <a:solidFill>
            <a:srgbClr val="D5E3FF"/>
          </a:solidFill>
          <a:ln cap="sq" cmpd="sng" w="12700">
            <a:solidFill>
              <a:schemeClr val="dk1"/>
            </a:solidFill>
            <a:prstDash val="solid"/>
            <a:miter lim="800000"/>
            <a:headEnd len="sm" w="sm" type="none"/>
            <a:tailEnd len="sm" w="sm" type="none"/>
          </a:ln>
        </p:spPr>
        <p:txBody>
          <a:bodyPr anchorCtr="0" anchor="ctr" bIns="45700" lIns="91425" spcFirstLastPara="1" rIns="91425" wrap="square" tIns="91425">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84" name="Google Shape;384;p23"/>
          <p:cNvSpPr txBox="1"/>
          <p:nvPr/>
        </p:nvSpPr>
        <p:spPr>
          <a:xfrm>
            <a:off x="2209800" y="5715000"/>
            <a:ext cx="4724400" cy="396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Statement of Retained Earnings</a:t>
            </a:r>
            <a:endParaRPr/>
          </a:p>
        </p:txBody>
      </p:sp>
      <p:cxnSp>
        <p:nvCxnSpPr>
          <p:cNvPr id="385" name="Google Shape;385;p23"/>
          <p:cNvCxnSpPr/>
          <p:nvPr/>
        </p:nvCxnSpPr>
        <p:spPr>
          <a:xfrm rot="10800000">
            <a:off x="2590800" y="4038600"/>
            <a:ext cx="0" cy="381000"/>
          </a:xfrm>
          <a:prstGeom prst="straightConnector1">
            <a:avLst/>
          </a:prstGeom>
          <a:noFill/>
          <a:ln cap="sq" cmpd="sng" w="38100">
            <a:solidFill>
              <a:srgbClr val="CC0000"/>
            </a:solidFill>
            <a:prstDash val="solid"/>
            <a:round/>
            <a:headEnd len="sm" w="sm" type="none"/>
            <a:tailEnd len="sm" w="sm" type="none"/>
          </a:ln>
        </p:spPr>
      </p:cxnSp>
      <p:cxnSp>
        <p:nvCxnSpPr>
          <p:cNvPr id="386" name="Google Shape;386;p23"/>
          <p:cNvCxnSpPr/>
          <p:nvPr/>
        </p:nvCxnSpPr>
        <p:spPr>
          <a:xfrm>
            <a:off x="2590800" y="4038600"/>
            <a:ext cx="2819400" cy="0"/>
          </a:xfrm>
          <a:prstGeom prst="straightConnector1">
            <a:avLst/>
          </a:prstGeom>
          <a:noFill/>
          <a:ln cap="sq" cmpd="sng" w="38100">
            <a:solidFill>
              <a:srgbClr val="CC0000"/>
            </a:solidFill>
            <a:prstDash val="solid"/>
            <a:round/>
            <a:headEnd len="sm" w="sm" type="none"/>
            <a:tailEnd len="sm" w="sm" type="none"/>
          </a:ln>
        </p:spPr>
      </p:cxnSp>
      <p:cxnSp>
        <p:nvCxnSpPr>
          <p:cNvPr id="387" name="Google Shape;387;p23"/>
          <p:cNvCxnSpPr/>
          <p:nvPr/>
        </p:nvCxnSpPr>
        <p:spPr>
          <a:xfrm rot="10800000">
            <a:off x="5410200" y="3505200"/>
            <a:ext cx="0" cy="533400"/>
          </a:xfrm>
          <a:prstGeom prst="straightConnector1">
            <a:avLst/>
          </a:prstGeom>
          <a:noFill/>
          <a:ln cap="sq" cmpd="sng" w="38100">
            <a:solidFill>
              <a:srgbClr val="CC0000"/>
            </a:solidFill>
            <a:prstDash val="solid"/>
            <a:round/>
            <a:headEnd len="sm" w="sm" type="none"/>
            <a:tailEnd len="sm" w="sm" type="triangle"/>
          </a:ln>
        </p:spPr>
      </p:cxnSp>
      <p:cxnSp>
        <p:nvCxnSpPr>
          <p:cNvPr id="388" name="Google Shape;388;p23"/>
          <p:cNvCxnSpPr/>
          <p:nvPr/>
        </p:nvCxnSpPr>
        <p:spPr>
          <a:xfrm rot="10800000">
            <a:off x="6477000" y="3505200"/>
            <a:ext cx="0" cy="914400"/>
          </a:xfrm>
          <a:prstGeom prst="straightConnector1">
            <a:avLst/>
          </a:prstGeom>
          <a:noFill/>
          <a:ln cap="sq" cmpd="sng" w="38100">
            <a:solidFill>
              <a:srgbClr val="CC0000"/>
            </a:solidFill>
            <a:prstDash val="solid"/>
            <a:round/>
            <a:headEnd len="sm" w="sm" type="none"/>
            <a:tailEnd len="sm" w="sm" type="triangle"/>
          </a:ln>
        </p:spPr>
      </p:cxnSp>
      <p:sp>
        <p:nvSpPr>
          <p:cNvPr id="389" name="Google Shape;389;p23"/>
          <p:cNvSpPr/>
          <p:nvPr/>
        </p:nvSpPr>
        <p:spPr>
          <a:xfrm>
            <a:off x="4648200" y="4419600"/>
            <a:ext cx="3733800" cy="1066800"/>
          </a:xfrm>
          <a:prstGeom prst="rect">
            <a:avLst/>
          </a:prstGeom>
          <a:solidFill>
            <a:schemeClr val="lt1"/>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73150">
            <a:noAutofit/>
          </a:bodyPr>
          <a:lstStyle/>
          <a:p>
            <a:pPr indent="0" lvl="0" marL="0" marR="0" rtl="0" algn="ctr">
              <a:lnSpc>
                <a:spcPct val="105000"/>
              </a:lnSpc>
              <a:spcBef>
                <a:spcPts val="0"/>
              </a:spcBef>
              <a:spcAft>
                <a:spcPts val="0"/>
              </a:spcAft>
              <a:buClr>
                <a:schemeClr val="accent2"/>
              </a:buClr>
              <a:buSzPts val="1500"/>
              <a:buFont typeface="Noto Sans Symbols"/>
              <a:buNone/>
            </a:pPr>
            <a:r>
              <a:rPr lang="en-US" sz="2000">
                <a:solidFill>
                  <a:schemeClr val="dk1"/>
                </a:solidFill>
                <a:latin typeface="Arial"/>
                <a:ea typeface="Arial"/>
                <a:cs typeface="Arial"/>
                <a:sym typeface="Arial"/>
              </a:rPr>
              <a:t>Net income or Net loss</a:t>
            </a:r>
            <a:r>
              <a:rPr b="1" lang="en-US" sz="1600">
                <a:solidFill>
                  <a:schemeClr val="dk1"/>
                </a:solidFill>
                <a:latin typeface="Arial"/>
                <a:ea typeface="Arial"/>
                <a:cs typeface="Arial"/>
                <a:sym typeface="Arial"/>
              </a:rPr>
              <a:t> (revenues less expenses)</a:t>
            </a:r>
            <a:endParaRPr/>
          </a:p>
          <a:p>
            <a:pPr indent="0" lvl="0" marL="0" marR="0" rtl="0" algn="ctr">
              <a:lnSpc>
                <a:spcPct val="105000"/>
              </a:lnSpc>
              <a:spcBef>
                <a:spcPts val="200"/>
              </a:spcBef>
              <a:spcAft>
                <a:spcPts val="0"/>
              </a:spcAft>
              <a:buClr>
                <a:schemeClr val="accent2"/>
              </a:buClr>
              <a:buSzPts val="1500"/>
              <a:buFont typeface="Noto Sans Symbols"/>
              <a:buNone/>
            </a:pPr>
            <a:r>
              <a:rPr b="1" lang="en-US" sz="2000">
                <a:solidFill>
                  <a:schemeClr val="dk1"/>
                </a:solidFill>
                <a:latin typeface="Arial"/>
                <a:ea typeface="Arial"/>
                <a:cs typeface="Arial"/>
                <a:sym typeface="Arial"/>
              </a:rPr>
              <a:t>Income Statement</a:t>
            </a:r>
            <a:endParaRPr/>
          </a:p>
        </p:txBody>
      </p:sp>
      <p:sp>
        <p:nvSpPr>
          <p:cNvPr id="390" name="Google Shape;390;p23"/>
          <p:cNvSpPr/>
          <p:nvPr/>
        </p:nvSpPr>
        <p:spPr>
          <a:xfrm>
            <a:off x="762000" y="4419600"/>
            <a:ext cx="3733800" cy="1066800"/>
          </a:xfrm>
          <a:prstGeom prst="rect">
            <a:avLst/>
          </a:prstGeom>
          <a:solidFill>
            <a:schemeClr val="lt1"/>
          </a:solidFill>
          <a:ln cap="sq"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Dividends</a:t>
            </a:r>
            <a:endParaRPr/>
          </a:p>
        </p:txBody>
      </p:sp>
      <p:cxnSp>
        <p:nvCxnSpPr>
          <p:cNvPr id="391" name="Google Shape;391;p23"/>
          <p:cNvCxnSpPr/>
          <p:nvPr/>
        </p:nvCxnSpPr>
        <p:spPr>
          <a:xfrm rot="10800000">
            <a:off x="6477000" y="2514600"/>
            <a:ext cx="0" cy="152400"/>
          </a:xfrm>
          <a:prstGeom prst="straightConnector1">
            <a:avLst/>
          </a:prstGeom>
          <a:noFill/>
          <a:ln cap="sq" cmpd="sng" w="38100">
            <a:solidFill>
              <a:srgbClr val="CC0000"/>
            </a:solidFill>
            <a:prstDash val="solid"/>
            <a:round/>
            <a:headEnd len="sm" w="sm" type="none"/>
            <a:tailEnd len="sm" w="sm" type="none"/>
          </a:ln>
        </p:spPr>
      </p:cxnSp>
      <p:cxnSp>
        <p:nvCxnSpPr>
          <p:cNvPr id="392" name="Google Shape;392;p23"/>
          <p:cNvCxnSpPr/>
          <p:nvPr/>
        </p:nvCxnSpPr>
        <p:spPr>
          <a:xfrm>
            <a:off x="4953000" y="2514600"/>
            <a:ext cx="1524000" cy="0"/>
          </a:xfrm>
          <a:prstGeom prst="straightConnector1">
            <a:avLst/>
          </a:prstGeom>
          <a:noFill/>
          <a:ln cap="sq" cmpd="sng" w="38100">
            <a:solidFill>
              <a:srgbClr val="CC0000"/>
            </a:solidFill>
            <a:prstDash val="solid"/>
            <a:round/>
            <a:headEnd len="sm" w="sm" type="none"/>
            <a:tailEnd len="sm" w="sm" type="none"/>
          </a:ln>
        </p:spPr>
      </p:cxnSp>
      <p:cxnSp>
        <p:nvCxnSpPr>
          <p:cNvPr id="393" name="Google Shape;393;p23"/>
          <p:cNvCxnSpPr/>
          <p:nvPr/>
        </p:nvCxnSpPr>
        <p:spPr>
          <a:xfrm rot="10800000">
            <a:off x="4953000" y="2362200"/>
            <a:ext cx="0" cy="152400"/>
          </a:xfrm>
          <a:prstGeom prst="straightConnector1">
            <a:avLst/>
          </a:prstGeom>
          <a:noFill/>
          <a:ln cap="sq" cmpd="sng" w="38100">
            <a:solidFill>
              <a:srgbClr val="CC0000"/>
            </a:solidFill>
            <a:prstDash val="solid"/>
            <a:round/>
            <a:headEnd len="sm" w="sm" type="none"/>
            <a:tailEnd len="sm" w="sm" type="triangle"/>
          </a:ln>
        </p:spPr>
      </p:cxnSp>
      <p:sp>
        <p:nvSpPr>
          <p:cNvPr id="394" name="Google Shape;394;p23"/>
          <p:cNvSpPr/>
          <p:nvPr/>
        </p:nvSpPr>
        <p:spPr>
          <a:xfrm>
            <a:off x="4648200" y="2667000"/>
            <a:ext cx="3733800" cy="7620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73150">
            <a:noAutofit/>
          </a:bodyPr>
          <a:lstStyle/>
          <a:p>
            <a:pPr indent="0" lvl="0" marL="0" marR="0" rtl="0" algn="ctr">
              <a:lnSpc>
                <a:spcPct val="105000"/>
              </a:lnSpc>
              <a:spcBef>
                <a:spcPts val="0"/>
              </a:spcBef>
              <a:spcAft>
                <a:spcPts val="0"/>
              </a:spcAft>
              <a:buClr>
                <a:schemeClr val="accent2"/>
              </a:buClr>
              <a:buSzPts val="1500"/>
              <a:buFont typeface="Noto Sans Symbols"/>
              <a:buNone/>
            </a:pPr>
            <a:r>
              <a:rPr lang="en-US" sz="2000">
                <a:solidFill>
                  <a:schemeClr val="dk1"/>
                </a:solidFill>
                <a:latin typeface="Arial"/>
                <a:ea typeface="Arial"/>
                <a:cs typeface="Arial"/>
                <a:sym typeface="Arial"/>
              </a:rPr>
              <a:t>Retained Earnings           </a:t>
            </a:r>
            <a:endParaRPr/>
          </a:p>
          <a:p>
            <a:pPr indent="0" lvl="0" marL="0" marR="0" rtl="0" algn="ctr">
              <a:lnSpc>
                <a:spcPct val="105000"/>
              </a:lnSpc>
              <a:spcBef>
                <a:spcPts val="0"/>
              </a:spcBef>
              <a:spcAft>
                <a:spcPts val="0"/>
              </a:spcAft>
              <a:buClr>
                <a:schemeClr val="accent2"/>
              </a:buClr>
              <a:buSzPts val="1200"/>
              <a:buFont typeface="Noto Sans Symbols"/>
              <a:buNone/>
            </a:pPr>
            <a:r>
              <a:rPr b="1" lang="en-US" sz="1600">
                <a:solidFill>
                  <a:schemeClr val="dk1"/>
                </a:solidFill>
                <a:latin typeface="Arial"/>
                <a:ea typeface="Arial"/>
                <a:cs typeface="Arial"/>
                <a:sym typeface="Arial"/>
              </a:rPr>
              <a:t>(net income retained in business)</a:t>
            </a:r>
            <a:endParaRPr/>
          </a:p>
        </p:txBody>
      </p:sp>
      <p:cxnSp>
        <p:nvCxnSpPr>
          <p:cNvPr id="395" name="Google Shape;395;p23"/>
          <p:cNvCxnSpPr/>
          <p:nvPr/>
        </p:nvCxnSpPr>
        <p:spPr>
          <a:xfrm rot="10800000">
            <a:off x="2590800" y="2514600"/>
            <a:ext cx="0" cy="152400"/>
          </a:xfrm>
          <a:prstGeom prst="straightConnector1">
            <a:avLst/>
          </a:prstGeom>
          <a:noFill/>
          <a:ln cap="sq" cmpd="sng" w="38100">
            <a:solidFill>
              <a:srgbClr val="CC0000"/>
            </a:solidFill>
            <a:prstDash val="solid"/>
            <a:round/>
            <a:headEnd len="sm" w="sm" type="none"/>
            <a:tailEnd len="sm" w="sm" type="none"/>
          </a:ln>
        </p:spPr>
      </p:cxnSp>
      <p:cxnSp>
        <p:nvCxnSpPr>
          <p:cNvPr id="396" name="Google Shape;396;p23"/>
          <p:cNvCxnSpPr/>
          <p:nvPr/>
        </p:nvCxnSpPr>
        <p:spPr>
          <a:xfrm>
            <a:off x="2590800" y="2514600"/>
            <a:ext cx="1524000" cy="0"/>
          </a:xfrm>
          <a:prstGeom prst="straightConnector1">
            <a:avLst/>
          </a:prstGeom>
          <a:noFill/>
          <a:ln cap="sq" cmpd="sng" w="38100">
            <a:solidFill>
              <a:srgbClr val="CC0000"/>
            </a:solidFill>
            <a:prstDash val="solid"/>
            <a:round/>
            <a:headEnd len="sm" w="sm" type="none"/>
            <a:tailEnd len="sm" w="sm" type="none"/>
          </a:ln>
        </p:spPr>
      </p:cxnSp>
      <p:cxnSp>
        <p:nvCxnSpPr>
          <p:cNvPr id="397" name="Google Shape;397;p23"/>
          <p:cNvCxnSpPr/>
          <p:nvPr/>
        </p:nvCxnSpPr>
        <p:spPr>
          <a:xfrm rot="10800000">
            <a:off x="4114800" y="2362200"/>
            <a:ext cx="0" cy="152400"/>
          </a:xfrm>
          <a:prstGeom prst="straightConnector1">
            <a:avLst/>
          </a:prstGeom>
          <a:noFill/>
          <a:ln cap="sq" cmpd="sng" w="38100">
            <a:solidFill>
              <a:srgbClr val="CC0000"/>
            </a:solidFill>
            <a:prstDash val="solid"/>
            <a:round/>
            <a:headEnd len="sm" w="sm" type="none"/>
            <a:tailEnd len="sm" w="sm" type="triangle"/>
          </a:ln>
        </p:spPr>
      </p:cxnSp>
      <p:sp>
        <p:nvSpPr>
          <p:cNvPr id="398" name="Google Shape;398;p23"/>
          <p:cNvSpPr/>
          <p:nvPr/>
        </p:nvSpPr>
        <p:spPr>
          <a:xfrm>
            <a:off x="762000" y="2667000"/>
            <a:ext cx="3733800" cy="762000"/>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182550" spcFirstLastPara="1" rIns="182550" wrap="square" tIns="73150">
            <a:noAutofit/>
          </a:bodyPr>
          <a:lstStyle/>
          <a:p>
            <a:pPr indent="0" lvl="0" marL="0" marR="0" rtl="0" algn="ctr">
              <a:lnSpc>
                <a:spcPct val="105000"/>
              </a:lnSpc>
              <a:spcBef>
                <a:spcPts val="0"/>
              </a:spcBef>
              <a:spcAft>
                <a:spcPts val="0"/>
              </a:spcAft>
              <a:buClr>
                <a:schemeClr val="accent2"/>
              </a:buClr>
              <a:buSzPts val="1500"/>
              <a:buFont typeface="Noto Sans Symbols"/>
              <a:buNone/>
            </a:pPr>
            <a:r>
              <a:rPr lang="en-US" sz="2000">
                <a:solidFill>
                  <a:schemeClr val="dk1"/>
                </a:solidFill>
                <a:latin typeface="Arial"/>
                <a:ea typeface="Arial"/>
                <a:cs typeface="Arial"/>
                <a:sym typeface="Arial"/>
              </a:rPr>
              <a:t>Common Stock      </a:t>
            </a:r>
            <a:endParaRPr/>
          </a:p>
          <a:p>
            <a:pPr indent="0" lvl="0" marL="0" marR="0" rtl="0" algn="ctr">
              <a:lnSpc>
                <a:spcPct val="105000"/>
              </a:lnSpc>
              <a:spcBef>
                <a:spcPts val="0"/>
              </a:spcBef>
              <a:spcAft>
                <a:spcPts val="0"/>
              </a:spcAft>
              <a:buClr>
                <a:schemeClr val="accent2"/>
              </a:buClr>
              <a:buSzPts val="1200"/>
              <a:buFont typeface="Noto Sans Symbols"/>
              <a:buNone/>
            </a:pPr>
            <a:r>
              <a:rPr b="1" lang="en-US" sz="1600">
                <a:solidFill>
                  <a:schemeClr val="dk1"/>
                </a:solidFill>
                <a:latin typeface="Arial"/>
                <a:ea typeface="Arial"/>
                <a:cs typeface="Arial"/>
                <a:sym typeface="Arial"/>
              </a:rPr>
              <a:t>(investments by stockholders)</a:t>
            </a:r>
            <a:endParaRPr/>
          </a:p>
        </p:txBody>
      </p:sp>
      <p:sp>
        <p:nvSpPr>
          <p:cNvPr id="399" name="Google Shape;399;p23"/>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6600CC"/>
                </a:solidFill>
                <a:latin typeface="Arial"/>
                <a:ea typeface="Arial"/>
                <a:cs typeface="Arial"/>
                <a:sym typeface="Arial"/>
              </a:rPr>
              <a:t>Financial Statements</a:t>
            </a:r>
            <a:endParaRPr/>
          </a:p>
        </p:txBody>
      </p:sp>
      <p:cxnSp>
        <p:nvCxnSpPr>
          <p:cNvPr id="400" name="Google Shape;400;p2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01" name="Google Shape;401;p2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
        <p:nvSpPr>
          <p:cNvPr id="402" name="Google Shape;402;p23"/>
          <p:cNvSpPr/>
          <p:nvPr/>
        </p:nvSpPr>
        <p:spPr>
          <a:xfrm>
            <a:off x="838200" y="6303695"/>
            <a:ext cx="3810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3-4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Financial Statements and Ownership Structure</a:t>
            </a:r>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4"/>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The Accounting Cycle</a:t>
            </a:r>
            <a:endParaRPr/>
          </a:p>
        </p:txBody>
      </p:sp>
      <p:sp>
        <p:nvSpPr>
          <p:cNvPr id="408" name="Google Shape;408;p24"/>
          <p:cNvSpPr/>
          <p:nvPr/>
        </p:nvSpPr>
        <p:spPr>
          <a:xfrm>
            <a:off x="609600" y="1219200"/>
            <a:ext cx="8077200" cy="5029200"/>
          </a:xfrm>
          <a:prstGeom prst="rect">
            <a:avLst/>
          </a:prstGeom>
          <a:solidFill>
            <a:srgbClr val="D5E3FF"/>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409" name="Google Shape;409;p24"/>
          <p:cNvCxnSpPr/>
          <p:nvPr/>
        </p:nvCxnSpPr>
        <p:spPr>
          <a:xfrm rot="10800000">
            <a:off x="6781800" y="5181600"/>
            <a:ext cx="0" cy="533400"/>
          </a:xfrm>
          <a:prstGeom prst="straightConnector1">
            <a:avLst/>
          </a:prstGeom>
          <a:noFill/>
          <a:ln cap="sq" cmpd="sng" w="38100">
            <a:solidFill>
              <a:srgbClr val="800000"/>
            </a:solidFill>
            <a:prstDash val="solid"/>
            <a:round/>
            <a:headEnd len="sm" w="sm" type="none"/>
            <a:tailEnd len="sm" w="sm" type="none"/>
          </a:ln>
        </p:spPr>
      </p:cxnSp>
      <p:cxnSp>
        <p:nvCxnSpPr>
          <p:cNvPr id="410" name="Google Shape;410;p24"/>
          <p:cNvCxnSpPr/>
          <p:nvPr/>
        </p:nvCxnSpPr>
        <p:spPr>
          <a:xfrm rot="10800000">
            <a:off x="2743200" y="1371600"/>
            <a:ext cx="0" cy="609600"/>
          </a:xfrm>
          <a:prstGeom prst="straightConnector1">
            <a:avLst/>
          </a:prstGeom>
          <a:noFill/>
          <a:ln cap="sq" cmpd="sng" w="38100">
            <a:solidFill>
              <a:srgbClr val="800000"/>
            </a:solidFill>
            <a:prstDash val="solid"/>
            <a:round/>
            <a:headEnd len="sm" w="sm" type="none"/>
            <a:tailEnd len="sm" w="sm" type="triangle"/>
          </a:ln>
        </p:spPr>
      </p:cxnSp>
      <p:cxnSp>
        <p:nvCxnSpPr>
          <p:cNvPr id="411" name="Google Shape;411;p24"/>
          <p:cNvCxnSpPr/>
          <p:nvPr/>
        </p:nvCxnSpPr>
        <p:spPr>
          <a:xfrm>
            <a:off x="6172200" y="1676400"/>
            <a:ext cx="609600" cy="0"/>
          </a:xfrm>
          <a:prstGeom prst="straightConnector1">
            <a:avLst/>
          </a:prstGeom>
          <a:noFill/>
          <a:ln cap="sq" cmpd="sng" w="38100">
            <a:solidFill>
              <a:srgbClr val="800000"/>
            </a:solidFill>
            <a:prstDash val="solid"/>
            <a:round/>
            <a:headEnd len="sm" w="sm" type="none"/>
            <a:tailEnd len="sm" w="sm" type="none"/>
          </a:ln>
        </p:spPr>
      </p:cxnSp>
      <p:sp>
        <p:nvSpPr>
          <p:cNvPr id="412" name="Google Shape;412;p24"/>
          <p:cNvSpPr/>
          <p:nvPr/>
        </p:nvSpPr>
        <p:spPr>
          <a:xfrm>
            <a:off x="3076575" y="1447800"/>
            <a:ext cx="3095625"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Transactions</a:t>
            </a:r>
            <a:endParaRPr/>
          </a:p>
        </p:txBody>
      </p:sp>
      <p:cxnSp>
        <p:nvCxnSpPr>
          <p:cNvPr id="413" name="Google Shape;413;p24"/>
          <p:cNvCxnSpPr/>
          <p:nvPr/>
        </p:nvCxnSpPr>
        <p:spPr>
          <a:xfrm>
            <a:off x="6781800" y="1676400"/>
            <a:ext cx="0" cy="533400"/>
          </a:xfrm>
          <a:prstGeom prst="straightConnector1">
            <a:avLst/>
          </a:prstGeom>
          <a:noFill/>
          <a:ln cap="sq" cmpd="sng" w="38100">
            <a:solidFill>
              <a:srgbClr val="800000"/>
            </a:solidFill>
            <a:prstDash val="solid"/>
            <a:round/>
            <a:headEnd len="sm" w="sm" type="none"/>
            <a:tailEnd len="sm" w="sm" type="triangle"/>
          </a:ln>
        </p:spPr>
      </p:cxnSp>
      <p:cxnSp>
        <p:nvCxnSpPr>
          <p:cNvPr id="414" name="Google Shape;414;p24"/>
          <p:cNvCxnSpPr/>
          <p:nvPr/>
        </p:nvCxnSpPr>
        <p:spPr>
          <a:xfrm>
            <a:off x="6781800" y="2667000"/>
            <a:ext cx="0" cy="381000"/>
          </a:xfrm>
          <a:prstGeom prst="straightConnector1">
            <a:avLst/>
          </a:prstGeom>
          <a:noFill/>
          <a:ln cap="sq" cmpd="sng" w="38100">
            <a:solidFill>
              <a:srgbClr val="800000"/>
            </a:solidFill>
            <a:prstDash val="solid"/>
            <a:round/>
            <a:headEnd len="sm" w="sm" type="none"/>
            <a:tailEnd len="sm" w="sm" type="triangle"/>
          </a:ln>
        </p:spPr>
      </p:cxnSp>
      <p:sp>
        <p:nvSpPr>
          <p:cNvPr id="415" name="Google Shape;415;p24"/>
          <p:cNvSpPr/>
          <p:nvPr/>
        </p:nvSpPr>
        <p:spPr>
          <a:xfrm>
            <a:off x="5214938" y="22098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Journalization</a:t>
            </a:r>
            <a:endParaRPr/>
          </a:p>
        </p:txBody>
      </p:sp>
      <p:sp>
        <p:nvSpPr>
          <p:cNvPr id="416" name="Google Shape;416;p24"/>
          <p:cNvSpPr/>
          <p:nvPr/>
        </p:nvSpPr>
        <p:spPr>
          <a:xfrm>
            <a:off x="6781800" y="3521075"/>
            <a:ext cx="1588" cy="365125"/>
          </a:xfrm>
          <a:custGeom>
            <a:rect b="b" l="l" r="r" t="t"/>
            <a:pathLst>
              <a:path extrusionOk="0" h="230" w="1">
                <a:moveTo>
                  <a:pt x="0" y="0"/>
                </a:moveTo>
                <a:lnTo>
                  <a:pt x="1" y="23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7" name="Google Shape;417;p24"/>
          <p:cNvSpPr/>
          <p:nvPr/>
        </p:nvSpPr>
        <p:spPr>
          <a:xfrm>
            <a:off x="6781800" y="4359275"/>
            <a:ext cx="1588" cy="365125"/>
          </a:xfrm>
          <a:custGeom>
            <a:rect b="b" l="l" r="r" t="t"/>
            <a:pathLst>
              <a:path extrusionOk="0" h="230" w="1">
                <a:moveTo>
                  <a:pt x="0" y="0"/>
                </a:moveTo>
                <a:lnTo>
                  <a:pt x="1" y="23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8" name="Google Shape;418;p24"/>
          <p:cNvSpPr/>
          <p:nvPr/>
        </p:nvSpPr>
        <p:spPr>
          <a:xfrm rot="10800000">
            <a:off x="2436813" y="4359275"/>
            <a:ext cx="1587" cy="365125"/>
          </a:xfrm>
          <a:custGeom>
            <a:rect b="b" l="l" r="r" t="t"/>
            <a:pathLst>
              <a:path extrusionOk="0" h="230" w="1">
                <a:moveTo>
                  <a:pt x="0" y="0"/>
                </a:moveTo>
                <a:lnTo>
                  <a:pt x="1" y="23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9" name="Google Shape;419;p24"/>
          <p:cNvSpPr/>
          <p:nvPr/>
        </p:nvSpPr>
        <p:spPr>
          <a:xfrm rot="10800000">
            <a:off x="2436813" y="3521075"/>
            <a:ext cx="1587" cy="365125"/>
          </a:xfrm>
          <a:custGeom>
            <a:rect b="b" l="l" r="r" t="t"/>
            <a:pathLst>
              <a:path extrusionOk="0" h="230" w="1">
                <a:moveTo>
                  <a:pt x="0" y="0"/>
                </a:moveTo>
                <a:lnTo>
                  <a:pt x="1" y="23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20" name="Google Shape;420;p24"/>
          <p:cNvSpPr/>
          <p:nvPr/>
        </p:nvSpPr>
        <p:spPr>
          <a:xfrm rot="10800000">
            <a:off x="2436813" y="2667000"/>
            <a:ext cx="1587" cy="365125"/>
          </a:xfrm>
          <a:custGeom>
            <a:rect b="b" l="l" r="r" t="t"/>
            <a:pathLst>
              <a:path extrusionOk="0" h="230" w="1">
                <a:moveTo>
                  <a:pt x="0" y="0"/>
                </a:moveTo>
                <a:lnTo>
                  <a:pt x="1" y="23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421" name="Google Shape;421;p24"/>
          <p:cNvCxnSpPr/>
          <p:nvPr/>
        </p:nvCxnSpPr>
        <p:spPr>
          <a:xfrm rot="-5400000">
            <a:off x="2171700" y="1943100"/>
            <a:ext cx="533400" cy="0"/>
          </a:xfrm>
          <a:prstGeom prst="straightConnector1">
            <a:avLst/>
          </a:prstGeom>
          <a:noFill/>
          <a:ln cap="sq" cmpd="sng" w="38100">
            <a:solidFill>
              <a:srgbClr val="800000"/>
            </a:solidFill>
            <a:prstDash val="solid"/>
            <a:round/>
            <a:headEnd len="sm" w="sm" type="none"/>
            <a:tailEnd len="sm" w="sm" type="none"/>
          </a:ln>
        </p:spPr>
      </p:cxnSp>
      <p:cxnSp>
        <p:nvCxnSpPr>
          <p:cNvPr id="422" name="Google Shape;422;p24"/>
          <p:cNvCxnSpPr/>
          <p:nvPr/>
        </p:nvCxnSpPr>
        <p:spPr>
          <a:xfrm rot="10800000">
            <a:off x="2436813" y="5181600"/>
            <a:ext cx="0" cy="533400"/>
          </a:xfrm>
          <a:prstGeom prst="straightConnector1">
            <a:avLst/>
          </a:prstGeom>
          <a:noFill/>
          <a:ln cap="sq" cmpd="sng" w="38100">
            <a:solidFill>
              <a:srgbClr val="800000"/>
            </a:solidFill>
            <a:prstDash val="solid"/>
            <a:round/>
            <a:headEnd len="sm" w="sm" type="none"/>
            <a:tailEnd len="sm" w="sm" type="triangle"/>
          </a:ln>
        </p:spPr>
      </p:cxnSp>
      <p:sp>
        <p:nvSpPr>
          <p:cNvPr id="423" name="Google Shape;423;p24"/>
          <p:cNvSpPr/>
          <p:nvPr/>
        </p:nvSpPr>
        <p:spPr>
          <a:xfrm>
            <a:off x="947738" y="47244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Statement preparation</a:t>
            </a:r>
            <a:endParaRPr/>
          </a:p>
        </p:txBody>
      </p:sp>
      <p:sp>
        <p:nvSpPr>
          <p:cNvPr id="424" name="Google Shape;424;p24"/>
          <p:cNvSpPr/>
          <p:nvPr/>
        </p:nvSpPr>
        <p:spPr>
          <a:xfrm>
            <a:off x="947738" y="38862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Closing</a:t>
            </a:r>
            <a:endParaRPr/>
          </a:p>
        </p:txBody>
      </p:sp>
      <p:sp>
        <p:nvSpPr>
          <p:cNvPr id="425" name="Google Shape;425;p24"/>
          <p:cNvSpPr/>
          <p:nvPr/>
        </p:nvSpPr>
        <p:spPr>
          <a:xfrm>
            <a:off x="947738" y="30480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Post-closing trail balance</a:t>
            </a:r>
            <a:endParaRPr/>
          </a:p>
        </p:txBody>
      </p:sp>
      <p:sp>
        <p:nvSpPr>
          <p:cNvPr id="426" name="Google Shape;426;p24"/>
          <p:cNvSpPr/>
          <p:nvPr/>
        </p:nvSpPr>
        <p:spPr>
          <a:xfrm>
            <a:off x="947738" y="22098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Reversing entries</a:t>
            </a:r>
            <a:endParaRPr/>
          </a:p>
        </p:txBody>
      </p:sp>
      <p:sp>
        <p:nvSpPr>
          <p:cNvPr id="427" name="Google Shape;427;p24"/>
          <p:cNvSpPr/>
          <p:nvPr/>
        </p:nvSpPr>
        <p:spPr>
          <a:xfrm>
            <a:off x="5214938" y="38862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Trial balance</a:t>
            </a:r>
            <a:endParaRPr/>
          </a:p>
        </p:txBody>
      </p:sp>
      <p:sp>
        <p:nvSpPr>
          <p:cNvPr id="428" name="Google Shape;428;p24"/>
          <p:cNvSpPr/>
          <p:nvPr/>
        </p:nvSpPr>
        <p:spPr>
          <a:xfrm>
            <a:off x="5214938" y="30480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Posting</a:t>
            </a:r>
            <a:endParaRPr/>
          </a:p>
        </p:txBody>
      </p:sp>
      <p:cxnSp>
        <p:nvCxnSpPr>
          <p:cNvPr id="429" name="Google Shape;429;p24"/>
          <p:cNvCxnSpPr/>
          <p:nvPr/>
        </p:nvCxnSpPr>
        <p:spPr>
          <a:xfrm>
            <a:off x="2438400" y="5715000"/>
            <a:ext cx="609600" cy="0"/>
          </a:xfrm>
          <a:prstGeom prst="straightConnector1">
            <a:avLst/>
          </a:prstGeom>
          <a:noFill/>
          <a:ln cap="sq" cmpd="sng" w="38100">
            <a:solidFill>
              <a:srgbClr val="800000"/>
            </a:solidFill>
            <a:prstDash val="solid"/>
            <a:round/>
            <a:headEnd len="sm" w="sm" type="none"/>
            <a:tailEnd len="sm" w="sm" type="none"/>
          </a:ln>
        </p:spPr>
      </p:cxnSp>
      <p:sp>
        <p:nvSpPr>
          <p:cNvPr id="430" name="Google Shape;430;p24"/>
          <p:cNvSpPr/>
          <p:nvPr/>
        </p:nvSpPr>
        <p:spPr>
          <a:xfrm>
            <a:off x="3043238" y="54864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Adjusted trial balance</a:t>
            </a:r>
            <a:endParaRPr/>
          </a:p>
        </p:txBody>
      </p:sp>
      <p:cxnSp>
        <p:nvCxnSpPr>
          <p:cNvPr id="431" name="Google Shape;431;p24"/>
          <p:cNvCxnSpPr/>
          <p:nvPr/>
        </p:nvCxnSpPr>
        <p:spPr>
          <a:xfrm>
            <a:off x="6477000" y="5410200"/>
            <a:ext cx="0" cy="609600"/>
          </a:xfrm>
          <a:prstGeom prst="straightConnector1">
            <a:avLst/>
          </a:prstGeom>
          <a:noFill/>
          <a:ln cap="sq" cmpd="sng" w="38100">
            <a:solidFill>
              <a:srgbClr val="800000"/>
            </a:solidFill>
            <a:prstDash val="solid"/>
            <a:round/>
            <a:headEnd len="sm" w="sm" type="none"/>
            <a:tailEnd len="sm" w="sm" type="triangle"/>
          </a:ln>
        </p:spPr>
      </p:cxnSp>
      <p:sp>
        <p:nvSpPr>
          <p:cNvPr id="432" name="Google Shape;432;p24"/>
          <p:cNvSpPr/>
          <p:nvPr/>
        </p:nvSpPr>
        <p:spPr>
          <a:xfrm>
            <a:off x="5067300" y="4953000"/>
            <a:ext cx="150813" cy="3175"/>
          </a:xfrm>
          <a:custGeom>
            <a:rect b="b" l="l" r="r" t="t"/>
            <a:pathLst>
              <a:path extrusionOk="0" h="2" w="95">
                <a:moveTo>
                  <a:pt x="95" y="2"/>
                </a:moveTo>
                <a:lnTo>
                  <a:pt x="0" y="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33" name="Google Shape;433;p24"/>
          <p:cNvSpPr/>
          <p:nvPr/>
        </p:nvSpPr>
        <p:spPr>
          <a:xfrm>
            <a:off x="5214938" y="4724400"/>
            <a:ext cx="3128962" cy="457200"/>
          </a:xfrm>
          <a:prstGeom prst="rect">
            <a:avLst/>
          </a:prstGeom>
          <a:solidFill>
            <a:srgbClr val="FFFFCC"/>
          </a:solidFill>
          <a:ln cap="sq" cmpd="sng" w="12700">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Adjustments</a:t>
            </a:r>
            <a:endParaRPr/>
          </a:p>
        </p:txBody>
      </p:sp>
      <p:sp>
        <p:nvSpPr>
          <p:cNvPr id="434" name="Google Shape;434;p24"/>
          <p:cNvSpPr/>
          <p:nvPr/>
        </p:nvSpPr>
        <p:spPr>
          <a:xfrm>
            <a:off x="4116388" y="4953000"/>
            <a:ext cx="150812" cy="3175"/>
          </a:xfrm>
          <a:custGeom>
            <a:rect b="b" l="l" r="r" t="t"/>
            <a:pathLst>
              <a:path extrusionOk="0" h="2" w="95">
                <a:moveTo>
                  <a:pt x="95" y="2"/>
                </a:moveTo>
                <a:lnTo>
                  <a:pt x="0" y="0"/>
                </a:lnTo>
              </a:path>
            </a:pathLst>
          </a:custGeom>
          <a:noFill/>
          <a:ln cap="sq" cmpd="sng" w="38100">
            <a:solidFill>
              <a:srgbClr val="800000"/>
            </a:solidFill>
            <a:prstDash val="solid"/>
            <a:round/>
            <a:headEnd len="sm" w="sm" type="none"/>
            <a:tailEnd len="sm" w="sm" type="triangl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35" name="Google Shape;435;p24"/>
          <p:cNvSpPr/>
          <p:nvPr/>
        </p:nvSpPr>
        <p:spPr>
          <a:xfrm>
            <a:off x="4267200" y="4724400"/>
            <a:ext cx="762000" cy="533400"/>
          </a:xfrm>
          <a:prstGeom prst="rect">
            <a:avLst/>
          </a:prstGeom>
          <a:solidFill>
            <a:srgbClr val="FFC9CA"/>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6025" lIns="91425" spcFirstLastPara="1" rIns="91425" wrap="square" tIns="73150">
            <a:noAutofit/>
          </a:bodyPr>
          <a:lstStyle/>
          <a:p>
            <a:pPr indent="0" lvl="0" marL="0" marR="0" rtl="0" algn="ctr">
              <a:lnSpc>
                <a:spcPct val="105000"/>
              </a:lnSpc>
              <a:spcBef>
                <a:spcPts val="0"/>
              </a:spcBef>
              <a:spcAft>
                <a:spcPts val="0"/>
              </a:spcAft>
              <a:buClr>
                <a:schemeClr val="accent2"/>
              </a:buClr>
              <a:buSzPts val="900"/>
              <a:buFont typeface="Noto Sans Symbols"/>
              <a:buNone/>
            </a:pPr>
            <a:r>
              <a:rPr lang="en-US" sz="1200">
                <a:solidFill>
                  <a:schemeClr val="dk1"/>
                </a:solidFill>
                <a:latin typeface="Arial"/>
                <a:ea typeface="Arial"/>
                <a:cs typeface="Arial"/>
                <a:sym typeface="Arial"/>
              </a:rPr>
              <a:t>Work Sheet</a:t>
            </a:r>
            <a:endParaRPr/>
          </a:p>
        </p:txBody>
      </p:sp>
      <p:sp>
        <p:nvSpPr>
          <p:cNvPr id="436" name="Google Shape;436;p24"/>
          <p:cNvSpPr txBox="1"/>
          <p:nvPr/>
        </p:nvSpPr>
        <p:spPr>
          <a:xfrm>
            <a:off x="7104528" y="528935"/>
            <a:ext cx="17318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3-6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The Accounting Cycle</a:t>
            </a:r>
            <a:endParaRPr/>
          </a:p>
        </p:txBody>
      </p:sp>
      <p:cxnSp>
        <p:nvCxnSpPr>
          <p:cNvPr id="437" name="Google Shape;437;p2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38" name="Google Shape;438;p2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5"/>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6600"/>
                </a:solidFill>
                <a:latin typeface="Arial"/>
                <a:ea typeface="Arial"/>
                <a:cs typeface="Arial"/>
                <a:sym typeface="Arial"/>
              </a:rPr>
              <a:t>Identify and Recording Transactions</a:t>
            </a:r>
            <a:endParaRPr/>
          </a:p>
        </p:txBody>
      </p:sp>
      <p:sp>
        <p:nvSpPr>
          <p:cNvPr id="444" name="Google Shape;444;p25"/>
          <p:cNvSpPr txBox="1"/>
          <p:nvPr/>
        </p:nvSpPr>
        <p:spPr>
          <a:xfrm>
            <a:off x="609600" y="1371600"/>
            <a:ext cx="7772400" cy="152558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0000"/>
              </a:lnSpc>
              <a:spcBef>
                <a:spcPts val="0"/>
              </a:spcBef>
              <a:spcAft>
                <a:spcPts val="0"/>
              </a:spcAft>
              <a:buNone/>
            </a:pPr>
            <a:r>
              <a:rPr b="1" lang="en-US" sz="2300">
                <a:solidFill>
                  <a:schemeClr val="dk1"/>
                </a:solidFill>
                <a:latin typeface="Arial"/>
                <a:ea typeface="Arial"/>
                <a:cs typeface="Arial"/>
                <a:sym typeface="Arial"/>
              </a:rPr>
              <a:t>What to Record?</a:t>
            </a:r>
            <a:endParaRPr/>
          </a:p>
          <a:p>
            <a:pPr indent="0" lvl="0" marL="0" marR="0" rtl="0" algn="l">
              <a:lnSpc>
                <a:spcPct val="120000"/>
              </a:lnSpc>
              <a:spcBef>
                <a:spcPts val="1150"/>
              </a:spcBef>
              <a:spcAft>
                <a:spcPts val="0"/>
              </a:spcAft>
              <a:buNone/>
            </a:pPr>
            <a:r>
              <a:rPr lang="en-US" sz="2300">
                <a:solidFill>
                  <a:schemeClr val="dk1"/>
                </a:solidFill>
                <a:latin typeface="Arial"/>
                <a:ea typeface="Arial"/>
                <a:cs typeface="Arial"/>
                <a:sym typeface="Arial"/>
              </a:rPr>
              <a:t>The </a:t>
            </a:r>
            <a:r>
              <a:rPr lang="en-US" sz="2200">
                <a:solidFill>
                  <a:schemeClr val="dk1"/>
                </a:solidFill>
                <a:latin typeface="Arial"/>
                <a:ea typeface="Arial"/>
                <a:cs typeface="Arial"/>
                <a:sym typeface="Arial"/>
              </a:rPr>
              <a:t>FASB uses the phrase “transactions and other events and circumstances that affect a business enterprise.”</a:t>
            </a:r>
            <a:endParaRPr sz="2200">
              <a:solidFill>
                <a:schemeClr val="dk1"/>
              </a:solidFill>
              <a:latin typeface="Arial"/>
              <a:ea typeface="Arial"/>
              <a:cs typeface="Arial"/>
              <a:sym typeface="Arial"/>
            </a:endParaRPr>
          </a:p>
        </p:txBody>
      </p:sp>
      <p:sp>
        <p:nvSpPr>
          <p:cNvPr id="445" name="Google Shape;445;p25"/>
          <p:cNvSpPr txBox="1"/>
          <p:nvPr/>
        </p:nvSpPr>
        <p:spPr>
          <a:xfrm>
            <a:off x="609600" y="3352800"/>
            <a:ext cx="8153400" cy="163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0">
                <a:solidFill>
                  <a:schemeClr val="dk1"/>
                </a:solidFill>
                <a:latin typeface="Arial"/>
                <a:ea typeface="Arial"/>
                <a:cs typeface="Arial"/>
                <a:sym typeface="Arial"/>
              </a:rPr>
              <a:t>Types of Events:</a:t>
            </a:r>
            <a:endParaRPr/>
          </a:p>
          <a:p>
            <a:pPr indent="-457200" lvl="1" marL="685800" marR="0" rtl="0" algn="l">
              <a:spcBef>
                <a:spcPts val="1920"/>
              </a:spcBef>
              <a:spcAft>
                <a:spcPts val="0"/>
              </a:spcAft>
              <a:buClr>
                <a:srgbClr val="CC0000"/>
              </a:buClr>
              <a:buSzPts val="1760"/>
              <a:buFont typeface="Noto Sans Symbols"/>
              <a:buChar char="◆"/>
            </a:pPr>
            <a:r>
              <a:rPr b="1" i="0" lang="en-US" sz="2200" u="none" cap="none" strike="noStrike">
                <a:solidFill>
                  <a:schemeClr val="dk1"/>
                </a:solidFill>
                <a:latin typeface="Arial"/>
                <a:ea typeface="Arial"/>
                <a:cs typeface="Arial"/>
                <a:sym typeface="Arial"/>
              </a:rPr>
              <a:t>External</a:t>
            </a:r>
            <a:r>
              <a:rPr b="1" i="1" lang="en-US" sz="2200" u="none" cap="none" strike="noStrike">
                <a:solidFill>
                  <a:schemeClr val="dk1"/>
                </a:solidFill>
                <a:latin typeface="Arial"/>
                <a:ea typeface="Arial"/>
                <a:cs typeface="Arial"/>
                <a:sym typeface="Arial"/>
              </a:rPr>
              <a:t> </a:t>
            </a:r>
            <a:r>
              <a:rPr b="0" i="0" lang="en-US" sz="2200" u="none" cap="none" strike="noStrike">
                <a:solidFill>
                  <a:schemeClr val="dk1"/>
                </a:solidFill>
                <a:latin typeface="Arial"/>
                <a:ea typeface="Arial"/>
                <a:cs typeface="Arial"/>
                <a:sym typeface="Arial"/>
              </a:rPr>
              <a:t>– between an entity and its environment. </a:t>
            </a:r>
            <a:endParaRPr/>
          </a:p>
          <a:p>
            <a:pPr indent="-457200" lvl="1" marL="685800" marR="0" rtl="0" algn="l">
              <a:spcBef>
                <a:spcPts val="1430"/>
              </a:spcBef>
              <a:spcAft>
                <a:spcPts val="0"/>
              </a:spcAft>
              <a:buClr>
                <a:srgbClr val="CC0000"/>
              </a:buClr>
              <a:buSzPts val="1760"/>
              <a:buFont typeface="Noto Sans Symbols"/>
              <a:buChar char="◆"/>
            </a:pPr>
            <a:r>
              <a:rPr b="1" i="0" lang="en-US" sz="2200" u="none" cap="none" strike="noStrike">
                <a:solidFill>
                  <a:schemeClr val="dk1"/>
                </a:solidFill>
                <a:latin typeface="Arial"/>
                <a:ea typeface="Arial"/>
                <a:cs typeface="Arial"/>
                <a:sym typeface="Arial"/>
              </a:rPr>
              <a:t>Interna</a:t>
            </a:r>
            <a:r>
              <a:rPr b="0" i="0" lang="en-US" sz="2200" u="none" cap="none" strike="noStrike">
                <a:solidFill>
                  <a:schemeClr val="dk1"/>
                </a:solidFill>
                <a:latin typeface="Arial"/>
                <a:ea typeface="Arial"/>
                <a:cs typeface="Arial"/>
                <a:sym typeface="Arial"/>
              </a:rPr>
              <a:t>l – event occurring entirely within an entity.</a:t>
            </a:r>
            <a:endParaRPr/>
          </a:p>
        </p:txBody>
      </p:sp>
      <p:cxnSp>
        <p:nvCxnSpPr>
          <p:cNvPr id="446" name="Google Shape;446;p2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47" name="Google Shape;447;p2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6"/>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the basic accounting information system. </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Record and summarize basic transactions.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Identify and prepare adjusting entries.</a:t>
            </a:r>
            <a:endParaRPr b="0" sz="1900">
              <a:latin typeface="Arial"/>
              <a:ea typeface="Arial"/>
              <a:cs typeface="Arial"/>
              <a:sym typeface="Arial"/>
            </a:endParaRPr>
          </a:p>
        </p:txBody>
      </p:sp>
      <p:sp>
        <p:nvSpPr>
          <p:cNvPr id="453" name="Google Shape;453;p26"/>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454" name="Google Shape;454;p26"/>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from the adjusted trial balance.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closing entries.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for a merchandising company.</a:t>
            </a:r>
            <a:endParaRPr/>
          </a:p>
        </p:txBody>
      </p:sp>
      <p:sp>
        <p:nvSpPr>
          <p:cNvPr id="455" name="Google Shape;455;p26"/>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456" name="Google Shape;456;p26"/>
          <p:cNvSpPr/>
          <p:nvPr/>
        </p:nvSpPr>
        <p:spPr>
          <a:xfrm>
            <a:off x="1524000" y="155057"/>
            <a:ext cx="5867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The Accounting Information System</a:t>
            </a:r>
            <a:endParaRPr b="1" sz="4000">
              <a:solidFill>
                <a:srgbClr val="00007F"/>
              </a:solidFill>
              <a:latin typeface="Arial"/>
              <a:ea typeface="Arial"/>
              <a:cs typeface="Arial"/>
              <a:sym typeface="Arial"/>
            </a:endParaRPr>
          </a:p>
        </p:txBody>
      </p:sp>
      <p:sp>
        <p:nvSpPr>
          <p:cNvPr id="457" name="Google Shape;457;p26"/>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3</a:t>
            </a:r>
            <a:endParaRPr/>
          </a:p>
        </p:txBody>
      </p:sp>
      <p:cxnSp>
        <p:nvCxnSpPr>
          <p:cNvPr id="458" name="Google Shape;458;p26"/>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459" name="Google Shape;459;p26"/>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460" name="Google Shape;460;p2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7"/>
          <p:cNvSpPr txBox="1"/>
          <p:nvPr/>
        </p:nvSpPr>
        <p:spPr>
          <a:xfrm>
            <a:off x="609600" y="1371600"/>
            <a:ext cx="7924800" cy="8032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100">
                <a:solidFill>
                  <a:srgbClr val="000066"/>
                </a:solidFill>
                <a:latin typeface="Arial"/>
                <a:ea typeface="Arial"/>
                <a:cs typeface="Arial"/>
                <a:sym typeface="Arial"/>
              </a:rPr>
              <a:t>General Journal</a:t>
            </a:r>
            <a:r>
              <a:rPr lang="en-US" sz="2100">
                <a:solidFill>
                  <a:schemeClr val="dk1"/>
                </a:solidFill>
                <a:latin typeface="Arial"/>
                <a:ea typeface="Arial"/>
                <a:cs typeface="Arial"/>
                <a:sym typeface="Arial"/>
              </a:rPr>
              <a:t> – a chronological record of transactions. </a:t>
            </a:r>
            <a:r>
              <a:rPr b="1" lang="en-US" sz="2100">
                <a:solidFill>
                  <a:schemeClr val="dk1"/>
                </a:solidFill>
                <a:latin typeface="Arial"/>
                <a:ea typeface="Arial"/>
                <a:cs typeface="Arial"/>
                <a:sym typeface="Arial"/>
              </a:rPr>
              <a:t>Journal Entries</a:t>
            </a:r>
            <a:r>
              <a:rPr lang="en-US" sz="2100">
                <a:solidFill>
                  <a:schemeClr val="dk1"/>
                </a:solidFill>
                <a:latin typeface="Arial"/>
                <a:ea typeface="Arial"/>
                <a:cs typeface="Arial"/>
                <a:sym typeface="Arial"/>
              </a:rPr>
              <a:t> are recorded in the journal. </a:t>
            </a:r>
            <a:endParaRPr b="1" sz="2100">
              <a:solidFill>
                <a:schemeClr val="dk1"/>
              </a:solidFill>
              <a:latin typeface="Arial"/>
              <a:ea typeface="Arial"/>
              <a:cs typeface="Arial"/>
              <a:sym typeface="Arial"/>
            </a:endParaRPr>
          </a:p>
        </p:txBody>
      </p:sp>
      <p:sp>
        <p:nvSpPr>
          <p:cNvPr id="466" name="Google Shape;466;p27"/>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Journalizing</a:t>
            </a:r>
            <a:endParaRPr i="0" sz="3200">
              <a:solidFill>
                <a:srgbClr val="6600CC"/>
              </a:solidFill>
              <a:latin typeface="Arial"/>
              <a:ea typeface="Arial"/>
              <a:cs typeface="Arial"/>
              <a:sym typeface="Arial"/>
            </a:endParaRPr>
          </a:p>
        </p:txBody>
      </p:sp>
      <p:sp>
        <p:nvSpPr>
          <p:cNvPr id="467" name="Google Shape;467;p27"/>
          <p:cNvSpPr/>
          <p:nvPr/>
        </p:nvSpPr>
        <p:spPr>
          <a:xfrm>
            <a:off x="609600" y="2362200"/>
            <a:ext cx="830580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000">
                <a:solidFill>
                  <a:schemeClr val="dk1"/>
                </a:solidFill>
                <a:latin typeface="Arial"/>
                <a:ea typeface="Arial"/>
                <a:cs typeface="Arial"/>
                <a:sym typeface="Arial"/>
              </a:rPr>
              <a:t>September 1:</a:t>
            </a:r>
            <a:r>
              <a:rPr lang="en-US" sz="2000">
                <a:solidFill>
                  <a:schemeClr val="dk1"/>
                </a:solidFill>
                <a:latin typeface="Arial"/>
                <a:ea typeface="Arial"/>
                <a:cs typeface="Arial"/>
                <a:sym typeface="Arial"/>
              </a:rPr>
              <a:t>  Stockholders invested $15,000 cash in the corporation in exchange for shares of stock. Purchased computer equipment for $7,000 cash.</a:t>
            </a:r>
            <a:endParaRPr/>
          </a:p>
        </p:txBody>
      </p:sp>
      <p:sp>
        <p:nvSpPr>
          <p:cNvPr id="468" name="Google Shape;468;p27"/>
          <p:cNvSpPr txBox="1"/>
          <p:nvPr/>
        </p:nvSpPr>
        <p:spPr>
          <a:xfrm>
            <a:off x="914400" y="6237936"/>
            <a:ext cx="2362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3-7</a:t>
            </a:r>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Technique for journalizing</a:t>
            </a:r>
            <a:endParaRPr b="1" sz="1200">
              <a:solidFill>
                <a:schemeClr val="dk1"/>
              </a:solidFill>
              <a:latin typeface="Arial"/>
              <a:ea typeface="Arial"/>
              <a:cs typeface="Arial"/>
              <a:sym typeface="Arial"/>
            </a:endParaRPr>
          </a:p>
        </p:txBody>
      </p:sp>
      <p:pic>
        <p:nvPicPr>
          <p:cNvPr id="469" name="Google Shape;469;p27"/>
          <p:cNvPicPr preferRelativeResize="0"/>
          <p:nvPr/>
        </p:nvPicPr>
        <p:blipFill rotWithShape="1">
          <a:blip r:embed="rId3">
            <a:alphaModFix/>
          </a:blip>
          <a:srcRect b="0" l="0" r="0" t="0"/>
          <a:stretch/>
        </p:blipFill>
        <p:spPr>
          <a:xfrm>
            <a:off x="762000" y="4659313"/>
            <a:ext cx="533400" cy="217487"/>
          </a:xfrm>
          <a:prstGeom prst="rect">
            <a:avLst/>
          </a:prstGeom>
          <a:noFill/>
          <a:ln>
            <a:noFill/>
          </a:ln>
        </p:spPr>
      </p:pic>
      <p:cxnSp>
        <p:nvCxnSpPr>
          <p:cNvPr id="470" name="Google Shape;470;p2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71" name="Google Shape;471;p27"/>
          <p:cNvSpPr/>
          <p:nvPr/>
        </p:nvSpPr>
        <p:spPr>
          <a:xfrm>
            <a:off x="2819400" y="4659313"/>
            <a:ext cx="3962400" cy="750887"/>
          </a:xfrm>
          <a:prstGeom prst="rect">
            <a:avLst/>
          </a:prstGeom>
          <a:solidFill>
            <a:schemeClr val="accent1"/>
          </a:solidFill>
          <a:ln cap="sq"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2" name="Google Shape;472;p2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pic>
        <p:nvPicPr>
          <p:cNvPr id="473" name="Google Shape;473;p27"/>
          <p:cNvPicPr preferRelativeResize="0"/>
          <p:nvPr/>
        </p:nvPicPr>
        <p:blipFill rotWithShape="1">
          <a:blip r:embed="rId4">
            <a:alphaModFix/>
          </a:blip>
          <a:srcRect b="0" l="0" r="0" t="0"/>
          <a:stretch/>
        </p:blipFill>
        <p:spPr>
          <a:xfrm>
            <a:off x="627768" y="3581400"/>
            <a:ext cx="7888465" cy="2629488"/>
          </a:xfrm>
          <a:prstGeom prst="rect">
            <a:avLst/>
          </a:prstGeom>
          <a:noFill/>
          <a:ln>
            <a:noFill/>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28"/>
          <p:cNvPicPr preferRelativeResize="0"/>
          <p:nvPr/>
        </p:nvPicPr>
        <p:blipFill rotWithShape="1">
          <a:blip r:embed="rId3">
            <a:alphaModFix/>
          </a:blip>
          <a:srcRect b="0" l="0" r="0" t="0"/>
          <a:stretch/>
        </p:blipFill>
        <p:spPr>
          <a:xfrm>
            <a:off x="1092355" y="1931598"/>
            <a:ext cx="6680045" cy="4621602"/>
          </a:xfrm>
          <a:prstGeom prst="rect">
            <a:avLst/>
          </a:prstGeom>
          <a:noFill/>
          <a:ln>
            <a:noFill/>
          </a:ln>
        </p:spPr>
      </p:pic>
      <p:sp>
        <p:nvSpPr>
          <p:cNvPr id="479" name="Google Shape;479;p28"/>
          <p:cNvSpPr txBox="1"/>
          <p:nvPr/>
        </p:nvSpPr>
        <p:spPr>
          <a:xfrm>
            <a:off x="609600" y="1309688"/>
            <a:ext cx="8001000" cy="446087"/>
          </a:xfrm>
          <a:prstGeom prst="rect">
            <a:avLst/>
          </a:prstGeom>
          <a:noFill/>
          <a:ln>
            <a:noFill/>
          </a:ln>
        </p:spPr>
        <p:txBody>
          <a:bodyPr anchorCtr="0" anchor="t" bIns="45700" lIns="91425" spcFirstLastPara="1" rIns="91425" wrap="square" tIns="45700">
            <a:spAutoFit/>
          </a:bodyPr>
          <a:lstStyle/>
          <a:p>
            <a:pPr indent="-346075" lvl="0" marL="346075" marR="0" rtl="0" algn="l">
              <a:spcBef>
                <a:spcPts val="0"/>
              </a:spcBef>
              <a:spcAft>
                <a:spcPts val="0"/>
              </a:spcAft>
              <a:buNone/>
            </a:pPr>
            <a:r>
              <a:rPr b="1" lang="en-US" sz="2300">
                <a:solidFill>
                  <a:srgbClr val="6600CC"/>
                </a:solidFill>
                <a:latin typeface="Arial"/>
                <a:ea typeface="Arial"/>
                <a:cs typeface="Arial"/>
                <a:sym typeface="Arial"/>
              </a:rPr>
              <a:t>Posting</a:t>
            </a:r>
            <a:r>
              <a:rPr b="1" lang="en-US" sz="2100">
                <a:solidFill>
                  <a:srgbClr val="000066"/>
                </a:solidFill>
                <a:latin typeface="Arial"/>
                <a:ea typeface="Arial"/>
                <a:cs typeface="Arial"/>
                <a:sym typeface="Arial"/>
              </a:rPr>
              <a:t> </a:t>
            </a:r>
            <a:r>
              <a:rPr lang="en-US" sz="2100">
                <a:solidFill>
                  <a:schemeClr val="dk1"/>
                </a:solidFill>
                <a:latin typeface="Arial"/>
                <a:ea typeface="Arial"/>
                <a:cs typeface="Arial"/>
                <a:sym typeface="Arial"/>
              </a:rPr>
              <a:t>– Transferring amounts from journal to ledger. </a:t>
            </a:r>
            <a:endParaRPr/>
          </a:p>
        </p:txBody>
      </p:sp>
      <p:sp>
        <p:nvSpPr>
          <p:cNvPr id="480" name="Google Shape;480;p28"/>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Posting</a:t>
            </a:r>
            <a:endParaRPr i="0" sz="3200">
              <a:solidFill>
                <a:srgbClr val="6600CC"/>
              </a:solidFill>
              <a:latin typeface="Arial"/>
              <a:ea typeface="Arial"/>
              <a:cs typeface="Arial"/>
              <a:sym typeface="Arial"/>
            </a:endParaRPr>
          </a:p>
        </p:txBody>
      </p:sp>
      <p:sp>
        <p:nvSpPr>
          <p:cNvPr id="481" name="Google Shape;481;p28"/>
          <p:cNvSpPr txBox="1"/>
          <p:nvPr/>
        </p:nvSpPr>
        <p:spPr>
          <a:xfrm>
            <a:off x="7086600" y="2057400"/>
            <a:ext cx="1752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3-8 </a:t>
            </a:r>
            <a:r>
              <a:rPr lang="en-US" sz="1200">
                <a:solidFill>
                  <a:schemeClr val="dk1"/>
                </a:solidFill>
                <a:latin typeface="Arial"/>
                <a:ea typeface="Arial"/>
                <a:cs typeface="Arial"/>
                <a:sym typeface="Arial"/>
              </a:rPr>
              <a:t>Posting a Journal Entry</a:t>
            </a:r>
            <a:endParaRPr/>
          </a:p>
        </p:txBody>
      </p:sp>
      <p:cxnSp>
        <p:nvCxnSpPr>
          <p:cNvPr id="482" name="Google Shape;482;p2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83" name="Google Shape;483;p2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29"/>
          <p:cNvSpPr txBox="1"/>
          <p:nvPr/>
        </p:nvSpPr>
        <p:spPr>
          <a:xfrm>
            <a:off x="609600" y="1371600"/>
            <a:ext cx="8001000" cy="48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6600"/>
                </a:solidFill>
                <a:latin typeface="Arial"/>
                <a:ea typeface="Arial"/>
                <a:cs typeface="Arial"/>
                <a:sym typeface="Arial"/>
              </a:rPr>
              <a:t>An Expanded Example</a:t>
            </a:r>
            <a:endParaRPr sz="2600">
              <a:solidFill>
                <a:srgbClr val="006600"/>
              </a:solidFill>
              <a:latin typeface="Arial"/>
              <a:ea typeface="Arial"/>
              <a:cs typeface="Arial"/>
              <a:sym typeface="Arial"/>
            </a:endParaRPr>
          </a:p>
        </p:txBody>
      </p:sp>
      <p:sp>
        <p:nvSpPr>
          <p:cNvPr id="489" name="Google Shape;489;p29"/>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sp>
        <p:nvSpPr>
          <p:cNvPr id="490" name="Google Shape;490;p29"/>
          <p:cNvSpPr/>
          <p:nvPr/>
        </p:nvSpPr>
        <p:spPr>
          <a:xfrm>
            <a:off x="609600" y="1981200"/>
            <a:ext cx="8077200" cy="154811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200">
                <a:solidFill>
                  <a:schemeClr val="dk1"/>
                </a:solidFill>
                <a:latin typeface="Arial"/>
                <a:ea typeface="Arial"/>
                <a:cs typeface="Arial"/>
                <a:sym typeface="Arial"/>
              </a:rPr>
              <a:t>The purpose of transaction analysis is </a:t>
            </a:r>
            <a:endParaRPr/>
          </a:p>
          <a:p>
            <a:pPr indent="-457200" lvl="1" marL="685800" marR="0" rtl="0" algn="l">
              <a:lnSpc>
                <a:spcPct val="115000"/>
              </a:lnSpc>
              <a:spcBef>
                <a:spcPts val="105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to identify the type of account involved, and </a:t>
            </a:r>
            <a:endParaRPr/>
          </a:p>
          <a:p>
            <a:pPr indent="-457200" lvl="1" marL="685800" marR="0" rtl="0" algn="l">
              <a:lnSpc>
                <a:spcPct val="115000"/>
              </a:lnSpc>
              <a:spcBef>
                <a:spcPts val="1050"/>
              </a:spcBef>
              <a:spcAft>
                <a:spcPts val="0"/>
              </a:spcAft>
              <a:buClr>
                <a:schemeClr val="dk1"/>
              </a:buClr>
              <a:buSzPts val="2100"/>
              <a:buFont typeface="Arial"/>
              <a:buAutoNum type="arabicParenBoth"/>
            </a:pPr>
            <a:r>
              <a:rPr b="0" i="0" lang="en-US" sz="2100" u="none" cap="none" strike="noStrike">
                <a:solidFill>
                  <a:schemeClr val="dk1"/>
                </a:solidFill>
                <a:latin typeface="Arial"/>
                <a:ea typeface="Arial"/>
                <a:cs typeface="Arial"/>
                <a:sym typeface="Arial"/>
              </a:rPr>
              <a:t>to determine whether a debit or a credit is required.</a:t>
            </a:r>
            <a:endParaRPr/>
          </a:p>
        </p:txBody>
      </p:sp>
      <p:sp>
        <p:nvSpPr>
          <p:cNvPr id="491" name="Google Shape;491;p29"/>
          <p:cNvSpPr/>
          <p:nvPr/>
        </p:nvSpPr>
        <p:spPr>
          <a:xfrm>
            <a:off x="914400" y="4038600"/>
            <a:ext cx="7391400" cy="1154113"/>
          </a:xfrm>
          <a:prstGeom prst="rect">
            <a:avLst/>
          </a:prstGeom>
          <a:solidFill>
            <a:srgbClr val="FFFFCC"/>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Keep in mind that every journal entry affects one or more of the following items: assets, liabilities, stockholders’ equity, revenues, or expenses.</a:t>
            </a:r>
            <a:endParaRPr/>
          </a:p>
        </p:txBody>
      </p:sp>
      <p:cxnSp>
        <p:nvCxnSpPr>
          <p:cNvPr id="492" name="Google Shape;492;p2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493" name="Google Shape;493;p2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lang="en-US" sz="1900">
                <a:solidFill>
                  <a:srgbClr val="CC0000"/>
                </a:solidFill>
                <a:latin typeface="Arial"/>
                <a:ea typeface="Arial"/>
                <a:cs typeface="Arial"/>
                <a:sym typeface="Arial"/>
              </a:rPr>
              <a:t>Understand the basic accounting information system.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Record and summarize basic transactions. </a:t>
            </a:r>
            <a:endParaRPr b="0" sz="1900">
              <a:latin typeface="Arial"/>
              <a:ea typeface="Arial"/>
              <a:cs typeface="Arial"/>
              <a:sym typeface="Arial"/>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Identify and prepare adjusting entries.</a:t>
            </a:r>
            <a:endParaRPr b="0" sz="1900">
              <a:latin typeface="Arial"/>
              <a:ea typeface="Arial"/>
              <a:cs typeface="Arial"/>
              <a:sym typeface="Arial"/>
            </a:endParaRPr>
          </a:p>
        </p:txBody>
      </p:sp>
      <p:sp>
        <p:nvSpPr>
          <p:cNvPr id="75" name="Google Shape;75;p3"/>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76" name="Google Shape;76;p3"/>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Prepare financial statements from the adjusted trial balance.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Prepare closing entries.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i="0" lang="en-US" sz="1900" u="none" cap="none" strike="noStrike">
                <a:solidFill>
                  <a:schemeClr val="lt2"/>
                </a:solidFill>
                <a:latin typeface="Arial"/>
                <a:ea typeface="Arial"/>
                <a:cs typeface="Arial"/>
                <a:sym typeface="Arial"/>
              </a:rPr>
              <a:t>Prepare financial statements for a merchandising company.</a:t>
            </a:r>
            <a:endParaRPr/>
          </a:p>
        </p:txBody>
      </p:sp>
      <p:sp>
        <p:nvSpPr>
          <p:cNvPr id="77" name="Google Shape;77;p3"/>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i="0" lang="en-US" sz="1900" u="none" cap="none" strike="noStrike">
                <a:solidFill>
                  <a:schemeClr val="lt2"/>
                </a:solidFill>
                <a:latin typeface="Arial"/>
                <a:ea typeface="Arial"/>
                <a:cs typeface="Arial"/>
                <a:sym typeface="Arial"/>
              </a:rPr>
              <a:t>After studying this chapter, you should be able to:</a:t>
            </a:r>
            <a:endParaRPr/>
          </a:p>
        </p:txBody>
      </p:sp>
      <p:sp>
        <p:nvSpPr>
          <p:cNvPr id="78" name="Google Shape;78;p3"/>
          <p:cNvSpPr/>
          <p:nvPr/>
        </p:nvSpPr>
        <p:spPr>
          <a:xfrm>
            <a:off x="1524000" y="155057"/>
            <a:ext cx="5867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00007F"/>
                </a:solidFill>
                <a:latin typeface="Arial"/>
                <a:ea typeface="Arial"/>
                <a:cs typeface="Arial"/>
                <a:sym typeface="Arial"/>
              </a:rPr>
              <a:t>The Accounting Information System</a:t>
            </a:r>
            <a:endParaRPr b="1" i="0" sz="4000" u="none" cap="none" strike="noStrike">
              <a:solidFill>
                <a:srgbClr val="00007F"/>
              </a:solidFill>
              <a:latin typeface="Arial"/>
              <a:ea typeface="Arial"/>
              <a:cs typeface="Arial"/>
              <a:sym typeface="Arial"/>
            </a:endParaRPr>
          </a:p>
        </p:txBody>
      </p:sp>
      <p:sp>
        <p:nvSpPr>
          <p:cNvPr id="79" name="Google Shape;79;p3"/>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700" u="none" cap="none" strike="noStrike">
                <a:solidFill>
                  <a:srgbClr val="006600"/>
                </a:solidFill>
                <a:latin typeface="Arial"/>
                <a:ea typeface="Arial"/>
                <a:cs typeface="Arial"/>
                <a:sym typeface="Arial"/>
              </a:rPr>
              <a:t>3</a:t>
            </a:r>
            <a:endParaRPr/>
          </a:p>
        </p:txBody>
      </p:sp>
      <p:cxnSp>
        <p:nvCxnSpPr>
          <p:cNvPr id="80" name="Google Shape;80;p3"/>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81" name="Google Shape;81;p3"/>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82" name="Google Shape;82;p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0"/>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9" name="Google Shape;499;p30"/>
          <p:cNvSpPr txBox="1"/>
          <p:nvPr/>
        </p:nvSpPr>
        <p:spPr>
          <a:xfrm>
            <a:off x="609600" y="1371600"/>
            <a:ext cx="7772400" cy="80329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1. </a:t>
            </a:r>
            <a:r>
              <a:rPr b="1" lang="en-US" sz="2100">
                <a:solidFill>
                  <a:schemeClr val="dk1"/>
                </a:solidFill>
                <a:latin typeface="Arial"/>
                <a:ea typeface="Arial"/>
                <a:cs typeface="Arial"/>
                <a:sym typeface="Arial"/>
              </a:rPr>
              <a:t>	</a:t>
            </a:r>
            <a:r>
              <a:rPr lang="en-US" sz="2100">
                <a:solidFill>
                  <a:schemeClr val="dk1"/>
                </a:solidFill>
                <a:latin typeface="Arial"/>
                <a:ea typeface="Arial"/>
                <a:cs typeface="Arial"/>
                <a:sym typeface="Arial"/>
              </a:rPr>
              <a:t>October 1: Stockholders invest $100,000 cash in an advertising venture to be known as Pioneer Advertising Inc.</a:t>
            </a:r>
            <a:endParaRPr/>
          </a:p>
        </p:txBody>
      </p:sp>
      <p:sp>
        <p:nvSpPr>
          <p:cNvPr id="500" name="Google Shape;500;p30"/>
          <p:cNvSpPr txBox="1"/>
          <p:nvPr/>
        </p:nvSpPr>
        <p:spPr>
          <a:xfrm>
            <a:off x="1905000" y="3154363"/>
            <a:ext cx="3505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100">
                <a:solidFill>
                  <a:schemeClr val="dk1"/>
                </a:solidFill>
                <a:latin typeface="Arial"/>
                <a:ea typeface="Arial"/>
                <a:cs typeface="Arial"/>
                <a:sym typeface="Arial"/>
              </a:rPr>
              <a:t>Common Stock</a:t>
            </a:r>
            <a:endParaRPr/>
          </a:p>
        </p:txBody>
      </p:sp>
      <p:sp>
        <p:nvSpPr>
          <p:cNvPr id="501" name="Google Shape;501;p30"/>
          <p:cNvSpPr txBox="1"/>
          <p:nvPr/>
        </p:nvSpPr>
        <p:spPr>
          <a:xfrm>
            <a:off x="6629400" y="31543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100,000</a:t>
            </a:r>
            <a:endParaRPr/>
          </a:p>
        </p:txBody>
      </p:sp>
      <p:sp>
        <p:nvSpPr>
          <p:cNvPr id="502" name="Google Shape;502;p30"/>
          <p:cNvSpPr txBox="1"/>
          <p:nvPr/>
        </p:nvSpPr>
        <p:spPr>
          <a:xfrm>
            <a:off x="1828800" y="2695575"/>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503" name="Google Shape;503;p30"/>
          <p:cNvSpPr txBox="1"/>
          <p:nvPr/>
        </p:nvSpPr>
        <p:spPr>
          <a:xfrm>
            <a:off x="5181600" y="2695575"/>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100,000</a:t>
            </a:r>
            <a:endParaRPr/>
          </a:p>
        </p:txBody>
      </p:sp>
      <p:sp>
        <p:nvSpPr>
          <p:cNvPr id="504" name="Google Shape;504;p30"/>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1</a:t>
            </a:r>
            <a:endParaRPr/>
          </a:p>
        </p:txBody>
      </p:sp>
      <p:cxnSp>
        <p:nvCxnSpPr>
          <p:cNvPr id="505" name="Google Shape;505;p30"/>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06" name="Google Shape;506;p30"/>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07" name="Google Shape;507;p30"/>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08" name="Google Shape;508;p30"/>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509" name="Google Shape;509;p30"/>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10" name="Google Shape;510;p30"/>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511" name="Google Shape;511;p30"/>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100,000</a:t>
            </a:r>
            <a:endParaRPr/>
          </a:p>
        </p:txBody>
      </p:sp>
      <p:sp>
        <p:nvSpPr>
          <p:cNvPr id="512" name="Google Shape;512;p30"/>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100,000</a:t>
            </a:r>
            <a:endParaRPr/>
          </a:p>
        </p:txBody>
      </p:sp>
      <p:cxnSp>
        <p:nvCxnSpPr>
          <p:cNvPr id="513" name="Google Shape;513;p30"/>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14" name="Google Shape;514;p30"/>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15" name="Google Shape;515;p30"/>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16" name="Google Shape;516;p30"/>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17" name="Google Shape;517;p30"/>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Common Stock</a:t>
            </a:r>
            <a:endParaRPr/>
          </a:p>
        </p:txBody>
      </p:sp>
      <p:cxnSp>
        <p:nvCxnSpPr>
          <p:cNvPr id="518" name="Google Shape;518;p30"/>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519" name="Google Shape;519;p30"/>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cxnSp>
        <p:nvCxnSpPr>
          <p:cNvPr id="520" name="Google Shape;520;p3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21" name="Google Shape;521;p3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1"/>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27" name="Google Shape;527;p31"/>
          <p:cNvSpPr txBox="1"/>
          <p:nvPr/>
        </p:nvSpPr>
        <p:spPr>
          <a:xfrm>
            <a:off x="609600" y="1371600"/>
            <a:ext cx="8077200" cy="115877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2. 	October 1: Pioneer Advertising purchases office equipment costing $50,000 by signing a 3-month, 12%, $50,000 note payable.</a:t>
            </a:r>
            <a:endParaRPr/>
          </a:p>
        </p:txBody>
      </p:sp>
      <p:sp>
        <p:nvSpPr>
          <p:cNvPr id="528" name="Google Shape;528;p31"/>
          <p:cNvSpPr txBox="1"/>
          <p:nvPr/>
        </p:nvSpPr>
        <p:spPr>
          <a:xfrm>
            <a:off x="1905000" y="3154363"/>
            <a:ext cx="3505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100">
                <a:solidFill>
                  <a:schemeClr val="dk1"/>
                </a:solidFill>
                <a:latin typeface="Arial"/>
                <a:ea typeface="Arial"/>
                <a:cs typeface="Arial"/>
                <a:sym typeface="Arial"/>
              </a:rPr>
              <a:t>Notes Payable</a:t>
            </a:r>
            <a:endParaRPr/>
          </a:p>
        </p:txBody>
      </p:sp>
      <p:sp>
        <p:nvSpPr>
          <p:cNvPr id="529" name="Google Shape;529;p31"/>
          <p:cNvSpPr txBox="1"/>
          <p:nvPr/>
        </p:nvSpPr>
        <p:spPr>
          <a:xfrm>
            <a:off x="6629400" y="30781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50,000</a:t>
            </a:r>
            <a:endParaRPr/>
          </a:p>
        </p:txBody>
      </p:sp>
      <p:sp>
        <p:nvSpPr>
          <p:cNvPr id="530" name="Google Shape;530;p31"/>
          <p:cNvSpPr txBox="1"/>
          <p:nvPr/>
        </p:nvSpPr>
        <p:spPr>
          <a:xfrm>
            <a:off x="1828800" y="2695575"/>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Equipment</a:t>
            </a:r>
            <a:endParaRPr/>
          </a:p>
        </p:txBody>
      </p:sp>
      <p:sp>
        <p:nvSpPr>
          <p:cNvPr id="531" name="Google Shape;531;p31"/>
          <p:cNvSpPr txBox="1"/>
          <p:nvPr/>
        </p:nvSpPr>
        <p:spPr>
          <a:xfrm>
            <a:off x="5181600" y="2619375"/>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50,000</a:t>
            </a:r>
            <a:endParaRPr/>
          </a:p>
        </p:txBody>
      </p:sp>
      <p:sp>
        <p:nvSpPr>
          <p:cNvPr id="532" name="Google Shape;532;p31"/>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1</a:t>
            </a:r>
            <a:endParaRPr/>
          </a:p>
        </p:txBody>
      </p:sp>
      <p:cxnSp>
        <p:nvCxnSpPr>
          <p:cNvPr id="533" name="Google Shape;533;p31"/>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34" name="Google Shape;534;p31"/>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35" name="Google Shape;535;p31"/>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36" name="Google Shape;536;p31"/>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537" name="Google Shape;537;p31"/>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38" name="Google Shape;538;p31"/>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Equipment</a:t>
            </a:r>
            <a:endParaRPr/>
          </a:p>
        </p:txBody>
      </p:sp>
      <p:sp>
        <p:nvSpPr>
          <p:cNvPr id="539" name="Google Shape;539;p31"/>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50,000</a:t>
            </a:r>
            <a:endParaRPr/>
          </a:p>
        </p:txBody>
      </p:sp>
      <p:sp>
        <p:nvSpPr>
          <p:cNvPr id="540" name="Google Shape;540;p31"/>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50,000</a:t>
            </a:r>
            <a:endParaRPr/>
          </a:p>
        </p:txBody>
      </p:sp>
      <p:cxnSp>
        <p:nvCxnSpPr>
          <p:cNvPr id="541" name="Google Shape;541;p31"/>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42" name="Google Shape;542;p31"/>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43" name="Google Shape;543;p31"/>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44" name="Google Shape;544;p31"/>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45" name="Google Shape;545;p31"/>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Notes Payable</a:t>
            </a:r>
            <a:endParaRPr/>
          </a:p>
        </p:txBody>
      </p:sp>
      <p:cxnSp>
        <p:nvCxnSpPr>
          <p:cNvPr id="546" name="Google Shape;546;p31"/>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547" name="Google Shape;547;p31"/>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cxnSp>
        <p:nvCxnSpPr>
          <p:cNvPr id="548" name="Google Shape;548;p3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49" name="Google Shape;549;p3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2"/>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55" name="Google Shape;555;p32"/>
          <p:cNvSpPr txBox="1"/>
          <p:nvPr/>
        </p:nvSpPr>
        <p:spPr>
          <a:xfrm>
            <a:off x="609600" y="1371600"/>
            <a:ext cx="8077200" cy="115877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3. 	October 2: Pioneer Advertising receives a $12,000 cash advance from R. Knox, a client, for advertising services that are expected to be completed by December 31.</a:t>
            </a:r>
            <a:endParaRPr/>
          </a:p>
        </p:txBody>
      </p:sp>
      <p:sp>
        <p:nvSpPr>
          <p:cNvPr id="556" name="Google Shape;556;p32"/>
          <p:cNvSpPr txBox="1"/>
          <p:nvPr/>
        </p:nvSpPr>
        <p:spPr>
          <a:xfrm>
            <a:off x="1905000" y="3154363"/>
            <a:ext cx="4114800" cy="427037"/>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lang="en-US" sz="2100">
                <a:solidFill>
                  <a:schemeClr val="dk1"/>
                </a:solidFill>
                <a:latin typeface="Arial"/>
                <a:ea typeface="Arial"/>
                <a:cs typeface="Arial"/>
                <a:sym typeface="Arial"/>
              </a:rPr>
              <a:t>Unearned Service Revenue</a:t>
            </a:r>
            <a:endParaRPr/>
          </a:p>
        </p:txBody>
      </p:sp>
      <p:sp>
        <p:nvSpPr>
          <p:cNvPr id="557" name="Google Shape;557;p32"/>
          <p:cNvSpPr txBox="1"/>
          <p:nvPr/>
        </p:nvSpPr>
        <p:spPr>
          <a:xfrm>
            <a:off x="6629400" y="31543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12,000</a:t>
            </a:r>
            <a:endParaRPr/>
          </a:p>
        </p:txBody>
      </p:sp>
      <p:sp>
        <p:nvSpPr>
          <p:cNvPr id="558" name="Google Shape;558;p32"/>
          <p:cNvSpPr txBox="1"/>
          <p:nvPr/>
        </p:nvSpPr>
        <p:spPr>
          <a:xfrm>
            <a:off x="1828800" y="2695575"/>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559" name="Google Shape;559;p32"/>
          <p:cNvSpPr txBox="1"/>
          <p:nvPr/>
        </p:nvSpPr>
        <p:spPr>
          <a:xfrm>
            <a:off x="5181600" y="2695575"/>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12,000</a:t>
            </a:r>
            <a:endParaRPr/>
          </a:p>
        </p:txBody>
      </p:sp>
      <p:sp>
        <p:nvSpPr>
          <p:cNvPr id="560" name="Google Shape;560;p32"/>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2</a:t>
            </a:r>
            <a:endParaRPr/>
          </a:p>
        </p:txBody>
      </p:sp>
      <p:cxnSp>
        <p:nvCxnSpPr>
          <p:cNvPr id="561" name="Google Shape;561;p32"/>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62" name="Google Shape;562;p32"/>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63" name="Google Shape;563;p32"/>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64" name="Google Shape;564;p32"/>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565" name="Google Shape;565;p32"/>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66" name="Google Shape;566;p32"/>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567" name="Google Shape;567;p32"/>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568" name="Google Shape;568;p32"/>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12,000</a:t>
            </a:r>
            <a:endParaRPr/>
          </a:p>
        </p:txBody>
      </p:sp>
      <p:cxnSp>
        <p:nvCxnSpPr>
          <p:cNvPr id="569" name="Google Shape;569;p32"/>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70" name="Google Shape;570;p32"/>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71" name="Google Shape;571;p32"/>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72" name="Google Shape;572;p32"/>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73" name="Google Shape;573;p32"/>
          <p:cNvSpPr txBox="1"/>
          <p:nvPr/>
        </p:nvSpPr>
        <p:spPr>
          <a:xfrm>
            <a:off x="5029200" y="4038600"/>
            <a:ext cx="32766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Unearned Service Revenue</a:t>
            </a:r>
            <a:endParaRPr/>
          </a:p>
        </p:txBody>
      </p:sp>
      <p:cxnSp>
        <p:nvCxnSpPr>
          <p:cNvPr id="574" name="Google Shape;574;p32"/>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575" name="Google Shape;575;p32"/>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sp>
        <p:nvSpPr>
          <p:cNvPr id="576" name="Google Shape;576;p32"/>
          <p:cNvSpPr txBox="1"/>
          <p:nvPr/>
        </p:nvSpPr>
        <p:spPr>
          <a:xfrm>
            <a:off x="1219200" y="5241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12,000</a:t>
            </a:r>
            <a:endParaRPr/>
          </a:p>
        </p:txBody>
      </p:sp>
      <p:cxnSp>
        <p:nvCxnSpPr>
          <p:cNvPr id="577" name="Google Shape;577;p3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578" name="Google Shape;578;p3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3"/>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84" name="Google Shape;584;p33"/>
          <p:cNvSpPr txBox="1"/>
          <p:nvPr/>
        </p:nvSpPr>
        <p:spPr>
          <a:xfrm>
            <a:off x="609600" y="1369173"/>
            <a:ext cx="8077200" cy="80329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4. 	October 3: Pioneer Advertising pays $9,000 office rent, in cash, for October.</a:t>
            </a:r>
            <a:endParaRPr/>
          </a:p>
        </p:txBody>
      </p:sp>
      <p:sp>
        <p:nvSpPr>
          <p:cNvPr id="585" name="Google Shape;585;p33"/>
          <p:cNvSpPr txBox="1"/>
          <p:nvPr/>
        </p:nvSpPr>
        <p:spPr>
          <a:xfrm>
            <a:off x="1905000" y="2897188"/>
            <a:ext cx="4114800" cy="427037"/>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586" name="Google Shape;586;p33"/>
          <p:cNvSpPr txBox="1"/>
          <p:nvPr/>
        </p:nvSpPr>
        <p:spPr>
          <a:xfrm>
            <a:off x="6629400" y="2897188"/>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9,000</a:t>
            </a:r>
            <a:endParaRPr/>
          </a:p>
        </p:txBody>
      </p:sp>
      <p:sp>
        <p:nvSpPr>
          <p:cNvPr id="587" name="Google Shape;587;p33"/>
          <p:cNvSpPr txBox="1"/>
          <p:nvPr/>
        </p:nvSpPr>
        <p:spPr>
          <a:xfrm>
            <a:off x="1828800" y="2438400"/>
            <a:ext cx="3505200" cy="427038"/>
          </a:xfrm>
          <a:prstGeom prst="rect">
            <a:avLst/>
          </a:prstGeom>
          <a:noFill/>
          <a:ln>
            <a:noFill/>
          </a:ln>
        </p:spPr>
        <p:txBody>
          <a:bodyPr anchorCtr="0" anchor="t" bIns="45700" lIns="91425" spcFirstLastPara="1" rIns="91425" wrap="square" tIns="45700">
            <a:spAutoFit/>
          </a:bodyPr>
          <a:lstStyle/>
          <a:p>
            <a:pPr indent="0" lvl="0" marL="1588" marR="0" rtl="0" algn="l">
              <a:spcBef>
                <a:spcPts val="0"/>
              </a:spcBef>
              <a:spcAft>
                <a:spcPts val="0"/>
              </a:spcAft>
              <a:buNone/>
            </a:pPr>
            <a:r>
              <a:rPr lang="en-US" sz="2100">
                <a:solidFill>
                  <a:schemeClr val="dk1"/>
                </a:solidFill>
                <a:latin typeface="Arial"/>
                <a:ea typeface="Arial"/>
                <a:cs typeface="Arial"/>
                <a:sym typeface="Arial"/>
              </a:rPr>
              <a:t>Rent Expense</a:t>
            </a:r>
            <a:endParaRPr/>
          </a:p>
        </p:txBody>
      </p:sp>
      <p:sp>
        <p:nvSpPr>
          <p:cNvPr id="588" name="Google Shape;588;p33"/>
          <p:cNvSpPr txBox="1"/>
          <p:nvPr/>
        </p:nvSpPr>
        <p:spPr>
          <a:xfrm>
            <a:off x="5181600" y="2438400"/>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9,000</a:t>
            </a:r>
            <a:endParaRPr/>
          </a:p>
        </p:txBody>
      </p:sp>
      <p:sp>
        <p:nvSpPr>
          <p:cNvPr id="589" name="Google Shape;589;p33"/>
          <p:cNvSpPr txBox="1"/>
          <p:nvPr/>
        </p:nvSpPr>
        <p:spPr>
          <a:xfrm>
            <a:off x="609600" y="24384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3</a:t>
            </a:r>
            <a:endParaRPr/>
          </a:p>
        </p:txBody>
      </p:sp>
      <p:cxnSp>
        <p:nvCxnSpPr>
          <p:cNvPr id="590" name="Google Shape;590;p33"/>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91" name="Google Shape;591;p33"/>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592" name="Google Shape;592;p33"/>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593" name="Google Shape;593;p33"/>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594" name="Google Shape;594;p33"/>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595" name="Google Shape;595;p33"/>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596" name="Google Shape;596;p33"/>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597" name="Google Shape;597;p33"/>
          <p:cNvSpPr txBox="1"/>
          <p:nvPr/>
        </p:nvSpPr>
        <p:spPr>
          <a:xfrm>
            <a:off x="5105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9,000</a:t>
            </a:r>
            <a:endParaRPr/>
          </a:p>
        </p:txBody>
      </p:sp>
      <p:cxnSp>
        <p:nvCxnSpPr>
          <p:cNvPr id="598" name="Google Shape;598;p33"/>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599" name="Google Shape;599;p33"/>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00" name="Google Shape;600;p33"/>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01" name="Google Shape;601;p33"/>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602" name="Google Shape;602;p33"/>
          <p:cNvSpPr txBox="1"/>
          <p:nvPr/>
        </p:nvSpPr>
        <p:spPr>
          <a:xfrm>
            <a:off x="5029200" y="4038600"/>
            <a:ext cx="32766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Rent Expense</a:t>
            </a:r>
            <a:endParaRPr/>
          </a:p>
        </p:txBody>
      </p:sp>
      <p:cxnSp>
        <p:nvCxnSpPr>
          <p:cNvPr id="603" name="Google Shape;603;p33"/>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604" name="Google Shape;604;p33"/>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sp>
        <p:nvSpPr>
          <p:cNvPr id="605" name="Google Shape;605;p33"/>
          <p:cNvSpPr txBox="1"/>
          <p:nvPr/>
        </p:nvSpPr>
        <p:spPr>
          <a:xfrm>
            <a:off x="1219200" y="5241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12,000</a:t>
            </a:r>
            <a:endParaRPr/>
          </a:p>
        </p:txBody>
      </p:sp>
      <p:sp>
        <p:nvSpPr>
          <p:cNvPr id="606" name="Google Shape;606;p33"/>
          <p:cNvSpPr txBox="1"/>
          <p:nvPr/>
        </p:nvSpPr>
        <p:spPr>
          <a:xfrm>
            <a:off x="2819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9,000</a:t>
            </a:r>
            <a:endParaRPr/>
          </a:p>
        </p:txBody>
      </p:sp>
      <p:cxnSp>
        <p:nvCxnSpPr>
          <p:cNvPr id="607" name="Google Shape;607;p3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08" name="Google Shape;608;p3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4"/>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14" name="Google Shape;614;p34"/>
          <p:cNvSpPr txBox="1"/>
          <p:nvPr/>
        </p:nvSpPr>
        <p:spPr>
          <a:xfrm>
            <a:off x="609600" y="1369173"/>
            <a:ext cx="8077200" cy="80329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5. 	October 4: Pioneer Advertising pays $6,000 for a one-year insurance policy that will expire next year on September 30.</a:t>
            </a:r>
            <a:endParaRPr/>
          </a:p>
        </p:txBody>
      </p:sp>
      <p:sp>
        <p:nvSpPr>
          <p:cNvPr id="615" name="Google Shape;615;p34"/>
          <p:cNvSpPr txBox="1"/>
          <p:nvPr/>
        </p:nvSpPr>
        <p:spPr>
          <a:xfrm>
            <a:off x="1905000" y="2897188"/>
            <a:ext cx="4114800" cy="427037"/>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616" name="Google Shape;616;p34"/>
          <p:cNvSpPr txBox="1"/>
          <p:nvPr/>
        </p:nvSpPr>
        <p:spPr>
          <a:xfrm>
            <a:off x="6629400" y="2897188"/>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6,000</a:t>
            </a:r>
            <a:endParaRPr/>
          </a:p>
        </p:txBody>
      </p:sp>
      <p:sp>
        <p:nvSpPr>
          <p:cNvPr id="617" name="Google Shape;617;p34"/>
          <p:cNvSpPr txBox="1"/>
          <p:nvPr/>
        </p:nvSpPr>
        <p:spPr>
          <a:xfrm>
            <a:off x="1828800" y="2438400"/>
            <a:ext cx="3505200" cy="427038"/>
          </a:xfrm>
          <a:prstGeom prst="rect">
            <a:avLst/>
          </a:prstGeom>
          <a:noFill/>
          <a:ln>
            <a:noFill/>
          </a:ln>
        </p:spPr>
        <p:txBody>
          <a:bodyPr anchorCtr="0" anchor="t" bIns="45700" lIns="91425" spcFirstLastPara="1" rIns="91425" wrap="square" tIns="45700">
            <a:spAutoFit/>
          </a:bodyPr>
          <a:lstStyle/>
          <a:p>
            <a:pPr indent="0" lvl="0" marL="1588" marR="0" rtl="0" algn="l">
              <a:spcBef>
                <a:spcPts val="0"/>
              </a:spcBef>
              <a:spcAft>
                <a:spcPts val="0"/>
              </a:spcAft>
              <a:buNone/>
            </a:pPr>
            <a:r>
              <a:rPr lang="en-US" sz="2100">
                <a:solidFill>
                  <a:schemeClr val="dk1"/>
                </a:solidFill>
                <a:latin typeface="Arial"/>
                <a:ea typeface="Arial"/>
                <a:cs typeface="Arial"/>
                <a:sym typeface="Arial"/>
              </a:rPr>
              <a:t>Prepaid Insurance</a:t>
            </a:r>
            <a:endParaRPr/>
          </a:p>
        </p:txBody>
      </p:sp>
      <p:sp>
        <p:nvSpPr>
          <p:cNvPr id="618" name="Google Shape;618;p34"/>
          <p:cNvSpPr txBox="1"/>
          <p:nvPr/>
        </p:nvSpPr>
        <p:spPr>
          <a:xfrm>
            <a:off x="5181600" y="2438400"/>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6,000</a:t>
            </a:r>
            <a:endParaRPr/>
          </a:p>
        </p:txBody>
      </p:sp>
      <p:sp>
        <p:nvSpPr>
          <p:cNvPr id="619" name="Google Shape;619;p34"/>
          <p:cNvSpPr txBox="1"/>
          <p:nvPr/>
        </p:nvSpPr>
        <p:spPr>
          <a:xfrm>
            <a:off x="609600" y="24384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4</a:t>
            </a:r>
            <a:endParaRPr/>
          </a:p>
        </p:txBody>
      </p:sp>
      <p:cxnSp>
        <p:nvCxnSpPr>
          <p:cNvPr id="620" name="Google Shape;620;p34"/>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621" name="Google Shape;621;p34"/>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22" name="Google Shape;622;p34"/>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23" name="Google Shape;623;p34"/>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624" name="Google Shape;624;p34"/>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625" name="Google Shape;625;p34"/>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626" name="Google Shape;626;p34"/>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627" name="Google Shape;627;p34"/>
          <p:cNvSpPr txBox="1"/>
          <p:nvPr/>
        </p:nvSpPr>
        <p:spPr>
          <a:xfrm>
            <a:off x="5105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cxnSp>
        <p:nvCxnSpPr>
          <p:cNvPr id="628" name="Google Shape;628;p34"/>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629" name="Google Shape;629;p34"/>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30" name="Google Shape;630;p34"/>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31" name="Google Shape;631;p34"/>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632" name="Google Shape;632;p34"/>
          <p:cNvSpPr txBox="1"/>
          <p:nvPr/>
        </p:nvSpPr>
        <p:spPr>
          <a:xfrm>
            <a:off x="5029200" y="4038600"/>
            <a:ext cx="32766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Prepaid Insurance</a:t>
            </a:r>
            <a:endParaRPr/>
          </a:p>
        </p:txBody>
      </p:sp>
      <p:cxnSp>
        <p:nvCxnSpPr>
          <p:cNvPr id="633" name="Google Shape;633;p34"/>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634" name="Google Shape;634;p34"/>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sp>
        <p:nvSpPr>
          <p:cNvPr id="635" name="Google Shape;635;p34"/>
          <p:cNvSpPr txBox="1"/>
          <p:nvPr/>
        </p:nvSpPr>
        <p:spPr>
          <a:xfrm>
            <a:off x="1219200" y="5241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12,000</a:t>
            </a:r>
            <a:endParaRPr/>
          </a:p>
        </p:txBody>
      </p:sp>
      <p:sp>
        <p:nvSpPr>
          <p:cNvPr id="636" name="Google Shape;636;p34"/>
          <p:cNvSpPr txBox="1"/>
          <p:nvPr/>
        </p:nvSpPr>
        <p:spPr>
          <a:xfrm>
            <a:off x="2819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9,000</a:t>
            </a:r>
            <a:endParaRPr/>
          </a:p>
        </p:txBody>
      </p:sp>
      <p:sp>
        <p:nvSpPr>
          <p:cNvPr id="637" name="Google Shape;637;p34"/>
          <p:cNvSpPr txBox="1"/>
          <p:nvPr/>
        </p:nvSpPr>
        <p:spPr>
          <a:xfrm>
            <a:off x="2819400" y="5257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cxnSp>
        <p:nvCxnSpPr>
          <p:cNvPr id="638" name="Google Shape;638;p3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39" name="Google Shape;639;p3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5"/>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45" name="Google Shape;645;p35"/>
          <p:cNvSpPr txBox="1"/>
          <p:nvPr/>
        </p:nvSpPr>
        <p:spPr>
          <a:xfrm>
            <a:off x="609600" y="1371600"/>
            <a:ext cx="8077200" cy="115877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6. 	October 5: Pioneer Advertising purchases, for $25,000 on account, an estimated 3-month supply of advertising materials from Aero Supply.</a:t>
            </a:r>
            <a:endParaRPr/>
          </a:p>
        </p:txBody>
      </p:sp>
      <p:sp>
        <p:nvSpPr>
          <p:cNvPr id="646" name="Google Shape;646;p35"/>
          <p:cNvSpPr txBox="1"/>
          <p:nvPr/>
        </p:nvSpPr>
        <p:spPr>
          <a:xfrm>
            <a:off x="1905000" y="3125788"/>
            <a:ext cx="3505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100">
                <a:solidFill>
                  <a:schemeClr val="dk1"/>
                </a:solidFill>
                <a:latin typeface="Arial"/>
                <a:ea typeface="Arial"/>
                <a:cs typeface="Arial"/>
                <a:sym typeface="Arial"/>
              </a:rPr>
              <a:t>Accounts Payable</a:t>
            </a:r>
            <a:endParaRPr/>
          </a:p>
        </p:txBody>
      </p:sp>
      <p:sp>
        <p:nvSpPr>
          <p:cNvPr id="647" name="Google Shape;647;p35"/>
          <p:cNvSpPr txBox="1"/>
          <p:nvPr/>
        </p:nvSpPr>
        <p:spPr>
          <a:xfrm>
            <a:off x="6629400" y="3125788"/>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25,000</a:t>
            </a:r>
            <a:endParaRPr/>
          </a:p>
        </p:txBody>
      </p:sp>
      <p:sp>
        <p:nvSpPr>
          <p:cNvPr id="648" name="Google Shape;648;p35"/>
          <p:cNvSpPr txBox="1"/>
          <p:nvPr/>
        </p:nvSpPr>
        <p:spPr>
          <a:xfrm>
            <a:off x="1828800" y="26670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Supplies</a:t>
            </a:r>
            <a:endParaRPr/>
          </a:p>
        </p:txBody>
      </p:sp>
      <p:sp>
        <p:nvSpPr>
          <p:cNvPr id="649" name="Google Shape;649;p35"/>
          <p:cNvSpPr txBox="1"/>
          <p:nvPr/>
        </p:nvSpPr>
        <p:spPr>
          <a:xfrm>
            <a:off x="5181600" y="2667000"/>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25,000</a:t>
            </a:r>
            <a:endParaRPr/>
          </a:p>
        </p:txBody>
      </p:sp>
      <p:sp>
        <p:nvSpPr>
          <p:cNvPr id="650" name="Google Shape;650;p35"/>
          <p:cNvSpPr txBox="1"/>
          <p:nvPr/>
        </p:nvSpPr>
        <p:spPr>
          <a:xfrm>
            <a:off x="609600" y="26670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5</a:t>
            </a:r>
            <a:endParaRPr/>
          </a:p>
        </p:txBody>
      </p:sp>
      <p:cxnSp>
        <p:nvCxnSpPr>
          <p:cNvPr id="651" name="Google Shape;651;p35"/>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652" name="Google Shape;652;p35"/>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53" name="Google Shape;653;p35"/>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54" name="Google Shape;654;p35"/>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655" name="Google Shape;655;p35"/>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656" name="Google Shape;656;p35"/>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Supplies</a:t>
            </a:r>
            <a:endParaRPr/>
          </a:p>
        </p:txBody>
      </p:sp>
      <p:sp>
        <p:nvSpPr>
          <p:cNvPr id="657" name="Google Shape;657;p35"/>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25,000</a:t>
            </a:r>
            <a:endParaRPr/>
          </a:p>
        </p:txBody>
      </p:sp>
      <p:sp>
        <p:nvSpPr>
          <p:cNvPr id="658" name="Google Shape;658;p35"/>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25,000</a:t>
            </a:r>
            <a:endParaRPr/>
          </a:p>
        </p:txBody>
      </p:sp>
      <p:cxnSp>
        <p:nvCxnSpPr>
          <p:cNvPr id="659" name="Google Shape;659;p35"/>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660" name="Google Shape;660;p35"/>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61" name="Google Shape;661;p35"/>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62" name="Google Shape;662;p35"/>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663" name="Google Shape;663;p35"/>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Accounts Payable</a:t>
            </a:r>
            <a:endParaRPr/>
          </a:p>
        </p:txBody>
      </p:sp>
      <p:cxnSp>
        <p:nvCxnSpPr>
          <p:cNvPr id="664" name="Google Shape;664;p35"/>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665" name="Google Shape;665;p35"/>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cxnSp>
        <p:nvCxnSpPr>
          <p:cNvPr id="666" name="Google Shape;666;p3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67" name="Google Shape;667;p3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6"/>
          <p:cNvSpPr txBox="1"/>
          <p:nvPr/>
        </p:nvSpPr>
        <p:spPr>
          <a:xfrm>
            <a:off x="609600" y="1371600"/>
            <a:ext cx="8077200" cy="222522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7. 	October 9: Pioneer Advertising signs a contract with a local newspaper for advertising inserts (flyers) to be distributed starting the last Sunday in November. Pioneer will start work on the content of the flyers in November. Payment of $7,000 is due following delivery of the Sunday papers containing the flyers.</a:t>
            </a:r>
            <a:endParaRPr/>
          </a:p>
        </p:txBody>
      </p:sp>
      <p:sp>
        <p:nvSpPr>
          <p:cNvPr id="673" name="Google Shape;673;p36"/>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cxnSp>
        <p:nvCxnSpPr>
          <p:cNvPr id="674" name="Google Shape;674;p3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675" name="Google Shape;675;p36"/>
          <p:cNvSpPr/>
          <p:nvPr/>
        </p:nvSpPr>
        <p:spPr>
          <a:xfrm>
            <a:off x="1066800" y="4011613"/>
            <a:ext cx="7239000" cy="1403461"/>
          </a:xfrm>
          <a:prstGeom prst="rect">
            <a:avLst/>
          </a:prstGeom>
          <a:solidFill>
            <a:srgbClr val="FFFFCC"/>
          </a:solidFill>
          <a:ln cap="flat" cmpd="sng" w="9525">
            <a:solidFill>
              <a:schemeClr val="dk1"/>
            </a:solidFill>
            <a:prstDash val="solid"/>
            <a:miter lim="800000"/>
            <a:headEnd len="sm" w="sm" type="none"/>
            <a:tailEnd len="sm" w="sm" type="none"/>
          </a:ln>
        </p:spPr>
        <p:txBody>
          <a:bodyPr anchorCtr="0" anchor="t" bIns="91425" lIns="182875" spcFirstLastPara="1" rIns="91425" wrap="square" tIns="91425">
            <a:spAutoFit/>
          </a:bodyPr>
          <a:lstStyle/>
          <a:p>
            <a:pPr indent="0" lvl="0" marL="0" marR="0" rtl="0" algn="l">
              <a:lnSpc>
                <a:spcPct val="110000"/>
              </a:lnSpc>
              <a:spcBef>
                <a:spcPts val="0"/>
              </a:spcBef>
              <a:spcAft>
                <a:spcPts val="0"/>
              </a:spcAft>
              <a:buNone/>
            </a:pPr>
            <a:r>
              <a:rPr b="1" lang="en-US" sz="1800">
                <a:solidFill>
                  <a:schemeClr val="dk1"/>
                </a:solidFill>
                <a:latin typeface="Arial"/>
                <a:ea typeface="Arial"/>
                <a:cs typeface="Arial"/>
                <a:sym typeface="Arial"/>
              </a:rPr>
              <a:t>A business transaction has not occurred. There is only an agreement between Pioneer Advertising and the newspaper for the services to be performed in November. Therefore, no journal entry is necessary in October.</a:t>
            </a:r>
            <a:endParaRPr/>
          </a:p>
        </p:txBody>
      </p:sp>
      <p:sp>
        <p:nvSpPr>
          <p:cNvPr id="676" name="Google Shape;676;p3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37"/>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82" name="Google Shape;682;p37"/>
          <p:cNvSpPr txBox="1"/>
          <p:nvPr/>
        </p:nvSpPr>
        <p:spPr>
          <a:xfrm>
            <a:off x="609600" y="1371600"/>
            <a:ext cx="8077200" cy="80329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8. 	October 20: Pioneer Advertising’s board of directors declares and pays a $5,000 cash dividend to stockholders.</a:t>
            </a:r>
            <a:endParaRPr/>
          </a:p>
        </p:txBody>
      </p:sp>
      <p:sp>
        <p:nvSpPr>
          <p:cNvPr id="683" name="Google Shape;683;p37"/>
          <p:cNvSpPr txBox="1"/>
          <p:nvPr/>
        </p:nvSpPr>
        <p:spPr>
          <a:xfrm>
            <a:off x="1981200" y="2897188"/>
            <a:ext cx="4114800" cy="427037"/>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684" name="Google Shape;684;p37"/>
          <p:cNvSpPr txBox="1"/>
          <p:nvPr/>
        </p:nvSpPr>
        <p:spPr>
          <a:xfrm>
            <a:off x="6705600" y="2897188"/>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5,000</a:t>
            </a:r>
            <a:endParaRPr/>
          </a:p>
        </p:txBody>
      </p:sp>
      <p:sp>
        <p:nvSpPr>
          <p:cNvPr id="685" name="Google Shape;685;p37"/>
          <p:cNvSpPr txBox="1"/>
          <p:nvPr/>
        </p:nvSpPr>
        <p:spPr>
          <a:xfrm>
            <a:off x="1905000" y="24384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Dividends</a:t>
            </a:r>
            <a:endParaRPr/>
          </a:p>
        </p:txBody>
      </p:sp>
      <p:sp>
        <p:nvSpPr>
          <p:cNvPr id="686" name="Google Shape;686;p37"/>
          <p:cNvSpPr txBox="1"/>
          <p:nvPr/>
        </p:nvSpPr>
        <p:spPr>
          <a:xfrm>
            <a:off x="5257800" y="2438400"/>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5,000</a:t>
            </a:r>
            <a:endParaRPr/>
          </a:p>
        </p:txBody>
      </p:sp>
      <p:sp>
        <p:nvSpPr>
          <p:cNvPr id="687" name="Google Shape;687;p37"/>
          <p:cNvSpPr txBox="1"/>
          <p:nvPr/>
        </p:nvSpPr>
        <p:spPr>
          <a:xfrm>
            <a:off x="609600" y="24384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20</a:t>
            </a:r>
            <a:endParaRPr/>
          </a:p>
        </p:txBody>
      </p:sp>
      <p:cxnSp>
        <p:nvCxnSpPr>
          <p:cNvPr id="688" name="Google Shape;688;p37"/>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689" name="Google Shape;689;p37"/>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90" name="Google Shape;690;p37"/>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91" name="Google Shape;691;p37"/>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692" name="Google Shape;692;p37"/>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693" name="Google Shape;693;p37"/>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694" name="Google Shape;694;p37"/>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695" name="Google Shape;695;p37"/>
          <p:cNvSpPr txBox="1"/>
          <p:nvPr/>
        </p:nvSpPr>
        <p:spPr>
          <a:xfrm>
            <a:off x="5105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5,000</a:t>
            </a:r>
            <a:endParaRPr/>
          </a:p>
        </p:txBody>
      </p:sp>
      <p:cxnSp>
        <p:nvCxnSpPr>
          <p:cNvPr id="696" name="Google Shape;696;p37"/>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697" name="Google Shape;697;p37"/>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698" name="Google Shape;698;p37"/>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699" name="Google Shape;699;p37"/>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700" name="Google Shape;700;p37"/>
          <p:cNvSpPr txBox="1"/>
          <p:nvPr/>
        </p:nvSpPr>
        <p:spPr>
          <a:xfrm>
            <a:off x="5029200" y="4038600"/>
            <a:ext cx="32766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Dividends</a:t>
            </a:r>
            <a:endParaRPr/>
          </a:p>
        </p:txBody>
      </p:sp>
      <p:cxnSp>
        <p:nvCxnSpPr>
          <p:cNvPr id="701" name="Google Shape;701;p37"/>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702" name="Google Shape;702;p37"/>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sp>
        <p:nvSpPr>
          <p:cNvPr id="703" name="Google Shape;703;p37"/>
          <p:cNvSpPr txBox="1"/>
          <p:nvPr/>
        </p:nvSpPr>
        <p:spPr>
          <a:xfrm>
            <a:off x="1219200" y="5241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12,000</a:t>
            </a:r>
            <a:endParaRPr/>
          </a:p>
        </p:txBody>
      </p:sp>
      <p:sp>
        <p:nvSpPr>
          <p:cNvPr id="704" name="Google Shape;704;p37"/>
          <p:cNvSpPr txBox="1"/>
          <p:nvPr/>
        </p:nvSpPr>
        <p:spPr>
          <a:xfrm>
            <a:off x="2819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9,000</a:t>
            </a:r>
            <a:endParaRPr/>
          </a:p>
        </p:txBody>
      </p:sp>
      <p:sp>
        <p:nvSpPr>
          <p:cNvPr id="705" name="Google Shape;705;p37"/>
          <p:cNvSpPr txBox="1"/>
          <p:nvPr/>
        </p:nvSpPr>
        <p:spPr>
          <a:xfrm>
            <a:off x="2819400" y="5257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6,000</a:t>
            </a:r>
            <a:endParaRPr/>
          </a:p>
        </p:txBody>
      </p:sp>
      <p:sp>
        <p:nvSpPr>
          <p:cNvPr id="706" name="Google Shape;706;p37"/>
          <p:cNvSpPr txBox="1"/>
          <p:nvPr/>
        </p:nvSpPr>
        <p:spPr>
          <a:xfrm>
            <a:off x="2819400" y="5622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5,000</a:t>
            </a:r>
            <a:endParaRPr/>
          </a:p>
        </p:txBody>
      </p:sp>
      <p:cxnSp>
        <p:nvCxnSpPr>
          <p:cNvPr id="707" name="Google Shape;707;p3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708" name="Google Shape;708;p3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714" name="Google Shape;714;p38"/>
          <p:cNvSpPr/>
          <p:nvPr/>
        </p:nvSpPr>
        <p:spPr>
          <a:xfrm>
            <a:off x="838200" y="3810000"/>
            <a:ext cx="7696200" cy="25908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15" name="Google Shape;715;p38"/>
          <p:cNvSpPr txBox="1"/>
          <p:nvPr/>
        </p:nvSpPr>
        <p:spPr>
          <a:xfrm>
            <a:off x="609600" y="1371600"/>
            <a:ext cx="8077200" cy="115887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9. 	October 26:  Employees are paid every four weeks. The total payroll is $2,000 per day. The pay period ended on Friday, October 26, with salaries and wages of $40,000 being paid.</a:t>
            </a:r>
            <a:endParaRPr/>
          </a:p>
        </p:txBody>
      </p:sp>
      <p:sp>
        <p:nvSpPr>
          <p:cNvPr id="716" name="Google Shape;716;p38"/>
          <p:cNvSpPr txBox="1"/>
          <p:nvPr/>
        </p:nvSpPr>
        <p:spPr>
          <a:xfrm>
            <a:off x="2057400" y="3154363"/>
            <a:ext cx="4114800" cy="427037"/>
          </a:xfrm>
          <a:prstGeom prst="rect">
            <a:avLst/>
          </a:prstGeom>
          <a:noFill/>
          <a:ln>
            <a:noFill/>
          </a:ln>
        </p:spPr>
        <p:txBody>
          <a:bodyPr anchorCtr="0" anchor="t" bIns="45700" lIns="91425" spcFirstLastPara="1" rIns="91425" wrap="square" tIns="45700">
            <a:spAutoFit/>
          </a:bodyPr>
          <a:lstStyle/>
          <a:p>
            <a:pPr indent="0" lvl="0" marL="34290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717" name="Google Shape;717;p38"/>
          <p:cNvSpPr txBox="1"/>
          <p:nvPr/>
        </p:nvSpPr>
        <p:spPr>
          <a:xfrm>
            <a:off x="6781800" y="31543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40,000</a:t>
            </a:r>
            <a:endParaRPr/>
          </a:p>
        </p:txBody>
      </p:sp>
      <p:sp>
        <p:nvSpPr>
          <p:cNvPr id="718" name="Google Shape;718;p38"/>
          <p:cNvSpPr txBox="1"/>
          <p:nvPr/>
        </p:nvSpPr>
        <p:spPr>
          <a:xfrm>
            <a:off x="1981200" y="2695575"/>
            <a:ext cx="4038600" cy="4159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Salaries and Wages Expense</a:t>
            </a:r>
            <a:endParaRPr/>
          </a:p>
        </p:txBody>
      </p:sp>
      <p:sp>
        <p:nvSpPr>
          <p:cNvPr id="719" name="Google Shape;719;p38"/>
          <p:cNvSpPr txBox="1"/>
          <p:nvPr/>
        </p:nvSpPr>
        <p:spPr>
          <a:xfrm>
            <a:off x="5638800" y="2695575"/>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40,000</a:t>
            </a:r>
            <a:endParaRPr/>
          </a:p>
        </p:txBody>
      </p:sp>
      <p:sp>
        <p:nvSpPr>
          <p:cNvPr id="720" name="Google Shape;720;p38"/>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26</a:t>
            </a:r>
            <a:endParaRPr/>
          </a:p>
        </p:txBody>
      </p:sp>
      <p:cxnSp>
        <p:nvCxnSpPr>
          <p:cNvPr id="721" name="Google Shape;721;p38"/>
          <p:cNvCxnSpPr/>
          <p:nvPr/>
        </p:nvCxnSpPr>
        <p:spPr>
          <a:xfrm rot="-5400000">
            <a:off x="1752600" y="5334000"/>
            <a:ext cx="1981200" cy="0"/>
          </a:xfrm>
          <a:prstGeom prst="straightConnector1">
            <a:avLst/>
          </a:prstGeom>
          <a:noFill/>
          <a:ln cap="sq" cmpd="sng" w="28575">
            <a:solidFill>
              <a:schemeClr val="dk1"/>
            </a:solidFill>
            <a:prstDash val="solid"/>
            <a:round/>
            <a:headEnd len="sm" w="sm" type="none"/>
            <a:tailEnd len="sm" w="sm" type="none"/>
          </a:ln>
        </p:spPr>
      </p:cxnSp>
      <p:sp>
        <p:nvSpPr>
          <p:cNvPr id="722" name="Google Shape;722;p38"/>
          <p:cNvSpPr txBox="1"/>
          <p:nvPr/>
        </p:nvSpPr>
        <p:spPr>
          <a:xfrm>
            <a:off x="1219200" y="43735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723" name="Google Shape;723;p38"/>
          <p:cNvSpPr txBox="1"/>
          <p:nvPr/>
        </p:nvSpPr>
        <p:spPr>
          <a:xfrm>
            <a:off x="2819400" y="43735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724" name="Google Shape;724;p38"/>
          <p:cNvCxnSpPr/>
          <p:nvPr/>
        </p:nvCxnSpPr>
        <p:spPr>
          <a:xfrm>
            <a:off x="1219200" y="4724400"/>
            <a:ext cx="3048000" cy="0"/>
          </a:xfrm>
          <a:prstGeom prst="straightConnector1">
            <a:avLst/>
          </a:prstGeom>
          <a:noFill/>
          <a:ln cap="sq" cmpd="sng" w="28575">
            <a:solidFill>
              <a:schemeClr val="dk1"/>
            </a:solidFill>
            <a:prstDash val="solid"/>
            <a:round/>
            <a:headEnd len="sm" w="sm" type="none"/>
            <a:tailEnd len="sm" w="sm" type="none"/>
          </a:ln>
        </p:spPr>
      </p:cxnSp>
      <p:cxnSp>
        <p:nvCxnSpPr>
          <p:cNvPr id="725" name="Google Shape;725;p38"/>
          <p:cNvCxnSpPr/>
          <p:nvPr/>
        </p:nvCxnSpPr>
        <p:spPr>
          <a:xfrm>
            <a:off x="1219200" y="4343400"/>
            <a:ext cx="3048000" cy="0"/>
          </a:xfrm>
          <a:prstGeom prst="straightConnector1">
            <a:avLst/>
          </a:prstGeom>
          <a:noFill/>
          <a:ln cap="sq" cmpd="sng" w="28575">
            <a:solidFill>
              <a:schemeClr val="dk1"/>
            </a:solidFill>
            <a:prstDash val="solid"/>
            <a:round/>
            <a:headEnd len="sm" w="sm" type="none"/>
            <a:tailEnd len="sm" w="sm" type="none"/>
          </a:ln>
        </p:spPr>
      </p:cxnSp>
      <p:sp>
        <p:nvSpPr>
          <p:cNvPr id="726" name="Google Shape;726;p38"/>
          <p:cNvSpPr txBox="1"/>
          <p:nvPr/>
        </p:nvSpPr>
        <p:spPr>
          <a:xfrm>
            <a:off x="1295400" y="39624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727" name="Google Shape;727;p38"/>
          <p:cNvSpPr txBox="1"/>
          <p:nvPr/>
        </p:nvSpPr>
        <p:spPr>
          <a:xfrm>
            <a:off x="1219200" y="4800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728" name="Google Shape;728;p38"/>
          <p:cNvSpPr txBox="1"/>
          <p:nvPr/>
        </p:nvSpPr>
        <p:spPr>
          <a:xfrm>
            <a:off x="5105400" y="4800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40,000</a:t>
            </a:r>
            <a:endParaRPr/>
          </a:p>
        </p:txBody>
      </p:sp>
      <p:cxnSp>
        <p:nvCxnSpPr>
          <p:cNvPr id="729" name="Google Shape;729;p38"/>
          <p:cNvCxnSpPr/>
          <p:nvPr/>
        </p:nvCxnSpPr>
        <p:spPr>
          <a:xfrm rot="-5400000">
            <a:off x="5829300" y="5143500"/>
            <a:ext cx="1600200" cy="0"/>
          </a:xfrm>
          <a:prstGeom prst="straightConnector1">
            <a:avLst/>
          </a:prstGeom>
          <a:noFill/>
          <a:ln cap="sq" cmpd="sng" w="28575">
            <a:solidFill>
              <a:schemeClr val="dk1"/>
            </a:solidFill>
            <a:prstDash val="solid"/>
            <a:round/>
            <a:headEnd len="sm" w="sm" type="none"/>
            <a:tailEnd len="sm" w="sm" type="none"/>
          </a:ln>
        </p:spPr>
      </p:cxnSp>
      <p:sp>
        <p:nvSpPr>
          <p:cNvPr id="730" name="Google Shape;730;p38"/>
          <p:cNvSpPr txBox="1"/>
          <p:nvPr/>
        </p:nvSpPr>
        <p:spPr>
          <a:xfrm>
            <a:off x="5105400" y="43735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731" name="Google Shape;731;p38"/>
          <p:cNvSpPr txBox="1"/>
          <p:nvPr/>
        </p:nvSpPr>
        <p:spPr>
          <a:xfrm>
            <a:off x="6705600" y="43735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732" name="Google Shape;732;p38"/>
          <p:cNvCxnSpPr/>
          <p:nvPr/>
        </p:nvCxnSpPr>
        <p:spPr>
          <a:xfrm>
            <a:off x="5105400" y="4343400"/>
            <a:ext cx="3048000" cy="0"/>
          </a:xfrm>
          <a:prstGeom prst="straightConnector1">
            <a:avLst/>
          </a:prstGeom>
          <a:noFill/>
          <a:ln cap="sq" cmpd="sng" w="28575">
            <a:solidFill>
              <a:schemeClr val="dk1"/>
            </a:solidFill>
            <a:prstDash val="solid"/>
            <a:round/>
            <a:headEnd len="sm" w="sm" type="none"/>
            <a:tailEnd len="sm" w="sm" type="none"/>
          </a:ln>
        </p:spPr>
      </p:cxnSp>
      <p:sp>
        <p:nvSpPr>
          <p:cNvPr id="733" name="Google Shape;733;p38"/>
          <p:cNvSpPr txBox="1"/>
          <p:nvPr/>
        </p:nvSpPr>
        <p:spPr>
          <a:xfrm>
            <a:off x="4876800" y="3962400"/>
            <a:ext cx="3505200" cy="3079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Salaries and Wages Expense</a:t>
            </a:r>
            <a:endParaRPr/>
          </a:p>
        </p:txBody>
      </p:sp>
      <p:cxnSp>
        <p:nvCxnSpPr>
          <p:cNvPr id="734" name="Google Shape;734;p38"/>
          <p:cNvCxnSpPr/>
          <p:nvPr/>
        </p:nvCxnSpPr>
        <p:spPr>
          <a:xfrm>
            <a:off x="5105400" y="4724400"/>
            <a:ext cx="3048000" cy="0"/>
          </a:xfrm>
          <a:prstGeom prst="straightConnector1">
            <a:avLst/>
          </a:prstGeom>
          <a:noFill/>
          <a:ln cap="sq" cmpd="sng" w="28575">
            <a:solidFill>
              <a:schemeClr val="dk1"/>
            </a:solidFill>
            <a:prstDash val="solid"/>
            <a:round/>
            <a:headEnd len="sm" w="sm" type="none"/>
            <a:tailEnd len="sm" w="sm" type="none"/>
          </a:ln>
        </p:spPr>
      </p:cxnSp>
      <p:sp>
        <p:nvSpPr>
          <p:cNvPr id="735" name="Google Shape;735;p38"/>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72D93"/>
                </a:solidFill>
                <a:latin typeface="Arial"/>
                <a:ea typeface="Arial"/>
                <a:cs typeface="Arial"/>
                <a:sym typeface="Arial"/>
              </a:rPr>
              <a:t>Posting</a:t>
            </a:r>
            <a:endParaRPr i="0" sz="3200">
              <a:solidFill>
                <a:srgbClr val="672D93"/>
              </a:solidFill>
              <a:latin typeface="Arial"/>
              <a:ea typeface="Arial"/>
              <a:cs typeface="Arial"/>
              <a:sym typeface="Arial"/>
            </a:endParaRPr>
          </a:p>
        </p:txBody>
      </p:sp>
      <p:sp>
        <p:nvSpPr>
          <p:cNvPr id="736" name="Google Shape;736;p38"/>
          <p:cNvSpPr txBox="1"/>
          <p:nvPr/>
        </p:nvSpPr>
        <p:spPr>
          <a:xfrm>
            <a:off x="1219200" y="51657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12,000</a:t>
            </a:r>
            <a:endParaRPr/>
          </a:p>
        </p:txBody>
      </p:sp>
      <p:sp>
        <p:nvSpPr>
          <p:cNvPr id="737" name="Google Shape;737;p38"/>
          <p:cNvSpPr txBox="1"/>
          <p:nvPr/>
        </p:nvSpPr>
        <p:spPr>
          <a:xfrm>
            <a:off x="2819400" y="4800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9,000</a:t>
            </a:r>
            <a:endParaRPr/>
          </a:p>
        </p:txBody>
      </p:sp>
      <p:sp>
        <p:nvSpPr>
          <p:cNvPr id="738" name="Google Shape;738;p38"/>
          <p:cNvSpPr txBox="1"/>
          <p:nvPr/>
        </p:nvSpPr>
        <p:spPr>
          <a:xfrm>
            <a:off x="2819400" y="5181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6,000</a:t>
            </a:r>
            <a:endParaRPr/>
          </a:p>
        </p:txBody>
      </p:sp>
      <p:sp>
        <p:nvSpPr>
          <p:cNvPr id="739" name="Google Shape;739;p38"/>
          <p:cNvSpPr txBox="1"/>
          <p:nvPr/>
        </p:nvSpPr>
        <p:spPr>
          <a:xfrm>
            <a:off x="2819400" y="55467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5,000</a:t>
            </a:r>
            <a:endParaRPr/>
          </a:p>
        </p:txBody>
      </p:sp>
      <p:sp>
        <p:nvSpPr>
          <p:cNvPr id="740" name="Google Shape;740;p38"/>
          <p:cNvSpPr txBox="1"/>
          <p:nvPr/>
        </p:nvSpPr>
        <p:spPr>
          <a:xfrm>
            <a:off x="2819400" y="59277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40,000</a:t>
            </a:r>
            <a:endParaRPr/>
          </a:p>
        </p:txBody>
      </p:sp>
      <p:cxnSp>
        <p:nvCxnSpPr>
          <p:cNvPr id="741" name="Google Shape;741;p3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9"/>
          <p:cNvSpPr/>
          <p:nvPr/>
        </p:nvSpPr>
        <p:spPr>
          <a:xfrm>
            <a:off x="228600" y="3581400"/>
            <a:ext cx="8686800" cy="31242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47" name="Google Shape;747;p39"/>
          <p:cNvSpPr txBox="1"/>
          <p:nvPr/>
        </p:nvSpPr>
        <p:spPr>
          <a:xfrm>
            <a:off x="609600" y="1066800"/>
            <a:ext cx="8077200" cy="115887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None/>
            </a:pPr>
            <a:r>
              <a:rPr lang="en-US" sz="2100">
                <a:solidFill>
                  <a:schemeClr val="dk1"/>
                </a:solidFill>
                <a:latin typeface="Arial"/>
                <a:ea typeface="Arial"/>
                <a:cs typeface="Arial"/>
                <a:sym typeface="Arial"/>
              </a:rPr>
              <a:t>10. October 31: Pioneer Advertising receives $28,000 in cash and bills Copa Company $72,000 for advertising services of $100,000 performed in October. </a:t>
            </a:r>
            <a:endParaRPr/>
          </a:p>
        </p:txBody>
      </p:sp>
      <p:sp>
        <p:nvSpPr>
          <p:cNvPr id="748" name="Google Shape;748;p39"/>
          <p:cNvSpPr txBox="1"/>
          <p:nvPr/>
        </p:nvSpPr>
        <p:spPr>
          <a:xfrm>
            <a:off x="1981200" y="2667000"/>
            <a:ext cx="41148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Accounts Receivable</a:t>
            </a:r>
            <a:endParaRPr/>
          </a:p>
        </p:txBody>
      </p:sp>
      <p:sp>
        <p:nvSpPr>
          <p:cNvPr id="749" name="Google Shape;749;p39"/>
          <p:cNvSpPr txBox="1"/>
          <p:nvPr/>
        </p:nvSpPr>
        <p:spPr>
          <a:xfrm>
            <a:off x="5410200" y="2667000"/>
            <a:ext cx="14478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72,000</a:t>
            </a:r>
            <a:endParaRPr/>
          </a:p>
        </p:txBody>
      </p:sp>
      <p:sp>
        <p:nvSpPr>
          <p:cNvPr id="750" name="Google Shape;750;p39"/>
          <p:cNvSpPr txBox="1"/>
          <p:nvPr/>
        </p:nvSpPr>
        <p:spPr>
          <a:xfrm>
            <a:off x="1981200" y="22860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Cash</a:t>
            </a:r>
            <a:endParaRPr/>
          </a:p>
        </p:txBody>
      </p:sp>
      <p:sp>
        <p:nvSpPr>
          <p:cNvPr id="751" name="Google Shape;751;p39"/>
          <p:cNvSpPr txBox="1"/>
          <p:nvPr/>
        </p:nvSpPr>
        <p:spPr>
          <a:xfrm>
            <a:off x="5334000" y="2286000"/>
            <a:ext cx="15240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28,000</a:t>
            </a:r>
            <a:endParaRPr/>
          </a:p>
        </p:txBody>
      </p:sp>
      <p:sp>
        <p:nvSpPr>
          <p:cNvPr id="752" name="Google Shape;752;p39"/>
          <p:cNvSpPr txBox="1"/>
          <p:nvPr/>
        </p:nvSpPr>
        <p:spPr>
          <a:xfrm>
            <a:off x="609600" y="22860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Oct. 31</a:t>
            </a:r>
            <a:endParaRPr/>
          </a:p>
        </p:txBody>
      </p:sp>
      <p:cxnSp>
        <p:nvCxnSpPr>
          <p:cNvPr id="753" name="Google Shape;753;p39"/>
          <p:cNvCxnSpPr/>
          <p:nvPr/>
        </p:nvCxnSpPr>
        <p:spPr>
          <a:xfrm rot="-5400000">
            <a:off x="723900" y="5295900"/>
            <a:ext cx="2362200" cy="0"/>
          </a:xfrm>
          <a:prstGeom prst="straightConnector1">
            <a:avLst/>
          </a:prstGeom>
          <a:noFill/>
          <a:ln cap="sq" cmpd="sng" w="28575">
            <a:solidFill>
              <a:schemeClr val="dk1"/>
            </a:solidFill>
            <a:prstDash val="solid"/>
            <a:round/>
            <a:headEnd len="sm" w="sm" type="none"/>
            <a:tailEnd len="sm" w="sm" type="none"/>
          </a:ln>
        </p:spPr>
      </p:cxnSp>
      <p:sp>
        <p:nvSpPr>
          <p:cNvPr id="754" name="Google Shape;754;p39"/>
          <p:cNvSpPr txBox="1"/>
          <p:nvPr/>
        </p:nvSpPr>
        <p:spPr>
          <a:xfrm>
            <a:off x="381000" y="41449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755" name="Google Shape;755;p39"/>
          <p:cNvSpPr txBox="1"/>
          <p:nvPr/>
        </p:nvSpPr>
        <p:spPr>
          <a:xfrm>
            <a:off x="1981200" y="41449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756" name="Google Shape;756;p39"/>
          <p:cNvCxnSpPr/>
          <p:nvPr/>
        </p:nvCxnSpPr>
        <p:spPr>
          <a:xfrm>
            <a:off x="381000" y="4495800"/>
            <a:ext cx="3048000" cy="0"/>
          </a:xfrm>
          <a:prstGeom prst="straightConnector1">
            <a:avLst/>
          </a:prstGeom>
          <a:noFill/>
          <a:ln cap="sq" cmpd="sng" w="28575">
            <a:solidFill>
              <a:schemeClr val="dk1"/>
            </a:solidFill>
            <a:prstDash val="solid"/>
            <a:round/>
            <a:headEnd len="sm" w="sm" type="none"/>
            <a:tailEnd len="sm" w="sm" type="none"/>
          </a:ln>
        </p:spPr>
      </p:cxnSp>
      <p:cxnSp>
        <p:nvCxnSpPr>
          <p:cNvPr id="757" name="Google Shape;757;p39"/>
          <p:cNvCxnSpPr/>
          <p:nvPr/>
        </p:nvCxnSpPr>
        <p:spPr>
          <a:xfrm>
            <a:off x="381000" y="4114800"/>
            <a:ext cx="3048000" cy="0"/>
          </a:xfrm>
          <a:prstGeom prst="straightConnector1">
            <a:avLst/>
          </a:prstGeom>
          <a:noFill/>
          <a:ln cap="sq" cmpd="sng" w="28575">
            <a:solidFill>
              <a:schemeClr val="dk1"/>
            </a:solidFill>
            <a:prstDash val="solid"/>
            <a:round/>
            <a:headEnd len="sm" w="sm" type="none"/>
            <a:tailEnd len="sm" w="sm" type="none"/>
          </a:ln>
        </p:spPr>
      </p:cxnSp>
      <p:sp>
        <p:nvSpPr>
          <p:cNvPr id="758" name="Google Shape;758;p39"/>
          <p:cNvSpPr txBox="1"/>
          <p:nvPr/>
        </p:nvSpPr>
        <p:spPr>
          <a:xfrm>
            <a:off x="457200" y="37338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759" name="Google Shape;759;p39"/>
          <p:cNvSpPr txBox="1"/>
          <p:nvPr/>
        </p:nvSpPr>
        <p:spPr>
          <a:xfrm>
            <a:off x="381000" y="4572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760" name="Google Shape;760;p39"/>
          <p:cNvSpPr txBox="1"/>
          <p:nvPr/>
        </p:nvSpPr>
        <p:spPr>
          <a:xfrm>
            <a:off x="3429000" y="4572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72,000</a:t>
            </a:r>
            <a:endParaRPr/>
          </a:p>
        </p:txBody>
      </p:sp>
      <p:cxnSp>
        <p:nvCxnSpPr>
          <p:cNvPr id="761" name="Google Shape;761;p39"/>
          <p:cNvCxnSpPr/>
          <p:nvPr/>
        </p:nvCxnSpPr>
        <p:spPr>
          <a:xfrm rot="-5400000">
            <a:off x="4152900" y="4914900"/>
            <a:ext cx="1600200" cy="0"/>
          </a:xfrm>
          <a:prstGeom prst="straightConnector1">
            <a:avLst/>
          </a:prstGeom>
          <a:noFill/>
          <a:ln cap="sq" cmpd="sng" w="28575">
            <a:solidFill>
              <a:schemeClr val="dk1"/>
            </a:solidFill>
            <a:prstDash val="solid"/>
            <a:round/>
            <a:headEnd len="sm" w="sm" type="none"/>
            <a:tailEnd len="sm" w="sm" type="none"/>
          </a:ln>
        </p:spPr>
      </p:cxnSp>
      <p:sp>
        <p:nvSpPr>
          <p:cNvPr id="762" name="Google Shape;762;p39"/>
          <p:cNvSpPr txBox="1"/>
          <p:nvPr/>
        </p:nvSpPr>
        <p:spPr>
          <a:xfrm>
            <a:off x="3810000" y="4144963"/>
            <a:ext cx="1066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763" name="Google Shape;763;p39"/>
          <p:cNvSpPr txBox="1"/>
          <p:nvPr/>
        </p:nvSpPr>
        <p:spPr>
          <a:xfrm>
            <a:off x="5029200" y="4144963"/>
            <a:ext cx="9906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764" name="Google Shape;764;p39"/>
          <p:cNvCxnSpPr/>
          <p:nvPr/>
        </p:nvCxnSpPr>
        <p:spPr>
          <a:xfrm>
            <a:off x="3733800" y="4114800"/>
            <a:ext cx="2362200" cy="0"/>
          </a:xfrm>
          <a:prstGeom prst="straightConnector1">
            <a:avLst/>
          </a:prstGeom>
          <a:noFill/>
          <a:ln cap="sq" cmpd="sng" w="28575">
            <a:solidFill>
              <a:schemeClr val="dk1"/>
            </a:solidFill>
            <a:prstDash val="solid"/>
            <a:round/>
            <a:headEnd len="sm" w="sm" type="none"/>
            <a:tailEnd len="sm" w="sm" type="none"/>
          </a:ln>
        </p:spPr>
      </p:cxnSp>
      <p:sp>
        <p:nvSpPr>
          <p:cNvPr id="765" name="Google Shape;765;p39"/>
          <p:cNvSpPr txBox="1"/>
          <p:nvPr/>
        </p:nvSpPr>
        <p:spPr>
          <a:xfrm>
            <a:off x="3581400" y="3733800"/>
            <a:ext cx="27432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Accounts Receivable</a:t>
            </a:r>
            <a:endParaRPr/>
          </a:p>
        </p:txBody>
      </p:sp>
      <p:cxnSp>
        <p:nvCxnSpPr>
          <p:cNvPr id="766" name="Google Shape;766;p39"/>
          <p:cNvCxnSpPr/>
          <p:nvPr/>
        </p:nvCxnSpPr>
        <p:spPr>
          <a:xfrm>
            <a:off x="3733800" y="4495800"/>
            <a:ext cx="2362200" cy="0"/>
          </a:xfrm>
          <a:prstGeom prst="straightConnector1">
            <a:avLst/>
          </a:prstGeom>
          <a:noFill/>
          <a:ln cap="sq" cmpd="sng" w="28575">
            <a:solidFill>
              <a:schemeClr val="dk1"/>
            </a:solidFill>
            <a:prstDash val="solid"/>
            <a:round/>
            <a:headEnd len="sm" w="sm" type="none"/>
            <a:tailEnd len="sm" w="sm" type="none"/>
          </a:ln>
        </p:spPr>
      </p:cxnSp>
      <p:sp>
        <p:nvSpPr>
          <p:cNvPr id="767" name="Google Shape;767;p39"/>
          <p:cNvSpPr txBox="1"/>
          <p:nvPr/>
        </p:nvSpPr>
        <p:spPr>
          <a:xfrm>
            <a:off x="381000" y="49371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12,000</a:t>
            </a:r>
            <a:endParaRPr/>
          </a:p>
        </p:txBody>
      </p:sp>
      <p:sp>
        <p:nvSpPr>
          <p:cNvPr id="768" name="Google Shape;768;p39"/>
          <p:cNvSpPr txBox="1"/>
          <p:nvPr/>
        </p:nvSpPr>
        <p:spPr>
          <a:xfrm>
            <a:off x="1981200" y="4572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9,000</a:t>
            </a:r>
            <a:endParaRPr/>
          </a:p>
        </p:txBody>
      </p:sp>
      <p:sp>
        <p:nvSpPr>
          <p:cNvPr id="769" name="Google Shape;769;p39"/>
          <p:cNvSpPr txBox="1"/>
          <p:nvPr/>
        </p:nvSpPr>
        <p:spPr>
          <a:xfrm>
            <a:off x="1981200" y="4953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6,000</a:t>
            </a:r>
            <a:endParaRPr/>
          </a:p>
        </p:txBody>
      </p:sp>
      <p:sp>
        <p:nvSpPr>
          <p:cNvPr id="770" name="Google Shape;770;p39"/>
          <p:cNvSpPr txBox="1"/>
          <p:nvPr/>
        </p:nvSpPr>
        <p:spPr>
          <a:xfrm>
            <a:off x="1981200" y="53181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5,000</a:t>
            </a:r>
            <a:endParaRPr/>
          </a:p>
        </p:txBody>
      </p:sp>
      <p:sp>
        <p:nvSpPr>
          <p:cNvPr id="771" name="Google Shape;771;p39"/>
          <p:cNvSpPr txBox="1"/>
          <p:nvPr/>
        </p:nvSpPr>
        <p:spPr>
          <a:xfrm>
            <a:off x="1981200" y="56991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40,000</a:t>
            </a:r>
            <a:endParaRPr/>
          </a:p>
        </p:txBody>
      </p:sp>
      <p:sp>
        <p:nvSpPr>
          <p:cNvPr id="772" name="Google Shape;772;p39"/>
          <p:cNvSpPr txBox="1"/>
          <p:nvPr/>
        </p:nvSpPr>
        <p:spPr>
          <a:xfrm>
            <a:off x="2057400" y="3048000"/>
            <a:ext cx="4114800" cy="427038"/>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100">
                <a:solidFill>
                  <a:schemeClr val="dk1"/>
                </a:solidFill>
                <a:latin typeface="Arial"/>
                <a:ea typeface="Arial"/>
                <a:cs typeface="Arial"/>
                <a:sym typeface="Arial"/>
              </a:rPr>
              <a:t>Service Revenue</a:t>
            </a:r>
            <a:endParaRPr/>
          </a:p>
        </p:txBody>
      </p:sp>
      <p:sp>
        <p:nvSpPr>
          <p:cNvPr id="773" name="Google Shape;773;p39"/>
          <p:cNvSpPr txBox="1"/>
          <p:nvPr/>
        </p:nvSpPr>
        <p:spPr>
          <a:xfrm>
            <a:off x="6781800" y="3048000"/>
            <a:ext cx="14478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100">
                <a:solidFill>
                  <a:schemeClr val="dk1"/>
                </a:solidFill>
                <a:latin typeface="Arial"/>
                <a:ea typeface="Arial"/>
                <a:cs typeface="Arial"/>
                <a:sym typeface="Arial"/>
              </a:rPr>
              <a:t>100,000</a:t>
            </a:r>
            <a:endParaRPr/>
          </a:p>
        </p:txBody>
      </p:sp>
      <p:sp>
        <p:nvSpPr>
          <p:cNvPr id="774" name="Google Shape;774;p39"/>
          <p:cNvSpPr txBox="1"/>
          <p:nvPr/>
        </p:nvSpPr>
        <p:spPr>
          <a:xfrm>
            <a:off x="7391400" y="4572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100,000</a:t>
            </a:r>
            <a:endParaRPr/>
          </a:p>
        </p:txBody>
      </p:sp>
      <p:cxnSp>
        <p:nvCxnSpPr>
          <p:cNvPr id="775" name="Google Shape;775;p39"/>
          <p:cNvCxnSpPr/>
          <p:nvPr/>
        </p:nvCxnSpPr>
        <p:spPr>
          <a:xfrm rot="-5400000">
            <a:off x="6819900" y="4914900"/>
            <a:ext cx="1600200" cy="0"/>
          </a:xfrm>
          <a:prstGeom prst="straightConnector1">
            <a:avLst/>
          </a:prstGeom>
          <a:noFill/>
          <a:ln cap="sq" cmpd="sng" w="28575">
            <a:solidFill>
              <a:schemeClr val="dk1"/>
            </a:solidFill>
            <a:prstDash val="solid"/>
            <a:round/>
            <a:headEnd len="sm" w="sm" type="none"/>
            <a:tailEnd len="sm" w="sm" type="none"/>
          </a:ln>
        </p:spPr>
      </p:cxnSp>
      <p:sp>
        <p:nvSpPr>
          <p:cNvPr id="776" name="Google Shape;776;p39"/>
          <p:cNvSpPr txBox="1"/>
          <p:nvPr/>
        </p:nvSpPr>
        <p:spPr>
          <a:xfrm>
            <a:off x="6477000" y="4144963"/>
            <a:ext cx="1066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777" name="Google Shape;777;p39"/>
          <p:cNvSpPr txBox="1"/>
          <p:nvPr/>
        </p:nvSpPr>
        <p:spPr>
          <a:xfrm>
            <a:off x="7696200" y="4144963"/>
            <a:ext cx="9906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778" name="Google Shape;778;p39"/>
          <p:cNvCxnSpPr/>
          <p:nvPr/>
        </p:nvCxnSpPr>
        <p:spPr>
          <a:xfrm>
            <a:off x="6400800" y="4114800"/>
            <a:ext cx="2362200" cy="0"/>
          </a:xfrm>
          <a:prstGeom prst="straightConnector1">
            <a:avLst/>
          </a:prstGeom>
          <a:noFill/>
          <a:ln cap="sq" cmpd="sng" w="28575">
            <a:solidFill>
              <a:schemeClr val="dk1"/>
            </a:solidFill>
            <a:prstDash val="solid"/>
            <a:round/>
            <a:headEnd len="sm" w="sm" type="none"/>
            <a:tailEnd len="sm" w="sm" type="none"/>
          </a:ln>
        </p:spPr>
      </p:cxnSp>
      <p:sp>
        <p:nvSpPr>
          <p:cNvPr id="779" name="Google Shape;779;p39"/>
          <p:cNvSpPr txBox="1"/>
          <p:nvPr/>
        </p:nvSpPr>
        <p:spPr>
          <a:xfrm>
            <a:off x="6477000" y="3733800"/>
            <a:ext cx="22860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Service Revenue</a:t>
            </a:r>
            <a:endParaRPr/>
          </a:p>
        </p:txBody>
      </p:sp>
      <p:cxnSp>
        <p:nvCxnSpPr>
          <p:cNvPr id="780" name="Google Shape;780;p39"/>
          <p:cNvCxnSpPr/>
          <p:nvPr/>
        </p:nvCxnSpPr>
        <p:spPr>
          <a:xfrm>
            <a:off x="6400800" y="4495800"/>
            <a:ext cx="2362200" cy="0"/>
          </a:xfrm>
          <a:prstGeom prst="straightConnector1">
            <a:avLst/>
          </a:prstGeom>
          <a:noFill/>
          <a:ln cap="sq" cmpd="sng" w="28575">
            <a:solidFill>
              <a:schemeClr val="dk1"/>
            </a:solidFill>
            <a:prstDash val="solid"/>
            <a:round/>
            <a:headEnd len="sm" w="sm" type="none"/>
            <a:tailEnd len="sm" w="sm" type="none"/>
          </a:ln>
        </p:spPr>
      </p:cxnSp>
      <p:sp>
        <p:nvSpPr>
          <p:cNvPr id="781" name="Google Shape;781;p39"/>
          <p:cNvSpPr txBox="1"/>
          <p:nvPr/>
        </p:nvSpPr>
        <p:spPr>
          <a:xfrm>
            <a:off x="381000" y="53181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28,000</a:t>
            </a:r>
            <a:endParaRPr/>
          </a:p>
        </p:txBody>
      </p:sp>
      <p:cxnSp>
        <p:nvCxnSpPr>
          <p:cNvPr id="782" name="Google Shape;782;p39"/>
          <p:cNvCxnSpPr/>
          <p:nvPr/>
        </p:nvCxnSpPr>
        <p:spPr>
          <a:xfrm>
            <a:off x="381000" y="6096000"/>
            <a:ext cx="3048000" cy="0"/>
          </a:xfrm>
          <a:prstGeom prst="straightConnector1">
            <a:avLst/>
          </a:prstGeom>
          <a:noFill/>
          <a:ln cap="sq" cmpd="sng" w="28575">
            <a:solidFill>
              <a:schemeClr val="dk1"/>
            </a:solidFill>
            <a:prstDash val="solid"/>
            <a:round/>
            <a:headEnd len="sm" w="sm" type="none"/>
            <a:tailEnd len="sm" w="sm" type="none"/>
          </a:ln>
        </p:spPr>
      </p:cxnSp>
      <p:sp>
        <p:nvSpPr>
          <p:cNvPr id="783" name="Google Shape;783;p39"/>
          <p:cNvSpPr txBox="1"/>
          <p:nvPr/>
        </p:nvSpPr>
        <p:spPr>
          <a:xfrm>
            <a:off x="381000" y="6136509"/>
            <a:ext cx="1447800" cy="300608"/>
          </a:xfrm>
          <a:prstGeom prst="rect">
            <a:avLst/>
          </a:prstGeom>
          <a:solidFill>
            <a:srgbClr val="FFFFCC"/>
          </a:solid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80,000</a:t>
            </a:r>
            <a:endParaRPr/>
          </a:p>
        </p:txBody>
      </p:sp>
      <p:cxnSp>
        <p:nvCxnSpPr>
          <p:cNvPr id="784" name="Google Shape;784;p39"/>
          <p:cNvCxnSpPr/>
          <p:nvPr/>
        </p:nvCxnSpPr>
        <p:spPr>
          <a:xfrm>
            <a:off x="381000" y="6477000"/>
            <a:ext cx="3048000" cy="0"/>
          </a:xfrm>
          <a:prstGeom prst="straightConnector1">
            <a:avLst/>
          </a:prstGeom>
          <a:noFill/>
          <a:ln cap="sq" cmpd="sng" w="28575">
            <a:solidFill>
              <a:schemeClr val="dk1"/>
            </a:solidFill>
            <a:prstDash val="solid"/>
            <a:round/>
            <a:headEnd len="sm" w="sm" type="none"/>
            <a:tailEnd len="sm" w="sm" type="none"/>
          </a:ln>
        </p:spPr>
      </p:cxnSp>
      <p:sp>
        <p:nvSpPr>
          <p:cNvPr id="785" name="Google Shape;785;p39"/>
          <p:cNvSpPr txBox="1"/>
          <p:nvPr/>
        </p:nvSpPr>
        <p:spPr>
          <a:xfrm>
            <a:off x="609600" y="2286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672D93"/>
                </a:solidFill>
                <a:latin typeface="Arial"/>
                <a:ea typeface="Arial"/>
                <a:cs typeface="Arial"/>
                <a:sym typeface="Arial"/>
              </a:rPr>
              <a:t>Posting</a:t>
            </a:r>
            <a:endParaRPr b="1" i="0" sz="3200">
              <a:solidFill>
                <a:srgbClr val="672D93"/>
              </a:solidFill>
              <a:latin typeface="Arial"/>
              <a:ea typeface="Arial"/>
              <a:cs typeface="Arial"/>
              <a:sym typeface="Arial"/>
            </a:endParaRPr>
          </a:p>
        </p:txBody>
      </p:sp>
      <p:cxnSp>
        <p:nvCxnSpPr>
          <p:cNvPr id="786" name="Google Shape;786;p39"/>
          <p:cNvCxnSpPr/>
          <p:nvPr/>
        </p:nvCxnSpPr>
        <p:spPr>
          <a:xfrm>
            <a:off x="381000" y="914400"/>
            <a:ext cx="8382000" cy="0"/>
          </a:xfrm>
          <a:prstGeom prst="straightConnector1">
            <a:avLst/>
          </a:prstGeom>
          <a:noFill/>
          <a:ln cap="sq" cmpd="sng" w="57150">
            <a:solidFill>
              <a:schemeClr val="dk1"/>
            </a:solidFill>
            <a:prstDash val="solid"/>
            <a:round/>
            <a:headEnd len="sm" w="sm" type="none"/>
            <a:tailEnd len="sm" w="sm" type="none"/>
          </a:ln>
        </p:spPr>
      </p:cxn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nvSpPr>
        <p:spPr>
          <a:xfrm>
            <a:off x="800100" y="2461800"/>
            <a:ext cx="7848600" cy="1934400"/>
          </a:xfrm>
          <a:prstGeom prst="rect">
            <a:avLst/>
          </a:prstGeom>
          <a:noFill/>
          <a:ln>
            <a:noFill/>
          </a:ln>
        </p:spPr>
        <p:txBody>
          <a:bodyPr anchorCtr="0" anchor="t" bIns="45700" lIns="91425" spcFirstLastPara="1" rIns="91425" wrap="square" tIns="45700">
            <a:spAutoFit/>
          </a:bodyPr>
          <a:lstStyle/>
          <a:p>
            <a:pPr indent="0" lvl="1" marL="0" marR="0" rtl="0" algn="l">
              <a:lnSpc>
                <a:spcPct val="115000"/>
              </a:lnSpc>
              <a:spcBef>
                <a:spcPts val="0"/>
              </a:spcBef>
              <a:spcAft>
                <a:spcPts val="0"/>
              </a:spcAft>
              <a:buNone/>
            </a:pPr>
            <a:r>
              <a:rPr b="1" i="0" lang="en-US" sz="2500" u="none" cap="none" strike="noStrike">
                <a:solidFill>
                  <a:srgbClr val="00007F"/>
                </a:solidFill>
                <a:latin typeface="Arial"/>
                <a:ea typeface="Arial"/>
                <a:cs typeface="Arial"/>
                <a:sym typeface="Arial"/>
              </a:rPr>
              <a:t>Accounting information system</a:t>
            </a:r>
            <a:endParaRPr/>
          </a:p>
          <a:p>
            <a:pPr indent="-457200" lvl="1" marL="685800" marR="0" rtl="0" algn="l">
              <a:lnSpc>
                <a:spcPct val="115000"/>
              </a:lnSpc>
              <a:spcBef>
                <a:spcPts val="11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Collects and processes transaction data.</a:t>
            </a:r>
            <a:endParaRPr/>
          </a:p>
          <a:p>
            <a:pPr indent="-457200" lvl="1" marL="685800" marR="0" rtl="0" algn="l">
              <a:lnSpc>
                <a:spcPct val="115000"/>
              </a:lnSpc>
              <a:spcBef>
                <a:spcPts val="11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Disseminates the financial information to interested parties.</a:t>
            </a:r>
            <a:endParaRPr/>
          </a:p>
        </p:txBody>
      </p:sp>
      <p:sp>
        <p:nvSpPr>
          <p:cNvPr id="88" name="Google Shape;88;p4"/>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ACCOUNTING INFORMATION SYSTEM</a:t>
            </a:r>
            <a:endParaRPr i="0" sz="3200">
              <a:solidFill>
                <a:srgbClr val="00007F"/>
              </a:solidFill>
              <a:latin typeface="Arial"/>
              <a:ea typeface="Arial"/>
              <a:cs typeface="Arial"/>
              <a:sym typeface="Arial"/>
            </a:endParaRPr>
          </a:p>
        </p:txBody>
      </p:sp>
      <p:cxnSp>
        <p:nvCxnSpPr>
          <p:cNvPr id="89" name="Google Shape;89;p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0" name="Google Shape;90;p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4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2</a:t>
            </a:r>
            <a:endParaRPr b="1" i="1" sz="1600">
              <a:solidFill>
                <a:schemeClr val="lt2"/>
              </a:solidFill>
              <a:latin typeface="Arial"/>
              <a:ea typeface="Arial"/>
              <a:cs typeface="Arial"/>
              <a:sym typeface="Arial"/>
            </a:endParaRPr>
          </a:p>
        </p:txBody>
      </p:sp>
      <p:sp>
        <p:nvSpPr>
          <p:cNvPr id="792" name="Google Shape;792;p40"/>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93" name="Google Shape;793;p40"/>
          <p:cNvSpPr/>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794" name="Google Shape;794;p40"/>
          <p:cNvSpPr txBox="1"/>
          <p:nvPr/>
        </p:nvSpPr>
        <p:spPr>
          <a:xfrm>
            <a:off x="457200" y="1474788"/>
            <a:ext cx="2286000" cy="278447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300">
                <a:solidFill>
                  <a:schemeClr val="dk1"/>
                </a:solidFill>
                <a:latin typeface="Arial"/>
                <a:ea typeface="Arial"/>
                <a:cs typeface="Arial"/>
                <a:sym typeface="Arial"/>
              </a:rPr>
              <a:t>Trial Balance</a:t>
            </a:r>
            <a:r>
              <a:rPr lang="en-US" sz="23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 </a:t>
            </a:r>
            <a:r>
              <a:rPr lang="en-US" sz="2100">
                <a:solidFill>
                  <a:schemeClr val="dk1"/>
                </a:solidFill>
                <a:latin typeface="Arial"/>
                <a:ea typeface="Arial"/>
                <a:cs typeface="Arial"/>
                <a:sym typeface="Arial"/>
              </a:rPr>
              <a:t>A list of each account and its balance; used to prove equality of debit and credit balances.</a:t>
            </a:r>
            <a:endParaRPr/>
          </a:p>
        </p:txBody>
      </p:sp>
      <p:sp>
        <p:nvSpPr>
          <p:cNvPr id="795" name="Google Shape;795;p40"/>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Trial Balance</a:t>
            </a:r>
            <a:endParaRPr/>
          </a:p>
        </p:txBody>
      </p:sp>
      <p:sp>
        <p:nvSpPr>
          <p:cNvPr id="796" name="Google Shape;796;p40"/>
          <p:cNvSpPr txBox="1"/>
          <p:nvPr/>
        </p:nvSpPr>
        <p:spPr>
          <a:xfrm>
            <a:off x="990600" y="5791200"/>
            <a:ext cx="2043113"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3-19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Trial Balance (Unadjusted)</a:t>
            </a:r>
            <a:endParaRPr/>
          </a:p>
        </p:txBody>
      </p:sp>
      <p:cxnSp>
        <p:nvCxnSpPr>
          <p:cNvPr id="797" name="Google Shape;797;p4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798" name="Google Shape;798;p40"/>
          <p:cNvPicPr preferRelativeResize="0"/>
          <p:nvPr/>
        </p:nvPicPr>
        <p:blipFill rotWithShape="1">
          <a:blip r:embed="rId3">
            <a:alphaModFix/>
          </a:blip>
          <a:srcRect b="0" l="0" r="0" t="0"/>
          <a:stretch/>
        </p:blipFill>
        <p:spPr>
          <a:xfrm>
            <a:off x="3082089" y="1295400"/>
            <a:ext cx="5604711" cy="4992210"/>
          </a:xfrm>
          <a:prstGeom prst="rect">
            <a:avLst/>
          </a:prstGeom>
          <a:noFill/>
          <a:ln>
            <a:noFill/>
          </a:ln>
        </p:spPr>
      </p:pic>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1"/>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the basic accounting information system.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Record and summarize basic transactions. </a:t>
            </a:r>
            <a:endParaRPr/>
          </a:p>
          <a:p>
            <a:pPr indent="-341313" lvl="0" marL="341313" rtl="0" algn="l">
              <a:lnSpc>
                <a:spcPct val="115000"/>
              </a:lnSpc>
              <a:spcBef>
                <a:spcPts val="855"/>
              </a:spcBef>
              <a:spcAft>
                <a:spcPts val="0"/>
              </a:spcAft>
              <a:buClr>
                <a:srgbClr val="CC0000"/>
              </a:buClr>
              <a:buSzPts val="1900"/>
              <a:buAutoNum type="arabicPlain"/>
            </a:pPr>
            <a:r>
              <a:rPr lang="en-US" sz="1900">
                <a:solidFill>
                  <a:srgbClr val="CC0000"/>
                </a:solidFill>
                <a:latin typeface="Arial"/>
                <a:ea typeface="Arial"/>
                <a:cs typeface="Arial"/>
                <a:sym typeface="Arial"/>
              </a:rPr>
              <a:t>Identify and prepare adjusting entries.</a:t>
            </a:r>
            <a:endParaRPr/>
          </a:p>
        </p:txBody>
      </p:sp>
      <p:sp>
        <p:nvSpPr>
          <p:cNvPr id="804" name="Google Shape;804;p41"/>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805" name="Google Shape;805;p41"/>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from the adjusted trial balance.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closing entries.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for a merchandising company.</a:t>
            </a:r>
            <a:endParaRPr/>
          </a:p>
        </p:txBody>
      </p:sp>
      <p:sp>
        <p:nvSpPr>
          <p:cNvPr id="806" name="Google Shape;806;p41"/>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807" name="Google Shape;807;p41"/>
          <p:cNvSpPr/>
          <p:nvPr/>
        </p:nvSpPr>
        <p:spPr>
          <a:xfrm>
            <a:off x="1524000" y="155057"/>
            <a:ext cx="5867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The Accounting Information System</a:t>
            </a:r>
            <a:endParaRPr b="1" sz="4000">
              <a:solidFill>
                <a:srgbClr val="00007F"/>
              </a:solidFill>
              <a:latin typeface="Arial"/>
              <a:ea typeface="Arial"/>
              <a:cs typeface="Arial"/>
              <a:sym typeface="Arial"/>
            </a:endParaRPr>
          </a:p>
        </p:txBody>
      </p:sp>
      <p:sp>
        <p:nvSpPr>
          <p:cNvPr id="808" name="Google Shape;808;p41"/>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3</a:t>
            </a:r>
            <a:endParaRPr/>
          </a:p>
        </p:txBody>
      </p:sp>
      <p:cxnSp>
        <p:nvCxnSpPr>
          <p:cNvPr id="809" name="Google Shape;809;p41"/>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810" name="Google Shape;810;p41"/>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811" name="Google Shape;811;p4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2"/>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ADJUSTING ENTRIES</a:t>
            </a:r>
            <a:endParaRPr i="0" sz="3200">
              <a:solidFill>
                <a:srgbClr val="00007F"/>
              </a:solidFill>
              <a:latin typeface="Arial"/>
              <a:ea typeface="Arial"/>
              <a:cs typeface="Arial"/>
              <a:sym typeface="Arial"/>
            </a:endParaRPr>
          </a:p>
        </p:txBody>
      </p:sp>
      <p:sp>
        <p:nvSpPr>
          <p:cNvPr id="817" name="Google Shape;817;p42"/>
          <p:cNvSpPr/>
          <p:nvPr/>
        </p:nvSpPr>
        <p:spPr>
          <a:xfrm>
            <a:off x="609600" y="1371600"/>
            <a:ext cx="7924800" cy="409416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2300">
                <a:solidFill>
                  <a:schemeClr val="dk1"/>
                </a:solidFill>
                <a:latin typeface="Arial"/>
                <a:ea typeface="Arial"/>
                <a:cs typeface="Arial"/>
                <a:sym typeface="Arial"/>
              </a:rPr>
              <a:t>Makes it possible to:</a:t>
            </a:r>
            <a:endParaRPr/>
          </a:p>
          <a:p>
            <a:pPr indent="-457200" lvl="1" marL="685800" marR="0" rtl="0" algn="l">
              <a:lnSpc>
                <a:spcPct val="115000"/>
              </a:lnSpc>
              <a:spcBef>
                <a:spcPts val="115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Report on the balance sheet the appropriate assets, liabilities, and owner’s equity at the statement date. </a:t>
            </a:r>
            <a:endParaRPr/>
          </a:p>
          <a:p>
            <a:pPr indent="-457200" lvl="1" marL="685800" marR="0" rtl="0" algn="l">
              <a:lnSpc>
                <a:spcPct val="115000"/>
              </a:lnSpc>
              <a:spcBef>
                <a:spcPts val="11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Report on the income statement the proper revenues and expenses for the period.</a:t>
            </a:r>
            <a:endParaRPr/>
          </a:p>
          <a:p>
            <a:pPr indent="-457200" lvl="2" marL="1257300" marR="0" rtl="0" algn="l">
              <a:lnSpc>
                <a:spcPct val="115000"/>
              </a:lnSpc>
              <a:spcBef>
                <a:spcPts val="1100"/>
              </a:spcBef>
              <a:spcAft>
                <a:spcPts val="0"/>
              </a:spcAft>
              <a:buClr>
                <a:srgbClr val="CC0000"/>
              </a:buClr>
              <a:buSzPts val="1800"/>
              <a:buFont typeface="Arial"/>
              <a:buChar char="►"/>
            </a:pPr>
            <a:r>
              <a:rPr b="1" i="0" lang="en-US" sz="2000" u="none" cap="none" strike="noStrike">
                <a:solidFill>
                  <a:schemeClr val="dk1"/>
                </a:solidFill>
                <a:latin typeface="Arial"/>
                <a:ea typeface="Arial"/>
                <a:cs typeface="Arial"/>
                <a:sym typeface="Arial"/>
              </a:rPr>
              <a:t>Revenues </a:t>
            </a:r>
            <a:r>
              <a:rPr b="0" i="0" lang="en-US" sz="2000" u="none" cap="none" strike="noStrike">
                <a:solidFill>
                  <a:schemeClr val="dk1"/>
                </a:solidFill>
                <a:latin typeface="Arial"/>
                <a:ea typeface="Arial"/>
                <a:cs typeface="Arial"/>
                <a:sym typeface="Arial"/>
              </a:rPr>
              <a:t>are recorded in the period in which services are performed.</a:t>
            </a:r>
            <a:endParaRPr/>
          </a:p>
          <a:p>
            <a:pPr indent="-457200" lvl="2" marL="1257300" marR="0" rtl="0" algn="l">
              <a:lnSpc>
                <a:spcPct val="115000"/>
              </a:lnSpc>
              <a:spcBef>
                <a:spcPts val="1000"/>
              </a:spcBef>
              <a:spcAft>
                <a:spcPts val="0"/>
              </a:spcAft>
              <a:buClr>
                <a:srgbClr val="CC0000"/>
              </a:buClr>
              <a:buSzPts val="1800"/>
              <a:buFont typeface="Arial"/>
              <a:buChar char="►"/>
            </a:pPr>
            <a:r>
              <a:rPr b="1" i="0" lang="en-US" sz="2000" u="none" cap="none" strike="noStrike">
                <a:solidFill>
                  <a:schemeClr val="dk1"/>
                </a:solidFill>
                <a:latin typeface="Arial"/>
                <a:ea typeface="Arial"/>
                <a:cs typeface="Arial"/>
                <a:sym typeface="Arial"/>
              </a:rPr>
              <a:t>Expenses </a:t>
            </a:r>
            <a:r>
              <a:rPr b="0" i="0" lang="en-US" sz="2000" u="none" cap="none" strike="noStrike">
                <a:solidFill>
                  <a:schemeClr val="dk1"/>
                </a:solidFill>
                <a:latin typeface="Arial"/>
                <a:ea typeface="Arial"/>
                <a:cs typeface="Arial"/>
                <a:sym typeface="Arial"/>
              </a:rPr>
              <a:t>are recognized in the period in which they are incurred.</a:t>
            </a:r>
            <a:endParaRPr b="0" i="0" sz="2000" u="none" cap="none" strike="noStrike">
              <a:solidFill>
                <a:schemeClr val="dk1"/>
              </a:solidFill>
              <a:latin typeface="Arial"/>
              <a:ea typeface="Arial"/>
              <a:cs typeface="Arial"/>
              <a:sym typeface="Arial"/>
            </a:endParaRPr>
          </a:p>
        </p:txBody>
      </p:sp>
      <p:cxnSp>
        <p:nvCxnSpPr>
          <p:cNvPr id="818" name="Google Shape;818;p4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19" name="Google Shape;819;p4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43"/>
          <p:cNvSpPr/>
          <p:nvPr/>
        </p:nvSpPr>
        <p:spPr>
          <a:xfrm>
            <a:off x="457200" y="1600200"/>
            <a:ext cx="8305800" cy="3810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25" name="Google Shape;825;p43"/>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Types of Adjusting Entries</a:t>
            </a:r>
            <a:endParaRPr/>
          </a:p>
        </p:txBody>
      </p:sp>
      <p:sp>
        <p:nvSpPr>
          <p:cNvPr id="826" name="Google Shape;826;p43"/>
          <p:cNvSpPr/>
          <p:nvPr/>
        </p:nvSpPr>
        <p:spPr>
          <a:xfrm>
            <a:off x="609600" y="2286000"/>
            <a:ext cx="3810000" cy="1600200"/>
          </a:xfrm>
          <a:prstGeom prst="rect">
            <a:avLst/>
          </a:prstGeom>
          <a:noFill/>
          <a:ln>
            <a:noFill/>
          </a:ln>
        </p:spPr>
        <p:txBody>
          <a:bodyPr anchorCtr="0" anchor="t" bIns="45700" lIns="91425" spcFirstLastPara="1" rIns="91425" wrap="square" tIns="137150">
            <a:noAutofit/>
          </a:bodyPr>
          <a:lstStyle/>
          <a:p>
            <a:pPr indent="-346075" lvl="0" marL="346075" marR="0" rtl="0" algn="l">
              <a:lnSpc>
                <a:spcPct val="105000"/>
              </a:lnSpc>
              <a:spcBef>
                <a:spcPts val="0"/>
              </a:spcBef>
              <a:spcAft>
                <a:spcPts val="0"/>
              </a:spcAft>
              <a:buNone/>
            </a:pPr>
            <a:r>
              <a:rPr lang="en-US" sz="2000">
                <a:solidFill>
                  <a:schemeClr val="dk1"/>
                </a:solidFill>
                <a:latin typeface="Arial"/>
                <a:ea typeface="Arial"/>
                <a:cs typeface="Arial"/>
                <a:sym typeface="Arial"/>
              </a:rPr>
              <a:t>1.</a:t>
            </a:r>
            <a:r>
              <a:rPr b="1" lang="en-US" sz="2000">
                <a:solidFill>
                  <a:schemeClr val="accent2"/>
                </a:solidFill>
                <a:latin typeface="Arial"/>
                <a:ea typeface="Arial"/>
                <a:cs typeface="Arial"/>
                <a:sym typeface="Arial"/>
              </a:rPr>
              <a:t>	</a:t>
            </a:r>
            <a:r>
              <a:rPr b="1" lang="en-US" sz="2000">
                <a:solidFill>
                  <a:srgbClr val="CC0000"/>
                </a:solidFill>
                <a:latin typeface="Arial"/>
                <a:ea typeface="Arial"/>
                <a:cs typeface="Arial"/>
                <a:sym typeface="Arial"/>
              </a:rPr>
              <a:t>Prepaid</a:t>
            </a: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Expenses</a:t>
            </a:r>
            <a:r>
              <a:rPr b="1" lang="en-US" sz="2000">
                <a:solidFill>
                  <a:srgbClr val="990000"/>
                </a:solidFill>
                <a:latin typeface="Arial"/>
                <a:ea typeface="Arial"/>
                <a:cs typeface="Arial"/>
                <a:sym typeface="Arial"/>
              </a:rPr>
              <a:t>.</a:t>
            </a:r>
            <a:r>
              <a:rPr b="1" lang="en-US" sz="2000">
                <a:solidFill>
                  <a:schemeClr val="accent2"/>
                </a:solidFill>
                <a:latin typeface="Arial"/>
                <a:ea typeface="Arial"/>
                <a:cs typeface="Arial"/>
                <a:sym typeface="Arial"/>
              </a:rPr>
              <a:t> </a:t>
            </a:r>
            <a:r>
              <a:rPr lang="en-US" sz="2000">
                <a:solidFill>
                  <a:schemeClr val="dk1"/>
                </a:solidFill>
                <a:latin typeface="Arial"/>
                <a:ea typeface="Arial"/>
                <a:cs typeface="Arial"/>
                <a:sym typeface="Arial"/>
              </a:rPr>
              <a:t>Expenses paid in cash before they are used or consumed.</a:t>
            </a:r>
            <a:endParaRPr/>
          </a:p>
        </p:txBody>
      </p:sp>
      <p:sp>
        <p:nvSpPr>
          <p:cNvPr id="827" name="Google Shape;827;p43"/>
          <p:cNvSpPr/>
          <p:nvPr/>
        </p:nvSpPr>
        <p:spPr>
          <a:xfrm>
            <a:off x="609600" y="1676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300">
                <a:solidFill>
                  <a:schemeClr val="dk1"/>
                </a:solidFill>
                <a:latin typeface="Arial"/>
                <a:ea typeface="Arial"/>
                <a:cs typeface="Arial"/>
                <a:sym typeface="Arial"/>
              </a:rPr>
              <a:t>Deferrals</a:t>
            </a:r>
            <a:endParaRPr/>
          </a:p>
        </p:txBody>
      </p:sp>
      <p:sp>
        <p:nvSpPr>
          <p:cNvPr id="828" name="Google Shape;828;p43"/>
          <p:cNvSpPr/>
          <p:nvPr/>
        </p:nvSpPr>
        <p:spPr>
          <a:xfrm>
            <a:off x="4800600" y="2286000"/>
            <a:ext cx="3810000" cy="1600200"/>
          </a:xfrm>
          <a:prstGeom prst="rect">
            <a:avLst/>
          </a:prstGeom>
          <a:noFill/>
          <a:ln>
            <a:noFill/>
          </a:ln>
        </p:spPr>
        <p:txBody>
          <a:bodyPr anchorCtr="0" anchor="t" bIns="45700" lIns="91425" spcFirstLastPara="1" rIns="91425" wrap="square" tIns="137150">
            <a:noAutofit/>
          </a:bodyPr>
          <a:lstStyle/>
          <a:p>
            <a:pPr indent="-346075" lvl="0" marL="346075" marR="0" rtl="0" algn="l">
              <a:lnSpc>
                <a:spcPct val="105000"/>
              </a:lnSpc>
              <a:spcBef>
                <a:spcPts val="0"/>
              </a:spcBef>
              <a:spcAft>
                <a:spcPts val="0"/>
              </a:spcAft>
              <a:buNone/>
            </a:pPr>
            <a:r>
              <a:rPr lang="en-US" sz="2000">
                <a:solidFill>
                  <a:schemeClr val="dk1"/>
                </a:solidFill>
                <a:latin typeface="Arial"/>
                <a:ea typeface="Arial"/>
                <a:cs typeface="Arial"/>
                <a:sym typeface="Arial"/>
              </a:rPr>
              <a:t>3. 	</a:t>
            </a:r>
            <a:r>
              <a:rPr b="1" lang="en-US" sz="2000">
                <a:solidFill>
                  <a:srgbClr val="CC0000"/>
                </a:solidFill>
                <a:latin typeface="Arial"/>
                <a:ea typeface="Arial"/>
                <a:cs typeface="Arial"/>
                <a:sym typeface="Arial"/>
              </a:rPr>
              <a:t>Accrued</a:t>
            </a: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Revenues</a:t>
            </a:r>
            <a:r>
              <a:rPr b="1" lang="en-US" sz="2000">
                <a:solidFill>
                  <a:srgbClr val="990000"/>
                </a:solidFill>
                <a:latin typeface="Arial"/>
                <a:ea typeface="Arial"/>
                <a:cs typeface="Arial"/>
                <a:sym typeface="Arial"/>
              </a:rPr>
              <a:t>.</a:t>
            </a:r>
            <a:r>
              <a:rPr lang="en-US" sz="2000">
                <a:solidFill>
                  <a:schemeClr val="dk1"/>
                </a:solidFill>
                <a:latin typeface="Arial"/>
                <a:ea typeface="Arial"/>
                <a:cs typeface="Arial"/>
                <a:sym typeface="Arial"/>
              </a:rPr>
              <a:t> Revenues for services performed but not yet received in cash or recorded.</a:t>
            </a:r>
            <a:endParaRPr/>
          </a:p>
        </p:txBody>
      </p:sp>
      <p:sp>
        <p:nvSpPr>
          <p:cNvPr id="829" name="Google Shape;829;p43"/>
          <p:cNvSpPr/>
          <p:nvPr/>
        </p:nvSpPr>
        <p:spPr>
          <a:xfrm>
            <a:off x="4800600" y="3962400"/>
            <a:ext cx="3810000" cy="1600200"/>
          </a:xfrm>
          <a:prstGeom prst="rect">
            <a:avLst/>
          </a:prstGeom>
          <a:noFill/>
          <a:ln>
            <a:noFill/>
          </a:ln>
        </p:spPr>
        <p:txBody>
          <a:bodyPr anchorCtr="0" anchor="t" bIns="45700" lIns="91425" spcFirstLastPara="1" rIns="91425" wrap="square" tIns="137150">
            <a:noAutofit/>
          </a:bodyPr>
          <a:lstStyle/>
          <a:p>
            <a:pPr indent="-346075" lvl="0" marL="346075" marR="0" rtl="0" algn="l">
              <a:lnSpc>
                <a:spcPct val="105000"/>
              </a:lnSpc>
              <a:spcBef>
                <a:spcPts val="0"/>
              </a:spcBef>
              <a:spcAft>
                <a:spcPts val="0"/>
              </a:spcAft>
              <a:buNone/>
            </a:pPr>
            <a:r>
              <a:rPr lang="en-US" sz="2000">
                <a:solidFill>
                  <a:schemeClr val="dk1"/>
                </a:solidFill>
                <a:latin typeface="Arial"/>
                <a:ea typeface="Arial"/>
                <a:cs typeface="Arial"/>
                <a:sym typeface="Arial"/>
              </a:rPr>
              <a:t>4. 	</a:t>
            </a:r>
            <a:r>
              <a:rPr b="1" lang="en-US" sz="2000">
                <a:solidFill>
                  <a:srgbClr val="CC0000"/>
                </a:solidFill>
                <a:latin typeface="Arial"/>
                <a:ea typeface="Arial"/>
                <a:cs typeface="Arial"/>
                <a:sym typeface="Arial"/>
              </a:rPr>
              <a:t>Accrued</a:t>
            </a: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Expenses</a:t>
            </a:r>
            <a:r>
              <a:rPr b="1" lang="en-US" sz="2000">
                <a:solidFill>
                  <a:srgbClr val="990000"/>
                </a:solidFill>
                <a:latin typeface="Arial"/>
                <a:ea typeface="Arial"/>
                <a:cs typeface="Arial"/>
                <a:sym typeface="Arial"/>
              </a:rPr>
              <a:t>.</a:t>
            </a:r>
            <a:r>
              <a:rPr lang="en-US" sz="2000">
                <a:solidFill>
                  <a:schemeClr val="dk1"/>
                </a:solidFill>
                <a:latin typeface="Arial"/>
                <a:ea typeface="Arial"/>
                <a:cs typeface="Arial"/>
                <a:sym typeface="Arial"/>
              </a:rPr>
              <a:t>  Expenses incurred but not yet paid  in cash or recorded.</a:t>
            </a:r>
            <a:endParaRPr/>
          </a:p>
        </p:txBody>
      </p:sp>
      <p:sp>
        <p:nvSpPr>
          <p:cNvPr id="830" name="Google Shape;830;p43"/>
          <p:cNvSpPr/>
          <p:nvPr/>
        </p:nvSpPr>
        <p:spPr>
          <a:xfrm>
            <a:off x="609600" y="3962400"/>
            <a:ext cx="3810000" cy="1600200"/>
          </a:xfrm>
          <a:prstGeom prst="rect">
            <a:avLst/>
          </a:prstGeom>
          <a:noFill/>
          <a:ln>
            <a:noFill/>
          </a:ln>
        </p:spPr>
        <p:txBody>
          <a:bodyPr anchorCtr="0" anchor="t" bIns="45700" lIns="91425" spcFirstLastPara="1" rIns="91425" wrap="square" tIns="137150">
            <a:noAutofit/>
          </a:bodyPr>
          <a:lstStyle/>
          <a:p>
            <a:pPr indent="-346075" lvl="0" marL="346075" marR="0" rtl="0" algn="l">
              <a:lnSpc>
                <a:spcPct val="105000"/>
              </a:lnSpc>
              <a:spcBef>
                <a:spcPts val="0"/>
              </a:spcBef>
              <a:spcAft>
                <a:spcPts val="0"/>
              </a:spcAft>
              <a:buNone/>
            </a:pPr>
            <a:r>
              <a:rPr lang="en-US" sz="2000">
                <a:solidFill>
                  <a:schemeClr val="dk1"/>
                </a:solidFill>
                <a:latin typeface="Arial"/>
                <a:ea typeface="Arial"/>
                <a:cs typeface="Arial"/>
                <a:sym typeface="Arial"/>
              </a:rPr>
              <a:t>2. 	</a:t>
            </a:r>
            <a:r>
              <a:rPr b="1" lang="en-US" sz="2000">
                <a:solidFill>
                  <a:srgbClr val="CC0000"/>
                </a:solidFill>
                <a:latin typeface="Arial"/>
                <a:ea typeface="Arial"/>
                <a:cs typeface="Arial"/>
                <a:sym typeface="Arial"/>
              </a:rPr>
              <a:t>Unearned</a:t>
            </a: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Revenues</a:t>
            </a:r>
            <a:r>
              <a:rPr b="1" lang="en-US" sz="2000">
                <a:solidFill>
                  <a:srgbClr val="990000"/>
                </a:solidFill>
                <a:latin typeface="Arial"/>
                <a:ea typeface="Arial"/>
                <a:cs typeface="Arial"/>
                <a:sym typeface="Arial"/>
              </a:rPr>
              <a:t>.</a:t>
            </a:r>
            <a:r>
              <a:rPr lang="en-US" sz="2000">
                <a:solidFill>
                  <a:schemeClr val="dk1"/>
                </a:solidFill>
                <a:latin typeface="Arial"/>
                <a:ea typeface="Arial"/>
                <a:cs typeface="Arial"/>
                <a:sym typeface="Arial"/>
              </a:rPr>
              <a:t>  </a:t>
            </a:r>
            <a:endParaRPr/>
          </a:p>
          <a:p>
            <a:pPr indent="-346075" lvl="0" marL="346075" marR="0" rtl="0" algn="l">
              <a:lnSpc>
                <a:spcPct val="105000"/>
              </a:lnSpc>
              <a:spcBef>
                <a:spcPts val="0"/>
              </a:spcBef>
              <a:spcAft>
                <a:spcPts val="0"/>
              </a:spcAft>
              <a:buNone/>
            </a:pPr>
            <a:r>
              <a:rPr lang="en-US" sz="2000">
                <a:solidFill>
                  <a:schemeClr val="dk1"/>
                </a:solidFill>
                <a:latin typeface="Arial"/>
                <a:ea typeface="Arial"/>
                <a:cs typeface="Arial"/>
                <a:sym typeface="Arial"/>
              </a:rPr>
              <a:t>	Cash received before services are performed.</a:t>
            </a:r>
            <a:endParaRPr/>
          </a:p>
        </p:txBody>
      </p:sp>
      <p:sp>
        <p:nvSpPr>
          <p:cNvPr id="831" name="Google Shape;831;p43"/>
          <p:cNvSpPr/>
          <p:nvPr/>
        </p:nvSpPr>
        <p:spPr>
          <a:xfrm>
            <a:off x="4800600" y="1676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300">
                <a:solidFill>
                  <a:schemeClr val="dk1"/>
                </a:solidFill>
                <a:latin typeface="Arial"/>
                <a:ea typeface="Arial"/>
                <a:cs typeface="Arial"/>
                <a:sym typeface="Arial"/>
              </a:rPr>
              <a:t>Accruals</a:t>
            </a:r>
            <a:endParaRPr/>
          </a:p>
        </p:txBody>
      </p:sp>
      <p:cxnSp>
        <p:nvCxnSpPr>
          <p:cNvPr id="832" name="Google Shape;832;p43"/>
          <p:cNvCxnSpPr/>
          <p:nvPr/>
        </p:nvCxnSpPr>
        <p:spPr>
          <a:xfrm>
            <a:off x="685800" y="2209800"/>
            <a:ext cx="7848600" cy="0"/>
          </a:xfrm>
          <a:prstGeom prst="straightConnector1">
            <a:avLst/>
          </a:prstGeom>
          <a:noFill/>
          <a:ln cap="sq" cmpd="sng" w="38100">
            <a:solidFill>
              <a:schemeClr val="dk1"/>
            </a:solidFill>
            <a:prstDash val="solid"/>
            <a:round/>
            <a:headEnd len="sm" w="sm" type="none"/>
            <a:tailEnd len="sm" w="sm" type="none"/>
          </a:ln>
        </p:spPr>
      </p:cxnSp>
      <p:sp>
        <p:nvSpPr>
          <p:cNvPr id="833" name="Google Shape;833;p43"/>
          <p:cNvSpPr txBox="1"/>
          <p:nvPr/>
        </p:nvSpPr>
        <p:spPr>
          <a:xfrm>
            <a:off x="398928" y="5458031"/>
            <a:ext cx="32004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3-20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Categories of Adjusting Entries</a:t>
            </a:r>
            <a:endParaRPr/>
          </a:p>
        </p:txBody>
      </p:sp>
      <p:cxnSp>
        <p:nvCxnSpPr>
          <p:cNvPr id="834" name="Google Shape;834;p4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35" name="Google Shape;835;p4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44"/>
          <p:cNvSpPr txBox="1"/>
          <p:nvPr>
            <p:ph idx="1" type="body"/>
          </p:nvPr>
        </p:nvSpPr>
        <p:spPr>
          <a:xfrm>
            <a:off x="304800" y="1371600"/>
            <a:ext cx="2514600" cy="3124200"/>
          </a:xfrm>
          <a:prstGeom prst="rect">
            <a:avLst/>
          </a:prstGeom>
          <a:noFill/>
          <a:ln>
            <a:noFill/>
          </a:ln>
        </p:spPr>
        <p:txBody>
          <a:bodyPr anchorCtr="0" anchor="t" bIns="46025" lIns="182550" spcFirstLastPara="1" rIns="182550" wrap="square" tIns="46025">
            <a:noAutofit/>
          </a:bodyPr>
          <a:lstStyle/>
          <a:p>
            <a:pPr indent="0" lvl="0" marL="0" rtl="0" algn="l">
              <a:lnSpc>
                <a:spcPct val="115000"/>
              </a:lnSpc>
              <a:spcBef>
                <a:spcPts val="0"/>
              </a:spcBef>
              <a:spcAft>
                <a:spcPts val="0"/>
              </a:spcAft>
              <a:buClr>
                <a:srgbClr val="006666"/>
              </a:buClr>
              <a:buSzPts val="2300"/>
              <a:buFont typeface="Arial"/>
              <a:buNone/>
            </a:pPr>
            <a:r>
              <a:rPr lang="en-US" sz="2300">
                <a:solidFill>
                  <a:schemeClr val="dk1"/>
                </a:solidFill>
                <a:latin typeface="Arial"/>
                <a:ea typeface="Arial"/>
                <a:cs typeface="Arial"/>
                <a:sym typeface="Arial"/>
              </a:rPr>
              <a:t>Deferrals</a:t>
            </a:r>
            <a:r>
              <a:rPr b="0" lang="en-US" sz="2300">
                <a:solidFill>
                  <a:schemeClr val="dk1"/>
                </a:solidFill>
                <a:latin typeface="Arial"/>
                <a:ea typeface="Arial"/>
                <a:cs typeface="Arial"/>
                <a:sym typeface="Arial"/>
              </a:rPr>
              <a:t> are either </a:t>
            </a:r>
            <a:endParaRPr/>
          </a:p>
          <a:p>
            <a:pPr indent="-457200" lvl="1" marL="571500" rtl="0" algn="l">
              <a:lnSpc>
                <a:spcPct val="115000"/>
              </a:lnSpc>
              <a:spcBef>
                <a:spcPts val="440"/>
              </a:spcBef>
              <a:spcAft>
                <a:spcPts val="0"/>
              </a:spcAft>
              <a:buClr>
                <a:srgbClr val="CC0000"/>
              </a:buClr>
              <a:buSzPts val="1760"/>
              <a:buFont typeface="Noto Sans Symbols"/>
              <a:buChar char="◆"/>
            </a:pPr>
            <a:r>
              <a:rPr lang="en-US" sz="2200">
                <a:solidFill>
                  <a:schemeClr val="dk1"/>
                </a:solidFill>
                <a:latin typeface="Arial"/>
                <a:ea typeface="Arial"/>
                <a:cs typeface="Arial"/>
                <a:sym typeface="Arial"/>
              </a:rPr>
              <a:t>prepaid expenses</a:t>
            </a:r>
            <a:r>
              <a:rPr b="0" lang="en-US" sz="2200">
                <a:solidFill>
                  <a:schemeClr val="dk1"/>
                </a:solidFill>
                <a:latin typeface="Arial"/>
                <a:ea typeface="Arial"/>
                <a:cs typeface="Arial"/>
                <a:sym typeface="Arial"/>
              </a:rPr>
              <a:t> or</a:t>
            </a:r>
            <a:endParaRPr/>
          </a:p>
          <a:p>
            <a:pPr indent="-457200" lvl="1" marL="571500" rtl="0" algn="l">
              <a:lnSpc>
                <a:spcPct val="115000"/>
              </a:lnSpc>
              <a:spcBef>
                <a:spcPts val="440"/>
              </a:spcBef>
              <a:spcAft>
                <a:spcPts val="0"/>
              </a:spcAft>
              <a:buClr>
                <a:srgbClr val="CC0000"/>
              </a:buClr>
              <a:buSzPts val="1760"/>
              <a:buFont typeface="Noto Sans Symbols"/>
              <a:buChar char="◆"/>
            </a:pPr>
            <a:r>
              <a:rPr lang="en-US" sz="2200">
                <a:solidFill>
                  <a:schemeClr val="dk1"/>
                </a:solidFill>
                <a:latin typeface="Arial"/>
                <a:ea typeface="Arial"/>
                <a:cs typeface="Arial"/>
                <a:sym typeface="Arial"/>
              </a:rPr>
              <a:t>unearned revenues</a:t>
            </a:r>
            <a:r>
              <a:rPr b="0" lang="en-US" sz="2200">
                <a:solidFill>
                  <a:schemeClr val="dk1"/>
                </a:solidFill>
                <a:latin typeface="Arial"/>
                <a:ea typeface="Arial"/>
                <a:cs typeface="Arial"/>
                <a:sym typeface="Arial"/>
              </a:rPr>
              <a:t>.</a:t>
            </a:r>
            <a:endParaRPr/>
          </a:p>
        </p:txBody>
      </p:sp>
      <p:sp>
        <p:nvSpPr>
          <p:cNvPr id="841" name="Google Shape;841;p44"/>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Adjusting Entries for Deferrals</a:t>
            </a:r>
            <a:endParaRPr/>
          </a:p>
        </p:txBody>
      </p:sp>
      <p:sp>
        <p:nvSpPr>
          <p:cNvPr id="842" name="Google Shape;842;p44"/>
          <p:cNvSpPr txBox="1"/>
          <p:nvPr/>
        </p:nvSpPr>
        <p:spPr>
          <a:xfrm>
            <a:off x="1143000" y="5602069"/>
            <a:ext cx="173181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3-21 </a:t>
            </a:r>
            <a:r>
              <a:rPr lang="en-US" sz="1200">
                <a:solidFill>
                  <a:schemeClr val="dk1"/>
                </a:solidFill>
                <a:latin typeface="Arial"/>
                <a:ea typeface="Arial"/>
                <a:cs typeface="Arial"/>
                <a:sym typeface="Arial"/>
              </a:rPr>
              <a:t>Adjusting Entries for Deferrals</a:t>
            </a:r>
            <a:endParaRPr/>
          </a:p>
        </p:txBody>
      </p:sp>
      <p:cxnSp>
        <p:nvCxnSpPr>
          <p:cNvPr id="843" name="Google Shape;843;p4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844" name="Google Shape;844;p44"/>
          <p:cNvPicPr preferRelativeResize="0"/>
          <p:nvPr/>
        </p:nvPicPr>
        <p:blipFill rotWithShape="1">
          <a:blip r:embed="rId3">
            <a:alphaModFix/>
          </a:blip>
          <a:srcRect b="0" l="0" r="0" t="0"/>
          <a:stretch/>
        </p:blipFill>
        <p:spPr>
          <a:xfrm>
            <a:off x="2935944" y="1409573"/>
            <a:ext cx="5845781" cy="4838827"/>
          </a:xfrm>
          <a:prstGeom prst="rect">
            <a:avLst/>
          </a:prstGeom>
          <a:noFill/>
          <a:ln cap="sq" cmpd="sng" w="12700">
            <a:solidFill>
              <a:schemeClr val="dk1"/>
            </a:solidFill>
            <a:prstDash val="solid"/>
            <a:miter lim="800000"/>
            <a:headEnd len="sm" w="sm" type="none"/>
            <a:tailEnd len="sm" w="sm" type="none"/>
          </a:ln>
        </p:spPr>
      </p:pic>
      <p:sp>
        <p:nvSpPr>
          <p:cNvPr id="845" name="Google Shape;845;p4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5"/>
          <p:cNvSpPr txBox="1"/>
          <p:nvPr>
            <p:ph idx="1" type="body"/>
          </p:nvPr>
        </p:nvSpPr>
        <p:spPr>
          <a:xfrm>
            <a:off x="533400" y="1371600"/>
            <a:ext cx="8077200" cy="838200"/>
          </a:xfrm>
          <a:prstGeom prst="rect">
            <a:avLst/>
          </a:prstGeom>
          <a:noFill/>
          <a:ln>
            <a:noFill/>
          </a:ln>
        </p:spPr>
        <p:txBody>
          <a:bodyPr anchorCtr="0" anchor="t" bIns="46025" lIns="182550" spcFirstLastPara="1" rIns="182550" wrap="square" tIns="46025">
            <a:spAutoFit/>
          </a:bodyPr>
          <a:lstStyle/>
          <a:p>
            <a:pPr indent="0" lvl="0" marL="0" rtl="0" algn="l">
              <a:lnSpc>
                <a:spcPct val="110000"/>
              </a:lnSpc>
              <a:spcBef>
                <a:spcPts val="0"/>
              </a:spcBef>
              <a:spcAft>
                <a:spcPts val="0"/>
              </a:spcAft>
              <a:buSzPts val="1650"/>
              <a:buFont typeface="Noto Sans Symbols"/>
              <a:buNone/>
            </a:pPr>
            <a:r>
              <a:rPr i="1" lang="en-US" sz="2200">
                <a:solidFill>
                  <a:schemeClr val="dk1"/>
                </a:solidFill>
                <a:latin typeface="Arial"/>
                <a:ea typeface="Arial"/>
                <a:cs typeface="Arial"/>
                <a:sym typeface="Arial"/>
              </a:rPr>
              <a:t>Prepaid Expenses.</a:t>
            </a:r>
            <a:r>
              <a:rPr b="0" lang="en-US" sz="2200">
                <a:solidFill>
                  <a:schemeClr val="dk1"/>
                </a:solidFill>
                <a:latin typeface="Arial"/>
                <a:ea typeface="Arial"/>
                <a:cs typeface="Arial"/>
                <a:sym typeface="Arial"/>
              </a:rPr>
              <a:t> Assets paid for and recorded before a company uses them.</a:t>
            </a:r>
            <a:endParaRPr b="0" sz="2200">
              <a:solidFill>
                <a:schemeClr val="dk1"/>
              </a:solidFill>
              <a:latin typeface="Arial"/>
              <a:ea typeface="Arial"/>
              <a:cs typeface="Arial"/>
              <a:sym typeface="Arial"/>
            </a:endParaRPr>
          </a:p>
        </p:txBody>
      </p:sp>
      <p:sp>
        <p:nvSpPr>
          <p:cNvPr id="851" name="Google Shape;851;p45"/>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6600"/>
                </a:solidFill>
                <a:latin typeface="Arial"/>
                <a:ea typeface="Arial"/>
                <a:cs typeface="Arial"/>
                <a:sym typeface="Arial"/>
              </a:rPr>
              <a:t>Prepaid Expenses</a:t>
            </a:r>
            <a:endParaRPr/>
          </a:p>
        </p:txBody>
      </p:sp>
      <p:sp>
        <p:nvSpPr>
          <p:cNvPr id="852" name="Google Shape;852;p45"/>
          <p:cNvSpPr/>
          <p:nvPr/>
        </p:nvSpPr>
        <p:spPr>
          <a:xfrm>
            <a:off x="685800" y="4135438"/>
            <a:ext cx="3048000" cy="144655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insurance</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supplies</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advertising</a:t>
            </a:r>
            <a:endParaRPr/>
          </a:p>
        </p:txBody>
      </p:sp>
      <p:sp>
        <p:nvSpPr>
          <p:cNvPr id="853" name="Google Shape;853;p45"/>
          <p:cNvSpPr txBox="1"/>
          <p:nvPr/>
        </p:nvSpPr>
        <p:spPr>
          <a:xfrm>
            <a:off x="990600" y="2638425"/>
            <a:ext cx="2438400"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Cash Payment</a:t>
            </a:r>
            <a:endParaRPr/>
          </a:p>
        </p:txBody>
      </p:sp>
      <p:sp>
        <p:nvSpPr>
          <p:cNvPr id="854" name="Google Shape;854;p45"/>
          <p:cNvSpPr txBox="1"/>
          <p:nvPr/>
        </p:nvSpPr>
        <p:spPr>
          <a:xfrm>
            <a:off x="5094288" y="2638425"/>
            <a:ext cx="3135312"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Expense Recorded</a:t>
            </a:r>
            <a:endParaRPr/>
          </a:p>
        </p:txBody>
      </p:sp>
      <p:sp>
        <p:nvSpPr>
          <p:cNvPr id="855" name="Google Shape;855;p45"/>
          <p:cNvSpPr txBox="1"/>
          <p:nvPr/>
        </p:nvSpPr>
        <p:spPr>
          <a:xfrm>
            <a:off x="3200400" y="2698750"/>
            <a:ext cx="2133600" cy="39687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en-US" sz="2000">
                <a:solidFill>
                  <a:srgbClr val="CC0000"/>
                </a:solidFill>
                <a:latin typeface="Arial"/>
                <a:ea typeface="Arial"/>
                <a:cs typeface="Arial"/>
                <a:sym typeface="Arial"/>
              </a:rPr>
              <a:t>BEFORE</a:t>
            </a:r>
            <a:endParaRPr/>
          </a:p>
        </p:txBody>
      </p:sp>
      <p:sp>
        <p:nvSpPr>
          <p:cNvPr id="856" name="Google Shape;856;p45"/>
          <p:cNvSpPr/>
          <p:nvPr/>
        </p:nvSpPr>
        <p:spPr>
          <a:xfrm>
            <a:off x="3505200" y="4114800"/>
            <a:ext cx="4572000" cy="972574"/>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rent</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buildings and equipment</a:t>
            </a:r>
            <a:endParaRPr/>
          </a:p>
        </p:txBody>
      </p:sp>
      <p:sp>
        <p:nvSpPr>
          <p:cNvPr id="857" name="Google Shape;857;p45"/>
          <p:cNvSpPr/>
          <p:nvPr/>
        </p:nvSpPr>
        <p:spPr>
          <a:xfrm>
            <a:off x="609600" y="3581400"/>
            <a:ext cx="6324600" cy="4572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2300">
                <a:solidFill>
                  <a:schemeClr val="lt2"/>
                </a:solidFill>
                <a:latin typeface="Arial"/>
                <a:ea typeface="Arial"/>
                <a:cs typeface="Arial"/>
                <a:sym typeface="Arial"/>
              </a:rPr>
              <a:t>Prepayments often occur in regard to:</a:t>
            </a:r>
            <a:endParaRPr/>
          </a:p>
        </p:txBody>
      </p:sp>
      <p:cxnSp>
        <p:nvCxnSpPr>
          <p:cNvPr id="858" name="Google Shape;858;p4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59" name="Google Shape;859;p4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46"/>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65" name="Google Shape;865;p46"/>
          <p:cNvSpPr txBox="1"/>
          <p:nvPr/>
        </p:nvSpPr>
        <p:spPr>
          <a:xfrm>
            <a:off x="609600" y="1371600"/>
            <a:ext cx="80772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Supplies.</a:t>
            </a:r>
            <a:r>
              <a:rPr b="1" lang="en-US" sz="22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Pioneer Advertising purchased advertising supplies costing $25,000 on October 5.  Prepare the journal entry to record the purchase of the supplies.</a:t>
            </a:r>
            <a:endParaRPr/>
          </a:p>
        </p:txBody>
      </p:sp>
      <p:sp>
        <p:nvSpPr>
          <p:cNvPr id="866" name="Google Shape;866;p46"/>
          <p:cNvSpPr txBox="1"/>
          <p:nvPr/>
        </p:nvSpPr>
        <p:spPr>
          <a:xfrm>
            <a:off x="2057400" y="3154363"/>
            <a:ext cx="3505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Cash</a:t>
            </a:r>
            <a:endParaRPr/>
          </a:p>
        </p:txBody>
      </p:sp>
      <p:sp>
        <p:nvSpPr>
          <p:cNvPr id="867" name="Google Shape;867;p46"/>
          <p:cNvSpPr txBox="1"/>
          <p:nvPr/>
        </p:nvSpPr>
        <p:spPr>
          <a:xfrm>
            <a:off x="7010400" y="3154363"/>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25,000</a:t>
            </a:r>
            <a:endParaRPr/>
          </a:p>
        </p:txBody>
      </p:sp>
      <p:sp>
        <p:nvSpPr>
          <p:cNvPr id="868" name="Google Shape;868;p46"/>
          <p:cNvSpPr txBox="1"/>
          <p:nvPr/>
        </p:nvSpPr>
        <p:spPr>
          <a:xfrm>
            <a:off x="1905000" y="2695575"/>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Supplies</a:t>
            </a:r>
            <a:endParaRPr/>
          </a:p>
        </p:txBody>
      </p:sp>
      <p:sp>
        <p:nvSpPr>
          <p:cNvPr id="869" name="Google Shape;869;p46"/>
          <p:cNvSpPr txBox="1"/>
          <p:nvPr/>
        </p:nvSpPr>
        <p:spPr>
          <a:xfrm>
            <a:off x="5638800" y="2695575"/>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25,000</a:t>
            </a:r>
            <a:endParaRPr/>
          </a:p>
        </p:txBody>
      </p:sp>
      <p:sp>
        <p:nvSpPr>
          <p:cNvPr id="870" name="Google Shape;870;p46"/>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5</a:t>
            </a:r>
            <a:endParaRPr/>
          </a:p>
        </p:txBody>
      </p:sp>
      <p:cxnSp>
        <p:nvCxnSpPr>
          <p:cNvPr id="871" name="Google Shape;871;p46"/>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872" name="Google Shape;872;p46"/>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873" name="Google Shape;873;p46"/>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874" name="Google Shape;874;p46"/>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875" name="Google Shape;875;p46"/>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876" name="Google Shape;876;p46"/>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Supplies</a:t>
            </a:r>
            <a:endParaRPr/>
          </a:p>
        </p:txBody>
      </p:sp>
      <p:sp>
        <p:nvSpPr>
          <p:cNvPr id="877" name="Google Shape;877;p46"/>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25,000</a:t>
            </a:r>
            <a:endParaRPr/>
          </a:p>
        </p:txBody>
      </p:sp>
      <p:sp>
        <p:nvSpPr>
          <p:cNvPr id="878" name="Google Shape;878;p46"/>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25,000</a:t>
            </a:r>
            <a:endParaRPr/>
          </a:p>
        </p:txBody>
      </p:sp>
      <p:cxnSp>
        <p:nvCxnSpPr>
          <p:cNvPr id="879" name="Google Shape;879;p46"/>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880" name="Google Shape;880;p46"/>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881" name="Google Shape;881;p46"/>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882" name="Google Shape;882;p46"/>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883" name="Google Shape;883;p46"/>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cxnSp>
        <p:nvCxnSpPr>
          <p:cNvPr id="884" name="Google Shape;884;p46"/>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885" name="Google Shape;885;p4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886" name="Google Shape;886;p46"/>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sp>
        <p:nvSpPr>
          <p:cNvPr id="887" name="Google Shape;887;p4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5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47"/>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893" name="Google Shape;893;p47"/>
          <p:cNvSpPr txBox="1"/>
          <p:nvPr/>
        </p:nvSpPr>
        <p:spPr>
          <a:xfrm>
            <a:off x="609600" y="1371600"/>
            <a:ext cx="8077200" cy="120956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Supplies.</a:t>
            </a:r>
            <a:r>
              <a:rPr b="1" lang="en-US" sz="22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An inventory count at the close of business on October 31 reveals that $10,000 of the advertising supplies are still on hand.</a:t>
            </a:r>
            <a:endParaRPr/>
          </a:p>
        </p:txBody>
      </p:sp>
      <p:sp>
        <p:nvSpPr>
          <p:cNvPr id="894" name="Google Shape;894;p47"/>
          <p:cNvSpPr txBox="1"/>
          <p:nvPr/>
        </p:nvSpPr>
        <p:spPr>
          <a:xfrm>
            <a:off x="2209800" y="3154363"/>
            <a:ext cx="44196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Supplies</a:t>
            </a:r>
            <a:endParaRPr/>
          </a:p>
        </p:txBody>
      </p:sp>
      <p:sp>
        <p:nvSpPr>
          <p:cNvPr id="895" name="Google Shape;895;p47"/>
          <p:cNvSpPr txBox="1"/>
          <p:nvPr/>
        </p:nvSpPr>
        <p:spPr>
          <a:xfrm>
            <a:off x="7162800" y="3154363"/>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15,000</a:t>
            </a:r>
            <a:endParaRPr/>
          </a:p>
        </p:txBody>
      </p:sp>
      <p:sp>
        <p:nvSpPr>
          <p:cNvPr id="896" name="Google Shape;896;p47"/>
          <p:cNvSpPr txBox="1"/>
          <p:nvPr/>
        </p:nvSpPr>
        <p:spPr>
          <a:xfrm>
            <a:off x="1905000" y="2695575"/>
            <a:ext cx="40386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Supplies Expense</a:t>
            </a:r>
            <a:endParaRPr/>
          </a:p>
        </p:txBody>
      </p:sp>
      <p:sp>
        <p:nvSpPr>
          <p:cNvPr id="897" name="Google Shape;897;p47"/>
          <p:cNvSpPr txBox="1"/>
          <p:nvPr/>
        </p:nvSpPr>
        <p:spPr>
          <a:xfrm>
            <a:off x="5791200" y="2695575"/>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15,000</a:t>
            </a:r>
            <a:endParaRPr/>
          </a:p>
        </p:txBody>
      </p:sp>
      <p:sp>
        <p:nvSpPr>
          <p:cNvPr id="898" name="Google Shape;898;p47"/>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cxnSp>
        <p:nvCxnSpPr>
          <p:cNvPr id="899" name="Google Shape;899;p47"/>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900" name="Google Shape;900;p47"/>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901" name="Google Shape;901;p47"/>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902" name="Google Shape;902;p47"/>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903" name="Google Shape;903;p47"/>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904" name="Google Shape;904;p47"/>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Supplies</a:t>
            </a:r>
            <a:endParaRPr/>
          </a:p>
        </p:txBody>
      </p:sp>
      <p:sp>
        <p:nvSpPr>
          <p:cNvPr id="905" name="Google Shape;905;p47"/>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25,000</a:t>
            </a:r>
            <a:endParaRPr/>
          </a:p>
        </p:txBody>
      </p:sp>
      <p:sp>
        <p:nvSpPr>
          <p:cNvPr id="906" name="Google Shape;906;p47"/>
          <p:cNvSpPr txBox="1"/>
          <p:nvPr/>
        </p:nvSpPr>
        <p:spPr>
          <a:xfrm>
            <a:off x="5105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15,000</a:t>
            </a:r>
            <a:endParaRPr/>
          </a:p>
        </p:txBody>
      </p:sp>
      <p:cxnSp>
        <p:nvCxnSpPr>
          <p:cNvPr id="907" name="Google Shape;907;p47"/>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908" name="Google Shape;908;p47"/>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909" name="Google Shape;909;p47"/>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910" name="Google Shape;910;p47"/>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911" name="Google Shape;911;p47"/>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Supplies Expense</a:t>
            </a:r>
            <a:endParaRPr/>
          </a:p>
        </p:txBody>
      </p:sp>
      <p:cxnSp>
        <p:nvCxnSpPr>
          <p:cNvPr id="912" name="Google Shape;912;p47"/>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913" name="Google Shape;913;p47"/>
          <p:cNvSpPr txBox="1"/>
          <p:nvPr/>
        </p:nvSpPr>
        <p:spPr>
          <a:xfrm>
            <a:off x="28194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15,000</a:t>
            </a:r>
            <a:endParaRPr/>
          </a:p>
        </p:txBody>
      </p:sp>
      <p:cxnSp>
        <p:nvCxnSpPr>
          <p:cNvPr id="914" name="Google Shape;914;p47"/>
          <p:cNvCxnSpPr/>
          <p:nvPr/>
        </p:nvCxnSpPr>
        <p:spPr>
          <a:xfrm>
            <a:off x="1219200" y="5638800"/>
            <a:ext cx="3048000" cy="0"/>
          </a:xfrm>
          <a:prstGeom prst="straightConnector1">
            <a:avLst/>
          </a:prstGeom>
          <a:noFill/>
          <a:ln cap="sq" cmpd="sng" w="28575">
            <a:solidFill>
              <a:schemeClr val="dk1"/>
            </a:solidFill>
            <a:prstDash val="solid"/>
            <a:round/>
            <a:headEnd len="sm" w="sm" type="none"/>
            <a:tailEnd len="sm" w="sm" type="none"/>
          </a:ln>
        </p:spPr>
      </p:cxnSp>
      <p:sp>
        <p:nvSpPr>
          <p:cNvPr id="915" name="Google Shape;915;p47"/>
          <p:cNvSpPr txBox="1"/>
          <p:nvPr/>
        </p:nvSpPr>
        <p:spPr>
          <a:xfrm>
            <a:off x="1219200" y="56991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10,000</a:t>
            </a:r>
            <a:endParaRPr/>
          </a:p>
        </p:txBody>
      </p:sp>
      <p:cxnSp>
        <p:nvCxnSpPr>
          <p:cNvPr id="916" name="Google Shape;916;p4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17" name="Google Shape;917;p47"/>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sp>
        <p:nvSpPr>
          <p:cNvPr id="918" name="Google Shape;918;p4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6"/>
                                        </p:tgtEl>
                                        <p:attrNameLst>
                                          <p:attrName>style.visibility</p:attrName>
                                        </p:attrNameLst>
                                      </p:cBhvr>
                                      <p:to>
                                        <p:strVal val="visible"/>
                                      </p:to>
                                    </p:set>
                                    <p:animEffect filter="fade" transition="in">
                                      <p:cBhvr>
                                        <p:cTn dur="500"/>
                                        <p:tgtEl>
                                          <p:spTgt spid="89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gtEl>
                                        <p:attrNameLst>
                                          <p:attrName>style.visibility</p:attrName>
                                        </p:attrNameLst>
                                      </p:cBhvr>
                                      <p:to>
                                        <p:strVal val="visible"/>
                                      </p:to>
                                    </p:set>
                                    <p:animEffect filter="fade" transition="in">
                                      <p:cBhvr>
                                        <p:cTn dur="500"/>
                                        <p:tgtEl>
                                          <p:spTgt spid="9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6"/>
                                        </p:tgtEl>
                                        <p:attrNameLst>
                                          <p:attrName>style.visibility</p:attrName>
                                        </p:attrNameLst>
                                      </p:cBhvr>
                                      <p:to>
                                        <p:strVal val="visible"/>
                                      </p:to>
                                    </p:set>
                                    <p:animEffect filter="fade" transition="in">
                                      <p:cBhvr>
                                        <p:cTn dur="500"/>
                                        <p:tgtEl>
                                          <p:spTgt spid="9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500"/>
                                        <p:tgtEl>
                                          <p:spTgt spid="9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cxnSp>
        <p:nvCxnSpPr>
          <p:cNvPr id="923" name="Google Shape;923;p48"/>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pic>
        <p:nvPicPr>
          <p:cNvPr id="924" name="Google Shape;924;p48"/>
          <p:cNvPicPr preferRelativeResize="0"/>
          <p:nvPr/>
        </p:nvPicPr>
        <p:blipFill rotWithShape="1">
          <a:blip r:embed="rId3">
            <a:alphaModFix/>
          </a:blip>
          <a:srcRect b="0" l="0" r="0" t="0"/>
          <a:stretch/>
        </p:blipFill>
        <p:spPr>
          <a:xfrm>
            <a:off x="3810000" y="183391"/>
            <a:ext cx="5029201" cy="6521044"/>
          </a:xfrm>
          <a:prstGeom prst="rect">
            <a:avLst/>
          </a:prstGeom>
          <a:noFill/>
          <a:ln cap="sq" cmpd="sng" w="19050">
            <a:solidFill>
              <a:schemeClr val="dk1"/>
            </a:solidFill>
            <a:prstDash val="solid"/>
            <a:miter lim="800000"/>
            <a:headEnd len="sm" w="sm" type="none"/>
            <a:tailEnd len="sm" w="sm" type="none"/>
          </a:ln>
        </p:spPr>
      </p:pic>
      <p:sp>
        <p:nvSpPr>
          <p:cNvPr id="925" name="Google Shape;925;p48"/>
          <p:cNvSpPr txBox="1"/>
          <p:nvPr/>
        </p:nvSpPr>
        <p:spPr>
          <a:xfrm>
            <a:off x="381000" y="1828800"/>
            <a:ext cx="3200400" cy="28194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20000"/>
              </a:lnSpc>
              <a:spcBef>
                <a:spcPts val="1200"/>
              </a:spcBef>
              <a:spcAft>
                <a:spcPts val="0"/>
              </a:spcAft>
              <a:buNone/>
            </a:pPr>
            <a:r>
              <a:rPr lang="en-US" sz="2200">
                <a:solidFill>
                  <a:schemeClr val="dk1"/>
                </a:solidFill>
                <a:latin typeface="Arial"/>
                <a:ea typeface="Arial"/>
                <a:cs typeface="Arial"/>
                <a:sym typeface="Arial"/>
              </a:rPr>
              <a:t>Supplies identifies that portion of the asset’s cost that will provide future economic benefit.</a:t>
            </a:r>
            <a:endParaRPr/>
          </a:p>
        </p:txBody>
      </p:sp>
      <p:sp>
        <p:nvSpPr>
          <p:cNvPr id="926" name="Google Shape;926;p48"/>
          <p:cNvSpPr txBox="1"/>
          <p:nvPr/>
        </p:nvSpPr>
        <p:spPr>
          <a:xfrm>
            <a:off x="1676400" y="6276201"/>
            <a:ext cx="19050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sz="1200">
              <a:solidFill>
                <a:schemeClr val="dk1"/>
              </a:solidFill>
              <a:latin typeface="Arial"/>
              <a:ea typeface="Arial"/>
              <a:cs typeface="Arial"/>
              <a:sym typeface="Arial"/>
            </a:endParaRPr>
          </a:p>
        </p:txBody>
      </p:sp>
      <p:sp>
        <p:nvSpPr>
          <p:cNvPr id="927" name="Google Shape;927;p48"/>
          <p:cNvSpPr/>
          <p:nvPr/>
        </p:nvSpPr>
        <p:spPr>
          <a:xfrm>
            <a:off x="3124200" y="2057400"/>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28" name="Google Shape;928;p48"/>
          <p:cNvSpPr txBox="1"/>
          <p:nvPr/>
        </p:nvSpPr>
        <p:spPr>
          <a:xfrm>
            <a:off x="381000" y="381000"/>
            <a:ext cx="30480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pic>
        <p:nvPicPr>
          <p:cNvPr id="929" name="Google Shape;929;p48"/>
          <p:cNvPicPr preferRelativeResize="0"/>
          <p:nvPr/>
        </p:nvPicPr>
        <p:blipFill rotWithShape="1">
          <a:blip r:embed="rId4">
            <a:alphaModFix/>
          </a:blip>
          <a:srcRect b="0" l="0" r="0" t="0"/>
          <a:stretch/>
        </p:blipFill>
        <p:spPr>
          <a:xfrm>
            <a:off x="3810000" y="2667000"/>
            <a:ext cx="119746" cy="473541"/>
          </a:xfrm>
          <a:prstGeom prst="rect">
            <a:avLst/>
          </a:prstGeom>
          <a:noFill/>
          <a:ln>
            <a:noFill/>
          </a:ln>
        </p:spPr>
      </p:pic>
      <p:pic>
        <p:nvPicPr>
          <p:cNvPr id="930" name="Google Shape;930;p48"/>
          <p:cNvPicPr preferRelativeResize="0"/>
          <p:nvPr/>
        </p:nvPicPr>
        <p:blipFill rotWithShape="1">
          <a:blip r:embed="rId5">
            <a:alphaModFix/>
          </a:blip>
          <a:srcRect b="0" l="0" r="0" t="0"/>
          <a:stretch/>
        </p:blipFill>
        <p:spPr>
          <a:xfrm>
            <a:off x="3810000" y="3581400"/>
            <a:ext cx="119746" cy="473541"/>
          </a:xfrm>
          <a:prstGeom prst="rect">
            <a:avLst/>
          </a:prstGeom>
          <a:noFill/>
          <a:ln>
            <a:noFill/>
          </a:ln>
        </p:spPr>
      </p:pic>
      <p:pic>
        <p:nvPicPr>
          <p:cNvPr id="931" name="Google Shape;931;p48"/>
          <p:cNvPicPr preferRelativeResize="0"/>
          <p:nvPr/>
        </p:nvPicPr>
        <p:blipFill rotWithShape="1">
          <a:blip r:embed="rId6">
            <a:alphaModFix/>
          </a:blip>
          <a:srcRect b="0" l="0" r="0" t="0"/>
          <a:stretch/>
        </p:blipFill>
        <p:spPr>
          <a:xfrm>
            <a:off x="3810000" y="5774859"/>
            <a:ext cx="228600" cy="473541"/>
          </a:xfrm>
          <a:prstGeom prst="rect">
            <a:avLst/>
          </a:prstGeom>
          <a:noFill/>
          <a:ln>
            <a:noFill/>
          </a:ln>
        </p:spPr>
      </p:pic>
      <p:pic>
        <p:nvPicPr>
          <p:cNvPr id="932" name="Google Shape;932;p48"/>
          <p:cNvPicPr preferRelativeResize="0"/>
          <p:nvPr/>
        </p:nvPicPr>
        <p:blipFill rotWithShape="1">
          <a:blip r:embed="rId7">
            <a:alphaModFix/>
          </a:blip>
          <a:srcRect b="0" l="0" r="0" t="0"/>
          <a:stretch/>
        </p:blipFill>
        <p:spPr>
          <a:xfrm>
            <a:off x="4879881" y="6619116"/>
            <a:ext cx="2781132" cy="86484"/>
          </a:xfrm>
          <a:prstGeom prst="rect">
            <a:avLst/>
          </a:prstGeom>
          <a:noFill/>
          <a:ln>
            <a:noFill/>
          </a:ln>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pic>
        <p:nvPicPr>
          <p:cNvPr id="937" name="Google Shape;937;p49"/>
          <p:cNvPicPr preferRelativeResize="0"/>
          <p:nvPr/>
        </p:nvPicPr>
        <p:blipFill rotWithShape="1">
          <a:blip r:embed="rId3">
            <a:alphaModFix/>
          </a:blip>
          <a:srcRect b="0" l="0" r="0" t="0"/>
          <a:stretch/>
        </p:blipFill>
        <p:spPr>
          <a:xfrm>
            <a:off x="3810000" y="1371600"/>
            <a:ext cx="5029201" cy="4537536"/>
          </a:xfrm>
          <a:prstGeom prst="rect">
            <a:avLst/>
          </a:prstGeom>
          <a:noFill/>
          <a:ln cap="sq" cmpd="sng" w="19050">
            <a:solidFill>
              <a:schemeClr val="dk1"/>
            </a:solidFill>
            <a:prstDash val="solid"/>
            <a:miter lim="800000"/>
            <a:headEnd len="sm" w="sm" type="none"/>
            <a:tailEnd len="sm" w="sm" type="none"/>
          </a:ln>
        </p:spPr>
      </p:pic>
      <p:sp>
        <p:nvSpPr>
          <p:cNvPr id="938" name="Google Shape;938;p49"/>
          <p:cNvSpPr txBox="1"/>
          <p:nvPr/>
        </p:nvSpPr>
        <p:spPr>
          <a:xfrm>
            <a:off x="381000" y="1371600"/>
            <a:ext cx="3200400" cy="28194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20000"/>
              </a:lnSpc>
              <a:spcBef>
                <a:spcPts val="1100"/>
              </a:spcBef>
              <a:spcAft>
                <a:spcPts val="0"/>
              </a:spcAft>
              <a:buNone/>
            </a:pPr>
            <a:r>
              <a:rPr lang="en-US" sz="2200">
                <a:solidFill>
                  <a:schemeClr val="dk1"/>
                </a:solidFill>
                <a:latin typeface="Arial"/>
                <a:ea typeface="Arial"/>
                <a:cs typeface="Arial"/>
                <a:sym typeface="Arial"/>
              </a:rPr>
              <a:t>Supplies expense identifies that portion of the asset’s cost that expired in October.</a:t>
            </a:r>
            <a:endParaRPr/>
          </a:p>
        </p:txBody>
      </p:sp>
      <p:sp>
        <p:nvSpPr>
          <p:cNvPr id="939" name="Google Shape;939;p49"/>
          <p:cNvSpPr txBox="1"/>
          <p:nvPr/>
        </p:nvSpPr>
        <p:spPr>
          <a:xfrm>
            <a:off x="1905000" y="5590401"/>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cxnSp>
        <p:nvCxnSpPr>
          <p:cNvPr id="940" name="Google Shape;940;p4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41" name="Google Shape;941;p49"/>
          <p:cNvSpPr txBox="1"/>
          <p:nvPr/>
        </p:nvSpPr>
        <p:spPr>
          <a:xfrm>
            <a:off x="3810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pic>
        <p:nvPicPr>
          <p:cNvPr id="942" name="Google Shape;942;p49"/>
          <p:cNvPicPr preferRelativeResize="0"/>
          <p:nvPr/>
        </p:nvPicPr>
        <p:blipFill rotWithShape="1">
          <a:blip r:embed="rId4">
            <a:alphaModFix/>
          </a:blip>
          <a:srcRect b="0" l="0" r="0" t="0"/>
          <a:stretch/>
        </p:blipFill>
        <p:spPr>
          <a:xfrm>
            <a:off x="3810000" y="5317659"/>
            <a:ext cx="119746" cy="473541"/>
          </a:xfrm>
          <a:prstGeom prst="rect">
            <a:avLst/>
          </a:prstGeom>
          <a:noFill/>
          <a:ln>
            <a:noFill/>
          </a:ln>
        </p:spPr>
      </p:pic>
      <p:sp>
        <p:nvSpPr>
          <p:cNvPr id="943" name="Google Shape;943;p49"/>
          <p:cNvSpPr/>
          <p:nvPr/>
        </p:nvSpPr>
        <p:spPr>
          <a:xfrm>
            <a:off x="3124200" y="3657600"/>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44" name="Google Shape;944;p4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nvSpPr>
        <p:spPr>
          <a:xfrm>
            <a:off x="609600" y="1371600"/>
            <a:ext cx="7696200" cy="4545013"/>
          </a:xfrm>
          <a:prstGeom prst="rect">
            <a:avLst/>
          </a:prstGeom>
          <a:noFill/>
          <a:ln>
            <a:noFill/>
          </a:ln>
        </p:spPr>
        <p:txBody>
          <a:bodyPr anchorCtr="0" anchor="t" bIns="45700" lIns="91425" spcFirstLastPara="1" rIns="91425" wrap="square" tIns="45700">
            <a:spAutoFit/>
          </a:bodyPr>
          <a:lstStyle/>
          <a:p>
            <a:pPr indent="0" lvl="1" marL="4763" marR="0" rtl="0" algn="l">
              <a:lnSpc>
                <a:spcPct val="115000"/>
              </a:lnSpc>
              <a:spcBef>
                <a:spcPts val="0"/>
              </a:spcBef>
              <a:spcAft>
                <a:spcPts val="0"/>
              </a:spcAft>
              <a:buNone/>
            </a:pPr>
            <a:r>
              <a:rPr b="1" i="0" lang="en-US" sz="2200" u="none" cap="none" strike="noStrike">
                <a:solidFill>
                  <a:schemeClr val="dk1"/>
                </a:solidFill>
                <a:latin typeface="Arial"/>
                <a:ea typeface="Arial"/>
                <a:cs typeface="Arial"/>
                <a:sym typeface="Arial"/>
              </a:rPr>
              <a:t>Helps management </a:t>
            </a:r>
            <a:r>
              <a:rPr b="0" i="0" lang="en-US" sz="2200" u="none" cap="none" strike="noStrike">
                <a:solidFill>
                  <a:schemeClr val="dk1"/>
                </a:solidFill>
                <a:latin typeface="Arial"/>
                <a:ea typeface="Arial"/>
                <a:cs typeface="Arial"/>
                <a:sym typeface="Arial"/>
              </a:rPr>
              <a:t>answer such questions as:</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How much and what kind of debt is outstanding?</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Were sales higher this period than last?</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What assets do we have?</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What were our cash inflows and outflows?</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Did we make a profit last period?</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Are any of our product lines or divisions operating at a loss?</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Can we safely increase our dividends to stockholders?</a:t>
            </a:r>
            <a:endParaRPr/>
          </a:p>
          <a:p>
            <a:pPr indent="-457200" lvl="1" marL="693738" marR="0" rtl="0" algn="l">
              <a:lnSpc>
                <a:spcPct val="115000"/>
              </a:lnSpc>
              <a:spcBef>
                <a:spcPts val="12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Is our rate of return on net assets increasing?</a:t>
            </a:r>
            <a:endParaRPr/>
          </a:p>
        </p:txBody>
      </p:sp>
      <p:cxnSp>
        <p:nvCxnSpPr>
          <p:cNvPr id="96" name="Google Shape;96;p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7" name="Google Shape;97;p5"/>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ACCOUNTING INFORMATION SYSTEM</a:t>
            </a:r>
            <a:endParaRPr b="1" i="0" sz="3200" u="none" cap="none" strike="noStrike">
              <a:solidFill>
                <a:srgbClr val="00007F"/>
              </a:solidFill>
              <a:latin typeface="Arial"/>
              <a:ea typeface="Arial"/>
              <a:cs typeface="Arial"/>
              <a:sym typeface="Arial"/>
            </a:endParaRPr>
          </a:p>
        </p:txBody>
      </p:sp>
      <p:sp>
        <p:nvSpPr>
          <p:cNvPr id="98" name="Google Shape;98;p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50"/>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50" name="Google Shape;950;p50"/>
          <p:cNvSpPr txBox="1"/>
          <p:nvPr/>
        </p:nvSpPr>
        <p:spPr>
          <a:xfrm>
            <a:off x="609600" y="1371600"/>
            <a:ext cx="80772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Insurance.</a:t>
            </a:r>
            <a:r>
              <a:rPr b="1" lang="en-US" sz="18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On Oct. 4</a:t>
            </a:r>
            <a:r>
              <a:rPr baseline="30000" lang="en-US" sz="2200">
                <a:solidFill>
                  <a:schemeClr val="dk1"/>
                </a:solidFill>
                <a:latin typeface="Arial"/>
                <a:ea typeface="Arial"/>
                <a:cs typeface="Arial"/>
                <a:sym typeface="Arial"/>
              </a:rPr>
              <a:t>th</a:t>
            </a:r>
            <a:r>
              <a:rPr lang="en-US" sz="2200">
                <a:solidFill>
                  <a:schemeClr val="dk1"/>
                </a:solidFill>
                <a:latin typeface="Arial"/>
                <a:ea typeface="Arial"/>
                <a:cs typeface="Arial"/>
                <a:sym typeface="Arial"/>
              </a:rPr>
              <a:t>, Pioneer Advertising paid $6,000 for a one-year fire insurance policy, coverage beginning October 1.  Prepare the entry to record the purchase of the insurance.  </a:t>
            </a:r>
            <a:endParaRPr/>
          </a:p>
        </p:txBody>
      </p:sp>
      <p:sp>
        <p:nvSpPr>
          <p:cNvPr id="951" name="Google Shape;951;p50"/>
          <p:cNvSpPr txBox="1"/>
          <p:nvPr/>
        </p:nvSpPr>
        <p:spPr>
          <a:xfrm>
            <a:off x="1905000" y="3201988"/>
            <a:ext cx="3505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Cash</a:t>
            </a:r>
            <a:endParaRPr/>
          </a:p>
        </p:txBody>
      </p:sp>
      <p:sp>
        <p:nvSpPr>
          <p:cNvPr id="952" name="Google Shape;952;p50"/>
          <p:cNvSpPr txBox="1"/>
          <p:nvPr/>
        </p:nvSpPr>
        <p:spPr>
          <a:xfrm>
            <a:off x="6858000" y="3201988"/>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6,000</a:t>
            </a:r>
            <a:endParaRPr/>
          </a:p>
        </p:txBody>
      </p:sp>
      <p:sp>
        <p:nvSpPr>
          <p:cNvPr id="953" name="Google Shape;953;p50"/>
          <p:cNvSpPr txBox="1"/>
          <p:nvPr/>
        </p:nvSpPr>
        <p:spPr>
          <a:xfrm>
            <a:off x="1905000" y="27432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Prepaid Insurance</a:t>
            </a:r>
            <a:endParaRPr/>
          </a:p>
        </p:txBody>
      </p:sp>
      <p:sp>
        <p:nvSpPr>
          <p:cNvPr id="954" name="Google Shape;954;p50"/>
          <p:cNvSpPr txBox="1"/>
          <p:nvPr/>
        </p:nvSpPr>
        <p:spPr>
          <a:xfrm>
            <a:off x="5486400" y="2743200"/>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6,000</a:t>
            </a:r>
            <a:endParaRPr/>
          </a:p>
        </p:txBody>
      </p:sp>
      <p:sp>
        <p:nvSpPr>
          <p:cNvPr id="955" name="Google Shape;955;p50"/>
          <p:cNvSpPr txBox="1"/>
          <p:nvPr/>
        </p:nvSpPr>
        <p:spPr>
          <a:xfrm>
            <a:off x="609600" y="27432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4</a:t>
            </a:r>
            <a:endParaRPr/>
          </a:p>
        </p:txBody>
      </p:sp>
      <p:cxnSp>
        <p:nvCxnSpPr>
          <p:cNvPr id="956" name="Google Shape;956;p50"/>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957" name="Google Shape;957;p50"/>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958" name="Google Shape;958;p50"/>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959" name="Google Shape;959;p50"/>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960" name="Google Shape;960;p50"/>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961" name="Google Shape;961;p50"/>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Prepaid Insurance</a:t>
            </a:r>
            <a:endParaRPr/>
          </a:p>
        </p:txBody>
      </p:sp>
      <p:sp>
        <p:nvSpPr>
          <p:cNvPr id="962" name="Google Shape;962;p50"/>
          <p:cNvSpPr txBox="1"/>
          <p:nvPr/>
        </p:nvSpPr>
        <p:spPr>
          <a:xfrm>
            <a:off x="1295400" y="48768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sp>
        <p:nvSpPr>
          <p:cNvPr id="963" name="Google Shape;963;p50"/>
          <p:cNvSpPr txBox="1"/>
          <p:nvPr/>
        </p:nvSpPr>
        <p:spPr>
          <a:xfrm>
            <a:off x="6705600" y="48768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cxnSp>
        <p:nvCxnSpPr>
          <p:cNvPr id="964" name="Google Shape;964;p50"/>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965" name="Google Shape;965;p50"/>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966" name="Google Shape;966;p50"/>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967" name="Google Shape;967;p50"/>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968" name="Google Shape;968;p50"/>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cxnSp>
        <p:nvCxnSpPr>
          <p:cNvPr id="969" name="Google Shape;969;p50"/>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970" name="Google Shape;970;p5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971" name="Google Shape;971;p50"/>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sp>
        <p:nvSpPr>
          <p:cNvPr id="972" name="Google Shape;972;p5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500"/>
                                        <p:tgtEl>
                                          <p:spTgt spid="9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500"/>
                                        <p:tgtEl>
                                          <p:spTgt spid="9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gtEl>
                                        <p:attrNameLst>
                                          <p:attrName>style.visibility</p:attrName>
                                        </p:attrNameLst>
                                      </p:cBhvr>
                                      <p:to>
                                        <p:strVal val="visible"/>
                                      </p:to>
                                    </p:set>
                                    <p:animEffect filter="fade" transition="in">
                                      <p:cBhvr>
                                        <p:cTn dur="500"/>
                                        <p:tgtEl>
                                          <p:spTgt spid="9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52"/>
                                        </p:tgtEl>
                                        <p:attrNameLst>
                                          <p:attrName>style.visibility</p:attrName>
                                        </p:attrNameLst>
                                      </p:cBhvr>
                                      <p:to>
                                        <p:strVal val="visible"/>
                                      </p:to>
                                    </p:set>
                                    <p:animEffect filter="fade" transition="in">
                                      <p:cBhvr>
                                        <p:cTn dur="500"/>
                                        <p:tgtEl>
                                          <p:spTgt spid="9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2"/>
                                        </p:tgtEl>
                                        <p:attrNameLst>
                                          <p:attrName>style.visibility</p:attrName>
                                        </p:attrNameLst>
                                      </p:cBhvr>
                                      <p:to>
                                        <p:strVal val="visible"/>
                                      </p:to>
                                    </p:set>
                                    <p:animEffect filter="fade" transition="in">
                                      <p:cBhvr>
                                        <p:cTn dur="500"/>
                                        <p:tgtEl>
                                          <p:spTgt spid="9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gtEl>
                                        <p:attrNameLst>
                                          <p:attrName>style.visibility</p:attrName>
                                        </p:attrNameLst>
                                      </p:cBhvr>
                                      <p:to>
                                        <p:strVal val="visible"/>
                                      </p:to>
                                    </p:set>
                                    <p:animEffect filter="fade" transition="in">
                                      <p:cBhvr>
                                        <p:cTn dur="500"/>
                                        <p:tgtEl>
                                          <p:spTgt spid="9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gtEl>
                                        <p:attrNameLst>
                                          <p:attrName>style.visibility</p:attrName>
                                        </p:attrNameLst>
                                      </p:cBhvr>
                                      <p:to>
                                        <p:strVal val="visible"/>
                                      </p:to>
                                    </p:set>
                                    <p:animEffect filter="fade" transition="in">
                                      <p:cBhvr>
                                        <p:cTn dur="500"/>
                                        <p:tgtEl>
                                          <p:spTgt spid="9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51"/>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978" name="Google Shape;978;p51"/>
          <p:cNvSpPr txBox="1"/>
          <p:nvPr/>
        </p:nvSpPr>
        <p:spPr>
          <a:xfrm>
            <a:off x="609600" y="1371600"/>
            <a:ext cx="76962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Insurance.</a:t>
            </a:r>
            <a:r>
              <a:rPr b="1" lang="en-US" sz="18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An analysis of the policy reveals that $500 ($6,000 ÷ 12) of insurance expires each month.  Prepare the entry to record the insurance cost expired in October.</a:t>
            </a:r>
            <a:endParaRPr/>
          </a:p>
        </p:txBody>
      </p:sp>
      <p:sp>
        <p:nvSpPr>
          <p:cNvPr id="979" name="Google Shape;979;p51"/>
          <p:cNvSpPr txBox="1"/>
          <p:nvPr/>
        </p:nvSpPr>
        <p:spPr>
          <a:xfrm>
            <a:off x="1905000" y="3201988"/>
            <a:ext cx="3505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Prepaid Insurance</a:t>
            </a:r>
            <a:endParaRPr/>
          </a:p>
        </p:txBody>
      </p:sp>
      <p:sp>
        <p:nvSpPr>
          <p:cNvPr id="980" name="Google Shape;980;p51"/>
          <p:cNvSpPr txBox="1"/>
          <p:nvPr/>
        </p:nvSpPr>
        <p:spPr>
          <a:xfrm>
            <a:off x="6858000" y="3201988"/>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500</a:t>
            </a:r>
            <a:endParaRPr/>
          </a:p>
        </p:txBody>
      </p:sp>
      <p:sp>
        <p:nvSpPr>
          <p:cNvPr id="981" name="Google Shape;981;p51"/>
          <p:cNvSpPr txBox="1"/>
          <p:nvPr/>
        </p:nvSpPr>
        <p:spPr>
          <a:xfrm>
            <a:off x="1905000" y="27432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Insurance Expense</a:t>
            </a:r>
            <a:endParaRPr/>
          </a:p>
        </p:txBody>
      </p:sp>
      <p:sp>
        <p:nvSpPr>
          <p:cNvPr id="982" name="Google Shape;982;p51"/>
          <p:cNvSpPr txBox="1"/>
          <p:nvPr/>
        </p:nvSpPr>
        <p:spPr>
          <a:xfrm>
            <a:off x="5486400" y="2743200"/>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500</a:t>
            </a:r>
            <a:endParaRPr/>
          </a:p>
        </p:txBody>
      </p:sp>
      <p:sp>
        <p:nvSpPr>
          <p:cNvPr id="983" name="Google Shape;983;p51"/>
          <p:cNvSpPr txBox="1"/>
          <p:nvPr/>
        </p:nvSpPr>
        <p:spPr>
          <a:xfrm>
            <a:off x="609600" y="27432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cxnSp>
        <p:nvCxnSpPr>
          <p:cNvPr id="984" name="Google Shape;984;p51"/>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985" name="Google Shape;985;p51"/>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986" name="Google Shape;986;p51"/>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987" name="Google Shape;987;p51"/>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988" name="Google Shape;988;p51"/>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989" name="Google Shape;989;p51"/>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Prepaid Insurance</a:t>
            </a:r>
            <a:endParaRPr/>
          </a:p>
        </p:txBody>
      </p:sp>
      <p:sp>
        <p:nvSpPr>
          <p:cNvPr id="990" name="Google Shape;990;p51"/>
          <p:cNvSpPr txBox="1"/>
          <p:nvPr/>
        </p:nvSpPr>
        <p:spPr>
          <a:xfrm>
            <a:off x="1295400" y="48768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6,000</a:t>
            </a:r>
            <a:endParaRPr/>
          </a:p>
        </p:txBody>
      </p:sp>
      <p:sp>
        <p:nvSpPr>
          <p:cNvPr id="991" name="Google Shape;991;p51"/>
          <p:cNvSpPr txBox="1"/>
          <p:nvPr/>
        </p:nvSpPr>
        <p:spPr>
          <a:xfrm>
            <a:off x="5181600" y="48768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a:t>
            </a:r>
            <a:endParaRPr/>
          </a:p>
        </p:txBody>
      </p:sp>
      <p:cxnSp>
        <p:nvCxnSpPr>
          <p:cNvPr id="992" name="Google Shape;992;p51"/>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993" name="Google Shape;993;p51"/>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994" name="Google Shape;994;p51"/>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995" name="Google Shape;995;p51"/>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996" name="Google Shape;996;p51"/>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Insurance Expense</a:t>
            </a:r>
            <a:endParaRPr/>
          </a:p>
        </p:txBody>
      </p:sp>
      <p:cxnSp>
        <p:nvCxnSpPr>
          <p:cNvPr id="997" name="Google Shape;997;p51"/>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998" name="Google Shape;998;p51"/>
          <p:cNvSpPr txBox="1"/>
          <p:nvPr/>
        </p:nvSpPr>
        <p:spPr>
          <a:xfrm>
            <a:off x="2819400" y="48768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a:t>
            </a:r>
            <a:endParaRPr/>
          </a:p>
        </p:txBody>
      </p:sp>
      <p:cxnSp>
        <p:nvCxnSpPr>
          <p:cNvPr id="999" name="Google Shape;999;p51"/>
          <p:cNvCxnSpPr/>
          <p:nvPr/>
        </p:nvCxnSpPr>
        <p:spPr>
          <a:xfrm>
            <a:off x="1219200" y="5638800"/>
            <a:ext cx="3048000" cy="0"/>
          </a:xfrm>
          <a:prstGeom prst="straightConnector1">
            <a:avLst/>
          </a:prstGeom>
          <a:noFill/>
          <a:ln cap="sq" cmpd="sng" w="28575">
            <a:solidFill>
              <a:schemeClr val="dk1"/>
            </a:solidFill>
            <a:prstDash val="solid"/>
            <a:round/>
            <a:headEnd len="sm" w="sm" type="none"/>
            <a:tailEnd len="sm" w="sm" type="none"/>
          </a:ln>
        </p:spPr>
      </p:cxnSp>
      <p:sp>
        <p:nvSpPr>
          <p:cNvPr id="1000" name="Google Shape;1000;p51"/>
          <p:cNvSpPr txBox="1"/>
          <p:nvPr/>
        </p:nvSpPr>
        <p:spPr>
          <a:xfrm>
            <a:off x="1219200" y="56991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5,500</a:t>
            </a:r>
            <a:endParaRPr/>
          </a:p>
        </p:txBody>
      </p:sp>
      <p:cxnSp>
        <p:nvCxnSpPr>
          <p:cNvPr id="1001" name="Google Shape;1001;p5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02" name="Google Shape;1002;p51"/>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sp>
        <p:nvSpPr>
          <p:cNvPr id="1003" name="Google Shape;1003;p5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500"/>
                                        <p:tgtEl>
                                          <p:spTgt spid="9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500"/>
                                        <p:tgtEl>
                                          <p:spTgt spid="9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cxnSp>
        <p:nvCxnSpPr>
          <p:cNvPr id="1008" name="Google Shape;1008;p52"/>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1009" name="Google Shape;1009;p52"/>
          <p:cNvSpPr txBox="1"/>
          <p:nvPr/>
        </p:nvSpPr>
        <p:spPr>
          <a:xfrm>
            <a:off x="304800" y="1828800"/>
            <a:ext cx="3200400" cy="382874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20000"/>
              </a:lnSpc>
              <a:spcBef>
                <a:spcPts val="1100"/>
              </a:spcBef>
              <a:spcAft>
                <a:spcPts val="0"/>
              </a:spcAft>
              <a:buNone/>
            </a:pPr>
            <a:r>
              <a:rPr lang="en-US" sz="2200">
                <a:solidFill>
                  <a:schemeClr val="dk1"/>
                </a:solidFill>
                <a:latin typeface="Arial"/>
                <a:ea typeface="Arial"/>
                <a:cs typeface="Arial"/>
                <a:sym typeface="Arial"/>
              </a:rPr>
              <a:t>Prepaid insurance identifies that portion of the asset’s cost that will provide future economic benefit.</a:t>
            </a:r>
            <a:endParaRPr/>
          </a:p>
          <a:p>
            <a:pPr indent="0" lvl="0" marL="0" marR="0" rtl="0" algn="l">
              <a:lnSpc>
                <a:spcPct val="120000"/>
              </a:lnSpc>
              <a:spcBef>
                <a:spcPts val="1100"/>
              </a:spcBef>
              <a:spcAft>
                <a:spcPts val="0"/>
              </a:spcAft>
              <a:buNone/>
            </a:pPr>
            <a:r>
              <a:t/>
            </a:r>
            <a:endParaRPr sz="2200">
              <a:solidFill>
                <a:schemeClr val="dk1"/>
              </a:solidFill>
              <a:latin typeface="Arial"/>
              <a:ea typeface="Arial"/>
              <a:cs typeface="Arial"/>
              <a:sym typeface="Arial"/>
            </a:endParaRPr>
          </a:p>
        </p:txBody>
      </p:sp>
      <p:sp>
        <p:nvSpPr>
          <p:cNvPr id="1010" name="Google Shape;1010;p52"/>
          <p:cNvSpPr/>
          <p:nvPr/>
        </p:nvSpPr>
        <p:spPr>
          <a:xfrm>
            <a:off x="3048000" y="2268072"/>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011" name="Google Shape;1011;p52"/>
          <p:cNvPicPr preferRelativeResize="0"/>
          <p:nvPr/>
        </p:nvPicPr>
        <p:blipFill rotWithShape="1">
          <a:blip r:embed="rId3">
            <a:alphaModFix/>
          </a:blip>
          <a:srcRect b="0" l="0" r="0" t="0"/>
          <a:stretch/>
        </p:blipFill>
        <p:spPr>
          <a:xfrm>
            <a:off x="3810000" y="183391"/>
            <a:ext cx="5029201" cy="6521044"/>
          </a:xfrm>
          <a:prstGeom prst="rect">
            <a:avLst/>
          </a:prstGeom>
          <a:noFill/>
          <a:ln cap="sq" cmpd="sng" w="19050">
            <a:solidFill>
              <a:schemeClr val="dk1"/>
            </a:solidFill>
            <a:prstDash val="solid"/>
            <a:miter lim="800000"/>
            <a:headEnd len="sm" w="sm" type="none"/>
            <a:tailEnd len="sm" w="sm" type="none"/>
          </a:ln>
        </p:spPr>
      </p:pic>
      <p:pic>
        <p:nvPicPr>
          <p:cNvPr id="1012" name="Google Shape;1012;p52"/>
          <p:cNvPicPr preferRelativeResize="0"/>
          <p:nvPr/>
        </p:nvPicPr>
        <p:blipFill rotWithShape="1">
          <a:blip r:embed="rId4">
            <a:alphaModFix/>
          </a:blip>
          <a:srcRect b="0" l="0" r="0" t="0"/>
          <a:stretch/>
        </p:blipFill>
        <p:spPr>
          <a:xfrm>
            <a:off x="3810000" y="2667000"/>
            <a:ext cx="119746" cy="473541"/>
          </a:xfrm>
          <a:prstGeom prst="rect">
            <a:avLst/>
          </a:prstGeom>
          <a:noFill/>
          <a:ln>
            <a:noFill/>
          </a:ln>
        </p:spPr>
      </p:pic>
      <p:pic>
        <p:nvPicPr>
          <p:cNvPr id="1013" name="Google Shape;1013;p52"/>
          <p:cNvPicPr preferRelativeResize="0"/>
          <p:nvPr/>
        </p:nvPicPr>
        <p:blipFill rotWithShape="1">
          <a:blip r:embed="rId4">
            <a:alphaModFix/>
          </a:blip>
          <a:srcRect b="0" l="0" r="0" t="0"/>
          <a:stretch/>
        </p:blipFill>
        <p:spPr>
          <a:xfrm>
            <a:off x="3810000" y="3581400"/>
            <a:ext cx="119746" cy="473541"/>
          </a:xfrm>
          <a:prstGeom prst="rect">
            <a:avLst/>
          </a:prstGeom>
          <a:noFill/>
          <a:ln>
            <a:noFill/>
          </a:ln>
        </p:spPr>
      </p:pic>
      <p:pic>
        <p:nvPicPr>
          <p:cNvPr id="1014" name="Google Shape;1014;p52"/>
          <p:cNvPicPr preferRelativeResize="0"/>
          <p:nvPr/>
        </p:nvPicPr>
        <p:blipFill rotWithShape="1">
          <a:blip r:embed="rId4">
            <a:alphaModFix/>
          </a:blip>
          <a:srcRect b="0" l="0" r="0" t="0"/>
          <a:stretch/>
        </p:blipFill>
        <p:spPr>
          <a:xfrm>
            <a:off x="3810000" y="5774859"/>
            <a:ext cx="228600" cy="473541"/>
          </a:xfrm>
          <a:prstGeom prst="rect">
            <a:avLst/>
          </a:prstGeom>
          <a:noFill/>
          <a:ln>
            <a:noFill/>
          </a:ln>
        </p:spPr>
      </p:pic>
      <p:pic>
        <p:nvPicPr>
          <p:cNvPr id="1015" name="Google Shape;1015;p52"/>
          <p:cNvPicPr preferRelativeResize="0"/>
          <p:nvPr/>
        </p:nvPicPr>
        <p:blipFill rotWithShape="1">
          <a:blip r:embed="rId4">
            <a:alphaModFix/>
          </a:blip>
          <a:srcRect b="0" l="0" r="0" t="0"/>
          <a:stretch/>
        </p:blipFill>
        <p:spPr>
          <a:xfrm>
            <a:off x="4879881" y="6619116"/>
            <a:ext cx="2781132" cy="86484"/>
          </a:xfrm>
          <a:prstGeom prst="rect">
            <a:avLst/>
          </a:prstGeom>
          <a:noFill/>
          <a:ln>
            <a:noFill/>
          </a:ln>
        </p:spPr>
      </p:pic>
      <p:sp>
        <p:nvSpPr>
          <p:cNvPr id="1016" name="Google Shape;1016;p52"/>
          <p:cNvSpPr txBox="1"/>
          <p:nvPr/>
        </p:nvSpPr>
        <p:spPr>
          <a:xfrm>
            <a:off x="1676400" y="6276201"/>
            <a:ext cx="19050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sz="1200">
              <a:solidFill>
                <a:schemeClr val="dk1"/>
              </a:solidFill>
              <a:latin typeface="Arial"/>
              <a:ea typeface="Arial"/>
              <a:cs typeface="Arial"/>
              <a:sym typeface="Arial"/>
            </a:endParaRPr>
          </a:p>
        </p:txBody>
      </p:sp>
      <p:sp>
        <p:nvSpPr>
          <p:cNvPr id="1017" name="Google Shape;1017;p52"/>
          <p:cNvSpPr txBox="1"/>
          <p:nvPr/>
        </p:nvSpPr>
        <p:spPr>
          <a:xfrm>
            <a:off x="381000" y="381000"/>
            <a:ext cx="30480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53"/>
          <p:cNvSpPr txBox="1"/>
          <p:nvPr/>
        </p:nvSpPr>
        <p:spPr>
          <a:xfrm>
            <a:off x="381000" y="1381125"/>
            <a:ext cx="3200400" cy="37610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20000"/>
              </a:lnSpc>
              <a:spcBef>
                <a:spcPts val="1100"/>
              </a:spcBef>
              <a:spcAft>
                <a:spcPts val="0"/>
              </a:spcAft>
              <a:buNone/>
            </a:pPr>
            <a:r>
              <a:rPr lang="en-US" sz="2200">
                <a:solidFill>
                  <a:schemeClr val="dk1"/>
                </a:solidFill>
                <a:latin typeface="Arial"/>
                <a:ea typeface="Arial"/>
                <a:cs typeface="Arial"/>
                <a:sym typeface="Arial"/>
              </a:rPr>
              <a:t>Insurance expense identifies that portion of the asset’s cost that expired in October.</a:t>
            </a:r>
            <a:endParaRPr/>
          </a:p>
          <a:p>
            <a:pPr indent="0" lvl="0" marL="0" marR="0" rtl="0" algn="ctr">
              <a:spcBef>
                <a:spcPts val="0"/>
              </a:spcBef>
              <a:spcAft>
                <a:spcPts val="0"/>
              </a:spcAft>
              <a:buNone/>
            </a:pPr>
            <a:r>
              <a:t/>
            </a:r>
            <a:endParaRPr sz="2200">
              <a:solidFill>
                <a:schemeClr val="dk1"/>
              </a:solidFill>
              <a:latin typeface="Arial"/>
              <a:ea typeface="Arial"/>
              <a:cs typeface="Arial"/>
              <a:sym typeface="Arial"/>
            </a:endParaRPr>
          </a:p>
          <a:p>
            <a:pPr indent="0" lvl="0" marL="0" marR="0" rtl="0" algn="l">
              <a:lnSpc>
                <a:spcPct val="120000"/>
              </a:lnSpc>
              <a:spcBef>
                <a:spcPts val="1100"/>
              </a:spcBef>
              <a:spcAft>
                <a:spcPts val="0"/>
              </a:spcAft>
              <a:buNone/>
            </a:pPr>
            <a:r>
              <a:t/>
            </a:r>
            <a:endParaRPr sz="2200">
              <a:solidFill>
                <a:schemeClr val="dk1"/>
              </a:solidFill>
              <a:latin typeface="Arial"/>
              <a:ea typeface="Arial"/>
              <a:cs typeface="Arial"/>
              <a:sym typeface="Arial"/>
            </a:endParaRPr>
          </a:p>
        </p:txBody>
      </p:sp>
      <p:sp>
        <p:nvSpPr>
          <p:cNvPr id="1023" name="Google Shape;1023;p53"/>
          <p:cNvSpPr/>
          <p:nvPr/>
        </p:nvSpPr>
        <p:spPr>
          <a:xfrm>
            <a:off x="3048000" y="4138704"/>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1024" name="Google Shape;1024;p5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25" name="Google Shape;1025;p53"/>
          <p:cNvSpPr txBox="1"/>
          <p:nvPr/>
        </p:nvSpPr>
        <p:spPr>
          <a:xfrm>
            <a:off x="381000" y="381000"/>
            <a:ext cx="44958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pic>
        <p:nvPicPr>
          <p:cNvPr id="1026" name="Google Shape;1026;p53"/>
          <p:cNvPicPr preferRelativeResize="0"/>
          <p:nvPr/>
        </p:nvPicPr>
        <p:blipFill rotWithShape="1">
          <a:blip r:embed="rId3">
            <a:alphaModFix/>
          </a:blip>
          <a:srcRect b="0" l="0" r="0" t="0"/>
          <a:stretch/>
        </p:blipFill>
        <p:spPr>
          <a:xfrm>
            <a:off x="3810000" y="1371600"/>
            <a:ext cx="5029201" cy="4537536"/>
          </a:xfrm>
          <a:prstGeom prst="rect">
            <a:avLst/>
          </a:prstGeom>
          <a:noFill/>
          <a:ln cap="sq" cmpd="sng" w="19050">
            <a:solidFill>
              <a:schemeClr val="dk1"/>
            </a:solidFill>
            <a:prstDash val="solid"/>
            <a:miter lim="800000"/>
            <a:headEnd len="sm" w="sm" type="none"/>
            <a:tailEnd len="sm" w="sm" type="none"/>
          </a:ln>
        </p:spPr>
      </p:pic>
      <p:sp>
        <p:nvSpPr>
          <p:cNvPr id="1027" name="Google Shape;1027;p53"/>
          <p:cNvSpPr txBox="1"/>
          <p:nvPr/>
        </p:nvSpPr>
        <p:spPr>
          <a:xfrm>
            <a:off x="1905000" y="5590401"/>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pic>
        <p:nvPicPr>
          <p:cNvPr id="1028" name="Google Shape;1028;p53"/>
          <p:cNvPicPr preferRelativeResize="0"/>
          <p:nvPr/>
        </p:nvPicPr>
        <p:blipFill rotWithShape="1">
          <a:blip r:embed="rId4">
            <a:alphaModFix/>
          </a:blip>
          <a:srcRect b="0" l="0" r="0" t="0"/>
          <a:stretch/>
        </p:blipFill>
        <p:spPr>
          <a:xfrm>
            <a:off x="3810000" y="5317659"/>
            <a:ext cx="119746" cy="473541"/>
          </a:xfrm>
          <a:prstGeom prst="rect">
            <a:avLst/>
          </a:prstGeom>
          <a:noFill/>
          <a:ln>
            <a:noFill/>
          </a:ln>
        </p:spPr>
      </p:pic>
      <p:sp>
        <p:nvSpPr>
          <p:cNvPr id="1029" name="Google Shape;1029;p5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54"/>
          <p:cNvSpPr/>
          <p:nvPr/>
        </p:nvSpPr>
        <p:spPr>
          <a:xfrm>
            <a:off x="838200" y="4114800"/>
            <a:ext cx="7696200" cy="1905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35" name="Google Shape;1035;p54"/>
          <p:cNvSpPr txBox="1"/>
          <p:nvPr/>
        </p:nvSpPr>
        <p:spPr>
          <a:xfrm>
            <a:off x="609600" y="1371600"/>
            <a:ext cx="80772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Depreciation.</a:t>
            </a:r>
            <a:r>
              <a:rPr lang="en-US" sz="2200">
                <a:solidFill>
                  <a:schemeClr val="dk1"/>
                </a:solidFill>
                <a:latin typeface="Arial"/>
                <a:ea typeface="Arial"/>
                <a:cs typeface="Arial"/>
                <a:sym typeface="Arial"/>
              </a:rPr>
              <a:t> Pioneer Advertising estimates depreciation on its office equipment to be $400 per month. Prepare the entry to record depreciation for the month of October.</a:t>
            </a:r>
            <a:endParaRPr/>
          </a:p>
        </p:txBody>
      </p:sp>
      <p:sp>
        <p:nvSpPr>
          <p:cNvPr id="1036" name="Google Shape;1036;p54"/>
          <p:cNvSpPr txBox="1"/>
          <p:nvPr/>
        </p:nvSpPr>
        <p:spPr>
          <a:xfrm>
            <a:off x="1905000" y="3278188"/>
            <a:ext cx="45720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Accumulated Depreciation</a:t>
            </a:r>
            <a:endParaRPr/>
          </a:p>
        </p:txBody>
      </p:sp>
      <p:sp>
        <p:nvSpPr>
          <p:cNvPr id="1037" name="Google Shape;1037;p54"/>
          <p:cNvSpPr txBox="1"/>
          <p:nvPr/>
        </p:nvSpPr>
        <p:spPr>
          <a:xfrm>
            <a:off x="6858000" y="3278188"/>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400</a:t>
            </a:r>
            <a:endParaRPr/>
          </a:p>
        </p:txBody>
      </p:sp>
      <p:sp>
        <p:nvSpPr>
          <p:cNvPr id="1038" name="Google Shape;1038;p54"/>
          <p:cNvSpPr txBox="1"/>
          <p:nvPr/>
        </p:nvSpPr>
        <p:spPr>
          <a:xfrm>
            <a:off x="1905000" y="28194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Depreciation Expense</a:t>
            </a:r>
            <a:endParaRPr/>
          </a:p>
        </p:txBody>
      </p:sp>
      <p:sp>
        <p:nvSpPr>
          <p:cNvPr id="1039" name="Google Shape;1039;p54"/>
          <p:cNvSpPr txBox="1"/>
          <p:nvPr/>
        </p:nvSpPr>
        <p:spPr>
          <a:xfrm>
            <a:off x="5486400" y="2819400"/>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400</a:t>
            </a:r>
            <a:endParaRPr/>
          </a:p>
        </p:txBody>
      </p:sp>
      <p:sp>
        <p:nvSpPr>
          <p:cNvPr id="1040" name="Google Shape;1040;p54"/>
          <p:cNvSpPr txBox="1"/>
          <p:nvPr/>
        </p:nvSpPr>
        <p:spPr>
          <a:xfrm>
            <a:off x="609600" y="28194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cxnSp>
        <p:nvCxnSpPr>
          <p:cNvPr id="1041" name="Google Shape;1041;p54"/>
          <p:cNvCxnSpPr/>
          <p:nvPr/>
        </p:nvCxnSpPr>
        <p:spPr>
          <a:xfrm rot="-5400000">
            <a:off x="2133600" y="5257800"/>
            <a:ext cx="1219200" cy="0"/>
          </a:xfrm>
          <a:prstGeom prst="straightConnector1">
            <a:avLst/>
          </a:prstGeom>
          <a:noFill/>
          <a:ln cap="sq" cmpd="sng" w="28575">
            <a:solidFill>
              <a:schemeClr val="dk1"/>
            </a:solidFill>
            <a:prstDash val="solid"/>
            <a:round/>
            <a:headEnd len="sm" w="sm" type="none"/>
            <a:tailEnd len="sm" w="sm" type="none"/>
          </a:ln>
        </p:spPr>
      </p:cxnSp>
      <p:sp>
        <p:nvSpPr>
          <p:cNvPr id="1042" name="Google Shape;1042;p54"/>
          <p:cNvSpPr txBox="1"/>
          <p:nvPr/>
        </p:nvSpPr>
        <p:spPr>
          <a:xfrm>
            <a:off x="1219200" y="46783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043" name="Google Shape;1043;p54"/>
          <p:cNvSpPr txBox="1"/>
          <p:nvPr/>
        </p:nvSpPr>
        <p:spPr>
          <a:xfrm>
            <a:off x="2819400" y="46783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044" name="Google Shape;1044;p54"/>
          <p:cNvCxnSpPr/>
          <p:nvPr/>
        </p:nvCxnSpPr>
        <p:spPr>
          <a:xfrm>
            <a:off x="1219200" y="5029200"/>
            <a:ext cx="3048000" cy="0"/>
          </a:xfrm>
          <a:prstGeom prst="straightConnector1">
            <a:avLst/>
          </a:prstGeom>
          <a:noFill/>
          <a:ln cap="sq" cmpd="sng" w="28575">
            <a:solidFill>
              <a:schemeClr val="dk1"/>
            </a:solidFill>
            <a:prstDash val="solid"/>
            <a:round/>
            <a:headEnd len="sm" w="sm" type="none"/>
            <a:tailEnd len="sm" w="sm" type="none"/>
          </a:ln>
        </p:spPr>
      </p:cxnSp>
      <p:cxnSp>
        <p:nvCxnSpPr>
          <p:cNvPr id="1045" name="Google Shape;1045;p54"/>
          <p:cNvCxnSpPr/>
          <p:nvPr/>
        </p:nvCxnSpPr>
        <p:spPr>
          <a:xfrm>
            <a:off x="1219200" y="4648200"/>
            <a:ext cx="3048000" cy="0"/>
          </a:xfrm>
          <a:prstGeom prst="straightConnector1">
            <a:avLst/>
          </a:prstGeom>
          <a:noFill/>
          <a:ln cap="sq" cmpd="sng" w="28575">
            <a:solidFill>
              <a:schemeClr val="dk1"/>
            </a:solidFill>
            <a:prstDash val="solid"/>
            <a:round/>
            <a:headEnd len="sm" w="sm" type="none"/>
            <a:tailEnd len="sm" w="sm" type="none"/>
          </a:ln>
        </p:spPr>
      </p:cxnSp>
      <p:sp>
        <p:nvSpPr>
          <p:cNvPr id="1046" name="Google Shape;1046;p54"/>
          <p:cNvSpPr txBox="1"/>
          <p:nvPr/>
        </p:nvSpPr>
        <p:spPr>
          <a:xfrm>
            <a:off x="1295400" y="42672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Depreciation Expense</a:t>
            </a:r>
            <a:endParaRPr/>
          </a:p>
        </p:txBody>
      </p:sp>
      <p:sp>
        <p:nvSpPr>
          <p:cNvPr id="1047" name="Google Shape;1047;p54"/>
          <p:cNvSpPr txBox="1"/>
          <p:nvPr/>
        </p:nvSpPr>
        <p:spPr>
          <a:xfrm>
            <a:off x="1295400" y="51054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400</a:t>
            </a:r>
            <a:endParaRPr/>
          </a:p>
        </p:txBody>
      </p:sp>
      <p:sp>
        <p:nvSpPr>
          <p:cNvPr id="1048" name="Google Shape;1048;p54"/>
          <p:cNvSpPr txBox="1"/>
          <p:nvPr/>
        </p:nvSpPr>
        <p:spPr>
          <a:xfrm>
            <a:off x="6705600" y="5105400"/>
            <a:ext cx="13716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400</a:t>
            </a:r>
            <a:endParaRPr/>
          </a:p>
        </p:txBody>
      </p:sp>
      <p:cxnSp>
        <p:nvCxnSpPr>
          <p:cNvPr id="1049" name="Google Shape;1049;p54"/>
          <p:cNvCxnSpPr/>
          <p:nvPr/>
        </p:nvCxnSpPr>
        <p:spPr>
          <a:xfrm rot="-5400000">
            <a:off x="6019800" y="5257800"/>
            <a:ext cx="1219200" cy="0"/>
          </a:xfrm>
          <a:prstGeom prst="straightConnector1">
            <a:avLst/>
          </a:prstGeom>
          <a:noFill/>
          <a:ln cap="sq" cmpd="sng" w="28575">
            <a:solidFill>
              <a:schemeClr val="dk1"/>
            </a:solidFill>
            <a:prstDash val="solid"/>
            <a:round/>
            <a:headEnd len="sm" w="sm" type="none"/>
            <a:tailEnd len="sm" w="sm" type="none"/>
          </a:ln>
        </p:spPr>
      </p:cxnSp>
      <p:sp>
        <p:nvSpPr>
          <p:cNvPr id="1050" name="Google Shape;1050;p54"/>
          <p:cNvSpPr txBox="1"/>
          <p:nvPr/>
        </p:nvSpPr>
        <p:spPr>
          <a:xfrm>
            <a:off x="5105400" y="46783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051" name="Google Shape;1051;p54"/>
          <p:cNvSpPr txBox="1"/>
          <p:nvPr/>
        </p:nvSpPr>
        <p:spPr>
          <a:xfrm>
            <a:off x="6705600" y="46783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052" name="Google Shape;1052;p54"/>
          <p:cNvCxnSpPr/>
          <p:nvPr/>
        </p:nvCxnSpPr>
        <p:spPr>
          <a:xfrm>
            <a:off x="5105400" y="4648200"/>
            <a:ext cx="3048000" cy="0"/>
          </a:xfrm>
          <a:prstGeom prst="straightConnector1">
            <a:avLst/>
          </a:prstGeom>
          <a:noFill/>
          <a:ln cap="sq" cmpd="sng" w="28575">
            <a:solidFill>
              <a:schemeClr val="dk1"/>
            </a:solidFill>
            <a:prstDash val="solid"/>
            <a:round/>
            <a:headEnd len="sm" w="sm" type="none"/>
            <a:tailEnd len="sm" w="sm" type="none"/>
          </a:ln>
        </p:spPr>
      </p:cxnSp>
      <p:sp>
        <p:nvSpPr>
          <p:cNvPr id="1053" name="Google Shape;1053;p54"/>
          <p:cNvSpPr txBox="1"/>
          <p:nvPr/>
        </p:nvSpPr>
        <p:spPr>
          <a:xfrm>
            <a:off x="5029200" y="4267200"/>
            <a:ext cx="31242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Accumulated Depreciation</a:t>
            </a:r>
            <a:endParaRPr/>
          </a:p>
        </p:txBody>
      </p:sp>
      <p:cxnSp>
        <p:nvCxnSpPr>
          <p:cNvPr id="1054" name="Google Shape;1054;p54"/>
          <p:cNvCxnSpPr/>
          <p:nvPr/>
        </p:nvCxnSpPr>
        <p:spPr>
          <a:xfrm>
            <a:off x="5105400" y="5029200"/>
            <a:ext cx="3048000" cy="0"/>
          </a:xfrm>
          <a:prstGeom prst="straightConnector1">
            <a:avLst/>
          </a:prstGeom>
          <a:noFill/>
          <a:ln cap="sq" cmpd="sng" w="28575">
            <a:solidFill>
              <a:schemeClr val="dk1"/>
            </a:solidFill>
            <a:prstDash val="solid"/>
            <a:round/>
            <a:headEnd len="sm" w="sm" type="none"/>
            <a:tailEnd len="sm" w="sm" type="none"/>
          </a:ln>
        </p:spPr>
      </p:cxnSp>
      <p:cxnSp>
        <p:nvCxnSpPr>
          <p:cNvPr id="1055" name="Google Shape;1055;p5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56" name="Google Shape;1056;p54"/>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a:p>
        </p:txBody>
      </p:sp>
      <p:sp>
        <p:nvSpPr>
          <p:cNvPr id="1057" name="Google Shape;1057;p5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500"/>
                                        <p:tgtEl>
                                          <p:spTgt spid="103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cxnSp>
        <p:nvCxnSpPr>
          <p:cNvPr id="1062" name="Google Shape;1062;p55"/>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1063" name="Google Shape;1063;p55"/>
          <p:cNvSpPr txBox="1"/>
          <p:nvPr/>
        </p:nvSpPr>
        <p:spPr>
          <a:xfrm>
            <a:off x="304800" y="1828800"/>
            <a:ext cx="3200400" cy="23177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10000"/>
              </a:lnSpc>
              <a:spcBef>
                <a:spcPts val="1100"/>
              </a:spcBef>
              <a:spcAft>
                <a:spcPts val="0"/>
              </a:spcAft>
              <a:buNone/>
            </a:pPr>
            <a:r>
              <a:rPr lang="en-US" sz="2200">
                <a:solidFill>
                  <a:schemeClr val="dk1"/>
                </a:solidFill>
                <a:latin typeface="Arial"/>
                <a:ea typeface="Arial"/>
                <a:cs typeface="Arial"/>
                <a:sym typeface="Arial"/>
              </a:rPr>
              <a:t>Accumulated Depreciation is a contra asset account.</a:t>
            </a:r>
            <a:endParaRPr/>
          </a:p>
        </p:txBody>
      </p:sp>
      <p:sp>
        <p:nvSpPr>
          <p:cNvPr id="1064" name="Google Shape;1064;p55"/>
          <p:cNvSpPr/>
          <p:nvPr/>
        </p:nvSpPr>
        <p:spPr>
          <a:xfrm>
            <a:off x="3124200" y="2725272"/>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065" name="Google Shape;1065;p55"/>
          <p:cNvSpPr txBox="1"/>
          <p:nvPr/>
        </p:nvSpPr>
        <p:spPr>
          <a:xfrm>
            <a:off x="381000" y="381000"/>
            <a:ext cx="3048000" cy="560388"/>
          </a:xfrm>
          <a:prstGeom prst="rect">
            <a:avLst/>
          </a:prstGeom>
          <a:noFill/>
          <a:ln>
            <a:noFill/>
          </a:ln>
        </p:spPr>
        <p:txBody>
          <a:bodyPr anchorCtr="0" anchor="t"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b="1" i="0" sz="3200">
              <a:solidFill>
                <a:srgbClr val="006600"/>
              </a:solidFill>
              <a:latin typeface="Arial"/>
              <a:ea typeface="Arial"/>
              <a:cs typeface="Arial"/>
              <a:sym typeface="Arial"/>
            </a:endParaRPr>
          </a:p>
        </p:txBody>
      </p:sp>
      <p:pic>
        <p:nvPicPr>
          <p:cNvPr id="1066" name="Google Shape;1066;p55"/>
          <p:cNvPicPr preferRelativeResize="0"/>
          <p:nvPr/>
        </p:nvPicPr>
        <p:blipFill rotWithShape="1">
          <a:blip r:embed="rId3">
            <a:alphaModFix/>
          </a:blip>
          <a:srcRect b="0" l="0" r="0" t="0"/>
          <a:stretch/>
        </p:blipFill>
        <p:spPr>
          <a:xfrm>
            <a:off x="3810000" y="183391"/>
            <a:ext cx="5029201" cy="6521044"/>
          </a:xfrm>
          <a:prstGeom prst="rect">
            <a:avLst/>
          </a:prstGeom>
          <a:noFill/>
          <a:ln cap="sq" cmpd="sng" w="19050">
            <a:solidFill>
              <a:schemeClr val="dk1"/>
            </a:solidFill>
            <a:prstDash val="solid"/>
            <a:miter lim="800000"/>
            <a:headEnd len="sm" w="sm" type="none"/>
            <a:tailEnd len="sm" w="sm" type="none"/>
          </a:ln>
        </p:spPr>
      </p:pic>
      <p:pic>
        <p:nvPicPr>
          <p:cNvPr id="1067" name="Google Shape;1067;p55"/>
          <p:cNvPicPr preferRelativeResize="0"/>
          <p:nvPr/>
        </p:nvPicPr>
        <p:blipFill rotWithShape="1">
          <a:blip r:embed="rId4">
            <a:alphaModFix/>
          </a:blip>
          <a:srcRect b="0" l="0" r="0" t="0"/>
          <a:stretch/>
        </p:blipFill>
        <p:spPr>
          <a:xfrm>
            <a:off x="3810000" y="2667000"/>
            <a:ext cx="119746" cy="473541"/>
          </a:xfrm>
          <a:prstGeom prst="rect">
            <a:avLst/>
          </a:prstGeom>
          <a:noFill/>
          <a:ln>
            <a:noFill/>
          </a:ln>
        </p:spPr>
      </p:pic>
      <p:pic>
        <p:nvPicPr>
          <p:cNvPr id="1068" name="Google Shape;1068;p55"/>
          <p:cNvPicPr preferRelativeResize="0"/>
          <p:nvPr/>
        </p:nvPicPr>
        <p:blipFill rotWithShape="1">
          <a:blip r:embed="rId4">
            <a:alphaModFix/>
          </a:blip>
          <a:srcRect b="0" l="0" r="0" t="0"/>
          <a:stretch/>
        </p:blipFill>
        <p:spPr>
          <a:xfrm>
            <a:off x="3810000" y="3581400"/>
            <a:ext cx="119746" cy="473541"/>
          </a:xfrm>
          <a:prstGeom prst="rect">
            <a:avLst/>
          </a:prstGeom>
          <a:noFill/>
          <a:ln>
            <a:noFill/>
          </a:ln>
        </p:spPr>
      </p:pic>
      <p:pic>
        <p:nvPicPr>
          <p:cNvPr id="1069" name="Google Shape;1069;p55"/>
          <p:cNvPicPr preferRelativeResize="0"/>
          <p:nvPr/>
        </p:nvPicPr>
        <p:blipFill rotWithShape="1">
          <a:blip r:embed="rId4">
            <a:alphaModFix/>
          </a:blip>
          <a:srcRect b="0" l="0" r="0" t="0"/>
          <a:stretch/>
        </p:blipFill>
        <p:spPr>
          <a:xfrm>
            <a:off x="3810000" y="5774859"/>
            <a:ext cx="228600" cy="473541"/>
          </a:xfrm>
          <a:prstGeom prst="rect">
            <a:avLst/>
          </a:prstGeom>
          <a:noFill/>
          <a:ln>
            <a:noFill/>
          </a:ln>
        </p:spPr>
      </p:pic>
      <p:pic>
        <p:nvPicPr>
          <p:cNvPr id="1070" name="Google Shape;1070;p55"/>
          <p:cNvPicPr preferRelativeResize="0"/>
          <p:nvPr/>
        </p:nvPicPr>
        <p:blipFill rotWithShape="1">
          <a:blip r:embed="rId4">
            <a:alphaModFix/>
          </a:blip>
          <a:srcRect b="0" l="0" r="0" t="0"/>
          <a:stretch/>
        </p:blipFill>
        <p:spPr>
          <a:xfrm>
            <a:off x="4879881" y="6619116"/>
            <a:ext cx="2781132" cy="86484"/>
          </a:xfrm>
          <a:prstGeom prst="rect">
            <a:avLst/>
          </a:prstGeom>
          <a:noFill/>
          <a:ln>
            <a:noFill/>
          </a:ln>
        </p:spPr>
      </p:pic>
      <p:sp>
        <p:nvSpPr>
          <p:cNvPr id="1071" name="Google Shape;1071;p55"/>
          <p:cNvSpPr txBox="1"/>
          <p:nvPr/>
        </p:nvSpPr>
        <p:spPr>
          <a:xfrm>
            <a:off x="1676400" y="6276201"/>
            <a:ext cx="19050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sz="1200">
              <a:solidFill>
                <a:schemeClr val="dk1"/>
              </a:solidFill>
              <a:latin typeface="Arial"/>
              <a:ea typeface="Arial"/>
              <a:cs typeface="Arial"/>
              <a:sym typeface="Arial"/>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56"/>
          <p:cNvSpPr txBox="1"/>
          <p:nvPr/>
        </p:nvSpPr>
        <p:spPr>
          <a:xfrm>
            <a:off x="609600" y="1371600"/>
            <a:ext cx="3200400" cy="28194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20000"/>
              </a:lnSpc>
              <a:spcBef>
                <a:spcPts val="1100"/>
              </a:spcBef>
              <a:spcAft>
                <a:spcPts val="0"/>
              </a:spcAft>
              <a:buNone/>
            </a:pPr>
            <a:r>
              <a:rPr lang="en-US" sz="2200">
                <a:solidFill>
                  <a:schemeClr val="dk1"/>
                </a:solidFill>
                <a:latin typeface="Arial"/>
                <a:ea typeface="Arial"/>
                <a:cs typeface="Arial"/>
                <a:sym typeface="Arial"/>
              </a:rPr>
              <a:t>Depreciation expense identifies that portion of the asset’s cost that expired in October.</a:t>
            </a:r>
            <a:endParaRPr/>
          </a:p>
        </p:txBody>
      </p:sp>
      <p:sp>
        <p:nvSpPr>
          <p:cNvPr id="1077" name="Google Shape;1077;p56"/>
          <p:cNvSpPr/>
          <p:nvPr/>
        </p:nvSpPr>
        <p:spPr>
          <a:xfrm>
            <a:off x="3124200" y="4627563"/>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1078" name="Google Shape;1078;p5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79" name="Google Shape;1079;p56"/>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Prepaid Expenses</a:t>
            </a:r>
            <a:endParaRPr/>
          </a:p>
        </p:txBody>
      </p:sp>
      <p:pic>
        <p:nvPicPr>
          <p:cNvPr id="1080" name="Google Shape;1080;p56"/>
          <p:cNvPicPr preferRelativeResize="0"/>
          <p:nvPr/>
        </p:nvPicPr>
        <p:blipFill rotWithShape="1">
          <a:blip r:embed="rId3">
            <a:alphaModFix/>
          </a:blip>
          <a:srcRect b="0" l="0" r="0" t="0"/>
          <a:stretch/>
        </p:blipFill>
        <p:spPr>
          <a:xfrm>
            <a:off x="3810000" y="1371600"/>
            <a:ext cx="5029201" cy="4537536"/>
          </a:xfrm>
          <a:prstGeom prst="rect">
            <a:avLst/>
          </a:prstGeom>
          <a:noFill/>
          <a:ln cap="sq" cmpd="sng" w="19050">
            <a:solidFill>
              <a:schemeClr val="dk1"/>
            </a:solidFill>
            <a:prstDash val="solid"/>
            <a:miter lim="800000"/>
            <a:headEnd len="sm" w="sm" type="none"/>
            <a:tailEnd len="sm" w="sm" type="none"/>
          </a:ln>
        </p:spPr>
      </p:pic>
      <p:sp>
        <p:nvSpPr>
          <p:cNvPr id="1081" name="Google Shape;1081;p56"/>
          <p:cNvSpPr txBox="1"/>
          <p:nvPr/>
        </p:nvSpPr>
        <p:spPr>
          <a:xfrm>
            <a:off x="1905000" y="5590401"/>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pic>
        <p:nvPicPr>
          <p:cNvPr id="1082" name="Google Shape;1082;p56"/>
          <p:cNvPicPr preferRelativeResize="0"/>
          <p:nvPr/>
        </p:nvPicPr>
        <p:blipFill rotWithShape="1">
          <a:blip r:embed="rId4">
            <a:alphaModFix/>
          </a:blip>
          <a:srcRect b="0" l="0" r="0" t="0"/>
          <a:stretch/>
        </p:blipFill>
        <p:spPr>
          <a:xfrm>
            <a:off x="3810000" y="5317659"/>
            <a:ext cx="119746" cy="473541"/>
          </a:xfrm>
          <a:prstGeom prst="rect">
            <a:avLst/>
          </a:prstGeom>
          <a:noFill/>
          <a:ln>
            <a:noFill/>
          </a:ln>
        </p:spPr>
      </p:pic>
      <p:sp>
        <p:nvSpPr>
          <p:cNvPr id="1083" name="Google Shape;1083;p5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57"/>
          <p:cNvSpPr txBox="1"/>
          <p:nvPr>
            <p:ph idx="1" type="body"/>
          </p:nvPr>
        </p:nvSpPr>
        <p:spPr>
          <a:xfrm>
            <a:off x="609600" y="1371600"/>
            <a:ext cx="8077200" cy="914400"/>
          </a:xfrm>
          <a:prstGeom prst="rect">
            <a:avLst/>
          </a:prstGeom>
          <a:noFill/>
          <a:ln>
            <a:noFill/>
          </a:ln>
        </p:spPr>
        <p:txBody>
          <a:bodyPr anchorCtr="0" anchor="t" bIns="46025" lIns="91425" spcFirstLastPara="1" rIns="91425" wrap="square" tIns="46025">
            <a:noAutofit/>
          </a:bodyPr>
          <a:lstStyle/>
          <a:p>
            <a:pPr indent="0" lvl="0" marL="0" rtl="0" algn="l">
              <a:spcBef>
                <a:spcPts val="0"/>
              </a:spcBef>
              <a:spcAft>
                <a:spcPts val="0"/>
              </a:spcAft>
              <a:buClr>
                <a:srgbClr val="006666"/>
              </a:buClr>
              <a:buSzPts val="2300"/>
              <a:buFont typeface="Arial"/>
              <a:buNone/>
            </a:pPr>
            <a:r>
              <a:rPr b="0" lang="en-US" sz="2300">
                <a:latin typeface="Arial"/>
                <a:ea typeface="Arial"/>
                <a:cs typeface="Arial"/>
                <a:sym typeface="Arial"/>
              </a:rPr>
              <a:t>Receipt of cash before the services are performed is recorded as a liability called </a:t>
            </a:r>
            <a:r>
              <a:rPr lang="en-US" sz="2300">
                <a:solidFill>
                  <a:srgbClr val="00007F"/>
                </a:solidFill>
                <a:latin typeface="Arial"/>
                <a:ea typeface="Arial"/>
                <a:cs typeface="Arial"/>
                <a:sym typeface="Arial"/>
              </a:rPr>
              <a:t>unearned revenues</a:t>
            </a:r>
            <a:r>
              <a:rPr b="0" lang="en-US" sz="2300">
                <a:latin typeface="Arial"/>
                <a:ea typeface="Arial"/>
                <a:cs typeface="Arial"/>
                <a:sym typeface="Arial"/>
              </a:rPr>
              <a:t>. </a:t>
            </a:r>
            <a:endParaRPr/>
          </a:p>
        </p:txBody>
      </p:sp>
      <p:sp>
        <p:nvSpPr>
          <p:cNvPr id="1089" name="Google Shape;1089;p57"/>
          <p:cNvSpPr/>
          <p:nvPr/>
        </p:nvSpPr>
        <p:spPr>
          <a:xfrm>
            <a:off x="914400" y="4103688"/>
            <a:ext cx="3048000" cy="1446212"/>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rent</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airline tickets</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tuition</a:t>
            </a:r>
            <a:endParaRPr/>
          </a:p>
        </p:txBody>
      </p:sp>
      <p:sp>
        <p:nvSpPr>
          <p:cNvPr id="1090" name="Google Shape;1090;p57"/>
          <p:cNvSpPr txBox="1"/>
          <p:nvPr/>
        </p:nvSpPr>
        <p:spPr>
          <a:xfrm>
            <a:off x="914400" y="2590800"/>
            <a:ext cx="2438400"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Cash Receipt</a:t>
            </a:r>
            <a:endParaRPr/>
          </a:p>
        </p:txBody>
      </p:sp>
      <p:sp>
        <p:nvSpPr>
          <p:cNvPr id="1091" name="Google Shape;1091;p57"/>
          <p:cNvSpPr txBox="1"/>
          <p:nvPr/>
        </p:nvSpPr>
        <p:spPr>
          <a:xfrm>
            <a:off x="5018088" y="2590800"/>
            <a:ext cx="3135312"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Revenue Recorded</a:t>
            </a:r>
            <a:endParaRPr/>
          </a:p>
        </p:txBody>
      </p:sp>
      <p:sp>
        <p:nvSpPr>
          <p:cNvPr id="1092" name="Google Shape;1092;p57"/>
          <p:cNvSpPr txBox="1"/>
          <p:nvPr/>
        </p:nvSpPr>
        <p:spPr>
          <a:xfrm>
            <a:off x="3124200" y="2651125"/>
            <a:ext cx="2133600" cy="39687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en-US" sz="2000">
                <a:solidFill>
                  <a:srgbClr val="CC0000"/>
                </a:solidFill>
                <a:latin typeface="Arial"/>
                <a:ea typeface="Arial"/>
                <a:cs typeface="Arial"/>
                <a:sym typeface="Arial"/>
              </a:rPr>
              <a:t>BEFORE</a:t>
            </a:r>
            <a:endParaRPr/>
          </a:p>
        </p:txBody>
      </p:sp>
      <p:sp>
        <p:nvSpPr>
          <p:cNvPr id="1093" name="Google Shape;1093;p57"/>
          <p:cNvSpPr/>
          <p:nvPr/>
        </p:nvSpPr>
        <p:spPr>
          <a:xfrm>
            <a:off x="4038600" y="4083050"/>
            <a:ext cx="4572000" cy="972574"/>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magazine subscriptions</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customer deposits</a:t>
            </a:r>
            <a:endParaRPr/>
          </a:p>
        </p:txBody>
      </p:sp>
      <p:sp>
        <p:nvSpPr>
          <p:cNvPr id="1094" name="Google Shape;1094;p57"/>
          <p:cNvSpPr/>
          <p:nvPr/>
        </p:nvSpPr>
        <p:spPr>
          <a:xfrm>
            <a:off x="609600" y="3505200"/>
            <a:ext cx="7315200" cy="457200"/>
          </a:xfrm>
          <a:prstGeom prst="rect">
            <a:avLst/>
          </a:prstGeom>
          <a:noFill/>
          <a:ln>
            <a:noFill/>
          </a:ln>
        </p:spPr>
        <p:txBody>
          <a:bodyPr anchorCtr="0" anchor="t" bIns="46025" lIns="91425" spcFirstLastPara="1" rIns="91425" wrap="square" tIns="46025">
            <a:noAutofit/>
          </a:bodyPr>
          <a:lstStyle/>
          <a:p>
            <a:pPr indent="0" lvl="0" marL="0" marR="0" rtl="0" algn="l">
              <a:spcBef>
                <a:spcPts val="0"/>
              </a:spcBef>
              <a:spcAft>
                <a:spcPts val="0"/>
              </a:spcAft>
              <a:buClr>
                <a:srgbClr val="006666"/>
              </a:buClr>
              <a:buSzPts val="2300"/>
              <a:buFont typeface="Arial"/>
              <a:buNone/>
            </a:pPr>
            <a:r>
              <a:rPr lang="en-US" sz="2300">
                <a:solidFill>
                  <a:schemeClr val="lt2"/>
                </a:solidFill>
                <a:latin typeface="Arial"/>
                <a:ea typeface="Arial"/>
                <a:cs typeface="Arial"/>
                <a:sym typeface="Arial"/>
              </a:rPr>
              <a:t>Unearned revenues often occur in regard to:</a:t>
            </a:r>
            <a:endParaRPr/>
          </a:p>
        </p:txBody>
      </p:sp>
      <p:cxnSp>
        <p:nvCxnSpPr>
          <p:cNvPr id="1095" name="Google Shape;1095;p5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96" name="Google Shape;1096;p57"/>
          <p:cNvSpPr txBox="1"/>
          <p:nvPr/>
        </p:nvSpPr>
        <p:spPr>
          <a:xfrm>
            <a:off x="609600" y="381000"/>
            <a:ext cx="8610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Unearned Revenues</a:t>
            </a:r>
            <a:endParaRPr/>
          </a:p>
        </p:txBody>
      </p:sp>
      <p:sp>
        <p:nvSpPr>
          <p:cNvPr id="1097" name="Google Shape;1097;p5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58"/>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1103" name="Google Shape;1103;p58"/>
          <p:cNvSpPr/>
          <p:nvPr/>
        </p:nvSpPr>
        <p:spPr>
          <a:xfrm>
            <a:off x="762000" y="41910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104" name="Google Shape;1104;p58"/>
          <p:cNvSpPr txBox="1"/>
          <p:nvPr/>
        </p:nvSpPr>
        <p:spPr>
          <a:xfrm>
            <a:off x="609600" y="1371600"/>
            <a:ext cx="8077200" cy="158273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Unearned Revenue. </a:t>
            </a:r>
            <a:r>
              <a:rPr lang="en-US" sz="2200">
                <a:solidFill>
                  <a:schemeClr val="dk1"/>
                </a:solidFill>
                <a:latin typeface="Arial"/>
                <a:ea typeface="Arial"/>
                <a:cs typeface="Arial"/>
                <a:sym typeface="Arial"/>
              </a:rPr>
              <a:t>Pioneer Advertising received $12,000 on October 2nd from KC for advertising services expected to be completed by December 31.  Prepare the journal entry to record the receipt on October 2nd.  </a:t>
            </a:r>
            <a:endParaRPr/>
          </a:p>
        </p:txBody>
      </p:sp>
      <p:sp>
        <p:nvSpPr>
          <p:cNvPr id="1105" name="Google Shape;1105;p58"/>
          <p:cNvSpPr txBox="1"/>
          <p:nvPr/>
        </p:nvSpPr>
        <p:spPr>
          <a:xfrm>
            <a:off x="2209800" y="3506788"/>
            <a:ext cx="47244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Unearned Service Revenue</a:t>
            </a:r>
            <a:endParaRPr/>
          </a:p>
        </p:txBody>
      </p:sp>
      <p:sp>
        <p:nvSpPr>
          <p:cNvPr id="1106" name="Google Shape;1106;p58"/>
          <p:cNvSpPr txBox="1"/>
          <p:nvPr/>
        </p:nvSpPr>
        <p:spPr>
          <a:xfrm>
            <a:off x="7162800" y="3506788"/>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12,000</a:t>
            </a:r>
            <a:endParaRPr/>
          </a:p>
        </p:txBody>
      </p:sp>
      <p:sp>
        <p:nvSpPr>
          <p:cNvPr id="1107" name="Google Shape;1107;p58"/>
          <p:cNvSpPr txBox="1"/>
          <p:nvPr/>
        </p:nvSpPr>
        <p:spPr>
          <a:xfrm>
            <a:off x="2057400" y="3048000"/>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Cash</a:t>
            </a:r>
            <a:endParaRPr/>
          </a:p>
        </p:txBody>
      </p:sp>
      <p:sp>
        <p:nvSpPr>
          <p:cNvPr id="1108" name="Google Shape;1108;p58"/>
          <p:cNvSpPr txBox="1"/>
          <p:nvPr/>
        </p:nvSpPr>
        <p:spPr>
          <a:xfrm>
            <a:off x="5791200" y="3048000"/>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12,000</a:t>
            </a:r>
            <a:endParaRPr/>
          </a:p>
        </p:txBody>
      </p:sp>
      <p:sp>
        <p:nvSpPr>
          <p:cNvPr id="1109" name="Google Shape;1109;p58"/>
          <p:cNvSpPr txBox="1"/>
          <p:nvPr/>
        </p:nvSpPr>
        <p:spPr>
          <a:xfrm>
            <a:off x="609600" y="30480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2</a:t>
            </a:r>
            <a:endParaRPr/>
          </a:p>
        </p:txBody>
      </p:sp>
      <p:cxnSp>
        <p:nvCxnSpPr>
          <p:cNvPr id="1110" name="Google Shape;1110;p58"/>
          <p:cNvCxnSpPr/>
          <p:nvPr/>
        </p:nvCxnSpPr>
        <p:spPr>
          <a:xfrm rot="-5400000">
            <a:off x="1866900" y="5524500"/>
            <a:ext cx="1600200" cy="0"/>
          </a:xfrm>
          <a:prstGeom prst="straightConnector1">
            <a:avLst/>
          </a:prstGeom>
          <a:noFill/>
          <a:ln cap="sq" cmpd="sng" w="28575">
            <a:solidFill>
              <a:schemeClr val="dk1"/>
            </a:solidFill>
            <a:prstDash val="solid"/>
            <a:round/>
            <a:headEnd len="sm" w="sm" type="none"/>
            <a:tailEnd len="sm" w="sm" type="none"/>
          </a:ln>
        </p:spPr>
      </p:cxnSp>
      <p:sp>
        <p:nvSpPr>
          <p:cNvPr id="1111" name="Google Shape;1111;p58"/>
          <p:cNvSpPr txBox="1"/>
          <p:nvPr/>
        </p:nvSpPr>
        <p:spPr>
          <a:xfrm>
            <a:off x="1143000" y="47545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112" name="Google Shape;1112;p58"/>
          <p:cNvSpPr txBox="1"/>
          <p:nvPr/>
        </p:nvSpPr>
        <p:spPr>
          <a:xfrm>
            <a:off x="2743200" y="47545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113" name="Google Shape;1113;p58"/>
          <p:cNvCxnSpPr/>
          <p:nvPr/>
        </p:nvCxnSpPr>
        <p:spPr>
          <a:xfrm>
            <a:off x="1143000" y="5105400"/>
            <a:ext cx="3048000" cy="0"/>
          </a:xfrm>
          <a:prstGeom prst="straightConnector1">
            <a:avLst/>
          </a:prstGeom>
          <a:noFill/>
          <a:ln cap="sq" cmpd="sng" w="28575">
            <a:solidFill>
              <a:schemeClr val="dk1"/>
            </a:solidFill>
            <a:prstDash val="solid"/>
            <a:round/>
            <a:headEnd len="sm" w="sm" type="none"/>
            <a:tailEnd len="sm" w="sm" type="none"/>
          </a:ln>
        </p:spPr>
      </p:cxnSp>
      <p:cxnSp>
        <p:nvCxnSpPr>
          <p:cNvPr id="1114" name="Google Shape;1114;p58"/>
          <p:cNvCxnSpPr/>
          <p:nvPr/>
        </p:nvCxnSpPr>
        <p:spPr>
          <a:xfrm>
            <a:off x="1143000" y="4724400"/>
            <a:ext cx="3048000" cy="0"/>
          </a:xfrm>
          <a:prstGeom prst="straightConnector1">
            <a:avLst/>
          </a:prstGeom>
          <a:noFill/>
          <a:ln cap="sq" cmpd="sng" w="28575">
            <a:solidFill>
              <a:schemeClr val="dk1"/>
            </a:solidFill>
            <a:prstDash val="solid"/>
            <a:round/>
            <a:headEnd len="sm" w="sm" type="none"/>
            <a:tailEnd len="sm" w="sm" type="none"/>
          </a:ln>
        </p:spPr>
      </p:cxnSp>
      <p:sp>
        <p:nvSpPr>
          <p:cNvPr id="1115" name="Google Shape;1115;p58"/>
          <p:cNvSpPr txBox="1"/>
          <p:nvPr/>
        </p:nvSpPr>
        <p:spPr>
          <a:xfrm>
            <a:off x="1219200" y="43434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Cash</a:t>
            </a:r>
            <a:endParaRPr/>
          </a:p>
        </p:txBody>
      </p:sp>
      <p:sp>
        <p:nvSpPr>
          <p:cNvPr id="1116" name="Google Shape;1116;p58"/>
          <p:cNvSpPr txBox="1"/>
          <p:nvPr/>
        </p:nvSpPr>
        <p:spPr>
          <a:xfrm>
            <a:off x="1143000" y="5181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12,000</a:t>
            </a:r>
            <a:endParaRPr/>
          </a:p>
        </p:txBody>
      </p:sp>
      <p:sp>
        <p:nvSpPr>
          <p:cNvPr id="1117" name="Google Shape;1117;p58"/>
          <p:cNvSpPr txBox="1"/>
          <p:nvPr/>
        </p:nvSpPr>
        <p:spPr>
          <a:xfrm>
            <a:off x="6629400" y="5181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12,000</a:t>
            </a:r>
            <a:endParaRPr/>
          </a:p>
        </p:txBody>
      </p:sp>
      <p:cxnSp>
        <p:nvCxnSpPr>
          <p:cNvPr id="1118" name="Google Shape;1118;p58"/>
          <p:cNvCxnSpPr/>
          <p:nvPr/>
        </p:nvCxnSpPr>
        <p:spPr>
          <a:xfrm rot="-5400000">
            <a:off x="5753100" y="5524500"/>
            <a:ext cx="1600200" cy="0"/>
          </a:xfrm>
          <a:prstGeom prst="straightConnector1">
            <a:avLst/>
          </a:prstGeom>
          <a:noFill/>
          <a:ln cap="sq" cmpd="sng" w="28575">
            <a:solidFill>
              <a:schemeClr val="dk1"/>
            </a:solidFill>
            <a:prstDash val="solid"/>
            <a:round/>
            <a:headEnd len="sm" w="sm" type="none"/>
            <a:tailEnd len="sm" w="sm" type="none"/>
          </a:ln>
        </p:spPr>
      </p:cxnSp>
      <p:sp>
        <p:nvSpPr>
          <p:cNvPr id="1119" name="Google Shape;1119;p58"/>
          <p:cNvSpPr txBox="1"/>
          <p:nvPr/>
        </p:nvSpPr>
        <p:spPr>
          <a:xfrm>
            <a:off x="5029200" y="47545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120" name="Google Shape;1120;p58"/>
          <p:cNvSpPr txBox="1"/>
          <p:nvPr/>
        </p:nvSpPr>
        <p:spPr>
          <a:xfrm>
            <a:off x="6629400" y="47545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121" name="Google Shape;1121;p58"/>
          <p:cNvCxnSpPr/>
          <p:nvPr/>
        </p:nvCxnSpPr>
        <p:spPr>
          <a:xfrm>
            <a:off x="5029200" y="4724400"/>
            <a:ext cx="3048000" cy="0"/>
          </a:xfrm>
          <a:prstGeom prst="straightConnector1">
            <a:avLst/>
          </a:prstGeom>
          <a:noFill/>
          <a:ln cap="sq" cmpd="sng" w="28575">
            <a:solidFill>
              <a:schemeClr val="dk1"/>
            </a:solidFill>
            <a:prstDash val="solid"/>
            <a:round/>
            <a:headEnd len="sm" w="sm" type="none"/>
            <a:tailEnd len="sm" w="sm" type="none"/>
          </a:ln>
        </p:spPr>
      </p:cxnSp>
      <p:cxnSp>
        <p:nvCxnSpPr>
          <p:cNvPr id="1122" name="Google Shape;1122;p58"/>
          <p:cNvCxnSpPr/>
          <p:nvPr/>
        </p:nvCxnSpPr>
        <p:spPr>
          <a:xfrm>
            <a:off x="5029200" y="5105400"/>
            <a:ext cx="3048000" cy="0"/>
          </a:xfrm>
          <a:prstGeom prst="straightConnector1">
            <a:avLst/>
          </a:prstGeom>
          <a:noFill/>
          <a:ln cap="sq" cmpd="sng" w="28575">
            <a:solidFill>
              <a:schemeClr val="dk1"/>
            </a:solidFill>
            <a:prstDash val="solid"/>
            <a:round/>
            <a:headEnd len="sm" w="sm" type="none"/>
            <a:tailEnd len="sm" w="sm" type="none"/>
          </a:ln>
        </p:spPr>
      </p:cxnSp>
      <p:cxnSp>
        <p:nvCxnSpPr>
          <p:cNvPr id="1123" name="Google Shape;1123;p5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24" name="Google Shape;1124;p58"/>
          <p:cNvSpPr txBox="1"/>
          <p:nvPr/>
        </p:nvSpPr>
        <p:spPr>
          <a:xfrm>
            <a:off x="4953000" y="4343400"/>
            <a:ext cx="32004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Unearned Service Revenue</a:t>
            </a:r>
            <a:endParaRPr/>
          </a:p>
        </p:txBody>
      </p:sp>
      <p:cxnSp>
        <p:nvCxnSpPr>
          <p:cNvPr id="1125" name="Google Shape;1125;p5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26" name="Google Shape;1126;p58"/>
          <p:cNvSpPr txBox="1"/>
          <p:nvPr/>
        </p:nvSpPr>
        <p:spPr>
          <a:xfrm>
            <a:off x="609600" y="381000"/>
            <a:ext cx="8610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Unearned Revenues</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500"/>
                                        <p:tgtEl>
                                          <p:spTgt spid="11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500"/>
                                        <p:tgtEl>
                                          <p:spTgt spid="1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500"/>
                                        <p:tgtEl>
                                          <p:spTgt spid="1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5"/>
                                        </p:tgtEl>
                                        <p:attrNameLst>
                                          <p:attrName>style.visibility</p:attrName>
                                        </p:attrNameLst>
                                      </p:cBhvr>
                                      <p:to>
                                        <p:strVal val="visible"/>
                                      </p:to>
                                    </p:set>
                                    <p:animEffect filter="fade" transition="in">
                                      <p:cBhvr>
                                        <p:cTn dur="500"/>
                                        <p:tgtEl>
                                          <p:spTgt spid="1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6"/>
                                        </p:tgtEl>
                                        <p:attrNameLst>
                                          <p:attrName>style.visibility</p:attrName>
                                        </p:attrNameLst>
                                      </p:cBhvr>
                                      <p:to>
                                        <p:strVal val="visible"/>
                                      </p:to>
                                    </p:set>
                                    <p:animEffect filter="fade" transition="in">
                                      <p:cBhvr>
                                        <p:cTn dur="500"/>
                                        <p:tgtEl>
                                          <p:spTgt spid="1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500"/>
                                        <p:tgtEl>
                                          <p:spTgt spid="1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59"/>
          <p:cNvSpPr txBox="1"/>
          <p:nvPr/>
        </p:nvSpPr>
        <p:spPr>
          <a:xfrm>
            <a:off x="8229600" y="64452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
        <p:nvSpPr>
          <p:cNvPr id="1132" name="Google Shape;1132;p59"/>
          <p:cNvSpPr/>
          <p:nvPr/>
        </p:nvSpPr>
        <p:spPr>
          <a:xfrm>
            <a:off x="762000" y="41910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1133" name="Google Shape;1133;p59"/>
          <p:cNvCxnSpPr/>
          <p:nvPr/>
        </p:nvCxnSpPr>
        <p:spPr>
          <a:xfrm rot="-5400000">
            <a:off x="1866900" y="5524500"/>
            <a:ext cx="1600200" cy="0"/>
          </a:xfrm>
          <a:prstGeom prst="straightConnector1">
            <a:avLst/>
          </a:prstGeom>
          <a:noFill/>
          <a:ln cap="sq" cmpd="sng" w="28575">
            <a:solidFill>
              <a:schemeClr val="dk1"/>
            </a:solidFill>
            <a:prstDash val="solid"/>
            <a:round/>
            <a:headEnd len="sm" w="sm" type="none"/>
            <a:tailEnd len="sm" w="sm" type="none"/>
          </a:ln>
        </p:spPr>
      </p:cxnSp>
      <p:sp>
        <p:nvSpPr>
          <p:cNvPr id="1134" name="Google Shape;1134;p59"/>
          <p:cNvSpPr txBox="1"/>
          <p:nvPr/>
        </p:nvSpPr>
        <p:spPr>
          <a:xfrm>
            <a:off x="1143000" y="47545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135" name="Google Shape;1135;p59"/>
          <p:cNvSpPr txBox="1"/>
          <p:nvPr/>
        </p:nvSpPr>
        <p:spPr>
          <a:xfrm>
            <a:off x="2743200" y="47545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136" name="Google Shape;1136;p59"/>
          <p:cNvCxnSpPr/>
          <p:nvPr/>
        </p:nvCxnSpPr>
        <p:spPr>
          <a:xfrm>
            <a:off x="1143000" y="5105400"/>
            <a:ext cx="3048000" cy="0"/>
          </a:xfrm>
          <a:prstGeom prst="straightConnector1">
            <a:avLst/>
          </a:prstGeom>
          <a:noFill/>
          <a:ln cap="sq" cmpd="sng" w="28575">
            <a:solidFill>
              <a:schemeClr val="dk1"/>
            </a:solidFill>
            <a:prstDash val="solid"/>
            <a:round/>
            <a:headEnd len="sm" w="sm" type="none"/>
            <a:tailEnd len="sm" w="sm" type="none"/>
          </a:ln>
        </p:spPr>
      </p:cxnSp>
      <p:cxnSp>
        <p:nvCxnSpPr>
          <p:cNvPr id="1137" name="Google Shape;1137;p59"/>
          <p:cNvCxnSpPr/>
          <p:nvPr/>
        </p:nvCxnSpPr>
        <p:spPr>
          <a:xfrm>
            <a:off x="1143000" y="4724400"/>
            <a:ext cx="3048000" cy="0"/>
          </a:xfrm>
          <a:prstGeom prst="straightConnector1">
            <a:avLst/>
          </a:prstGeom>
          <a:noFill/>
          <a:ln cap="sq" cmpd="sng" w="28575">
            <a:solidFill>
              <a:schemeClr val="dk1"/>
            </a:solidFill>
            <a:prstDash val="solid"/>
            <a:round/>
            <a:headEnd len="sm" w="sm" type="none"/>
            <a:tailEnd len="sm" w="sm" type="none"/>
          </a:ln>
        </p:spPr>
      </p:cxnSp>
      <p:sp>
        <p:nvSpPr>
          <p:cNvPr id="1138" name="Google Shape;1138;p59"/>
          <p:cNvSpPr txBox="1"/>
          <p:nvPr/>
        </p:nvSpPr>
        <p:spPr>
          <a:xfrm>
            <a:off x="1219200" y="43434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Service Revenue</a:t>
            </a:r>
            <a:endParaRPr/>
          </a:p>
        </p:txBody>
      </p:sp>
      <p:sp>
        <p:nvSpPr>
          <p:cNvPr id="1139" name="Google Shape;1139;p59"/>
          <p:cNvSpPr txBox="1"/>
          <p:nvPr/>
        </p:nvSpPr>
        <p:spPr>
          <a:xfrm>
            <a:off x="2743200" y="5181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1140" name="Google Shape;1140;p59"/>
          <p:cNvSpPr txBox="1"/>
          <p:nvPr/>
        </p:nvSpPr>
        <p:spPr>
          <a:xfrm>
            <a:off x="6629400" y="5181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12,000</a:t>
            </a:r>
            <a:endParaRPr/>
          </a:p>
        </p:txBody>
      </p:sp>
      <p:cxnSp>
        <p:nvCxnSpPr>
          <p:cNvPr id="1141" name="Google Shape;1141;p59"/>
          <p:cNvCxnSpPr/>
          <p:nvPr/>
        </p:nvCxnSpPr>
        <p:spPr>
          <a:xfrm rot="-5400000">
            <a:off x="5753100" y="5524500"/>
            <a:ext cx="1600200" cy="0"/>
          </a:xfrm>
          <a:prstGeom prst="straightConnector1">
            <a:avLst/>
          </a:prstGeom>
          <a:noFill/>
          <a:ln cap="sq" cmpd="sng" w="28575">
            <a:solidFill>
              <a:schemeClr val="dk1"/>
            </a:solidFill>
            <a:prstDash val="solid"/>
            <a:round/>
            <a:headEnd len="sm" w="sm" type="none"/>
            <a:tailEnd len="sm" w="sm" type="none"/>
          </a:ln>
        </p:spPr>
      </p:cxnSp>
      <p:sp>
        <p:nvSpPr>
          <p:cNvPr id="1142" name="Google Shape;1142;p59"/>
          <p:cNvSpPr txBox="1"/>
          <p:nvPr/>
        </p:nvSpPr>
        <p:spPr>
          <a:xfrm>
            <a:off x="5029200" y="47545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143" name="Google Shape;1143;p59"/>
          <p:cNvSpPr txBox="1"/>
          <p:nvPr/>
        </p:nvSpPr>
        <p:spPr>
          <a:xfrm>
            <a:off x="6629400" y="47545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144" name="Google Shape;1144;p59"/>
          <p:cNvCxnSpPr/>
          <p:nvPr/>
        </p:nvCxnSpPr>
        <p:spPr>
          <a:xfrm>
            <a:off x="5029200" y="4724400"/>
            <a:ext cx="3048000" cy="0"/>
          </a:xfrm>
          <a:prstGeom prst="straightConnector1">
            <a:avLst/>
          </a:prstGeom>
          <a:noFill/>
          <a:ln cap="sq" cmpd="sng" w="28575">
            <a:solidFill>
              <a:schemeClr val="dk1"/>
            </a:solidFill>
            <a:prstDash val="solid"/>
            <a:round/>
            <a:headEnd len="sm" w="sm" type="none"/>
            <a:tailEnd len="sm" w="sm" type="none"/>
          </a:ln>
        </p:spPr>
      </p:cxnSp>
      <p:sp>
        <p:nvSpPr>
          <p:cNvPr id="1145" name="Google Shape;1145;p59"/>
          <p:cNvSpPr txBox="1"/>
          <p:nvPr/>
        </p:nvSpPr>
        <p:spPr>
          <a:xfrm>
            <a:off x="4953000" y="4343400"/>
            <a:ext cx="32004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Unearned Service Revenue</a:t>
            </a:r>
            <a:endParaRPr/>
          </a:p>
        </p:txBody>
      </p:sp>
      <p:cxnSp>
        <p:nvCxnSpPr>
          <p:cNvPr id="1146" name="Google Shape;1146;p59"/>
          <p:cNvCxnSpPr/>
          <p:nvPr/>
        </p:nvCxnSpPr>
        <p:spPr>
          <a:xfrm>
            <a:off x="5029200" y="5105400"/>
            <a:ext cx="3048000" cy="0"/>
          </a:xfrm>
          <a:prstGeom prst="straightConnector1">
            <a:avLst/>
          </a:prstGeom>
          <a:noFill/>
          <a:ln cap="sq" cmpd="sng" w="28575">
            <a:solidFill>
              <a:schemeClr val="dk1"/>
            </a:solidFill>
            <a:prstDash val="solid"/>
            <a:round/>
            <a:headEnd len="sm" w="sm" type="none"/>
            <a:tailEnd len="sm" w="sm" type="none"/>
          </a:ln>
        </p:spPr>
      </p:cxnSp>
      <p:sp>
        <p:nvSpPr>
          <p:cNvPr id="1147" name="Google Shape;1147;p59"/>
          <p:cNvSpPr txBox="1"/>
          <p:nvPr/>
        </p:nvSpPr>
        <p:spPr>
          <a:xfrm>
            <a:off x="5029200" y="51816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4,000</a:t>
            </a:r>
            <a:endParaRPr/>
          </a:p>
        </p:txBody>
      </p:sp>
      <p:cxnSp>
        <p:nvCxnSpPr>
          <p:cNvPr id="1148" name="Google Shape;1148;p59"/>
          <p:cNvCxnSpPr/>
          <p:nvPr/>
        </p:nvCxnSpPr>
        <p:spPr>
          <a:xfrm>
            <a:off x="5029200" y="5943600"/>
            <a:ext cx="3048000" cy="0"/>
          </a:xfrm>
          <a:prstGeom prst="straightConnector1">
            <a:avLst/>
          </a:prstGeom>
          <a:noFill/>
          <a:ln cap="sq" cmpd="sng" w="28575">
            <a:solidFill>
              <a:schemeClr val="dk1"/>
            </a:solidFill>
            <a:prstDash val="solid"/>
            <a:round/>
            <a:headEnd len="sm" w="sm" type="none"/>
            <a:tailEnd len="sm" w="sm" type="none"/>
          </a:ln>
        </p:spPr>
      </p:cxnSp>
      <p:sp>
        <p:nvSpPr>
          <p:cNvPr id="1149" name="Google Shape;1149;p59"/>
          <p:cNvSpPr txBox="1"/>
          <p:nvPr/>
        </p:nvSpPr>
        <p:spPr>
          <a:xfrm>
            <a:off x="6629400" y="6003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8,000</a:t>
            </a:r>
            <a:endParaRPr/>
          </a:p>
        </p:txBody>
      </p:sp>
      <p:sp>
        <p:nvSpPr>
          <p:cNvPr id="1150" name="Google Shape;1150;p59"/>
          <p:cNvSpPr txBox="1"/>
          <p:nvPr/>
        </p:nvSpPr>
        <p:spPr>
          <a:xfrm>
            <a:off x="609600" y="1371600"/>
            <a:ext cx="80772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Unearned Revenues.</a:t>
            </a:r>
            <a:r>
              <a:rPr lang="en-US" sz="2200">
                <a:solidFill>
                  <a:schemeClr val="dk1"/>
                </a:solidFill>
                <a:latin typeface="Arial"/>
                <a:ea typeface="Arial"/>
                <a:cs typeface="Arial"/>
                <a:sym typeface="Arial"/>
              </a:rPr>
              <a:t> Analysis reveals that Pioneer Advertising earned $4,000 of the advertising services in October. Prepare the entry to record the revenue for services performed. </a:t>
            </a:r>
            <a:endParaRPr/>
          </a:p>
        </p:txBody>
      </p:sp>
      <p:sp>
        <p:nvSpPr>
          <p:cNvPr id="1151" name="Google Shape;1151;p59"/>
          <p:cNvSpPr txBox="1"/>
          <p:nvPr/>
        </p:nvSpPr>
        <p:spPr>
          <a:xfrm>
            <a:off x="2209800" y="3201988"/>
            <a:ext cx="3886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Service Revenue</a:t>
            </a:r>
            <a:endParaRPr/>
          </a:p>
        </p:txBody>
      </p:sp>
      <p:sp>
        <p:nvSpPr>
          <p:cNvPr id="1152" name="Google Shape;1152;p59"/>
          <p:cNvSpPr txBox="1"/>
          <p:nvPr/>
        </p:nvSpPr>
        <p:spPr>
          <a:xfrm>
            <a:off x="7162800" y="3201988"/>
            <a:ext cx="12192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4,000</a:t>
            </a:r>
            <a:endParaRPr/>
          </a:p>
        </p:txBody>
      </p:sp>
      <p:sp>
        <p:nvSpPr>
          <p:cNvPr id="1153" name="Google Shape;1153;p59"/>
          <p:cNvSpPr txBox="1"/>
          <p:nvPr/>
        </p:nvSpPr>
        <p:spPr>
          <a:xfrm>
            <a:off x="1981200" y="2743200"/>
            <a:ext cx="36576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Unearned Service Revenue</a:t>
            </a:r>
            <a:endParaRPr/>
          </a:p>
        </p:txBody>
      </p:sp>
      <p:sp>
        <p:nvSpPr>
          <p:cNvPr id="1154" name="Google Shape;1154;p59"/>
          <p:cNvSpPr txBox="1"/>
          <p:nvPr/>
        </p:nvSpPr>
        <p:spPr>
          <a:xfrm>
            <a:off x="5791200" y="2743200"/>
            <a:ext cx="12192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4,000</a:t>
            </a:r>
            <a:endParaRPr/>
          </a:p>
        </p:txBody>
      </p:sp>
      <p:sp>
        <p:nvSpPr>
          <p:cNvPr id="1155" name="Google Shape;1155;p59"/>
          <p:cNvSpPr txBox="1"/>
          <p:nvPr/>
        </p:nvSpPr>
        <p:spPr>
          <a:xfrm>
            <a:off x="609600" y="27432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sp>
        <p:nvSpPr>
          <p:cNvPr id="1156" name="Google Shape;1156;p59"/>
          <p:cNvSpPr txBox="1"/>
          <p:nvPr/>
        </p:nvSpPr>
        <p:spPr>
          <a:xfrm>
            <a:off x="2743200" y="55467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4,000</a:t>
            </a:r>
            <a:endParaRPr/>
          </a:p>
        </p:txBody>
      </p:sp>
      <p:cxnSp>
        <p:nvCxnSpPr>
          <p:cNvPr id="1157" name="Google Shape;1157;p5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cxnSp>
        <p:nvCxnSpPr>
          <p:cNvPr id="1158" name="Google Shape;1158;p59"/>
          <p:cNvCxnSpPr/>
          <p:nvPr/>
        </p:nvCxnSpPr>
        <p:spPr>
          <a:xfrm>
            <a:off x="1143000" y="5943600"/>
            <a:ext cx="3048000" cy="0"/>
          </a:xfrm>
          <a:prstGeom prst="straightConnector1">
            <a:avLst/>
          </a:prstGeom>
          <a:noFill/>
          <a:ln cap="sq" cmpd="sng" w="28575">
            <a:solidFill>
              <a:schemeClr val="dk1"/>
            </a:solidFill>
            <a:prstDash val="solid"/>
            <a:round/>
            <a:headEnd len="sm" w="sm" type="none"/>
            <a:tailEnd len="sm" w="sm" type="none"/>
          </a:ln>
        </p:spPr>
      </p:cxnSp>
      <p:sp>
        <p:nvSpPr>
          <p:cNvPr id="1159" name="Google Shape;1159;p59"/>
          <p:cNvSpPr txBox="1"/>
          <p:nvPr/>
        </p:nvSpPr>
        <p:spPr>
          <a:xfrm>
            <a:off x="2743200" y="6003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	104,000</a:t>
            </a:r>
            <a:endParaRPr/>
          </a:p>
        </p:txBody>
      </p:sp>
      <p:sp>
        <p:nvSpPr>
          <p:cNvPr id="1160" name="Google Shape;1160;p59"/>
          <p:cNvSpPr txBox="1"/>
          <p:nvPr/>
        </p:nvSpPr>
        <p:spPr>
          <a:xfrm>
            <a:off x="609600" y="381000"/>
            <a:ext cx="8610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Unearned Revenues</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500"/>
                                        <p:tgtEl>
                                          <p:spTgt spid="11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4"/>
                                        </p:tgtEl>
                                        <p:attrNameLst>
                                          <p:attrName>style.visibility</p:attrName>
                                        </p:attrNameLst>
                                      </p:cBhvr>
                                      <p:to>
                                        <p:strVal val="visible"/>
                                      </p:to>
                                    </p:set>
                                    <p:animEffect filter="fade" transition="in">
                                      <p:cBhvr>
                                        <p:cTn dur="500"/>
                                        <p:tgtEl>
                                          <p:spTgt spid="1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500"/>
                                        <p:tgtEl>
                                          <p:spTgt spid="11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2"/>
                                        </p:tgtEl>
                                        <p:attrNameLst>
                                          <p:attrName>style.visibility</p:attrName>
                                        </p:attrNameLst>
                                      </p:cBhvr>
                                      <p:to>
                                        <p:strVal val="visible"/>
                                      </p:to>
                                    </p:set>
                                    <p:animEffect filter="fade" transition="in">
                                      <p:cBhvr>
                                        <p:cTn dur="500"/>
                                        <p:tgtEl>
                                          <p:spTgt spid="1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500"/>
                                        <p:tgtEl>
                                          <p:spTgt spid="11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8"/>
                                        </p:tgtEl>
                                        <p:attrNameLst>
                                          <p:attrName>style.visibility</p:attrName>
                                        </p:attrNameLst>
                                      </p:cBhvr>
                                      <p:to>
                                        <p:strVal val="visible"/>
                                      </p:to>
                                    </p:set>
                                    <p:animEffect filter="fade" transition="in">
                                      <p:cBhvr>
                                        <p:cTn dur="500"/>
                                        <p:tgtEl>
                                          <p:spTgt spid="11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9"/>
                                        </p:tgtEl>
                                        <p:attrNameLst>
                                          <p:attrName>style.visibility</p:attrName>
                                        </p:attrNameLst>
                                      </p:cBhvr>
                                      <p:to>
                                        <p:strVal val="visible"/>
                                      </p:to>
                                    </p:set>
                                    <p:animEffect filter="fade" transition="in">
                                      <p:cBhvr>
                                        <p:cTn dur="500"/>
                                        <p:tgtEl>
                                          <p:spTgt spid="1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500"/>
                                        <p:tgtEl>
                                          <p:spTgt spid="11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p:nvPr/>
        </p:nvSpPr>
        <p:spPr>
          <a:xfrm>
            <a:off x="4343400" y="1981200"/>
            <a:ext cx="4114800" cy="340042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Journal</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Posting</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Trial Balance</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Adjusting Entries</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Financial Statements</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Closing Entries</a:t>
            </a:r>
            <a:endParaRPr/>
          </a:p>
        </p:txBody>
      </p:sp>
      <p:sp>
        <p:nvSpPr>
          <p:cNvPr id="104" name="Google Shape;104;p6"/>
          <p:cNvSpPr txBox="1"/>
          <p:nvPr/>
        </p:nvSpPr>
        <p:spPr>
          <a:xfrm>
            <a:off x="609600" y="1371600"/>
            <a:ext cx="61722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6600CC"/>
                </a:solidFill>
                <a:latin typeface="Arial"/>
                <a:ea typeface="Arial"/>
                <a:cs typeface="Arial"/>
                <a:sym typeface="Arial"/>
              </a:rPr>
              <a:t>Basic Terminology</a:t>
            </a:r>
            <a:endParaRPr/>
          </a:p>
        </p:txBody>
      </p:sp>
      <p:sp>
        <p:nvSpPr>
          <p:cNvPr id="105" name="Google Shape;105;p6"/>
          <p:cNvSpPr/>
          <p:nvPr/>
        </p:nvSpPr>
        <p:spPr>
          <a:xfrm>
            <a:off x="609600" y="1981200"/>
            <a:ext cx="4114800" cy="3400425"/>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Event</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Transaction</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Account</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Real Account</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Nominal Account</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Ledger</a:t>
            </a:r>
            <a:endParaRPr/>
          </a:p>
        </p:txBody>
      </p:sp>
      <p:cxnSp>
        <p:nvCxnSpPr>
          <p:cNvPr id="106" name="Google Shape;106;p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07" name="Google Shape;107;p6"/>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ACCOUNTING INFORMATION SYSTEM</a:t>
            </a:r>
            <a:endParaRPr b="1" i="0" sz="3200" u="none" cap="none" strike="noStrike">
              <a:solidFill>
                <a:srgbClr val="00007F"/>
              </a:solidFill>
              <a:latin typeface="Arial"/>
              <a:ea typeface="Arial"/>
              <a:cs typeface="Arial"/>
              <a:sym typeface="Arial"/>
            </a:endParaRPr>
          </a:p>
        </p:txBody>
      </p:sp>
      <p:sp>
        <p:nvSpPr>
          <p:cNvPr id="108" name="Google Shape;108;p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60"/>
          <p:cNvSpPr txBox="1"/>
          <p:nvPr/>
        </p:nvSpPr>
        <p:spPr>
          <a:xfrm>
            <a:off x="457200" y="381000"/>
            <a:ext cx="3657600" cy="1052513"/>
          </a:xfrm>
          <a:prstGeom prst="rect">
            <a:avLst/>
          </a:prstGeom>
          <a:solidFill>
            <a:schemeClr val="accent3"/>
          </a:solid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Unearned Revenues</a:t>
            </a:r>
            <a:endParaRPr b="1" i="0" sz="3200">
              <a:solidFill>
                <a:srgbClr val="006600"/>
              </a:solidFill>
              <a:latin typeface="Arial"/>
              <a:ea typeface="Arial"/>
              <a:cs typeface="Arial"/>
              <a:sym typeface="Arial"/>
            </a:endParaRPr>
          </a:p>
        </p:txBody>
      </p:sp>
      <p:cxnSp>
        <p:nvCxnSpPr>
          <p:cNvPr id="1166" name="Google Shape;1166;p60"/>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sp>
        <p:nvSpPr>
          <p:cNvPr id="1167" name="Google Shape;1167;p60"/>
          <p:cNvSpPr txBox="1"/>
          <p:nvPr/>
        </p:nvSpPr>
        <p:spPr>
          <a:xfrm>
            <a:off x="457200" y="1828800"/>
            <a:ext cx="2819400" cy="345633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10000"/>
              </a:lnSpc>
              <a:spcBef>
                <a:spcPts val="1100"/>
              </a:spcBef>
              <a:spcAft>
                <a:spcPts val="0"/>
              </a:spcAft>
              <a:buNone/>
            </a:pPr>
            <a:r>
              <a:rPr lang="en-US" sz="2200">
                <a:solidFill>
                  <a:schemeClr val="dk1"/>
                </a:solidFill>
                <a:latin typeface="Arial"/>
                <a:ea typeface="Arial"/>
                <a:cs typeface="Arial"/>
                <a:sym typeface="Arial"/>
              </a:rPr>
              <a:t>Unearned service revenue identifies that portion of the liability for which services have not been performed.</a:t>
            </a:r>
            <a:endParaRPr/>
          </a:p>
        </p:txBody>
      </p:sp>
      <p:sp>
        <p:nvSpPr>
          <p:cNvPr id="1168" name="Google Shape;1168;p60"/>
          <p:cNvSpPr/>
          <p:nvPr/>
        </p:nvSpPr>
        <p:spPr>
          <a:xfrm>
            <a:off x="3118224" y="4443504"/>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169" name="Google Shape;1169;p60"/>
          <p:cNvPicPr preferRelativeResize="0"/>
          <p:nvPr/>
        </p:nvPicPr>
        <p:blipFill rotWithShape="1">
          <a:blip r:embed="rId3">
            <a:alphaModFix/>
          </a:blip>
          <a:srcRect b="0" l="0" r="0" t="0"/>
          <a:stretch/>
        </p:blipFill>
        <p:spPr>
          <a:xfrm>
            <a:off x="3810000" y="183391"/>
            <a:ext cx="5029201" cy="6521044"/>
          </a:xfrm>
          <a:prstGeom prst="rect">
            <a:avLst/>
          </a:prstGeom>
          <a:noFill/>
          <a:ln cap="sq" cmpd="sng" w="19050">
            <a:solidFill>
              <a:schemeClr val="dk1"/>
            </a:solidFill>
            <a:prstDash val="solid"/>
            <a:miter lim="800000"/>
            <a:headEnd len="sm" w="sm" type="none"/>
            <a:tailEnd len="sm" w="sm" type="none"/>
          </a:ln>
        </p:spPr>
      </p:pic>
      <p:pic>
        <p:nvPicPr>
          <p:cNvPr id="1170" name="Google Shape;1170;p60"/>
          <p:cNvPicPr preferRelativeResize="0"/>
          <p:nvPr/>
        </p:nvPicPr>
        <p:blipFill rotWithShape="1">
          <a:blip r:embed="rId4">
            <a:alphaModFix/>
          </a:blip>
          <a:srcRect b="0" l="0" r="0" t="0"/>
          <a:stretch/>
        </p:blipFill>
        <p:spPr>
          <a:xfrm>
            <a:off x="3810000" y="2667000"/>
            <a:ext cx="119746" cy="473541"/>
          </a:xfrm>
          <a:prstGeom prst="rect">
            <a:avLst/>
          </a:prstGeom>
          <a:noFill/>
          <a:ln>
            <a:noFill/>
          </a:ln>
        </p:spPr>
      </p:pic>
      <p:pic>
        <p:nvPicPr>
          <p:cNvPr id="1171" name="Google Shape;1171;p60"/>
          <p:cNvPicPr preferRelativeResize="0"/>
          <p:nvPr/>
        </p:nvPicPr>
        <p:blipFill rotWithShape="1">
          <a:blip r:embed="rId4">
            <a:alphaModFix/>
          </a:blip>
          <a:srcRect b="0" l="0" r="0" t="0"/>
          <a:stretch/>
        </p:blipFill>
        <p:spPr>
          <a:xfrm>
            <a:off x="3810000" y="3581400"/>
            <a:ext cx="119746" cy="473541"/>
          </a:xfrm>
          <a:prstGeom prst="rect">
            <a:avLst/>
          </a:prstGeom>
          <a:noFill/>
          <a:ln>
            <a:noFill/>
          </a:ln>
        </p:spPr>
      </p:pic>
      <p:pic>
        <p:nvPicPr>
          <p:cNvPr id="1172" name="Google Shape;1172;p60"/>
          <p:cNvPicPr preferRelativeResize="0"/>
          <p:nvPr/>
        </p:nvPicPr>
        <p:blipFill rotWithShape="1">
          <a:blip r:embed="rId4">
            <a:alphaModFix/>
          </a:blip>
          <a:srcRect b="0" l="0" r="0" t="0"/>
          <a:stretch/>
        </p:blipFill>
        <p:spPr>
          <a:xfrm>
            <a:off x="3810000" y="5774859"/>
            <a:ext cx="228600" cy="473541"/>
          </a:xfrm>
          <a:prstGeom prst="rect">
            <a:avLst/>
          </a:prstGeom>
          <a:noFill/>
          <a:ln>
            <a:noFill/>
          </a:ln>
        </p:spPr>
      </p:pic>
      <p:pic>
        <p:nvPicPr>
          <p:cNvPr id="1173" name="Google Shape;1173;p60"/>
          <p:cNvPicPr preferRelativeResize="0"/>
          <p:nvPr/>
        </p:nvPicPr>
        <p:blipFill rotWithShape="1">
          <a:blip r:embed="rId4">
            <a:alphaModFix/>
          </a:blip>
          <a:srcRect b="0" l="0" r="0" t="0"/>
          <a:stretch/>
        </p:blipFill>
        <p:spPr>
          <a:xfrm>
            <a:off x="4879881" y="6619116"/>
            <a:ext cx="2781132" cy="86484"/>
          </a:xfrm>
          <a:prstGeom prst="rect">
            <a:avLst/>
          </a:prstGeom>
          <a:noFill/>
          <a:ln>
            <a:noFill/>
          </a:ln>
        </p:spPr>
      </p:pic>
      <p:sp>
        <p:nvSpPr>
          <p:cNvPr id="1174" name="Google Shape;1174;p60"/>
          <p:cNvSpPr txBox="1"/>
          <p:nvPr/>
        </p:nvSpPr>
        <p:spPr>
          <a:xfrm>
            <a:off x="1676400" y="6276201"/>
            <a:ext cx="19050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sz="1200">
              <a:solidFill>
                <a:schemeClr val="dk1"/>
              </a:solidFill>
              <a:latin typeface="Arial"/>
              <a:ea typeface="Arial"/>
              <a:cs typeface="Arial"/>
              <a:sym typeface="Arial"/>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61"/>
          <p:cNvSpPr txBox="1"/>
          <p:nvPr/>
        </p:nvSpPr>
        <p:spPr>
          <a:xfrm>
            <a:off x="609600" y="1371600"/>
            <a:ext cx="2438400" cy="447199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chemeClr val="dk1"/>
                </a:solidFill>
                <a:latin typeface="Arial"/>
                <a:ea typeface="Arial"/>
                <a:cs typeface="Arial"/>
                <a:sym typeface="Arial"/>
              </a:rPr>
              <a:t>Statement Presentation:</a:t>
            </a:r>
            <a:endParaRPr/>
          </a:p>
          <a:p>
            <a:pPr indent="0" lvl="0" marL="0" marR="0" rtl="0" algn="l">
              <a:lnSpc>
                <a:spcPct val="120000"/>
              </a:lnSpc>
              <a:spcBef>
                <a:spcPts val="1100"/>
              </a:spcBef>
              <a:spcAft>
                <a:spcPts val="0"/>
              </a:spcAft>
              <a:buNone/>
            </a:pPr>
            <a:r>
              <a:rPr lang="en-US" sz="2200">
                <a:solidFill>
                  <a:schemeClr val="dk1"/>
                </a:solidFill>
                <a:latin typeface="Arial"/>
                <a:ea typeface="Arial"/>
                <a:cs typeface="Arial"/>
                <a:sym typeface="Arial"/>
              </a:rPr>
              <a:t>Service Revenue includes the portion of unearned service revenue for which services were performed in October.</a:t>
            </a:r>
            <a:endParaRPr/>
          </a:p>
        </p:txBody>
      </p:sp>
      <p:sp>
        <p:nvSpPr>
          <p:cNvPr id="1180" name="Google Shape;1180;p61"/>
          <p:cNvSpPr/>
          <p:nvPr/>
        </p:nvSpPr>
        <p:spPr>
          <a:xfrm>
            <a:off x="3124200" y="2667000"/>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1181" name="Google Shape;1181;p6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82" name="Google Shape;1182;p61"/>
          <p:cNvSpPr txBox="1"/>
          <p:nvPr/>
        </p:nvSpPr>
        <p:spPr>
          <a:xfrm>
            <a:off x="609600" y="381000"/>
            <a:ext cx="8610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Unearned Revenues</a:t>
            </a:r>
            <a:endParaRPr/>
          </a:p>
        </p:txBody>
      </p:sp>
      <p:pic>
        <p:nvPicPr>
          <p:cNvPr id="1183" name="Google Shape;1183;p61"/>
          <p:cNvPicPr preferRelativeResize="0"/>
          <p:nvPr/>
        </p:nvPicPr>
        <p:blipFill rotWithShape="1">
          <a:blip r:embed="rId3">
            <a:alphaModFix/>
          </a:blip>
          <a:srcRect b="0" l="0" r="0" t="0"/>
          <a:stretch/>
        </p:blipFill>
        <p:spPr>
          <a:xfrm>
            <a:off x="3810000" y="1371600"/>
            <a:ext cx="5029201" cy="4537536"/>
          </a:xfrm>
          <a:prstGeom prst="rect">
            <a:avLst/>
          </a:prstGeom>
          <a:noFill/>
          <a:ln cap="sq" cmpd="sng" w="19050">
            <a:solidFill>
              <a:schemeClr val="dk1"/>
            </a:solidFill>
            <a:prstDash val="solid"/>
            <a:miter lim="800000"/>
            <a:headEnd len="sm" w="sm" type="none"/>
            <a:tailEnd len="sm" w="sm" type="none"/>
          </a:ln>
        </p:spPr>
      </p:pic>
      <p:sp>
        <p:nvSpPr>
          <p:cNvPr id="1184" name="Google Shape;1184;p61"/>
          <p:cNvSpPr txBox="1"/>
          <p:nvPr/>
        </p:nvSpPr>
        <p:spPr>
          <a:xfrm>
            <a:off x="3733800" y="5975889"/>
            <a:ext cx="1752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pic>
        <p:nvPicPr>
          <p:cNvPr id="1185" name="Google Shape;1185;p61"/>
          <p:cNvPicPr preferRelativeResize="0"/>
          <p:nvPr/>
        </p:nvPicPr>
        <p:blipFill rotWithShape="1">
          <a:blip r:embed="rId4">
            <a:alphaModFix/>
          </a:blip>
          <a:srcRect b="0" l="0" r="0" t="0"/>
          <a:stretch/>
        </p:blipFill>
        <p:spPr>
          <a:xfrm>
            <a:off x="3810000" y="5317659"/>
            <a:ext cx="119746" cy="473541"/>
          </a:xfrm>
          <a:prstGeom prst="rect">
            <a:avLst/>
          </a:prstGeom>
          <a:noFill/>
          <a:ln>
            <a:noFill/>
          </a:ln>
        </p:spPr>
      </p:pic>
      <p:sp>
        <p:nvSpPr>
          <p:cNvPr id="1186" name="Google Shape;1186;p6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62"/>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Adjusting Entries for Accruals</a:t>
            </a:r>
            <a:endParaRPr i="0" sz="3200">
              <a:solidFill>
                <a:srgbClr val="7030A0"/>
              </a:solidFill>
              <a:latin typeface="Arial"/>
              <a:ea typeface="Arial"/>
              <a:cs typeface="Arial"/>
              <a:sym typeface="Arial"/>
            </a:endParaRPr>
          </a:p>
        </p:txBody>
      </p:sp>
      <p:sp>
        <p:nvSpPr>
          <p:cNvPr id="1192" name="Google Shape;1192;p62"/>
          <p:cNvSpPr txBox="1"/>
          <p:nvPr/>
        </p:nvSpPr>
        <p:spPr>
          <a:xfrm>
            <a:off x="1371600" y="5646003"/>
            <a:ext cx="180109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3-27 </a:t>
            </a:r>
            <a:r>
              <a:rPr lang="en-US" sz="1200">
                <a:solidFill>
                  <a:schemeClr val="dk1"/>
                </a:solidFill>
                <a:latin typeface="Arial"/>
                <a:ea typeface="Arial"/>
                <a:cs typeface="Arial"/>
                <a:sym typeface="Arial"/>
              </a:rPr>
              <a:t>Adjusting Entries for Accruals</a:t>
            </a:r>
            <a:endParaRPr sz="1200">
              <a:solidFill>
                <a:schemeClr val="dk1"/>
              </a:solidFill>
              <a:latin typeface="Arial"/>
              <a:ea typeface="Arial"/>
              <a:cs typeface="Arial"/>
              <a:sym typeface="Arial"/>
            </a:endParaRPr>
          </a:p>
        </p:txBody>
      </p:sp>
      <p:sp>
        <p:nvSpPr>
          <p:cNvPr id="1193" name="Google Shape;1193;p62"/>
          <p:cNvSpPr/>
          <p:nvPr/>
        </p:nvSpPr>
        <p:spPr>
          <a:xfrm>
            <a:off x="457200" y="1371600"/>
            <a:ext cx="2514600" cy="3124200"/>
          </a:xfrm>
          <a:prstGeom prst="rect">
            <a:avLst/>
          </a:prstGeom>
          <a:noFill/>
          <a:ln>
            <a:noFill/>
          </a:ln>
        </p:spPr>
        <p:txBody>
          <a:bodyPr anchorCtr="0" anchor="t" bIns="46025" lIns="182550" spcFirstLastPara="1" rIns="182550" wrap="square" tIns="46025">
            <a:noAutofit/>
          </a:bodyPr>
          <a:lstStyle/>
          <a:p>
            <a:pPr indent="0" lvl="0" marL="0" marR="0" rtl="0" algn="l">
              <a:lnSpc>
                <a:spcPct val="115000"/>
              </a:lnSpc>
              <a:spcBef>
                <a:spcPts val="0"/>
              </a:spcBef>
              <a:spcAft>
                <a:spcPts val="0"/>
              </a:spcAft>
              <a:buClr>
                <a:srgbClr val="006666"/>
              </a:buClr>
              <a:buSzPts val="2300"/>
              <a:buFont typeface="Arial"/>
              <a:buNone/>
            </a:pPr>
            <a:r>
              <a:rPr b="1" lang="en-US" sz="2300">
                <a:solidFill>
                  <a:schemeClr val="dk1"/>
                </a:solidFill>
                <a:latin typeface="Arial"/>
                <a:ea typeface="Arial"/>
                <a:cs typeface="Arial"/>
                <a:sym typeface="Arial"/>
              </a:rPr>
              <a:t>Accruals</a:t>
            </a:r>
            <a:r>
              <a:rPr lang="en-US" sz="2300">
                <a:solidFill>
                  <a:schemeClr val="dk1"/>
                </a:solidFill>
                <a:latin typeface="Arial"/>
                <a:ea typeface="Arial"/>
                <a:cs typeface="Arial"/>
                <a:sym typeface="Arial"/>
              </a:rPr>
              <a:t> are either </a:t>
            </a:r>
            <a:endParaRPr/>
          </a:p>
          <a:p>
            <a:pPr indent="-457200" lvl="1" marL="571500" marR="0" rtl="0" algn="l">
              <a:lnSpc>
                <a:spcPct val="115000"/>
              </a:lnSpc>
              <a:spcBef>
                <a:spcPts val="440"/>
              </a:spcBef>
              <a:spcAft>
                <a:spcPts val="0"/>
              </a:spcAft>
              <a:buClr>
                <a:srgbClr val="CC0000"/>
              </a:buClr>
              <a:buSzPts val="1760"/>
              <a:buFont typeface="Noto Sans Symbols"/>
              <a:buChar char="◆"/>
            </a:pPr>
            <a:r>
              <a:rPr b="1" i="0" lang="en-US" sz="2200" u="none" cap="none" strike="noStrike">
                <a:solidFill>
                  <a:schemeClr val="dk1"/>
                </a:solidFill>
                <a:latin typeface="Arial"/>
                <a:ea typeface="Arial"/>
                <a:cs typeface="Arial"/>
                <a:sym typeface="Arial"/>
              </a:rPr>
              <a:t>accrued revenues </a:t>
            </a:r>
            <a:r>
              <a:rPr b="0" i="0" lang="en-US" sz="2200" u="none" cap="none" strike="noStrike">
                <a:solidFill>
                  <a:schemeClr val="dk1"/>
                </a:solidFill>
                <a:latin typeface="Arial"/>
                <a:ea typeface="Arial"/>
                <a:cs typeface="Arial"/>
                <a:sym typeface="Arial"/>
              </a:rPr>
              <a:t>or</a:t>
            </a:r>
            <a:endParaRPr/>
          </a:p>
          <a:p>
            <a:pPr indent="-457200" lvl="1" marL="571500" marR="0" rtl="0" algn="l">
              <a:lnSpc>
                <a:spcPct val="115000"/>
              </a:lnSpc>
              <a:spcBef>
                <a:spcPts val="440"/>
              </a:spcBef>
              <a:spcAft>
                <a:spcPts val="0"/>
              </a:spcAft>
              <a:buClr>
                <a:srgbClr val="CC0000"/>
              </a:buClr>
              <a:buSzPts val="1760"/>
              <a:buFont typeface="Noto Sans Symbols"/>
              <a:buChar char="◆"/>
            </a:pPr>
            <a:r>
              <a:rPr b="1" i="0" lang="en-US" sz="2200" u="none" cap="none" strike="noStrike">
                <a:solidFill>
                  <a:schemeClr val="dk1"/>
                </a:solidFill>
                <a:latin typeface="Arial"/>
                <a:ea typeface="Arial"/>
                <a:cs typeface="Arial"/>
                <a:sym typeface="Arial"/>
              </a:rPr>
              <a:t>accrued expenses</a:t>
            </a:r>
            <a:r>
              <a:rPr b="0" i="0" lang="en-US" sz="2200" u="none" cap="none" strike="noStrike">
                <a:solidFill>
                  <a:schemeClr val="dk1"/>
                </a:solidFill>
                <a:latin typeface="Arial"/>
                <a:ea typeface="Arial"/>
                <a:cs typeface="Arial"/>
                <a:sym typeface="Arial"/>
              </a:rPr>
              <a:t>.</a:t>
            </a:r>
            <a:endParaRPr/>
          </a:p>
        </p:txBody>
      </p:sp>
      <p:cxnSp>
        <p:nvCxnSpPr>
          <p:cNvPr id="1194" name="Google Shape;1194;p6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pic>
        <p:nvPicPr>
          <p:cNvPr id="1195" name="Google Shape;1195;p62"/>
          <p:cNvPicPr preferRelativeResize="0"/>
          <p:nvPr/>
        </p:nvPicPr>
        <p:blipFill rotWithShape="1">
          <a:blip r:embed="rId3">
            <a:alphaModFix/>
          </a:blip>
          <a:srcRect b="0" l="0" r="0" t="0"/>
          <a:stretch/>
        </p:blipFill>
        <p:spPr>
          <a:xfrm>
            <a:off x="3171460" y="1447800"/>
            <a:ext cx="5591540" cy="4827560"/>
          </a:xfrm>
          <a:prstGeom prst="rect">
            <a:avLst/>
          </a:prstGeom>
          <a:noFill/>
          <a:ln cap="sq" cmpd="sng" w="12700">
            <a:solidFill>
              <a:schemeClr val="dk1"/>
            </a:solidFill>
            <a:prstDash val="solid"/>
            <a:miter lim="800000"/>
            <a:headEnd len="sm" w="sm" type="none"/>
            <a:tailEnd len="sm" w="sm" type="none"/>
          </a:ln>
        </p:spPr>
      </p:pic>
      <p:sp>
        <p:nvSpPr>
          <p:cNvPr id="1196" name="Google Shape;1196;p6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63"/>
          <p:cNvSpPr txBox="1"/>
          <p:nvPr>
            <p:ph idx="1" type="body"/>
          </p:nvPr>
        </p:nvSpPr>
        <p:spPr>
          <a:xfrm>
            <a:off x="609600" y="1371600"/>
            <a:ext cx="8077200" cy="914400"/>
          </a:xfrm>
          <a:prstGeom prst="rect">
            <a:avLst/>
          </a:prstGeom>
          <a:noFill/>
          <a:ln>
            <a:noFill/>
          </a:ln>
        </p:spPr>
        <p:txBody>
          <a:bodyPr anchorCtr="0" anchor="t" bIns="46025" lIns="91425" spcFirstLastPara="1" rIns="91425" wrap="square" tIns="46025">
            <a:noAutofit/>
          </a:bodyPr>
          <a:lstStyle/>
          <a:p>
            <a:pPr indent="0" lvl="0" marL="0" rtl="0" algn="l">
              <a:spcBef>
                <a:spcPts val="0"/>
              </a:spcBef>
              <a:spcAft>
                <a:spcPts val="0"/>
              </a:spcAft>
              <a:buClr>
                <a:srgbClr val="006666"/>
              </a:buClr>
              <a:buSzPts val="2300"/>
              <a:buFont typeface="Arial"/>
              <a:buNone/>
            </a:pPr>
            <a:r>
              <a:rPr b="0" lang="en-US" sz="2300">
                <a:latin typeface="Arial"/>
                <a:ea typeface="Arial"/>
                <a:cs typeface="Arial"/>
                <a:sym typeface="Arial"/>
              </a:rPr>
              <a:t>Revenues recorded for services performed but cash has yet to be received at the statement date are </a:t>
            </a:r>
            <a:r>
              <a:rPr lang="en-US" sz="2300">
                <a:solidFill>
                  <a:srgbClr val="00007F"/>
                </a:solidFill>
                <a:latin typeface="Arial"/>
                <a:ea typeface="Arial"/>
                <a:cs typeface="Arial"/>
                <a:sym typeface="Arial"/>
              </a:rPr>
              <a:t>accrued revenues</a:t>
            </a:r>
            <a:r>
              <a:rPr b="0" lang="en-US" sz="2300">
                <a:latin typeface="Arial"/>
                <a:ea typeface="Arial"/>
                <a:cs typeface="Arial"/>
                <a:sym typeface="Arial"/>
              </a:rPr>
              <a:t>.</a:t>
            </a:r>
            <a:endParaRPr b="0" sz="2300">
              <a:latin typeface="Arial"/>
              <a:ea typeface="Arial"/>
              <a:cs typeface="Arial"/>
              <a:sym typeface="Arial"/>
            </a:endParaRPr>
          </a:p>
        </p:txBody>
      </p:sp>
      <p:sp>
        <p:nvSpPr>
          <p:cNvPr id="1202" name="Google Shape;1202;p63"/>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6600"/>
                </a:solidFill>
                <a:latin typeface="Arial"/>
                <a:ea typeface="Arial"/>
                <a:cs typeface="Arial"/>
                <a:sym typeface="Arial"/>
              </a:rPr>
              <a:t>Accrued Revenues</a:t>
            </a:r>
            <a:endParaRPr/>
          </a:p>
        </p:txBody>
      </p:sp>
      <p:sp>
        <p:nvSpPr>
          <p:cNvPr id="1203" name="Google Shape;1203;p63"/>
          <p:cNvSpPr/>
          <p:nvPr/>
        </p:nvSpPr>
        <p:spPr>
          <a:xfrm>
            <a:off x="685800" y="4343400"/>
            <a:ext cx="3810000" cy="144655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rent</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interest</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services performed</a:t>
            </a:r>
            <a:endParaRPr/>
          </a:p>
        </p:txBody>
      </p:sp>
      <p:sp>
        <p:nvSpPr>
          <p:cNvPr id="1204" name="Google Shape;1204;p63"/>
          <p:cNvSpPr txBox="1"/>
          <p:nvPr/>
        </p:nvSpPr>
        <p:spPr>
          <a:xfrm>
            <a:off x="4114800" y="3048000"/>
            <a:ext cx="1447800" cy="39687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en-US" sz="2000">
                <a:solidFill>
                  <a:srgbClr val="CC0000"/>
                </a:solidFill>
                <a:latin typeface="Arial"/>
                <a:ea typeface="Arial"/>
                <a:cs typeface="Arial"/>
                <a:sym typeface="Arial"/>
              </a:rPr>
              <a:t>BEFORE</a:t>
            </a:r>
            <a:endParaRPr/>
          </a:p>
        </p:txBody>
      </p:sp>
      <p:sp>
        <p:nvSpPr>
          <p:cNvPr id="1205" name="Google Shape;1205;p63"/>
          <p:cNvSpPr/>
          <p:nvPr/>
        </p:nvSpPr>
        <p:spPr>
          <a:xfrm>
            <a:off x="609600" y="3838575"/>
            <a:ext cx="7315200" cy="4572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en-US" sz="2300">
                <a:solidFill>
                  <a:schemeClr val="lt2"/>
                </a:solidFill>
                <a:latin typeface="Arial"/>
                <a:ea typeface="Arial"/>
                <a:cs typeface="Arial"/>
                <a:sym typeface="Arial"/>
              </a:rPr>
              <a:t>Accrued revenues often occur in regard to:</a:t>
            </a:r>
            <a:endParaRPr/>
          </a:p>
        </p:txBody>
      </p:sp>
      <p:sp>
        <p:nvSpPr>
          <p:cNvPr id="1206" name="Google Shape;1206;p63"/>
          <p:cNvSpPr txBox="1"/>
          <p:nvPr/>
        </p:nvSpPr>
        <p:spPr>
          <a:xfrm>
            <a:off x="5638800" y="3019425"/>
            <a:ext cx="2438400"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Cash Receipt</a:t>
            </a:r>
            <a:endParaRPr/>
          </a:p>
        </p:txBody>
      </p:sp>
      <p:sp>
        <p:nvSpPr>
          <p:cNvPr id="1207" name="Google Shape;1207;p63"/>
          <p:cNvSpPr txBox="1"/>
          <p:nvPr/>
        </p:nvSpPr>
        <p:spPr>
          <a:xfrm>
            <a:off x="914400" y="3019425"/>
            <a:ext cx="3135313"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Revenue Recorded</a:t>
            </a:r>
            <a:endParaRPr/>
          </a:p>
        </p:txBody>
      </p:sp>
      <p:sp>
        <p:nvSpPr>
          <p:cNvPr id="1208" name="Google Shape;1208;p63"/>
          <p:cNvSpPr/>
          <p:nvPr/>
        </p:nvSpPr>
        <p:spPr>
          <a:xfrm>
            <a:off x="609600" y="2286000"/>
            <a:ext cx="8077200" cy="457200"/>
          </a:xfrm>
          <a:prstGeom prst="rect">
            <a:avLst/>
          </a:prstGeom>
          <a:noFill/>
          <a:ln>
            <a:noFill/>
          </a:ln>
        </p:spPr>
        <p:txBody>
          <a:bodyPr anchorCtr="0" anchor="t" bIns="46025" lIns="91425" spcFirstLastPara="1" rIns="91425" wrap="square" tIns="46025">
            <a:noAutofit/>
          </a:bodyPr>
          <a:lstStyle/>
          <a:p>
            <a:pPr indent="0" lvl="0" marL="0" marR="0" rtl="0" algn="l">
              <a:spcBef>
                <a:spcPts val="0"/>
              </a:spcBef>
              <a:spcAft>
                <a:spcPts val="0"/>
              </a:spcAft>
              <a:buClr>
                <a:srgbClr val="006666"/>
              </a:buClr>
              <a:buSzPts val="2300"/>
              <a:buFont typeface="Arial"/>
              <a:buNone/>
            </a:pPr>
            <a:r>
              <a:rPr lang="en-US" sz="2300">
                <a:solidFill>
                  <a:schemeClr val="lt2"/>
                </a:solidFill>
                <a:latin typeface="Arial"/>
                <a:ea typeface="Arial"/>
                <a:cs typeface="Arial"/>
                <a:sym typeface="Arial"/>
              </a:rPr>
              <a:t>Adjusting entry results in:</a:t>
            </a:r>
            <a:endParaRPr/>
          </a:p>
        </p:txBody>
      </p:sp>
      <p:cxnSp>
        <p:nvCxnSpPr>
          <p:cNvPr id="1209" name="Google Shape;1209;p63"/>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10" name="Google Shape;1210;p6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64"/>
          <p:cNvSpPr/>
          <p:nvPr/>
        </p:nvSpPr>
        <p:spPr>
          <a:xfrm>
            <a:off x="838200" y="3886200"/>
            <a:ext cx="7696200" cy="25908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216" name="Google Shape;1216;p64"/>
          <p:cNvSpPr txBox="1"/>
          <p:nvPr/>
        </p:nvSpPr>
        <p:spPr>
          <a:xfrm>
            <a:off x="609600" y="1381125"/>
            <a:ext cx="82296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Accrued Revenues.</a:t>
            </a:r>
            <a:r>
              <a:rPr lang="en-US" sz="2200">
                <a:solidFill>
                  <a:schemeClr val="dk1"/>
                </a:solidFill>
                <a:latin typeface="Arial"/>
                <a:ea typeface="Arial"/>
                <a:cs typeface="Arial"/>
                <a:sym typeface="Arial"/>
              </a:rPr>
              <a:t> In October Pioneer Advertising performed services worth $2,000 that were not billed clients before Oct. 31. Prepare the entry to revenues for services performed.</a:t>
            </a:r>
            <a:endParaRPr sz="2200">
              <a:solidFill>
                <a:schemeClr val="dk1"/>
              </a:solidFill>
              <a:latin typeface="Arial"/>
              <a:ea typeface="Arial"/>
              <a:cs typeface="Arial"/>
              <a:sym typeface="Arial"/>
            </a:endParaRPr>
          </a:p>
        </p:txBody>
      </p:sp>
      <p:sp>
        <p:nvSpPr>
          <p:cNvPr id="1217" name="Google Shape;1217;p64"/>
          <p:cNvSpPr txBox="1"/>
          <p:nvPr/>
        </p:nvSpPr>
        <p:spPr>
          <a:xfrm>
            <a:off x="1905000" y="3154363"/>
            <a:ext cx="3886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Service Revenue</a:t>
            </a:r>
            <a:endParaRPr/>
          </a:p>
        </p:txBody>
      </p:sp>
      <p:sp>
        <p:nvSpPr>
          <p:cNvPr id="1218" name="Google Shape;1218;p64"/>
          <p:cNvSpPr txBox="1"/>
          <p:nvPr/>
        </p:nvSpPr>
        <p:spPr>
          <a:xfrm>
            <a:off x="6477000" y="31543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2,000</a:t>
            </a:r>
            <a:endParaRPr/>
          </a:p>
        </p:txBody>
      </p:sp>
      <p:sp>
        <p:nvSpPr>
          <p:cNvPr id="1219" name="Google Shape;1219;p64"/>
          <p:cNvSpPr txBox="1"/>
          <p:nvPr/>
        </p:nvSpPr>
        <p:spPr>
          <a:xfrm>
            <a:off x="1905000" y="2695575"/>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Accounts Receivable</a:t>
            </a:r>
            <a:endParaRPr/>
          </a:p>
        </p:txBody>
      </p:sp>
      <p:sp>
        <p:nvSpPr>
          <p:cNvPr id="1220" name="Google Shape;1220;p64"/>
          <p:cNvSpPr txBox="1"/>
          <p:nvPr/>
        </p:nvSpPr>
        <p:spPr>
          <a:xfrm>
            <a:off x="5257800" y="2695575"/>
            <a:ext cx="13716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2,000</a:t>
            </a:r>
            <a:endParaRPr/>
          </a:p>
        </p:txBody>
      </p:sp>
      <p:sp>
        <p:nvSpPr>
          <p:cNvPr id="1221" name="Google Shape;1221;p64"/>
          <p:cNvSpPr txBox="1"/>
          <p:nvPr/>
        </p:nvSpPr>
        <p:spPr>
          <a:xfrm>
            <a:off x="609600" y="26955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cxnSp>
        <p:nvCxnSpPr>
          <p:cNvPr id="1222" name="Google Shape;1222;p64"/>
          <p:cNvCxnSpPr/>
          <p:nvPr/>
        </p:nvCxnSpPr>
        <p:spPr>
          <a:xfrm rot="-5400000">
            <a:off x="1752600" y="5410200"/>
            <a:ext cx="1981200" cy="0"/>
          </a:xfrm>
          <a:prstGeom prst="straightConnector1">
            <a:avLst/>
          </a:prstGeom>
          <a:noFill/>
          <a:ln cap="sq" cmpd="sng" w="28575">
            <a:solidFill>
              <a:schemeClr val="dk1"/>
            </a:solidFill>
            <a:prstDash val="solid"/>
            <a:round/>
            <a:headEnd len="sm" w="sm" type="none"/>
            <a:tailEnd len="sm" w="sm" type="none"/>
          </a:ln>
        </p:spPr>
      </p:cxnSp>
      <p:sp>
        <p:nvSpPr>
          <p:cNvPr id="1223" name="Google Shape;1223;p64"/>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224" name="Google Shape;1224;p64"/>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225" name="Google Shape;1225;p64"/>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1226" name="Google Shape;1226;p64"/>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1227" name="Google Shape;1227;p64"/>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Accounts Receivable</a:t>
            </a:r>
            <a:endParaRPr/>
          </a:p>
        </p:txBody>
      </p:sp>
      <p:sp>
        <p:nvSpPr>
          <p:cNvPr id="1228" name="Google Shape;1228;p64"/>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72,000</a:t>
            </a:r>
            <a:endParaRPr/>
          </a:p>
        </p:txBody>
      </p:sp>
      <p:cxnSp>
        <p:nvCxnSpPr>
          <p:cNvPr id="1229" name="Google Shape;1229;p64"/>
          <p:cNvCxnSpPr/>
          <p:nvPr/>
        </p:nvCxnSpPr>
        <p:spPr>
          <a:xfrm rot="-5400000">
            <a:off x="5638800" y="5410200"/>
            <a:ext cx="1981200" cy="0"/>
          </a:xfrm>
          <a:prstGeom prst="straightConnector1">
            <a:avLst/>
          </a:prstGeom>
          <a:noFill/>
          <a:ln cap="sq" cmpd="sng" w="28575">
            <a:solidFill>
              <a:schemeClr val="dk1"/>
            </a:solidFill>
            <a:prstDash val="solid"/>
            <a:round/>
            <a:headEnd len="sm" w="sm" type="none"/>
            <a:tailEnd len="sm" w="sm" type="none"/>
          </a:ln>
        </p:spPr>
      </p:cxnSp>
      <p:cxnSp>
        <p:nvCxnSpPr>
          <p:cNvPr id="1230" name="Google Shape;1230;p64"/>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cxnSp>
        <p:nvCxnSpPr>
          <p:cNvPr id="1231" name="Google Shape;1231;p64"/>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1232" name="Google Shape;1232;p64"/>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233" name="Google Shape;1233;p64"/>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sp>
        <p:nvSpPr>
          <p:cNvPr id="1234" name="Google Shape;1234;p64"/>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Service Revenue</a:t>
            </a:r>
            <a:endParaRPr/>
          </a:p>
        </p:txBody>
      </p:sp>
      <p:sp>
        <p:nvSpPr>
          <p:cNvPr id="1235" name="Google Shape;1235;p64"/>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100,000</a:t>
            </a:r>
            <a:endParaRPr/>
          </a:p>
        </p:txBody>
      </p:sp>
      <p:sp>
        <p:nvSpPr>
          <p:cNvPr id="1236" name="Google Shape;1236;p64"/>
          <p:cNvSpPr txBox="1"/>
          <p:nvPr/>
        </p:nvSpPr>
        <p:spPr>
          <a:xfrm>
            <a:off x="6705600" y="5241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4,000</a:t>
            </a:r>
            <a:endParaRPr/>
          </a:p>
        </p:txBody>
      </p:sp>
      <p:sp>
        <p:nvSpPr>
          <p:cNvPr id="1237" name="Google Shape;1237;p64"/>
          <p:cNvSpPr txBox="1"/>
          <p:nvPr/>
        </p:nvSpPr>
        <p:spPr>
          <a:xfrm>
            <a:off x="6705600" y="5622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2,000</a:t>
            </a:r>
            <a:endParaRPr/>
          </a:p>
        </p:txBody>
      </p:sp>
      <p:sp>
        <p:nvSpPr>
          <p:cNvPr id="1238" name="Google Shape;1238;p64"/>
          <p:cNvSpPr txBox="1"/>
          <p:nvPr/>
        </p:nvSpPr>
        <p:spPr>
          <a:xfrm>
            <a:off x="6705600" y="6049963"/>
            <a:ext cx="1447800" cy="400050"/>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106,000</a:t>
            </a:r>
            <a:endParaRPr/>
          </a:p>
        </p:txBody>
      </p:sp>
      <p:cxnSp>
        <p:nvCxnSpPr>
          <p:cNvPr id="1239" name="Google Shape;1239;p64"/>
          <p:cNvCxnSpPr/>
          <p:nvPr/>
        </p:nvCxnSpPr>
        <p:spPr>
          <a:xfrm>
            <a:off x="5105400" y="6019800"/>
            <a:ext cx="3048000" cy="0"/>
          </a:xfrm>
          <a:prstGeom prst="straightConnector1">
            <a:avLst/>
          </a:prstGeom>
          <a:noFill/>
          <a:ln cap="sq" cmpd="sng" w="28575">
            <a:solidFill>
              <a:schemeClr val="dk1"/>
            </a:solidFill>
            <a:prstDash val="solid"/>
            <a:round/>
            <a:headEnd len="sm" w="sm" type="none"/>
            <a:tailEnd len="sm" w="sm" type="none"/>
          </a:ln>
        </p:spPr>
      </p:cxnSp>
      <p:sp>
        <p:nvSpPr>
          <p:cNvPr id="1240" name="Google Shape;1240;p64"/>
          <p:cNvSpPr txBox="1"/>
          <p:nvPr/>
        </p:nvSpPr>
        <p:spPr>
          <a:xfrm>
            <a:off x="1219200" y="52419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2,000</a:t>
            </a:r>
            <a:endParaRPr/>
          </a:p>
        </p:txBody>
      </p:sp>
      <p:sp>
        <p:nvSpPr>
          <p:cNvPr id="1241" name="Google Shape;1241;p64"/>
          <p:cNvSpPr txBox="1"/>
          <p:nvPr/>
        </p:nvSpPr>
        <p:spPr>
          <a:xfrm>
            <a:off x="1219200" y="6049963"/>
            <a:ext cx="1447800" cy="400050"/>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74,000</a:t>
            </a:r>
            <a:endParaRPr/>
          </a:p>
        </p:txBody>
      </p:sp>
      <p:cxnSp>
        <p:nvCxnSpPr>
          <p:cNvPr id="1242" name="Google Shape;1242;p64"/>
          <p:cNvCxnSpPr/>
          <p:nvPr/>
        </p:nvCxnSpPr>
        <p:spPr>
          <a:xfrm>
            <a:off x="1219200" y="6019800"/>
            <a:ext cx="3048000" cy="0"/>
          </a:xfrm>
          <a:prstGeom prst="straightConnector1">
            <a:avLst/>
          </a:prstGeom>
          <a:noFill/>
          <a:ln cap="sq" cmpd="sng" w="28575">
            <a:solidFill>
              <a:schemeClr val="dk1"/>
            </a:solidFill>
            <a:prstDash val="solid"/>
            <a:round/>
            <a:headEnd len="sm" w="sm" type="none"/>
            <a:tailEnd len="sm" w="sm" type="none"/>
          </a:ln>
        </p:spPr>
      </p:cxnSp>
      <p:cxnSp>
        <p:nvCxnSpPr>
          <p:cNvPr id="1243" name="Google Shape;1243;p6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44" name="Google Shape;1244;p64"/>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Revenues</a:t>
            </a:r>
            <a:endParaRPr b="1" i="0" sz="3200">
              <a:solidFill>
                <a:srgbClr val="006600"/>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9"/>
                                        </p:tgtEl>
                                        <p:attrNameLst>
                                          <p:attrName>style.visibility</p:attrName>
                                        </p:attrNameLst>
                                      </p:cBhvr>
                                      <p:to>
                                        <p:strVal val="visible"/>
                                      </p:to>
                                    </p:set>
                                    <p:animEffect filter="fade" transition="in">
                                      <p:cBhvr>
                                        <p:cTn dur="500"/>
                                        <p:tgtEl>
                                          <p:spTgt spid="12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0"/>
                                        </p:tgtEl>
                                        <p:attrNameLst>
                                          <p:attrName>style.visibility</p:attrName>
                                        </p:attrNameLst>
                                      </p:cBhvr>
                                      <p:to>
                                        <p:strVal val="visible"/>
                                      </p:to>
                                    </p:set>
                                    <p:animEffect filter="fade" transition="in">
                                      <p:cBhvr>
                                        <p:cTn dur="500"/>
                                        <p:tgtEl>
                                          <p:spTgt spid="1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500"/>
                                        <p:tgtEl>
                                          <p:spTgt spid="12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18"/>
                                        </p:tgtEl>
                                        <p:attrNameLst>
                                          <p:attrName>style.visibility</p:attrName>
                                        </p:attrNameLst>
                                      </p:cBhvr>
                                      <p:to>
                                        <p:strVal val="visible"/>
                                      </p:to>
                                    </p:set>
                                    <p:animEffect filter="fade" transition="in">
                                      <p:cBhvr>
                                        <p:cTn dur="500"/>
                                        <p:tgtEl>
                                          <p:spTgt spid="1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500"/>
                                        <p:tgtEl>
                                          <p:spTgt spid="12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gtEl>
                                        <p:attrNameLst>
                                          <p:attrName>style.visibility</p:attrName>
                                        </p:attrNameLst>
                                      </p:cBhvr>
                                      <p:to>
                                        <p:strVal val="visible"/>
                                      </p:to>
                                    </p:set>
                                    <p:animEffect filter="fade" transition="in">
                                      <p:cBhvr>
                                        <p:cTn dur="500"/>
                                        <p:tgtEl>
                                          <p:spTgt spid="12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500"/>
                                        <p:tgtEl>
                                          <p:spTgt spid="1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65"/>
          <p:cNvSpPr/>
          <p:nvPr/>
        </p:nvSpPr>
        <p:spPr>
          <a:xfrm>
            <a:off x="4038600" y="1870632"/>
            <a:ext cx="609600"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250" name="Google Shape;1250;p65"/>
          <p:cNvSpPr txBox="1"/>
          <p:nvPr/>
        </p:nvSpPr>
        <p:spPr>
          <a:xfrm>
            <a:off x="609600" y="381000"/>
            <a:ext cx="3657600" cy="1052513"/>
          </a:xfrm>
          <a:prstGeom prst="rect">
            <a:avLst/>
          </a:prstGeom>
          <a:solidFill>
            <a:schemeClr val="accent3"/>
          </a:solid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Revenues</a:t>
            </a:r>
            <a:endParaRPr b="1" i="0" sz="3200">
              <a:solidFill>
                <a:srgbClr val="006600"/>
              </a:solidFill>
              <a:latin typeface="Arial"/>
              <a:ea typeface="Arial"/>
              <a:cs typeface="Arial"/>
              <a:sym typeface="Arial"/>
            </a:endParaRPr>
          </a:p>
        </p:txBody>
      </p:sp>
      <p:cxnSp>
        <p:nvCxnSpPr>
          <p:cNvPr id="1251" name="Google Shape;1251;p65"/>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pic>
        <p:nvPicPr>
          <p:cNvPr id="1252" name="Google Shape;1252;p65"/>
          <p:cNvPicPr preferRelativeResize="0"/>
          <p:nvPr/>
        </p:nvPicPr>
        <p:blipFill rotWithShape="1">
          <a:blip r:embed="rId3">
            <a:alphaModFix/>
          </a:blip>
          <a:srcRect b="0" l="0" r="0" t="0"/>
          <a:stretch/>
        </p:blipFill>
        <p:spPr>
          <a:xfrm>
            <a:off x="4723021" y="685800"/>
            <a:ext cx="4266123" cy="5531609"/>
          </a:xfrm>
          <a:prstGeom prst="rect">
            <a:avLst/>
          </a:prstGeom>
          <a:noFill/>
          <a:ln cap="sq" cmpd="sng" w="19050">
            <a:solidFill>
              <a:schemeClr val="dk1"/>
            </a:solidFill>
            <a:prstDash val="solid"/>
            <a:miter lim="800000"/>
            <a:headEnd len="sm" w="sm" type="none"/>
            <a:tailEnd len="sm" w="sm" type="none"/>
          </a:ln>
        </p:spPr>
      </p:pic>
      <p:pic>
        <p:nvPicPr>
          <p:cNvPr id="1253" name="Google Shape;1253;p65"/>
          <p:cNvPicPr preferRelativeResize="0"/>
          <p:nvPr/>
        </p:nvPicPr>
        <p:blipFill rotWithShape="1">
          <a:blip r:embed="rId4">
            <a:alphaModFix/>
          </a:blip>
          <a:srcRect b="0" l="0" r="0" t="0"/>
          <a:stretch/>
        </p:blipFill>
        <p:spPr>
          <a:xfrm>
            <a:off x="5372268" y="6130925"/>
            <a:ext cx="2781132" cy="86484"/>
          </a:xfrm>
          <a:prstGeom prst="rect">
            <a:avLst/>
          </a:prstGeom>
          <a:noFill/>
          <a:ln>
            <a:noFill/>
          </a:ln>
        </p:spPr>
      </p:pic>
      <p:pic>
        <p:nvPicPr>
          <p:cNvPr id="1254" name="Google Shape;1254;p65"/>
          <p:cNvPicPr preferRelativeResize="0"/>
          <p:nvPr/>
        </p:nvPicPr>
        <p:blipFill rotWithShape="1">
          <a:blip r:embed="rId5">
            <a:alphaModFix/>
          </a:blip>
          <a:srcRect b="0" l="0" r="0" t="0"/>
          <a:stretch/>
        </p:blipFill>
        <p:spPr>
          <a:xfrm>
            <a:off x="152401" y="2303928"/>
            <a:ext cx="4344476" cy="3919751"/>
          </a:xfrm>
          <a:prstGeom prst="rect">
            <a:avLst/>
          </a:prstGeom>
          <a:noFill/>
          <a:ln cap="sq" cmpd="sng" w="19050">
            <a:solidFill>
              <a:schemeClr val="dk1"/>
            </a:solidFill>
            <a:prstDash val="solid"/>
            <a:miter lim="800000"/>
            <a:headEnd len="sm" w="sm" type="none"/>
            <a:tailEnd len="sm" w="sm" type="none"/>
          </a:ln>
        </p:spPr>
      </p:pic>
      <p:pic>
        <p:nvPicPr>
          <p:cNvPr id="1255" name="Google Shape;1255;p65"/>
          <p:cNvPicPr preferRelativeResize="0"/>
          <p:nvPr/>
        </p:nvPicPr>
        <p:blipFill rotWithShape="1">
          <a:blip r:embed="rId4">
            <a:alphaModFix/>
          </a:blip>
          <a:srcRect b="0" l="0" r="0" t="0"/>
          <a:stretch/>
        </p:blipFill>
        <p:spPr>
          <a:xfrm>
            <a:off x="158376" y="5732928"/>
            <a:ext cx="103442" cy="409066"/>
          </a:xfrm>
          <a:prstGeom prst="rect">
            <a:avLst/>
          </a:prstGeom>
          <a:noFill/>
          <a:ln>
            <a:noFill/>
          </a:ln>
        </p:spPr>
      </p:pic>
      <p:sp>
        <p:nvSpPr>
          <p:cNvPr id="1256" name="Google Shape;1256;p65"/>
          <p:cNvSpPr/>
          <p:nvPr/>
        </p:nvSpPr>
        <p:spPr>
          <a:xfrm>
            <a:off x="68178" y="3393144"/>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257" name="Google Shape;1257;p65"/>
          <p:cNvPicPr preferRelativeResize="0"/>
          <p:nvPr/>
        </p:nvPicPr>
        <p:blipFill rotWithShape="1">
          <a:blip r:embed="rId4">
            <a:alphaModFix/>
          </a:blip>
          <a:srcRect b="0" l="0" r="0" t="0"/>
          <a:stretch/>
        </p:blipFill>
        <p:spPr>
          <a:xfrm>
            <a:off x="4724400" y="5437881"/>
            <a:ext cx="159382" cy="473541"/>
          </a:xfrm>
          <a:prstGeom prst="rect">
            <a:avLst/>
          </a:prstGeom>
          <a:noFill/>
          <a:ln>
            <a:noFill/>
          </a:ln>
        </p:spPr>
      </p:pic>
      <p:pic>
        <p:nvPicPr>
          <p:cNvPr id="1258" name="Google Shape;1258;p65"/>
          <p:cNvPicPr preferRelativeResize="0"/>
          <p:nvPr/>
        </p:nvPicPr>
        <p:blipFill rotWithShape="1">
          <a:blip r:embed="rId4">
            <a:alphaModFix/>
          </a:blip>
          <a:srcRect b="0" l="0" r="0" t="0"/>
          <a:stretch/>
        </p:blipFill>
        <p:spPr>
          <a:xfrm>
            <a:off x="4720303" y="3488859"/>
            <a:ext cx="131721" cy="473541"/>
          </a:xfrm>
          <a:prstGeom prst="rect">
            <a:avLst/>
          </a:prstGeom>
          <a:noFill/>
          <a:ln>
            <a:noFill/>
          </a:ln>
        </p:spPr>
      </p:pic>
      <p:pic>
        <p:nvPicPr>
          <p:cNvPr id="1259" name="Google Shape;1259;p65"/>
          <p:cNvPicPr preferRelativeResize="0"/>
          <p:nvPr/>
        </p:nvPicPr>
        <p:blipFill rotWithShape="1">
          <a:blip r:embed="rId4">
            <a:alphaModFix/>
          </a:blip>
          <a:srcRect b="0" l="0" r="0" t="0"/>
          <a:stretch/>
        </p:blipFill>
        <p:spPr>
          <a:xfrm>
            <a:off x="4724400" y="2743200"/>
            <a:ext cx="131721" cy="473541"/>
          </a:xfrm>
          <a:prstGeom prst="rect">
            <a:avLst/>
          </a:prstGeom>
          <a:noFill/>
          <a:ln>
            <a:noFill/>
          </a:ln>
        </p:spPr>
      </p:pic>
      <p:sp>
        <p:nvSpPr>
          <p:cNvPr id="1260" name="Google Shape;1260;p65"/>
          <p:cNvSpPr txBox="1"/>
          <p:nvPr/>
        </p:nvSpPr>
        <p:spPr>
          <a:xfrm>
            <a:off x="97062" y="1956705"/>
            <a:ext cx="1752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sp>
        <p:nvSpPr>
          <p:cNvPr id="1261" name="Google Shape;1261;p65"/>
          <p:cNvSpPr txBox="1"/>
          <p:nvPr/>
        </p:nvSpPr>
        <p:spPr>
          <a:xfrm>
            <a:off x="7309224" y="345712"/>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b="1" sz="1200">
              <a:solidFill>
                <a:srgbClr val="006600"/>
              </a:solidFill>
              <a:latin typeface="Arial"/>
              <a:ea typeface="Arial"/>
              <a:cs typeface="Arial"/>
              <a:sym typeface="Arial"/>
            </a:endParaRPr>
          </a:p>
        </p:txBody>
      </p:sp>
      <p:sp>
        <p:nvSpPr>
          <p:cNvPr id="1262" name="Google Shape;1262;p6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66"/>
          <p:cNvSpPr txBox="1"/>
          <p:nvPr>
            <p:ph idx="1" type="body"/>
          </p:nvPr>
        </p:nvSpPr>
        <p:spPr>
          <a:xfrm>
            <a:off x="609600" y="1371600"/>
            <a:ext cx="8077200" cy="609600"/>
          </a:xfrm>
          <a:prstGeom prst="rect">
            <a:avLst/>
          </a:prstGeom>
          <a:noFill/>
          <a:ln>
            <a:noFill/>
          </a:ln>
        </p:spPr>
        <p:txBody>
          <a:bodyPr anchorCtr="0" anchor="t" bIns="46025" lIns="91425" spcFirstLastPara="1" rIns="182550" wrap="square" tIns="46025">
            <a:noAutofit/>
          </a:bodyPr>
          <a:lstStyle/>
          <a:p>
            <a:pPr indent="0" lvl="0" marL="0" rtl="0" algn="l">
              <a:spcBef>
                <a:spcPts val="0"/>
              </a:spcBef>
              <a:spcAft>
                <a:spcPts val="0"/>
              </a:spcAft>
              <a:buClr>
                <a:srgbClr val="006666"/>
              </a:buClr>
              <a:buSzPts val="2300"/>
              <a:buFont typeface="Arial"/>
              <a:buNone/>
            </a:pPr>
            <a:r>
              <a:rPr b="0" lang="en-US" sz="2300">
                <a:latin typeface="Arial"/>
                <a:ea typeface="Arial"/>
                <a:cs typeface="Arial"/>
                <a:sym typeface="Arial"/>
              </a:rPr>
              <a:t>Expenses incurred but not yet paid in cash or recorded.</a:t>
            </a:r>
            <a:endParaRPr/>
          </a:p>
        </p:txBody>
      </p:sp>
      <p:sp>
        <p:nvSpPr>
          <p:cNvPr id="1268" name="Google Shape;1268;p66"/>
          <p:cNvSpPr/>
          <p:nvPr/>
        </p:nvSpPr>
        <p:spPr>
          <a:xfrm>
            <a:off x="838200" y="4284663"/>
            <a:ext cx="2895600" cy="972574"/>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rent</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interest</a:t>
            </a:r>
            <a:endParaRPr/>
          </a:p>
        </p:txBody>
      </p:sp>
      <p:sp>
        <p:nvSpPr>
          <p:cNvPr id="1269" name="Google Shape;1269;p66"/>
          <p:cNvSpPr txBox="1"/>
          <p:nvPr/>
        </p:nvSpPr>
        <p:spPr>
          <a:xfrm>
            <a:off x="3886200" y="2879725"/>
            <a:ext cx="1447800" cy="39687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en-US" sz="2000">
                <a:solidFill>
                  <a:srgbClr val="C00000"/>
                </a:solidFill>
                <a:latin typeface="Arial"/>
                <a:ea typeface="Arial"/>
                <a:cs typeface="Arial"/>
                <a:sym typeface="Arial"/>
              </a:rPr>
              <a:t>BEFORE</a:t>
            </a:r>
            <a:endParaRPr/>
          </a:p>
        </p:txBody>
      </p:sp>
      <p:sp>
        <p:nvSpPr>
          <p:cNvPr id="1270" name="Google Shape;1270;p66"/>
          <p:cNvSpPr/>
          <p:nvPr/>
        </p:nvSpPr>
        <p:spPr>
          <a:xfrm>
            <a:off x="609600" y="3609975"/>
            <a:ext cx="7315200" cy="457200"/>
          </a:xfrm>
          <a:prstGeom prst="rect">
            <a:avLst/>
          </a:prstGeom>
          <a:noFill/>
          <a:ln>
            <a:noFill/>
          </a:ln>
        </p:spPr>
        <p:txBody>
          <a:bodyPr anchorCtr="0" anchor="t" bIns="46025" lIns="91425" spcFirstLastPara="1" rIns="182550" wrap="square" tIns="46025">
            <a:noAutofit/>
          </a:bodyPr>
          <a:lstStyle/>
          <a:p>
            <a:pPr indent="0" lvl="0" marL="0" marR="0" rtl="0" algn="l">
              <a:spcBef>
                <a:spcPts val="0"/>
              </a:spcBef>
              <a:spcAft>
                <a:spcPts val="0"/>
              </a:spcAft>
              <a:buClr>
                <a:srgbClr val="006666"/>
              </a:buClr>
              <a:buSzPts val="2300"/>
              <a:buFont typeface="Arial"/>
              <a:buNone/>
            </a:pPr>
            <a:r>
              <a:rPr lang="en-US" sz="2300">
                <a:solidFill>
                  <a:schemeClr val="lt2"/>
                </a:solidFill>
                <a:latin typeface="Arial"/>
                <a:ea typeface="Arial"/>
                <a:cs typeface="Arial"/>
                <a:sym typeface="Arial"/>
              </a:rPr>
              <a:t>Accrued expenses often occur in regard to:</a:t>
            </a:r>
            <a:endParaRPr/>
          </a:p>
        </p:txBody>
      </p:sp>
      <p:sp>
        <p:nvSpPr>
          <p:cNvPr id="1271" name="Google Shape;1271;p66"/>
          <p:cNvSpPr txBox="1"/>
          <p:nvPr/>
        </p:nvSpPr>
        <p:spPr>
          <a:xfrm>
            <a:off x="5410200" y="2790825"/>
            <a:ext cx="3276600" cy="461963"/>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Cash Payment</a:t>
            </a:r>
            <a:endParaRPr/>
          </a:p>
        </p:txBody>
      </p:sp>
      <p:sp>
        <p:nvSpPr>
          <p:cNvPr id="1272" name="Google Shape;1272;p66"/>
          <p:cNvSpPr txBox="1"/>
          <p:nvPr/>
        </p:nvSpPr>
        <p:spPr>
          <a:xfrm>
            <a:off x="685800" y="2790825"/>
            <a:ext cx="3135313" cy="461665"/>
          </a:xfrm>
          <a:prstGeom prst="rect">
            <a:avLst/>
          </a:prstGeom>
          <a:solidFill>
            <a:srgbClr val="FFFFCC"/>
          </a:solidFill>
          <a:ln cap="flat" cmpd="sng" w="28575">
            <a:solidFill>
              <a:schemeClr val="dk1"/>
            </a:solidFill>
            <a:prstDash val="solid"/>
            <a:miter lim="800000"/>
            <a:headEnd len="sm" w="sm" type="none"/>
            <a:tailEnd len="sm" w="sm" type="none"/>
          </a:ln>
          <a:effectLst>
            <a:outerShdw rotWithShape="0" algn="ctr" dir="2700000" dist="35921">
              <a:schemeClr val="lt2"/>
            </a:outerShdw>
          </a:effectLst>
        </p:spPr>
        <p:txBody>
          <a:bodyPr anchorCtr="0" anchor="t" bIns="45700" lIns="91425" spcFirstLastPara="1" rIns="91425" wrap="square" tIns="36575">
            <a:noAutofit/>
          </a:bodyPr>
          <a:lstStyle/>
          <a:p>
            <a:pPr indent="-457200" lvl="0" marL="457200" marR="0" rtl="0" algn="ctr">
              <a:spcBef>
                <a:spcPts val="0"/>
              </a:spcBef>
              <a:spcAft>
                <a:spcPts val="0"/>
              </a:spcAft>
              <a:buNone/>
            </a:pPr>
            <a:r>
              <a:rPr lang="en-US" sz="2400">
                <a:solidFill>
                  <a:schemeClr val="dk1"/>
                </a:solidFill>
                <a:latin typeface="Arial"/>
                <a:ea typeface="Arial"/>
                <a:cs typeface="Arial"/>
                <a:sym typeface="Arial"/>
              </a:rPr>
              <a:t>Expense Recorded</a:t>
            </a:r>
            <a:endParaRPr/>
          </a:p>
        </p:txBody>
      </p:sp>
      <p:sp>
        <p:nvSpPr>
          <p:cNvPr id="1273" name="Google Shape;1273;p66"/>
          <p:cNvSpPr/>
          <p:nvPr/>
        </p:nvSpPr>
        <p:spPr>
          <a:xfrm>
            <a:off x="3429000" y="4264025"/>
            <a:ext cx="3124200" cy="972574"/>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0000"/>
              </a:lnSpc>
              <a:spcBef>
                <a:spcPts val="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taxes</a:t>
            </a:r>
            <a:endParaRPr/>
          </a:p>
          <a:p>
            <a:pPr indent="-457200" lvl="1" marL="685800" marR="0" rtl="0" algn="l">
              <a:lnSpc>
                <a:spcPct val="120000"/>
              </a:lnSpc>
              <a:spcBef>
                <a:spcPts val="440"/>
              </a:spcBef>
              <a:spcAft>
                <a:spcPts val="0"/>
              </a:spcAft>
              <a:buClr>
                <a:srgbClr val="CC0000"/>
              </a:buClr>
              <a:buSzPts val="1760"/>
              <a:buFont typeface="Noto Sans Symbols"/>
              <a:buChar char="◆"/>
            </a:pPr>
            <a:r>
              <a:rPr b="0" i="0" lang="en-US" sz="2200" u="none" cap="none" strike="noStrike">
                <a:solidFill>
                  <a:schemeClr val="lt2"/>
                </a:solidFill>
                <a:latin typeface="Arial"/>
                <a:ea typeface="Arial"/>
                <a:cs typeface="Arial"/>
                <a:sym typeface="Arial"/>
              </a:rPr>
              <a:t>salaries</a:t>
            </a:r>
            <a:endParaRPr/>
          </a:p>
        </p:txBody>
      </p:sp>
      <p:sp>
        <p:nvSpPr>
          <p:cNvPr id="1274" name="Google Shape;1274;p66"/>
          <p:cNvSpPr/>
          <p:nvPr/>
        </p:nvSpPr>
        <p:spPr>
          <a:xfrm>
            <a:off x="609600" y="1981200"/>
            <a:ext cx="8077200" cy="457200"/>
          </a:xfrm>
          <a:prstGeom prst="rect">
            <a:avLst/>
          </a:prstGeom>
          <a:noFill/>
          <a:ln>
            <a:noFill/>
          </a:ln>
        </p:spPr>
        <p:txBody>
          <a:bodyPr anchorCtr="0" anchor="t" bIns="46025" lIns="91425" spcFirstLastPara="1" rIns="182550" wrap="square" tIns="46025">
            <a:noAutofit/>
          </a:bodyPr>
          <a:lstStyle/>
          <a:p>
            <a:pPr indent="0" lvl="0" marL="0" marR="0" rtl="0" algn="l">
              <a:spcBef>
                <a:spcPts val="0"/>
              </a:spcBef>
              <a:spcAft>
                <a:spcPts val="0"/>
              </a:spcAft>
              <a:buClr>
                <a:srgbClr val="006666"/>
              </a:buClr>
              <a:buSzPts val="2300"/>
              <a:buFont typeface="Arial"/>
              <a:buNone/>
            </a:pPr>
            <a:r>
              <a:rPr lang="en-US" sz="2300">
                <a:solidFill>
                  <a:schemeClr val="lt2"/>
                </a:solidFill>
                <a:latin typeface="Arial"/>
                <a:ea typeface="Arial"/>
                <a:cs typeface="Arial"/>
                <a:sym typeface="Arial"/>
              </a:rPr>
              <a:t>Adjusting entry results in:</a:t>
            </a:r>
            <a:endParaRPr/>
          </a:p>
        </p:txBody>
      </p:sp>
      <p:cxnSp>
        <p:nvCxnSpPr>
          <p:cNvPr id="1275" name="Google Shape;1275;p6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76" name="Google Shape;1276;p66"/>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7030A0"/>
                </a:solidFill>
                <a:latin typeface="Arial"/>
                <a:ea typeface="Arial"/>
                <a:cs typeface="Arial"/>
                <a:sym typeface="Arial"/>
              </a:rPr>
              <a:t>Adjusting Entries for Accrued Expenses</a:t>
            </a:r>
            <a:endParaRPr/>
          </a:p>
        </p:txBody>
      </p:sp>
      <p:sp>
        <p:nvSpPr>
          <p:cNvPr id="1277" name="Google Shape;1277;p6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1" name="Shape 1281"/>
        <p:cNvGrpSpPr/>
        <p:nvPr/>
      </p:nvGrpSpPr>
      <p:grpSpPr>
        <a:xfrm>
          <a:off x="0" y="0"/>
          <a:ext cx="0" cy="0"/>
          <a:chOff x="0" y="0"/>
          <a:chExt cx="0" cy="0"/>
        </a:xfrm>
      </p:grpSpPr>
      <p:pic>
        <p:nvPicPr>
          <p:cNvPr id="1282" name="Google Shape;1282;p67"/>
          <p:cNvPicPr preferRelativeResize="0"/>
          <p:nvPr/>
        </p:nvPicPr>
        <p:blipFill rotWithShape="1">
          <a:blip r:embed="rId3">
            <a:alphaModFix/>
          </a:blip>
          <a:srcRect b="0" l="0" r="0" t="0"/>
          <a:stretch/>
        </p:blipFill>
        <p:spPr>
          <a:xfrm>
            <a:off x="533400" y="3657600"/>
            <a:ext cx="8077200" cy="2289175"/>
          </a:xfrm>
          <a:prstGeom prst="rect">
            <a:avLst/>
          </a:prstGeom>
          <a:noFill/>
          <a:ln>
            <a:noFill/>
          </a:ln>
        </p:spPr>
      </p:pic>
      <p:sp>
        <p:nvSpPr>
          <p:cNvPr id="1283" name="Google Shape;1283;p67"/>
          <p:cNvSpPr txBox="1"/>
          <p:nvPr/>
        </p:nvSpPr>
        <p:spPr>
          <a:xfrm>
            <a:off x="609600" y="1371600"/>
            <a:ext cx="8229600" cy="16351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200">
                <a:solidFill>
                  <a:schemeClr val="dk1"/>
                </a:solidFill>
                <a:latin typeface="Arial"/>
                <a:ea typeface="Arial"/>
                <a:cs typeface="Arial"/>
                <a:sym typeface="Arial"/>
              </a:rPr>
              <a:t>Accrued Interest.</a:t>
            </a:r>
            <a:r>
              <a:rPr lang="en-US" sz="2200">
                <a:solidFill>
                  <a:schemeClr val="dk1"/>
                </a:solidFill>
                <a:latin typeface="Arial"/>
                <a:ea typeface="Arial"/>
                <a:cs typeface="Arial"/>
                <a:sym typeface="Arial"/>
              </a:rPr>
              <a:t>  Pioneer Advertising signed a three-month note payable in the amount of $50,000 on October 1. The note requires interest at an annual rate of 12 percent.  Three factors determine the amount of the interest accumulation: </a:t>
            </a:r>
            <a:endParaRPr/>
          </a:p>
        </p:txBody>
      </p:sp>
      <p:sp>
        <p:nvSpPr>
          <p:cNvPr id="1284" name="Google Shape;1284;p67"/>
          <p:cNvSpPr txBox="1"/>
          <p:nvPr/>
        </p:nvSpPr>
        <p:spPr>
          <a:xfrm>
            <a:off x="1447800" y="3124200"/>
            <a:ext cx="304800" cy="519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1</a:t>
            </a:r>
            <a:endParaRPr/>
          </a:p>
        </p:txBody>
      </p:sp>
      <p:sp>
        <p:nvSpPr>
          <p:cNvPr id="1285" name="Google Shape;1285;p67"/>
          <p:cNvSpPr txBox="1"/>
          <p:nvPr/>
        </p:nvSpPr>
        <p:spPr>
          <a:xfrm>
            <a:off x="3352800" y="3124200"/>
            <a:ext cx="381000" cy="519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2</a:t>
            </a:r>
            <a:endParaRPr/>
          </a:p>
        </p:txBody>
      </p:sp>
      <p:sp>
        <p:nvSpPr>
          <p:cNvPr id="1286" name="Google Shape;1286;p67"/>
          <p:cNvSpPr txBox="1"/>
          <p:nvPr/>
        </p:nvSpPr>
        <p:spPr>
          <a:xfrm>
            <a:off x="5181600" y="3124200"/>
            <a:ext cx="381000" cy="519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3</a:t>
            </a:r>
            <a:endParaRPr/>
          </a:p>
        </p:txBody>
      </p:sp>
      <p:sp>
        <p:nvSpPr>
          <p:cNvPr id="1287" name="Google Shape;1287;p67"/>
          <p:cNvSpPr txBox="1"/>
          <p:nvPr/>
        </p:nvSpPr>
        <p:spPr>
          <a:xfrm>
            <a:off x="6324600" y="3170520"/>
            <a:ext cx="2438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3-29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Formula for Computing Interest</a:t>
            </a:r>
            <a:endParaRPr/>
          </a:p>
        </p:txBody>
      </p:sp>
      <p:cxnSp>
        <p:nvCxnSpPr>
          <p:cNvPr id="1288" name="Google Shape;1288;p6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289" name="Google Shape;1289;p67"/>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a:p>
        </p:txBody>
      </p:sp>
      <p:sp>
        <p:nvSpPr>
          <p:cNvPr id="1290" name="Google Shape;1290;p6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68"/>
          <p:cNvSpPr/>
          <p:nvPr/>
        </p:nvSpPr>
        <p:spPr>
          <a:xfrm>
            <a:off x="838200" y="3886200"/>
            <a:ext cx="7696200" cy="22860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296" name="Google Shape;1296;p68"/>
          <p:cNvSpPr txBox="1"/>
          <p:nvPr/>
        </p:nvSpPr>
        <p:spPr>
          <a:xfrm>
            <a:off x="2057400" y="3230563"/>
            <a:ext cx="3886200" cy="427037"/>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Interest Payable</a:t>
            </a:r>
            <a:endParaRPr/>
          </a:p>
        </p:txBody>
      </p:sp>
      <p:sp>
        <p:nvSpPr>
          <p:cNvPr id="1297" name="Google Shape;1297;p68"/>
          <p:cNvSpPr txBox="1"/>
          <p:nvPr/>
        </p:nvSpPr>
        <p:spPr>
          <a:xfrm>
            <a:off x="6629400" y="32305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500</a:t>
            </a:r>
            <a:endParaRPr/>
          </a:p>
        </p:txBody>
      </p:sp>
      <p:sp>
        <p:nvSpPr>
          <p:cNvPr id="1298" name="Google Shape;1298;p68"/>
          <p:cNvSpPr txBox="1"/>
          <p:nvPr/>
        </p:nvSpPr>
        <p:spPr>
          <a:xfrm>
            <a:off x="1905000" y="2771775"/>
            <a:ext cx="3505200" cy="4270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Interest Expense</a:t>
            </a:r>
            <a:endParaRPr/>
          </a:p>
        </p:txBody>
      </p:sp>
      <p:sp>
        <p:nvSpPr>
          <p:cNvPr id="1299" name="Google Shape;1299;p68"/>
          <p:cNvSpPr txBox="1"/>
          <p:nvPr/>
        </p:nvSpPr>
        <p:spPr>
          <a:xfrm>
            <a:off x="5410200" y="2771775"/>
            <a:ext cx="13716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500</a:t>
            </a:r>
            <a:endParaRPr/>
          </a:p>
        </p:txBody>
      </p:sp>
      <p:sp>
        <p:nvSpPr>
          <p:cNvPr id="1300" name="Google Shape;1300;p68"/>
          <p:cNvSpPr txBox="1"/>
          <p:nvPr/>
        </p:nvSpPr>
        <p:spPr>
          <a:xfrm>
            <a:off x="609600" y="2771775"/>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cxnSp>
        <p:nvCxnSpPr>
          <p:cNvPr id="1301" name="Google Shape;1301;p68"/>
          <p:cNvCxnSpPr/>
          <p:nvPr/>
        </p:nvCxnSpPr>
        <p:spPr>
          <a:xfrm rot="-5400000">
            <a:off x="19431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1302" name="Google Shape;1302;p68"/>
          <p:cNvSpPr txBox="1"/>
          <p:nvPr/>
        </p:nvSpPr>
        <p:spPr>
          <a:xfrm>
            <a:off x="12192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303" name="Google Shape;1303;p68"/>
          <p:cNvSpPr txBox="1"/>
          <p:nvPr/>
        </p:nvSpPr>
        <p:spPr>
          <a:xfrm>
            <a:off x="28194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304" name="Google Shape;1304;p68"/>
          <p:cNvCxnSpPr/>
          <p:nvPr/>
        </p:nvCxnSpPr>
        <p:spPr>
          <a:xfrm>
            <a:off x="1219200" y="4800600"/>
            <a:ext cx="3048000" cy="0"/>
          </a:xfrm>
          <a:prstGeom prst="straightConnector1">
            <a:avLst/>
          </a:prstGeom>
          <a:noFill/>
          <a:ln cap="sq" cmpd="sng" w="28575">
            <a:solidFill>
              <a:schemeClr val="dk1"/>
            </a:solidFill>
            <a:prstDash val="solid"/>
            <a:round/>
            <a:headEnd len="sm" w="sm" type="none"/>
            <a:tailEnd len="sm" w="sm" type="none"/>
          </a:ln>
        </p:spPr>
      </p:cxnSp>
      <p:cxnSp>
        <p:nvCxnSpPr>
          <p:cNvPr id="1305" name="Google Shape;1305;p68"/>
          <p:cNvCxnSpPr/>
          <p:nvPr/>
        </p:nvCxnSpPr>
        <p:spPr>
          <a:xfrm>
            <a:off x="12192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1306" name="Google Shape;1306;p68"/>
          <p:cNvSpPr txBox="1"/>
          <p:nvPr/>
        </p:nvSpPr>
        <p:spPr>
          <a:xfrm>
            <a:off x="12954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Interest Expense</a:t>
            </a:r>
            <a:endParaRPr/>
          </a:p>
        </p:txBody>
      </p:sp>
      <p:sp>
        <p:nvSpPr>
          <p:cNvPr id="1307" name="Google Shape;1307;p68"/>
          <p:cNvSpPr txBox="1"/>
          <p:nvPr/>
        </p:nvSpPr>
        <p:spPr>
          <a:xfrm>
            <a:off x="12192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a:t>
            </a:r>
            <a:endParaRPr/>
          </a:p>
        </p:txBody>
      </p:sp>
      <p:sp>
        <p:nvSpPr>
          <p:cNvPr id="1308" name="Google Shape;1308;p68"/>
          <p:cNvSpPr txBox="1"/>
          <p:nvPr/>
        </p:nvSpPr>
        <p:spPr>
          <a:xfrm>
            <a:off x="6705600" y="48768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500</a:t>
            </a:r>
            <a:endParaRPr/>
          </a:p>
        </p:txBody>
      </p:sp>
      <p:cxnSp>
        <p:nvCxnSpPr>
          <p:cNvPr id="1309" name="Google Shape;1309;p68"/>
          <p:cNvCxnSpPr/>
          <p:nvPr/>
        </p:nvCxnSpPr>
        <p:spPr>
          <a:xfrm rot="-5400000">
            <a:off x="5829300" y="5219700"/>
            <a:ext cx="1600200" cy="0"/>
          </a:xfrm>
          <a:prstGeom prst="straightConnector1">
            <a:avLst/>
          </a:prstGeom>
          <a:noFill/>
          <a:ln cap="sq" cmpd="sng" w="28575">
            <a:solidFill>
              <a:schemeClr val="dk1"/>
            </a:solidFill>
            <a:prstDash val="solid"/>
            <a:round/>
            <a:headEnd len="sm" w="sm" type="none"/>
            <a:tailEnd len="sm" w="sm" type="none"/>
          </a:ln>
        </p:spPr>
      </p:cxnSp>
      <p:sp>
        <p:nvSpPr>
          <p:cNvPr id="1310" name="Google Shape;1310;p68"/>
          <p:cNvSpPr txBox="1"/>
          <p:nvPr/>
        </p:nvSpPr>
        <p:spPr>
          <a:xfrm>
            <a:off x="5105400" y="44497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311" name="Google Shape;1311;p68"/>
          <p:cNvSpPr txBox="1"/>
          <p:nvPr/>
        </p:nvSpPr>
        <p:spPr>
          <a:xfrm>
            <a:off x="6705600" y="44497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312" name="Google Shape;1312;p68"/>
          <p:cNvCxnSpPr/>
          <p:nvPr/>
        </p:nvCxnSpPr>
        <p:spPr>
          <a:xfrm>
            <a:off x="5105400" y="4419600"/>
            <a:ext cx="3048000" cy="0"/>
          </a:xfrm>
          <a:prstGeom prst="straightConnector1">
            <a:avLst/>
          </a:prstGeom>
          <a:noFill/>
          <a:ln cap="sq" cmpd="sng" w="28575">
            <a:solidFill>
              <a:schemeClr val="dk1"/>
            </a:solidFill>
            <a:prstDash val="solid"/>
            <a:round/>
            <a:headEnd len="sm" w="sm" type="none"/>
            <a:tailEnd len="sm" w="sm" type="none"/>
          </a:ln>
        </p:spPr>
      </p:cxnSp>
      <p:sp>
        <p:nvSpPr>
          <p:cNvPr id="1313" name="Google Shape;1313;p68"/>
          <p:cNvSpPr txBox="1"/>
          <p:nvPr/>
        </p:nvSpPr>
        <p:spPr>
          <a:xfrm>
            <a:off x="5181600" y="4038600"/>
            <a:ext cx="2971800"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Interest Payable</a:t>
            </a:r>
            <a:endParaRPr/>
          </a:p>
        </p:txBody>
      </p:sp>
      <p:cxnSp>
        <p:nvCxnSpPr>
          <p:cNvPr id="1314" name="Google Shape;1314;p68"/>
          <p:cNvCxnSpPr/>
          <p:nvPr/>
        </p:nvCxnSpPr>
        <p:spPr>
          <a:xfrm>
            <a:off x="5105400" y="4800600"/>
            <a:ext cx="3048000" cy="0"/>
          </a:xfrm>
          <a:prstGeom prst="straightConnector1">
            <a:avLst/>
          </a:prstGeom>
          <a:noFill/>
          <a:ln cap="sq" cmpd="sng" w="28575">
            <a:solidFill>
              <a:schemeClr val="dk1"/>
            </a:solidFill>
            <a:prstDash val="solid"/>
            <a:round/>
            <a:headEnd len="sm" w="sm" type="none"/>
            <a:tailEnd len="sm" w="sm" type="none"/>
          </a:ln>
        </p:spPr>
      </p:cxnSp>
      <p:sp>
        <p:nvSpPr>
          <p:cNvPr id="1315" name="Google Shape;1315;p68"/>
          <p:cNvSpPr txBox="1"/>
          <p:nvPr/>
        </p:nvSpPr>
        <p:spPr>
          <a:xfrm>
            <a:off x="609600" y="1371600"/>
            <a:ext cx="8153400" cy="124936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200">
                <a:solidFill>
                  <a:schemeClr val="dk1"/>
                </a:solidFill>
                <a:latin typeface="Arial"/>
                <a:ea typeface="Arial"/>
                <a:cs typeface="Arial"/>
                <a:sym typeface="Arial"/>
              </a:rPr>
              <a:t>Accrued Interest.</a:t>
            </a:r>
            <a:r>
              <a:rPr lang="en-US" sz="2200">
                <a:solidFill>
                  <a:schemeClr val="dk1"/>
                </a:solidFill>
                <a:latin typeface="Arial"/>
                <a:ea typeface="Arial"/>
                <a:cs typeface="Arial"/>
                <a:sym typeface="Arial"/>
              </a:rPr>
              <a:t>  Pioneer signed a three-month, 12%, note payable in the amount of $50,000 on October 1.  Prepare the adjusting entry on Oct. 31 to record the accrual of interest.</a:t>
            </a:r>
            <a:endParaRPr/>
          </a:p>
        </p:txBody>
      </p:sp>
      <p:cxnSp>
        <p:nvCxnSpPr>
          <p:cNvPr id="1316" name="Google Shape;1316;p6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317" name="Google Shape;1317;p68"/>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a:p>
        </p:txBody>
      </p:sp>
      <p:sp>
        <p:nvSpPr>
          <p:cNvPr id="1318" name="Google Shape;1318;p6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8"/>
                                        </p:tgtEl>
                                        <p:attrNameLst>
                                          <p:attrName>style.visibility</p:attrName>
                                        </p:attrNameLst>
                                      </p:cBhvr>
                                      <p:to>
                                        <p:strVal val="visible"/>
                                      </p:to>
                                    </p:set>
                                    <p:animEffect filter="fade" transition="in">
                                      <p:cBhvr>
                                        <p:cTn dur="500"/>
                                        <p:tgtEl>
                                          <p:spTgt spid="12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99"/>
                                        </p:tgtEl>
                                        <p:attrNameLst>
                                          <p:attrName>style.visibility</p:attrName>
                                        </p:attrNameLst>
                                      </p:cBhvr>
                                      <p:to>
                                        <p:strVal val="visible"/>
                                      </p:to>
                                    </p:set>
                                    <p:animEffect filter="fade" transition="in">
                                      <p:cBhvr>
                                        <p:cTn dur="500"/>
                                        <p:tgtEl>
                                          <p:spTgt spid="1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6"/>
                                        </p:tgtEl>
                                        <p:attrNameLst>
                                          <p:attrName>style.visibility</p:attrName>
                                        </p:attrNameLst>
                                      </p:cBhvr>
                                      <p:to>
                                        <p:strVal val="visible"/>
                                      </p:to>
                                    </p:set>
                                    <p:animEffect filter="fade" transition="in">
                                      <p:cBhvr>
                                        <p:cTn dur="500"/>
                                        <p:tgtEl>
                                          <p:spTgt spid="129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97"/>
                                        </p:tgtEl>
                                        <p:attrNameLst>
                                          <p:attrName>style.visibility</p:attrName>
                                        </p:attrNameLst>
                                      </p:cBhvr>
                                      <p:to>
                                        <p:strVal val="visible"/>
                                      </p:to>
                                    </p:set>
                                    <p:animEffect filter="fade" transition="in">
                                      <p:cBhvr>
                                        <p:cTn dur="500"/>
                                        <p:tgtEl>
                                          <p:spTgt spid="1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6"/>
                                        </p:tgtEl>
                                        <p:attrNameLst>
                                          <p:attrName>style.visibility</p:attrName>
                                        </p:attrNameLst>
                                      </p:cBhvr>
                                      <p:to>
                                        <p:strVal val="visible"/>
                                      </p:to>
                                    </p:set>
                                    <p:animEffect filter="fade" transition="in">
                                      <p:cBhvr>
                                        <p:cTn dur="500"/>
                                        <p:tgtEl>
                                          <p:spTgt spid="1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7"/>
                                        </p:tgtEl>
                                        <p:attrNameLst>
                                          <p:attrName>style.visibility</p:attrName>
                                        </p:attrNameLst>
                                      </p:cBhvr>
                                      <p:to>
                                        <p:strVal val="visible"/>
                                      </p:to>
                                    </p:set>
                                    <p:animEffect filter="fade" transition="in">
                                      <p:cBhvr>
                                        <p:cTn dur="500"/>
                                        <p:tgtEl>
                                          <p:spTgt spid="1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3"/>
                                        </p:tgtEl>
                                        <p:attrNameLst>
                                          <p:attrName>style.visibility</p:attrName>
                                        </p:attrNameLst>
                                      </p:cBhvr>
                                      <p:to>
                                        <p:strVal val="visible"/>
                                      </p:to>
                                    </p:set>
                                    <p:animEffect filter="fade" transition="in">
                                      <p:cBhvr>
                                        <p:cTn dur="500"/>
                                        <p:tgtEl>
                                          <p:spTgt spid="1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8"/>
                                        </p:tgtEl>
                                        <p:attrNameLst>
                                          <p:attrName>style.visibility</p:attrName>
                                        </p:attrNameLst>
                                      </p:cBhvr>
                                      <p:to>
                                        <p:strVal val="visible"/>
                                      </p:to>
                                    </p:set>
                                    <p:animEffect filter="fade" transition="in">
                                      <p:cBhvr>
                                        <p:cTn dur="500"/>
                                        <p:tgtEl>
                                          <p:spTgt spid="1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69"/>
          <p:cNvSpPr txBox="1"/>
          <p:nvPr/>
        </p:nvSpPr>
        <p:spPr>
          <a:xfrm>
            <a:off x="609600" y="381000"/>
            <a:ext cx="3352800" cy="1052513"/>
          </a:xfrm>
          <a:prstGeom prst="rect">
            <a:avLst/>
          </a:prstGeom>
          <a:solidFill>
            <a:schemeClr val="accent3"/>
          </a:solid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b="1" i="0" sz="3200">
              <a:solidFill>
                <a:srgbClr val="006600"/>
              </a:solidFill>
              <a:latin typeface="Arial"/>
              <a:ea typeface="Arial"/>
              <a:cs typeface="Arial"/>
              <a:sym typeface="Arial"/>
            </a:endParaRPr>
          </a:p>
        </p:txBody>
      </p:sp>
      <p:cxnSp>
        <p:nvCxnSpPr>
          <p:cNvPr id="1324" name="Google Shape;1324;p69"/>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pic>
        <p:nvPicPr>
          <p:cNvPr id="1325" name="Google Shape;1325;p69"/>
          <p:cNvPicPr preferRelativeResize="0"/>
          <p:nvPr/>
        </p:nvPicPr>
        <p:blipFill rotWithShape="1">
          <a:blip r:embed="rId3">
            <a:alphaModFix/>
          </a:blip>
          <a:srcRect b="0" l="0" r="0" t="0"/>
          <a:stretch/>
        </p:blipFill>
        <p:spPr>
          <a:xfrm>
            <a:off x="4723021" y="685800"/>
            <a:ext cx="4266123" cy="5531609"/>
          </a:xfrm>
          <a:prstGeom prst="rect">
            <a:avLst/>
          </a:prstGeom>
          <a:noFill/>
          <a:ln cap="sq" cmpd="sng" w="19050">
            <a:solidFill>
              <a:schemeClr val="dk1"/>
            </a:solidFill>
            <a:prstDash val="solid"/>
            <a:miter lim="800000"/>
            <a:headEnd len="sm" w="sm" type="none"/>
            <a:tailEnd len="sm" w="sm" type="none"/>
          </a:ln>
        </p:spPr>
      </p:pic>
      <p:pic>
        <p:nvPicPr>
          <p:cNvPr id="1326" name="Google Shape;1326;p69"/>
          <p:cNvPicPr preferRelativeResize="0"/>
          <p:nvPr/>
        </p:nvPicPr>
        <p:blipFill rotWithShape="1">
          <a:blip r:embed="rId4">
            <a:alphaModFix/>
          </a:blip>
          <a:srcRect b="0" l="0" r="0" t="0"/>
          <a:stretch/>
        </p:blipFill>
        <p:spPr>
          <a:xfrm>
            <a:off x="5372268" y="6130925"/>
            <a:ext cx="2781132" cy="86484"/>
          </a:xfrm>
          <a:prstGeom prst="rect">
            <a:avLst/>
          </a:prstGeom>
          <a:noFill/>
          <a:ln>
            <a:noFill/>
          </a:ln>
        </p:spPr>
      </p:pic>
      <p:pic>
        <p:nvPicPr>
          <p:cNvPr id="1327" name="Google Shape;1327;p69"/>
          <p:cNvPicPr preferRelativeResize="0"/>
          <p:nvPr/>
        </p:nvPicPr>
        <p:blipFill rotWithShape="1">
          <a:blip r:embed="rId5">
            <a:alphaModFix/>
          </a:blip>
          <a:srcRect b="0" l="0" r="0" t="0"/>
          <a:stretch/>
        </p:blipFill>
        <p:spPr>
          <a:xfrm>
            <a:off x="152401" y="2303928"/>
            <a:ext cx="4344476" cy="3919751"/>
          </a:xfrm>
          <a:prstGeom prst="rect">
            <a:avLst/>
          </a:prstGeom>
          <a:noFill/>
          <a:ln cap="sq" cmpd="sng" w="19050">
            <a:solidFill>
              <a:schemeClr val="dk1"/>
            </a:solidFill>
            <a:prstDash val="solid"/>
            <a:miter lim="800000"/>
            <a:headEnd len="sm" w="sm" type="none"/>
            <a:tailEnd len="sm" w="sm" type="none"/>
          </a:ln>
        </p:spPr>
      </p:pic>
      <p:pic>
        <p:nvPicPr>
          <p:cNvPr id="1328" name="Google Shape;1328;p69"/>
          <p:cNvPicPr preferRelativeResize="0"/>
          <p:nvPr/>
        </p:nvPicPr>
        <p:blipFill rotWithShape="1">
          <a:blip r:embed="rId4">
            <a:alphaModFix/>
          </a:blip>
          <a:srcRect b="0" l="0" r="0" t="0"/>
          <a:stretch/>
        </p:blipFill>
        <p:spPr>
          <a:xfrm>
            <a:off x="158376" y="5732928"/>
            <a:ext cx="103442" cy="409066"/>
          </a:xfrm>
          <a:prstGeom prst="rect">
            <a:avLst/>
          </a:prstGeom>
          <a:noFill/>
          <a:ln>
            <a:noFill/>
          </a:ln>
        </p:spPr>
      </p:pic>
      <p:sp>
        <p:nvSpPr>
          <p:cNvPr id="1329" name="Google Shape;1329;p69"/>
          <p:cNvSpPr/>
          <p:nvPr/>
        </p:nvSpPr>
        <p:spPr>
          <a:xfrm>
            <a:off x="68178" y="4882776"/>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330" name="Google Shape;1330;p69"/>
          <p:cNvPicPr preferRelativeResize="0"/>
          <p:nvPr/>
        </p:nvPicPr>
        <p:blipFill rotWithShape="1">
          <a:blip r:embed="rId4">
            <a:alphaModFix/>
          </a:blip>
          <a:srcRect b="0" l="0" r="0" t="0"/>
          <a:stretch/>
        </p:blipFill>
        <p:spPr>
          <a:xfrm>
            <a:off x="4724400" y="5437881"/>
            <a:ext cx="159382" cy="473541"/>
          </a:xfrm>
          <a:prstGeom prst="rect">
            <a:avLst/>
          </a:prstGeom>
          <a:noFill/>
          <a:ln>
            <a:noFill/>
          </a:ln>
        </p:spPr>
      </p:pic>
      <p:pic>
        <p:nvPicPr>
          <p:cNvPr id="1331" name="Google Shape;1331;p69"/>
          <p:cNvPicPr preferRelativeResize="0"/>
          <p:nvPr/>
        </p:nvPicPr>
        <p:blipFill rotWithShape="1">
          <a:blip r:embed="rId4">
            <a:alphaModFix/>
          </a:blip>
          <a:srcRect b="0" l="0" r="0" t="0"/>
          <a:stretch/>
        </p:blipFill>
        <p:spPr>
          <a:xfrm>
            <a:off x="4720303" y="3488859"/>
            <a:ext cx="131721" cy="473541"/>
          </a:xfrm>
          <a:prstGeom prst="rect">
            <a:avLst/>
          </a:prstGeom>
          <a:noFill/>
          <a:ln>
            <a:noFill/>
          </a:ln>
        </p:spPr>
      </p:pic>
      <p:pic>
        <p:nvPicPr>
          <p:cNvPr id="1332" name="Google Shape;1332;p69"/>
          <p:cNvPicPr preferRelativeResize="0"/>
          <p:nvPr/>
        </p:nvPicPr>
        <p:blipFill rotWithShape="1">
          <a:blip r:embed="rId4">
            <a:alphaModFix/>
          </a:blip>
          <a:srcRect b="0" l="0" r="0" t="0"/>
          <a:stretch/>
        </p:blipFill>
        <p:spPr>
          <a:xfrm>
            <a:off x="4724400" y="2743200"/>
            <a:ext cx="131721" cy="473541"/>
          </a:xfrm>
          <a:prstGeom prst="rect">
            <a:avLst/>
          </a:prstGeom>
          <a:noFill/>
          <a:ln>
            <a:noFill/>
          </a:ln>
        </p:spPr>
      </p:pic>
      <p:sp>
        <p:nvSpPr>
          <p:cNvPr id="1333" name="Google Shape;1333;p69"/>
          <p:cNvSpPr txBox="1"/>
          <p:nvPr/>
        </p:nvSpPr>
        <p:spPr>
          <a:xfrm>
            <a:off x="97062" y="1956705"/>
            <a:ext cx="1752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sp>
        <p:nvSpPr>
          <p:cNvPr id="1334" name="Google Shape;1334;p69"/>
          <p:cNvSpPr txBox="1"/>
          <p:nvPr/>
        </p:nvSpPr>
        <p:spPr>
          <a:xfrm>
            <a:off x="7309224" y="345712"/>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b="1" sz="1200">
              <a:solidFill>
                <a:srgbClr val="006600"/>
              </a:solidFill>
              <a:latin typeface="Arial"/>
              <a:ea typeface="Arial"/>
              <a:cs typeface="Arial"/>
              <a:sym typeface="Arial"/>
            </a:endParaRPr>
          </a:p>
        </p:txBody>
      </p:sp>
      <p:sp>
        <p:nvSpPr>
          <p:cNvPr id="1335" name="Google Shape;1335;p69"/>
          <p:cNvSpPr/>
          <p:nvPr/>
        </p:nvSpPr>
        <p:spPr>
          <a:xfrm>
            <a:off x="4598346" y="4648200"/>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36" name="Google Shape;1336;p6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nvSpPr>
        <p:spPr>
          <a:xfrm>
            <a:off x="609600" y="1981200"/>
            <a:ext cx="8001000" cy="3092450"/>
          </a:xfrm>
          <a:prstGeom prst="rect">
            <a:avLst/>
          </a:prstGeom>
          <a:noFill/>
          <a:ln>
            <a:noFill/>
          </a:ln>
        </p:spPr>
        <p:txBody>
          <a:bodyPr anchorCtr="0" anchor="t" bIns="45700" lIns="91425" spcFirstLastPara="1" rIns="91425" wrap="square" tIns="45700">
            <a:spAutoFit/>
          </a:bodyPr>
          <a:lstStyle/>
          <a:p>
            <a:pPr indent="-457200" lvl="1" marL="685800" marR="0" rtl="0" algn="l">
              <a:lnSpc>
                <a:spcPct val="125000"/>
              </a:lnSpc>
              <a:spcBef>
                <a:spcPts val="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An </a:t>
            </a:r>
            <a:r>
              <a:rPr b="1" i="0" lang="en-US" sz="2200" u="none" cap="none" strike="noStrike">
                <a:solidFill>
                  <a:schemeClr val="dk1"/>
                </a:solidFill>
                <a:latin typeface="Arial"/>
                <a:ea typeface="Arial"/>
                <a:cs typeface="Arial"/>
                <a:sym typeface="Arial"/>
              </a:rPr>
              <a:t>account</a:t>
            </a:r>
            <a:r>
              <a:rPr b="0" i="0" lang="en-US" sz="2200" u="none" cap="none" strike="noStrike">
                <a:solidFill>
                  <a:schemeClr val="dk1"/>
                </a:solidFill>
                <a:latin typeface="Arial"/>
                <a:ea typeface="Arial"/>
                <a:cs typeface="Arial"/>
                <a:sym typeface="Arial"/>
              </a:rPr>
              <a:t> shows the effect of transactions on a given asset, liability, equity, revenue, or expense account.</a:t>
            </a:r>
            <a:endParaRPr/>
          </a:p>
          <a:p>
            <a:pPr indent="-457200" lvl="1" marL="685800" marR="0" rtl="0" algn="l">
              <a:lnSpc>
                <a:spcPct val="125000"/>
              </a:lnSpc>
              <a:spcBef>
                <a:spcPts val="1200"/>
              </a:spcBef>
              <a:spcAft>
                <a:spcPts val="0"/>
              </a:spcAft>
              <a:buClr>
                <a:srgbClr val="CC0000"/>
              </a:buClr>
              <a:buSzPts val="1760"/>
              <a:buFont typeface="Noto Sans Symbols"/>
              <a:buChar char="◆"/>
            </a:pPr>
            <a:r>
              <a:rPr b="1" i="0" lang="en-US" sz="2200" u="none" cap="none" strike="noStrike">
                <a:solidFill>
                  <a:schemeClr val="dk1"/>
                </a:solidFill>
                <a:latin typeface="Arial"/>
                <a:ea typeface="Arial"/>
                <a:cs typeface="Arial"/>
                <a:sym typeface="Arial"/>
              </a:rPr>
              <a:t>Double-entry </a:t>
            </a:r>
            <a:r>
              <a:rPr b="0" i="0" lang="en-US" sz="2200" u="none" cap="none" strike="noStrike">
                <a:solidFill>
                  <a:schemeClr val="dk1"/>
                </a:solidFill>
                <a:latin typeface="Arial"/>
                <a:ea typeface="Arial"/>
                <a:cs typeface="Arial"/>
                <a:sym typeface="Arial"/>
              </a:rPr>
              <a:t>accounting system (two-sided effect).</a:t>
            </a:r>
            <a:endParaRPr/>
          </a:p>
          <a:p>
            <a:pPr indent="-457200" lvl="1" marL="685800" marR="0" rtl="0" algn="l">
              <a:lnSpc>
                <a:spcPct val="125000"/>
              </a:lnSpc>
              <a:spcBef>
                <a:spcPts val="120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Recording done by debiting at least one account and crediting another.</a:t>
            </a:r>
            <a:endParaRPr/>
          </a:p>
          <a:p>
            <a:pPr indent="-457200" lvl="1" marL="685800" marR="0" rtl="0" algn="l">
              <a:lnSpc>
                <a:spcPct val="125000"/>
              </a:lnSpc>
              <a:spcBef>
                <a:spcPts val="1200"/>
              </a:spcBef>
              <a:spcAft>
                <a:spcPts val="0"/>
              </a:spcAft>
              <a:buClr>
                <a:srgbClr val="CC0000"/>
              </a:buClr>
              <a:buSzPts val="1760"/>
              <a:buFont typeface="Noto Sans Symbols"/>
              <a:buChar char="◆"/>
            </a:pPr>
            <a:r>
              <a:rPr b="1" i="0" lang="en-US" sz="2200" u="none" cap="none" strike="noStrike">
                <a:solidFill>
                  <a:srgbClr val="00007F"/>
                </a:solidFill>
                <a:latin typeface="Arial"/>
                <a:ea typeface="Arial"/>
                <a:cs typeface="Arial"/>
                <a:sym typeface="Arial"/>
              </a:rPr>
              <a:t>DEBITS</a:t>
            </a:r>
            <a:r>
              <a:rPr b="1" i="0" lang="en-US" sz="2200" u="none" cap="none" strike="noStrike">
                <a:solidFill>
                  <a:schemeClr val="dk1"/>
                </a:solidFill>
                <a:latin typeface="Arial"/>
                <a:ea typeface="Arial"/>
                <a:cs typeface="Arial"/>
                <a:sym typeface="Arial"/>
              </a:rPr>
              <a:t> must equal </a:t>
            </a:r>
            <a:r>
              <a:rPr b="1" i="0" lang="en-US" sz="2200" u="none" cap="none" strike="noStrike">
                <a:solidFill>
                  <a:srgbClr val="00007F"/>
                </a:solidFill>
                <a:latin typeface="Arial"/>
                <a:ea typeface="Arial"/>
                <a:cs typeface="Arial"/>
                <a:sym typeface="Arial"/>
              </a:rPr>
              <a:t>CREDITS</a:t>
            </a:r>
            <a:r>
              <a:rPr b="0" i="0" lang="en-US" sz="2200" u="none" cap="none" strike="noStrike">
                <a:solidFill>
                  <a:schemeClr val="dk1"/>
                </a:solidFill>
                <a:latin typeface="Arial"/>
                <a:ea typeface="Arial"/>
                <a:cs typeface="Arial"/>
                <a:sym typeface="Arial"/>
              </a:rPr>
              <a:t>.</a:t>
            </a:r>
            <a:endParaRPr/>
          </a:p>
        </p:txBody>
      </p:sp>
      <p:sp>
        <p:nvSpPr>
          <p:cNvPr id="114" name="Google Shape;114;p7"/>
          <p:cNvSpPr txBox="1"/>
          <p:nvPr/>
        </p:nvSpPr>
        <p:spPr>
          <a:xfrm>
            <a:off x="609600" y="1371600"/>
            <a:ext cx="6172200" cy="519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6600CC"/>
                </a:solidFill>
                <a:latin typeface="Arial"/>
                <a:ea typeface="Arial"/>
                <a:cs typeface="Arial"/>
                <a:sym typeface="Arial"/>
              </a:rPr>
              <a:t>Debits and Credits</a:t>
            </a:r>
            <a:endParaRPr/>
          </a:p>
        </p:txBody>
      </p:sp>
      <p:cxnSp>
        <p:nvCxnSpPr>
          <p:cNvPr id="115" name="Google Shape;115;p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16" name="Google Shape;116;p7"/>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u="none" cap="none" strike="noStrike">
                <a:solidFill>
                  <a:srgbClr val="00007F"/>
                </a:solidFill>
                <a:latin typeface="Arial"/>
                <a:ea typeface="Arial"/>
                <a:cs typeface="Arial"/>
                <a:sym typeface="Arial"/>
              </a:rPr>
              <a:t>ACCOUNTING INFORMATION SYSTEM</a:t>
            </a:r>
            <a:endParaRPr b="1" i="0" sz="3200" u="none" cap="none" strike="noStrike">
              <a:solidFill>
                <a:srgbClr val="00007F"/>
              </a:solidFill>
              <a:latin typeface="Arial"/>
              <a:ea typeface="Arial"/>
              <a:cs typeface="Arial"/>
              <a:sym typeface="Arial"/>
            </a:endParaRPr>
          </a:p>
        </p:txBody>
      </p:sp>
      <p:sp>
        <p:nvSpPr>
          <p:cNvPr id="117" name="Google Shape;117;p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cap="none" strike="noStrike">
                <a:solidFill>
                  <a:schemeClr val="lt2"/>
                </a:solidFill>
                <a:latin typeface="Arial"/>
                <a:ea typeface="Arial"/>
                <a:cs typeface="Arial"/>
                <a:sym typeface="Arial"/>
              </a:rPr>
              <a:t>LO 1</a:t>
            </a:r>
            <a:endParaRPr b="1" i="1" sz="1600" u="none" cap="none" strike="noStrike">
              <a:solidFill>
                <a:schemeClr val="lt2"/>
              </a:solidFill>
              <a:latin typeface="Arial"/>
              <a:ea typeface="Arial"/>
              <a:cs typeface="Arial"/>
              <a:sym typeface="Arial"/>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70"/>
          <p:cNvSpPr txBox="1"/>
          <p:nvPr/>
        </p:nvSpPr>
        <p:spPr>
          <a:xfrm>
            <a:off x="533400" y="4660152"/>
            <a:ext cx="8382000" cy="17176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i="1" lang="en-US" sz="2200">
                <a:solidFill>
                  <a:schemeClr val="dk1"/>
                </a:solidFill>
                <a:latin typeface="Arial"/>
                <a:ea typeface="Arial"/>
                <a:cs typeface="Arial"/>
                <a:sym typeface="Arial"/>
              </a:rPr>
              <a:t>Accrued Salaries and Wages.</a:t>
            </a:r>
            <a:r>
              <a:rPr lang="en-US" sz="2200">
                <a:solidFill>
                  <a:schemeClr val="dk1"/>
                </a:solidFill>
                <a:latin typeface="Arial"/>
                <a:ea typeface="Arial"/>
                <a:cs typeface="Arial"/>
                <a:sym typeface="Arial"/>
              </a:rPr>
              <a:t>  At October 31, the salaries and wages for these days represent an accrued expense and a related liability to Pioneer. The employees receive total salaries of $10,000 for a five-day work week, or $2,000 per day.</a:t>
            </a:r>
            <a:endParaRPr/>
          </a:p>
        </p:txBody>
      </p:sp>
      <p:cxnSp>
        <p:nvCxnSpPr>
          <p:cNvPr id="1342" name="Google Shape;1342;p70"/>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343" name="Google Shape;1343;p70"/>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a:p>
        </p:txBody>
      </p:sp>
      <p:sp>
        <p:nvSpPr>
          <p:cNvPr id="1344" name="Google Shape;1344;p70"/>
          <p:cNvSpPr/>
          <p:nvPr/>
        </p:nvSpPr>
        <p:spPr>
          <a:xfrm>
            <a:off x="3505200" y="2057400"/>
            <a:ext cx="2362200" cy="1143000"/>
          </a:xfrm>
          <a:prstGeom prst="rect">
            <a:avLst/>
          </a:prstGeom>
          <a:solidFill>
            <a:schemeClr val="accent1"/>
          </a:solidFill>
          <a:ln cap="sq"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1345" name="Google Shape;1345;p70"/>
          <p:cNvPicPr preferRelativeResize="0"/>
          <p:nvPr/>
        </p:nvPicPr>
        <p:blipFill rotWithShape="1">
          <a:blip r:embed="rId3">
            <a:alphaModFix/>
          </a:blip>
          <a:srcRect b="0" l="0" r="0" t="0"/>
          <a:stretch/>
        </p:blipFill>
        <p:spPr>
          <a:xfrm>
            <a:off x="923840" y="1371600"/>
            <a:ext cx="7296318" cy="3103859"/>
          </a:xfrm>
          <a:prstGeom prst="rect">
            <a:avLst/>
          </a:prstGeom>
          <a:noFill/>
          <a:ln>
            <a:noFill/>
          </a:ln>
        </p:spPr>
      </p:pic>
      <p:sp>
        <p:nvSpPr>
          <p:cNvPr id="1346" name="Google Shape;1346;p7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sp>
        <p:nvSpPr>
          <p:cNvPr id="1351" name="Google Shape;1351;p71"/>
          <p:cNvSpPr/>
          <p:nvPr/>
        </p:nvSpPr>
        <p:spPr>
          <a:xfrm>
            <a:off x="838200" y="3962400"/>
            <a:ext cx="7696200" cy="23622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52" name="Google Shape;1352;p71"/>
          <p:cNvSpPr txBox="1"/>
          <p:nvPr/>
        </p:nvSpPr>
        <p:spPr>
          <a:xfrm>
            <a:off x="2057400" y="3201988"/>
            <a:ext cx="4572000" cy="430212"/>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Salaries and Wages Payable</a:t>
            </a:r>
            <a:endParaRPr/>
          </a:p>
        </p:txBody>
      </p:sp>
      <p:sp>
        <p:nvSpPr>
          <p:cNvPr id="1353" name="Google Shape;1353;p71"/>
          <p:cNvSpPr txBox="1"/>
          <p:nvPr/>
        </p:nvSpPr>
        <p:spPr>
          <a:xfrm>
            <a:off x="6629400" y="3201988"/>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6,000</a:t>
            </a:r>
            <a:endParaRPr/>
          </a:p>
        </p:txBody>
      </p:sp>
      <p:sp>
        <p:nvSpPr>
          <p:cNvPr id="1354" name="Google Shape;1354;p71"/>
          <p:cNvSpPr txBox="1"/>
          <p:nvPr/>
        </p:nvSpPr>
        <p:spPr>
          <a:xfrm>
            <a:off x="1905000" y="2743200"/>
            <a:ext cx="3886200" cy="430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Salaries and Wages Expense</a:t>
            </a:r>
            <a:endParaRPr/>
          </a:p>
        </p:txBody>
      </p:sp>
      <p:sp>
        <p:nvSpPr>
          <p:cNvPr id="1355" name="Google Shape;1355;p71"/>
          <p:cNvSpPr txBox="1"/>
          <p:nvPr/>
        </p:nvSpPr>
        <p:spPr>
          <a:xfrm>
            <a:off x="5715000" y="2743200"/>
            <a:ext cx="13716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6,000</a:t>
            </a:r>
            <a:endParaRPr/>
          </a:p>
        </p:txBody>
      </p:sp>
      <p:sp>
        <p:nvSpPr>
          <p:cNvPr id="1356" name="Google Shape;1356;p71"/>
          <p:cNvSpPr txBox="1"/>
          <p:nvPr/>
        </p:nvSpPr>
        <p:spPr>
          <a:xfrm>
            <a:off x="609600" y="27432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cxnSp>
        <p:nvCxnSpPr>
          <p:cNvPr id="1357" name="Google Shape;1357;p71"/>
          <p:cNvCxnSpPr/>
          <p:nvPr/>
        </p:nvCxnSpPr>
        <p:spPr>
          <a:xfrm rot="-5400000">
            <a:off x="1866900" y="5372100"/>
            <a:ext cx="1752600" cy="0"/>
          </a:xfrm>
          <a:prstGeom prst="straightConnector1">
            <a:avLst/>
          </a:prstGeom>
          <a:noFill/>
          <a:ln cap="sq" cmpd="sng" w="28575">
            <a:solidFill>
              <a:schemeClr val="dk1"/>
            </a:solidFill>
            <a:prstDash val="solid"/>
            <a:round/>
            <a:headEnd len="sm" w="sm" type="none"/>
            <a:tailEnd len="sm" w="sm" type="none"/>
          </a:ln>
        </p:spPr>
      </p:cxnSp>
      <p:sp>
        <p:nvSpPr>
          <p:cNvPr id="1358" name="Google Shape;1358;p71"/>
          <p:cNvSpPr txBox="1"/>
          <p:nvPr/>
        </p:nvSpPr>
        <p:spPr>
          <a:xfrm>
            <a:off x="1219200" y="45259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359" name="Google Shape;1359;p71"/>
          <p:cNvSpPr txBox="1"/>
          <p:nvPr/>
        </p:nvSpPr>
        <p:spPr>
          <a:xfrm>
            <a:off x="2819400" y="45259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360" name="Google Shape;1360;p71"/>
          <p:cNvCxnSpPr/>
          <p:nvPr/>
        </p:nvCxnSpPr>
        <p:spPr>
          <a:xfrm>
            <a:off x="1219200" y="4876800"/>
            <a:ext cx="3048000" cy="0"/>
          </a:xfrm>
          <a:prstGeom prst="straightConnector1">
            <a:avLst/>
          </a:prstGeom>
          <a:noFill/>
          <a:ln cap="sq" cmpd="sng" w="28575">
            <a:solidFill>
              <a:schemeClr val="dk1"/>
            </a:solidFill>
            <a:prstDash val="solid"/>
            <a:round/>
            <a:headEnd len="sm" w="sm" type="none"/>
            <a:tailEnd len="sm" w="sm" type="none"/>
          </a:ln>
        </p:spPr>
      </p:cxnSp>
      <p:cxnSp>
        <p:nvCxnSpPr>
          <p:cNvPr id="1361" name="Google Shape;1361;p71"/>
          <p:cNvCxnSpPr/>
          <p:nvPr/>
        </p:nvCxnSpPr>
        <p:spPr>
          <a:xfrm>
            <a:off x="1219200" y="4495800"/>
            <a:ext cx="3048000" cy="0"/>
          </a:xfrm>
          <a:prstGeom prst="straightConnector1">
            <a:avLst/>
          </a:prstGeom>
          <a:noFill/>
          <a:ln cap="sq" cmpd="sng" w="28575">
            <a:solidFill>
              <a:schemeClr val="dk1"/>
            </a:solidFill>
            <a:prstDash val="solid"/>
            <a:round/>
            <a:headEnd len="sm" w="sm" type="none"/>
            <a:tailEnd len="sm" w="sm" type="none"/>
          </a:ln>
        </p:spPr>
      </p:cxnSp>
      <p:sp>
        <p:nvSpPr>
          <p:cNvPr id="1362" name="Google Shape;1362;p71"/>
          <p:cNvSpPr txBox="1"/>
          <p:nvPr/>
        </p:nvSpPr>
        <p:spPr>
          <a:xfrm>
            <a:off x="1066800" y="4114800"/>
            <a:ext cx="3390900" cy="3079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Salaries and Wages Expense</a:t>
            </a:r>
            <a:endParaRPr/>
          </a:p>
        </p:txBody>
      </p:sp>
      <p:sp>
        <p:nvSpPr>
          <p:cNvPr id="1363" name="Google Shape;1363;p71"/>
          <p:cNvSpPr txBox="1"/>
          <p:nvPr/>
        </p:nvSpPr>
        <p:spPr>
          <a:xfrm>
            <a:off x="1219200" y="4953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40,000</a:t>
            </a:r>
            <a:endParaRPr/>
          </a:p>
        </p:txBody>
      </p:sp>
      <p:sp>
        <p:nvSpPr>
          <p:cNvPr id="1364" name="Google Shape;1364;p71"/>
          <p:cNvSpPr txBox="1"/>
          <p:nvPr/>
        </p:nvSpPr>
        <p:spPr>
          <a:xfrm>
            <a:off x="6705600" y="4953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cxnSp>
        <p:nvCxnSpPr>
          <p:cNvPr id="1365" name="Google Shape;1365;p71"/>
          <p:cNvCxnSpPr/>
          <p:nvPr/>
        </p:nvCxnSpPr>
        <p:spPr>
          <a:xfrm rot="-5400000">
            <a:off x="5829300" y="5295900"/>
            <a:ext cx="1600200" cy="0"/>
          </a:xfrm>
          <a:prstGeom prst="straightConnector1">
            <a:avLst/>
          </a:prstGeom>
          <a:noFill/>
          <a:ln cap="sq" cmpd="sng" w="28575">
            <a:solidFill>
              <a:schemeClr val="dk1"/>
            </a:solidFill>
            <a:prstDash val="solid"/>
            <a:round/>
            <a:headEnd len="sm" w="sm" type="none"/>
            <a:tailEnd len="sm" w="sm" type="none"/>
          </a:ln>
        </p:spPr>
      </p:cxnSp>
      <p:sp>
        <p:nvSpPr>
          <p:cNvPr id="1366" name="Google Shape;1366;p71"/>
          <p:cNvSpPr txBox="1"/>
          <p:nvPr/>
        </p:nvSpPr>
        <p:spPr>
          <a:xfrm>
            <a:off x="5105400" y="45259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367" name="Google Shape;1367;p71"/>
          <p:cNvSpPr txBox="1"/>
          <p:nvPr/>
        </p:nvSpPr>
        <p:spPr>
          <a:xfrm>
            <a:off x="6705600" y="45259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368" name="Google Shape;1368;p71"/>
          <p:cNvCxnSpPr/>
          <p:nvPr/>
        </p:nvCxnSpPr>
        <p:spPr>
          <a:xfrm>
            <a:off x="5105400" y="4495800"/>
            <a:ext cx="3048000" cy="0"/>
          </a:xfrm>
          <a:prstGeom prst="straightConnector1">
            <a:avLst/>
          </a:prstGeom>
          <a:noFill/>
          <a:ln cap="sq" cmpd="sng" w="28575">
            <a:solidFill>
              <a:schemeClr val="dk1"/>
            </a:solidFill>
            <a:prstDash val="solid"/>
            <a:round/>
            <a:headEnd len="sm" w="sm" type="none"/>
            <a:tailEnd len="sm" w="sm" type="none"/>
          </a:ln>
        </p:spPr>
      </p:cxnSp>
      <p:sp>
        <p:nvSpPr>
          <p:cNvPr id="1369" name="Google Shape;1369;p71"/>
          <p:cNvSpPr txBox="1"/>
          <p:nvPr/>
        </p:nvSpPr>
        <p:spPr>
          <a:xfrm>
            <a:off x="4953000" y="4114800"/>
            <a:ext cx="3352800" cy="3079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Salaries and Wages Payable</a:t>
            </a:r>
            <a:endParaRPr/>
          </a:p>
        </p:txBody>
      </p:sp>
      <p:cxnSp>
        <p:nvCxnSpPr>
          <p:cNvPr id="1370" name="Google Shape;1370;p71"/>
          <p:cNvCxnSpPr/>
          <p:nvPr/>
        </p:nvCxnSpPr>
        <p:spPr>
          <a:xfrm>
            <a:off x="5105400" y="4876800"/>
            <a:ext cx="3048000" cy="0"/>
          </a:xfrm>
          <a:prstGeom prst="straightConnector1">
            <a:avLst/>
          </a:prstGeom>
          <a:noFill/>
          <a:ln cap="sq" cmpd="sng" w="28575">
            <a:solidFill>
              <a:schemeClr val="dk1"/>
            </a:solidFill>
            <a:prstDash val="solid"/>
            <a:round/>
            <a:headEnd len="sm" w="sm" type="none"/>
            <a:tailEnd len="sm" w="sm" type="none"/>
          </a:ln>
        </p:spPr>
      </p:cxnSp>
      <p:sp>
        <p:nvSpPr>
          <p:cNvPr id="1371" name="Google Shape;1371;p71"/>
          <p:cNvSpPr txBox="1"/>
          <p:nvPr/>
        </p:nvSpPr>
        <p:spPr>
          <a:xfrm>
            <a:off x="609600" y="1295400"/>
            <a:ext cx="8382000" cy="128428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200">
                <a:solidFill>
                  <a:schemeClr val="dk1"/>
                </a:solidFill>
                <a:latin typeface="Arial"/>
                <a:ea typeface="Arial"/>
                <a:cs typeface="Arial"/>
                <a:sym typeface="Arial"/>
              </a:rPr>
              <a:t>Accrued Salaries.</a:t>
            </a:r>
            <a:r>
              <a:rPr lang="en-US" sz="24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Employees receive total salaries and wages of $10,000 for a five-day work week, or $2,000 per day.  Prepare the adjusting entry on Oct. 31 to record accrual for salaries.</a:t>
            </a:r>
            <a:endParaRPr/>
          </a:p>
        </p:txBody>
      </p:sp>
      <p:sp>
        <p:nvSpPr>
          <p:cNvPr id="1372" name="Google Shape;1372;p71"/>
          <p:cNvSpPr txBox="1"/>
          <p:nvPr/>
        </p:nvSpPr>
        <p:spPr>
          <a:xfrm>
            <a:off x="1219200" y="5334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cxnSp>
        <p:nvCxnSpPr>
          <p:cNvPr id="1373" name="Google Shape;1373;p71"/>
          <p:cNvCxnSpPr/>
          <p:nvPr/>
        </p:nvCxnSpPr>
        <p:spPr>
          <a:xfrm>
            <a:off x="1219200" y="5791200"/>
            <a:ext cx="3048000" cy="0"/>
          </a:xfrm>
          <a:prstGeom prst="straightConnector1">
            <a:avLst/>
          </a:prstGeom>
          <a:noFill/>
          <a:ln cap="sq" cmpd="sng" w="28575">
            <a:solidFill>
              <a:schemeClr val="dk1"/>
            </a:solidFill>
            <a:prstDash val="solid"/>
            <a:round/>
            <a:headEnd len="sm" w="sm" type="none"/>
            <a:tailEnd len="sm" w="sm" type="none"/>
          </a:ln>
        </p:spPr>
      </p:cxnSp>
      <p:sp>
        <p:nvSpPr>
          <p:cNvPr id="1374" name="Google Shape;1374;p71"/>
          <p:cNvSpPr txBox="1"/>
          <p:nvPr/>
        </p:nvSpPr>
        <p:spPr>
          <a:xfrm>
            <a:off x="1219200" y="5851525"/>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46,000</a:t>
            </a:r>
            <a:endParaRPr/>
          </a:p>
        </p:txBody>
      </p:sp>
      <p:cxnSp>
        <p:nvCxnSpPr>
          <p:cNvPr id="1375" name="Google Shape;1375;p71"/>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376" name="Google Shape;1376;p71"/>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a:p>
        </p:txBody>
      </p:sp>
      <p:sp>
        <p:nvSpPr>
          <p:cNvPr id="1377" name="Google Shape;1377;p7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4"/>
                                        </p:tgtEl>
                                        <p:attrNameLst>
                                          <p:attrName>style.visibility</p:attrName>
                                        </p:attrNameLst>
                                      </p:cBhvr>
                                      <p:to>
                                        <p:strVal val="visible"/>
                                      </p:to>
                                    </p:set>
                                    <p:animEffect filter="fade" transition="in">
                                      <p:cBhvr>
                                        <p:cTn dur="500"/>
                                        <p:tgtEl>
                                          <p:spTgt spid="13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55"/>
                                        </p:tgtEl>
                                        <p:attrNameLst>
                                          <p:attrName>style.visibility</p:attrName>
                                        </p:attrNameLst>
                                      </p:cBhvr>
                                      <p:to>
                                        <p:strVal val="visible"/>
                                      </p:to>
                                    </p:set>
                                    <p:animEffect filter="fade" transition="in">
                                      <p:cBhvr>
                                        <p:cTn dur="500"/>
                                        <p:tgtEl>
                                          <p:spTgt spid="1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2"/>
                                        </p:tgtEl>
                                        <p:attrNameLst>
                                          <p:attrName>style.visibility</p:attrName>
                                        </p:attrNameLst>
                                      </p:cBhvr>
                                      <p:to>
                                        <p:strVal val="visible"/>
                                      </p:to>
                                    </p:set>
                                    <p:animEffect filter="fade" transition="in">
                                      <p:cBhvr>
                                        <p:cTn dur="500"/>
                                        <p:tgtEl>
                                          <p:spTgt spid="13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53"/>
                                        </p:tgtEl>
                                        <p:attrNameLst>
                                          <p:attrName>style.visibility</p:attrName>
                                        </p:attrNameLst>
                                      </p:cBhvr>
                                      <p:to>
                                        <p:strVal val="visible"/>
                                      </p:to>
                                    </p:set>
                                    <p:animEffect filter="fade" transition="in">
                                      <p:cBhvr>
                                        <p:cTn dur="500"/>
                                        <p:tgtEl>
                                          <p:spTgt spid="1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2"/>
                                        </p:tgtEl>
                                        <p:attrNameLst>
                                          <p:attrName>style.visibility</p:attrName>
                                        </p:attrNameLst>
                                      </p:cBhvr>
                                      <p:to>
                                        <p:strVal val="visible"/>
                                      </p:to>
                                    </p:set>
                                    <p:animEffect filter="fade" transition="in">
                                      <p:cBhvr>
                                        <p:cTn dur="500"/>
                                        <p:tgtEl>
                                          <p:spTgt spid="13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74"/>
                                        </p:tgtEl>
                                        <p:attrNameLst>
                                          <p:attrName>style.visibility</p:attrName>
                                        </p:attrNameLst>
                                      </p:cBhvr>
                                      <p:to>
                                        <p:strVal val="visible"/>
                                      </p:to>
                                    </p:set>
                                    <p:animEffect filter="fade" transition="in">
                                      <p:cBhvr>
                                        <p:cTn dur="500"/>
                                        <p:tgtEl>
                                          <p:spTgt spid="1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9"/>
                                        </p:tgtEl>
                                        <p:attrNameLst>
                                          <p:attrName>style.visibility</p:attrName>
                                        </p:attrNameLst>
                                      </p:cBhvr>
                                      <p:to>
                                        <p:strVal val="visible"/>
                                      </p:to>
                                    </p:set>
                                    <p:animEffect filter="fade" transition="in">
                                      <p:cBhvr>
                                        <p:cTn dur="500"/>
                                        <p:tgtEl>
                                          <p:spTgt spid="1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4"/>
                                        </p:tgtEl>
                                        <p:attrNameLst>
                                          <p:attrName>style.visibility</p:attrName>
                                        </p:attrNameLst>
                                      </p:cBhvr>
                                      <p:to>
                                        <p:strVal val="visible"/>
                                      </p:to>
                                    </p:set>
                                    <p:animEffect filter="fade" transition="in">
                                      <p:cBhvr>
                                        <p:cTn dur="500"/>
                                        <p:tgtEl>
                                          <p:spTgt spid="1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72"/>
          <p:cNvSpPr/>
          <p:nvPr/>
        </p:nvSpPr>
        <p:spPr>
          <a:xfrm>
            <a:off x="838200" y="4343400"/>
            <a:ext cx="7696200" cy="1752600"/>
          </a:xfrm>
          <a:prstGeom prst="rect">
            <a:avLst/>
          </a:prstGeom>
          <a:solidFill>
            <a:srgbClr val="FFFFC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383" name="Google Shape;1383;p72"/>
          <p:cNvSpPr txBox="1"/>
          <p:nvPr/>
        </p:nvSpPr>
        <p:spPr>
          <a:xfrm>
            <a:off x="1905000" y="3201988"/>
            <a:ext cx="4038600" cy="4270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Salaries and Wages Expense</a:t>
            </a:r>
            <a:endParaRPr/>
          </a:p>
        </p:txBody>
      </p:sp>
      <p:sp>
        <p:nvSpPr>
          <p:cNvPr id="1384" name="Google Shape;1384;p72"/>
          <p:cNvSpPr txBox="1"/>
          <p:nvPr/>
        </p:nvSpPr>
        <p:spPr>
          <a:xfrm>
            <a:off x="5715000" y="3201988"/>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34,000</a:t>
            </a:r>
            <a:endParaRPr/>
          </a:p>
        </p:txBody>
      </p:sp>
      <p:sp>
        <p:nvSpPr>
          <p:cNvPr id="1385" name="Google Shape;1385;p72"/>
          <p:cNvSpPr txBox="1"/>
          <p:nvPr/>
        </p:nvSpPr>
        <p:spPr>
          <a:xfrm>
            <a:off x="1905000" y="2743200"/>
            <a:ext cx="3886200" cy="430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Salaries and Wages Payable</a:t>
            </a:r>
            <a:endParaRPr/>
          </a:p>
        </p:txBody>
      </p:sp>
      <p:sp>
        <p:nvSpPr>
          <p:cNvPr id="1386" name="Google Shape;1386;p72"/>
          <p:cNvSpPr txBox="1"/>
          <p:nvPr/>
        </p:nvSpPr>
        <p:spPr>
          <a:xfrm>
            <a:off x="5791200" y="2743200"/>
            <a:ext cx="13716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6,000</a:t>
            </a:r>
            <a:endParaRPr/>
          </a:p>
        </p:txBody>
      </p:sp>
      <p:sp>
        <p:nvSpPr>
          <p:cNvPr id="1387" name="Google Shape;1387;p72"/>
          <p:cNvSpPr txBox="1"/>
          <p:nvPr/>
        </p:nvSpPr>
        <p:spPr>
          <a:xfrm>
            <a:off x="609600" y="27432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Nov. 23</a:t>
            </a:r>
            <a:endParaRPr/>
          </a:p>
        </p:txBody>
      </p:sp>
      <p:cxnSp>
        <p:nvCxnSpPr>
          <p:cNvPr id="1388" name="Google Shape;1388;p72"/>
          <p:cNvCxnSpPr/>
          <p:nvPr/>
        </p:nvCxnSpPr>
        <p:spPr>
          <a:xfrm rot="-5400000">
            <a:off x="2247900" y="5372100"/>
            <a:ext cx="990600" cy="0"/>
          </a:xfrm>
          <a:prstGeom prst="straightConnector1">
            <a:avLst/>
          </a:prstGeom>
          <a:noFill/>
          <a:ln cap="sq" cmpd="sng" w="28575">
            <a:solidFill>
              <a:schemeClr val="dk1"/>
            </a:solidFill>
            <a:prstDash val="solid"/>
            <a:round/>
            <a:headEnd len="sm" w="sm" type="none"/>
            <a:tailEnd len="sm" w="sm" type="none"/>
          </a:ln>
        </p:spPr>
      </p:cxnSp>
      <p:sp>
        <p:nvSpPr>
          <p:cNvPr id="1389" name="Google Shape;1389;p72"/>
          <p:cNvSpPr txBox="1"/>
          <p:nvPr/>
        </p:nvSpPr>
        <p:spPr>
          <a:xfrm>
            <a:off x="1219200" y="49069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390" name="Google Shape;1390;p72"/>
          <p:cNvSpPr txBox="1"/>
          <p:nvPr/>
        </p:nvSpPr>
        <p:spPr>
          <a:xfrm>
            <a:off x="2819400" y="49069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391" name="Google Shape;1391;p72"/>
          <p:cNvCxnSpPr/>
          <p:nvPr/>
        </p:nvCxnSpPr>
        <p:spPr>
          <a:xfrm>
            <a:off x="1219200" y="5257800"/>
            <a:ext cx="3048000" cy="0"/>
          </a:xfrm>
          <a:prstGeom prst="straightConnector1">
            <a:avLst/>
          </a:prstGeom>
          <a:noFill/>
          <a:ln cap="sq" cmpd="sng" w="28575">
            <a:solidFill>
              <a:schemeClr val="dk1"/>
            </a:solidFill>
            <a:prstDash val="solid"/>
            <a:round/>
            <a:headEnd len="sm" w="sm" type="none"/>
            <a:tailEnd len="sm" w="sm" type="none"/>
          </a:ln>
        </p:spPr>
      </p:cxnSp>
      <p:cxnSp>
        <p:nvCxnSpPr>
          <p:cNvPr id="1392" name="Google Shape;1392;p72"/>
          <p:cNvCxnSpPr/>
          <p:nvPr/>
        </p:nvCxnSpPr>
        <p:spPr>
          <a:xfrm>
            <a:off x="1219200" y="4876800"/>
            <a:ext cx="3048000" cy="0"/>
          </a:xfrm>
          <a:prstGeom prst="straightConnector1">
            <a:avLst/>
          </a:prstGeom>
          <a:noFill/>
          <a:ln cap="sq" cmpd="sng" w="28575">
            <a:solidFill>
              <a:schemeClr val="dk1"/>
            </a:solidFill>
            <a:prstDash val="solid"/>
            <a:round/>
            <a:headEnd len="sm" w="sm" type="none"/>
            <a:tailEnd len="sm" w="sm" type="none"/>
          </a:ln>
        </p:spPr>
      </p:cxnSp>
      <p:sp>
        <p:nvSpPr>
          <p:cNvPr id="1393" name="Google Shape;1393;p72"/>
          <p:cNvSpPr txBox="1"/>
          <p:nvPr/>
        </p:nvSpPr>
        <p:spPr>
          <a:xfrm>
            <a:off x="1219200" y="5334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34,000</a:t>
            </a:r>
            <a:endParaRPr/>
          </a:p>
        </p:txBody>
      </p:sp>
      <p:sp>
        <p:nvSpPr>
          <p:cNvPr id="1394" name="Google Shape;1394;p72"/>
          <p:cNvSpPr txBox="1"/>
          <p:nvPr/>
        </p:nvSpPr>
        <p:spPr>
          <a:xfrm>
            <a:off x="6705600" y="5334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chemeClr val="dk1"/>
                </a:solidFill>
                <a:latin typeface="Arial"/>
                <a:ea typeface="Arial"/>
                <a:cs typeface="Arial"/>
                <a:sym typeface="Arial"/>
              </a:rPr>
              <a:t>6,000</a:t>
            </a:r>
            <a:endParaRPr/>
          </a:p>
        </p:txBody>
      </p:sp>
      <p:cxnSp>
        <p:nvCxnSpPr>
          <p:cNvPr id="1395" name="Google Shape;1395;p72"/>
          <p:cNvCxnSpPr/>
          <p:nvPr/>
        </p:nvCxnSpPr>
        <p:spPr>
          <a:xfrm rot="-5400000">
            <a:off x="6134100" y="5372100"/>
            <a:ext cx="990600" cy="0"/>
          </a:xfrm>
          <a:prstGeom prst="straightConnector1">
            <a:avLst/>
          </a:prstGeom>
          <a:noFill/>
          <a:ln cap="sq" cmpd="sng" w="28575">
            <a:solidFill>
              <a:schemeClr val="dk1"/>
            </a:solidFill>
            <a:prstDash val="solid"/>
            <a:round/>
            <a:headEnd len="sm" w="sm" type="none"/>
            <a:tailEnd len="sm" w="sm" type="none"/>
          </a:ln>
        </p:spPr>
      </p:cxnSp>
      <p:sp>
        <p:nvSpPr>
          <p:cNvPr id="1396" name="Google Shape;1396;p72"/>
          <p:cNvSpPr txBox="1"/>
          <p:nvPr/>
        </p:nvSpPr>
        <p:spPr>
          <a:xfrm>
            <a:off x="5105400" y="4906963"/>
            <a:ext cx="14478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Debit</a:t>
            </a:r>
            <a:endParaRPr/>
          </a:p>
        </p:txBody>
      </p:sp>
      <p:sp>
        <p:nvSpPr>
          <p:cNvPr id="1397" name="Google Shape;1397;p72"/>
          <p:cNvSpPr txBox="1"/>
          <p:nvPr/>
        </p:nvSpPr>
        <p:spPr>
          <a:xfrm>
            <a:off x="6705600" y="4906963"/>
            <a:ext cx="1295400" cy="35083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solidFill>
                  <a:schemeClr val="dk1"/>
                </a:solidFill>
                <a:latin typeface="Arial"/>
                <a:ea typeface="Arial"/>
                <a:cs typeface="Arial"/>
                <a:sym typeface="Arial"/>
              </a:rPr>
              <a:t>Credit</a:t>
            </a:r>
            <a:endParaRPr/>
          </a:p>
        </p:txBody>
      </p:sp>
      <p:cxnSp>
        <p:nvCxnSpPr>
          <p:cNvPr id="1398" name="Google Shape;1398;p72"/>
          <p:cNvCxnSpPr/>
          <p:nvPr/>
        </p:nvCxnSpPr>
        <p:spPr>
          <a:xfrm>
            <a:off x="5105400" y="4876800"/>
            <a:ext cx="3048000" cy="0"/>
          </a:xfrm>
          <a:prstGeom prst="straightConnector1">
            <a:avLst/>
          </a:prstGeom>
          <a:noFill/>
          <a:ln cap="sq" cmpd="sng" w="28575">
            <a:solidFill>
              <a:schemeClr val="dk1"/>
            </a:solidFill>
            <a:prstDash val="solid"/>
            <a:round/>
            <a:headEnd len="sm" w="sm" type="none"/>
            <a:tailEnd len="sm" w="sm" type="none"/>
          </a:ln>
        </p:spPr>
      </p:cxnSp>
      <p:cxnSp>
        <p:nvCxnSpPr>
          <p:cNvPr id="1399" name="Google Shape;1399;p72"/>
          <p:cNvCxnSpPr/>
          <p:nvPr/>
        </p:nvCxnSpPr>
        <p:spPr>
          <a:xfrm>
            <a:off x="5105400" y="5257800"/>
            <a:ext cx="3048000" cy="0"/>
          </a:xfrm>
          <a:prstGeom prst="straightConnector1">
            <a:avLst/>
          </a:prstGeom>
          <a:noFill/>
          <a:ln cap="sq" cmpd="sng" w="28575">
            <a:solidFill>
              <a:schemeClr val="dk1"/>
            </a:solidFill>
            <a:prstDash val="solid"/>
            <a:round/>
            <a:headEnd len="sm" w="sm" type="none"/>
            <a:tailEnd len="sm" w="sm" type="none"/>
          </a:ln>
        </p:spPr>
      </p:cxnSp>
      <p:sp>
        <p:nvSpPr>
          <p:cNvPr id="1400" name="Google Shape;1400;p72"/>
          <p:cNvSpPr txBox="1"/>
          <p:nvPr/>
        </p:nvSpPr>
        <p:spPr>
          <a:xfrm>
            <a:off x="1905000" y="3657600"/>
            <a:ext cx="4038600" cy="427038"/>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lang="en-US" sz="2200">
                <a:solidFill>
                  <a:schemeClr val="dk1"/>
                </a:solidFill>
                <a:latin typeface="Arial"/>
                <a:ea typeface="Arial"/>
                <a:cs typeface="Arial"/>
                <a:sym typeface="Arial"/>
              </a:rPr>
              <a:t>Cash</a:t>
            </a:r>
            <a:endParaRPr/>
          </a:p>
        </p:txBody>
      </p:sp>
      <p:sp>
        <p:nvSpPr>
          <p:cNvPr id="1401" name="Google Shape;1401;p72"/>
          <p:cNvSpPr txBox="1"/>
          <p:nvPr/>
        </p:nvSpPr>
        <p:spPr>
          <a:xfrm>
            <a:off x="6781800" y="3657600"/>
            <a:ext cx="14478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40,000</a:t>
            </a:r>
            <a:endParaRPr/>
          </a:p>
        </p:txBody>
      </p:sp>
      <p:sp>
        <p:nvSpPr>
          <p:cNvPr id="1402" name="Google Shape;1402;p72"/>
          <p:cNvSpPr txBox="1"/>
          <p:nvPr/>
        </p:nvSpPr>
        <p:spPr>
          <a:xfrm>
            <a:off x="5105400" y="5334000"/>
            <a:ext cx="1447800" cy="396875"/>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CC0000"/>
                </a:solidFill>
                <a:latin typeface="Arial"/>
                <a:ea typeface="Arial"/>
                <a:cs typeface="Arial"/>
                <a:sym typeface="Arial"/>
              </a:rPr>
              <a:t>6,000</a:t>
            </a:r>
            <a:endParaRPr/>
          </a:p>
        </p:txBody>
      </p:sp>
      <p:cxnSp>
        <p:nvCxnSpPr>
          <p:cNvPr id="1403" name="Google Shape;1403;p7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404" name="Google Shape;1404;p72"/>
          <p:cNvSpPr txBox="1"/>
          <p:nvPr/>
        </p:nvSpPr>
        <p:spPr>
          <a:xfrm>
            <a:off x="1066800" y="4492625"/>
            <a:ext cx="3390900" cy="3079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Salaries and Wages Expense</a:t>
            </a:r>
            <a:endParaRPr/>
          </a:p>
        </p:txBody>
      </p:sp>
      <p:sp>
        <p:nvSpPr>
          <p:cNvPr id="1405" name="Google Shape;1405;p72"/>
          <p:cNvSpPr txBox="1"/>
          <p:nvPr/>
        </p:nvSpPr>
        <p:spPr>
          <a:xfrm>
            <a:off x="4953000" y="4492625"/>
            <a:ext cx="3352800" cy="3079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Salaries and Wages Payable</a:t>
            </a:r>
            <a:endParaRPr/>
          </a:p>
        </p:txBody>
      </p:sp>
      <p:sp>
        <p:nvSpPr>
          <p:cNvPr id="1406" name="Google Shape;1406;p72"/>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a:p>
        </p:txBody>
      </p:sp>
      <p:sp>
        <p:nvSpPr>
          <p:cNvPr id="1407" name="Google Shape;1407;p72"/>
          <p:cNvSpPr txBox="1"/>
          <p:nvPr/>
        </p:nvSpPr>
        <p:spPr>
          <a:xfrm>
            <a:off x="609600" y="1295400"/>
            <a:ext cx="8153400" cy="1295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200">
                <a:solidFill>
                  <a:schemeClr val="dk1"/>
                </a:solidFill>
                <a:latin typeface="Arial"/>
                <a:ea typeface="Arial"/>
                <a:cs typeface="Arial"/>
                <a:sym typeface="Arial"/>
              </a:rPr>
              <a:t>Accrued Salaries.</a:t>
            </a:r>
            <a:r>
              <a:rPr lang="en-US" sz="2400">
                <a:solidFill>
                  <a:schemeClr val="dk1"/>
                </a:solidFill>
                <a:latin typeface="Arial"/>
                <a:ea typeface="Arial"/>
                <a:cs typeface="Arial"/>
                <a:sym typeface="Arial"/>
              </a:rPr>
              <a:t>  </a:t>
            </a:r>
            <a:r>
              <a:rPr lang="en-US" sz="2200">
                <a:solidFill>
                  <a:schemeClr val="dk1"/>
                </a:solidFill>
                <a:latin typeface="Arial"/>
                <a:ea typeface="Arial"/>
                <a:cs typeface="Arial"/>
                <a:sym typeface="Arial"/>
              </a:rPr>
              <a:t>On November 23, Pioneer will again pay total salaries and wages of $40,000.   Prepare the entry to record the payment of salaries on November 23.</a:t>
            </a:r>
            <a:endParaRPr/>
          </a:p>
        </p:txBody>
      </p:sp>
      <p:sp>
        <p:nvSpPr>
          <p:cNvPr id="1408" name="Google Shape;1408;p7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5"/>
                                        </p:tgtEl>
                                        <p:attrNameLst>
                                          <p:attrName>style.visibility</p:attrName>
                                        </p:attrNameLst>
                                      </p:cBhvr>
                                      <p:to>
                                        <p:strVal val="visible"/>
                                      </p:to>
                                    </p:set>
                                    <p:animEffect filter="fade" transition="in">
                                      <p:cBhvr>
                                        <p:cTn dur="500"/>
                                        <p:tgtEl>
                                          <p:spTgt spid="13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500"/>
                                        <p:tgtEl>
                                          <p:spTgt spid="1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3"/>
                                        </p:tgtEl>
                                        <p:attrNameLst>
                                          <p:attrName>style.visibility</p:attrName>
                                        </p:attrNameLst>
                                      </p:cBhvr>
                                      <p:to>
                                        <p:strVal val="visible"/>
                                      </p:to>
                                    </p:set>
                                    <p:animEffect filter="fade" transition="in">
                                      <p:cBhvr>
                                        <p:cTn dur="500"/>
                                        <p:tgtEl>
                                          <p:spTgt spid="138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4"/>
                                        </p:tgtEl>
                                        <p:attrNameLst>
                                          <p:attrName>style.visibility</p:attrName>
                                        </p:attrNameLst>
                                      </p:cBhvr>
                                      <p:to>
                                        <p:strVal val="visible"/>
                                      </p:to>
                                    </p:set>
                                    <p:animEffect filter="fade" transition="in">
                                      <p:cBhvr>
                                        <p:cTn dur="500"/>
                                        <p:tgtEl>
                                          <p:spTgt spid="1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500"/>
                                        <p:tgtEl>
                                          <p:spTgt spid="14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01"/>
                                        </p:tgtEl>
                                        <p:attrNameLst>
                                          <p:attrName>style.visibility</p:attrName>
                                        </p:attrNameLst>
                                      </p:cBhvr>
                                      <p:to>
                                        <p:strVal val="visible"/>
                                      </p:to>
                                    </p:set>
                                    <p:animEffect filter="fade" transition="in">
                                      <p:cBhvr>
                                        <p:cTn dur="500"/>
                                        <p:tgtEl>
                                          <p:spTgt spid="1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2"/>
                                        </p:tgtEl>
                                        <p:attrNameLst>
                                          <p:attrName>style.visibility</p:attrName>
                                        </p:attrNameLst>
                                      </p:cBhvr>
                                      <p:to>
                                        <p:strVal val="visible"/>
                                      </p:to>
                                    </p:set>
                                    <p:animEffect filter="fade" transition="in">
                                      <p:cBhvr>
                                        <p:cTn dur="500"/>
                                        <p:tgtEl>
                                          <p:spTgt spid="1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4"/>
                                        </p:tgtEl>
                                        <p:attrNameLst>
                                          <p:attrName>style.visibility</p:attrName>
                                        </p:attrNameLst>
                                      </p:cBhvr>
                                      <p:to>
                                        <p:strVal val="visible"/>
                                      </p:to>
                                    </p:set>
                                    <p:animEffect filter="fade" transition="in">
                                      <p:cBhvr>
                                        <p:cTn dur="500"/>
                                        <p:tgtEl>
                                          <p:spTgt spid="1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3"/>
                                        </p:tgtEl>
                                        <p:attrNameLst>
                                          <p:attrName>style.visibility</p:attrName>
                                        </p:attrNameLst>
                                      </p:cBhvr>
                                      <p:to>
                                        <p:strVal val="visible"/>
                                      </p:to>
                                    </p:set>
                                    <p:animEffect filter="fade" transition="in">
                                      <p:cBhvr>
                                        <p:cTn dur="500"/>
                                        <p:tgtEl>
                                          <p:spTgt spid="1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73"/>
          <p:cNvSpPr txBox="1"/>
          <p:nvPr/>
        </p:nvSpPr>
        <p:spPr>
          <a:xfrm>
            <a:off x="609600" y="381000"/>
            <a:ext cx="3352800" cy="1052513"/>
          </a:xfrm>
          <a:prstGeom prst="rect">
            <a:avLst/>
          </a:prstGeom>
          <a:solidFill>
            <a:schemeClr val="accent3"/>
          </a:solid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b="1" i="0" sz="3200">
              <a:solidFill>
                <a:srgbClr val="006600"/>
              </a:solidFill>
              <a:latin typeface="Arial"/>
              <a:ea typeface="Arial"/>
              <a:cs typeface="Arial"/>
              <a:sym typeface="Arial"/>
            </a:endParaRPr>
          </a:p>
        </p:txBody>
      </p:sp>
      <p:cxnSp>
        <p:nvCxnSpPr>
          <p:cNvPr id="1414" name="Google Shape;1414;p73"/>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pic>
        <p:nvPicPr>
          <p:cNvPr id="1415" name="Google Shape;1415;p73"/>
          <p:cNvPicPr preferRelativeResize="0"/>
          <p:nvPr/>
        </p:nvPicPr>
        <p:blipFill rotWithShape="1">
          <a:blip r:embed="rId3">
            <a:alphaModFix/>
          </a:blip>
          <a:srcRect b="0" l="0" r="0" t="0"/>
          <a:stretch/>
        </p:blipFill>
        <p:spPr>
          <a:xfrm>
            <a:off x="4723021" y="685800"/>
            <a:ext cx="4266123" cy="5531609"/>
          </a:xfrm>
          <a:prstGeom prst="rect">
            <a:avLst/>
          </a:prstGeom>
          <a:noFill/>
          <a:ln cap="sq" cmpd="sng" w="19050">
            <a:solidFill>
              <a:schemeClr val="dk1"/>
            </a:solidFill>
            <a:prstDash val="solid"/>
            <a:miter lim="800000"/>
            <a:headEnd len="sm" w="sm" type="none"/>
            <a:tailEnd len="sm" w="sm" type="none"/>
          </a:ln>
        </p:spPr>
      </p:pic>
      <p:pic>
        <p:nvPicPr>
          <p:cNvPr id="1416" name="Google Shape;1416;p73"/>
          <p:cNvPicPr preferRelativeResize="0"/>
          <p:nvPr/>
        </p:nvPicPr>
        <p:blipFill rotWithShape="1">
          <a:blip r:embed="rId4">
            <a:alphaModFix/>
          </a:blip>
          <a:srcRect b="0" l="0" r="0" t="0"/>
          <a:stretch/>
        </p:blipFill>
        <p:spPr>
          <a:xfrm>
            <a:off x="5372268" y="6130925"/>
            <a:ext cx="2781132" cy="86484"/>
          </a:xfrm>
          <a:prstGeom prst="rect">
            <a:avLst/>
          </a:prstGeom>
          <a:noFill/>
          <a:ln>
            <a:noFill/>
          </a:ln>
        </p:spPr>
      </p:pic>
      <p:pic>
        <p:nvPicPr>
          <p:cNvPr id="1417" name="Google Shape;1417;p73"/>
          <p:cNvPicPr preferRelativeResize="0"/>
          <p:nvPr/>
        </p:nvPicPr>
        <p:blipFill rotWithShape="1">
          <a:blip r:embed="rId5">
            <a:alphaModFix/>
          </a:blip>
          <a:srcRect b="0" l="0" r="0" t="0"/>
          <a:stretch/>
        </p:blipFill>
        <p:spPr>
          <a:xfrm>
            <a:off x="152401" y="2303928"/>
            <a:ext cx="4344476" cy="3919751"/>
          </a:xfrm>
          <a:prstGeom prst="rect">
            <a:avLst/>
          </a:prstGeom>
          <a:noFill/>
          <a:ln cap="sq" cmpd="sng" w="19050">
            <a:solidFill>
              <a:schemeClr val="dk1"/>
            </a:solidFill>
            <a:prstDash val="solid"/>
            <a:miter lim="800000"/>
            <a:headEnd len="sm" w="sm" type="none"/>
            <a:tailEnd len="sm" w="sm" type="none"/>
          </a:ln>
        </p:spPr>
      </p:pic>
      <p:pic>
        <p:nvPicPr>
          <p:cNvPr id="1418" name="Google Shape;1418;p73"/>
          <p:cNvPicPr preferRelativeResize="0"/>
          <p:nvPr/>
        </p:nvPicPr>
        <p:blipFill rotWithShape="1">
          <a:blip r:embed="rId4">
            <a:alphaModFix/>
          </a:blip>
          <a:srcRect b="0" l="0" r="0" t="0"/>
          <a:stretch/>
        </p:blipFill>
        <p:spPr>
          <a:xfrm>
            <a:off x="158376" y="5732928"/>
            <a:ext cx="103442" cy="409066"/>
          </a:xfrm>
          <a:prstGeom prst="rect">
            <a:avLst/>
          </a:prstGeom>
          <a:noFill/>
          <a:ln>
            <a:noFill/>
          </a:ln>
        </p:spPr>
      </p:pic>
      <p:sp>
        <p:nvSpPr>
          <p:cNvPr id="1419" name="Google Shape;1419;p73"/>
          <p:cNvSpPr/>
          <p:nvPr/>
        </p:nvSpPr>
        <p:spPr>
          <a:xfrm>
            <a:off x="68178" y="4038600"/>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420" name="Google Shape;1420;p73"/>
          <p:cNvPicPr preferRelativeResize="0"/>
          <p:nvPr/>
        </p:nvPicPr>
        <p:blipFill rotWithShape="1">
          <a:blip r:embed="rId4">
            <a:alphaModFix/>
          </a:blip>
          <a:srcRect b="0" l="0" r="0" t="0"/>
          <a:stretch/>
        </p:blipFill>
        <p:spPr>
          <a:xfrm>
            <a:off x="4724400" y="5437881"/>
            <a:ext cx="159382" cy="473541"/>
          </a:xfrm>
          <a:prstGeom prst="rect">
            <a:avLst/>
          </a:prstGeom>
          <a:noFill/>
          <a:ln>
            <a:noFill/>
          </a:ln>
        </p:spPr>
      </p:pic>
      <p:pic>
        <p:nvPicPr>
          <p:cNvPr id="1421" name="Google Shape;1421;p73"/>
          <p:cNvPicPr preferRelativeResize="0"/>
          <p:nvPr/>
        </p:nvPicPr>
        <p:blipFill rotWithShape="1">
          <a:blip r:embed="rId4">
            <a:alphaModFix/>
          </a:blip>
          <a:srcRect b="0" l="0" r="0" t="0"/>
          <a:stretch/>
        </p:blipFill>
        <p:spPr>
          <a:xfrm>
            <a:off x="4720303" y="3488859"/>
            <a:ext cx="131721" cy="473541"/>
          </a:xfrm>
          <a:prstGeom prst="rect">
            <a:avLst/>
          </a:prstGeom>
          <a:noFill/>
          <a:ln>
            <a:noFill/>
          </a:ln>
        </p:spPr>
      </p:pic>
      <p:pic>
        <p:nvPicPr>
          <p:cNvPr id="1422" name="Google Shape;1422;p73"/>
          <p:cNvPicPr preferRelativeResize="0"/>
          <p:nvPr/>
        </p:nvPicPr>
        <p:blipFill rotWithShape="1">
          <a:blip r:embed="rId4">
            <a:alphaModFix/>
          </a:blip>
          <a:srcRect b="0" l="0" r="0" t="0"/>
          <a:stretch/>
        </p:blipFill>
        <p:spPr>
          <a:xfrm>
            <a:off x="4724400" y="2743200"/>
            <a:ext cx="131721" cy="473541"/>
          </a:xfrm>
          <a:prstGeom prst="rect">
            <a:avLst/>
          </a:prstGeom>
          <a:noFill/>
          <a:ln>
            <a:noFill/>
          </a:ln>
        </p:spPr>
      </p:pic>
      <p:sp>
        <p:nvSpPr>
          <p:cNvPr id="1423" name="Google Shape;1423;p73"/>
          <p:cNvSpPr txBox="1"/>
          <p:nvPr/>
        </p:nvSpPr>
        <p:spPr>
          <a:xfrm>
            <a:off x="97062" y="1956705"/>
            <a:ext cx="1752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sp>
        <p:nvSpPr>
          <p:cNvPr id="1424" name="Google Shape;1424;p73"/>
          <p:cNvSpPr txBox="1"/>
          <p:nvPr/>
        </p:nvSpPr>
        <p:spPr>
          <a:xfrm>
            <a:off x="7309224" y="345712"/>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b="1" sz="1200">
              <a:solidFill>
                <a:srgbClr val="006600"/>
              </a:solidFill>
              <a:latin typeface="Arial"/>
              <a:ea typeface="Arial"/>
              <a:cs typeface="Arial"/>
              <a:sym typeface="Arial"/>
            </a:endParaRPr>
          </a:p>
        </p:txBody>
      </p:sp>
      <p:sp>
        <p:nvSpPr>
          <p:cNvPr id="1425" name="Google Shape;1425;p73"/>
          <p:cNvSpPr/>
          <p:nvPr/>
        </p:nvSpPr>
        <p:spPr>
          <a:xfrm>
            <a:off x="4598346" y="4471896"/>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26" name="Google Shape;1426;p7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74"/>
          <p:cNvSpPr/>
          <p:nvPr/>
        </p:nvSpPr>
        <p:spPr>
          <a:xfrm>
            <a:off x="381000" y="990600"/>
            <a:ext cx="8382000" cy="39624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Rather than purchasing insurance to cover casualty losses and other obligations, some companies “self-insure.” That is, a company decides to pay for any possible claims, as they arise, out of its own resources. The company also purchases an insurance policy to cover losses that exceed certain amounts. </a:t>
            </a:r>
            <a:endParaRPr sz="1900">
              <a:solidFill>
                <a:schemeClr val="dk1"/>
              </a:solidFill>
              <a:latin typeface="Arial"/>
              <a:ea typeface="Arial"/>
              <a:cs typeface="Arial"/>
              <a:sym typeface="Arial"/>
            </a:endParaRPr>
          </a:p>
          <a:p>
            <a:pPr indent="0" lvl="0" marL="0" marR="0" rtl="0" algn="just">
              <a:lnSpc>
                <a:spcPct val="112000"/>
              </a:lnSpc>
              <a:spcBef>
                <a:spcPts val="600"/>
              </a:spcBef>
              <a:spcAft>
                <a:spcPts val="0"/>
              </a:spcAft>
              <a:buNone/>
            </a:pPr>
            <a:r>
              <a:rPr lang="en-US" sz="1900">
                <a:solidFill>
                  <a:schemeClr val="dk1"/>
                </a:solidFill>
                <a:latin typeface="Arial"/>
                <a:ea typeface="Arial"/>
                <a:cs typeface="Arial"/>
                <a:sym typeface="Arial"/>
              </a:rPr>
              <a:t>For example, Almost Family, Inc., a healthcare services company, has a self-insured employee health-beneﬁt program. However, Almost Family ran into accounting problems when it failed to record an accrual of the liability for beneﬁts not covered by its back-up insurance policy. This led to restatement of Almost Family’s ﬁscal results for the accrual of the beneﬁt expense. </a:t>
            </a:r>
            <a:endParaRPr/>
          </a:p>
        </p:txBody>
      </p:sp>
      <p:sp>
        <p:nvSpPr>
          <p:cNvPr id="1432" name="Google Shape;1432;p74"/>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433" name="Google Shape;1433;p74"/>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AM I COVERED?</a:t>
            </a:r>
            <a:endParaRPr b="1" sz="2400">
              <a:solidFill>
                <a:srgbClr val="660066"/>
              </a:solidFill>
              <a:latin typeface="Arial"/>
              <a:ea typeface="Arial"/>
              <a:cs typeface="Arial"/>
              <a:sym typeface="Arial"/>
            </a:endParaRPr>
          </a:p>
        </p:txBody>
      </p:sp>
      <p:cxnSp>
        <p:nvCxnSpPr>
          <p:cNvPr id="1434" name="Google Shape;1434;p74"/>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435" name="Google Shape;1435;p74"/>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436" name="Google Shape;1436;p7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pic>
        <p:nvPicPr>
          <p:cNvPr id="1441" name="Google Shape;1441;p75"/>
          <p:cNvPicPr preferRelativeResize="0"/>
          <p:nvPr/>
        </p:nvPicPr>
        <p:blipFill rotWithShape="1">
          <a:blip r:embed="rId3">
            <a:alphaModFix/>
          </a:blip>
          <a:srcRect b="0" l="0" r="0" t="0"/>
          <a:stretch/>
        </p:blipFill>
        <p:spPr>
          <a:xfrm>
            <a:off x="762000" y="3962400"/>
            <a:ext cx="7658100" cy="2311400"/>
          </a:xfrm>
          <a:prstGeom prst="rect">
            <a:avLst/>
          </a:prstGeom>
          <a:noFill/>
          <a:ln>
            <a:noFill/>
          </a:ln>
        </p:spPr>
      </p:pic>
      <p:sp>
        <p:nvSpPr>
          <p:cNvPr id="1442" name="Google Shape;1442;p75"/>
          <p:cNvSpPr txBox="1"/>
          <p:nvPr/>
        </p:nvSpPr>
        <p:spPr>
          <a:xfrm>
            <a:off x="609600" y="1371600"/>
            <a:ext cx="8153400" cy="120967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1" lang="en-US" sz="2200">
                <a:solidFill>
                  <a:schemeClr val="dk1"/>
                </a:solidFill>
                <a:latin typeface="Arial"/>
                <a:ea typeface="Arial"/>
                <a:cs typeface="Arial"/>
                <a:sym typeface="Arial"/>
              </a:rPr>
              <a:t>Bad Debts.</a:t>
            </a:r>
            <a:r>
              <a:rPr lang="en-US" sz="2200">
                <a:solidFill>
                  <a:schemeClr val="dk1"/>
                </a:solidFill>
                <a:latin typeface="Arial"/>
                <a:ea typeface="Arial"/>
                <a:cs typeface="Arial"/>
                <a:sym typeface="Arial"/>
              </a:rPr>
              <a:t>  Pioneer Advertising reasonably estimates a bad debt expense for the month of $1,600.  Prepare the entry to record the bad debts for the month of October.</a:t>
            </a:r>
            <a:endParaRPr/>
          </a:p>
        </p:txBody>
      </p:sp>
      <p:cxnSp>
        <p:nvCxnSpPr>
          <p:cNvPr id="1443" name="Google Shape;1443;p7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444" name="Google Shape;1444;p75"/>
          <p:cNvSpPr txBox="1"/>
          <p:nvPr/>
        </p:nvSpPr>
        <p:spPr>
          <a:xfrm>
            <a:off x="2209800" y="3230563"/>
            <a:ext cx="4572000" cy="430212"/>
          </a:xfrm>
          <a:prstGeom prst="rect">
            <a:avLst/>
          </a:prstGeom>
          <a:noFill/>
          <a:ln>
            <a:noFill/>
          </a:ln>
        </p:spPr>
        <p:txBody>
          <a:bodyPr anchorCtr="0" anchor="t" bIns="45700" lIns="91425" spcFirstLastPara="1" rIns="91425" wrap="square" tIns="45700">
            <a:spAutoFit/>
          </a:bodyPr>
          <a:lstStyle/>
          <a:p>
            <a:pPr indent="0" lvl="0" marL="341313" marR="0" rtl="0" algn="l">
              <a:spcBef>
                <a:spcPts val="0"/>
              </a:spcBef>
              <a:spcAft>
                <a:spcPts val="0"/>
              </a:spcAft>
              <a:buNone/>
            </a:pPr>
            <a:r>
              <a:rPr lang="en-US" sz="2200">
                <a:solidFill>
                  <a:schemeClr val="dk1"/>
                </a:solidFill>
                <a:latin typeface="Arial"/>
                <a:ea typeface="Arial"/>
                <a:cs typeface="Arial"/>
                <a:sym typeface="Arial"/>
              </a:rPr>
              <a:t>Allowance for Doubtful Accounts</a:t>
            </a:r>
            <a:endParaRPr/>
          </a:p>
        </p:txBody>
      </p:sp>
      <p:sp>
        <p:nvSpPr>
          <p:cNvPr id="1445" name="Google Shape;1445;p75"/>
          <p:cNvSpPr txBox="1"/>
          <p:nvPr/>
        </p:nvSpPr>
        <p:spPr>
          <a:xfrm>
            <a:off x="6781800" y="3230563"/>
            <a:ext cx="1447800" cy="427037"/>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1,600</a:t>
            </a:r>
            <a:endParaRPr/>
          </a:p>
        </p:txBody>
      </p:sp>
      <p:sp>
        <p:nvSpPr>
          <p:cNvPr id="1446" name="Google Shape;1446;p75"/>
          <p:cNvSpPr txBox="1"/>
          <p:nvPr/>
        </p:nvSpPr>
        <p:spPr>
          <a:xfrm>
            <a:off x="2057400" y="2771775"/>
            <a:ext cx="3886200" cy="430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Bad Debt Expense</a:t>
            </a:r>
            <a:endParaRPr/>
          </a:p>
        </p:txBody>
      </p:sp>
      <p:sp>
        <p:nvSpPr>
          <p:cNvPr id="1447" name="Google Shape;1447;p75"/>
          <p:cNvSpPr txBox="1"/>
          <p:nvPr/>
        </p:nvSpPr>
        <p:spPr>
          <a:xfrm>
            <a:off x="5867400" y="2771775"/>
            <a:ext cx="1371600" cy="427038"/>
          </a:xfrm>
          <a:prstGeom prst="rect">
            <a:avLst/>
          </a:prstGeom>
          <a:noFill/>
          <a:ln>
            <a:noFill/>
          </a:ln>
        </p:spPr>
        <p:txBody>
          <a:bodyPr anchorCtr="0" anchor="t" bIns="45700" lIns="274300" spcFirstLastPara="1" rIns="0" wrap="square" tIns="45700">
            <a:spAutoFit/>
          </a:bodyPr>
          <a:lstStyle/>
          <a:p>
            <a:pPr indent="0" lvl="0" marL="0" marR="0" rtl="0" algn="r">
              <a:spcBef>
                <a:spcPts val="0"/>
              </a:spcBef>
              <a:spcAft>
                <a:spcPts val="0"/>
              </a:spcAft>
              <a:buNone/>
            </a:pPr>
            <a:r>
              <a:rPr lang="en-US" sz="2200">
                <a:solidFill>
                  <a:schemeClr val="dk1"/>
                </a:solidFill>
                <a:latin typeface="Arial"/>
                <a:ea typeface="Arial"/>
                <a:cs typeface="Arial"/>
                <a:sym typeface="Arial"/>
              </a:rPr>
              <a:t>1,600</a:t>
            </a:r>
            <a:endParaRPr/>
          </a:p>
        </p:txBody>
      </p:sp>
      <p:sp>
        <p:nvSpPr>
          <p:cNvPr id="1448" name="Google Shape;1448;p75"/>
          <p:cNvSpPr txBox="1"/>
          <p:nvPr/>
        </p:nvSpPr>
        <p:spPr>
          <a:xfrm>
            <a:off x="609600" y="2743200"/>
            <a:ext cx="1219200" cy="427038"/>
          </a:xfrm>
          <a:prstGeom prst="rect">
            <a:avLst/>
          </a:prstGeom>
          <a:noFill/>
          <a:ln>
            <a:noFill/>
          </a:ln>
        </p:spPr>
        <p:txBody>
          <a:bodyPr anchorCtr="0" anchor="t" bIns="45700" lIns="91425" spcFirstLastPara="1" rIns="0"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Oct. 31</a:t>
            </a:r>
            <a:endParaRPr/>
          </a:p>
        </p:txBody>
      </p:sp>
      <p:sp>
        <p:nvSpPr>
          <p:cNvPr id="1449" name="Google Shape;1449;p75"/>
          <p:cNvSpPr txBox="1"/>
          <p:nvPr/>
        </p:nvSpPr>
        <p:spPr>
          <a:xfrm>
            <a:off x="5257800" y="4038600"/>
            <a:ext cx="2667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3-32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Adjustment for Bad Debt Expense</a:t>
            </a:r>
            <a:endParaRPr/>
          </a:p>
        </p:txBody>
      </p:sp>
      <p:sp>
        <p:nvSpPr>
          <p:cNvPr id="1450" name="Google Shape;1450;p75"/>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a:p>
        </p:txBody>
      </p:sp>
      <p:sp>
        <p:nvSpPr>
          <p:cNvPr id="1451" name="Google Shape;1451;p7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500"/>
                                        <p:tgtEl>
                                          <p:spTgt spid="14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500"/>
                                        <p:tgtEl>
                                          <p:spTgt spid="1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4"/>
                                        </p:tgtEl>
                                        <p:attrNameLst>
                                          <p:attrName>style.visibility</p:attrName>
                                        </p:attrNameLst>
                                      </p:cBhvr>
                                      <p:to>
                                        <p:strVal val="visible"/>
                                      </p:to>
                                    </p:set>
                                    <p:animEffect filter="fade" transition="in">
                                      <p:cBhvr>
                                        <p:cTn dur="500"/>
                                        <p:tgtEl>
                                          <p:spTgt spid="14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500"/>
                                        <p:tgtEl>
                                          <p:spTgt spid="1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76"/>
          <p:cNvSpPr txBox="1"/>
          <p:nvPr/>
        </p:nvSpPr>
        <p:spPr>
          <a:xfrm>
            <a:off x="609600" y="381000"/>
            <a:ext cx="3352800" cy="1052513"/>
          </a:xfrm>
          <a:prstGeom prst="rect">
            <a:avLst/>
          </a:prstGeom>
          <a:solidFill>
            <a:schemeClr val="accent3"/>
          </a:solid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006600"/>
                </a:solidFill>
                <a:latin typeface="Arial"/>
                <a:ea typeface="Arial"/>
                <a:cs typeface="Arial"/>
                <a:sym typeface="Arial"/>
              </a:rPr>
              <a:t>Accrued Expenses</a:t>
            </a:r>
            <a:endParaRPr b="1" i="0" sz="3200">
              <a:solidFill>
                <a:srgbClr val="006600"/>
              </a:solidFill>
              <a:latin typeface="Arial"/>
              <a:ea typeface="Arial"/>
              <a:cs typeface="Arial"/>
              <a:sym typeface="Arial"/>
            </a:endParaRPr>
          </a:p>
        </p:txBody>
      </p:sp>
      <p:cxnSp>
        <p:nvCxnSpPr>
          <p:cNvPr id="1457" name="Google Shape;1457;p76"/>
          <p:cNvCxnSpPr/>
          <p:nvPr/>
        </p:nvCxnSpPr>
        <p:spPr>
          <a:xfrm>
            <a:off x="381000" y="1524000"/>
            <a:ext cx="8382000" cy="0"/>
          </a:xfrm>
          <a:prstGeom prst="straightConnector1">
            <a:avLst/>
          </a:prstGeom>
          <a:noFill/>
          <a:ln cap="sq" cmpd="sng" w="57150">
            <a:solidFill>
              <a:schemeClr val="dk1"/>
            </a:solidFill>
            <a:prstDash val="solid"/>
            <a:round/>
            <a:headEnd len="sm" w="sm" type="none"/>
            <a:tailEnd len="sm" w="sm" type="none"/>
          </a:ln>
        </p:spPr>
      </p:cxnSp>
      <p:pic>
        <p:nvPicPr>
          <p:cNvPr id="1458" name="Google Shape;1458;p76"/>
          <p:cNvPicPr preferRelativeResize="0"/>
          <p:nvPr/>
        </p:nvPicPr>
        <p:blipFill rotWithShape="1">
          <a:blip r:embed="rId3">
            <a:alphaModFix/>
          </a:blip>
          <a:srcRect b="0" l="0" r="0" t="0"/>
          <a:stretch/>
        </p:blipFill>
        <p:spPr>
          <a:xfrm>
            <a:off x="4723021" y="685800"/>
            <a:ext cx="4266123" cy="5531609"/>
          </a:xfrm>
          <a:prstGeom prst="rect">
            <a:avLst/>
          </a:prstGeom>
          <a:noFill/>
          <a:ln cap="sq" cmpd="sng" w="19050">
            <a:solidFill>
              <a:schemeClr val="dk1"/>
            </a:solidFill>
            <a:prstDash val="solid"/>
            <a:miter lim="800000"/>
            <a:headEnd len="sm" w="sm" type="none"/>
            <a:tailEnd len="sm" w="sm" type="none"/>
          </a:ln>
        </p:spPr>
      </p:pic>
      <p:pic>
        <p:nvPicPr>
          <p:cNvPr id="1459" name="Google Shape;1459;p76"/>
          <p:cNvPicPr preferRelativeResize="0"/>
          <p:nvPr/>
        </p:nvPicPr>
        <p:blipFill rotWithShape="1">
          <a:blip r:embed="rId4">
            <a:alphaModFix/>
          </a:blip>
          <a:srcRect b="0" l="0" r="0" t="0"/>
          <a:stretch/>
        </p:blipFill>
        <p:spPr>
          <a:xfrm>
            <a:off x="5372268" y="6130925"/>
            <a:ext cx="2781132" cy="86484"/>
          </a:xfrm>
          <a:prstGeom prst="rect">
            <a:avLst/>
          </a:prstGeom>
          <a:noFill/>
          <a:ln>
            <a:noFill/>
          </a:ln>
        </p:spPr>
      </p:pic>
      <p:pic>
        <p:nvPicPr>
          <p:cNvPr id="1460" name="Google Shape;1460;p76"/>
          <p:cNvPicPr preferRelativeResize="0"/>
          <p:nvPr/>
        </p:nvPicPr>
        <p:blipFill rotWithShape="1">
          <a:blip r:embed="rId5">
            <a:alphaModFix/>
          </a:blip>
          <a:srcRect b="0" l="0" r="0" t="0"/>
          <a:stretch/>
        </p:blipFill>
        <p:spPr>
          <a:xfrm>
            <a:off x="152401" y="2303928"/>
            <a:ext cx="4344476" cy="3919751"/>
          </a:xfrm>
          <a:prstGeom prst="rect">
            <a:avLst/>
          </a:prstGeom>
          <a:noFill/>
          <a:ln cap="sq" cmpd="sng" w="19050">
            <a:solidFill>
              <a:schemeClr val="dk1"/>
            </a:solidFill>
            <a:prstDash val="solid"/>
            <a:miter lim="800000"/>
            <a:headEnd len="sm" w="sm" type="none"/>
            <a:tailEnd len="sm" w="sm" type="none"/>
          </a:ln>
        </p:spPr>
      </p:pic>
      <p:pic>
        <p:nvPicPr>
          <p:cNvPr id="1461" name="Google Shape;1461;p76"/>
          <p:cNvPicPr preferRelativeResize="0"/>
          <p:nvPr/>
        </p:nvPicPr>
        <p:blipFill rotWithShape="1">
          <a:blip r:embed="rId4">
            <a:alphaModFix/>
          </a:blip>
          <a:srcRect b="0" l="0" r="0" t="0"/>
          <a:stretch/>
        </p:blipFill>
        <p:spPr>
          <a:xfrm>
            <a:off x="158376" y="5732928"/>
            <a:ext cx="103442" cy="409066"/>
          </a:xfrm>
          <a:prstGeom prst="rect">
            <a:avLst/>
          </a:prstGeom>
          <a:noFill/>
          <a:ln>
            <a:noFill/>
          </a:ln>
        </p:spPr>
      </p:pic>
      <p:sp>
        <p:nvSpPr>
          <p:cNvPr id="1462" name="Google Shape;1462;p76"/>
          <p:cNvSpPr/>
          <p:nvPr/>
        </p:nvSpPr>
        <p:spPr>
          <a:xfrm>
            <a:off x="68178" y="5304120"/>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id="1463" name="Google Shape;1463;p76"/>
          <p:cNvPicPr preferRelativeResize="0"/>
          <p:nvPr/>
        </p:nvPicPr>
        <p:blipFill rotWithShape="1">
          <a:blip r:embed="rId4">
            <a:alphaModFix/>
          </a:blip>
          <a:srcRect b="0" l="0" r="0" t="0"/>
          <a:stretch/>
        </p:blipFill>
        <p:spPr>
          <a:xfrm>
            <a:off x="4724400" y="5437881"/>
            <a:ext cx="159382" cy="473541"/>
          </a:xfrm>
          <a:prstGeom prst="rect">
            <a:avLst/>
          </a:prstGeom>
          <a:noFill/>
          <a:ln>
            <a:noFill/>
          </a:ln>
        </p:spPr>
      </p:pic>
      <p:pic>
        <p:nvPicPr>
          <p:cNvPr id="1464" name="Google Shape;1464;p76"/>
          <p:cNvPicPr preferRelativeResize="0"/>
          <p:nvPr/>
        </p:nvPicPr>
        <p:blipFill rotWithShape="1">
          <a:blip r:embed="rId4">
            <a:alphaModFix/>
          </a:blip>
          <a:srcRect b="0" l="0" r="0" t="0"/>
          <a:stretch/>
        </p:blipFill>
        <p:spPr>
          <a:xfrm>
            <a:off x="4720303" y="3488859"/>
            <a:ext cx="131721" cy="473541"/>
          </a:xfrm>
          <a:prstGeom prst="rect">
            <a:avLst/>
          </a:prstGeom>
          <a:noFill/>
          <a:ln>
            <a:noFill/>
          </a:ln>
        </p:spPr>
      </p:pic>
      <p:pic>
        <p:nvPicPr>
          <p:cNvPr id="1465" name="Google Shape;1465;p76"/>
          <p:cNvPicPr preferRelativeResize="0"/>
          <p:nvPr/>
        </p:nvPicPr>
        <p:blipFill rotWithShape="1">
          <a:blip r:embed="rId4">
            <a:alphaModFix/>
          </a:blip>
          <a:srcRect b="0" l="0" r="0" t="0"/>
          <a:stretch/>
        </p:blipFill>
        <p:spPr>
          <a:xfrm>
            <a:off x="4724400" y="2743200"/>
            <a:ext cx="131721" cy="473541"/>
          </a:xfrm>
          <a:prstGeom prst="rect">
            <a:avLst/>
          </a:prstGeom>
          <a:noFill/>
          <a:ln>
            <a:noFill/>
          </a:ln>
        </p:spPr>
      </p:pic>
      <p:sp>
        <p:nvSpPr>
          <p:cNvPr id="1466" name="Google Shape;1466;p76"/>
          <p:cNvSpPr txBox="1"/>
          <p:nvPr/>
        </p:nvSpPr>
        <p:spPr>
          <a:xfrm>
            <a:off x="97062" y="1956705"/>
            <a:ext cx="17526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3-34</a:t>
            </a:r>
            <a:endParaRPr b="1" sz="1200">
              <a:solidFill>
                <a:srgbClr val="006600"/>
              </a:solidFill>
              <a:latin typeface="Arial"/>
              <a:ea typeface="Arial"/>
              <a:cs typeface="Arial"/>
              <a:sym typeface="Arial"/>
            </a:endParaRPr>
          </a:p>
        </p:txBody>
      </p:sp>
      <p:sp>
        <p:nvSpPr>
          <p:cNvPr id="1467" name="Google Shape;1467;p76"/>
          <p:cNvSpPr txBox="1"/>
          <p:nvPr/>
        </p:nvSpPr>
        <p:spPr>
          <a:xfrm>
            <a:off x="7309224" y="345712"/>
            <a:ext cx="17526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3-35</a:t>
            </a:r>
            <a:endParaRPr b="1" sz="1200">
              <a:solidFill>
                <a:srgbClr val="006600"/>
              </a:solidFill>
              <a:latin typeface="Arial"/>
              <a:ea typeface="Arial"/>
              <a:cs typeface="Arial"/>
              <a:sym typeface="Arial"/>
            </a:endParaRPr>
          </a:p>
        </p:txBody>
      </p:sp>
      <p:sp>
        <p:nvSpPr>
          <p:cNvPr id="1468" name="Google Shape;1468;p76"/>
          <p:cNvSpPr/>
          <p:nvPr/>
        </p:nvSpPr>
        <p:spPr>
          <a:xfrm>
            <a:off x="4532610" y="2069352"/>
            <a:ext cx="312822" cy="304800"/>
          </a:xfrm>
          <a:prstGeom prst="rightArrow">
            <a:avLst>
              <a:gd fmla="val 50000" name="adj1"/>
              <a:gd fmla="val 50000" name="adj2"/>
            </a:avLst>
          </a:pr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69" name="Google Shape;1469;p7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cxnSp>
        <p:nvCxnSpPr>
          <p:cNvPr id="1474" name="Google Shape;1474;p77"/>
          <p:cNvCxnSpPr/>
          <p:nvPr/>
        </p:nvCxnSpPr>
        <p:spPr>
          <a:xfrm>
            <a:off x="381000" y="1981200"/>
            <a:ext cx="8382000" cy="0"/>
          </a:xfrm>
          <a:prstGeom prst="straightConnector1">
            <a:avLst/>
          </a:prstGeom>
          <a:noFill/>
          <a:ln cap="sq" cmpd="sng" w="57150">
            <a:solidFill>
              <a:schemeClr val="dk1"/>
            </a:solidFill>
            <a:prstDash val="solid"/>
            <a:round/>
            <a:headEnd len="sm" w="sm" type="none"/>
            <a:tailEnd len="sm" w="sm" type="none"/>
          </a:ln>
        </p:spPr>
      </p:cxnSp>
      <p:sp>
        <p:nvSpPr>
          <p:cNvPr id="1475" name="Google Shape;1475;p77"/>
          <p:cNvSpPr/>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476" name="Google Shape;1476;p77"/>
          <p:cNvSpPr txBox="1"/>
          <p:nvPr/>
        </p:nvSpPr>
        <p:spPr>
          <a:xfrm>
            <a:off x="381000" y="2286000"/>
            <a:ext cx="2362200" cy="293687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200">
                <a:solidFill>
                  <a:schemeClr val="dk1"/>
                </a:solidFill>
                <a:latin typeface="Arial"/>
                <a:ea typeface="Arial"/>
                <a:cs typeface="Arial"/>
                <a:sym typeface="Arial"/>
              </a:rPr>
              <a:t>Shows the balance of all accounts, after adjusting entries, at the end of the accounting period.  </a:t>
            </a:r>
            <a:endParaRPr b="1" sz="2200">
              <a:solidFill>
                <a:schemeClr val="dk1"/>
              </a:solidFill>
              <a:latin typeface="Arial"/>
              <a:ea typeface="Arial"/>
              <a:cs typeface="Arial"/>
              <a:sym typeface="Arial"/>
            </a:endParaRPr>
          </a:p>
        </p:txBody>
      </p:sp>
      <p:sp>
        <p:nvSpPr>
          <p:cNvPr id="1477" name="Google Shape;1477;p77"/>
          <p:cNvSpPr txBox="1"/>
          <p:nvPr>
            <p:ph idx="4294967295" type="title"/>
          </p:nvPr>
        </p:nvSpPr>
        <p:spPr>
          <a:xfrm>
            <a:off x="381000" y="354013"/>
            <a:ext cx="2286000" cy="560387"/>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rPr i="0" lang="en-US" sz="3200">
                <a:solidFill>
                  <a:srgbClr val="7030A0"/>
                </a:solidFill>
                <a:latin typeface="Arial"/>
                <a:ea typeface="Arial"/>
                <a:cs typeface="Arial"/>
                <a:sym typeface="Arial"/>
              </a:rPr>
              <a:t>Adjusted Trial Balance</a:t>
            </a:r>
            <a:endParaRPr/>
          </a:p>
        </p:txBody>
      </p:sp>
      <p:sp>
        <p:nvSpPr>
          <p:cNvPr id="1478" name="Google Shape;1478;p77"/>
          <p:cNvSpPr txBox="1"/>
          <p:nvPr/>
        </p:nvSpPr>
        <p:spPr>
          <a:xfrm>
            <a:off x="990600" y="5867400"/>
            <a:ext cx="1828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3-33 </a:t>
            </a:r>
            <a:r>
              <a:rPr lang="en-US" sz="1200">
                <a:solidFill>
                  <a:schemeClr val="dk1"/>
                </a:solidFill>
                <a:latin typeface="Arial"/>
                <a:ea typeface="Arial"/>
                <a:cs typeface="Arial"/>
                <a:sym typeface="Arial"/>
              </a:rPr>
              <a:t>Adjusted Trial Balance</a:t>
            </a:r>
            <a:endParaRPr sz="1200">
              <a:solidFill>
                <a:schemeClr val="dk1"/>
              </a:solidFill>
              <a:latin typeface="Arial"/>
              <a:ea typeface="Arial"/>
              <a:cs typeface="Arial"/>
              <a:sym typeface="Arial"/>
            </a:endParaRPr>
          </a:p>
        </p:txBody>
      </p:sp>
      <p:pic>
        <p:nvPicPr>
          <p:cNvPr id="1479" name="Google Shape;1479;p77"/>
          <p:cNvPicPr preferRelativeResize="0"/>
          <p:nvPr/>
        </p:nvPicPr>
        <p:blipFill rotWithShape="1">
          <a:blip r:embed="rId3">
            <a:alphaModFix/>
          </a:blip>
          <a:srcRect b="0" l="0" r="0" t="0"/>
          <a:stretch/>
        </p:blipFill>
        <p:spPr>
          <a:xfrm>
            <a:off x="2819400" y="381000"/>
            <a:ext cx="6019800" cy="5933367"/>
          </a:xfrm>
          <a:prstGeom prst="rect">
            <a:avLst/>
          </a:prstGeom>
          <a:noFill/>
          <a:ln cap="sq" cmpd="sng" w="12700">
            <a:solidFill>
              <a:schemeClr val="dk1"/>
            </a:solidFill>
            <a:prstDash val="solid"/>
            <a:miter lim="800000"/>
            <a:headEnd len="sm" w="sm" type="none"/>
            <a:tailEnd len="sm" w="sm" type="none"/>
          </a:ln>
        </p:spPr>
      </p:pic>
      <p:sp>
        <p:nvSpPr>
          <p:cNvPr id="1480" name="Google Shape;1480;p77"/>
          <p:cNvSpPr/>
          <p:nvPr/>
        </p:nvSpPr>
        <p:spPr>
          <a:xfrm>
            <a:off x="2819400" y="433386"/>
            <a:ext cx="6019800" cy="744109"/>
          </a:xfrm>
          <a:prstGeom prst="rect">
            <a:avLst/>
          </a:prstGeom>
          <a:solidFill>
            <a:srgbClr val="EAE2A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PIONEER ADVERTISING INC.</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Adjusted Trial Balance</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October 31, 2017</a:t>
            </a:r>
            <a:endParaRPr b="1" sz="1200">
              <a:solidFill>
                <a:schemeClr val="dk1"/>
              </a:solidFill>
              <a:latin typeface="Arial"/>
              <a:ea typeface="Arial"/>
              <a:cs typeface="Arial"/>
              <a:sym typeface="Arial"/>
            </a:endParaRPr>
          </a:p>
        </p:txBody>
      </p:sp>
      <p:sp>
        <p:nvSpPr>
          <p:cNvPr id="1481" name="Google Shape;1481;p7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3</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78"/>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the basic accounting information system.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Record and summarize basic transactions.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Identify and prepare adjusting entries.</a:t>
            </a:r>
            <a:endParaRPr b="0" sz="1900">
              <a:latin typeface="Arial"/>
              <a:ea typeface="Arial"/>
              <a:cs typeface="Arial"/>
              <a:sym typeface="Arial"/>
            </a:endParaRPr>
          </a:p>
        </p:txBody>
      </p:sp>
      <p:sp>
        <p:nvSpPr>
          <p:cNvPr id="1487" name="Google Shape;1487;p78"/>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1488" name="Google Shape;1488;p78"/>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Prepare financial statements from the adjusted trial balance.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closing entries.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for a merchandising company.</a:t>
            </a:r>
            <a:endParaRPr/>
          </a:p>
        </p:txBody>
      </p:sp>
      <p:sp>
        <p:nvSpPr>
          <p:cNvPr id="1489" name="Google Shape;1489;p78"/>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1490" name="Google Shape;1490;p78"/>
          <p:cNvSpPr/>
          <p:nvPr/>
        </p:nvSpPr>
        <p:spPr>
          <a:xfrm>
            <a:off x="1524000" y="155057"/>
            <a:ext cx="5867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The Accounting Information System</a:t>
            </a:r>
            <a:endParaRPr b="1" sz="4000">
              <a:solidFill>
                <a:srgbClr val="00007F"/>
              </a:solidFill>
              <a:latin typeface="Arial"/>
              <a:ea typeface="Arial"/>
              <a:cs typeface="Arial"/>
              <a:sym typeface="Arial"/>
            </a:endParaRPr>
          </a:p>
        </p:txBody>
      </p:sp>
      <p:sp>
        <p:nvSpPr>
          <p:cNvPr id="1491" name="Google Shape;1491;p78"/>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3</a:t>
            </a:r>
            <a:endParaRPr/>
          </a:p>
        </p:txBody>
      </p:sp>
      <p:cxnSp>
        <p:nvCxnSpPr>
          <p:cNvPr id="1492" name="Google Shape;1492;p78"/>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493" name="Google Shape;1493;p78"/>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494" name="Google Shape;1494;p7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79"/>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007F"/>
                </a:solidFill>
                <a:latin typeface="Arial"/>
                <a:ea typeface="Arial"/>
                <a:cs typeface="Arial"/>
                <a:sym typeface="Arial"/>
              </a:rPr>
              <a:t>PREPARING FINANCIAL STATEMENTS</a:t>
            </a:r>
            <a:endParaRPr i="0" sz="3200">
              <a:solidFill>
                <a:srgbClr val="00007F"/>
              </a:solidFill>
              <a:latin typeface="Arial"/>
              <a:ea typeface="Arial"/>
              <a:cs typeface="Arial"/>
              <a:sym typeface="Arial"/>
            </a:endParaRPr>
          </a:p>
        </p:txBody>
      </p:sp>
      <p:sp>
        <p:nvSpPr>
          <p:cNvPr id="1500" name="Google Shape;1500;p79"/>
          <p:cNvSpPr txBox="1"/>
          <p:nvPr/>
        </p:nvSpPr>
        <p:spPr>
          <a:xfrm>
            <a:off x="685800" y="1463675"/>
            <a:ext cx="7772400" cy="850900"/>
          </a:xfrm>
          <a:prstGeom prst="rect">
            <a:avLst/>
          </a:prstGeom>
          <a:solidFill>
            <a:schemeClr val="lt1"/>
          </a:solidFill>
          <a:ln cap="flat" cmpd="sng" w="28575">
            <a:solidFill>
              <a:schemeClr val="dk1"/>
            </a:solidFill>
            <a:prstDash val="solid"/>
            <a:miter lim="800000"/>
            <a:headEnd len="sm" w="sm" type="none"/>
            <a:tailEnd len="sm" w="sm" type="none"/>
          </a:ln>
          <a:effectLst>
            <a:outerShdw rotWithShape="0" algn="ctr" dir="2700000" dist="107763">
              <a:schemeClr val="lt2"/>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Financial Statements are prepared directly from the Adjusted Trial Balance.  </a:t>
            </a:r>
            <a:endParaRPr b="1" sz="2400">
              <a:solidFill>
                <a:schemeClr val="dk1"/>
              </a:solidFill>
              <a:latin typeface="Arial"/>
              <a:ea typeface="Arial"/>
              <a:cs typeface="Arial"/>
              <a:sym typeface="Arial"/>
            </a:endParaRPr>
          </a:p>
        </p:txBody>
      </p:sp>
      <p:sp>
        <p:nvSpPr>
          <p:cNvPr id="1501" name="Google Shape;1501;p79"/>
          <p:cNvSpPr/>
          <p:nvPr/>
        </p:nvSpPr>
        <p:spPr>
          <a:xfrm>
            <a:off x="6324600" y="3276600"/>
            <a:ext cx="1752600" cy="1905000"/>
          </a:xfrm>
          <a:prstGeom prst="foldedCorner">
            <a:avLst>
              <a:gd fmla="val 12500" name="adj"/>
            </a:avLst>
          </a:prstGeom>
          <a:solidFill>
            <a:srgbClr val="FFFFCC"/>
          </a:solidFill>
          <a:ln cap="sq"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Balance Sheet</a:t>
            </a:r>
            <a:endParaRPr/>
          </a:p>
        </p:txBody>
      </p:sp>
      <p:sp>
        <p:nvSpPr>
          <p:cNvPr id="1502" name="Google Shape;1502;p79"/>
          <p:cNvSpPr/>
          <p:nvPr/>
        </p:nvSpPr>
        <p:spPr>
          <a:xfrm>
            <a:off x="1219200" y="3276600"/>
            <a:ext cx="1752600" cy="1905000"/>
          </a:xfrm>
          <a:prstGeom prst="foldedCorner">
            <a:avLst>
              <a:gd fmla="val 12500" name="adj"/>
            </a:avLst>
          </a:prstGeom>
          <a:solidFill>
            <a:srgbClr val="FFFFCC"/>
          </a:solidFill>
          <a:ln cap="sq"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Income Statement</a:t>
            </a:r>
            <a:endParaRPr/>
          </a:p>
        </p:txBody>
      </p:sp>
      <p:sp>
        <p:nvSpPr>
          <p:cNvPr id="1503" name="Google Shape;1503;p79"/>
          <p:cNvSpPr/>
          <p:nvPr/>
        </p:nvSpPr>
        <p:spPr>
          <a:xfrm>
            <a:off x="3733800" y="3276600"/>
            <a:ext cx="1752600" cy="1905000"/>
          </a:xfrm>
          <a:prstGeom prst="foldedCorner">
            <a:avLst>
              <a:gd fmla="val 12500" name="adj"/>
            </a:avLst>
          </a:prstGeom>
          <a:solidFill>
            <a:srgbClr val="FFFFCC"/>
          </a:solidFill>
          <a:ln cap="sq"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Retained Earnings Statement</a:t>
            </a:r>
            <a:endParaRPr/>
          </a:p>
        </p:txBody>
      </p:sp>
      <p:sp>
        <p:nvSpPr>
          <p:cNvPr id="1504" name="Google Shape;1504;p79"/>
          <p:cNvSpPr/>
          <p:nvPr/>
        </p:nvSpPr>
        <p:spPr>
          <a:xfrm>
            <a:off x="4495800" y="2438400"/>
            <a:ext cx="228600" cy="762000"/>
          </a:xfrm>
          <a:prstGeom prst="downArrow">
            <a:avLst>
              <a:gd fmla="val 50000" name="adj1"/>
              <a:gd fmla="val 83333" name="adj2"/>
            </a:avLst>
          </a:prstGeom>
          <a:solidFill>
            <a:schemeClr val="hlink"/>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505" name="Google Shape;1505;p79"/>
          <p:cNvSpPr/>
          <p:nvPr/>
        </p:nvSpPr>
        <p:spPr>
          <a:xfrm>
            <a:off x="1981200" y="2438400"/>
            <a:ext cx="228600" cy="762000"/>
          </a:xfrm>
          <a:prstGeom prst="downArrow">
            <a:avLst>
              <a:gd fmla="val 50000" name="adj1"/>
              <a:gd fmla="val 83333" name="adj2"/>
            </a:avLst>
          </a:prstGeom>
          <a:solidFill>
            <a:schemeClr val="hlink"/>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506" name="Google Shape;1506;p79"/>
          <p:cNvSpPr/>
          <p:nvPr/>
        </p:nvSpPr>
        <p:spPr>
          <a:xfrm>
            <a:off x="7086600" y="2438400"/>
            <a:ext cx="228600" cy="762000"/>
          </a:xfrm>
          <a:prstGeom prst="downArrow">
            <a:avLst>
              <a:gd fmla="val 50000" name="adj1"/>
              <a:gd fmla="val 83333" name="adj2"/>
            </a:avLst>
          </a:prstGeom>
          <a:solidFill>
            <a:schemeClr val="hlink"/>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1507" name="Google Shape;1507;p7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08" name="Google Shape;1508;p7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8"/>
          <p:cNvGraphicFramePr/>
          <p:nvPr/>
        </p:nvGraphicFramePr>
        <p:xfrm>
          <a:off x="4114800" y="3276600"/>
          <a:ext cx="4800600" cy="3600450"/>
        </p:xfrm>
        <a:graphic>
          <a:graphicData uri="http://schemas.openxmlformats.org/presentationml/2006/ole">
            <mc:AlternateContent>
              <mc:Choice Requires="v">
                <p:oleObj r:id="rId4" imgH="3600450" imgW="4800600" progId="PowerPoint.Slide.8" spid="_x0000_s1">
                  <p:embed/>
                </p:oleObj>
              </mc:Choice>
              <mc:Fallback>
                <p:oleObj r:id="rId5" imgH="3600450" imgW="4800600" progId="PowerPoint.Slide.8">
                  <p:embed/>
                  <p:pic>
                    <p:nvPicPr>
                      <p:cNvPr id="122" name="Google Shape;122;p8"/>
                      <p:cNvPicPr preferRelativeResize="0"/>
                      <p:nvPr/>
                    </p:nvPicPr>
                    <p:blipFill rotWithShape="1">
                      <a:blip r:embed="rId6">
                        <a:alphaModFix/>
                      </a:blip>
                      <a:srcRect b="0" l="0" r="0" t="0"/>
                      <a:stretch/>
                    </p:blipFill>
                    <p:spPr>
                      <a:xfrm>
                        <a:off x="4114800" y="3276600"/>
                        <a:ext cx="4800600" cy="3600450"/>
                      </a:xfrm>
                      <a:prstGeom prst="rect">
                        <a:avLst/>
                      </a:prstGeom>
                      <a:noFill/>
                      <a:ln>
                        <a:noFill/>
                      </a:ln>
                    </p:spPr>
                  </p:pic>
                </p:oleObj>
              </mc:Fallback>
            </mc:AlternateContent>
          </a:graphicData>
        </a:graphic>
      </p:graphicFrame>
      <p:sp>
        <p:nvSpPr>
          <p:cNvPr id="123" name="Google Shape;123;p8"/>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Debits and Credits</a:t>
            </a:r>
            <a:endParaRPr/>
          </a:p>
        </p:txBody>
      </p:sp>
      <p:sp>
        <p:nvSpPr>
          <p:cNvPr id="124" name="Google Shape;124;p8"/>
          <p:cNvSpPr txBox="1"/>
          <p:nvPr/>
        </p:nvSpPr>
        <p:spPr>
          <a:xfrm>
            <a:off x="3962400" y="1371600"/>
            <a:ext cx="4724400" cy="212365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10000"/>
              </a:lnSpc>
              <a:spcBef>
                <a:spcPts val="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An arrangement that shows the effect of transactions on an account.</a:t>
            </a:r>
            <a:endParaRPr/>
          </a:p>
          <a:p>
            <a:pPr indent="-457200" lvl="0" marL="457200" marR="0" rtl="0" algn="l">
              <a:lnSpc>
                <a:spcPct val="110000"/>
              </a:lnSpc>
              <a:spcBef>
                <a:spcPts val="55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Debit = “Left”</a:t>
            </a:r>
            <a:endParaRPr/>
          </a:p>
          <a:p>
            <a:pPr indent="-457200" lvl="0" marL="457200" marR="0" rtl="0" algn="l">
              <a:lnSpc>
                <a:spcPct val="110000"/>
              </a:lnSpc>
              <a:spcBef>
                <a:spcPts val="550"/>
              </a:spcBef>
              <a:spcAft>
                <a:spcPts val="0"/>
              </a:spcAft>
              <a:buClr>
                <a:srgbClr val="CC0000"/>
              </a:buClr>
              <a:buSzPts val="1760"/>
              <a:buFont typeface="Noto Sans Symbols"/>
              <a:buChar char="◆"/>
            </a:pPr>
            <a:r>
              <a:rPr b="0" i="0" lang="en-US" sz="2200" u="none" cap="none" strike="noStrike">
                <a:solidFill>
                  <a:schemeClr val="dk1"/>
                </a:solidFill>
                <a:latin typeface="Arial"/>
                <a:ea typeface="Arial"/>
                <a:cs typeface="Arial"/>
                <a:sym typeface="Arial"/>
              </a:rPr>
              <a:t>Credit = “Right”</a:t>
            </a:r>
            <a:endParaRPr/>
          </a:p>
        </p:txBody>
      </p:sp>
      <p:sp>
        <p:nvSpPr>
          <p:cNvPr id="125" name="Google Shape;125;p8"/>
          <p:cNvSpPr txBox="1"/>
          <p:nvPr/>
        </p:nvSpPr>
        <p:spPr>
          <a:xfrm>
            <a:off x="1066800" y="1562100"/>
            <a:ext cx="1524000" cy="461665"/>
          </a:xfrm>
          <a:prstGeom prst="rect">
            <a:avLst/>
          </a:prstGeom>
          <a:solidFill>
            <a:srgbClr val="F7F48B"/>
          </a:solidFill>
          <a:ln cap="sq"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Account</a:t>
            </a:r>
            <a:endParaRPr/>
          </a:p>
        </p:txBody>
      </p:sp>
      <p:sp>
        <p:nvSpPr>
          <p:cNvPr id="126" name="Google Shape;126;p8"/>
          <p:cNvSpPr/>
          <p:nvPr/>
        </p:nvSpPr>
        <p:spPr>
          <a:xfrm>
            <a:off x="2895600" y="1652588"/>
            <a:ext cx="762000" cy="2286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27" name="Google Shape;127;p8"/>
          <p:cNvSpPr txBox="1"/>
          <p:nvPr/>
        </p:nvSpPr>
        <p:spPr>
          <a:xfrm>
            <a:off x="457200" y="3657600"/>
            <a:ext cx="2895600" cy="1225550"/>
          </a:xfrm>
          <a:prstGeom prst="rect">
            <a:avLst/>
          </a:prstGeom>
          <a:solidFill>
            <a:srgbClr val="F7F48B"/>
          </a:solidFill>
          <a:ln cap="sq"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none">
                <a:solidFill>
                  <a:schemeClr val="dk1"/>
                </a:solidFill>
                <a:latin typeface="Arial"/>
                <a:ea typeface="Arial"/>
                <a:cs typeface="Arial"/>
                <a:sym typeface="Arial"/>
              </a:rPr>
              <a:t>An Account can be illustrated in a   T-Account form.</a:t>
            </a:r>
            <a:endParaRPr/>
          </a:p>
        </p:txBody>
      </p:sp>
      <p:sp>
        <p:nvSpPr>
          <p:cNvPr id="128" name="Google Shape;128;p8"/>
          <p:cNvSpPr/>
          <p:nvPr/>
        </p:nvSpPr>
        <p:spPr>
          <a:xfrm>
            <a:off x="3581400" y="4114800"/>
            <a:ext cx="762000" cy="228600"/>
          </a:xfrm>
          <a:custGeom>
            <a:rect b="b" l="l" r="r" t="t"/>
            <a:pathLst>
              <a:path extrusionOk="0" h="21600" w="21600">
                <a:moveTo>
                  <a:pt x="16200" y="0"/>
                </a:moveTo>
                <a:lnTo>
                  <a:pt x="16200" y="5400"/>
                </a:lnTo>
                <a:lnTo>
                  <a:pt x="3375" y="5400"/>
                </a:lnTo>
                <a:lnTo>
                  <a:pt x="3375" y="16200"/>
                </a:lnTo>
                <a:lnTo>
                  <a:pt x="16200" y="16200"/>
                </a:lnTo>
                <a:lnTo>
                  <a:pt x="16200" y="21600"/>
                </a:lnTo>
                <a:lnTo>
                  <a:pt x="21600" y="10800"/>
                </a:lnTo>
                <a:lnTo>
                  <a:pt x="16200" y="0"/>
                </a:lnTo>
                <a:close/>
              </a:path>
              <a:path extrusionOk="0" h="21600" w="21600">
                <a:moveTo>
                  <a:pt x="1350" y="5400"/>
                </a:moveTo>
                <a:lnTo>
                  <a:pt x="1350" y="16200"/>
                </a:lnTo>
                <a:lnTo>
                  <a:pt x="2700" y="16200"/>
                </a:lnTo>
                <a:lnTo>
                  <a:pt x="2700" y="5400"/>
                </a:lnTo>
                <a:lnTo>
                  <a:pt x="1350" y="5400"/>
                </a:lnTo>
                <a:close/>
              </a:path>
              <a:path extrusionOk="0" h="21600" w="21600">
                <a:moveTo>
                  <a:pt x="0" y="5400"/>
                </a:moveTo>
                <a:lnTo>
                  <a:pt x="0" y="16200"/>
                </a:lnTo>
                <a:lnTo>
                  <a:pt x="675" y="16200"/>
                </a:lnTo>
                <a:lnTo>
                  <a:pt x="675" y="5400"/>
                </a:lnTo>
                <a:lnTo>
                  <a:pt x="0" y="5400"/>
                </a:lnTo>
                <a:close/>
              </a:path>
            </a:pathLst>
          </a:custGeom>
          <a:solidFill>
            <a:srgbClr val="CC0000"/>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129" name="Google Shape;129;p8"/>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30" name="Google Shape;130;p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u="none">
                <a:solidFill>
                  <a:schemeClr val="lt2"/>
                </a:solidFill>
                <a:latin typeface="Arial"/>
                <a:ea typeface="Arial"/>
                <a:cs typeface="Arial"/>
                <a:sym typeface="Arial"/>
              </a:rPr>
              <a:t>LO 1</a:t>
            </a:r>
            <a:endParaRPr b="1" i="1" sz="1600" u="none">
              <a:solidFill>
                <a:schemeClr val="lt2"/>
              </a:solidFill>
              <a:latin typeface="Arial"/>
              <a:ea typeface="Arial"/>
              <a:cs typeface="Arial"/>
              <a:sym typeface="Arial"/>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pic>
        <p:nvPicPr>
          <p:cNvPr id="1513" name="Google Shape;1513;p80"/>
          <p:cNvPicPr preferRelativeResize="0"/>
          <p:nvPr/>
        </p:nvPicPr>
        <p:blipFill rotWithShape="1">
          <a:blip r:embed="rId3">
            <a:alphaModFix/>
          </a:blip>
          <a:srcRect b="0" l="0" r="0" t="0"/>
          <a:stretch/>
        </p:blipFill>
        <p:spPr>
          <a:xfrm>
            <a:off x="504139" y="136313"/>
            <a:ext cx="8135722" cy="6585372"/>
          </a:xfrm>
          <a:prstGeom prst="rect">
            <a:avLst/>
          </a:prstGeom>
          <a:noFill/>
          <a:ln>
            <a:noFill/>
          </a:ln>
        </p:spPr>
      </p:pic>
      <p:sp>
        <p:nvSpPr>
          <p:cNvPr id="1514" name="Google Shape;1514;p80"/>
          <p:cNvSpPr/>
          <p:nvPr/>
        </p:nvSpPr>
        <p:spPr>
          <a:xfrm>
            <a:off x="762000" y="5983069"/>
            <a:ext cx="39624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3-34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Preparation of the Income Statement and Retained Earnings Statement from the Adjusted Trial Balance</a:t>
            </a:r>
            <a:endParaRPr/>
          </a:p>
        </p:txBody>
      </p:sp>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pic>
        <p:nvPicPr>
          <p:cNvPr id="1519" name="Google Shape;1519;p81"/>
          <p:cNvPicPr preferRelativeResize="0"/>
          <p:nvPr/>
        </p:nvPicPr>
        <p:blipFill rotWithShape="1">
          <a:blip r:embed="rId3">
            <a:alphaModFix/>
          </a:blip>
          <a:srcRect b="0" l="0" r="0" t="0"/>
          <a:stretch/>
        </p:blipFill>
        <p:spPr>
          <a:xfrm>
            <a:off x="416214" y="304800"/>
            <a:ext cx="8311570" cy="5723260"/>
          </a:xfrm>
          <a:prstGeom prst="rect">
            <a:avLst/>
          </a:prstGeom>
          <a:noFill/>
          <a:ln>
            <a:noFill/>
          </a:ln>
        </p:spPr>
      </p:pic>
      <p:sp>
        <p:nvSpPr>
          <p:cNvPr id="1520" name="Google Shape;1520;p81"/>
          <p:cNvSpPr/>
          <p:nvPr/>
        </p:nvSpPr>
        <p:spPr>
          <a:xfrm>
            <a:off x="762000" y="6167735"/>
            <a:ext cx="7696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3-35</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Preparation of the Balance Sheet from the Adjusted Trial Balance</a:t>
            </a:r>
            <a:endParaRPr/>
          </a:p>
        </p:txBody>
      </p:sp>
      <p:sp>
        <p:nvSpPr>
          <p:cNvPr id="1521" name="Google Shape;1521;p8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5" name="Shape 1525"/>
        <p:cNvGrpSpPr/>
        <p:nvPr/>
      </p:nvGrpSpPr>
      <p:grpSpPr>
        <a:xfrm>
          <a:off x="0" y="0"/>
          <a:ext cx="0" cy="0"/>
          <a:chOff x="0" y="0"/>
          <a:chExt cx="0" cy="0"/>
        </a:xfrm>
      </p:grpSpPr>
      <p:sp>
        <p:nvSpPr>
          <p:cNvPr id="1526" name="Google Shape;1526;p82"/>
          <p:cNvSpPr/>
          <p:nvPr/>
        </p:nvSpPr>
        <p:spPr>
          <a:xfrm>
            <a:off x="381000" y="990600"/>
            <a:ext cx="8382000" cy="39624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900">
                <a:solidFill>
                  <a:schemeClr val="dk1"/>
                </a:solidFill>
                <a:latin typeface="Arial"/>
                <a:ea typeface="Arial"/>
                <a:cs typeface="Arial"/>
                <a:sym typeface="Arial"/>
              </a:rPr>
              <a:t>To achieve the vision of “24/7 accounting,” a company must be able to update revenue, income, and balance sheet numbers every day within the quarter and publish them on the Internet. Such real-time reporting responds to the demand for more timely ﬁnancial information made available to all investors—not just to analysts with access to company management.</a:t>
            </a:r>
            <a:endParaRPr/>
          </a:p>
          <a:p>
            <a:pPr indent="0" lvl="0" marL="0" marR="0" rtl="0" algn="just">
              <a:lnSpc>
                <a:spcPct val="112000"/>
              </a:lnSpc>
              <a:spcBef>
                <a:spcPts val="600"/>
              </a:spcBef>
              <a:spcAft>
                <a:spcPts val="0"/>
              </a:spcAft>
              <a:buNone/>
            </a:pPr>
            <a:r>
              <a:rPr lang="en-US" sz="1900">
                <a:solidFill>
                  <a:schemeClr val="dk1"/>
                </a:solidFill>
                <a:latin typeface="Arial"/>
                <a:ea typeface="Arial"/>
                <a:cs typeface="Arial"/>
                <a:sym typeface="Arial"/>
              </a:rPr>
              <a:t>Two obstacles typically stand in the way of 24/7 accounting: having the necessary accounting systems to close the books on a daily basis, and reliability concerns associated with unaudited real-time data. Only a few companies have the necessary accounting capabilities. Cisco Systems, which pioneered the concept of the 24-hour close, is one such company. </a:t>
            </a:r>
            <a:endParaRPr/>
          </a:p>
        </p:txBody>
      </p:sp>
      <p:sp>
        <p:nvSpPr>
          <p:cNvPr id="1527" name="Google Shape;1527;p82"/>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528" name="Google Shape;1528;p82"/>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24/7 ACCOUNTING</a:t>
            </a:r>
            <a:endParaRPr b="1" sz="2400">
              <a:solidFill>
                <a:srgbClr val="660066"/>
              </a:solidFill>
              <a:latin typeface="Arial"/>
              <a:ea typeface="Arial"/>
              <a:cs typeface="Arial"/>
              <a:sym typeface="Arial"/>
            </a:endParaRPr>
          </a:p>
        </p:txBody>
      </p:sp>
      <p:cxnSp>
        <p:nvCxnSpPr>
          <p:cNvPr id="1529" name="Google Shape;1529;p82"/>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530" name="Google Shape;1530;p82"/>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531" name="Google Shape;1531;p8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4</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83"/>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the basic accounting information system.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Record and summarize basic transactions.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Identify and prepare adjusting entries.</a:t>
            </a:r>
            <a:endParaRPr b="0" sz="1900">
              <a:latin typeface="Arial"/>
              <a:ea typeface="Arial"/>
              <a:cs typeface="Arial"/>
              <a:sym typeface="Arial"/>
            </a:endParaRPr>
          </a:p>
        </p:txBody>
      </p:sp>
      <p:sp>
        <p:nvSpPr>
          <p:cNvPr id="1537" name="Google Shape;1537;p83"/>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1538" name="Google Shape;1538;p83"/>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from the adjusted trial balance.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Prepare closing entries.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for a merchandising company.</a:t>
            </a:r>
            <a:endParaRPr/>
          </a:p>
        </p:txBody>
      </p:sp>
      <p:sp>
        <p:nvSpPr>
          <p:cNvPr id="1539" name="Google Shape;1539;p83"/>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1540" name="Google Shape;1540;p83"/>
          <p:cNvSpPr/>
          <p:nvPr/>
        </p:nvSpPr>
        <p:spPr>
          <a:xfrm>
            <a:off x="1524000" y="155057"/>
            <a:ext cx="5867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The Accounting Information System</a:t>
            </a:r>
            <a:endParaRPr b="1" sz="4000">
              <a:solidFill>
                <a:srgbClr val="00007F"/>
              </a:solidFill>
              <a:latin typeface="Arial"/>
              <a:ea typeface="Arial"/>
              <a:cs typeface="Arial"/>
              <a:sym typeface="Arial"/>
            </a:endParaRPr>
          </a:p>
        </p:txBody>
      </p:sp>
      <p:sp>
        <p:nvSpPr>
          <p:cNvPr id="1541" name="Google Shape;1541;p83"/>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3</a:t>
            </a:r>
            <a:endParaRPr/>
          </a:p>
        </p:txBody>
      </p:sp>
      <p:cxnSp>
        <p:nvCxnSpPr>
          <p:cNvPr id="1542" name="Google Shape;1542;p83"/>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543" name="Google Shape;1543;p83"/>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544" name="Google Shape;1544;p8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84"/>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Closing</a:t>
            </a:r>
            <a:endParaRPr i="0" sz="3200">
              <a:solidFill>
                <a:srgbClr val="6600CC"/>
              </a:solidFill>
              <a:latin typeface="Arial"/>
              <a:ea typeface="Arial"/>
              <a:cs typeface="Arial"/>
              <a:sym typeface="Arial"/>
            </a:endParaRPr>
          </a:p>
        </p:txBody>
      </p:sp>
      <p:sp>
        <p:nvSpPr>
          <p:cNvPr id="1550" name="Google Shape;1550;p84"/>
          <p:cNvSpPr txBox="1"/>
          <p:nvPr/>
        </p:nvSpPr>
        <p:spPr>
          <a:xfrm>
            <a:off x="609600" y="2035175"/>
            <a:ext cx="7924800" cy="4008438"/>
          </a:xfrm>
          <a:prstGeom prst="rect">
            <a:avLst/>
          </a:prstGeom>
          <a:noFill/>
          <a:ln>
            <a:noFill/>
          </a:ln>
        </p:spPr>
        <p:txBody>
          <a:bodyPr anchorCtr="0" anchor="t" bIns="45700" lIns="91425" spcFirstLastPara="1" rIns="91425" wrap="square" tIns="45700">
            <a:spAutoFit/>
          </a:bodyPr>
          <a:lstStyle/>
          <a:p>
            <a:pPr indent="-511175" lvl="1" marL="742950" marR="0" rtl="0" algn="l">
              <a:lnSpc>
                <a:spcPct val="120000"/>
              </a:lnSpc>
              <a:spcBef>
                <a:spcPts val="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To reduce the balance of the nominal (temporary) accounts to zero in order to prepare the accounts for the next period’s transactions.</a:t>
            </a:r>
            <a:endParaRPr/>
          </a:p>
          <a:p>
            <a:pPr indent="-511175" lvl="1" marL="74295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To transfer all income statement account balances to the Retained Earnings account in owner’s equity.</a:t>
            </a:r>
            <a:endParaRPr/>
          </a:p>
          <a:p>
            <a:pPr indent="-511175" lvl="1" marL="74295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Balance sheet (</a:t>
            </a:r>
            <a:r>
              <a:rPr b="1" i="0" lang="en-US" sz="2100" u="none" cap="none" strike="noStrike">
                <a:solidFill>
                  <a:schemeClr val="dk1"/>
                </a:solidFill>
                <a:latin typeface="Arial"/>
                <a:ea typeface="Arial"/>
                <a:cs typeface="Arial"/>
                <a:sym typeface="Arial"/>
              </a:rPr>
              <a:t>asset</a:t>
            </a:r>
            <a:r>
              <a:rPr b="0" i="0" lang="en-US" sz="2100" u="none" cap="none" strike="noStrike">
                <a:solidFill>
                  <a:schemeClr val="dk1"/>
                </a:solidFill>
                <a:latin typeface="Arial"/>
                <a:ea typeface="Arial"/>
                <a:cs typeface="Arial"/>
                <a:sym typeface="Arial"/>
              </a:rPr>
              <a:t>, </a:t>
            </a:r>
            <a:r>
              <a:rPr b="1" i="0" lang="en-US" sz="2100" u="none" cap="none" strike="noStrike">
                <a:solidFill>
                  <a:schemeClr val="dk1"/>
                </a:solidFill>
                <a:latin typeface="Arial"/>
                <a:ea typeface="Arial"/>
                <a:cs typeface="Arial"/>
                <a:sym typeface="Arial"/>
              </a:rPr>
              <a:t>liability</a:t>
            </a:r>
            <a:r>
              <a:rPr b="0" i="0" lang="en-US" sz="2100" u="none" cap="none" strike="noStrike">
                <a:solidFill>
                  <a:schemeClr val="dk1"/>
                </a:solidFill>
                <a:latin typeface="Arial"/>
                <a:ea typeface="Arial"/>
                <a:cs typeface="Arial"/>
                <a:sym typeface="Arial"/>
              </a:rPr>
              <a:t>, and </a:t>
            </a:r>
            <a:r>
              <a:rPr b="1" i="0" lang="en-US" sz="2100" u="none" cap="none" strike="noStrike">
                <a:solidFill>
                  <a:schemeClr val="dk1"/>
                </a:solidFill>
                <a:latin typeface="Arial"/>
                <a:ea typeface="Arial"/>
                <a:cs typeface="Arial"/>
                <a:sym typeface="Arial"/>
              </a:rPr>
              <a:t>equity</a:t>
            </a:r>
            <a:r>
              <a:rPr b="0" i="0" lang="en-US" sz="2100" u="none" cap="none" strike="noStrike">
                <a:solidFill>
                  <a:schemeClr val="dk1"/>
                </a:solidFill>
                <a:latin typeface="Arial"/>
                <a:ea typeface="Arial"/>
                <a:cs typeface="Arial"/>
                <a:sym typeface="Arial"/>
              </a:rPr>
              <a:t>) accounts are not closed.</a:t>
            </a:r>
            <a:endParaRPr/>
          </a:p>
          <a:p>
            <a:pPr indent="-511175" lvl="1" marL="742950" marR="0" rtl="0" algn="l">
              <a:lnSpc>
                <a:spcPct val="120000"/>
              </a:lnSpc>
              <a:spcBef>
                <a:spcPts val="1200"/>
              </a:spcBef>
              <a:spcAft>
                <a:spcPts val="0"/>
              </a:spcAft>
              <a:buClr>
                <a:srgbClr val="CC0000"/>
              </a:buClr>
              <a:buSzPts val="1680"/>
              <a:buFont typeface="Noto Sans Symbols"/>
              <a:buChar char="◆"/>
            </a:pPr>
            <a:r>
              <a:rPr b="0" i="0" lang="en-US" sz="2100" u="none" cap="none" strike="noStrike">
                <a:solidFill>
                  <a:schemeClr val="dk1"/>
                </a:solidFill>
                <a:latin typeface="Arial"/>
                <a:ea typeface="Arial"/>
                <a:cs typeface="Arial"/>
                <a:sym typeface="Arial"/>
              </a:rPr>
              <a:t>Dividends are closed directly to the Retained Earnings account.</a:t>
            </a:r>
            <a:endParaRPr/>
          </a:p>
        </p:txBody>
      </p:sp>
      <p:cxnSp>
        <p:nvCxnSpPr>
          <p:cNvPr id="1551" name="Google Shape;1551;p84"/>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52" name="Google Shape;1552;p84"/>
          <p:cNvSpPr txBox="1"/>
          <p:nvPr/>
        </p:nvSpPr>
        <p:spPr>
          <a:xfrm>
            <a:off x="609600" y="1371600"/>
            <a:ext cx="7924800" cy="52835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600">
                <a:solidFill>
                  <a:srgbClr val="006600"/>
                </a:solidFill>
                <a:latin typeface="Arial"/>
                <a:ea typeface="Arial"/>
                <a:cs typeface="Arial"/>
                <a:sym typeface="Arial"/>
              </a:rPr>
              <a:t>Closing Entries</a:t>
            </a:r>
            <a:endParaRPr b="1" sz="2600">
              <a:solidFill>
                <a:srgbClr val="006600"/>
              </a:solidFill>
              <a:latin typeface="Arial"/>
              <a:ea typeface="Arial"/>
              <a:cs typeface="Arial"/>
              <a:sym typeface="Arial"/>
            </a:endParaRPr>
          </a:p>
        </p:txBody>
      </p:sp>
      <p:sp>
        <p:nvSpPr>
          <p:cNvPr id="1553" name="Google Shape;1553;p8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pic>
        <p:nvPicPr>
          <p:cNvPr id="1558" name="Google Shape;1558;p85"/>
          <p:cNvPicPr preferRelativeResize="0"/>
          <p:nvPr/>
        </p:nvPicPr>
        <p:blipFill rotWithShape="1">
          <a:blip r:embed="rId3">
            <a:alphaModFix/>
          </a:blip>
          <a:srcRect b="0" l="0" r="0" t="0"/>
          <a:stretch/>
        </p:blipFill>
        <p:spPr>
          <a:xfrm>
            <a:off x="149225" y="1295400"/>
            <a:ext cx="4800600" cy="5029200"/>
          </a:xfrm>
          <a:prstGeom prst="rect">
            <a:avLst/>
          </a:prstGeom>
          <a:noFill/>
          <a:ln cap="sq" cmpd="sng" w="19050">
            <a:solidFill>
              <a:schemeClr val="dk1"/>
            </a:solidFill>
            <a:prstDash val="solid"/>
            <a:miter lim="800000"/>
            <a:headEnd len="sm" w="sm" type="none"/>
            <a:tailEnd len="sm" w="sm" type="none"/>
          </a:ln>
        </p:spPr>
      </p:pic>
      <p:sp>
        <p:nvSpPr>
          <p:cNvPr id="1559" name="Google Shape;1559;p85"/>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006600"/>
                </a:solidFill>
                <a:latin typeface="Arial"/>
                <a:ea typeface="Arial"/>
                <a:cs typeface="Arial"/>
                <a:sym typeface="Arial"/>
              </a:rPr>
              <a:t>Closing Entries</a:t>
            </a:r>
            <a:endParaRPr/>
          </a:p>
        </p:txBody>
      </p:sp>
      <p:sp>
        <p:nvSpPr>
          <p:cNvPr id="1560" name="Google Shape;1560;p85"/>
          <p:cNvSpPr/>
          <p:nvPr/>
        </p:nvSpPr>
        <p:spPr>
          <a:xfrm>
            <a:off x="5029200" y="4633913"/>
            <a:ext cx="228600" cy="1309687"/>
          </a:xfrm>
          <a:prstGeom prst="rightBrace">
            <a:avLst>
              <a:gd fmla="val 47743" name="adj1"/>
              <a:gd fmla="val 49125" name="adj2"/>
            </a:avLst>
          </a:prstGeom>
          <a:noFill/>
          <a:ln cap="sq" cmpd="sng" w="2857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92D050"/>
              </a:solidFill>
              <a:latin typeface="Arial"/>
              <a:ea typeface="Arial"/>
              <a:cs typeface="Arial"/>
              <a:sym typeface="Arial"/>
            </a:endParaRPr>
          </a:p>
        </p:txBody>
      </p:sp>
      <p:sp>
        <p:nvSpPr>
          <p:cNvPr id="1561" name="Google Shape;1561;p85"/>
          <p:cNvSpPr txBox="1"/>
          <p:nvPr/>
        </p:nvSpPr>
        <p:spPr>
          <a:xfrm>
            <a:off x="5334000" y="2468563"/>
            <a:ext cx="3733800" cy="3536950"/>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None/>
            </a:pPr>
            <a:r>
              <a:rPr b="1" lang="en-US" sz="1600">
                <a:solidFill>
                  <a:srgbClr val="CC0000"/>
                </a:solidFill>
                <a:latin typeface="Arial"/>
                <a:ea typeface="Arial"/>
                <a:cs typeface="Arial"/>
                <a:sym typeface="Arial"/>
              </a:rPr>
              <a:t>Retained</a:t>
            </a:r>
            <a:r>
              <a:rPr b="1" lang="en-US" sz="1600">
                <a:solidFill>
                  <a:srgbClr val="800000"/>
                </a:solidFill>
                <a:latin typeface="Arial"/>
                <a:ea typeface="Arial"/>
                <a:cs typeface="Arial"/>
                <a:sym typeface="Arial"/>
              </a:rPr>
              <a:t> </a:t>
            </a:r>
            <a:r>
              <a:rPr b="1" lang="en-US" sz="1600">
                <a:solidFill>
                  <a:srgbClr val="CC0000"/>
                </a:solidFill>
                <a:latin typeface="Arial"/>
                <a:ea typeface="Arial"/>
                <a:cs typeface="Arial"/>
                <a:sym typeface="Arial"/>
              </a:rPr>
              <a:t>Earnings</a:t>
            </a:r>
            <a:r>
              <a:rPr b="1" lang="en-US" sz="1600">
                <a:solidFill>
                  <a:srgbClr val="800000"/>
                </a:solidFill>
                <a:latin typeface="Arial"/>
                <a:ea typeface="Arial"/>
                <a:cs typeface="Arial"/>
                <a:sym typeface="Arial"/>
              </a:rPr>
              <a:t>    </a:t>
            </a:r>
            <a:r>
              <a:rPr b="1" lang="en-US" sz="1600">
                <a:solidFill>
                  <a:srgbClr val="CC0000"/>
                </a:solidFill>
                <a:latin typeface="Arial"/>
                <a:ea typeface="Arial"/>
                <a:cs typeface="Arial"/>
                <a:sym typeface="Arial"/>
              </a:rPr>
              <a:t>5,000</a:t>
            </a:r>
            <a:endParaRPr/>
          </a:p>
          <a:p>
            <a:pPr indent="-228600" lvl="0" marL="228600" marR="0" rtl="0" algn="l">
              <a:spcBef>
                <a:spcPts val="0"/>
              </a:spcBef>
              <a:spcAft>
                <a:spcPts val="0"/>
              </a:spcAft>
              <a:buNone/>
            </a:pPr>
            <a:r>
              <a:rPr lang="en-US" sz="1600">
                <a:solidFill>
                  <a:schemeClr val="dk1"/>
                </a:solidFill>
                <a:latin typeface="Arial"/>
                <a:ea typeface="Arial"/>
                <a:cs typeface="Arial"/>
                <a:sym typeface="Arial"/>
              </a:rPr>
              <a:t>    Dividends		  5,000</a:t>
            </a:r>
            <a:endParaRPr/>
          </a:p>
          <a:p>
            <a:pPr indent="-228600" lvl="0" marL="228600" marR="0" rtl="0" algn="l">
              <a:spcBef>
                <a:spcPts val="1120"/>
              </a:spcBef>
              <a:spcAft>
                <a:spcPts val="0"/>
              </a:spcAft>
              <a:buNone/>
            </a:pPr>
            <a:r>
              <a:rPr lang="en-US" sz="1600">
                <a:solidFill>
                  <a:schemeClr val="dk1"/>
                </a:solidFill>
                <a:latin typeface="Arial"/>
                <a:ea typeface="Arial"/>
                <a:cs typeface="Arial"/>
                <a:sym typeface="Arial"/>
              </a:rPr>
              <a:t>Service Revenue	106,000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Salaries &amp; Wages Expense		46,000</a:t>
            </a:r>
            <a:endParaRPr sz="1600">
              <a:solidFill>
                <a:schemeClr val="dk1"/>
              </a:solidFill>
              <a:latin typeface="Arial"/>
              <a:ea typeface="Arial"/>
              <a:cs typeface="Arial"/>
              <a:sym typeface="Arial"/>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Supplies Expense		15,000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Rent Expense		9,000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Insurance Expense		500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Interest Expense		500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Depreciation Expense		400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Bad Debt Expense		1,600</a:t>
            </a:r>
            <a:endParaRPr/>
          </a:p>
          <a:p>
            <a:pPr indent="-228600" lvl="0" marL="228600" marR="0" rtl="0" algn="l">
              <a:spcBef>
                <a:spcPts val="480"/>
              </a:spcBef>
              <a:spcAft>
                <a:spcPts val="0"/>
              </a:spcAft>
              <a:buNone/>
            </a:pPr>
            <a:r>
              <a:rPr lang="en-US" sz="1600">
                <a:solidFill>
                  <a:schemeClr val="dk1"/>
                </a:solidFill>
                <a:latin typeface="Arial"/>
                <a:ea typeface="Arial"/>
                <a:cs typeface="Arial"/>
                <a:sym typeface="Arial"/>
              </a:rPr>
              <a:t>	</a:t>
            </a:r>
            <a:r>
              <a:rPr b="1" lang="en-US" sz="1600">
                <a:solidFill>
                  <a:srgbClr val="CC0000"/>
                </a:solidFill>
                <a:latin typeface="Arial"/>
                <a:ea typeface="Arial"/>
                <a:cs typeface="Arial"/>
                <a:sym typeface="Arial"/>
              </a:rPr>
              <a:t>Retained</a:t>
            </a:r>
            <a:r>
              <a:rPr b="1" lang="en-US" sz="1600">
                <a:solidFill>
                  <a:srgbClr val="800000"/>
                </a:solidFill>
                <a:latin typeface="Arial"/>
                <a:ea typeface="Arial"/>
                <a:cs typeface="Arial"/>
                <a:sym typeface="Arial"/>
              </a:rPr>
              <a:t> </a:t>
            </a:r>
            <a:r>
              <a:rPr b="1" lang="en-US" sz="1600">
                <a:solidFill>
                  <a:srgbClr val="CC0000"/>
                </a:solidFill>
                <a:latin typeface="Arial"/>
                <a:ea typeface="Arial"/>
                <a:cs typeface="Arial"/>
                <a:sym typeface="Arial"/>
              </a:rPr>
              <a:t>Earnings</a:t>
            </a:r>
            <a:r>
              <a:rPr b="1" lang="en-US" sz="1600">
                <a:solidFill>
                  <a:srgbClr val="800000"/>
                </a:solidFill>
                <a:latin typeface="Arial"/>
                <a:ea typeface="Arial"/>
                <a:cs typeface="Arial"/>
                <a:sym typeface="Arial"/>
              </a:rPr>
              <a:t>		</a:t>
            </a:r>
            <a:r>
              <a:rPr b="1" lang="en-US" sz="1600">
                <a:solidFill>
                  <a:srgbClr val="CC0000"/>
                </a:solidFill>
                <a:latin typeface="Arial"/>
                <a:ea typeface="Arial"/>
                <a:cs typeface="Arial"/>
                <a:sym typeface="Arial"/>
              </a:rPr>
              <a:t>33,000</a:t>
            </a:r>
            <a:endParaRPr/>
          </a:p>
        </p:txBody>
      </p:sp>
      <p:sp>
        <p:nvSpPr>
          <p:cNvPr id="1562" name="Google Shape;1562;p85"/>
          <p:cNvSpPr txBox="1"/>
          <p:nvPr/>
        </p:nvSpPr>
        <p:spPr>
          <a:xfrm>
            <a:off x="5029200" y="1295400"/>
            <a:ext cx="228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3-33</a:t>
            </a:r>
            <a:endParaRPr/>
          </a:p>
        </p:txBody>
      </p:sp>
      <p:sp>
        <p:nvSpPr>
          <p:cNvPr id="1563" name="Google Shape;1563;p85"/>
          <p:cNvSpPr/>
          <p:nvPr/>
        </p:nvSpPr>
        <p:spPr>
          <a:xfrm>
            <a:off x="3733800" y="4481513"/>
            <a:ext cx="76200" cy="76200"/>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1564" name="Google Shape;1564;p85"/>
          <p:cNvSpPr/>
          <p:nvPr/>
        </p:nvSpPr>
        <p:spPr>
          <a:xfrm flipH="1">
            <a:off x="5181600" y="2500313"/>
            <a:ext cx="152400" cy="533400"/>
          </a:xfrm>
          <a:prstGeom prst="rightBrace">
            <a:avLst>
              <a:gd fmla="val 29167" name="adj1"/>
              <a:gd fmla="val 47912" name="adj2"/>
            </a:avLst>
          </a:prstGeom>
          <a:noFill/>
          <a:ln cap="sq" cmpd="sng" w="28575">
            <a:solidFill>
              <a:srgbClr val="CC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CC0000"/>
              </a:solidFill>
              <a:latin typeface="Arial"/>
              <a:ea typeface="Arial"/>
              <a:cs typeface="Arial"/>
              <a:sym typeface="Arial"/>
            </a:endParaRPr>
          </a:p>
        </p:txBody>
      </p:sp>
      <p:cxnSp>
        <p:nvCxnSpPr>
          <p:cNvPr id="1565" name="Google Shape;1565;p85"/>
          <p:cNvCxnSpPr>
            <a:stCxn id="1563" idx="6"/>
            <a:endCxn id="1564" idx="1"/>
          </p:cNvCxnSpPr>
          <p:nvPr/>
        </p:nvCxnSpPr>
        <p:spPr>
          <a:xfrm flipH="1" rot="10800000">
            <a:off x="3810000" y="2755913"/>
            <a:ext cx="1371600" cy="1763700"/>
          </a:xfrm>
          <a:prstGeom prst="bentConnector3">
            <a:avLst>
              <a:gd fmla="val 90277" name="adj1"/>
            </a:avLst>
          </a:prstGeom>
          <a:noFill/>
          <a:ln cap="sq" cmpd="sng" w="19050">
            <a:solidFill>
              <a:srgbClr val="CC0000"/>
            </a:solidFill>
            <a:prstDash val="solid"/>
            <a:miter lim="800000"/>
            <a:headEnd len="sm" w="sm" type="none"/>
            <a:tailEnd len="sm" w="sm" type="triangle"/>
          </a:ln>
        </p:spPr>
      </p:cxnSp>
      <p:sp>
        <p:nvSpPr>
          <p:cNvPr id="1566" name="Google Shape;1566;p85"/>
          <p:cNvSpPr/>
          <p:nvPr/>
        </p:nvSpPr>
        <p:spPr>
          <a:xfrm>
            <a:off x="5326063" y="1976438"/>
            <a:ext cx="28257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Closing Journal Entries:</a:t>
            </a:r>
            <a:endParaRPr/>
          </a:p>
        </p:txBody>
      </p:sp>
      <p:cxnSp>
        <p:nvCxnSpPr>
          <p:cNvPr id="1567" name="Google Shape;1567;p85"/>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68" name="Google Shape;1568;p85"/>
          <p:cNvSpPr/>
          <p:nvPr/>
        </p:nvSpPr>
        <p:spPr>
          <a:xfrm>
            <a:off x="136525" y="1219200"/>
            <a:ext cx="4819650" cy="685800"/>
          </a:xfrm>
          <a:prstGeom prst="rect">
            <a:avLst/>
          </a:prstGeom>
          <a:solidFill>
            <a:srgbClr val="EAE2A4"/>
          </a:solidFill>
          <a:ln cap="sq"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PIONEER ADVERTISING AGENCY INC.</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Adjusted Trial Balance</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October 31, 2017</a:t>
            </a:r>
            <a:endParaRPr b="1" sz="1200">
              <a:solidFill>
                <a:schemeClr val="dk1"/>
              </a:solidFill>
              <a:latin typeface="Arial"/>
              <a:ea typeface="Arial"/>
              <a:cs typeface="Arial"/>
              <a:sym typeface="Arial"/>
            </a:endParaRPr>
          </a:p>
        </p:txBody>
      </p:sp>
      <p:sp>
        <p:nvSpPr>
          <p:cNvPr id="1569" name="Google Shape;1569;p85"/>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5"/>
                                        </p:tgtEl>
                                        <p:attrNameLst>
                                          <p:attrName>style.visibility</p:attrName>
                                        </p:attrNameLst>
                                      </p:cBhvr>
                                      <p:to>
                                        <p:strVal val="visible"/>
                                      </p:to>
                                    </p:set>
                                    <p:animEffect filter="fade" transition="in">
                                      <p:cBhvr>
                                        <p:cTn dur="500"/>
                                        <p:tgtEl>
                                          <p:spTgt spid="15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64"/>
                                        </p:tgtEl>
                                        <p:attrNameLst>
                                          <p:attrName>style.visibility</p:attrName>
                                        </p:attrNameLst>
                                      </p:cBhvr>
                                      <p:to>
                                        <p:strVal val="visible"/>
                                      </p:to>
                                    </p:set>
                                    <p:animEffect filter="fade" transition="in">
                                      <p:cBhvr>
                                        <p:cTn dur="500"/>
                                        <p:tgtEl>
                                          <p:spTgt spid="1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0" st="0"/>
                                            </p:txEl>
                                          </p:spTgt>
                                        </p:tgtEl>
                                        <p:attrNameLst>
                                          <p:attrName>style.visibility</p:attrName>
                                        </p:attrNameLst>
                                      </p:cBhvr>
                                      <p:to>
                                        <p:strVal val="visible"/>
                                      </p:to>
                                    </p:set>
                                    <p:animEffect filter="fade" transition="in">
                                      <p:cBhvr>
                                        <p:cTn dur="500"/>
                                        <p:tgtEl>
                                          <p:spTgt spid="15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1" st="1"/>
                                            </p:txEl>
                                          </p:spTgt>
                                        </p:tgtEl>
                                        <p:attrNameLst>
                                          <p:attrName>style.visibility</p:attrName>
                                        </p:attrNameLst>
                                      </p:cBhvr>
                                      <p:to>
                                        <p:strVal val="visible"/>
                                      </p:to>
                                    </p:set>
                                    <p:animEffect filter="fade" transition="in">
                                      <p:cBhvr>
                                        <p:cTn dur="500"/>
                                        <p:tgtEl>
                                          <p:spTgt spid="15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2" st="2"/>
                                            </p:txEl>
                                          </p:spTgt>
                                        </p:tgtEl>
                                        <p:attrNameLst>
                                          <p:attrName>style.visibility</p:attrName>
                                        </p:attrNameLst>
                                      </p:cBhvr>
                                      <p:to>
                                        <p:strVal val="visible"/>
                                      </p:to>
                                    </p:set>
                                    <p:animEffect filter="fade" transition="in">
                                      <p:cBhvr>
                                        <p:cTn dur="500"/>
                                        <p:tgtEl>
                                          <p:spTgt spid="15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3" st="3"/>
                                            </p:txEl>
                                          </p:spTgt>
                                        </p:tgtEl>
                                        <p:attrNameLst>
                                          <p:attrName>style.visibility</p:attrName>
                                        </p:attrNameLst>
                                      </p:cBhvr>
                                      <p:to>
                                        <p:strVal val="visible"/>
                                      </p:to>
                                    </p:set>
                                    <p:animEffect filter="fade" transition="in">
                                      <p:cBhvr>
                                        <p:cTn dur="500"/>
                                        <p:tgtEl>
                                          <p:spTgt spid="15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4" st="4"/>
                                            </p:txEl>
                                          </p:spTgt>
                                        </p:tgtEl>
                                        <p:attrNameLst>
                                          <p:attrName>style.visibility</p:attrName>
                                        </p:attrNameLst>
                                      </p:cBhvr>
                                      <p:to>
                                        <p:strVal val="visible"/>
                                      </p:to>
                                    </p:set>
                                    <p:animEffect filter="fade" transition="in">
                                      <p:cBhvr>
                                        <p:cTn dur="500"/>
                                        <p:tgtEl>
                                          <p:spTgt spid="15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5" st="5"/>
                                            </p:txEl>
                                          </p:spTgt>
                                        </p:tgtEl>
                                        <p:attrNameLst>
                                          <p:attrName>style.visibility</p:attrName>
                                        </p:attrNameLst>
                                      </p:cBhvr>
                                      <p:to>
                                        <p:strVal val="visible"/>
                                      </p:to>
                                    </p:set>
                                    <p:animEffect filter="fade" transition="in">
                                      <p:cBhvr>
                                        <p:cTn dur="500"/>
                                        <p:tgtEl>
                                          <p:spTgt spid="15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6" st="6"/>
                                            </p:txEl>
                                          </p:spTgt>
                                        </p:tgtEl>
                                        <p:attrNameLst>
                                          <p:attrName>style.visibility</p:attrName>
                                        </p:attrNameLst>
                                      </p:cBhvr>
                                      <p:to>
                                        <p:strVal val="visible"/>
                                      </p:to>
                                    </p:set>
                                    <p:animEffect filter="fade" transition="in">
                                      <p:cBhvr>
                                        <p:cTn dur="500"/>
                                        <p:tgtEl>
                                          <p:spTgt spid="15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7" st="7"/>
                                            </p:txEl>
                                          </p:spTgt>
                                        </p:tgtEl>
                                        <p:attrNameLst>
                                          <p:attrName>style.visibility</p:attrName>
                                        </p:attrNameLst>
                                      </p:cBhvr>
                                      <p:to>
                                        <p:strVal val="visible"/>
                                      </p:to>
                                    </p:set>
                                    <p:animEffect filter="fade" transition="in">
                                      <p:cBhvr>
                                        <p:cTn dur="500"/>
                                        <p:tgtEl>
                                          <p:spTgt spid="156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8" st="8"/>
                                            </p:txEl>
                                          </p:spTgt>
                                        </p:tgtEl>
                                        <p:attrNameLst>
                                          <p:attrName>style.visibility</p:attrName>
                                        </p:attrNameLst>
                                      </p:cBhvr>
                                      <p:to>
                                        <p:strVal val="visible"/>
                                      </p:to>
                                    </p:set>
                                    <p:animEffect filter="fade" transition="in">
                                      <p:cBhvr>
                                        <p:cTn dur="500"/>
                                        <p:tgtEl>
                                          <p:spTgt spid="156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9" st="9"/>
                                            </p:txEl>
                                          </p:spTgt>
                                        </p:tgtEl>
                                        <p:attrNameLst>
                                          <p:attrName>style.visibility</p:attrName>
                                        </p:attrNameLst>
                                      </p:cBhvr>
                                      <p:to>
                                        <p:strVal val="visible"/>
                                      </p:to>
                                    </p:set>
                                    <p:animEffect filter="fade" transition="in">
                                      <p:cBhvr>
                                        <p:cTn dur="500"/>
                                        <p:tgtEl>
                                          <p:spTgt spid="156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1">
                                            <p:txEl>
                                              <p:pRg end="10" st="10"/>
                                            </p:txEl>
                                          </p:spTgt>
                                        </p:tgtEl>
                                        <p:attrNameLst>
                                          <p:attrName>style.visibility</p:attrName>
                                        </p:attrNameLst>
                                      </p:cBhvr>
                                      <p:to>
                                        <p:strVal val="visible"/>
                                      </p:to>
                                    </p:set>
                                    <p:animEffect filter="fade" transition="in">
                                      <p:cBhvr>
                                        <p:cTn dur="500"/>
                                        <p:tgtEl>
                                          <p:spTgt spid="156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0"/>
                                        </p:tgtEl>
                                        <p:attrNameLst>
                                          <p:attrName>style.visibility</p:attrName>
                                        </p:attrNameLst>
                                      </p:cBhvr>
                                      <p:to>
                                        <p:strVal val="visible"/>
                                      </p:to>
                                    </p:set>
                                    <p:animEffect filter="fade" transition="in">
                                      <p:cBhvr>
                                        <p:cTn dur="500"/>
                                        <p:tgtEl>
                                          <p:spTgt spid="1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86"/>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Post-Closing Trial Balance</a:t>
            </a:r>
            <a:endParaRPr/>
          </a:p>
        </p:txBody>
      </p:sp>
      <p:pic>
        <p:nvPicPr>
          <p:cNvPr id="1575" name="Google Shape;1575;p86"/>
          <p:cNvPicPr preferRelativeResize="0"/>
          <p:nvPr/>
        </p:nvPicPr>
        <p:blipFill rotWithShape="1">
          <a:blip r:embed="rId3">
            <a:alphaModFix/>
          </a:blip>
          <a:srcRect b="0" l="0" r="0" t="0"/>
          <a:stretch/>
        </p:blipFill>
        <p:spPr>
          <a:xfrm>
            <a:off x="990600" y="1260475"/>
            <a:ext cx="7086600" cy="5368925"/>
          </a:xfrm>
          <a:prstGeom prst="rect">
            <a:avLst/>
          </a:prstGeom>
          <a:noFill/>
          <a:ln>
            <a:noFill/>
          </a:ln>
        </p:spPr>
      </p:pic>
      <p:sp>
        <p:nvSpPr>
          <p:cNvPr id="1576" name="Google Shape;1576;p86"/>
          <p:cNvSpPr txBox="1"/>
          <p:nvPr/>
        </p:nvSpPr>
        <p:spPr>
          <a:xfrm>
            <a:off x="6172200" y="685800"/>
            <a:ext cx="1981200"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006600"/>
                </a:solidFill>
                <a:latin typeface="Arial"/>
                <a:ea typeface="Arial"/>
                <a:cs typeface="Arial"/>
                <a:sym typeface="Arial"/>
              </a:rPr>
              <a:t>ILLUSTRATION 3-38</a:t>
            </a:r>
            <a:endParaRPr/>
          </a:p>
        </p:txBody>
      </p:sp>
      <p:cxnSp>
        <p:nvCxnSpPr>
          <p:cNvPr id="1577" name="Google Shape;1577;p86"/>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78" name="Google Shape;1578;p86"/>
          <p:cNvSpPr/>
          <p:nvPr/>
        </p:nvSpPr>
        <p:spPr>
          <a:xfrm>
            <a:off x="990600" y="1295400"/>
            <a:ext cx="7086600" cy="933450"/>
          </a:xfrm>
          <a:prstGeom prst="rect">
            <a:avLst/>
          </a:prstGeom>
          <a:solidFill>
            <a:srgbClr val="EAE2A4"/>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1600">
                <a:solidFill>
                  <a:schemeClr val="dk1"/>
                </a:solidFill>
                <a:latin typeface="Arial"/>
                <a:ea typeface="Arial"/>
                <a:cs typeface="Arial"/>
                <a:sym typeface="Arial"/>
              </a:rPr>
              <a:t>PIONEER ADVERTISING INC.</a:t>
            </a:r>
            <a:endParaRPr/>
          </a:p>
          <a:p>
            <a:pPr indent="0" lvl="0" marL="0" marR="0" rtl="0" algn="ctr">
              <a:lnSpc>
                <a:spcPct val="120000"/>
              </a:lnSpc>
              <a:spcBef>
                <a:spcPts val="0"/>
              </a:spcBef>
              <a:spcAft>
                <a:spcPts val="0"/>
              </a:spcAft>
              <a:buNone/>
            </a:pPr>
            <a:r>
              <a:rPr b="1" lang="en-US" sz="1400">
                <a:solidFill>
                  <a:schemeClr val="dk1"/>
                </a:solidFill>
                <a:latin typeface="Arial"/>
                <a:ea typeface="Arial"/>
                <a:cs typeface="Arial"/>
                <a:sym typeface="Arial"/>
              </a:rPr>
              <a:t>Post-Closing Trial Balance</a:t>
            </a:r>
            <a:endParaRPr/>
          </a:p>
          <a:p>
            <a:pPr indent="0" lvl="0" marL="0" marR="0" rtl="0" algn="ctr">
              <a:lnSpc>
                <a:spcPct val="120000"/>
              </a:lnSpc>
              <a:spcBef>
                <a:spcPts val="0"/>
              </a:spcBef>
              <a:spcAft>
                <a:spcPts val="0"/>
              </a:spcAft>
              <a:buNone/>
            </a:pPr>
            <a:r>
              <a:rPr b="1" lang="en-US" sz="1400">
                <a:solidFill>
                  <a:schemeClr val="dk1"/>
                </a:solidFill>
                <a:latin typeface="Arial"/>
                <a:ea typeface="Arial"/>
                <a:cs typeface="Arial"/>
                <a:sym typeface="Arial"/>
              </a:rPr>
              <a:t>October 31, 2017</a:t>
            </a:r>
            <a:endParaRPr b="1" sz="1400">
              <a:solidFill>
                <a:schemeClr val="dk1"/>
              </a:solidFill>
              <a:latin typeface="Arial"/>
              <a:ea typeface="Arial"/>
              <a:cs typeface="Arial"/>
              <a:sym typeface="Arial"/>
            </a:endParaRPr>
          </a:p>
        </p:txBody>
      </p:sp>
      <p:sp>
        <p:nvSpPr>
          <p:cNvPr id="1579" name="Google Shape;1579;p8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87"/>
          <p:cNvSpPr txBox="1"/>
          <p:nvPr>
            <p:ph idx="4294967295" type="title"/>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3200">
                <a:solidFill>
                  <a:srgbClr val="6600CC"/>
                </a:solidFill>
                <a:latin typeface="Arial"/>
                <a:ea typeface="Arial"/>
                <a:cs typeface="Arial"/>
                <a:sym typeface="Arial"/>
              </a:rPr>
              <a:t>Accounting Cycle Summarized</a:t>
            </a:r>
            <a:endParaRPr/>
          </a:p>
        </p:txBody>
      </p:sp>
      <p:sp>
        <p:nvSpPr>
          <p:cNvPr id="1585" name="Google Shape;1585;p87"/>
          <p:cNvSpPr txBox="1"/>
          <p:nvPr/>
        </p:nvSpPr>
        <p:spPr>
          <a:xfrm>
            <a:off x="609600" y="1371600"/>
            <a:ext cx="8229600" cy="425608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25000"/>
              </a:lnSpc>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Enter the transactions of the period in appropriate journals.</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Post from the journals to the ledger (or ledgers).</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Take an unadjusted trial balance (trial balance).</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Prepare adjusting journal entries and post to the ledger(s).</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Take a trial balance after adjusting (adjusted trial balance).</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Prepare the financial statements from the second trial balance.</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Prepare closing journal entries and post to the ledger(s).</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Take a post-closing trial balance (</a:t>
            </a:r>
            <a:r>
              <a:rPr b="1" lang="en-US" sz="2000">
                <a:solidFill>
                  <a:schemeClr val="dk1"/>
                </a:solidFill>
                <a:latin typeface="Arial"/>
                <a:ea typeface="Arial"/>
                <a:cs typeface="Arial"/>
                <a:sym typeface="Arial"/>
              </a:rPr>
              <a:t>optional</a:t>
            </a:r>
            <a:r>
              <a:rPr lang="en-US" sz="2000">
                <a:solidFill>
                  <a:schemeClr val="dk1"/>
                </a:solidFill>
                <a:latin typeface="Arial"/>
                <a:ea typeface="Arial"/>
                <a:cs typeface="Arial"/>
                <a:sym typeface="Arial"/>
              </a:rPr>
              <a:t>).</a:t>
            </a:r>
            <a:endParaRPr/>
          </a:p>
          <a:p>
            <a:pPr indent="-457200" lvl="0" marL="457200" marR="0" rtl="0" algn="l">
              <a:lnSpc>
                <a:spcPct val="125000"/>
              </a:lnSpc>
              <a:spcBef>
                <a:spcPts val="60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Prepare reversing entries (</a:t>
            </a:r>
            <a:r>
              <a:rPr b="1" lang="en-US" sz="2000">
                <a:solidFill>
                  <a:schemeClr val="dk1"/>
                </a:solidFill>
                <a:latin typeface="Arial"/>
                <a:ea typeface="Arial"/>
                <a:cs typeface="Arial"/>
                <a:sym typeface="Arial"/>
              </a:rPr>
              <a:t>optional</a:t>
            </a:r>
            <a:r>
              <a:rPr lang="en-US" sz="2000">
                <a:solidFill>
                  <a:schemeClr val="dk1"/>
                </a:solidFill>
                <a:latin typeface="Arial"/>
                <a:ea typeface="Arial"/>
                <a:cs typeface="Arial"/>
                <a:sym typeface="Arial"/>
              </a:rPr>
              <a:t>) and post to the ledger(s).</a:t>
            </a:r>
            <a:endParaRPr/>
          </a:p>
        </p:txBody>
      </p:sp>
      <p:cxnSp>
        <p:nvCxnSpPr>
          <p:cNvPr id="1586" name="Google Shape;1586;p87"/>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587" name="Google Shape;1587;p8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88"/>
          <p:cNvSpPr/>
          <p:nvPr/>
        </p:nvSpPr>
        <p:spPr>
          <a:xfrm>
            <a:off x="381000" y="990600"/>
            <a:ext cx="8382000" cy="51816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800">
                <a:solidFill>
                  <a:schemeClr val="dk1"/>
                </a:solidFill>
                <a:latin typeface="Arial"/>
                <a:ea typeface="Arial"/>
                <a:cs typeface="Arial"/>
                <a:sym typeface="Arial"/>
              </a:rPr>
              <a:t>The economic volatility of the past few years has left companies hungering for more timely and uniform ﬁnancial information to help them react quickly to fast-changing conditions. As one expert noted, companies were extremely focused on trying to reduce costs and plan for the future better, but a lot of them discovered that they didn’t have the information they needed and they didn’t have the ability to get that information. The unsteady recession environment also made it risky for companies to interrupt their operations to get new systems up to speed. So what to do? Try to piecemeal upgrades each year or start a major overhaul of their internal systems? Best Buy, for example, has standardized as many of its systems as possible and has been steadily upgrading them over the past decade. </a:t>
            </a:r>
            <a:endParaRPr/>
          </a:p>
          <a:p>
            <a:pPr indent="0" lvl="0" marL="0" marR="0" rtl="0" algn="just">
              <a:lnSpc>
                <a:spcPct val="112000"/>
              </a:lnSpc>
              <a:spcBef>
                <a:spcPts val="600"/>
              </a:spcBef>
              <a:spcAft>
                <a:spcPts val="0"/>
              </a:spcAft>
              <a:buNone/>
            </a:pPr>
            <a:r>
              <a:rPr lang="en-US" sz="1800">
                <a:solidFill>
                  <a:schemeClr val="dk1"/>
                </a:solidFill>
                <a:latin typeface="Arial"/>
                <a:ea typeface="Arial"/>
                <a:cs typeface="Arial"/>
                <a:sym typeface="Arial"/>
              </a:rPr>
              <a:t>Acquisitions can wreak havoc on reporting systems. Best Buy is choosy about when to standardize for companies it acquires, but it sometimes has to implement new systems after international deals. In other situations, a major overhaul is needed. For example, it is common for companies with a steady stream of acquisitions to have 50 to 70 general ledger systems. In those cases, </a:t>
            </a:r>
            <a:endParaRPr/>
          </a:p>
        </p:txBody>
      </p:sp>
      <p:sp>
        <p:nvSpPr>
          <p:cNvPr id="1593" name="Google Shape;1593;p88"/>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594" name="Google Shape;1594;p88"/>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HEY, IT’S COMPLICATED</a:t>
            </a:r>
            <a:endParaRPr b="1" sz="2400">
              <a:solidFill>
                <a:srgbClr val="660066"/>
              </a:solidFill>
              <a:latin typeface="Arial"/>
              <a:ea typeface="Arial"/>
              <a:cs typeface="Arial"/>
              <a:sym typeface="Arial"/>
            </a:endParaRPr>
          </a:p>
        </p:txBody>
      </p:sp>
      <p:cxnSp>
        <p:nvCxnSpPr>
          <p:cNvPr id="1595" name="Google Shape;1595;p88"/>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596" name="Google Shape;1596;p88"/>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597" name="Google Shape;1597;p88"/>
          <p:cNvSpPr txBox="1"/>
          <p:nvPr/>
        </p:nvSpPr>
        <p:spPr>
          <a:xfrm>
            <a:off x="6956350" y="6245423"/>
            <a:ext cx="119705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continued</a:t>
            </a:r>
            <a:endParaRPr sz="1400">
              <a:solidFill>
                <a:schemeClr val="dk1"/>
              </a:solidFill>
              <a:latin typeface="Arial"/>
              <a:ea typeface="Arial"/>
              <a:cs typeface="Arial"/>
              <a:sym typeface="Arial"/>
            </a:endParaRPr>
          </a:p>
        </p:txBody>
      </p:sp>
      <p:sp>
        <p:nvSpPr>
          <p:cNvPr id="1598" name="Google Shape;1598;p8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89"/>
          <p:cNvSpPr/>
          <p:nvPr/>
        </p:nvSpPr>
        <p:spPr>
          <a:xfrm>
            <a:off x="381000" y="990600"/>
            <a:ext cx="8382000" cy="51816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800">
                <a:solidFill>
                  <a:schemeClr val="dk1"/>
                </a:solidFill>
                <a:latin typeface="Arial"/>
                <a:ea typeface="Arial"/>
                <a:cs typeface="Arial"/>
                <a:sym typeface="Arial"/>
              </a:rPr>
              <a:t>a company cannot react well unless its systems are made compatible. So is it the big bang (major overhaul) or the piecemeal approach? It seems to depend. One thing is certain—good accounting systems are a necessity. Without one, the risk of failure is high.</a:t>
            </a:r>
            <a:endParaRPr/>
          </a:p>
          <a:p>
            <a:pPr indent="0" lvl="0" marL="0" marR="0" rtl="0" algn="just">
              <a:lnSpc>
                <a:spcPct val="112000"/>
              </a:lnSpc>
              <a:spcBef>
                <a:spcPts val="600"/>
              </a:spcBef>
              <a:spcAft>
                <a:spcPts val="0"/>
              </a:spcAft>
              <a:buNone/>
            </a:pPr>
            <a:r>
              <a:rPr lang="en-US" sz="1800">
                <a:solidFill>
                  <a:schemeClr val="dk1"/>
                </a:solidFill>
                <a:latin typeface="Arial"/>
                <a:ea typeface="Arial"/>
                <a:cs typeface="Arial"/>
                <a:sym typeface="Arial"/>
              </a:rPr>
              <a:t>Source: Emily Chasan, “The Financial-Data Dilemma,” Wall Street Journal (July 24, 2012), p. B4.</a:t>
            </a:r>
            <a:endParaRPr/>
          </a:p>
        </p:txBody>
      </p:sp>
      <p:sp>
        <p:nvSpPr>
          <p:cNvPr id="1604" name="Google Shape;1604;p89"/>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605" name="Google Shape;1605;p89"/>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HEY, IT’S COMPLICATED</a:t>
            </a:r>
            <a:endParaRPr b="1" sz="2400">
              <a:solidFill>
                <a:srgbClr val="660066"/>
              </a:solidFill>
              <a:latin typeface="Arial"/>
              <a:ea typeface="Arial"/>
              <a:cs typeface="Arial"/>
              <a:sym typeface="Arial"/>
            </a:endParaRPr>
          </a:p>
        </p:txBody>
      </p:sp>
      <p:cxnSp>
        <p:nvCxnSpPr>
          <p:cNvPr id="1606" name="Google Shape;1606;p89"/>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607" name="Google Shape;1607;p89"/>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608" name="Google Shape;1608;p8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5</a:t>
            </a:r>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aphicFrame>
        <p:nvGraphicFramePr>
          <p:cNvPr id="135" name="Google Shape;135;p9"/>
          <p:cNvGraphicFramePr/>
          <p:nvPr/>
        </p:nvGraphicFramePr>
        <p:xfrm>
          <a:off x="1905000" y="2038350"/>
          <a:ext cx="5334000" cy="4000500"/>
        </p:xfrm>
        <a:graphic>
          <a:graphicData uri="http://schemas.openxmlformats.org/presentationml/2006/ole">
            <mc:AlternateContent>
              <mc:Choice Requires="v">
                <p:oleObj r:id="rId4" imgH="4000500" imgW="5334000" progId="PowerPoint.Slide.8" spid="_x0000_s1">
                  <p:embed/>
                </p:oleObj>
              </mc:Choice>
              <mc:Fallback>
                <p:oleObj r:id="rId5" imgH="4000500" imgW="5334000" progId="PowerPoint.Slide.8">
                  <p:embed/>
                  <p:pic>
                    <p:nvPicPr>
                      <p:cNvPr id="135" name="Google Shape;135;p9"/>
                      <p:cNvPicPr preferRelativeResize="0"/>
                      <p:nvPr/>
                    </p:nvPicPr>
                    <p:blipFill rotWithShape="1">
                      <a:blip r:embed="rId6">
                        <a:alphaModFix/>
                      </a:blip>
                      <a:srcRect b="0" l="0" r="0" t="0"/>
                      <a:stretch/>
                    </p:blipFill>
                    <p:spPr>
                      <a:xfrm>
                        <a:off x="1905000" y="2038350"/>
                        <a:ext cx="5334000" cy="4000500"/>
                      </a:xfrm>
                      <a:prstGeom prst="rect">
                        <a:avLst/>
                      </a:prstGeom>
                      <a:noFill/>
                      <a:ln>
                        <a:noFill/>
                      </a:ln>
                    </p:spPr>
                  </p:pic>
                </p:oleObj>
              </mc:Fallback>
            </mc:AlternateContent>
          </a:graphicData>
        </a:graphic>
      </p:graphicFrame>
      <p:sp>
        <p:nvSpPr>
          <p:cNvPr id="136" name="Google Shape;136;p9"/>
          <p:cNvSpPr txBox="1"/>
          <p:nvPr/>
        </p:nvSpPr>
        <p:spPr>
          <a:xfrm>
            <a:off x="2819400" y="3429000"/>
            <a:ext cx="12954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Arial"/>
                <a:ea typeface="Arial"/>
                <a:cs typeface="Arial"/>
                <a:sym typeface="Arial"/>
              </a:rPr>
              <a:t>$10,000</a:t>
            </a:r>
            <a:endParaRPr/>
          </a:p>
        </p:txBody>
      </p:sp>
      <p:sp>
        <p:nvSpPr>
          <p:cNvPr id="137" name="Google Shape;137;p9"/>
          <p:cNvSpPr txBox="1"/>
          <p:nvPr/>
        </p:nvSpPr>
        <p:spPr>
          <a:xfrm>
            <a:off x="6781800" y="3429000"/>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Transaction #2</a:t>
            </a:r>
            <a:endParaRPr/>
          </a:p>
        </p:txBody>
      </p:sp>
      <p:sp>
        <p:nvSpPr>
          <p:cNvPr id="138" name="Google Shape;138;p9"/>
          <p:cNvSpPr txBox="1"/>
          <p:nvPr/>
        </p:nvSpPr>
        <p:spPr>
          <a:xfrm>
            <a:off x="4953000" y="3429000"/>
            <a:ext cx="10668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Arial"/>
                <a:ea typeface="Arial"/>
                <a:cs typeface="Arial"/>
                <a:sym typeface="Arial"/>
              </a:rPr>
              <a:t>$3,000</a:t>
            </a:r>
            <a:endParaRPr/>
          </a:p>
        </p:txBody>
      </p:sp>
      <p:sp>
        <p:nvSpPr>
          <p:cNvPr id="139" name="Google Shape;139;p9"/>
          <p:cNvSpPr txBox="1"/>
          <p:nvPr/>
        </p:nvSpPr>
        <p:spPr>
          <a:xfrm>
            <a:off x="2743200" y="4794624"/>
            <a:ext cx="1752600" cy="396875"/>
          </a:xfrm>
          <a:prstGeom prst="rect">
            <a:avLst/>
          </a:prstGeom>
          <a:solidFill>
            <a:srgbClr val="F7F48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90000"/>
                </a:solidFill>
                <a:latin typeface="Arial"/>
                <a:ea typeface="Arial"/>
                <a:cs typeface="Arial"/>
                <a:sym typeface="Arial"/>
              </a:rPr>
              <a:t>	</a:t>
            </a:r>
            <a:r>
              <a:rPr b="1" lang="en-US" sz="2000">
                <a:solidFill>
                  <a:srgbClr val="CC0000"/>
                </a:solidFill>
                <a:latin typeface="Arial"/>
                <a:ea typeface="Arial"/>
                <a:cs typeface="Arial"/>
                <a:sym typeface="Arial"/>
              </a:rPr>
              <a:t>$15,000</a:t>
            </a:r>
            <a:endParaRPr/>
          </a:p>
        </p:txBody>
      </p:sp>
      <p:sp>
        <p:nvSpPr>
          <p:cNvPr id="140" name="Google Shape;140;p9"/>
          <p:cNvSpPr txBox="1"/>
          <p:nvPr/>
        </p:nvSpPr>
        <p:spPr>
          <a:xfrm>
            <a:off x="3048000" y="3870325"/>
            <a:ext cx="1066800" cy="3968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chemeClr val="dk1"/>
                </a:solidFill>
                <a:latin typeface="Arial"/>
                <a:ea typeface="Arial"/>
                <a:cs typeface="Arial"/>
                <a:sym typeface="Arial"/>
              </a:rPr>
              <a:t>8,000</a:t>
            </a:r>
            <a:endParaRPr/>
          </a:p>
        </p:txBody>
      </p:sp>
      <p:sp>
        <p:nvSpPr>
          <p:cNvPr id="141" name="Google Shape;141;p9"/>
          <p:cNvSpPr txBox="1"/>
          <p:nvPr/>
        </p:nvSpPr>
        <p:spPr>
          <a:xfrm>
            <a:off x="381000" y="4800600"/>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Balance</a:t>
            </a:r>
            <a:endParaRPr/>
          </a:p>
        </p:txBody>
      </p:sp>
      <p:sp>
        <p:nvSpPr>
          <p:cNvPr id="142" name="Google Shape;142;p9"/>
          <p:cNvSpPr txBox="1"/>
          <p:nvPr/>
        </p:nvSpPr>
        <p:spPr>
          <a:xfrm>
            <a:off x="381000" y="3429000"/>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Transaction #1</a:t>
            </a:r>
            <a:endParaRPr/>
          </a:p>
        </p:txBody>
      </p:sp>
      <p:sp>
        <p:nvSpPr>
          <p:cNvPr id="143" name="Google Shape;143;p9"/>
          <p:cNvSpPr txBox="1"/>
          <p:nvPr/>
        </p:nvSpPr>
        <p:spPr>
          <a:xfrm>
            <a:off x="381000" y="3870325"/>
            <a:ext cx="220980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Transaction #3</a:t>
            </a:r>
            <a:endParaRPr/>
          </a:p>
        </p:txBody>
      </p:sp>
      <p:sp>
        <p:nvSpPr>
          <p:cNvPr id="144" name="Google Shape;144;p9"/>
          <p:cNvSpPr txBox="1"/>
          <p:nvPr/>
        </p:nvSpPr>
        <p:spPr>
          <a:xfrm>
            <a:off x="609600" y="1371600"/>
            <a:ext cx="7772400" cy="906463"/>
          </a:xfrm>
          <a:prstGeom prst="rect">
            <a:avLst/>
          </a:prstGeom>
          <a:solidFill>
            <a:schemeClr val="lt1"/>
          </a:solidFill>
          <a:ln>
            <a:noFill/>
          </a:ln>
        </p:spPr>
        <p:txBody>
          <a:bodyPr anchorCtr="0" anchor="t" bIns="45700" lIns="91425" spcFirstLastPara="1" rIns="91425" wrap="square" tIns="45700">
            <a:spAutoFit/>
          </a:bodyPr>
          <a:lstStyle/>
          <a:p>
            <a:pPr indent="11113" lvl="0" marL="1588" marR="0" rtl="0" algn="l">
              <a:lnSpc>
                <a:spcPct val="115000"/>
              </a:lnSpc>
              <a:spcBef>
                <a:spcPts val="0"/>
              </a:spcBef>
              <a:spcAft>
                <a:spcPts val="0"/>
              </a:spcAft>
              <a:buNone/>
            </a:pPr>
            <a:r>
              <a:rPr b="1" lang="en-US" sz="2300">
                <a:solidFill>
                  <a:schemeClr val="dk1"/>
                </a:solidFill>
                <a:latin typeface="Arial"/>
                <a:ea typeface="Arial"/>
                <a:cs typeface="Arial"/>
                <a:sym typeface="Arial"/>
              </a:rPr>
              <a:t>If the sum of Debit entries are </a:t>
            </a:r>
            <a:r>
              <a:rPr b="1" lang="en-US" sz="2300">
                <a:solidFill>
                  <a:srgbClr val="CC0000"/>
                </a:solidFill>
                <a:latin typeface="Arial"/>
                <a:ea typeface="Arial"/>
                <a:cs typeface="Arial"/>
                <a:sym typeface="Arial"/>
              </a:rPr>
              <a:t>greater than </a:t>
            </a:r>
            <a:r>
              <a:rPr b="1" lang="en-US" sz="2300">
                <a:solidFill>
                  <a:schemeClr val="dk1"/>
                </a:solidFill>
                <a:latin typeface="Arial"/>
                <a:ea typeface="Arial"/>
                <a:cs typeface="Arial"/>
                <a:sym typeface="Arial"/>
              </a:rPr>
              <a:t>the sum of Credit entries, the account will have a debit balance.</a:t>
            </a:r>
            <a:endParaRPr/>
          </a:p>
        </p:txBody>
      </p:sp>
      <p:sp>
        <p:nvSpPr>
          <p:cNvPr id="145" name="Google Shape;145;p9"/>
          <p:cNvSpPr txBox="1"/>
          <p:nvPr/>
        </p:nvSpPr>
        <p:spPr>
          <a:xfrm>
            <a:off x="609600" y="381000"/>
            <a:ext cx="8229600" cy="560388"/>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3200">
                <a:solidFill>
                  <a:srgbClr val="6600CC"/>
                </a:solidFill>
                <a:latin typeface="Arial"/>
                <a:ea typeface="Arial"/>
                <a:cs typeface="Arial"/>
                <a:sym typeface="Arial"/>
              </a:rPr>
              <a:t>Debits and Credits</a:t>
            </a:r>
            <a:endParaRPr/>
          </a:p>
        </p:txBody>
      </p:sp>
      <p:cxnSp>
        <p:nvCxnSpPr>
          <p:cNvPr id="146" name="Google Shape;146;p9"/>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47" name="Google Shape;147;p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1</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sp>
        <p:nvSpPr>
          <p:cNvPr id="1613" name="Google Shape;1613;p90"/>
          <p:cNvSpPr txBox="1"/>
          <p:nvPr>
            <p:ph idx="1" type="body"/>
          </p:nvPr>
        </p:nvSpPr>
        <p:spPr>
          <a:xfrm>
            <a:off x="560696" y="2871354"/>
            <a:ext cx="4114800" cy="3048000"/>
          </a:xfrm>
          <a:prstGeom prst="rect">
            <a:avLst/>
          </a:prstGeom>
          <a:noFill/>
          <a:ln>
            <a:noFill/>
          </a:ln>
        </p:spPr>
        <p:txBody>
          <a:bodyPr anchorCtr="0" anchor="t" bIns="44450" lIns="90475" spcFirstLastPara="1" rIns="90475" wrap="square" tIns="44450">
            <a:noAutofit/>
          </a:bodyPr>
          <a:lstStyle/>
          <a:p>
            <a:pPr indent="-341313" lvl="0" marL="341313" rtl="0" algn="l">
              <a:lnSpc>
                <a:spcPct val="115000"/>
              </a:lnSpc>
              <a:spcBef>
                <a:spcPts val="0"/>
              </a:spcBef>
              <a:spcAft>
                <a:spcPts val="0"/>
              </a:spcAft>
              <a:buClr>
                <a:srgbClr val="CC0000"/>
              </a:buClr>
              <a:buSzPts val="1900"/>
              <a:buAutoNum type="arabicPlain"/>
            </a:pPr>
            <a:r>
              <a:rPr b="0" lang="en-US" sz="1900">
                <a:latin typeface="Arial"/>
                <a:ea typeface="Arial"/>
                <a:cs typeface="Arial"/>
                <a:sym typeface="Arial"/>
              </a:rPr>
              <a:t>Understand the basic accounting information system.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Record and summarize basic transactions. </a:t>
            </a:r>
            <a:endParaRPr/>
          </a:p>
          <a:p>
            <a:pPr indent="-341313" lvl="0" marL="341313" rtl="0" algn="l">
              <a:lnSpc>
                <a:spcPct val="115000"/>
              </a:lnSpc>
              <a:spcBef>
                <a:spcPts val="855"/>
              </a:spcBef>
              <a:spcAft>
                <a:spcPts val="0"/>
              </a:spcAft>
              <a:buClr>
                <a:srgbClr val="CC0000"/>
              </a:buClr>
              <a:buSzPts val="1900"/>
              <a:buAutoNum type="arabicPlain"/>
            </a:pPr>
            <a:r>
              <a:rPr b="0" lang="en-US" sz="1900">
                <a:latin typeface="Arial"/>
                <a:ea typeface="Arial"/>
                <a:cs typeface="Arial"/>
                <a:sym typeface="Arial"/>
              </a:rPr>
              <a:t>Identify and prepare adjusting entries.</a:t>
            </a:r>
            <a:endParaRPr b="0" sz="1900">
              <a:latin typeface="Arial"/>
              <a:ea typeface="Arial"/>
              <a:cs typeface="Arial"/>
              <a:sym typeface="Arial"/>
            </a:endParaRPr>
          </a:p>
        </p:txBody>
      </p:sp>
      <p:sp>
        <p:nvSpPr>
          <p:cNvPr id="1614" name="Google Shape;1614;p90"/>
          <p:cNvSpPr txBox="1"/>
          <p:nvPr>
            <p:ph type="title"/>
          </p:nvPr>
        </p:nvSpPr>
        <p:spPr>
          <a:xfrm>
            <a:off x="560696" y="1828800"/>
            <a:ext cx="3886200" cy="484909"/>
          </a:xfrm>
          <a:prstGeom prst="rect">
            <a:avLst/>
          </a:prstGeom>
          <a:noFill/>
          <a:ln>
            <a:noFill/>
          </a:ln>
        </p:spPr>
        <p:txBody>
          <a:bodyPr anchorCtr="0" anchor="t" bIns="44450" lIns="90475" spcFirstLastPara="1" rIns="90475" wrap="square" tIns="44450">
            <a:noAutofit/>
          </a:bodyPr>
          <a:lstStyle/>
          <a:p>
            <a:pPr indent="0" lvl="0" marL="0" rtl="0" algn="l">
              <a:lnSpc>
                <a:spcPct val="110000"/>
              </a:lnSpc>
              <a:spcBef>
                <a:spcPts val="0"/>
              </a:spcBef>
              <a:spcAft>
                <a:spcPts val="0"/>
              </a:spcAft>
              <a:buNone/>
            </a:pPr>
            <a:r>
              <a:rPr i="0" lang="en-US" sz="2400">
                <a:solidFill>
                  <a:srgbClr val="CC0000"/>
                </a:solidFill>
                <a:latin typeface="Arial"/>
                <a:ea typeface="Arial"/>
                <a:cs typeface="Arial"/>
                <a:sym typeface="Arial"/>
              </a:rPr>
              <a:t>LEARNING OBJECTIVES</a:t>
            </a:r>
            <a:endParaRPr/>
          </a:p>
        </p:txBody>
      </p:sp>
      <p:sp>
        <p:nvSpPr>
          <p:cNvPr id="1615" name="Google Shape;1615;p90"/>
          <p:cNvSpPr/>
          <p:nvPr/>
        </p:nvSpPr>
        <p:spPr>
          <a:xfrm>
            <a:off x="4800600" y="2871354"/>
            <a:ext cx="4114800" cy="2895600"/>
          </a:xfrm>
          <a:prstGeom prst="rect">
            <a:avLst/>
          </a:prstGeom>
          <a:noFill/>
          <a:ln>
            <a:noFill/>
          </a:ln>
        </p:spPr>
        <p:txBody>
          <a:bodyPr anchorCtr="0" anchor="t" bIns="44450" lIns="90475" spcFirstLastPara="1" rIns="90475" wrap="square" tIns="44450">
            <a:noAutofit/>
          </a:bodyPr>
          <a:lstStyle/>
          <a:p>
            <a:pPr indent="-341313" lvl="0" marL="341313" marR="0" rtl="0" algn="l">
              <a:lnSpc>
                <a:spcPct val="115000"/>
              </a:lnSpc>
              <a:spcBef>
                <a:spcPts val="0"/>
              </a:spcBef>
              <a:spcAft>
                <a:spcPts val="0"/>
              </a:spcAft>
              <a:buClr>
                <a:srgbClr val="CC0000"/>
              </a:buClr>
              <a:buSzPts val="1900"/>
              <a:buFont typeface="Arial"/>
              <a:buAutoNum type="arabicPlain" startAt="4"/>
            </a:pPr>
            <a:r>
              <a:rPr b="0" lang="en-US" sz="1900">
                <a:solidFill>
                  <a:schemeClr val="lt2"/>
                </a:solidFill>
                <a:latin typeface="Arial"/>
                <a:ea typeface="Arial"/>
                <a:cs typeface="Arial"/>
                <a:sym typeface="Arial"/>
              </a:rPr>
              <a:t>Prepare financial statements from </a:t>
            </a:r>
            <a:r>
              <a:rPr lang="en-US" sz="1900">
                <a:solidFill>
                  <a:schemeClr val="lt2"/>
                </a:solidFill>
                <a:latin typeface="Arial"/>
                <a:ea typeface="Arial"/>
                <a:cs typeface="Arial"/>
                <a:sym typeface="Arial"/>
              </a:rPr>
              <a:t>the adjusted trial balance.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lang="en-US" sz="1900">
                <a:solidFill>
                  <a:schemeClr val="lt2"/>
                </a:solidFill>
                <a:latin typeface="Arial"/>
                <a:ea typeface="Arial"/>
                <a:cs typeface="Arial"/>
                <a:sym typeface="Arial"/>
              </a:rPr>
              <a:t>Prepare closing entries. </a:t>
            </a:r>
            <a:endParaRPr/>
          </a:p>
          <a:p>
            <a:pPr indent="-341313" lvl="0" marL="341313" marR="0" rtl="0" algn="l">
              <a:lnSpc>
                <a:spcPct val="115000"/>
              </a:lnSpc>
              <a:spcBef>
                <a:spcPts val="855"/>
              </a:spcBef>
              <a:spcAft>
                <a:spcPts val="0"/>
              </a:spcAft>
              <a:buClr>
                <a:srgbClr val="CC0000"/>
              </a:buClr>
              <a:buSzPts val="1900"/>
              <a:buFont typeface="Arial"/>
              <a:buAutoNum type="arabicPlain" startAt="4"/>
            </a:pPr>
            <a:r>
              <a:rPr b="1" lang="en-US" sz="1900">
                <a:solidFill>
                  <a:srgbClr val="CC0000"/>
                </a:solidFill>
                <a:latin typeface="Arial"/>
                <a:ea typeface="Arial"/>
                <a:cs typeface="Arial"/>
                <a:sym typeface="Arial"/>
              </a:rPr>
              <a:t>Prepare financial statements for a merchandising company.</a:t>
            </a:r>
            <a:endParaRPr/>
          </a:p>
        </p:txBody>
      </p:sp>
      <p:sp>
        <p:nvSpPr>
          <p:cNvPr id="1616" name="Google Shape;1616;p90"/>
          <p:cNvSpPr/>
          <p:nvPr/>
        </p:nvSpPr>
        <p:spPr>
          <a:xfrm>
            <a:off x="560696" y="2414154"/>
            <a:ext cx="7211704" cy="397416"/>
          </a:xfrm>
          <a:prstGeom prst="rect">
            <a:avLst/>
          </a:prstGeom>
          <a:noFill/>
          <a:ln>
            <a:noFill/>
          </a:ln>
        </p:spPr>
        <p:txBody>
          <a:bodyPr anchorCtr="0" anchor="t" bIns="44450" lIns="90475" spcFirstLastPara="1" rIns="90475" wrap="square" tIns="44450">
            <a:spAutoFit/>
          </a:bodyPr>
          <a:lstStyle/>
          <a:p>
            <a:pPr indent="-285750" lvl="0" marL="285750" marR="0" rtl="0" algn="l">
              <a:lnSpc>
                <a:spcPct val="115000"/>
              </a:lnSpc>
              <a:spcBef>
                <a:spcPts val="0"/>
              </a:spcBef>
              <a:spcAft>
                <a:spcPts val="0"/>
              </a:spcAft>
              <a:buClr>
                <a:srgbClr val="A50021"/>
              </a:buClr>
              <a:buSzPts val="1900"/>
              <a:buFont typeface="Noto Sans Symbols"/>
              <a:buNone/>
            </a:pPr>
            <a:r>
              <a:rPr b="1" lang="en-US" sz="1900">
                <a:solidFill>
                  <a:schemeClr val="lt2"/>
                </a:solidFill>
                <a:latin typeface="Arial"/>
                <a:ea typeface="Arial"/>
                <a:cs typeface="Arial"/>
                <a:sym typeface="Arial"/>
              </a:rPr>
              <a:t>After studying this chapter, you should be able to:</a:t>
            </a:r>
            <a:endParaRPr/>
          </a:p>
        </p:txBody>
      </p:sp>
      <p:sp>
        <p:nvSpPr>
          <p:cNvPr id="1617" name="Google Shape;1617;p90"/>
          <p:cNvSpPr/>
          <p:nvPr/>
        </p:nvSpPr>
        <p:spPr>
          <a:xfrm>
            <a:off x="1524000" y="155057"/>
            <a:ext cx="5867400" cy="156190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rgbClr val="00007F"/>
                </a:solidFill>
                <a:latin typeface="Arial"/>
                <a:ea typeface="Arial"/>
                <a:cs typeface="Arial"/>
                <a:sym typeface="Arial"/>
              </a:rPr>
              <a:t>The Accounting Information System</a:t>
            </a:r>
            <a:endParaRPr b="1" sz="4000">
              <a:solidFill>
                <a:srgbClr val="00007F"/>
              </a:solidFill>
              <a:latin typeface="Arial"/>
              <a:ea typeface="Arial"/>
              <a:cs typeface="Arial"/>
              <a:sym typeface="Arial"/>
            </a:endParaRPr>
          </a:p>
        </p:txBody>
      </p:sp>
      <p:sp>
        <p:nvSpPr>
          <p:cNvPr id="1618" name="Google Shape;1618;p90"/>
          <p:cNvSpPr txBox="1"/>
          <p:nvPr/>
        </p:nvSpPr>
        <p:spPr>
          <a:xfrm>
            <a:off x="457200" y="76200"/>
            <a:ext cx="1066800" cy="1722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0700">
                <a:solidFill>
                  <a:srgbClr val="006600"/>
                </a:solidFill>
                <a:latin typeface="Arial"/>
                <a:ea typeface="Arial"/>
                <a:cs typeface="Arial"/>
                <a:sym typeface="Arial"/>
              </a:rPr>
              <a:t>3</a:t>
            </a:r>
            <a:endParaRPr/>
          </a:p>
        </p:txBody>
      </p:sp>
      <p:cxnSp>
        <p:nvCxnSpPr>
          <p:cNvPr id="1619" name="Google Shape;1619;p90"/>
          <p:cNvCxnSpPr/>
          <p:nvPr/>
        </p:nvCxnSpPr>
        <p:spPr>
          <a:xfrm>
            <a:off x="340056" y="-4592"/>
            <a:ext cx="0" cy="6086944"/>
          </a:xfrm>
          <a:prstGeom prst="straightConnector1">
            <a:avLst/>
          </a:prstGeom>
          <a:solidFill>
            <a:schemeClr val="lt1"/>
          </a:solidFill>
          <a:ln cap="sq" cmpd="sng" w="19050">
            <a:solidFill>
              <a:schemeClr val="dk1"/>
            </a:solidFill>
            <a:prstDash val="solid"/>
            <a:round/>
            <a:headEnd len="sm" w="sm" type="none"/>
            <a:tailEnd len="sm" w="sm" type="none"/>
          </a:ln>
        </p:spPr>
      </p:cxnSp>
      <p:cxnSp>
        <p:nvCxnSpPr>
          <p:cNvPr id="1620" name="Google Shape;1620;p90"/>
          <p:cNvCxnSpPr/>
          <p:nvPr/>
        </p:nvCxnSpPr>
        <p:spPr>
          <a:xfrm>
            <a:off x="152400" y="6096000"/>
            <a:ext cx="1524000" cy="0"/>
          </a:xfrm>
          <a:prstGeom prst="straightConnector1">
            <a:avLst/>
          </a:prstGeom>
          <a:solidFill>
            <a:schemeClr val="lt1"/>
          </a:solidFill>
          <a:ln cap="sq" cmpd="sng" w="19050">
            <a:solidFill>
              <a:schemeClr val="dk1"/>
            </a:solidFill>
            <a:prstDash val="solid"/>
            <a:round/>
            <a:headEnd len="sm" w="sm" type="none"/>
            <a:tailEnd len="sm" w="sm" type="none"/>
          </a:ln>
        </p:spPr>
      </p:cxnSp>
      <p:sp>
        <p:nvSpPr>
          <p:cNvPr id="1621" name="Google Shape;1621;p90"/>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a:p>
        </p:txBody>
      </p:sp>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91"/>
          <p:cNvSpPr txBox="1"/>
          <p:nvPr>
            <p:ph idx="4294967295" type="title"/>
          </p:nvPr>
        </p:nvSpPr>
        <p:spPr>
          <a:xfrm>
            <a:off x="304800" y="354013"/>
            <a:ext cx="8534400" cy="560387"/>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i="0" lang="en-US" sz="2800">
                <a:solidFill>
                  <a:srgbClr val="00007F"/>
                </a:solidFill>
                <a:latin typeface="Arial"/>
                <a:ea typeface="Arial"/>
                <a:cs typeface="Arial"/>
                <a:sym typeface="Arial"/>
              </a:rPr>
              <a:t>STATEMENTS OF A MERCHANDISING COMPANY</a:t>
            </a:r>
            <a:endParaRPr i="0" sz="2800">
              <a:solidFill>
                <a:srgbClr val="00007F"/>
              </a:solidFill>
              <a:latin typeface="Arial"/>
              <a:ea typeface="Arial"/>
              <a:cs typeface="Arial"/>
              <a:sym typeface="Arial"/>
            </a:endParaRPr>
          </a:p>
        </p:txBody>
      </p:sp>
      <p:sp>
        <p:nvSpPr>
          <p:cNvPr id="1627" name="Google Shape;1627;p91"/>
          <p:cNvSpPr txBox="1"/>
          <p:nvPr/>
        </p:nvSpPr>
        <p:spPr>
          <a:xfrm>
            <a:off x="7162800" y="1447800"/>
            <a:ext cx="1828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3-39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Income Statement for a Merchandising Company</a:t>
            </a:r>
            <a:endParaRPr/>
          </a:p>
        </p:txBody>
      </p:sp>
      <p:pic>
        <p:nvPicPr>
          <p:cNvPr id="1628" name="Google Shape;1628;p91"/>
          <p:cNvPicPr preferRelativeResize="0"/>
          <p:nvPr/>
        </p:nvPicPr>
        <p:blipFill rotWithShape="1">
          <a:blip r:embed="rId3">
            <a:alphaModFix/>
          </a:blip>
          <a:srcRect b="0" l="0" r="0" t="0"/>
          <a:stretch/>
        </p:blipFill>
        <p:spPr>
          <a:xfrm>
            <a:off x="990600" y="1201738"/>
            <a:ext cx="6096000" cy="5427662"/>
          </a:xfrm>
          <a:prstGeom prst="rect">
            <a:avLst/>
          </a:prstGeom>
          <a:noFill/>
          <a:ln>
            <a:noFill/>
          </a:ln>
        </p:spPr>
      </p:pic>
      <p:cxnSp>
        <p:nvCxnSpPr>
          <p:cNvPr id="1629" name="Google Shape;1629;p91"/>
          <p:cNvCxnSpPr/>
          <p:nvPr/>
        </p:nvCxnSpPr>
        <p:spPr>
          <a:xfrm>
            <a:off x="381000" y="990600"/>
            <a:ext cx="8382000" cy="0"/>
          </a:xfrm>
          <a:prstGeom prst="straightConnector1">
            <a:avLst/>
          </a:prstGeom>
          <a:noFill/>
          <a:ln cap="sq" cmpd="sng" w="57150">
            <a:solidFill>
              <a:schemeClr val="dk1"/>
            </a:solidFill>
            <a:prstDash val="solid"/>
            <a:round/>
            <a:headEnd len="sm" w="sm" type="none"/>
            <a:tailEnd len="sm" w="sm" type="none"/>
          </a:ln>
        </p:spPr>
      </p:cxnSp>
      <p:sp>
        <p:nvSpPr>
          <p:cNvPr id="1630" name="Google Shape;1630;p91"/>
          <p:cNvSpPr/>
          <p:nvPr/>
        </p:nvSpPr>
        <p:spPr>
          <a:xfrm>
            <a:off x="1003300" y="1143000"/>
            <a:ext cx="6062663" cy="685800"/>
          </a:xfrm>
          <a:prstGeom prst="rect">
            <a:avLst/>
          </a:prstGeom>
          <a:solidFill>
            <a:srgbClr val="EAE2A4"/>
          </a:solidFill>
          <a:ln cap="sq"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UPTOWN CABINET CORP.</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Income Statement</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For the Year Ended December 31, 2017</a:t>
            </a:r>
            <a:endParaRPr b="1" sz="1200">
              <a:solidFill>
                <a:schemeClr val="dk1"/>
              </a:solidFill>
              <a:latin typeface="Arial"/>
              <a:ea typeface="Arial"/>
              <a:cs typeface="Arial"/>
              <a:sym typeface="Arial"/>
            </a:endParaRPr>
          </a:p>
        </p:txBody>
      </p:sp>
      <p:sp>
        <p:nvSpPr>
          <p:cNvPr id="1631" name="Google Shape;1631;p91"/>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sp>
        <p:nvSpPr>
          <p:cNvPr id="1636" name="Google Shape;1636;p92"/>
          <p:cNvSpPr txBox="1"/>
          <p:nvPr/>
        </p:nvSpPr>
        <p:spPr>
          <a:xfrm>
            <a:off x="571501" y="3722914"/>
            <a:ext cx="5029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3-40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b="0" lang="en-US" sz="1200">
                <a:solidFill>
                  <a:schemeClr val="dk1"/>
                </a:solidFill>
                <a:latin typeface="Arial"/>
                <a:ea typeface="Arial"/>
                <a:cs typeface="Arial"/>
                <a:sym typeface="Arial"/>
              </a:rPr>
              <a:t>Statement of Retained Earnings for a Merchandising Company</a:t>
            </a:r>
            <a:endParaRPr/>
          </a:p>
        </p:txBody>
      </p:sp>
      <p:pic>
        <p:nvPicPr>
          <p:cNvPr id="1637" name="Google Shape;1637;p92"/>
          <p:cNvPicPr preferRelativeResize="0"/>
          <p:nvPr/>
        </p:nvPicPr>
        <p:blipFill rotWithShape="1">
          <a:blip r:embed="rId3">
            <a:alphaModFix/>
          </a:blip>
          <a:srcRect b="0" l="0" r="0" t="0"/>
          <a:stretch/>
        </p:blipFill>
        <p:spPr>
          <a:xfrm>
            <a:off x="604838" y="1371600"/>
            <a:ext cx="8081962" cy="2332038"/>
          </a:xfrm>
          <a:prstGeom prst="rect">
            <a:avLst/>
          </a:prstGeom>
          <a:noFill/>
          <a:ln>
            <a:noFill/>
          </a:ln>
        </p:spPr>
      </p:pic>
      <p:cxnSp>
        <p:nvCxnSpPr>
          <p:cNvPr id="1638" name="Google Shape;1638;p92"/>
          <p:cNvCxnSpPr/>
          <p:nvPr/>
        </p:nvCxnSpPr>
        <p:spPr>
          <a:xfrm>
            <a:off x="381000" y="1066800"/>
            <a:ext cx="8382000" cy="0"/>
          </a:xfrm>
          <a:prstGeom prst="straightConnector1">
            <a:avLst/>
          </a:prstGeom>
          <a:noFill/>
          <a:ln cap="sq" cmpd="sng" w="57150">
            <a:solidFill>
              <a:schemeClr val="dk1"/>
            </a:solidFill>
            <a:prstDash val="solid"/>
            <a:round/>
            <a:headEnd len="sm" w="sm" type="none"/>
            <a:tailEnd len="sm" w="sm" type="none"/>
          </a:ln>
        </p:spPr>
      </p:cxnSp>
      <p:sp>
        <p:nvSpPr>
          <p:cNvPr id="1639" name="Google Shape;1639;p92"/>
          <p:cNvSpPr/>
          <p:nvPr/>
        </p:nvSpPr>
        <p:spPr>
          <a:xfrm>
            <a:off x="642938" y="1371600"/>
            <a:ext cx="7991475" cy="838200"/>
          </a:xfrm>
          <a:prstGeom prst="rect">
            <a:avLst/>
          </a:prstGeom>
          <a:solidFill>
            <a:srgbClr val="EAE2A4"/>
          </a:solidFill>
          <a:ln cap="sq"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b="1" lang="en-US" sz="1600">
                <a:solidFill>
                  <a:schemeClr val="dk1"/>
                </a:solidFill>
                <a:latin typeface="Arial"/>
                <a:ea typeface="Arial"/>
                <a:cs typeface="Arial"/>
                <a:sym typeface="Arial"/>
              </a:rPr>
              <a:t>UPTOWN CABINET CORP.</a:t>
            </a:r>
            <a:endParaRPr/>
          </a:p>
          <a:p>
            <a:pPr indent="0" lvl="0" marL="0" marR="0" rtl="0" algn="ctr">
              <a:lnSpc>
                <a:spcPct val="110000"/>
              </a:lnSpc>
              <a:spcBef>
                <a:spcPts val="0"/>
              </a:spcBef>
              <a:spcAft>
                <a:spcPts val="0"/>
              </a:spcAft>
              <a:buNone/>
            </a:pPr>
            <a:r>
              <a:rPr b="1" lang="en-US" sz="1400">
                <a:solidFill>
                  <a:schemeClr val="dk1"/>
                </a:solidFill>
                <a:latin typeface="Arial"/>
                <a:ea typeface="Arial"/>
                <a:cs typeface="Arial"/>
                <a:sym typeface="Arial"/>
              </a:rPr>
              <a:t>Statement of Retained Earnings</a:t>
            </a:r>
            <a:endParaRPr/>
          </a:p>
          <a:p>
            <a:pPr indent="0" lvl="0" marL="0" marR="0" rtl="0" algn="ctr">
              <a:lnSpc>
                <a:spcPct val="110000"/>
              </a:lnSpc>
              <a:spcBef>
                <a:spcPts val="0"/>
              </a:spcBef>
              <a:spcAft>
                <a:spcPts val="0"/>
              </a:spcAft>
              <a:buNone/>
            </a:pPr>
            <a:r>
              <a:rPr b="1" lang="en-US" sz="1400">
                <a:solidFill>
                  <a:schemeClr val="dk1"/>
                </a:solidFill>
                <a:latin typeface="Arial"/>
                <a:ea typeface="Arial"/>
                <a:cs typeface="Arial"/>
                <a:sym typeface="Arial"/>
              </a:rPr>
              <a:t>For the Year Ended December 31, 2017</a:t>
            </a:r>
            <a:endParaRPr b="1" sz="1400">
              <a:solidFill>
                <a:schemeClr val="dk1"/>
              </a:solidFill>
              <a:latin typeface="Arial"/>
              <a:ea typeface="Arial"/>
              <a:cs typeface="Arial"/>
              <a:sym typeface="Arial"/>
            </a:endParaRPr>
          </a:p>
        </p:txBody>
      </p:sp>
      <p:sp>
        <p:nvSpPr>
          <p:cNvPr id="1640" name="Google Shape;1640;p92"/>
          <p:cNvSpPr txBox="1"/>
          <p:nvPr/>
        </p:nvSpPr>
        <p:spPr>
          <a:xfrm>
            <a:off x="304800" y="354013"/>
            <a:ext cx="8534400" cy="560387"/>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None/>
            </a:pPr>
            <a:r>
              <a:rPr b="1" i="0" lang="en-US" sz="2800">
                <a:solidFill>
                  <a:srgbClr val="00007F"/>
                </a:solidFill>
                <a:latin typeface="Arial"/>
                <a:ea typeface="Arial"/>
                <a:cs typeface="Arial"/>
                <a:sym typeface="Arial"/>
              </a:rPr>
              <a:t>STATEMENTS OF A MERCHANDISING COMPANY</a:t>
            </a:r>
            <a:endParaRPr b="1" i="0" sz="2800">
              <a:solidFill>
                <a:srgbClr val="00007F"/>
              </a:solidFill>
              <a:latin typeface="Arial"/>
              <a:ea typeface="Arial"/>
              <a:cs typeface="Arial"/>
              <a:sym typeface="Arial"/>
            </a:endParaRPr>
          </a:p>
        </p:txBody>
      </p:sp>
      <p:sp>
        <p:nvSpPr>
          <p:cNvPr id="1641" name="Google Shape;1641;p92"/>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sp>
        <p:nvSpPr>
          <p:cNvPr id="1646" name="Google Shape;1646;p93"/>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pic>
        <p:nvPicPr>
          <p:cNvPr id="1647" name="Google Shape;1647;p93"/>
          <p:cNvPicPr preferRelativeResize="0"/>
          <p:nvPr/>
        </p:nvPicPr>
        <p:blipFill rotWithShape="1">
          <a:blip r:embed="rId3">
            <a:alphaModFix/>
          </a:blip>
          <a:srcRect b="0" l="0" r="0" t="0"/>
          <a:stretch/>
        </p:blipFill>
        <p:spPr>
          <a:xfrm>
            <a:off x="2362200" y="228600"/>
            <a:ext cx="6026150" cy="6455032"/>
          </a:xfrm>
          <a:prstGeom prst="rect">
            <a:avLst/>
          </a:prstGeom>
          <a:noFill/>
          <a:ln>
            <a:noFill/>
          </a:ln>
        </p:spPr>
      </p:pic>
      <p:sp>
        <p:nvSpPr>
          <p:cNvPr id="1648" name="Google Shape;1648;p93"/>
          <p:cNvSpPr txBox="1"/>
          <p:nvPr/>
        </p:nvSpPr>
        <p:spPr>
          <a:xfrm>
            <a:off x="609600" y="5410200"/>
            <a:ext cx="177670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3-41 </a:t>
            </a:r>
            <a:r>
              <a:rPr b="0" lang="en-US" sz="1200">
                <a:solidFill>
                  <a:schemeClr val="dk1"/>
                </a:solidFill>
                <a:latin typeface="Arial"/>
                <a:ea typeface="Arial"/>
                <a:cs typeface="Arial"/>
                <a:sym typeface="Arial"/>
              </a:rPr>
              <a:t>Balance Sheet for a Merchandising Company</a:t>
            </a:r>
            <a:endParaRPr/>
          </a:p>
        </p:txBody>
      </p:sp>
      <p:sp>
        <p:nvSpPr>
          <p:cNvPr id="1649" name="Google Shape;1649;p93"/>
          <p:cNvSpPr/>
          <p:nvPr/>
        </p:nvSpPr>
        <p:spPr>
          <a:xfrm>
            <a:off x="2386306" y="152400"/>
            <a:ext cx="5986170" cy="663107"/>
          </a:xfrm>
          <a:prstGeom prst="rect">
            <a:avLst/>
          </a:prstGeom>
          <a:solidFill>
            <a:srgbClr val="EAE2A4"/>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UPTOWN CABINET CORP.</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Balance Sheet</a:t>
            </a:r>
            <a:endParaRPr/>
          </a:p>
          <a:p>
            <a:pPr indent="0" lvl="0" marL="0" marR="0" rtl="0" algn="ctr">
              <a:spcBef>
                <a:spcPts val="0"/>
              </a:spcBef>
              <a:spcAft>
                <a:spcPts val="0"/>
              </a:spcAft>
              <a:buNone/>
            </a:pPr>
            <a:r>
              <a:rPr b="1" lang="en-US" sz="1100">
                <a:solidFill>
                  <a:schemeClr val="dk1"/>
                </a:solidFill>
                <a:latin typeface="Arial"/>
                <a:ea typeface="Arial"/>
                <a:cs typeface="Arial"/>
                <a:sym typeface="Arial"/>
              </a:rPr>
              <a:t>As of December 31, 2017</a:t>
            </a:r>
            <a:endParaRPr b="1" sz="1100">
              <a:solidFill>
                <a:schemeClr val="dk1"/>
              </a:solidFill>
              <a:latin typeface="Arial"/>
              <a:ea typeface="Arial"/>
              <a:cs typeface="Arial"/>
              <a:sym typeface="Arial"/>
            </a:endParaRPr>
          </a:p>
        </p:txBody>
      </p:sp>
    </p:spTree>
  </p:cSld>
  <p:clrMapOvr>
    <a:masterClrMapping/>
  </p:clrMapOvr>
  <p:transition>
    <p:wipe dir="r"/>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94"/>
          <p:cNvSpPr/>
          <p:nvPr/>
        </p:nvSpPr>
        <p:spPr>
          <a:xfrm>
            <a:off x="381000" y="990600"/>
            <a:ext cx="8382000" cy="5029200"/>
          </a:xfrm>
          <a:prstGeom prst="rect">
            <a:avLst/>
          </a:prstGeom>
          <a:solidFill>
            <a:srgbClr val="FDFCCC"/>
          </a:solidFill>
          <a:ln>
            <a:noFill/>
          </a:ln>
        </p:spPr>
        <p:txBody>
          <a:bodyPr anchorCtr="0" anchor="t" bIns="91425" lIns="182875" spcFirstLastPara="1" rIns="182875" wrap="square" tIns="137150">
            <a:noAutofit/>
          </a:bodyPr>
          <a:lstStyle/>
          <a:p>
            <a:pPr indent="0" lvl="0" marL="0" marR="0" rtl="0" algn="just">
              <a:lnSpc>
                <a:spcPct val="112000"/>
              </a:lnSpc>
              <a:spcBef>
                <a:spcPts val="0"/>
              </a:spcBef>
              <a:spcAft>
                <a:spcPts val="0"/>
              </a:spcAft>
              <a:buNone/>
            </a:pPr>
            <a:r>
              <a:rPr lang="en-US" sz="1800">
                <a:solidFill>
                  <a:schemeClr val="dk1"/>
                </a:solidFill>
                <a:latin typeface="Arial"/>
                <a:ea typeface="Arial"/>
                <a:cs typeface="Arial"/>
                <a:sym typeface="Arial"/>
              </a:rPr>
              <a:t>The use of a worksheet at the end of each month or quarter enables a company to prepare interim ﬁnancial statements even though it closes the books only at the end of each year. For example, assume that Google closes its books on December 31, but it wants monthly ﬁnancial statements. To do this, at the end of January, Google prepares an adjusted trial balance (using a worksheet as illustrated in Appendix 3C) to supply the information needed for statements for January. At the end of February, it uses a worksheet again. Note that because Google did not close the accounts at the end of </a:t>
            </a:r>
            <a:endParaRPr/>
          </a:p>
          <a:p>
            <a:pPr indent="0" lvl="0" marL="0" marR="0" rtl="0" algn="just">
              <a:lnSpc>
                <a:spcPct val="112000"/>
              </a:lnSpc>
              <a:spcBef>
                <a:spcPts val="600"/>
              </a:spcBef>
              <a:spcAft>
                <a:spcPts val="0"/>
              </a:spcAft>
              <a:buNone/>
            </a:pPr>
            <a:r>
              <a:rPr lang="en-US" sz="1800">
                <a:solidFill>
                  <a:schemeClr val="dk1"/>
                </a:solidFill>
                <a:latin typeface="Arial"/>
                <a:ea typeface="Arial"/>
                <a:cs typeface="Arial"/>
                <a:sym typeface="Arial"/>
              </a:rPr>
              <a:t>January, the income statement taken from the adjusted trial balance on February 28 will present the net income for two months. If Google wants an income statement for only the month of February, the company obtains it by subtracting the items in the January income statement from the corresponding items in the income statement for the two months of January and February. If Google executes such a process daily, it can realize “24/7 accounting” (see the “What Do the Numbers Mean?” box on page 106). </a:t>
            </a:r>
            <a:endParaRPr/>
          </a:p>
        </p:txBody>
      </p:sp>
      <p:sp>
        <p:nvSpPr>
          <p:cNvPr id="1655" name="Google Shape;1655;p94"/>
          <p:cNvSpPr txBox="1"/>
          <p:nvPr/>
        </p:nvSpPr>
        <p:spPr>
          <a:xfrm>
            <a:off x="5105400" y="560388"/>
            <a:ext cx="3581400" cy="430212"/>
          </a:xfrm>
          <a:prstGeom prst="rect">
            <a:avLst/>
          </a:prstGeom>
          <a:noFill/>
          <a:ln>
            <a:noFill/>
          </a:ln>
        </p:spPr>
        <p:txBody>
          <a:bodyPr anchorCtr="0" anchor="ctr" bIns="45700" lIns="91425" spcFirstLastPara="1" rIns="91425" wrap="square" tIns="45700">
            <a:spAutoFit/>
          </a:bodyPr>
          <a:lstStyle/>
          <a:p>
            <a:pPr indent="0" lvl="0" marL="0" marR="0" rtl="0" algn="l">
              <a:lnSpc>
                <a:spcPct val="110000"/>
              </a:lnSpc>
              <a:spcBef>
                <a:spcPts val="0"/>
              </a:spcBef>
              <a:spcAft>
                <a:spcPts val="0"/>
              </a:spcAft>
              <a:buNone/>
            </a:pPr>
            <a:r>
              <a:rPr i="1" lang="en-US" sz="2000">
                <a:solidFill>
                  <a:schemeClr val="lt1"/>
                </a:solidFill>
                <a:latin typeface="Arial"/>
                <a:ea typeface="Arial"/>
                <a:cs typeface="Arial"/>
                <a:sym typeface="Arial"/>
              </a:rPr>
              <a:t>WHAT’S YOUR PRINCIPLE</a:t>
            </a:r>
            <a:endParaRPr/>
          </a:p>
        </p:txBody>
      </p:sp>
      <p:sp>
        <p:nvSpPr>
          <p:cNvPr id="1656" name="Google Shape;1656;p94"/>
          <p:cNvSpPr/>
          <p:nvPr/>
        </p:nvSpPr>
        <p:spPr>
          <a:xfrm>
            <a:off x="457200" y="529372"/>
            <a:ext cx="8305800"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100">
                <a:solidFill>
                  <a:srgbClr val="00007F"/>
                </a:solidFill>
                <a:latin typeface="Arial"/>
                <a:ea typeface="Arial"/>
                <a:cs typeface="Arial"/>
                <a:sym typeface="Arial"/>
              </a:rPr>
              <a:t>WHAT DO THE NUMBERS MEAN?  </a:t>
            </a:r>
            <a:r>
              <a:rPr b="1" lang="en-US" sz="1800">
                <a:solidFill>
                  <a:srgbClr val="660066"/>
                </a:solidFill>
                <a:latin typeface="Arial"/>
                <a:ea typeface="Arial"/>
                <a:cs typeface="Arial"/>
                <a:sym typeface="Arial"/>
              </a:rPr>
              <a:t>STATEMENTS, PLEASE</a:t>
            </a:r>
            <a:endParaRPr b="1" sz="2400">
              <a:solidFill>
                <a:srgbClr val="660066"/>
              </a:solidFill>
              <a:latin typeface="Arial"/>
              <a:ea typeface="Arial"/>
              <a:cs typeface="Arial"/>
              <a:sym typeface="Arial"/>
            </a:endParaRPr>
          </a:p>
        </p:txBody>
      </p:sp>
      <p:cxnSp>
        <p:nvCxnSpPr>
          <p:cNvPr id="1657" name="Google Shape;1657;p94"/>
          <p:cNvCxnSpPr/>
          <p:nvPr/>
        </p:nvCxnSpPr>
        <p:spPr>
          <a:xfrm>
            <a:off x="381000" y="990600"/>
            <a:ext cx="8382000" cy="0"/>
          </a:xfrm>
          <a:prstGeom prst="straightConnector1">
            <a:avLst/>
          </a:prstGeom>
          <a:noFill/>
          <a:ln cap="sq" cmpd="sng" w="19050">
            <a:solidFill>
              <a:schemeClr val="dk1"/>
            </a:solidFill>
            <a:prstDash val="solid"/>
            <a:round/>
            <a:headEnd len="sm" w="sm" type="none"/>
            <a:tailEnd len="sm" w="sm" type="none"/>
          </a:ln>
        </p:spPr>
      </p:cxnSp>
      <p:cxnSp>
        <p:nvCxnSpPr>
          <p:cNvPr id="1658" name="Google Shape;1658;p94"/>
          <p:cNvCxnSpPr/>
          <p:nvPr/>
        </p:nvCxnSpPr>
        <p:spPr>
          <a:xfrm>
            <a:off x="381000" y="457200"/>
            <a:ext cx="8382000" cy="0"/>
          </a:xfrm>
          <a:prstGeom prst="straightConnector1">
            <a:avLst/>
          </a:prstGeom>
          <a:noFill/>
          <a:ln cap="sq" cmpd="sng" w="19050">
            <a:solidFill>
              <a:schemeClr val="dk1"/>
            </a:solidFill>
            <a:prstDash val="solid"/>
            <a:round/>
            <a:headEnd len="sm" w="sm" type="none"/>
            <a:tailEnd len="sm" w="sm" type="none"/>
          </a:ln>
        </p:spPr>
      </p:cxnSp>
      <p:sp>
        <p:nvSpPr>
          <p:cNvPr id="1659" name="Google Shape;1659;p94"/>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6</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sp>
        <p:nvSpPr>
          <p:cNvPr id="1664" name="Google Shape;1664;p95"/>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665" name="Google Shape;1665;p95"/>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sp>
        <p:nvSpPr>
          <p:cNvPr id="1666" name="Google Shape;1666;p95"/>
          <p:cNvSpPr/>
          <p:nvPr/>
        </p:nvSpPr>
        <p:spPr>
          <a:xfrm>
            <a:off x="609600" y="1371600"/>
            <a:ext cx="8077200" cy="230370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100">
                <a:solidFill>
                  <a:schemeClr val="dk1"/>
                </a:solidFill>
                <a:latin typeface="Arial"/>
                <a:ea typeface="Arial"/>
                <a:cs typeface="Arial"/>
                <a:sym typeface="Arial"/>
              </a:rPr>
              <a:t>Most companies use </a:t>
            </a:r>
            <a:r>
              <a:rPr b="1" lang="en-US" sz="2100">
                <a:solidFill>
                  <a:srgbClr val="00007F"/>
                </a:solidFill>
                <a:latin typeface="Arial"/>
                <a:ea typeface="Arial"/>
                <a:cs typeface="Arial"/>
                <a:sym typeface="Arial"/>
              </a:rPr>
              <a:t>accrual-basis accounting</a:t>
            </a:r>
            <a:r>
              <a:rPr lang="en-US" sz="2100">
                <a:solidFill>
                  <a:schemeClr val="dk1"/>
                </a:solidFill>
                <a:latin typeface="Arial"/>
                <a:ea typeface="Arial"/>
                <a:cs typeface="Arial"/>
                <a:sym typeface="Arial"/>
              </a:rPr>
              <a:t>. They</a:t>
            </a:r>
            <a:endParaRPr/>
          </a:p>
          <a:p>
            <a:pPr indent="-457200" lvl="1" marL="685800" marR="0" rtl="0" algn="l">
              <a:lnSpc>
                <a:spcPct val="120000"/>
              </a:lnSpc>
              <a:spcBef>
                <a:spcPts val="9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recognize revenue when the performance obligation is satisfied and </a:t>
            </a:r>
            <a:endParaRPr/>
          </a:p>
          <a:p>
            <a:pPr indent="-457200" lvl="1" marL="685800" marR="0" rtl="0" algn="l">
              <a:lnSpc>
                <a:spcPct val="120000"/>
              </a:lnSpc>
              <a:spcBef>
                <a:spcPts val="9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expenses in the period incurred, </a:t>
            </a:r>
            <a:endParaRPr/>
          </a:p>
          <a:p>
            <a:pPr indent="-457200" lvl="1" marL="685800" marR="0" rtl="0" algn="l">
              <a:lnSpc>
                <a:spcPct val="120000"/>
              </a:lnSpc>
              <a:spcBef>
                <a:spcPts val="900"/>
              </a:spcBef>
              <a:spcAft>
                <a:spcPts val="0"/>
              </a:spcAft>
              <a:buClr>
                <a:srgbClr val="800000"/>
              </a:buClr>
              <a:buSzPts val="2000"/>
              <a:buFont typeface="Noto Sans Symbols"/>
              <a:buNone/>
            </a:pPr>
            <a:r>
              <a:rPr b="0" i="0" lang="en-US" sz="2000" u="none" cap="none" strike="noStrike">
                <a:solidFill>
                  <a:schemeClr val="dk1"/>
                </a:solidFill>
                <a:latin typeface="Arial"/>
                <a:ea typeface="Arial"/>
                <a:cs typeface="Arial"/>
                <a:sym typeface="Arial"/>
              </a:rPr>
              <a:t>without regard to the time of receipt or payment of cash.</a:t>
            </a:r>
            <a:endParaRPr/>
          </a:p>
        </p:txBody>
      </p:sp>
      <p:sp>
        <p:nvSpPr>
          <p:cNvPr id="1667" name="Google Shape;1667;p95"/>
          <p:cNvSpPr/>
          <p:nvPr/>
        </p:nvSpPr>
        <p:spPr>
          <a:xfrm>
            <a:off x="609600" y="3841750"/>
            <a:ext cx="7924800" cy="144962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2100">
                <a:solidFill>
                  <a:schemeClr val="dk1"/>
                </a:solidFill>
                <a:latin typeface="Arial"/>
                <a:ea typeface="Arial"/>
                <a:cs typeface="Arial"/>
                <a:sym typeface="Arial"/>
              </a:rPr>
              <a:t>Under the strict </a:t>
            </a:r>
            <a:r>
              <a:rPr b="1" lang="en-US" sz="2100">
                <a:solidFill>
                  <a:srgbClr val="00007F"/>
                </a:solidFill>
                <a:latin typeface="Arial"/>
                <a:ea typeface="Arial"/>
                <a:cs typeface="Arial"/>
                <a:sym typeface="Arial"/>
              </a:rPr>
              <a:t>cash-basis</a:t>
            </a:r>
            <a:r>
              <a:rPr lang="en-US" sz="2100">
                <a:solidFill>
                  <a:schemeClr val="dk1"/>
                </a:solidFill>
                <a:latin typeface="Arial"/>
                <a:ea typeface="Arial"/>
                <a:cs typeface="Arial"/>
                <a:sym typeface="Arial"/>
              </a:rPr>
              <a:t>, companies</a:t>
            </a:r>
            <a:endParaRPr/>
          </a:p>
          <a:p>
            <a:pPr indent="-457200" lvl="1" marL="685800" marR="0" rtl="0" algn="l">
              <a:lnSpc>
                <a:spcPct val="120000"/>
              </a:lnSpc>
              <a:spcBef>
                <a:spcPts val="9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record revenue only when they receive cash, and </a:t>
            </a:r>
            <a:endParaRPr/>
          </a:p>
          <a:p>
            <a:pPr indent="-457200" lvl="1" marL="685800" marR="0" rtl="0" algn="l">
              <a:lnSpc>
                <a:spcPct val="120000"/>
              </a:lnSpc>
              <a:spcBef>
                <a:spcPts val="900"/>
              </a:spcBef>
              <a:spcAft>
                <a:spcPts val="0"/>
              </a:spcAft>
              <a:buClr>
                <a:srgbClr val="CC0000"/>
              </a:buClr>
              <a:buSzPts val="1600"/>
              <a:buFont typeface="Noto Sans Symbols"/>
              <a:buChar char="◆"/>
            </a:pPr>
            <a:r>
              <a:rPr b="0" i="0" lang="en-US" sz="2000" u="none" cap="none" strike="noStrike">
                <a:solidFill>
                  <a:schemeClr val="dk1"/>
                </a:solidFill>
                <a:latin typeface="Arial"/>
                <a:ea typeface="Arial"/>
                <a:cs typeface="Arial"/>
                <a:sym typeface="Arial"/>
              </a:rPr>
              <a:t>record expenses only when they disperse cash.</a:t>
            </a:r>
            <a:endParaRPr/>
          </a:p>
        </p:txBody>
      </p:sp>
      <p:sp>
        <p:nvSpPr>
          <p:cNvPr id="1668" name="Google Shape;1668;p95"/>
          <p:cNvSpPr/>
          <p:nvPr/>
        </p:nvSpPr>
        <p:spPr>
          <a:xfrm>
            <a:off x="1295400" y="5562600"/>
            <a:ext cx="2438400" cy="941388"/>
          </a:xfrm>
          <a:prstGeom prst="rect">
            <a:avLst/>
          </a:prstGeom>
          <a:solidFill>
            <a:srgbClr val="F3E99F"/>
          </a:solidFill>
          <a:ln cap="sq" cmpd="sng" w="2857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lang="en-US" sz="1600">
                <a:solidFill>
                  <a:schemeClr val="dk1"/>
                </a:solidFill>
                <a:latin typeface="Arial"/>
                <a:ea typeface="Arial"/>
                <a:cs typeface="Arial"/>
                <a:sym typeface="Arial"/>
              </a:rPr>
              <a:t>Cash basis financial statements are not in conformity with GAAP.</a:t>
            </a:r>
            <a:endParaRPr/>
          </a:p>
        </p:txBody>
      </p:sp>
      <p:sp>
        <p:nvSpPr>
          <p:cNvPr id="1669" name="Google Shape;1669;p95"/>
          <p:cNvSpPr txBox="1"/>
          <p:nvPr/>
        </p:nvSpPr>
        <p:spPr>
          <a:xfrm>
            <a:off x="4267200" y="6248400"/>
            <a:ext cx="4876800" cy="584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600">
                <a:solidFill>
                  <a:schemeClr val="lt2"/>
                </a:solidFill>
                <a:latin typeface="Arial"/>
                <a:ea typeface="Arial"/>
                <a:cs typeface="Arial"/>
                <a:sym typeface="Arial"/>
              </a:rPr>
              <a:t>LO 7  Differentiate the cash basis of accounting from the accrual basis of accounting.</a:t>
            </a:r>
            <a:endParaRPr/>
          </a:p>
        </p:txBody>
      </p:sp>
    </p:spTree>
  </p:cSld>
  <p:clrMapOvr>
    <a:masterClrMapping/>
  </p:clrMapOvr>
  <p:transition>
    <p:wipe dir="r"/>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pic>
        <p:nvPicPr>
          <p:cNvPr id="1674" name="Google Shape;1674;p96"/>
          <p:cNvPicPr preferRelativeResize="0"/>
          <p:nvPr/>
        </p:nvPicPr>
        <p:blipFill rotWithShape="1">
          <a:blip r:embed="rId3">
            <a:alphaModFix/>
          </a:blip>
          <a:srcRect b="0" l="0" r="0" t="0"/>
          <a:stretch/>
        </p:blipFill>
        <p:spPr>
          <a:xfrm>
            <a:off x="542925" y="3911600"/>
            <a:ext cx="8143875" cy="2032000"/>
          </a:xfrm>
          <a:prstGeom prst="rect">
            <a:avLst/>
          </a:prstGeom>
          <a:noFill/>
          <a:ln>
            <a:noFill/>
          </a:ln>
        </p:spPr>
      </p:pic>
      <p:sp>
        <p:nvSpPr>
          <p:cNvPr id="1675" name="Google Shape;1675;p96"/>
          <p:cNvSpPr/>
          <p:nvPr/>
        </p:nvSpPr>
        <p:spPr>
          <a:xfrm>
            <a:off x="609600" y="1371600"/>
            <a:ext cx="8077200" cy="237807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000">
                <a:solidFill>
                  <a:schemeClr val="dk1"/>
                </a:solidFill>
                <a:latin typeface="Arial"/>
                <a:ea typeface="Arial"/>
                <a:cs typeface="Arial"/>
                <a:sym typeface="Arial"/>
              </a:rPr>
              <a:t>Illustration:</a:t>
            </a:r>
            <a:r>
              <a:rPr lang="en-US" sz="2000">
                <a:solidFill>
                  <a:schemeClr val="dk1"/>
                </a:solidFill>
                <a:latin typeface="Arial"/>
                <a:ea typeface="Arial"/>
                <a:cs typeface="Arial"/>
                <a:sym typeface="Arial"/>
              </a:rPr>
              <a:t> Quality Contractor signs an agreement to construct a garage for $22,000.  In January, Quality begins construction, incurs costs of $18,000 on credit, and by the end of January delivers a finished garage to the buyer.  In February, Quality collects $22,000 cash from the customer.  In March, Quality pays the $18,000 due the creditors.  </a:t>
            </a:r>
            <a:endParaRPr/>
          </a:p>
        </p:txBody>
      </p:sp>
      <p:sp>
        <p:nvSpPr>
          <p:cNvPr id="1676" name="Google Shape;1676;p96"/>
          <p:cNvSpPr txBox="1"/>
          <p:nvPr/>
        </p:nvSpPr>
        <p:spPr>
          <a:xfrm>
            <a:off x="500742" y="5959929"/>
            <a:ext cx="2667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3A-1</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Income Statements—Cash Basis</a:t>
            </a:r>
            <a:endParaRPr sz="1200">
              <a:solidFill>
                <a:schemeClr val="dk1"/>
              </a:solidFill>
              <a:latin typeface="Arial"/>
              <a:ea typeface="Arial"/>
              <a:cs typeface="Arial"/>
              <a:sym typeface="Arial"/>
            </a:endParaRPr>
          </a:p>
        </p:txBody>
      </p:sp>
      <p:sp>
        <p:nvSpPr>
          <p:cNvPr id="1677" name="Google Shape;1677;p96"/>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678" name="Google Shape;1678;p96"/>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pic>
        <p:nvPicPr>
          <p:cNvPr id="1679" name="Google Shape;1679;p96"/>
          <p:cNvPicPr preferRelativeResize="0"/>
          <p:nvPr/>
        </p:nvPicPr>
        <p:blipFill rotWithShape="1">
          <a:blip r:embed="rId4">
            <a:alphaModFix/>
          </a:blip>
          <a:srcRect b="0" l="0" r="0" t="0"/>
          <a:stretch/>
        </p:blipFill>
        <p:spPr>
          <a:xfrm>
            <a:off x="2596243" y="5022717"/>
            <a:ext cx="5975444" cy="202425"/>
          </a:xfrm>
          <a:prstGeom prst="rect">
            <a:avLst/>
          </a:prstGeom>
          <a:noFill/>
          <a:ln>
            <a:noFill/>
          </a:ln>
        </p:spPr>
      </p:pic>
      <p:pic>
        <p:nvPicPr>
          <p:cNvPr id="1680" name="Google Shape;1680;p96"/>
          <p:cNvPicPr preferRelativeResize="0"/>
          <p:nvPr/>
        </p:nvPicPr>
        <p:blipFill rotWithShape="1">
          <a:blip r:embed="rId5">
            <a:alphaModFix/>
          </a:blip>
          <a:srcRect b="0" l="0" r="0" t="0"/>
          <a:stretch/>
        </p:blipFill>
        <p:spPr>
          <a:xfrm>
            <a:off x="2590800" y="5219699"/>
            <a:ext cx="5975444" cy="202425"/>
          </a:xfrm>
          <a:prstGeom prst="rect">
            <a:avLst/>
          </a:prstGeom>
          <a:noFill/>
          <a:ln>
            <a:noFill/>
          </a:ln>
        </p:spPr>
      </p:pic>
      <p:pic>
        <p:nvPicPr>
          <p:cNvPr id="1681" name="Google Shape;1681;p96"/>
          <p:cNvPicPr preferRelativeResize="0"/>
          <p:nvPr/>
        </p:nvPicPr>
        <p:blipFill rotWithShape="1">
          <a:blip r:embed="rId6">
            <a:alphaModFix/>
          </a:blip>
          <a:srcRect b="0" l="0" r="0" t="0"/>
          <a:stretch/>
        </p:blipFill>
        <p:spPr>
          <a:xfrm>
            <a:off x="2590800" y="5480681"/>
            <a:ext cx="5975444" cy="222668"/>
          </a:xfrm>
          <a:prstGeom prst="rect">
            <a:avLst/>
          </a:prstGeom>
          <a:noFill/>
          <a:ln>
            <a:noFill/>
          </a:ln>
        </p:spPr>
      </p:pic>
      <p:sp>
        <p:nvSpPr>
          <p:cNvPr id="1682" name="Google Shape;1682;p96"/>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79"/>
                                        </p:tgtEl>
                                      </p:cBhvr>
                                    </p:animEffect>
                                    <p:set>
                                      <p:cBhvr>
                                        <p:cTn dur="1" fill="hold">
                                          <p:stCondLst>
                                            <p:cond delay="500"/>
                                          </p:stCondLst>
                                        </p:cTn>
                                        <p:tgtEl>
                                          <p:spTgt spid="16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80"/>
                                        </p:tgtEl>
                                      </p:cBhvr>
                                    </p:animEffect>
                                    <p:set>
                                      <p:cBhvr>
                                        <p:cTn dur="1" fill="hold">
                                          <p:stCondLst>
                                            <p:cond delay="500"/>
                                          </p:stCondLst>
                                        </p:cTn>
                                        <p:tgtEl>
                                          <p:spTgt spid="16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81"/>
                                        </p:tgtEl>
                                      </p:cBhvr>
                                    </p:animEffect>
                                    <p:set>
                                      <p:cBhvr>
                                        <p:cTn dur="1" fill="hold">
                                          <p:stCondLst>
                                            <p:cond delay="500"/>
                                          </p:stCondLst>
                                        </p:cTn>
                                        <p:tgtEl>
                                          <p:spTgt spid="16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pic>
        <p:nvPicPr>
          <p:cNvPr id="1687" name="Google Shape;1687;p97"/>
          <p:cNvPicPr preferRelativeResize="0"/>
          <p:nvPr/>
        </p:nvPicPr>
        <p:blipFill rotWithShape="1">
          <a:blip r:embed="rId3">
            <a:alphaModFix/>
          </a:blip>
          <a:srcRect b="0" l="0" r="0" t="0"/>
          <a:stretch/>
        </p:blipFill>
        <p:spPr>
          <a:xfrm>
            <a:off x="549275" y="3914548"/>
            <a:ext cx="8115300" cy="2001837"/>
          </a:xfrm>
          <a:prstGeom prst="rect">
            <a:avLst/>
          </a:prstGeom>
          <a:noFill/>
          <a:ln>
            <a:noFill/>
          </a:ln>
        </p:spPr>
      </p:pic>
      <p:sp>
        <p:nvSpPr>
          <p:cNvPr id="1688" name="Google Shape;1688;p97"/>
          <p:cNvSpPr/>
          <p:nvPr/>
        </p:nvSpPr>
        <p:spPr>
          <a:xfrm>
            <a:off x="609600" y="1371600"/>
            <a:ext cx="8077200" cy="2378075"/>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000">
                <a:solidFill>
                  <a:schemeClr val="dk1"/>
                </a:solidFill>
                <a:latin typeface="Arial"/>
                <a:ea typeface="Arial"/>
                <a:cs typeface="Arial"/>
                <a:sym typeface="Arial"/>
              </a:rPr>
              <a:t>Illustration:</a:t>
            </a:r>
            <a:r>
              <a:rPr lang="en-US" sz="2000">
                <a:solidFill>
                  <a:schemeClr val="dk1"/>
                </a:solidFill>
                <a:latin typeface="Arial"/>
                <a:ea typeface="Arial"/>
                <a:cs typeface="Arial"/>
                <a:sym typeface="Arial"/>
              </a:rPr>
              <a:t> Quality Contractor signs an agreement to construct a garage for $22,000.  In January, Quality begins construction, incurs costs of $18,000 on credit, and by the end of January delivers a finished garage to the buyer.  In February, Quality collects $22,000 cash from the customer.  In March, Quality pays the $18,000 due the creditors.</a:t>
            </a:r>
            <a:endParaRPr/>
          </a:p>
        </p:txBody>
      </p:sp>
      <p:sp>
        <p:nvSpPr>
          <p:cNvPr id="1689" name="Google Shape;1689;p97"/>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690" name="Google Shape;1690;p97"/>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sp>
        <p:nvSpPr>
          <p:cNvPr id="1691" name="Google Shape;1691;p97"/>
          <p:cNvSpPr txBox="1"/>
          <p:nvPr/>
        </p:nvSpPr>
        <p:spPr>
          <a:xfrm>
            <a:off x="500742" y="5943600"/>
            <a:ext cx="2667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3A-2</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Income Statements— Accrual Basis</a:t>
            </a:r>
            <a:endParaRPr/>
          </a:p>
        </p:txBody>
      </p:sp>
      <p:pic>
        <p:nvPicPr>
          <p:cNvPr id="1692" name="Google Shape;1692;p97"/>
          <p:cNvPicPr preferRelativeResize="0"/>
          <p:nvPr/>
        </p:nvPicPr>
        <p:blipFill rotWithShape="1">
          <a:blip r:embed="rId4">
            <a:alphaModFix/>
          </a:blip>
          <a:srcRect b="0" l="0" r="0" t="0"/>
          <a:stretch/>
        </p:blipFill>
        <p:spPr>
          <a:xfrm>
            <a:off x="2596243" y="5006388"/>
            <a:ext cx="5975444" cy="202425"/>
          </a:xfrm>
          <a:prstGeom prst="rect">
            <a:avLst/>
          </a:prstGeom>
          <a:noFill/>
          <a:ln>
            <a:noFill/>
          </a:ln>
        </p:spPr>
      </p:pic>
      <p:pic>
        <p:nvPicPr>
          <p:cNvPr id="1693" name="Google Shape;1693;p97"/>
          <p:cNvPicPr preferRelativeResize="0"/>
          <p:nvPr/>
        </p:nvPicPr>
        <p:blipFill rotWithShape="1">
          <a:blip r:embed="rId4">
            <a:alphaModFix/>
          </a:blip>
          <a:srcRect b="0" l="0" r="0" t="0"/>
          <a:stretch/>
        </p:blipFill>
        <p:spPr>
          <a:xfrm>
            <a:off x="2590800" y="5213218"/>
            <a:ext cx="5975444" cy="202425"/>
          </a:xfrm>
          <a:prstGeom prst="rect">
            <a:avLst/>
          </a:prstGeom>
          <a:noFill/>
          <a:ln>
            <a:noFill/>
          </a:ln>
        </p:spPr>
      </p:pic>
      <p:pic>
        <p:nvPicPr>
          <p:cNvPr id="1694" name="Google Shape;1694;p97"/>
          <p:cNvPicPr preferRelativeResize="0"/>
          <p:nvPr/>
        </p:nvPicPr>
        <p:blipFill rotWithShape="1">
          <a:blip r:embed="rId4">
            <a:alphaModFix/>
          </a:blip>
          <a:srcRect b="0" l="0" r="0" t="0"/>
          <a:stretch/>
        </p:blipFill>
        <p:spPr>
          <a:xfrm>
            <a:off x="2590800" y="5469795"/>
            <a:ext cx="5975444" cy="222668"/>
          </a:xfrm>
          <a:prstGeom prst="rect">
            <a:avLst/>
          </a:prstGeom>
          <a:noFill/>
          <a:ln>
            <a:noFill/>
          </a:ln>
        </p:spPr>
      </p:pic>
      <p:sp>
        <p:nvSpPr>
          <p:cNvPr id="1695" name="Google Shape;1695;p97"/>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92"/>
                                        </p:tgtEl>
                                      </p:cBhvr>
                                    </p:animEffect>
                                    <p:set>
                                      <p:cBhvr>
                                        <p:cTn dur="1" fill="hold">
                                          <p:stCondLst>
                                            <p:cond delay="500"/>
                                          </p:stCondLst>
                                        </p:cTn>
                                        <p:tgtEl>
                                          <p:spTgt spid="16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93"/>
                                        </p:tgtEl>
                                      </p:cBhvr>
                                    </p:animEffect>
                                    <p:set>
                                      <p:cBhvr>
                                        <p:cTn dur="1" fill="hold">
                                          <p:stCondLst>
                                            <p:cond delay="500"/>
                                          </p:stCondLst>
                                        </p:cTn>
                                        <p:tgtEl>
                                          <p:spTgt spid="16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94"/>
                                        </p:tgtEl>
                                      </p:cBhvr>
                                    </p:animEffect>
                                    <p:set>
                                      <p:cBhvr>
                                        <p:cTn dur="1" fill="hold">
                                          <p:stCondLst>
                                            <p:cond delay="500"/>
                                          </p:stCondLst>
                                        </p:cTn>
                                        <p:tgtEl>
                                          <p:spTgt spid="16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pic>
        <p:nvPicPr>
          <p:cNvPr id="1700" name="Google Shape;1700;p98"/>
          <p:cNvPicPr preferRelativeResize="0"/>
          <p:nvPr/>
        </p:nvPicPr>
        <p:blipFill rotWithShape="1">
          <a:blip r:embed="rId3">
            <a:alphaModFix/>
          </a:blip>
          <a:srcRect b="0" l="0" r="0" t="0"/>
          <a:stretch/>
        </p:blipFill>
        <p:spPr>
          <a:xfrm>
            <a:off x="626230" y="4495800"/>
            <a:ext cx="7891541" cy="1693217"/>
          </a:xfrm>
          <a:prstGeom prst="rect">
            <a:avLst/>
          </a:prstGeom>
          <a:noFill/>
          <a:ln>
            <a:noFill/>
          </a:ln>
        </p:spPr>
      </p:pic>
      <p:sp>
        <p:nvSpPr>
          <p:cNvPr id="1701" name="Google Shape;1701;p98"/>
          <p:cNvSpPr/>
          <p:nvPr/>
        </p:nvSpPr>
        <p:spPr>
          <a:xfrm>
            <a:off x="609600" y="1316038"/>
            <a:ext cx="8077200" cy="5302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500">
                <a:solidFill>
                  <a:srgbClr val="00007F"/>
                </a:solidFill>
                <a:latin typeface="Arial"/>
                <a:ea typeface="Arial"/>
                <a:cs typeface="Arial"/>
                <a:sym typeface="Arial"/>
              </a:rPr>
              <a:t>Conversion From Cash Basis To Accrual Basis</a:t>
            </a:r>
            <a:endParaRPr/>
          </a:p>
        </p:txBody>
      </p:sp>
      <p:sp>
        <p:nvSpPr>
          <p:cNvPr id="1702" name="Google Shape;1702;p98"/>
          <p:cNvSpPr/>
          <p:nvPr/>
        </p:nvSpPr>
        <p:spPr>
          <a:xfrm>
            <a:off x="609600" y="1905000"/>
            <a:ext cx="8305800" cy="246221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000">
                <a:solidFill>
                  <a:schemeClr val="dk1"/>
                </a:solidFill>
                <a:latin typeface="Arial"/>
                <a:ea typeface="Arial"/>
                <a:cs typeface="Arial"/>
                <a:sym typeface="Arial"/>
              </a:rPr>
              <a:t>Illustration: </a:t>
            </a:r>
            <a:r>
              <a:rPr lang="en-US" sz="2000">
                <a:solidFill>
                  <a:schemeClr val="dk1"/>
                </a:solidFill>
                <a:latin typeface="Arial"/>
                <a:ea typeface="Arial"/>
                <a:cs typeface="Arial"/>
                <a:sym typeface="Arial"/>
              </a:rPr>
              <a:t>Dr. Diane Windsor, like many small business owners, keeps her accounting records on a cash basis.  In the year 2017, Dr. Windsor received $300,000 from her patients and paid $170,000 for operating expenses, resulting in an excess of cash receipts over disbursements of $130,000 ($300,000 - $170,000).  At January 1 and December 31, 2017, she has accounts receivable, unearned service revenue, accrued liabilities, and prepaid expenses as shown here.</a:t>
            </a:r>
            <a:endParaRPr sz="2000">
              <a:solidFill>
                <a:schemeClr val="dk1"/>
              </a:solidFill>
              <a:latin typeface="Arial"/>
              <a:ea typeface="Arial"/>
              <a:cs typeface="Arial"/>
              <a:sym typeface="Arial"/>
            </a:endParaRPr>
          </a:p>
        </p:txBody>
      </p:sp>
      <p:sp>
        <p:nvSpPr>
          <p:cNvPr id="1703" name="Google Shape;1703;p98"/>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704" name="Google Shape;1704;p98"/>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sp>
        <p:nvSpPr>
          <p:cNvPr id="1705" name="Google Shape;1705;p98"/>
          <p:cNvSpPr txBox="1"/>
          <p:nvPr/>
        </p:nvSpPr>
        <p:spPr>
          <a:xfrm>
            <a:off x="843643" y="6216720"/>
            <a:ext cx="4343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3A-5</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Financial Information Related to Dr. Diane Windsor</a:t>
            </a:r>
            <a:endParaRPr/>
          </a:p>
        </p:txBody>
      </p:sp>
      <p:sp>
        <p:nvSpPr>
          <p:cNvPr id="1706" name="Google Shape;1706;p98"/>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Tree>
  </p:cSld>
  <p:clrMapOvr>
    <a:masterClrMapping/>
  </p:clrMapOvr>
  <p:transition>
    <p:wipe dir="r"/>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99"/>
          <p:cNvSpPr txBox="1"/>
          <p:nvPr/>
        </p:nvSpPr>
        <p:spPr>
          <a:xfrm>
            <a:off x="8229600" y="6369050"/>
            <a:ext cx="762000" cy="336550"/>
          </a:xfrm>
          <a:prstGeom prst="rect">
            <a:avLst/>
          </a:prstGeom>
          <a:solidFill>
            <a:schemeClr val="lt1"/>
          </a:solidFill>
          <a:ln>
            <a:noFill/>
          </a:ln>
        </p:spPr>
        <p:txBody>
          <a:bodyPr anchorCtr="0" anchor="t" bIns="45700" lIns="91425" spcFirstLastPara="1" rIns="91425" wrap="square" tIns="45700">
            <a:spAutoFit/>
          </a:bodyPr>
          <a:lstStyle/>
          <a:p>
            <a:pPr indent="-457200" lvl="0" marL="457200" marR="0" rtl="0" algn="r">
              <a:spcBef>
                <a:spcPts val="0"/>
              </a:spcBef>
              <a:spcAft>
                <a:spcPts val="0"/>
              </a:spcAft>
              <a:buNone/>
            </a:pPr>
            <a:r>
              <a:rPr b="1" i="1" lang="en-US" sz="1600">
                <a:solidFill>
                  <a:schemeClr val="lt2"/>
                </a:solidFill>
                <a:latin typeface="Arial"/>
                <a:ea typeface="Arial"/>
                <a:cs typeface="Arial"/>
                <a:sym typeface="Arial"/>
              </a:rPr>
              <a:t>LO 7</a:t>
            </a:r>
            <a:endParaRPr b="1" i="1" sz="1600">
              <a:solidFill>
                <a:schemeClr val="lt2"/>
              </a:solidFill>
              <a:latin typeface="Arial"/>
              <a:ea typeface="Arial"/>
              <a:cs typeface="Arial"/>
              <a:sym typeface="Arial"/>
            </a:endParaRPr>
          </a:p>
        </p:txBody>
      </p:sp>
      <p:sp>
        <p:nvSpPr>
          <p:cNvPr id="1712" name="Google Shape;1712;p99"/>
          <p:cNvSpPr/>
          <p:nvPr/>
        </p:nvSpPr>
        <p:spPr>
          <a:xfrm>
            <a:off x="609600" y="1313324"/>
            <a:ext cx="83058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2000">
                <a:solidFill>
                  <a:schemeClr val="dk1"/>
                </a:solidFill>
                <a:latin typeface="Arial"/>
                <a:ea typeface="Arial"/>
                <a:cs typeface="Arial"/>
                <a:sym typeface="Arial"/>
              </a:rPr>
              <a:t>Illustration:</a:t>
            </a:r>
            <a:r>
              <a:rPr lang="en-US" sz="2000">
                <a:solidFill>
                  <a:schemeClr val="dk1"/>
                </a:solidFill>
                <a:latin typeface="Arial"/>
                <a:ea typeface="Arial"/>
                <a:cs typeface="Arial"/>
                <a:sym typeface="Arial"/>
              </a:rPr>
              <a:t> Calculate </a:t>
            </a:r>
            <a:r>
              <a:rPr b="1" lang="en-US" sz="2000">
                <a:solidFill>
                  <a:schemeClr val="dk1"/>
                </a:solidFill>
                <a:latin typeface="Arial"/>
                <a:ea typeface="Arial"/>
                <a:cs typeface="Arial"/>
                <a:sym typeface="Arial"/>
              </a:rPr>
              <a:t>service revenue </a:t>
            </a:r>
            <a:r>
              <a:rPr lang="en-US" sz="2000">
                <a:solidFill>
                  <a:schemeClr val="dk1"/>
                </a:solidFill>
                <a:latin typeface="Arial"/>
                <a:ea typeface="Arial"/>
                <a:cs typeface="Arial"/>
                <a:sym typeface="Arial"/>
              </a:rPr>
              <a:t>on an accrual basis.</a:t>
            </a:r>
            <a:endParaRPr/>
          </a:p>
        </p:txBody>
      </p:sp>
      <p:sp>
        <p:nvSpPr>
          <p:cNvPr id="1713" name="Google Shape;1713;p99"/>
          <p:cNvSpPr/>
          <p:nvPr/>
        </p:nvSpPr>
        <p:spPr>
          <a:xfrm>
            <a:off x="457200" y="457200"/>
            <a:ext cx="2514600" cy="609600"/>
          </a:xfrm>
          <a:prstGeom prst="rect">
            <a:avLst/>
          </a:prstGeom>
          <a:solidFill>
            <a:srgbClr val="DE350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00007F"/>
                </a:solidFill>
                <a:latin typeface="Arial"/>
                <a:ea typeface="Arial"/>
                <a:cs typeface="Arial"/>
                <a:sym typeface="Arial"/>
              </a:rPr>
              <a:t>APPENDIX</a:t>
            </a:r>
            <a:r>
              <a:rPr lang="en-US" sz="2800">
                <a:solidFill>
                  <a:schemeClr val="dk1"/>
                </a:solidFill>
                <a:latin typeface="Arial"/>
                <a:ea typeface="Arial"/>
                <a:cs typeface="Arial"/>
                <a:sym typeface="Arial"/>
              </a:rPr>
              <a:t> </a:t>
            </a:r>
            <a:r>
              <a:rPr b="1" lang="en-US" sz="2800">
                <a:solidFill>
                  <a:schemeClr val="lt1"/>
                </a:solidFill>
                <a:latin typeface="Arial"/>
                <a:ea typeface="Arial"/>
                <a:cs typeface="Arial"/>
                <a:sym typeface="Arial"/>
              </a:rPr>
              <a:t>3A</a:t>
            </a:r>
            <a:endParaRPr/>
          </a:p>
        </p:txBody>
      </p:sp>
      <p:sp>
        <p:nvSpPr>
          <p:cNvPr id="1714" name="Google Shape;1714;p99"/>
          <p:cNvSpPr/>
          <p:nvPr/>
        </p:nvSpPr>
        <p:spPr>
          <a:xfrm>
            <a:off x="3048000" y="457200"/>
            <a:ext cx="5715000" cy="609600"/>
          </a:xfrm>
          <a:prstGeom prst="rect">
            <a:avLst/>
          </a:prstGeom>
          <a:solidFill>
            <a:srgbClr val="0070C0"/>
          </a:solidFill>
          <a:ln cap="sq"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114300" marR="0" rtl="0" algn="l">
              <a:spcBef>
                <a:spcPts val="0"/>
              </a:spcBef>
              <a:spcAft>
                <a:spcPts val="0"/>
              </a:spcAft>
              <a:buNone/>
            </a:pPr>
            <a:r>
              <a:rPr b="1" lang="en-US" sz="1800">
                <a:solidFill>
                  <a:schemeClr val="lt1"/>
                </a:solidFill>
                <a:latin typeface="Arial"/>
                <a:ea typeface="Arial"/>
                <a:cs typeface="Arial"/>
                <a:sym typeface="Arial"/>
              </a:rPr>
              <a:t>CASH-BASIS ACCOUNTING VERSUS </a:t>
            </a:r>
            <a:endParaRPr/>
          </a:p>
          <a:p>
            <a:pPr indent="0" lvl="0" marL="114300" marR="0" rtl="0" algn="l">
              <a:spcBef>
                <a:spcPts val="0"/>
              </a:spcBef>
              <a:spcAft>
                <a:spcPts val="0"/>
              </a:spcAft>
              <a:buNone/>
            </a:pPr>
            <a:r>
              <a:rPr b="1" lang="en-US" sz="1800">
                <a:solidFill>
                  <a:schemeClr val="lt1"/>
                </a:solidFill>
                <a:latin typeface="Arial"/>
                <a:ea typeface="Arial"/>
                <a:cs typeface="Arial"/>
                <a:sym typeface="Arial"/>
              </a:rPr>
              <a:t>ACCRUAL-BASIS ACCOUNTING</a:t>
            </a:r>
            <a:endParaRPr b="1" sz="2400">
              <a:solidFill>
                <a:schemeClr val="lt1"/>
              </a:solidFill>
              <a:latin typeface="Arial"/>
              <a:ea typeface="Arial"/>
              <a:cs typeface="Arial"/>
              <a:sym typeface="Arial"/>
            </a:endParaRPr>
          </a:p>
        </p:txBody>
      </p:sp>
      <p:pic>
        <p:nvPicPr>
          <p:cNvPr id="1715" name="Google Shape;1715;p99"/>
          <p:cNvPicPr preferRelativeResize="0"/>
          <p:nvPr/>
        </p:nvPicPr>
        <p:blipFill rotWithShape="1">
          <a:blip r:embed="rId3">
            <a:alphaModFix/>
          </a:blip>
          <a:srcRect b="0" l="0" r="0" t="0"/>
          <a:stretch/>
        </p:blipFill>
        <p:spPr>
          <a:xfrm>
            <a:off x="626230" y="4707681"/>
            <a:ext cx="7891541" cy="1693217"/>
          </a:xfrm>
          <a:prstGeom prst="rect">
            <a:avLst/>
          </a:prstGeom>
          <a:noFill/>
          <a:ln>
            <a:noFill/>
          </a:ln>
        </p:spPr>
      </p:pic>
      <p:sp>
        <p:nvSpPr>
          <p:cNvPr id="1716" name="Google Shape;1716;p99"/>
          <p:cNvSpPr txBox="1"/>
          <p:nvPr/>
        </p:nvSpPr>
        <p:spPr>
          <a:xfrm>
            <a:off x="843643" y="6428601"/>
            <a:ext cx="43434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3A-5</a:t>
            </a:r>
            <a:endParaRPr/>
          </a:p>
        </p:txBody>
      </p:sp>
      <p:pic>
        <p:nvPicPr>
          <p:cNvPr id="1717" name="Google Shape;1717;p99"/>
          <p:cNvPicPr preferRelativeResize="0"/>
          <p:nvPr/>
        </p:nvPicPr>
        <p:blipFill rotWithShape="1">
          <a:blip r:embed="rId4">
            <a:alphaModFix/>
          </a:blip>
          <a:srcRect b="0" l="0" r="0" t="0"/>
          <a:stretch/>
        </p:blipFill>
        <p:spPr>
          <a:xfrm>
            <a:off x="631372" y="1846724"/>
            <a:ext cx="7215605" cy="2115676"/>
          </a:xfrm>
          <a:prstGeom prst="rect">
            <a:avLst/>
          </a:prstGeom>
          <a:noFill/>
          <a:ln>
            <a:noFill/>
          </a:ln>
        </p:spPr>
      </p:pic>
      <p:sp>
        <p:nvSpPr>
          <p:cNvPr id="1718" name="Google Shape;1718;p99"/>
          <p:cNvSpPr/>
          <p:nvPr/>
        </p:nvSpPr>
        <p:spPr>
          <a:xfrm>
            <a:off x="626230" y="3990300"/>
            <a:ext cx="41743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6600"/>
                </a:solidFill>
                <a:latin typeface="Arial"/>
                <a:ea typeface="Arial"/>
                <a:cs typeface="Arial"/>
                <a:sym typeface="Arial"/>
              </a:rPr>
              <a:t>ILLUSTRATION 3A-8 </a:t>
            </a:r>
            <a:endParaRPr b="1" sz="1200">
              <a:solidFill>
                <a:srgbClr val="006600"/>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Conversion of Cash Receipts to Service Revenue</a:t>
            </a:r>
            <a:endParaRPr/>
          </a:p>
        </p:txBody>
      </p:sp>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vnglnc">
  <a:themeElements>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1997-03-28T18:03:02Z</dcterms:created>
  <dc:creator>Coby Harmon</dc:creator>
</cp:coreProperties>
</file>