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3"/>
    <p:sldId id="257" r:id="rId4"/>
    <p:sldId id="260" r:id="rId5"/>
    <p:sldId id="261" r:id="rId6"/>
    <p:sldId id="258" r:id="rId7"/>
    <p:sldId id="259" r:id="rId8"/>
    <p:sldId id="262" r:id="rId9"/>
    <p:sldId id="263" r:id="rId10"/>
    <p:sldId id="268" r:id="rId11"/>
    <p:sldId id="264" r:id="rId12"/>
    <p:sldId id="265" r:id="rId13"/>
    <p:sldId id="266" r:id="rId14"/>
    <p:sldId id="267" r:id="rId15"/>
    <p:sldId id="269" r:id="rId16"/>
    <p:sldId id="270" r:id="rId17"/>
    <p:sldId id="271" r:id="rId18"/>
    <p:sldId id="272" r:id="rId19"/>
    <p:sldId id="273" r:id="rId20"/>
    <p:sldId id="274" r:id="rId21"/>
    <p:sldId id="281" r:id="rId23"/>
    <p:sldId id="275" r:id="rId24"/>
    <p:sldId id="282" r:id="rId25"/>
    <p:sldId id="283" r:id="rId26"/>
    <p:sldId id="284" r:id="rId27"/>
    <p:sldId id="276" r:id="rId28"/>
    <p:sldId id="277" r:id="rId29"/>
    <p:sldId id="305" r:id="rId30"/>
    <p:sldId id="278" r:id="rId31"/>
    <p:sldId id="279" r:id="rId32"/>
    <p:sldId id="280" r:id="rId33"/>
    <p:sldId id="285" r:id="rId34"/>
    <p:sldId id="286" r:id="rId35"/>
    <p:sldId id="287" r:id="rId36"/>
    <p:sldId id="293" r:id="rId37"/>
    <p:sldId id="288" r:id="rId38"/>
    <p:sldId id="294" r:id="rId39"/>
    <p:sldId id="295" r:id="rId40"/>
    <p:sldId id="296" r:id="rId41"/>
    <p:sldId id="297" r:id="rId42"/>
    <p:sldId id="298" r:id="rId43"/>
    <p:sldId id="289" r:id="rId44"/>
    <p:sldId id="303" r:id="rId45"/>
    <p:sldId id="304" r:id="rId46"/>
    <p:sldId id="292" r:id="rId47"/>
    <p:sldId id="299" r:id="rId48"/>
    <p:sldId id="300" r:id="rId49"/>
    <p:sldId id="301" r:id="rId50"/>
    <p:sldId id="302" r:id="rId51"/>
    <p:sldId id="290" r:id="rId52"/>
    <p:sldId id="291" r:id="rId53"/>
  </p:sldIdLst>
  <p:sldSz cx="12192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265"/>
    <p:restoredTop sz="92209"/>
  </p:normalViewPr>
  <p:slideViewPr>
    <p:cSldViewPr snapToGrid="0" snapToObjects="1" showGuides="1">
      <p:cViewPr>
        <p:scale>
          <a:sx n="62" d="100"/>
          <a:sy n="62" d="100"/>
        </p:scale>
        <p:origin x="1472" y="1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6" Type="http://schemas.openxmlformats.org/officeDocument/2006/relationships/tableStyles" Target="tableStyles.xml"/><Relationship Id="rId55" Type="http://schemas.openxmlformats.org/officeDocument/2006/relationships/viewProps" Target="viewProps.xml"/><Relationship Id="rId54" Type="http://schemas.openxmlformats.org/officeDocument/2006/relationships/presProps" Target="presProps.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notesMaster" Target="notesMasters/notesMaster1.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14:cpLocks xmlns:a14="http://schemas.microsoft.com/office/drawing/2010/main"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14:cpLocks xmlns:a14="http://schemas.microsoft.com/office/drawing/2010/main"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78201D-9B66-4143-8391-40A8C9A595E9}" type="datetimeFigureOut">
              <a:rPr lang="en-US" smtClean="0"/>
            </a:fld>
            <a:endParaRPr lang="en-US" dirty="0"/>
          </a:p>
        </p:txBody>
      </p:sp>
      <p:sp>
        <p:nvSpPr>
          <p:cNvPr id="4" name="Slide Image Placeholder 3"/>
          <p:cNvSpPr>
            <a14:cpLocks xmlns:a14="http://schemas.microsoft.com/office/drawing/2010/main"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14:cpLocks xmlns:a14="http://schemas.microsoft.com/office/drawing/2010/main"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14:cpLocks xmlns:a14="http://schemas.microsoft.com/office/drawing/2010/main"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14:cpLocks xmlns:a14="http://schemas.microsoft.com/office/drawing/2010/main"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29D21-B6CA-9741-B815-C665267BBB8F}"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14:cpLocks xmlns:a14="http://schemas.microsoft.com/office/drawing/2010/main" noGrp="1" noRot="1" noChangeAspect="1"/>
          </p:cNvSpPr>
          <p:nvPr>
            <p:ph type="sldImg"/>
          </p:nvPr>
        </p:nvSpPr>
        <p:spPr/>
      </p:sp>
      <p:sp>
        <p:nvSpPr>
          <p:cNvPr id="3" name="Notes Placeholder 2"/>
          <p:cNvSpPr>
            <a14:cpLocks xmlns:a14="http://schemas.microsoft.com/office/drawing/2010/main" noGrp="1"/>
          </p:cNvSpPr>
          <p:nvPr>
            <p:ph type="body" idx="1"/>
          </p:nvPr>
        </p:nvSpPr>
        <p:spPr/>
        <p:txBody>
          <a:bodyPr/>
          <a:lstStyle/>
          <a:p>
            <a:endParaRPr lang="en-US" dirty="0"/>
          </a:p>
        </p:txBody>
      </p:sp>
      <p:sp>
        <p:nvSpPr>
          <p:cNvPr id="4" name="Slide Number Placeholder 3"/>
          <p:cNvSpPr>
            <a14:cpLocks xmlns:a14="http://schemas.microsoft.com/office/drawing/2010/main" noGrp="1"/>
          </p:cNvSpPr>
          <p:nvPr>
            <p:ph type="sldNum" sz="quarter" idx="5"/>
          </p:nvPr>
        </p:nvSpPr>
        <p:spPr/>
        <p:txBody>
          <a:bodyPr/>
          <a:lstStyle/>
          <a:p>
            <a:fld id="{E6029D21-B6CA-9741-B815-C665267BBB8F}"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14:cpLocks xmlns:a14="http://schemas.microsoft.com/office/drawing/2010/main" noGrp="1" noRot="1" noChangeAspect="1"/>
          </p:cNvSpPr>
          <p:nvPr>
            <p:ph type="sldImg"/>
          </p:nvPr>
        </p:nvSpPr>
        <p:spPr/>
      </p:sp>
      <p:sp>
        <p:nvSpPr>
          <p:cNvPr id="3" name="Notes Placeholder 2"/>
          <p:cNvSpPr>
            <a14:cpLocks xmlns:a14="http://schemas.microsoft.com/office/drawing/2010/main"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a:solidFill>
                  <a:schemeClr val="tx1"/>
                </a:solidFill>
                <a:effectLst/>
                <a:latin typeface="+mn-lt"/>
                <a:ea typeface="+mn-ea"/>
                <a:cs typeface="+mn-cs"/>
              </a:rPr>
              <a:t>Special events: Mother/Daughter Walk sponsored by the Heart and Stroke Foundation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kern="1200" dirty="0">
                <a:solidFill>
                  <a:schemeClr val="tx1"/>
                </a:solidFill>
                <a:effectLst/>
                <a:latin typeface="+mn-lt"/>
                <a:ea typeface="+mn-ea"/>
                <a:cs typeface="+mn-cs"/>
              </a:rPr>
              <a:t>Examples of Level III interventions that target individuals include worksite health promotion and cafeteria programs. Identifying peer leaders who can model behavior change and talk about how they changed their lifestyles is another way of creating a supportive environment. </a:t>
            </a:r>
            <a:endParaRPr lang="en-US" dirty="0"/>
          </a:p>
          <a:p>
            <a:pPr marL="0" marR="0" lvl="0" indent="0" algn="l" defTabSz="914400" rtl="0" eaLnBrk="1" fontAlgn="auto" latinLnBrk="0" hangingPunct="1">
              <a:lnSpc>
                <a:spcPct val="100000"/>
              </a:lnSpc>
              <a:spcBef>
                <a:spcPts val="0"/>
              </a:spcBef>
              <a:spcAft>
                <a:spcPts val="0"/>
              </a:spcAft>
              <a:buClrTx/>
              <a:buSzTx/>
              <a:buFontTx/>
              <a:buNone/>
              <a:defRPr/>
            </a:pPr>
            <a:endParaRPr lang="en-US" dirty="0"/>
          </a:p>
          <a:p>
            <a:endParaRPr lang="en-US" dirty="0"/>
          </a:p>
        </p:txBody>
      </p:sp>
      <p:sp>
        <p:nvSpPr>
          <p:cNvPr id="4" name="Slide Number Placeholder 3"/>
          <p:cNvSpPr>
            <a14:cpLocks xmlns:a14="http://schemas.microsoft.com/office/drawing/2010/main" noGrp="1"/>
          </p:cNvSpPr>
          <p:nvPr>
            <p:ph type="sldNum" sz="quarter" idx="5"/>
          </p:nvPr>
        </p:nvSpPr>
        <p:spPr/>
        <p:txBody>
          <a:bodyPr/>
          <a:lstStyle/>
          <a:p>
            <a:fld id="{E6029D21-B6CA-9741-B815-C665267BBB8F}"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14:cpLocks xmlns:a14="http://schemas.microsoft.com/office/drawing/2010/main"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14:cpLocks xmlns:a14="http://schemas.microsoft.com/office/drawing/2010/main" noGrp="1"/>
          </p:cNvSpPr>
          <p:nvPr>
            <p:ph type="dt" sz="half" idx="10"/>
          </p:nvPr>
        </p:nvSpPr>
        <p:spPr/>
        <p:txBody>
          <a:bodyPr/>
          <a:lstStyle/>
          <a:p>
            <a:fld id="{1F8FAD92-5678-3241-BFAA-22C4615C7D02}" type="datetimeFigureOut">
              <a:rPr lang="en-US" smtClean="0"/>
            </a:fld>
            <a:endParaRPr lang="en-US" dirty="0"/>
          </a:p>
        </p:txBody>
      </p:sp>
      <p:sp>
        <p:nvSpPr>
          <p:cNvPr id="5" name="Footer Placeholder 4"/>
          <p:cNvSpPr>
            <a14:cpLocks xmlns:a14="http://schemas.microsoft.com/office/drawing/2010/main" noGrp="1"/>
          </p:cNvSpPr>
          <p:nvPr>
            <p:ph type="ftr" sz="quarter" idx="11"/>
          </p:nvPr>
        </p:nvSpPr>
        <p:spPr/>
        <p:txBody>
          <a:bodyPr/>
          <a:lstStyle/>
          <a:p>
            <a:endParaRPr lang="en-US" dirty="0"/>
          </a:p>
        </p:txBody>
      </p:sp>
      <p:sp>
        <p:nvSpPr>
          <p:cNvPr id="6" name="Slide Number Placeholder 5"/>
          <p:cNvSpPr>
            <a14:cpLocks xmlns:a14="http://schemas.microsoft.com/office/drawing/2010/main" noGrp="1"/>
          </p:cNvSpPr>
          <p:nvPr>
            <p:ph type="sldNum" sz="quarter" idx="12"/>
          </p:nvPr>
        </p:nvSpPr>
        <p:spPr/>
        <p:txBody>
          <a:bodyPr/>
          <a:lstStyle/>
          <a:p>
            <a:fld id="{71BF481B-2C40-7B4F-B6CF-983E123B3410}"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Click to edit Master title style</a:t>
            </a:r>
            <a:endParaRPr lang="en-US"/>
          </a:p>
        </p:txBody>
      </p:sp>
      <p:sp>
        <p:nvSpPr>
          <p:cNvPr id="3" name="Vertical Text Placeholder 2"/>
          <p:cNvSpPr>
            <a14:cpLocks xmlns:a14="http://schemas.microsoft.com/office/drawing/2010/main" noGrp="1"/>
          </p:cNvSpPr>
          <p:nvPr>
            <p:ph type="body" orient="vert" idx="1" hasCustomPrompt="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14:cpLocks xmlns:a14="http://schemas.microsoft.com/office/drawing/2010/main" noGrp="1"/>
          </p:cNvSpPr>
          <p:nvPr>
            <p:ph type="dt" sz="half" idx="10"/>
          </p:nvPr>
        </p:nvSpPr>
        <p:spPr/>
        <p:txBody>
          <a:bodyPr/>
          <a:lstStyle/>
          <a:p>
            <a:fld id="{1F8FAD92-5678-3241-BFAA-22C4615C7D02}" type="datetimeFigureOut">
              <a:rPr lang="en-US" smtClean="0"/>
            </a:fld>
            <a:endParaRPr lang="en-US" dirty="0"/>
          </a:p>
        </p:txBody>
      </p:sp>
      <p:sp>
        <p:nvSpPr>
          <p:cNvPr id="5" name="Footer Placeholder 4"/>
          <p:cNvSpPr>
            <a14:cpLocks xmlns:a14="http://schemas.microsoft.com/office/drawing/2010/main" noGrp="1"/>
          </p:cNvSpPr>
          <p:nvPr>
            <p:ph type="ftr" sz="quarter" idx="11"/>
          </p:nvPr>
        </p:nvSpPr>
        <p:spPr/>
        <p:txBody>
          <a:bodyPr/>
          <a:lstStyle/>
          <a:p>
            <a:endParaRPr lang="en-US" dirty="0"/>
          </a:p>
        </p:txBody>
      </p:sp>
      <p:sp>
        <p:nvSpPr>
          <p:cNvPr id="6" name="Slide Number Placeholder 5"/>
          <p:cNvSpPr>
            <a14:cpLocks xmlns:a14="http://schemas.microsoft.com/office/drawing/2010/main" noGrp="1"/>
          </p:cNvSpPr>
          <p:nvPr>
            <p:ph type="sldNum" sz="quarter" idx="12"/>
          </p:nvPr>
        </p:nvSpPr>
        <p:spPr/>
        <p:txBody>
          <a:bodyPr/>
          <a:lstStyle/>
          <a:p>
            <a:fld id="{71BF481B-2C40-7B4F-B6CF-983E123B3410}"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14:cpLocks xmlns:a14="http://schemas.microsoft.com/office/drawing/2010/main"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14:cpLocks xmlns:a14="http://schemas.microsoft.com/office/drawing/2010/main" noGrp="1"/>
          </p:cNvSpPr>
          <p:nvPr>
            <p:ph type="body" orient="vert" idx="1" hasCustomPrompt="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14:cpLocks xmlns:a14="http://schemas.microsoft.com/office/drawing/2010/main" noGrp="1"/>
          </p:cNvSpPr>
          <p:nvPr>
            <p:ph type="dt" sz="half" idx="10"/>
          </p:nvPr>
        </p:nvSpPr>
        <p:spPr/>
        <p:txBody>
          <a:bodyPr/>
          <a:lstStyle/>
          <a:p>
            <a:fld id="{1F8FAD92-5678-3241-BFAA-22C4615C7D02}" type="datetimeFigureOut">
              <a:rPr lang="en-US" smtClean="0"/>
            </a:fld>
            <a:endParaRPr lang="en-US" dirty="0"/>
          </a:p>
        </p:txBody>
      </p:sp>
      <p:sp>
        <p:nvSpPr>
          <p:cNvPr id="5" name="Footer Placeholder 4"/>
          <p:cNvSpPr>
            <a14:cpLocks xmlns:a14="http://schemas.microsoft.com/office/drawing/2010/main" noGrp="1"/>
          </p:cNvSpPr>
          <p:nvPr>
            <p:ph type="ftr" sz="quarter" idx="11"/>
          </p:nvPr>
        </p:nvSpPr>
        <p:spPr/>
        <p:txBody>
          <a:bodyPr/>
          <a:lstStyle/>
          <a:p>
            <a:endParaRPr lang="en-US" dirty="0"/>
          </a:p>
        </p:txBody>
      </p:sp>
      <p:sp>
        <p:nvSpPr>
          <p:cNvPr id="6" name="Slide Number Placeholder 5"/>
          <p:cNvSpPr>
            <a14:cpLocks xmlns:a14="http://schemas.microsoft.com/office/drawing/2010/main" noGrp="1"/>
          </p:cNvSpPr>
          <p:nvPr>
            <p:ph type="sldNum" sz="quarter" idx="12"/>
          </p:nvPr>
        </p:nvSpPr>
        <p:spPr/>
        <p:txBody>
          <a:bodyPr/>
          <a:lstStyle/>
          <a:p>
            <a:fld id="{71BF481B-2C40-7B4F-B6CF-983E123B3410}"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Click to edit Master title style</a:t>
            </a:r>
            <a:endParaRPr lang="en-US"/>
          </a:p>
        </p:txBody>
      </p:sp>
      <p:sp>
        <p:nvSpPr>
          <p:cNvPr id="3" name="Content Placeholder 2"/>
          <p:cNvSpPr>
            <a14:cpLocks xmlns:a14="http://schemas.microsoft.com/office/drawing/2010/main" noGrp="1"/>
          </p:cNvSpPr>
          <p:nvPr>
            <p:ph idx="1" hasCustomPrompt="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14:cpLocks xmlns:a14="http://schemas.microsoft.com/office/drawing/2010/main" noGrp="1"/>
          </p:cNvSpPr>
          <p:nvPr>
            <p:ph type="dt" sz="half" idx="10"/>
          </p:nvPr>
        </p:nvSpPr>
        <p:spPr/>
        <p:txBody>
          <a:bodyPr/>
          <a:lstStyle/>
          <a:p>
            <a:fld id="{1F8FAD92-5678-3241-BFAA-22C4615C7D02}" type="datetimeFigureOut">
              <a:rPr lang="en-US" smtClean="0"/>
            </a:fld>
            <a:endParaRPr lang="en-US" dirty="0"/>
          </a:p>
        </p:txBody>
      </p:sp>
      <p:sp>
        <p:nvSpPr>
          <p:cNvPr id="5" name="Footer Placeholder 4"/>
          <p:cNvSpPr>
            <a14:cpLocks xmlns:a14="http://schemas.microsoft.com/office/drawing/2010/main" noGrp="1"/>
          </p:cNvSpPr>
          <p:nvPr>
            <p:ph type="ftr" sz="quarter" idx="11"/>
          </p:nvPr>
        </p:nvSpPr>
        <p:spPr/>
        <p:txBody>
          <a:bodyPr/>
          <a:lstStyle/>
          <a:p>
            <a:endParaRPr lang="en-US" dirty="0"/>
          </a:p>
        </p:txBody>
      </p:sp>
      <p:sp>
        <p:nvSpPr>
          <p:cNvPr id="6" name="Slide Number Placeholder 5"/>
          <p:cNvSpPr>
            <a14:cpLocks xmlns:a14="http://schemas.microsoft.com/office/drawing/2010/main" noGrp="1"/>
          </p:cNvSpPr>
          <p:nvPr>
            <p:ph type="sldNum" sz="quarter" idx="12"/>
          </p:nvPr>
        </p:nvSpPr>
        <p:spPr/>
        <p:txBody>
          <a:bodyPr/>
          <a:lstStyle/>
          <a:p>
            <a:fld id="{71BF481B-2C40-7B4F-B6CF-983E123B3410}"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14:cpLocks xmlns:a14="http://schemas.microsoft.com/office/drawing/2010/main"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14:cpLocks xmlns:a14="http://schemas.microsoft.com/office/drawing/2010/main" noGrp="1"/>
          </p:cNvSpPr>
          <p:nvPr>
            <p:ph type="dt" sz="half" idx="10"/>
          </p:nvPr>
        </p:nvSpPr>
        <p:spPr/>
        <p:txBody>
          <a:bodyPr/>
          <a:lstStyle/>
          <a:p>
            <a:fld id="{1F8FAD92-5678-3241-BFAA-22C4615C7D02}" type="datetimeFigureOut">
              <a:rPr lang="en-US" smtClean="0"/>
            </a:fld>
            <a:endParaRPr lang="en-US" dirty="0"/>
          </a:p>
        </p:txBody>
      </p:sp>
      <p:sp>
        <p:nvSpPr>
          <p:cNvPr id="5" name="Footer Placeholder 4"/>
          <p:cNvSpPr>
            <a14:cpLocks xmlns:a14="http://schemas.microsoft.com/office/drawing/2010/main" noGrp="1"/>
          </p:cNvSpPr>
          <p:nvPr>
            <p:ph type="ftr" sz="quarter" idx="11"/>
          </p:nvPr>
        </p:nvSpPr>
        <p:spPr/>
        <p:txBody>
          <a:bodyPr/>
          <a:lstStyle/>
          <a:p>
            <a:endParaRPr lang="en-US" dirty="0"/>
          </a:p>
        </p:txBody>
      </p:sp>
      <p:sp>
        <p:nvSpPr>
          <p:cNvPr id="6" name="Slide Number Placeholder 5"/>
          <p:cNvSpPr>
            <a14:cpLocks xmlns:a14="http://schemas.microsoft.com/office/drawing/2010/main" noGrp="1"/>
          </p:cNvSpPr>
          <p:nvPr>
            <p:ph type="sldNum" sz="quarter" idx="12"/>
          </p:nvPr>
        </p:nvSpPr>
        <p:spPr/>
        <p:txBody>
          <a:bodyPr/>
          <a:lstStyle/>
          <a:p>
            <a:fld id="{71BF481B-2C40-7B4F-B6CF-983E123B3410}"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Click to edit Master title style</a:t>
            </a:r>
            <a:endParaRPr lang="en-US"/>
          </a:p>
        </p:txBody>
      </p:sp>
      <p:sp>
        <p:nvSpPr>
          <p:cNvPr id="3" name="Content Placeholder 2"/>
          <p:cNvSpPr>
            <a14:cpLocks xmlns:a14="http://schemas.microsoft.com/office/drawing/2010/main" noGrp="1"/>
          </p:cNvSpPr>
          <p:nvPr>
            <p:ph sz="half" idx="1" hasCustomPrompt="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14:cpLocks xmlns:a14="http://schemas.microsoft.com/office/drawing/2010/main" noGrp="1"/>
          </p:cNvSpPr>
          <p:nvPr>
            <p:ph sz="half" idx="2" hasCustomPrompt="1"/>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14:cpLocks xmlns:a14="http://schemas.microsoft.com/office/drawing/2010/main" noGrp="1"/>
          </p:cNvSpPr>
          <p:nvPr>
            <p:ph type="dt" sz="half" idx="10"/>
          </p:nvPr>
        </p:nvSpPr>
        <p:spPr/>
        <p:txBody>
          <a:bodyPr/>
          <a:lstStyle/>
          <a:p>
            <a:fld id="{1F8FAD92-5678-3241-BFAA-22C4615C7D02}" type="datetimeFigureOut">
              <a:rPr lang="en-US" smtClean="0"/>
            </a:fld>
            <a:endParaRPr lang="en-US" dirty="0"/>
          </a:p>
        </p:txBody>
      </p:sp>
      <p:sp>
        <p:nvSpPr>
          <p:cNvPr id="6" name="Footer Placeholder 5"/>
          <p:cNvSpPr>
            <a14:cpLocks xmlns:a14="http://schemas.microsoft.com/office/drawing/2010/main" noGrp="1"/>
          </p:cNvSpPr>
          <p:nvPr>
            <p:ph type="ftr" sz="quarter" idx="11"/>
          </p:nvPr>
        </p:nvSpPr>
        <p:spPr/>
        <p:txBody>
          <a:bodyPr/>
          <a:lstStyle/>
          <a:p>
            <a:endParaRPr lang="en-US" dirty="0"/>
          </a:p>
        </p:txBody>
      </p:sp>
      <p:sp>
        <p:nvSpPr>
          <p:cNvPr id="7" name="Slide Number Placeholder 6"/>
          <p:cNvSpPr>
            <a14:cpLocks xmlns:a14="http://schemas.microsoft.com/office/drawing/2010/main" noGrp="1"/>
          </p:cNvSpPr>
          <p:nvPr>
            <p:ph type="sldNum" sz="quarter" idx="12"/>
          </p:nvPr>
        </p:nvSpPr>
        <p:spPr/>
        <p:txBody>
          <a:bodyPr/>
          <a:lstStyle/>
          <a:p>
            <a:fld id="{71BF481B-2C40-7B4F-B6CF-983E123B3410}"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14:cpLocks xmlns:a14="http://schemas.microsoft.com/office/drawing/2010/main"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14:cpLocks xmlns:a14="http://schemas.microsoft.com/office/drawing/2010/main" noGrp="1"/>
          </p:cNvSpPr>
          <p:nvPr>
            <p:ph sz="half" idx="2" hasCustomPrompt="1"/>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14:cpLocks xmlns:a14="http://schemas.microsoft.com/office/drawing/2010/main"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14:cpLocks xmlns:a14="http://schemas.microsoft.com/office/drawing/2010/main" noGrp="1"/>
          </p:cNvSpPr>
          <p:nvPr>
            <p:ph sz="quarter" idx="4" hasCustomPrompt="1"/>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14:cpLocks xmlns:a14="http://schemas.microsoft.com/office/drawing/2010/main" noGrp="1"/>
          </p:cNvSpPr>
          <p:nvPr>
            <p:ph type="dt" sz="half" idx="10"/>
          </p:nvPr>
        </p:nvSpPr>
        <p:spPr/>
        <p:txBody>
          <a:bodyPr/>
          <a:lstStyle/>
          <a:p>
            <a:fld id="{1F8FAD92-5678-3241-BFAA-22C4615C7D02}" type="datetimeFigureOut">
              <a:rPr lang="en-US" smtClean="0"/>
            </a:fld>
            <a:endParaRPr lang="en-US" dirty="0"/>
          </a:p>
        </p:txBody>
      </p:sp>
      <p:sp>
        <p:nvSpPr>
          <p:cNvPr id="8" name="Footer Placeholder 7"/>
          <p:cNvSpPr>
            <a14:cpLocks xmlns:a14="http://schemas.microsoft.com/office/drawing/2010/main" noGrp="1"/>
          </p:cNvSpPr>
          <p:nvPr>
            <p:ph type="ftr" sz="quarter" idx="11"/>
          </p:nvPr>
        </p:nvSpPr>
        <p:spPr/>
        <p:txBody>
          <a:bodyPr/>
          <a:lstStyle/>
          <a:p>
            <a:endParaRPr lang="en-US" dirty="0"/>
          </a:p>
        </p:txBody>
      </p:sp>
      <p:sp>
        <p:nvSpPr>
          <p:cNvPr id="9" name="Slide Number Placeholder 8"/>
          <p:cNvSpPr>
            <a14:cpLocks xmlns:a14="http://schemas.microsoft.com/office/drawing/2010/main" noGrp="1"/>
          </p:cNvSpPr>
          <p:nvPr>
            <p:ph type="sldNum" sz="quarter" idx="12"/>
          </p:nvPr>
        </p:nvSpPr>
        <p:spPr/>
        <p:txBody>
          <a:bodyPr/>
          <a:lstStyle/>
          <a:p>
            <a:fld id="{71BF481B-2C40-7B4F-B6CF-983E123B3410}"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a:t>Click to edit Master title style</a:t>
            </a:r>
            <a:endParaRPr lang="en-US"/>
          </a:p>
        </p:txBody>
      </p:sp>
      <p:sp>
        <p:nvSpPr>
          <p:cNvPr id="3" name="Date Placeholder 2"/>
          <p:cNvSpPr>
            <a14:cpLocks xmlns:a14="http://schemas.microsoft.com/office/drawing/2010/main" noGrp="1"/>
          </p:cNvSpPr>
          <p:nvPr>
            <p:ph type="dt" sz="half" idx="10"/>
          </p:nvPr>
        </p:nvSpPr>
        <p:spPr/>
        <p:txBody>
          <a:bodyPr/>
          <a:lstStyle/>
          <a:p>
            <a:fld id="{1F8FAD92-5678-3241-BFAA-22C4615C7D02}" type="datetimeFigureOut">
              <a:rPr lang="en-US" smtClean="0"/>
            </a:fld>
            <a:endParaRPr lang="en-US" dirty="0"/>
          </a:p>
        </p:txBody>
      </p:sp>
      <p:sp>
        <p:nvSpPr>
          <p:cNvPr id="4" name="Footer Placeholder 3"/>
          <p:cNvSpPr>
            <a14:cpLocks xmlns:a14="http://schemas.microsoft.com/office/drawing/2010/main" noGrp="1"/>
          </p:cNvSpPr>
          <p:nvPr>
            <p:ph type="ftr" sz="quarter" idx="11"/>
          </p:nvPr>
        </p:nvSpPr>
        <p:spPr/>
        <p:txBody>
          <a:bodyPr/>
          <a:lstStyle/>
          <a:p>
            <a:endParaRPr lang="en-US" dirty="0"/>
          </a:p>
        </p:txBody>
      </p:sp>
      <p:sp>
        <p:nvSpPr>
          <p:cNvPr id="5" name="Slide Number Placeholder 4"/>
          <p:cNvSpPr>
            <a14:cpLocks xmlns:a14="http://schemas.microsoft.com/office/drawing/2010/main" noGrp="1"/>
          </p:cNvSpPr>
          <p:nvPr>
            <p:ph type="sldNum" sz="quarter" idx="12"/>
          </p:nvPr>
        </p:nvSpPr>
        <p:spPr/>
        <p:txBody>
          <a:bodyPr/>
          <a:lstStyle/>
          <a:p>
            <a:fld id="{71BF481B-2C40-7B4F-B6CF-983E123B3410}"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14:cpLocks xmlns:a14="http://schemas.microsoft.com/office/drawing/2010/main" noGrp="1"/>
          </p:cNvSpPr>
          <p:nvPr>
            <p:ph type="dt" sz="half" idx="10"/>
          </p:nvPr>
        </p:nvSpPr>
        <p:spPr/>
        <p:txBody>
          <a:bodyPr/>
          <a:lstStyle/>
          <a:p>
            <a:fld id="{1F8FAD92-5678-3241-BFAA-22C4615C7D02}" type="datetimeFigureOut">
              <a:rPr lang="en-US" smtClean="0"/>
            </a:fld>
            <a:endParaRPr lang="en-US" dirty="0"/>
          </a:p>
        </p:txBody>
      </p:sp>
      <p:sp>
        <p:nvSpPr>
          <p:cNvPr id="3" name="Footer Placeholder 2"/>
          <p:cNvSpPr>
            <a14:cpLocks xmlns:a14="http://schemas.microsoft.com/office/drawing/2010/main" noGrp="1"/>
          </p:cNvSpPr>
          <p:nvPr>
            <p:ph type="ftr" sz="quarter" idx="11"/>
          </p:nvPr>
        </p:nvSpPr>
        <p:spPr/>
        <p:txBody>
          <a:bodyPr/>
          <a:lstStyle/>
          <a:p>
            <a:endParaRPr lang="en-US" dirty="0"/>
          </a:p>
        </p:txBody>
      </p:sp>
      <p:sp>
        <p:nvSpPr>
          <p:cNvPr id="4" name="Slide Number Placeholder 3"/>
          <p:cNvSpPr>
            <a14:cpLocks xmlns:a14="http://schemas.microsoft.com/office/drawing/2010/main" noGrp="1"/>
          </p:cNvSpPr>
          <p:nvPr>
            <p:ph type="sldNum" sz="quarter" idx="12"/>
          </p:nvPr>
        </p:nvSpPr>
        <p:spPr/>
        <p:txBody>
          <a:bodyPr/>
          <a:lstStyle/>
          <a:p>
            <a:fld id="{71BF481B-2C40-7B4F-B6CF-983E123B3410}"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14:cpLocks xmlns:a14="http://schemas.microsoft.com/office/drawing/2010/main"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14:cpLocks xmlns:a14="http://schemas.microsoft.com/office/drawing/2010/main"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14:cpLocks xmlns:a14="http://schemas.microsoft.com/office/drawing/2010/main" noGrp="1"/>
          </p:cNvSpPr>
          <p:nvPr>
            <p:ph type="dt" sz="half" idx="10"/>
          </p:nvPr>
        </p:nvSpPr>
        <p:spPr/>
        <p:txBody>
          <a:bodyPr/>
          <a:lstStyle/>
          <a:p>
            <a:fld id="{1F8FAD92-5678-3241-BFAA-22C4615C7D02}" type="datetimeFigureOut">
              <a:rPr lang="en-US" smtClean="0"/>
            </a:fld>
            <a:endParaRPr lang="en-US" dirty="0"/>
          </a:p>
        </p:txBody>
      </p:sp>
      <p:sp>
        <p:nvSpPr>
          <p:cNvPr id="6" name="Footer Placeholder 5"/>
          <p:cNvSpPr>
            <a14:cpLocks xmlns:a14="http://schemas.microsoft.com/office/drawing/2010/main" noGrp="1"/>
          </p:cNvSpPr>
          <p:nvPr>
            <p:ph type="ftr" sz="quarter" idx="11"/>
          </p:nvPr>
        </p:nvSpPr>
        <p:spPr/>
        <p:txBody>
          <a:bodyPr/>
          <a:lstStyle/>
          <a:p>
            <a:endParaRPr lang="en-US" dirty="0"/>
          </a:p>
        </p:txBody>
      </p:sp>
      <p:sp>
        <p:nvSpPr>
          <p:cNvPr id="7" name="Slide Number Placeholder 6"/>
          <p:cNvSpPr>
            <a14:cpLocks xmlns:a14="http://schemas.microsoft.com/office/drawing/2010/main" noGrp="1"/>
          </p:cNvSpPr>
          <p:nvPr>
            <p:ph type="sldNum" sz="quarter" idx="12"/>
          </p:nvPr>
        </p:nvSpPr>
        <p:spPr/>
        <p:txBody>
          <a:bodyPr/>
          <a:lstStyle/>
          <a:p>
            <a:fld id="{71BF481B-2C40-7B4F-B6CF-983E123B3410}"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14:cpLocks xmlns:a14="http://schemas.microsoft.com/office/drawing/2010/main"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14:cpLocks xmlns:a14="http://schemas.microsoft.com/office/drawing/2010/main"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14:cpLocks xmlns:a14="http://schemas.microsoft.com/office/drawing/2010/main" noGrp="1"/>
          </p:cNvSpPr>
          <p:nvPr>
            <p:ph type="dt" sz="half" idx="10"/>
          </p:nvPr>
        </p:nvSpPr>
        <p:spPr/>
        <p:txBody>
          <a:bodyPr/>
          <a:lstStyle/>
          <a:p>
            <a:fld id="{1F8FAD92-5678-3241-BFAA-22C4615C7D02}" type="datetimeFigureOut">
              <a:rPr lang="en-US" smtClean="0"/>
            </a:fld>
            <a:endParaRPr lang="en-US" dirty="0"/>
          </a:p>
        </p:txBody>
      </p:sp>
      <p:sp>
        <p:nvSpPr>
          <p:cNvPr id="6" name="Footer Placeholder 5"/>
          <p:cNvSpPr>
            <a14:cpLocks xmlns:a14="http://schemas.microsoft.com/office/drawing/2010/main" noGrp="1"/>
          </p:cNvSpPr>
          <p:nvPr>
            <p:ph type="ftr" sz="quarter" idx="11"/>
          </p:nvPr>
        </p:nvSpPr>
        <p:spPr/>
        <p:txBody>
          <a:bodyPr/>
          <a:lstStyle/>
          <a:p>
            <a:endParaRPr lang="en-US" dirty="0"/>
          </a:p>
        </p:txBody>
      </p:sp>
      <p:sp>
        <p:nvSpPr>
          <p:cNvPr id="7" name="Slide Number Placeholder 6"/>
          <p:cNvSpPr>
            <a14:cpLocks xmlns:a14="http://schemas.microsoft.com/office/drawing/2010/main" noGrp="1"/>
          </p:cNvSpPr>
          <p:nvPr>
            <p:ph type="sldNum" sz="quarter" idx="12"/>
          </p:nvPr>
        </p:nvSpPr>
        <p:spPr/>
        <p:txBody>
          <a:bodyPr/>
          <a:lstStyle/>
          <a:p>
            <a:fld id="{71BF481B-2C40-7B4F-B6CF-983E123B3410}"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14:cpLocks xmlns:a14="http://schemas.microsoft.com/office/drawing/2010/main"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14:cpLocks xmlns:a14="http://schemas.microsoft.com/office/drawing/2010/main"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14:cpLocks xmlns:a14="http://schemas.microsoft.com/office/drawing/2010/main"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8FAD92-5678-3241-BFAA-22C4615C7D02}" type="datetimeFigureOut">
              <a:rPr lang="en-US" smtClean="0"/>
            </a:fld>
            <a:endParaRPr lang="en-US" dirty="0"/>
          </a:p>
        </p:txBody>
      </p:sp>
      <p:sp>
        <p:nvSpPr>
          <p:cNvPr id="5" name="Footer Placeholder 4"/>
          <p:cNvSpPr>
            <a14:cpLocks xmlns:a14="http://schemas.microsoft.com/office/drawing/2010/main"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14:cpLocks xmlns:a14="http://schemas.microsoft.com/office/drawing/2010/main"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F481B-2C40-7B4F-B6CF-983E123B3410}"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ctrTitle"/>
          </p:nvPr>
        </p:nvSpPr>
        <p:spPr/>
        <p:txBody>
          <a:bodyPr/>
          <a:lstStyle/>
          <a:p>
            <a:r>
              <a:rPr lang="en-US" dirty="0">
                <a:latin typeface="Times New Roman" pitchFamily="18" charset="0"/>
                <a:cs typeface="Times New Roman" pitchFamily="18" charset="0"/>
              </a:rPr>
              <a:t>Program Planning</a:t>
            </a:r>
            <a:endParaRPr lang="en-US" dirty="0">
              <a:latin typeface="Times New Roman" pitchFamily="18" charset="0"/>
              <a:cs typeface="Times New Roman" pitchFamily="18" charset="0"/>
            </a:endParaRPr>
          </a:p>
        </p:txBody>
      </p:sp>
      <p:sp>
        <p:nvSpPr>
          <p:cNvPr id="3" name="Subtitle 2"/>
          <p:cNvSpPr>
            <a14:cpLocks xmlns:a14="http://schemas.microsoft.com/office/drawing/2010/main" noGrp="1"/>
          </p:cNvSpPr>
          <p:nvPr>
            <p:ph type="subTitle" idx="1"/>
          </p:nvPr>
        </p:nvSpPr>
        <p:spPr/>
        <p:txBody>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FF0000"/>
                </a:solidFill>
              </a:rPr>
              <a:t>Class exercise </a:t>
            </a:r>
            <a:endParaRPr lang="en-US" b="1" dirty="0">
              <a:solidFill>
                <a:srgbClr val="FF0000"/>
              </a:solidFill>
            </a:endParaRPr>
          </a:p>
        </p:txBody>
      </p:sp>
      <p:sp>
        <p:nvSpPr>
          <p:cNvPr id="3" name="Content Placeholder 2"/>
          <p:cNvSpPr>
            <a14:cpLocks xmlns:a14="http://schemas.microsoft.com/office/drawing/2010/main" noGrp="1"/>
          </p:cNvSpPr>
          <p:nvPr>
            <p:ph idx="1"/>
          </p:nvPr>
        </p:nvSpPr>
        <p:spPr/>
        <p:txBody>
          <a:bodyPr/>
          <a:lstStyle/>
          <a:p>
            <a:r>
              <a:rPr lang="en-US" dirty="0"/>
              <a:t>You will break up into groups and plan a program for the following cases based on info you collected from community needs assessment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355600" y="-55563"/>
            <a:ext cx="10515600" cy="1325563"/>
          </a:xfrm>
        </p:spPr>
        <p:txBody>
          <a:bodyPr/>
          <a:lstStyle/>
          <a:p>
            <a:r>
              <a:rPr lang="en-US" dirty="0"/>
              <a:t>Case study 1 </a:t>
            </a:r>
            <a:endParaRPr lang="en-US" dirty="0"/>
          </a:p>
        </p:txBody>
      </p:sp>
      <p:sp>
        <p:nvSpPr>
          <p:cNvPr id="3" name="Content Placeholder 2"/>
          <p:cNvSpPr>
            <a14:cpLocks xmlns:a14="http://schemas.microsoft.com/office/drawing/2010/main" noGrp="1"/>
          </p:cNvSpPr>
          <p:nvPr>
            <p:ph idx="1"/>
          </p:nvPr>
        </p:nvSpPr>
        <p:spPr>
          <a:xfrm>
            <a:off x="355600" y="1041400"/>
            <a:ext cx="8927885" cy="5653867"/>
          </a:xfrm>
        </p:spPr>
        <p:txBody>
          <a:bodyPr>
            <a:normAutofit fontScale="77500" lnSpcReduction="20000"/>
          </a:bodyPr>
          <a:lstStyle/>
          <a:p>
            <a:pPr marL="0" indent="0">
              <a:buNone/>
            </a:pPr>
            <a:r>
              <a:rPr lang="en-US" b="1" dirty="0">
                <a:solidFill>
                  <a:srgbClr val="FF0000"/>
                </a:solidFill>
              </a:rPr>
              <a:t>WOMEN AND CHD RISK </a:t>
            </a:r>
            <a:endParaRPr lang="en-US" b="1" dirty="0">
              <a:solidFill>
                <a:srgbClr val="FF0000"/>
              </a:solidFill>
            </a:endParaRPr>
          </a:p>
          <a:p>
            <a:pPr marL="0" indent="0">
              <a:buNone/>
            </a:pPr>
            <a:endParaRPr lang="en-US" b="1" dirty="0">
              <a:solidFill>
                <a:srgbClr val="FF0000"/>
              </a:solidFill>
            </a:endParaRPr>
          </a:p>
          <a:p>
            <a:pPr marL="0" indent="0">
              <a:buNone/>
            </a:pPr>
            <a:r>
              <a:rPr lang="en-US" dirty="0"/>
              <a:t> </a:t>
            </a:r>
            <a:r>
              <a:rPr lang="en-US" u="sng" dirty="0"/>
              <a:t>INFO from community needs assessment </a:t>
            </a:r>
            <a:endParaRPr lang="en-US" u="sng" dirty="0"/>
          </a:p>
          <a:p>
            <a:r>
              <a:rPr lang="en-US" dirty="0"/>
              <a:t>low level of awareness of CHD risk factors among women: women don’t know mortality rates or risk factors for CHD</a:t>
            </a:r>
            <a:endParaRPr lang="en-US" dirty="0"/>
          </a:p>
          <a:p>
            <a:pPr lvl="1"/>
            <a:r>
              <a:rPr lang="en-US" dirty="0"/>
              <a:t>“A survey of women aged 18 to 72 years, conducted at five medical clinics in the major metropolitan area, found that about two-thirds (64 percent) do not know that CHD is the leading cause of death among women. </a:t>
            </a:r>
            <a:endParaRPr lang="en-US" dirty="0"/>
          </a:p>
          <a:p>
            <a:endParaRPr lang="en-US" dirty="0"/>
          </a:p>
          <a:p>
            <a:r>
              <a:rPr lang="en-US" dirty="0"/>
              <a:t> 50% of women are smokers</a:t>
            </a:r>
            <a:endParaRPr lang="en-US" dirty="0"/>
          </a:p>
          <a:p>
            <a:r>
              <a:rPr lang="en-US" dirty="0"/>
              <a:t>The women show a pattern of low activity levels and</a:t>
            </a:r>
            <a:endParaRPr lang="en-US" dirty="0"/>
          </a:p>
          <a:p>
            <a:r>
              <a:rPr lang="en-US" dirty="0"/>
              <a:t>The women eat a diet high in saturated fat</a:t>
            </a:r>
            <a:endParaRPr lang="en-US" dirty="0"/>
          </a:p>
          <a:p>
            <a:r>
              <a:rPr lang="en-US" dirty="0"/>
              <a:t>30% of the women surveyed are obese </a:t>
            </a:r>
            <a:endParaRPr lang="en-US" dirty="0"/>
          </a:p>
          <a:p>
            <a:r>
              <a:rPr lang="en-US" dirty="0"/>
              <a:t>Weight management programs and classes are available through private health/fitness clubs and dietitians in private practice. nearly two-thirds (64 percent) of women report that they are trying to lose weight, but only 8 percent of women participate in organized classes and programs. </a:t>
            </a:r>
            <a:endParaRPr lang="en-US" dirty="0"/>
          </a:p>
          <a:p>
            <a:endParaRPr lang="en-US" dirty="0"/>
          </a:p>
        </p:txBody>
      </p:sp>
      <p:sp>
        <p:nvSpPr>
          <p:cNvPr id="6" name="Right Brace 5"/>
          <p:cNvSpPr/>
          <p:nvPr/>
        </p:nvSpPr>
        <p:spPr>
          <a:xfrm>
            <a:off x="9395417" y="2323009"/>
            <a:ext cx="1363851" cy="33192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p:cNvSpPr txBox="1"/>
          <p:nvPr/>
        </p:nvSpPr>
        <p:spPr>
          <a:xfrm>
            <a:off x="10388600" y="1766642"/>
            <a:ext cx="1803401" cy="2954655"/>
          </a:xfrm>
          <a:prstGeom prst="rect">
            <a:avLst/>
          </a:prstGeom>
          <a:noFill/>
        </p:spPr>
        <p:txBody>
          <a:bodyPr wrap="square" rtlCol="0">
            <a:spAutoFit/>
          </a:bodyPr>
          <a:lstStyle/>
          <a:p>
            <a:r>
              <a:rPr lang="en-US" sz="2400" b="1" dirty="0">
                <a:solidFill>
                  <a:srgbClr val="FF0000"/>
                </a:solidFill>
              </a:rPr>
              <a:t>Factors that contribute to CHD risk and could serve as points for intervention </a:t>
            </a:r>
            <a:endParaRPr lang="en-US" sz="2400" b="1" dirty="0">
              <a:solidFill>
                <a:srgbClr val="FF0000"/>
              </a:solidFill>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solidFill>
                  <a:srgbClr val="FF0000"/>
                </a:solidFill>
              </a:rPr>
              <a:t>Case study 2 / nutrition status of older adults</a:t>
            </a:r>
            <a:endParaRPr lang="en-US" b="1" dirty="0">
              <a:solidFill>
                <a:srgbClr val="FF0000"/>
              </a:solidFill>
            </a:endParaRPr>
          </a:p>
        </p:txBody>
      </p:sp>
      <p:sp>
        <p:nvSpPr>
          <p:cNvPr id="3" name="Content Placeholder 2"/>
          <p:cNvSpPr>
            <a14:cpLocks xmlns:a14="http://schemas.microsoft.com/office/drawing/2010/main" noGrp="1"/>
          </p:cNvSpPr>
          <p:nvPr>
            <p:ph idx="1"/>
          </p:nvPr>
        </p:nvSpPr>
        <p:spPr/>
        <p:txBody>
          <a:bodyPr/>
          <a:lstStyle/>
          <a:p>
            <a:r>
              <a:rPr lang="en-US" dirty="0"/>
              <a:t>20% low Hgb levels</a:t>
            </a:r>
            <a:endParaRPr lang="en-US" dirty="0"/>
          </a:p>
          <a:p>
            <a:r>
              <a:rPr lang="en-US" dirty="0"/>
              <a:t>2 %Vitamin A deficiency </a:t>
            </a:r>
            <a:endParaRPr lang="en-US" dirty="0"/>
          </a:p>
          <a:p>
            <a:r>
              <a:rPr lang="en-US" dirty="0"/>
              <a:t>64% have hypertension</a:t>
            </a:r>
            <a:endParaRPr lang="en-US" dirty="0"/>
          </a:p>
          <a:p>
            <a:r>
              <a:rPr lang="en-US" dirty="0"/>
              <a:t>12 percent of independent older adults reported having difficulty performing two or more personal care activities (for example, bathing, dressing, using the toilet </a:t>
            </a:r>
            <a:endParaRPr lang="en-US" dirty="0"/>
          </a:p>
          <a:p>
            <a:r>
              <a:rPr lang="en-US" dirty="0"/>
              <a:t>Majority receive benefits from government </a:t>
            </a:r>
            <a:endParaRPr lang="en-US" dirty="0"/>
          </a:p>
          <a:p>
            <a:r>
              <a:rPr lang="en-US" dirty="0"/>
              <a:t>But 32% receive assistance for food ( using food stamps, government assistance to buy food)</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t>Step 2: Define Program Goals and Objectives </a:t>
            </a:r>
            <a:br>
              <a:rPr lang="en-US" dirty="0"/>
            </a:br>
            <a:endParaRPr lang="en-US" dirty="0"/>
          </a:p>
        </p:txBody>
      </p:sp>
      <p:sp>
        <p:nvSpPr>
          <p:cNvPr id="3" name="Content Placeholder 2"/>
          <p:cNvSpPr>
            <a14:cpLocks xmlns:a14="http://schemas.microsoft.com/office/drawing/2010/main" noGrp="1"/>
          </p:cNvSpPr>
          <p:nvPr>
            <p:ph idx="1"/>
          </p:nvPr>
        </p:nvSpPr>
        <p:spPr>
          <a:xfrm>
            <a:off x="464949" y="1580827"/>
            <a:ext cx="11727051" cy="5277173"/>
          </a:xfrm>
        </p:spPr>
        <p:txBody>
          <a:bodyPr>
            <a:normAutofit fontScale="92500" lnSpcReduction="20000"/>
          </a:bodyPr>
          <a:lstStyle/>
          <a:p>
            <a:r>
              <a:rPr lang="en-US" dirty="0"/>
              <a:t>Goals are broad statements of desired changes or outcomes. They provide a general direction for the program</a:t>
            </a:r>
            <a:endParaRPr lang="en-US" dirty="0"/>
          </a:p>
          <a:p>
            <a:endParaRPr lang="en-US" dirty="0"/>
          </a:p>
          <a:p>
            <a:pPr lvl="1"/>
            <a:r>
              <a:rPr lang="en-US" dirty="0"/>
              <a:t>Example :Reduce death from CHD among women </a:t>
            </a:r>
            <a:endParaRPr lang="en-US" dirty="0"/>
          </a:p>
          <a:p>
            <a:endParaRPr lang="en-US" dirty="0"/>
          </a:p>
          <a:p>
            <a:r>
              <a:rPr lang="en-US" dirty="0"/>
              <a:t>Objectives are </a:t>
            </a:r>
            <a:r>
              <a:rPr lang="en-US" b="1" dirty="0">
                <a:solidFill>
                  <a:srgbClr val="FF0000"/>
                </a:solidFill>
              </a:rPr>
              <a:t>specific, measurable actions </a:t>
            </a:r>
            <a:r>
              <a:rPr lang="en-US" dirty="0"/>
              <a:t>to be completed within a specified time frame</a:t>
            </a:r>
            <a:endParaRPr lang="en-US" dirty="0"/>
          </a:p>
          <a:p>
            <a:pPr marL="0" indent="0">
              <a:buNone/>
            </a:pPr>
            <a:endParaRPr lang="en-US" dirty="0"/>
          </a:p>
          <a:p>
            <a:pPr marL="0" indent="0">
              <a:buNone/>
            </a:pPr>
            <a:r>
              <a:rPr lang="en-US" dirty="0"/>
              <a:t> The objective contains</a:t>
            </a:r>
            <a:endParaRPr lang="en-US" dirty="0"/>
          </a:p>
          <a:p>
            <a:pPr marL="514350" indent="-514350">
              <a:buFont typeface="+mj-lt"/>
              <a:buAutoNum type="arabicPeriod"/>
            </a:pPr>
            <a:r>
              <a:rPr lang="en-US" dirty="0"/>
              <a:t>The action or activity to be undertaken</a:t>
            </a:r>
            <a:endParaRPr lang="en-US" dirty="0"/>
          </a:p>
          <a:p>
            <a:pPr marL="514350" indent="-514350">
              <a:buFont typeface="+mj-lt"/>
              <a:buAutoNum type="arabicPeriod"/>
            </a:pPr>
            <a:r>
              <a:rPr lang="en-US" dirty="0"/>
              <a:t>The target population</a:t>
            </a:r>
            <a:endParaRPr lang="en-US" dirty="0"/>
          </a:p>
          <a:p>
            <a:pPr marL="514350" indent="-514350">
              <a:buFont typeface="+mj-lt"/>
              <a:buAutoNum type="arabicPeriod"/>
            </a:pPr>
            <a:r>
              <a:rPr lang="en-US" dirty="0"/>
              <a:t>An indication of how success will be measured or evaluated</a:t>
            </a:r>
            <a:endParaRPr lang="en-US" dirty="0"/>
          </a:p>
          <a:p>
            <a:pPr marL="514350" indent="-514350">
              <a:buFont typeface="+mj-lt"/>
              <a:buAutoNum type="arabicPeriod"/>
            </a:pPr>
            <a:r>
              <a:rPr lang="en-US" dirty="0"/>
              <a:t>The time frame in which the objective will be met. </a:t>
            </a:r>
            <a:endParaRPr lang="en-US"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418455" y="0"/>
            <a:ext cx="11353800" cy="4351338"/>
          </a:xfrm>
        </p:spPr>
        <p:txBody>
          <a:bodyPr/>
          <a:lstStyle/>
          <a:p>
            <a:pPr marL="0" indent="0">
              <a:buNone/>
            </a:pPr>
            <a:r>
              <a:rPr lang="en-US" dirty="0"/>
              <a:t>To develop objectives ask yourself</a:t>
            </a:r>
            <a:endParaRPr lang="en-US" dirty="0"/>
          </a:p>
          <a:p>
            <a:pPr marL="0" indent="0">
              <a:buNone/>
            </a:pPr>
            <a:r>
              <a:rPr lang="en-US" b="1" dirty="0"/>
              <a:t>WHAT</a:t>
            </a:r>
            <a:r>
              <a:rPr lang="en-US" dirty="0"/>
              <a:t> are we going to do? </a:t>
            </a:r>
            <a:br>
              <a:rPr lang="en-US" dirty="0"/>
            </a:br>
            <a:r>
              <a:rPr lang="en-US" b="1" dirty="0"/>
              <a:t>WHY</a:t>
            </a:r>
            <a:r>
              <a:rPr lang="en-US" dirty="0"/>
              <a:t> is it important for us to accomplish this activity? </a:t>
            </a:r>
            <a:endParaRPr lang="en-US" b="1" dirty="0"/>
          </a:p>
          <a:p>
            <a:pPr marL="0" indent="0">
              <a:buNone/>
            </a:pPr>
            <a:r>
              <a:rPr lang="en-US" b="1" dirty="0"/>
              <a:t>WHO</a:t>
            </a:r>
            <a:r>
              <a:rPr lang="en-US" dirty="0"/>
              <a:t> is going to be responsible for the activities? </a:t>
            </a:r>
            <a:br>
              <a:rPr lang="en-US" dirty="0"/>
            </a:br>
            <a:r>
              <a:rPr lang="en-US" b="1" dirty="0"/>
              <a:t>WHEN</a:t>
            </a:r>
            <a:r>
              <a:rPr lang="en-US" dirty="0"/>
              <a:t> do we want this to be completed? </a:t>
            </a:r>
            <a:endParaRPr lang="en-US" dirty="0"/>
          </a:p>
          <a:p>
            <a:pPr marL="0" indent="0">
              <a:buNone/>
            </a:pPr>
            <a:r>
              <a:rPr lang="en-US" b="1" dirty="0"/>
              <a:t>HOW</a:t>
            </a:r>
            <a:r>
              <a:rPr lang="en-US" dirty="0"/>
              <a:t> are we going to do these activities? </a:t>
            </a:r>
            <a:endParaRPr lang="en-US" dirty="0"/>
          </a:p>
          <a:p>
            <a:pPr marL="0" indent="0">
              <a:buNone/>
            </a:pPr>
            <a:endParaRPr lang="en-US" dirty="0"/>
          </a:p>
          <a:p>
            <a:pPr marL="0" indent="0">
              <a:buNone/>
            </a:pPr>
            <a:r>
              <a:rPr lang="en-US" dirty="0"/>
              <a:t>SMART objectives</a:t>
            </a:r>
            <a:br>
              <a:rPr lang="en-US" dirty="0"/>
            </a:br>
            <a:r>
              <a:rPr lang="en-US" dirty="0"/>
              <a:t>• </a:t>
            </a:r>
            <a:r>
              <a:rPr lang="en-US" b="1" dirty="0"/>
              <a:t>S</a:t>
            </a:r>
            <a:r>
              <a:rPr lang="en-US" dirty="0"/>
              <a:t>pecific, </a:t>
            </a:r>
            <a:r>
              <a:rPr lang="en-US" b="1" dirty="0"/>
              <a:t>M</a:t>
            </a:r>
            <a:r>
              <a:rPr lang="en-US" dirty="0"/>
              <a:t>easurable, </a:t>
            </a:r>
            <a:r>
              <a:rPr lang="en-US" b="1" dirty="0"/>
              <a:t>A</a:t>
            </a:r>
            <a:r>
              <a:rPr lang="en-US" dirty="0"/>
              <a:t>ttainable, </a:t>
            </a:r>
            <a:r>
              <a:rPr lang="en-US" b="1" dirty="0"/>
              <a:t>R</a:t>
            </a:r>
            <a:r>
              <a:rPr lang="en-US" dirty="0"/>
              <a:t>elevant, </a:t>
            </a:r>
            <a:r>
              <a:rPr lang="en-US" b="1" dirty="0"/>
              <a:t>T</a:t>
            </a:r>
            <a:r>
              <a:rPr lang="en-US" dirty="0"/>
              <a:t>ime‐limited </a:t>
            </a:r>
            <a:endParaRPr lang="en-US" dirty="0"/>
          </a:p>
          <a:p>
            <a:pPr marL="0" indent="0">
              <a:buNone/>
            </a:pPr>
            <a:endParaRPr lang="en-US" dirty="0"/>
          </a:p>
        </p:txBody>
      </p:sp>
      <p:pic>
        <p:nvPicPr>
          <p:cNvPr id="4" name="Picture 3"/>
          <p:cNvPicPr>
            <a:picLocks noChangeAspect="1"/>
          </p:cNvPicPr>
          <p:nvPr/>
        </p:nvPicPr>
        <p:blipFill>
          <a:blip r:embed="rId1"/>
          <a:stretch>
            <a:fillRect/>
          </a:stretch>
        </p:blipFill>
        <p:spPr>
          <a:xfrm>
            <a:off x="1047104" y="4749800"/>
            <a:ext cx="9976495" cy="18034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838200" y="573436"/>
            <a:ext cx="10515600" cy="5935851"/>
          </a:xfrm>
        </p:spPr>
        <p:txBody>
          <a:bodyPr/>
          <a:lstStyle/>
          <a:p>
            <a:pPr marL="0" indent="0">
              <a:buNone/>
            </a:pPr>
            <a:r>
              <a:rPr lang="en-US" dirty="0"/>
              <a:t>Structure of objective</a:t>
            </a:r>
            <a:endParaRPr lang="en-US" dirty="0"/>
          </a:p>
          <a:p>
            <a:r>
              <a:rPr lang="en-US" dirty="0">
                <a:solidFill>
                  <a:srgbClr val="FF0000"/>
                </a:solidFill>
              </a:rPr>
              <a:t> </a:t>
            </a:r>
            <a:r>
              <a:rPr lang="en-US" b="1" dirty="0">
                <a:solidFill>
                  <a:srgbClr val="FF0000"/>
                </a:solidFill>
              </a:rPr>
              <a:t>Time frame </a:t>
            </a:r>
            <a:r>
              <a:rPr lang="en-US" dirty="0"/>
              <a:t>in which objective will be me</a:t>
            </a:r>
            <a:endParaRPr lang="en-US" dirty="0"/>
          </a:p>
          <a:p>
            <a:r>
              <a:rPr lang="en-US" dirty="0">
                <a:solidFill>
                  <a:schemeClr val="accent1"/>
                </a:solidFill>
              </a:rPr>
              <a:t> </a:t>
            </a:r>
            <a:r>
              <a:rPr lang="en-US" b="1" dirty="0">
                <a:solidFill>
                  <a:schemeClr val="accent1"/>
                </a:solidFill>
              </a:rPr>
              <a:t>Measurable </a:t>
            </a:r>
            <a:r>
              <a:rPr lang="en-US" dirty="0"/>
              <a:t>characteristic, behavior, or action</a:t>
            </a:r>
            <a:endParaRPr lang="en-US" dirty="0"/>
          </a:p>
          <a:p>
            <a:r>
              <a:rPr lang="en-US" b="1" dirty="0">
                <a:solidFill>
                  <a:schemeClr val="accent2">
                    <a:lumMod val="50000"/>
                  </a:schemeClr>
                </a:solidFill>
              </a:rPr>
              <a:t>Target population</a:t>
            </a:r>
            <a:endParaRPr lang="en-US" b="1" dirty="0">
              <a:solidFill>
                <a:schemeClr val="accent2">
                  <a:lumMod val="50000"/>
                </a:schemeClr>
              </a:solidFill>
            </a:endParaRPr>
          </a:p>
          <a:p>
            <a:r>
              <a:rPr lang="en-US" b="1" dirty="0">
                <a:solidFill>
                  <a:srgbClr val="FFC000"/>
                </a:solidFill>
              </a:rPr>
              <a:t>Indication of how success </a:t>
            </a:r>
            <a:r>
              <a:rPr lang="en-US" dirty="0"/>
              <a:t>will be evaluated </a:t>
            </a:r>
            <a:endParaRPr lang="en-US" dirty="0"/>
          </a:p>
          <a:p>
            <a:endParaRPr lang="en-US" dirty="0"/>
          </a:p>
          <a:p>
            <a:pPr marL="0" indent="0">
              <a:buNone/>
            </a:pPr>
            <a:endParaRPr lang="en-US" dirty="0"/>
          </a:p>
          <a:p>
            <a:pPr marL="0" indent="0">
              <a:buNone/>
            </a:pPr>
            <a:r>
              <a:rPr lang="en-US" dirty="0"/>
              <a:t>Example</a:t>
            </a:r>
            <a:endParaRPr lang="en-US" dirty="0"/>
          </a:p>
          <a:p>
            <a:pPr marL="0" indent="0">
              <a:buNone/>
            </a:pPr>
            <a:r>
              <a:rPr lang="en-US" sz="3600" dirty="0">
                <a:solidFill>
                  <a:srgbClr val="FF0000"/>
                </a:solidFill>
              </a:rPr>
              <a:t>By 2017</a:t>
            </a:r>
            <a:r>
              <a:rPr lang="en-US" sz="3600" dirty="0"/>
              <a:t>, </a:t>
            </a:r>
            <a:r>
              <a:rPr lang="en-US" sz="3600" b="1" dirty="0">
                <a:solidFill>
                  <a:schemeClr val="accent1"/>
                </a:solidFill>
              </a:rPr>
              <a:t>the incidence of anemia </a:t>
            </a:r>
            <a:r>
              <a:rPr lang="en-US" sz="3600" dirty="0"/>
              <a:t>among </a:t>
            </a:r>
            <a:r>
              <a:rPr lang="en-US" sz="3600" b="1" dirty="0">
                <a:solidFill>
                  <a:schemeClr val="accent2">
                    <a:lumMod val="50000"/>
                  </a:schemeClr>
                </a:solidFill>
              </a:rPr>
              <a:t>migrant children in Greece </a:t>
            </a:r>
            <a:r>
              <a:rPr lang="en-US" sz="3600" b="1" dirty="0">
                <a:solidFill>
                  <a:schemeClr val="accent4"/>
                </a:solidFill>
              </a:rPr>
              <a:t>will be reduced by 15%</a:t>
            </a:r>
            <a:endParaRPr lang="en-US" sz="3600" b="1" dirty="0">
              <a:solidFill>
                <a:schemeClr val="accent4"/>
              </a:solidFill>
            </a:endParaRP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232475" y="309966"/>
            <a:ext cx="11121325" cy="6548033"/>
          </a:xfrm>
        </p:spPr>
        <p:txBody>
          <a:bodyPr>
            <a:normAutofit fontScale="85000" lnSpcReduction="10000"/>
          </a:bodyPr>
          <a:lstStyle/>
          <a:p>
            <a:r>
              <a:rPr lang="en-US" sz="3200" b="1" dirty="0">
                <a:latin typeface="Times New Roman" pitchFamily="18" charset="0"/>
                <a:cs typeface="Times New Roman" pitchFamily="18" charset="0"/>
              </a:rPr>
              <a:t>Outcome objectives ( Health)</a:t>
            </a:r>
            <a:r>
              <a:rPr lang="en-US" sz="3200" dirty="0">
                <a:latin typeface="Times New Roman" pitchFamily="18" charset="0"/>
                <a:cs typeface="Times New Roman" pitchFamily="18" charset="0"/>
              </a:rPr>
              <a:t>—measurable changes in a health or nutritional outcome</a:t>
            </a:r>
            <a:endParaRPr lang="en-US" sz="3200" dirty="0">
              <a:latin typeface="Times New Roman" pitchFamily="18" charset="0"/>
              <a:cs typeface="Times New Roman" pitchFamily="18" charset="0"/>
            </a:endParaRPr>
          </a:p>
          <a:p>
            <a:pPr lvl="1"/>
            <a:r>
              <a:rPr lang="en-US" sz="3200" dirty="0">
                <a:latin typeface="Times New Roman" pitchFamily="18" charset="0"/>
                <a:cs typeface="Times New Roman" pitchFamily="18" charset="0"/>
              </a:rPr>
              <a:t>Example: a decrease in LDL, an increase in serum ferritin concentration, </a:t>
            </a:r>
            <a:endParaRPr lang="en-US" sz="3200" dirty="0">
              <a:latin typeface="Times New Roman" pitchFamily="18" charset="0"/>
              <a:cs typeface="Times New Roman" pitchFamily="18" charset="0"/>
            </a:endParaRPr>
          </a:p>
          <a:p>
            <a:pPr lvl="1"/>
            <a:endParaRPr lang="en-US" sz="3200" dirty="0">
              <a:latin typeface="Times New Roman" pitchFamily="18" charset="0"/>
              <a:cs typeface="Times New Roman" pitchFamily="18" charset="0"/>
            </a:endParaRPr>
          </a:p>
          <a:p>
            <a:pPr lvl="1"/>
            <a:r>
              <a:rPr lang="en-US" sz="3200" dirty="0">
                <a:latin typeface="Times New Roman" pitchFamily="18" charset="0"/>
                <a:cs typeface="Times New Roman" pitchFamily="18" charset="0"/>
              </a:rPr>
              <a:t>“By the year 2020, increase calcium intakes so that at least 75 percent of females aged 9 to 19 years consume recommended calcium intakes” </a:t>
            </a:r>
            <a:endParaRPr lang="en-US" sz="3200" dirty="0">
              <a:latin typeface="Times New Roman" pitchFamily="18" charset="0"/>
              <a:cs typeface="Times New Roman" pitchFamily="18" charset="0"/>
            </a:endParaRPr>
          </a:p>
          <a:p>
            <a:pPr lvl="1"/>
            <a:endParaRPr lang="en-US" sz="3200" dirty="0">
              <a:latin typeface="Times New Roman" pitchFamily="18" charset="0"/>
              <a:cs typeface="Times New Roman" pitchFamily="18" charset="0"/>
            </a:endParaRPr>
          </a:p>
          <a:p>
            <a:r>
              <a:rPr lang="en-US" sz="3200" b="1" dirty="0">
                <a:latin typeface="Times New Roman" pitchFamily="18" charset="0"/>
                <a:cs typeface="Times New Roman" pitchFamily="18" charset="0"/>
              </a:rPr>
              <a:t>Process objectives</a:t>
            </a:r>
            <a:r>
              <a:rPr lang="en-US" sz="3200" dirty="0">
                <a:latin typeface="Times New Roman" pitchFamily="18" charset="0"/>
                <a:cs typeface="Times New Roman" pitchFamily="18" charset="0"/>
              </a:rPr>
              <a:t>—measurable activities carried out by the community nutritionist and other team members in implementing the program. </a:t>
            </a:r>
            <a:endParaRPr lang="en-US" sz="3200" dirty="0">
              <a:latin typeface="Times New Roman" pitchFamily="18" charset="0"/>
              <a:cs typeface="Times New Roman" pitchFamily="18" charset="0"/>
            </a:endParaRPr>
          </a:p>
          <a:p>
            <a:pPr lvl="1"/>
            <a:r>
              <a:rPr lang="en-US" sz="3200" dirty="0">
                <a:latin typeface="Times New Roman" pitchFamily="18" charset="0"/>
                <a:cs typeface="Times New Roman" pitchFamily="18" charset="0"/>
              </a:rPr>
              <a:t>Example Each community nutritionist will conduct two nutrition lectures per week over the course of the three-month program</a:t>
            </a:r>
            <a:endParaRPr lang="en-US" sz="3200" dirty="0">
              <a:latin typeface="Times New Roman" pitchFamily="18" charset="0"/>
              <a:cs typeface="Times New Roman" pitchFamily="18" charset="0"/>
            </a:endParaRPr>
          </a:p>
          <a:p>
            <a:pPr lvl="1"/>
            <a:endParaRPr lang="en-US" sz="3200" dirty="0">
              <a:latin typeface="Times New Roman" pitchFamily="18" charset="0"/>
              <a:cs typeface="Times New Roman" pitchFamily="18" charset="0"/>
            </a:endParaRPr>
          </a:p>
          <a:p>
            <a:r>
              <a:rPr lang="en-US" sz="3200" b="1" dirty="0">
                <a:latin typeface="Times New Roman" pitchFamily="18" charset="0"/>
                <a:cs typeface="Times New Roman" pitchFamily="18" charset="0"/>
              </a:rPr>
              <a:t>Behavioral Objective </a:t>
            </a:r>
            <a:endParaRPr lang="en-US" sz="3200" b="1" dirty="0">
              <a:latin typeface="Times New Roman" pitchFamily="18" charset="0"/>
              <a:cs typeface="Times New Roman" pitchFamily="18" charset="0"/>
            </a:endParaRPr>
          </a:p>
          <a:p>
            <a:r>
              <a:rPr lang="en-US" sz="3200" dirty="0">
                <a:latin typeface="Times New Roman" pitchFamily="18" charset="0"/>
                <a:cs typeface="Times New Roman" pitchFamily="18" charset="0"/>
              </a:rPr>
              <a:t>“ By 2020, 60% of low income pregnant women living in the west bank will be able to explain the risk of anemia in pregnancy, how iron is related to anemia, and iron rich foods”</a:t>
            </a:r>
            <a:endParaRPr lang="en-US" sz="32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838200" y="1825625"/>
            <a:ext cx="10515600" cy="2560395"/>
          </a:xfrm>
        </p:spPr>
        <p:txBody>
          <a:bodyPr>
            <a:normAutofit/>
          </a:bodyPr>
          <a:lstStyle/>
          <a:p>
            <a:pPr marL="0" indent="0">
              <a:buNone/>
            </a:pPr>
            <a:r>
              <a:rPr lang="en-US" sz="3600" b="1" dirty="0"/>
              <a:t>In groups : develop your goals and objectives </a:t>
            </a:r>
            <a:endParaRPr lang="en-US" sz="3600" b="1" dirty="0"/>
          </a:p>
          <a:p>
            <a:pPr marL="0" indent="0">
              <a:buNone/>
            </a:pPr>
            <a:r>
              <a:rPr lang="en-US" sz="3600" b="1" dirty="0"/>
              <a:t>10-15 minutes </a:t>
            </a:r>
            <a:endParaRPr lang="en-US" sz="36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t>Step 3: Develop a Program Plan </a:t>
            </a:r>
            <a:br>
              <a:rPr lang="en-US" dirty="0"/>
            </a:br>
            <a:endParaRPr lang="en-US" dirty="0"/>
          </a:p>
        </p:txBody>
      </p:sp>
      <p:sp>
        <p:nvSpPr>
          <p:cNvPr id="3" name="Content Placeholder 2"/>
          <p:cNvSpPr>
            <a14:cpLocks xmlns:a14="http://schemas.microsoft.com/office/drawing/2010/main" noGrp="1"/>
          </p:cNvSpPr>
          <p:nvPr>
            <p:ph idx="1"/>
          </p:nvPr>
        </p:nvSpPr>
        <p:spPr/>
        <p:txBody>
          <a:bodyPr/>
          <a:lstStyle/>
          <a:p>
            <a:r>
              <a:rPr lang="en-US" sz="3200" dirty="0"/>
              <a:t>Using the goals and objectives as a guide, develops a program plan</a:t>
            </a:r>
            <a:endParaRPr lang="en-US" sz="3200" dirty="0"/>
          </a:p>
          <a:p>
            <a:pPr marL="0" indent="0">
              <a:buNone/>
            </a:pPr>
            <a:r>
              <a:rPr lang="en-US" sz="3200" dirty="0"/>
              <a:t> which consists of</a:t>
            </a:r>
            <a:endParaRPr lang="en-US" sz="3200" dirty="0"/>
          </a:p>
          <a:p>
            <a:r>
              <a:rPr lang="en-US" sz="3200" b="1" dirty="0">
                <a:solidFill>
                  <a:schemeClr val="accent2">
                    <a:lumMod val="50000"/>
                  </a:schemeClr>
                </a:solidFill>
              </a:rPr>
              <a:t>Description of the proposed intervention</a:t>
            </a:r>
            <a:endParaRPr lang="en-US" sz="3200" b="1" dirty="0">
              <a:solidFill>
                <a:schemeClr val="accent2">
                  <a:lumMod val="50000"/>
                </a:schemeClr>
              </a:solidFill>
            </a:endParaRPr>
          </a:p>
          <a:p>
            <a:r>
              <a:rPr lang="en-US" sz="3200" b="1" dirty="0">
                <a:solidFill>
                  <a:srgbClr val="FF0000"/>
                </a:solidFill>
              </a:rPr>
              <a:t>The nutrition education component</a:t>
            </a:r>
            <a:endParaRPr lang="en-US" sz="3200" b="1" dirty="0">
              <a:solidFill>
                <a:srgbClr val="FF0000"/>
              </a:solidFill>
            </a:endParaRPr>
          </a:p>
          <a:p>
            <a:r>
              <a:rPr lang="en-US" sz="3200" b="1" dirty="0">
                <a:solidFill>
                  <a:schemeClr val="accent1"/>
                </a:solidFill>
              </a:rPr>
              <a:t>Marketing plan </a:t>
            </a:r>
            <a:endParaRPr lang="en-US" sz="3200" b="1" dirty="0">
              <a:solidFill>
                <a:schemeClr val="accent1"/>
              </a:solidFill>
            </a:endParaRPr>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latin typeface="Times New Roman" pitchFamily="18" charset="0"/>
                <a:cs typeface="Times New Roman" pitchFamily="18" charset="0"/>
              </a:rPr>
              <a:t>Things to consider and should be explained in your intervention</a:t>
            </a:r>
            <a:endParaRPr lang="en-US" dirty="0">
              <a:latin typeface="Times New Roman" pitchFamily="18" charset="0"/>
              <a:cs typeface="Times New Roman" pitchFamily="18" charset="0"/>
            </a:endParaRPr>
          </a:p>
        </p:txBody>
      </p:sp>
      <p:sp>
        <p:nvSpPr>
          <p:cNvPr id="3" name="Content Placeholder 2"/>
          <p:cNvSpPr>
            <a14:cpLocks xmlns:a14="http://schemas.microsoft.com/office/drawing/2010/main" noGrp="1"/>
          </p:cNvSpPr>
          <p:nvPr>
            <p:ph idx="1"/>
          </p:nvPr>
        </p:nvSpPr>
        <p:spPr/>
        <p:txBody>
          <a:bodyPr>
            <a:normAutofit fontScale="77500" lnSpcReduction="20000"/>
          </a:bodyPr>
          <a:lstStyle/>
          <a:p>
            <a:r>
              <a:rPr lang="en-US" dirty="0">
                <a:latin typeface="Times New Roman" pitchFamily="18" charset="0"/>
                <a:cs typeface="Times New Roman" pitchFamily="18" charset="0"/>
              </a:rPr>
              <a:t>the number of clients expected to use the program</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Selection criteria for people to be included in the intervention</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staff ( dietitians, doctors, teachers, staff to collect data etc.)</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Equipment ( anthropometric tools)</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Material resources required to administer the program</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facilities available for staff offices and teaching rooms</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level of staff training required prior to implementing the program</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How are you going to convey the nutrition messages</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What policies should you consider? Governmental, nation or  local regulations must be considered in administering the program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How much money will it cost</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How are you going to evaluate the effectiveness of the intervention</a:t>
            </a:r>
            <a:endParaRPr lang="en-US" dirty="0">
              <a:latin typeface="Times New Roman" pitchFamily="18" charset="0"/>
              <a:cs typeface="Times New Roman" pitchFamily="18" charset="0"/>
            </a:endParaRPr>
          </a:p>
          <a:p>
            <a:endParaRPr lang="en-US"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838200" y="509286"/>
            <a:ext cx="10515600" cy="5667677"/>
          </a:xfrm>
        </p:spPr>
        <p:txBody>
          <a:bodyPr/>
          <a:lstStyle/>
          <a:p>
            <a:r>
              <a:rPr lang="en-US" dirty="0">
                <a:latin typeface="Times New Roman" pitchFamily="18" charset="0"/>
                <a:cs typeface="Times New Roman" pitchFamily="18" charset="0"/>
              </a:rPr>
              <a:t>So far we talked about Community Needs Assessment and the 7 steps involved</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Community needs assessment:  A snapshot of the nutritional problem in our community</a:t>
            </a:r>
            <a:endParaRPr lang="en-US" dirty="0">
              <a:latin typeface="Times New Roman" pitchFamily="18" charset="0"/>
              <a:cs typeface="Times New Roman"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latin typeface="Times New Roman" pitchFamily="18" charset="0"/>
                <a:cs typeface="Times New Roman" pitchFamily="18" charset="0"/>
              </a:rPr>
              <a:t>When designing an intervention </a:t>
            </a:r>
            <a:endParaRPr lang="en-US" dirty="0">
              <a:latin typeface="Times New Roman" pitchFamily="18" charset="0"/>
              <a:cs typeface="Times New Roman" pitchFamily="18" charset="0"/>
            </a:endParaRPr>
          </a:p>
        </p:txBody>
      </p:sp>
      <p:sp>
        <p:nvSpPr>
          <p:cNvPr id="3" name="Content Placeholder 2"/>
          <p:cNvSpPr>
            <a14:cpLocks xmlns:a14="http://schemas.microsoft.com/office/drawing/2010/main" noGrp="1"/>
          </p:cNvSpPr>
          <p:nvPr>
            <p:ph idx="1"/>
          </p:nvPr>
        </p:nvSpPr>
        <p:spPr/>
        <p:txBody>
          <a:bodyPr/>
          <a:lstStyle/>
          <a:p>
            <a:pPr marL="0" indent="0">
              <a:buNone/>
            </a:pPr>
            <a:r>
              <a:rPr lang="en-US" dirty="0">
                <a:latin typeface="Times New Roman" pitchFamily="18" charset="0"/>
                <a:cs typeface="Times New Roman" pitchFamily="18" charset="0"/>
              </a:rPr>
              <a:t>You can design your intervention to target </a:t>
            </a:r>
            <a:endParaRPr lang="en-US" dirty="0">
              <a:latin typeface="Times New Roman" pitchFamily="18" charset="0"/>
              <a:cs typeface="Times New Roman" pitchFamily="18" charset="0"/>
            </a:endParaRPr>
          </a:p>
          <a:p>
            <a:r>
              <a:rPr lang="en-US" b="1" u="sng" dirty="0">
                <a:latin typeface="Times New Roman" pitchFamily="18" charset="0"/>
                <a:cs typeface="Times New Roman" pitchFamily="18" charset="0"/>
              </a:rPr>
              <a:t>Individuals </a:t>
            </a:r>
            <a:r>
              <a:rPr lang="en-US" dirty="0">
                <a:latin typeface="Times New Roman" pitchFamily="18" charset="0"/>
                <a:cs typeface="Times New Roman" pitchFamily="18" charset="0"/>
              </a:rPr>
              <a:t>(individuals, families)</a:t>
            </a:r>
            <a:endParaRPr lang="en-US" dirty="0">
              <a:latin typeface="Times New Roman" pitchFamily="18" charset="0"/>
              <a:cs typeface="Times New Roman" pitchFamily="18" charset="0"/>
            </a:endParaRPr>
          </a:p>
          <a:p>
            <a:r>
              <a:rPr lang="en-US" b="1" u="sng" dirty="0">
                <a:latin typeface="Times New Roman" pitchFamily="18" charset="0"/>
                <a:cs typeface="Times New Roman" pitchFamily="18" charset="0"/>
              </a:rPr>
              <a:t>Communities</a:t>
            </a:r>
            <a:r>
              <a:rPr lang="en-US" dirty="0">
                <a:latin typeface="Times New Roman" pitchFamily="18" charset="0"/>
                <a:cs typeface="Times New Roman" pitchFamily="18" charset="0"/>
              </a:rPr>
              <a:t> (people in social networks such as churches and clubs; entire organizations )</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b="1" u="sng" dirty="0">
                <a:latin typeface="Times New Roman" pitchFamily="18" charset="0"/>
                <a:cs typeface="Times New Roman" pitchFamily="18" charset="0"/>
              </a:rPr>
              <a:t>Systems</a:t>
            </a:r>
            <a:r>
              <a:rPr lang="en-US" dirty="0">
                <a:latin typeface="Times New Roman" pitchFamily="18" charset="0"/>
                <a:cs typeface="Times New Roman" pitchFamily="18" charset="0"/>
              </a:rPr>
              <a:t> (the large, integrated environments in which all of us live and work. Targeting a system for intervention usually involves changing a public, corporate, or school policy)</a:t>
            </a:r>
            <a:endParaRPr lang="en-US" dirty="0">
              <a:latin typeface="Times New Roman" pitchFamily="18" charset="0"/>
              <a:cs typeface="Times New Roman" pitchFamily="18" charset="0"/>
            </a:endParaRPr>
          </a:p>
          <a:p>
            <a:pPr lvl="1"/>
            <a:r>
              <a:rPr lang="en-US" dirty="0">
                <a:latin typeface="Times New Roman" pitchFamily="18" charset="0"/>
                <a:cs typeface="Times New Roman" pitchFamily="18" charset="0"/>
              </a:rPr>
              <a:t>city, state, or nation. </a:t>
            </a:r>
            <a:endParaRPr lang="en-US" dirty="0">
              <a:latin typeface="Times New Roman" pitchFamily="18" charset="0"/>
              <a:cs typeface="Times New Roman" pitchFamily="18" charset="0"/>
            </a:endParaRPr>
          </a:p>
          <a:p>
            <a:pPr lvl="1"/>
            <a:endParaRPr lang="en-US" dirty="0"/>
          </a:p>
          <a:p>
            <a:endParaRPr lang="en-US" dirty="0"/>
          </a:p>
          <a:p>
            <a:endParaRPr lang="en-US" b="1"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838200" y="449451"/>
            <a:ext cx="10515600" cy="5083444"/>
          </a:xfrm>
        </p:spPr>
        <p:txBody>
          <a:bodyPr>
            <a:normAutofit fontScale="92500" lnSpcReduction="20000"/>
          </a:bodyPr>
          <a:lstStyle/>
          <a:p>
            <a:pPr marL="0" indent="0">
              <a:buNone/>
            </a:pPr>
            <a:r>
              <a:rPr lang="en-US" sz="3600" dirty="0">
                <a:latin typeface="Times New Roman" pitchFamily="18" charset="0"/>
                <a:cs typeface="Times New Roman" pitchFamily="18" charset="0"/>
              </a:rPr>
              <a:t>The intervention strategy can also encompass one or more levels of intervention</a:t>
            </a:r>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a:p>
            <a:pPr marL="514350" indent="-514350">
              <a:buFont typeface="+mj-lt"/>
              <a:buAutoNum type="arabicPeriod"/>
            </a:pPr>
            <a:r>
              <a:rPr lang="en-US" sz="3600" dirty="0">
                <a:latin typeface="Times New Roman" pitchFamily="18" charset="0"/>
                <a:cs typeface="Times New Roman" pitchFamily="18" charset="0"/>
              </a:rPr>
              <a:t>Build awareness</a:t>
            </a:r>
            <a:endParaRPr lang="en-US" sz="3600" dirty="0">
              <a:latin typeface="Times New Roman" pitchFamily="18" charset="0"/>
              <a:cs typeface="Times New Roman" pitchFamily="18" charset="0"/>
            </a:endParaRPr>
          </a:p>
          <a:p>
            <a:pPr marL="514350" indent="-514350">
              <a:buFont typeface="+mj-lt"/>
              <a:buAutoNum type="arabicPeriod"/>
            </a:pPr>
            <a:endParaRPr lang="en-US" sz="3600" dirty="0">
              <a:latin typeface="Times New Roman" pitchFamily="18" charset="0"/>
              <a:cs typeface="Times New Roman" pitchFamily="18" charset="0"/>
            </a:endParaRPr>
          </a:p>
          <a:p>
            <a:pPr marL="514350" indent="-514350">
              <a:buFont typeface="+mj-lt"/>
              <a:buAutoNum type="arabicPeriod"/>
            </a:pPr>
            <a:r>
              <a:rPr lang="en-US" sz="3600" dirty="0">
                <a:latin typeface="Times New Roman" pitchFamily="18" charset="0"/>
                <a:cs typeface="Times New Roman" pitchFamily="18" charset="0"/>
              </a:rPr>
              <a:t>Change lifestyles </a:t>
            </a:r>
            <a:r>
              <a:rPr lang="en-US" sz="3200" dirty="0">
                <a:latin typeface="Times New Roman" pitchFamily="18" charset="0"/>
                <a:cs typeface="Times New Roman" pitchFamily="18" charset="0"/>
              </a:rPr>
              <a:t>(quitting smoking, being physically active, eating more fruits and vegetables) </a:t>
            </a:r>
            <a:endParaRPr lang="en-US" sz="3200" dirty="0">
              <a:latin typeface="Times New Roman" pitchFamily="18" charset="0"/>
              <a:cs typeface="Times New Roman" pitchFamily="18" charset="0"/>
            </a:endParaRPr>
          </a:p>
          <a:p>
            <a:pPr marL="514350" indent="-514350">
              <a:buFont typeface="+mj-lt"/>
              <a:buAutoNum type="arabicPeriod"/>
            </a:pPr>
            <a:endParaRPr lang="en-US" sz="3600" dirty="0">
              <a:latin typeface="Times New Roman" pitchFamily="18" charset="0"/>
              <a:cs typeface="Times New Roman" pitchFamily="18" charset="0"/>
            </a:endParaRPr>
          </a:p>
          <a:p>
            <a:pPr marL="514350" indent="-514350">
              <a:buFont typeface="+mj-lt"/>
              <a:buAutoNum type="arabicPeriod"/>
            </a:pPr>
            <a:r>
              <a:rPr lang="en-US" sz="3600" dirty="0">
                <a:latin typeface="Times New Roman" pitchFamily="18" charset="0"/>
                <a:cs typeface="Times New Roman" pitchFamily="18" charset="0"/>
              </a:rPr>
              <a:t>Create a supportive environment -</a:t>
            </a:r>
            <a:r>
              <a:rPr lang="en-US" dirty="0">
                <a:latin typeface="Times New Roman" pitchFamily="18" charset="0"/>
                <a:cs typeface="Times New Roman" pitchFamily="18" charset="0"/>
              </a:rPr>
              <a:t>creating environments that support the behavior changes made by individuals </a:t>
            </a:r>
            <a:endParaRPr lang="en-US" sz="3200" dirty="0">
              <a:latin typeface="Times New Roman" pitchFamily="18" charset="0"/>
              <a:cs typeface="Times New Roman" pitchFamily="18" charset="0"/>
            </a:endParaRPr>
          </a:p>
          <a:p>
            <a:pPr marL="0" indent="0">
              <a:buNone/>
            </a:pPr>
            <a:r>
              <a:rPr lang="en-US" sz="3200" dirty="0">
                <a:latin typeface="Times New Roman" pitchFamily="18" charset="0"/>
                <a:cs typeface="Times New Roman" pitchFamily="18" charset="0"/>
              </a:rPr>
              <a:t>(changing company school policies to provide healthier lunches/ foods in cafeteria)</a:t>
            </a:r>
            <a:endParaRPr lang="en-US" dirty="0">
              <a:latin typeface="Times New Roman" pitchFamily="18" charset="0"/>
              <a:cs typeface="Times New Roman" pitchFamily="18" charset="0"/>
            </a:endParaRPr>
          </a:p>
        </p:txBody>
      </p:sp>
      <p:sp>
        <p:nvSpPr>
          <p:cNvPr id="2" name="TextBox 1"/>
          <p:cNvSpPr txBox="1"/>
          <p:nvPr/>
        </p:nvSpPr>
        <p:spPr>
          <a:xfrm>
            <a:off x="557940" y="5687878"/>
            <a:ext cx="10011904" cy="738664"/>
          </a:xfrm>
          <a:prstGeom prst="rect">
            <a:avLst/>
          </a:prstGeom>
          <a:noFill/>
        </p:spPr>
        <p:txBody>
          <a:bodyPr wrap="square" rtlCol="0">
            <a:spAutoFit/>
          </a:bodyPr>
          <a:lstStyle/>
          <a:p>
            <a:r>
              <a:rPr lang="en-US" sz="2400" dirty="0">
                <a:solidFill>
                  <a:srgbClr val="FF0000"/>
                </a:solidFill>
              </a:rPr>
              <a:t>The intervention strategy INCLUDES one or more levels of intervention </a:t>
            </a:r>
            <a:endParaRPr lang="en-US" sz="2400" dirty="0">
              <a:solidFill>
                <a:srgbClr val="FF0000"/>
              </a:solidFill>
            </a:endParaRPr>
          </a:p>
          <a:p>
            <a:endParaRPr lang="en-US"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853699" y="2014780"/>
            <a:ext cx="10515600" cy="3006672"/>
          </a:xfrm>
        </p:spPr>
        <p:txBody>
          <a:bodyPr/>
          <a:lstStyle/>
          <a:p>
            <a:pPr marL="0" indent="0">
              <a:buNone/>
            </a:pPr>
            <a:r>
              <a:rPr lang="en-US" b="1" u="sng" dirty="0">
                <a:solidFill>
                  <a:srgbClr val="FF0000"/>
                </a:solidFill>
              </a:rPr>
              <a:t>Level 1 Interventions Awareness </a:t>
            </a:r>
            <a:endParaRPr lang="en-US" b="1" u="sng" dirty="0">
              <a:solidFill>
                <a:srgbClr val="FF0000"/>
              </a:solidFill>
            </a:endParaRPr>
          </a:p>
          <a:p>
            <a:pPr marL="0" indent="0">
              <a:buNone/>
            </a:pPr>
            <a:r>
              <a:rPr lang="en-US" dirty="0"/>
              <a:t>Awareness programs can be very successful in helping change attitudes and beliefs and increasing knowledge of risk factors, but they RARELY result in actual behavior changes </a:t>
            </a:r>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p:txBody>
          <a:bodyPr/>
          <a:lstStyle/>
          <a:p>
            <a:pPr marL="0" indent="0">
              <a:buNone/>
            </a:pPr>
            <a:r>
              <a:rPr lang="en-US" b="1" u="sng" dirty="0">
                <a:solidFill>
                  <a:srgbClr val="FF0000"/>
                </a:solidFill>
              </a:rPr>
              <a:t>Level 2 interventions ( lifestyle )</a:t>
            </a:r>
            <a:endParaRPr lang="en-US" b="1" u="sng" dirty="0">
              <a:solidFill>
                <a:srgbClr val="FF0000"/>
              </a:solidFill>
            </a:endParaRPr>
          </a:p>
          <a:p>
            <a:pPr marL="0" indent="0">
              <a:buNone/>
            </a:pPr>
            <a:endParaRPr lang="en-US" dirty="0"/>
          </a:p>
          <a:p>
            <a:r>
              <a:rPr lang="en-US" dirty="0"/>
              <a:t>Help participants make lifestyle changes </a:t>
            </a:r>
            <a:endParaRPr lang="en-US" dirty="0"/>
          </a:p>
          <a:p>
            <a:r>
              <a:rPr lang="en-US" dirty="0"/>
              <a:t>Examples: quitting smoking, being physically active, eating more fruits and vegetables and less saturated fat, and managing stress </a:t>
            </a:r>
            <a:endParaRPr lang="en-US" dirty="0"/>
          </a:p>
          <a:p>
            <a:endParaRPr lang="en-US" dirty="0"/>
          </a:p>
          <a:p>
            <a:r>
              <a:rPr lang="en-US" b="1" i="1" dirty="0"/>
              <a:t>Use a combination of behavior modification and education </a:t>
            </a:r>
            <a:endParaRPr lang="en-US" b="1" i="1"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698715" y="957720"/>
            <a:ext cx="10515600" cy="4351338"/>
          </a:xfrm>
        </p:spPr>
        <p:txBody>
          <a:bodyPr/>
          <a:lstStyle/>
          <a:p>
            <a:pPr marL="0" indent="0">
              <a:buNone/>
            </a:pPr>
            <a:r>
              <a:rPr lang="en-US" b="1" u="sng" dirty="0">
                <a:solidFill>
                  <a:srgbClr val="FF0000"/>
                </a:solidFill>
              </a:rPr>
              <a:t>Level III interventions: Supportive Environment </a:t>
            </a:r>
            <a:endParaRPr lang="en-US" b="1" u="sng" dirty="0">
              <a:solidFill>
                <a:srgbClr val="FF0000"/>
              </a:solidFill>
            </a:endParaRPr>
          </a:p>
          <a:p>
            <a:endParaRPr lang="en-US" b="1" u="sng" dirty="0">
              <a:solidFill>
                <a:srgbClr val="FF0000"/>
              </a:solidFill>
            </a:endParaRPr>
          </a:p>
          <a:p>
            <a:pPr marL="0" indent="0">
              <a:buNone/>
            </a:pPr>
            <a:r>
              <a:rPr lang="en-US" dirty="0"/>
              <a:t>creating environments that </a:t>
            </a:r>
            <a:r>
              <a:rPr lang="en-US" b="1" u="sng" dirty="0"/>
              <a:t>support the behavior changes made by individuals</a:t>
            </a:r>
            <a:endParaRPr lang="en-US" b="1" u="sng" dirty="0"/>
          </a:p>
          <a:p>
            <a:pPr marL="0" indent="0">
              <a:buNone/>
            </a:pPr>
            <a:r>
              <a:rPr lang="en-US" b="1" u="sng" dirty="0"/>
              <a:t>Example: </a:t>
            </a:r>
            <a:r>
              <a:rPr lang="en-US" dirty="0"/>
              <a:t>a company’s policy to promote heart- healthy and high-fiber foods in the company cafeteria makes it easier for employees who are trying to lose weight or lower their blood cholesterol concentration to make healthful food choices at work </a:t>
            </a:r>
            <a:endParaRPr 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1138168" y="402955"/>
            <a:ext cx="10361574" cy="6152827"/>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p:txBody>
          <a:bodyPr/>
          <a:lstStyle/>
          <a:p>
            <a:pPr marL="0" indent="0">
              <a:buNone/>
            </a:pPr>
            <a:r>
              <a:rPr lang="en-US" sz="4000" dirty="0"/>
              <a:t>Design your intervention Your budget? </a:t>
            </a:r>
            <a:endParaRPr lang="en-US" sz="4000" dirty="0"/>
          </a:p>
          <a:p>
            <a:pPr marL="0" indent="0">
              <a:buNone/>
            </a:pPr>
            <a:r>
              <a:rPr lang="en-US" sz="4000" dirty="0"/>
              <a:t> (20-30 minutes) </a:t>
            </a:r>
            <a:endParaRPr lang="en-US" sz="4000" dirty="0">
              <a:effectLst/>
            </a:endParaRP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1"/>
          <a:stretch>
            <a:fillRect/>
          </a:stretch>
        </p:blipFill>
        <p:spPr>
          <a:xfrm>
            <a:off x="623455" y="374074"/>
            <a:ext cx="10723418" cy="5548744"/>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Design the Nutrition Education Component </a:t>
            </a:r>
            <a:br>
              <a:rPr lang="en-US" dirty="0"/>
            </a:br>
            <a:endParaRPr lang="en-US" dirty="0"/>
          </a:p>
        </p:txBody>
      </p:sp>
      <p:sp>
        <p:nvSpPr>
          <p:cNvPr id="3" name="Content Placeholder 2"/>
          <p:cNvSpPr>
            <a14:cpLocks xmlns:a14="http://schemas.microsoft.com/office/drawing/2010/main" noGrp="1"/>
          </p:cNvSpPr>
          <p:nvPr>
            <p:ph idx="1"/>
          </p:nvPr>
        </p:nvSpPr>
        <p:spPr/>
        <p:txBody>
          <a:bodyPr/>
          <a:lstStyle/>
          <a:p>
            <a:r>
              <a:rPr lang="en-US" dirty="0"/>
              <a:t>Each intervention has an educational component. This is delivered after developing an entire nutrition education plan </a:t>
            </a:r>
            <a:endParaRPr lang="en-US" dirty="0">
              <a:effectLst/>
            </a:endParaRP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14:cpLocks xmlns:a14="http://schemas.microsoft.com/office/drawing/2010/main" noGrp="1"/>
          </p:cNvSpPr>
          <p:nvPr>
            <p:ph type="title"/>
          </p:nvPr>
        </p:nvSpPr>
        <p:spPr/>
        <p:txBody>
          <a:bodyPr>
            <a:normAutofit fontScale="90000"/>
          </a:bodyPr>
          <a:lstStyle/>
          <a:p>
            <a:r>
              <a:rPr lang="en-US" dirty="0"/>
              <a:t>Steps to be taken When creating the educational component </a:t>
            </a:r>
            <a:br>
              <a:rPr lang="en-US" dirty="0"/>
            </a:br>
            <a:endParaRPr lang="en-US" dirty="0"/>
          </a:p>
        </p:txBody>
      </p:sp>
      <p:sp>
        <p:nvSpPr>
          <p:cNvPr id="3" name="Content Placeholder 2"/>
          <p:cNvSpPr>
            <a14:cpLocks xmlns:a14="http://schemas.microsoft.com/office/drawing/2010/main" noGrp="1"/>
          </p:cNvSpPr>
          <p:nvPr>
            <p:ph idx="1"/>
          </p:nvPr>
        </p:nvSpPr>
        <p:spPr>
          <a:xfrm>
            <a:off x="507999" y="1490132"/>
            <a:ext cx="11413067" cy="5164667"/>
          </a:xfrm>
        </p:spPr>
        <p:txBody>
          <a:bodyPr>
            <a:normAutofit/>
          </a:bodyPr>
          <a:lstStyle/>
          <a:p>
            <a:pPr marL="0" indent="0">
              <a:buNone/>
            </a:pPr>
            <a:endParaRPr lang="en-US" dirty="0"/>
          </a:p>
          <a:p>
            <a:r>
              <a:rPr lang="en-US" dirty="0"/>
              <a:t>Assess needs</a:t>
            </a:r>
            <a:endParaRPr lang="en-US" dirty="0"/>
          </a:p>
          <a:p>
            <a:r>
              <a:rPr lang="en-US" dirty="0"/>
              <a:t>Set goals and objectives</a:t>
            </a:r>
            <a:endParaRPr lang="en-US" dirty="0"/>
          </a:p>
          <a:p>
            <a:r>
              <a:rPr lang="en-US" dirty="0"/>
              <a:t>Specify the format </a:t>
            </a:r>
            <a:endParaRPr lang="en-US" dirty="0"/>
          </a:p>
          <a:p>
            <a:r>
              <a:rPr lang="en-US" dirty="0"/>
              <a:t>Develop a lesson plan</a:t>
            </a:r>
            <a:endParaRPr lang="en-US" dirty="0"/>
          </a:p>
          <a:p>
            <a:r>
              <a:rPr lang="en-US" dirty="0"/>
              <a:t>Specify nutrition messages</a:t>
            </a:r>
            <a:endParaRPr lang="en-US" dirty="0"/>
          </a:p>
          <a:p>
            <a:r>
              <a:rPr lang="en-US" dirty="0"/>
              <a:t>Choose program identifiers</a:t>
            </a:r>
            <a:endParaRPr lang="en-US" dirty="0"/>
          </a:p>
          <a:p>
            <a:r>
              <a:rPr lang="en-US" dirty="0"/>
              <a:t>Develop a marketing plan </a:t>
            </a:r>
            <a:endParaRPr lang="en-US" dirty="0"/>
          </a:p>
          <a:p>
            <a:r>
              <a:rPr lang="en-US" dirty="0"/>
              <a:t>Specify partnerships</a:t>
            </a:r>
            <a:endParaRPr lang="en-US" dirty="0"/>
          </a:p>
          <a:p>
            <a:r>
              <a:rPr lang="en-US" dirty="0"/>
              <a:t>Conduct evaluation research</a:t>
            </a:r>
            <a:endParaRPr lang="en-US" dirty="0"/>
          </a:p>
          <a:p>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Steps in Community Assessment</a:t>
            </a:r>
            <a:endParaRPr lang="en-US" dirty="0"/>
          </a:p>
        </p:txBody>
      </p:sp>
      <p:sp>
        <p:nvSpPr>
          <p:cNvPr id="3" name="Content Placeholder 2"/>
          <p:cNvSpPr>
            <a14:cpLocks xmlns:a14="http://schemas.microsoft.com/office/drawing/2010/main" noGrp="1"/>
          </p:cNvSpPr>
          <p:nvPr>
            <p:ph idx="1"/>
          </p:nvPr>
        </p:nvSpPr>
        <p:spPr>
          <a:xfrm>
            <a:off x="433953" y="1825625"/>
            <a:ext cx="11546237" cy="4351338"/>
          </a:xfrm>
        </p:spPr>
        <p:txBody>
          <a:bodyPr/>
          <a:lstStyle/>
          <a:p>
            <a:pPr marL="514350" indent="-514350">
              <a:buFont typeface="+mj-lt"/>
              <a:buAutoNum type="arabicPeriod"/>
            </a:pPr>
            <a:r>
              <a:rPr lang="en-US" sz="3600" b="1" dirty="0">
                <a:solidFill>
                  <a:srgbClr val="FF0000"/>
                </a:solidFill>
              </a:rPr>
              <a:t>Define the problem </a:t>
            </a:r>
            <a:endParaRPr lang="en-US" sz="3600" b="1" dirty="0">
              <a:solidFill>
                <a:srgbClr val="FF0000"/>
              </a:solidFill>
            </a:endParaRPr>
          </a:p>
          <a:p>
            <a:pPr marL="514350" indent="-514350">
              <a:buFont typeface="+mj-lt"/>
              <a:buAutoNum type="arabicPeriod"/>
            </a:pPr>
            <a:r>
              <a:rPr lang="en-US" sz="3600" b="1" dirty="0">
                <a:solidFill>
                  <a:srgbClr val="FF0000"/>
                </a:solidFill>
              </a:rPr>
              <a:t>Set the parameters of the assessment </a:t>
            </a:r>
            <a:endParaRPr lang="en-US" sz="3600" b="1" dirty="0">
              <a:solidFill>
                <a:srgbClr val="FF0000"/>
              </a:solidFill>
            </a:endParaRPr>
          </a:p>
          <a:p>
            <a:pPr marL="514350" indent="-514350">
              <a:buFont typeface="+mj-lt"/>
              <a:buAutoNum type="arabicPeriod"/>
            </a:pPr>
            <a:r>
              <a:rPr lang="en-US" sz="3600" b="1" dirty="0">
                <a:solidFill>
                  <a:srgbClr val="FF0000"/>
                </a:solidFill>
              </a:rPr>
              <a:t>Collect data </a:t>
            </a:r>
            <a:endParaRPr lang="en-US" sz="3600" b="1" dirty="0">
              <a:solidFill>
                <a:srgbClr val="FF0000"/>
              </a:solidFill>
            </a:endParaRPr>
          </a:p>
          <a:p>
            <a:pPr marL="514350" indent="-514350">
              <a:buFont typeface="+mj-lt"/>
              <a:buAutoNum type="arabicPeriod"/>
            </a:pPr>
            <a:r>
              <a:rPr lang="en-US" sz="3600" b="1" dirty="0">
                <a:solidFill>
                  <a:srgbClr val="FF0000"/>
                </a:solidFill>
              </a:rPr>
              <a:t>Analyze and interpret data </a:t>
            </a:r>
            <a:endParaRPr lang="en-US" sz="3600" b="1" dirty="0">
              <a:solidFill>
                <a:srgbClr val="FF0000"/>
              </a:solidFill>
            </a:endParaRPr>
          </a:p>
          <a:p>
            <a:pPr marL="514350" indent="-514350">
              <a:buFont typeface="+mj-lt"/>
              <a:buAutoNum type="arabicPeriod"/>
            </a:pPr>
            <a:r>
              <a:rPr lang="en-US" sz="3600" b="1" dirty="0">
                <a:solidFill>
                  <a:srgbClr val="FF0000"/>
                </a:solidFill>
              </a:rPr>
              <a:t>Share the findings </a:t>
            </a:r>
            <a:endParaRPr lang="en-US" sz="3600" b="1" dirty="0">
              <a:solidFill>
                <a:srgbClr val="FF0000"/>
              </a:solidFill>
            </a:endParaRPr>
          </a:p>
          <a:p>
            <a:pPr marL="514350" indent="-514350">
              <a:buFont typeface="+mj-lt"/>
              <a:buAutoNum type="arabicPeriod"/>
            </a:pPr>
            <a:r>
              <a:rPr lang="en-US" sz="3600" b="1" dirty="0">
                <a:solidFill>
                  <a:srgbClr val="FF0000"/>
                </a:solidFill>
              </a:rPr>
              <a:t>Set priorities </a:t>
            </a:r>
            <a:endParaRPr lang="en-US" sz="3600" b="1" dirty="0">
              <a:solidFill>
                <a:srgbClr val="FF0000"/>
              </a:solidFill>
            </a:endParaRPr>
          </a:p>
          <a:p>
            <a:pPr marL="514350" indent="-514350">
              <a:buFont typeface="+mj-lt"/>
              <a:buAutoNum type="arabicPeriod"/>
            </a:pPr>
            <a:r>
              <a:rPr lang="en-US" sz="3600" b="1" dirty="0">
                <a:solidFill>
                  <a:srgbClr val="FF0000"/>
                </a:solidFill>
              </a:rPr>
              <a:t>Choose a plan of action </a:t>
            </a:r>
            <a:endParaRPr lang="en-US" sz="3600" b="1" dirty="0">
              <a:solidFill>
                <a:srgbClr val="FF0000"/>
              </a:solidFill>
            </a:endParaRP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Educational Component </a:t>
            </a:r>
            <a:endParaRPr lang="en-US" dirty="0"/>
          </a:p>
        </p:txBody>
      </p:sp>
      <p:sp>
        <p:nvSpPr>
          <p:cNvPr id="3" name="Content Placeholder 2"/>
          <p:cNvSpPr>
            <a14:cpLocks xmlns:a14="http://schemas.microsoft.com/office/drawing/2010/main" noGrp="1"/>
          </p:cNvSpPr>
          <p:nvPr>
            <p:ph idx="1"/>
          </p:nvPr>
        </p:nvSpPr>
        <p:spPr>
          <a:xfrm>
            <a:off x="340963" y="1825625"/>
            <a:ext cx="11608229" cy="4351338"/>
          </a:xfrm>
        </p:spPr>
        <p:txBody>
          <a:bodyPr/>
          <a:lstStyle/>
          <a:p>
            <a:pPr marL="514350" indent="-514350">
              <a:buFont typeface="+mj-lt"/>
              <a:buAutoNum type="arabicPeriod"/>
            </a:pPr>
            <a:r>
              <a:rPr lang="en-US" dirty="0">
                <a:solidFill>
                  <a:srgbClr val="C00000"/>
                </a:solidFill>
              </a:rPr>
              <a:t>Assessing Participants’ Needs </a:t>
            </a:r>
            <a:endParaRPr lang="en-US" dirty="0">
              <a:solidFill>
                <a:srgbClr val="C00000"/>
              </a:solidFill>
            </a:endParaRPr>
          </a:p>
          <a:p>
            <a:pPr marL="0" indent="0">
              <a:buNone/>
            </a:pPr>
            <a:r>
              <a:rPr lang="en-US" dirty="0"/>
              <a:t>Identify the target population’s educational needs</a:t>
            </a:r>
            <a:endParaRPr lang="en-US" dirty="0"/>
          </a:p>
          <a:p>
            <a:pPr marL="0" indent="0">
              <a:buNone/>
            </a:pPr>
            <a:r>
              <a:rPr lang="en-US" dirty="0"/>
              <a:t>What learning style is best suited for the potential program participants? </a:t>
            </a:r>
            <a:endParaRPr lang="en-US" dirty="0"/>
          </a:p>
          <a:p>
            <a:pPr marL="0" indent="0">
              <a:buNone/>
            </a:pPr>
            <a:r>
              <a:rPr lang="en-US" dirty="0"/>
              <a:t>What kinds of instructional tools (for example, DVDs or printed handouts) will have the greatest impact with this group? </a:t>
            </a:r>
            <a:endParaRPr lang="en-US" dirty="0"/>
          </a:p>
          <a:p>
            <a:pPr marL="0" indent="0">
              <a:buNone/>
            </a:pPr>
            <a:r>
              <a:rPr lang="en-US" dirty="0"/>
              <a:t>Will participants be comfortable in group settings? </a:t>
            </a:r>
            <a:endParaRPr lang="en-US" dirty="0"/>
          </a:p>
          <a:p>
            <a:pPr marL="0" indent="0">
              <a:buNone/>
            </a:pPr>
            <a:r>
              <a:rPr lang="en-US" dirty="0"/>
              <a:t>Should some individual nutrition counseling be provided? </a:t>
            </a:r>
            <a:endParaRPr lang="en-US" dirty="0"/>
          </a:p>
          <a:p>
            <a:pPr marL="0" indent="0">
              <a:buNone/>
            </a:pP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Educational Component </a:t>
            </a:r>
            <a:endParaRPr lang="en-US" dirty="0"/>
          </a:p>
        </p:txBody>
      </p:sp>
      <p:sp>
        <p:nvSpPr>
          <p:cNvPr id="3" name="Content Placeholder 2"/>
          <p:cNvSpPr>
            <a14:cpLocks xmlns:a14="http://schemas.microsoft.com/office/drawing/2010/main" noGrp="1"/>
          </p:cNvSpPr>
          <p:nvPr>
            <p:ph idx="1"/>
          </p:nvPr>
        </p:nvSpPr>
        <p:spPr/>
        <p:txBody>
          <a:bodyPr/>
          <a:lstStyle/>
          <a:p>
            <a:pPr marL="0" indent="0">
              <a:buNone/>
            </a:pPr>
            <a:r>
              <a:rPr lang="en-US" dirty="0">
                <a:solidFill>
                  <a:srgbClr val="C00000"/>
                </a:solidFill>
              </a:rPr>
              <a:t>2. Set goals and objectives FOR your educational component </a:t>
            </a:r>
            <a:endParaRPr lang="en-US" dirty="0">
              <a:solidFill>
                <a:srgbClr val="C00000"/>
              </a:solidFill>
            </a:endParaRPr>
          </a:p>
          <a:p>
            <a:pPr marL="0" indent="0">
              <a:buNone/>
            </a:pPr>
            <a:r>
              <a:rPr lang="en-US" dirty="0">
                <a:solidFill>
                  <a:srgbClr val="C00000"/>
                </a:solidFill>
              </a:rPr>
              <a:t>Example Goals</a:t>
            </a:r>
            <a:endParaRPr lang="en-US" dirty="0">
              <a:solidFill>
                <a:srgbClr val="C00000"/>
              </a:solidFill>
            </a:endParaRPr>
          </a:p>
          <a:p>
            <a:r>
              <a:rPr lang="en-US" dirty="0"/>
              <a:t>To educate individuals about the contributions of diet to CHD risk </a:t>
            </a:r>
            <a:endParaRPr lang="en-US" dirty="0"/>
          </a:p>
          <a:p>
            <a:r>
              <a:rPr lang="en-US" dirty="0"/>
              <a:t>To build skills related to heart-healthy cooking and eating</a:t>
            </a:r>
            <a:endParaRPr lang="en-US" dirty="0"/>
          </a:p>
          <a:p>
            <a:pPr marL="0" indent="0">
              <a:buNone/>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796153" y="338496"/>
            <a:ext cx="10515600" cy="5402048"/>
          </a:xfrm>
        </p:spPr>
        <p:txBody>
          <a:bodyPr/>
          <a:lstStyle/>
          <a:p>
            <a:pPr marL="0" indent="0">
              <a:buNone/>
            </a:pPr>
            <a:r>
              <a:rPr lang="en-US" dirty="0"/>
              <a:t>Use objectives as a guide TO sketches a rough outline of the program sessions.</a:t>
            </a:r>
            <a:endParaRPr lang="en-US" dirty="0"/>
          </a:p>
          <a:p>
            <a:pPr marL="0" indent="0">
              <a:buNone/>
            </a:pPr>
            <a:r>
              <a:rPr lang="en-US" dirty="0"/>
              <a:t>For example: link the program objectives and the individual sessions </a:t>
            </a:r>
            <a:endParaRPr lang="en-US" dirty="0"/>
          </a:p>
          <a:p>
            <a:endParaRPr lang="en-US" dirty="0"/>
          </a:p>
        </p:txBody>
      </p:sp>
      <p:pic>
        <p:nvPicPr>
          <p:cNvPr id="5" name="Picture 4"/>
          <p:cNvPicPr>
            <a:picLocks noChangeAspect="1"/>
          </p:cNvPicPr>
          <p:nvPr/>
        </p:nvPicPr>
        <p:blipFill>
          <a:blip r:embed="rId1"/>
          <a:stretch>
            <a:fillRect/>
          </a:stretch>
        </p:blipFill>
        <p:spPr>
          <a:xfrm>
            <a:off x="592667" y="2048933"/>
            <a:ext cx="10922573" cy="4809067"/>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Educational Component </a:t>
            </a:r>
            <a:endParaRPr lang="en-US" dirty="0"/>
          </a:p>
        </p:txBody>
      </p:sp>
      <p:sp>
        <p:nvSpPr>
          <p:cNvPr id="3" name="Content Placeholder 2"/>
          <p:cNvSpPr>
            <a14:cpLocks xmlns:a14="http://schemas.microsoft.com/office/drawing/2010/main" noGrp="1"/>
          </p:cNvSpPr>
          <p:nvPr>
            <p:ph idx="1"/>
          </p:nvPr>
        </p:nvSpPr>
        <p:spPr>
          <a:xfrm>
            <a:off x="838200" y="1691640"/>
            <a:ext cx="9462135" cy="4485640"/>
          </a:xfrm>
        </p:spPr>
        <p:txBody>
          <a:bodyPr/>
          <a:lstStyle/>
          <a:p>
            <a:pPr marL="0" indent="0">
              <a:buNone/>
            </a:pPr>
            <a:r>
              <a:rPr lang="en-US" dirty="0">
                <a:solidFill>
                  <a:srgbClr val="C00000"/>
                </a:solidFill>
              </a:rPr>
              <a:t>3. Specify the Program Format </a:t>
            </a:r>
            <a:endParaRPr lang="en-US" dirty="0">
              <a:solidFill>
                <a:srgbClr val="C00000"/>
              </a:solidFill>
            </a:endParaRPr>
          </a:p>
          <a:p>
            <a:pPr marL="0" indent="0">
              <a:buNone/>
            </a:pPr>
            <a:r>
              <a:rPr lang="en-US" dirty="0">
                <a:solidFill>
                  <a:srgbClr val="C00000"/>
                </a:solidFill>
              </a:rPr>
              <a:t>Example:</a:t>
            </a:r>
            <a:endParaRPr lang="en-US" dirty="0">
              <a:solidFill>
                <a:srgbClr val="C00000"/>
              </a:solidFill>
            </a:endParaRPr>
          </a:p>
          <a:p>
            <a:r>
              <a:rPr lang="en-US" dirty="0"/>
              <a:t>Three didactic lectures</a:t>
            </a:r>
            <a:endParaRPr lang="en-US" dirty="0"/>
          </a:p>
          <a:p>
            <a:r>
              <a:rPr lang="en-US" dirty="0"/>
              <a:t>Two cooking demonstrations</a:t>
            </a:r>
            <a:endParaRPr lang="en-US" dirty="0"/>
          </a:p>
          <a:p>
            <a:pPr marL="0" indent="0">
              <a:buNone/>
            </a:pPr>
            <a:endParaRPr lang="en-US" dirty="0"/>
          </a:p>
          <a:p>
            <a:pPr marL="0" indent="0">
              <a:buNone/>
            </a:pPr>
            <a:r>
              <a:rPr lang="en-US" i="1" dirty="0">
                <a:solidFill>
                  <a:srgbClr val="C00000"/>
                </a:solidFill>
              </a:rPr>
              <a:t>Choose a format that suits the topic and the amount of information that must be presented </a:t>
            </a:r>
            <a:endParaRPr lang="en-US" i="1" dirty="0">
              <a:solidFill>
                <a:srgbClr val="C00000"/>
              </a:solidFill>
            </a:endParaRPr>
          </a:p>
          <a:p>
            <a:pPr marL="0" indent="0">
              <a:buNone/>
            </a:pPr>
            <a:endParaRPr lang="en-US" dirty="0"/>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356461" y="833733"/>
            <a:ext cx="10904349" cy="5334591"/>
          </a:xfrm>
        </p:spPr>
        <p:txBody>
          <a:bodyPr/>
          <a:lstStyle/>
          <a:p>
            <a:r>
              <a:rPr lang="en-US" dirty="0"/>
              <a:t>From your community needs assessment you gathered the following information </a:t>
            </a:r>
            <a:r>
              <a:rPr lang="en-US" b="1" i="1" dirty="0">
                <a:solidFill>
                  <a:srgbClr val="C00000"/>
                </a:solidFill>
              </a:rPr>
              <a:t>(From the women and CHD risk case study )</a:t>
            </a:r>
            <a:endParaRPr lang="en-US" b="1" i="1" dirty="0">
              <a:solidFill>
                <a:srgbClr val="C00000"/>
              </a:solidFill>
            </a:endParaRPr>
          </a:p>
          <a:p>
            <a:endParaRPr lang="en-US" b="1" i="1" dirty="0">
              <a:solidFill>
                <a:srgbClr val="C00000"/>
              </a:solidFill>
            </a:endParaRPr>
          </a:p>
          <a:p>
            <a:pPr marL="0" indent="0">
              <a:buNone/>
            </a:pPr>
            <a:r>
              <a:rPr lang="en-US" dirty="0"/>
              <a:t>Participants have at least a high school education</a:t>
            </a:r>
            <a:endParaRPr lang="en-US" dirty="0"/>
          </a:p>
          <a:p>
            <a:pPr marL="0" indent="0">
              <a:buNone/>
            </a:pPr>
            <a:r>
              <a:rPr lang="en-US" dirty="0"/>
              <a:t>Many have participated in group classes (for example, weight management classes)</a:t>
            </a:r>
            <a:endParaRPr lang="en-US" dirty="0"/>
          </a:p>
          <a:p>
            <a:pPr marL="0" indent="0">
              <a:buNone/>
            </a:pPr>
            <a:r>
              <a:rPr lang="en-US" dirty="0"/>
              <a:t> About 75 percent of those surveyed in focus groups have access to the Internet</a:t>
            </a:r>
            <a:endParaRPr lang="en-US" dirty="0"/>
          </a:p>
          <a:p>
            <a:pPr marL="0" indent="0">
              <a:buNone/>
            </a:pPr>
            <a:endParaRPr lang="en-US" dirty="0"/>
          </a:p>
          <a:p>
            <a:pPr marL="0" indent="0">
              <a:buNone/>
            </a:pPr>
            <a:r>
              <a:rPr lang="en-US" dirty="0"/>
              <a:t> </a:t>
            </a:r>
            <a:r>
              <a:rPr lang="en-US" b="1" i="1" dirty="0"/>
              <a:t>How would this information effect your format when designing the education component of your intervention???</a:t>
            </a:r>
            <a:endParaRPr lang="en-US" b="1" i="1" dirty="0"/>
          </a:p>
          <a:p>
            <a:pPr marL="0" indent="0">
              <a:buNone/>
            </a:pPr>
            <a:endParaRPr lang="en-US" b="1" i="1" dirty="0"/>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Educational Component </a:t>
            </a:r>
            <a:endParaRPr lang="en-US" dirty="0"/>
          </a:p>
        </p:txBody>
      </p:sp>
      <p:sp>
        <p:nvSpPr>
          <p:cNvPr id="3" name="Content Placeholder 2"/>
          <p:cNvSpPr>
            <a14:cpLocks xmlns:a14="http://schemas.microsoft.com/office/drawing/2010/main" noGrp="1"/>
          </p:cNvSpPr>
          <p:nvPr>
            <p:ph idx="1"/>
          </p:nvPr>
        </p:nvSpPr>
        <p:spPr/>
        <p:txBody>
          <a:bodyPr/>
          <a:lstStyle/>
          <a:p>
            <a:pPr marL="0" indent="0">
              <a:buNone/>
            </a:pPr>
            <a:r>
              <a:rPr lang="en-US" dirty="0">
                <a:solidFill>
                  <a:srgbClr val="C00000"/>
                </a:solidFill>
              </a:rPr>
              <a:t>4. Develop a lesson plan</a:t>
            </a:r>
            <a:endParaRPr lang="en-US" dirty="0">
              <a:solidFill>
                <a:srgbClr val="C00000"/>
              </a:solidFill>
            </a:endParaRPr>
          </a:p>
          <a:p>
            <a:pPr marL="0" indent="0">
              <a:buNone/>
            </a:pPr>
            <a:r>
              <a:rPr lang="en-US" dirty="0"/>
              <a:t>Who will be teaching? Where? What kind of room? Conference rooms or more private setting? Internet or in person? How long is each session ?</a:t>
            </a:r>
            <a:endParaRPr lang="en-US" dirty="0"/>
          </a:p>
          <a:p>
            <a:pPr marL="0" indent="0">
              <a:buNone/>
            </a:pPr>
            <a:endParaRPr lang="en-US" dirty="0"/>
          </a:p>
          <a:p>
            <a:pPr marL="0" indent="0">
              <a:buNone/>
            </a:pP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807203" y="942222"/>
            <a:ext cx="10515600" cy="4351338"/>
          </a:xfrm>
        </p:spPr>
        <p:txBody>
          <a:bodyPr/>
          <a:lstStyle/>
          <a:p>
            <a:pPr marL="0" indent="0">
              <a:buNone/>
            </a:pPr>
            <a:r>
              <a:rPr lang="en-US" dirty="0"/>
              <a:t>Review the proposed intervention activities</a:t>
            </a:r>
            <a:endParaRPr lang="en-US" dirty="0"/>
          </a:p>
          <a:p>
            <a:pPr marL="0" indent="0">
              <a:buNone/>
            </a:pPr>
            <a:r>
              <a:rPr lang="en-US" b="1" i="1" dirty="0">
                <a:solidFill>
                  <a:srgbClr val="C00000"/>
                </a:solidFill>
              </a:rPr>
              <a:t>Example</a:t>
            </a:r>
            <a:endParaRPr lang="en-US" b="1" i="1" dirty="0">
              <a:solidFill>
                <a:srgbClr val="C00000"/>
              </a:solidFill>
            </a:endParaRPr>
          </a:p>
          <a:p>
            <a:pPr marL="0" indent="0">
              <a:buNone/>
            </a:pPr>
            <a:r>
              <a:rPr lang="en-US" dirty="0"/>
              <a:t>The program has two goals</a:t>
            </a:r>
            <a:endParaRPr lang="en-US" dirty="0"/>
          </a:p>
          <a:p>
            <a:pPr marL="0" indent="0">
              <a:buNone/>
            </a:pPr>
            <a:r>
              <a:rPr lang="en-US" dirty="0"/>
              <a:t> 1) To educate individuals about the contributions of diet to CHD risk </a:t>
            </a:r>
            <a:endParaRPr lang="en-US" dirty="0"/>
          </a:p>
          <a:p>
            <a:pPr marL="0" indent="0">
              <a:buNone/>
            </a:pPr>
            <a:r>
              <a:rPr lang="en-US" dirty="0"/>
              <a:t>2) To build skills related to heart-healthy cooking and eating</a:t>
            </a:r>
            <a:endParaRPr lang="en-US" dirty="0"/>
          </a:p>
          <a:p>
            <a:pPr marL="0" indent="0">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884695" y="461774"/>
            <a:ext cx="10515600" cy="4351338"/>
          </a:xfrm>
        </p:spPr>
        <p:txBody>
          <a:bodyPr/>
          <a:lstStyle/>
          <a:p>
            <a:pPr marL="0" indent="0">
              <a:buNone/>
            </a:pPr>
            <a:r>
              <a:rPr lang="en-US" b="1" i="1" dirty="0">
                <a:solidFill>
                  <a:srgbClr val="C00000"/>
                </a:solidFill>
              </a:rPr>
              <a:t>Example </a:t>
            </a:r>
            <a:endParaRPr lang="en-US" b="1" i="1" dirty="0">
              <a:solidFill>
                <a:srgbClr val="C00000"/>
              </a:solidFill>
            </a:endParaRPr>
          </a:p>
          <a:p>
            <a:r>
              <a:rPr lang="en-US" dirty="0"/>
              <a:t>Specific objectives </a:t>
            </a:r>
            <a:endParaRPr lang="en-US" dirty="0"/>
          </a:p>
        </p:txBody>
      </p:sp>
      <p:pic>
        <p:nvPicPr>
          <p:cNvPr id="5" name="Picture 4"/>
          <p:cNvPicPr>
            <a:picLocks noChangeAspect="1"/>
          </p:cNvPicPr>
          <p:nvPr/>
        </p:nvPicPr>
        <p:blipFill>
          <a:blip r:embed="rId1"/>
          <a:stretch>
            <a:fillRect/>
          </a:stretch>
        </p:blipFill>
        <p:spPr>
          <a:xfrm>
            <a:off x="635431" y="1797050"/>
            <a:ext cx="10764864" cy="449526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838200" y="449451"/>
            <a:ext cx="10515600" cy="5727512"/>
          </a:xfrm>
        </p:spPr>
        <p:txBody>
          <a:bodyPr>
            <a:normAutofit/>
          </a:bodyPr>
          <a:lstStyle/>
          <a:p>
            <a:pPr marL="0" indent="0">
              <a:buNone/>
            </a:pPr>
            <a:r>
              <a:rPr lang="en-US" b="1" i="1" dirty="0">
                <a:solidFill>
                  <a:srgbClr val="C00000"/>
                </a:solidFill>
              </a:rPr>
              <a:t>To meet these educational objectives you decide to conduct 8 Sessions, each session about 90 minutes</a:t>
            </a:r>
            <a:endParaRPr lang="en-US" b="1" i="1" dirty="0">
              <a:solidFill>
                <a:srgbClr val="C00000"/>
              </a:solidFill>
            </a:endParaRPr>
          </a:p>
          <a:p>
            <a:pPr marL="0" indent="0">
              <a:buNone/>
            </a:pPr>
            <a:r>
              <a:rPr lang="en-US" b="1" i="1" dirty="0">
                <a:solidFill>
                  <a:srgbClr val="C00000"/>
                </a:solidFill>
              </a:rPr>
              <a:t>The sessions for the program are organized as follows: </a:t>
            </a:r>
            <a:endParaRPr lang="en-US" b="1" i="1" dirty="0">
              <a:solidFill>
                <a:srgbClr val="C00000"/>
              </a:solidFill>
            </a:endParaRPr>
          </a:p>
          <a:p>
            <a:r>
              <a:rPr lang="en-US" b="1" dirty="0"/>
              <a:t>Session 1: </a:t>
            </a:r>
            <a:r>
              <a:rPr lang="en-US" dirty="0"/>
              <a:t>Getting Started</a:t>
            </a:r>
            <a:endParaRPr lang="en-US" b="1" dirty="0"/>
          </a:p>
          <a:p>
            <a:r>
              <a:rPr lang="en-US" b="1" dirty="0"/>
              <a:t> Session 2: </a:t>
            </a:r>
            <a:r>
              <a:rPr lang="en-US" dirty="0"/>
              <a:t>Looking for Fat in All the Right Places</a:t>
            </a:r>
            <a:endParaRPr lang="en-US" dirty="0"/>
          </a:p>
          <a:p>
            <a:r>
              <a:rPr lang="en-US" b="1" dirty="0"/>
              <a:t>Session 3: </a:t>
            </a:r>
            <a:r>
              <a:rPr lang="en-US" dirty="0"/>
              <a:t>Choosing Heart- Healthy Protein Foods</a:t>
            </a:r>
            <a:endParaRPr lang="en-US" dirty="0"/>
          </a:p>
          <a:p>
            <a:r>
              <a:rPr lang="en-US" b="1" dirty="0"/>
              <a:t>Session 4:</a:t>
            </a:r>
            <a:r>
              <a:rPr lang="en-US" dirty="0"/>
              <a:t> Dairy Goes Low-Fat</a:t>
            </a:r>
            <a:r>
              <a:rPr lang="en-US" b="1" dirty="0"/>
              <a:t> </a:t>
            </a:r>
            <a:endParaRPr lang="en-US" b="1" dirty="0"/>
          </a:p>
          <a:p>
            <a:r>
              <a:rPr lang="en-US" b="1" dirty="0"/>
              <a:t>Session 5: </a:t>
            </a:r>
            <a:r>
              <a:rPr lang="en-US" dirty="0"/>
              <a:t>Focus on Fruits and Vegetables</a:t>
            </a:r>
            <a:endParaRPr lang="en-US" dirty="0"/>
          </a:p>
          <a:p>
            <a:r>
              <a:rPr lang="en-US" b="1" dirty="0"/>
              <a:t>Session 6: </a:t>
            </a:r>
            <a:r>
              <a:rPr lang="en-US" dirty="0"/>
              <a:t>Reading Food Labels</a:t>
            </a:r>
            <a:endParaRPr lang="en-US" b="1" dirty="0"/>
          </a:p>
          <a:p>
            <a:r>
              <a:rPr lang="en-US" b="1" dirty="0"/>
              <a:t>Session 7:</a:t>
            </a:r>
            <a:r>
              <a:rPr lang="en-US" dirty="0"/>
              <a:t> Grocery Shopping Made Easy</a:t>
            </a:r>
            <a:endParaRPr lang="en-US" b="1" dirty="0"/>
          </a:p>
          <a:p>
            <a:r>
              <a:rPr lang="en-US" b="1" dirty="0"/>
              <a:t> Session 8: </a:t>
            </a:r>
            <a:r>
              <a:rPr lang="en-US" dirty="0"/>
              <a:t>Reading Restaurant Menus </a:t>
            </a:r>
            <a:endParaRPr lang="en-US" dirty="0"/>
          </a:p>
          <a:p>
            <a:endParaRPr lang="en-US" dirty="0"/>
          </a:p>
          <a:p>
            <a:pPr marL="0" indent="0">
              <a:buNone/>
            </a:pP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482599" y="643466"/>
            <a:ext cx="11286067" cy="5550430"/>
          </a:xfrm>
        </p:spPr>
        <p:txBody>
          <a:bodyPr>
            <a:normAutofit fontScale="92500" lnSpcReduction="10000"/>
          </a:bodyPr>
          <a:lstStyle/>
          <a:p>
            <a:pPr marL="0" indent="0">
              <a:buNone/>
            </a:pPr>
            <a:r>
              <a:rPr lang="en-US" b="1" dirty="0">
                <a:solidFill>
                  <a:srgbClr val="C00000"/>
                </a:solidFill>
              </a:rPr>
              <a:t>Consider the instructional method </a:t>
            </a:r>
            <a:endParaRPr lang="en-US" b="1" dirty="0">
              <a:solidFill>
                <a:srgbClr val="C00000"/>
              </a:solidFill>
            </a:endParaRPr>
          </a:p>
          <a:p>
            <a:pPr marL="0" indent="0">
              <a:buNone/>
            </a:pPr>
            <a:r>
              <a:rPr lang="en-US" dirty="0"/>
              <a:t>group sessions or one-on-one counseling best suited for teaching heart-healthy cooking skills ?? What does your budget allow?</a:t>
            </a:r>
            <a:endParaRPr lang="en-US" dirty="0"/>
          </a:p>
          <a:p>
            <a:pPr marL="0" indent="0">
              <a:buNone/>
            </a:pPr>
            <a:r>
              <a:rPr lang="en-US" dirty="0"/>
              <a:t>If you choose individual counseling, the facility must have private rooms for this activity</a:t>
            </a:r>
            <a:endParaRPr lang="en-US" dirty="0"/>
          </a:p>
          <a:p>
            <a:pPr marL="0" indent="0">
              <a:buNone/>
            </a:pPr>
            <a:r>
              <a:rPr lang="en-US" dirty="0"/>
              <a:t>If small-group session:  conference rooms or classrooms for teaching groups If cooking facility should have counters, sinks, electrical outlets, and other equipment </a:t>
            </a:r>
            <a:endParaRPr lang="en-US" dirty="0"/>
          </a:p>
          <a:p>
            <a:pPr marL="0" indent="0">
              <a:buNone/>
            </a:pPr>
            <a:endParaRPr lang="en-US" dirty="0"/>
          </a:p>
          <a:p>
            <a:endParaRPr lang="en-US" dirty="0"/>
          </a:p>
          <a:p>
            <a:pPr marL="0" indent="0">
              <a:buNone/>
            </a:pPr>
            <a:r>
              <a:rPr lang="en-US" b="1" dirty="0">
                <a:solidFill>
                  <a:srgbClr val="C00000"/>
                </a:solidFill>
              </a:rPr>
              <a:t>Nutrition education material: </a:t>
            </a:r>
            <a:endParaRPr lang="en-US" b="1" dirty="0">
              <a:solidFill>
                <a:srgbClr val="C00000"/>
              </a:solidFill>
            </a:endParaRPr>
          </a:p>
          <a:p>
            <a:pPr marL="0" indent="0">
              <a:buNone/>
            </a:pPr>
            <a:r>
              <a:rPr lang="en-US" dirty="0"/>
              <a:t>Will you create your own materials or use already available brochure, handouts etc.?? Is the available material fitting for your target population?</a:t>
            </a:r>
            <a:endParaRPr lang="en-US" dirty="0"/>
          </a:p>
          <a:p>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page2image4274788400"/>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2660650" y="1956594"/>
            <a:ext cx="6870700" cy="4089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00380" y="418454"/>
            <a:ext cx="6896746" cy="1200329"/>
          </a:xfrm>
          <a:prstGeom prst="rect">
            <a:avLst/>
          </a:prstGeom>
          <a:noFill/>
        </p:spPr>
        <p:txBody>
          <a:bodyPr wrap="square" rtlCol="0">
            <a:spAutoFit/>
          </a:bodyPr>
          <a:lstStyle/>
          <a:p>
            <a:r>
              <a:rPr lang="en-US" sz="2400" b="1" dirty="0">
                <a:solidFill>
                  <a:srgbClr val="FF0000"/>
                </a:solidFill>
              </a:rPr>
              <a:t>In step 7, we decide a plan of action!</a:t>
            </a:r>
            <a:endParaRPr lang="en-US" sz="2400" b="1" dirty="0">
              <a:solidFill>
                <a:srgbClr val="FF0000"/>
              </a:solidFill>
            </a:endParaRPr>
          </a:p>
          <a:p>
            <a:r>
              <a:rPr lang="en-US" sz="2400" b="1" dirty="0">
                <a:solidFill>
                  <a:srgbClr val="FF0000"/>
                </a:solidFill>
              </a:rPr>
              <a:t>What are we going to do with the data collected from the needs assessment </a:t>
            </a:r>
            <a:endParaRPr lang="en-US" sz="2400" b="1" dirty="0">
              <a:solidFill>
                <a:srgbClr val="FF0000"/>
              </a:solidFill>
            </a:endParaRPr>
          </a:p>
        </p:txBody>
      </p:sp>
      <p:sp>
        <p:nvSpPr>
          <p:cNvPr id="8" name="Left Arrow 7"/>
          <p:cNvSpPr/>
          <p:nvPr/>
        </p:nvSpPr>
        <p:spPr>
          <a:xfrm>
            <a:off x="8942522" y="5331417"/>
            <a:ext cx="2154265" cy="27897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dirty="0">
              <a:ln w="0"/>
              <a:solidFill>
                <a:sysClr val="windowText" lastClr="000000"/>
              </a:solidFill>
              <a:effectLst>
                <a:outerShdw blurRad="38100" dist="19050" dir="2700000" algn="tl" rotWithShape="0">
                  <a:schemeClr val="dk1">
                    <a:alpha val="40000"/>
                  </a:schemeClr>
                </a:outerShdw>
              </a:effectLst>
            </a:endParaRPr>
          </a:p>
        </p:txBody>
      </p:sp>
      <p:sp>
        <p:nvSpPr>
          <p:cNvPr id="9" name="TextBox 8"/>
          <p:cNvSpPr txBox="1"/>
          <p:nvPr/>
        </p:nvSpPr>
        <p:spPr>
          <a:xfrm>
            <a:off x="9081900" y="4685086"/>
            <a:ext cx="2464338" cy="646331"/>
          </a:xfrm>
          <a:prstGeom prst="rect">
            <a:avLst/>
          </a:prstGeom>
          <a:noFill/>
        </p:spPr>
        <p:txBody>
          <a:bodyPr wrap="square" rtlCol="0">
            <a:spAutoFit/>
          </a:bodyPr>
          <a:lstStyle/>
          <a:p>
            <a:r>
              <a:rPr lang="en-US" dirty="0"/>
              <a:t>Today’s activity is program planning </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1"/>
          <a:stretch>
            <a:fillRect/>
          </a:stretch>
        </p:blipFill>
        <p:spPr>
          <a:xfrm>
            <a:off x="355600" y="647700"/>
            <a:ext cx="11671300" cy="55626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endParaRPr lang="en-US" dirty="0"/>
          </a:p>
        </p:txBody>
      </p:sp>
      <p:sp>
        <p:nvSpPr>
          <p:cNvPr id="3" name="Content Placeholder 2"/>
          <p:cNvSpPr>
            <a14:cpLocks xmlns:a14="http://schemas.microsoft.com/office/drawing/2010/main" noGrp="1"/>
          </p:cNvSpPr>
          <p:nvPr>
            <p:ph idx="1"/>
          </p:nvPr>
        </p:nvSpPr>
        <p:spPr/>
        <p:txBody>
          <a:bodyPr/>
          <a:lstStyle/>
          <a:p>
            <a:pPr marL="0" indent="0">
              <a:buNone/>
            </a:pPr>
            <a:r>
              <a:rPr lang="en-US" dirty="0">
                <a:solidFill>
                  <a:srgbClr val="C00000"/>
                </a:solidFill>
              </a:rPr>
              <a:t>7. Develop a Marketing Plan </a:t>
            </a:r>
            <a:endParaRPr lang="en-US" dirty="0">
              <a:solidFill>
                <a:srgbClr val="C00000"/>
              </a:solidFill>
            </a:endParaRPr>
          </a:p>
          <a:p>
            <a:pPr marL="0" indent="0">
              <a:buNone/>
            </a:pPr>
            <a:r>
              <a:rPr lang="en-US" dirty="0"/>
              <a:t>developing a marketing plan to promote your intervention for the target population </a:t>
            </a:r>
            <a:endParaRPr lang="en-US" dirty="0"/>
          </a:p>
          <a:p>
            <a:pPr marL="0" indent="0">
              <a:buNone/>
            </a:pPr>
            <a:r>
              <a:rPr lang="en-US" dirty="0"/>
              <a:t>Social media? Radio? Television ? Advertisement </a:t>
            </a:r>
            <a:endParaRPr lang="en-US" dirty="0"/>
          </a:p>
          <a:p>
            <a:pPr marL="0" indent="0">
              <a:buNone/>
            </a:pPr>
            <a:r>
              <a:rPr lang="en-US" dirty="0">
                <a:solidFill>
                  <a:srgbClr val="C00000"/>
                </a:solidFill>
              </a:rPr>
              <a:t>8. Specify Partnerships </a:t>
            </a:r>
            <a:endParaRPr lang="en-US" dirty="0">
              <a:solidFill>
                <a:srgbClr val="C00000"/>
              </a:solidFill>
            </a:endParaRPr>
          </a:p>
          <a:p>
            <a:pPr marL="0" indent="0">
              <a:buNone/>
            </a:pPr>
            <a:r>
              <a:rPr lang="en-US" dirty="0"/>
              <a:t>Example: Forming partnerships with grocery stores, local farmers, retail establishments, government agencies, nonprofit organizations </a:t>
            </a:r>
            <a:endParaRPr lang="en-US" dirty="0"/>
          </a:p>
          <a:p>
            <a:pPr marL="0" indent="0">
              <a:buNone/>
            </a:pPr>
            <a:r>
              <a:rPr lang="en-US" dirty="0"/>
              <a:t>For example to use facility or to receive education material </a:t>
            </a:r>
            <a:endParaRPr lang="en-US" dirty="0"/>
          </a:p>
          <a:p>
            <a:pPr marL="0" indent="0">
              <a:buNone/>
            </a:pP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latin typeface="Times New Roman" pitchFamily="18" charset="0"/>
                <a:cs typeface="Times New Roman" pitchFamily="18" charset="0"/>
              </a:rPr>
              <a:t>Example of an Education </a:t>
            </a:r>
            <a:endParaRPr lang="en-US" dirty="0">
              <a:latin typeface="Times New Roman" pitchFamily="18" charset="0"/>
              <a:cs typeface="Times New Roman" pitchFamily="18" charset="0"/>
            </a:endParaRPr>
          </a:p>
        </p:txBody>
      </p:sp>
      <p:sp>
        <p:nvSpPr>
          <p:cNvPr id="3" name="Content Placeholder 2"/>
          <p:cNvSpPr>
            <a14:cpLocks xmlns:a14="http://schemas.microsoft.com/office/drawing/2010/main" noGrp="1"/>
          </p:cNvSpPr>
          <p:nvPr>
            <p:ph idx="1"/>
          </p:nvPr>
        </p:nvSpPr>
        <p:spPr/>
        <p:txBody>
          <a:bodyPr>
            <a:normAutofit/>
          </a:bodyPr>
          <a:lstStyle/>
          <a:p>
            <a:r>
              <a:rPr lang="en-US" dirty="0">
                <a:latin typeface="Times New Roman" pitchFamily="18" charset="0"/>
                <a:cs typeface="Times New Roman" pitchFamily="18" charset="0"/>
              </a:rPr>
              <a:t>Problem: low consumption of milk and calcium by school children (kindergarten through sixth grade)– calcium is crucial for development, gallons of milk are thrown out each day by school cafeteria- Poor acceptance of milk in the cafeteria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Providing students with information alone will not necessarily get them to change their health-related behavior </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School-based programs are able to provide children with knowledge and skills and environment to practice (school cafeteria)</a:t>
            </a:r>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Learning should be fun for children </a:t>
            </a:r>
            <a:endParaRPr lang="en-US"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1"/>
          <a:stretch>
            <a:fillRect/>
          </a:stretch>
        </p:blipFill>
        <p:spPr>
          <a:xfrm>
            <a:off x="8562109" y="2172244"/>
            <a:ext cx="3507971" cy="2449633"/>
          </a:xfrm>
        </p:spPr>
      </p:pic>
      <p:sp>
        <p:nvSpPr>
          <p:cNvPr id="9" name="TextBox 8"/>
          <p:cNvSpPr txBox="1"/>
          <p:nvPr/>
        </p:nvSpPr>
        <p:spPr>
          <a:xfrm>
            <a:off x="498764" y="759080"/>
            <a:ext cx="7913716" cy="5355312"/>
          </a:xfrm>
          <a:prstGeom prst="rect">
            <a:avLst/>
          </a:prstGeom>
          <a:noFill/>
        </p:spPr>
        <p:txBody>
          <a:bodyPr wrap="square" rtlCol="0">
            <a:spAutoFit/>
          </a:bodyPr>
          <a:lstStyle/>
          <a:p>
            <a:r>
              <a:rPr lang="en-US" dirty="0">
                <a:latin typeface="Times New Roman" pitchFamily="18" charset="0"/>
                <a:cs typeface="Times New Roman" pitchFamily="18" charset="0"/>
              </a:rPr>
              <a:t>How was the education campaign carried out </a:t>
            </a:r>
            <a:endParaRPr lang="en-US" dirty="0">
              <a:latin typeface="Times New Roman" pitchFamily="18" charset="0"/>
              <a:cs typeface="Times New Roman" pitchFamily="18" charset="0"/>
            </a:endParaRPr>
          </a:p>
          <a:p>
            <a:pPr marL="285750" indent="-285750">
              <a:buFont typeface="Arial" charset="0"/>
              <a:buChar char="•"/>
            </a:pPr>
            <a:r>
              <a:rPr lang="en-US" dirty="0">
                <a:latin typeface="Times New Roman" pitchFamily="18" charset="0"/>
                <a:cs typeface="Times New Roman" pitchFamily="18" charset="0"/>
              </a:rPr>
              <a:t>The Milk Matters campaign incorporated educational </a:t>
            </a:r>
            <a:endParaRPr lang="en-US" dirty="0">
              <a:latin typeface="Times New Roman" pitchFamily="18" charset="0"/>
              <a:cs typeface="Times New Roman" pitchFamily="18" charset="0"/>
            </a:endParaRPr>
          </a:p>
          <a:p>
            <a:pPr marL="285750" indent="-285750">
              <a:buFont typeface="Arial" charset="0"/>
              <a:buChar char="•"/>
            </a:pPr>
            <a:r>
              <a:rPr lang="en-US" dirty="0">
                <a:latin typeface="Times New Roman" pitchFamily="18" charset="0"/>
                <a:cs typeface="Times New Roman" pitchFamily="18" charset="0"/>
              </a:rPr>
              <a:t>The nutritionist responsible for the campaign met with teachers to explain activities and educational messages</a:t>
            </a:r>
            <a:endParaRPr lang="en-US" dirty="0">
              <a:latin typeface="Times New Roman" pitchFamily="18" charset="0"/>
              <a:cs typeface="Times New Roman" pitchFamily="18" charset="0"/>
            </a:endParaRPr>
          </a:p>
          <a:p>
            <a:pPr marL="285750" indent="-285750">
              <a:buFont typeface="Arial" charset="0"/>
              <a:buChar char="•"/>
            </a:pPr>
            <a:r>
              <a:rPr lang="en-US" dirty="0">
                <a:latin typeface="Times New Roman" pitchFamily="18" charset="0"/>
                <a:cs typeface="Times New Roman" pitchFamily="18" charset="0"/>
              </a:rPr>
              <a:t>Each teacher received a packet of materials outlining the daily activities for the week, including classroom presentations by the nutritionist</a:t>
            </a:r>
            <a:endParaRPr lang="en-US" dirty="0">
              <a:latin typeface="Times New Roman" pitchFamily="18" charset="0"/>
              <a:cs typeface="Times New Roman" pitchFamily="18" charset="0"/>
            </a:endParaRPr>
          </a:p>
          <a:p>
            <a:pPr marL="285750" indent="-285750">
              <a:buFont typeface="Arial" charset="0"/>
              <a:buChar char="•"/>
            </a:pPr>
            <a:endParaRPr lang="en-US" dirty="0">
              <a:latin typeface="Times New Roman" pitchFamily="18" charset="0"/>
              <a:cs typeface="Times New Roman" pitchFamily="18" charset="0"/>
            </a:endParaRPr>
          </a:p>
          <a:p>
            <a:pPr marL="285750" indent="-285750">
              <a:buFont typeface="Arial" charset="0"/>
              <a:buChar char="•"/>
            </a:pPr>
            <a:r>
              <a:rPr lang="en-US" dirty="0">
                <a:latin typeface="Times New Roman" pitchFamily="18" charset="0"/>
                <a:cs typeface="Times New Roman" pitchFamily="18" charset="0"/>
              </a:rPr>
              <a:t>Photographs of several teachers with “milk mustaches” were taken and posted in the school. </a:t>
            </a:r>
            <a:endParaRPr lang="en-US" dirty="0">
              <a:latin typeface="Times New Roman" pitchFamily="18" charset="0"/>
              <a:cs typeface="Times New Roman" pitchFamily="18" charset="0"/>
            </a:endParaRPr>
          </a:p>
          <a:p>
            <a:pPr marL="285750" indent="-285750">
              <a:buFont typeface="Arial" charset="0"/>
              <a:buChar char="•"/>
            </a:pPr>
            <a:r>
              <a:rPr lang="en-US" dirty="0">
                <a:latin typeface="Times New Roman" pitchFamily="18" charset="0"/>
                <a:cs typeface="Times New Roman" pitchFamily="18" charset="0"/>
              </a:rPr>
              <a:t>daily milk trivia questions</a:t>
            </a:r>
            <a:endParaRPr lang="en-US" dirty="0">
              <a:latin typeface="Times New Roman" pitchFamily="18" charset="0"/>
              <a:cs typeface="Times New Roman" pitchFamily="18" charset="0"/>
            </a:endParaRPr>
          </a:p>
          <a:p>
            <a:pPr marL="285750" indent="-285750">
              <a:buFont typeface="Arial" charset="0"/>
              <a:buChar char="•"/>
            </a:pPr>
            <a:r>
              <a:rPr lang="en-US" dirty="0">
                <a:latin typeface="Times New Roman" pitchFamily="18" charset="0"/>
                <a:cs typeface="Times New Roman" pitchFamily="18" charset="0"/>
              </a:rPr>
              <a:t>Art projects</a:t>
            </a:r>
            <a:endParaRPr lang="en-US" dirty="0">
              <a:latin typeface="Times New Roman" pitchFamily="18" charset="0"/>
              <a:cs typeface="Times New Roman" pitchFamily="18" charset="0"/>
            </a:endParaRPr>
          </a:p>
          <a:p>
            <a:pPr marL="285750" indent="-285750">
              <a:buFont typeface="Arial" charset="0"/>
              <a:buChar char="•"/>
            </a:pPr>
            <a:r>
              <a:rPr lang="en-US" dirty="0">
                <a:latin typeface="Times New Roman" pitchFamily="18" charset="0"/>
                <a:cs typeface="Times New Roman" pitchFamily="18" charset="0"/>
              </a:rPr>
              <a:t>coloring sheets,</a:t>
            </a:r>
            <a:endParaRPr lang="en-US" dirty="0">
              <a:latin typeface="Times New Roman" pitchFamily="18" charset="0"/>
              <a:cs typeface="Times New Roman" pitchFamily="18" charset="0"/>
            </a:endParaRPr>
          </a:p>
          <a:p>
            <a:pPr marL="285750" indent="-285750">
              <a:buFont typeface="Arial" charset="0"/>
              <a:buChar char="•"/>
            </a:pPr>
            <a:r>
              <a:rPr lang="en-US" dirty="0">
                <a:latin typeface="Times New Roman" pitchFamily="18" charset="0"/>
                <a:cs typeface="Times New Roman" pitchFamily="18" charset="0"/>
              </a:rPr>
              <a:t>video on milk from the Dairy Council</a:t>
            </a:r>
            <a:endParaRPr lang="en-US" dirty="0">
              <a:latin typeface="Times New Roman" pitchFamily="18" charset="0"/>
              <a:cs typeface="Times New Roman" pitchFamily="18" charset="0"/>
            </a:endParaRPr>
          </a:p>
          <a:p>
            <a:pPr marL="285750" indent="-285750">
              <a:buFont typeface="Arial" charset="0"/>
              <a:buChar char="•"/>
            </a:pPr>
            <a:r>
              <a:rPr lang="en-US" dirty="0">
                <a:latin typeface="Times New Roman" pitchFamily="18" charset="0"/>
                <a:cs typeface="Times New Roman" pitchFamily="18" charset="0"/>
              </a:rPr>
              <a:t>Children were asked, through a newsletter to parents, to bring in an empty fat- free or low-fat carton, as a way to encourage families to try a lower-fat milk. </a:t>
            </a:r>
            <a:endParaRPr lang="en-US" dirty="0">
              <a:latin typeface="Times New Roman" pitchFamily="18" charset="0"/>
              <a:cs typeface="Times New Roman" pitchFamily="18" charset="0"/>
            </a:endParaRPr>
          </a:p>
          <a:p>
            <a:pPr marL="285750" indent="-285750">
              <a:buFont typeface="Arial" charset="0"/>
              <a:buChar char="•"/>
            </a:pPr>
            <a:r>
              <a:rPr lang="en-US" dirty="0">
                <a:latin typeface="Times New Roman" pitchFamily="18" charset="0"/>
                <a:cs typeface="Times New Roman" pitchFamily="18" charset="0"/>
              </a:rPr>
              <a:t>A contest among classes promoted increased milk consumption at lunch; the winning class was photographed with milk mustaches. </a:t>
            </a:r>
            <a:endParaRPr lang="en-US" dirty="0">
              <a:latin typeface="Times New Roman" pitchFamily="18" charset="0"/>
              <a:cs typeface="Times New Roman" pitchFamily="18" charset="0"/>
            </a:endParaRPr>
          </a:p>
          <a:p>
            <a:pPr marL="285750" indent="-285750">
              <a:buFont typeface="Arial" charset="0"/>
              <a:buChar char="•"/>
            </a:pPr>
            <a:endParaRPr lang="en-US" dirty="0"/>
          </a:p>
          <a:p>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t>Step 4: Develop a Management System </a:t>
            </a:r>
            <a:br>
              <a:rPr lang="en-US" dirty="0"/>
            </a:br>
            <a:endParaRPr lang="en-US" dirty="0"/>
          </a:p>
        </p:txBody>
      </p:sp>
      <p:sp>
        <p:nvSpPr>
          <p:cNvPr id="3" name="Content Placeholder 2"/>
          <p:cNvSpPr>
            <a14:cpLocks xmlns:a14="http://schemas.microsoft.com/office/drawing/2010/main" noGrp="1"/>
          </p:cNvSpPr>
          <p:nvPr>
            <p:ph idx="1"/>
          </p:nvPr>
        </p:nvSpPr>
        <p:spPr/>
        <p:txBody>
          <a:bodyPr/>
          <a:lstStyle/>
          <a:p>
            <a:r>
              <a:rPr lang="en-US" dirty="0"/>
              <a:t>The personnel structure consists of the employees responsible for overseeing the program </a:t>
            </a:r>
            <a:endParaRPr lang="en-US" dirty="0"/>
          </a:p>
          <a:p>
            <a:r>
              <a:rPr lang="en-US" dirty="0"/>
              <a:t>Data management system is the manner in which data about clients, their use of the program, and the outcome measures are recorded and analyzed </a:t>
            </a:r>
            <a:endParaRPr lang="en-US" dirty="0"/>
          </a:p>
          <a:p>
            <a:pPr marL="0" indent="0">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838200" y="1016000"/>
            <a:ext cx="10515600" cy="5160963"/>
          </a:xfrm>
        </p:spPr>
        <p:txBody>
          <a:bodyPr/>
          <a:lstStyle/>
          <a:p>
            <a:pPr marL="0" indent="0">
              <a:buNone/>
            </a:pPr>
            <a:r>
              <a:rPr lang="en-US" b="1" dirty="0">
                <a:solidFill>
                  <a:srgbClr val="C00000"/>
                </a:solidFill>
              </a:rPr>
              <a:t>Costs:</a:t>
            </a:r>
            <a:endParaRPr lang="en-US" b="1" dirty="0">
              <a:solidFill>
                <a:srgbClr val="C00000"/>
              </a:solidFill>
            </a:endParaRPr>
          </a:p>
          <a:p>
            <a:r>
              <a:rPr lang="en-US" dirty="0"/>
              <a:t>salaries and wages of program personnel</a:t>
            </a:r>
            <a:endParaRPr lang="en-US" dirty="0"/>
          </a:p>
          <a:p>
            <a:r>
              <a:rPr lang="en-US" dirty="0"/>
              <a:t> materials needed</a:t>
            </a:r>
            <a:endParaRPr lang="en-US" dirty="0"/>
          </a:p>
          <a:p>
            <a:r>
              <a:rPr lang="en-US" dirty="0"/>
              <a:t> travel expenses, and equipment</a:t>
            </a:r>
            <a:endParaRPr lang="en-US" dirty="0"/>
          </a:p>
          <a:p>
            <a:r>
              <a:rPr lang="en-US" dirty="0"/>
              <a:t>indirect costs (such as office space rental, utilities, and janitorial services) </a:t>
            </a:r>
            <a:endParaRPr lang="en-US" dirty="0"/>
          </a:p>
          <a:p>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t>Step 5: Identify Funding Sources </a:t>
            </a:r>
            <a:br>
              <a:rPr lang="en-US" dirty="0"/>
            </a:br>
            <a:endParaRPr lang="en-US" dirty="0"/>
          </a:p>
        </p:txBody>
      </p:sp>
      <p:sp>
        <p:nvSpPr>
          <p:cNvPr id="3" name="Content Placeholder 2"/>
          <p:cNvSpPr>
            <a14:cpLocks xmlns:a14="http://schemas.microsoft.com/office/drawing/2010/main" noGrp="1"/>
          </p:cNvSpPr>
          <p:nvPr>
            <p:ph idx="1"/>
          </p:nvPr>
        </p:nvSpPr>
        <p:spPr/>
        <p:txBody>
          <a:bodyPr/>
          <a:lstStyle/>
          <a:p>
            <a:r>
              <a:rPr lang="en-US" dirty="0"/>
              <a:t>Funding in the form of cash grants or in-kind contributions from partners is possible</a:t>
            </a:r>
            <a:endParaRPr lang="en-US" dirty="0"/>
          </a:p>
          <a:p>
            <a:r>
              <a:rPr lang="en-US" dirty="0"/>
              <a:t>Must identify areas where financial support is needed</a:t>
            </a:r>
            <a:endParaRPr lang="en-US" dirty="0"/>
          </a:p>
          <a:p>
            <a:r>
              <a:rPr lang="en-US" dirty="0"/>
              <a:t>Determine possible funding sources</a:t>
            </a:r>
            <a:endParaRPr lang="en-US" dirty="0"/>
          </a:p>
          <a:p>
            <a:r>
              <a:rPr lang="en-US" dirty="0"/>
              <a:t>prepare and submits a grant application for funding</a:t>
            </a:r>
            <a:endParaRPr lang="en-US" dirty="0"/>
          </a:p>
          <a:p>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b="1" dirty="0"/>
              <a:t>Step 6: Implement the Program </a:t>
            </a:r>
            <a:br>
              <a:rPr lang="en-US" dirty="0"/>
            </a:br>
            <a:endParaRPr lang="en-US" dirty="0"/>
          </a:p>
        </p:txBody>
      </p:sp>
      <p:sp>
        <p:nvSpPr>
          <p:cNvPr id="3" name="Content Placeholder 2"/>
          <p:cNvSpPr>
            <a14:cpLocks xmlns:a14="http://schemas.microsoft.com/office/drawing/2010/main" noGrp="1"/>
          </p:cNvSpPr>
          <p:nvPr>
            <p:ph idx="1"/>
          </p:nvPr>
        </p:nvSpPr>
        <p:spPr>
          <a:xfrm>
            <a:off x="838200" y="1320800"/>
            <a:ext cx="10515600" cy="5266267"/>
          </a:xfrm>
        </p:spPr>
        <p:txBody>
          <a:bodyPr>
            <a:normAutofit/>
          </a:bodyPr>
          <a:lstStyle/>
          <a:p>
            <a:pPr marL="0" indent="0">
              <a:buNone/>
            </a:pPr>
            <a:r>
              <a:rPr lang="en-US" b="1" dirty="0"/>
              <a:t>Two questions arise during this phase</a:t>
            </a:r>
            <a:endParaRPr lang="en-US" b="1" dirty="0"/>
          </a:p>
          <a:p>
            <a:pPr marL="0" indent="0">
              <a:buNone/>
            </a:pPr>
            <a:r>
              <a:rPr lang="en-US" b="1" i="1" dirty="0">
                <a:solidFill>
                  <a:srgbClr val="C00000"/>
                </a:solidFill>
              </a:rPr>
              <a:t>How can program participation be increased? </a:t>
            </a:r>
            <a:endParaRPr lang="en-US" b="1" i="1" dirty="0">
              <a:solidFill>
                <a:srgbClr val="C00000"/>
              </a:solidFill>
            </a:endParaRPr>
          </a:p>
          <a:p>
            <a:pPr marL="0" indent="0">
              <a:buNone/>
            </a:pPr>
            <a:r>
              <a:rPr lang="en-US" dirty="0"/>
              <a:t>understand the target population and their needs and interests. use evaluation research to improve the program design</a:t>
            </a:r>
            <a:endParaRPr lang="en-US" dirty="0"/>
          </a:p>
          <a:p>
            <a:pPr marL="0" indent="0">
              <a:buNone/>
            </a:pPr>
            <a:r>
              <a:rPr lang="en-US" dirty="0"/>
              <a:t>Make the activity enjoyable and relevant to the target population’s needs</a:t>
            </a:r>
            <a:endParaRPr lang="en-US" dirty="0"/>
          </a:p>
          <a:p>
            <a:pPr marL="0" indent="0">
              <a:buNone/>
            </a:pPr>
            <a:r>
              <a:rPr lang="en-US" dirty="0"/>
              <a:t>Remove barriers to participation</a:t>
            </a:r>
            <a:endParaRPr lang="en-US" dirty="0"/>
          </a:p>
          <a:p>
            <a:pPr marL="0" indent="0">
              <a:buNone/>
            </a:pPr>
            <a:r>
              <a:rPr lang="en-US" b="1" i="1" dirty="0">
                <a:solidFill>
                  <a:srgbClr val="C00000"/>
                </a:solidFill>
              </a:rPr>
              <a:t>How can the program be improved? </a:t>
            </a:r>
            <a:endParaRPr lang="en-US" b="1" i="1" dirty="0">
              <a:solidFill>
                <a:srgbClr val="C00000"/>
              </a:solidFill>
            </a:endParaRP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normAutofit fontScale="90000"/>
          </a:bodyPr>
          <a:lstStyle/>
          <a:p>
            <a:r>
              <a:rPr lang="en-US" b="1" dirty="0"/>
              <a:t>Step 7: Evaluate Program Elements </a:t>
            </a:r>
            <a:br>
              <a:rPr lang="en-US" dirty="0"/>
            </a:br>
            <a:r>
              <a:rPr lang="en-US" b="1" dirty="0"/>
              <a:t>and Effectiveness </a:t>
            </a:r>
            <a:br>
              <a:rPr lang="en-US" dirty="0"/>
            </a:br>
            <a:endParaRPr lang="en-US" dirty="0"/>
          </a:p>
        </p:txBody>
      </p:sp>
      <p:sp>
        <p:nvSpPr>
          <p:cNvPr id="3" name="Content Placeholder 2"/>
          <p:cNvSpPr>
            <a14:cpLocks xmlns:a14="http://schemas.microsoft.com/office/drawing/2010/main" noGrp="1"/>
          </p:cNvSpPr>
          <p:nvPr>
            <p:ph idx="1"/>
          </p:nvPr>
        </p:nvSpPr>
        <p:spPr/>
        <p:txBody>
          <a:bodyPr/>
          <a:lstStyle/>
          <a:p>
            <a:pPr marL="0" indent="0">
              <a:buNone/>
            </a:pPr>
            <a:r>
              <a:rPr lang="en-US" b="1" dirty="0"/>
              <a:t>Evaluation</a:t>
            </a:r>
            <a:r>
              <a:rPr lang="en-US" dirty="0"/>
              <a:t> is the use of scientific methods to judge and improve the planning, monitoring, effectiveness, and efficiency of health, nutrition, and other human service programs </a:t>
            </a:r>
            <a:endParaRPr lang="en-US" dirty="0"/>
          </a:p>
          <a:p>
            <a:pPr marL="0" indent="0">
              <a:buNone/>
            </a:pPr>
            <a:r>
              <a:rPr lang="en-US" dirty="0"/>
              <a:t>Program evaluations forces community nutritionists to determine whether they are progressing toward their initial goals and whether these goals are still appropriate </a:t>
            </a:r>
            <a:endParaRPr lang="en-US" dirty="0"/>
          </a:p>
          <a:p>
            <a:pPr marL="0" indent="0">
              <a:buNone/>
            </a:pPr>
            <a:endParaRPr lang="en-US" dirty="0"/>
          </a:p>
          <a:p>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Next part of your project </a:t>
            </a:r>
            <a:endParaRPr lang="en-US" dirty="0"/>
          </a:p>
        </p:txBody>
      </p:sp>
      <p:sp>
        <p:nvSpPr>
          <p:cNvPr id="3" name="Content Placeholder 2"/>
          <p:cNvSpPr>
            <a14:cpLocks xmlns:a14="http://schemas.microsoft.com/office/drawing/2010/main" noGrp="1"/>
          </p:cNvSpPr>
          <p:nvPr>
            <p:ph idx="1"/>
          </p:nvPr>
        </p:nvSpPr>
        <p:spPr/>
        <p:txBody>
          <a:bodyPr/>
          <a:lstStyle/>
          <a:p>
            <a:r>
              <a:rPr lang="en-US" dirty="0"/>
              <a:t>Background</a:t>
            </a:r>
            <a:endParaRPr lang="en-US" dirty="0"/>
          </a:p>
          <a:p>
            <a:pPr lvl="1"/>
            <a:r>
              <a:rPr lang="en-US" dirty="0"/>
              <a:t>Detailed description of the problem in Palestine (refer to literature) </a:t>
            </a:r>
            <a:endParaRPr lang="en-US" dirty="0"/>
          </a:p>
          <a:p>
            <a:pPr lvl="1"/>
            <a:r>
              <a:rPr lang="en-US" dirty="0"/>
              <a:t>Nutrition problem and its adverse health effects</a:t>
            </a:r>
            <a:endParaRPr lang="en-US" dirty="0"/>
          </a:p>
          <a:p>
            <a:r>
              <a:rPr lang="en-US" dirty="0"/>
              <a:t>Program Aims and Objectives </a:t>
            </a:r>
            <a:endParaRPr lang="en-US" dirty="0"/>
          </a:p>
          <a:p>
            <a:pPr lvl="1"/>
            <a:r>
              <a:rPr lang="en-US" dirty="0"/>
              <a:t>Process objectives</a:t>
            </a:r>
            <a:endParaRPr lang="en-US" dirty="0"/>
          </a:p>
          <a:p>
            <a:pPr lvl="1"/>
            <a:r>
              <a:rPr lang="en-US" dirty="0"/>
              <a:t>Health objectives</a:t>
            </a:r>
            <a:endParaRPr lang="en-US" dirty="0"/>
          </a:p>
          <a:p>
            <a:pPr lvl="1"/>
            <a:r>
              <a:rPr lang="en-US" dirty="0"/>
              <a:t>Behavioral objectives</a:t>
            </a:r>
            <a:endParaRPr lang="en-US" dirty="0"/>
          </a:p>
          <a:p>
            <a:pPr lvl="1"/>
            <a:endParaRPr lang="en-US" dirty="0"/>
          </a:p>
          <a:p>
            <a:pPr lvl="1"/>
            <a:r>
              <a:rPr lang="en-US" u="sng" dirty="0">
                <a:solidFill>
                  <a:srgbClr val="C00000"/>
                </a:solidFill>
              </a:rPr>
              <a:t>Due by May 5</a:t>
            </a:r>
            <a:r>
              <a:rPr lang="en-US" u="sng" baseline="30000" dirty="0">
                <a:solidFill>
                  <a:srgbClr val="C00000"/>
                </a:solidFill>
              </a:rPr>
              <a:t>TH</a:t>
            </a:r>
            <a:r>
              <a:rPr lang="en-US" u="sng" dirty="0">
                <a:solidFill>
                  <a:srgbClr val="C00000"/>
                </a:solidFill>
              </a:rPr>
              <a:t>  Don’t forget to cite!</a:t>
            </a:r>
            <a:endParaRPr lang="en-US" u="sng" dirty="0">
              <a:solidFill>
                <a:srgbClr val="C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14:cpLocks xmlns:a14="http://schemas.microsoft.com/office/drawing/2010/main" noGrp="1"/>
          </p:cNvSpPr>
          <p:nvPr>
            <p:ph idx="1"/>
          </p:nvPr>
        </p:nvSpPr>
        <p:spPr>
          <a:xfrm>
            <a:off x="1101671" y="709747"/>
            <a:ext cx="10515600" cy="4351338"/>
          </a:xfrm>
        </p:spPr>
        <p:txBody>
          <a:bodyPr/>
          <a:lstStyle/>
          <a:p>
            <a:pPr marL="0" indent="0">
              <a:buNone/>
            </a:pPr>
            <a:r>
              <a:rPr lang="en-US" sz="4000" b="1" i="1" dirty="0">
                <a:solidFill>
                  <a:srgbClr val="FF0000"/>
                </a:solidFill>
              </a:rPr>
              <a:t>Today we will discuss program planning—the process of designing a program to meet a nutritional need or fill a gap in services. It describes the factors to consider when designing an intervention</a:t>
            </a:r>
            <a:endParaRPr lang="en-US" sz="4000" b="1" i="1" dirty="0">
              <a:solidFill>
                <a:srgbClr val="FF0000"/>
              </a:solidFill>
            </a:endParaRP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Example of Goals and Objectives </a:t>
            </a:r>
            <a:endParaRPr lang="en-US" dirty="0"/>
          </a:p>
        </p:txBody>
      </p:sp>
      <p:pic>
        <p:nvPicPr>
          <p:cNvPr id="5" name="Content Placeholder 4"/>
          <p:cNvPicPr>
            <a:picLocks noGrp="1" noChangeAspect="1"/>
          </p:cNvPicPr>
          <p:nvPr>
            <p:ph idx="1"/>
          </p:nvPr>
        </p:nvPicPr>
        <p:blipFill>
          <a:blip r:embed="rId1"/>
          <a:stretch>
            <a:fillRect/>
          </a:stretch>
        </p:blipFill>
        <p:spPr>
          <a:xfrm>
            <a:off x="617995" y="1423251"/>
            <a:ext cx="10956010" cy="514117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Factors that trigger program planning </a:t>
            </a:r>
            <a:br>
              <a:rPr lang="en-US" dirty="0">
                <a:effectLst/>
              </a:rPr>
            </a:br>
            <a:endParaRPr lang="en-US" dirty="0"/>
          </a:p>
        </p:txBody>
      </p:sp>
      <p:pic>
        <p:nvPicPr>
          <p:cNvPr id="3073" name="Picture 1" descr="page3image4234029520"/>
          <p:cNvPicPr>
            <a:picLocks noGrp="1" noChangeAspect="1" noChangeArrowheads="1"/>
          </p:cNvPicPr>
          <p:nvPr>
            <p:ph idx="1"/>
          </p:nvPr>
        </p:nvPicPr>
        <p:blipFill>
          <a:blip r:embed="rId1">
            <a:extLst>
              <a:ext uri="{28A0092B-C50C-407E-A947-70E740481C1C}">
                <a14:useLocalDpi xmlns:a14="http://schemas.microsoft.com/office/drawing/2010/main" val="0"/>
              </a:ext>
            </a:extLst>
          </a:blip>
          <a:srcRect/>
          <a:stretch>
            <a:fillRect/>
          </a:stretch>
        </p:blipFill>
        <p:spPr bwMode="auto">
          <a:xfrm>
            <a:off x="1394847" y="1218979"/>
            <a:ext cx="9314482" cy="48079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Steps in program planning </a:t>
            </a:r>
            <a:endParaRPr lang="en-US" dirty="0"/>
          </a:p>
        </p:txBody>
      </p:sp>
      <p:pic>
        <p:nvPicPr>
          <p:cNvPr id="5" name="Content Placeholder 4"/>
          <p:cNvPicPr>
            <a:picLocks noGrp="1" noChangeAspect="1"/>
          </p:cNvPicPr>
          <p:nvPr>
            <p:ph idx="1"/>
          </p:nvPr>
        </p:nvPicPr>
        <p:blipFill>
          <a:blip r:embed="rId1"/>
          <a:stretch>
            <a:fillRect/>
          </a:stretch>
        </p:blipFill>
        <p:spPr>
          <a:xfrm>
            <a:off x="1055177" y="1522746"/>
            <a:ext cx="8891508" cy="5079532"/>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p:txBody>
          <a:bodyPr/>
          <a:lstStyle/>
          <a:p>
            <a:r>
              <a:rPr lang="en-US" dirty="0"/>
              <a:t>Example</a:t>
            </a:r>
            <a:endParaRPr lang="en-US" dirty="0"/>
          </a:p>
        </p:txBody>
      </p:sp>
      <p:sp>
        <p:nvSpPr>
          <p:cNvPr id="3" name="Content Placeholder 2"/>
          <p:cNvSpPr>
            <a14:cpLocks xmlns:a14="http://schemas.microsoft.com/office/drawing/2010/main" noGrp="1"/>
          </p:cNvSpPr>
          <p:nvPr>
            <p:ph idx="1"/>
          </p:nvPr>
        </p:nvSpPr>
        <p:spPr/>
        <p:txBody>
          <a:bodyPr/>
          <a:lstStyle/>
          <a:p>
            <a:pPr marL="0" indent="0">
              <a:buNone/>
            </a:pPr>
            <a:r>
              <a:rPr lang="en-US" dirty="0"/>
              <a:t>When the community assessment identifies a gap in services, a new program may be developed to fill the gap</a:t>
            </a:r>
            <a:endParaRPr lang="en-US" dirty="0"/>
          </a:p>
          <a:p>
            <a:pPr marL="0" indent="0">
              <a:buNone/>
            </a:pPr>
            <a:endParaRPr lang="en-US" dirty="0"/>
          </a:p>
          <a:p>
            <a:pPr marL="0" indent="0">
              <a:buNone/>
            </a:pPr>
            <a:r>
              <a:rPr lang="en-US" b="1" i="1" dirty="0">
                <a:solidFill>
                  <a:srgbClr val="FF0000"/>
                </a:solidFill>
              </a:rPr>
              <a:t>A needs assessment in the west bank found that 53 % of mothers did not breastfeed their infants </a:t>
            </a:r>
            <a:endParaRPr lang="en-US" b="1" i="1" dirty="0">
              <a:solidFill>
                <a:srgbClr val="FF0000"/>
              </a:solidFill>
            </a:endParaRPr>
          </a:p>
          <a:p>
            <a:pPr marL="0" indent="0">
              <a:buNone/>
            </a:pPr>
            <a:r>
              <a:rPr lang="en-US" b="1" i="1" dirty="0"/>
              <a:t>As a result: development of culturally sensitive campaigns that promote breastfeeding </a:t>
            </a:r>
            <a:endParaRPr lang="en-US" b="1" i="1" dirty="0"/>
          </a:p>
          <a:p>
            <a:pPr marL="0" indent="0">
              <a:buNone/>
            </a:pPr>
            <a:r>
              <a:rPr lang="en-US" b="1" i="1" dirty="0"/>
              <a:t>And educate mothers about appropriate times for introducing foods in this population </a:t>
            </a:r>
            <a:endParaRPr lang="en-US" b="1" i="1" dirty="0"/>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14:cpLocks xmlns:a14="http://schemas.microsoft.com/office/drawing/2010/main" noGrp="1"/>
          </p:cNvSpPr>
          <p:nvPr>
            <p:ph type="title"/>
          </p:nvPr>
        </p:nvSpPr>
        <p:spPr>
          <a:xfrm>
            <a:off x="962187" y="1217533"/>
            <a:ext cx="10515600" cy="3369967"/>
          </a:xfrm>
        </p:spPr>
        <p:txBody>
          <a:bodyPr>
            <a:normAutofit/>
          </a:bodyPr>
          <a:lstStyle/>
          <a:p>
            <a:r>
              <a:rPr lang="en-US" b="1" dirty="0"/>
              <a:t>Step 1: Review the Results of the </a:t>
            </a:r>
            <a:br>
              <a:rPr lang="en-US" dirty="0"/>
            </a:br>
            <a:r>
              <a:rPr lang="en-US" b="1" dirty="0"/>
              <a:t>Community Needs Assessment </a:t>
            </a:r>
            <a:br>
              <a:rPr lang="en-US" dirty="0"/>
            </a:b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
  <PresentationFormat>Widescreen</PresentationFormat>
  <Paragraphs>264</Paragraphs>
  <Slides>0</Slides>
  <Notes>2</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50</vt:i4>
      </vt:variant>
    </vt:vector>
  </HeadingPairs>
  <TitlesOfParts>
    <vt:vector size="57" baseType="lpstr">
      <vt:lpstr>Arial</vt:lpstr>
      <vt:lpstr>SimSun</vt:lpstr>
      <vt:lpstr>Wingdings</vt:lpstr>
      <vt:lpstr>Times New Roman</vt:lpstr>
      <vt:lpstr>Calibri</vt:lpstr>
      <vt:lpstr>Calibri Light</vt:lpstr>
      <vt:lpstr>Office Theme</vt:lpstr>
      <vt:lpstr>Program Planning</vt:lpstr>
      <vt:lpstr>PowerPoint 演示文稿</vt:lpstr>
      <vt:lpstr>Steps in Community Assessment</vt:lpstr>
      <vt:lpstr>PowerPoint 演示文稿</vt:lpstr>
      <vt:lpstr>PowerPoint 演示文稿</vt:lpstr>
      <vt:lpstr>Factors that trigger program planning  </vt:lpstr>
      <vt:lpstr>Steps in program planning </vt:lpstr>
      <vt:lpstr>Example</vt:lpstr>
      <vt:lpstr>Step 1: Review the Results of the  Community Needs Assessment  </vt:lpstr>
      <vt:lpstr>Class exercise </vt:lpstr>
      <vt:lpstr>Case study 1 </vt:lpstr>
      <vt:lpstr>Case study 2 / nutrition status of older adults</vt:lpstr>
      <vt:lpstr>Step 2: Define Program Goals and Objectives  </vt:lpstr>
      <vt:lpstr>PowerPoint 演示文稿</vt:lpstr>
      <vt:lpstr>PowerPoint 演示文稿</vt:lpstr>
      <vt:lpstr>PowerPoint 演示文稿</vt:lpstr>
      <vt:lpstr>PowerPoint 演示文稿</vt:lpstr>
      <vt:lpstr>Step 3: Develop a Program Plan  </vt:lpstr>
      <vt:lpstr>Things to consider and should be explained in your intervention</vt:lpstr>
      <vt:lpstr>When designing an intervention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Design the Nutrition Education Component  </vt:lpstr>
      <vt:lpstr>Steps to be taken When creating the educational component  </vt:lpstr>
      <vt:lpstr>Educational Component </vt:lpstr>
      <vt:lpstr>Educational Component </vt:lpstr>
      <vt:lpstr>PowerPoint 演示文稿</vt:lpstr>
      <vt:lpstr>Educational Component </vt:lpstr>
      <vt:lpstr>PowerPoint 演示文稿</vt:lpstr>
      <vt:lpstr>Educational Component </vt:lpstr>
      <vt:lpstr>PowerPoint 演示文稿</vt:lpstr>
      <vt:lpstr>PowerPoint 演示文稿</vt:lpstr>
      <vt:lpstr>PowerPoint 演示文稿</vt:lpstr>
      <vt:lpstr>PowerPoint 演示文稿</vt:lpstr>
      <vt:lpstr>PowerPoint 演示文稿</vt:lpstr>
      <vt:lpstr>PowerPoint 演示文稿</vt:lpstr>
      <vt:lpstr>Example of an Education </vt:lpstr>
      <vt:lpstr>PowerPoint 演示文稿</vt:lpstr>
      <vt:lpstr>Step 4: Develop a Management System  </vt:lpstr>
      <vt:lpstr>PowerPoint 演示文稿</vt:lpstr>
      <vt:lpstr>Step 5: Identify Funding Sources  </vt:lpstr>
      <vt:lpstr>Step 6: Implement the Program  </vt:lpstr>
      <vt:lpstr>Step 7: Evaluate Program Elements  and Effectiveness  </vt:lpstr>
      <vt:lpstr>Next part of your project </vt:lpstr>
      <vt:lpstr>Example of Goals and Objectives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 Planning</dc:title>
  <dc:creator>Hind Eliyan</dc:creator>
  <cp:lastModifiedBy>Ebaa’s iPad</cp:lastModifiedBy>
  <cp:revision>51</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306D5C981E02267D6D34AC6241736EDB</vt:lpwstr>
  </property>
  <property fmtid="{D5CDD505-2E9C-101B-9397-08002B2CF9AE}" pid="3" name="KSOProductBuildVer">
    <vt:lpwstr>3081-11.20.3</vt:lpwstr>
  </property>
</Properties>
</file>