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5/2/2019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5/2/2019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5/2/2019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5/2/2019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5/2/2019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5/2/2019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5/2/2019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5/2/2019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5/2/2019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5/2/2019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5/2/2019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5/2/2019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5/2/2019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8393112" cy="2793906"/>
          </a:xfrm>
        </p:spPr>
        <p:txBody>
          <a:bodyPr/>
          <a:lstStyle/>
          <a:p>
            <a:r>
              <a:rPr lang="en-US" dirty="0" smtClean="0"/>
              <a:t>ADDIE VS SCRUM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summative assessment is </a:t>
            </a:r>
            <a:r>
              <a:rPr lang="en-US" dirty="0" smtClean="0"/>
              <a:t>to measure </a:t>
            </a:r>
            <a:r>
              <a:rPr lang="en-US" dirty="0"/>
              <a:t>the level of success or </a:t>
            </a:r>
            <a:r>
              <a:rPr lang="en-US" dirty="0" smtClean="0"/>
              <a:t>proficiency that </a:t>
            </a:r>
            <a:r>
              <a:rPr lang="en-US" dirty="0"/>
              <a:t>has been obtained at the end of </a:t>
            </a:r>
            <a:r>
              <a:rPr lang="en-US" dirty="0" smtClean="0"/>
              <a:t>an instructional </a:t>
            </a:r>
            <a:r>
              <a:rPr lang="en-US" dirty="0"/>
              <a:t>unit, by comparing it </a:t>
            </a:r>
            <a:r>
              <a:rPr lang="en-US" dirty="0" smtClean="0"/>
              <a:t>against some </a:t>
            </a:r>
            <a:r>
              <a:rPr lang="en-US" dirty="0"/>
              <a:t>standard or benchmark. Examples:</a:t>
            </a:r>
          </a:p>
          <a:p>
            <a:r>
              <a:rPr lang="en-US" dirty="0" smtClean="0"/>
              <a:t> </a:t>
            </a:r>
            <a:r>
              <a:rPr lang="en-US" dirty="0"/>
              <a:t>Assigning a grade to a final exam</a:t>
            </a:r>
          </a:p>
          <a:p>
            <a:r>
              <a:rPr lang="en-US" dirty="0" smtClean="0"/>
              <a:t>Critique </a:t>
            </a:r>
            <a:r>
              <a:rPr lang="en-US" dirty="0"/>
              <a:t>of a Senior presentation</a:t>
            </a:r>
          </a:p>
          <a:p>
            <a:r>
              <a:rPr lang="en-US" dirty="0" smtClean="0"/>
              <a:t>University </a:t>
            </a:r>
            <a:r>
              <a:rPr lang="en-US" dirty="0"/>
              <a:t>Faculty Course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0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8725" y="1505216"/>
            <a:ext cx="9829800" cy="41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1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Product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scrum process starts when a </a:t>
            </a:r>
            <a:r>
              <a:rPr lang="en-US" b="1" dirty="0"/>
              <a:t>stakeholder </a:t>
            </a:r>
            <a:r>
              <a:rPr lang="en-US" b="1" dirty="0" smtClean="0"/>
              <a:t>/owner </a:t>
            </a:r>
            <a:r>
              <a:rPr lang="en-US" dirty="0"/>
              <a:t>is handed a </a:t>
            </a:r>
            <a:r>
              <a:rPr lang="en-US" b="1" dirty="0"/>
              <a:t>vision </a:t>
            </a:r>
            <a:r>
              <a:rPr lang="en-US" dirty="0"/>
              <a:t>or idea for a </a:t>
            </a:r>
            <a:r>
              <a:rPr lang="en-US" dirty="0" smtClean="0"/>
              <a:t>new product </a:t>
            </a:r>
            <a:r>
              <a:rPr lang="en-US" dirty="0"/>
              <a:t>or update.</a:t>
            </a:r>
          </a:p>
          <a:p>
            <a:r>
              <a:rPr lang="en-US" dirty="0" smtClean="0"/>
              <a:t>From </a:t>
            </a:r>
            <a:r>
              <a:rPr lang="en-US" dirty="0"/>
              <a:t>that vision/idea, a list of requirements </a:t>
            </a:r>
            <a:r>
              <a:rPr lang="en-US" dirty="0" smtClean="0"/>
              <a:t>is created.</a:t>
            </a:r>
          </a:p>
          <a:p>
            <a:r>
              <a:rPr lang="en-US" dirty="0" smtClean="0"/>
              <a:t> </a:t>
            </a:r>
            <a:r>
              <a:rPr lang="en-US" dirty="0"/>
              <a:t>Product backlog items is </a:t>
            </a:r>
            <a:r>
              <a:rPr lang="en-US" b="1" dirty="0"/>
              <a:t>incomplete </a:t>
            </a:r>
            <a:r>
              <a:rPr lang="en-US" dirty="0" smtClean="0"/>
              <a:t>as emergent </a:t>
            </a:r>
            <a:r>
              <a:rPr lang="en-US" dirty="0"/>
              <a:t>requirements appears.</a:t>
            </a:r>
          </a:p>
          <a:p>
            <a:r>
              <a:rPr lang="en-US" dirty="0" smtClean="0"/>
              <a:t>With </a:t>
            </a:r>
            <a:r>
              <a:rPr lang="en-US" b="1" dirty="0"/>
              <a:t>ADDIE </a:t>
            </a:r>
            <a:r>
              <a:rPr lang="en-US" dirty="0"/>
              <a:t>we define all possible </a:t>
            </a:r>
            <a:r>
              <a:rPr lang="en-US" dirty="0" smtClean="0"/>
              <a:t>requirements in </a:t>
            </a:r>
            <a:r>
              <a:rPr lang="en-US" dirty="0"/>
              <a:t>a design document up-front.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73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project goes in one of the many iterative </a:t>
            </a:r>
            <a:r>
              <a:rPr lang="en-US" dirty="0" smtClean="0"/>
              <a:t>cycles called </a:t>
            </a:r>
            <a:r>
              <a:rPr lang="en-US" b="1" dirty="0"/>
              <a:t>sprint</a:t>
            </a:r>
            <a:r>
              <a:rPr lang="en-US" dirty="0"/>
              <a:t>s.</a:t>
            </a:r>
          </a:p>
          <a:p>
            <a:r>
              <a:rPr lang="en-US" dirty="0" smtClean="0"/>
              <a:t>The </a:t>
            </a:r>
            <a:r>
              <a:rPr lang="en-US" dirty="0"/>
              <a:t>product owner is responsible for prioritization </a:t>
            </a:r>
            <a:r>
              <a:rPr lang="en-US" dirty="0" err="1" smtClean="0"/>
              <a:t>ofthe</a:t>
            </a:r>
            <a:r>
              <a:rPr lang="en-US" dirty="0" smtClean="0"/>
              <a:t> </a:t>
            </a:r>
            <a:r>
              <a:rPr lang="en-US" dirty="0"/>
              <a:t>product backlog items.</a:t>
            </a:r>
          </a:p>
          <a:p>
            <a:r>
              <a:rPr lang="en-US" dirty="0" smtClean="0"/>
              <a:t>Sprint </a:t>
            </a:r>
            <a:r>
              <a:rPr lang="en-US" dirty="0"/>
              <a:t>can range from 2 to 5 weeks starts with </a:t>
            </a:r>
            <a:r>
              <a:rPr lang="en-US" dirty="0" err="1" smtClean="0"/>
              <a:t>oneday</a:t>
            </a:r>
            <a:r>
              <a:rPr lang="en-US" dirty="0" smtClean="0"/>
              <a:t> </a:t>
            </a:r>
            <a:r>
              <a:rPr lang="en-US" dirty="0"/>
              <a:t>for planning and ends with one day for revision.</a:t>
            </a:r>
          </a:p>
          <a:p>
            <a:r>
              <a:rPr lang="en-US" dirty="0" smtClean="0"/>
              <a:t>Goal </a:t>
            </a:r>
            <a:r>
              <a:rPr lang="en-US" dirty="0"/>
              <a:t>of each sprint is to develop </a:t>
            </a:r>
            <a:r>
              <a:rPr lang="en-US" dirty="0" smtClean="0"/>
              <a:t>finished functionality </a:t>
            </a:r>
            <a:r>
              <a:rPr lang="en-US" dirty="0"/>
              <a:t>that can be reviewed by the </a:t>
            </a:r>
            <a:r>
              <a:rPr lang="en-US" dirty="0" smtClean="0"/>
              <a:t>produced owner</a:t>
            </a:r>
            <a:r>
              <a:rPr lang="en-US" dirty="0"/>
              <a:t>.</a:t>
            </a:r>
          </a:p>
          <a:p>
            <a:r>
              <a:rPr lang="en-US" dirty="0" smtClean="0"/>
              <a:t>While </a:t>
            </a:r>
            <a:r>
              <a:rPr lang="en-US" dirty="0"/>
              <a:t>in sprint, no changes/modification can </a:t>
            </a:r>
            <a:r>
              <a:rPr lang="en-US" dirty="0" smtClean="0"/>
              <a:t>be made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3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Allows for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Upon reviewing the results of the </a:t>
            </a:r>
            <a:r>
              <a:rPr lang="en-US" dirty="0" smtClean="0"/>
              <a:t>sprint, typically </a:t>
            </a:r>
            <a:r>
              <a:rPr lang="en-US" dirty="0"/>
              <a:t>additional emergent requirements </a:t>
            </a:r>
            <a:r>
              <a:rPr lang="en-US" dirty="0" smtClean="0"/>
              <a:t>are added </a:t>
            </a:r>
            <a:r>
              <a:rPr lang="en-US" dirty="0"/>
              <a:t>to the product backlog and reprioritized.</a:t>
            </a:r>
          </a:p>
          <a:p>
            <a:r>
              <a:rPr lang="en-US" dirty="0" smtClean="0"/>
              <a:t>In </a:t>
            </a:r>
            <a:r>
              <a:rPr lang="en-US" dirty="0"/>
              <a:t>the next sprint, the modifications can </a:t>
            </a:r>
            <a:r>
              <a:rPr lang="en-US" dirty="0" smtClean="0"/>
              <a:t>be made </a:t>
            </a:r>
            <a:r>
              <a:rPr lang="en-US" b="1" dirty="0"/>
              <a:t>if </a:t>
            </a:r>
            <a:r>
              <a:rPr lang="en-US" dirty="0"/>
              <a:t>they are of a high enough priority.</a:t>
            </a:r>
          </a:p>
          <a:p>
            <a:r>
              <a:rPr lang="en-US" dirty="0" smtClean="0"/>
              <a:t>This </a:t>
            </a:r>
            <a:r>
              <a:rPr lang="en-US" dirty="0"/>
              <a:t>allows for software to be </a:t>
            </a:r>
            <a:r>
              <a:rPr lang="en-US" dirty="0" smtClean="0"/>
              <a:t>developed quickly </a:t>
            </a:r>
            <a:r>
              <a:rPr lang="en-US" dirty="0"/>
              <a:t>and changes to be easily </a:t>
            </a:r>
            <a:r>
              <a:rPr lang="en-US" dirty="0" smtClean="0"/>
              <a:t>incorporated into </a:t>
            </a:r>
            <a:r>
              <a:rPr lang="en-US" dirty="0"/>
              <a:t>the process.</a:t>
            </a:r>
          </a:p>
          <a:p>
            <a:r>
              <a:rPr lang="en-US" dirty="0"/>
              <a:t> Improves the quality.</a:t>
            </a:r>
          </a:p>
          <a:p>
            <a:r>
              <a:rPr lang="en-US" dirty="0"/>
              <a:t> Reducing the risk.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90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Daily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daily meetings called </a:t>
            </a:r>
            <a:r>
              <a:rPr lang="en-US" b="1" dirty="0"/>
              <a:t>Scrums </a:t>
            </a:r>
            <a:r>
              <a:rPr lang="en-US" dirty="0"/>
              <a:t>are planned.</a:t>
            </a:r>
          </a:p>
          <a:p>
            <a:r>
              <a:rPr lang="en-US" dirty="0" smtClean="0"/>
              <a:t>These </a:t>
            </a:r>
            <a:r>
              <a:rPr lang="en-US" dirty="0"/>
              <a:t>meetings bring the entire </a:t>
            </a:r>
            <a:r>
              <a:rPr lang="en-US" dirty="0" smtClean="0"/>
              <a:t>team together </a:t>
            </a:r>
            <a:r>
              <a:rPr lang="en-US" dirty="0"/>
              <a:t>and address three questions </a:t>
            </a:r>
            <a:r>
              <a:rPr lang="en-US" dirty="0" smtClean="0"/>
              <a:t>from each </a:t>
            </a:r>
            <a:r>
              <a:rPr lang="en-US" dirty="0"/>
              <a:t>member:</a:t>
            </a:r>
          </a:p>
          <a:p>
            <a:pPr marL="45720" indent="0">
              <a:buNone/>
            </a:pPr>
            <a:r>
              <a:rPr lang="en-US" dirty="0" smtClean="0"/>
              <a:t>	1</a:t>
            </a:r>
            <a:r>
              <a:rPr lang="en-US" dirty="0"/>
              <a:t>. What have I done since the last meeting?</a:t>
            </a:r>
          </a:p>
          <a:p>
            <a:pPr marL="45720" indent="0">
              <a:buNone/>
            </a:pPr>
            <a:r>
              <a:rPr lang="en-US" dirty="0" smtClean="0"/>
              <a:t>	2</a:t>
            </a:r>
            <a:r>
              <a:rPr lang="en-US" dirty="0"/>
              <a:t>. What do I still need to do?</a:t>
            </a:r>
          </a:p>
          <a:p>
            <a:pPr marL="45720" indent="0">
              <a:buNone/>
            </a:pPr>
            <a:r>
              <a:rPr lang="en-US" dirty="0" smtClean="0"/>
              <a:t>	3</a:t>
            </a:r>
            <a:r>
              <a:rPr lang="en-US" dirty="0"/>
              <a:t>. What obstacles have I encountered?</a:t>
            </a:r>
          </a:p>
          <a:p>
            <a:r>
              <a:rPr lang="en-US" b="1" dirty="0" smtClean="0"/>
              <a:t>Scrum </a:t>
            </a:r>
            <a:r>
              <a:rPr lang="en-US" b="1" dirty="0"/>
              <a:t>master</a:t>
            </a:r>
            <a:r>
              <a:rPr lang="en-US" dirty="0"/>
              <a:t>: to facilitate daily meetings.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02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Tracking the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 </a:t>
            </a:r>
            <a:r>
              <a:rPr lang="en-US" dirty="0"/>
              <a:t>of the entire project is tracked with </a:t>
            </a:r>
            <a:r>
              <a:rPr lang="en-US" dirty="0" smtClean="0"/>
              <a:t>a tool </a:t>
            </a:r>
            <a:r>
              <a:rPr lang="en-US" dirty="0"/>
              <a:t>called </a:t>
            </a:r>
            <a:r>
              <a:rPr lang="en-US" b="1" dirty="0"/>
              <a:t>burn down chart</a:t>
            </a:r>
            <a:r>
              <a:rPr lang="en-US" dirty="0"/>
              <a:t>.</a:t>
            </a:r>
          </a:p>
          <a:p>
            <a:r>
              <a:rPr lang="en-US" dirty="0" smtClean="0"/>
              <a:t>Burn </a:t>
            </a:r>
            <a:r>
              <a:rPr lang="en-US" dirty="0"/>
              <a:t>down chart visually shows how </a:t>
            </a:r>
            <a:r>
              <a:rPr lang="en-US" dirty="0" smtClean="0"/>
              <a:t>much work </a:t>
            </a:r>
            <a:r>
              <a:rPr lang="en-US" dirty="0"/>
              <a:t>is left to do versus how much </a:t>
            </a:r>
            <a:r>
              <a:rPr lang="en-US" dirty="0" smtClean="0"/>
              <a:t>time remains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8" y="2528397"/>
            <a:ext cx="6006168" cy="32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3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Angry Birds Built a Global Brand?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success of Angry Birds was not an accident.</a:t>
            </a:r>
          </a:p>
          <a:p>
            <a:r>
              <a:rPr lang="en-US" dirty="0" smtClean="0"/>
              <a:t>The </a:t>
            </a:r>
            <a:r>
              <a:rPr lang="en-US" dirty="0"/>
              <a:t>Angry Birds development project was a </a:t>
            </a:r>
            <a:r>
              <a:rPr lang="en-US" dirty="0" smtClean="0"/>
              <a:t>purposeful project </a:t>
            </a:r>
            <a:r>
              <a:rPr lang="en-US" dirty="0"/>
              <a:t>created by an experienced game </a:t>
            </a:r>
            <a:r>
              <a:rPr lang="en-US" dirty="0" smtClean="0"/>
              <a:t>development company</a:t>
            </a:r>
            <a:r>
              <a:rPr lang="en-US" dirty="0"/>
              <a:t>.</a:t>
            </a:r>
          </a:p>
          <a:p>
            <a:r>
              <a:rPr lang="en-US" b="1" dirty="0" smtClean="0"/>
              <a:t>Rovio </a:t>
            </a:r>
            <a:r>
              <a:rPr lang="en-US" dirty="0"/>
              <a:t>had previously published 52 other games and </a:t>
            </a:r>
            <a:r>
              <a:rPr lang="en-US" dirty="0" smtClean="0"/>
              <a:t>created 16 </a:t>
            </a:r>
            <a:r>
              <a:rPr lang="en-US" dirty="0"/>
              <a:t>original games.</a:t>
            </a:r>
          </a:p>
          <a:p>
            <a:r>
              <a:rPr lang="en-US" dirty="0" smtClean="0"/>
              <a:t>The </a:t>
            </a:r>
            <a:r>
              <a:rPr lang="en-US" dirty="0"/>
              <a:t>12-person team spent 8 months carefully studying </a:t>
            </a:r>
            <a:r>
              <a:rPr lang="en-US" dirty="0" smtClean="0"/>
              <a:t>the iPhone </a:t>
            </a:r>
            <a:r>
              <a:rPr lang="en-US" dirty="0"/>
              <a:t>applications and developing the game.</a:t>
            </a:r>
          </a:p>
          <a:p>
            <a:r>
              <a:rPr lang="en-US" dirty="0" smtClean="0"/>
              <a:t>They </a:t>
            </a:r>
            <a:r>
              <a:rPr lang="en-US" dirty="0"/>
              <a:t>refined the game many times before it was released.</a:t>
            </a:r>
          </a:p>
          <a:p>
            <a:r>
              <a:rPr lang="en-US" dirty="0" smtClean="0"/>
              <a:t> </a:t>
            </a:r>
            <a:r>
              <a:rPr lang="en-US" dirty="0"/>
              <a:t>It took a great deal of research, engineering, </a:t>
            </a:r>
            <a:r>
              <a:rPr lang="en-US" dirty="0" smtClean="0"/>
              <a:t>and prototyping </a:t>
            </a:r>
            <a:r>
              <a:rPr lang="en-US" dirty="0"/>
              <a:t>to make it success.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037" y="304800"/>
            <a:ext cx="1606013" cy="17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ADDIE Process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creating instruction based on five steps:</a:t>
            </a:r>
          </a:p>
          <a:p>
            <a:pPr lvl="1"/>
            <a:r>
              <a:rPr lang="en-US" b="1" dirty="0" smtClean="0"/>
              <a:t>A</a:t>
            </a:r>
            <a:r>
              <a:rPr lang="en-US" dirty="0" smtClean="0"/>
              <a:t>nalysis</a:t>
            </a:r>
            <a:endParaRPr lang="en-US" dirty="0"/>
          </a:p>
          <a:p>
            <a:pPr lvl="1"/>
            <a:r>
              <a:rPr lang="en-US" b="1" dirty="0" smtClean="0"/>
              <a:t>D</a:t>
            </a:r>
            <a:r>
              <a:rPr lang="en-US" dirty="0" smtClean="0"/>
              <a:t>esign</a:t>
            </a:r>
            <a:endParaRPr lang="en-US" dirty="0"/>
          </a:p>
          <a:p>
            <a:pPr lvl="1"/>
            <a:r>
              <a:rPr lang="en-US" b="1" dirty="0" smtClean="0"/>
              <a:t>D</a:t>
            </a:r>
            <a:r>
              <a:rPr lang="en-US" dirty="0" smtClean="0"/>
              <a:t>evelopment</a:t>
            </a:r>
            <a:endParaRPr lang="en-US" dirty="0"/>
          </a:p>
          <a:p>
            <a:pPr lvl="1"/>
            <a:r>
              <a:rPr lang="en-US" b="1" dirty="0" smtClean="0"/>
              <a:t>I</a:t>
            </a:r>
            <a:r>
              <a:rPr lang="en-US" dirty="0" smtClean="0"/>
              <a:t>mplementation</a:t>
            </a:r>
            <a:endParaRPr lang="en-US" dirty="0"/>
          </a:p>
          <a:p>
            <a:pPr lvl="1"/>
            <a:r>
              <a:rPr lang="en-US" b="1" dirty="0" smtClean="0"/>
              <a:t>E</a:t>
            </a:r>
            <a:r>
              <a:rPr lang="en-US" dirty="0" smtClean="0"/>
              <a:t>valuation</a:t>
            </a:r>
            <a:endParaRPr lang="en-US" dirty="0"/>
          </a:p>
          <a:p>
            <a:pPr lvl="1"/>
            <a:r>
              <a:rPr lang="en-US" b="1" dirty="0" smtClean="0"/>
              <a:t>M</a:t>
            </a:r>
            <a:r>
              <a:rPr lang="en-US" dirty="0" smtClean="0"/>
              <a:t>anagement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49" y="1962150"/>
            <a:ext cx="34766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73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In this phase:</a:t>
            </a:r>
          </a:p>
          <a:p>
            <a:r>
              <a:rPr lang="en-US" dirty="0" smtClean="0"/>
              <a:t>The </a:t>
            </a:r>
            <a:r>
              <a:rPr lang="en-US" dirty="0"/>
              <a:t>type of problem to be solved by the instruction </a:t>
            </a:r>
            <a:r>
              <a:rPr lang="en-US" dirty="0" smtClean="0"/>
              <a:t>is analyzed</a:t>
            </a:r>
            <a:r>
              <a:rPr lang="en-US" dirty="0"/>
              <a:t>.</a:t>
            </a:r>
          </a:p>
          <a:p>
            <a:r>
              <a:rPr lang="en-US" dirty="0" smtClean="0"/>
              <a:t>Takes </a:t>
            </a:r>
            <a:r>
              <a:rPr lang="en-US" dirty="0"/>
              <a:t>into account the type of content to be learned:</a:t>
            </a:r>
          </a:p>
          <a:p>
            <a:pPr lvl="1"/>
            <a:r>
              <a:rPr lang="en-US" dirty="0" smtClean="0"/>
              <a:t>Declarative </a:t>
            </a:r>
            <a:r>
              <a:rPr lang="en-US" dirty="0"/>
              <a:t>knowledge</a:t>
            </a:r>
          </a:p>
          <a:p>
            <a:pPr lvl="1"/>
            <a:r>
              <a:rPr lang="en-US" dirty="0" smtClean="0"/>
              <a:t>Problem-solving </a:t>
            </a:r>
            <a:r>
              <a:rPr lang="en-US" dirty="0"/>
              <a:t>knowledge</a:t>
            </a:r>
          </a:p>
          <a:p>
            <a:r>
              <a:rPr lang="en-US" dirty="0" smtClean="0"/>
              <a:t>Looks </a:t>
            </a:r>
            <a:r>
              <a:rPr lang="en-US" dirty="0"/>
              <a:t>at the learners to see their prerequisite skills.</a:t>
            </a:r>
          </a:p>
          <a:p>
            <a:r>
              <a:rPr lang="en-US" dirty="0" smtClean="0"/>
              <a:t>Looks </a:t>
            </a:r>
            <a:r>
              <a:rPr lang="en-US" dirty="0"/>
              <a:t>at the technology available for the delivery </a:t>
            </a:r>
            <a:r>
              <a:rPr lang="en-US" dirty="0" smtClean="0"/>
              <a:t>of the </a:t>
            </a:r>
            <a:r>
              <a:rPr lang="en-US" dirty="0"/>
              <a:t>learning solution.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96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this </a:t>
            </a:r>
            <a:r>
              <a:rPr lang="en-US" dirty="0" smtClean="0"/>
              <a:t>phase</a:t>
            </a:r>
          </a:p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robust </a:t>
            </a:r>
            <a:r>
              <a:rPr lang="en-US" b="1" dirty="0"/>
              <a:t>design document </a:t>
            </a:r>
            <a:r>
              <a:rPr lang="en-US" dirty="0" smtClean="0"/>
              <a:t>is produced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instructional objectives are written. e.g</a:t>
            </a:r>
            <a:r>
              <a:rPr lang="en-US" dirty="0" smtClean="0"/>
              <a:t>.:• </a:t>
            </a:r>
            <a:r>
              <a:rPr lang="en-US" dirty="0"/>
              <a:t>“The learner will be to identify... “</a:t>
            </a:r>
          </a:p>
          <a:p>
            <a:r>
              <a:rPr lang="en-US" dirty="0" smtClean="0"/>
              <a:t>The </a:t>
            </a:r>
            <a:r>
              <a:rPr lang="en-US" dirty="0"/>
              <a:t>appropriate </a:t>
            </a:r>
            <a:r>
              <a:rPr lang="en-US" b="1" dirty="0"/>
              <a:t>instructional strategies </a:t>
            </a:r>
            <a:r>
              <a:rPr lang="en-US" dirty="0"/>
              <a:t>are selected.</a:t>
            </a:r>
          </a:p>
          <a:p>
            <a:r>
              <a:rPr lang="en-US" dirty="0" smtClean="0"/>
              <a:t> </a:t>
            </a:r>
            <a:r>
              <a:rPr lang="en-US" dirty="0"/>
              <a:t>Assessment items are created to match objectives.</a:t>
            </a:r>
          </a:p>
          <a:p>
            <a:r>
              <a:rPr lang="en-US" dirty="0" smtClean="0"/>
              <a:t>Storyboards</a:t>
            </a:r>
            <a:r>
              <a:rPr lang="en-US" dirty="0"/>
              <a:t>.</a:t>
            </a:r>
          </a:p>
          <a:p>
            <a:r>
              <a:rPr lang="en-US" dirty="0" smtClean="0"/>
              <a:t>Usually</a:t>
            </a:r>
            <a:r>
              <a:rPr lang="en-US" dirty="0"/>
              <a:t>, a client signs off on the design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8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In this phase:</a:t>
            </a:r>
          </a:p>
          <a:p>
            <a:r>
              <a:rPr lang="en-US" dirty="0" smtClean="0"/>
              <a:t>The </a:t>
            </a:r>
            <a:r>
              <a:rPr lang="en-US" dirty="0"/>
              <a:t>programming and creation of the </a:t>
            </a:r>
            <a:r>
              <a:rPr lang="en-US" dirty="0" smtClean="0"/>
              <a:t>instruction occurs</a:t>
            </a:r>
            <a:r>
              <a:rPr lang="en-US" dirty="0"/>
              <a:t>.</a:t>
            </a:r>
          </a:p>
          <a:p>
            <a:r>
              <a:rPr lang="en-US" dirty="0" smtClean="0"/>
              <a:t>Creating </a:t>
            </a:r>
            <a:r>
              <a:rPr lang="en-US" dirty="0"/>
              <a:t>interface items for the instruction.</a:t>
            </a:r>
          </a:p>
          <a:p>
            <a:r>
              <a:rPr lang="en-US" dirty="0" smtClean="0"/>
              <a:t>Creating </a:t>
            </a:r>
            <a:r>
              <a:rPr lang="en-US" dirty="0"/>
              <a:t>and loading images and sound files.</a:t>
            </a:r>
          </a:p>
          <a:p>
            <a:r>
              <a:rPr lang="en-US" dirty="0" smtClean="0"/>
              <a:t>At </a:t>
            </a:r>
            <a:r>
              <a:rPr lang="en-US" dirty="0"/>
              <a:t>points throughout this phase, a </a:t>
            </a:r>
            <a:r>
              <a:rPr lang="en-US" b="1" dirty="0" smtClean="0"/>
              <a:t>formative evaluation </a:t>
            </a:r>
            <a:r>
              <a:rPr lang="en-US" dirty="0"/>
              <a:t>process takes place by learners </a:t>
            </a:r>
            <a:r>
              <a:rPr lang="en-US" dirty="0" smtClean="0"/>
              <a:t>and stakeholders</a:t>
            </a:r>
            <a:r>
              <a:rPr lang="en-US" dirty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changes need to be made, the process </a:t>
            </a:r>
            <a:r>
              <a:rPr lang="en-US" dirty="0" smtClean="0"/>
              <a:t>might go </a:t>
            </a:r>
            <a:r>
              <a:rPr lang="en-US" dirty="0"/>
              <a:t>back to the design phase.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89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Formative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of formative assessment is to </a:t>
            </a:r>
            <a:r>
              <a:rPr lang="en-US" dirty="0" smtClean="0"/>
              <a:t>gather feedback </a:t>
            </a:r>
            <a:r>
              <a:rPr lang="en-US" dirty="0"/>
              <a:t>that can be used by the instructor </a:t>
            </a:r>
            <a:r>
              <a:rPr lang="en-US" dirty="0" smtClean="0"/>
              <a:t>and the </a:t>
            </a:r>
            <a:r>
              <a:rPr lang="en-US" dirty="0"/>
              <a:t>students to guide improvements in </a:t>
            </a:r>
            <a:r>
              <a:rPr lang="en-US" dirty="0" smtClean="0"/>
              <a:t>the ongoing </a:t>
            </a:r>
            <a:r>
              <a:rPr lang="en-US" dirty="0"/>
              <a:t>teaching and learning context. These </a:t>
            </a:r>
            <a:r>
              <a:rPr lang="en-US" dirty="0" smtClean="0"/>
              <a:t>are low </a:t>
            </a:r>
            <a:r>
              <a:rPr lang="en-US" dirty="0"/>
              <a:t>stakes assessments for students </a:t>
            </a:r>
            <a:r>
              <a:rPr lang="en-US" dirty="0" smtClean="0"/>
              <a:t>an instructors</a:t>
            </a:r>
            <a:r>
              <a:rPr lang="en-US" dirty="0"/>
              <a:t>. Examples:</a:t>
            </a:r>
          </a:p>
          <a:p>
            <a:r>
              <a:rPr lang="en-US" dirty="0" smtClean="0"/>
              <a:t> </a:t>
            </a:r>
            <a:r>
              <a:rPr lang="en-US" dirty="0"/>
              <a:t>Asking students to submit one or two </a:t>
            </a:r>
            <a:r>
              <a:rPr lang="en-US" dirty="0" smtClean="0"/>
              <a:t>sentences identifying </a:t>
            </a:r>
            <a:r>
              <a:rPr lang="en-US" dirty="0"/>
              <a:t>the main point of a lecture.</a:t>
            </a:r>
          </a:p>
          <a:p>
            <a:r>
              <a:rPr lang="en-US" dirty="0" smtClean="0"/>
              <a:t>Have </a:t>
            </a:r>
            <a:r>
              <a:rPr lang="en-US" dirty="0"/>
              <a:t>students submit an outline for a paper.</a:t>
            </a:r>
          </a:p>
          <a:p>
            <a:r>
              <a:rPr lang="en-US" dirty="0" smtClean="0"/>
              <a:t>Early </a:t>
            </a:r>
            <a:r>
              <a:rPr lang="en-US" dirty="0"/>
              <a:t>course evaluations.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32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In this phase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actually rollout of </a:t>
            </a:r>
            <a:r>
              <a:rPr lang="en-US" dirty="0" smtClean="0"/>
              <a:t>the instruction </a:t>
            </a:r>
            <a:r>
              <a:rPr lang="en-US" dirty="0"/>
              <a:t>to the learners happen.</a:t>
            </a:r>
          </a:p>
          <a:p>
            <a:r>
              <a:rPr lang="en-US" dirty="0" smtClean="0"/>
              <a:t>It </a:t>
            </a:r>
            <a:r>
              <a:rPr lang="en-US" dirty="0"/>
              <a:t>involves making sure the </a:t>
            </a:r>
            <a:r>
              <a:rPr lang="en-US" dirty="0" smtClean="0"/>
              <a:t>instruction can </a:t>
            </a:r>
            <a:r>
              <a:rPr lang="en-US" dirty="0"/>
              <a:t>run on any required computer </a:t>
            </a:r>
            <a:r>
              <a:rPr lang="en-US" dirty="0" smtClean="0"/>
              <a:t>systems or </a:t>
            </a:r>
            <a:r>
              <a:rPr lang="en-US" dirty="0"/>
              <a:t>the instructors using the </a:t>
            </a:r>
            <a:r>
              <a:rPr lang="en-US" dirty="0" smtClean="0"/>
              <a:t>materials understand </a:t>
            </a:r>
            <a:r>
              <a:rPr lang="en-US" dirty="0"/>
              <a:t>how they are to be utilized.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25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Divide into two types:</a:t>
            </a:r>
          </a:p>
          <a:p>
            <a:r>
              <a:rPr lang="en-US" b="1" dirty="0" smtClean="0"/>
              <a:t>Formative </a:t>
            </a:r>
            <a:r>
              <a:rPr lang="en-US" b="1" dirty="0"/>
              <a:t>evaluation</a:t>
            </a:r>
            <a:r>
              <a:rPr lang="en-US" dirty="0"/>
              <a:t>: occurs during </a:t>
            </a:r>
            <a:r>
              <a:rPr lang="en-US" dirty="0" smtClean="0"/>
              <a:t>the design </a:t>
            </a:r>
            <a:r>
              <a:rPr lang="en-US" dirty="0"/>
              <a:t>and development.</a:t>
            </a:r>
          </a:p>
          <a:p>
            <a:pPr lvl="1"/>
            <a:r>
              <a:rPr lang="en-US" dirty="0" smtClean="0"/>
              <a:t>Materials </a:t>
            </a:r>
            <a:r>
              <a:rPr lang="en-US" dirty="0"/>
              <a:t>are reviewed, feedback </a:t>
            </a:r>
            <a:r>
              <a:rPr lang="en-US" dirty="0" smtClean="0"/>
              <a:t>is presented </a:t>
            </a:r>
            <a:r>
              <a:rPr lang="en-US" dirty="0"/>
              <a:t>to the team, and changes </a:t>
            </a:r>
            <a:r>
              <a:rPr lang="en-US" dirty="0" smtClean="0"/>
              <a:t>are made </a:t>
            </a:r>
            <a:r>
              <a:rPr lang="en-US" dirty="0"/>
              <a:t>as needed.</a:t>
            </a:r>
          </a:p>
          <a:p>
            <a:r>
              <a:rPr lang="en-US" b="1" dirty="0" smtClean="0"/>
              <a:t>Summative </a:t>
            </a:r>
            <a:r>
              <a:rPr lang="en-US" b="1" dirty="0"/>
              <a:t>evaluation</a:t>
            </a:r>
            <a:r>
              <a:rPr lang="en-US" dirty="0"/>
              <a:t>: occurs at </a:t>
            </a:r>
            <a:r>
              <a:rPr lang="en-US" dirty="0" smtClean="0"/>
              <a:t>the end </a:t>
            </a:r>
            <a:r>
              <a:rPr lang="en-US" dirty="0"/>
              <a:t>when the assessment is made </a:t>
            </a:r>
            <a:r>
              <a:rPr lang="en-US" dirty="0" smtClean="0"/>
              <a:t>of the </a:t>
            </a:r>
            <a:r>
              <a:rPr lang="en-US" dirty="0"/>
              <a:t>utility of the instruction.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85900"/>
      </p:ext>
    </p:extLst>
  </p:cSld>
  <p:clrMapOvr>
    <a:masterClrMapping/>
  </p:clrMapOvr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40</TotalTime>
  <Words>784</Words>
  <Application>Microsoft Office PowerPoint</Application>
  <PresentationFormat>Widescreen</PresentationFormat>
  <Paragraphs>88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Euphemia</vt:lpstr>
      <vt:lpstr>Wingdings</vt:lpstr>
      <vt:lpstr>Children Playing 16x9</vt:lpstr>
      <vt:lpstr>ADDIE VS SCRUM</vt:lpstr>
      <vt:lpstr>How Angry Birds Built a Global Brand?</vt:lpstr>
      <vt:lpstr>ADDIE Process Model</vt:lpstr>
      <vt:lpstr>Analysis</vt:lpstr>
      <vt:lpstr>Design</vt:lpstr>
      <vt:lpstr>Development</vt:lpstr>
      <vt:lpstr>Formative Assessment</vt:lpstr>
      <vt:lpstr>Implementation</vt:lpstr>
      <vt:lpstr>Evaluation</vt:lpstr>
      <vt:lpstr>Summative Assessment</vt:lpstr>
      <vt:lpstr>Scrum</vt:lpstr>
      <vt:lpstr>Product backlog</vt:lpstr>
      <vt:lpstr>Sprints</vt:lpstr>
      <vt:lpstr>Allows for changes</vt:lpstr>
      <vt:lpstr>Daily Meetings</vt:lpstr>
      <vt:lpstr>Tracking the Progress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ADDIE VS SCRUM</dc:title>
  <dc:creator>hafez ali</dc:creator>
  <cp:lastModifiedBy>hafez ali</cp:lastModifiedBy>
  <cp:revision>6</cp:revision>
  <dcterms:created xsi:type="dcterms:W3CDTF">2019-05-01T22:07:28Z</dcterms:created>
  <dcterms:modified xsi:type="dcterms:W3CDTF">2019-05-01T22:47:59Z</dcterms:modified>
</cp:coreProperties>
</file>