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sldIdLst>
    <p:sldId id="261" r:id="rId2"/>
    <p:sldId id="996" r:id="rId3"/>
    <p:sldId id="1155" r:id="rId4"/>
    <p:sldId id="1156" r:id="rId5"/>
    <p:sldId id="1157" r:id="rId6"/>
    <p:sldId id="1158" r:id="rId7"/>
    <p:sldId id="1159" r:id="rId8"/>
    <p:sldId id="1160" r:id="rId9"/>
    <p:sldId id="1161" r:id="rId10"/>
    <p:sldId id="1162" r:id="rId11"/>
    <p:sldId id="1355" r:id="rId12"/>
    <p:sldId id="1356" r:id="rId13"/>
    <p:sldId id="1357" r:id="rId14"/>
    <p:sldId id="1165" r:id="rId15"/>
    <p:sldId id="1166" r:id="rId16"/>
    <p:sldId id="1167" r:id="rId17"/>
    <p:sldId id="1168" r:id="rId18"/>
    <p:sldId id="1169" r:id="rId19"/>
    <p:sldId id="1285" r:id="rId20"/>
    <p:sldId id="1171" r:id="rId21"/>
    <p:sldId id="1172" r:id="rId22"/>
    <p:sldId id="1173" r:id="rId23"/>
    <p:sldId id="1174" r:id="rId24"/>
    <p:sldId id="1175" r:id="rId25"/>
    <p:sldId id="1178" r:id="rId26"/>
    <p:sldId id="1179" r:id="rId27"/>
    <p:sldId id="1286" r:id="rId28"/>
    <p:sldId id="1181" r:id="rId29"/>
    <p:sldId id="1182" r:id="rId30"/>
    <p:sldId id="1183" r:id="rId31"/>
    <p:sldId id="1184" r:id="rId32"/>
    <p:sldId id="1185" r:id="rId33"/>
    <p:sldId id="1222" r:id="rId34"/>
    <p:sldId id="1360" r:id="rId35"/>
    <p:sldId id="1223" r:id="rId36"/>
    <p:sldId id="1224" r:id="rId37"/>
    <p:sldId id="1362" r:id="rId38"/>
    <p:sldId id="1225" r:id="rId39"/>
    <p:sldId id="1361" r:id="rId40"/>
    <p:sldId id="1227" r:id="rId41"/>
    <p:sldId id="1229" r:id="rId42"/>
    <p:sldId id="1230" r:id="rId43"/>
    <p:sldId id="1231" r:id="rId44"/>
    <p:sldId id="1352" r:id="rId45"/>
    <p:sldId id="1233" r:id="rId46"/>
    <p:sldId id="1234" r:id="rId47"/>
    <p:sldId id="1235" r:id="rId48"/>
    <p:sldId id="1236" r:id="rId49"/>
    <p:sldId id="1237" r:id="rId50"/>
    <p:sldId id="1238" r:id="rId51"/>
    <p:sldId id="1239" r:id="rId52"/>
    <p:sldId id="1240" r:id="rId53"/>
    <p:sldId id="1241" r:id="rId54"/>
    <p:sldId id="1242" r:id="rId55"/>
    <p:sldId id="1243" r:id="rId56"/>
    <p:sldId id="1351" r:id="rId57"/>
    <p:sldId id="1342" r:id="rId58"/>
    <p:sldId id="1344" r:id="rId59"/>
    <p:sldId id="1345" r:id="rId60"/>
    <p:sldId id="1347" r:id="rId61"/>
    <p:sldId id="1348" r:id="rId62"/>
    <p:sldId id="1349" r:id="rId63"/>
    <p:sldId id="1350" r:id="rId64"/>
    <p:sldId id="1354" r:id="rId65"/>
    <p:sldId id="1353" r:id="rId66"/>
    <p:sldId id="1255" r:id="rId67"/>
    <p:sldId id="1256" r:id="rId68"/>
    <p:sldId id="1257" r:id="rId69"/>
    <p:sldId id="1258" r:id="rId70"/>
    <p:sldId id="1259" r:id="rId71"/>
    <p:sldId id="1260" r:id="rId72"/>
    <p:sldId id="1261" r:id="rId73"/>
    <p:sldId id="1263" r:id="rId74"/>
    <p:sldId id="1264" r:id="rId75"/>
    <p:sldId id="1265" r:id="rId76"/>
    <p:sldId id="1266" r:id="rId77"/>
    <p:sldId id="1267" r:id="rId78"/>
    <p:sldId id="1273" r:id="rId79"/>
    <p:sldId id="1277" r:id="rId80"/>
    <p:sldId id="1278" r:id="rId81"/>
    <p:sldId id="1279" r:id="rId82"/>
    <p:sldId id="1280" r:id="rId83"/>
    <p:sldId id="1281" r:id="rId84"/>
    <p:sldId id="1282" r:id="rId85"/>
    <p:sldId id="1269" r:id="rId86"/>
    <p:sldId id="1270" r:id="rId87"/>
    <p:sldId id="1272" r:id="rId8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09D938-00C0-0C48-A21A-55C285691504}">
          <p14:sldIdLst>
            <p14:sldId id="261"/>
            <p14:sldId id="996"/>
            <p14:sldId id="1155"/>
            <p14:sldId id="1156"/>
            <p14:sldId id="1157"/>
            <p14:sldId id="1158"/>
            <p14:sldId id="1159"/>
            <p14:sldId id="1160"/>
            <p14:sldId id="1161"/>
            <p14:sldId id="1162"/>
          </p14:sldIdLst>
        </p14:section>
        <p14:section name="Buffer pool" id="{4433E3C5-716E-BA48-B50D-2D324ABA0ADA}">
          <p14:sldIdLst>
            <p14:sldId id="1355"/>
            <p14:sldId id="1356"/>
            <p14:sldId id="1357"/>
            <p14:sldId id="1165"/>
            <p14:sldId id="1166"/>
            <p14:sldId id="1167"/>
            <p14:sldId id="1168"/>
            <p14:sldId id="1169"/>
          </p14:sldIdLst>
        </p14:section>
        <p14:section name="WAL" id="{62C07F70-9B76-EF47-80A4-7518DABBFF88}">
          <p14:sldIdLst>
            <p14:sldId id="1285"/>
            <p14:sldId id="1171"/>
            <p14:sldId id="1172"/>
            <p14:sldId id="1173"/>
            <p14:sldId id="1174"/>
            <p14:sldId id="1175"/>
            <p14:sldId id="1178"/>
            <p14:sldId id="1179"/>
          </p14:sldIdLst>
        </p14:section>
        <p14:section name="Checkpoints" id="{D3BB1317-FFC1-B640-8C2F-DA3CCFA9CB2E}">
          <p14:sldIdLst>
            <p14:sldId id="1286"/>
            <p14:sldId id="1181"/>
            <p14:sldId id="1182"/>
            <p14:sldId id="1183"/>
            <p14:sldId id="1184"/>
            <p14:sldId id="1185"/>
          </p14:sldIdLst>
        </p14:section>
        <p14:section name="Summary" id="{6AB6824F-DAAB-6644-A0FC-A56C46E70345}">
          <p14:sldIdLst/>
        </p14:section>
        <p14:section name="Aries - motivation" id="{EDE8B35F-7209-254A-8DFA-FCEC11D93DAA}">
          <p14:sldIdLst>
            <p14:sldId id="1222"/>
            <p14:sldId id="1360"/>
            <p14:sldId id="1223"/>
            <p14:sldId id="1224"/>
            <p14:sldId id="1362"/>
          </p14:sldIdLst>
        </p14:section>
        <p14:section name="LSNs" id="{62BE9D2A-0287-8049-8FF1-003769FC4DE0}">
          <p14:sldIdLst>
            <p14:sldId id="1225"/>
            <p14:sldId id="1361"/>
            <p14:sldId id="1227"/>
            <p14:sldId id="1229"/>
            <p14:sldId id="1230"/>
            <p14:sldId id="1231"/>
          </p14:sldIdLst>
        </p14:section>
        <p14:section name="Commit and Abort" id="{9208D750-7247-2C42-A618-813121846A0A}">
          <p14:sldIdLst>
            <p14:sldId id="1352"/>
            <p14:sldId id="1233"/>
            <p14:sldId id="1234"/>
            <p14:sldId id="1235"/>
            <p14:sldId id="1236"/>
            <p14:sldId id="1237"/>
            <p14:sldId id="1238"/>
            <p14:sldId id="1239"/>
            <p14:sldId id="1240"/>
            <p14:sldId id="1241"/>
            <p14:sldId id="1242"/>
            <p14:sldId id="1243"/>
          </p14:sldIdLst>
        </p14:section>
        <p14:section name="Fuzzy Checkpoints" id="{5BDD11F3-9E2A-504C-8C15-29139F7499E2}">
          <p14:sldIdLst>
            <p14:sldId id="1351"/>
            <p14:sldId id="1342"/>
            <p14:sldId id="1344"/>
            <p14:sldId id="1345"/>
            <p14:sldId id="1347"/>
            <p14:sldId id="1348"/>
            <p14:sldId id="1349"/>
            <p14:sldId id="1350"/>
            <p14:sldId id="1354"/>
          </p14:sldIdLst>
        </p14:section>
        <p14:section name="ARIES recovery algorithm" id="{014BB43D-2C85-EF4E-93EB-09F34A7CA6CF}">
          <p14:sldIdLst>
            <p14:sldId id="1353"/>
            <p14:sldId id="1255"/>
            <p14:sldId id="1256"/>
            <p14:sldId id="1257"/>
            <p14:sldId id="1258"/>
            <p14:sldId id="1259"/>
            <p14:sldId id="1260"/>
            <p14:sldId id="1261"/>
            <p14:sldId id="1263"/>
            <p14:sldId id="1264"/>
            <p14:sldId id="1265"/>
            <p14:sldId id="1266"/>
            <p14:sldId id="1267"/>
          </p14:sldIdLst>
        </p14:section>
        <p14:section name="ARIES - Example" id="{DD053AD0-862F-8043-9BB8-D1C3701650BC}">
          <p14:sldIdLst>
            <p14:sldId id="1273"/>
            <p14:sldId id="1277"/>
            <p14:sldId id="1278"/>
            <p14:sldId id="1279"/>
            <p14:sldId id="1280"/>
            <p14:sldId id="1281"/>
            <p14:sldId id="1282"/>
          </p14:sldIdLst>
        </p14:section>
        <p14:section name="Recovery - Summary" id="{887770AA-EEAE-964C-A781-C71C1B572BA4}">
          <p14:sldIdLst>
            <p14:sldId id="1269"/>
            <p14:sldId id="1270"/>
            <p14:sldId id="1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64" userDrawn="1">
          <p15:clr>
            <a:srgbClr val="A4A3A4"/>
          </p15:clr>
        </p15:guide>
        <p15:guide id="2" pos="4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e Hellerstein" initials="J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5F0702"/>
    <a:srgbClr val="1B6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8" autoAdjust="0"/>
    <p:restoredTop sz="94434" autoAdjust="0"/>
  </p:normalViewPr>
  <p:slideViewPr>
    <p:cSldViewPr>
      <p:cViewPr varScale="1">
        <p:scale>
          <a:sx n="109" d="100"/>
          <a:sy n="109" d="100"/>
        </p:scale>
        <p:origin x="1332" y="96"/>
      </p:cViewPr>
      <p:guideLst>
        <p:guide orient="horz" pos="2464"/>
        <p:guide pos="4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commentAuthors" Target="commentAuthor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4E96C-93A0-4A78-B604-4703482948F1}" type="datetimeFigureOut">
              <a:rPr lang="en-US" smtClean="0"/>
              <a:t>12/6/2016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BDC78-7E38-40A1-BA4E-B0A1F110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1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http://www.cs186berkeley.net/lecture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10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83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0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00" y="6045200"/>
            <a:ext cx="7366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researcher.watson.ibm.com/researcher/view.php?person=us-cmohan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whittaker.github.io/ari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43001" y="1905001"/>
            <a:ext cx="5428534" cy="1912704"/>
            <a:chOff x="1143000" y="2185525"/>
            <a:chExt cx="5428534" cy="767225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143000" y="2566728"/>
              <a:ext cx="4361735" cy="386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2285999" y="2185525"/>
              <a:ext cx="4285535" cy="44756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5400" dirty="0" smtClean="0">
                  <a:solidFill>
                    <a:schemeClr val="tx2"/>
                  </a:solidFill>
                  <a:latin typeface="Source Sans Pro Light" pitchFamily="34" charset="0"/>
                </a:rPr>
                <a:t>Crash Recovery</a:t>
              </a:r>
              <a:endParaRPr lang="en-US" sz="2000" dirty="0" smtClean="0">
                <a:solidFill>
                  <a:schemeClr val="tx2"/>
                </a:solidFill>
                <a:latin typeface="Source Sans Pro Ligh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39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Storage Media Failures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Non-Repairable Hardware Failure: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 head crash or similar disk failure destroys all or part of non-volatile </a:t>
            </a:r>
            <a:r>
              <a:rPr lang="en-US" sz="2200" dirty="0" smtClean="0">
                <a:solidFill>
                  <a:schemeClr val="tx2"/>
                </a:solidFill>
              </a:rPr>
              <a:t>storage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Destruction is assumed to be detectable (e.g., disk controller use checksums to detect failures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  <a:endParaRPr lang="en-US" sz="22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No DBMS can recover from this. Database must be restored from archived </a:t>
            </a:r>
            <a:r>
              <a:rPr lang="en-US" sz="2400" dirty="0" smtClean="0">
                <a:solidFill>
                  <a:schemeClr val="tx2"/>
                </a:solidFill>
              </a:rPr>
              <a:t>version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3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1" y="2076237"/>
            <a:ext cx="28956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Buffer pool Management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4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Problem Definition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Primary storage location of records is on non-volatile </a:t>
            </a:r>
            <a:r>
              <a:rPr lang="en-US" sz="2400" dirty="0" smtClean="0">
                <a:solidFill>
                  <a:schemeClr val="tx2"/>
                </a:solidFill>
              </a:rPr>
              <a:t>storage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This </a:t>
            </a:r>
            <a:r>
              <a:rPr lang="en-US" sz="2200" dirty="0">
                <a:solidFill>
                  <a:schemeClr val="tx2"/>
                </a:solidFill>
              </a:rPr>
              <a:t>is much slower than volatile </a:t>
            </a:r>
            <a:r>
              <a:rPr lang="en-US" sz="2200" dirty="0" smtClean="0">
                <a:solidFill>
                  <a:schemeClr val="tx2"/>
                </a:solidFill>
              </a:rPr>
              <a:t>storage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Use volatile memory for faster access: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First copy target record into </a:t>
            </a:r>
            <a:r>
              <a:rPr lang="en-US" sz="2200" dirty="0" smtClean="0">
                <a:solidFill>
                  <a:schemeClr val="tx2"/>
                </a:solidFill>
              </a:rPr>
              <a:t>memory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Perform the writes in </a:t>
            </a:r>
            <a:r>
              <a:rPr lang="en-US" sz="2200" dirty="0" smtClean="0">
                <a:solidFill>
                  <a:schemeClr val="tx2"/>
                </a:solidFill>
              </a:rPr>
              <a:t>memory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Write dirty records back to </a:t>
            </a:r>
            <a:r>
              <a:rPr lang="en-US" sz="2200" dirty="0" smtClean="0">
                <a:solidFill>
                  <a:schemeClr val="tx2"/>
                </a:solidFill>
              </a:rPr>
              <a:t>disk</a:t>
            </a:r>
          </a:p>
          <a:p>
            <a:r>
              <a:rPr lang="en-US" sz="2400" dirty="0">
                <a:solidFill>
                  <a:schemeClr val="tx2"/>
                </a:solidFill>
              </a:rPr>
              <a:t>Need to ensure: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The changes for any </a:t>
            </a:r>
            <a:r>
              <a:rPr lang="en-US" sz="2200" dirty="0" smtClean="0">
                <a:solidFill>
                  <a:schemeClr val="tx2"/>
                </a:solidFill>
              </a:rPr>
              <a:t>transaction are </a:t>
            </a:r>
            <a:r>
              <a:rPr lang="en-US" sz="2200" dirty="0">
                <a:solidFill>
                  <a:schemeClr val="tx2"/>
                </a:solidFill>
              </a:rPr>
              <a:t>durable once the DBMS has told somebody that it </a:t>
            </a:r>
            <a:r>
              <a:rPr lang="en-US" sz="2200" dirty="0" smtClean="0">
                <a:solidFill>
                  <a:schemeClr val="tx2"/>
                </a:solidFill>
              </a:rPr>
              <a:t>committed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No changes are durable if the </a:t>
            </a:r>
            <a:r>
              <a:rPr lang="en-US" sz="2200" dirty="0" smtClean="0">
                <a:solidFill>
                  <a:schemeClr val="tx2"/>
                </a:solidFill>
              </a:rPr>
              <a:t>transaction aborted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5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Undo vs. Redo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Undo</a:t>
            </a:r>
            <a:r>
              <a:rPr lang="en-US" sz="2400" dirty="0">
                <a:solidFill>
                  <a:schemeClr val="tx2"/>
                </a:solidFill>
              </a:rPr>
              <a:t>: The process of removing the effects of an incomplete or aborted </a:t>
            </a:r>
            <a:r>
              <a:rPr lang="en-US" sz="2400" dirty="0" smtClean="0">
                <a:solidFill>
                  <a:schemeClr val="tx2"/>
                </a:solidFill>
              </a:rPr>
              <a:t>transaction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Redo</a:t>
            </a:r>
            <a:r>
              <a:rPr lang="en-US" sz="2400" dirty="0">
                <a:solidFill>
                  <a:schemeClr val="tx2"/>
                </a:solidFill>
              </a:rPr>
              <a:t>: The process of re-instating the effects of a committed </a:t>
            </a:r>
            <a:r>
              <a:rPr lang="en-US" sz="2400" dirty="0" smtClean="0">
                <a:solidFill>
                  <a:schemeClr val="tx2"/>
                </a:solidFill>
              </a:rPr>
              <a:t>transaction for durability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How the DBMS supports this functionality depends on how it manages the buffer pool…</a:t>
            </a:r>
          </a:p>
        </p:txBody>
      </p:sp>
    </p:spTree>
    <p:extLst>
      <p:ext uri="{BB962C8B-B14F-4D97-AF65-F5344CB8AC3E}">
        <p14:creationId xmlns:p14="http://schemas.microsoft.com/office/powerpoint/2010/main" val="4108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Buffer Pool Management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536950" y="2179638"/>
            <a:ext cx="2330450" cy="2697162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sp>
        <p:nvSpPr>
          <p:cNvPr id="12" name="Flowchart: Magnetic Disk 27"/>
          <p:cNvSpPr/>
          <p:nvPr/>
        </p:nvSpPr>
        <p:spPr bwMode="auto">
          <a:xfrm>
            <a:off x="6500813" y="2438400"/>
            <a:ext cx="1957387" cy="1905000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7045195" y="4343400"/>
            <a:ext cx="814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565604" y="3352800"/>
            <a:ext cx="1839431" cy="476250"/>
            <a:chOff x="6096000" y="5143500"/>
            <a:chExt cx="2307265" cy="762000"/>
          </a:xfrm>
          <a:solidFill>
            <a:srgbClr val="FFFFFF"/>
          </a:solidFill>
        </p:grpSpPr>
        <p:sp>
          <p:nvSpPr>
            <p:cNvPr id="15" name="Rectangle 14"/>
            <p:cNvSpPr/>
            <p:nvPr/>
          </p:nvSpPr>
          <p:spPr bwMode="auto">
            <a:xfrm>
              <a:off x="6096000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A=1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68632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B=99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641265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C=7</a:t>
              </a:r>
            </a:p>
          </p:txBody>
        </p:sp>
      </p:grpSp>
      <p:sp>
        <p:nvSpPr>
          <p:cNvPr id="18" name="Right Brace 33"/>
          <p:cNvSpPr>
            <a:spLocks/>
          </p:cNvSpPr>
          <p:nvPr/>
        </p:nvSpPr>
        <p:spPr bwMode="auto">
          <a:xfrm>
            <a:off x="8448675" y="3238500"/>
            <a:ext cx="238125" cy="723900"/>
          </a:xfrm>
          <a:prstGeom prst="rightBrace">
            <a:avLst>
              <a:gd name="adj1" fmla="val 8360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 rot="5400000">
            <a:off x="8421688" y="3328987"/>
            <a:ext cx="92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Page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783013" y="2846388"/>
            <a:ext cx="1838325" cy="476250"/>
            <a:chOff x="3782457" y="2846387"/>
            <a:chExt cx="1839432" cy="476250"/>
          </a:xfrm>
        </p:grpSpPr>
        <p:sp>
          <p:nvSpPr>
            <p:cNvPr id="23" name="Rectangle 36"/>
            <p:cNvSpPr>
              <a:spLocks noChangeArrowheads="1"/>
            </p:cNvSpPr>
            <p:nvPr/>
          </p:nvSpPr>
          <p:spPr bwMode="auto">
            <a:xfrm>
              <a:off x="3782457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A=1</a:t>
              </a:r>
            </a:p>
          </p:txBody>
        </p:sp>
        <p:sp>
          <p:nvSpPr>
            <p:cNvPr id="24" name="Rectangle 37"/>
            <p:cNvSpPr>
              <a:spLocks noChangeArrowheads="1"/>
            </p:cNvSpPr>
            <p:nvPr/>
          </p:nvSpPr>
          <p:spPr bwMode="auto">
            <a:xfrm>
              <a:off x="4398426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B=99</a:t>
              </a:r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auto">
            <a:xfrm>
              <a:off x="5014396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C=7</a:t>
              </a:r>
            </a:p>
          </p:txBody>
        </p:sp>
      </p:grp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3990975" y="4886325"/>
            <a:ext cx="149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398963" y="2846388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B=88</a:t>
            </a: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 flipV="1">
            <a:off x="5621338" y="3084513"/>
            <a:ext cx="944562" cy="496887"/>
          </a:xfrm>
          <a:prstGeom prst="line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grpSp>
        <p:nvGrpSpPr>
          <p:cNvPr id="29" name="Group 35"/>
          <p:cNvGrpSpPr>
            <a:grpSpLocks/>
          </p:cNvGrpSpPr>
          <p:nvPr/>
        </p:nvGrpSpPr>
        <p:grpSpPr bwMode="auto">
          <a:xfrm>
            <a:off x="468313" y="1743075"/>
            <a:ext cx="2455862" cy="3667125"/>
            <a:chOff x="914400" y="1742420"/>
            <a:chExt cx="2457128" cy="3667892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914400" y="2209243"/>
              <a:ext cx="1229358" cy="32010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BEGIN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R(A)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W(A)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ＭＳ Ｐゴシック" charset="-128"/>
                  <a:cs typeface="DejaVu Sans Mono" pitchFamily="49" charset="0"/>
                </a:rPr>
                <a:t>  ⋮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ABORT</a:t>
              </a:r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1227298" y="1742420"/>
              <a:ext cx="603561" cy="523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T1</a:t>
              </a:r>
            </a:p>
          </p:txBody>
        </p:sp>
        <p:sp>
          <p:nvSpPr>
            <p:cNvPr id="32" name="TextBox 15"/>
            <p:cNvSpPr txBox="1">
              <a:spLocks noChangeArrowheads="1"/>
            </p:cNvSpPr>
            <p:nvPr/>
          </p:nvSpPr>
          <p:spPr bwMode="auto">
            <a:xfrm>
              <a:off x="2455069" y="1771001"/>
              <a:ext cx="603561" cy="522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T2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2142170" y="2209243"/>
              <a:ext cx="1229358" cy="32010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BEGIN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R(B)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W(B)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COMMIT</a:t>
              </a:r>
            </a:p>
          </p:txBody>
        </p:sp>
      </p:grpSp>
      <p:sp>
        <p:nvSpPr>
          <p:cNvPr id="34" name="TextBox 15"/>
          <p:cNvSpPr txBox="1">
            <a:spLocks noChangeArrowheads="1"/>
          </p:cNvSpPr>
          <p:nvPr/>
        </p:nvSpPr>
        <p:spPr bwMode="auto">
          <a:xfrm>
            <a:off x="1185863" y="1219200"/>
            <a:ext cx="149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000066"/>
                </a:solidFill>
                <a:latin typeface="Times New Roman"/>
                <a:ea typeface="ＭＳ Ｐゴシック" charset="-128"/>
              </a:rPr>
              <a:t>Schedule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288925" y="1676400"/>
            <a:ext cx="2911475" cy="3962400"/>
          </a:xfrm>
          <a:prstGeom prst="roundRect">
            <a:avLst>
              <a:gd name="adj" fmla="val 7670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6" name="Right Arrow 6"/>
          <p:cNvSpPr>
            <a:spLocks noChangeArrowheads="1"/>
          </p:cNvSpPr>
          <p:nvPr/>
        </p:nvSpPr>
        <p:spPr bwMode="auto">
          <a:xfrm>
            <a:off x="57150" y="24765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7" name="Right Arrow 6"/>
          <p:cNvSpPr>
            <a:spLocks noChangeArrowheads="1"/>
          </p:cNvSpPr>
          <p:nvPr/>
        </p:nvSpPr>
        <p:spPr bwMode="auto">
          <a:xfrm>
            <a:off x="1304925" y="329565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8" name="Right Arrow 6"/>
          <p:cNvSpPr>
            <a:spLocks noChangeArrowheads="1"/>
          </p:cNvSpPr>
          <p:nvPr/>
        </p:nvSpPr>
        <p:spPr bwMode="auto">
          <a:xfrm>
            <a:off x="57150" y="27432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9" name="Right Arrow 6"/>
          <p:cNvSpPr>
            <a:spLocks noChangeArrowheads="1"/>
          </p:cNvSpPr>
          <p:nvPr/>
        </p:nvSpPr>
        <p:spPr bwMode="auto">
          <a:xfrm>
            <a:off x="1304925" y="35718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3783013" y="2846388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A=3</a:t>
            </a:r>
          </a:p>
        </p:txBody>
      </p:sp>
      <p:sp>
        <p:nvSpPr>
          <p:cNvPr id="41" name="Rounded Rectangular Callout 40"/>
          <p:cNvSpPr/>
          <p:nvPr/>
        </p:nvSpPr>
        <p:spPr bwMode="auto">
          <a:xfrm flipH="1">
            <a:off x="4740275" y="1487776"/>
            <a:ext cx="4235450" cy="874424"/>
          </a:xfrm>
          <a:prstGeom prst="wedgeRoundRectCallout">
            <a:avLst>
              <a:gd name="adj1" fmla="val 51487"/>
              <a:gd name="adj2" fmla="val 107773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Do we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force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T2’s changes to be written to disk?</a:t>
            </a:r>
          </a:p>
        </p:txBody>
      </p:sp>
      <p:sp>
        <p:nvSpPr>
          <p:cNvPr id="42" name="Rounded Rectangular Callout 41"/>
          <p:cNvSpPr/>
          <p:nvPr/>
        </p:nvSpPr>
        <p:spPr bwMode="auto">
          <a:xfrm flipH="1">
            <a:off x="876300" y="979488"/>
            <a:ext cx="3616325" cy="1627187"/>
          </a:xfrm>
          <a:prstGeom prst="wedgeRoundRectCallout">
            <a:avLst>
              <a:gd name="adj1" fmla="val -37276"/>
              <a:gd name="adj2" fmla="val 67142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Is T1 allowed to overwrite A even though it hasn’t committed?</a:t>
            </a:r>
          </a:p>
        </p:txBody>
      </p:sp>
      <p:sp>
        <p:nvSpPr>
          <p:cNvPr id="43" name="Right Arrow 6"/>
          <p:cNvSpPr>
            <a:spLocks noChangeArrowheads="1"/>
          </p:cNvSpPr>
          <p:nvPr/>
        </p:nvSpPr>
        <p:spPr bwMode="auto">
          <a:xfrm>
            <a:off x="57150" y="43815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4" name="Right Arrow 6"/>
          <p:cNvSpPr>
            <a:spLocks noChangeArrowheads="1"/>
          </p:cNvSpPr>
          <p:nvPr/>
        </p:nvSpPr>
        <p:spPr bwMode="auto">
          <a:xfrm>
            <a:off x="1304925" y="38481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5" name="Rounded Rectangular Callout 44"/>
          <p:cNvSpPr/>
          <p:nvPr/>
        </p:nvSpPr>
        <p:spPr bwMode="auto">
          <a:xfrm flipH="1">
            <a:off x="762000" y="5096164"/>
            <a:ext cx="3773488" cy="874424"/>
          </a:xfrm>
          <a:prstGeom prst="wedgeRoundRectCallout">
            <a:avLst>
              <a:gd name="adj1" fmla="val 38209"/>
              <a:gd name="adj2" fmla="val -95960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What happens when we need to rollback T1?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181850" y="3352800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B=88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6565900" y="3352800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A=3</a:t>
            </a:r>
          </a:p>
        </p:txBody>
      </p:sp>
    </p:spTree>
    <p:extLst>
      <p:ext uri="{BB962C8B-B14F-4D97-AF65-F5344CB8AC3E}">
        <p14:creationId xmlns:p14="http://schemas.microsoft.com/office/powerpoint/2010/main" val="152571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Buffer Pool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Steal Policy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2"/>
                </a:solidFill>
              </a:rPr>
              <a:t>Whether </a:t>
            </a:r>
            <a:r>
              <a:rPr lang="en-US" sz="2400" dirty="0">
                <a:solidFill>
                  <a:schemeClr val="tx2"/>
                </a:solidFill>
              </a:rPr>
              <a:t>the DBMS allows an uncommitted </a:t>
            </a:r>
            <a:r>
              <a:rPr lang="en-US" sz="2400" dirty="0" smtClean="0">
                <a:solidFill>
                  <a:schemeClr val="tx2"/>
                </a:solidFill>
              </a:rPr>
              <a:t>transaction to </a:t>
            </a:r>
            <a:r>
              <a:rPr lang="en-US" sz="2400" dirty="0">
                <a:solidFill>
                  <a:schemeClr val="tx2"/>
                </a:solidFill>
              </a:rPr>
              <a:t>overwrite the most recent committed value of an object in non-volatile storage.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STEAL</a:t>
            </a:r>
            <a:r>
              <a:rPr lang="en-US" sz="2200" dirty="0">
                <a:solidFill>
                  <a:schemeClr val="tx2"/>
                </a:solidFill>
              </a:rPr>
              <a:t>: Is allowed.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NO-STEAL</a:t>
            </a:r>
            <a:r>
              <a:rPr lang="en-US" sz="2200" dirty="0">
                <a:solidFill>
                  <a:schemeClr val="tx2"/>
                </a:solidFill>
              </a:rPr>
              <a:t>: Is not allowed.</a:t>
            </a:r>
          </a:p>
        </p:txBody>
      </p:sp>
    </p:spTree>
    <p:extLst>
      <p:ext uri="{BB962C8B-B14F-4D97-AF65-F5344CB8AC3E}">
        <p14:creationId xmlns:p14="http://schemas.microsoft.com/office/powerpoint/2010/main" val="7119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Buffer Pool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Force Policy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Whether the DBMS ensures that all updates made by a </a:t>
            </a:r>
            <a:r>
              <a:rPr lang="en-US" sz="2400" dirty="0" smtClean="0">
                <a:solidFill>
                  <a:schemeClr val="tx2"/>
                </a:solidFill>
              </a:rPr>
              <a:t>transaction are </a:t>
            </a:r>
            <a:r>
              <a:rPr lang="en-US" sz="2400" dirty="0">
                <a:solidFill>
                  <a:schemeClr val="tx2"/>
                </a:solidFill>
              </a:rPr>
              <a:t>reflected on non-volatile storage before the </a:t>
            </a:r>
            <a:r>
              <a:rPr lang="en-US" sz="2400" dirty="0" smtClean="0">
                <a:solidFill>
                  <a:schemeClr val="tx2"/>
                </a:solidFill>
              </a:rPr>
              <a:t>transaction is </a:t>
            </a:r>
            <a:r>
              <a:rPr lang="en-US" sz="2400" dirty="0">
                <a:solidFill>
                  <a:schemeClr val="tx2"/>
                </a:solidFill>
              </a:rPr>
              <a:t>allowed to commit: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FORCE</a:t>
            </a:r>
            <a:r>
              <a:rPr lang="en-US" sz="2200" dirty="0">
                <a:solidFill>
                  <a:schemeClr val="tx2"/>
                </a:solidFill>
              </a:rPr>
              <a:t>: Is </a:t>
            </a:r>
            <a:r>
              <a:rPr lang="en-US" sz="2200" dirty="0" smtClean="0">
                <a:solidFill>
                  <a:schemeClr val="tx2"/>
                </a:solidFill>
              </a:rPr>
              <a:t>enforced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NO-FORCE</a:t>
            </a:r>
            <a:r>
              <a:rPr lang="en-US" sz="2200" dirty="0">
                <a:solidFill>
                  <a:schemeClr val="tx2"/>
                </a:solidFill>
              </a:rPr>
              <a:t>: Is not </a:t>
            </a:r>
            <a:r>
              <a:rPr lang="en-US" sz="2200" dirty="0" smtClean="0">
                <a:solidFill>
                  <a:schemeClr val="tx2"/>
                </a:solidFill>
              </a:rPr>
              <a:t>enforced</a:t>
            </a:r>
            <a:endParaRPr lang="en-US" sz="22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Force writes makes it easier to recover but results in poor runtime </a:t>
            </a:r>
            <a:r>
              <a:rPr lang="en-US" sz="2400" dirty="0" smtClean="0">
                <a:solidFill>
                  <a:schemeClr val="tx2"/>
                </a:solidFill>
              </a:rPr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78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NO-STEAL + FORCE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536950" y="2179638"/>
            <a:ext cx="2330450" cy="2697162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sp>
        <p:nvSpPr>
          <p:cNvPr id="12" name="Flowchart: Magnetic Disk 27"/>
          <p:cNvSpPr/>
          <p:nvPr/>
        </p:nvSpPr>
        <p:spPr bwMode="auto">
          <a:xfrm>
            <a:off x="6500813" y="2438400"/>
            <a:ext cx="1957387" cy="1905000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7045195" y="4343400"/>
            <a:ext cx="814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565604" y="3352800"/>
            <a:ext cx="1839431" cy="476250"/>
            <a:chOff x="6096000" y="5143500"/>
            <a:chExt cx="2307265" cy="762000"/>
          </a:xfrm>
          <a:solidFill>
            <a:srgbClr val="FFFFFF"/>
          </a:solidFill>
        </p:grpSpPr>
        <p:sp>
          <p:nvSpPr>
            <p:cNvPr id="15" name="Rectangle 14"/>
            <p:cNvSpPr/>
            <p:nvPr/>
          </p:nvSpPr>
          <p:spPr bwMode="auto">
            <a:xfrm>
              <a:off x="6096000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A=1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68632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B=99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641265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C=7</a:t>
              </a:r>
            </a:p>
          </p:txBody>
        </p:sp>
      </p:grpSp>
      <p:sp>
        <p:nvSpPr>
          <p:cNvPr id="18" name="Right Brace 33"/>
          <p:cNvSpPr>
            <a:spLocks/>
          </p:cNvSpPr>
          <p:nvPr/>
        </p:nvSpPr>
        <p:spPr bwMode="auto">
          <a:xfrm>
            <a:off x="8448675" y="3238500"/>
            <a:ext cx="238125" cy="723900"/>
          </a:xfrm>
          <a:prstGeom prst="rightBrace">
            <a:avLst>
              <a:gd name="adj1" fmla="val 8360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 rot="5400000">
            <a:off x="8421688" y="3328987"/>
            <a:ext cx="92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Page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783013" y="2846388"/>
            <a:ext cx="1838325" cy="476250"/>
            <a:chOff x="3782457" y="2846387"/>
            <a:chExt cx="1839432" cy="476250"/>
          </a:xfrm>
        </p:grpSpPr>
        <p:sp>
          <p:nvSpPr>
            <p:cNvPr id="23" name="Rectangle 36"/>
            <p:cNvSpPr>
              <a:spLocks noChangeArrowheads="1"/>
            </p:cNvSpPr>
            <p:nvPr/>
          </p:nvSpPr>
          <p:spPr bwMode="auto">
            <a:xfrm>
              <a:off x="3782457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A=1</a:t>
              </a:r>
            </a:p>
          </p:txBody>
        </p:sp>
        <p:sp>
          <p:nvSpPr>
            <p:cNvPr id="24" name="Rectangle 37"/>
            <p:cNvSpPr>
              <a:spLocks noChangeArrowheads="1"/>
            </p:cNvSpPr>
            <p:nvPr/>
          </p:nvSpPr>
          <p:spPr bwMode="auto">
            <a:xfrm>
              <a:off x="4398426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B=99</a:t>
              </a:r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auto">
            <a:xfrm>
              <a:off x="5014396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C=7</a:t>
              </a:r>
            </a:p>
          </p:txBody>
        </p:sp>
      </p:grp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3990975" y="4886325"/>
            <a:ext cx="149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Memory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398963" y="2846388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B=88</a:t>
            </a: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 flipV="1">
            <a:off x="5621338" y="3084513"/>
            <a:ext cx="944562" cy="496887"/>
          </a:xfrm>
          <a:prstGeom prst="line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grpSp>
        <p:nvGrpSpPr>
          <p:cNvPr id="29" name="Group 35"/>
          <p:cNvGrpSpPr>
            <a:grpSpLocks/>
          </p:cNvGrpSpPr>
          <p:nvPr/>
        </p:nvGrpSpPr>
        <p:grpSpPr bwMode="auto">
          <a:xfrm>
            <a:off x="468313" y="1743075"/>
            <a:ext cx="2455862" cy="3667125"/>
            <a:chOff x="914400" y="1742420"/>
            <a:chExt cx="2457128" cy="3667892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914400" y="2209243"/>
              <a:ext cx="1229358" cy="32010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BEGIN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R(A)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W(A)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ＭＳ Ｐゴシック" charset="-128"/>
                  <a:cs typeface="DejaVu Sans Mono" pitchFamily="49" charset="0"/>
                </a:rPr>
                <a:t>  ⋮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ABORT</a:t>
              </a:r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1227298" y="1742420"/>
              <a:ext cx="603561" cy="523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T1</a:t>
              </a:r>
            </a:p>
          </p:txBody>
        </p:sp>
        <p:sp>
          <p:nvSpPr>
            <p:cNvPr id="32" name="TextBox 15"/>
            <p:cNvSpPr txBox="1">
              <a:spLocks noChangeArrowheads="1"/>
            </p:cNvSpPr>
            <p:nvPr/>
          </p:nvSpPr>
          <p:spPr bwMode="auto">
            <a:xfrm>
              <a:off x="2455069" y="1771001"/>
              <a:ext cx="603561" cy="522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T2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2142170" y="2209243"/>
              <a:ext cx="1229358" cy="32010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DejaVu Sans Mono" pitchFamily="49" charset="0"/>
                <a:cs typeface="DejaVu Sans Mono" pitchFamily="49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BEGIN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R(B)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W(B)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DejaVu Sans Mono" pitchFamily="49" charset="0"/>
                  <a:cs typeface="DejaVu Sans Mono" pitchFamily="49" charset="0"/>
                </a:rPr>
                <a:t>COMMIT</a:t>
              </a:r>
            </a:p>
          </p:txBody>
        </p:sp>
      </p:grpSp>
      <p:sp>
        <p:nvSpPr>
          <p:cNvPr id="34" name="TextBox 15"/>
          <p:cNvSpPr txBox="1">
            <a:spLocks noChangeArrowheads="1"/>
          </p:cNvSpPr>
          <p:nvPr/>
        </p:nvSpPr>
        <p:spPr bwMode="auto">
          <a:xfrm>
            <a:off x="1185863" y="1219200"/>
            <a:ext cx="149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000066"/>
                </a:solidFill>
                <a:latin typeface="Times New Roman"/>
                <a:ea typeface="ＭＳ Ｐゴシック" charset="-128"/>
              </a:rPr>
              <a:t>Schedule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288925" y="1676400"/>
            <a:ext cx="2911475" cy="3962400"/>
          </a:xfrm>
          <a:prstGeom prst="roundRect">
            <a:avLst>
              <a:gd name="adj" fmla="val 7670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6" name="Right Arrow 6"/>
          <p:cNvSpPr>
            <a:spLocks noChangeArrowheads="1"/>
          </p:cNvSpPr>
          <p:nvPr/>
        </p:nvSpPr>
        <p:spPr bwMode="auto">
          <a:xfrm>
            <a:off x="57150" y="24765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7" name="Right Arrow 6"/>
          <p:cNvSpPr>
            <a:spLocks noChangeArrowheads="1"/>
          </p:cNvSpPr>
          <p:nvPr/>
        </p:nvSpPr>
        <p:spPr bwMode="auto">
          <a:xfrm>
            <a:off x="1304925" y="329565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8" name="Right Arrow 6"/>
          <p:cNvSpPr>
            <a:spLocks noChangeArrowheads="1"/>
          </p:cNvSpPr>
          <p:nvPr/>
        </p:nvSpPr>
        <p:spPr bwMode="auto">
          <a:xfrm>
            <a:off x="57150" y="27432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9" name="Right Arrow 6"/>
          <p:cNvSpPr>
            <a:spLocks noChangeArrowheads="1"/>
          </p:cNvSpPr>
          <p:nvPr/>
        </p:nvSpPr>
        <p:spPr bwMode="auto">
          <a:xfrm>
            <a:off x="1304925" y="35718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3783013" y="2846388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A=3</a:t>
            </a:r>
          </a:p>
        </p:txBody>
      </p:sp>
      <p:sp>
        <p:nvSpPr>
          <p:cNvPr id="41" name="Right Arrow 6"/>
          <p:cNvSpPr>
            <a:spLocks noChangeArrowheads="1"/>
          </p:cNvSpPr>
          <p:nvPr/>
        </p:nvSpPr>
        <p:spPr bwMode="auto">
          <a:xfrm>
            <a:off x="57150" y="43815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2" name="Right Arrow 6"/>
          <p:cNvSpPr>
            <a:spLocks noChangeArrowheads="1"/>
          </p:cNvSpPr>
          <p:nvPr/>
        </p:nvSpPr>
        <p:spPr bwMode="auto">
          <a:xfrm>
            <a:off x="1304925" y="38481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181850" y="3352800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B=88</a:t>
            </a:r>
          </a:p>
        </p:txBody>
      </p:sp>
      <p:sp>
        <p:nvSpPr>
          <p:cNvPr id="44" name="Rounded Rectangular Callout 43"/>
          <p:cNvSpPr/>
          <p:nvPr/>
        </p:nvSpPr>
        <p:spPr bwMode="auto">
          <a:xfrm flipH="1">
            <a:off x="1905000" y="4519613"/>
            <a:ext cx="3810000" cy="1247775"/>
          </a:xfrm>
          <a:prstGeom prst="wedgeRoundRectCallout">
            <a:avLst>
              <a:gd name="adj1" fmla="val 43109"/>
              <a:gd name="adj2" fmla="val -80525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FORCE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means that T2 changes </a:t>
            </a:r>
            <a:r>
              <a:rPr kumimoji="0" lang="en-US" sz="2800" b="0" i="0" u="sng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must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be written to disk at this point.</a:t>
            </a:r>
          </a:p>
        </p:txBody>
      </p:sp>
      <p:sp>
        <p:nvSpPr>
          <p:cNvPr id="45" name="Rounded Rectangular Callout 44"/>
          <p:cNvSpPr/>
          <p:nvPr/>
        </p:nvSpPr>
        <p:spPr bwMode="auto">
          <a:xfrm flipH="1">
            <a:off x="5791200" y="811213"/>
            <a:ext cx="3810000" cy="1246187"/>
          </a:xfrm>
          <a:prstGeom prst="wedgeRoundRectCallout">
            <a:avLst>
              <a:gd name="adj1" fmla="val 57109"/>
              <a:gd name="adj2" fmla="val 86849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NO-STEAL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means that T1 changes </a:t>
            </a:r>
            <a:r>
              <a:rPr kumimoji="0" lang="en-US" sz="2800" b="0" i="0" u="sng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cannot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be written to disk yet.</a:t>
            </a:r>
          </a:p>
        </p:txBody>
      </p:sp>
      <p:sp>
        <p:nvSpPr>
          <p:cNvPr id="46" name="Rounded Rectangular Callout 45"/>
          <p:cNvSpPr/>
          <p:nvPr/>
        </p:nvSpPr>
        <p:spPr bwMode="auto">
          <a:xfrm flipH="1">
            <a:off x="533400" y="5831176"/>
            <a:ext cx="3236913" cy="874424"/>
          </a:xfrm>
          <a:prstGeom prst="wedgeRoundRectCallout">
            <a:avLst>
              <a:gd name="adj1" fmla="val 38209"/>
              <a:gd name="adj2" fmla="val -95960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Now it’s trivial to rollback T1.</a:t>
            </a:r>
          </a:p>
        </p:txBody>
      </p:sp>
    </p:spTree>
    <p:extLst>
      <p:ext uri="{BB962C8B-B14F-4D97-AF65-F5344CB8AC3E}">
        <p14:creationId xmlns:p14="http://schemas.microsoft.com/office/powerpoint/2010/main" val="6724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NO-STEAL + FORCE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This approach is the easiest to implement: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Never have to </a:t>
            </a:r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undo </a:t>
            </a:r>
            <a:r>
              <a:rPr lang="en-US" sz="2200" dirty="0">
                <a:solidFill>
                  <a:schemeClr val="tx2"/>
                </a:solidFill>
              </a:rPr>
              <a:t>changes of an aborted </a:t>
            </a:r>
            <a:r>
              <a:rPr lang="en-US" sz="2200" dirty="0" smtClean="0">
                <a:solidFill>
                  <a:schemeClr val="tx2"/>
                </a:solidFill>
              </a:rPr>
              <a:t>transaction </a:t>
            </a:r>
            <a:r>
              <a:rPr lang="en-US" sz="2200" dirty="0">
                <a:solidFill>
                  <a:schemeClr val="tx2"/>
                </a:solidFill>
              </a:rPr>
              <a:t>because the changes were not written to </a:t>
            </a:r>
            <a:r>
              <a:rPr lang="en-US" sz="2200" dirty="0" smtClean="0">
                <a:solidFill>
                  <a:schemeClr val="tx2"/>
                </a:solidFill>
              </a:rPr>
              <a:t>disk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Never have to </a:t>
            </a:r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redo</a:t>
            </a:r>
            <a:r>
              <a:rPr lang="en-US" sz="2200" dirty="0">
                <a:solidFill>
                  <a:schemeClr val="tx2"/>
                </a:solidFill>
              </a:rPr>
              <a:t> changes of a committed </a:t>
            </a:r>
            <a:r>
              <a:rPr lang="en-US" sz="2200" dirty="0" smtClean="0">
                <a:solidFill>
                  <a:schemeClr val="tx2"/>
                </a:solidFill>
              </a:rPr>
              <a:t>transaction </a:t>
            </a:r>
            <a:r>
              <a:rPr lang="en-US" sz="2200" dirty="0">
                <a:solidFill>
                  <a:schemeClr val="tx2"/>
                </a:solidFill>
              </a:rPr>
              <a:t>because all the changes are guaranteed to be written to disk at commit </a:t>
            </a:r>
            <a:r>
              <a:rPr lang="en-US" sz="2200" dirty="0" smtClean="0">
                <a:solidFill>
                  <a:schemeClr val="tx2"/>
                </a:solidFill>
              </a:rPr>
              <a:t>time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But this will be slow…</a:t>
            </a:r>
          </a:p>
          <a:p>
            <a:r>
              <a:rPr lang="en-US" sz="2400" dirty="0">
                <a:solidFill>
                  <a:schemeClr val="tx2"/>
                </a:solidFill>
              </a:rPr>
              <a:t>What if </a:t>
            </a:r>
            <a:r>
              <a:rPr lang="en-US" sz="2400" dirty="0" smtClean="0">
                <a:solidFill>
                  <a:schemeClr val="tx2"/>
                </a:solidFill>
              </a:rPr>
              <a:t>transaction </a:t>
            </a:r>
            <a:r>
              <a:rPr lang="en-US" sz="2400" dirty="0">
                <a:solidFill>
                  <a:schemeClr val="tx2"/>
                </a:solidFill>
              </a:rPr>
              <a:t>modifies the entire database?</a:t>
            </a:r>
          </a:p>
        </p:txBody>
      </p:sp>
    </p:spTree>
    <p:extLst>
      <p:ext uri="{BB962C8B-B14F-4D97-AF65-F5344CB8AC3E}">
        <p14:creationId xmlns:p14="http://schemas.microsoft.com/office/powerpoint/2010/main" val="172644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10201" y="2076237"/>
            <a:ext cx="2590799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Write-Ahead Logging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0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Review: The ACID properties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Atomicity</a:t>
            </a:r>
            <a:r>
              <a:rPr lang="en-US" sz="2400" dirty="0">
                <a:solidFill>
                  <a:schemeClr val="tx2"/>
                </a:solidFill>
              </a:rPr>
              <a:t>:  All actions in the Xact happen, or none </a:t>
            </a:r>
            <a:r>
              <a:rPr lang="en-US" sz="2400" dirty="0" smtClean="0">
                <a:solidFill>
                  <a:schemeClr val="tx2"/>
                </a:solidFill>
              </a:rPr>
              <a:t>happen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Consistency</a:t>
            </a:r>
            <a:r>
              <a:rPr lang="en-US" sz="2400" dirty="0">
                <a:solidFill>
                  <a:schemeClr val="tx2"/>
                </a:solidFill>
              </a:rPr>
              <a:t>:  If each Xact is consistent, and the DB starts consistent, it ends up </a:t>
            </a:r>
            <a:r>
              <a:rPr lang="en-US" sz="2400" dirty="0" smtClean="0">
                <a:solidFill>
                  <a:schemeClr val="tx2"/>
                </a:solidFill>
              </a:rPr>
              <a:t>consistent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Isolation</a:t>
            </a:r>
            <a:r>
              <a:rPr lang="en-US" sz="2400" dirty="0">
                <a:solidFill>
                  <a:schemeClr val="tx2"/>
                </a:solidFill>
              </a:rPr>
              <a:t>:  Execution of one Xact is isolated from that of other </a:t>
            </a:r>
            <a:r>
              <a:rPr lang="en-US" sz="2400" dirty="0" err="1" smtClean="0">
                <a:solidFill>
                  <a:schemeClr val="tx2"/>
                </a:solidFill>
              </a:rPr>
              <a:t>Xacts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Durability</a:t>
            </a:r>
            <a:r>
              <a:rPr lang="en-US" sz="2400" dirty="0">
                <a:solidFill>
                  <a:schemeClr val="tx2"/>
                </a:solidFill>
              </a:rPr>
              <a:t>:  If a Xact commits, its effects </a:t>
            </a:r>
            <a:r>
              <a:rPr lang="en-US" sz="2400" dirty="0" smtClean="0">
                <a:solidFill>
                  <a:schemeClr val="tx2"/>
                </a:solidFill>
              </a:rPr>
              <a:t>persist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Question: which ones does the </a:t>
            </a:r>
            <a:r>
              <a:rPr lang="en-US" sz="2400" b="1" dirty="0">
                <a:solidFill>
                  <a:schemeClr val="tx2"/>
                </a:solidFill>
              </a:rPr>
              <a:t>Recovery Manager </a:t>
            </a:r>
            <a:r>
              <a:rPr lang="en-US" sz="2400" dirty="0">
                <a:solidFill>
                  <a:schemeClr val="tx2"/>
                </a:solidFill>
              </a:rPr>
              <a:t>help with</a:t>
            </a:r>
            <a:r>
              <a:rPr lang="en-US" sz="24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Atomicity &amp; </a:t>
            </a:r>
            <a:r>
              <a:rPr lang="en-US" sz="2200" dirty="0" smtClean="0">
                <a:solidFill>
                  <a:schemeClr val="tx2"/>
                </a:solidFill>
              </a:rPr>
              <a:t>Durability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and also </a:t>
            </a:r>
            <a:r>
              <a:rPr lang="en-US" sz="2200" dirty="0">
                <a:solidFill>
                  <a:schemeClr val="tx2"/>
                </a:solidFill>
              </a:rPr>
              <a:t>used for </a:t>
            </a:r>
            <a:r>
              <a:rPr lang="en-US" sz="2200" dirty="0" smtClean="0">
                <a:solidFill>
                  <a:schemeClr val="tx2"/>
                </a:solidFill>
              </a:rPr>
              <a:t>Consistency-related rollbacks</a:t>
            </a:r>
            <a:endParaRPr lang="en-US" sz="22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Write-Ahead Log (WAL)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Record the changes made to the database in a log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before</a:t>
            </a:r>
            <a:r>
              <a:rPr lang="en-US" sz="2400" dirty="0">
                <a:solidFill>
                  <a:schemeClr val="tx2"/>
                </a:solidFill>
              </a:rPr>
              <a:t> the change is </a:t>
            </a:r>
            <a:r>
              <a:rPr lang="en-US" sz="2400" dirty="0" smtClean="0">
                <a:solidFill>
                  <a:schemeClr val="tx2"/>
                </a:solidFill>
              </a:rPr>
              <a:t>made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Assume that the log is on stable </a:t>
            </a:r>
            <a:r>
              <a:rPr lang="en-US" sz="2200" dirty="0" smtClean="0">
                <a:solidFill>
                  <a:schemeClr val="tx2"/>
                </a:solidFill>
              </a:rPr>
              <a:t>storage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Log contains sufficient information to perform the necessary undo and redo actions to restore the database after a </a:t>
            </a:r>
            <a:r>
              <a:rPr lang="en-US" sz="2200" dirty="0" smtClean="0">
                <a:solidFill>
                  <a:schemeClr val="tx2"/>
                </a:solidFill>
              </a:rPr>
              <a:t>crash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Buffer Pool: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STEAL</a:t>
            </a:r>
            <a:r>
              <a:rPr lang="en-US" sz="2400" dirty="0">
                <a:solidFill>
                  <a:schemeClr val="tx2"/>
                </a:solidFill>
              </a:rPr>
              <a:t> +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NO-FORCE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47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Write-Ahead Log Protocol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All log records pertaining to an updated page are written to </a:t>
            </a:r>
            <a:r>
              <a:rPr lang="en-US" sz="2400" dirty="0" smtClean="0">
                <a:solidFill>
                  <a:schemeClr val="tx2"/>
                </a:solidFill>
              </a:rPr>
              <a:t>stable </a:t>
            </a:r>
            <a:r>
              <a:rPr lang="en-US" sz="2400" dirty="0">
                <a:solidFill>
                  <a:schemeClr val="tx2"/>
                </a:solidFill>
              </a:rPr>
              <a:t>storage before the page itself is allowed to be over-written in non-volatile </a:t>
            </a:r>
            <a:r>
              <a:rPr lang="en-US" sz="2400" dirty="0" smtClean="0">
                <a:solidFill>
                  <a:schemeClr val="tx2"/>
                </a:solidFill>
              </a:rPr>
              <a:t>storage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A </a:t>
            </a:r>
            <a:r>
              <a:rPr lang="en-US" sz="2400" dirty="0" smtClean="0">
                <a:solidFill>
                  <a:schemeClr val="tx2"/>
                </a:solidFill>
              </a:rPr>
              <a:t>transaction </a:t>
            </a:r>
            <a:r>
              <a:rPr lang="en-US" sz="2400" dirty="0">
                <a:solidFill>
                  <a:schemeClr val="tx2"/>
                </a:solidFill>
              </a:rPr>
              <a:t>is not considered committed until all its log records have been written to stable </a:t>
            </a:r>
            <a:r>
              <a:rPr lang="en-US" sz="2400" dirty="0" smtClean="0">
                <a:solidFill>
                  <a:schemeClr val="tx2"/>
                </a:solidFill>
              </a:rPr>
              <a:t>storage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Write-Ahead Log Protocol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Log record format: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&lt;</a:t>
            </a:r>
            <a:r>
              <a:rPr lang="en-US" sz="2200" dirty="0" err="1" smtClean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XId</a:t>
            </a:r>
            <a:r>
              <a:rPr lang="en-US" sz="22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objectId</a:t>
            </a:r>
            <a:r>
              <a:rPr lang="en-US" sz="22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beforeValue</a:t>
            </a:r>
            <a:r>
              <a:rPr lang="en-US" sz="22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afterValue</a:t>
            </a:r>
            <a:r>
              <a:rPr lang="en-US" sz="22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Each transaction writes a log record first, before doing the change.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Write a </a:t>
            </a:r>
            <a:r>
              <a:rPr lang="en-US" sz="22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&lt;BEGIN&gt; </a:t>
            </a:r>
            <a:r>
              <a:rPr lang="en-US" sz="2200" dirty="0">
                <a:solidFill>
                  <a:schemeClr val="tx2"/>
                </a:solidFill>
              </a:rPr>
              <a:t>record to mark </a:t>
            </a:r>
            <a:r>
              <a:rPr lang="en-US" sz="2200" dirty="0" smtClean="0">
                <a:solidFill>
                  <a:schemeClr val="tx2"/>
                </a:solidFill>
              </a:rPr>
              <a:t>transaction </a:t>
            </a:r>
            <a:r>
              <a:rPr lang="en-US" sz="2200" dirty="0">
                <a:solidFill>
                  <a:schemeClr val="tx2"/>
                </a:solidFill>
              </a:rPr>
              <a:t>starting point.</a:t>
            </a:r>
          </a:p>
          <a:p>
            <a:r>
              <a:rPr lang="en-US" sz="2400" dirty="0">
                <a:solidFill>
                  <a:schemeClr val="tx2"/>
                </a:solidFill>
              </a:rPr>
              <a:t>When a </a:t>
            </a:r>
            <a:r>
              <a:rPr lang="en-US" sz="2400" dirty="0" smtClean="0">
                <a:solidFill>
                  <a:schemeClr val="tx2"/>
                </a:solidFill>
              </a:rPr>
              <a:t>transaction finishes</a:t>
            </a:r>
            <a:r>
              <a:rPr lang="en-US" sz="2400" dirty="0">
                <a:solidFill>
                  <a:schemeClr val="tx2"/>
                </a:solidFill>
              </a:rPr>
              <a:t>, the DBMS will: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Write a </a:t>
            </a:r>
            <a:r>
              <a:rPr lang="en-US" sz="22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&lt;COMMIT&gt; </a:t>
            </a:r>
            <a:r>
              <a:rPr lang="en-US" sz="2200" dirty="0">
                <a:solidFill>
                  <a:schemeClr val="tx2"/>
                </a:solidFill>
              </a:rPr>
              <a:t>record on the log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Make sure that all log records are flushed before it returns an acknowledgement to application.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 flipH="1">
            <a:off x="5655053" y="1004997"/>
            <a:ext cx="3168650" cy="493043"/>
          </a:xfrm>
          <a:prstGeom prst="wedgeRoundRectCallout">
            <a:avLst>
              <a:gd name="adj1" fmla="val 80695"/>
              <a:gd name="adj2" fmla="val 54304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Will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augment this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34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Write-Ahead Log Protocol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724275" y="1143000"/>
            <a:ext cx="3003550" cy="493395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Flowchart: Magnetic Disk 49"/>
          <p:cNvSpPr/>
          <p:nvPr/>
        </p:nvSpPr>
        <p:spPr bwMode="auto">
          <a:xfrm>
            <a:off x="6958013" y="2438400"/>
            <a:ext cx="1957387" cy="2209800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7529384" y="4657725"/>
            <a:ext cx="814647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4013200" y="1371600"/>
            <a:ext cx="2463800" cy="22860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WAL</a:t>
            </a:r>
          </a:p>
        </p:txBody>
      </p:sp>
      <p:grpSp>
        <p:nvGrpSpPr>
          <p:cNvPr id="15" name="Group 26"/>
          <p:cNvGrpSpPr>
            <a:grpSpLocks/>
          </p:cNvGrpSpPr>
          <p:nvPr/>
        </p:nvGrpSpPr>
        <p:grpSpPr bwMode="auto">
          <a:xfrm>
            <a:off x="581025" y="1714500"/>
            <a:ext cx="1889125" cy="3429000"/>
            <a:chOff x="457200" y="2362200"/>
            <a:chExt cx="1889125" cy="3429000"/>
          </a:xfrm>
        </p:grpSpPr>
        <p:grpSp>
          <p:nvGrpSpPr>
            <p:cNvPr id="16" name="Group 35"/>
            <p:cNvGrpSpPr>
              <a:grpSpLocks/>
            </p:cNvGrpSpPr>
            <p:nvPr/>
          </p:nvGrpSpPr>
          <p:grpSpPr bwMode="auto">
            <a:xfrm>
              <a:off x="644525" y="2428875"/>
              <a:ext cx="1462087" cy="3133725"/>
              <a:chOff x="914399" y="1742420"/>
              <a:chExt cx="1462842" cy="3134380"/>
            </a:xfrm>
          </p:grpSpPr>
          <p:sp>
            <p:nvSpPr>
              <p:cNvPr id="18" name="Text Box 4"/>
              <p:cNvSpPr txBox="1">
                <a:spLocks noChangeArrowheads="1"/>
              </p:cNvSpPr>
              <p:nvPr/>
            </p:nvSpPr>
            <p:spPr bwMode="auto">
              <a:xfrm>
                <a:off x="914399" y="2209243"/>
                <a:ext cx="1462843" cy="26675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66">
                    <a:lumMod val="95000"/>
                    <a:lumOff val="5000"/>
                  </a:srgb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/>
              <a:lstStyle>
                <a:lvl1pPr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1pPr>
                <a:lvl2pPr marL="742950" indent="-28575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2pPr>
                <a:lvl3pPr marL="1143000" indent="-22860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3pPr>
                <a:lvl4pPr marL="1600200" indent="-22860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4pPr>
                <a:lvl5pPr marL="2057400" indent="-22860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9pPr>
              </a:lstStyle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BEGIN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W(A)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W(B)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 ⋮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COMMIT</a:t>
                </a:r>
              </a:p>
            </p:txBody>
          </p:sp>
          <p:sp>
            <p:nvSpPr>
              <p:cNvPr id="19" name="TextBox 15"/>
              <p:cNvSpPr txBox="1">
                <a:spLocks noChangeArrowheads="1"/>
              </p:cNvSpPr>
              <p:nvPr/>
            </p:nvSpPr>
            <p:spPr bwMode="auto">
              <a:xfrm>
                <a:off x="1344834" y="1742420"/>
                <a:ext cx="603562" cy="5239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T1</a:t>
                </a:r>
              </a:p>
            </p:txBody>
          </p:sp>
        </p:grpSp>
        <p:sp>
          <p:nvSpPr>
            <p:cNvPr id="17" name="Rounded Rectangle 16"/>
            <p:cNvSpPr/>
            <p:nvPr/>
          </p:nvSpPr>
          <p:spPr bwMode="auto">
            <a:xfrm>
              <a:off x="457200" y="2362200"/>
              <a:ext cx="1889125" cy="3429000"/>
            </a:xfrm>
            <a:prstGeom prst="roundRect">
              <a:avLst>
                <a:gd name="adj" fmla="val 7670"/>
              </a:avLst>
            </a:prstGeom>
            <a:noFill/>
            <a:ln w="38100" cap="flat" cmpd="sng" algn="ctr">
              <a:solidFill>
                <a:srgbClr val="808080">
                  <a:lumMod val="20000"/>
                  <a:lumOff val="80000"/>
                </a:srgbClr>
              </a:solidFill>
              <a:prstDash val="sys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</p:grp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217988" y="1809750"/>
            <a:ext cx="2054225" cy="16192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&lt;T1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begin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&lt;T1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99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88&gt;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&lt;T1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    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5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&lt;T1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⋮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4217988" y="2990850"/>
            <a:ext cx="1331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i="1" dirty="0">
                <a:solidFill>
                  <a:srgbClr val="C00000"/>
                </a:solidFill>
                <a:latin typeface="Times New Roman"/>
                <a:ea typeface="ＭＳ Ｐゴシック" charset="-128"/>
              </a:rPr>
              <a:t>CRASH!</a:t>
            </a: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733682" y="1257300"/>
            <a:ext cx="2057392" cy="866775"/>
            <a:chOff x="3493605" y="2124092"/>
            <a:chExt cx="2058632" cy="866795"/>
          </a:xfrm>
        </p:grpSpPr>
        <p:cxnSp>
          <p:nvCxnSpPr>
            <p:cNvPr id="25" name="Straight Arrow Connector 2"/>
            <p:cNvCxnSpPr>
              <a:cxnSpLocks noChangeShapeType="1"/>
              <a:stCxn id="35" idx="3"/>
            </p:cNvCxnSpPr>
            <p:nvPr/>
          </p:nvCxnSpPr>
          <p:spPr bwMode="auto">
            <a:xfrm>
              <a:off x="4598961" y="2324152"/>
              <a:ext cx="953276" cy="666735"/>
            </a:xfrm>
            <a:prstGeom prst="straightConnector1">
              <a:avLst/>
            </a:prstGeom>
            <a:noFill/>
            <a:ln w="57150">
              <a:solidFill>
                <a:srgbClr val="C00000"/>
              </a:solidFill>
              <a:round/>
              <a:headEnd type="none" w="sm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15"/>
            <p:cNvSpPr txBox="1">
              <a:spLocks noChangeArrowheads="1"/>
            </p:cNvSpPr>
            <p:nvPr/>
          </p:nvSpPr>
          <p:spPr bwMode="auto">
            <a:xfrm>
              <a:off x="3493605" y="2124092"/>
              <a:ext cx="1115081" cy="400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i="1" dirty="0" err="1">
                  <a:solidFill>
                    <a:srgbClr val="000066"/>
                  </a:solidFill>
                  <a:latin typeface="Cambria Math" charset="0"/>
                  <a:ea typeface="Cambria Math" charset="0"/>
                  <a:cs typeface="Cambria Math" charset="0"/>
                </a:rPr>
                <a:t>ObjectId</a:t>
              </a:r>
              <a:endParaRPr lang="en-US" sz="2000" b="1" i="1" dirty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endParaRP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3130873" y="1657350"/>
            <a:ext cx="1145851" cy="504825"/>
            <a:chOff x="3966986" y="2828960"/>
            <a:chExt cx="1145626" cy="504840"/>
          </a:xfrm>
        </p:grpSpPr>
        <p:cxnSp>
          <p:nvCxnSpPr>
            <p:cNvPr id="28" name="Straight Arrow Connector 2"/>
            <p:cNvCxnSpPr>
              <a:cxnSpLocks noChangeShapeType="1"/>
              <a:stCxn id="37" idx="3"/>
            </p:cNvCxnSpPr>
            <p:nvPr/>
          </p:nvCxnSpPr>
          <p:spPr bwMode="auto">
            <a:xfrm>
              <a:off x="4665543" y="3029021"/>
              <a:ext cx="447069" cy="304779"/>
            </a:xfrm>
            <a:prstGeom prst="straightConnector1">
              <a:avLst/>
            </a:prstGeom>
            <a:noFill/>
            <a:ln w="57150">
              <a:solidFill>
                <a:srgbClr val="C00000"/>
              </a:solidFill>
              <a:round/>
              <a:headEnd type="none" w="sm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Box 15"/>
            <p:cNvSpPr txBox="1">
              <a:spLocks noChangeArrowheads="1"/>
            </p:cNvSpPr>
            <p:nvPr/>
          </p:nvSpPr>
          <p:spPr bwMode="auto">
            <a:xfrm>
              <a:off x="3966986" y="2828960"/>
              <a:ext cx="556454" cy="400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i="1" dirty="0" err="1">
                  <a:solidFill>
                    <a:srgbClr val="000066"/>
                  </a:solidFill>
                  <a:latin typeface="Cambria Math" charset="0"/>
                  <a:ea typeface="Cambria Math" charset="0"/>
                  <a:cs typeface="Cambria Math" charset="0"/>
                </a:rPr>
                <a:t>X</a:t>
              </a:r>
              <a:r>
                <a:rPr lang="en-US" sz="2000" b="1" i="1" dirty="0" err="1" smtClean="0">
                  <a:solidFill>
                    <a:srgbClr val="000066"/>
                  </a:solidFill>
                  <a:latin typeface="Cambria Math" charset="0"/>
                  <a:ea typeface="Cambria Math" charset="0"/>
                  <a:cs typeface="Cambria Math" charset="0"/>
                </a:rPr>
                <a:t>Id</a:t>
              </a:r>
              <a:endParaRPr lang="en-US" sz="2000" b="1" i="1" dirty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endParaRPr>
            </a:p>
          </p:txBody>
        </p:sp>
      </p:grpSp>
      <p:sp>
        <p:nvSpPr>
          <p:cNvPr id="30" name="Right Arrow 6"/>
          <p:cNvSpPr>
            <a:spLocks noChangeArrowheads="1"/>
          </p:cNvSpPr>
          <p:nvPr/>
        </p:nvSpPr>
        <p:spPr bwMode="auto">
          <a:xfrm>
            <a:off x="212725" y="2286000"/>
            <a:ext cx="590550" cy="381000"/>
          </a:xfrm>
          <a:prstGeom prst="rightArrow">
            <a:avLst>
              <a:gd name="adj1" fmla="val 50000"/>
              <a:gd name="adj2" fmla="val 50052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1" name="Right Arrow 6"/>
          <p:cNvSpPr>
            <a:spLocks noChangeArrowheads="1"/>
          </p:cNvSpPr>
          <p:nvPr/>
        </p:nvSpPr>
        <p:spPr bwMode="auto">
          <a:xfrm>
            <a:off x="212725" y="2654300"/>
            <a:ext cx="590550" cy="381000"/>
          </a:xfrm>
          <a:prstGeom prst="rightArrow">
            <a:avLst>
              <a:gd name="adj1" fmla="val 50000"/>
              <a:gd name="adj2" fmla="val 50052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2" name="Right Arrow 6"/>
          <p:cNvSpPr>
            <a:spLocks noChangeArrowheads="1"/>
          </p:cNvSpPr>
          <p:nvPr/>
        </p:nvSpPr>
        <p:spPr bwMode="auto">
          <a:xfrm>
            <a:off x="212725" y="3022600"/>
            <a:ext cx="590550" cy="381000"/>
          </a:xfrm>
          <a:prstGeom prst="rightArrow">
            <a:avLst>
              <a:gd name="adj1" fmla="val 50000"/>
              <a:gd name="adj2" fmla="val 50052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3" name="Right Arrow 6"/>
          <p:cNvSpPr>
            <a:spLocks noChangeArrowheads="1"/>
          </p:cNvSpPr>
          <p:nvPr/>
        </p:nvSpPr>
        <p:spPr bwMode="auto">
          <a:xfrm>
            <a:off x="212725" y="3733800"/>
            <a:ext cx="590550" cy="381000"/>
          </a:xfrm>
          <a:prstGeom prst="rightArrow">
            <a:avLst>
              <a:gd name="adj1" fmla="val 50000"/>
              <a:gd name="adj2" fmla="val 50052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4" name="Rounded Rectangular Callout 33"/>
          <p:cNvSpPr/>
          <p:nvPr/>
        </p:nvSpPr>
        <p:spPr bwMode="auto">
          <a:xfrm flipH="1">
            <a:off x="336550" y="4535776"/>
            <a:ext cx="3168650" cy="874424"/>
          </a:xfrm>
          <a:prstGeom prst="wedgeRoundRectCallout">
            <a:avLst>
              <a:gd name="adj1" fmla="val 24936"/>
              <a:gd name="adj2" fmla="val -96579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The result is deemed safe to return to app.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4013200" y="3886200"/>
            <a:ext cx="24638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sp>
        <p:nvSpPr>
          <p:cNvPr id="36" name="Rectangle 37"/>
          <p:cNvSpPr>
            <a:spLocks noChangeArrowheads="1"/>
          </p:cNvSpPr>
          <p:nvPr/>
        </p:nvSpPr>
        <p:spPr bwMode="auto">
          <a:xfrm>
            <a:off x="4483100" y="4743450"/>
            <a:ext cx="766763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A=99</a:t>
            </a: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5240338" y="4743450"/>
            <a:ext cx="766762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B=5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7162800" y="3867150"/>
            <a:ext cx="1522966" cy="476250"/>
            <a:chOff x="6096000" y="5143500"/>
            <a:chExt cx="1515673" cy="762000"/>
          </a:xfrm>
          <a:solidFill>
            <a:srgbClr val="FFFFFF"/>
          </a:solidFill>
        </p:grpSpPr>
        <p:sp>
          <p:nvSpPr>
            <p:cNvPr id="39" name="Rectangle 38"/>
            <p:cNvSpPr/>
            <p:nvPr/>
          </p:nvSpPr>
          <p:spPr bwMode="auto">
            <a:xfrm>
              <a:off x="6096000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A=99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849673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B=5</a:t>
              </a: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7467600" y="2713038"/>
            <a:ext cx="1027113" cy="1020762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defPPr>
              <a:defRPr lang="en-US"/>
            </a:defPPr>
            <a:lvl1pPr eaLnBrk="0" hangingPunct="0">
              <a:defRPr sz="1600" u="none">
                <a:latin typeface="DejaVu Sans Mono" pitchFamily="49" charset="0"/>
                <a:ea typeface="ＭＳ Ｐゴシック"/>
                <a:cs typeface="DejaVu Sans Mono" pitchFamily="49" charset="0"/>
              </a:defRPr>
            </a:lvl1pPr>
            <a:lvl2pPr marL="742950" indent="-285750" algn="ctr" eaLnBrk="0" hangingPunct="0">
              <a:defRPr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DejaVu Sans Mono" pitchFamily="49" charset="0"/>
              <a:ea typeface="ＭＳ Ｐゴシック"/>
              <a:cs typeface="DejaVu Sans Mono" pitchFamily="49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4483100" y="4743450"/>
            <a:ext cx="766763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A=88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240338" y="4743450"/>
            <a:ext cx="766762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B=10</a:t>
            </a:r>
          </a:p>
        </p:txBody>
      </p:sp>
      <p:cxnSp>
        <p:nvCxnSpPr>
          <p:cNvPr id="44" name="Straight Connector 86016"/>
          <p:cNvCxnSpPr>
            <a:cxnSpLocks noChangeShapeType="1"/>
          </p:cNvCxnSpPr>
          <p:nvPr/>
        </p:nvCxnSpPr>
        <p:spPr bwMode="auto">
          <a:xfrm>
            <a:off x="6007100" y="3429000"/>
            <a:ext cx="1460500" cy="304800"/>
          </a:xfrm>
          <a:prstGeom prst="line">
            <a:avLst/>
          </a:prstGeom>
          <a:noFill/>
          <a:ln w="63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73"/>
          <p:cNvCxnSpPr>
            <a:cxnSpLocks noChangeShapeType="1"/>
          </p:cNvCxnSpPr>
          <p:nvPr/>
        </p:nvCxnSpPr>
        <p:spPr bwMode="auto">
          <a:xfrm>
            <a:off x="6272213" y="1809750"/>
            <a:ext cx="1195387" cy="903288"/>
          </a:xfrm>
          <a:prstGeom prst="line">
            <a:avLst/>
          </a:prstGeom>
          <a:noFill/>
          <a:ln w="63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77"/>
          <p:cNvCxnSpPr>
            <a:cxnSpLocks noChangeShapeType="1"/>
          </p:cNvCxnSpPr>
          <p:nvPr/>
        </p:nvCxnSpPr>
        <p:spPr bwMode="auto">
          <a:xfrm flipV="1">
            <a:off x="6007100" y="4343400"/>
            <a:ext cx="1155700" cy="876300"/>
          </a:xfrm>
          <a:prstGeom prst="line">
            <a:avLst/>
          </a:prstGeom>
          <a:noFill/>
          <a:ln w="63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80"/>
          <p:cNvCxnSpPr>
            <a:cxnSpLocks noChangeShapeType="1"/>
          </p:cNvCxnSpPr>
          <p:nvPr/>
        </p:nvCxnSpPr>
        <p:spPr bwMode="auto">
          <a:xfrm flipV="1">
            <a:off x="6007100" y="3867150"/>
            <a:ext cx="1155700" cy="857250"/>
          </a:xfrm>
          <a:prstGeom prst="line">
            <a:avLst/>
          </a:prstGeom>
          <a:noFill/>
          <a:ln w="63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5079999" y="1257300"/>
            <a:ext cx="2933679" cy="885825"/>
            <a:chOff x="6235777" y="2000250"/>
            <a:chExt cx="2649530" cy="904875"/>
          </a:xfrm>
        </p:grpSpPr>
        <p:cxnSp>
          <p:nvCxnSpPr>
            <p:cNvPr id="49" name="Straight Arrow Connector 2"/>
            <p:cNvCxnSpPr>
              <a:cxnSpLocks noChangeShapeType="1"/>
              <a:stCxn id="31" idx="1"/>
            </p:cNvCxnSpPr>
            <p:nvPr/>
          </p:nvCxnSpPr>
          <p:spPr bwMode="auto">
            <a:xfrm flipH="1">
              <a:off x="6235777" y="2200275"/>
              <a:ext cx="1165205" cy="704850"/>
            </a:xfrm>
            <a:prstGeom prst="straightConnector1">
              <a:avLst/>
            </a:prstGeom>
            <a:noFill/>
            <a:ln w="57150">
              <a:solidFill>
                <a:srgbClr val="C00000"/>
              </a:solidFill>
              <a:round/>
              <a:headEnd type="none" w="sm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TextBox 15"/>
            <p:cNvSpPr txBox="1">
              <a:spLocks noChangeArrowheads="1"/>
            </p:cNvSpPr>
            <p:nvPr/>
          </p:nvSpPr>
          <p:spPr bwMode="auto">
            <a:xfrm>
              <a:off x="7475556" y="2000250"/>
              <a:ext cx="1409751" cy="408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i="1" dirty="0">
                  <a:solidFill>
                    <a:srgbClr val="000066"/>
                  </a:solidFill>
                  <a:latin typeface="Cambria Math" charset="0"/>
                  <a:ea typeface="Cambria Math" charset="0"/>
                  <a:cs typeface="Cambria Math" charset="0"/>
                </a:rPr>
                <a:t>Before Value</a:t>
              </a:r>
            </a:p>
          </p:txBody>
        </p:sp>
      </p:grp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5486402" y="1657350"/>
            <a:ext cx="2339019" cy="504825"/>
            <a:chOff x="6791416" y="2324062"/>
            <a:chExt cx="2037425" cy="523905"/>
          </a:xfrm>
        </p:grpSpPr>
        <p:cxnSp>
          <p:nvCxnSpPr>
            <p:cNvPr id="52" name="Straight Arrow Connector 2"/>
            <p:cNvCxnSpPr>
              <a:cxnSpLocks noChangeShapeType="1"/>
              <a:stCxn id="32" idx="1"/>
            </p:cNvCxnSpPr>
            <p:nvPr/>
          </p:nvCxnSpPr>
          <p:spPr bwMode="auto">
            <a:xfrm flipH="1">
              <a:off x="6791416" y="2524099"/>
              <a:ext cx="736572" cy="323868"/>
            </a:xfrm>
            <a:prstGeom prst="straightConnector1">
              <a:avLst/>
            </a:prstGeom>
            <a:noFill/>
            <a:ln w="57150">
              <a:solidFill>
                <a:srgbClr val="C00000"/>
              </a:solidFill>
              <a:round/>
              <a:headEnd type="none" w="sm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Box 15"/>
            <p:cNvSpPr txBox="1">
              <a:spLocks noChangeArrowheads="1"/>
            </p:cNvSpPr>
            <p:nvPr/>
          </p:nvSpPr>
          <p:spPr bwMode="auto">
            <a:xfrm>
              <a:off x="7614553" y="2324062"/>
              <a:ext cx="1214288" cy="415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i="1" dirty="0">
                  <a:solidFill>
                    <a:srgbClr val="000066"/>
                  </a:solidFill>
                  <a:latin typeface="Cambria Math" charset="0"/>
                  <a:ea typeface="Cambria Math" charset="0"/>
                  <a:cs typeface="Cambria Math" charset="0"/>
                </a:rPr>
                <a:t>After Value</a:t>
              </a:r>
            </a:p>
          </p:txBody>
        </p:sp>
      </p:grp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25" y="2790825"/>
            <a:ext cx="931863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28"/>
          <p:cNvSpPr>
            <a:spLocks noChangeArrowheads="1"/>
          </p:cNvSpPr>
          <p:nvPr/>
        </p:nvSpPr>
        <p:spPr bwMode="auto">
          <a:xfrm>
            <a:off x="4494921" y="6116638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104489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42" grpId="0" animBg="1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WAL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Implementation Details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When should we write log entries to disk?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When the transaction </a:t>
            </a:r>
            <a:r>
              <a:rPr lang="en-US" sz="2200" dirty="0" smtClean="0">
                <a:solidFill>
                  <a:schemeClr val="tx2"/>
                </a:solidFill>
              </a:rPr>
              <a:t>commits</a:t>
            </a:r>
            <a:endParaRPr lang="en-US" sz="22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When should we write dirty records to disk?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Every time the </a:t>
            </a:r>
            <a:r>
              <a:rPr lang="en-US" sz="2200" dirty="0" smtClean="0">
                <a:solidFill>
                  <a:schemeClr val="tx2"/>
                </a:solidFill>
              </a:rPr>
              <a:t>Xact </a:t>
            </a:r>
            <a:r>
              <a:rPr lang="en-US" sz="2200" dirty="0">
                <a:solidFill>
                  <a:schemeClr val="tx2"/>
                </a:solidFill>
              </a:rPr>
              <a:t>executes an update?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Once when the </a:t>
            </a:r>
            <a:r>
              <a:rPr lang="en-US" sz="2200" dirty="0" smtClean="0">
                <a:solidFill>
                  <a:schemeClr val="tx2"/>
                </a:solidFill>
              </a:rPr>
              <a:t>Xact </a:t>
            </a:r>
            <a:r>
              <a:rPr lang="en-US" sz="2200" dirty="0">
                <a:solidFill>
                  <a:schemeClr val="tx2"/>
                </a:solidFill>
              </a:rPr>
              <a:t>commits?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 flipH="1">
            <a:off x="5441950" y="4800981"/>
            <a:ext cx="3168650" cy="493043"/>
          </a:xfrm>
          <a:prstGeom prst="wedgeRoundRectCallout">
            <a:avLst>
              <a:gd name="adj1" fmla="val 38092"/>
              <a:gd name="adj2" fmla="val -210608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STEAL vs NO-STEAL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62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WAL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Deferred Updates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This won’t work if the change set of a </a:t>
            </a:r>
            <a:r>
              <a:rPr lang="en-US" sz="2400" dirty="0" smtClean="0">
                <a:solidFill>
                  <a:schemeClr val="tx2"/>
                </a:solidFill>
              </a:rPr>
              <a:t>Xact </a:t>
            </a:r>
            <a:r>
              <a:rPr lang="en-US" sz="2400" dirty="0">
                <a:solidFill>
                  <a:schemeClr val="tx2"/>
                </a:solidFill>
              </a:rPr>
              <a:t>is larger than the amount of memory </a:t>
            </a:r>
            <a:r>
              <a:rPr lang="en-US" sz="2400" dirty="0" smtClean="0">
                <a:solidFill>
                  <a:schemeClr val="tx2"/>
                </a:solidFill>
              </a:rPr>
              <a:t>available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Example: Update all salaries by 5%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DBMS cannot undo changes for an aborted </a:t>
            </a:r>
            <a:r>
              <a:rPr lang="en-US" sz="2400" dirty="0" smtClean="0">
                <a:solidFill>
                  <a:schemeClr val="tx2"/>
                </a:solidFill>
              </a:rPr>
              <a:t>Xact if </a:t>
            </a:r>
            <a:r>
              <a:rPr lang="en-US" sz="2400" dirty="0">
                <a:solidFill>
                  <a:schemeClr val="tx2"/>
                </a:solidFill>
              </a:rPr>
              <a:t>it doesn’t have the original values in the </a:t>
            </a:r>
            <a:r>
              <a:rPr lang="en-US" sz="2400" dirty="0" smtClean="0">
                <a:solidFill>
                  <a:schemeClr val="tx2"/>
                </a:solidFill>
              </a:rPr>
              <a:t>log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We need to use the </a:t>
            </a:r>
            <a:r>
              <a:rPr lang="en-US" sz="2400" b="1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STEAL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policy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WAL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Buffer Pool Policies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" y="1905000"/>
          <a:ext cx="3886200" cy="1994560"/>
        </p:xfrm>
        <a:graphic>
          <a:graphicData uri="http://schemas.openxmlformats.org/drawingml/2006/table">
            <a:tbl>
              <a:tblPr/>
              <a:tblGrid>
                <a:gridCol w="136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NO-STEAL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STEAL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388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NO-FORCE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 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Fastest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388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FORCE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Slowest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1610918" y="3895725"/>
            <a:ext cx="2596352" cy="9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0" dirty="0" smtClean="0">
                <a:solidFill>
                  <a:srgbClr val="000066"/>
                </a:solidFill>
                <a:latin typeface="+mn-lt"/>
              </a:rPr>
              <a:t>Runtime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0" dirty="0" smtClean="0">
                <a:solidFill>
                  <a:srgbClr val="000066"/>
                </a:solidFill>
                <a:latin typeface="+mn-lt"/>
              </a:rPr>
              <a:t>Performance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648200" y="1905000"/>
          <a:ext cx="3886200" cy="1994560"/>
        </p:xfrm>
        <a:graphic>
          <a:graphicData uri="http://schemas.openxmlformats.org/drawingml/2006/table">
            <a:tbl>
              <a:tblPr/>
              <a:tblGrid>
                <a:gridCol w="136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NO-STEAL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STEAL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388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NO-FORCE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Slowest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388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FORCE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Fastest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967811" y="3895725"/>
            <a:ext cx="2596353" cy="9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0" dirty="0" smtClean="0">
                <a:solidFill>
                  <a:srgbClr val="000066"/>
                </a:solidFill>
                <a:latin typeface="+mn-lt"/>
              </a:rPr>
              <a:t>Recovery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0" dirty="0" smtClean="0">
                <a:solidFill>
                  <a:srgbClr val="000066"/>
                </a:solidFill>
                <a:latin typeface="+mn-lt"/>
              </a:rPr>
              <a:t>Performance</a:t>
            </a:r>
            <a:endParaRPr lang="en-US" sz="3600" b="0" dirty="0" smtClean="0">
              <a:solidFill>
                <a:srgbClr val="CF0E30"/>
              </a:solidFill>
              <a:latin typeface="+mn-lt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54000" y="1752600"/>
            <a:ext cx="4191000" cy="32766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699000" y="1752600"/>
            <a:ext cx="4191000" cy="32766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Rounded Rectangular Callout 16"/>
          <p:cNvSpPr/>
          <p:nvPr/>
        </p:nvSpPr>
        <p:spPr bwMode="auto">
          <a:xfrm flipH="1">
            <a:off x="6629400" y="1564357"/>
            <a:ext cx="2101850" cy="493043"/>
          </a:xfrm>
          <a:prstGeom prst="wedgeRoundRectCallout">
            <a:avLst>
              <a:gd name="adj1" fmla="val 5997"/>
              <a:gd name="adj2" fmla="val 145037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Undo + Redo</a:t>
            </a:r>
          </a:p>
        </p:txBody>
      </p:sp>
      <p:sp>
        <p:nvSpPr>
          <p:cNvPr id="18" name="Rounded Rectangular Callout 17"/>
          <p:cNvSpPr/>
          <p:nvPr/>
        </p:nvSpPr>
        <p:spPr bwMode="auto">
          <a:xfrm flipH="1">
            <a:off x="4191000" y="3926176"/>
            <a:ext cx="2101850" cy="874424"/>
          </a:xfrm>
          <a:prstGeom prst="wedgeRoundRectCallout">
            <a:avLst>
              <a:gd name="adj1" fmla="val -46571"/>
              <a:gd name="adj2" fmla="val -89376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No Undo + No Redo</a:t>
            </a: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1230380" y="5105400"/>
            <a:ext cx="66832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Almost every DBMS uses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NO-FORCE</a:t>
            </a: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+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STEAL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21" name="Rounded Rectangular Callout 20"/>
          <p:cNvSpPr/>
          <p:nvPr/>
        </p:nvSpPr>
        <p:spPr bwMode="auto">
          <a:xfrm flipH="1">
            <a:off x="156753" y="6122213"/>
            <a:ext cx="7234646" cy="543411"/>
          </a:xfrm>
          <a:prstGeom prst="wedgeRoundRectCallout">
            <a:avLst>
              <a:gd name="adj1" fmla="val -25282"/>
              <a:gd name="adj2" fmla="val -50440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square" lIns="0" tIns="91440" rIns="0" bIns="0" anchor="b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ＭＳ Ｐゴシック" charset="-128"/>
              </a:rPr>
              <a:t>STEAL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: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allow uncommitted </a:t>
            </a:r>
            <a:r>
              <a:rPr kumimoji="0" lang="en-US" sz="1600" b="0" i="0" u="none" strike="noStrike" kern="0" cap="none" spc="0" normalizeH="0" noProof="0" dirty="0" err="1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xact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to overwrite committed.</a:t>
            </a:r>
          </a:p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baseline="0" dirty="0" smtClean="0">
                <a:solidFill>
                  <a:srgbClr val="FF0000"/>
                </a:solidFill>
                <a:ea typeface="ＭＳ Ｐゴシック" charset="-128"/>
              </a:rPr>
              <a:t>FORCE</a:t>
            </a:r>
            <a:r>
              <a:rPr lang="en-US" sz="1600" kern="0" baseline="0" dirty="0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:</a:t>
            </a:r>
            <a:r>
              <a:rPr lang="en-US" sz="1600" kern="0" dirty="0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 all updates made by </a:t>
            </a:r>
            <a:r>
              <a:rPr lang="en-US" sz="1600" kern="0" dirty="0" err="1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xact</a:t>
            </a:r>
            <a:r>
              <a:rPr lang="en-US" sz="1600" kern="0" dirty="0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 must reflected to disk before </a:t>
            </a:r>
            <a:r>
              <a:rPr lang="en-US" sz="1600" kern="0" dirty="0" err="1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xact</a:t>
            </a:r>
            <a:r>
              <a:rPr lang="en-US" sz="1600" kern="0" dirty="0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 commit.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0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5029200" y="1043270"/>
            <a:ext cx="31242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57801" y="2353236"/>
            <a:ext cx="2743200" cy="6463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Checkpoints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8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The WAL will grow </a:t>
            </a:r>
            <a:r>
              <a:rPr lang="en-US" sz="2400" dirty="0" smtClean="0">
                <a:solidFill>
                  <a:schemeClr val="tx2"/>
                </a:solidFill>
              </a:rPr>
              <a:t>forever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After a crash, the DBMS has to replay the entire log which will take a long </a:t>
            </a:r>
            <a:r>
              <a:rPr lang="en-US" sz="2400" dirty="0" smtClean="0">
                <a:solidFill>
                  <a:schemeClr val="tx2"/>
                </a:solidFill>
              </a:rPr>
              <a:t>time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The DBMS periodically takes a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checkpoint</a:t>
            </a:r>
            <a:r>
              <a:rPr lang="en-US" sz="2400" dirty="0">
                <a:solidFill>
                  <a:schemeClr val="tx2"/>
                </a:solidFill>
                <a:effectLst>
                  <a:glow rad="368300">
                    <a:srgbClr val="FFFF00">
                      <a:alpha val="40000"/>
                    </a:srgbClr>
                  </a:glo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where it flushes all buffers out to </a:t>
            </a:r>
            <a:r>
              <a:rPr lang="en-US" sz="2400" dirty="0" smtClean="0">
                <a:solidFill>
                  <a:schemeClr val="tx2"/>
                </a:solidFill>
              </a:rPr>
              <a:t>disk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8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Output onto stable storage all log records currently residing in main </a:t>
            </a:r>
            <a:r>
              <a:rPr lang="en-US" sz="2400" dirty="0" smtClean="0">
                <a:solidFill>
                  <a:schemeClr val="tx2"/>
                </a:solidFill>
              </a:rPr>
              <a:t>memory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Output to the disk all modified </a:t>
            </a:r>
            <a:r>
              <a:rPr lang="en-US" sz="2400" dirty="0" smtClean="0">
                <a:solidFill>
                  <a:schemeClr val="tx2"/>
                </a:solidFill>
              </a:rPr>
              <a:t>pages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Write a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Cambria Math" charset="0"/>
                <a:ea typeface="Cambria Math" charset="0"/>
                <a:cs typeface="Cambria Math" charset="0"/>
              </a:rPr>
              <a:t>&lt;CHECKPOINT&gt;</a:t>
            </a:r>
            <a:r>
              <a:rPr lang="en-US" sz="2400" dirty="0">
                <a:solidFill>
                  <a:schemeClr val="tx2"/>
                </a:solidFill>
              </a:rPr>
              <a:t> entry to the log and flush to stable </a:t>
            </a:r>
            <a:r>
              <a:rPr lang="en-US" sz="2400" dirty="0" smtClean="0">
                <a:solidFill>
                  <a:schemeClr val="tx2"/>
                </a:solidFill>
              </a:rPr>
              <a:t>storage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48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Motivation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342900" y="1714500"/>
            <a:ext cx="2051050" cy="3429000"/>
            <a:chOff x="457200" y="2362200"/>
            <a:chExt cx="1889125" cy="34290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644525" y="2428875"/>
              <a:ext cx="1462088" cy="3133725"/>
              <a:chOff x="914399" y="1742420"/>
              <a:chExt cx="1462843" cy="3134380"/>
            </a:xfrm>
          </p:grpSpPr>
          <p:sp>
            <p:nvSpPr>
              <p:cNvPr id="14" name="Text Box 4"/>
              <p:cNvSpPr txBox="1">
                <a:spLocks noChangeArrowheads="1"/>
              </p:cNvSpPr>
              <p:nvPr/>
            </p:nvSpPr>
            <p:spPr bwMode="auto">
              <a:xfrm>
                <a:off x="914399" y="2209243"/>
                <a:ext cx="1462843" cy="26675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66">
                    <a:lumMod val="95000"/>
                    <a:lumOff val="5000"/>
                  </a:srgb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/>
              <a:lstStyle>
                <a:lvl1pPr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1pPr>
                <a:lvl2pPr marL="742950" indent="-28575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2pPr>
                <a:lvl3pPr marL="1143000" indent="-22860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3pPr>
                <a:lvl4pPr marL="1600200" indent="-22860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4pPr>
                <a:lvl5pPr marL="2057400" indent="-228600" algn="ctr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  <a:ea typeface="ＭＳ Ｐゴシック"/>
                    <a:cs typeface="ＭＳ Ｐゴシック"/>
                  </a:defRPr>
                </a:lvl9pPr>
              </a:lstStyle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BEGIN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R(A)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W(A)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 ⋮</a:t>
                </a:r>
              </a:p>
              <a:p>
                <a:pPr marL="0" marR="0" lvl="0" indent="0" algn="l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+mn-lt"/>
                    <a:ea typeface="ＭＳ Ｐゴシック"/>
                    <a:cs typeface="DejaVu Sans Mono" pitchFamily="49" charset="0"/>
                  </a:rPr>
                  <a:t>COMMIT</a:t>
                </a:r>
              </a:p>
            </p:txBody>
          </p:sp>
          <p:sp>
            <p:nvSpPr>
              <p:cNvPr id="15" name="TextBox 15"/>
              <p:cNvSpPr txBox="1">
                <a:spLocks noChangeArrowheads="1"/>
              </p:cNvSpPr>
              <p:nvPr/>
            </p:nvSpPr>
            <p:spPr bwMode="auto">
              <a:xfrm>
                <a:off x="1344834" y="1742420"/>
                <a:ext cx="603562" cy="5239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T1</a:t>
                </a:r>
              </a:p>
            </p:txBody>
          </p:sp>
        </p:grpSp>
        <p:sp>
          <p:nvSpPr>
            <p:cNvPr id="13" name="Rounded Rectangle 12"/>
            <p:cNvSpPr/>
            <p:nvPr/>
          </p:nvSpPr>
          <p:spPr bwMode="auto">
            <a:xfrm>
              <a:off x="457200" y="2362200"/>
              <a:ext cx="1889125" cy="3429000"/>
            </a:xfrm>
            <a:prstGeom prst="roundRect">
              <a:avLst>
                <a:gd name="adj" fmla="val 7670"/>
              </a:avLst>
            </a:prstGeom>
            <a:noFill/>
            <a:ln w="38100" cap="flat" cmpd="sng" algn="ctr">
              <a:solidFill>
                <a:srgbClr val="808080">
                  <a:lumMod val="20000"/>
                  <a:lumOff val="80000"/>
                </a:srgbClr>
              </a:solidFill>
              <a:prstDash val="sys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</p:grpSp>
      <p:sp>
        <p:nvSpPr>
          <p:cNvPr id="16" name="Rounded Rectangle 15"/>
          <p:cNvSpPr/>
          <p:nvPr/>
        </p:nvSpPr>
        <p:spPr bwMode="auto">
          <a:xfrm>
            <a:off x="3536950" y="2179638"/>
            <a:ext cx="2330450" cy="2697162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sp>
        <p:nvSpPr>
          <p:cNvPr id="17" name="Flowchart: Magnetic Disk 27"/>
          <p:cNvSpPr/>
          <p:nvPr/>
        </p:nvSpPr>
        <p:spPr bwMode="auto">
          <a:xfrm>
            <a:off x="6500813" y="2438400"/>
            <a:ext cx="1957387" cy="1905000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7045195" y="4343400"/>
            <a:ext cx="814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565604" y="3352800"/>
            <a:ext cx="1839431" cy="476250"/>
            <a:chOff x="6096000" y="5143500"/>
            <a:chExt cx="2307265" cy="762000"/>
          </a:xfrm>
          <a:solidFill>
            <a:srgbClr val="FFFFFF"/>
          </a:solidFill>
        </p:grpSpPr>
        <p:sp>
          <p:nvSpPr>
            <p:cNvPr id="21" name="Rectangle 20"/>
            <p:cNvSpPr/>
            <p:nvPr/>
          </p:nvSpPr>
          <p:spPr bwMode="auto">
            <a:xfrm>
              <a:off x="6096000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68632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rPr>
                <a:t>A=1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641265" y="5143500"/>
              <a:ext cx="762000" cy="762000"/>
            </a:xfrm>
            <a:prstGeom prst="rect">
              <a:avLst/>
            </a:prstGeom>
            <a:grpFill/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</p:grpSp>
      <p:sp>
        <p:nvSpPr>
          <p:cNvPr id="25" name="Right Brace 33"/>
          <p:cNvSpPr>
            <a:spLocks/>
          </p:cNvSpPr>
          <p:nvPr/>
        </p:nvSpPr>
        <p:spPr bwMode="auto">
          <a:xfrm>
            <a:off x="8448675" y="3238500"/>
            <a:ext cx="238125" cy="723900"/>
          </a:xfrm>
          <a:prstGeom prst="rightBrace">
            <a:avLst>
              <a:gd name="adj1" fmla="val 8360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 rot="5400000">
            <a:off x="8421688" y="3328987"/>
            <a:ext cx="92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Page</a:t>
            </a: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3783013" y="2846388"/>
            <a:ext cx="1838325" cy="476250"/>
            <a:chOff x="3782458" y="2846387"/>
            <a:chExt cx="1839431" cy="476250"/>
          </a:xfrm>
        </p:grpSpPr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3782458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29" name="Rectangle 37"/>
            <p:cNvSpPr>
              <a:spLocks noChangeArrowheads="1"/>
            </p:cNvSpPr>
            <p:nvPr/>
          </p:nvSpPr>
          <p:spPr bwMode="auto">
            <a:xfrm>
              <a:off x="4398427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charset="0"/>
                  <a:ea typeface="ＭＳ Ｐゴシック" charset="-128"/>
                </a:rPr>
                <a:t>A=1</a:t>
              </a:r>
            </a:p>
          </p:txBody>
        </p:sp>
        <p:sp>
          <p:nvSpPr>
            <p:cNvPr id="30" name="Rectangle 38"/>
            <p:cNvSpPr>
              <a:spLocks noChangeArrowheads="1"/>
            </p:cNvSpPr>
            <p:nvPr/>
          </p:nvSpPr>
          <p:spPr bwMode="auto">
            <a:xfrm>
              <a:off x="5014396" y="2846387"/>
              <a:ext cx="607493" cy="4762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</p:grpSp>
      <p:sp>
        <p:nvSpPr>
          <p:cNvPr id="31" name="Rectangle 39"/>
          <p:cNvSpPr>
            <a:spLocks noChangeArrowheads="1"/>
          </p:cNvSpPr>
          <p:nvPr/>
        </p:nvSpPr>
        <p:spPr bwMode="auto">
          <a:xfrm>
            <a:off x="3990975" y="4886325"/>
            <a:ext cx="149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2" name="Right Arrow 6"/>
          <p:cNvSpPr>
            <a:spLocks noChangeArrowheads="1"/>
          </p:cNvSpPr>
          <p:nvPr/>
        </p:nvSpPr>
        <p:spPr bwMode="auto">
          <a:xfrm>
            <a:off x="76200" y="2992438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V="1">
            <a:off x="1447800" y="3084513"/>
            <a:ext cx="2335213" cy="98425"/>
          </a:xfrm>
          <a:prstGeom prst="line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7" name="Right Arrow 6"/>
          <p:cNvSpPr>
            <a:spLocks noChangeArrowheads="1"/>
          </p:cNvSpPr>
          <p:nvPr/>
        </p:nvSpPr>
        <p:spPr bwMode="auto">
          <a:xfrm>
            <a:off x="76200" y="37338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8" name="Right Arrow 6"/>
          <p:cNvSpPr>
            <a:spLocks noChangeArrowheads="1"/>
          </p:cNvSpPr>
          <p:nvPr/>
        </p:nvSpPr>
        <p:spPr bwMode="auto">
          <a:xfrm>
            <a:off x="76200" y="264795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398963" y="2846388"/>
            <a:ext cx="606425" cy="476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A=2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 flipV="1">
            <a:off x="5621338" y="3084513"/>
            <a:ext cx="944562" cy="496887"/>
          </a:xfrm>
          <a:prstGeom prst="line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808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37" grpId="0" animBg="1"/>
      <p:bldP spid="38" grpId="0" animBg="1"/>
      <p:bldP spid="38" grpId="1" animBg="1"/>
      <p:bldP spid="39" grpId="0" animBg="1"/>
      <p:bldP spid="39" grpId="1" animBg="1"/>
      <p:bldP spid="4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3276600" y="1004997"/>
            <a:ext cx="5334002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Any </a:t>
            </a:r>
            <a:r>
              <a:rPr lang="en-US" sz="2400" dirty="0" smtClean="0">
                <a:solidFill>
                  <a:schemeClr val="tx2"/>
                </a:solidFill>
              </a:rPr>
              <a:t>Xact that </a:t>
            </a:r>
            <a:r>
              <a:rPr lang="en-US" sz="2400" dirty="0">
                <a:solidFill>
                  <a:schemeClr val="tx2"/>
                </a:solidFill>
              </a:rPr>
              <a:t>committed before the checkpoint is ignored (T1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T2 + T3 did not commit before the last </a:t>
            </a:r>
            <a:r>
              <a:rPr lang="en-US" sz="2400" dirty="0" smtClean="0">
                <a:solidFill>
                  <a:schemeClr val="tx2"/>
                </a:solidFill>
              </a:rPr>
              <a:t>checkpoint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Need to redo T2 because it committed after </a:t>
            </a:r>
            <a:r>
              <a:rPr lang="en-US" sz="2200" dirty="0" smtClean="0">
                <a:solidFill>
                  <a:schemeClr val="tx2"/>
                </a:solidFill>
              </a:rPr>
              <a:t>checkpoint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Need to undo T3 because it did not commit before the </a:t>
            </a:r>
            <a:r>
              <a:rPr lang="en-US" sz="2200" dirty="0" smtClean="0">
                <a:solidFill>
                  <a:schemeClr val="tx2"/>
                </a:solidFill>
              </a:rPr>
              <a:t>crash</a:t>
            </a:r>
            <a:endParaRPr lang="en-US" sz="2200" dirty="0">
              <a:solidFill>
                <a:schemeClr val="tx2"/>
              </a:solidFill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79400" y="1600200"/>
            <a:ext cx="2463800" cy="4267200"/>
            <a:chOff x="203200" y="1371600"/>
            <a:chExt cx="2463800" cy="4267200"/>
          </a:xfrm>
        </p:grpSpPr>
        <p:sp>
          <p:nvSpPr>
            <p:cNvPr id="12" name="Rounded Rectangle 11"/>
            <p:cNvSpPr/>
            <p:nvPr/>
          </p:nvSpPr>
          <p:spPr bwMode="auto">
            <a:xfrm>
              <a:off x="203200" y="1371600"/>
              <a:ext cx="2463800" cy="4267200"/>
            </a:xfrm>
            <a:prstGeom prst="roundRect">
              <a:avLst>
                <a:gd name="adj" fmla="val 7789"/>
              </a:avLst>
            </a:prstGeom>
            <a:solidFill>
              <a:srgbClr val="FFFFFF">
                <a:lumMod val="95000"/>
              </a:srgbClr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tIns="0" bIns="0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ＭＳ Ｐゴシック" charset="-128"/>
                </a:rPr>
                <a:t>WAL</a:t>
              </a: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407988" y="1962150"/>
              <a:ext cx="2054225" cy="3371850"/>
            </a:xfrm>
            <a:prstGeom prst="foldedCorner">
              <a:avLst/>
            </a:prstGeom>
            <a:pattFill prst="pct10">
              <a:fgClr>
                <a:srgbClr val="FFFFFF">
                  <a:lumMod val="95000"/>
                </a:srgbClr>
              </a:fgClr>
              <a:bgClr>
                <a:srgbClr val="FFFFFF"/>
              </a:bgClr>
            </a:pattFill>
            <a:ln w="19050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lIns="45720" rIns="45720"/>
            <a:lstStyle>
              <a:lvl1pPr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1pPr>
              <a:lvl2pPr marL="742950" indent="-28575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2pPr>
              <a:lvl3pPr marL="1143000" indent="-22860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3pPr>
              <a:lvl4pPr marL="1600200" indent="-22860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4pPr>
              <a:lvl5pPr marL="2057400" indent="-22860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9pPr>
            </a:lstStyle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T1</a:t>
              </a:r>
              <a:r>
                <a:rPr kumimoji="0" lang="en-US" sz="1800" b="0" i="0" u="none" strike="noStrike" kern="0" cap="none" spc="-30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begin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T1,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A, 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1, 2&gt;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T1</a:t>
              </a:r>
              <a:r>
                <a:rPr kumimoji="0" lang="en-US" sz="1800" b="0" i="0" u="none" strike="noStrike" kern="0" cap="none" spc="-30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commit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&lt;T2</a:t>
              </a:r>
              <a:r>
                <a:rPr kumimoji="0" lang="en-US" sz="1800" b="0" i="0" u="none" strike="noStrike" kern="0" cap="none" spc="-30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begin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T2, A, 2, 3&gt;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&lt;T3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begin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&lt;CHECKPOINT&gt;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T2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commit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&lt;T3,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A, 3, 4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  ⋮</a:t>
              </a:r>
              <a:endPara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CRASH!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</p:grpSp>
      <p:sp>
        <p:nvSpPr>
          <p:cNvPr id="14" name="Right Arrow 6"/>
          <p:cNvSpPr>
            <a:spLocks noChangeArrowheads="1"/>
          </p:cNvSpPr>
          <p:nvPr/>
        </p:nvSpPr>
        <p:spPr bwMode="auto">
          <a:xfrm>
            <a:off x="66675" y="27432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5" name="Right Arrow 6"/>
          <p:cNvSpPr>
            <a:spLocks noChangeArrowheads="1"/>
          </p:cNvSpPr>
          <p:nvPr/>
        </p:nvSpPr>
        <p:spPr bwMode="auto">
          <a:xfrm>
            <a:off x="66675" y="301942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>
            <a:off x="66675" y="35718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333375" y="4914900"/>
            <a:ext cx="1409700" cy="533400"/>
          </a:xfrm>
          <a:prstGeom prst="ellips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03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  <p:bldP spid="14" grpId="0" animBg="1"/>
      <p:bldP spid="14" grpId="1" animBg="1"/>
      <p:bldP spid="15" grpId="0" animBg="1"/>
      <p:bldP spid="16" grpId="0" animBg="1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Checkpoints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Challenges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We have to stall </a:t>
            </a:r>
            <a:r>
              <a:rPr lang="en-US" sz="2400" dirty="0" smtClean="0">
                <a:solidFill>
                  <a:schemeClr val="tx2"/>
                </a:solidFill>
              </a:rPr>
              <a:t>(pause) all transactions when taking </a:t>
            </a:r>
            <a:r>
              <a:rPr lang="en-US" sz="2400" dirty="0">
                <a:solidFill>
                  <a:schemeClr val="tx2"/>
                </a:solidFill>
              </a:rPr>
              <a:t>a checkpoint to ensure a consistent </a:t>
            </a:r>
            <a:r>
              <a:rPr lang="en-US" sz="2400" dirty="0" smtClean="0">
                <a:solidFill>
                  <a:schemeClr val="tx2"/>
                </a:solidFill>
              </a:rPr>
              <a:t>snapshot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Scanning the log to find uncommitted </a:t>
            </a:r>
            <a:r>
              <a:rPr lang="en-US" sz="2400" dirty="0" smtClean="0">
                <a:solidFill>
                  <a:schemeClr val="tx2"/>
                </a:solidFill>
              </a:rPr>
              <a:t>transactions can </a:t>
            </a:r>
            <a:r>
              <a:rPr lang="en-US" sz="2400" dirty="0">
                <a:solidFill>
                  <a:schemeClr val="tx2"/>
                </a:solidFill>
              </a:rPr>
              <a:t>take a long </a:t>
            </a:r>
            <a:r>
              <a:rPr lang="en-US" sz="2400" dirty="0" smtClean="0">
                <a:solidFill>
                  <a:schemeClr val="tx2"/>
                </a:solidFill>
              </a:rPr>
              <a:t>time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Not obvious how often the DBMS should take a </a:t>
            </a:r>
            <a:r>
              <a:rPr lang="en-US" sz="2400" dirty="0" smtClean="0">
                <a:solidFill>
                  <a:schemeClr val="tx2"/>
                </a:solidFill>
              </a:rPr>
              <a:t>checkpoint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5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Checkpoints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Frequency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chemeClr val="tx2"/>
                </a:solidFill>
              </a:rPr>
              <a:t>Checkpointing</a:t>
            </a:r>
            <a:r>
              <a:rPr lang="en-US" sz="2400" dirty="0">
                <a:solidFill>
                  <a:schemeClr val="tx2"/>
                </a:solidFill>
              </a:rPr>
              <a:t> too often causes the runtime performance to </a:t>
            </a:r>
            <a:r>
              <a:rPr lang="en-US" sz="2400" dirty="0" smtClean="0">
                <a:solidFill>
                  <a:schemeClr val="tx2"/>
                </a:solidFill>
              </a:rPr>
              <a:t>degrade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System spends too much time flushing </a:t>
            </a:r>
            <a:r>
              <a:rPr lang="en-US" sz="2200" dirty="0" smtClean="0">
                <a:solidFill>
                  <a:schemeClr val="tx2"/>
                </a:solidFill>
              </a:rPr>
              <a:t>buffers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But waiting a long time is just as </a:t>
            </a:r>
            <a:r>
              <a:rPr lang="en-US" sz="2400" dirty="0" smtClean="0">
                <a:solidFill>
                  <a:schemeClr val="tx2"/>
                </a:solidFill>
              </a:rPr>
              <a:t>bad: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The checkpoint will be large and </a:t>
            </a:r>
            <a:r>
              <a:rPr lang="en-US" sz="2200" dirty="0" smtClean="0">
                <a:solidFill>
                  <a:schemeClr val="tx2"/>
                </a:solidFill>
              </a:rPr>
              <a:t>slow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Makes recovery time much </a:t>
            </a:r>
            <a:r>
              <a:rPr lang="en-US" sz="2200" dirty="0" smtClean="0">
                <a:solidFill>
                  <a:schemeClr val="tx2"/>
                </a:solidFill>
              </a:rPr>
              <a:t>longer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15650" y="3733800"/>
            <a:ext cx="7237750" cy="2209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Need a better </a:t>
            </a:r>
            <a:r>
              <a:rPr lang="en-US" sz="5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Checkpointing</a:t>
            </a:r>
            <a:r>
              <a:rPr 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strategy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662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33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</a:rPr>
              <a:t>Developed at IBM during the early </a:t>
            </a:r>
            <a:r>
              <a:rPr lang="en-US" sz="2400" dirty="0" smtClean="0">
                <a:solidFill>
                  <a:srgbClr val="14405C"/>
                </a:solidFill>
              </a:rPr>
              <a:t>1990s</a:t>
            </a:r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>
                <a:solidFill>
                  <a:srgbClr val="14405C"/>
                </a:solidFill>
              </a:rPr>
              <a:t>Considered the “gold standard” in database crash </a:t>
            </a:r>
            <a:r>
              <a:rPr lang="en-US" sz="2400" dirty="0" smtClean="0">
                <a:solidFill>
                  <a:srgbClr val="14405C"/>
                </a:solidFill>
              </a:rPr>
              <a:t>recovery</a:t>
            </a:r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>
                <a:solidFill>
                  <a:srgbClr val="14405C"/>
                </a:solidFill>
              </a:rPr>
              <a:t>Implemented in </a:t>
            </a:r>
            <a:r>
              <a:rPr lang="en-US" sz="2400" dirty="0" smtClean="0">
                <a:solidFill>
                  <a:srgbClr val="14405C"/>
                </a:solidFill>
              </a:rPr>
              <a:t>DB2</a:t>
            </a:r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>
                <a:solidFill>
                  <a:srgbClr val="14405C"/>
                </a:solidFill>
              </a:rPr>
              <a:t>Everybody else more or less</a:t>
            </a:r>
            <a:br>
              <a:rPr lang="en-US" sz="2400" dirty="0">
                <a:solidFill>
                  <a:srgbClr val="14405C"/>
                </a:solidFill>
              </a:rPr>
            </a:br>
            <a:r>
              <a:rPr lang="en-US" sz="2400" dirty="0">
                <a:solidFill>
                  <a:srgbClr val="14405C"/>
                </a:solidFill>
              </a:rPr>
              <a:t>implements a variant of </a:t>
            </a:r>
            <a:r>
              <a:rPr lang="en-US" sz="2400" dirty="0" smtClean="0">
                <a:solidFill>
                  <a:srgbClr val="14405C"/>
                </a:solidFill>
              </a:rPr>
              <a:t>it</a:t>
            </a:r>
            <a:endParaRPr lang="en-US" sz="2400" dirty="0">
              <a:solidFill>
                <a:srgbClr val="14405C"/>
              </a:solidFill>
            </a:endParaRPr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6324600" y="3048000"/>
            <a:ext cx="2079625" cy="2971800"/>
            <a:chOff x="6324600" y="2590800"/>
            <a:chExt cx="2079352" cy="2971990"/>
          </a:xfrm>
        </p:grpSpPr>
        <p:pic>
          <p:nvPicPr>
            <p:cNvPr id="12" name="Picture 11">
              <a:hlinkClick r:id="rId2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4600" y="2590800"/>
              <a:ext cx="2079352" cy="234315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3" name="TextBox 7"/>
            <p:cNvSpPr txBox="1">
              <a:spLocks noChangeArrowheads="1"/>
            </p:cNvSpPr>
            <p:nvPr/>
          </p:nvSpPr>
          <p:spPr bwMode="auto">
            <a:xfrm>
              <a:off x="6704480" y="4944159"/>
              <a:ext cx="1319592" cy="618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u="none" smtClean="0">
                  <a:solidFill>
                    <a:srgbClr val="000066"/>
                  </a:solidFill>
                </a:rPr>
                <a:t>C. Mohan</a:t>
              </a:r>
              <a:br>
                <a:rPr lang="en-US" altLang="en-US" sz="2000" b="1" u="none" smtClean="0">
                  <a:solidFill>
                    <a:srgbClr val="000066"/>
                  </a:solidFill>
                </a:rPr>
              </a:br>
              <a:r>
                <a:rPr lang="en-US" altLang="en-US" sz="1800" u="none" smtClean="0">
                  <a:solidFill>
                    <a:srgbClr val="000066"/>
                  </a:solidFill>
                </a:rPr>
                <a:t>IBM Fellow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60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34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A</a:t>
            </a:r>
            <a:r>
              <a:rPr lang="en-US" sz="2400" dirty="0">
                <a:solidFill>
                  <a:srgbClr val="14405C"/>
                </a:solidFill>
              </a:rPr>
              <a:t>lgorithms for </a:t>
            </a:r>
            <a:r>
              <a:rPr lang="en-US" sz="2400" dirty="0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R</a:t>
            </a:r>
            <a:r>
              <a:rPr lang="en-US" sz="2400" dirty="0">
                <a:solidFill>
                  <a:srgbClr val="14405C"/>
                </a:solidFill>
              </a:rPr>
              <a:t>ecovery and </a:t>
            </a:r>
            <a:r>
              <a:rPr lang="en-US" sz="2400" dirty="0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I</a:t>
            </a:r>
            <a:r>
              <a:rPr lang="en-US" sz="2400" dirty="0">
                <a:solidFill>
                  <a:srgbClr val="14405C"/>
                </a:solidFill>
              </a:rPr>
              <a:t>solation </a:t>
            </a:r>
            <a:r>
              <a:rPr lang="en-US" sz="2400" dirty="0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E</a:t>
            </a:r>
            <a:r>
              <a:rPr lang="en-US" sz="2400" dirty="0">
                <a:solidFill>
                  <a:srgbClr val="14405C"/>
                </a:solidFill>
              </a:rPr>
              <a:t>xploiting </a:t>
            </a:r>
            <a:r>
              <a:rPr lang="en-US" sz="2400" dirty="0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S</a:t>
            </a:r>
            <a:r>
              <a:rPr lang="en-US" sz="2400" dirty="0">
                <a:solidFill>
                  <a:srgbClr val="14405C"/>
                </a:solidFill>
              </a:rPr>
              <a:t>emantics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Write-ahead Logging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Repeating History during Redo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Logging Changes during </a:t>
            </a:r>
            <a:r>
              <a:rPr lang="en-US" sz="2200" dirty="0" smtClean="0">
                <a:solidFill>
                  <a:srgbClr val="14405C"/>
                </a:solidFill>
              </a:rPr>
              <a:t>Undo</a:t>
            </a:r>
            <a:endParaRPr lang="en-US" sz="2200" dirty="0">
              <a:solidFill>
                <a:srgbClr val="1440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35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Main Ideas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14405C"/>
                </a:solidFill>
              </a:rPr>
              <a:t>Write-Ahead Logging: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Any change is recorded in log on stable storage before the database change is written to </a:t>
            </a:r>
            <a:r>
              <a:rPr lang="en-US" sz="2200" dirty="0" smtClean="0">
                <a:solidFill>
                  <a:srgbClr val="14405C"/>
                </a:solidFill>
              </a:rPr>
              <a:t>disk</a:t>
            </a:r>
            <a:endParaRPr lang="en-US" sz="2200" dirty="0">
              <a:solidFill>
                <a:srgbClr val="14405C"/>
              </a:solidFill>
            </a:endParaRPr>
          </a:p>
          <a:p>
            <a:r>
              <a:rPr lang="en-US" sz="2400" b="1" dirty="0">
                <a:solidFill>
                  <a:srgbClr val="14405C"/>
                </a:solidFill>
              </a:rPr>
              <a:t>Repeating History During Redo: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On restart, retrace actions and restore database to exact state before </a:t>
            </a:r>
            <a:r>
              <a:rPr lang="en-US" sz="2200" dirty="0" smtClean="0">
                <a:solidFill>
                  <a:srgbClr val="14405C"/>
                </a:solidFill>
              </a:rPr>
              <a:t>crash</a:t>
            </a:r>
            <a:endParaRPr lang="en-US" sz="2200" dirty="0">
              <a:solidFill>
                <a:srgbClr val="14405C"/>
              </a:solidFill>
            </a:endParaRPr>
          </a:p>
          <a:p>
            <a:r>
              <a:rPr lang="en-US" sz="2400" b="1" dirty="0">
                <a:solidFill>
                  <a:srgbClr val="14405C"/>
                </a:solidFill>
              </a:rPr>
              <a:t>Logging Changes During Undo: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Record undo actions to log to ensure action is not </a:t>
            </a:r>
            <a:r>
              <a:rPr lang="en-US" sz="2200" dirty="0" smtClean="0">
                <a:solidFill>
                  <a:srgbClr val="14405C"/>
                </a:solidFill>
              </a:rPr>
              <a:t>repeated </a:t>
            </a:r>
            <a:r>
              <a:rPr lang="en-US" sz="2200" dirty="0">
                <a:solidFill>
                  <a:srgbClr val="14405C"/>
                </a:solidFill>
              </a:rPr>
              <a:t>in the event of repeated </a:t>
            </a:r>
            <a:r>
              <a:rPr lang="en-US" sz="2200" dirty="0" smtClean="0">
                <a:solidFill>
                  <a:srgbClr val="14405C"/>
                </a:solidFill>
              </a:rPr>
              <a:t>failures</a:t>
            </a:r>
            <a:endParaRPr lang="en-US" sz="2200" dirty="0">
              <a:solidFill>
                <a:srgbClr val="1440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0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36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Main Ideas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</a:rPr>
              <a:t>Write-Ahead Logging: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Fast, during normal operation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Least interference with OS (i.e., STEAL, NO FORCE)</a:t>
            </a:r>
          </a:p>
          <a:p>
            <a:r>
              <a:rPr lang="en-US" sz="2400" dirty="0">
                <a:solidFill>
                  <a:srgbClr val="14405C"/>
                </a:solidFill>
              </a:rPr>
              <a:t>Fast (fuzzy) checkpoints</a:t>
            </a:r>
          </a:p>
          <a:p>
            <a:r>
              <a:rPr lang="en-US" sz="2400" dirty="0">
                <a:solidFill>
                  <a:srgbClr val="14405C"/>
                </a:solidFill>
              </a:rPr>
              <a:t>On Recovery: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Redo </a:t>
            </a:r>
            <a:r>
              <a:rPr lang="en-US" sz="2200" dirty="0" smtClean="0">
                <a:solidFill>
                  <a:srgbClr val="14405C"/>
                </a:solidFill>
              </a:rPr>
              <a:t>everything</a:t>
            </a:r>
            <a:endParaRPr lang="en-US" sz="2200" dirty="0">
              <a:solidFill>
                <a:srgbClr val="14405C"/>
              </a:solidFill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Undo uncommitted </a:t>
            </a:r>
            <a:r>
              <a:rPr lang="en-US" sz="2200" dirty="0" err="1" smtClean="0">
                <a:solidFill>
                  <a:srgbClr val="14405C"/>
                </a:solidFill>
              </a:rPr>
              <a:t>Xacts</a:t>
            </a:r>
            <a:endParaRPr lang="en-US" sz="2200" dirty="0">
              <a:solidFill>
                <a:srgbClr val="1440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37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Write-Ahead Logging (WAL)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4405C"/>
                </a:solidFill>
              </a:rPr>
              <a:t>The Write-Ahead Logging Protocol</a:t>
            </a:r>
            <a:r>
              <a:rPr lang="en-US" sz="2000" dirty="0" smtClean="0">
                <a:solidFill>
                  <a:srgbClr val="14405C"/>
                </a:solidFill>
              </a:rPr>
              <a:t>:</a:t>
            </a:r>
            <a:endParaRPr lang="en-US" sz="2000" dirty="0">
              <a:solidFill>
                <a:srgbClr val="14405C"/>
              </a:solidFill>
            </a:endParaRPr>
          </a:p>
          <a:p>
            <a:r>
              <a:rPr lang="en-US" sz="2000" dirty="0" smtClean="0">
                <a:solidFill>
                  <a:srgbClr val="14405C"/>
                </a:solidFill>
              </a:rPr>
              <a:t>(with </a:t>
            </a:r>
            <a:r>
              <a:rPr lang="en-US" sz="2000" dirty="0" smtClean="0">
                <a:solidFill>
                  <a:srgbClr val="C00000"/>
                </a:solidFill>
              </a:rPr>
              <a:t>UNDO</a:t>
            </a:r>
            <a:r>
              <a:rPr lang="en-US" sz="2000" dirty="0" smtClean="0">
                <a:solidFill>
                  <a:srgbClr val="14405C"/>
                </a:solidFill>
              </a:rPr>
              <a:t> info) helps guarantee Atomicity</a:t>
            </a:r>
            <a:endParaRPr lang="en-US" sz="2000" dirty="0">
              <a:solidFill>
                <a:srgbClr val="14405C"/>
              </a:solidFill>
            </a:endParaRPr>
          </a:p>
          <a:p>
            <a:r>
              <a:rPr lang="en-US" sz="2000" dirty="0" smtClean="0">
                <a:solidFill>
                  <a:srgbClr val="14405C"/>
                </a:solidFill>
              </a:rPr>
              <a:t>(</a:t>
            </a:r>
            <a:r>
              <a:rPr lang="en-US" sz="2000" dirty="0">
                <a:solidFill>
                  <a:srgbClr val="14405C"/>
                </a:solidFill>
              </a:rPr>
              <a:t>with </a:t>
            </a:r>
            <a:r>
              <a:rPr lang="en-US" sz="2000" dirty="0">
                <a:solidFill>
                  <a:srgbClr val="C00000"/>
                </a:solidFill>
              </a:rPr>
              <a:t>REDO</a:t>
            </a:r>
            <a:r>
              <a:rPr lang="en-US" sz="2000" dirty="0">
                <a:solidFill>
                  <a:srgbClr val="14405C"/>
                </a:solidFill>
              </a:rPr>
              <a:t> info) helps guarantee </a:t>
            </a:r>
            <a:r>
              <a:rPr lang="en-US" sz="2000" dirty="0" smtClean="0">
                <a:solidFill>
                  <a:srgbClr val="14405C"/>
                </a:solidFill>
              </a:rPr>
              <a:t>Durability</a:t>
            </a:r>
            <a:endParaRPr lang="en-US" sz="2000" dirty="0">
              <a:solidFill>
                <a:srgbClr val="14405C"/>
              </a:solidFill>
            </a:endParaRPr>
          </a:p>
          <a:p>
            <a:r>
              <a:rPr lang="en-US" sz="2000" dirty="0">
                <a:solidFill>
                  <a:srgbClr val="14405C"/>
                </a:solidFill>
              </a:rPr>
              <a:t>This allows us to implement Steal/No-Force</a:t>
            </a:r>
          </a:p>
          <a:p>
            <a:endParaRPr lang="en-US" sz="2000" dirty="0">
              <a:solidFill>
                <a:srgbClr val="1440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4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38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Topics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</a:rPr>
              <a:t>Log Sequence Numbers</a:t>
            </a:r>
          </a:p>
          <a:p>
            <a:r>
              <a:rPr lang="en-US" sz="2400" dirty="0">
                <a:solidFill>
                  <a:srgbClr val="14405C"/>
                </a:solidFill>
              </a:rPr>
              <a:t>Normal Commit &amp; Abort Operations</a:t>
            </a:r>
          </a:p>
          <a:p>
            <a:r>
              <a:rPr lang="en-US" sz="2400" dirty="0">
                <a:solidFill>
                  <a:srgbClr val="14405C"/>
                </a:solidFill>
              </a:rPr>
              <a:t>Fuzzy </a:t>
            </a:r>
            <a:r>
              <a:rPr lang="en-US" sz="2400" dirty="0" err="1">
                <a:solidFill>
                  <a:srgbClr val="14405C"/>
                </a:solidFill>
              </a:rPr>
              <a:t>Checkpointing</a:t>
            </a:r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>
                <a:solidFill>
                  <a:srgbClr val="14405C"/>
                </a:solidFill>
              </a:rPr>
              <a:t>Recovery Algorithm</a:t>
            </a:r>
          </a:p>
        </p:txBody>
      </p:sp>
    </p:spTree>
    <p:extLst>
      <p:ext uri="{BB962C8B-B14F-4D97-AF65-F5344CB8AC3E}">
        <p14:creationId xmlns:p14="http://schemas.microsoft.com/office/powerpoint/2010/main" val="79458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10201" y="1799239"/>
            <a:ext cx="2590799" cy="175432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Log Sequence Numbers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35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Crash Recovery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Recovery algorithms are techniques to ensure database consistency, transaction atomicity and durability despite </a:t>
            </a:r>
            <a:r>
              <a:rPr lang="en-US" sz="2400" dirty="0" smtClean="0">
                <a:solidFill>
                  <a:schemeClr val="tx2"/>
                </a:solidFill>
              </a:rPr>
              <a:t>failures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Recovery algorithms have two parts: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Actions during normal </a:t>
            </a:r>
            <a:r>
              <a:rPr lang="en-US" sz="2200" dirty="0" smtClean="0">
                <a:solidFill>
                  <a:schemeClr val="tx2"/>
                </a:solidFill>
              </a:rPr>
              <a:t>transaction processing </a:t>
            </a:r>
            <a:r>
              <a:rPr lang="en-US" sz="2200" dirty="0">
                <a:solidFill>
                  <a:schemeClr val="tx2"/>
                </a:solidFill>
              </a:rPr>
              <a:t>to ensure that the DBMS can recover from a </a:t>
            </a:r>
            <a:r>
              <a:rPr lang="en-US" sz="2200" dirty="0" smtClean="0">
                <a:solidFill>
                  <a:schemeClr val="tx2"/>
                </a:solidFill>
              </a:rPr>
              <a:t>failure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Actions after a failure to recover the database to a state that ensures atomicity, consistency, and </a:t>
            </a:r>
            <a:r>
              <a:rPr lang="en-US" sz="2200" dirty="0" smtClean="0">
                <a:solidFill>
                  <a:schemeClr val="tx2"/>
                </a:solidFill>
              </a:rPr>
              <a:t>durability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Log Sequence Number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911915"/>
              </p:ext>
            </p:extLst>
          </p:nvPr>
        </p:nvGraphicFramePr>
        <p:xfrm>
          <a:off x="762000" y="1600200"/>
          <a:ext cx="8001000" cy="41989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Name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Where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Definition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2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LSN</a:t>
                      </a:r>
                      <a:endParaRPr kumimoji="0" lang="en-US" altLang="en-US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–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Log sequence number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flushedLSN</a:t>
                      </a:r>
                      <a:endParaRPr kumimoji="0" lang="en-US" altLang="en-US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RAM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Last LSN on log (disk).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2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pageLSN</a:t>
                      </a:r>
                      <a:endParaRPr kumimoji="0" lang="en-US" altLang="en-US" sz="2800" b="1" i="1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@</a:t>
                      </a:r>
                      <a:r>
                        <a:rPr kumimoji="0" lang="en-US" altLang="en-US" sz="28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page</a:t>
                      </a:r>
                      <a:r>
                        <a:rPr kumimoji="0" lang="en-US" altLang="en-US" sz="280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alt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Latest update to page</a:t>
                      </a:r>
                      <a:r>
                        <a:rPr kumimoji="0" lang="en-US" altLang="en-US" sz="280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kumimoji="0" lang="en-US" altLang="en-US" sz="2800" b="1" i="1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@page</a:t>
                      </a:r>
                      <a:r>
                        <a:rPr kumimoji="0" lang="en-US" altLang="en-US" sz="280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Earliest update to page</a:t>
                      </a:r>
                      <a:r>
                        <a:rPr kumimoji="0" lang="en-US" altLang="en-US" sz="280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kumimoji="0" lang="en-US" altLang="en-US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kumimoji="0" lang="en-US" altLang="en-US" sz="280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</a:t>
                      </a: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Latest action of </a:t>
                      </a:r>
                      <a:r>
                        <a:rPr kumimoji="0" lang="en-US" alt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xact</a:t>
                      </a: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alt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kumimoji="0" lang="en-US" altLang="en-US" sz="280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</a:t>
                      </a:r>
                      <a:endParaRPr kumimoji="0" lang="en-US" alt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2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Master Record</a:t>
                      </a:r>
                      <a:endParaRPr kumimoji="0" lang="en-US" altLang="en-US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Disk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LSN of latest checkpoint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41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Writing Log Records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890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1659646" y="60960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13" name="Flowchart: Magnetic Disk 49"/>
          <p:cNvSpPr/>
          <p:nvPr/>
        </p:nvSpPr>
        <p:spPr bwMode="auto">
          <a:xfrm>
            <a:off x="5540375" y="2713038"/>
            <a:ext cx="1957388" cy="2506662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783138" y="6096000"/>
            <a:ext cx="3471862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6075363" y="1600200"/>
            <a:ext cx="7793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WAL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165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5818188" y="5486400"/>
            <a:ext cx="140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Database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273175" y="16764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WAL (Tail)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273175" y="38100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rPr>
              <a:t>Buffer Pool</a:t>
            </a:r>
          </a:p>
        </p:txBody>
      </p:sp>
      <p:cxnSp>
        <p:nvCxnSpPr>
          <p:cNvPr id="21" name="Straight Connector 86016"/>
          <p:cNvCxnSpPr>
            <a:cxnSpLocks noChangeShapeType="1"/>
          </p:cNvCxnSpPr>
          <p:nvPr/>
        </p:nvCxnSpPr>
        <p:spPr bwMode="auto">
          <a:xfrm>
            <a:off x="3009900" y="3505200"/>
            <a:ext cx="2838450" cy="7477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73"/>
          <p:cNvCxnSpPr>
            <a:cxnSpLocks noChangeShapeType="1"/>
          </p:cNvCxnSpPr>
          <p:nvPr/>
        </p:nvCxnSpPr>
        <p:spPr bwMode="auto">
          <a:xfrm flipV="1">
            <a:off x="3292475" y="2057400"/>
            <a:ext cx="2643188" cy="57150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77"/>
          <p:cNvCxnSpPr>
            <a:cxnSpLocks noChangeShapeType="1"/>
          </p:cNvCxnSpPr>
          <p:nvPr/>
        </p:nvCxnSpPr>
        <p:spPr bwMode="auto">
          <a:xfrm flipV="1">
            <a:off x="3352800" y="5003800"/>
            <a:ext cx="2287588" cy="47625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80"/>
          <p:cNvCxnSpPr>
            <a:cxnSpLocks noChangeShapeType="1"/>
          </p:cNvCxnSpPr>
          <p:nvPr/>
        </p:nvCxnSpPr>
        <p:spPr bwMode="auto">
          <a:xfrm>
            <a:off x="3352800" y="4324350"/>
            <a:ext cx="2287588" cy="1254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430338" y="2114550"/>
            <a:ext cx="1922462" cy="13906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017: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begin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018: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99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88&gt;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019: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  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020: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⋮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7" name="Rectangle 84"/>
          <p:cNvSpPr>
            <a:spLocks noChangeArrowheads="1"/>
          </p:cNvSpPr>
          <p:nvPr/>
        </p:nvSpPr>
        <p:spPr bwMode="auto">
          <a:xfrm>
            <a:off x="59356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Master</a:t>
            </a:r>
            <a:r>
              <a:rPr kumimoji="0" lang="en-US" alt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 </a:t>
            </a:r>
            <a:r>
              <a:rPr kumimoji="0" lang="en-US" alt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Record</a:t>
            </a:r>
          </a:p>
        </p:txBody>
      </p:sp>
      <p:sp>
        <p:nvSpPr>
          <p:cNvPr id="28" name="Rectangle 85"/>
          <p:cNvSpPr>
            <a:spLocks noChangeArrowheads="1"/>
          </p:cNvSpPr>
          <p:nvPr/>
        </p:nvSpPr>
        <p:spPr bwMode="auto">
          <a:xfrm>
            <a:off x="18081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flushedLSN</a:t>
            </a:r>
          </a:p>
        </p:txBody>
      </p:sp>
      <p:grpSp>
        <p:nvGrpSpPr>
          <p:cNvPr id="29" name="Group 16"/>
          <p:cNvGrpSpPr>
            <a:grpSpLocks/>
          </p:cNvGrpSpPr>
          <p:nvPr/>
        </p:nvGrpSpPr>
        <p:grpSpPr bwMode="auto">
          <a:xfrm>
            <a:off x="5835650" y="2057400"/>
            <a:ext cx="1366838" cy="2209800"/>
            <a:chOff x="5707238" y="1524000"/>
            <a:chExt cx="1366487" cy="2209800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5707238" y="1524000"/>
              <a:ext cx="1366487" cy="2209800"/>
            </a:xfrm>
            <a:prstGeom prst="foldedCorner">
              <a:avLst/>
            </a:prstGeom>
            <a:pattFill prst="pct10">
              <a:fgClr>
                <a:srgbClr val="FFFFFF">
                  <a:lumMod val="95000"/>
                </a:srgbClr>
              </a:fgClr>
              <a:bgClr>
                <a:srgbClr val="FFFFFF"/>
              </a:bgClr>
            </a:pattFill>
            <a:ln w="19050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lIns="45720" rIns="45720"/>
            <a:lstStyle>
              <a:defPPr>
                <a:defRPr lang="en-US"/>
              </a:defPPr>
              <a:lvl1pPr eaLnBrk="0" hangingPunct="0">
                <a:defRPr sz="1600" u="none">
                  <a:latin typeface="DejaVu Sans Mono" pitchFamily="49" charset="0"/>
                  <a:ea typeface="ＭＳ Ｐゴシック"/>
                  <a:cs typeface="DejaVu Sans Mono" pitchFamily="49" charset="0"/>
                </a:defRPr>
              </a:lvl1pPr>
              <a:lvl2pPr marL="742950" indent="-285750" algn="ctr" eaLnBrk="0" hangingPunct="0">
                <a:defRPr>
                  <a:ea typeface="ＭＳ Ｐゴシック"/>
                  <a:cs typeface="ＭＳ Ｐゴシック"/>
                </a:defRPr>
              </a:lvl2pPr>
              <a:lvl3pPr marL="1143000" indent="-228600" algn="ctr" eaLnBrk="0" hangingPunct="0">
                <a:defRPr>
                  <a:ea typeface="ＭＳ Ｐゴシック"/>
                  <a:cs typeface="ＭＳ Ｐゴシック"/>
                </a:defRPr>
              </a:lvl3pPr>
              <a:lvl4pPr marL="1600200" indent="-228600" algn="ctr" eaLnBrk="0" hangingPunct="0">
                <a:defRPr>
                  <a:ea typeface="ＭＳ Ｐゴシック"/>
                  <a:cs typeface="ＭＳ Ｐゴシック"/>
                </a:defRPr>
              </a:lvl4pPr>
              <a:lvl5pPr marL="2057400" indent="-228600" algn="ctr" eaLnBrk="0" hangingPunct="0">
                <a:defRPr>
                  <a:ea typeface="ＭＳ Ｐゴシック"/>
                  <a:cs typeface="ＭＳ Ｐゴシック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DejaVu Sans Mono" pitchFamily="49" charset="0"/>
                <a:ea typeface="ＭＳ Ｐゴシック"/>
                <a:cs typeface="DejaVu Sans Mono" pitchFamily="49" charset="0"/>
              </a:endParaRPr>
            </a:p>
          </p:txBody>
        </p:sp>
        <p:pic>
          <p:nvPicPr>
            <p:cNvPr id="31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4641" y="1600200"/>
              <a:ext cx="1074737" cy="1990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1420813" y="4324350"/>
            <a:ext cx="1939925" cy="727075"/>
            <a:chOff x="1430339" y="4323557"/>
            <a:chExt cx="1938876" cy="727868"/>
          </a:xfrm>
        </p:grpSpPr>
        <p:sp>
          <p:nvSpPr>
            <p:cNvPr id="33" name="Rectangle 14"/>
            <p:cNvSpPr>
              <a:spLocks noChangeArrowheads="1"/>
            </p:cNvSpPr>
            <p:nvPr/>
          </p:nvSpPr>
          <p:spPr bwMode="auto">
            <a:xfrm>
              <a:off x="1430339" y="4323557"/>
              <a:ext cx="1938876" cy="72786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34" name="Group 29"/>
            <p:cNvGrpSpPr>
              <a:grpSpLocks/>
            </p:cNvGrpSpPr>
            <p:nvPr/>
          </p:nvGrpSpPr>
          <p:grpSpPr bwMode="auto">
            <a:xfrm>
              <a:off x="1503950" y="4381500"/>
              <a:ext cx="1224775" cy="171450"/>
              <a:chOff x="1524000" y="4381500"/>
              <a:chExt cx="1224775" cy="171450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1523374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pageLSN</a:t>
                </a:r>
                <a:endParaRPr kumimoji="0" lang="en-US" sz="115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2132645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recLSN</a:t>
                </a:r>
                <a:endParaRPr kumimoji="0" lang="en-US" sz="115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</p:grpSp>
        <p:grpSp>
          <p:nvGrpSpPr>
            <p:cNvPr id="35" name="Group 28"/>
            <p:cNvGrpSpPr>
              <a:grpSpLocks/>
            </p:cNvGrpSpPr>
            <p:nvPr/>
          </p:nvGrpSpPr>
          <p:grpSpPr bwMode="auto">
            <a:xfrm>
              <a:off x="1503950" y="4603750"/>
              <a:ext cx="1791654" cy="380999"/>
              <a:chOff x="1524000" y="4603750"/>
              <a:chExt cx="1791654" cy="380999"/>
            </a:xfrm>
          </p:grpSpPr>
          <p:sp>
            <p:nvSpPr>
              <p:cNvPr id="36" name="Rectangle 37"/>
              <p:cNvSpPr>
                <a:spLocks noChangeArrowheads="1"/>
              </p:cNvSpPr>
              <p:nvPr/>
            </p:nvSpPr>
            <p:spPr bwMode="auto">
              <a:xfrm>
                <a:off x="1524000" y="4603750"/>
                <a:ext cx="597378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37" name="Rectangle 41"/>
              <p:cNvSpPr>
                <a:spLocks noChangeArrowheads="1"/>
              </p:cNvSpPr>
              <p:nvPr/>
            </p:nvSpPr>
            <p:spPr bwMode="auto">
              <a:xfrm>
                <a:off x="2121139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38" name="Rectangle 41"/>
              <p:cNvSpPr>
                <a:spLocks noChangeArrowheads="1"/>
              </p:cNvSpPr>
              <p:nvPr/>
            </p:nvSpPr>
            <p:spPr bwMode="auto">
              <a:xfrm>
                <a:off x="2718277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grpSp>
        <p:nvGrpSpPr>
          <p:cNvPr id="41" name="Group 96"/>
          <p:cNvGrpSpPr>
            <a:grpSpLocks/>
          </p:cNvGrpSpPr>
          <p:nvPr/>
        </p:nvGrpSpPr>
        <p:grpSpPr bwMode="auto">
          <a:xfrm>
            <a:off x="5640388" y="4449763"/>
            <a:ext cx="1757362" cy="554037"/>
            <a:chOff x="1430339" y="4323558"/>
            <a:chExt cx="1938876" cy="670215"/>
          </a:xfrm>
        </p:grpSpPr>
        <p:sp>
          <p:nvSpPr>
            <p:cNvPr id="42" name="Rectangle 97"/>
            <p:cNvSpPr>
              <a:spLocks noChangeArrowheads="1"/>
            </p:cNvSpPr>
            <p:nvPr/>
          </p:nvSpPr>
          <p:spPr bwMode="auto">
            <a:xfrm>
              <a:off x="1430339" y="4323558"/>
              <a:ext cx="1938876" cy="67021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43" name="Group 98"/>
            <p:cNvGrpSpPr>
              <a:grpSpLocks/>
            </p:cNvGrpSpPr>
            <p:nvPr/>
          </p:nvGrpSpPr>
          <p:grpSpPr bwMode="auto">
            <a:xfrm>
              <a:off x="1503950" y="4381500"/>
              <a:ext cx="1234011" cy="171450"/>
              <a:chOff x="1524000" y="4381500"/>
              <a:chExt cx="1234011" cy="171450"/>
            </a:xfrm>
          </p:grpSpPr>
          <p:sp>
            <p:nvSpPr>
              <p:cNvPr id="48" name="Rectangle 103"/>
              <p:cNvSpPr>
                <a:spLocks noChangeArrowheads="1"/>
              </p:cNvSpPr>
              <p:nvPr/>
            </p:nvSpPr>
            <p:spPr bwMode="auto">
              <a:xfrm>
                <a:off x="1524000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pageLSN</a:t>
                </a:r>
              </a:p>
            </p:txBody>
          </p:sp>
          <p:sp>
            <p:nvSpPr>
              <p:cNvPr id="49" name="Rectangle 104"/>
              <p:cNvSpPr>
                <a:spLocks noChangeArrowheads="1"/>
              </p:cNvSpPr>
              <p:nvPr/>
            </p:nvSpPr>
            <p:spPr bwMode="auto">
              <a:xfrm>
                <a:off x="2141934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recLSN</a:t>
                </a:r>
              </a:p>
            </p:txBody>
          </p:sp>
        </p:grpSp>
        <p:grpSp>
          <p:nvGrpSpPr>
            <p:cNvPr id="44" name="Group 99"/>
            <p:cNvGrpSpPr>
              <a:grpSpLocks/>
            </p:cNvGrpSpPr>
            <p:nvPr/>
          </p:nvGrpSpPr>
          <p:grpSpPr bwMode="auto">
            <a:xfrm>
              <a:off x="1503950" y="4603751"/>
              <a:ext cx="1791654" cy="328526"/>
              <a:chOff x="1524000" y="4603751"/>
              <a:chExt cx="1791654" cy="328526"/>
            </a:xfrm>
          </p:grpSpPr>
          <p:sp>
            <p:nvSpPr>
              <p:cNvPr id="45" name="Rectangle 37"/>
              <p:cNvSpPr>
                <a:spLocks noChangeArrowheads="1"/>
              </p:cNvSpPr>
              <p:nvPr/>
            </p:nvSpPr>
            <p:spPr bwMode="auto">
              <a:xfrm>
                <a:off x="1524000" y="4603751"/>
                <a:ext cx="597378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46" name="Rectangle 41"/>
              <p:cNvSpPr>
                <a:spLocks noChangeArrowheads="1"/>
              </p:cNvSpPr>
              <p:nvPr/>
            </p:nvSpPr>
            <p:spPr bwMode="auto">
              <a:xfrm>
                <a:off x="2121139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47" name="Rectangle 41"/>
              <p:cNvSpPr>
                <a:spLocks noChangeArrowheads="1"/>
              </p:cNvSpPr>
              <p:nvPr/>
            </p:nvSpPr>
            <p:spPr bwMode="auto">
              <a:xfrm>
                <a:off x="2718277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sp>
        <p:nvSpPr>
          <p:cNvPr id="50" name="Rounded Rectangular Callout 49"/>
          <p:cNvSpPr/>
          <p:nvPr/>
        </p:nvSpPr>
        <p:spPr bwMode="auto">
          <a:xfrm flipH="1">
            <a:off x="228600" y="4842164"/>
            <a:ext cx="3886200" cy="874424"/>
          </a:xfrm>
          <a:prstGeom prst="wedgeRoundRectCallout">
            <a:avLst>
              <a:gd name="adj1" fmla="val 12641"/>
              <a:gd name="adj2" fmla="val -67906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Safe to unpin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if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pageLSN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  <a:r>
              <a:rPr kumimoji="0" lang="en-US" sz="2800" b="1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≤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  <a:r>
              <a:rPr kumimoji="0" lang="en-US" sz="2800" b="1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flushedLSN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</a:p>
        </p:txBody>
      </p:sp>
      <p:cxnSp>
        <p:nvCxnSpPr>
          <p:cNvPr id="51" name="Straight Arrow Connector 50"/>
          <p:cNvCxnSpPr>
            <a:cxnSpLocks noChangeShapeType="1"/>
          </p:cNvCxnSpPr>
          <p:nvPr/>
        </p:nvCxnSpPr>
        <p:spPr bwMode="auto">
          <a:xfrm flipV="1">
            <a:off x="2119313" y="3721100"/>
            <a:ext cx="3786187" cy="604838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810000" y="2057400"/>
            <a:ext cx="1265238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3800" u="none" smtClean="0">
                <a:solidFill>
                  <a:srgbClr val="C00000"/>
                </a:solidFill>
                <a:latin typeface="Arial Black" charset="0"/>
              </a:rPr>
              <a:t>?</a:t>
            </a: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1323975" y="4267200"/>
            <a:ext cx="931863" cy="403225"/>
          </a:xfrm>
          <a:prstGeom prst="ellips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4" name="Right Arrow 6"/>
          <p:cNvSpPr>
            <a:spLocks noChangeArrowheads="1"/>
          </p:cNvSpPr>
          <p:nvPr/>
        </p:nvSpPr>
        <p:spPr bwMode="auto">
          <a:xfrm>
            <a:off x="1036638" y="4265613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5" name="Right Arrow 6"/>
          <p:cNvSpPr>
            <a:spLocks noChangeArrowheads="1"/>
          </p:cNvSpPr>
          <p:nvPr/>
        </p:nvSpPr>
        <p:spPr bwMode="auto">
          <a:xfrm flipH="1">
            <a:off x="2689225" y="4265613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6" name="Right Arrow 6"/>
          <p:cNvSpPr>
            <a:spLocks noChangeArrowheads="1"/>
          </p:cNvSpPr>
          <p:nvPr/>
        </p:nvSpPr>
        <p:spPr bwMode="auto">
          <a:xfrm>
            <a:off x="1417638" y="5148263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7" name="Right Arrow 6"/>
          <p:cNvSpPr>
            <a:spLocks noChangeArrowheads="1"/>
          </p:cNvSpPr>
          <p:nvPr/>
        </p:nvSpPr>
        <p:spPr bwMode="auto">
          <a:xfrm>
            <a:off x="5505450" y="5148263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 flipV="1">
            <a:off x="2819400" y="4071938"/>
            <a:ext cx="3128963" cy="1101725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1793875" y="5103813"/>
            <a:ext cx="1200150" cy="477837"/>
          </a:xfrm>
          <a:prstGeom prst="ellips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5918200" y="5103813"/>
            <a:ext cx="1200150" cy="477837"/>
          </a:xfrm>
          <a:prstGeom prst="ellips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61" name="Straight Arrow Connector 128"/>
          <p:cNvCxnSpPr>
            <a:cxnSpLocks noChangeShapeType="1"/>
          </p:cNvCxnSpPr>
          <p:nvPr/>
        </p:nvCxnSpPr>
        <p:spPr bwMode="auto">
          <a:xfrm flipH="1" flipV="1">
            <a:off x="7021513" y="2941638"/>
            <a:ext cx="96837" cy="2401887"/>
          </a:xfrm>
          <a:prstGeom prst="bentConnector4">
            <a:avLst>
              <a:gd name="adj1" fmla="val -669162"/>
              <a:gd name="adj2" fmla="val 99574"/>
            </a:avLst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Oval 23"/>
          <p:cNvSpPr>
            <a:spLocks noChangeArrowheads="1"/>
          </p:cNvSpPr>
          <p:nvPr/>
        </p:nvSpPr>
        <p:spPr bwMode="auto">
          <a:xfrm>
            <a:off x="1433513" y="2122488"/>
            <a:ext cx="433387" cy="931862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65" name="Oval 23"/>
          <p:cNvSpPr>
            <a:spLocks noChangeArrowheads="1"/>
          </p:cNvSpPr>
          <p:nvPr/>
        </p:nvSpPr>
        <p:spPr bwMode="auto">
          <a:xfrm>
            <a:off x="5899150" y="2068513"/>
            <a:ext cx="293688" cy="2117725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 flipH="1">
            <a:off x="4632325" y="1143000"/>
            <a:ext cx="3548063" cy="493043"/>
          </a:xfrm>
          <a:prstGeom prst="wedgeRoundRectCallout">
            <a:avLst>
              <a:gd name="adj1" fmla="val 11241"/>
              <a:gd name="adj2" fmla="val 99664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Log Sequence Numbers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67" name="Right Arrow 6"/>
          <p:cNvSpPr>
            <a:spLocks noChangeArrowheads="1"/>
          </p:cNvSpPr>
          <p:nvPr/>
        </p:nvSpPr>
        <p:spPr bwMode="auto">
          <a:xfrm>
            <a:off x="5256213" y="4370388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68" name="Right Arrow 6"/>
          <p:cNvSpPr>
            <a:spLocks noChangeArrowheads="1"/>
          </p:cNvSpPr>
          <p:nvPr/>
        </p:nvSpPr>
        <p:spPr bwMode="auto">
          <a:xfrm flipH="1">
            <a:off x="6800850" y="4370388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99375"/>
              </p:ext>
            </p:extLst>
          </p:nvPr>
        </p:nvGraphicFramePr>
        <p:xfrm>
          <a:off x="-13288" y="1"/>
          <a:ext cx="2832688" cy="1645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2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Name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Definition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flushedLSN</a:t>
                      </a:r>
                      <a:endParaRPr kumimoji="0" lang="en-US" altLang="en-US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Last LSN on log (disk).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pageLSN</a:t>
                      </a:r>
                      <a:endParaRPr kumimoji="0" lang="en-US" altLang="en-US" sz="1200" b="1" i="1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Latest update to page</a:t>
                      </a:r>
                      <a:r>
                        <a:rPr kumimoji="0" lang="en-US" altLang="en-US" sz="120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altLang="en-US" sz="1200" b="0" i="0" u="none" strike="noStrike" cap="none" normalizeH="0" baseline="-2500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kumimoji="0" lang="en-US" altLang="en-US" sz="1200" b="1" i="1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Earliest update to page</a:t>
                      </a:r>
                      <a:r>
                        <a:rPr kumimoji="0" lang="en-US" altLang="en-US" sz="120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kumimoji="0" lang="en-US" altLang="en-US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Latest action of </a:t>
                      </a:r>
                      <a:r>
                        <a:rPr kumimoji="0" lang="en-US" altLang="en-US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xact</a:t>
                      </a:r>
                      <a:r>
                        <a:rPr kumimoji="0" lang="en-US" alt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altLang="en-US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kumimoji="0" lang="en-US" altLang="en-US" sz="120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</a:t>
                      </a:r>
                      <a:endParaRPr kumimoji="0" lang="en-US" altLang="en-US" sz="12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Master Record</a:t>
                      </a:r>
                      <a:endParaRPr kumimoji="0" lang="en-US" altLang="en-US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LSN of latest checkpoint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17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/>
      <p:bldP spid="5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Writing Log Records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890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1659646" y="60960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13" name="Flowchart: Magnetic Disk 49"/>
          <p:cNvSpPr/>
          <p:nvPr/>
        </p:nvSpPr>
        <p:spPr bwMode="auto">
          <a:xfrm>
            <a:off x="5540375" y="2713038"/>
            <a:ext cx="1957388" cy="2506662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783138" y="6096000"/>
            <a:ext cx="3471862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6075363" y="1600200"/>
            <a:ext cx="7793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WAL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165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5818188" y="5486400"/>
            <a:ext cx="140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Database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273175" y="16764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WAL (Tail)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273175" y="38100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cxnSp>
        <p:nvCxnSpPr>
          <p:cNvPr id="21" name="Straight Connector 86016"/>
          <p:cNvCxnSpPr>
            <a:cxnSpLocks noChangeShapeType="1"/>
          </p:cNvCxnSpPr>
          <p:nvPr/>
        </p:nvCxnSpPr>
        <p:spPr bwMode="auto">
          <a:xfrm>
            <a:off x="3009900" y="3505200"/>
            <a:ext cx="2838450" cy="7477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73"/>
          <p:cNvCxnSpPr>
            <a:cxnSpLocks noChangeShapeType="1"/>
          </p:cNvCxnSpPr>
          <p:nvPr/>
        </p:nvCxnSpPr>
        <p:spPr bwMode="auto">
          <a:xfrm flipV="1">
            <a:off x="3292475" y="2057400"/>
            <a:ext cx="2643188" cy="57150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77"/>
          <p:cNvCxnSpPr>
            <a:cxnSpLocks noChangeShapeType="1"/>
          </p:cNvCxnSpPr>
          <p:nvPr/>
        </p:nvCxnSpPr>
        <p:spPr bwMode="auto">
          <a:xfrm flipV="1">
            <a:off x="3352800" y="5003800"/>
            <a:ext cx="2287588" cy="47625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80"/>
          <p:cNvCxnSpPr>
            <a:cxnSpLocks noChangeShapeType="1"/>
          </p:cNvCxnSpPr>
          <p:nvPr/>
        </p:nvCxnSpPr>
        <p:spPr bwMode="auto">
          <a:xfrm>
            <a:off x="3352800" y="4324350"/>
            <a:ext cx="2287588" cy="1254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430338" y="2114550"/>
            <a:ext cx="1922462" cy="13906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017: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begin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018: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99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88&gt;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019: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020: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⋮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7" name="Rectangle 84"/>
          <p:cNvSpPr>
            <a:spLocks noChangeArrowheads="1"/>
          </p:cNvSpPr>
          <p:nvPr/>
        </p:nvSpPr>
        <p:spPr bwMode="auto">
          <a:xfrm>
            <a:off x="59356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Master</a:t>
            </a:r>
            <a:r>
              <a:rPr kumimoji="0" lang="en-US" alt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 </a:t>
            </a:r>
            <a:r>
              <a:rPr kumimoji="0" lang="en-US" alt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Record</a:t>
            </a:r>
          </a:p>
        </p:txBody>
      </p:sp>
      <p:sp>
        <p:nvSpPr>
          <p:cNvPr id="28" name="Rectangle 85"/>
          <p:cNvSpPr>
            <a:spLocks noChangeArrowheads="1"/>
          </p:cNvSpPr>
          <p:nvPr/>
        </p:nvSpPr>
        <p:spPr bwMode="auto">
          <a:xfrm>
            <a:off x="18081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flushedLSN</a:t>
            </a:r>
          </a:p>
        </p:txBody>
      </p:sp>
      <p:grpSp>
        <p:nvGrpSpPr>
          <p:cNvPr id="29" name="Group 16"/>
          <p:cNvGrpSpPr>
            <a:grpSpLocks/>
          </p:cNvGrpSpPr>
          <p:nvPr/>
        </p:nvGrpSpPr>
        <p:grpSpPr bwMode="auto">
          <a:xfrm>
            <a:off x="5835650" y="2057400"/>
            <a:ext cx="1366838" cy="2209800"/>
            <a:chOff x="5707238" y="1524000"/>
            <a:chExt cx="1366487" cy="2209800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5707238" y="1524000"/>
              <a:ext cx="1366487" cy="2209800"/>
            </a:xfrm>
            <a:prstGeom prst="foldedCorner">
              <a:avLst/>
            </a:prstGeom>
            <a:pattFill prst="pct10">
              <a:fgClr>
                <a:srgbClr val="FFFFFF">
                  <a:lumMod val="95000"/>
                </a:srgbClr>
              </a:fgClr>
              <a:bgClr>
                <a:srgbClr val="FFFFFF"/>
              </a:bgClr>
            </a:pattFill>
            <a:ln w="19050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lIns="45720" rIns="45720"/>
            <a:lstStyle>
              <a:defPPr>
                <a:defRPr lang="en-US"/>
              </a:defPPr>
              <a:lvl1pPr eaLnBrk="0" hangingPunct="0">
                <a:defRPr sz="1600" u="none">
                  <a:latin typeface="DejaVu Sans Mono" pitchFamily="49" charset="0"/>
                  <a:ea typeface="ＭＳ Ｐゴシック"/>
                  <a:cs typeface="DejaVu Sans Mono" pitchFamily="49" charset="0"/>
                </a:defRPr>
              </a:lvl1pPr>
              <a:lvl2pPr marL="742950" indent="-285750" algn="ctr" eaLnBrk="0" hangingPunct="0">
                <a:defRPr>
                  <a:ea typeface="ＭＳ Ｐゴシック"/>
                  <a:cs typeface="ＭＳ Ｐゴシック"/>
                </a:defRPr>
              </a:lvl2pPr>
              <a:lvl3pPr marL="1143000" indent="-228600" algn="ctr" eaLnBrk="0" hangingPunct="0">
                <a:defRPr>
                  <a:ea typeface="ＭＳ Ｐゴシック"/>
                  <a:cs typeface="ＭＳ Ｐゴシック"/>
                </a:defRPr>
              </a:lvl3pPr>
              <a:lvl4pPr marL="1600200" indent="-228600" algn="ctr" eaLnBrk="0" hangingPunct="0">
                <a:defRPr>
                  <a:ea typeface="ＭＳ Ｐゴシック"/>
                  <a:cs typeface="ＭＳ Ｐゴシック"/>
                </a:defRPr>
              </a:lvl4pPr>
              <a:lvl5pPr marL="2057400" indent="-228600" algn="ctr" eaLnBrk="0" hangingPunct="0">
                <a:defRPr>
                  <a:ea typeface="ＭＳ Ｐゴシック"/>
                  <a:cs typeface="ＭＳ Ｐゴシック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DejaVu Sans Mono" pitchFamily="49" charset="0"/>
                <a:ea typeface="ＭＳ Ｐゴシック"/>
                <a:cs typeface="DejaVu Sans Mono" pitchFamily="49" charset="0"/>
              </a:endParaRPr>
            </a:p>
          </p:txBody>
        </p:sp>
        <p:pic>
          <p:nvPicPr>
            <p:cNvPr id="31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4641" y="1600200"/>
              <a:ext cx="1074737" cy="1990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1420813" y="4324350"/>
            <a:ext cx="1939925" cy="727075"/>
            <a:chOff x="1430339" y="4323557"/>
            <a:chExt cx="1938876" cy="727868"/>
          </a:xfrm>
        </p:grpSpPr>
        <p:sp>
          <p:nvSpPr>
            <p:cNvPr id="33" name="Rectangle 14"/>
            <p:cNvSpPr>
              <a:spLocks noChangeArrowheads="1"/>
            </p:cNvSpPr>
            <p:nvPr/>
          </p:nvSpPr>
          <p:spPr bwMode="auto">
            <a:xfrm>
              <a:off x="1430339" y="4323557"/>
              <a:ext cx="1938876" cy="72786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34" name="Group 29"/>
            <p:cNvGrpSpPr>
              <a:grpSpLocks/>
            </p:cNvGrpSpPr>
            <p:nvPr/>
          </p:nvGrpSpPr>
          <p:grpSpPr bwMode="auto">
            <a:xfrm>
              <a:off x="1503950" y="4381500"/>
              <a:ext cx="1224775" cy="171450"/>
              <a:chOff x="1524000" y="4381500"/>
              <a:chExt cx="1224775" cy="171450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1523374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pageLSN</a:t>
                </a:r>
                <a:endParaRPr kumimoji="0" lang="en-US" sz="115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2132645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recLSN</a:t>
                </a:r>
                <a:endParaRPr kumimoji="0" lang="en-US" sz="115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</p:grpSp>
        <p:grpSp>
          <p:nvGrpSpPr>
            <p:cNvPr id="35" name="Group 28"/>
            <p:cNvGrpSpPr>
              <a:grpSpLocks/>
            </p:cNvGrpSpPr>
            <p:nvPr/>
          </p:nvGrpSpPr>
          <p:grpSpPr bwMode="auto">
            <a:xfrm>
              <a:off x="1503950" y="4603750"/>
              <a:ext cx="1791654" cy="380999"/>
              <a:chOff x="1524000" y="4603750"/>
              <a:chExt cx="1791654" cy="380999"/>
            </a:xfrm>
          </p:grpSpPr>
          <p:sp>
            <p:nvSpPr>
              <p:cNvPr id="36" name="Rectangle 37"/>
              <p:cNvSpPr>
                <a:spLocks noChangeArrowheads="1"/>
              </p:cNvSpPr>
              <p:nvPr/>
            </p:nvSpPr>
            <p:spPr bwMode="auto">
              <a:xfrm>
                <a:off x="1524000" y="4603750"/>
                <a:ext cx="597378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37" name="Rectangle 41"/>
              <p:cNvSpPr>
                <a:spLocks noChangeArrowheads="1"/>
              </p:cNvSpPr>
              <p:nvPr/>
            </p:nvSpPr>
            <p:spPr bwMode="auto">
              <a:xfrm>
                <a:off x="2121139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38" name="Rectangle 41"/>
              <p:cNvSpPr>
                <a:spLocks noChangeArrowheads="1"/>
              </p:cNvSpPr>
              <p:nvPr/>
            </p:nvSpPr>
            <p:spPr bwMode="auto">
              <a:xfrm>
                <a:off x="2718277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grpSp>
        <p:nvGrpSpPr>
          <p:cNvPr id="41" name="Group 96"/>
          <p:cNvGrpSpPr>
            <a:grpSpLocks/>
          </p:cNvGrpSpPr>
          <p:nvPr/>
        </p:nvGrpSpPr>
        <p:grpSpPr bwMode="auto">
          <a:xfrm>
            <a:off x="5640388" y="4449763"/>
            <a:ext cx="1757362" cy="554037"/>
            <a:chOff x="1430339" y="4323558"/>
            <a:chExt cx="1938876" cy="670215"/>
          </a:xfrm>
        </p:grpSpPr>
        <p:sp>
          <p:nvSpPr>
            <p:cNvPr id="42" name="Rectangle 97"/>
            <p:cNvSpPr>
              <a:spLocks noChangeArrowheads="1"/>
            </p:cNvSpPr>
            <p:nvPr/>
          </p:nvSpPr>
          <p:spPr bwMode="auto">
            <a:xfrm>
              <a:off x="1430339" y="4323558"/>
              <a:ext cx="1938876" cy="67021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43" name="Group 98"/>
            <p:cNvGrpSpPr>
              <a:grpSpLocks/>
            </p:cNvGrpSpPr>
            <p:nvPr/>
          </p:nvGrpSpPr>
          <p:grpSpPr bwMode="auto">
            <a:xfrm>
              <a:off x="1503950" y="4381500"/>
              <a:ext cx="1234011" cy="171450"/>
              <a:chOff x="1524000" y="4381500"/>
              <a:chExt cx="1234011" cy="171450"/>
            </a:xfrm>
          </p:grpSpPr>
          <p:sp>
            <p:nvSpPr>
              <p:cNvPr id="48" name="Rectangle 103"/>
              <p:cNvSpPr>
                <a:spLocks noChangeArrowheads="1"/>
              </p:cNvSpPr>
              <p:nvPr/>
            </p:nvSpPr>
            <p:spPr bwMode="auto">
              <a:xfrm>
                <a:off x="1524000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pageLSN</a:t>
                </a:r>
              </a:p>
            </p:txBody>
          </p:sp>
          <p:sp>
            <p:nvSpPr>
              <p:cNvPr id="49" name="Rectangle 104"/>
              <p:cNvSpPr>
                <a:spLocks noChangeArrowheads="1"/>
              </p:cNvSpPr>
              <p:nvPr/>
            </p:nvSpPr>
            <p:spPr bwMode="auto">
              <a:xfrm>
                <a:off x="2141934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recLSN</a:t>
                </a:r>
              </a:p>
            </p:txBody>
          </p:sp>
        </p:grpSp>
        <p:grpSp>
          <p:nvGrpSpPr>
            <p:cNvPr id="44" name="Group 99"/>
            <p:cNvGrpSpPr>
              <a:grpSpLocks/>
            </p:cNvGrpSpPr>
            <p:nvPr/>
          </p:nvGrpSpPr>
          <p:grpSpPr bwMode="auto">
            <a:xfrm>
              <a:off x="1503950" y="4603751"/>
              <a:ext cx="1791654" cy="328526"/>
              <a:chOff x="1524000" y="4603751"/>
              <a:chExt cx="1791654" cy="328526"/>
            </a:xfrm>
          </p:grpSpPr>
          <p:sp>
            <p:nvSpPr>
              <p:cNvPr id="45" name="Rectangle 37"/>
              <p:cNvSpPr>
                <a:spLocks noChangeArrowheads="1"/>
              </p:cNvSpPr>
              <p:nvPr/>
            </p:nvSpPr>
            <p:spPr bwMode="auto">
              <a:xfrm>
                <a:off x="1524000" y="4603751"/>
                <a:ext cx="597378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46" name="Rectangle 41"/>
              <p:cNvSpPr>
                <a:spLocks noChangeArrowheads="1"/>
              </p:cNvSpPr>
              <p:nvPr/>
            </p:nvSpPr>
            <p:spPr bwMode="auto">
              <a:xfrm>
                <a:off x="2121139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47" name="Rectangle 41"/>
              <p:cNvSpPr>
                <a:spLocks noChangeArrowheads="1"/>
              </p:cNvSpPr>
              <p:nvPr/>
            </p:nvSpPr>
            <p:spPr bwMode="auto">
              <a:xfrm>
                <a:off x="2718277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sp>
        <p:nvSpPr>
          <p:cNvPr id="50" name="Rounded Rectangular Callout 49"/>
          <p:cNvSpPr/>
          <p:nvPr/>
        </p:nvSpPr>
        <p:spPr bwMode="auto">
          <a:xfrm flipH="1">
            <a:off x="228600" y="4842164"/>
            <a:ext cx="3886200" cy="874424"/>
          </a:xfrm>
          <a:prstGeom prst="wedgeRoundRectCallout">
            <a:avLst>
              <a:gd name="adj1" fmla="val 12641"/>
              <a:gd name="adj2" fmla="val -67906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Not safe to unpin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because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pageLSN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  <a:r>
              <a:rPr kumimoji="0" lang="en-US" sz="2800" b="1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&gt;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  <a:r>
              <a:rPr kumimoji="0" lang="en-US" sz="2800" b="1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flushedLSN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</a:p>
        </p:txBody>
      </p:sp>
      <p:cxnSp>
        <p:nvCxnSpPr>
          <p:cNvPr id="51" name="Straight Arrow Connector 63"/>
          <p:cNvCxnSpPr>
            <a:cxnSpLocks noChangeShapeType="1"/>
          </p:cNvCxnSpPr>
          <p:nvPr/>
        </p:nvCxnSpPr>
        <p:spPr bwMode="auto">
          <a:xfrm rot="10800000" flipH="1">
            <a:off x="1323975" y="2667000"/>
            <a:ext cx="106363" cy="1801813"/>
          </a:xfrm>
          <a:prstGeom prst="bentConnector4">
            <a:avLst>
              <a:gd name="adj1" fmla="val -544782"/>
              <a:gd name="adj2" fmla="val 100352"/>
            </a:avLst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92163" y="2514600"/>
            <a:ext cx="1265237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3800" u="none" smtClean="0">
                <a:solidFill>
                  <a:srgbClr val="C00000"/>
                </a:solidFill>
                <a:latin typeface="Arial Black" charset="0"/>
              </a:rPr>
              <a:t>?</a:t>
            </a: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1323975" y="4267200"/>
            <a:ext cx="931863" cy="403225"/>
          </a:xfrm>
          <a:prstGeom prst="ellips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143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/>
      <p:bldP spid="5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Writing Log Records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LSN</a:t>
            </a:r>
            <a:r>
              <a:rPr lang="en-US" sz="2400" dirty="0">
                <a:solidFill>
                  <a:srgbClr val="14405C"/>
                </a:solidFill>
              </a:rPr>
              <a:t>s: Written for each log </a:t>
            </a:r>
            <a:r>
              <a:rPr lang="en-US" sz="2400" dirty="0" smtClean="0">
                <a:solidFill>
                  <a:srgbClr val="14405C"/>
                </a:solidFill>
              </a:rPr>
              <a:t>record</a:t>
            </a:r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pageLSN</a:t>
            </a:r>
            <a:r>
              <a:rPr lang="en-US" sz="2400" dirty="0">
                <a:solidFill>
                  <a:srgbClr val="14405C"/>
                </a:solidFill>
              </a:rPr>
              <a:t>: Stored in each page in </a:t>
            </a:r>
            <a:r>
              <a:rPr lang="en-US" sz="2400" dirty="0" smtClean="0">
                <a:solidFill>
                  <a:srgbClr val="14405C"/>
                </a:solidFill>
              </a:rPr>
              <a:t>database</a:t>
            </a:r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flushedLSN</a:t>
            </a:r>
            <a:r>
              <a:rPr lang="en-US" sz="2400" dirty="0">
                <a:solidFill>
                  <a:srgbClr val="14405C"/>
                </a:solidFill>
              </a:rPr>
              <a:t>: In-Memory </a:t>
            </a:r>
            <a:r>
              <a:rPr lang="en-US" sz="2400" dirty="0" smtClean="0">
                <a:solidFill>
                  <a:srgbClr val="14405C"/>
                </a:solidFill>
              </a:rPr>
              <a:t>only</a:t>
            </a:r>
          </a:p>
          <a:p>
            <a:r>
              <a:rPr lang="en-US" sz="2400" dirty="0" err="1" smtClean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recLSN</a:t>
            </a:r>
            <a:r>
              <a:rPr lang="en-US" sz="2400" dirty="0">
                <a:solidFill>
                  <a:srgbClr val="14405C"/>
                </a:solidFill>
              </a:rPr>
              <a:t>: The LSN of the log record that first caused the page to be </a:t>
            </a:r>
            <a:r>
              <a:rPr lang="en-US" sz="2400" dirty="0" smtClean="0">
                <a:solidFill>
                  <a:srgbClr val="14405C"/>
                </a:solidFill>
              </a:rPr>
              <a:t>dirty</a:t>
            </a:r>
            <a:endParaRPr lang="en-US" sz="2400" dirty="0">
              <a:solidFill>
                <a:srgbClr val="1440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6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10201" y="1522240"/>
            <a:ext cx="2590799" cy="23083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Normal Commit &amp; Abort Operations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Normal Execution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Series of reads &amp; writes, followed by commit or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abort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Assumptions: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Disk writes are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atomic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Strict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2PL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STEAL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+ </a:t>
            </a:r>
            <a:r>
              <a:rPr lang="en-US" sz="22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NO-FORCE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buffer management, with Write-Ahead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Logging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70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Commit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Write commit record to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log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All log records up to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Xact’s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commit record are flushed to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WAL on disk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Note that log flushes are sequential, synchronous writes to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disk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When the commit succeeds, write an </a:t>
            </a:r>
            <a:r>
              <a:rPr lang="en-US" sz="2400" dirty="0" smtClean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record to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log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Commit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890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1659646" y="60960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13" name="Flowchart: Magnetic Disk 49"/>
          <p:cNvSpPr/>
          <p:nvPr/>
        </p:nvSpPr>
        <p:spPr bwMode="auto">
          <a:xfrm>
            <a:off x="5540375" y="2713038"/>
            <a:ext cx="1957388" cy="2506662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783138" y="6096000"/>
            <a:ext cx="3471862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6075363" y="1600200"/>
            <a:ext cx="7793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WAL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165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5818188" y="5486400"/>
            <a:ext cx="140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Database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273175" y="16764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WAL (Tail)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273175" y="38100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cxnSp>
        <p:nvCxnSpPr>
          <p:cNvPr id="21" name="Straight Connector 86016"/>
          <p:cNvCxnSpPr>
            <a:cxnSpLocks noChangeShapeType="1"/>
          </p:cNvCxnSpPr>
          <p:nvPr/>
        </p:nvCxnSpPr>
        <p:spPr bwMode="auto">
          <a:xfrm>
            <a:off x="3009900" y="3505200"/>
            <a:ext cx="2838450" cy="7477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73"/>
          <p:cNvCxnSpPr>
            <a:cxnSpLocks noChangeShapeType="1"/>
          </p:cNvCxnSpPr>
          <p:nvPr/>
        </p:nvCxnSpPr>
        <p:spPr bwMode="auto">
          <a:xfrm flipV="1">
            <a:off x="3292475" y="2057400"/>
            <a:ext cx="2643188" cy="57150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77"/>
          <p:cNvCxnSpPr>
            <a:cxnSpLocks noChangeShapeType="1"/>
          </p:cNvCxnSpPr>
          <p:nvPr/>
        </p:nvCxnSpPr>
        <p:spPr bwMode="auto">
          <a:xfrm flipV="1">
            <a:off x="3352800" y="5003800"/>
            <a:ext cx="2287588" cy="47625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80"/>
          <p:cNvCxnSpPr>
            <a:cxnSpLocks noChangeShapeType="1"/>
          </p:cNvCxnSpPr>
          <p:nvPr/>
        </p:nvCxnSpPr>
        <p:spPr bwMode="auto">
          <a:xfrm>
            <a:off x="3352800" y="4324350"/>
            <a:ext cx="2287588" cy="1254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84"/>
          <p:cNvSpPr>
            <a:spLocks noChangeArrowheads="1"/>
          </p:cNvSpPr>
          <p:nvPr/>
        </p:nvSpPr>
        <p:spPr bwMode="auto">
          <a:xfrm>
            <a:off x="59356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Master Record</a:t>
            </a:r>
          </a:p>
        </p:txBody>
      </p:sp>
      <p:sp>
        <p:nvSpPr>
          <p:cNvPr id="27" name="Rectangle 85"/>
          <p:cNvSpPr>
            <a:spLocks noChangeArrowheads="1"/>
          </p:cNvSpPr>
          <p:nvPr/>
        </p:nvSpPr>
        <p:spPr bwMode="auto">
          <a:xfrm>
            <a:off x="18081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flushedLSN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835650" y="2057400"/>
            <a:ext cx="1366838" cy="220980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defPPr>
              <a:defRPr lang="en-US"/>
            </a:defPPr>
            <a:lvl1pPr eaLnBrk="0" hangingPunct="0">
              <a:defRPr sz="1600" u="none">
                <a:latin typeface="DejaVu Sans Mono" pitchFamily="49" charset="0"/>
                <a:ea typeface="ＭＳ Ｐゴシック"/>
                <a:cs typeface="DejaVu Sans Mono" pitchFamily="49" charset="0"/>
              </a:defRPr>
            </a:lvl1pPr>
            <a:lvl2pPr marL="742950" indent="-285750" algn="ctr" eaLnBrk="0" hangingPunct="0">
              <a:defRPr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DejaVu Sans Mono" pitchFamily="49" charset="0"/>
              <a:ea typeface="ＭＳ Ｐゴシック"/>
              <a:cs typeface="DejaVu Sans Mono" pitchFamily="49" charset="0"/>
            </a:endParaRPr>
          </a:p>
        </p:txBody>
      </p:sp>
      <p:grpSp>
        <p:nvGrpSpPr>
          <p:cNvPr id="29" name="Group 30"/>
          <p:cNvGrpSpPr>
            <a:grpSpLocks/>
          </p:cNvGrpSpPr>
          <p:nvPr/>
        </p:nvGrpSpPr>
        <p:grpSpPr bwMode="auto">
          <a:xfrm>
            <a:off x="1420813" y="4324350"/>
            <a:ext cx="1939925" cy="727075"/>
            <a:chOff x="1430339" y="4323557"/>
            <a:chExt cx="1938876" cy="727868"/>
          </a:xfrm>
        </p:grpSpPr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1430339" y="4323557"/>
              <a:ext cx="1938876" cy="72786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31" name="Group 29"/>
            <p:cNvGrpSpPr>
              <a:grpSpLocks/>
            </p:cNvGrpSpPr>
            <p:nvPr/>
          </p:nvGrpSpPr>
          <p:grpSpPr bwMode="auto">
            <a:xfrm>
              <a:off x="1503950" y="4381500"/>
              <a:ext cx="1224775" cy="171450"/>
              <a:chOff x="1524000" y="4381500"/>
              <a:chExt cx="1224775" cy="17145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1523374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pageLSN</a:t>
                </a:r>
                <a:endParaRPr kumimoji="0" lang="en-US" sz="115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132645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recLSN</a:t>
                </a:r>
                <a:endParaRPr kumimoji="0" lang="en-US" sz="115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</p:grpSp>
        <p:grpSp>
          <p:nvGrpSpPr>
            <p:cNvPr id="32" name="Group 28"/>
            <p:cNvGrpSpPr>
              <a:grpSpLocks/>
            </p:cNvGrpSpPr>
            <p:nvPr/>
          </p:nvGrpSpPr>
          <p:grpSpPr bwMode="auto">
            <a:xfrm>
              <a:off x="1503950" y="4603750"/>
              <a:ext cx="1791654" cy="380999"/>
              <a:chOff x="1524000" y="4603750"/>
              <a:chExt cx="1791654" cy="380999"/>
            </a:xfrm>
          </p:grpSpPr>
          <p:sp>
            <p:nvSpPr>
              <p:cNvPr id="33" name="Rectangle 37"/>
              <p:cNvSpPr>
                <a:spLocks noChangeArrowheads="1"/>
              </p:cNvSpPr>
              <p:nvPr/>
            </p:nvSpPr>
            <p:spPr bwMode="auto">
              <a:xfrm>
                <a:off x="1524000" y="4603750"/>
                <a:ext cx="597378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34" name="Rectangle 41"/>
              <p:cNvSpPr>
                <a:spLocks noChangeArrowheads="1"/>
              </p:cNvSpPr>
              <p:nvPr/>
            </p:nvSpPr>
            <p:spPr bwMode="auto">
              <a:xfrm>
                <a:off x="2121139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2718277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grpSp>
        <p:nvGrpSpPr>
          <p:cNvPr id="38" name="Group 96"/>
          <p:cNvGrpSpPr>
            <a:grpSpLocks/>
          </p:cNvGrpSpPr>
          <p:nvPr/>
        </p:nvGrpSpPr>
        <p:grpSpPr bwMode="auto">
          <a:xfrm>
            <a:off x="5640388" y="4449763"/>
            <a:ext cx="1757362" cy="554037"/>
            <a:chOff x="1430339" y="4323558"/>
            <a:chExt cx="1938876" cy="670215"/>
          </a:xfrm>
        </p:grpSpPr>
        <p:sp>
          <p:nvSpPr>
            <p:cNvPr id="39" name="Rectangle 97"/>
            <p:cNvSpPr>
              <a:spLocks noChangeArrowheads="1"/>
            </p:cNvSpPr>
            <p:nvPr/>
          </p:nvSpPr>
          <p:spPr bwMode="auto">
            <a:xfrm>
              <a:off x="1430339" y="4323558"/>
              <a:ext cx="1938876" cy="67021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40" name="Group 98"/>
            <p:cNvGrpSpPr>
              <a:grpSpLocks/>
            </p:cNvGrpSpPr>
            <p:nvPr/>
          </p:nvGrpSpPr>
          <p:grpSpPr bwMode="auto">
            <a:xfrm>
              <a:off x="1503950" y="4381500"/>
              <a:ext cx="1234011" cy="171450"/>
              <a:chOff x="1524000" y="4381500"/>
              <a:chExt cx="1234011" cy="171450"/>
            </a:xfrm>
          </p:grpSpPr>
          <p:sp>
            <p:nvSpPr>
              <p:cNvPr id="45" name="Rectangle 103"/>
              <p:cNvSpPr>
                <a:spLocks noChangeArrowheads="1"/>
              </p:cNvSpPr>
              <p:nvPr/>
            </p:nvSpPr>
            <p:spPr bwMode="auto">
              <a:xfrm>
                <a:off x="1524000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pageLSN</a:t>
                </a:r>
              </a:p>
            </p:txBody>
          </p:sp>
          <p:sp>
            <p:nvSpPr>
              <p:cNvPr id="46" name="Rectangle 104"/>
              <p:cNvSpPr>
                <a:spLocks noChangeArrowheads="1"/>
              </p:cNvSpPr>
              <p:nvPr/>
            </p:nvSpPr>
            <p:spPr bwMode="auto">
              <a:xfrm>
                <a:off x="2141934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recLSN</a:t>
                </a:r>
              </a:p>
            </p:txBody>
          </p:sp>
        </p:grpSp>
        <p:grpSp>
          <p:nvGrpSpPr>
            <p:cNvPr id="41" name="Group 99"/>
            <p:cNvGrpSpPr>
              <a:grpSpLocks/>
            </p:cNvGrpSpPr>
            <p:nvPr/>
          </p:nvGrpSpPr>
          <p:grpSpPr bwMode="auto">
            <a:xfrm>
              <a:off x="1503950" y="4603751"/>
              <a:ext cx="1791654" cy="328526"/>
              <a:chOff x="1524000" y="4603751"/>
              <a:chExt cx="1791654" cy="328526"/>
            </a:xfrm>
          </p:grpSpPr>
          <p:sp>
            <p:nvSpPr>
              <p:cNvPr id="42" name="Rectangle 37"/>
              <p:cNvSpPr>
                <a:spLocks noChangeArrowheads="1"/>
              </p:cNvSpPr>
              <p:nvPr/>
            </p:nvSpPr>
            <p:spPr bwMode="auto">
              <a:xfrm>
                <a:off x="1524000" y="4603751"/>
                <a:ext cx="597378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43" name="Rectangle 41"/>
              <p:cNvSpPr>
                <a:spLocks noChangeArrowheads="1"/>
              </p:cNvSpPr>
              <p:nvPr/>
            </p:nvSpPr>
            <p:spPr bwMode="auto">
              <a:xfrm>
                <a:off x="2121139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44" name="Rectangle 41"/>
              <p:cNvSpPr>
                <a:spLocks noChangeArrowheads="1"/>
              </p:cNvSpPr>
              <p:nvPr/>
            </p:nvSpPr>
            <p:spPr bwMode="auto">
              <a:xfrm>
                <a:off x="2718277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1430338" y="2114550"/>
            <a:ext cx="1922462" cy="13906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012: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begin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013: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99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88&gt;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014: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015: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⋮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016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T4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pic>
        <p:nvPicPr>
          <p:cNvPr id="48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854"/>
          <a:stretch>
            <a:fillRect/>
          </a:stretch>
        </p:blipFill>
        <p:spPr bwMode="auto">
          <a:xfrm>
            <a:off x="5962650" y="2133600"/>
            <a:ext cx="1074738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68"/>
          <a:stretch>
            <a:fillRect/>
          </a:stretch>
        </p:blipFill>
        <p:spPr bwMode="auto">
          <a:xfrm>
            <a:off x="5962650" y="3471863"/>
            <a:ext cx="1074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0" name="Straight Arrow Connector 49"/>
          <p:cNvCxnSpPr>
            <a:cxnSpLocks noChangeShapeType="1"/>
            <a:stCxn id="55" idx="3"/>
          </p:cNvCxnSpPr>
          <p:nvPr/>
        </p:nvCxnSpPr>
        <p:spPr bwMode="auto">
          <a:xfrm>
            <a:off x="3352800" y="2809875"/>
            <a:ext cx="2133600" cy="593725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Right Arrow 6"/>
          <p:cNvSpPr>
            <a:spLocks noChangeArrowheads="1"/>
          </p:cNvSpPr>
          <p:nvPr/>
        </p:nvSpPr>
        <p:spPr bwMode="auto">
          <a:xfrm>
            <a:off x="998538" y="2713038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1793875" y="5103813"/>
            <a:ext cx="1200150" cy="477837"/>
          </a:xfrm>
          <a:prstGeom prst="ellips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3" name="Rounded Rectangular Callout 52"/>
          <p:cNvSpPr/>
          <p:nvPr/>
        </p:nvSpPr>
        <p:spPr bwMode="auto">
          <a:xfrm flipH="1">
            <a:off x="685800" y="5782345"/>
            <a:ext cx="3886200" cy="493043"/>
          </a:xfrm>
          <a:prstGeom prst="wedgeRoundRectCallout">
            <a:avLst>
              <a:gd name="adj1" fmla="val 11334"/>
              <a:gd name="adj2" fmla="val -91544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flushedLSN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= 015</a:t>
            </a:r>
          </a:p>
        </p:txBody>
      </p:sp>
      <p:cxnSp>
        <p:nvCxnSpPr>
          <p:cNvPr id="54" name="Straight Arrow Connector 53"/>
          <p:cNvCxnSpPr>
            <a:cxnSpLocks noChangeShapeType="1"/>
          </p:cNvCxnSpPr>
          <p:nvPr/>
        </p:nvCxnSpPr>
        <p:spPr bwMode="auto">
          <a:xfrm flipV="1">
            <a:off x="2819400" y="3898900"/>
            <a:ext cx="3124200" cy="1274763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Right Arrow 6"/>
          <p:cNvSpPr>
            <a:spLocks noChangeArrowheads="1"/>
          </p:cNvSpPr>
          <p:nvPr/>
        </p:nvSpPr>
        <p:spPr bwMode="auto">
          <a:xfrm>
            <a:off x="998538" y="314325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6" name="Rounded Rectangular Callout 55"/>
          <p:cNvSpPr/>
          <p:nvPr/>
        </p:nvSpPr>
        <p:spPr bwMode="auto">
          <a:xfrm flipH="1">
            <a:off x="1101725" y="553945"/>
            <a:ext cx="4060825" cy="1255805"/>
          </a:xfrm>
          <a:prstGeom prst="wedgeRoundRectCallout">
            <a:avLst>
              <a:gd name="adj1" fmla="val 34894"/>
              <a:gd name="adj2" fmla="val 94231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We can trim the in-memory log up to </a:t>
            </a:r>
            <a:r>
              <a:rPr kumimoji="0" lang="en-US" sz="2800" b="1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flushedLSN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1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5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5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5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5" grpId="0" animBg="1"/>
      <p:bldP spid="5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Commit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Q: Why not flush the dirty pages too?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A: Speed! This is why we use NO-FORCE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Example: One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changes 100 tuples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…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4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49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Abort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Aborting a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is actually a special case of the ARIES undo operation applied to only one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transaction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Add another field to our log records:</a:t>
            </a:r>
          </a:p>
          <a:p>
            <a:pPr lvl="1"/>
            <a:r>
              <a:rPr lang="en-US" sz="22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prevLSN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The previous LSN for the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This maintains a linked-list for each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that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makes it easy to walk through its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records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Crash Recovery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2"/>
                </a:solidFill>
              </a:rPr>
              <a:t>Types of storage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DBMS </a:t>
            </a:r>
            <a:r>
              <a:rPr lang="en-US" sz="2200" dirty="0">
                <a:solidFill>
                  <a:schemeClr val="tx2"/>
                </a:solidFill>
              </a:rPr>
              <a:t>is divided into different components based on the underlying storage </a:t>
            </a:r>
            <a:r>
              <a:rPr lang="en-US" sz="2200" dirty="0" smtClean="0">
                <a:solidFill>
                  <a:schemeClr val="tx2"/>
                </a:solidFill>
              </a:rPr>
              <a:t>device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Types of failure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Need </a:t>
            </a:r>
            <a:r>
              <a:rPr lang="en-US" sz="2200" dirty="0">
                <a:solidFill>
                  <a:schemeClr val="tx2"/>
                </a:solidFill>
              </a:rPr>
              <a:t>to also classify the different types of failures that the DBMS needs to </a:t>
            </a:r>
            <a:r>
              <a:rPr lang="en-US" sz="2200" dirty="0" smtClean="0">
                <a:solidFill>
                  <a:schemeClr val="tx2"/>
                </a:solidFill>
              </a:rPr>
              <a:t>handle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6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Abort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890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1659646" y="60960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13" name="Flowchart: Magnetic Disk 49"/>
          <p:cNvSpPr/>
          <p:nvPr/>
        </p:nvSpPr>
        <p:spPr bwMode="auto">
          <a:xfrm>
            <a:off x="5540375" y="2713038"/>
            <a:ext cx="1957388" cy="2506662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783138" y="6096000"/>
            <a:ext cx="3471862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6075363" y="1600200"/>
            <a:ext cx="7793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WAL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16500" y="13716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TextBox 59"/>
          <p:cNvSpPr txBox="1">
            <a:spLocks noChangeArrowheads="1"/>
          </p:cNvSpPr>
          <p:nvPr/>
        </p:nvSpPr>
        <p:spPr bwMode="auto">
          <a:xfrm>
            <a:off x="5818188" y="5486400"/>
            <a:ext cx="140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Database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990600" y="1676400"/>
            <a:ext cx="280035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WAL (Tail)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273175" y="38100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rPr>
              <a:t>Buffer Pool</a:t>
            </a:r>
          </a:p>
        </p:txBody>
      </p:sp>
      <p:cxnSp>
        <p:nvCxnSpPr>
          <p:cNvPr id="21" name="Straight Connector 86016"/>
          <p:cNvCxnSpPr>
            <a:cxnSpLocks noChangeShapeType="1"/>
          </p:cNvCxnSpPr>
          <p:nvPr/>
        </p:nvCxnSpPr>
        <p:spPr bwMode="auto">
          <a:xfrm>
            <a:off x="3009900" y="3505200"/>
            <a:ext cx="2838450" cy="7477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73"/>
          <p:cNvCxnSpPr>
            <a:cxnSpLocks noChangeShapeType="1"/>
          </p:cNvCxnSpPr>
          <p:nvPr/>
        </p:nvCxnSpPr>
        <p:spPr bwMode="auto">
          <a:xfrm flipV="1">
            <a:off x="3292475" y="2057400"/>
            <a:ext cx="2643188" cy="57150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77"/>
          <p:cNvCxnSpPr>
            <a:cxnSpLocks noChangeShapeType="1"/>
          </p:cNvCxnSpPr>
          <p:nvPr/>
        </p:nvCxnSpPr>
        <p:spPr bwMode="auto">
          <a:xfrm flipV="1">
            <a:off x="3352800" y="5003800"/>
            <a:ext cx="2287588" cy="47625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80"/>
          <p:cNvCxnSpPr>
            <a:cxnSpLocks noChangeShapeType="1"/>
          </p:cNvCxnSpPr>
          <p:nvPr/>
        </p:nvCxnSpPr>
        <p:spPr bwMode="auto">
          <a:xfrm>
            <a:off x="3352800" y="4324350"/>
            <a:ext cx="2287588" cy="125413"/>
          </a:xfrm>
          <a:prstGeom prst="line">
            <a:avLst/>
          </a:prstGeom>
          <a:noFill/>
          <a:ln w="6350" algn="ctr">
            <a:solidFill>
              <a:srgbClr val="FFFFFF">
                <a:lumMod val="65000"/>
              </a:srgb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84"/>
          <p:cNvSpPr>
            <a:spLocks noChangeArrowheads="1"/>
          </p:cNvSpPr>
          <p:nvPr/>
        </p:nvSpPr>
        <p:spPr bwMode="auto">
          <a:xfrm>
            <a:off x="59356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Master Record</a:t>
            </a:r>
          </a:p>
        </p:txBody>
      </p:sp>
      <p:sp>
        <p:nvSpPr>
          <p:cNvPr id="27" name="Rectangle 85"/>
          <p:cNvSpPr>
            <a:spLocks noChangeArrowheads="1"/>
          </p:cNvSpPr>
          <p:nvPr/>
        </p:nvSpPr>
        <p:spPr bwMode="auto">
          <a:xfrm>
            <a:off x="1808163" y="518160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flushedLSN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835650" y="2057400"/>
            <a:ext cx="1366838" cy="220980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defPPr>
              <a:defRPr lang="en-US"/>
            </a:defPPr>
            <a:lvl1pPr eaLnBrk="0" hangingPunct="0">
              <a:defRPr sz="1600" u="none">
                <a:latin typeface="DejaVu Sans Mono" pitchFamily="49" charset="0"/>
                <a:ea typeface="ＭＳ Ｐゴシック"/>
                <a:cs typeface="DejaVu Sans Mono" pitchFamily="49" charset="0"/>
              </a:defRPr>
            </a:lvl1pPr>
            <a:lvl2pPr marL="742950" indent="-285750" algn="ctr" eaLnBrk="0" hangingPunct="0">
              <a:defRPr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/>
                <a:cs typeface="ＭＳ Ｐゴシック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DejaVu Sans Mono" pitchFamily="49" charset="0"/>
              <a:ea typeface="ＭＳ Ｐゴシック"/>
              <a:cs typeface="DejaVu Sans Mono" pitchFamily="49" charset="0"/>
            </a:endParaRPr>
          </a:p>
        </p:txBody>
      </p:sp>
      <p:grpSp>
        <p:nvGrpSpPr>
          <p:cNvPr id="29" name="Group 30"/>
          <p:cNvGrpSpPr>
            <a:grpSpLocks/>
          </p:cNvGrpSpPr>
          <p:nvPr/>
        </p:nvGrpSpPr>
        <p:grpSpPr bwMode="auto">
          <a:xfrm>
            <a:off x="1420813" y="4324350"/>
            <a:ext cx="1939925" cy="727075"/>
            <a:chOff x="1430339" y="4323557"/>
            <a:chExt cx="1938876" cy="727868"/>
          </a:xfrm>
        </p:grpSpPr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1430339" y="4323557"/>
              <a:ext cx="1938876" cy="72786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31" name="Group 29"/>
            <p:cNvGrpSpPr>
              <a:grpSpLocks/>
            </p:cNvGrpSpPr>
            <p:nvPr/>
          </p:nvGrpSpPr>
          <p:grpSpPr bwMode="auto">
            <a:xfrm>
              <a:off x="1503950" y="4381500"/>
              <a:ext cx="1224775" cy="171450"/>
              <a:chOff x="1524000" y="4381500"/>
              <a:chExt cx="1224775" cy="17145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1523374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0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pageLSN</a:t>
                </a:r>
                <a:endParaRPr kumimoji="0" lang="en-US" sz="1150" b="0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132645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0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recLSN</a:t>
                </a:r>
                <a:endParaRPr kumimoji="0" lang="en-US" sz="1150" b="0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</p:grpSp>
        <p:grpSp>
          <p:nvGrpSpPr>
            <p:cNvPr id="32" name="Group 28"/>
            <p:cNvGrpSpPr>
              <a:grpSpLocks/>
            </p:cNvGrpSpPr>
            <p:nvPr/>
          </p:nvGrpSpPr>
          <p:grpSpPr bwMode="auto">
            <a:xfrm>
              <a:off x="1503950" y="4603750"/>
              <a:ext cx="1791654" cy="380999"/>
              <a:chOff x="1524000" y="4603750"/>
              <a:chExt cx="1791654" cy="380999"/>
            </a:xfrm>
          </p:grpSpPr>
          <p:sp>
            <p:nvSpPr>
              <p:cNvPr id="33" name="Rectangle 37"/>
              <p:cNvSpPr>
                <a:spLocks noChangeArrowheads="1"/>
              </p:cNvSpPr>
              <p:nvPr/>
            </p:nvSpPr>
            <p:spPr bwMode="auto">
              <a:xfrm>
                <a:off x="1524000" y="4603750"/>
                <a:ext cx="597378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34" name="Rectangle 41"/>
              <p:cNvSpPr>
                <a:spLocks noChangeArrowheads="1"/>
              </p:cNvSpPr>
              <p:nvPr/>
            </p:nvSpPr>
            <p:spPr bwMode="auto">
              <a:xfrm>
                <a:off x="2121139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2718277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grpSp>
        <p:nvGrpSpPr>
          <p:cNvPr id="38" name="Group 96"/>
          <p:cNvGrpSpPr>
            <a:grpSpLocks/>
          </p:cNvGrpSpPr>
          <p:nvPr/>
        </p:nvGrpSpPr>
        <p:grpSpPr bwMode="auto">
          <a:xfrm>
            <a:off x="5640388" y="4449763"/>
            <a:ext cx="1757362" cy="554037"/>
            <a:chOff x="1430339" y="4323558"/>
            <a:chExt cx="1938876" cy="670215"/>
          </a:xfrm>
        </p:grpSpPr>
        <p:sp>
          <p:nvSpPr>
            <p:cNvPr id="39" name="Rectangle 97"/>
            <p:cNvSpPr>
              <a:spLocks noChangeArrowheads="1"/>
            </p:cNvSpPr>
            <p:nvPr/>
          </p:nvSpPr>
          <p:spPr bwMode="auto">
            <a:xfrm>
              <a:off x="1430339" y="4323558"/>
              <a:ext cx="1938876" cy="67021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40" name="Group 98"/>
            <p:cNvGrpSpPr>
              <a:grpSpLocks/>
            </p:cNvGrpSpPr>
            <p:nvPr/>
          </p:nvGrpSpPr>
          <p:grpSpPr bwMode="auto">
            <a:xfrm>
              <a:off x="1503950" y="4381500"/>
              <a:ext cx="1234011" cy="171450"/>
              <a:chOff x="1524000" y="4381500"/>
              <a:chExt cx="1234011" cy="171450"/>
            </a:xfrm>
          </p:grpSpPr>
          <p:sp>
            <p:nvSpPr>
              <p:cNvPr id="45" name="Rectangle 103"/>
              <p:cNvSpPr>
                <a:spLocks noChangeArrowheads="1"/>
              </p:cNvSpPr>
              <p:nvPr/>
            </p:nvSpPr>
            <p:spPr bwMode="auto">
              <a:xfrm>
                <a:off x="1524000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0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pageLSN</a:t>
                </a:r>
              </a:p>
            </p:txBody>
          </p:sp>
          <p:sp>
            <p:nvSpPr>
              <p:cNvPr id="46" name="Rectangle 104"/>
              <p:cNvSpPr>
                <a:spLocks noChangeArrowheads="1"/>
              </p:cNvSpPr>
              <p:nvPr/>
            </p:nvSpPr>
            <p:spPr bwMode="auto">
              <a:xfrm>
                <a:off x="2141934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0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recLSN</a:t>
                </a:r>
              </a:p>
            </p:txBody>
          </p:sp>
        </p:grpSp>
        <p:grpSp>
          <p:nvGrpSpPr>
            <p:cNvPr id="41" name="Group 99"/>
            <p:cNvGrpSpPr>
              <a:grpSpLocks/>
            </p:cNvGrpSpPr>
            <p:nvPr/>
          </p:nvGrpSpPr>
          <p:grpSpPr bwMode="auto">
            <a:xfrm>
              <a:off x="1503950" y="4603751"/>
              <a:ext cx="1791654" cy="328526"/>
              <a:chOff x="1524000" y="4603751"/>
              <a:chExt cx="1791654" cy="328526"/>
            </a:xfrm>
          </p:grpSpPr>
          <p:sp>
            <p:nvSpPr>
              <p:cNvPr id="42" name="Rectangle 37"/>
              <p:cNvSpPr>
                <a:spLocks noChangeArrowheads="1"/>
              </p:cNvSpPr>
              <p:nvPr/>
            </p:nvSpPr>
            <p:spPr bwMode="auto">
              <a:xfrm>
                <a:off x="1524000" y="4603751"/>
                <a:ext cx="597378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43" name="Rectangle 41"/>
              <p:cNvSpPr>
                <a:spLocks noChangeArrowheads="1"/>
              </p:cNvSpPr>
              <p:nvPr/>
            </p:nvSpPr>
            <p:spPr bwMode="auto">
              <a:xfrm>
                <a:off x="2121139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44" name="Rectangle 41"/>
              <p:cNvSpPr>
                <a:spLocks noChangeArrowheads="1"/>
              </p:cNvSpPr>
              <p:nvPr/>
            </p:nvSpPr>
            <p:spPr bwMode="auto">
              <a:xfrm>
                <a:off x="2718277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1219200" y="2114550"/>
            <a:ext cx="2344738" cy="13906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011|nil: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begin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012|011: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99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88&gt;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013|010: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&lt;T3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5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014|012: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</a:t>
            </a:r>
            <a:r>
              <a:rPr kumimoji="0" lang="en-US" sz="14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abort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⋮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015|014: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&lt;T4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8" name="Oval 23"/>
          <p:cNvSpPr>
            <a:spLocks noChangeArrowheads="1"/>
          </p:cNvSpPr>
          <p:nvPr/>
        </p:nvSpPr>
        <p:spPr bwMode="auto">
          <a:xfrm>
            <a:off x="1219200" y="2122488"/>
            <a:ext cx="827088" cy="931862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9" name="Rounded Rectangular Callout 48"/>
          <p:cNvSpPr/>
          <p:nvPr/>
        </p:nvSpPr>
        <p:spPr bwMode="auto">
          <a:xfrm flipH="1">
            <a:off x="533400" y="1399257"/>
            <a:ext cx="2513013" cy="493043"/>
          </a:xfrm>
          <a:prstGeom prst="wedgeRoundRectCallout">
            <a:avLst>
              <a:gd name="adj1" fmla="val 11241"/>
              <a:gd name="adj2" fmla="val 99664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LSN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|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</a:t>
            </a:r>
            <a:r>
              <a:rPr kumimoji="0" 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prevLSN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1219200" y="3035300"/>
            <a:ext cx="2203450" cy="169863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1" name="Right Arrow 6"/>
          <p:cNvSpPr>
            <a:spLocks noChangeArrowheads="1"/>
          </p:cNvSpPr>
          <p:nvPr/>
        </p:nvSpPr>
        <p:spPr bwMode="auto">
          <a:xfrm>
            <a:off x="800100" y="27051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52" name="Rounded Rectangular Callout 51"/>
          <p:cNvSpPr/>
          <p:nvPr/>
        </p:nvSpPr>
        <p:spPr bwMode="auto">
          <a:xfrm flipH="1">
            <a:off x="1524000" y="3352800"/>
            <a:ext cx="3524250" cy="1246187"/>
          </a:xfrm>
          <a:prstGeom prst="wedgeRoundRectCallout">
            <a:avLst>
              <a:gd name="adj1" fmla="val 33841"/>
              <a:gd name="adj2" fmla="val -74308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Important: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We need to record what steps we took to undo the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Xact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3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  <p:bldP spid="50" grpId="0" animBg="1"/>
      <p:bldP spid="51" grpId="0" animBg="1"/>
      <p:bldP spid="51" grpId="1" animBg="1"/>
      <p:bldP spid="5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Compensation Log Record (CLR)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 CLR describes the actions taken to undo the actions of a previous update record.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It has all the fields of an update log record plus the </a:t>
            </a:r>
            <a:r>
              <a:rPr lang="en-US" sz="2200" dirty="0" err="1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sz="2200" dirty="0">
                <a:solidFill>
                  <a:srgbClr val="14405C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pointer (i.e., the next-to-be-undone </a:t>
            </a:r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LSN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).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CLRs are added to log like any other record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.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CLRs </a:t>
            </a:r>
            <a:r>
              <a:rPr lang="en-US" sz="2200" u="sng" dirty="0">
                <a:solidFill>
                  <a:schemeClr val="tx2"/>
                </a:solidFill>
              </a:rPr>
              <a:t>never</a:t>
            </a:r>
            <a:r>
              <a:rPr lang="en-US" sz="2200" dirty="0">
                <a:solidFill>
                  <a:schemeClr val="tx2"/>
                </a:solidFill>
              </a:rPr>
              <a:t> Undone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Undo needn’t be idempotent (&gt;1 UNDO won’t happen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3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Abort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CLR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Left Arrow 10"/>
          <p:cNvSpPr/>
          <p:nvPr/>
        </p:nvSpPr>
        <p:spPr bwMode="auto">
          <a:xfrm rot="16200000">
            <a:off x="-1784350" y="3311525"/>
            <a:ext cx="4419600" cy="825500"/>
          </a:xfrm>
          <a:prstGeom prst="leftArrow">
            <a:avLst/>
          </a:prstGeom>
          <a:solidFill>
            <a:srgbClr val="FFFFFF">
              <a:lumMod val="65000"/>
            </a:srgbClr>
          </a:solidFill>
          <a:ln w="28575" cap="flat" cmpd="sng" algn="ctr">
            <a:noFill/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30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ea typeface="ＭＳ Ｐゴシック" charset="-128"/>
              </a:rPr>
              <a:t>TIME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804985"/>
              </p:ext>
            </p:extLst>
          </p:nvPr>
        </p:nvGraphicFramePr>
        <p:xfrm>
          <a:off x="790575" y="2041525"/>
          <a:ext cx="6438900" cy="1857375"/>
        </p:xfrm>
        <a:graphic>
          <a:graphicData uri="http://schemas.openxmlformats.org/drawingml/2006/table">
            <a:tbl>
              <a:tblPr/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prevLSN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XId</a:t>
                      </a:r>
                      <a:endParaRPr kumimoji="0" lang="en-US" alt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Before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BEGIN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UPDATE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⋮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DejaVu Sans Mono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ABORT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53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Abort/Undo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CLR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Left Arrow 10"/>
          <p:cNvSpPr/>
          <p:nvPr/>
        </p:nvSpPr>
        <p:spPr bwMode="auto">
          <a:xfrm rot="16200000">
            <a:off x="-1784350" y="3311525"/>
            <a:ext cx="4419600" cy="825500"/>
          </a:xfrm>
          <a:prstGeom prst="leftArrow">
            <a:avLst/>
          </a:prstGeom>
          <a:solidFill>
            <a:srgbClr val="FFFFFF">
              <a:lumMod val="65000"/>
            </a:srgbClr>
          </a:solidFill>
          <a:ln w="28575" cap="flat" cmpd="sng" algn="ctr">
            <a:noFill/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30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ea typeface="ＭＳ Ｐゴシック" charset="-128"/>
              </a:rPr>
              <a:t>TIME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446750"/>
              </p:ext>
            </p:extLst>
          </p:nvPr>
        </p:nvGraphicFramePr>
        <p:xfrm>
          <a:off x="790575" y="2041525"/>
          <a:ext cx="6438900" cy="2600325"/>
        </p:xfrm>
        <a:graphic>
          <a:graphicData uri="http://schemas.openxmlformats.org/drawingml/2006/table">
            <a:tbl>
              <a:tblPr/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LSN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prevLSN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XId</a:t>
                      </a:r>
                      <a:endParaRPr kumimoji="0" lang="en-US" alt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Type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Object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Before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After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nil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BEGIN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002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UPDATE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⋮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DejaVu Sans Mono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011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002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ABORT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⋮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DejaVu Sans Mono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026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011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CLR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Oval 23"/>
          <p:cNvSpPr>
            <a:spLocks noChangeArrowheads="1"/>
          </p:cNvSpPr>
          <p:nvPr/>
        </p:nvSpPr>
        <p:spPr bwMode="auto">
          <a:xfrm>
            <a:off x="3335338" y="4251325"/>
            <a:ext cx="1046162" cy="377825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14" name="Straight Arrow Connector 13"/>
          <p:cNvCxnSpPr>
            <a:cxnSpLocks noChangeShapeType="1"/>
            <a:stCxn id="18" idx="0"/>
          </p:cNvCxnSpPr>
          <p:nvPr/>
        </p:nvCxnSpPr>
        <p:spPr bwMode="auto">
          <a:xfrm flipV="1">
            <a:off x="3859213" y="3140075"/>
            <a:ext cx="0" cy="1111250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Oval 23"/>
          <p:cNvSpPr>
            <a:spLocks noChangeArrowheads="1"/>
          </p:cNvSpPr>
          <p:nvPr/>
        </p:nvSpPr>
        <p:spPr bwMode="auto">
          <a:xfrm>
            <a:off x="771525" y="2763838"/>
            <a:ext cx="6457950" cy="376237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6" name="Oval 23"/>
          <p:cNvSpPr>
            <a:spLocks noChangeArrowheads="1"/>
          </p:cNvSpPr>
          <p:nvPr/>
        </p:nvSpPr>
        <p:spPr bwMode="auto">
          <a:xfrm>
            <a:off x="5354638" y="4251325"/>
            <a:ext cx="893762" cy="377825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6316663" y="4251325"/>
            <a:ext cx="893762" cy="377825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8" name="Oval 23"/>
          <p:cNvSpPr>
            <a:spLocks noChangeArrowheads="1"/>
          </p:cNvSpPr>
          <p:nvPr/>
        </p:nvSpPr>
        <p:spPr bwMode="auto">
          <a:xfrm>
            <a:off x="5354638" y="2763838"/>
            <a:ext cx="893762" cy="376237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9" name="Oval 23"/>
          <p:cNvSpPr>
            <a:spLocks noChangeArrowheads="1"/>
          </p:cNvSpPr>
          <p:nvPr/>
        </p:nvSpPr>
        <p:spPr bwMode="auto">
          <a:xfrm>
            <a:off x="6316663" y="2763838"/>
            <a:ext cx="893762" cy="376237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flipV="1">
            <a:off x="5800725" y="3140075"/>
            <a:ext cx="962025" cy="1111250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H="1" flipV="1">
            <a:off x="5800725" y="3140075"/>
            <a:ext cx="962025" cy="1111250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5236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Abort/Undo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CLR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Left Arrow 12"/>
          <p:cNvSpPr/>
          <p:nvPr/>
        </p:nvSpPr>
        <p:spPr bwMode="auto">
          <a:xfrm rot="16200000">
            <a:off x="-1784350" y="3311525"/>
            <a:ext cx="4419600" cy="825500"/>
          </a:xfrm>
          <a:prstGeom prst="leftArrow">
            <a:avLst/>
          </a:prstGeom>
          <a:solidFill>
            <a:srgbClr val="FFFFFF">
              <a:lumMod val="65000"/>
            </a:srgbClr>
          </a:solidFill>
          <a:ln w="28575" cap="flat" cmpd="sng" algn="ctr">
            <a:noFill/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30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ea typeface="ＭＳ Ｐゴシック" charset="-128"/>
              </a:rPr>
              <a:t>TIME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22661"/>
              </p:ext>
            </p:extLst>
          </p:nvPr>
        </p:nvGraphicFramePr>
        <p:xfrm>
          <a:off x="790575" y="2041525"/>
          <a:ext cx="7820025" cy="2600325"/>
        </p:xfrm>
        <a:graphic>
          <a:graphicData uri="http://schemas.openxmlformats.org/drawingml/2006/table">
            <a:tbl>
              <a:tblPr/>
              <a:tblGrid>
                <a:gridCol w="70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5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LSN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prevLSN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XId</a:t>
                      </a:r>
                      <a:endParaRPr kumimoji="0" lang="en-US" alt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Type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Object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Before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After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undoNext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nil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BEGIN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002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UPDATE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⋮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DejaVu Sans Mono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011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002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ABORT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⋮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DejaVu Sans Mono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026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011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CLR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001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Oval 23"/>
          <p:cNvSpPr>
            <a:spLocks noChangeArrowheads="1"/>
          </p:cNvSpPr>
          <p:nvPr/>
        </p:nvSpPr>
        <p:spPr bwMode="auto">
          <a:xfrm>
            <a:off x="7212013" y="4267200"/>
            <a:ext cx="1130300" cy="377825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6" name="Oval 23"/>
          <p:cNvSpPr>
            <a:spLocks noChangeArrowheads="1"/>
          </p:cNvSpPr>
          <p:nvPr/>
        </p:nvSpPr>
        <p:spPr bwMode="auto">
          <a:xfrm>
            <a:off x="762000" y="2438400"/>
            <a:ext cx="727075" cy="376237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H="1" flipV="1">
            <a:off x="1443039" y="2762251"/>
            <a:ext cx="5768974" cy="1812924"/>
          </a:xfrm>
          <a:prstGeom prst="straightConnector1">
            <a:avLst/>
          </a:prstGeom>
          <a:noFill/>
          <a:ln w="1016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ounded Rectangular Callout 17"/>
          <p:cNvSpPr/>
          <p:nvPr/>
        </p:nvSpPr>
        <p:spPr bwMode="auto">
          <a:xfrm flipH="1">
            <a:off x="4953000" y="5297776"/>
            <a:ext cx="3714750" cy="874424"/>
          </a:xfrm>
          <a:prstGeom prst="wedgeRoundRectCallout">
            <a:avLst>
              <a:gd name="adj1" fmla="val -16179"/>
              <a:gd name="adj2" fmla="val -82628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The </a:t>
            </a:r>
            <a:r>
              <a:rPr kumimoji="0" lang="en-US" sz="2800" b="1" i="1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LSN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of the next log record to be undone.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80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Abort Algorithm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First, write an </a:t>
            </a:r>
            <a:r>
              <a:rPr lang="en-US" sz="24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ABORT</a:t>
            </a:r>
            <a:r>
              <a:rPr lang="en-US" sz="2400" dirty="0">
                <a:solidFill>
                  <a:srgbClr val="C00000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record on log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Play back updates, in reverse order: for each update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Write a </a:t>
            </a:r>
            <a:r>
              <a:rPr lang="en-US" sz="22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CLR</a:t>
            </a:r>
            <a:r>
              <a:rPr lang="en-US" sz="20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entry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Restore old value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 end, write an </a:t>
            </a:r>
            <a:r>
              <a:rPr lang="en-US" sz="24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log record</a:t>
            </a:r>
          </a:p>
          <a:p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Note: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CLRs never need to be undone</a:t>
            </a: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3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81601" y="2076237"/>
            <a:ext cx="28194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Fuzzy Checkpoints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(Non-Fuzzy) 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The DBMS halts everything when it takes a checkpoint to ensure a consistent snapshot: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Stop all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transactions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Flushes dirty pages on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disk</a:t>
            </a:r>
          </a:p>
          <a:p>
            <a:r>
              <a:rPr lang="en-US" sz="26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This </a:t>
            </a:r>
            <a:r>
              <a:rPr lang="en-US" sz="26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is bad…</a:t>
            </a:r>
          </a:p>
        </p:txBody>
      </p:sp>
    </p:spTree>
    <p:extLst>
      <p:ext uri="{BB962C8B-B14F-4D97-AF65-F5344CB8AC3E}">
        <p14:creationId xmlns:p14="http://schemas.microsoft.com/office/powerpoint/2010/main" val="140437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Active Transaction Table (ATT)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One entry per currently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active Xact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 err="1" smtClean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XId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Unique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identifier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status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The current “mode” of the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 err="1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lastLSN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Most recent LSN written by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Entry removed when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commits or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aborts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Status Codes: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R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→ Running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C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→ Committing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U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→ Candidate for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Undo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59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Dirty Page Table (DPT)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One entry per dirty page currently in buffer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pool</a:t>
            </a:r>
          </a:p>
          <a:p>
            <a:pPr lvl="1"/>
            <a:r>
              <a:rPr lang="en-US" sz="22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PageID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 err="1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recLSN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The LSN of the log record that first caused the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page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to be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dirty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9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Storage Types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Volatile Storage: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Data does not persist after power is </a:t>
            </a:r>
            <a:r>
              <a:rPr lang="en-US" sz="2200" dirty="0" smtClean="0">
                <a:solidFill>
                  <a:schemeClr val="tx2"/>
                </a:solidFill>
              </a:rPr>
              <a:t>cut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Examples: DRAM, SRAM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Non-volatile Storage: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Data persists after losing </a:t>
            </a:r>
            <a:r>
              <a:rPr lang="en-US" sz="2200" dirty="0" smtClean="0">
                <a:solidFill>
                  <a:schemeClr val="tx2"/>
                </a:solidFill>
              </a:rPr>
              <a:t>power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Examples: HDD, </a:t>
            </a:r>
            <a:r>
              <a:rPr lang="en-US" sz="2200" dirty="0" smtClean="0">
                <a:solidFill>
                  <a:schemeClr val="tx2"/>
                </a:solidFill>
              </a:rPr>
              <a:t>SSD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Stable Storage: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 </a:t>
            </a:r>
            <a:r>
              <a:rPr lang="en-US" sz="22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non-existent</a:t>
            </a:r>
            <a:r>
              <a:rPr lang="en-US" sz="2200" dirty="0">
                <a:solidFill>
                  <a:schemeClr val="tx2"/>
                </a:solidFill>
              </a:rPr>
              <a:t> form of non-volatile storage that survives all possible failures </a:t>
            </a:r>
            <a:r>
              <a:rPr lang="en-US" sz="2200" dirty="0" smtClean="0">
                <a:solidFill>
                  <a:schemeClr val="tx2"/>
                </a:solidFill>
              </a:rPr>
              <a:t>scenarios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 flipH="1">
            <a:off x="5638800" y="3030791"/>
            <a:ext cx="3429000" cy="653796"/>
          </a:xfrm>
          <a:prstGeom prst="wedgeRoundRectCallout">
            <a:avLst>
              <a:gd name="adj1" fmla="val 48737"/>
              <a:gd name="adj2" fmla="val 100322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square" lIns="0" tIns="91440" rIns="0" bIns="0" anchor="b">
            <a:spAutoFit/>
          </a:bodyPr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Use multiple storage devices to </a:t>
            </a:r>
            <a:r>
              <a:rPr lang="en-US" sz="2000" dirty="0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approximate</a:t>
            </a:r>
            <a:endParaRPr lang="en-US" sz="2000" dirty="0">
              <a:solidFill>
                <a:srgbClr val="808080">
                  <a:lumMod val="50000"/>
                </a:srgb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00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1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Fuzzy 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Specifically, write to log: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BEGIN-CHECKPOINT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Indicates start of checkpoint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END-CHECKPOINT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Contains ATT +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DPT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The “fuzzy” part is because: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Other </a:t>
            </a:r>
            <a:r>
              <a:rPr lang="en-US" sz="22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continue to run; so these tables accurate only as of the time of the </a:t>
            </a:r>
            <a:r>
              <a:rPr lang="en-US" sz="22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BEGIN-CHECKPOINT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record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No attempt to force dirty pages to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disk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Fuzzy 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3505200" y="1004997"/>
            <a:ext cx="518160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The LSN of the </a:t>
            </a:r>
            <a:r>
              <a:rPr lang="en-US" sz="24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BEGIN-CHECKPOINT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record is written to the </a:t>
            </a:r>
            <a:r>
              <a:rPr lang="en-US" sz="24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Master Record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entry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Any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that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starts after the checkpoint is excluded from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table listing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  <p:grpSp>
        <p:nvGrpSpPr>
          <p:cNvPr id="16" name="Group 10"/>
          <p:cNvGrpSpPr>
            <a:grpSpLocks/>
          </p:cNvGrpSpPr>
          <p:nvPr/>
        </p:nvGrpSpPr>
        <p:grpSpPr bwMode="auto">
          <a:xfrm>
            <a:off x="142875" y="1352550"/>
            <a:ext cx="3057525" cy="4743450"/>
            <a:chOff x="203200" y="1568549"/>
            <a:chExt cx="2463800" cy="4086664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203200" y="1568549"/>
              <a:ext cx="2463800" cy="4086664"/>
            </a:xfrm>
            <a:prstGeom prst="roundRect">
              <a:avLst>
                <a:gd name="adj" fmla="val 7789"/>
              </a:avLst>
            </a:prstGeom>
            <a:solidFill>
              <a:srgbClr val="FFFFFF">
                <a:lumMod val="95000"/>
              </a:srgbClr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tIns="0" bIns="0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ea typeface="ＭＳ Ｐゴシック" charset="-128"/>
                </a:rPr>
                <a:t>WAL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356708" y="1962444"/>
              <a:ext cx="2156784" cy="3561470"/>
            </a:xfrm>
            <a:prstGeom prst="foldedCorner">
              <a:avLst/>
            </a:prstGeom>
            <a:pattFill prst="pct10">
              <a:fgClr>
                <a:srgbClr val="FFFFFF">
                  <a:lumMod val="95000"/>
                </a:srgbClr>
              </a:fgClr>
              <a:bgClr>
                <a:srgbClr val="FFFFFF"/>
              </a:bgClr>
            </a:pattFill>
            <a:ln w="19050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rIns="45720"/>
            <a:lstStyle>
              <a:lvl1pPr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1pPr>
              <a:lvl2pPr marL="742950" indent="-28575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2pPr>
              <a:lvl3pPr marL="1143000" indent="-22860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3pPr>
              <a:lvl4pPr marL="1600200" indent="-22860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4pPr>
              <a:lvl5pPr marL="2057400" indent="-228600" algn="ctr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defRPr>
              </a:lvl9pPr>
            </a:lstStyle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&lt;T1 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start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...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&lt;T1 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commit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...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T2, 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C,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100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,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120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&lt;BEGIN-CHECKPOINT&gt;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&lt;T3 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start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&lt;END-CHECKPOINT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 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ATT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={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T2},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 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DPT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={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P10,P12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}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&lt;T2 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commit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&lt;T3, 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A, 200, 400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&lt;BEGIN-CHECKPOINT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&lt;T3, B, 10, 12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&lt;END-CHECKPOINT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ATT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={T3},</a:t>
              </a:r>
            </a:p>
            <a:p>
              <a:pPr marL="0" marR="0" lvl="0" indent="0" algn="l" defTabSz="91440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 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DPT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={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P10,P33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}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&gt;</a:t>
              </a:r>
            </a:p>
          </p:txBody>
        </p:sp>
      </p:grpSp>
      <p:sp>
        <p:nvSpPr>
          <p:cNvPr id="19" name="Right Arrow 6"/>
          <p:cNvSpPr>
            <a:spLocks noChangeArrowheads="1"/>
          </p:cNvSpPr>
          <p:nvPr/>
        </p:nvSpPr>
        <p:spPr bwMode="auto">
          <a:xfrm>
            <a:off x="-38100" y="29241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1" name="Right Arrow 6"/>
          <p:cNvSpPr>
            <a:spLocks noChangeArrowheads="1"/>
          </p:cNvSpPr>
          <p:nvPr/>
        </p:nvSpPr>
        <p:spPr bwMode="auto">
          <a:xfrm>
            <a:off x="-38100" y="33909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331788" y="3236913"/>
            <a:ext cx="2251075" cy="246062"/>
          </a:xfrm>
          <a:prstGeom prst="roundRect">
            <a:avLst>
              <a:gd name="adj" fmla="val 12315"/>
            </a:avLst>
          </a:prstGeom>
          <a:noFill/>
          <a:ln w="76200" algn="ctr">
            <a:solidFill>
              <a:srgbClr val="808080">
                <a:lumMod val="75000"/>
              </a:srgbClr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990600" y="3694113"/>
            <a:ext cx="646112" cy="277812"/>
          </a:xfrm>
          <a:prstGeom prst="roundRect">
            <a:avLst>
              <a:gd name="adj" fmla="val 12315"/>
            </a:avLst>
          </a:prstGeom>
          <a:noFill/>
          <a:ln w="76200" algn="ctr">
            <a:solidFill>
              <a:srgbClr val="808080">
                <a:lumMod val="75000"/>
              </a:srgbClr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37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19" grpId="0" animBg="1"/>
      <p:bldP spid="19" grpId="1" animBg="1"/>
      <p:bldP spid="21" grpId="0" animBg="1"/>
      <p:bldP spid="23" grpId="0" animBg="1"/>
      <p:bldP spid="2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Fuzzy Checkpoints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Q: Why do we need store the LSN of most recent checkpoint record on disk in the </a:t>
            </a:r>
            <a:r>
              <a:rPr lang="en-US" sz="24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Master Record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?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A: So that we know where to start from on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recovery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1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Overall Picture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04800" y="1371600"/>
            <a:ext cx="5105400" cy="493395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2126371" y="6345238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13" name="Flowchart: Magnetic Disk 16"/>
          <p:cNvSpPr/>
          <p:nvPr/>
        </p:nvSpPr>
        <p:spPr bwMode="auto">
          <a:xfrm>
            <a:off x="6353175" y="2713038"/>
            <a:ext cx="1957388" cy="2506662"/>
          </a:xfrm>
          <a:prstGeom prst="flowChartMagneticDisk">
            <a:avLst/>
          </a:prstGeom>
          <a:solidFill>
            <a:srgbClr val="FFFFFF">
              <a:lumMod val="6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5595938" y="6345238"/>
            <a:ext cx="3471862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Disk</a:t>
            </a:r>
          </a:p>
        </p:txBody>
      </p:sp>
      <p:grpSp>
        <p:nvGrpSpPr>
          <p:cNvPr id="15" name="Group 20"/>
          <p:cNvGrpSpPr>
            <a:grpSpLocks/>
          </p:cNvGrpSpPr>
          <p:nvPr/>
        </p:nvGrpSpPr>
        <p:grpSpPr bwMode="auto">
          <a:xfrm>
            <a:off x="6818313" y="2057400"/>
            <a:ext cx="1027112" cy="2209800"/>
            <a:chOff x="5876925" y="1524000"/>
            <a:chExt cx="1027113" cy="2209800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5876925" y="1524000"/>
              <a:ext cx="1027113" cy="2209800"/>
            </a:xfrm>
            <a:prstGeom prst="foldedCorner">
              <a:avLst/>
            </a:prstGeom>
            <a:pattFill prst="pct10">
              <a:fgClr>
                <a:srgbClr val="FFFFFF">
                  <a:lumMod val="95000"/>
                </a:srgbClr>
              </a:fgClr>
              <a:bgClr>
                <a:srgbClr val="FFFFFF"/>
              </a:bgClr>
            </a:pattFill>
            <a:ln w="19050">
              <a:solidFill>
                <a:srgbClr val="000066">
                  <a:lumMod val="95000"/>
                  <a:lumOff val="5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lIns="45720" rIns="45720"/>
            <a:lstStyle>
              <a:defPPr>
                <a:defRPr lang="en-US"/>
              </a:defPPr>
              <a:lvl1pPr eaLnBrk="0" hangingPunct="0">
                <a:defRPr sz="1600" u="none">
                  <a:latin typeface="DejaVu Sans Mono" pitchFamily="49" charset="0"/>
                  <a:ea typeface="ＭＳ Ｐゴシック"/>
                  <a:cs typeface="DejaVu Sans Mono" pitchFamily="49" charset="0"/>
                </a:defRPr>
              </a:lvl1pPr>
              <a:lvl2pPr marL="742950" indent="-285750" algn="ctr" eaLnBrk="0" hangingPunct="0">
                <a:defRPr>
                  <a:ea typeface="ＭＳ Ｐゴシック"/>
                  <a:cs typeface="ＭＳ Ｐゴシック"/>
                </a:defRPr>
              </a:lvl2pPr>
              <a:lvl3pPr marL="1143000" indent="-228600" algn="ctr" eaLnBrk="0" hangingPunct="0">
                <a:defRPr>
                  <a:ea typeface="ＭＳ Ｐゴシック"/>
                  <a:cs typeface="ＭＳ Ｐゴシック"/>
                </a:defRPr>
              </a:lvl3pPr>
              <a:lvl4pPr marL="1600200" indent="-228600" algn="ctr" eaLnBrk="0" hangingPunct="0">
                <a:defRPr>
                  <a:ea typeface="ＭＳ Ｐゴシック"/>
                  <a:cs typeface="ＭＳ Ｐゴシック"/>
                </a:defRPr>
              </a:lvl4pPr>
              <a:lvl5pPr marL="2057400" indent="-228600" algn="ctr" eaLnBrk="0" hangingPunct="0">
                <a:defRPr>
                  <a:ea typeface="ＭＳ Ｐゴシック"/>
                  <a:cs typeface="ＭＳ Ｐゴシック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ea typeface="ＭＳ Ｐゴシック"/>
                  <a:cs typeface="ＭＳ Ｐゴシック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DejaVu Sans Mono" pitchFamily="49" charset="0"/>
                <a:ea typeface="ＭＳ Ｐゴシック"/>
                <a:cs typeface="DejaVu Sans Mono" pitchFamily="49" charset="0"/>
              </a:endParaRPr>
            </a:p>
          </p:txBody>
        </p:sp>
        <p:pic>
          <p:nvPicPr>
            <p:cNvPr id="17" name="Picture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3533" y="1598480"/>
              <a:ext cx="802930" cy="1963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Box 23"/>
          <p:cNvSpPr txBox="1">
            <a:spLocks noChangeArrowheads="1"/>
          </p:cNvSpPr>
          <p:nvPr/>
        </p:nvSpPr>
        <p:spPr bwMode="auto">
          <a:xfrm>
            <a:off x="6888163" y="1600200"/>
            <a:ext cx="7793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WAL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5830888" y="1371600"/>
            <a:ext cx="3003550" cy="493395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TextBox 25"/>
          <p:cNvSpPr txBox="1">
            <a:spLocks noChangeArrowheads="1"/>
          </p:cNvSpPr>
          <p:nvPr/>
        </p:nvSpPr>
        <p:spPr bwMode="auto">
          <a:xfrm>
            <a:off x="6632575" y="5334000"/>
            <a:ext cx="1398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Database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2921000" y="180975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WAL (Tail)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138488" y="2247900"/>
            <a:ext cx="1800225" cy="13906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lIns="45720"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begin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99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88&gt;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5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&lt;T5</a:t>
            </a:r>
            <a:r>
              <a:rPr kumimoji="0" lang="en-US" sz="1600" b="0" i="0" u="none" strike="noStrike" kern="0" cap="none" spc="-30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⋮</a:t>
            </a: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921000" y="38862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Buffer Pool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558800" y="388620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558800" y="1809750"/>
            <a:ext cx="2235200" cy="19812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62000" y="2312988"/>
          <a:ext cx="1828800" cy="1271588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3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/>
                        <a:t>XId</a:t>
                      </a:r>
                      <a:endParaRPr lang="en-US" sz="900" i="1" dirty="0"/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/>
                        <a:t>Status</a:t>
                      </a:r>
                      <a:endParaRPr lang="en-US" sz="900" i="1" dirty="0"/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/>
                        <a:t>lastLSN</a:t>
                      </a:r>
                      <a:endParaRPr lang="en-US" sz="900" i="1" dirty="0"/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T5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R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011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914400" y="4400550"/>
          <a:ext cx="1524000" cy="1271589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3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/>
                        <a:t>PageId</a:t>
                      </a:r>
                      <a:endParaRPr lang="en-US" sz="900" b="1" i="1" dirty="0"/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/>
                        <a:t>recLSN</a:t>
                      </a:r>
                      <a:endParaRPr lang="en-US" sz="900" b="1" i="1" dirty="0" smtClean="0"/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P100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001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P101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002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P102</a:t>
                      </a: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003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P103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004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59" marB="45759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Rectangle 84"/>
          <p:cNvSpPr>
            <a:spLocks noChangeArrowheads="1"/>
          </p:cNvSpPr>
          <p:nvPr/>
        </p:nvSpPr>
        <p:spPr bwMode="auto">
          <a:xfrm>
            <a:off x="6767513" y="5075238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Master Record</a:t>
            </a:r>
          </a:p>
        </p:txBody>
      </p:sp>
      <p:sp>
        <p:nvSpPr>
          <p:cNvPr id="31" name="Rectangle 85"/>
          <p:cNvSpPr>
            <a:spLocks noChangeArrowheads="1"/>
          </p:cNvSpPr>
          <p:nvPr/>
        </p:nvSpPr>
        <p:spPr bwMode="auto">
          <a:xfrm>
            <a:off x="3440113" y="5276850"/>
            <a:ext cx="116522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charset="0"/>
                <a:ea typeface="ＭＳ Ｐゴシック" charset="-128"/>
              </a:rPr>
              <a:t>flushedLSN</a:t>
            </a:r>
          </a:p>
        </p:txBody>
      </p: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3052763" y="4419600"/>
            <a:ext cx="1939925" cy="727075"/>
            <a:chOff x="1430339" y="4323557"/>
            <a:chExt cx="1938876" cy="727868"/>
          </a:xfrm>
        </p:grpSpPr>
        <p:sp>
          <p:nvSpPr>
            <p:cNvPr id="33" name="Rectangle 14"/>
            <p:cNvSpPr>
              <a:spLocks noChangeArrowheads="1"/>
            </p:cNvSpPr>
            <p:nvPr/>
          </p:nvSpPr>
          <p:spPr bwMode="auto">
            <a:xfrm>
              <a:off x="1430339" y="4323557"/>
              <a:ext cx="1938876" cy="72786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34" name="Group 29"/>
            <p:cNvGrpSpPr>
              <a:grpSpLocks/>
            </p:cNvGrpSpPr>
            <p:nvPr/>
          </p:nvGrpSpPr>
          <p:grpSpPr bwMode="auto">
            <a:xfrm>
              <a:off x="1503950" y="4381500"/>
              <a:ext cx="1224775" cy="171450"/>
              <a:chOff x="1524000" y="4381500"/>
              <a:chExt cx="1224775" cy="171450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1523374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0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pageLSN</a:t>
                </a:r>
                <a:endParaRPr kumimoji="0" lang="en-US" sz="1150" b="0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2132645" y="4380769"/>
                <a:ext cx="615617" cy="17163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lIns="36576" tIns="36576" rIns="36576" bIns="36576" anchor="ctr"/>
              <a:lstStyle/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50" b="0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/>
                    <a:ea typeface="ＭＳ Ｐゴシック" charset="-128"/>
                  </a:rPr>
                  <a:t>recLSN</a:t>
                </a:r>
                <a:endParaRPr kumimoji="0" lang="en-US" sz="1150" b="0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ＭＳ Ｐゴシック" charset="-128"/>
                </a:endParaRPr>
              </a:p>
            </p:txBody>
          </p:sp>
        </p:grpSp>
        <p:grpSp>
          <p:nvGrpSpPr>
            <p:cNvPr id="35" name="Group 28"/>
            <p:cNvGrpSpPr>
              <a:grpSpLocks/>
            </p:cNvGrpSpPr>
            <p:nvPr/>
          </p:nvGrpSpPr>
          <p:grpSpPr bwMode="auto">
            <a:xfrm>
              <a:off x="1503950" y="4603750"/>
              <a:ext cx="1791654" cy="380999"/>
              <a:chOff x="1524000" y="4603750"/>
              <a:chExt cx="1791654" cy="380999"/>
            </a:xfrm>
          </p:grpSpPr>
          <p:sp>
            <p:nvSpPr>
              <p:cNvPr id="36" name="Rectangle 37"/>
              <p:cNvSpPr>
                <a:spLocks noChangeArrowheads="1"/>
              </p:cNvSpPr>
              <p:nvPr/>
            </p:nvSpPr>
            <p:spPr bwMode="auto">
              <a:xfrm>
                <a:off x="1524000" y="4603750"/>
                <a:ext cx="597378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37" name="Rectangle 41"/>
              <p:cNvSpPr>
                <a:spLocks noChangeArrowheads="1"/>
              </p:cNvSpPr>
              <p:nvPr/>
            </p:nvSpPr>
            <p:spPr bwMode="auto">
              <a:xfrm>
                <a:off x="2121139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38" name="Rectangle 41"/>
              <p:cNvSpPr>
                <a:spLocks noChangeArrowheads="1"/>
              </p:cNvSpPr>
              <p:nvPr/>
            </p:nvSpPr>
            <p:spPr bwMode="auto">
              <a:xfrm>
                <a:off x="2718277" y="4603750"/>
                <a:ext cx="597377" cy="38099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  <p:grpSp>
        <p:nvGrpSpPr>
          <p:cNvPr id="41" name="Group 96"/>
          <p:cNvGrpSpPr>
            <a:grpSpLocks/>
          </p:cNvGrpSpPr>
          <p:nvPr/>
        </p:nvGrpSpPr>
        <p:grpSpPr bwMode="auto">
          <a:xfrm>
            <a:off x="6472238" y="4343400"/>
            <a:ext cx="1757362" cy="554038"/>
            <a:chOff x="1430339" y="4323558"/>
            <a:chExt cx="1938876" cy="670215"/>
          </a:xfrm>
        </p:grpSpPr>
        <p:sp>
          <p:nvSpPr>
            <p:cNvPr id="42" name="Rectangle 97"/>
            <p:cNvSpPr>
              <a:spLocks noChangeArrowheads="1"/>
            </p:cNvSpPr>
            <p:nvPr/>
          </p:nvSpPr>
          <p:spPr bwMode="auto">
            <a:xfrm>
              <a:off x="1430339" y="4323558"/>
              <a:ext cx="1938876" cy="67021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66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43" name="Group 98"/>
            <p:cNvGrpSpPr>
              <a:grpSpLocks/>
            </p:cNvGrpSpPr>
            <p:nvPr/>
          </p:nvGrpSpPr>
          <p:grpSpPr bwMode="auto">
            <a:xfrm>
              <a:off x="1503950" y="4381500"/>
              <a:ext cx="1234011" cy="171450"/>
              <a:chOff x="1524000" y="4381500"/>
              <a:chExt cx="1234011" cy="171450"/>
            </a:xfrm>
          </p:grpSpPr>
          <p:sp>
            <p:nvSpPr>
              <p:cNvPr id="48" name="Rectangle 103"/>
              <p:cNvSpPr>
                <a:spLocks noChangeArrowheads="1"/>
              </p:cNvSpPr>
              <p:nvPr/>
            </p:nvSpPr>
            <p:spPr bwMode="auto">
              <a:xfrm>
                <a:off x="1524000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0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pageLSN</a:t>
                </a:r>
              </a:p>
            </p:txBody>
          </p:sp>
          <p:sp>
            <p:nvSpPr>
              <p:cNvPr id="49" name="Rectangle 104"/>
              <p:cNvSpPr>
                <a:spLocks noChangeArrowheads="1"/>
              </p:cNvSpPr>
              <p:nvPr/>
            </p:nvSpPr>
            <p:spPr bwMode="auto">
              <a:xfrm>
                <a:off x="2141934" y="4381500"/>
                <a:ext cx="616077" cy="1714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36576" tIns="36576" rIns="36576" bIns="36576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00" b="0" i="1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recLSN</a:t>
                </a:r>
              </a:p>
            </p:txBody>
          </p:sp>
        </p:grpSp>
        <p:grpSp>
          <p:nvGrpSpPr>
            <p:cNvPr id="44" name="Group 99"/>
            <p:cNvGrpSpPr>
              <a:grpSpLocks/>
            </p:cNvGrpSpPr>
            <p:nvPr/>
          </p:nvGrpSpPr>
          <p:grpSpPr bwMode="auto">
            <a:xfrm>
              <a:off x="1503950" y="4603751"/>
              <a:ext cx="1791654" cy="328526"/>
              <a:chOff x="1524000" y="4603751"/>
              <a:chExt cx="1791654" cy="328526"/>
            </a:xfrm>
          </p:grpSpPr>
          <p:sp>
            <p:nvSpPr>
              <p:cNvPr id="45" name="Rectangle 37"/>
              <p:cNvSpPr>
                <a:spLocks noChangeArrowheads="1"/>
              </p:cNvSpPr>
              <p:nvPr/>
            </p:nvSpPr>
            <p:spPr bwMode="auto">
              <a:xfrm>
                <a:off x="1524000" y="4603751"/>
                <a:ext cx="597378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A=99</a:t>
                </a:r>
              </a:p>
            </p:txBody>
          </p:sp>
          <p:sp>
            <p:nvSpPr>
              <p:cNvPr id="46" name="Rectangle 41"/>
              <p:cNvSpPr>
                <a:spLocks noChangeArrowheads="1"/>
              </p:cNvSpPr>
              <p:nvPr/>
            </p:nvSpPr>
            <p:spPr bwMode="auto">
              <a:xfrm>
                <a:off x="2121139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B=5</a:t>
                </a:r>
              </a:p>
            </p:txBody>
          </p:sp>
          <p:sp>
            <p:nvSpPr>
              <p:cNvPr id="47" name="Rectangle 41"/>
              <p:cNvSpPr>
                <a:spLocks noChangeArrowheads="1"/>
              </p:cNvSpPr>
              <p:nvPr/>
            </p:nvSpPr>
            <p:spPr bwMode="auto">
              <a:xfrm>
                <a:off x="2718277" y="4603751"/>
                <a:ext cx="597377" cy="3285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charset="0"/>
                    <a:ea typeface="ＭＳ Ｐゴシック" charset="-128"/>
                  </a:rPr>
                  <a:t>C=12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608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Overall Picture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196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274837" y="2851150"/>
            <a:ext cx="2066335" cy="138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solidFill>
                  <a:schemeClr val="tx2"/>
                </a:solidFill>
                <a:latin typeface="+mn-lt"/>
              </a:rPr>
              <a:t>Data pages</a:t>
            </a:r>
            <a:endParaRPr lang="en-US" altLang="en-US" sz="2000" dirty="0" smtClean="0">
              <a:solidFill>
                <a:schemeClr val="tx2"/>
              </a:solidFill>
              <a:latin typeface="+mn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804000"/>
                </a:solidFill>
                <a:latin typeface="+mn-lt"/>
              </a:rPr>
              <a:t>	</a:t>
            </a:r>
            <a:r>
              <a:rPr lang="en-US" altLang="en-US" sz="2000" dirty="0" smtClean="0">
                <a:solidFill>
                  <a:srgbClr val="C00000"/>
                </a:solidFill>
                <a:latin typeface="+mn-lt"/>
              </a:rPr>
              <a:t>each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C00000"/>
                </a:solidFill>
                <a:latin typeface="+mn-lt"/>
              </a:rPr>
              <a:t>	with 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C00000"/>
                </a:solidFill>
                <a:latin typeface="+mn-lt"/>
              </a:rPr>
              <a:t>	</a:t>
            </a:r>
            <a:r>
              <a:rPr lang="en-US" altLang="en-US" sz="2000" dirty="0" err="1" smtClean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pageLSN</a:t>
            </a:r>
            <a:endParaRPr lang="en-US" altLang="en-US" sz="2000" dirty="0" smtClean="0">
              <a:solidFill>
                <a:srgbClr val="C00000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404762" y="2667000"/>
            <a:ext cx="1121076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LSN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prevLSN</a:t>
            </a:r>
            <a:endParaRPr lang="en-US" altLang="en-US" sz="2000" dirty="0" smtClean="0">
              <a:solidFill>
                <a:srgbClr val="000000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4406349" y="3305175"/>
            <a:ext cx="585097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XID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406349" y="3616325"/>
            <a:ext cx="670055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type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406349" y="4233863"/>
            <a:ext cx="876843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length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406349" y="3922713"/>
            <a:ext cx="95859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pageID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406349" y="4543425"/>
            <a:ext cx="7965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offset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406349" y="4851400"/>
            <a:ext cx="1634807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before-image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4406349" y="5165725"/>
            <a:ext cx="144866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rPr>
              <a:t>after-image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912637" y="2341563"/>
            <a:ext cx="163705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chemeClr val="tx2"/>
                </a:solidFill>
                <a:latin typeface="+mn-lt"/>
              </a:rPr>
              <a:t>LogRecords</a:t>
            </a:r>
            <a:endParaRPr lang="en-US" altLang="en-US" sz="2400" b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4238074" y="3895725"/>
            <a:ext cx="0" cy="4365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smtClean="0">
              <a:solidFill>
                <a:srgbClr val="CF0E30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 flipV="1">
            <a:off x="4238074" y="3992563"/>
            <a:ext cx="185738" cy="1841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smtClean="0">
              <a:solidFill>
                <a:srgbClr val="CF0E30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 flipH="1" flipV="1">
            <a:off x="4238074" y="5167313"/>
            <a:ext cx="185738" cy="1873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smtClean="0">
              <a:solidFill>
                <a:srgbClr val="CF0E30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38200" y="1219200"/>
            <a:ext cx="2241063" cy="5292852"/>
            <a:chOff x="7972114" y="1676400"/>
            <a:chExt cx="2241063" cy="5292852"/>
          </a:xfrm>
        </p:grpSpPr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7972114" y="2813626"/>
              <a:ext cx="2241063" cy="4155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 smtClean="0">
                  <a:solidFill>
                    <a:schemeClr val="tx2"/>
                  </a:solidFill>
                  <a:latin typeface="+mn-lt"/>
                </a:rPr>
                <a:t>ATT: </a:t>
              </a:r>
              <a:r>
                <a:rPr lang="en-US" altLang="en-US" sz="2400" b="1" dirty="0" err="1" smtClean="0">
                  <a:solidFill>
                    <a:schemeClr val="tx2"/>
                  </a:solidFill>
                  <a:latin typeface="+mn-lt"/>
                </a:rPr>
                <a:t>Xact</a:t>
              </a:r>
              <a:r>
                <a:rPr lang="en-US" altLang="en-US" sz="2400" b="1" dirty="0" smtClean="0">
                  <a:solidFill>
                    <a:schemeClr val="tx2"/>
                  </a:solidFill>
                  <a:latin typeface="+mn-lt"/>
                </a:rPr>
                <a:t> Table</a:t>
              </a:r>
              <a:endParaRPr lang="en-US" altLang="en-US" sz="2000" dirty="0" smtClean="0">
                <a:solidFill>
                  <a:schemeClr val="tx2"/>
                </a:solidFill>
                <a:latin typeface="+mn-lt"/>
              </a:endParaRPr>
            </a:p>
            <a:p>
              <a:pPr lvl="1" indent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dirty="0" err="1" smtClean="0">
                  <a:solidFill>
                    <a:srgbClr val="000000"/>
                  </a:solidFill>
                  <a:latin typeface="Cambria Math" charset="0"/>
                  <a:ea typeface="Cambria Math" charset="0"/>
                  <a:cs typeface="Cambria Math" charset="0"/>
                </a:rPr>
                <a:t>lastLSN</a:t>
              </a:r>
              <a:endParaRPr lang="en-US" altLang="en-US" sz="2000" dirty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endParaRPr>
            </a:p>
            <a:p>
              <a:pPr lvl="1" indent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dirty="0" smtClean="0">
                  <a:solidFill>
                    <a:srgbClr val="000000"/>
                  </a:solidFill>
                  <a:latin typeface="Cambria Math" charset="0"/>
                  <a:ea typeface="Cambria Math" charset="0"/>
                  <a:cs typeface="Cambria Math" charset="0"/>
                </a:rPr>
                <a:t>status</a:t>
              </a:r>
            </a:p>
            <a:p>
              <a:pPr marL="34290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endParaRPr lang="en-US" altLang="en-US" sz="2000" dirty="0" smtClean="0">
                <a:solidFill>
                  <a:srgbClr val="000000"/>
                </a:solidFill>
                <a:latin typeface="+mn-lt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 smtClean="0">
                  <a:solidFill>
                    <a:schemeClr val="tx2"/>
                  </a:solidFill>
                  <a:latin typeface="+mn-lt"/>
                </a:rPr>
                <a:t>Dirty Page Table</a:t>
              </a:r>
              <a:endParaRPr lang="en-US" altLang="en-US" sz="2000" dirty="0" smtClean="0">
                <a:solidFill>
                  <a:schemeClr val="tx2"/>
                </a:solidFill>
                <a:latin typeface="+mn-lt"/>
              </a:endParaRPr>
            </a:p>
            <a:p>
              <a:pPr lvl="1" indent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dirty="0" err="1" smtClean="0">
                  <a:solidFill>
                    <a:srgbClr val="000000"/>
                  </a:solidFill>
                  <a:latin typeface="Cambria Math" charset="0"/>
                  <a:ea typeface="Cambria Math" charset="0"/>
                  <a:cs typeface="Cambria Math" charset="0"/>
                </a:rPr>
                <a:t>recLSN</a:t>
              </a:r>
              <a:endParaRPr lang="en-US" altLang="en-US" sz="2000" dirty="0" smtClean="0">
                <a:solidFill>
                  <a:srgbClr val="000000"/>
                </a:solidFill>
                <a:latin typeface="Cambria Math" charset="0"/>
                <a:ea typeface="Cambria Math" charset="0"/>
                <a:cs typeface="Cambria Math" charset="0"/>
              </a:endParaRPr>
            </a:p>
            <a:p>
              <a:pPr marL="34290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endParaRPr lang="en-US" altLang="en-US" sz="2000" dirty="0" smtClean="0">
                <a:solidFill>
                  <a:srgbClr val="000000"/>
                </a:solidFill>
                <a:latin typeface="+mn-lt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 err="1" smtClean="0">
                  <a:solidFill>
                    <a:schemeClr val="tx2"/>
                  </a:solidFill>
                  <a:latin typeface="+mn-lt"/>
                </a:rPr>
                <a:t>flushedLSN</a:t>
              </a:r>
              <a:endParaRPr lang="en-US" altLang="en-US" sz="2400" b="1" dirty="0" smtClean="0">
                <a:solidFill>
                  <a:schemeClr val="tx2"/>
                </a:solidFill>
                <a:latin typeface="+mn-lt"/>
              </a:endParaRPr>
            </a:p>
            <a:p>
              <a:pPr marL="34290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endParaRPr lang="en-US" altLang="en-US" sz="2400" b="1" dirty="0" smtClean="0">
                <a:solidFill>
                  <a:srgbClr val="AD6900"/>
                </a:solidFill>
                <a:latin typeface="+mn-lt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 smtClean="0">
                  <a:solidFill>
                    <a:schemeClr val="tx2"/>
                  </a:solidFill>
                  <a:latin typeface="+mn-lt"/>
                </a:rPr>
                <a:t>Buffer pool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 smtClean="0">
                  <a:solidFill>
                    <a:schemeClr val="tx2"/>
                  </a:solidFill>
                  <a:latin typeface="+mn-lt"/>
                </a:rPr>
                <a:t>Log tail</a:t>
              </a:r>
              <a:endParaRPr lang="en-US" altLang="en-US" sz="2000" dirty="0" smtClean="0">
                <a:solidFill>
                  <a:schemeClr val="tx2"/>
                </a:solidFill>
                <a:latin typeface="+mn-lt"/>
              </a:endParaRPr>
            </a:p>
            <a:p>
              <a:pPr marL="34290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endParaRPr lang="en-US" altLang="en-US" sz="2000" dirty="0" smtClean="0">
                <a:solidFill>
                  <a:schemeClr val="tx2"/>
                </a:solidFill>
                <a:latin typeface="+mn-lt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8044899" y="1676400"/>
              <a:ext cx="1676400" cy="914400"/>
              <a:chOff x="8044899" y="1676400"/>
              <a:chExt cx="1676400" cy="914400"/>
            </a:xfrm>
          </p:grpSpPr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8051249" y="1747838"/>
                <a:ext cx="1617663" cy="836612"/>
              </a:xfrm>
              <a:prstGeom prst="rect">
                <a:avLst/>
              </a:prstGeom>
              <a:solidFill>
                <a:srgbClr val="F6BF69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1pPr>
                <a:lvl2pPr marL="742950" indent="-28575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2pPr>
                <a:lvl3pPr marL="11430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3pPr>
                <a:lvl4pPr marL="16002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4pPr>
                <a:lvl5pPr marL="20574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latin typeface="+mn-lt"/>
                  <a:ea typeface="ＭＳ Ｐゴシック" charset="-128"/>
                </a:endParaRPr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 flipV="1">
                <a:off x="8044899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 flipV="1">
                <a:off x="8135387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 flipH="1">
                <a:off x="8225874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8062383" y="1835150"/>
                <a:ext cx="1646285" cy="585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>
                <a:lvl1pPr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1pPr>
                <a:lvl2pPr marL="742950" indent="-28575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2pPr>
                <a:lvl3pPr marL="11430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3pPr>
                <a:lvl4pPr marL="16002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4pPr>
                <a:lvl5pPr marL="20574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3200" b="1" i="0" u="none" strike="noStrike" kern="0" normalizeH="0" baseline="0" noProof="0" dirty="0" smtClean="0">
                    <a:ln/>
                    <a:solidFill>
                      <a:schemeClr val="tx2"/>
                    </a:solidFill>
                    <a:uLnTx/>
                    <a:uFillTx/>
                    <a:latin typeface="+mn-lt"/>
                    <a:ea typeface="ＭＳ Ｐゴシック" charset="-128"/>
                  </a:rPr>
                  <a:t>Memory</a:t>
                </a: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H="1">
                <a:off x="8316362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 flipV="1">
                <a:off x="8406849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 flipV="1">
                <a:off x="8497337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 flipH="1">
                <a:off x="8587824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 flipH="1">
                <a:off x="8679899" y="1676400"/>
                <a:ext cx="44450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 flipV="1">
                <a:off x="8770387" y="1676400"/>
                <a:ext cx="44450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 flipV="1">
                <a:off x="8860874" y="1676400"/>
                <a:ext cx="44450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 flipH="1">
                <a:off x="8951362" y="1676400"/>
                <a:ext cx="44450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 flipH="1">
                <a:off x="9041849" y="1676400"/>
                <a:ext cx="44450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 flipV="1">
                <a:off x="9132337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 flipV="1">
                <a:off x="9222824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auto">
              <a:xfrm flipH="1">
                <a:off x="9313312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 flipH="1">
                <a:off x="9403799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 flipV="1">
                <a:off x="9494287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auto">
              <a:xfrm flipH="1">
                <a:off x="9584774" y="1676400"/>
                <a:ext cx="46038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auto">
              <a:xfrm flipH="1">
                <a:off x="9675262" y="1676400"/>
                <a:ext cx="46037" cy="650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auto">
              <a:xfrm flipH="1">
                <a:off x="9675262" y="2525713"/>
                <a:ext cx="46037" cy="6508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  <p:sp>
            <p:nvSpPr>
              <p:cNvPr id="56" name="Rectangle 55"/>
              <p:cNvSpPr>
                <a:spLocks noChangeArrowheads="1"/>
              </p:cNvSpPr>
              <p:nvPr/>
            </p:nvSpPr>
            <p:spPr bwMode="auto">
              <a:xfrm>
                <a:off x="8097287" y="1812925"/>
                <a:ext cx="1527175" cy="70643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1pPr>
                <a:lvl2pPr marL="742950" indent="-28575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2pPr>
                <a:lvl3pPr marL="11430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3pPr>
                <a:lvl4pPr marL="16002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4pPr>
                <a:lvl5pPr marL="2057400" indent="-228600"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CF0E30"/>
                    </a:solidFill>
                    <a:latin typeface="Book Antiqua" charset="0"/>
                    <a:ea typeface="ＭＳ Ｐゴシック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600" b="0" i="0" u="none" strike="noStrike" kern="0" cap="none" spc="0" normalizeH="0" baseline="0" noProof="0" smtClean="0">
                  <a:ln>
                    <a:noFill/>
                  </a:ln>
                  <a:solidFill>
                    <a:srgbClr val="CF0E30"/>
                  </a:solidFill>
                  <a:effectLst/>
                  <a:uLnTx/>
                  <a:uFillTx/>
                  <a:latin typeface="+mn-lt"/>
                  <a:ea typeface="ＭＳ Ｐゴシック" charset="-128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555449" y="1371600"/>
            <a:ext cx="1993900" cy="687388"/>
            <a:chOff x="3555449" y="1371600"/>
            <a:chExt cx="1993900" cy="687388"/>
          </a:xfrm>
        </p:grpSpPr>
        <p:sp>
          <p:nvSpPr>
            <p:cNvPr id="11" name="Rectangle 2" descr="Medium Wood"/>
            <p:cNvSpPr>
              <a:spLocks noChangeArrowheads="1"/>
            </p:cNvSpPr>
            <p:nvPr/>
          </p:nvSpPr>
          <p:spPr bwMode="auto">
            <a:xfrm>
              <a:off x="3806274" y="1371600"/>
              <a:ext cx="1628775" cy="6858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latin typeface="+mn-lt"/>
                <a:ea typeface="ＭＳ Ｐゴシック" charset="-128"/>
              </a:endParaRPr>
            </a:p>
          </p:txBody>
        </p:sp>
        <p:sp>
          <p:nvSpPr>
            <p:cNvPr id="12" name="Oval 3" descr="Oak"/>
            <p:cNvSpPr>
              <a:spLocks noChangeArrowheads="1"/>
            </p:cNvSpPr>
            <p:nvPr/>
          </p:nvSpPr>
          <p:spPr bwMode="auto">
            <a:xfrm>
              <a:off x="3555449" y="1377950"/>
              <a:ext cx="501650" cy="6731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latin typeface="+mn-lt"/>
                <a:ea typeface="ＭＳ Ｐゴシック" charset="-128"/>
              </a:endParaRPr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3806274" y="1371600"/>
              <a:ext cx="162877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ea typeface="ＭＳ Ｐゴシック" charset="-128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3806274" y="2057400"/>
              <a:ext cx="162877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ea typeface="ＭＳ Ｐゴシック" charset="-128"/>
              </a:endParaRPr>
            </a:p>
          </p:txBody>
        </p:sp>
        <p:sp>
          <p:nvSpPr>
            <p:cNvPr id="15" name="Arc 6" descr="Medium Wood"/>
            <p:cNvSpPr>
              <a:spLocks/>
            </p:cNvSpPr>
            <p:nvPr/>
          </p:nvSpPr>
          <p:spPr bwMode="auto">
            <a:xfrm>
              <a:off x="5377899" y="1373188"/>
              <a:ext cx="171450" cy="685800"/>
            </a:xfrm>
            <a:custGeom>
              <a:avLst/>
              <a:gdLst>
                <a:gd name="T0" fmla="*/ 1983229841 w 21600"/>
                <a:gd name="T1" fmla="*/ 0 h 43177"/>
                <a:gd name="T2" fmla="*/ 0 w 21600"/>
                <a:gd name="T3" fmla="*/ 2147483647 h 43177"/>
                <a:gd name="T4" fmla="*/ 0 w 21600"/>
                <a:gd name="T5" fmla="*/ 2147483647 h 43177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77"/>
                <a:gd name="T11" fmla="*/ 21600 w 21600"/>
                <a:gd name="T12" fmla="*/ 43177 h 431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77" fill="none" extrusionOk="0">
                  <a:moveTo>
                    <a:pt x="998" y="0"/>
                  </a:moveTo>
                  <a:cubicBezTo>
                    <a:pt x="12527" y="533"/>
                    <a:pt x="21600" y="10036"/>
                    <a:pt x="21600" y="21577"/>
                  </a:cubicBezTo>
                  <a:cubicBezTo>
                    <a:pt x="21600" y="33506"/>
                    <a:pt x="11929" y="43176"/>
                    <a:pt x="0" y="43177"/>
                  </a:cubicBezTo>
                </a:path>
                <a:path w="21600" h="43177" stroke="0" extrusionOk="0">
                  <a:moveTo>
                    <a:pt x="998" y="0"/>
                  </a:moveTo>
                  <a:cubicBezTo>
                    <a:pt x="12527" y="533"/>
                    <a:pt x="21600" y="10036"/>
                    <a:pt x="21600" y="21577"/>
                  </a:cubicBezTo>
                  <a:cubicBezTo>
                    <a:pt x="21600" y="33506"/>
                    <a:pt x="11929" y="43176"/>
                    <a:pt x="0" y="43177"/>
                  </a:cubicBezTo>
                  <a:lnTo>
                    <a:pt x="0" y="21577"/>
                  </a:lnTo>
                  <a:lnTo>
                    <a:pt x="998" y="0"/>
                  </a:ln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ea typeface="ＭＳ Ｐゴシック" charset="-128"/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3641174" y="1476375"/>
              <a:ext cx="330200" cy="476250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latin typeface="+mn-lt"/>
                <a:ea typeface="ＭＳ Ｐゴシック" charset="-128"/>
              </a:endParaRPr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auto">
            <a:xfrm>
              <a:off x="3726899" y="1573213"/>
              <a:ext cx="158750" cy="28257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F0E30"/>
                </a:solidFill>
                <a:effectLst/>
                <a:uLnTx/>
                <a:uFillTx/>
                <a:latin typeface="+mn-lt"/>
                <a:ea typeface="ＭＳ Ｐゴシック" charset="-128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234899" y="1447800"/>
              <a:ext cx="897682" cy="585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normalizeH="0" baseline="0" noProof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+mn-lt"/>
                  <a:ea typeface="ＭＳ Ｐゴシック" charset="-128"/>
                </a:rPr>
                <a:t>LOG</a:t>
              </a:r>
            </a:p>
          </p:txBody>
        </p:sp>
      </p:grp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442736" y="4405313"/>
            <a:ext cx="198830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solidFill>
                  <a:schemeClr val="tx2"/>
                </a:solidFill>
                <a:latin typeface="+mn-lt"/>
              </a:rPr>
              <a:t>Master record</a:t>
            </a:r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6139899" y="914400"/>
            <a:ext cx="0" cy="4953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CF0E30"/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>
            <a:off x="3352800" y="914400"/>
            <a:ext cx="0" cy="4953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CF0E30"/>
              </a:solidFill>
              <a:effectLst/>
              <a:uLnTx/>
              <a:uFillTx/>
              <a:ea typeface="ＭＳ Ｐゴシック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749499" y="1295400"/>
            <a:ext cx="1371600" cy="838200"/>
            <a:chOff x="6749499" y="1295400"/>
            <a:chExt cx="1371600" cy="838200"/>
          </a:xfrm>
        </p:grpSpPr>
        <p:sp>
          <p:nvSpPr>
            <p:cNvPr id="61" name="Can 59"/>
            <p:cNvSpPr>
              <a:spLocks noChangeArrowheads="1"/>
            </p:cNvSpPr>
            <p:nvPr/>
          </p:nvSpPr>
          <p:spPr bwMode="auto">
            <a:xfrm>
              <a:off x="6749499" y="1295400"/>
              <a:ext cx="1371600" cy="838200"/>
            </a:xfrm>
            <a:prstGeom prst="can">
              <a:avLst>
                <a:gd name="adj" fmla="val 25000"/>
              </a:avLst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600" i="0" u="none" strike="noStrike" kern="0" normalizeH="0" baseline="0" noProof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ＭＳ Ｐゴシック" charset="-128"/>
              </a:endParaRP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7141434" y="1524000"/>
              <a:ext cx="674865" cy="585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1pPr>
              <a:lvl2pPr marL="742950" indent="-28575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2pPr>
              <a:lvl3pPr marL="11430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3pPr>
              <a:lvl4pPr marL="16002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4pPr>
              <a:lvl5pPr marL="2057400" indent="-228600"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CF0E30"/>
                  </a:solidFill>
                  <a:latin typeface="Book Antiqua" charset="0"/>
                  <a:ea typeface="ＭＳ Ｐゴシック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0" normalizeH="0" baseline="0" noProof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+mn-lt"/>
                  <a:ea typeface="ＭＳ Ｐゴシック" charset="-128"/>
                </a:rPr>
                <a:t>DB</a:t>
              </a:r>
              <a:endPara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52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10201" y="2076237"/>
            <a:ext cx="2590799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white"/>
                </a:solidFill>
                <a:latin typeface="Source Sans Pro Light" pitchFamily="34" charset="0"/>
              </a:rPr>
              <a:t>ARIES Algorithm</a:t>
            </a:r>
            <a:endParaRPr lang="en-US" sz="3600" dirty="0">
              <a:solidFill>
                <a:prstClr val="white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Phases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Analysis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Read the WAL to identify dirty pages in the buffer pool and active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 the time of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crash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Redo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Repeat all actions starting from an appropriate point in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log</a:t>
            </a: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Undo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Reverse the actions of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that did not commit before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crash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1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Overview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4284663" y="1004997"/>
            <a:ext cx="4112307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Start from last checkpoint found via </a:t>
            </a:r>
            <a:r>
              <a:rPr lang="en-US" sz="24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Master </a:t>
            </a:r>
            <a:r>
              <a:rPr lang="en-US" sz="2400" i="1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Record</a:t>
            </a:r>
            <a:endParaRPr lang="en-US" sz="2400" i="1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Three phases.</a:t>
            </a:r>
          </a:p>
          <a:p>
            <a:pPr lvl="1"/>
            <a:r>
              <a:rPr lang="en-US" sz="22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Analysis </a:t>
            </a:r>
            <a:r>
              <a:rPr lang="mr-IN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–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Figure out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which </a:t>
            </a:r>
            <a:r>
              <a:rPr lang="en-US" sz="22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committed or failed since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checkpoint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Redo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all actions (repeat history)</a:t>
            </a:r>
          </a:p>
          <a:p>
            <a:pPr lvl="1"/>
            <a:r>
              <a:rPr lang="en-US" sz="22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Undo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effects of failed </a:t>
            </a:r>
            <a:r>
              <a:rPr lang="en-US" sz="22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2057400" y="1560513"/>
            <a:ext cx="0" cy="4140200"/>
          </a:xfrm>
          <a:prstGeom prst="line">
            <a:avLst/>
          </a:prstGeom>
          <a:noFill/>
          <a:ln w="508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5875" y="1631950"/>
            <a:ext cx="167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a typeface="ＭＳ Ｐゴシック" charset="-128"/>
              </a:rPr>
              <a:t>Oldest log rec. of </a:t>
            </a:r>
            <a:r>
              <a:rPr lang="en-US" dirty="0" smtClean="0">
                <a:solidFill>
                  <a:srgbClr val="000066"/>
                </a:solidFill>
                <a:ea typeface="ＭＳ Ｐゴシック" charset="-128"/>
              </a:rPr>
              <a:t>Xact active </a:t>
            </a:r>
            <a:r>
              <a:rPr lang="en-US" dirty="0">
                <a:solidFill>
                  <a:srgbClr val="000066"/>
                </a:solidFill>
                <a:ea typeface="ＭＳ Ｐゴシック" charset="-128"/>
              </a:rPr>
              <a:t>at crash</a:t>
            </a:r>
            <a:endParaRPr lang="en-US" sz="1600" dirty="0">
              <a:solidFill>
                <a:srgbClr val="000066"/>
              </a:solidFill>
              <a:ea typeface="ＭＳ Ｐゴシック" charset="-128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2886075"/>
            <a:ext cx="16922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a typeface="ＭＳ Ｐゴシック" charset="-128"/>
              </a:rPr>
              <a:t>Smallest </a:t>
            </a:r>
            <a:r>
              <a:rPr lang="en-US" b="1" i="1" dirty="0" err="1">
                <a:solidFill>
                  <a:srgbClr val="000066"/>
                </a:solidFill>
                <a:ea typeface="ＭＳ Ｐゴシック" charset="-128"/>
              </a:rPr>
              <a:t>recLSN</a:t>
            </a:r>
            <a:r>
              <a:rPr lang="en-US" dirty="0">
                <a:solidFill>
                  <a:srgbClr val="000066"/>
                </a:solidFill>
                <a:ea typeface="ＭＳ Ｐゴシック" charset="-128"/>
              </a:rPr>
              <a:t> in dirty page table after Analysis</a:t>
            </a:r>
            <a:endParaRPr lang="en-US" sz="1600" dirty="0">
              <a:solidFill>
                <a:srgbClr val="000066"/>
              </a:solidFill>
              <a:ea typeface="ＭＳ Ｐゴシック" charset="-128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52400" y="4811713"/>
            <a:ext cx="167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a typeface="ＭＳ Ｐゴシック" charset="-128"/>
              </a:rPr>
              <a:t>Last checkpoint</a:t>
            </a:r>
            <a:endParaRPr lang="en-US" sz="1600" dirty="0">
              <a:solidFill>
                <a:srgbClr val="000066"/>
              </a:solidFill>
              <a:ea typeface="ＭＳ Ｐゴシック" charset="-128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371475" y="5553075"/>
            <a:ext cx="14573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dirty="0">
                <a:solidFill>
                  <a:srgbClr val="C00000"/>
                </a:solidFill>
                <a:ea typeface="ＭＳ Ｐゴシック" charset="-128"/>
              </a:rPr>
              <a:t>CRASH!</a:t>
            </a:r>
            <a:endParaRPr lang="en-US" b="1" i="1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1917700" y="2068513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1917700" y="3440113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1917700" y="5040313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1917700" y="5802313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>
            <a:off x="2486025" y="5065713"/>
            <a:ext cx="0" cy="711200"/>
          </a:xfrm>
          <a:prstGeom prst="line">
            <a:avLst/>
          </a:prstGeom>
          <a:noFill/>
          <a:ln w="88900">
            <a:solidFill>
              <a:srgbClr val="0000FF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2263775" y="5791200"/>
            <a:ext cx="4429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/>
                <a:ea typeface="ＭＳ Ｐゴシック" charset="-128"/>
              </a:rPr>
              <a:t>A</a:t>
            </a:r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2941638" y="3467100"/>
            <a:ext cx="0" cy="2309813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2730500" y="5792788"/>
            <a:ext cx="4429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/>
                <a:ea typeface="ＭＳ Ｐゴシック" charset="-128"/>
              </a:rPr>
              <a:t>R</a:t>
            </a: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3400425" y="2095500"/>
            <a:ext cx="0" cy="3681413"/>
          </a:xfrm>
          <a:prstGeom prst="line">
            <a:avLst/>
          </a:prstGeom>
          <a:noFill/>
          <a:ln w="88900">
            <a:solidFill>
              <a:srgbClr val="009900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178175" y="5792788"/>
            <a:ext cx="4429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9900"/>
                </a:solidFill>
                <a:latin typeface="Times New Roman"/>
                <a:ea typeface="ＭＳ Ｐゴシック" charset="-128"/>
              </a:rPr>
              <a:t>U</a:t>
            </a:r>
          </a:p>
        </p:txBody>
      </p:sp>
      <p:sp>
        <p:nvSpPr>
          <p:cNvPr id="28" name="AutoShape 21"/>
          <p:cNvSpPr>
            <a:spLocks/>
          </p:cNvSpPr>
          <p:nvPr/>
        </p:nvSpPr>
        <p:spPr bwMode="auto">
          <a:xfrm>
            <a:off x="1724025" y="16129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2700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AutoShape 22"/>
          <p:cNvSpPr>
            <a:spLocks/>
          </p:cNvSpPr>
          <p:nvPr/>
        </p:nvSpPr>
        <p:spPr bwMode="auto">
          <a:xfrm>
            <a:off x="1647825" y="2924175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12700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84138" y="1293813"/>
            <a:ext cx="3724275" cy="5183187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Analysis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Re-establish knowledge of state at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checkpoint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Examine ATT and DPT stored in the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checkpoint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71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69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Analysis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Scan log forward from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checkpoint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400" dirty="0" smtClean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record: Remove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from ATT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All other records: 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Add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to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ATT with status ‘</a:t>
            </a:r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UNDO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’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On commit, change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status to ‘</a:t>
            </a:r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’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 smtClean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For </a:t>
            </a:r>
            <a:r>
              <a:rPr lang="en-US" sz="24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UPDATE</a:t>
            </a:r>
            <a:r>
              <a:rPr lang="en-US" sz="2400" dirty="0">
                <a:solidFill>
                  <a:srgbClr val="C00000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records: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If page P not in DPT, add P to DPT, set its </a:t>
            </a:r>
            <a:r>
              <a:rPr lang="en-US" sz="2200" dirty="0" err="1" smtClean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recLSN</a:t>
            </a:r>
            <a:r>
              <a:rPr lang="en-US" sz="2200" dirty="0" smtClean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=LSN</a:t>
            </a:r>
            <a:endParaRPr lang="en-US" sz="2200" dirty="0">
              <a:solidFill>
                <a:srgbClr val="14405C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Failure Classification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Transaction Failures</a:t>
            </a:r>
          </a:p>
          <a:p>
            <a:r>
              <a:rPr lang="en-US" sz="2400" dirty="0">
                <a:solidFill>
                  <a:schemeClr val="tx2"/>
                </a:solidFill>
              </a:rPr>
              <a:t>System Failures</a:t>
            </a:r>
          </a:p>
          <a:p>
            <a:r>
              <a:rPr lang="en-US" sz="2400" dirty="0">
                <a:solidFill>
                  <a:schemeClr val="tx2"/>
                </a:solidFill>
              </a:rPr>
              <a:t>Storage Media Failures</a:t>
            </a:r>
          </a:p>
        </p:txBody>
      </p:sp>
    </p:spTree>
    <p:extLst>
      <p:ext uri="{BB962C8B-B14F-4D97-AF65-F5344CB8AC3E}">
        <p14:creationId xmlns:p14="http://schemas.microsoft.com/office/powerpoint/2010/main" val="159817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Analysis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 end of the Analysis Phase: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ATT tells the DBMS which </a:t>
            </a:r>
            <a:r>
              <a:rPr lang="en-US" sz="22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were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active </a:t>
            </a:r>
            <a:r>
              <a:rPr lang="en-US" sz="2200" strike="sngStrike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 time of </a:t>
            </a:r>
            <a:r>
              <a:rPr lang="en-US" sz="2200" strike="sngStrike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crash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at last log flush before the crash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DPT tells the DBMS which dirty pages </a:t>
            </a:r>
            <a:r>
              <a:rPr lang="en-US" sz="2200" u="sng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might not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have made it to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disk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Analysis Phase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42875" y="1504950"/>
            <a:ext cx="3514725" cy="459105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rPr>
              <a:t>WAL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61950" y="1962150"/>
            <a:ext cx="3076575" cy="3829050"/>
          </a:xfrm>
          <a:prstGeom prst="foldedCorner">
            <a:avLst/>
          </a:prstGeom>
          <a:pattFill prst="pct10">
            <a:fgClr>
              <a:srgbClr val="FFFFFF">
                <a:lumMod val="95000"/>
              </a:srgbClr>
            </a:fgClr>
            <a:bgClr>
              <a:srgbClr val="FFFFFF"/>
            </a:bgClr>
          </a:pattFill>
          <a:ln w="19050">
            <a:solidFill>
              <a:srgbClr val="000066">
                <a:lumMod val="95000"/>
                <a:lumOff val="5000"/>
              </a:srgbClr>
            </a:solidFill>
            <a:prstDash val="solid"/>
            <a:miter lim="800000"/>
            <a:headEnd/>
            <a:tailEnd/>
          </a:ln>
          <a:effectLst/>
        </p:spPr>
        <p:txBody>
          <a:bodyPr rIns="45720"/>
          <a:lstStyle>
            <a:lvl1pPr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  <a:lvl2pPr marL="742950" indent="-28575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2pPr>
            <a:lvl3pPr marL="11430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3pPr>
            <a:lvl4pPr marL="16002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4pPr>
            <a:lvl5pPr marL="2057400" indent="-228600" algn="ctr" eaLnBrk="0" hangingPunct="0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010: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&lt;BEGIN-CHECKPOINT&gt;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⋮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020: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&lt;T96, A→P33,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10, 15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⋮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030: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END-CHECKPOINT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ATT={T96,T97},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 DPT={P20,P33}&gt;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⋮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040: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T96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commit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⋮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050: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&lt;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T96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&gt;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⋮</a:t>
            </a: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CRASH!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algn="l" defTabSz="91440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1833563"/>
          <a:ext cx="4953000" cy="2587625"/>
        </p:xfrm>
        <a:graphic>
          <a:graphicData uri="http://schemas.openxmlformats.org/drawingml/2006/table">
            <a:tbl>
              <a:tblPr/>
              <a:tblGrid>
                <a:gridCol w="868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LSN</a:t>
                      </a: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ATT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DPT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0606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010</a:t>
                      </a: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0606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020</a:t>
                      </a: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(T96, U)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(P33)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0606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030</a:t>
                      </a: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(T96,U), (T97,U)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(P33), (P20)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0606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040</a:t>
                      </a: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(T96,C), (T97,U)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(P33), (P20)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50"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06060"/>
                          </a:solidFill>
                          <a:effectLst/>
                          <a:latin typeface="DejaVu Sans Mono" charset="0"/>
                          <a:ea typeface="ＭＳ Ｐゴシック" charset="-128"/>
                        </a:rPr>
                        <a:t>050</a:t>
                      </a: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(T97,U)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1pPr>
                      <a:lvl2pPr marL="742950" indent="-285750" algn="l" defTabSz="4572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2pPr>
                      <a:lvl3pPr marL="1143000" indent="-228600" algn="l" defTabSz="4572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3pPr>
                      <a:lvl4pPr marL="16002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4pPr>
                      <a:lvl5pPr marL="2057400" indent="-228600" algn="l" defTabSz="4572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(P33), (P20)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ounded Rectangular Callout 13"/>
          <p:cNvSpPr/>
          <p:nvPr/>
        </p:nvSpPr>
        <p:spPr bwMode="auto">
          <a:xfrm flipH="1">
            <a:off x="5535613" y="1943770"/>
            <a:ext cx="2609850" cy="493043"/>
          </a:xfrm>
          <a:prstGeom prst="wedgeRoundRectCallout">
            <a:avLst>
              <a:gd name="adj1" fmla="val 37915"/>
              <a:gd name="adj2" fmla="val 89285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(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XId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, Status)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15" name="Right Arrow 6"/>
          <p:cNvSpPr>
            <a:spLocks noChangeArrowheads="1"/>
          </p:cNvSpPr>
          <p:nvPr/>
        </p:nvSpPr>
        <p:spPr bwMode="auto">
          <a:xfrm>
            <a:off x="-38100" y="1905000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>
            <a:off x="3563938" y="224472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7" name="Right Arrow 6"/>
          <p:cNvSpPr>
            <a:spLocks noChangeArrowheads="1"/>
          </p:cNvSpPr>
          <p:nvPr/>
        </p:nvSpPr>
        <p:spPr bwMode="auto">
          <a:xfrm>
            <a:off x="-26988" y="2381250"/>
            <a:ext cx="457201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8" name="Right Arrow 6"/>
          <p:cNvSpPr>
            <a:spLocks noChangeArrowheads="1"/>
          </p:cNvSpPr>
          <p:nvPr/>
        </p:nvSpPr>
        <p:spPr bwMode="auto">
          <a:xfrm>
            <a:off x="3563938" y="26828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9" name="Right Arrow 6"/>
          <p:cNvSpPr>
            <a:spLocks noChangeArrowheads="1"/>
          </p:cNvSpPr>
          <p:nvPr/>
        </p:nvSpPr>
        <p:spPr bwMode="auto">
          <a:xfrm>
            <a:off x="-19050" y="2840038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1" name="Right Arrow 6"/>
          <p:cNvSpPr>
            <a:spLocks noChangeArrowheads="1"/>
          </p:cNvSpPr>
          <p:nvPr/>
        </p:nvSpPr>
        <p:spPr bwMode="auto">
          <a:xfrm>
            <a:off x="3563938" y="312102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3" name="Right Arrow 6"/>
          <p:cNvSpPr>
            <a:spLocks noChangeArrowheads="1"/>
          </p:cNvSpPr>
          <p:nvPr/>
        </p:nvSpPr>
        <p:spPr bwMode="auto">
          <a:xfrm>
            <a:off x="4763" y="37750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4" name="Right Arrow 6"/>
          <p:cNvSpPr>
            <a:spLocks noChangeArrowheads="1"/>
          </p:cNvSpPr>
          <p:nvPr/>
        </p:nvSpPr>
        <p:spPr bwMode="auto">
          <a:xfrm>
            <a:off x="3563938" y="355917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5" name="Right Arrow 6"/>
          <p:cNvSpPr>
            <a:spLocks noChangeArrowheads="1"/>
          </p:cNvSpPr>
          <p:nvPr/>
        </p:nvSpPr>
        <p:spPr bwMode="auto">
          <a:xfrm>
            <a:off x="9525" y="4237038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6" name="Right Arrow 6"/>
          <p:cNvSpPr>
            <a:spLocks noChangeArrowheads="1"/>
          </p:cNvSpPr>
          <p:nvPr/>
        </p:nvSpPr>
        <p:spPr bwMode="auto">
          <a:xfrm>
            <a:off x="3563938" y="3997325"/>
            <a:ext cx="457200" cy="38100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C00000"/>
          </a:solidFill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7" name="Rounded Rectangular Callout 26"/>
          <p:cNvSpPr/>
          <p:nvPr/>
        </p:nvSpPr>
        <p:spPr bwMode="auto">
          <a:xfrm flipH="1">
            <a:off x="1524000" y="1532607"/>
            <a:ext cx="3529013" cy="493043"/>
          </a:xfrm>
          <a:prstGeom prst="wedgeRoundRectCallout">
            <a:avLst>
              <a:gd name="adj1" fmla="val 36581"/>
              <a:gd name="adj2" fmla="val 106343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Modify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 in page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P33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28" name="Oval 23"/>
          <p:cNvSpPr>
            <a:spLocks noChangeArrowheads="1"/>
          </p:cNvSpPr>
          <p:nvPr/>
        </p:nvSpPr>
        <p:spPr bwMode="auto">
          <a:xfrm>
            <a:off x="1598613" y="2392363"/>
            <a:ext cx="727075" cy="376237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4846638" y="2693988"/>
            <a:ext cx="1020762" cy="376237"/>
          </a:xfrm>
          <a:prstGeom prst="roundRect">
            <a:avLst>
              <a:gd name="adj" fmla="val 12315"/>
            </a:avLst>
          </a:prstGeom>
          <a:noFill/>
          <a:ln w="76200">
            <a:solidFill>
              <a:srgbClr val="C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846638" y="2708275"/>
            <a:ext cx="1993900" cy="365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923088" y="2703513"/>
            <a:ext cx="18399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846638" y="3143250"/>
            <a:ext cx="3916362" cy="369888"/>
            <a:chOff x="4846779" y="3142816"/>
            <a:chExt cx="3916221" cy="370233"/>
          </a:xfrm>
        </p:grpSpPr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4846779" y="3147289"/>
              <a:ext cx="199303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6922363" y="3142816"/>
              <a:ext cx="184063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4846638" y="3581400"/>
            <a:ext cx="3916362" cy="369888"/>
            <a:chOff x="4846779" y="3581688"/>
            <a:chExt cx="3916221" cy="370233"/>
          </a:xfrm>
        </p:grpSpPr>
        <p:sp>
          <p:nvSpPr>
            <p:cNvPr id="36" name="Rectangle 26"/>
            <p:cNvSpPr>
              <a:spLocks noChangeArrowheads="1"/>
            </p:cNvSpPr>
            <p:nvPr/>
          </p:nvSpPr>
          <p:spPr bwMode="auto">
            <a:xfrm>
              <a:off x="4846779" y="3586161"/>
              <a:ext cx="199303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37" name="Rectangle 30"/>
            <p:cNvSpPr>
              <a:spLocks noChangeArrowheads="1"/>
            </p:cNvSpPr>
            <p:nvPr/>
          </p:nvSpPr>
          <p:spPr bwMode="auto">
            <a:xfrm>
              <a:off x="6922363" y="3581688"/>
              <a:ext cx="184063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4846638" y="4021138"/>
            <a:ext cx="3916362" cy="369887"/>
            <a:chOff x="4846779" y="4020560"/>
            <a:chExt cx="3916221" cy="370233"/>
          </a:xfrm>
        </p:grpSpPr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846779" y="4025033"/>
              <a:ext cx="199303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40" name="Rectangle 31"/>
            <p:cNvSpPr>
              <a:spLocks noChangeArrowheads="1"/>
            </p:cNvSpPr>
            <p:nvPr/>
          </p:nvSpPr>
          <p:spPr bwMode="auto">
            <a:xfrm>
              <a:off x="6922363" y="4020560"/>
              <a:ext cx="184063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charset="0"/>
                <a:ea typeface="ＭＳ Ｐゴシック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8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Redo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The goal is to repeat history to reconstruct state at the moment of the crash: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Reapply all updates (even aborted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transactions!)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and redo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CLRs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We can try to avoid unnecessary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reads/writes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4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Redo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To redo an action: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Reapply logged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action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Set </a:t>
            </a:r>
            <a:r>
              <a:rPr lang="en-US" sz="22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pageLSN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to </a:t>
            </a:r>
            <a:r>
              <a:rPr lang="en-US" sz="2200" dirty="0" smtClean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LSN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 the end of Redo Phase, write </a:t>
            </a:r>
            <a:r>
              <a:rPr lang="en-US" sz="2400" dirty="0" smtClean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log records for all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with status ‘</a:t>
            </a:r>
            <a:r>
              <a:rPr lang="en-US" sz="2400" dirty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C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’ and remove them from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ATT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35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Undo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Goal: Undo all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that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were active at the time of crash (‘loser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’)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That is, all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with ‘</a:t>
            </a:r>
            <a:r>
              <a:rPr lang="en-US" sz="24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U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’ status in the ATT after the Analysis phase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Process them in </a:t>
            </a:r>
            <a:r>
              <a:rPr lang="en-US" sz="24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reverse LSN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order using the </a:t>
            </a:r>
            <a:r>
              <a:rPr lang="en-US" sz="24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lastLSN</a:t>
            </a:r>
            <a:r>
              <a:rPr lang="en-US" sz="2400" dirty="0" err="1">
                <a:solidFill>
                  <a:srgbClr val="14405C"/>
                </a:solidFill>
                <a:ea typeface="Cambria Math" charset="0"/>
                <a:cs typeface="Cambria Math" charset="0"/>
              </a:rPr>
              <a:t>’s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to speed up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traversal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Write a CLR for every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modification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30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Recovery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Undo Phase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ToUndo</a:t>
            </a:r>
            <a:r>
              <a:rPr lang="en-US" sz="2400" i="1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= {</a:t>
            </a:r>
            <a:r>
              <a:rPr lang="en-US" sz="2400" i="1" dirty="0" err="1">
                <a:solidFill>
                  <a:srgbClr val="14405C"/>
                </a:solidFill>
                <a:ea typeface="Cambria Math" charset="0"/>
                <a:cs typeface="Cambria Math" charset="0"/>
              </a:rPr>
              <a:t>lastLSNs</a:t>
            </a:r>
            <a:r>
              <a:rPr lang="en-US" sz="24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of ‘loser’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}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Repeat until </a:t>
            </a:r>
            <a:r>
              <a:rPr lang="en-US" sz="2400" i="1" dirty="0" err="1">
                <a:solidFill>
                  <a:srgbClr val="14405C"/>
                </a:solidFill>
                <a:ea typeface="Cambria Math" charset="0"/>
                <a:cs typeface="Cambria Math" charset="0"/>
              </a:rPr>
              <a:t>ToUndo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is empty: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Pop largest </a:t>
            </a:r>
            <a:r>
              <a:rPr lang="en-US" sz="22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LSN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from </a:t>
            </a:r>
            <a:r>
              <a:rPr lang="en-US" sz="2200" i="1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ToUndo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If this </a:t>
            </a:r>
            <a:r>
              <a:rPr lang="en-US" sz="22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LSN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is a CLR and </a:t>
            </a:r>
            <a:r>
              <a:rPr lang="en-US" sz="22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 == </a:t>
            </a:r>
            <a:r>
              <a:rPr lang="en-US" sz="2200" dirty="0" smtClean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nil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, then</a:t>
            </a:r>
          </a:p>
          <a:p>
            <a:pPr lvl="2"/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write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an </a:t>
            </a:r>
            <a:r>
              <a:rPr lang="en-US" sz="2200" dirty="0" smtClean="0">
                <a:solidFill>
                  <a:srgbClr val="C00000"/>
                </a:solidFill>
                <a:latin typeface="Cambria Math" charset="0"/>
                <a:ea typeface="Cambria Math" charset="0"/>
                <a:cs typeface="Cambria Math" charset="0"/>
              </a:rPr>
              <a:t>END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record for this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If this </a:t>
            </a:r>
            <a:r>
              <a:rPr lang="en-US" sz="22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LSN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is a CLR, and </a:t>
            </a:r>
            <a:r>
              <a:rPr lang="en-US" sz="2200" dirty="0" err="1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sz="2200" dirty="0">
                <a:solidFill>
                  <a:srgbClr val="14405C"/>
                </a:solidFill>
                <a:latin typeface="Cambria Math" charset="0"/>
                <a:ea typeface="Cambria Math" charset="0"/>
                <a:cs typeface="Cambria Math" charset="0"/>
              </a:rPr>
              <a:t> != nil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,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then</a:t>
            </a:r>
          </a:p>
          <a:p>
            <a:pPr lvl="2"/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add </a:t>
            </a:r>
            <a:r>
              <a:rPr lang="en-US" sz="2200" i="1" dirty="0" err="1">
                <a:solidFill>
                  <a:srgbClr val="14405C"/>
                </a:solidFill>
                <a:ea typeface="Cambria Math" charset="0"/>
                <a:cs typeface="Cambria Math" charset="0"/>
              </a:rPr>
              <a:t>undoNext</a:t>
            </a:r>
            <a:r>
              <a:rPr lang="en-US" sz="22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to </a:t>
            </a:r>
            <a:r>
              <a:rPr lang="en-US" sz="2200" i="1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ToUndo</a:t>
            </a:r>
            <a:endParaRPr lang="en-US" sz="2200" i="1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Else this </a:t>
            </a:r>
            <a:r>
              <a:rPr lang="en-US" sz="22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LSN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is an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update</a:t>
            </a:r>
          </a:p>
          <a:p>
            <a:pPr lvl="2"/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Undo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the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update,</a:t>
            </a:r>
          </a:p>
          <a:p>
            <a:pPr lvl="2"/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write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CLR,</a:t>
            </a:r>
          </a:p>
          <a:p>
            <a:pPr lvl="2"/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add </a:t>
            </a:r>
            <a:r>
              <a:rPr lang="en-US" sz="2200" i="1" dirty="0" err="1">
                <a:solidFill>
                  <a:srgbClr val="14405C"/>
                </a:solidFill>
                <a:ea typeface="Cambria Math" charset="0"/>
                <a:cs typeface="Cambria Math" charset="0"/>
              </a:rPr>
              <a:t>prevLSN</a:t>
            </a:r>
            <a:r>
              <a:rPr lang="en-US" sz="2200" i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to </a:t>
            </a:r>
            <a:r>
              <a:rPr lang="en-US" sz="2200" i="1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ToUndo</a:t>
            </a:r>
            <a:endParaRPr lang="en-US" sz="2200" i="1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87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Undo Phase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5572125" y="1854200"/>
            <a:ext cx="0" cy="4064000"/>
          </a:xfrm>
          <a:prstGeom prst="line">
            <a:avLst/>
          </a:prstGeom>
          <a:noFill/>
          <a:ln w="508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5432425" y="5486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5432425" y="5105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5432425" y="4724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5432425" y="4343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5432425" y="3962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432425" y="3505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5432425" y="2362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4724400" y="1503363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chemeClr val="tx2"/>
                </a:solidFill>
                <a:latin typeface="+mn-lt"/>
              </a:rPr>
              <a:t>LSN         LOG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4635500" y="2089150"/>
            <a:ext cx="76041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00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40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</p:txBody>
      </p:sp>
      <p:grpSp>
        <p:nvGrpSpPr>
          <p:cNvPr id="23" name="Group 14"/>
          <p:cNvGrpSpPr>
            <a:grpSpLocks/>
          </p:cNvGrpSpPr>
          <p:nvPr/>
        </p:nvGrpSpPr>
        <p:grpSpPr bwMode="auto">
          <a:xfrm>
            <a:off x="5407025" y="5803900"/>
            <a:ext cx="330200" cy="203200"/>
            <a:chOff x="2440" y="3656"/>
            <a:chExt cx="208" cy="128"/>
          </a:xfrm>
        </p:grpSpPr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2456" y="3656"/>
              <a:ext cx="176" cy="128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 flipH="1">
              <a:off x="2440" y="3656"/>
              <a:ext cx="208" cy="128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</p:grp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5432425" y="2743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>
            <a:off x="5432425" y="3124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Freeform 19"/>
          <p:cNvSpPr>
            <a:spLocks/>
          </p:cNvSpPr>
          <p:nvPr/>
        </p:nvSpPr>
        <p:spPr bwMode="auto">
          <a:xfrm>
            <a:off x="6283325" y="5029200"/>
            <a:ext cx="304800" cy="533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Freeform 20"/>
          <p:cNvSpPr>
            <a:spLocks/>
          </p:cNvSpPr>
          <p:nvPr/>
        </p:nvSpPr>
        <p:spPr bwMode="auto">
          <a:xfrm>
            <a:off x="6283325" y="4495800"/>
            <a:ext cx="304800" cy="533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Freeform 21"/>
          <p:cNvSpPr>
            <a:spLocks/>
          </p:cNvSpPr>
          <p:nvPr/>
        </p:nvSpPr>
        <p:spPr bwMode="auto">
          <a:xfrm>
            <a:off x="6283325" y="3581400"/>
            <a:ext cx="304800" cy="914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1" name="Freeform 22"/>
          <p:cNvSpPr>
            <a:spLocks/>
          </p:cNvSpPr>
          <p:nvPr/>
        </p:nvSpPr>
        <p:spPr bwMode="auto">
          <a:xfrm>
            <a:off x="6283325" y="2667000"/>
            <a:ext cx="304800" cy="914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2" name="Freeform 23"/>
          <p:cNvSpPr>
            <a:spLocks/>
          </p:cNvSpPr>
          <p:nvPr/>
        </p:nvSpPr>
        <p:spPr bwMode="auto">
          <a:xfrm flipH="1">
            <a:off x="5978525" y="4800600"/>
            <a:ext cx="304800" cy="533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3" name="Freeform 24"/>
          <p:cNvSpPr>
            <a:spLocks/>
          </p:cNvSpPr>
          <p:nvPr/>
        </p:nvSpPr>
        <p:spPr bwMode="auto">
          <a:xfrm flipH="1">
            <a:off x="5978525" y="4038600"/>
            <a:ext cx="304800" cy="7620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4" name="Freeform 25"/>
          <p:cNvSpPr>
            <a:spLocks/>
          </p:cNvSpPr>
          <p:nvPr/>
        </p:nvSpPr>
        <p:spPr bwMode="auto">
          <a:xfrm flipH="1">
            <a:off x="5978525" y="2895600"/>
            <a:ext cx="304800" cy="12192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327025" y="2186434"/>
            <a:ext cx="37115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Suppose that after end of analysis phase we have the following ATT:</a:t>
            </a:r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>
            <a:off x="2590800" y="4267200"/>
            <a:ext cx="3692525" cy="106680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7" name="Line 28"/>
          <p:cNvSpPr>
            <a:spLocks noChangeShapeType="1"/>
          </p:cNvSpPr>
          <p:nvPr/>
        </p:nvSpPr>
        <p:spPr bwMode="auto">
          <a:xfrm>
            <a:off x="2590800" y="4724400"/>
            <a:ext cx="3692525" cy="8382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201613" y="3687674"/>
            <a:ext cx="2938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i="1" u="none" kern="0" dirty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X</a:t>
            </a: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Id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</a:t>
            </a: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Status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</a:t>
            </a:r>
            <a:r>
              <a:rPr kumimoji="0" lang="en-US" alt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lastLSN</a:t>
            </a:r>
            <a:endParaRPr kumimoji="0" lang="en-US" alt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T32       U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T41       U</a:t>
            </a:r>
            <a:endParaRPr kumimoji="0" lang="en-US" alt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>
            <a:off x="277813" y="4125913"/>
            <a:ext cx="3205162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>
            <a:off x="6934200" y="3807768"/>
            <a:ext cx="1449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prevLSNs</a:t>
            </a:r>
            <a:endParaRPr kumimoji="0" lang="en-US" alt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1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Undo Phase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5572125" y="1854200"/>
            <a:ext cx="0" cy="4064000"/>
          </a:xfrm>
          <a:prstGeom prst="line">
            <a:avLst/>
          </a:prstGeom>
          <a:noFill/>
          <a:ln w="508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5432425" y="5486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5432425" y="5105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5432425" y="4724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5432425" y="4343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5432425" y="3962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432425" y="3505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5432425" y="2362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4724400" y="1503363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chemeClr val="tx2"/>
                </a:solidFill>
                <a:latin typeface="+mn-lt"/>
              </a:rPr>
              <a:t>LSN         LOG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4635500" y="2089150"/>
            <a:ext cx="76041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00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40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</p:txBody>
      </p:sp>
      <p:grpSp>
        <p:nvGrpSpPr>
          <p:cNvPr id="23" name="Group 14"/>
          <p:cNvGrpSpPr>
            <a:grpSpLocks/>
          </p:cNvGrpSpPr>
          <p:nvPr/>
        </p:nvGrpSpPr>
        <p:grpSpPr bwMode="auto">
          <a:xfrm>
            <a:off x="5407025" y="5803900"/>
            <a:ext cx="330200" cy="203200"/>
            <a:chOff x="2440" y="3656"/>
            <a:chExt cx="208" cy="128"/>
          </a:xfrm>
        </p:grpSpPr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2456" y="3656"/>
              <a:ext cx="176" cy="128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 flipH="1">
              <a:off x="2440" y="3656"/>
              <a:ext cx="208" cy="128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</p:grp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5432425" y="2743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>
            <a:off x="5432425" y="31242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Freeform 19"/>
          <p:cNvSpPr>
            <a:spLocks/>
          </p:cNvSpPr>
          <p:nvPr/>
        </p:nvSpPr>
        <p:spPr bwMode="auto">
          <a:xfrm>
            <a:off x="6283325" y="5029200"/>
            <a:ext cx="304800" cy="533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Freeform 20"/>
          <p:cNvSpPr>
            <a:spLocks/>
          </p:cNvSpPr>
          <p:nvPr/>
        </p:nvSpPr>
        <p:spPr bwMode="auto">
          <a:xfrm>
            <a:off x="6283325" y="4495800"/>
            <a:ext cx="304800" cy="533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Freeform 21"/>
          <p:cNvSpPr>
            <a:spLocks/>
          </p:cNvSpPr>
          <p:nvPr/>
        </p:nvSpPr>
        <p:spPr bwMode="auto">
          <a:xfrm>
            <a:off x="6283325" y="3581400"/>
            <a:ext cx="304800" cy="914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1" name="Freeform 22"/>
          <p:cNvSpPr>
            <a:spLocks/>
          </p:cNvSpPr>
          <p:nvPr/>
        </p:nvSpPr>
        <p:spPr bwMode="auto">
          <a:xfrm>
            <a:off x="6283325" y="2667000"/>
            <a:ext cx="304800" cy="914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2" name="Freeform 23"/>
          <p:cNvSpPr>
            <a:spLocks/>
          </p:cNvSpPr>
          <p:nvPr/>
        </p:nvSpPr>
        <p:spPr bwMode="auto">
          <a:xfrm flipH="1">
            <a:off x="5978525" y="4800600"/>
            <a:ext cx="304800" cy="5334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3" name="Freeform 24"/>
          <p:cNvSpPr>
            <a:spLocks/>
          </p:cNvSpPr>
          <p:nvPr/>
        </p:nvSpPr>
        <p:spPr bwMode="auto">
          <a:xfrm flipH="1">
            <a:off x="5978525" y="4038600"/>
            <a:ext cx="304800" cy="7620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4" name="Freeform 25"/>
          <p:cNvSpPr>
            <a:spLocks/>
          </p:cNvSpPr>
          <p:nvPr/>
        </p:nvSpPr>
        <p:spPr bwMode="auto">
          <a:xfrm flipH="1">
            <a:off x="5978525" y="2895600"/>
            <a:ext cx="304800" cy="1219200"/>
          </a:xfrm>
          <a:custGeom>
            <a:avLst/>
            <a:gdLst>
              <a:gd name="T0" fmla="*/ 0 w 192"/>
              <a:gd name="T1" fmla="*/ 2147483647 h 336"/>
              <a:gd name="T2" fmla="*/ 2147483647 w 192"/>
              <a:gd name="T3" fmla="*/ 2147483647 h 336"/>
              <a:gd name="T4" fmla="*/ 0 w 192"/>
              <a:gd name="T5" fmla="*/ 0 h 336"/>
              <a:gd name="T6" fmla="*/ 0 60000 65536"/>
              <a:gd name="T7" fmla="*/ 0 60000 65536"/>
              <a:gd name="T8" fmla="*/ 0 60000 65536"/>
              <a:gd name="T9" fmla="*/ 0 w 192"/>
              <a:gd name="T10" fmla="*/ 0 h 336"/>
              <a:gd name="T11" fmla="*/ 192 w 19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336">
                <a:moveTo>
                  <a:pt x="0" y="336"/>
                </a:moveTo>
                <a:cubicBezTo>
                  <a:pt x="96" y="292"/>
                  <a:pt x="192" y="248"/>
                  <a:pt x="192" y="192"/>
                </a:cubicBezTo>
                <a:cubicBezTo>
                  <a:pt x="192" y="136"/>
                  <a:pt x="32" y="32"/>
                  <a:pt x="0" y="0"/>
                </a:cubicBezTo>
              </a:path>
            </a:pathLst>
          </a:cu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327025" y="2186434"/>
            <a:ext cx="37115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Suppose that after end of analysis phase we have the following ATT:</a:t>
            </a:r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>
            <a:off x="2590800" y="4267200"/>
            <a:ext cx="3692525" cy="106680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u="sng" smtClean="0">
              <a:solidFill>
                <a:srgbClr val="000066"/>
              </a:solidFill>
              <a:latin typeface="Times New Roman"/>
              <a:ea typeface="ＭＳ Ｐゴシック" charset="-128"/>
            </a:endParaRPr>
          </a:p>
        </p:txBody>
      </p:sp>
      <p:sp>
        <p:nvSpPr>
          <p:cNvPr id="37" name="Line 28"/>
          <p:cNvSpPr>
            <a:spLocks noChangeShapeType="1"/>
          </p:cNvSpPr>
          <p:nvPr/>
        </p:nvSpPr>
        <p:spPr bwMode="auto">
          <a:xfrm>
            <a:off x="2590800" y="4724400"/>
            <a:ext cx="3692525" cy="8382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201613" y="3687674"/>
            <a:ext cx="2938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i="1" u="none" kern="0" dirty="0">
                <a:solidFill>
                  <a:schemeClr val="tx2"/>
                </a:solidFill>
                <a:latin typeface="Cambria Math" charset="0"/>
                <a:ea typeface="Cambria Math" charset="0"/>
                <a:cs typeface="Cambria Math" charset="0"/>
              </a:rPr>
              <a:t>X</a:t>
            </a: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Id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</a:t>
            </a: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Status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   </a:t>
            </a:r>
            <a:r>
              <a:rPr kumimoji="0" lang="en-US" alt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lastLSN</a:t>
            </a:r>
            <a:endParaRPr kumimoji="0" lang="en-US" alt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T32       U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T41       U</a:t>
            </a:r>
            <a:endParaRPr kumimoji="0" lang="en-US" alt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>
            <a:off x="277813" y="4125913"/>
            <a:ext cx="3205162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1" name="Line 33"/>
          <p:cNvSpPr>
            <a:spLocks noChangeShapeType="1"/>
          </p:cNvSpPr>
          <p:nvPr/>
        </p:nvSpPr>
        <p:spPr bwMode="auto">
          <a:xfrm>
            <a:off x="6858000" y="55626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2" name="Line 34"/>
          <p:cNvSpPr>
            <a:spLocks noChangeShapeType="1"/>
          </p:cNvSpPr>
          <p:nvPr/>
        </p:nvSpPr>
        <p:spPr bwMode="auto">
          <a:xfrm>
            <a:off x="6858000" y="53340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3" name="Line 35"/>
          <p:cNvSpPr>
            <a:spLocks noChangeShapeType="1"/>
          </p:cNvSpPr>
          <p:nvPr/>
        </p:nvSpPr>
        <p:spPr bwMode="auto">
          <a:xfrm>
            <a:off x="6858000" y="51054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4" name="Line 36"/>
          <p:cNvSpPr>
            <a:spLocks noChangeShapeType="1"/>
          </p:cNvSpPr>
          <p:nvPr/>
        </p:nvSpPr>
        <p:spPr bwMode="auto">
          <a:xfrm>
            <a:off x="6858000" y="48768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5" name="Line 37"/>
          <p:cNvSpPr>
            <a:spLocks noChangeShapeType="1"/>
          </p:cNvSpPr>
          <p:nvPr/>
        </p:nvSpPr>
        <p:spPr bwMode="auto">
          <a:xfrm>
            <a:off x="6858000" y="44958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6" name="Line 38"/>
          <p:cNvSpPr>
            <a:spLocks noChangeShapeType="1"/>
          </p:cNvSpPr>
          <p:nvPr/>
        </p:nvSpPr>
        <p:spPr bwMode="auto">
          <a:xfrm>
            <a:off x="6858000" y="41148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6858000" y="36576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8" name="Line 40"/>
          <p:cNvSpPr>
            <a:spLocks noChangeShapeType="1"/>
          </p:cNvSpPr>
          <p:nvPr/>
        </p:nvSpPr>
        <p:spPr bwMode="auto">
          <a:xfrm>
            <a:off x="6858000" y="28956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59" name="Line 41"/>
          <p:cNvSpPr>
            <a:spLocks noChangeShapeType="1"/>
          </p:cNvSpPr>
          <p:nvPr/>
        </p:nvSpPr>
        <p:spPr bwMode="auto">
          <a:xfrm>
            <a:off x="6858000" y="2667000"/>
            <a:ext cx="228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60" name="Line 42"/>
          <p:cNvSpPr>
            <a:spLocks noChangeShapeType="1"/>
          </p:cNvSpPr>
          <p:nvPr/>
        </p:nvSpPr>
        <p:spPr bwMode="auto">
          <a:xfrm flipV="1">
            <a:off x="7391400" y="2667000"/>
            <a:ext cx="0" cy="28956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61" name="Text Box 43"/>
          <p:cNvSpPr txBox="1">
            <a:spLocks noChangeArrowheads="1"/>
          </p:cNvSpPr>
          <p:nvPr/>
        </p:nvSpPr>
        <p:spPr bwMode="auto">
          <a:xfrm>
            <a:off x="7391400" y="3660523"/>
            <a:ext cx="1411797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u="none" smtClean="0">
                <a:solidFill>
                  <a:srgbClr val="000066"/>
                </a:solidFill>
                <a:latin typeface="+mn-lt"/>
              </a:rPr>
              <a:t>undo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u="none" smtClean="0">
                <a:solidFill>
                  <a:srgbClr val="000066"/>
                </a:solidFill>
                <a:latin typeface="+mn-lt"/>
              </a:rPr>
              <a:t>in reverse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u="none" smtClean="0">
                <a:solidFill>
                  <a:srgbClr val="000066"/>
                </a:solidFill>
                <a:latin typeface="+mn-lt"/>
              </a:rPr>
              <a:t>LSN order</a:t>
            </a:r>
            <a:endParaRPr lang="en-US" altLang="en-US" sz="2400" b="1" i="1" u="none" smtClean="0">
              <a:solidFill>
                <a:srgbClr val="00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006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Full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71950" y="1785938"/>
            <a:ext cx="2521589" cy="404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4038600" y="1549400"/>
            <a:ext cx="0" cy="4064000"/>
          </a:xfrm>
          <a:prstGeom prst="line">
            <a:avLst/>
          </a:prstGeom>
          <a:noFill/>
          <a:ln w="508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3898900" y="5181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898900" y="4800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898900" y="4419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3898900" y="4038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3898900" y="3657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898900" y="3200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898900" y="2057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3260867" y="1198563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3101975" y="1784350"/>
            <a:ext cx="76041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00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40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3873500" y="5499100"/>
            <a:ext cx="330200" cy="203200"/>
            <a:chOff x="2440" y="3656"/>
            <a:chExt cx="208" cy="128"/>
          </a:xfrm>
        </p:grpSpPr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456" y="3656"/>
              <a:ext cx="176" cy="128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 flipH="1">
              <a:off x="2440" y="3656"/>
              <a:ext cx="208" cy="128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/>
                <a:ea typeface="ＭＳ Ｐゴシック" charset="-128"/>
              </a:endParaRPr>
            </a:p>
          </p:txBody>
        </p:sp>
      </p:grp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7750175" y="2638425"/>
            <a:ext cx="1119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i="1" dirty="0" err="1">
                <a:solidFill>
                  <a:srgbClr val="A50021"/>
                </a:solidFill>
                <a:latin typeface="Cambria Math" charset="0"/>
                <a:ea typeface="Cambria Math" charset="0"/>
                <a:cs typeface="Cambria Math" charset="0"/>
              </a:rPr>
              <a:t>prevLSNs</a:t>
            </a:r>
            <a:endParaRPr lang="en-US" b="1" i="1" dirty="0">
              <a:solidFill>
                <a:srgbClr val="A5002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 flipH="1">
            <a:off x="6845300" y="2832100"/>
            <a:ext cx="939800" cy="2794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5549900" y="2984500"/>
            <a:ext cx="2616200" cy="13462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Line 50"/>
          <p:cNvSpPr>
            <a:spLocks noChangeShapeType="1"/>
          </p:cNvSpPr>
          <p:nvPr/>
        </p:nvSpPr>
        <p:spPr bwMode="auto">
          <a:xfrm>
            <a:off x="3898900" y="2438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1" name="Line 51"/>
          <p:cNvSpPr>
            <a:spLocks noChangeShapeType="1"/>
          </p:cNvSpPr>
          <p:nvPr/>
        </p:nvSpPr>
        <p:spPr bwMode="auto">
          <a:xfrm>
            <a:off x="3898900" y="28194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2" name="Arc 52"/>
          <p:cNvSpPr>
            <a:spLocks/>
          </p:cNvSpPr>
          <p:nvPr/>
        </p:nvSpPr>
        <p:spPr bwMode="auto">
          <a:xfrm>
            <a:off x="5257800" y="3667125"/>
            <a:ext cx="298450" cy="749300"/>
          </a:xfrm>
          <a:custGeom>
            <a:avLst/>
            <a:gdLst>
              <a:gd name="T0" fmla="*/ 2147483647 w 21600"/>
              <a:gd name="T1" fmla="*/ 0 h 43192"/>
              <a:gd name="T2" fmla="*/ 0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  <a:gd name="T9" fmla="*/ 0 w 21600"/>
              <a:gd name="T10" fmla="*/ 0 h 43192"/>
              <a:gd name="T11" fmla="*/ 21600 w 21600"/>
              <a:gd name="T12" fmla="*/ 43192 h 43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2" fill="none" extrusionOk="0">
                <a:moveTo>
                  <a:pt x="574" y="-1"/>
                </a:moveTo>
                <a:cubicBezTo>
                  <a:pt x="12275" y="310"/>
                  <a:pt x="21600" y="9886"/>
                  <a:pt x="21600" y="21592"/>
                </a:cubicBezTo>
                <a:cubicBezTo>
                  <a:pt x="21600" y="33521"/>
                  <a:pt x="11929" y="43191"/>
                  <a:pt x="0" y="43191"/>
                </a:cubicBezTo>
              </a:path>
              <a:path w="21600" h="43192" stroke="0" extrusionOk="0">
                <a:moveTo>
                  <a:pt x="574" y="-1"/>
                </a:moveTo>
                <a:cubicBezTo>
                  <a:pt x="12275" y="310"/>
                  <a:pt x="21600" y="9886"/>
                  <a:pt x="21600" y="21592"/>
                </a:cubicBezTo>
                <a:cubicBezTo>
                  <a:pt x="21600" y="33521"/>
                  <a:pt x="11929" y="43191"/>
                  <a:pt x="0" y="43191"/>
                </a:cubicBezTo>
                <a:lnTo>
                  <a:pt x="0" y="21592"/>
                </a:lnTo>
                <a:lnTo>
                  <a:pt x="574" y="-1"/>
                </a:lnTo>
                <a:close/>
              </a:path>
            </a:pathLst>
          </a:custGeom>
          <a:noFill/>
          <a:ln w="12700" cap="rnd">
            <a:solidFill>
              <a:srgbClr val="A5002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3" name="Arc 53"/>
          <p:cNvSpPr>
            <a:spLocks/>
          </p:cNvSpPr>
          <p:nvPr/>
        </p:nvSpPr>
        <p:spPr bwMode="auto">
          <a:xfrm>
            <a:off x="5715000" y="2867025"/>
            <a:ext cx="1060450" cy="787400"/>
          </a:xfrm>
          <a:custGeom>
            <a:avLst/>
            <a:gdLst>
              <a:gd name="T0" fmla="*/ 2147483647 w 21600"/>
              <a:gd name="T1" fmla="*/ 0 h 32267"/>
              <a:gd name="T2" fmla="*/ 0 w 21600"/>
              <a:gd name="T3" fmla="*/ 2147483647 h 32267"/>
              <a:gd name="T4" fmla="*/ 0 w 21600"/>
              <a:gd name="T5" fmla="*/ 2147483647 h 32267"/>
              <a:gd name="T6" fmla="*/ 0 60000 65536"/>
              <a:gd name="T7" fmla="*/ 0 60000 65536"/>
              <a:gd name="T8" fmla="*/ 0 60000 65536"/>
              <a:gd name="T9" fmla="*/ 0 w 21600"/>
              <a:gd name="T10" fmla="*/ 0 h 32267"/>
              <a:gd name="T11" fmla="*/ 21600 w 21600"/>
              <a:gd name="T12" fmla="*/ 32267 h 322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267" fill="none" extrusionOk="0">
                <a:moveTo>
                  <a:pt x="18782" y="-1"/>
                </a:moveTo>
                <a:cubicBezTo>
                  <a:pt x="20629" y="3251"/>
                  <a:pt x="21600" y="6927"/>
                  <a:pt x="21600" y="10667"/>
                </a:cubicBezTo>
                <a:cubicBezTo>
                  <a:pt x="21600" y="22596"/>
                  <a:pt x="11929" y="32266"/>
                  <a:pt x="0" y="32266"/>
                </a:cubicBezTo>
              </a:path>
              <a:path w="21600" h="32267" stroke="0" extrusionOk="0">
                <a:moveTo>
                  <a:pt x="18782" y="-1"/>
                </a:moveTo>
                <a:cubicBezTo>
                  <a:pt x="20629" y="3251"/>
                  <a:pt x="21600" y="6927"/>
                  <a:pt x="21600" y="10667"/>
                </a:cubicBezTo>
                <a:cubicBezTo>
                  <a:pt x="21600" y="22596"/>
                  <a:pt x="11929" y="32266"/>
                  <a:pt x="0" y="32266"/>
                </a:cubicBezTo>
                <a:lnTo>
                  <a:pt x="0" y="10667"/>
                </a:lnTo>
                <a:lnTo>
                  <a:pt x="18782" y="-1"/>
                </a:lnTo>
                <a:close/>
              </a:path>
            </a:pathLst>
          </a:custGeom>
          <a:noFill/>
          <a:ln w="12700" cap="rnd">
            <a:solidFill>
              <a:srgbClr val="A5002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4" name="Arc 54"/>
          <p:cNvSpPr>
            <a:spLocks/>
          </p:cNvSpPr>
          <p:nvPr/>
        </p:nvSpPr>
        <p:spPr bwMode="auto">
          <a:xfrm>
            <a:off x="6638925" y="3246438"/>
            <a:ext cx="444500" cy="2008187"/>
          </a:xfrm>
          <a:custGeom>
            <a:avLst/>
            <a:gdLst>
              <a:gd name="T0" fmla="*/ 0 w 25617"/>
              <a:gd name="T1" fmla="*/ 2147483647 h 43200"/>
              <a:gd name="T2" fmla="*/ 2147483647 w 25617"/>
              <a:gd name="T3" fmla="*/ 2147483647 h 43200"/>
              <a:gd name="T4" fmla="*/ 2147483647 w 25617"/>
              <a:gd name="T5" fmla="*/ 2147483647 h 43200"/>
              <a:gd name="T6" fmla="*/ 0 60000 65536"/>
              <a:gd name="T7" fmla="*/ 0 60000 65536"/>
              <a:gd name="T8" fmla="*/ 0 60000 65536"/>
              <a:gd name="T9" fmla="*/ 0 w 25617"/>
              <a:gd name="T10" fmla="*/ 0 h 43200"/>
              <a:gd name="T11" fmla="*/ 25617 w 25617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17" h="43200" fill="none" extrusionOk="0">
                <a:moveTo>
                  <a:pt x="-1" y="376"/>
                </a:moveTo>
                <a:cubicBezTo>
                  <a:pt x="1324" y="126"/>
                  <a:pt x="2669" y="-1"/>
                  <a:pt x="4017" y="0"/>
                </a:cubicBezTo>
                <a:cubicBezTo>
                  <a:pt x="15946" y="0"/>
                  <a:pt x="25617" y="9670"/>
                  <a:pt x="25617" y="21600"/>
                </a:cubicBezTo>
                <a:cubicBezTo>
                  <a:pt x="25617" y="33529"/>
                  <a:pt x="15946" y="43199"/>
                  <a:pt x="4017" y="43199"/>
                </a:cubicBezTo>
              </a:path>
              <a:path w="25617" h="43200" stroke="0" extrusionOk="0">
                <a:moveTo>
                  <a:pt x="-1" y="376"/>
                </a:moveTo>
                <a:cubicBezTo>
                  <a:pt x="1324" y="126"/>
                  <a:pt x="2669" y="-1"/>
                  <a:pt x="4017" y="0"/>
                </a:cubicBezTo>
                <a:cubicBezTo>
                  <a:pt x="15946" y="0"/>
                  <a:pt x="25617" y="9670"/>
                  <a:pt x="25617" y="21600"/>
                </a:cubicBezTo>
                <a:cubicBezTo>
                  <a:pt x="25617" y="33529"/>
                  <a:pt x="15946" y="43199"/>
                  <a:pt x="4017" y="43199"/>
                </a:cubicBezTo>
                <a:lnTo>
                  <a:pt x="4017" y="21600"/>
                </a:lnTo>
                <a:lnTo>
                  <a:pt x="-1" y="376"/>
                </a:lnTo>
                <a:close/>
              </a:path>
            </a:pathLst>
          </a:custGeom>
          <a:noFill/>
          <a:ln w="12700" cap="rnd">
            <a:solidFill>
              <a:srgbClr val="A5002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5" name="Line 55"/>
          <p:cNvSpPr>
            <a:spLocks noChangeShapeType="1"/>
          </p:cNvSpPr>
          <p:nvPr/>
        </p:nvSpPr>
        <p:spPr bwMode="auto">
          <a:xfrm flipH="1">
            <a:off x="7150100" y="3060700"/>
            <a:ext cx="1473200" cy="11176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11113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460375" y="327660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460375" y="127635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5214"/>
              </p:ext>
            </p:extLst>
          </p:nvPr>
        </p:nvGraphicFramePr>
        <p:xfrm>
          <a:off x="663575" y="1779588"/>
          <a:ext cx="1828800" cy="1027112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XId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Status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20319"/>
              </p:ext>
            </p:extLst>
          </p:nvPr>
        </p:nvGraphicFramePr>
        <p:xfrm>
          <a:off x="815975" y="3790950"/>
          <a:ext cx="1524000" cy="1027112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PageId</a:t>
                      </a:r>
                      <a:endParaRPr lang="en-US" sz="900" b="1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lang="en-US" sz="900" b="1" i="1" dirty="0" smtClean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2" name="Group 1"/>
          <p:cNvGrpSpPr>
            <a:grpSpLocks/>
          </p:cNvGrpSpPr>
          <p:nvPr/>
        </p:nvGrpSpPr>
        <p:grpSpPr bwMode="auto">
          <a:xfrm>
            <a:off x="220663" y="5257800"/>
            <a:ext cx="2714625" cy="314325"/>
            <a:chOff x="179389" y="5257800"/>
            <a:chExt cx="2716210" cy="314325"/>
          </a:xfrm>
        </p:grpSpPr>
        <p:sp>
          <p:nvSpPr>
            <p:cNvPr id="43" name="Rectangle 85"/>
            <p:cNvSpPr>
              <a:spLocks noChangeArrowheads="1"/>
            </p:cNvSpPr>
            <p:nvPr/>
          </p:nvSpPr>
          <p:spPr bwMode="auto">
            <a:xfrm>
              <a:off x="179389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flushedLSN</a:t>
              </a:r>
              <a:endParaRPr kumimoji="0" lang="en-US" alt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  <p:sp>
          <p:nvSpPr>
            <p:cNvPr id="44" name="Rectangle 85"/>
            <p:cNvSpPr>
              <a:spLocks noChangeArrowheads="1"/>
            </p:cNvSpPr>
            <p:nvPr/>
          </p:nvSpPr>
          <p:spPr bwMode="auto">
            <a:xfrm>
              <a:off x="1577975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ToUndo</a:t>
              </a:r>
            </a:p>
          </p:txBody>
        </p:sp>
      </p:grpSp>
      <p:sp>
        <p:nvSpPr>
          <p:cNvPr id="45" name="Rectangle 85"/>
          <p:cNvSpPr>
            <a:spLocks noChangeArrowheads="1"/>
          </p:cNvSpPr>
          <p:nvPr/>
        </p:nvSpPr>
        <p:spPr bwMode="auto">
          <a:xfrm>
            <a:off x="7424610" y="1013352"/>
            <a:ext cx="1316855" cy="314325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lIns="36576" tIns="36576" rIns="36576" bIns="36576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rPr>
              <a:t>Master Record</a:t>
            </a:r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H="1">
            <a:off x="6111733" y="1340376"/>
            <a:ext cx="1957914" cy="1063625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82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45" grpId="0" animBg="1"/>
      <p:bldP spid="46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79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Full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24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73538" y="1479550"/>
            <a:ext cx="3992697" cy="489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r>
              <a:rPr lang="en-US" altLang="en-US" sz="2000" u="none" dirty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|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 | 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T3 LSN 50, T3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CRASH, 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4038600" y="1612900"/>
            <a:ext cx="0" cy="41021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3898900" y="5334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98900" y="4876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3898900" y="4114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3898900" y="3733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3898900" y="3352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3898900" y="2971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3898900" y="2590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>
            <a:off x="3898900" y="2133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898900" y="1752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3101975" y="1066800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3103563" y="1479550"/>
            <a:ext cx="806312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00,05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40,45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70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80,85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3975100" y="4432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H="1">
            <a:off x="3949700" y="4432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3975100" y="5575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>
            <a:off x="3949700" y="5575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Rectangle 79"/>
          <p:cNvSpPr>
            <a:spLocks noChangeArrowheads="1"/>
          </p:cNvSpPr>
          <p:nvPr/>
        </p:nvSpPr>
        <p:spPr bwMode="auto">
          <a:xfrm>
            <a:off x="3124200" y="4724400"/>
            <a:ext cx="5486400" cy="1371600"/>
          </a:xfrm>
          <a:prstGeom prst="rect">
            <a:avLst/>
          </a:prstGeom>
          <a:solidFill>
            <a:srgbClr val="F9F9F9"/>
          </a:solidFill>
          <a:ln w="28575">
            <a:noFill/>
            <a:miter lim="800000"/>
            <a:headEnd type="none" w="sm" len="sm"/>
            <a:tailEnd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1" name="Oval 81"/>
          <p:cNvSpPr>
            <a:spLocks noChangeArrowheads="1"/>
          </p:cNvSpPr>
          <p:nvPr/>
        </p:nvSpPr>
        <p:spPr bwMode="auto">
          <a:xfrm>
            <a:off x="5105400" y="3962400"/>
            <a:ext cx="381000" cy="304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2" name="Oval 82"/>
          <p:cNvSpPr>
            <a:spLocks noChangeArrowheads="1"/>
          </p:cNvSpPr>
          <p:nvPr/>
        </p:nvSpPr>
        <p:spPr bwMode="auto">
          <a:xfrm>
            <a:off x="5029200" y="2362200"/>
            <a:ext cx="381000" cy="304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3" name="Oval 83"/>
          <p:cNvSpPr>
            <a:spLocks noChangeArrowheads="1"/>
          </p:cNvSpPr>
          <p:nvPr/>
        </p:nvSpPr>
        <p:spPr bwMode="auto">
          <a:xfrm>
            <a:off x="5105400" y="3581400"/>
            <a:ext cx="381000" cy="304800"/>
          </a:xfrm>
          <a:prstGeom prst="ellipse">
            <a:avLst/>
          </a:prstGeom>
          <a:noFill/>
          <a:ln w="28575">
            <a:solidFill>
              <a:srgbClr val="6699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11875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460375" y="327660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60375" y="127635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216523"/>
              </p:ext>
            </p:extLst>
          </p:nvPr>
        </p:nvGraphicFramePr>
        <p:xfrm>
          <a:off x="663575" y="1779588"/>
          <a:ext cx="1828800" cy="1027112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XId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Status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T2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60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183259"/>
              </p:ext>
            </p:extLst>
          </p:nvPr>
        </p:nvGraphicFramePr>
        <p:xfrm>
          <a:off x="815975" y="3790950"/>
          <a:ext cx="1524000" cy="1027112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PageId</a:t>
                      </a:r>
                      <a:endParaRPr lang="en-US" sz="900" b="1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lang="en-US" sz="900" b="1" i="1" dirty="0" smtClean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P1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20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P5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10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0" name="Group 35"/>
          <p:cNvGrpSpPr>
            <a:grpSpLocks/>
          </p:cNvGrpSpPr>
          <p:nvPr/>
        </p:nvGrpSpPr>
        <p:grpSpPr bwMode="auto">
          <a:xfrm>
            <a:off x="220663" y="5257800"/>
            <a:ext cx="2714625" cy="314325"/>
            <a:chOff x="179389" y="5257800"/>
            <a:chExt cx="2716210" cy="314325"/>
          </a:xfrm>
        </p:grpSpPr>
        <p:sp>
          <p:nvSpPr>
            <p:cNvPr id="41" name="Rectangle 85"/>
            <p:cNvSpPr>
              <a:spLocks noChangeArrowheads="1"/>
            </p:cNvSpPr>
            <p:nvPr/>
          </p:nvSpPr>
          <p:spPr bwMode="auto">
            <a:xfrm>
              <a:off x="179389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flushedLSN</a:t>
              </a:r>
              <a:endParaRPr kumimoji="0" lang="en-US" alt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  <p:sp>
          <p:nvSpPr>
            <p:cNvPr id="42" name="Rectangle 85"/>
            <p:cNvSpPr>
              <a:spLocks noChangeArrowheads="1"/>
            </p:cNvSpPr>
            <p:nvPr/>
          </p:nvSpPr>
          <p:spPr bwMode="auto">
            <a:xfrm>
              <a:off x="1577975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ToUndo</a:t>
              </a:r>
            </a:p>
          </p:txBody>
        </p:sp>
      </p:grpSp>
      <p:sp>
        <p:nvSpPr>
          <p:cNvPr id="43" name="Line 55"/>
          <p:cNvSpPr>
            <a:spLocks noChangeShapeType="1"/>
          </p:cNvSpPr>
          <p:nvPr/>
        </p:nvSpPr>
        <p:spPr bwMode="auto">
          <a:xfrm>
            <a:off x="2163763" y="2187575"/>
            <a:ext cx="1387475" cy="1851025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44" name="Line 55"/>
          <p:cNvSpPr>
            <a:spLocks noChangeShapeType="1"/>
          </p:cNvSpPr>
          <p:nvPr/>
        </p:nvSpPr>
        <p:spPr bwMode="auto">
          <a:xfrm>
            <a:off x="2171700" y="2430463"/>
            <a:ext cx="1325563" cy="1196975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5442406" y="482854"/>
            <a:ext cx="3435492" cy="653796"/>
          </a:xfrm>
          <a:prstGeom prst="wedgeRoundRectCallout">
            <a:avLst>
              <a:gd name="adj1" fmla="val -96939"/>
              <a:gd name="adj2" fmla="val 124309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square" lIns="0" tIns="91440" rIns="0" bIns="0" anchor="b">
            <a:spAutoFit/>
          </a:bodyPr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808080">
                    <a:lumMod val="50000"/>
                  </a:srgbClr>
                </a:solidFill>
                <a:ea typeface="ＭＳ Ｐゴシック" charset="-128"/>
              </a:rPr>
              <a:t>Collapsed 2 log entries to save space on slide</a:t>
            </a:r>
            <a:endParaRPr lang="en-US" sz="2000" kern="0" dirty="0">
              <a:solidFill>
                <a:srgbClr val="808080">
                  <a:lumMod val="50000"/>
                </a:srgb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09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43" grpId="0" animBg="1"/>
      <p:bldP spid="44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Transaction Failures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Logical Errors: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Transaction cannot complete due to some internal error condition (e.g., integrity constraint violation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Internal State Errors: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DBMS must terminate an active transaction due to an error condition (e.g., deadlock)</a:t>
            </a:r>
          </a:p>
        </p:txBody>
      </p:sp>
    </p:spTree>
    <p:extLst>
      <p:ext uri="{BB962C8B-B14F-4D97-AF65-F5344CB8AC3E}">
        <p14:creationId xmlns:p14="http://schemas.microsoft.com/office/powerpoint/2010/main" val="177197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Full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24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73538" y="1479550"/>
            <a:ext cx="4041620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r>
              <a:rPr lang="en-US" altLang="en-US" sz="2000" u="none" dirty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|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 | 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60,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T3 LSN 50, T3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CRASH, 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4038600" y="1612900"/>
            <a:ext cx="0" cy="41021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3898900" y="5334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898900" y="4876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3898900" y="4114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898900" y="3733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3898900" y="3352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3898900" y="2971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898900" y="2590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3898900" y="2133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898900" y="1752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3108467" y="1066800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3103563" y="1479550"/>
            <a:ext cx="806312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00,05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40,45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70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80,85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3975100" y="4432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 flipH="1">
            <a:off x="3949700" y="4432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3975100" y="5575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 flipH="1">
            <a:off x="3949700" y="5575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auto">
          <a:xfrm>
            <a:off x="3124200" y="5105400"/>
            <a:ext cx="5486400" cy="990600"/>
          </a:xfrm>
          <a:prstGeom prst="rect">
            <a:avLst/>
          </a:prstGeom>
          <a:solidFill>
            <a:srgbClr val="F9F9F9"/>
          </a:solidFill>
          <a:ln w="28575">
            <a:noFill/>
            <a:miter lim="800000"/>
            <a:headEnd type="none" w="sm" len="sm"/>
            <a:tailEnd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11875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460375" y="327660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460375" y="127635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9788"/>
              </p:ext>
            </p:extLst>
          </p:nvPr>
        </p:nvGraphicFramePr>
        <p:xfrm>
          <a:off x="663575" y="1779588"/>
          <a:ext cx="1828800" cy="1027112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XId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Status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T2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60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8787"/>
              </p:ext>
            </p:extLst>
          </p:nvPr>
        </p:nvGraphicFramePr>
        <p:xfrm>
          <a:off x="815975" y="3790950"/>
          <a:ext cx="1524000" cy="1027112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PageId</a:t>
                      </a:r>
                      <a:endParaRPr lang="en-US" sz="900" b="1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lang="en-US" sz="900" b="1" i="1" dirty="0" smtClean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P1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20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P5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10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7" name="Group 38"/>
          <p:cNvGrpSpPr>
            <a:grpSpLocks/>
          </p:cNvGrpSpPr>
          <p:nvPr/>
        </p:nvGrpSpPr>
        <p:grpSpPr bwMode="auto">
          <a:xfrm>
            <a:off x="220663" y="5257800"/>
            <a:ext cx="2714625" cy="314325"/>
            <a:chOff x="179389" y="5257800"/>
            <a:chExt cx="2716210" cy="314325"/>
          </a:xfrm>
        </p:grpSpPr>
        <p:sp>
          <p:nvSpPr>
            <p:cNvPr id="38" name="Rectangle 85"/>
            <p:cNvSpPr>
              <a:spLocks noChangeArrowheads="1"/>
            </p:cNvSpPr>
            <p:nvPr/>
          </p:nvSpPr>
          <p:spPr bwMode="auto">
            <a:xfrm>
              <a:off x="179389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flushedLSN</a:t>
              </a:r>
              <a:endParaRPr kumimoji="0" lang="en-US" alt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  <p:sp>
          <p:nvSpPr>
            <p:cNvPr id="39" name="Rectangle 85"/>
            <p:cNvSpPr>
              <a:spLocks noChangeArrowheads="1"/>
            </p:cNvSpPr>
            <p:nvPr/>
          </p:nvSpPr>
          <p:spPr bwMode="auto">
            <a:xfrm>
              <a:off x="1577975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ToUndo</a:t>
              </a:r>
            </a:p>
          </p:txBody>
        </p:sp>
      </p:grpSp>
      <p:sp>
        <p:nvSpPr>
          <p:cNvPr id="40" name="Oval 81"/>
          <p:cNvSpPr>
            <a:spLocks noChangeArrowheads="1"/>
          </p:cNvSpPr>
          <p:nvPr/>
        </p:nvSpPr>
        <p:spPr bwMode="auto">
          <a:xfrm>
            <a:off x="5105400" y="3962400"/>
            <a:ext cx="381000" cy="304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1" name="Oval 82"/>
          <p:cNvSpPr>
            <a:spLocks noChangeArrowheads="1"/>
          </p:cNvSpPr>
          <p:nvPr/>
        </p:nvSpPr>
        <p:spPr bwMode="auto">
          <a:xfrm>
            <a:off x="5029200" y="2362200"/>
            <a:ext cx="381000" cy="304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2" name="Oval 83"/>
          <p:cNvSpPr>
            <a:spLocks noChangeArrowheads="1"/>
          </p:cNvSpPr>
          <p:nvPr/>
        </p:nvSpPr>
        <p:spPr bwMode="auto">
          <a:xfrm>
            <a:off x="5105400" y="3581400"/>
            <a:ext cx="381000" cy="304800"/>
          </a:xfrm>
          <a:prstGeom prst="ellipse">
            <a:avLst/>
          </a:prstGeom>
          <a:noFill/>
          <a:ln w="28575">
            <a:solidFill>
              <a:srgbClr val="6699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43" name="Curved Connector 2"/>
          <p:cNvCxnSpPr>
            <a:cxnSpLocks noChangeShapeType="1"/>
          </p:cNvCxnSpPr>
          <p:nvPr/>
        </p:nvCxnSpPr>
        <p:spPr bwMode="auto">
          <a:xfrm rot="16200000" flipV="1">
            <a:off x="6286500" y="2781300"/>
            <a:ext cx="2209800" cy="1676400"/>
          </a:xfrm>
          <a:prstGeom prst="bentConnector3">
            <a:avLst>
              <a:gd name="adj1" fmla="val 100000"/>
            </a:avLst>
          </a:prstGeom>
          <a:noFill/>
          <a:ln w="28575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2347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Full Example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24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73538" y="1479550"/>
            <a:ext cx="4041620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|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 | 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60,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T3 LSN 50 | T3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CRASH, 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4038600" y="1612900"/>
            <a:ext cx="0" cy="41021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3898900" y="5334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898900" y="4876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3898900" y="4114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898900" y="3733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3898900" y="3352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3898900" y="2971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898900" y="2590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3898900" y="2133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898900" y="1752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3101975" y="1066800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3103563" y="1479550"/>
            <a:ext cx="806312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00,05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40,45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70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80,85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3975100" y="4432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 flipH="1">
            <a:off x="3949700" y="4432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3975100" y="5575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 flipH="1">
            <a:off x="3949700" y="5575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auto">
          <a:xfrm>
            <a:off x="3124200" y="5486400"/>
            <a:ext cx="5486400" cy="685800"/>
          </a:xfrm>
          <a:prstGeom prst="rect">
            <a:avLst/>
          </a:prstGeom>
          <a:solidFill>
            <a:srgbClr val="F9F9F9"/>
          </a:solidFill>
          <a:ln w="28575">
            <a:noFill/>
            <a:miter lim="800000"/>
            <a:headEnd type="none" w="sm" len="sm"/>
            <a:tailEnd/>
          </a:ln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11875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460375" y="327660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460375" y="127635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09667"/>
              </p:ext>
            </p:extLst>
          </p:nvPr>
        </p:nvGraphicFramePr>
        <p:xfrm>
          <a:off x="663575" y="1779588"/>
          <a:ext cx="1828800" cy="1027112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XId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Status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T2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60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06810"/>
              </p:ext>
            </p:extLst>
          </p:nvPr>
        </p:nvGraphicFramePr>
        <p:xfrm>
          <a:off x="815975" y="3790950"/>
          <a:ext cx="1524000" cy="1027112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PageId</a:t>
                      </a:r>
                      <a:endParaRPr lang="en-US" sz="900" b="1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lang="en-US" sz="900" b="1" i="1" dirty="0" smtClean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P1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20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P5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10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7" name="Group 38"/>
          <p:cNvGrpSpPr>
            <a:grpSpLocks/>
          </p:cNvGrpSpPr>
          <p:nvPr/>
        </p:nvGrpSpPr>
        <p:grpSpPr bwMode="auto">
          <a:xfrm>
            <a:off x="220663" y="5257800"/>
            <a:ext cx="2714625" cy="314325"/>
            <a:chOff x="179389" y="5257800"/>
            <a:chExt cx="2716210" cy="314325"/>
          </a:xfrm>
        </p:grpSpPr>
        <p:sp>
          <p:nvSpPr>
            <p:cNvPr id="38" name="Rectangle 85"/>
            <p:cNvSpPr>
              <a:spLocks noChangeArrowheads="1"/>
            </p:cNvSpPr>
            <p:nvPr/>
          </p:nvSpPr>
          <p:spPr bwMode="auto">
            <a:xfrm>
              <a:off x="179389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flushedLSN</a:t>
              </a:r>
              <a:endParaRPr kumimoji="0" lang="en-US" alt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  <p:sp>
          <p:nvSpPr>
            <p:cNvPr id="39" name="Rectangle 85"/>
            <p:cNvSpPr>
              <a:spLocks noChangeArrowheads="1"/>
            </p:cNvSpPr>
            <p:nvPr/>
          </p:nvSpPr>
          <p:spPr bwMode="auto">
            <a:xfrm>
              <a:off x="1577975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ToUndo</a:t>
              </a:r>
            </a:p>
          </p:txBody>
        </p:sp>
      </p:grpSp>
      <p:sp>
        <p:nvSpPr>
          <p:cNvPr id="40" name="Oval 81"/>
          <p:cNvSpPr>
            <a:spLocks noChangeArrowheads="1"/>
          </p:cNvSpPr>
          <p:nvPr/>
        </p:nvSpPr>
        <p:spPr bwMode="auto">
          <a:xfrm>
            <a:off x="5105400" y="3962400"/>
            <a:ext cx="381000" cy="304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1" name="Oval 82"/>
          <p:cNvSpPr>
            <a:spLocks noChangeArrowheads="1"/>
          </p:cNvSpPr>
          <p:nvPr/>
        </p:nvSpPr>
        <p:spPr bwMode="auto">
          <a:xfrm>
            <a:off x="5029200" y="2362200"/>
            <a:ext cx="381000" cy="304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42" name="Oval 83"/>
          <p:cNvSpPr>
            <a:spLocks noChangeArrowheads="1"/>
          </p:cNvSpPr>
          <p:nvPr/>
        </p:nvSpPr>
        <p:spPr bwMode="auto">
          <a:xfrm>
            <a:off x="5105400" y="3581400"/>
            <a:ext cx="381000" cy="304800"/>
          </a:xfrm>
          <a:prstGeom prst="ellipse">
            <a:avLst/>
          </a:prstGeom>
          <a:noFill/>
          <a:ln w="28575">
            <a:solidFill>
              <a:srgbClr val="6699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cxnSp>
        <p:nvCxnSpPr>
          <p:cNvPr id="43" name="Curved Connector 2"/>
          <p:cNvCxnSpPr>
            <a:cxnSpLocks noChangeShapeType="1"/>
          </p:cNvCxnSpPr>
          <p:nvPr/>
        </p:nvCxnSpPr>
        <p:spPr bwMode="auto">
          <a:xfrm rot="16200000" flipV="1">
            <a:off x="6286500" y="2781300"/>
            <a:ext cx="2209800" cy="1676400"/>
          </a:xfrm>
          <a:prstGeom prst="bentConnector3">
            <a:avLst>
              <a:gd name="adj1" fmla="val 100000"/>
            </a:avLst>
          </a:prstGeom>
          <a:noFill/>
          <a:ln w="28575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Rounded Rectangular Callout 43"/>
          <p:cNvSpPr/>
          <p:nvPr/>
        </p:nvSpPr>
        <p:spPr bwMode="auto">
          <a:xfrm flipH="1">
            <a:off x="5840413" y="4388520"/>
            <a:ext cx="3257550" cy="493043"/>
          </a:xfrm>
          <a:prstGeom prst="wedgeRoundRectCallout">
            <a:avLst>
              <a:gd name="adj1" fmla="val 6022"/>
              <a:gd name="adj2" fmla="val 110545"/>
              <a:gd name="adj3" fmla="val 16667"/>
            </a:avLst>
          </a:prstGeom>
          <a:solidFill>
            <a:srgbClr val="FFFFFF"/>
          </a:solidFill>
          <a:ln w="2857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lIns="0" tIns="91440" rIns="0" bIns="0" anchor="b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ea typeface="ＭＳ Ｐゴシック" charset="-128"/>
              </a:rPr>
              <a:t>Flush WAL to disk!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808080">
                  <a:lumMod val="50000"/>
                </a:srgbClr>
              </a:solidFill>
              <a:effectLst/>
              <a:uLnTx/>
              <a:uFillTx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868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Crash During Restart!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173538" y="1479550"/>
            <a:ext cx="4097726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r>
              <a:rPr lang="en-US" altLang="en-US" sz="2000" u="none" dirty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|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 | 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60,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T3 LSN 50 | T3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038600" y="1612900"/>
            <a:ext cx="0" cy="41021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3898900" y="5334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3898900" y="4876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898900" y="4114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898900" y="3733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3898900" y="3352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3898900" y="2971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898900" y="2590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898900" y="2133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3898900" y="1752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3101975" y="1066800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3103563" y="1479550"/>
            <a:ext cx="806312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00,05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40,45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70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80,85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3975100" y="4432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 flipH="1">
            <a:off x="3949700" y="4432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3975100" y="5575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 flipH="1">
            <a:off x="3949700" y="5575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1875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796925" y="2359025"/>
            <a:ext cx="15621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3800" b="1" u="none" dirty="0" smtClean="0">
                <a:solidFill>
                  <a:srgbClr val="C00000"/>
                </a:solidFill>
                <a:latin typeface="Arial Black" charset="0"/>
              </a:rPr>
              <a:t>X</a:t>
            </a:r>
          </a:p>
        </p:txBody>
      </p:sp>
      <p:cxnSp>
        <p:nvCxnSpPr>
          <p:cNvPr id="32" name="Curved Connector 2"/>
          <p:cNvCxnSpPr>
            <a:cxnSpLocks noChangeShapeType="1"/>
          </p:cNvCxnSpPr>
          <p:nvPr/>
        </p:nvCxnSpPr>
        <p:spPr bwMode="auto">
          <a:xfrm rot="16200000" flipV="1">
            <a:off x="6286500" y="2781300"/>
            <a:ext cx="2209800" cy="1676400"/>
          </a:xfrm>
          <a:prstGeom prst="bentConnector3">
            <a:avLst>
              <a:gd name="adj1" fmla="val 100000"/>
            </a:avLst>
          </a:prstGeom>
          <a:noFill/>
          <a:ln w="28575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180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Crash During Restart!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24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73538" y="1479550"/>
            <a:ext cx="4041620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|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 | 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60,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T3 LSN 50 | T3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4038600" y="1612900"/>
            <a:ext cx="0" cy="41021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3898900" y="5334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898900" y="4876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3898900" y="4114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898900" y="3733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3898900" y="3352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3898900" y="2971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898900" y="2590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3898900" y="2133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898900" y="1752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3101975" y="1066800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3103563" y="1479550"/>
            <a:ext cx="806312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00,05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40,45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70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80,85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3975100" y="4432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 flipH="1">
            <a:off x="3949700" y="4432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3975100" y="5575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 flipH="1">
            <a:off x="3949700" y="5575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Oval 52"/>
          <p:cNvSpPr>
            <a:spLocks noChangeArrowheads="1"/>
          </p:cNvSpPr>
          <p:nvPr/>
        </p:nvSpPr>
        <p:spPr bwMode="auto">
          <a:xfrm>
            <a:off x="5374341" y="4686300"/>
            <a:ext cx="457200" cy="4572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1" name="Oval 53"/>
          <p:cNvSpPr>
            <a:spLocks noChangeArrowheads="1"/>
          </p:cNvSpPr>
          <p:nvPr/>
        </p:nvSpPr>
        <p:spPr bwMode="auto">
          <a:xfrm>
            <a:off x="5049371" y="3886200"/>
            <a:ext cx="457200" cy="4572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2" name="Oval 54"/>
          <p:cNvSpPr>
            <a:spLocks noChangeArrowheads="1"/>
          </p:cNvSpPr>
          <p:nvPr/>
        </p:nvSpPr>
        <p:spPr bwMode="auto">
          <a:xfrm>
            <a:off x="4991100" y="2319668"/>
            <a:ext cx="457200" cy="4572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33" name="Line 56"/>
          <p:cNvSpPr>
            <a:spLocks noChangeShapeType="1"/>
          </p:cNvSpPr>
          <p:nvPr/>
        </p:nvSpPr>
        <p:spPr bwMode="auto">
          <a:xfrm flipH="1" flipV="1">
            <a:off x="5374341" y="4343400"/>
            <a:ext cx="132230" cy="342900"/>
          </a:xfrm>
          <a:prstGeom prst="line">
            <a:avLst/>
          </a:prstGeom>
          <a:noFill/>
          <a:ln w="31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4" name="Line 57"/>
          <p:cNvSpPr>
            <a:spLocks noChangeShapeType="1"/>
          </p:cNvSpPr>
          <p:nvPr/>
        </p:nvSpPr>
        <p:spPr bwMode="auto">
          <a:xfrm flipH="1" flipV="1">
            <a:off x="5235388" y="2796988"/>
            <a:ext cx="22412" cy="1089212"/>
          </a:xfrm>
          <a:prstGeom prst="line">
            <a:avLst/>
          </a:prstGeom>
          <a:noFill/>
          <a:ln w="31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1875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60375" y="327660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460375" y="127635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3098"/>
              </p:ext>
            </p:extLst>
          </p:nvPr>
        </p:nvGraphicFramePr>
        <p:xfrm>
          <a:off x="663575" y="1779588"/>
          <a:ext cx="1828800" cy="1027112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XId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Status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T2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70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32998"/>
              </p:ext>
            </p:extLst>
          </p:nvPr>
        </p:nvGraphicFramePr>
        <p:xfrm>
          <a:off x="815975" y="3790950"/>
          <a:ext cx="1524000" cy="1027112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PageId</a:t>
                      </a:r>
                      <a:endParaRPr lang="en-US" sz="900" b="1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lang="en-US" sz="900" b="1" i="1" dirty="0" smtClean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P1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20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P5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10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220663" y="5257800"/>
            <a:ext cx="2714625" cy="314325"/>
            <a:chOff x="179389" y="5257800"/>
            <a:chExt cx="2716210" cy="314325"/>
          </a:xfrm>
        </p:grpSpPr>
        <p:sp>
          <p:nvSpPr>
            <p:cNvPr id="42" name="Rectangle 85"/>
            <p:cNvSpPr>
              <a:spLocks noChangeArrowheads="1"/>
            </p:cNvSpPr>
            <p:nvPr/>
          </p:nvSpPr>
          <p:spPr bwMode="auto">
            <a:xfrm>
              <a:off x="179389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flushedLSN</a:t>
              </a:r>
              <a:endParaRPr kumimoji="0" lang="en-US" alt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  <p:sp>
          <p:nvSpPr>
            <p:cNvPr id="43" name="Rectangle 85"/>
            <p:cNvSpPr>
              <a:spLocks noChangeArrowheads="1"/>
            </p:cNvSpPr>
            <p:nvPr/>
          </p:nvSpPr>
          <p:spPr bwMode="auto">
            <a:xfrm>
              <a:off x="1577975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ToUndo</a:t>
              </a:r>
            </a:p>
          </p:txBody>
        </p:sp>
      </p:grpSp>
      <p:sp>
        <p:nvSpPr>
          <p:cNvPr id="44" name="Line 55"/>
          <p:cNvSpPr>
            <a:spLocks noChangeShapeType="1"/>
          </p:cNvSpPr>
          <p:nvPr/>
        </p:nvSpPr>
        <p:spPr bwMode="auto">
          <a:xfrm>
            <a:off x="2179638" y="2193925"/>
            <a:ext cx="1371600" cy="25527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134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Crash During Restart!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24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charset="0"/>
              <a:ea typeface="ＭＳ Ｐゴシック" charset="-128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73538" y="1479550"/>
            <a:ext cx="4041620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begin_checkpoint</a:t>
            </a:r>
            <a:r>
              <a:rPr lang="en-US" altLang="en-US" sz="2000" u="none" dirty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|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end_checkpoint</a:t>
            </a:r>
            <a:endParaRPr lang="en-US" altLang="en-US" sz="2000" u="none" dirty="0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T1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 T2 writes P3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T1 abort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T1 LSN 10 | T1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T3 writes P1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update: T2 writes P5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60, </a:t>
            </a:r>
            <a:r>
              <a:rPr lang="en-US" altLang="en-US" sz="2000" u="none" dirty="0" err="1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undoNext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T3 LSN 50 | T3 end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u="none" dirty="0" smtClean="0">
                <a:solidFill>
                  <a:srgbClr val="FF3300"/>
                </a:solidFill>
                <a:latin typeface="Cambria Math" charset="0"/>
                <a:ea typeface="Cambria Math" charset="0"/>
                <a:cs typeface="Cambria Math" charset="0"/>
              </a:rPr>
              <a:t>CRASH</a:t>
            </a: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, </a:t>
            </a:r>
            <a:r>
              <a:rPr lang="en-US" altLang="en-US" sz="2000" b="1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RESTART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dirty="0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CLR: Undo T2 LSN 20 | T2 end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4038600" y="1612900"/>
            <a:ext cx="0" cy="4470400"/>
          </a:xfrm>
          <a:prstGeom prst="line">
            <a:avLst/>
          </a:prstGeom>
          <a:noFill/>
          <a:ln w="25400">
            <a:solidFill>
              <a:srgbClr val="A5002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3898900" y="6096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898900" y="53340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3898900" y="4876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898900" y="4114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3898900" y="3733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3898900" y="3352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898900" y="2971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3898900" y="25908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898900" y="2133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3898900" y="1752600"/>
            <a:ext cx="2794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3101975" y="1066800"/>
            <a:ext cx="207313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u="none" smtClean="0">
                <a:solidFill>
                  <a:srgbClr val="000066"/>
                </a:solidFill>
                <a:latin typeface="+mn-lt"/>
              </a:rPr>
              <a:t>LSN         LOG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3103563" y="1479550"/>
            <a:ext cx="862417" cy="484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00,05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10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20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30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40,45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50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60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     70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80,85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u="none" smtClean="0">
              <a:solidFill>
                <a:srgbClr val="000066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u="none" smtClean="0">
                <a:solidFill>
                  <a:srgbClr val="000066"/>
                </a:solidFill>
                <a:latin typeface="Cambria Math" charset="0"/>
                <a:ea typeface="Cambria Math" charset="0"/>
                <a:cs typeface="Cambria Math" charset="0"/>
              </a:rPr>
              <a:t>90, 95</a:t>
            </a:r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>
            <a:off x="3975100" y="4432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 flipH="1">
            <a:off x="3949700" y="4432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3975100" y="5575300"/>
            <a:ext cx="2032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 flipH="1">
            <a:off x="3949700" y="5575300"/>
            <a:ext cx="254000" cy="203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76200" y="1143000"/>
            <a:ext cx="3003550" cy="4648200"/>
          </a:xfrm>
          <a:prstGeom prst="roundRect">
            <a:avLst>
              <a:gd name="adj" fmla="val 4299"/>
            </a:avLst>
          </a:prstGeom>
          <a:noFill/>
          <a:ln w="38100" cap="flat" cmpd="sng" algn="ctr">
            <a:solidFill>
              <a:srgbClr val="808080">
                <a:lumMod val="20000"/>
                <a:lumOff val="80000"/>
              </a:srgbClr>
            </a:solidFill>
            <a:prstDash val="sys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sng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/>
              <a:ea typeface="ＭＳ Ｐゴシック" charset="-128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1187510" y="5867400"/>
            <a:ext cx="1462260" cy="44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Memory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460375" y="327660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DPT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460375" y="1276350"/>
            <a:ext cx="2235200" cy="1828800"/>
          </a:xfrm>
          <a:prstGeom prst="roundRect">
            <a:avLst>
              <a:gd name="adj" fmla="val 7789"/>
            </a:avLst>
          </a:prstGeom>
          <a:solidFill>
            <a:srgbClr val="FFFFFF">
              <a:lumMod val="95000"/>
            </a:srgb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tIns="0" bIns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charset="-128"/>
              </a:rPr>
              <a:t>ATT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88992"/>
              </p:ext>
            </p:extLst>
          </p:nvPr>
        </p:nvGraphicFramePr>
        <p:xfrm>
          <a:off x="663575" y="1779588"/>
          <a:ext cx="1828800" cy="1027112"/>
        </p:xfrm>
        <a:graphic>
          <a:graphicData uri="http://schemas.openxmlformats.org/drawingml/2006/table">
            <a:tbl>
              <a:tblPr firstRow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XId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Status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lastLSN</a:t>
                      </a:r>
                      <a:endParaRPr lang="en-US" sz="900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T2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U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70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-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60817"/>
              </p:ext>
            </p:extLst>
          </p:nvPr>
        </p:nvGraphicFramePr>
        <p:xfrm>
          <a:off x="815975" y="3790950"/>
          <a:ext cx="1524000" cy="1027112"/>
        </p:xfrm>
        <a:graphic>
          <a:graphicData uri="http://schemas.openxmlformats.org/drawingml/2006/table">
            <a:tbl>
              <a:tblPr firstRow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PageId</a:t>
                      </a:r>
                      <a:endParaRPr lang="en-US" sz="900" b="1" i="1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900" b="1" i="1" dirty="0" err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recLSN</a:t>
                      </a:r>
                      <a:endParaRPr lang="en-US" sz="900" b="1" i="1" dirty="0" smtClean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P1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P3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20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P5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tx2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10</a:t>
                      </a:r>
                      <a:endParaRPr lang="en-US" sz="1000" dirty="0">
                        <a:solidFill>
                          <a:schemeClr val="tx2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 marT="45740" marB="4574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5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7" name="Group 35"/>
          <p:cNvGrpSpPr>
            <a:grpSpLocks/>
          </p:cNvGrpSpPr>
          <p:nvPr/>
        </p:nvGrpSpPr>
        <p:grpSpPr bwMode="auto">
          <a:xfrm>
            <a:off x="220663" y="5257800"/>
            <a:ext cx="2714625" cy="314325"/>
            <a:chOff x="179389" y="5257800"/>
            <a:chExt cx="2716210" cy="314325"/>
          </a:xfrm>
        </p:grpSpPr>
        <p:sp>
          <p:nvSpPr>
            <p:cNvPr id="38" name="Rectangle 85"/>
            <p:cNvSpPr>
              <a:spLocks noChangeArrowheads="1"/>
            </p:cNvSpPr>
            <p:nvPr/>
          </p:nvSpPr>
          <p:spPr bwMode="auto">
            <a:xfrm>
              <a:off x="179389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flushedLSN</a:t>
              </a:r>
              <a:endParaRPr kumimoji="0" lang="en-US" alt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charset="0"/>
                <a:ea typeface="Cambria Math" charset="0"/>
                <a:cs typeface="Cambria Math" charset="0"/>
              </a:endParaRPr>
            </a:p>
          </p:txBody>
        </p:sp>
        <p:sp>
          <p:nvSpPr>
            <p:cNvPr id="39" name="Rectangle 85"/>
            <p:cNvSpPr>
              <a:spLocks noChangeArrowheads="1"/>
            </p:cNvSpPr>
            <p:nvPr/>
          </p:nvSpPr>
          <p:spPr bwMode="auto">
            <a:xfrm>
              <a:off x="1577975" y="5257800"/>
              <a:ext cx="1317624" cy="3143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round/>
              <a:headEnd type="none" w="sm" len="sm"/>
              <a:tailEnd type="triangle" w="med" len="med"/>
            </a:ln>
          </p:spPr>
          <p:txBody>
            <a:bodyPr wrap="none" lIns="36576" tIns="36576" rIns="36576" bIns="36576" anchor="ctr"/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charset="0"/>
                  <a:ea typeface="Cambria Math" charset="0"/>
                  <a:cs typeface="Cambria Math" charset="0"/>
                </a:rPr>
                <a:t>ToUndo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843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ARIES - main ideas: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WAL (write ahead log), STEAL/NO-FORCE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Fuzzy Checkpoints (snapshot of dirty page ids)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Redo everything since the earliest dirty page; undo ‘loser’ transactions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Write CLRs when undoing, to survive failures during 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restarts</a:t>
            </a:r>
            <a:endParaRPr lang="en-US" sz="22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ARIES </a:t>
            </a:r>
            <a:r>
              <a:rPr lang="mr-IN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Recovery Phases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Analysis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Read the WAL to identify dirty pages in the buffer pool and active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at the time of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crash</a:t>
            </a: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b="1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Redo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: Repeat all actions starting from an appropriate point in the log</a:t>
            </a:r>
          </a:p>
          <a:p>
            <a:endParaRPr lang="en-US" sz="2400" dirty="0" smtClean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b="1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Undo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: Reverse the actions of </a:t>
            </a:r>
            <a:r>
              <a:rPr lang="en-US" sz="2400" dirty="0" err="1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Xacts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 </a:t>
            </a:r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that did not commit before the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crash</a:t>
            </a:r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pPr algn="ctr"/>
                <a:t>87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Conclusion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Recovery is really hard.</a:t>
            </a:r>
          </a:p>
          <a:p>
            <a:r>
              <a:rPr lang="en-US" sz="2400" dirty="0">
                <a:solidFill>
                  <a:srgbClr val="14405C"/>
                </a:solidFill>
                <a:ea typeface="Cambria Math" charset="0"/>
                <a:cs typeface="Cambria Math" charset="0"/>
              </a:rPr>
              <a:t>Be thankful that you don’t have to write it </a:t>
            </a:r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yourself</a:t>
            </a:r>
          </a:p>
          <a:p>
            <a:endParaRPr lang="en-US" sz="2400" dirty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endParaRPr lang="en-US" sz="2400" dirty="0" smtClean="0">
              <a:solidFill>
                <a:srgbClr val="14405C"/>
              </a:solidFill>
              <a:ea typeface="Cambria Math" charset="0"/>
              <a:cs typeface="Cambria Math" charset="0"/>
            </a:endParaRPr>
          </a:p>
          <a:p>
            <a:r>
              <a:rPr lang="en-US" sz="2400" dirty="0" smtClean="0">
                <a:solidFill>
                  <a:srgbClr val="14405C"/>
                </a:solidFill>
                <a:ea typeface="Cambria Math" charset="0"/>
                <a:cs typeface="Cambria Math" charset="0"/>
              </a:rPr>
              <a:t>Walk through a complex example: ARIES Simulator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  <a:ea typeface="Cambria Math" charset="0"/>
                <a:cs typeface="Cambria Math" charset="0"/>
                <a:hlinkClick r:id="rId2"/>
              </a:rPr>
              <a:t>https://mwhittaker.github.io/aries</a:t>
            </a:r>
            <a:r>
              <a:rPr lang="en-US" sz="2200" dirty="0" smtClean="0">
                <a:solidFill>
                  <a:srgbClr val="14405C"/>
                </a:solidFill>
                <a:ea typeface="Cambria Math" charset="0"/>
                <a:cs typeface="Cambria Math" charset="0"/>
                <a:hlinkClick r:id="rId2"/>
              </a:rPr>
              <a:t>/</a:t>
            </a:r>
            <a:endParaRPr lang="en-US" sz="2200" dirty="0" smtClean="0">
              <a:solidFill>
                <a:srgbClr val="14405C"/>
              </a:solidFill>
              <a:ea typeface="Cambria Math" charset="0"/>
              <a:cs typeface="Cambria Math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5466785"/>
            <a:ext cx="7010400" cy="857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References :</a:t>
            </a:r>
          </a:p>
          <a:p>
            <a:pPr algn="l"/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 </a:t>
            </a:r>
            <a:r>
              <a:rPr lang="en-US" sz="2000" dirty="0"/>
              <a:t>http://www.cs186berkeley.net/lecture</a:t>
            </a:r>
          </a:p>
          <a:p>
            <a:pPr algn="l"/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And Based on slides from Andy </a:t>
            </a:r>
            <a:r>
              <a:rPr lang="en-US" sz="2000" dirty="0" err="1" smtClean="0">
                <a:solidFill>
                  <a:schemeClr val="accent1"/>
                </a:solidFill>
                <a:latin typeface="Source Sans Pro Light" pitchFamily="34" charset="0"/>
              </a:rPr>
              <a:t>Pavlo</a:t>
            </a:r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, Christos </a:t>
            </a:r>
            <a:r>
              <a:rPr lang="en-US" sz="2000" dirty="0" err="1" smtClean="0">
                <a:solidFill>
                  <a:schemeClr val="accent1"/>
                </a:solidFill>
                <a:latin typeface="Source Sans Pro Light" pitchFamily="34" charset="0"/>
              </a:rPr>
              <a:t>Faloutsos</a:t>
            </a:r>
            <a:endParaRPr lang="en-US" sz="2000" dirty="0">
              <a:solidFill>
                <a:schemeClr val="accent1"/>
              </a:solidFill>
              <a:latin typeface="Source Sans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3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System Failures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004997"/>
            <a:ext cx="7633720" cy="5243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Software Failure: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Problem with the DBMS implementation (e.g., uncaught divide-by-zero exception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Hardware Failure: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The computer hosting the DBMS crashes (e.g., power plug gets pulled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6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Blue">
      <a:dk1>
        <a:srgbClr val="95A5A6"/>
      </a:dk1>
      <a:lt1>
        <a:sysClr val="window" lastClr="FFFFFF"/>
      </a:lt1>
      <a:dk2>
        <a:srgbClr val="14405C"/>
      </a:dk2>
      <a:lt2>
        <a:srgbClr val="F2F2F2"/>
      </a:lt2>
      <a:accent1>
        <a:srgbClr val="2980B9"/>
      </a:accent1>
      <a:accent2>
        <a:srgbClr val="15405B"/>
      </a:accent2>
      <a:accent3>
        <a:srgbClr val="2A80B7"/>
      </a:accent3>
      <a:accent4>
        <a:srgbClr val="74B5DE"/>
      </a:accent4>
      <a:accent5>
        <a:srgbClr val="ABD2EB"/>
      </a:accent5>
      <a:accent6>
        <a:srgbClr val="0070C0"/>
      </a:accent6>
      <a:hlink>
        <a:srgbClr val="0000FF"/>
      </a:hlink>
      <a:folHlink>
        <a:srgbClr val="800080"/>
      </a:folHlink>
    </a:clrScheme>
    <a:fontScheme name="Mercurio">
      <a:majorFont>
        <a:latin typeface="Source Sans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61861</TotalTime>
  <Words>4477</Words>
  <Application>Microsoft Office PowerPoint</Application>
  <PresentationFormat>On-screen Show (4:3)</PresentationFormat>
  <Paragraphs>1311</Paragraphs>
  <Slides>87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7" baseType="lpstr">
      <vt:lpstr>ＭＳ Ｐゴシック</vt:lpstr>
      <vt:lpstr>Arial</vt:lpstr>
      <vt:lpstr>Arial Black</vt:lpstr>
      <vt:lpstr>Calibri</vt:lpstr>
      <vt:lpstr>Cambria Math</vt:lpstr>
      <vt:lpstr>DejaVu Sans Mono</vt:lpstr>
      <vt:lpstr>Source Sans Pro</vt:lpstr>
      <vt:lpstr>Source Sans Pro Light</vt:lpstr>
      <vt:lpstr>Times New Roman</vt:lpstr>
      <vt:lpstr>Office Theme</vt:lpstr>
      <vt:lpstr>PowerPoint Presentation</vt:lpstr>
      <vt:lpstr>Review: The ACID properties</vt:lpstr>
      <vt:lpstr>Motivation</vt:lpstr>
      <vt:lpstr>Crash Recovery</vt:lpstr>
      <vt:lpstr>Crash Recovery</vt:lpstr>
      <vt:lpstr>Storage Types</vt:lpstr>
      <vt:lpstr>Failure Classification</vt:lpstr>
      <vt:lpstr>Transaction Failures</vt:lpstr>
      <vt:lpstr>System Failures</vt:lpstr>
      <vt:lpstr>Storage Media Failures</vt:lpstr>
      <vt:lpstr>PowerPoint Presentation</vt:lpstr>
      <vt:lpstr>Problem Definition</vt:lpstr>
      <vt:lpstr>Undo vs. Redo</vt:lpstr>
      <vt:lpstr>Buffer Pool Management</vt:lpstr>
      <vt:lpstr>Buffer Pool – Steal Policy</vt:lpstr>
      <vt:lpstr>Buffer Pool – Force Policy</vt:lpstr>
      <vt:lpstr>NO-STEAL + FORCE</vt:lpstr>
      <vt:lpstr>NO-STEAL + FORCE</vt:lpstr>
      <vt:lpstr>PowerPoint Presentation</vt:lpstr>
      <vt:lpstr>Write-Ahead Log (WAL)</vt:lpstr>
      <vt:lpstr>Write-Ahead Log Protocol</vt:lpstr>
      <vt:lpstr>Write-Ahead Log Protocol</vt:lpstr>
      <vt:lpstr>Write-Ahead Log Protocol</vt:lpstr>
      <vt:lpstr>WAL – Implementation Details</vt:lpstr>
      <vt:lpstr>WAL – Deferred Updates</vt:lpstr>
      <vt:lpstr>WAL – Buffer Pool Policies</vt:lpstr>
      <vt:lpstr>PowerPoint Presentation</vt:lpstr>
      <vt:lpstr>Checkpoints</vt:lpstr>
      <vt:lpstr>Checkpoints</vt:lpstr>
      <vt:lpstr>Checkpoints</vt:lpstr>
      <vt:lpstr>Checkpoints – Challenges</vt:lpstr>
      <vt:lpstr>Checkpoints – Frequency</vt:lpstr>
      <vt:lpstr>ARIES</vt:lpstr>
      <vt:lpstr>ARIES</vt:lpstr>
      <vt:lpstr>ARIES – Main Ideas</vt:lpstr>
      <vt:lpstr>ARIES – Main Ideas</vt:lpstr>
      <vt:lpstr>Write-Ahead Logging (WAL)</vt:lpstr>
      <vt:lpstr>Topics</vt:lpstr>
      <vt:lpstr>PowerPoint Presentation</vt:lpstr>
      <vt:lpstr>Log Sequence Number</vt:lpstr>
      <vt:lpstr>Writing Log Records</vt:lpstr>
      <vt:lpstr>Writing Log Records</vt:lpstr>
      <vt:lpstr>Writing Log Records</vt:lpstr>
      <vt:lpstr>PowerPoint Presentation</vt:lpstr>
      <vt:lpstr>Normal Execution</vt:lpstr>
      <vt:lpstr>Transaction Commit</vt:lpstr>
      <vt:lpstr>Transaction Commit – Example</vt:lpstr>
      <vt:lpstr>Transaction Commit</vt:lpstr>
      <vt:lpstr>Transaction Abort</vt:lpstr>
      <vt:lpstr>Transaction Abort – Example</vt:lpstr>
      <vt:lpstr>Compensation Log Record (CLR)</vt:lpstr>
      <vt:lpstr>Transaction Abort – CLR Example</vt:lpstr>
      <vt:lpstr>Transaction Abort/Undo – CLR Example</vt:lpstr>
      <vt:lpstr>Transaction Abort/Undo – CLR Example</vt:lpstr>
      <vt:lpstr>Abort Algorithm</vt:lpstr>
      <vt:lpstr>PowerPoint Presentation</vt:lpstr>
      <vt:lpstr>(Non-Fuzzy) Checkpoints</vt:lpstr>
      <vt:lpstr>Active Transaction Table (ATT)</vt:lpstr>
      <vt:lpstr>Dirty Page Table (DPT)</vt:lpstr>
      <vt:lpstr>Fuzzy Checkpoints</vt:lpstr>
      <vt:lpstr>Fuzzy Checkpoints</vt:lpstr>
      <vt:lpstr>Fuzzy Checkpoints</vt:lpstr>
      <vt:lpstr>Overall Picture</vt:lpstr>
      <vt:lpstr>Overall Picture</vt:lpstr>
      <vt:lpstr>PowerPoint Presentation</vt:lpstr>
      <vt:lpstr>ARIES –Phases</vt:lpstr>
      <vt:lpstr>ARIES – Overview</vt:lpstr>
      <vt:lpstr>Recovery – Analysis Phase</vt:lpstr>
      <vt:lpstr>Recovery – Analysis Phase</vt:lpstr>
      <vt:lpstr>Recovery – Analysis Phase</vt:lpstr>
      <vt:lpstr>Analysis Phase Example</vt:lpstr>
      <vt:lpstr>Recovery – Redo Phase</vt:lpstr>
      <vt:lpstr>Recovery – Redo Phase</vt:lpstr>
      <vt:lpstr>Recovery – Undo Phase</vt:lpstr>
      <vt:lpstr>Recovery – Undo Phase</vt:lpstr>
      <vt:lpstr>Undo Phase Example</vt:lpstr>
      <vt:lpstr>Undo Phase Example</vt:lpstr>
      <vt:lpstr>Full Example</vt:lpstr>
      <vt:lpstr>Full Example</vt:lpstr>
      <vt:lpstr>Full Example</vt:lpstr>
      <vt:lpstr>Full Example</vt:lpstr>
      <vt:lpstr>Crash During Restart!</vt:lpstr>
      <vt:lpstr>Crash During Restart!</vt:lpstr>
      <vt:lpstr>Crash During Restart!</vt:lpstr>
      <vt:lpstr>Summary</vt:lpstr>
      <vt:lpstr>ARIES – Recovery Phases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EAMEJIA</dc:creator>
  <cp:lastModifiedBy>WAHBEH M MOUSA</cp:lastModifiedBy>
  <cp:revision>2283</cp:revision>
  <dcterms:created xsi:type="dcterms:W3CDTF">2006-08-16T00:00:00Z</dcterms:created>
  <dcterms:modified xsi:type="dcterms:W3CDTF">2016-12-06T10:00:44Z</dcterms:modified>
</cp:coreProperties>
</file>