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3"/>
  </p:notesMasterIdLst>
  <p:handoutMasterIdLst>
    <p:handoutMasterId r:id="rId54"/>
  </p:handoutMasterIdLst>
  <p:sldIdLst>
    <p:sldId id="277" r:id="rId3"/>
    <p:sldId id="278" r:id="rId4"/>
    <p:sldId id="279" r:id="rId5"/>
    <p:sldId id="280" r:id="rId6"/>
    <p:sldId id="288" r:id="rId7"/>
    <p:sldId id="281" r:id="rId8"/>
    <p:sldId id="289" r:id="rId9"/>
    <p:sldId id="290" r:id="rId10"/>
    <p:sldId id="292" r:id="rId11"/>
    <p:sldId id="293" r:id="rId12"/>
    <p:sldId id="294" r:id="rId13"/>
    <p:sldId id="295" r:id="rId14"/>
    <p:sldId id="296" r:id="rId15"/>
    <p:sldId id="282" r:id="rId16"/>
    <p:sldId id="297" r:id="rId17"/>
    <p:sldId id="298" r:id="rId18"/>
    <p:sldId id="299" r:id="rId19"/>
    <p:sldId id="300" r:id="rId20"/>
    <p:sldId id="301" r:id="rId21"/>
    <p:sldId id="283" r:id="rId22"/>
    <p:sldId id="302" r:id="rId23"/>
    <p:sldId id="303" r:id="rId24"/>
    <p:sldId id="304" r:id="rId25"/>
    <p:sldId id="305" r:id="rId26"/>
    <p:sldId id="306" r:id="rId27"/>
    <p:sldId id="307" r:id="rId28"/>
    <p:sldId id="308" r:id="rId29"/>
    <p:sldId id="309" r:id="rId30"/>
    <p:sldId id="284" r:id="rId31"/>
    <p:sldId id="310" r:id="rId32"/>
    <p:sldId id="311" r:id="rId33"/>
    <p:sldId id="285" r:id="rId34"/>
    <p:sldId id="312" r:id="rId35"/>
    <p:sldId id="313" r:id="rId36"/>
    <p:sldId id="316" r:id="rId37"/>
    <p:sldId id="314" r:id="rId38"/>
    <p:sldId id="315" r:id="rId39"/>
    <p:sldId id="317" r:id="rId40"/>
    <p:sldId id="286" r:id="rId41"/>
    <p:sldId id="318" r:id="rId42"/>
    <p:sldId id="319" r:id="rId43"/>
    <p:sldId id="320" r:id="rId44"/>
    <p:sldId id="321" r:id="rId45"/>
    <p:sldId id="322" r:id="rId46"/>
    <p:sldId id="323" r:id="rId47"/>
    <p:sldId id="324" r:id="rId48"/>
    <p:sldId id="287" r:id="rId49"/>
    <p:sldId id="325" r:id="rId50"/>
    <p:sldId id="326" r:id="rId51"/>
    <p:sldId id="32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229"/>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53" autoAdjust="0"/>
    <p:restoredTop sz="69449" autoAdjust="0"/>
  </p:normalViewPr>
  <p:slideViewPr>
    <p:cSldViewPr snapToGrid="0">
      <p:cViewPr varScale="1">
        <p:scale>
          <a:sx n="74" d="100"/>
          <a:sy n="74" d="100"/>
        </p:scale>
        <p:origin x="204"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 risk model uses all four types of risk to determine the risk involved in an audit.</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24</a:t>
            </a:fld>
            <a:endParaRPr lang="en-US"/>
          </a:p>
        </p:txBody>
      </p:sp>
    </p:spTree>
    <p:extLst>
      <p:ext uri="{BB962C8B-B14F-4D97-AF65-F5344CB8AC3E}">
        <p14:creationId xmlns:p14="http://schemas.microsoft.com/office/powerpoint/2010/main" val="79203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is responsible for</a:t>
            </a:r>
            <a:r>
              <a:rPr lang="en-US" baseline="0" dirty="0" smtClean="0"/>
              <a:t> evaluating the risk of fraud and implementing prevention and controls within the company, especially in the identified high risk areas.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25</a:t>
            </a:fld>
            <a:endParaRPr lang="en-US"/>
          </a:p>
        </p:txBody>
      </p:sp>
    </p:spTree>
    <p:extLst>
      <p:ext uri="{BB962C8B-B14F-4D97-AF65-F5344CB8AC3E}">
        <p14:creationId xmlns:p14="http://schemas.microsoft.com/office/powerpoint/2010/main" val="177157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audit committee serves as a deterrent for fraud committed by top management. Internal and external auditors report directly to the audit committee, not management. This prevents top management override to cover up any issues that are discovered in which they may be complicit.</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27</a:t>
            </a:fld>
            <a:endParaRPr lang="en-US"/>
          </a:p>
        </p:txBody>
      </p:sp>
    </p:spTree>
    <p:extLst>
      <p:ext uri="{BB962C8B-B14F-4D97-AF65-F5344CB8AC3E}">
        <p14:creationId xmlns:p14="http://schemas.microsoft.com/office/powerpoint/2010/main" val="139869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auditor must respond to identified risks at all three levels shown.</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30</a:t>
            </a:fld>
            <a:endParaRPr lang="en-US"/>
          </a:p>
        </p:txBody>
      </p:sp>
    </p:spTree>
    <p:extLst>
      <p:ext uri="{BB962C8B-B14F-4D97-AF65-F5344CB8AC3E}">
        <p14:creationId xmlns:p14="http://schemas.microsoft.com/office/powerpoint/2010/main" val="32339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t>
            </a:r>
            <a:r>
              <a:rPr lang="en-US" baseline="0" dirty="0" smtClean="0"/>
              <a:t>the assessment of the risk of fraud is ongoing throughout the audit, the auditor must update the process based on the information gathered so far.</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31</a:t>
            </a:fld>
            <a:endParaRPr lang="en-US"/>
          </a:p>
        </p:txBody>
      </p:sp>
    </p:spTree>
    <p:extLst>
      <p:ext uri="{BB962C8B-B14F-4D97-AF65-F5344CB8AC3E}">
        <p14:creationId xmlns:p14="http://schemas.microsoft.com/office/powerpoint/2010/main" val="413674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previously noted, revenue recognition</a:t>
            </a:r>
            <a:r>
              <a:rPr lang="en-US" baseline="0" dirty="0" smtClean="0"/>
              <a:t> and accounts receivable are presumed to be at a high risk of fraud.</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33</a:t>
            </a:fld>
            <a:endParaRPr lang="en-US"/>
          </a:p>
        </p:txBody>
      </p:sp>
    </p:spTree>
    <p:extLst>
      <p:ext uri="{BB962C8B-B14F-4D97-AF65-F5344CB8AC3E}">
        <p14:creationId xmlns:p14="http://schemas.microsoft.com/office/powerpoint/2010/main" val="349262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34</a:t>
            </a:fld>
            <a:endParaRPr lang="en-US"/>
          </a:p>
        </p:txBody>
      </p:sp>
    </p:spTree>
    <p:extLst>
      <p:ext uri="{BB962C8B-B14F-4D97-AF65-F5344CB8AC3E}">
        <p14:creationId xmlns:p14="http://schemas.microsoft.com/office/powerpoint/2010/main" val="356457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Inventory</a:t>
            </a:r>
            <a:r>
              <a:rPr lang="en-US" baseline="0" dirty="0" smtClean="0"/>
              <a:t> manipulation is another area that has been the source of high-profile fraud cases.  </a:t>
            </a:r>
            <a:endParaRPr lang="en-US"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t>36</a:t>
            </a:fld>
            <a:endParaRPr lang="en-US"/>
          </a:p>
        </p:txBody>
      </p:sp>
    </p:spTree>
    <p:extLst>
      <p:ext uri="{BB962C8B-B14F-4D97-AF65-F5344CB8AC3E}">
        <p14:creationId xmlns:p14="http://schemas.microsoft.com/office/powerpoint/2010/main" val="2361647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38</a:t>
            </a:fld>
            <a:endParaRPr lang="en-US"/>
          </a:p>
        </p:txBody>
      </p:sp>
    </p:spTree>
    <p:extLst>
      <p:ext uri="{BB962C8B-B14F-4D97-AF65-F5344CB8AC3E}">
        <p14:creationId xmlns:p14="http://schemas.microsoft.com/office/powerpoint/2010/main" val="117970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fraud is suspected, the auditor has a responsibility to gather</a:t>
            </a:r>
            <a:r>
              <a:rPr lang="en-US" baseline="0" dirty="0" smtClean="0"/>
              <a:t> more evidence to either support the existence of fraud or to dispel the suspicion.</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40</a:t>
            </a:fld>
            <a:endParaRPr lang="en-US"/>
          </a:p>
        </p:txBody>
      </p:sp>
    </p:spTree>
    <p:extLst>
      <p:ext uri="{BB962C8B-B14F-4D97-AF65-F5344CB8AC3E}">
        <p14:creationId xmlns:p14="http://schemas.microsoft.com/office/powerpoint/2010/main" val="300115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do not understand that financial statement</a:t>
            </a:r>
            <a:r>
              <a:rPr lang="en-US" baseline="0" dirty="0" smtClean="0"/>
              <a:t> fraud and misappropriation of assets are completely different situations.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75342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inquiry is one of</a:t>
            </a:r>
            <a:r>
              <a:rPr lang="en-US" baseline="0" dirty="0" smtClean="0"/>
              <a:t> the most effective methods of gathering more evidence when fraud is suspected.</a:t>
            </a:r>
            <a:endParaRPr lang="en-US"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t>42</a:t>
            </a:fld>
            <a:endParaRPr lang="en-US"/>
          </a:p>
        </p:txBody>
      </p:sp>
    </p:spTree>
    <p:extLst>
      <p:ext uri="{BB962C8B-B14F-4D97-AF65-F5344CB8AC3E}">
        <p14:creationId xmlns:p14="http://schemas.microsoft.com/office/powerpoint/2010/main" val="259554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auditor must be skilled in inquiry techniques for this to be an effective method of determining whether fraud</a:t>
            </a:r>
            <a:r>
              <a:rPr lang="en-US" baseline="0" dirty="0" smtClean="0"/>
              <a:t> exists.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43</a:t>
            </a:fld>
            <a:endParaRPr lang="en-US"/>
          </a:p>
        </p:txBody>
      </p:sp>
    </p:spTree>
    <p:extLst>
      <p:ext uri="{BB962C8B-B14F-4D97-AF65-F5344CB8AC3E}">
        <p14:creationId xmlns:p14="http://schemas.microsoft.com/office/powerpoint/2010/main" val="1345505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46</a:t>
            </a:fld>
            <a:endParaRPr lang="en-US"/>
          </a:p>
        </p:txBody>
      </p:sp>
    </p:spTree>
    <p:extLst>
      <p:ext uri="{BB962C8B-B14F-4D97-AF65-F5344CB8AC3E}">
        <p14:creationId xmlns:p14="http://schemas.microsoft.com/office/powerpoint/2010/main" val="2514269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of audit procedures is always important, but documenting the assessment of fraud is crucial.</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48</a:t>
            </a:fld>
            <a:endParaRPr lang="en-US"/>
          </a:p>
        </p:txBody>
      </p:sp>
    </p:spTree>
    <p:extLst>
      <p:ext uri="{BB962C8B-B14F-4D97-AF65-F5344CB8AC3E}">
        <p14:creationId xmlns:p14="http://schemas.microsoft.com/office/powerpoint/2010/main" val="2040922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49</a:t>
            </a:fld>
            <a:endParaRPr lang="en-US"/>
          </a:p>
        </p:txBody>
      </p:sp>
    </p:spTree>
    <p:extLst>
      <p:ext uri="{BB962C8B-B14F-4D97-AF65-F5344CB8AC3E}">
        <p14:creationId xmlns:p14="http://schemas.microsoft.com/office/powerpoint/2010/main" val="91052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Fraud can happen anywhere under the</a:t>
            </a:r>
            <a:r>
              <a:rPr lang="en-US" baseline="0" dirty="0" smtClean="0"/>
              <a:t> right conditions. The fraud triangle includes the three components of the conditions that make fraud more likely.</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157801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factors for misappropriation of assets are centered around individual</a:t>
            </a:r>
            <a:r>
              <a:rPr lang="en-US" baseline="0" dirty="0" smtClean="0"/>
              <a:t> incentives or pressures along with the opportunity.  Internal controls are intended to remove the opportunity for employees to misappropriate assets.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362762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Auditors</a:t>
            </a:r>
            <a:r>
              <a:rPr lang="en-US" baseline="0" dirty="0" smtClean="0"/>
              <a:t> must assess the risk of fraud throughout the audit process. Professional skepticism gives the auditor the right frame of mind for staying alert for the possibility of fraud.</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15</a:t>
            </a:fld>
            <a:endParaRPr lang="en-US"/>
          </a:p>
        </p:txBody>
      </p:sp>
    </p:spTree>
    <p:extLst>
      <p:ext uri="{BB962C8B-B14F-4D97-AF65-F5344CB8AC3E}">
        <p14:creationId xmlns:p14="http://schemas.microsoft.com/office/powerpoint/2010/main" val="378904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with which</a:t>
            </a:r>
            <a:r>
              <a:rPr lang="en-US" baseline="0" dirty="0" smtClean="0"/>
              <a:t> to assess the risk of fraud comes from many different sources.</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332702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areas</a:t>
            </a:r>
            <a:r>
              <a:rPr lang="en-US" baseline="0" dirty="0" smtClean="0"/>
              <a:t> of financial reporting have a higher risk of fraud. Revenue recognition has been the source of fraud in several high-profile cases recently, so the standards require that the auditor presume there is a risk of fraud in this area, at least until it can be determined if the assumption applies to this client.</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8992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Corporate</a:t>
            </a:r>
            <a:r>
              <a:rPr lang="en-US" baseline="0" dirty="0" smtClean="0"/>
              <a:t> governance is one of the main factors that can mitigate the risk of fraud.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366234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“Tone at the Top” influences the culture</a:t>
            </a:r>
            <a:r>
              <a:rPr lang="en-US" baseline="0" dirty="0" smtClean="0"/>
              <a:t> of an organization and can go a long way to create a culture of honesty and the expectation of ethical behavior.</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188985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672" y="2148840"/>
            <a:ext cx="10320528" cy="2734056"/>
          </a:xfrm>
        </p:spPr>
        <p:txBody>
          <a:bodyPr>
            <a:normAutofit/>
          </a:bodyPr>
          <a:lstStyle/>
          <a:p>
            <a:r>
              <a:rPr lang="en-US" sz="6000" dirty="0" smtClean="0"/>
              <a:t>Assessing </a:t>
            </a:r>
            <a:br>
              <a:rPr lang="en-US" sz="6000" dirty="0" smtClean="0"/>
            </a:br>
            <a:r>
              <a:rPr lang="en-US" sz="6000" dirty="0" smtClean="0"/>
              <a:t>and responding </a:t>
            </a:r>
            <a:br>
              <a:rPr lang="en-US" sz="6000" dirty="0" smtClean="0"/>
            </a:br>
            <a:r>
              <a:rPr lang="en-US" sz="6000" dirty="0" smtClean="0"/>
              <a:t>to fraud risks</a:t>
            </a:r>
            <a:endParaRPr lang="en-US" sz="6000" dirty="0"/>
          </a:p>
        </p:txBody>
      </p:sp>
      <p:sp>
        <p:nvSpPr>
          <p:cNvPr id="3" name="Subtitle 2"/>
          <p:cNvSpPr>
            <a:spLocks noGrp="1"/>
          </p:cNvSpPr>
          <p:nvPr>
            <p:ph type="subTitle" idx="1"/>
          </p:nvPr>
        </p:nvSpPr>
        <p:spPr>
          <a:xfrm>
            <a:off x="923544" y="4992624"/>
            <a:ext cx="10201656" cy="733573"/>
          </a:xfrm>
        </p:spPr>
        <p:txBody>
          <a:bodyPr>
            <a:noAutofit/>
          </a:bodyPr>
          <a:lstStyle/>
          <a:p>
            <a:r>
              <a:rPr lang="en-US" sz="3600" dirty="0" smtClean="0"/>
              <a:t>Chapter 10</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10-1</a:t>
            </a:r>
          </a:p>
        </p:txBody>
      </p:sp>
      <p:pic>
        <p:nvPicPr>
          <p:cNvPr id="5" name="Picture 4"/>
          <p:cNvPicPr>
            <a:picLocks noChangeAspect="1"/>
          </p:cNvPicPr>
          <p:nvPr/>
        </p:nvPicPr>
        <p:blipFill>
          <a:blip r:embed="rId3"/>
          <a:stretch>
            <a:fillRect/>
          </a:stretch>
        </p:blipFill>
        <p:spPr>
          <a:xfrm>
            <a:off x="7389883" y="329183"/>
            <a:ext cx="4430614" cy="2965529"/>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Conditions for fraud (cont.)</a:t>
            </a:r>
            <a:br>
              <a:rPr lang="en-US" dirty="0" smtClean="0"/>
            </a:br>
            <a:endParaRPr lang="en-US" dirty="0"/>
          </a:p>
        </p:txBody>
      </p:sp>
      <p:sp>
        <p:nvSpPr>
          <p:cNvPr id="3" name="Content Placeholder 2"/>
          <p:cNvSpPr>
            <a:spLocks noGrp="1"/>
          </p:cNvSpPr>
          <p:nvPr>
            <p:ph idx="1"/>
          </p:nvPr>
        </p:nvSpPr>
        <p:spPr>
          <a:xfrm>
            <a:off x="914400" y="1636776"/>
            <a:ext cx="10396728" cy="4306824"/>
          </a:xfrm>
        </p:spPr>
        <p:txBody>
          <a:bodyPr>
            <a:normAutofit/>
          </a:bodyPr>
          <a:lstStyle/>
          <a:p>
            <a:pPr marL="45720" indent="0">
              <a:buNone/>
            </a:pPr>
            <a:r>
              <a:rPr lang="en-US" sz="2400" b="1" dirty="0" smtClean="0">
                <a:solidFill>
                  <a:schemeClr val="accent1"/>
                </a:solidFill>
              </a:rPr>
              <a:t>Commonly cited fraud </a:t>
            </a:r>
            <a:r>
              <a:rPr lang="en-US" sz="2400" b="1" dirty="0" smtClean="0">
                <a:solidFill>
                  <a:srgbClr val="50838E"/>
                </a:solidFill>
              </a:rPr>
              <a:t>risk conditions </a:t>
            </a:r>
            <a:r>
              <a:rPr lang="en-US" sz="2400" b="1" dirty="0" smtClean="0">
                <a:solidFill>
                  <a:schemeClr val="accent1"/>
                </a:solidFill>
              </a:rPr>
              <a:t>are shown in Figure </a:t>
            </a:r>
            <a:r>
              <a:rPr lang="en-US" sz="2400" b="1" dirty="0" smtClean="0">
                <a:solidFill>
                  <a:srgbClr val="50838E"/>
                </a:solidFill>
              </a:rPr>
              <a:t>10-2.  </a:t>
            </a:r>
          </a:p>
          <a:p>
            <a:pPr marL="45720" indent="0">
              <a:buNone/>
            </a:pPr>
            <a:r>
              <a:rPr lang="en-US" sz="2400" b="1" dirty="0" smtClean="0">
                <a:solidFill>
                  <a:schemeClr val="accent1"/>
                </a:solidFill>
              </a:rPr>
              <a:t>The </a:t>
            </a:r>
            <a:r>
              <a:rPr lang="en-US" sz="2400" b="1" dirty="0" smtClean="0">
                <a:solidFill>
                  <a:srgbClr val="50838E"/>
                </a:solidFill>
              </a:rPr>
              <a:t>characteristics of fraud perpetrators </a:t>
            </a:r>
            <a:r>
              <a:rPr lang="en-US" sz="2400" b="1" dirty="0" smtClean="0">
                <a:solidFill>
                  <a:schemeClr val="accent1"/>
                </a:solidFill>
              </a:rPr>
              <a:t>are detailed in </a:t>
            </a:r>
            <a:r>
              <a:rPr lang="en-US" sz="2400" b="1" dirty="0" smtClean="0">
                <a:solidFill>
                  <a:srgbClr val="50838E"/>
                </a:solidFill>
              </a:rPr>
              <a:t>Figure 10-3.</a:t>
            </a:r>
          </a:p>
          <a:p>
            <a:pPr marL="45720" indent="0">
              <a:buNone/>
            </a:pPr>
            <a:r>
              <a:rPr lang="en-US" sz="2600" b="1" dirty="0" smtClean="0">
                <a:solidFill>
                  <a:srgbClr val="50838E"/>
                </a:solidFill>
              </a:rPr>
              <a:t>Risk Factors for Misappropriation of Assets—</a:t>
            </a:r>
            <a:r>
              <a:rPr lang="en-US" sz="2400" b="1" dirty="0" smtClean="0">
                <a:solidFill>
                  <a:schemeClr val="accent1"/>
                </a:solidFill>
              </a:rPr>
              <a:t>The same three conditions apply to misappropriation of assts.  </a:t>
            </a:r>
          </a:p>
          <a:p>
            <a:pPr marL="45720" indent="0">
              <a:buNone/>
            </a:pPr>
            <a:r>
              <a:rPr lang="en-US" sz="2400" b="1" dirty="0" smtClean="0">
                <a:solidFill>
                  <a:schemeClr val="accent1"/>
                </a:solidFill>
              </a:rPr>
              <a:t>However, in assessing risk factors, greater emphasis is placed on individual incentives and opportunities for theft.</a:t>
            </a:r>
          </a:p>
          <a:p>
            <a:pPr marL="45720" indent="0">
              <a:buNone/>
            </a:pPr>
            <a:r>
              <a:rPr lang="en-US" sz="2400" b="1" dirty="0" smtClean="0">
                <a:solidFill>
                  <a:schemeClr val="accent1"/>
                </a:solidFill>
              </a:rPr>
              <a:t>Examples of fraud </a:t>
            </a:r>
            <a:r>
              <a:rPr lang="en-US" sz="2400" b="1" dirty="0" smtClean="0">
                <a:solidFill>
                  <a:srgbClr val="50838E"/>
                </a:solidFill>
              </a:rPr>
              <a:t>risk factors </a:t>
            </a:r>
            <a:r>
              <a:rPr lang="en-US" sz="2400" b="1" dirty="0" smtClean="0">
                <a:solidFill>
                  <a:schemeClr val="accent1"/>
                </a:solidFill>
              </a:rPr>
              <a:t>for each of the three conditions for </a:t>
            </a:r>
            <a:r>
              <a:rPr lang="en-US" sz="2400" b="1" dirty="0" smtClean="0">
                <a:solidFill>
                  <a:srgbClr val="50838E"/>
                </a:solidFill>
              </a:rPr>
              <a:t>misappropriation of assets </a:t>
            </a:r>
            <a:r>
              <a:rPr lang="en-US" sz="2400" b="1" dirty="0" smtClean="0">
                <a:solidFill>
                  <a:schemeClr val="accent1"/>
                </a:solidFill>
              </a:rPr>
              <a:t>are provided in </a:t>
            </a:r>
            <a:r>
              <a:rPr lang="en-US" sz="2400" b="1" dirty="0" smtClean="0">
                <a:solidFill>
                  <a:srgbClr val="50838E"/>
                </a:solidFill>
              </a:rPr>
              <a:t>Table 10-2</a:t>
            </a:r>
            <a:r>
              <a:rPr lang="en-US" sz="2400" b="1" dirty="0">
                <a:solidFill>
                  <a:srgbClr val="50838E"/>
                </a:solidFill>
              </a:rPr>
              <a: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10</a:t>
            </a:fld>
            <a:endParaRPr lang="en-US" dirty="0"/>
          </a:p>
        </p:txBody>
      </p:sp>
    </p:spTree>
    <p:extLst>
      <p:ext uri="{BB962C8B-B14F-4D97-AF65-F5344CB8AC3E}">
        <p14:creationId xmlns:p14="http://schemas.microsoft.com/office/powerpoint/2010/main" val="42340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11</a:t>
            </a:fld>
            <a:endParaRPr lang="en-US" dirty="0"/>
          </a:p>
        </p:txBody>
      </p:sp>
      <p:pic>
        <p:nvPicPr>
          <p:cNvPr id="4" name="Picture 3"/>
          <p:cNvPicPr>
            <a:picLocks noChangeAspect="1"/>
          </p:cNvPicPr>
          <p:nvPr/>
        </p:nvPicPr>
        <p:blipFill>
          <a:blip r:embed="rId2"/>
          <a:stretch>
            <a:fillRect/>
          </a:stretch>
        </p:blipFill>
        <p:spPr>
          <a:xfrm>
            <a:off x="1880837" y="137160"/>
            <a:ext cx="7568870" cy="6066872"/>
          </a:xfrm>
          <a:prstGeom prst="rect">
            <a:avLst/>
          </a:prstGeom>
        </p:spPr>
      </p:pic>
    </p:spTree>
    <p:extLst>
      <p:ext uri="{BB962C8B-B14F-4D97-AF65-F5344CB8AC3E}">
        <p14:creationId xmlns:p14="http://schemas.microsoft.com/office/powerpoint/2010/main" val="112288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12</a:t>
            </a:fld>
            <a:endParaRPr lang="en-US" dirty="0"/>
          </a:p>
        </p:txBody>
      </p:sp>
      <p:pic>
        <p:nvPicPr>
          <p:cNvPr id="4" name="Picture 3"/>
          <p:cNvPicPr>
            <a:picLocks noChangeAspect="1"/>
          </p:cNvPicPr>
          <p:nvPr/>
        </p:nvPicPr>
        <p:blipFill>
          <a:blip r:embed="rId2"/>
          <a:stretch>
            <a:fillRect/>
          </a:stretch>
        </p:blipFill>
        <p:spPr>
          <a:xfrm>
            <a:off x="339960" y="557784"/>
            <a:ext cx="11605152" cy="5487932"/>
          </a:xfrm>
          <a:prstGeom prst="rect">
            <a:avLst/>
          </a:prstGeom>
        </p:spPr>
      </p:pic>
    </p:spTree>
    <p:extLst>
      <p:ext uri="{BB962C8B-B14F-4D97-AF65-F5344CB8AC3E}">
        <p14:creationId xmlns:p14="http://schemas.microsoft.com/office/powerpoint/2010/main" val="209753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13</a:t>
            </a:fld>
            <a:endParaRPr lang="en-US" dirty="0"/>
          </a:p>
        </p:txBody>
      </p:sp>
      <p:pic>
        <p:nvPicPr>
          <p:cNvPr id="4" name="Picture 3"/>
          <p:cNvPicPr>
            <a:picLocks noChangeAspect="1"/>
          </p:cNvPicPr>
          <p:nvPr/>
        </p:nvPicPr>
        <p:blipFill>
          <a:blip r:embed="rId2"/>
          <a:stretch>
            <a:fillRect/>
          </a:stretch>
        </p:blipFill>
        <p:spPr>
          <a:xfrm>
            <a:off x="637070" y="246888"/>
            <a:ext cx="10625289" cy="5859358"/>
          </a:xfrm>
          <a:prstGeom prst="rect">
            <a:avLst/>
          </a:prstGeom>
        </p:spPr>
      </p:pic>
    </p:spTree>
    <p:extLst>
      <p:ext uri="{BB962C8B-B14F-4D97-AF65-F5344CB8AC3E}">
        <p14:creationId xmlns:p14="http://schemas.microsoft.com/office/powerpoint/2010/main" val="56059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14</a:t>
            </a:fld>
            <a:endParaRPr lang="en-US" dirty="0">
              <a:solidFill>
                <a:srgbClr val="514A40"/>
              </a:solidFill>
            </a:endParaRPr>
          </a:p>
        </p:txBody>
      </p:sp>
      <p:sp>
        <p:nvSpPr>
          <p:cNvPr id="3" name="TextBox 2"/>
          <p:cNvSpPr txBox="1"/>
          <p:nvPr/>
        </p:nvSpPr>
        <p:spPr>
          <a:xfrm>
            <a:off x="2463835" y="1984248"/>
            <a:ext cx="7132320"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10-3</a:t>
            </a:r>
          </a:p>
          <a:p>
            <a:pPr marL="45720" indent="0" algn="ctr">
              <a:buNone/>
            </a:pPr>
            <a:r>
              <a:rPr lang="en-US" sz="3200" b="1" dirty="0">
                <a:solidFill>
                  <a:schemeClr val="accent1"/>
                </a:solidFill>
              </a:rPr>
              <a:t>Understand the auditor’s responsibility for assessing the risk </a:t>
            </a:r>
            <a:r>
              <a:rPr lang="en-US" sz="3200" b="1" dirty="0" smtClean="0">
                <a:solidFill>
                  <a:schemeClr val="accent1"/>
                </a:solidFill>
              </a:rPr>
              <a:t>            </a:t>
            </a:r>
            <a:r>
              <a:rPr lang="en-US" sz="3200" b="1" dirty="0">
                <a:solidFill>
                  <a:schemeClr val="accent1"/>
                </a:solidFill>
              </a:rPr>
              <a:t>of fraud and detecting material misstatements due to fraud</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41055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Assessing the risk of fraud</a:t>
            </a:r>
            <a:endParaRPr lang="en-US" dirty="0"/>
          </a:p>
        </p:txBody>
      </p:sp>
      <p:sp>
        <p:nvSpPr>
          <p:cNvPr id="3" name="Content Placeholder 2"/>
          <p:cNvSpPr>
            <a:spLocks noGrp="1"/>
          </p:cNvSpPr>
          <p:nvPr>
            <p:ph idx="1"/>
          </p:nvPr>
        </p:nvSpPr>
        <p:spPr>
          <a:xfrm>
            <a:off x="1792224" y="1719072"/>
            <a:ext cx="9330302" cy="4224528"/>
          </a:xfrm>
        </p:spPr>
        <p:txBody>
          <a:bodyPr>
            <a:normAutofit/>
          </a:bodyPr>
          <a:lstStyle/>
          <a:p>
            <a:pPr marL="45720" indent="0">
              <a:buNone/>
            </a:pPr>
            <a:r>
              <a:rPr lang="en-US" sz="2600" b="1" dirty="0" smtClean="0">
                <a:solidFill>
                  <a:srgbClr val="50838E"/>
                </a:solidFill>
              </a:rPr>
              <a:t>Professional Skepticism—</a:t>
            </a:r>
            <a:r>
              <a:rPr lang="en-US" sz="2400" b="1" dirty="0" smtClean="0">
                <a:solidFill>
                  <a:schemeClr val="accent1"/>
                </a:solidFill>
              </a:rPr>
              <a:t>Auditing standards require that the audit be planned and performed with an</a:t>
            </a:r>
            <a:r>
              <a:rPr lang="en-US" sz="2800" b="1" dirty="0" smtClean="0">
                <a:solidFill>
                  <a:srgbClr val="50838E"/>
                </a:solidFill>
              </a:rPr>
              <a:t> </a:t>
            </a:r>
            <a:r>
              <a:rPr lang="en-US" sz="2400" b="1" dirty="0" smtClean="0">
                <a:solidFill>
                  <a:srgbClr val="50838E"/>
                </a:solidFill>
              </a:rPr>
              <a:t>attitude of professional skepticism. </a:t>
            </a:r>
          </a:p>
          <a:p>
            <a:pPr marL="45720" indent="0">
              <a:buNone/>
            </a:pPr>
            <a:r>
              <a:rPr lang="en-US" sz="2400" b="1" dirty="0" smtClean="0">
                <a:solidFill>
                  <a:srgbClr val="A85229"/>
                </a:solidFill>
              </a:rPr>
              <a:t>This involves two components:</a:t>
            </a:r>
          </a:p>
          <a:p>
            <a:r>
              <a:rPr lang="en-US" sz="2400" b="1" dirty="0" smtClean="0">
                <a:solidFill>
                  <a:srgbClr val="50838E"/>
                </a:solidFill>
              </a:rPr>
              <a:t>Questioning mind</a:t>
            </a:r>
          </a:p>
          <a:p>
            <a:r>
              <a:rPr lang="en-US" sz="2400" b="1" dirty="0" smtClean="0">
                <a:solidFill>
                  <a:srgbClr val="50838E"/>
                </a:solidFill>
              </a:rPr>
              <a:t>Critical evaluation of audit evidence</a:t>
            </a:r>
            <a:endParaRPr lang="en-US" sz="2400" b="1" dirty="0" smtClean="0">
              <a:solidFill>
                <a:schemeClr val="accent1"/>
              </a:solidFill>
            </a:endParaRPr>
          </a:p>
          <a:p>
            <a:pPr marL="45720" indent="0">
              <a:buNone/>
            </a:pPr>
            <a:endParaRPr lang="en-US" sz="2400" dirty="0" smtClean="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15</a:t>
            </a:fld>
            <a:endParaRPr lang="en-US" dirty="0">
              <a:solidFill>
                <a:srgbClr val="514A40"/>
              </a:solidFill>
            </a:endParaRPr>
          </a:p>
        </p:txBody>
      </p:sp>
    </p:spTree>
    <p:extLst>
      <p:ext uri="{BB962C8B-B14F-4D97-AF65-F5344CB8AC3E}">
        <p14:creationId xmlns:p14="http://schemas.microsoft.com/office/powerpoint/2010/main" val="43627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Assessing the risk of </a:t>
            </a:r>
            <a:r>
              <a:rPr lang="en-US" dirty="0" smtClean="0"/>
              <a:t>fraud (</a:t>
            </a:r>
            <a:r>
              <a:rPr lang="en-US" dirty="0"/>
              <a:t>cont</a:t>
            </a:r>
            <a:r>
              <a:rPr lang="en-US" dirty="0" smtClean="0"/>
              <a:t>.)</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777240" y="1060704"/>
            <a:ext cx="11018520" cy="5056632"/>
          </a:xfrm>
        </p:spPr>
        <p:txBody>
          <a:bodyPr>
            <a:normAutofit lnSpcReduction="10000"/>
          </a:bodyPr>
          <a:lstStyle/>
          <a:p>
            <a:pPr marL="45720" indent="0">
              <a:buNone/>
            </a:pPr>
            <a:r>
              <a:rPr lang="en-US" sz="2800" b="1" dirty="0" smtClean="0">
                <a:solidFill>
                  <a:schemeClr val="accent1"/>
                </a:solidFill>
              </a:rPr>
              <a:t>Sources of Information to Assess Fraud Risks (</a:t>
            </a:r>
            <a:r>
              <a:rPr lang="en-US" sz="2800" b="1" dirty="0" smtClean="0">
                <a:solidFill>
                  <a:srgbClr val="50838E"/>
                </a:solidFill>
              </a:rPr>
              <a:t>Figure 10-4</a:t>
            </a:r>
            <a:r>
              <a:rPr lang="en-US" sz="2800" b="1" dirty="0" smtClean="0">
                <a:solidFill>
                  <a:schemeClr val="accent1"/>
                </a:solidFill>
              </a:rPr>
              <a:t>)</a:t>
            </a:r>
          </a:p>
          <a:p>
            <a:pPr marL="880110" lvl="1" indent="-514350">
              <a:buFont typeface="+mj-lt"/>
              <a:buAutoNum type="arabicPeriod"/>
            </a:pPr>
            <a:r>
              <a:rPr lang="en-US" sz="2600" b="1" dirty="0" smtClean="0">
                <a:solidFill>
                  <a:srgbClr val="50838E"/>
                </a:solidFill>
              </a:rPr>
              <a:t>Communication Among Audit Team</a:t>
            </a:r>
          </a:p>
          <a:p>
            <a:pPr marL="1200150" lvl="2" indent="-514350">
              <a:buFont typeface="+mj-lt"/>
              <a:buAutoNum type="arabicPeriod"/>
            </a:pPr>
            <a:r>
              <a:rPr lang="en-US" sz="2200" b="1" dirty="0" smtClean="0">
                <a:solidFill>
                  <a:schemeClr val="accent1"/>
                </a:solidFill>
              </a:rPr>
              <a:t>How and where the entity’s financial statements might be susceptible to material misstatement due to fraud.</a:t>
            </a:r>
          </a:p>
          <a:p>
            <a:pPr marL="1200150" lvl="2" indent="-514350">
              <a:buFont typeface="+mj-lt"/>
              <a:buAutoNum type="arabicPeriod"/>
            </a:pPr>
            <a:r>
              <a:rPr lang="en-US" sz="2200" b="1" dirty="0" smtClean="0">
                <a:solidFill>
                  <a:schemeClr val="accent1"/>
                </a:solidFill>
              </a:rPr>
              <a:t>How </a:t>
            </a:r>
            <a:r>
              <a:rPr lang="en-US" sz="2200" b="1" dirty="0">
                <a:solidFill>
                  <a:schemeClr val="accent1"/>
                </a:solidFill>
              </a:rPr>
              <a:t>m</a:t>
            </a:r>
            <a:r>
              <a:rPr lang="en-US" sz="2200" b="1" dirty="0" smtClean="0">
                <a:solidFill>
                  <a:schemeClr val="accent1"/>
                </a:solidFill>
              </a:rPr>
              <a:t>anagement could perpetrate and conceal fraudulent financial reporting.</a:t>
            </a:r>
          </a:p>
          <a:p>
            <a:pPr marL="1200150" lvl="2" indent="-514350">
              <a:buFont typeface="+mj-lt"/>
              <a:buAutoNum type="arabicPeriod"/>
            </a:pPr>
            <a:r>
              <a:rPr lang="en-US" sz="2200" b="1" dirty="0" smtClean="0">
                <a:solidFill>
                  <a:schemeClr val="accent1"/>
                </a:solidFill>
              </a:rPr>
              <a:t>How anyone might misappropriate assets of the entity</a:t>
            </a:r>
          </a:p>
          <a:p>
            <a:pPr marL="1200150" lvl="2" indent="-514350">
              <a:buFont typeface="+mj-lt"/>
              <a:buAutoNum type="arabicPeriod"/>
            </a:pPr>
            <a:r>
              <a:rPr lang="en-US" sz="2200" b="1" dirty="0" smtClean="0">
                <a:solidFill>
                  <a:schemeClr val="accent1"/>
                </a:solidFill>
              </a:rPr>
              <a:t>How the auditor might respond to the susceptibility of material misstatements due to fraud.</a:t>
            </a:r>
          </a:p>
          <a:p>
            <a:pPr marL="880110" lvl="1" indent="-514350">
              <a:buFont typeface="+mj-lt"/>
              <a:buAutoNum type="arabicPeriod"/>
            </a:pPr>
            <a:r>
              <a:rPr lang="en-US" sz="2600" b="1" dirty="0" smtClean="0">
                <a:solidFill>
                  <a:srgbClr val="50838E"/>
                </a:solidFill>
              </a:rPr>
              <a:t>Inquiries of Management</a:t>
            </a:r>
          </a:p>
          <a:p>
            <a:pPr marL="880110" lvl="1" indent="-514350">
              <a:buFont typeface="+mj-lt"/>
              <a:buAutoNum type="arabicPeriod"/>
            </a:pPr>
            <a:r>
              <a:rPr lang="en-US" sz="2600" b="1" dirty="0" smtClean="0">
                <a:solidFill>
                  <a:srgbClr val="50838E"/>
                </a:solidFill>
              </a:rPr>
              <a:t>Risk Factors</a:t>
            </a:r>
          </a:p>
          <a:p>
            <a:pPr marL="880110" lvl="1" indent="-514350">
              <a:buFont typeface="+mj-lt"/>
              <a:buAutoNum type="arabicPeriod"/>
            </a:pPr>
            <a:r>
              <a:rPr lang="en-US" sz="2600" b="1" dirty="0" smtClean="0">
                <a:solidFill>
                  <a:srgbClr val="50838E"/>
                </a:solidFill>
              </a:rPr>
              <a:t>Analytical Procedures—</a:t>
            </a:r>
            <a:r>
              <a:rPr lang="en-US" sz="2600" b="1" dirty="0" smtClean="0">
                <a:solidFill>
                  <a:srgbClr val="A85229"/>
                </a:solidFill>
              </a:rPr>
              <a:t>See</a:t>
            </a:r>
            <a:r>
              <a:rPr lang="en-US" sz="2600" b="1" dirty="0" smtClean="0">
                <a:solidFill>
                  <a:srgbClr val="50838E"/>
                </a:solidFill>
              </a:rPr>
              <a:t> </a:t>
            </a:r>
            <a:r>
              <a:rPr lang="en-US" sz="2600" b="1" dirty="0" smtClean="0">
                <a:solidFill>
                  <a:schemeClr val="accent1"/>
                </a:solidFill>
              </a:rPr>
              <a:t>horizontal analysis in</a:t>
            </a:r>
            <a:r>
              <a:rPr lang="en-US" sz="2600" b="1" dirty="0" smtClean="0">
                <a:solidFill>
                  <a:srgbClr val="50838E"/>
                </a:solidFill>
              </a:rPr>
              <a:t> Figure 10-5.</a:t>
            </a:r>
          </a:p>
          <a:p>
            <a:pPr marL="880110" lvl="1" indent="-514350">
              <a:buFont typeface="+mj-lt"/>
              <a:buAutoNum type="arabicPeriod"/>
            </a:pPr>
            <a:r>
              <a:rPr lang="en-US" sz="2600" b="1" dirty="0" smtClean="0">
                <a:solidFill>
                  <a:srgbClr val="50838E"/>
                </a:solidFill>
              </a:rPr>
              <a:t>Other Information</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16</a:t>
            </a:fld>
            <a:endParaRPr lang="en-US" dirty="0"/>
          </a:p>
        </p:txBody>
      </p:sp>
    </p:spTree>
    <p:extLst>
      <p:ext uri="{BB962C8B-B14F-4D97-AF65-F5344CB8AC3E}">
        <p14:creationId xmlns:p14="http://schemas.microsoft.com/office/powerpoint/2010/main" val="29953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17</a:t>
            </a:fld>
            <a:endParaRPr lang="en-US" dirty="0"/>
          </a:p>
        </p:txBody>
      </p:sp>
      <p:pic>
        <p:nvPicPr>
          <p:cNvPr id="4" name="Picture 3"/>
          <p:cNvPicPr>
            <a:picLocks noChangeAspect="1"/>
          </p:cNvPicPr>
          <p:nvPr/>
        </p:nvPicPr>
        <p:blipFill>
          <a:blip r:embed="rId2"/>
          <a:stretch>
            <a:fillRect/>
          </a:stretch>
        </p:blipFill>
        <p:spPr>
          <a:xfrm>
            <a:off x="1778202" y="594359"/>
            <a:ext cx="8955407" cy="5459921"/>
          </a:xfrm>
          <a:prstGeom prst="rect">
            <a:avLst/>
          </a:prstGeom>
        </p:spPr>
      </p:pic>
    </p:spTree>
    <p:extLst>
      <p:ext uri="{BB962C8B-B14F-4D97-AF65-F5344CB8AC3E}">
        <p14:creationId xmlns:p14="http://schemas.microsoft.com/office/powerpoint/2010/main" val="349723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18</a:t>
            </a:fld>
            <a:endParaRPr lang="en-US" dirty="0"/>
          </a:p>
        </p:txBody>
      </p:sp>
      <p:pic>
        <p:nvPicPr>
          <p:cNvPr id="4" name="Picture 3"/>
          <p:cNvPicPr>
            <a:picLocks noChangeAspect="1"/>
          </p:cNvPicPr>
          <p:nvPr/>
        </p:nvPicPr>
        <p:blipFill>
          <a:blip r:embed="rId2"/>
          <a:stretch>
            <a:fillRect/>
          </a:stretch>
        </p:blipFill>
        <p:spPr>
          <a:xfrm>
            <a:off x="1758673" y="164592"/>
            <a:ext cx="8546822" cy="5968886"/>
          </a:xfrm>
          <a:prstGeom prst="rect">
            <a:avLst/>
          </a:prstGeom>
        </p:spPr>
      </p:pic>
    </p:spTree>
    <p:extLst>
      <p:ext uri="{BB962C8B-B14F-4D97-AF65-F5344CB8AC3E}">
        <p14:creationId xmlns:p14="http://schemas.microsoft.com/office/powerpoint/2010/main" val="369467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Assessing the risk of </a:t>
            </a:r>
            <a:r>
              <a:rPr lang="en-US" dirty="0" smtClean="0"/>
              <a:t>fraud (</a:t>
            </a:r>
            <a:r>
              <a:rPr lang="en-US" dirty="0"/>
              <a:t>cont</a:t>
            </a:r>
            <a:r>
              <a:rPr lang="en-US" dirty="0" smtClean="0"/>
              <a:t>.)</a:t>
            </a:r>
            <a:br>
              <a:rPr lang="en-US" dirty="0" smtClean="0"/>
            </a:br>
            <a:endParaRPr lang="en-US" dirty="0"/>
          </a:p>
        </p:txBody>
      </p:sp>
      <p:sp>
        <p:nvSpPr>
          <p:cNvPr id="3" name="Content Placeholder 2"/>
          <p:cNvSpPr>
            <a:spLocks noGrp="1"/>
          </p:cNvSpPr>
          <p:nvPr>
            <p:ph idx="1"/>
          </p:nvPr>
        </p:nvSpPr>
        <p:spPr>
          <a:xfrm>
            <a:off x="841248" y="1673352"/>
            <a:ext cx="10954512" cy="4443984"/>
          </a:xfrm>
        </p:spPr>
        <p:txBody>
          <a:bodyPr>
            <a:normAutofit/>
          </a:bodyPr>
          <a:lstStyle/>
          <a:p>
            <a:pPr marL="45720" indent="0">
              <a:buNone/>
            </a:pPr>
            <a:r>
              <a:rPr lang="en-US" sz="2600" b="1" dirty="0" smtClean="0">
                <a:solidFill>
                  <a:srgbClr val="50838E"/>
                </a:solidFill>
              </a:rPr>
              <a:t>Identified Risks of Material Misstatement Due to Fraud</a:t>
            </a:r>
          </a:p>
          <a:p>
            <a:pPr marL="45720" indent="0">
              <a:buNone/>
            </a:pPr>
            <a:r>
              <a:rPr lang="en-US" sz="2400" b="1" dirty="0" smtClean="0">
                <a:solidFill>
                  <a:schemeClr val="accent1"/>
                </a:solidFill>
              </a:rPr>
              <a:t>Auditors evaluate all of the sources of information to assess the risk of material misstatement due to fraud as part of audit planning.</a:t>
            </a:r>
          </a:p>
          <a:p>
            <a:pPr marL="45720" indent="0">
              <a:buNone/>
            </a:pPr>
            <a:r>
              <a:rPr lang="en-US" sz="2400" b="1" dirty="0" smtClean="0">
                <a:solidFill>
                  <a:schemeClr val="accent1"/>
                </a:solidFill>
              </a:rPr>
              <a:t>This assessment continues throughout the audit because the auditor may learn new information while performing audit procedures.</a:t>
            </a:r>
          </a:p>
          <a:p>
            <a:pPr marL="45720" indent="0">
              <a:buNone/>
            </a:pPr>
            <a:r>
              <a:rPr lang="en-US" sz="2400" b="1" dirty="0" smtClean="0">
                <a:solidFill>
                  <a:schemeClr val="accent1"/>
                </a:solidFill>
              </a:rPr>
              <a:t>Auditing standards require that the auditor </a:t>
            </a:r>
            <a:r>
              <a:rPr lang="en-US" sz="2400" b="1" dirty="0" smtClean="0">
                <a:solidFill>
                  <a:srgbClr val="50838E"/>
                </a:solidFill>
              </a:rPr>
              <a:t>presume there is a risk of fraud in revenue recognition.</a:t>
            </a:r>
            <a:r>
              <a:rPr lang="en-US" sz="2400" b="1" dirty="0" smtClean="0">
                <a:solidFill>
                  <a:schemeClr val="accent1"/>
                </a:solidFill>
              </a:rPr>
              <a:t> If the auditor concludes that this assumption does not apply, it must be documented in the working papers.</a:t>
            </a:r>
          </a:p>
          <a:p>
            <a:pPr marL="45720" indent="0">
              <a:buNone/>
            </a:pPr>
            <a:endParaRPr lang="en-US" sz="2600" dirty="0" smtClean="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19</a:t>
            </a:fld>
            <a:endParaRPr lang="en-US" dirty="0"/>
          </a:p>
        </p:txBody>
      </p:sp>
    </p:spTree>
    <p:extLst>
      <p:ext uri="{BB962C8B-B14F-4D97-AF65-F5344CB8AC3E}">
        <p14:creationId xmlns:p14="http://schemas.microsoft.com/office/powerpoint/2010/main" val="6909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rgbClr val="50838E"/>
                </a:solidFill>
              </a:rPr>
              <a:t>Chap</a:t>
            </a:r>
            <a:r>
              <a:rPr lang="en-US" sz="3600" dirty="0">
                <a:solidFill>
                  <a:schemeClr val="accent4">
                    <a:lumMod val="75000"/>
                  </a:schemeClr>
                </a:solidFill>
              </a:rPr>
              <a:t>ter </a:t>
            </a:r>
            <a:r>
              <a:rPr lang="en-US" sz="3600" dirty="0" smtClean="0">
                <a:solidFill>
                  <a:schemeClr val="accent4">
                    <a:lumMod val="75000"/>
                  </a:schemeClr>
                </a:solidFill>
              </a:rPr>
              <a:t>10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130552" y="1490472"/>
            <a:ext cx="9332104" cy="4453128"/>
          </a:xfrm>
        </p:spPr>
        <p:txBody>
          <a:bodyPr>
            <a:normAutofit fontScale="25000" lnSpcReduction="20000"/>
          </a:bodyPr>
          <a:lstStyle/>
          <a:p>
            <a:endParaRPr lang="en-US" dirty="0">
              <a:solidFill>
                <a:schemeClr val="accent1"/>
              </a:solidFill>
            </a:endParaRPr>
          </a:p>
          <a:p>
            <a:pPr marL="45720" indent="0">
              <a:buNone/>
            </a:pPr>
            <a:r>
              <a:rPr lang="en-US" sz="9600" dirty="0" smtClean="0">
                <a:solidFill>
                  <a:schemeClr val="accent1"/>
                </a:solidFill>
              </a:rPr>
              <a:t>10-1  Define fraud and distinguish between fraudulent financial </a:t>
            </a:r>
          </a:p>
          <a:p>
            <a:pPr marL="45720" indent="0">
              <a:spcAft>
                <a:spcPts val="1200"/>
              </a:spcAft>
              <a:buNone/>
            </a:pPr>
            <a:r>
              <a:rPr lang="en-US" sz="9600" dirty="0">
                <a:solidFill>
                  <a:schemeClr val="accent1"/>
                </a:solidFill>
              </a:rPr>
              <a:t> </a:t>
            </a:r>
            <a:r>
              <a:rPr lang="en-US" sz="9600" dirty="0" smtClean="0">
                <a:solidFill>
                  <a:schemeClr val="accent1"/>
                </a:solidFill>
              </a:rPr>
              <a:t>           reporting and misappropriation of assets.</a:t>
            </a:r>
            <a:endParaRPr lang="en-US" sz="9600" dirty="0">
              <a:solidFill>
                <a:schemeClr val="accent1"/>
              </a:solidFill>
            </a:endParaRPr>
          </a:p>
          <a:p>
            <a:pPr marL="45720" indent="0">
              <a:spcAft>
                <a:spcPts val="1200"/>
              </a:spcAft>
              <a:buNone/>
            </a:pPr>
            <a:r>
              <a:rPr lang="en-US" sz="9600" dirty="0" smtClean="0">
                <a:solidFill>
                  <a:schemeClr val="accent1"/>
                </a:solidFill>
              </a:rPr>
              <a:t>10-2  Describe the fraud triangle and identify conditions for fraud.</a:t>
            </a:r>
          </a:p>
          <a:p>
            <a:pPr marL="45720" indent="0">
              <a:buNone/>
            </a:pPr>
            <a:r>
              <a:rPr lang="en-US" sz="9600" dirty="0" smtClean="0">
                <a:solidFill>
                  <a:schemeClr val="accent1"/>
                </a:solidFill>
              </a:rPr>
              <a:t>10-3  Understand the auditor’s responsibility for assessing the risk </a:t>
            </a:r>
          </a:p>
          <a:p>
            <a:pPr marL="45720" indent="0">
              <a:spcAft>
                <a:spcPts val="1200"/>
              </a:spcAft>
              <a:buNone/>
            </a:pPr>
            <a:r>
              <a:rPr lang="en-US" sz="9600" dirty="0">
                <a:solidFill>
                  <a:schemeClr val="accent1"/>
                </a:solidFill>
              </a:rPr>
              <a:t> </a:t>
            </a:r>
            <a:r>
              <a:rPr lang="en-US" sz="9600" dirty="0" smtClean="0">
                <a:solidFill>
                  <a:schemeClr val="accent1"/>
                </a:solidFill>
              </a:rPr>
              <a:t>           of fraud and detecting material misstatements due to fraud.</a:t>
            </a:r>
            <a:endParaRPr lang="en-US" sz="9600" dirty="0">
              <a:solidFill>
                <a:schemeClr val="accent1"/>
              </a:solidFill>
            </a:endParaRPr>
          </a:p>
          <a:p>
            <a:pPr marL="45720" indent="0">
              <a:buNone/>
            </a:pPr>
            <a:r>
              <a:rPr lang="en-US" sz="9600" dirty="0" smtClean="0">
                <a:solidFill>
                  <a:schemeClr val="accent1"/>
                </a:solidFill>
              </a:rPr>
              <a:t>10-4  Identify corporate governance and other control environment</a:t>
            </a:r>
          </a:p>
          <a:p>
            <a:pPr marL="45720" indent="0">
              <a:buNone/>
            </a:pPr>
            <a:r>
              <a:rPr lang="en-US" sz="9600" dirty="0">
                <a:solidFill>
                  <a:schemeClr val="accent1"/>
                </a:solidFill>
              </a:rPr>
              <a:t> </a:t>
            </a:r>
            <a:r>
              <a:rPr lang="en-US" sz="9600" dirty="0" smtClean="0">
                <a:solidFill>
                  <a:schemeClr val="accent1"/>
                </a:solidFill>
              </a:rPr>
              <a:t>          factors that reduce fraud risks. </a:t>
            </a:r>
          </a:p>
          <a:p>
            <a:endParaRPr lang="en-US" sz="96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10-</a:t>
            </a:r>
            <a:fld id="{E31375A4-56A4-47D6-9801-1991572033F7}" type="slidenum">
              <a:rPr lang="en-US" smtClean="0"/>
              <a:t>2</a:t>
            </a:fld>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20</a:t>
            </a:fld>
            <a:endParaRPr lang="en-US" dirty="0">
              <a:solidFill>
                <a:srgbClr val="514A40"/>
              </a:solidFill>
            </a:endParaRPr>
          </a:p>
        </p:txBody>
      </p:sp>
      <p:sp>
        <p:nvSpPr>
          <p:cNvPr id="3" name="TextBox 2"/>
          <p:cNvSpPr txBox="1"/>
          <p:nvPr/>
        </p:nvSpPr>
        <p:spPr>
          <a:xfrm>
            <a:off x="2495366" y="2063075"/>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10-4</a:t>
            </a:r>
          </a:p>
          <a:p>
            <a:pPr marL="45720" indent="0" algn="ctr">
              <a:buNone/>
            </a:pPr>
            <a:r>
              <a:rPr lang="en-US" sz="3200" b="1" dirty="0">
                <a:solidFill>
                  <a:schemeClr val="accent1"/>
                </a:solidFill>
              </a:rPr>
              <a:t>Identify corporate governance and other control </a:t>
            </a:r>
            <a:r>
              <a:rPr lang="en-US" sz="3200" b="1" dirty="0" smtClean="0">
                <a:solidFill>
                  <a:schemeClr val="accent1"/>
                </a:solidFill>
              </a:rPr>
              <a:t>environment           </a:t>
            </a:r>
            <a:r>
              <a:rPr lang="en-US" sz="3200" b="1" dirty="0">
                <a:solidFill>
                  <a:schemeClr val="accent1"/>
                </a:solidFill>
              </a:rPr>
              <a:t>factors that reduce fraud risks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19360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Corporate governance oversight to </a:t>
            </a:r>
            <a:br>
              <a:rPr lang="en-US" dirty="0" smtClean="0"/>
            </a:br>
            <a:r>
              <a:rPr lang="en-US" dirty="0" smtClean="0"/>
              <a:t>reduce fraud risks</a:t>
            </a:r>
            <a:endParaRPr lang="en-US" dirty="0"/>
          </a:p>
        </p:txBody>
      </p:sp>
      <p:sp>
        <p:nvSpPr>
          <p:cNvPr id="3" name="Content Placeholder 2"/>
          <p:cNvSpPr>
            <a:spLocks noGrp="1"/>
          </p:cNvSpPr>
          <p:nvPr>
            <p:ph idx="1"/>
          </p:nvPr>
        </p:nvSpPr>
        <p:spPr>
          <a:xfrm>
            <a:off x="1792224" y="1719072"/>
            <a:ext cx="9330302" cy="4224528"/>
          </a:xfrm>
        </p:spPr>
        <p:txBody>
          <a:bodyPr>
            <a:normAutofit/>
          </a:bodyPr>
          <a:lstStyle/>
          <a:p>
            <a:pPr marL="45720" indent="0">
              <a:buNone/>
            </a:pPr>
            <a:r>
              <a:rPr lang="en-US" sz="2600" b="1" dirty="0" smtClean="0">
                <a:solidFill>
                  <a:schemeClr val="accent1"/>
                </a:solidFill>
              </a:rPr>
              <a:t>Management is responsible for implementing corporate governance and control procedures to minimize the risk of fraud, through a combination of prevention, deterrence, and detection measures.</a:t>
            </a:r>
          </a:p>
          <a:p>
            <a:pPr marL="45720" indent="0">
              <a:buNone/>
            </a:pPr>
            <a:r>
              <a:rPr lang="en-US" sz="2400" b="1" dirty="0" smtClean="0">
                <a:solidFill>
                  <a:schemeClr val="accent1"/>
                </a:solidFill>
              </a:rPr>
              <a:t>The AICPA identifies three elements to </a:t>
            </a:r>
            <a:r>
              <a:rPr lang="en-US" sz="2400" b="1" dirty="0" smtClean="0">
                <a:solidFill>
                  <a:srgbClr val="50838E"/>
                </a:solidFill>
              </a:rPr>
              <a:t>prevent</a:t>
            </a:r>
            <a:r>
              <a:rPr lang="en-US" sz="2400" b="1" dirty="0">
                <a:solidFill>
                  <a:srgbClr val="50838E"/>
                </a:solidFill>
              </a:rPr>
              <a:t>,</a:t>
            </a:r>
            <a:r>
              <a:rPr lang="en-US" sz="2400" b="1" dirty="0" smtClean="0">
                <a:solidFill>
                  <a:schemeClr val="accent1"/>
                </a:solidFill>
              </a:rPr>
              <a:t> </a:t>
            </a:r>
            <a:r>
              <a:rPr lang="en-US" sz="2400" b="1" dirty="0" smtClean="0">
                <a:solidFill>
                  <a:srgbClr val="50838E"/>
                </a:solidFill>
              </a:rPr>
              <a:t>deter</a:t>
            </a:r>
            <a:r>
              <a:rPr lang="en-US" sz="2400" b="1" dirty="0">
                <a:solidFill>
                  <a:srgbClr val="50838E"/>
                </a:solidFill>
              </a:rPr>
              <a:t>,</a:t>
            </a:r>
            <a:r>
              <a:rPr lang="en-US" sz="2400" b="1" dirty="0" smtClean="0">
                <a:solidFill>
                  <a:schemeClr val="accent1"/>
                </a:solidFill>
              </a:rPr>
              <a:t> and </a:t>
            </a:r>
            <a:r>
              <a:rPr lang="en-US" sz="2400" b="1" dirty="0" smtClean="0">
                <a:solidFill>
                  <a:srgbClr val="50838E"/>
                </a:solidFill>
              </a:rPr>
              <a:t>detect </a:t>
            </a:r>
            <a:r>
              <a:rPr lang="en-US" sz="2400" b="1" dirty="0" smtClean="0">
                <a:solidFill>
                  <a:schemeClr val="accent1"/>
                </a:solidFill>
              </a:rPr>
              <a:t>fraud:</a:t>
            </a:r>
          </a:p>
          <a:p>
            <a:pPr marL="822960" lvl="1" indent="-457200">
              <a:buFont typeface="+mj-lt"/>
              <a:buAutoNum type="arabicPeriod"/>
            </a:pPr>
            <a:r>
              <a:rPr lang="en-US" sz="2200" b="1" dirty="0" smtClean="0">
                <a:solidFill>
                  <a:srgbClr val="50838E"/>
                </a:solidFill>
              </a:rPr>
              <a:t>Culture of honesty and high ethics</a:t>
            </a:r>
          </a:p>
          <a:p>
            <a:pPr marL="822960" lvl="1" indent="-457200">
              <a:buFont typeface="+mj-lt"/>
              <a:buAutoNum type="arabicPeriod"/>
            </a:pPr>
            <a:r>
              <a:rPr lang="en-US" sz="2200" b="1" dirty="0" smtClean="0">
                <a:solidFill>
                  <a:srgbClr val="50838E"/>
                </a:solidFill>
              </a:rPr>
              <a:t>Management’s responsibility to evaluate risks of fraud</a:t>
            </a:r>
          </a:p>
          <a:p>
            <a:pPr marL="822960" lvl="1" indent="-457200">
              <a:buFont typeface="+mj-lt"/>
              <a:buAutoNum type="arabicPeriod"/>
            </a:pPr>
            <a:r>
              <a:rPr lang="en-US" sz="2200" b="1" dirty="0" smtClean="0">
                <a:solidFill>
                  <a:srgbClr val="50838E"/>
                </a:solidFill>
              </a:rPr>
              <a:t>Audit committee oversight</a:t>
            </a:r>
          </a:p>
          <a:p>
            <a:pPr marL="45720" indent="0">
              <a:buNone/>
            </a:pPr>
            <a:endParaRPr lang="en-US" sz="2400" dirty="0" smtClean="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21</a:t>
            </a:fld>
            <a:endParaRPr lang="en-US" dirty="0">
              <a:solidFill>
                <a:srgbClr val="514A40"/>
              </a:solidFill>
            </a:endParaRPr>
          </a:p>
        </p:txBody>
      </p:sp>
    </p:spTree>
    <p:extLst>
      <p:ext uri="{BB962C8B-B14F-4D97-AF65-F5344CB8AC3E}">
        <p14:creationId xmlns:p14="http://schemas.microsoft.com/office/powerpoint/2010/main" val="19141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Corporate governance oversight to </a:t>
            </a:r>
            <a:br>
              <a:rPr lang="en-US" dirty="0"/>
            </a:br>
            <a:r>
              <a:rPr lang="en-US" dirty="0"/>
              <a:t>reduce fraud </a:t>
            </a:r>
            <a:r>
              <a:rPr lang="en-US" dirty="0" smtClean="0"/>
              <a:t>risks (cont.)</a:t>
            </a:r>
            <a:br>
              <a:rPr lang="en-US" dirty="0" smtClean="0"/>
            </a:br>
            <a:endParaRPr lang="en-US" dirty="0"/>
          </a:p>
        </p:txBody>
      </p:sp>
      <p:sp>
        <p:nvSpPr>
          <p:cNvPr id="3" name="Content Placeholder 2"/>
          <p:cNvSpPr>
            <a:spLocks noGrp="1"/>
          </p:cNvSpPr>
          <p:nvPr>
            <p:ph idx="1"/>
          </p:nvPr>
        </p:nvSpPr>
        <p:spPr>
          <a:xfrm>
            <a:off x="484632" y="1280160"/>
            <a:ext cx="11311128" cy="4837176"/>
          </a:xfrm>
        </p:spPr>
        <p:txBody>
          <a:bodyPr>
            <a:normAutofit/>
          </a:bodyPr>
          <a:lstStyle/>
          <a:p>
            <a:pPr marL="45720" indent="0">
              <a:buNone/>
            </a:pPr>
            <a:r>
              <a:rPr lang="en-US" sz="2600" b="1" dirty="0" smtClean="0">
                <a:solidFill>
                  <a:srgbClr val="50838E"/>
                </a:solidFill>
              </a:rPr>
              <a:t>Culture of Honesty and High Ethics</a:t>
            </a:r>
          </a:p>
          <a:p>
            <a:pPr marL="45720" indent="0">
              <a:buNone/>
            </a:pPr>
            <a:r>
              <a:rPr lang="en-US" sz="2400" b="1" dirty="0" smtClean="0">
                <a:solidFill>
                  <a:schemeClr val="accent1"/>
                </a:solidFill>
              </a:rPr>
              <a:t>The most effective way to prevent and deter fraud is to implement antifraud programs and controls that are based on core values embraced by the company.</a:t>
            </a:r>
          </a:p>
          <a:p>
            <a:r>
              <a:rPr lang="en-US" sz="2400" b="1" dirty="0" smtClean="0">
                <a:solidFill>
                  <a:srgbClr val="50838E"/>
                </a:solidFill>
              </a:rPr>
              <a:t>Setting the Tone at the Top: </a:t>
            </a:r>
            <a:r>
              <a:rPr lang="en-US" sz="2400" b="1" dirty="0" smtClean="0">
                <a:solidFill>
                  <a:schemeClr val="accent1"/>
                </a:solidFill>
              </a:rPr>
              <a:t>Honesty and integrity by management reinforces honesty and integrity by employees. </a:t>
            </a:r>
            <a:r>
              <a:rPr lang="en-US" sz="2400" b="1" dirty="0" smtClean="0">
                <a:solidFill>
                  <a:srgbClr val="50838E"/>
                </a:solidFill>
              </a:rPr>
              <a:t>Table 10-3 </a:t>
            </a:r>
            <a:r>
              <a:rPr lang="en-US" sz="2400" b="1" dirty="0" smtClean="0">
                <a:solidFill>
                  <a:schemeClr val="accent1"/>
                </a:solidFill>
              </a:rPr>
              <a:t>shows contents of an effective code of conduct.</a:t>
            </a:r>
          </a:p>
          <a:p>
            <a:r>
              <a:rPr lang="en-US" sz="2400" b="1" dirty="0" smtClean="0">
                <a:solidFill>
                  <a:srgbClr val="50838E"/>
                </a:solidFill>
              </a:rPr>
              <a:t>Creating a Positive Workplace Environment: </a:t>
            </a:r>
            <a:r>
              <a:rPr lang="en-US" sz="2400" b="1" dirty="0" smtClean="0">
                <a:solidFill>
                  <a:schemeClr val="accent1"/>
                </a:solidFill>
              </a:rPr>
              <a:t>Wrongdoing occurs less frequently when employees have positive feelings about their employer than when they feel abused, threatened, or ignored.</a:t>
            </a:r>
          </a:p>
          <a:p>
            <a:r>
              <a:rPr lang="en-US" sz="2400" b="1" dirty="0" smtClean="0">
                <a:solidFill>
                  <a:srgbClr val="50838E"/>
                </a:solidFill>
              </a:rPr>
              <a:t>Hiring and Promoting Appropriate Employees: </a:t>
            </a:r>
            <a:r>
              <a:rPr lang="en-US" sz="2400" b="1" dirty="0" smtClean="0">
                <a:solidFill>
                  <a:schemeClr val="accent1"/>
                </a:solidFill>
              </a:rPr>
              <a:t>To prevent fraud, companies implement screening policies and promote employees who are trustworthy.</a:t>
            </a:r>
            <a:endParaRPr lang="en-US" sz="2400" b="1" dirty="0" smtClean="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22</a:t>
            </a:fld>
            <a:endParaRPr lang="en-US" dirty="0"/>
          </a:p>
        </p:txBody>
      </p:sp>
    </p:spTree>
    <p:extLst>
      <p:ext uri="{BB962C8B-B14F-4D97-AF65-F5344CB8AC3E}">
        <p14:creationId xmlns:p14="http://schemas.microsoft.com/office/powerpoint/2010/main" val="362294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23</a:t>
            </a:fld>
            <a:endParaRPr lang="en-US" dirty="0"/>
          </a:p>
        </p:txBody>
      </p:sp>
      <p:pic>
        <p:nvPicPr>
          <p:cNvPr id="4" name="Picture 3"/>
          <p:cNvPicPr>
            <a:picLocks noChangeAspect="1"/>
          </p:cNvPicPr>
          <p:nvPr/>
        </p:nvPicPr>
        <p:blipFill>
          <a:blip r:embed="rId2"/>
          <a:stretch>
            <a:fillRect/>
          </a:stretch>
        </p:blipFill>
        <p:spPr>
          <a:xfrm>
            <a:off x="2002536" y="121562"/>
            <a:ext cx="7760212" cy="597820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99767"/>
            <a:ext cx="9144000" cy="17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92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Corporate governance oversight to </a:t>
            </a:r>
            <a:br>
              <a:rPr lang="en-US" dirty="0"/>
            </a:br>
            <a:r>
              <a:rPr lang="en-US" dirty="0"/>
              <a:t>reduce fraud </a:t>
            </a:r>
            <a:r>
              <a:rPr lang="en-US" dirty="0" smtClean="0"/>
              <a:t>risks (cont.)</a:t>
            </a:r>
            <a:br>
              <a:rPr lang="en-US" dirty="0" smtClean="0"/>
            </a:br>
            <a:endParaRPr lang="en-US" dirty="0"/>
          </a:p>
        </p:txBody>
      </p:sp>
      <p:sp>
        <p:nvSpPr>
          <p:cNvPr id="3" name="Content Placeholder 2"/>
          <p:cNvSpPr>
            <a:spLocks noGrp="1"/>
          </p:cNvSpPr>
          <p:nvPr>
            <p:ph idx="1"/>
          </p:nvPr>
        </p:nvSpPr>
        <p:spPr>
          <a:xfrm>
            <a:off x="1042416" y="1755648"/>
            <a:ext cx="9710928" cy="4105656"/>
          </a:xfrm>
        </p:spPr>
        <p:txBody>
          <a:bodyPr>
            <a:normAutofit/>
          </a:bodyPr>
          <a:lstStyle/>
          <a:p>
            <a:pPr marL="45720" indent="0">
              <a:buNone/>
            </a:pPr>
            <a:r>
              <a:rPr lang="en-US" sz="2600" b="1" dirty="0" smtClean="0">
                <a:solidFill>
                  <a:srgbClr val="50838E"/>
                </a:solidFill>
              </a:rPr>
              <a:t>Culture of Honesty and High Ethics (Cont.)</a:t>
            </a:r>
          </a:p>
          <a:p>
            <a:r>
              <a:rPr lang="en-US" sz="2400" b="1" dirty="0" smtClean="0">
                <a:solidFill>
                  <a:srgbClr val="50838E"/>
                </a:solidFill>
              </a:rPr>
              <a:t>Training: </a:t>
            </a:r>
            <a:r>
              <a:rPr lang="en-US" sz="2400" b="1" dirty="0" smtClean="0">
                <a:solidFill>
                  <a:schemeClr val="accent1"/>
                </a:solidFill>
              </a:rPr>
              <a:t>New employees should be trained about the company’s expectations of employees’ ethical behavior.  Fraud awareness training should also be included.</a:t>
            </a:r>
          </a:p>
          <a:p>
            <a:r>
              <a:rPr lang="en-US" sz="2400" b="1" dirty="0" smtClean="0">
                <a:solidFill>
                  <a:srgbClr val="50838E"/>
                </a:solidFill>
              </a:rPr>
              <a:t>Confirmation: </a:t>
            </a:r>
            <a:r>
              <a:rPr lang="en-US" sz="2400" b="1" dirty="0" smtClean="0">
                <a:solidFill>
                  <a:schemeClr val="accent1"/>
                </a:solidFill>
              </a:rPr>
              <a:t>Employees should periodically confirm their responsibilities for complying with the code of conduct.</a:t>
            </a:r>
          </a:p>
          <a:p>
            <a:r>
              <a:rPr lang="en-US" sz="2400" b="1" dirty="0" smtClean="0">
                <a:solidFill>
                  <a:srgbClr val="50838E"/>
                </a:solidFill>
              </a:rPr>
              <a:t>Discipline: </a:t>
            </a:r>
            <a:r>
              <a:rPr lang="en-US" sz="2400" b="1" dirty="0" smtClean="0">
                <a:solidFill>
                  <a:schemeClr val="accent1"/>
                </a:solidFill>
              </a:rPr>
              <a:t>Employees must know that they will be held accountable for failure to follow the code of conduct. Enforcement of violations of the code sends the message that compliance with the code is expected.</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24</a:t>
            </a:fld>
            <a:endParaRPr lang="en-US" dirty="0"/>
          </a:p>
        </p:txBody>
      </p:sp>
    </p:spTree>
    <p:extLst>
      <p:ext uri="{BB962C8B-B14F-4D97-AF65-F5344CB8AC3E}">
        <p14:creationId xmlns:p14="http://schemas.microsoft.com/office/powerpoint/2010/main" val="402961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Corporate governance oversight to </a:t>
            </a:r>
            <a:br>
              <a:rPr lang="en-US" dirty="0"/>
            </a:br>
            <a:r>
              <a:rPr lang="en-US" dirty="0"/>
              <a:t>reduce fraud </a:t>
            </a:r>
            <a:r>
              <a:rPr lang="en-US" dirty="0" smtClean="0"/>
              <a:t>risks (cont.)</a:t>
            </a:r>
            <a:br>
              <a:rPr lang="en-US" dirty="0" smtClean="0"/>
            </a:br>
            <a:endParaRPr lang="en-US" dirty="0"/>
          </a:p>
        </p:txBody>
      </p:sp>
      <p:sp>
        <p:nvSpPr>
          <p:cNvPr id="3" name="Content Placeholder 2"/>
          <p:cNvSpPr>
            <a:spLocks noGrp="1"/>
          </p:cNvSpPr>
          <p:nvPr>
            <p:ph idx="1"/>
          </p:nvPr>
        </p:nvSpPr>
        <p:spPr>
          <a:xfrm>
            <a:off x="1042416" y="1755648"/>
            <a:ext cx="9710928" cy="4105656"/>
          </a:xfrm>
        </p:spPr>
        <p:txBody>
          <a:bodyPr>
            <a:normAutofit fontScale="92500"/>
          </a:bodyPr>
          <a:lstStyle/>
          <a:p>
            <a:pPr marL="45720" indent="0">
              <a:buNone/>
            </a:pPr>
            <a:r>
              <a:rPr lang="en-US" sz="2600" b="1" dirty="0" smtClean="0">
                <a:solidFill>
                  <a:srgbClr val="50838E"/>
                </a:solidFill>
              </a:rPr>
              <a:t>Management’s Responsibility to Evaluate Risks of Fraud</a:t>
            </a:r>
          </a:p>
          <a:p>
            <a:r>
              <a:rPr lang="en-US" sz="2400" b="1" dirty="0" smtClean="0">
                <a:solidFill>
                  <a:srgbClr val="50838E"/>
                </a:solidFill>
              </a:rPr>
              <a:t>Identifying and Measuring Fraud Risks: </a:t>
            </a:r>
            <a:r>
              <a:rPr lang="en-US" sz="2400" b="1" dirty="0" smtClean="0">
                <a:solidFill>
                  <a:schemeClr val="accent1"/>
                </a:solidFill>
              </a:rPr>
              <a:t>Effective fraud oversight begins with management recognition that fraud is possible and almost any employee is capable of it.</a:t>
            </a:r>
            <a:r>
              <a:rPr lang="en-US" sz="2400" b="1" dirty="0" smtClean="0">
                <a:solidFill>
                  <a:srgbClr val="50838E"/>
                </a:solidFill>
              </a:rPr>
              <a:t> Figure 10-6 </a:t>
            </a:r>
            <a:r>
              <a:rPr lang="en-US" sz="2400" b="1" dirty="0" smtClean="0">
                <a:solidFill>
                  <a:schemeClr val="accent1"/>
                </a:solidFill>
              </a:rPr>
              <a:t>reflects the percentage reduction in losses from fraud due to these antifraud controls.</a:t>
            </a:r>
          </a:p>
          <a:p>
            <a:r>
              <a:rPr lang="en-US" sz="2400" b="1" dirty="0" smtClean="0">
                <a:solidFill>
                  <a:srgbClr val="50838E"/>
                </a:solidFill>
              </a:rPr>
              <a:t>Mitigating Fraud Risks: </a:t>
            </a:r>
            <a:r>
              <a:rPr lang="en-US" sz="2400" b="1" dirty="0" smtClean="0">
                <a:solidFill>
                  <a:schemeClr val="accent1"/>
                </a:solidFill>
              </a:rPr>
              <a:t>Management is responsible for implementing controls to mitigate fraud risks.</a:t>
            </a:r>
          </a:p>
          <a:p>
            <a:r>
              <a:rPr lang="en-US" sz="2400" b="1" dirty="0" smtClean="0">
                <a:solidFill>
                  <a:srgbClr val="50838E"/>
                </a:solidFill>
              </a:rPr>
              <a:t>Monitoring Fraud Prevention Programs and Controls: </a:t>
            </a:r>
            <a:r>
              <a:rPr lang="en-US" sz="2400" b="1" dirty="0" smtClean="0">
                <a:solidFill>
                  <a:schemeClr val="accent1"/>
                </a:solidFill>
              </a:rPr>
              <a:t>Management should periodically evaluate antifraud programs and ensure controls are effective. Internal audit plays a key role in monitoring.</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25</a:t>
            </a:fld>
            <a:endParaRPr lang="en-US" dirty="0"/>
          </a:p>
        </p:txBody>
      </p:sp>
    </p:spTree>
    <p:extLst>
      <p:ext uri="{BB962C8B-B14F-4D97-AF65-F5344CB8AC3E}">
        <p14:creationId xmlns:p14="http://schemas.microsoft.com/office/powerpoint/2010/main" val="260015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26</a:t>
            </a:fld>
            <a:endParaRPr lang="en-US" dirty="0"/>
          </a:p>
        </p:txBody>
      </p:sp>
      <p:pic>
        <p:nvPicPr>
          <p:cNvPr id="4" name="Picture 3"/>
          <p:cNvPicPr>
            <a:picLocks noChangeAspect="1"/>
          </p:cNvPicPr>
          <p:nvPr/>
        </p:nvPicPr>
        <p:blipFill rotWithShape="1">
          <a:blip r:embed="rId2"/>
          <a:srcRect b="7191"/>
          <a:stretch/>
        </p:blipFill>
        <p:spPr>
          <a:xfrm>
            <a:off x="2660904" y="163828"/>
            <a:ext cx="5980383" cy="5577754"/>
          </a:xfrm>
          <a:prstGeom prst="rect">
            <a:avLst/>
          </a:prstGeom>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0904" y="5741582"/>
            <a:ext cx="6688026" cy="50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46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48" y="394342"/>
            <a:ext cx="9601200" cy="1143000"/>
          </a:xfrm>
        </p:spPr>
        <p:txBody>
          <a:bodyPr>
            <a:normAutofit fontScale="90000"/>
          </a:bodyPr>
          <a:lstStyle/>
          <a:p>
            <a:pPr algn="ctr"/>
            <a:r>
              <a:rPr lang="en-US" dirty="0"/>
              <a:t>Corporate governance oversight to </a:t>
            </a:r>
            <a:br>
              <a:rPr lang="en-US" dirty="0"/>
            </a:br>
            <a:r>
              <a:rPr lang="en-US" dirty="0"/>
              <a:t>reduce fraud </a:t>
            </a:r>
            <a:r>
              <a:rPr lang="en-US" dirty="0" smtClean="0"/>
              <a:t>risks (cont.)</a:t>
            </a:r>
            <a:br>
              <a:rPr lang="en-US" dirty="0" smtClean="0"/>
            </a:br>
            <a:endParaRPr lang="en-US" dirty="0"/>
          </a:p>
        </p:txBody>
      </p:sp>
      <p:sp>
        <p:nvSpPr>
          <p:cNvPr id="3" name="Content Placeholder 2"/>
          <p:cNvSpPr>
            <a:spLocks noGrp="1"/>
          </p:cNvSpPr>
          <p:nvPr>
            <p:ph idx="1"/>
          </p:nvPr>
        </p:nvSpPr>
        <p:spPr>
          <a:xfrm>
            <a:off x="1024128" y="1609344"/>
            <a:ext cx="10204704" cy="4251960"/>
          </a:xfrm>
        </p:spPr>
        <p:txBody>
          <a:bodyPr>
            <a:normAutofit fontScale="92500" lnSpcReduction="10000"/>
          </a:bodyPr>
          <a:lstStyle/>
          <a:p>
            <a:pPr marL="45720" indent="0">
              <a:buNone/>
            </a:pPr>
            <a:r>
              <a:rPr lang="en-US" sz="2800" b="1" dirty="0" smtClean="0">
                <a:solidFill>
                  <a:srgbClr val="50838E"/>
                </a:solidFill>
              </a:rPr>
              <a:t>Audit Committee Oversight</a:t>
            </a:r>
          </a:p>
          <a:p>
            <a:pPr marL="45720" indent="0">
              <a:buNone/>
            </a:pPr>
            <a:r>
              <a:rPr lang="en-US" sz="2600" b="1" dirty="0" smtClean="0">
                <a:solidFill>
                  <a:schemeClr val="accent1"/>
                </a:solidFill>
              </a:rPr>
              <a:t>The audit committee has primary responsibility to oversee the organization’s financial reporting and internal control process.</a:t>
            </a:r>
          </a:p>
          <a:p>
            <a:pPr marL="45720" indent="0">
              <a:buNone/>
            </a:pPr>
            <a:r>
              <a:rPr lang="en-US" sz="2600" b="1" dirty="0" smtClean="0">
                <a:solidFill>
                  <a:schemeClr val="accent1"/>
                </a:solidFill>
              </a:rPr>
              <a:t>The audit committee is a deterrent to </a:t>
            </a:r>
            <a:r>
              <a:rPr lang="en-US" sz="2600" b="1" dirty="0" smtClean="0">
                <a:solidFill>
                  <a:srgbClr val="50838E"/>
                </a:solidFill>
              </a:rPr>
              <a:t>fraud by senior management </a:t>
            </a:r>
            <a:r>
              <a:rPr lang="en-US" sz="2600" b="1" dirty="0" smtClean="0">
                <a:solidFill>
                  <a:schemeClr val="accent1"/>
                </a:solidFill>
              </a:rPr>
              <a:t>by:</a:t>
            </a:r>
          </a:p>
          <a:p>
            <a:pPr lvl="1"/>
            <a:r>
              <a:rPr lang="en-US" sz="2600" b="1" dirty="0" smtClean="0">
                <a:solidFill>
                  <a:schemeClr val="accent1"/>
                </a:solidFill>
              </a:rPr>
              <a:t>Direct reporting of key findings by internal auditors to the audit committee</a:t>
            </a:r>
          </a:p>
          <a:p>
            <a:pPr lvl="1"/>
            <a:r>
              <a:rPr lang="en-US" sz="2600" b="1" dirty="0" smtClean="0">
                <a:solidFill>
                  <a:schemeClr val="accent1"/>
                </a:solidFill>
              </a:rPr>
              <a:t>Periodic reports by ethics officers about whistleblowing</a:t>
            </a:r>
          </a:p>
          <a:p>
            <a:pPr lvl="1">
              <a:spcAft>
                <a:spcPts val="1200"/>
              </a:spcAft>
            </a:pPr>
            <a:r>
              <a:rPr lang="en-US" sz="2600" b="1" dirty="0" smtClean="0">
                <a:solidFill>
                  <a:schemeClr val="accent1"/>
                </a:solidFill>
              </a:rPr>
              <a:t>Other reports about lack of ethical behavior or suspected fraud</a:t>
            </a:r>
            <a:endParaRPr lang="en-US" sz="2400" b="1" dirty="0">
              <a:solidFill>
                <a:schemeClr val="accent1"/>
              </a:solidFill>
            </a:endParaRPr>
          </a:p>
          <a:p>
            <a:pPr marL="45720" indent="0">
              <a:spcBef>
                <a:spcPts val="0"/>
              </a:spcBef>
              <a:buNone/>
            </a:pPr>
            <a:r>
              <a:rPr lang="en-US" sz="2400" b="1" dirty="0" smtClean="0">
                <a:solidFill>
                  <a:schemeClr val="accent1"/>
                </a:solidFill>
              </a:rPr>
              <a:t>The responsibility of the audit committee for mitigating fraud is shown in </a:t>
            </a:r>
          </a:p>
          <a:p>
            <a:pPr marL="45720" indent="0">
              <a:spcBef>
                <a:spcPts val="0"/>
              </a:spcBef>
              <a:buNone/>
            </a:pPr>
            <a:r>
              <a:rPr lang="en-US" sz="2400" b="1" dirty="0" smtClean="0">
                <a:solidFill>
                  <a:srgbClr val="50838E"/>
                </a:solidFill>
              </a:rPr>
              <a:t>Figure 10-7</a:t>
            </a:r>
            <a:r>
              <a:rPr lang="en-US" sz="2400" b="1" dirty="0">
                <a:solidFill>
                  <a:srgbClr val="50838E"/>
                </a:solidFill>
              </a:rPr>
              <a: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27</a:t>
            </a:fld>
            <a:endParaRPr lang="en-US" dirty="0"/>
          </a:p>
        </p:txBody>
      </p:sp>
    </p:spTree>
    <p:extLst>
      <p:ext uri="{BB962C8B-B14F-4D97-AF65-F5344CB8AC3E}">
        <p14:creationId xmlns:p14="http://schemas.microsoft.com/office/powerpoint/2010/main" val="320765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28</a:t>
            </a:fld>
            <a:endParaRPr lang="en-US" dirty="0"/>
          </a:p>
        </p:txBody>
      </p:sp>
      <p:pic>
        <p:nvPicPr>
          <p:cNvPr id="4" name="Picture 3"/>
          <p:cNvPicPr>
            <a:picLocks noChangeAspect="1"/>
          </p:cNvPicPr>
          <p:nvPr/>
        </p:nvPicPr>
        <p:blipFill>
          <a:blip r:embed="rId2"/>
          <a:stretch>
            <a:fillRect/>
          </a:stretch>
        </p:blipFill>
        <p:spPr>
          <a:xfrm>
            <a:off x="1522523" y="155447"/>
            <a:ext cx="8347230" cy="6045137"/>
          </a:xfrm>
          <a:prstGeom prst="rect">
            <a:avLst/>
          </a:prstGeom>
        </p:spPr>
      </p:pic>
    </p:spTree>
    <p:extLst>
      <p:ext uri="{BB962C8B-B14F-4D97-AF65-F5344CB8AC3E}">
        <p14:creationId xmlns:p14="http://schemas.microsoft.com/office/powerpoint/2010/main" val="201952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29</a:t>
            </a:fld>
            <a:endParaRPr lang="en-US" dirty="0">
              <a:solidFill>
                <a:srgbClr val="514A40"/>
              </a:solidFill>
            </a:endParaRPr>
          </a:p>
        </p:txBody>
      </p:sp>
      <p:sp>
        <p:nvSpPr>
          <p:cNvPr id="3" name="TextBox 2"/>
          <p:cNvSpPr txBox="1"/>
          <p:nvPr/>
        </p:nvSpPr>
        <p:spPr>
          <a:xfrm>
            <a:off x="2526897" y="2425682"/>
            <a:ext cx="7132320"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10-5</a:t>
            </a:r>
          </a:p>
          <a:p>
            <a:pPr marL="45720" indent="0" algn="ctr">
              <a:buNone/>
            </a:pPr>
            <a:r>
              <a:rPr lang="en-US" sz="3200" b="1" dirty="0">
                <a:solidFill>
                  <a:schemeClr val="accent1"/>
                </a:solidFill>
              </a:rPr>
              <a:t>Develop responses to identified fraud risk</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55628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rgbClr val="50838E"/>
                </a:solidFill>
              </a:rPr>
              <a:t>Chapter</a:t>
            </a:r>
            <a:r>
              <a:rPr lang="en-US" sz="3600" dirty="0">
                <a:solidFill>
                  <a:schemeClr val="accent4">
                    <a:lumMod val="75000"/>
                  </a:schemeClr>
                </a:solidFill>
              </a:rPr>
              <a:t> </a:t>
            </a:r>
            <a:r>
              <a:rPr lang="en-US" sz="3600" dirty="0" smtClean="0">
                <a:solidFill>
                  <a:schemeClr val="accent4">
                    <a:lumMod val="75000"/>
                  </a:schemeClr>
                </a:solidFill>
              </a:rPr>
              <a:t>10 </a:t>
            </a:r>
            <a:r>
              <a:rPr lang="en-US" sz="3600" dirty="0">
                <a:solidFill>
                  <a:schemeClr val="accent4">
                    <a:lumMod val="75000"/>
                  </a:schemeClr>
                </a:solidFill>
              </a:rPr>
              <a:t>Learning </a:t>
            </a:r>
            <a:r>
              <a:rPr lang="en-US" sz="3600" dirty="0" smtClean="0">
                <a:solidFill>
                  <a:schemeClr val="accent4">
                    <a:lumMod val="75000"/>
                  </a:schemeClr>
                </a:solidFill>
              </a:rPr>
              <a:t>Objectives (cont.)</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1993392" y="1801368"/>
            <a:ext cx="9469264" cy="4142232"/>
          </a:xfrm>
        </p:spPr>
        <p:txBody>
          <a:bodyPr>
            <a:normAutofit/>
          </a:bodyPr>
          <a:lstStyle/>
          <a:p>
            <a:pPr marL="45720" indent="0">
              <a:buNone/>
            </a:pPr>
            <a:r>
              <a:rPr lang="en-US" sz="2400" dirty="0">
                <a:solidFill>
                  <a:schemeClr val="accent1"/>
                </a:solidFill>
              </a:rPr>
              <a:t>10-5  Develop responses to identified fraud risk.</a:t>
            </a:r>
          </a:p>
          <a:p>
            <a:pPr marL="45720" indent="0">
              <a:buNone/>
            </a:pPr>
            <a:r>
              <a:rPr lang="en-US" sz="2400" dirty="0" smtClean="0">
                <a:solidFill>
                  <a:schemeClr val="accent1"/>
                </a:solidFill>
              </a:rPr>
              <a:t>10-6  Recognize specific fraud risk areas and develop procedures to</a:t>
            </a:r>
          </a:p>
          <a:p>
            <a:pPr marL="45720" indent="0">
              <a:spcBef>
                <a:spcPts val="1200"/>
              </a:spcBef>
              <a:buNone/>
            </a:pPr>
            <a:r>
              <a:rPr lang="en-US" sz="2400" dirty="0">
                <a:solidFill>
                  <a:schemeClr val="accent1"/>
                </a:solidFill>
              </a:rPr>
              <a:t> </a:t>
            </a:r>
            <a:r>
              <a:rPr lang="en-US" sz="2400" dirty="0" smtClean="0">
                <a:solidFill>
                  <a:schemeClr val="accent1"/>
                </a:solidFill>
              </a:rPr>
              <a:t>          detect fraud.</a:t>
            </a:r>
            <a:endParaRPr lang="en-US" sz="2400" dirty="0">
              <a:solidFill>
                <a:schemeClr val="accent1"/>
              </a:solidFill>
            </a:endParaRPr>
          </a:p>
          <a:p>
            <a:pPr marL="45720" indent="0">
              <a:buNone/>
            </a:pPr>
            <a:r>
              <a:rPr lang="en-US" sz="2400" dirty="0" smtClean="0">
                <a:solidFill>
                  <a:schemeClr val="accent1"/>
                </a:solidFill>
              </a:rPr>
              <a:t>10-7  Understand interview techniques and other activities after fraud</a:t>
            </a:r>
          </a:p>
          <a:p>
            <a:pPr marL="45720" indent="0">
              <a:spcBef>
                <a:spcPts val="1200"/>
              </a:spcBef>
              <a:buNone/>
            </a:pPr>
            <a:r>
              <a:rPr lang="en-US" sz="2400" dirty="0">
                <a:solidFill>
                  <a:schemeClr val="accent1"/>
                </a:solidFill>
              </a:rPr>
              <a:t> </a:t>
            </a:r>
            <a:r>
              <a:rPr lang="en-US" sz="2400" dirty="0" smtClean="0">
                <a:solidFill>
                  <a:schemeClr val="accent1"/>
                </a:solidFill>
              </a:rPr>
              <a:t>          is suspected.</a:t>
            </a:r>
            <a:endParaRPr lang="en-US" sz="2400" dirty="0">
              <a:solidFill>
                <a:schemeClr val="accent1"/>
              </a:solidFill>
            </a:endParaRPr>
          </a:p>
          <a:p>
            <a:pPr marL="45720" indent="0">
              <a:buNone/>
            </a:pPr>
            <a:r>
              <a:rPr lang="en-US" sz="2400" dirty="0" smtClean="0">
                <a:solidFill>
                  <a:schemeClr val="accent1"/>
                </a:solidFill>
              </a:rPr>
              <a:t>10-8  Describe information about the fraud risk assessment that must </a:t>
            </a:r>
          </a:p>
          <a:p>
            <a:pPr marL="45720" indent="0">
              <a:spcBef>
                <a:spcPts val="1200"/>
              </a:spcBef>
              <a:buNone/>
            </a:pPr>
            <a:r>
              <a:rPr lang="en-US" sz="2400" dirty="0">
                <a:solidFill>
                  <a:schemeClr val="accent1"/>
                </a:solidFill>
              </a:rPr>
              <a:t> </a:t>
            </a:r>
            <a:r>
              <a:rPr lang="en-US" sz="2400" dirty="0" smtClean="0">
                <a:solidFill>
                  <a:schemeClr val="accent1"/>
                </a:solidFill>
              </a:rPr>
              <a:t>          be documented in the working papers.</a:t>
            </a:r>
          </a:p>
          <a:p>
            <a:endParaRPr lang="en-US" sz="42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10-</a:t>
            </a:r>
            <a:fld id="{E31375A4-56A4-47D6-9801-1991572033F7}" type="slidenum">
              <a:rPr lang="en-US" smtClean="0"/>
              <a:t>3</a:t>
            </a:fld>
            <a:endParaRPr lang="en-US" dirty="0"/>
          </a:p>
        </p:txBody>
      </p:sp>
    </p:spTree>
    <p:extLst>
      <p:ext uri="{BB962C8B-B14F-4D97-AF65-F5344CB8AC3E}">
        <p14:creationId xmlns:p14="http://schemas.microsoft.com/office/powerpoint/2010/main" val="21794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Responding to the risk of fraud</a:t>
            </a:r>
            <a:br>
              <a:rPr lang="en-US" dirty="0" smtClean="0"/>
            </a:br>
            <a:endParaRPr lang="en-US" dirty="0"/>
          </a:p>
        </p:txBody>
      </p:sp>
      <p:sp>
        <p:nvSpPr>
          <p:cNvPr id="3" name="Content Placeholder 2"/>
          <p:cNvSpPr>
            <a:spLocks noGrp="1"/>
          </p:cNvSpPr>
          <p:nvPr>
            <p:ph idx="1"/>
          </p:nvPr>
        </p:nvSpPr>
        <p:spPr>
          <a:xfrm>
            <a:off x="1490472" y="1197864"/>
            <a:ext cx="9632054" cy="4745736"/>
          </a:xfrm>
        </p:spPr>
        <p:txBody>
          <a:bodyPr>
            <a:normAutofit lnSpcReduction="10000"/>
          </a:bodyPr>
          <a:lstStyle/>
          <a:p>
            <a:pPr marL="45720" indent="0">
              <a:buNone/>
            </a:pPr>
            <a:r>
              <a:rPr lang="en-US" sz="2600" b="1" dirty="0" smtClean="0">
                <a:solidFill>
                  <a:schemeClr val="accent1"/>
                </a:solidFill>
              </a:rPr>
              <a:t>When an auditor identifies risks of material misstatements due to fraud, the auditor develops responses at three levels:</a:t>
            </a:r>
          </a:p>
          <a:p>
            <a:pPr lvl="1"/>
            <a:r>
              <a:rPr lang="en-US" sz="2400" b="1" dirty="0">
                <a:solidFill>
                  <a:srgbClr val="50838E"/>
                </a:solidFill>
              </a:rPr>
              <a:t>Overall </a:t>
            </a:r>
            <a:r>
              <a:rPr lang="en-US" sz="2400" b="1" dirty="0" smtClean="0">
                <a:solidFill>
                  <a:srgbClr val="50838E"/>
                </a:solidFill>
              </a:rPr>
              <a:t>Responses—</a:t>
            </a:r>
            <a:r>
              <a:rPr lang="en-US" sz="2400" b="1" dirty="0" smtClean="0">
                <a:solidFill>
                  <a:schemeClr val="accent1"/>
                </a:solidFill>
              </a:rPr>
              <a:t>Assign more experienced personnel to the audit or bring in a fraud specialist</a:t>
            </a:r>
          </a:p>
          <a:p>
            <a:pPr lvl="1"/>
            <a:r>
              <a:rPr lang="en-US" sz="2400" b="1" dirty="0" smtClean="0">
                <a:solidFill>
                  <a:srgbClr val="50838E"/>
                </a:solidFill>
              </a:rPr>
              <a:t>Responses at the Assertion Level—</a:t>
            </a:r>
            <a:r>
              <a:rPr lang="en-US" sz="2400" b="1" dirty="0" smtClean="0">
                <a:solidFill>
                  <a:schemeClr val="accent1"/>
                </a:solidFill>
              </a:rPr>
              <a:t>Changing the nature, timing,  and extent of audit procedures</a:t>
            </a:r>
          </a:p>
          <a:p>
            <a:pPr lvl="1"/>
            <a:r>
              <a:rPr lang="en-US" sz="2400" b="1" dirty="0" smtClean="0">
                <a:solidFill>
                  <a:srgbClr val="50838E"/>
                </a:solidFill>
              </a:rPr>
              <a:t>Responses Related to Management Override:</a:t>
            </a:r>
          </a:p>
          <a:p>
            <a:pPr lvl="2"/>
            <a:r>
              <a:rPr lang="en-US" sz="2400" b="1" dirty="0" smtClean="0">
                <a:solidFill>
                  <a:schemeClr val="accent1"/>
                </a:solidFill>
              </a:rPr>
              <a:t>Examine journal entries and other adjustments for evidence of possible misstatements due to fraud.</a:t>
            </a:r>
          </a:p>
          <a:p>
            <a:pPr lvl="2"/>
            <a:r>
              <a:rPr lang="en-US" sz="2400" b="1" dirty="0" smtClean="0">
                <a:solidFill>
                  <a:schemeClr val="accent1"/>
                </a:solidFill>
              </a:rPr>
              <a:t>Review accounting estimates for biases.</a:t>
            </a:r>
          </a:p>
          <a:p>
            <a:pPr lvl="2"/>
            <a:r>
              <a:rPr lang="en-US" sz="2400" b="1" dirty="0" smtClean="0">
                <a:solidFill>
                  <a:schemeClr val="accent1"/>
                </a:solidFill>
              </a:rPr>
              <a:t>Evaluate the business rationale for significant unusual transactions.</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30</a:t>
            </a:fld>
            <a:endParaRPr lang="en-US" dirty="0">
              <a:solidFill>
                <a:srgbClr val="514A40"/>
              </a:solidFill>
            </a:endParaRPr>
          </a:p>
        </p:txBody>
      </p:sp>
    </p:spTree>
    <p:extLst>
      <p:ext uri="{BB962C8B-B14F-4D97-AF65-F5344CB8AC3E}">
        <p14:creationId xmlns:p14="http://schemas.microsoft.com/office/powerpoint/2010/main" val="133365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48" y="394342"/>
            <a:ext cx="9601200" cy="1143000"/>
          </a:xfrm>
        </p:spPr>
        <p:txBody>
          <a:bodyPr>
            <a:normAutofit/>
          </a:bodyPr>
          <a:lstStyle/>
          <a:p>
            <a:pPr algn="ctr"/>
            <a:r>
              <a:rPr lang="en-US" dirty="0"/>
              <a:t>Responding to the risk of </a:t>
            </a:r>
            <a:r>
              <a:rPr lang="en-US" dirty="0" smtClean="0"/>
              <a:t>fraud (cont.)</a:t>
            </a:r>
            <a:br>
              <a:rPr lang="en-US" dirty="0" smtClean="0"/>
            </a:br>
            <a:endParaRPr lang="en-US" dirty="0"/>
          </a:p>
        </p:txBody>
      </p:sp>
      <p:sp>
        <p:nvSpPr>
          <p:cNvPr id="3" name="Content Placeholder 2"/>
          <p:cNvSpPr>
            <a:spLocks noGrp="1"/>
          </p:cNvSpPr>
          <p:nvPr>
            <p:ph idx="1"/>
          </p:nvPr>
        </p:nvSpPr>
        <p:spPr>
          <a:xfrm>
            <a:off x="713232" y="1618488"/>
            <a:ext cx="10515600" cy="4242816"/>
          </a:xfrm>
        </p:spPr>
        <p:txBody>
          <a:bodyPr>
            <a:normAutofit lnSpcReduction="10000"/>
          </a:bodyPr>
          <a:lstStyle/>
          <a:p>
            <a:pPr marL="45720" indent="0">
              <a:buNone/>
            </a:pPr>
            <a:r>
              <a:rPr lang="en-US" sz="2600" b="1" dirty="0" smtClean="0">
                <a:solidFill>
                  <a:srgbClr val="50838E"/>
                </a:solidFill>
              </a:rPr>
              <a:t>Update Risk Assessment Process—</a:t>
            </a:r>
            <a:r>
              <a:rPr lang="en-US" sz="2400" b="1" dirty="0" smtClean="0">
                <a:solidFill>
                  <a:schemeClr val="accent1"/>
                </a:solidFill>
              </a:rPr>
              <a:t>The auditor’s assessment of risk of material misstatement due to fraud is ongoing throughout the audit.  </a:t>
            </a:r>
          </a:p>
          <a:p>
            <a:pPr marL="45720" indent="0">
              <a:buNone/>
            </a:pPr>
            <a:r>
              <a:rPr lang="en-US" sz="2400" b="1" dirty="0" smtClean="0">
                <a:solidFill>
                  <a:schemeClr val="accent1"/>
                </a:solidFill>
              </a:rPr>
              <a:t>The auditor should be alert for the following conditions during the audit:</a:t>
            </a:r>
          </a:p>
          <a:p>
            <a:pPr lvl="1"/>
            <a:r>
              <a:rPr lang="en-US" sz="2200" b="1" dirty="0" smtClean="0">
                <a:solidFill>
                  <a:schemeClr val="accent1"/>
                </a:solidFill>
              </a:rPr>
              <a:t>Discrepancies in the accounting records</a:t>
            </a:r>
          </a:p>
          <a:p>
            <a:pPr lvl="1"/>
            <a:r>
              <a:rPr lang="en-US" sz="2200" b="1" dirty="0" smtClean="0">
                <a:solidFill>
                  <a:schemeClr val="accent1"/>
                </a:solidFill>
              </a:rPr>
              <a:t>Conflicting or missing audit evidence</a:t>
            </a:r>
          </a:p>
          <a:p>
            <a:pPr lvl="1"/>
            <a:r>
              <a:rPr lang="en-US" sz="2200" b="1" dirty="0" smtClean="0">
                <a:solidFill>
                  <a:schemeClr val="accent1"/>
                </a:solidFill>
              </a:rPr>
              <a:t>Problematic or unusual relationships between the auditor and management</a:t>
            </a:r>
          </a:p>
          <a:p>
            <a:pPr lvl="1"/>
            <a:r>
              <a:rPr lang="en-US" sz="2200" b="1" dirty="0" smtClean="0">
                <a:solidFill>
                  <a:schemeClr val="accent1"/>
                </a:solidFill>
              </a:rPr>
              <a:t>Results from substantive or final review stage analytical procedures that indicate a previously unrecognized fraud risk</a:t>
            </a:r>
          </a:p>
          <a:p>
            <a:pPr lvl="1"/>
            <a:r>
              <a:rPr lang="en-US" sz="2200" b="1" dirty="0" smtClean="0">
                <a:solidFill>
                  <a:schemeClr val="accent1"/>
                </a:solidFill>
              </a:rPr>
              <a:t>Responses to inquiries made throughout the audit that are vague or implausible or that produce evidence that is inconsistent with other information</a:t>
            </a:r>
            <a:endParaRPr lang="en-US" sz="2200" b="1" dirty="0" smtClean="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31</a:t>
            </a:fld>
            <a:endParaRPr lang="en-US" dirty="0"/>
          </a:p>
        </p:txBody>
      </p:sp>
    </p:spTree>
    <p:extLst>
      <p:ext uri="{BB962C8B-B14F-4D97-AF65-F5344CB8AC3E}">
        <p14:creationId xmlns:p14="http://schemas.microsoft.com/office/powerpoint/2010/main" val="211210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32</a:t>
            </a:fld>
            <a:endParaRPr lang="en-US" dirty="0">
              <a:solidFill>
                <a:srgbClr val="514A40"/>
              </a:solidFill>
            </a:endParaRPr>
          </a:p>
        </p:txBody>
      </p:sp>
      <p:sp>
        <p:nvSpPr>
          <p:cNvPr id="3" name="TextBox 2"/>
          <p:cNvSpPr txBox="1"/>
          <p:nvPr/>
        </p:nvSpPr>
        <p:spPr>
          <a:xfrm>
            <a:off x="2526897" y="2110372"/>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10-6</a:t>
            </a:r>
          </a:p>
          <a:p>
            <a:pPr marL="45720" indent="0" algn="ctr">
              <a:buNone/>
            </a:pPr>
            <a:r>
              <a:rPr lang="en-US" sz="3200" b="1" dirty="0">
                <a:solidFill>
                  <a:schemeClr val="accent1"/>
                </a:solidFill>
              </a:rPr>
              <a:t>Recognize specific fraud risk </a:t>
            </a:r>
            <a:endParaRPr lang="en-US" sz="3200" b="1" dirty="0" smtClean="0">
              <a:solidFill>
                <a:schemeClr val="accent1"/>
              </a:solidFill>
            </a:endParaRPr>
          </a:p>
          <a:p>
            <a:pPr marL="45720" indent="0" algn="ctr">
              <a:buNone/>
            </a:pPr>
            <a:r>
              <a:rPr lang="en-US" sz="3200" b="1" dirty="0" smtClean="0">
                <a:solidFill>
                  <a:schemeClr val="accent1"/>
                </a:solidFill>
              </a:rPr>
              <a:t>areas </a:t>
            </a:r>
            <a:r>
              <a:rPr lang="en-US" sz="3200" b="1" dirty="0">
                <a:solidFill>
                  <a:schemeClr val="accent1"/>
                </a:solidFill>
              </a:rPr>
              <a:t>and develop procedures </a:t>
            </a:r>
            <a:endParaRPr lang="en-US" sz="3200" b="1" dirty="0" smtClean="0">
              <a:solidFill>
                <a:schemeClr val="accent1"/>
              </a:solidFill>
            </a:endParaRPr>
          </a:p>
          <a:p>
            <a:pPr marL="45720" indent="0" algn="ctr">
              <a:buNone/>
            </a:pPr>
            <a:r>
              <a:rPr lang="en-US" sz="3200" b="1" dirty="0" smtClean="0">
                <a:solidFill>
                  <a:schemeClr val="accent1"/>
                </a:solidFill>
              </a:rPr>
              <a:t>to detect </a:t>
            </a:r>
            <a:r>
              <a:rPr lang="en-US" sz="3200" b="1" dirty="0">
                <a:solidFill>
                  <a:schemeClr val="accent1"/>
                </a:solidFill>
              </a:rPr>
              <a:t>fraud</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6752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Specific fraud risk areas</a:t>
            </a:r>
            <a:br>
              <a:rPr lang="en-US" dirty="0" smtClean="0"/>
            </a:br>
            <a:endParaRPr lang="en-US" dirty="0"/>
          </a:p>
        </p:txBody>
      </p:sp>
      <p:sp>
        <p:nvSpPr>
          <p:cNvPr id="3" name="Content Placeholder 2"/>
          <p:cNvSpPr>
            <a:spLocks noGrp="1"/>
          </p:cNvSpPr>
          <p:nvPr>
            <p:ph idx="1"/>
          </p:nvPr>
        </p:nvSpPr>
        <p:spPr>
          <a:xfrm>
            <a:off x="1490472" y="1197864"/>
            <a:ext cx="9632054" cy="4745736"/>
          </a:xfrm>
        </p:spPr>
        <p:txBody>
          <a:bodyPr>
            <a:normAutofit/>
          </a:bodyPr>
          <a:lstStyle/>
          <a:p>
            <a:pPr marL="45720" indent="0">
              <a:buNone/>
            </a:pPr>
            <a:r>
              <a:rPr lang="en-US" sz="2600" b="1" dirty="0" smtClean="0">
                <a:solidFill>
                  <a:srgbClr val="50838E"/>
                </a:solidFill>
              </a:rPr>
              <a:t>Revenue and Accounts Receivable Fraud Risks—</a:t>
            </a:r>
            <a:r>
              <a:rPr lang="en-US" sz="2400" b="1" dirty="0" smtClean="0">
                <a:solidFill>
                  <a:schemeClr val="accent1"/>
                </a:solidFill>
              </a:rPr>
              <a:t>The Committee of Sponsoring Organizations (COSO) found that </a:t>
            </a:r>
            <a:r>
              <a:rPr lang="en-US" sz="2400" b="1" dirty="0" smtClean="0">
                <a:solidFill>
                  <a:srgbClr val="50838E"/>
                </a:solidFill>
              </a:rPr>
              <a:t>more than half </a:t>
            </a:r>
            <a:r>
              <a:rPr lang="en-US" sz="2400" b="1" dirty="0" smtClean="0">
                <a:solidFill>
                  <a:schemeClr val="accent1"/>
                </a:solidFill>
              </a:rPr>
              <a:t>of financial statement frauds involve revenue and accounts receivable, and related cash.</a:t>
            </a:r>
          </a:p>
          <a:p>
            <a:pPr marL="45720" indent="0">
              <a:buNone/>
            </a:pPr>
            <a:r>
              <a:rPr lang="en-US" sz="2400" b="1" dirty="0" smtClean="0">
                <a:solidFill>
                  <a:schemeClr val="accent1"/>
                </a:solidFill>
              </a:rPr>
              <a:t>Three main types of revenue manipulation are:</a:t>
            </a:r>
          </a:p>
          <a:p>
            <a:pPr marL="822960" lvl="1" indent="-457200">
              <a:buFont typeface="+mj-lt"/>
              <a:buAutoNum type="arabicPeriod"/>
            </a:pPr>
            <a:r>
              <a:rPr lang="en-US" sz="2200" b="1" dirty="0" smtClean="0">
                <a:solidFill>
                  <a:srgbClr val="50838E"/>
                </a:solidFill>
              </a:rPr>
              <a:t>Fictitious revenues</a:t>
            </a:r>
          </a:p>
          <a:p>
            <a:pPr marL="822960" lvl="1" indent="-457200">
              <a:buFont typeface="+mj-lt"/>
              <a:buAutoNum type="arabicPeriod"/>
            </a:pPr>
            <a:r>
              <a:rPr lang="en-US" sz="2200" b="1" dirty="0" smtClean="0">
                <a:solidFill>
                  <a:srgbClr val="50838E"/>
                </a:solidFill>
              </a:rPr>
              <a:t>Premature revenue recognition</a:t>
            </a:r>
          </a:p>
          <a:p>
            <a:pPr marL="822960" lvl="1" indent="-457200">
              <a:buFont typeface="+mj-lt"/>
              <a:buAutoNum type="arabicPeriod"/>
            </a:pPr>
            <a:r>
              <a:rPr lang="en-US" sz="2200" b="1" dirty="0" smtClean="0">
                <a:solidFill>
                  <a:srgbClr val="50838E"/>
                </a:solidFill>
              </a:rPr>
              <a:t>Manipulation of adjustments to revenue</a:t>
            </a:r>
          </a:p>
          <a:p>
            <a:pPr marL="45720" indent="0">
              <a:buNone/>
            </a:pPr>
            <a:r>
              <a:rPr lang="en-US" sz="2400" b="1" dirty="0" smtClean="0">
                <a:solidFill>
                  <a:schemeClr val="accent1"/>
                </a:solidFill>
              </a:rPr>
              <a:t>Warning Signs of Revenue Fraud—Two of the most useful are:</a:t>
            </a:r>
          </a:p>
          <a:p>
            <a:pPr lvl="1"/>
            <a:r>
              <a:rPr lang="en-US" sz="2200" b="1" dirty="0" smtClean="0">
                <a:solidFill>
                  <a:srgbClr val="50838E"/>
                </a:solidFill>
              </a:rPr>
              <a:t>Analytical procedures</a:t>
            </a:r>
          </a:p>
          <a:p>
            <a:pPr lvl="1"/>
            <a:r>
              <a:rPr lang="en-US" sz="2200" b="1" dirty="0" smtClean="0">
                <a:solidFill>
                  <a:srgbClr val="50838E"/>
                </a:solidFill>
              </a:rPr>
              <a:t>Documentary discrepancies</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33</a:t>
            </a:fld>
            <a:endParaRPr lang="en-US" dirty="0">
              <a:solidFill>
                <a:srgbClr val="514A40"/>
              </a:solidFill>
            </a:endParaRPr>
          </a:p>
        </p:txBody>
      </p:sp>
    </p:spTree>
    <p:extLst>
      <p:ext uri="{BB962C8B-B14F-4D97-AF65-F5344CB8AC3E}">
        <p14:creationId xmlns:p14="http://schemas.microsoft.com/office/powerpoint/2010/main" val="28904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48" y="394342"/>
            <a:ext cx="9601200" cy="1143000"/>
          </a:xfrm>
        </p:spPr>
        <p:txBody>
          <a:bodyPr>
            <a:normAutofit fontScale="90000"/>
          </a:bodyPr>
          <a:lstStyle/>
          <a:p>
            <a:pPr algn="ctr"/>
            <a:r>
              <a:rPr lang="en-US" dirty="0"/>
              <a:t>Specific fraud risk areas</a:t>
            </a:r>
            <a:r>
              <a:rPr lang="en-US" dirty="0" smtClean="0"/>
              <a:t> (cont.)</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704088" y="1133856"/>
            <a:ext cx="10524744" cy="4727448"/>
          </a:xfrm>
        </p:spPr>
        <p:txBody>
          <a:bodyPr>
            <a:normAutofit fontScale="85000" lnSpcReduction="20000"/>
          </a:bodyPr>
          <a:lstStyle/>
          <a:p>
            <a:pPr marL="45720" indent="0">
              <a:buNone/>
            </a:pPr>
            <a:r>
              <a:rPr lang="en-US" sz="2800" b="1" dirty="0">
                <a:solidFill>
                  <a:srgbClr val="50838E"/>
                </a:solidFill>
              </a:rPr>
              <a:t>Revenue and Accounts Receivable Fraud </a:t>
            </a:r>
            <a:r>
              <a:rPr lang="en-US" sz="2800" b="1" dirty="0" smtClean="0">
                <a:solidFill>
                  <a:srgbClr val="50838E"/>
                </a:solidFill>
              </a:rPr>
              <a:t>Risks (cont.)</a:t>
            </a:r>
          </a:p>
          <a:p>
            <a:pPr marL="45720" indent="0">
              <a:lnSpc>
                <a:spcPct val="110000"/>
              </a:lnSpc>
              <a:buNone/>
            </a:pPr>
            <a:r>
              <a:rPr lang="en-US" sz="2400" b="1" dirty="0" smtClean="0">
                <a:solidFill>
                  <a:srgbClr val="50838E"/>
                </a:solidFill>
              </a:rPr>
              <a:t>Misappropriation of Receipts Involving Revenue—</a:t>
            </a:r>
            <a:r>
              <a:rPr lang="en-US" sz="2400" b="1" dirty="0" smtClean="0">
                <a:solidFill>
                  <a:schemeClr val="accent1"/>
                </a:solidFill>
              </a:rPr>
              <a:t>Rarely as material as fraudulent financial reporting, but is costly because it is a direct loss of assets (cash). Usually involve one of the following:</a:t>
            </a:r>
          </a:p>
          <a:p>
            <a:pPr lvl="1">
              <a:lnSpc>
                <a:spcPct val="100000"/>
              </a:lnSpc>
            </a:pPr>
            <a:r>
              <a:rPr lang="en-US" sz="2600" b="1" dirty="0" smtClean="0">
                <a:solidFill>
                  <a:srgbClr val="50838E"/>
                </a:solidFill>
              </a:rPr>
              <a:t>Failure to Record a Sale—</a:t>
            </a:r>
            <a:r>
              <a:rPr lang="en-US" sz="2600" b="1" dirty="0" smtClean="0">
                <a:solidFill>
                  <a:schemeClr val="accent1"/>
                </a:solidFill>
              </a:rPr>
              <a:t>One of the most difficult types of fraud to detect.</a:t>
            </a:r>
          </a:p>
          <a:p>
            <a:pPr lvl="1">
              <a:lnSpc>
                <a:spcPct val="100000"/>
              </a:lnSpc>
            </a:pPr>
            <a:r>
              <a:rPr lang="en-US" sz="2600" b="1" dirty="0" smtClean="0">
                <a:solidFill>
                  <a:srgbClr val="50838E"/>
                </a:solidFill>
              </a:rPr>
              <a:t>Theft of Cash Receipts After a Sale Is Recorded—</a:t>
            </a:r>
            <a:r>
              <a:rPr lang="en-US" sz="2600" b="1" dirty="0" smtClean="0">
                <a:solidFill>
                  <a:schemeClr val="accent1"/>
                </a:solidFill>
              </a:rPr>
              <a:t>To hide the theft, the perpetrator must reduce the customer’s account in one of three ways:</a:t>
            </a:r>
          </a:p>
          <a:p>
            <a:pPr marL="1143000" lvl="2" indent="-457200">
              <a:lnSpc>
                <a:spcPct val="100000"/>
              </a:lnSpc>
              <a:buFont typeface="+mj-lt"/>
              <a:buAutoNum type="arabicPeriod"/>
            </a:pPr>
            <a:r>
              <a:rPr lang="en-US" sz="2200" b="1" dirty="0" smtClean="0">
                <a:solidFill>
                  <a:srgbClr val="50838E"/>
                </a:solidFill>
              </a:rPr>
              <a:t>Record a sales return or allowance.</a:t>
            </a:r>
          </a:p>
          <a:p>
            <a:pPr marL="1143000" lvl="2" indent="-457200">
              <a:lnSpc>
                <a:spcPct val="100000"/>
              </a:lnSpc>
              <a:buFont typeface="+mj-lt"/>
              <a:buAutoNum type="arabicPeriod"/>
            </a:pPr>
            <a:r>
              <a:rPr lang="en-US" sz="2200" b="1" dirty="0" smtClean="0">
                <a:solidFill>
                  <a:srgbClr val="50838E"/>
                </a:solidFill>
              </a:rPr>
              <a:t>Write off the customer’s account.</a:t>
            </a:r>
          </a:p>
          <a:p>
            <a:pPr marL="1143000" lvl="2" indent="-457200">
              <a:lnSpc>
                <a:spcPct val="100000"/>
              </a:lnSpc>
              <a:buFont typeface="+mj-lt"/>
              <a:buAutoNum type="arabicPeriod"/>
            </a:pPr>
            <a:r>
              <a:rPr lang="en-US" sz="2200" b="1" dirty="0" smtClean="0">
                <a:solidFill>
                  <a:srgbClr val="50838E"/>
                </a:solidFill>
              </a:rPr>
              <a:t>Apply the payment from another customer to the customer’s account. </a:t>
            </a:r>
          </a:p>
          <a:p>
            <a:pPr marL="45720" indent="0">
              <a:lnSpc>
                <a:spcPct val="110000"/>
              </a:lnSpc>
              <a:buNone/>
            </a:pPr>
            <a:r>
              <a:rPr lang="en-US" sz="2400" b="1" dirty="0" smtClean="0">
                <a:solidFill>
                  <a:srgbClr val="50838E"/>
                </a:solidFill>
              </a:rPr>
              <a:t>Warning Signs of Misappropriation of Revenues and Cash Receipts—</a:t>
            </a:r>
            <a:r>
              <a:rPr lang="en-US" sz="2400" b="1" dirty="0" smtClean="0">
                <a:solidFill>
                  <a:schemeClr val="accent1"/>
                </a:solidFill>
              </a:rPr>
              <a:t>Analytical procedures and comparisons are helpful. An example of the effects of fictitious receivables on accounting ratios are shown in </a:t>
            </a:r>
            <a:r>
              <a:rPr lang="en-US" sz="2400" b="1" dirty="0" smtClean="0">
                <a:solidFill>
                  <a:srgbClr val="50838E"/>
                </a:solidFill>
              </a:rPr>
              <a:t>Table 10-4</a:t>
            </a:r>
            <a:r>
              <a:rPr lang="en-US" sz="2400" b="1" dirty="0">
                <a:solidFill>
                  <a:srgbClr val="50838E"/>
                </a:solidFill>
              </a:rPr>
              <a: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34</a:t>
            </a:fld>
            <a:endParaRPr lang="en-US" dirty="0"/>
          </a:p>
        </p:txBody>
      </p:sp>
    </p:spTree>
    <p:extLst>
      <p:ext uri="{BB962C8B-B14F-4D97-AF65-F5344CB8AC3E}">
        <p14:creationId xmlns:p14="http://schemas.microsoft.com/office/powerpoint/2010/main" val="94233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35</a:t>
            </a:fld>
            <a:endParaRPr lang="en-US" dirty="0"/>
          </a:p>
        </p:txBody>
      </p:sp>
      <p:pic>
        <p:nvPicPr>
          <p:cNvPr id="4" name="Picture 3"/>
          <p:cNvPicPr>
            <a:picLocks noChangeAspect="1"/>
          </p:cNvPicPr>
          <p:nvPr/>
        </p:nvPicPr>
        <p:blipFill>
          <a:blip r:embed="rId2"/>
          <a:stretch>
            <a:fillRect/>
          </a:stretch>
        </p:blipFill>
        <p:spPr>
          <a:xfrm>
            <a:off x="560624" y="1064733"/>
            <a:ext cx="11070751" cy="4728534"/>
          </a:xfrm>
          <a:prstGeom prst="rect">
            <a:avLst/>
          </a:prstGeom>
        </p:spPr>
      </p:pic>
    </p:spTree>
    <p:extLst>
      <p:ext uri="{BB962C8B-B14F-4D97-AF65-F5344CB8AC3E}">
        <p14:creationId xmlns:p14="http://schemas.microsoft.com/office/powerpoint/2010/main" val="327725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48" y="394342"/>
            <a:ext cx="9601200" cy="1143000"/>
          </a:xfrm>
        </p:spPr>
        <p:txBody>
          <a:bodyPr>
            <a:normAutofit/>
          </a:bodyPr>
          <a:lstStyle/>
          <a:p>
            <a:pPr algn="ctr"/>
            <a:r>
              <a:rPr lang="en-US" dirty="0"/>
              <a:t>Specific fraud risk areas</a:t>
            </a:r>
            <a:r>
              <a:rPr lang="en-US" dirty="0" smtClean="0"/>
              <a:t> (cont.)</a:t>
            </a:r>
            <a:br>
              <a:rPr lang="en-US" dirty="0" smtClean="0"/>
            </a:br>
            <a:endParaRPr lang="en-US" dirty="0"/>
          </a:p>
        </p:txBody>
      </p:sp>
      <p:sp>
        <p:nvSpPr>
          <p:cNvPr id="3" name="Content Placeholder 2"/>
          <p:cNvSpPr>
            <a:spLocks noGrp="1"/>
          </p:cNvSpPr>
          <p:nvPr>
            <p:ph idx="1"/>
          </p:nvPr>
        </p:nvSpPr>
        <p:spPr>
          <a:xfrm>
            <a:off x="731520" y="1225296"/>
            <a:ext cx="10497312" cy="4636008"/>
          </a:xfrm>
        </p:spPr>
        <p:txBody>
          <a:bodyPr>
            <a:normAutofit/>
          </a:bodyPr>
          <a:lstStyle/>
          <a:p>
            <a:pPr marL="45720" indent="0">
              <a:buNone/>
            </a:pPr>
            <a:r>
              <a:rPr lang="en-US" sz="2600" b="1" dirty="0" smtClean="0">
                <a:solidFill>
                  <a:srgbClr val="50838E"/>
                </a:solidFill>
              </a:rPr>
              <a:t>Inventory Fraud Risks—</a:t>
            </a:r>
            <a:r>
              <a:rPr lang="en-US" sz="2400" b="1" dirty="0" smtClean="0">
                <a:solidFill>
                  <a:schemeClr val="accent1"/>
                </a:solidFill>
              </a:rPr>
              <a:t>Fictitious inventory has been at the center of several major cases of fraudulent financial reporting.</a:t>
            </a:r>
          </a:p>
          <a:p>
            <a:r>
              <a:rPr lang="en-US" sz="2400" b="1" dirty="0" smtClean="0">
                <a:solidFill>
                  <a:schemeClr val="accent1"/>
                </a:solidFill>
              </a:rPr>
              <a:t>Auditors are required to verify the existence of physical inventories, but audit testing is done on a sample basis.  </a:t>
            </a:r>
          </a:p>
          <a:p>
            <a:r>
              <a:rPr lang="en-US" sz="2400" b="1" dirty="0" smtClean="0">
                <a:solidFill>
                  <a:schemeClr val="accent1"/>
                </a:solidFill>
              </a:rPr>
              <a:t>If inventory is stored in several locations, it is relatively easy for the client to move inventory to the sample testing site.</a:t>
            </a:r>
          </a:p>
          <a:p>
            <a:pPr marL="45720" indent="0">
              <a:buNone/>
            </a:pPr>
            <a:r>
              <a:rPr lang="en-US" sz="2400" b="1" dirty="0" smtClean="0">
                <a:solidFill>
                  <a:srgbClr val="50838E"/>
                </a:solidFill>
              </a:rPr>
              <a:t>Warning Signs of Inventory Fraud—</a:t>
            </a:r>
            <a:r>
              <a:rPr lang="en-US" sz="2400" b="1" dirty="0" smtClean="0">
                <a:solidFill>
                  <a:schemeClr val="accent1"/>
                </a:solidFill>
              </a:rPr>
              <a:t>Analytical procedures, especially gross profit margin percentage and inventory turnover, are effective.  </a:t>
            </a:r>
          </a:p>
          <a:p>
            <a:pPr marL="45720" indent="0">
              <a:buNone/>
            </a:pPr>
            <a:r>
              <a:rPr lang="en-US" sz="2400" b="1" dirty="0" smtClean="0">
                <a:solidFill>
                  <a:schemeClr val="accent1"/>
                </a:solidFill>
              </a:rPr>
              <a:t>The effects of fictitious inventory on inventory turnover based on the Crazy Eddie case are shown in </a:t>
            </a:r>
            <a:r>
              <a:rPr lang="en-US" sz="2400" b="1" dirty="0" smtClean="0">
                <a:solidFill>
                  <a:srgbClr val="50838E"/>
                </a:solidFill>
              </a:rPr>
              <a:t>Table 10-5</a:t>
            </a:r>
            <a:r>
              <a:rPr lang="en-US" sz="2400" b="1" dirty="0">
                <a:solidFill>
                  <a:srgbClr val="50838E"/>
                </a:solidFill>
              </a:rPr>
              <a: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36</a:t>
            </a:fld>
            <a:endParaRPr lang="en-US" dirty="0"/>
          </a:p>
        </p:txBody>
      </p:sp>
    </p:spTree>
    <p:extLst>
      <p:ext uri="{BB962C8B-B14F-4D97-AF65-F5344CB8AC3E}">
        <p14:creationId xmlns:p14="http://schemas.microsoft.com/office/powerpoint/2010/main" val="20827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37</a:t>
            </a:fld>
            <a:endParaRPr lang="en-US" dirty="0"/>
          </a:p>
        </p:txBody>
      </p:sp>
      <p:pic>
        <p:nvPicPr>
          <p:cNvPr id="4" name="Picture 3"/>
          <p:cNvPicPr>
            <a:picLocks noChangeAspect="1"/>
          </p:cNvPicPr>
          <p:nvPr/>
        </p:nvPicPr>
        <p:blipFill>
          <a:blip r:embed="rId2"/>
          <a:stretch>
            <a:fillRect/>
          </a:stretch>
        </p:blipFill>
        <p:spPr>
          <a:xfrm>
            <a:off x="560624" y="769200"/>
            <a:ext cx="11070751" cy="5319600"/>
          </a:xfrm>
          <a:prstGeom prst="rect">
            <a:avLst/>
          </a:prstGeom>
        </p:spPr>
      </p:pic>
    </p:spTree>
    <p:extLst>
      <p:ext uri="{BB962C8B-B14F-4D97-AF65-F5344CB8AC3E}">
        <p14:creationId xmlns:p14="http://schemas.microsoft.com/office/powerpoint/2010/main" val="64473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48" y="394342"/>
            <a:ext cx="9601200" cy="1143000"/>
          </a:xfrm>
        </p:spPr>
        <p:txBody>
          <a:bodyPr>
            <a:normAutofit/>
          </a:bodyPr>
          <a:lstStyle/>
          <a:p>
            <a:pPr algn="ctr"/>
            <a:r>
              <a:rPr lang="en-US" dirty="0"/>
              <a:t>Specific fraud risk areas</a:t>
            </a:r>
            <a:r>
              <a:rPr lang="en-US" dirty="0" smtClean="0"/>
              <a:t> (cont.)</a:t>
            </a:r>
            <a:br>
              <a:rPr lang="en-US" dirty="0" smtClean="0"/>
            </a:br>
            <a:endParaRPr lang="en-US" dirty="0"/>
          </a:p>
        </p:txBody>
      </p:sp>
      <p:sp>
        <p:nvSpPr>
          <p:cNvPr id="3" name="Content Placeholder 2"/>
          <p:cNvSpPr>
            <a:spLocks noGrp="1"/>
          </p:cNvSpPr>
          <p:nvPr>
            <p:ph idx="1"/>
          </p:nvPr>
        </p:nvSpPr>
        <p:spPr>
          <a:xfrm>
            <a:off x="731520" y="1225296"/>
            <a:ext cx="10497312" cy="4636008"/>
          </a:xfrm>
        </p:spPr>
        <p:txBody>
          <a:bodyPr>
            <a:normAutofit fontScale="85000" lnSpcReduction="10000"/>
          </a:bodyPr>
          <a:lstStyle/>
          <a:p>
            <a:pPr marL="45720" indent="0">
              <a:buNone/>
            </a:pPr>
            <a:r>
              <a:rPr lang="en-US" sz="3000" b="1" dirty="0" smtClean="0">
                <a:solidFill>
                  <a:srgbClr val="50838E"/>
                </a:solidFill>
              </a:rPr>
              <a:t>Purchases and Accounts Payable Fraud Risks—</a:t>
            </a:r>
            <a:r>
              <a:rPr lang="en-US" sz="2600" b="1" dirty="0" smtClean="0">
                <a:solidFill>
                  <a:schemeClr val="accent1"/>
                </a:solidFill>
              </a:rPr>
              <a:t>Companies may deliberately attempt to understate accounts payable and overstate income.</a:t>
            </a:r>
          </a:p>
          <a:p>
            <a:pPr marL="45720" indent="0">
              <a:buNone/>
            </a:pPr>
            <a:r>
              <a:rPr lang="en-US" sz="3000" b="1" dirty="0" smtClean="0">
                <a:solidFill>
                  <a:srgbClr val="50838E"/>
                </a:solidFill>
              </a:rPr>
              <a:t>Misappropriation in the Acquisition and Payment Cycle—</a:t>
            </a:r>
            <a:r>
              <a:rPr lang="en-US" sz="2600" b="1" dirty="0" smtClean="0">
                <a:solidFill>
                  <a:schemeClr val="accent1"/>
                </a:solidFill>
              </a:rPr>
              <a:t>The most common fraud in the acquisition area is for payments to be issued to fictitious vendors and depositing the cash in fictitious accounts.</a:t>
            </a:r>
          </a:p>
          <a:p>
            <a:pPr marL="45720" indent="0">
              <a:buNone/>
            </a:pPr>
            <a:r>
              <a:rPr lang="en-US" sz="3000" b="1" dirty="0" smtClean="0">
                <a:solidFill>
                  <a:srgbClr val="50838E"/>
                </a:solidFill>
              </a:rPr>
              <a:t>Other Areas of Fraud Risk</a:t>
            </a:r>
          </a:p>
          <a:p>
            <a:pPr lvl="1"/>
            <a:r>
              <a:rPr lang="en-US" sz="2600" b="1" dirty="0" smtClean="0">
                <a:solidFill>
                  <a:srgbClr val="50838E"/>
                </a:solidFill>
              </a:rPr>
              <a:t>Fixed Assets—</a:t>
            </a:r>
            <a:r>
              <a:rPr lang="en-US" sz="2600" b="1" dirty="0" smtClean="0">
                <a:solidFill>
                  <a:schemeClr val="accent1"/>
                </a:solidFill>
              </a:rPr>
              <a:t>Companies may capitalize repairs to increase the amount of assets on the balance sheet.</a:t>
            </a:r>
          </a:p>
          <a:p>
            <a:pPr lvl="1"/>
            <a:r>
              <a:rPr lang="en-US" sz="2600" b="1" dirty="0" smtClean="0">
                <a:solidFill>
                  <a:srgbClr val="50838E"/>
                </a:solidFill>
              </a:rPr>
              <a:t>Intangible Assets—</a:t>
            </a:r>
            <a:r>
              <a:rPr lang="en-US" sz="2600" b="1" dirty="0" smtClean="0">
                <a:solidFill>
                  <a:schemeClr val="accent1"/>
                </a:solidFill>
              </a:rPr>
              <a:t>The values of intangible assets, especially goodwill, are based on estimates and are susceptible to manipulation.</a:t>
            </a:r>
          </a:p>
          <a:p>
            <a:pPr lvl="1"/>
            <a:r>
              <a:rPr lang="en-US" sz="2600" b="1" dirty="0" smtClean="0">
                <a:solidFill>
                  <a:srgbClr val="50838E"/>
                </a:solidFill>
              </a:rPr>
              <a:t>Payroll Expense—</a:t>
            </a:r>
            <a:r>
              <a:rPr lang="en-US" sz="2600" b="1" dirty="0" smtClean="0">
                <a:solidFill>
                  <a:schemeClr val="accent1"/>
                </a:solidFill>
              </a:rPr>
              <a:t>Rarely an area for fraudulent financial reporting, but often an area of misappropriation by payment to fictitious employees or overstatement of payroll hours.</a:t>
            </a:r>
            <a:endParaRPr lang="en-US" sz="2600" b="1" dirty="0">
              <a:solidFill>
                <a:schemeClr val="accent1"/>
              </a:solidFill>
            </a:endParaRPr>
          </a:p>
          <a:p>
            <a:pPr marL="45720" indent="0">
              <a:buNone/>
            </a:pPr>
            <a:endParaRPr lang="en-US" sz="2800" dirty="0" smtClean="0">
              <a:solidFill>
                <a:srgbClr val="50838E"/>
              </a:solidFill>
            </a:endParaRPr>
          </a:p>
          <a:p>
            <a:pPr marL="45720" indent="0">
              <a:buNone/>
            </a:pPr>
            <a:endParaRPr lang="en-US" sz="2800" dirty="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38</a:t>
            </a:fld>
            <a:endParaRPr lang="en-US" dirty="0"/>
          </a:p>
        </p:txBody>
      </p:sp>
    </p:spTree>
    <p:extLst>
      <p:ext uri="{BB962C8B-B14F-4D97-AF65-F5344CB8AC3E}">
        <p14:creationId xmlns:p14="http://schemas.microsoft.com/office/powerpoint/2010/main" val="340999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39</a:t>
            </a:fld>
            <a:endParaRPr lang="en-US" dirty="0">
              <a:solidFill>
                <a:srgbClr val="514A40"/>
              </a:solidFill>
            </a:endParaRPr>
          </a:p>
        </p:txBody>
      </p:sp>
      <p:sp>
        <p:nvSpPr>
          <p:cNvPr id="3" name="TextBox 2"/>
          <p:cNvSpPr txBox="1"/>
          <p:nvPr/>
        </p:nvSpPr>
        <p:spPr>
          <a:xfrm>
            <a:off x="2558428" y="2189199"/>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10-7</a:t>
            </a:r>
          </a:p>
          <a:p>
            <a:pPr marL="45720" indent="0" algn="ctr">
              <a:buNone/>
            </a:pPr>
            <a:r>
              <a:rPr lang="en-US" sz="3200" b="1" dirty="0">
                <a:solidFill>
                  <a:schemeClr val="accent1"/>
                </a:solidFill>
              </a:rPr>
              <a:t>Understand interview techniques and other activities after </a:t>
            </a:r>
            <a:endParaRPr lang="en-US" sz="3200" b="1" dirty="0" smtClean="0">
              <a:solidFill>
                <a:schemeClr val="accent1"/>
              </a:solidFill>
            </a:endParaRPr>
          </a:p>
          <a:p>
            <a:pPr marL="45720" indent="0" algn="ctr">
              <a:buNone/>
            </a:pPr>
            <a:r>
              <a:rPr lang="en-US" sz="3200" b="1" dirty="0" smtClean="0">
                <a:solidFill>
                  <a:schemeClr val="accent1"/>
                </a:solidFill>
              </a:rPr>
              <a:t>fraud </a:t>
            </a:r>
            <a:r>
              <a:rPr lang="en-US" sz="3200" b="1" dirty="0">
                <a:solidFill>
                  <a:schemeClr val="accent1"/>
                </a:solidFill>
              </a:rPr>
              <a:t>is suspected</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79745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4</a:t>
            </a:fld>
            <a:endParaRPr lang="en-US" dirty="0">
              <a:solidFill>
                <a:srgbClr val="514A40"/>
              </a:solidFill>
            </a:endParaRPr>
          </a:p>
        </p:txBody>
      </p:sp>
      <p:sp>
        <p:nvSpPr>
          <p:cNvPr id="3" name="TextBox 2"/>
          <p:cNvSpPr txBox="1"/>
          <p:nvPr/>
        </p:nvSpPr>
        <p:spPr>
          <a:xfrm>
            <a:off x="2249424" y="2072220"/>
            <a:ext cx="7132320"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10-1</a:t>
            </a:r>
          </a:p>
          <a:p>
            <a:pPr marL="45720" indent="0" algn="ctr">
              <a:buNone/>
            </a:pPr>
            <a:r>
              <a:rPr lang="en-US" sz="3200" b="1" dirty="0">
                <a:solidFill>
                  <a:schemeClr val="accent1"/>
                </a:solidFill>
              </a:rPr>
              <a:t>Define fraud and distinguish between fraudulent financial </a:t>
            </a:r>
            <a:r>
              <a:rPr lang="en-US" sz="3200" b="1" dirty="0" smtClean="0">
                <a:solidFill>
                  <a:schemeClr val="accent1"/>
                </a:solidFill>
              </a:rPr>
              <a:t>            </a:t>
            </a:r>
            <a:r>
              <a:rPr lang="en-US" sz="3200" b="1" dirty="0">
                <a:solidFill>
                  <a:schemeClr val="accent1"/>
                </a:solidFill>
              </a:rPr>
              <a:t>reporting and misappropriation </a:t>
            </a:r>
            <a:endParaRPr lang="en-US" sz="3200" b="1" dirty="0" smtClean="0">
              <a:solidFill>
                <a:schemeClr val="accent1"/>
              </a:solidFill>
            </a:endParaRPr>
          </a:p>
          <a:p>
            <a:pPr marL="45720" indent="0" algn="ctr">
              <a:buNone/>
            </a:pPr>
            <a:r>
              <a:rPr lang="en-US" sz="3200" b="1" dirty="0" smtClean="0">
                <a:solidFill>
                  <a:schemeClr val="accent1"/>
                </a:solidFill>
              </a:rPr>
              <a:t>of </a:t>
            </a:r>
            <a:r>
              <a:rPr lang="en-US" sz="3200" b="1" dirty="0">
                <a:solidFill>
                  <a:schemeClr val="accent1"/>
                </a:solidFill>
              </a:rPr>
              <a:t>assets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Responsibilities when fraud is suspected</a:t>
            </a:r>
            <a:br>
              <a:rPr lang="en-US" dirty="0" smtClean="0"/>
            </a:br>
            <a:endParaRPr lang="en-US" dirty="0"/>
          </a:p>
        </p:txBody>
      </p:sp>
      <p:sp>
        <p:nvSpPr>
          <p:cNvPr id="3" name="Content Placeholder 2"/>
          <p:cNvSpPr>
            <a:spLocks noGrp="1"/>
          </p:cNvSpPr>
          <p:nvPr>
            <p:ph idx="1"/>
          </p:nvPr>
        </p:nvSpPr>
        <p:spPr>
          <a:xfrm>
            <a:off x="1403684" y="1225654"/>
            <a:ext cx="10231268" cy="4471416"/>
          </a:xfrm>
        </p:spPr>
        <p:txBody>
          <a:bodyPr>
            <a:normAutofit fontScale="92500" lnSpcReduction="20000"/>
          </a:bodyPr>
          <a:lstStyle/>
          <a:p>
            <a:pPr marL="45720" indent="0">
              <a:buNone/>
            </a:pPr>
            <a:r>
              <a:rPr lang="en-US" sz="2600" b="1" dirty="0" smtClean="0">
                <a:solidFill>
                  <a:schemeClr val="accent1"/>
                </a:solidFill>
              </a:rPr>
              <a:t>Frauds are often detected by </a:t>
            </a:r>
          </a:p>
          <a:p>
            <a:r>
              <a:rPr lang="en-US" sz="2600" b="1" dirty="0" smtClean="0">
                <a:solidFill>
                  <a:schemeClr val="accent1"/>
                </a:solidFill>
              </a:rPr>
              <a:t>Anonymous tips</a:t>
            </a:r>
          </a:p>
          <a:p>
            <a:r>
              <a:rPr lang="en-US" sz="2600" b="1" dirty="0" smtClean="0">
                <a:solidFill>
                  <a:schemeClr val="accent1"/>
                </a:solidFill>
              </a:rPr>
              <a:t>Management review, </a:t>
            </a:r>
          </a:p>
          <a:p>
            <a:r>
              <a:rPr lang="en-US" sz="2600" b="1" dirty="0" smtClean="0">
                <a:solidFill>
                  <a:schemeClr val="accent1"/>
                </a:solidFill>
              </a:rPr>
              <a:t>Internal audit, or by accident. </a:t>
            </a:r>
          </a:p>
          <a:p>
            <a:pPr marL="45720" indent="0">
              <a:buNone/>
            </a:pPr>
            <a:r>
              <a:rPr lang="en-US" sz="2600" b="1" dirty="0" smtClean="0">
                <a:solidFill>
                  <a:schemeClr val="accent1"/>
                </a:solidFill>
              </a:rPr>
              <a:t>Common fraud detection methods are illustrated in </a:t>
            </a:r>
            <a:r>
              <a:rPr lang="en-US" sz="2600" b="1" dirty="0" smtClean="0">
                <a:solidFill>
                  <a:srgbClr val="50838E"/>
                </a:solidFill>
              </a:rPr>
              <a:t>Figure 10-8</a:t>
            </a:r>
            <a:r>
              <a:rPr lang="en-US" sz="2600" b="1" dirty="0">
                <a:solidFill>
                  <a:srgbClr val="50838E"/>
                </a:solidFill>
              </a:rPr>
              <a:t>.</a:t>
            </a:r>
          </a:p>
          <a:p>
            <a:pPr marL="45720" indent="0">
              <a:lnSpc>
                <a:spcPct val="100000"/>
              </a:lnSpc>
              <a:buNone/>
            </a:pPr>
            <a:r>
              <a:rPr lang="en-US" sz="2600" b="1" dirty="0" smtClean="0">
                <a:solidFill>
                  <a:schemeClr val="accent1"/>
                </a:solidFill>
              </a:rPr>
              <a:t>Auditors continually evaluate the evidence gathered for indication of material misstatement due to fraud throughout the duration of the audit.  </a:t>
            </a:r>
            <a:endParaRPr lang="en-US" sz="2600" b="1" dirty="0">
              <a:solidFill>
                <a:schemeClr val="accent1"/>
              </a:solidFill>
            </a:endParaRPr>
          </a:p>
          <a:p>
            <a:pPr marL="45720" indent="0">
              <a:lnSpc>
                <a:spcPct val="100000"/>
              </a:lnSpc>
              <a:buNone/>
            </a:pPr>
            <a:r>
              <a:rPr lang="en-US" sz="2600" b="1" dirty="0" smtClean="0">
                <a:solidFill>
                  <a:schemeClr val="accent1"/>
                </a:solidFill>
              </a:rPr>
              <a:t>When fraud is suspected, the auditor gathers additional information to determine whether fraud actually exists.</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40</a:t>
            </a:fld>
            <a:endParaRPr lang="en-US" dirty="0">
              <a:solidFill>
                <a:srgbClr val="514A40"/>
              </a:solidFill>
            </a:endParaRPr>
          </a:p>
        </p:txBody>
      </p:sp>
    </p:spTree>
    <p:extLst>
      <p:ext uri="{BB962C8B-B14F-4D97-AF65-F5344CB8AC3E}">
        <p14:creationId xmlns:p14="http://schemas.microsoft.com/office/powerpoint/2010/main" val="115251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41</a:t>
            </a:fld>
            <a:endParaRPr lang="en-US" dirty="0"/>
          </a:p>
        </p:txBody>
      </p:sp>
      <p:pic>
        <p:nvPicPr>
          <p:cNvPr id="4" name="Picture 3"/>
          <p:cNvPicPr>
            <a:picLocks noChangeAspect="1"/>
          </p:cNvPicPr>
          <p:nvPr/>
        </p:nvPicPr>
        <p:blipFill>
          <a:blip r:embed="rId2"/>
          <a:stretch>
            <a:fillRect/>
          </a:stretch>
        </p:blipFill>
        <p:spPr>
          <a:xfrm>
            <a:off x="2240071" y="82295"/>
            <a:ext cx="6975764" cy="6109145"/>
          </a:xfrm>
          <a:prstGeom prst="rect">
            <a:avLst/>
          </a:prstGeom>
        </p:spPr>
      </p:pic>
    </p:spTree>
    <p:extLst>
      <p:ext uri="{BB962C8B-B14F-4D97-AF65-F5344CB8AC3E}">
        <p14:creationId xmlns:p14="http://schemas.microsoft.com/office/powerpoint/2010/main" val="191571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48" y="394342"/>
            <a:ext cx="9601200" cy="1143000"/>
          </a:xfrm>
        </p:spPr>
        <p:txBody>
          <a:bodyPr>
            <a:normAutofit/>
          </a:bodyPr>
          <a:lstStyle/>
          <a:p>
            <a:pPr algn="ctr"/>
            <a:r>
              <a:rPr lang="en-US" dirty="0"/>
              <a:t>Responsibilities when fraud is </a:t>
            </a:r>
            <a:r>
              <a:rPr lang="en-US" dirty="0" smtClean="0"/>
              <a:t/>
            </a:r>
            <a:br>
              <a:rPr lang="en-US" dirty="0" smtClean="0"/>
            </a:br>
            <a:r>
              <a:rPr lang="en-US" dirty="0" smtClean="0"/>
              <a:t>suspected (cont.)</a:t>
            </a:r>
            <a:endParaRPr lang="en-US" dirty="0"/>
          </a:p>
        </p:txBody>
      </p:sp>
      <p:sp>
        <p:nvSpPr>
          <p:cNvPr id="3" name="Content Placeholder 2"/>
          <p:cNvSpPr>
            <a:spLocks noGrp="1"/>
          </p:cNvSpPr>
          <p:nvPr>
            <p:ph idx="1"/>
          </p:nvPr>
        </p:nvSpPr>
        <p:spPr>
          <a:xfrm>
            <a:off x="758952" y="1764792"/>
            <a:ext cx="10469880" cy="4096512"/>
          </a:xfrm>
        </p:spPr>
        <p:txBody>
          <a:bodyPr>
            <a:normAutofit/>
          </a:bodyPr>
          <a:lstStyle/>
          <a:p>
            <a:pPr marL="45720" indent="0">
              <a:buNone/>
            </a:pPr>
            <a:r>
              <a:rPr lang="en-US" sz="2600" b="1" dirty="0" smtClean="0">
                <a:solidFill>
                  <a:schemeClr val="accent1"/>
                </a:solidFill>
              </a:rPr>
              <a:t>When fraud is suspected, the auditor may use </a:t>
            </a:r>
            <a:r>
              <a:rPr lang="en-US" sz="2600" b="1" dirty="0">
                <a:solidFill>
                  <a:srgbClr val="50838E"/>
                </a:solidFill>
              </a:rPr>
              <a:t>i</a:t>
            </a:r>
            <a:r>
              <a:rPr lang="en-US" sz="2600" b="1" dirty="0" smtClean="0">
                <a:solidFill>
                  <a:srgbClr val="50838E"/>
                </a:solidFill>
              </a:rPr>
              <a:t>nquiry</a:t>
            </a:r>
            <a:r>
              <a:rPr lang="en-US" sz="2600" b="1" dirty="0" smtClean="0">
                <a:solidFill>
                  <a:schemeClr val="accent1"/>
                </a:solidFill>
              </a:rPr>
              <a:t> to determine whether fraud actually exists.</a:t>
            </a:r>
          </a:p>
          <a:p>
            <a:pPr lvl="1"/>
            <a:r>
              <a:rPr lang="en-US" sz="2600" b="1" dirty="0" smtClean="0">
                <a:solidFill>
                  <a:srgbClr val="50838E"/>
                </a:solidFill>
              </a:rPr>
              <a:t>Use of Inquiry—</a:t>
            </a:r>
            <a:r>
              <a:rPr lang="en-US" sz="2600" b="1" dirty="0" smtClean="0">
                <a:solidFill>
                  <a:schemeClr val="accent1"/>
                </a:solidFill>
              </a:rPr>
              <a:t>Inquiry is an effective method of gathering more information and may take the following forms:</a:t>
            </a:r>
          </a:p>
          <a:p>
            <a:pPr lvl="2"/>
            <a:r>
              <a:rPr lang="en-US" sz="2400" b="1" dirty="0" smtClean="0">
                <a:solidFill>
                  <a:schemeClr val="accent1"/>
                </a:solidFill>
              </a:rPr>
              <a:t>Informational inquiry</a:t>
            </a:r>
          </a:p>
          <a:p>
            <a:pPr lvl="2"/>
            <a:r>
              <a:rPr lang="en-US" sz="2400" b="1" dirty="0" smtClean="0">
                <a:solidFill>
                  <a:schemeClr val="accent1"/>
                </a:solidFill>
              </a:rPr>
              <a:t>Assessment inquiry</a:t>
            </a:r>
          </a:p>
          <a:p>
            <a:pPr lvl="2"/>
            <a:r>
              <a:rPr lang="en-US" sz="2400" b="1" dirty="0" smtClean="0">
                <a:solidFill>
                  <a:schemeClr val="accent1"/>
                </a:solidFill>
              </a:rPr>
              <a:t>Interrogative inquiry</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42</a:t>
            </a:fld>
            <a:endParaRPr lang="en-US" dirty="0"/>
          </a:p>
        </p:txBody>
      </p:sp>
    </p:spTree>
    <p:extLst>
      <p:ext uri="{BB962C8B-B14F-4D97-AF65-F5344CB8AC3E}">
        <p14:creationId xmlns:p14="http://schemas.microsoft.com/office/powerpoint/2010/main" val="1463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48" y="394342"/>
            <a:ext cx="9601200" cy="1143000"/>
          </a:xfrm>
        </p:spPr>
        <p:txBody>
          <a:bodyPr>
            <a:normAutofit/>
          </a:bodyPr>
          <a:lstStyle/>
          <a:p>
            <a:pPr algn="ctr"/>
            <a:r>
              <a:rPr lang="en-US" dirty="0"/>
              <a:t>Responsibilities when fraud is </a:t>
            </a:r>
            <a:r>
              <a:rPr lang="en-US" dirty="0" smtClean="0"/>
              <a:t/>
            </a:r>
            <a:br>
              <a:rPr lang="en-US" dirty="0" smtClean="0"/>
            </a:br>
            <a:r>
              <a:rPr lang="en-US" dirty="0" smtClean="0"/>
              <a:t>suspected (cont.)</a:t>
            </a:r>
            <a:endParaRPr lang="en-US" dirty="0"/>
          </a:p>
        </p:txBody>
      </p:sp>
      <p:sp>
        <p:nvSpPr>
          <p:cNvPr id="3" name="Content Placeholder 2"/>
          <p:cNvSpPr>
            <a:spLocks noGrp="1"/>
          </p:cNvSpPr>
          <p:nvPr>
            <p:ph idx="1"/>
          </p:nvPr>
        </p:nvSpPr>
        <p:spPr>
          <a:xfrm>
            <a:off x="804672" y="2066544"/>
            <a:ext cx="10424160" cy="3794760"/>
          </a:xfrm>
        </p:spPr>
        <p:txBody>
          <a:bodyPr>
            <a:normAutofit/>
          </a:bodyPr>
          <a:lstStyle/>
          <a:p>
            <a:pPr marL="45720" indent="0">
              <a:buNone/>
            </a:pPr>
            <a:r>
              <a:rPr lang="en-US" sz="2800" b="1" dirty="0">
                <a:solidFill>
                  <a:schemeClr val="accent1"/>
                </a:solidFill>
              </a:rPr>
              <a:t>For inquiry to be effective, the auditor must be skilled </a:t>
            </a:r>
            <a:r>
              <a:rPr lang="en-US" sz="2800" b="1" dirty="0" smtClean="0">
                <a:solidFill>
                  <a:schemeClr val="accent1"/>
                </a:solidFill>
              </a:rPr>
              <a:t>in:</a:t>
            </a:r>
          </a:p>
          <a:p>
            <a:pPr lvl="1"/>
            <a:r>
              <a:rPr lang="en-US" sz="2600" b="1" dirty="0" smtClean="0">
                <a:solidFill>
                  <a:srgbClr val="50838E"/>
                </a:solidFill>
              </a:rPr>
              <a:t>Evaluating responses </a:t>
            </a:r>
            <a:r>
              <a:rPr lang="en-US" sz="2600" b="1" dirty="0">
                <a:solidFill>
                  <a:srgbClr val="50838E"/>
                </a:solidFill>
              </a:rPr>
              <a:t>to </a:t>
            </a:r>
            <a:r>
              <a:rPr lang="en-US" sz="2600" b="1" dirty="0" smtClean="0">
                <a:solidFill>
                  <a:srgbClr val="50838E"/>
                </a:solidFill>
              </a:rPr>
              <a:t>inquiry</a:t>
            </a:r>
            <a:endParaRPr lang="en-US" sz="2600" b="1" dirty="0" smtClean="0">
              <a:solidFill>
                <a:schemeClr val="accent1"/>
              </a:solidFill>
            </a:endParaRPr>
          </a:p>
          <a:p>
            <a:pPr lvl="1"/>
            <a:r>
              <a:rPr lang="en-US" sz="2600" b="1" dirty="0">
                <a:solidFill>
                  <a:srgbClr val="50838E"/>
                </a:solidFill>
              </a:rPr>
              <a:t>L</a:t>
            </a:r>
            <a:r>
              <a:rPr lang="en-US" sz="2600" b="1" dirty="0" smtClean="0">
                <a:solidFill>
                  <a:srgbClr val="50838E"/>
                </a:solidFill>
              </a:rPr>
              <a:t>istening techniques</a:t>
            </a:r>
            <a:endParaRPr lang="en-US" sz="2600" b="1" dirty="0" smtClean="0">
              <a:solidFill>
                <a:schemeClr val="accent1"/>
              </a:solidFill>
            </a:endParaRPr>
          </a:p>
          <a:p>
            <a:pPr lvl="1"/>
            <a:r>
              <a:rPr lang="en-US" sz="2600" b="1" dirty="0" smtClean="0">
                <a:solidFill>
                  <a:srgbClr val="50838E"/>
                </a:solidFill>
              </a:rPr>
              <a:t>Observing behavioral cues: </a:t>
            </a:r>
          </a:p>
          <a:p>
            <a:pPr lvl="2"/>
            <a:r>
              <a:rPr lang="en-US" sz="2400" b="1" dirty="0" smtClean="0">
                <a:solidFill>
                  <a:schemeClr val="accent1"/>
                </a:solidFill>
              </a:rPr>
              <a:t>Verbal cues are outlined in </a:t>
            </a:r>
            <a:r>
              <a:rPr lang="en-US" sz="2400" b="1" dirty="0" smtClean="0">
                <a:solidFill>
                  <a:srgbClr val="50838E"/>
                </a:solidFill>
              </a:rPr>
              <a:t>Table 10-6.</a:t>
            </a:r>
          </a:p>
          <a:p>
            <a:pPr lvl="2"/>
            <a:r>
              <a:rPr lang="en-US" sz="2400" b="1" dirty="0" smtClean="0">
                <a:solidFill>
                  <a:schemeClr val="accent1"/>
                </a:solidFill>
              </a:rPr>
              <a:t>Nonverbal cues are outlined in </a:t>
            </a:r>
            <a:r>
              <a:rPr lang="en-US" sz="2400" b="1" dirty="0" smtClean="0">
                <a:solidFill>
                  <a:srgbClr val="50838E"/>
                </a:solidFill>
              </a:rPr>
              <a:t>Table 10-7.</a:t>
            </a:r>
            <a:endParaRPr lang="en-US" sz="2400" b="1" dirty="0">
              <a:solidFill>
                <a:srgbClr val="50838E"/>
              </a:solidFill>
            </a:endParaRPr>
          </a:p>
          <a:p>
            <a:pPr marL="45720" indent="0">
              <a:buNone/>
            </a:pPr>
            <a:endParaRPr lang="en-US" sz="2800"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43</a:t>
            </a:fld>
            <a:endParaRPr lang="en-US" dirty="0"/>
          </a:p>
        </p:txBody>
      </p:sp>
    </p:spTree>
    <p:extLst>
      <p:ext uri="{BB962C8B-B14F-4D97-AF65-F5344CB8AC3E}">
        <p14:creationId xmlns:p14="http://schemas.microsoft.com/office/powerpoint/2010/main" val="274780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44</a:t>
            </a:fld>
            <a:endParaRPr lang="en-US" dirty="0"/>
          </a:p>
        </p:txBody>
      </p:sp>
      <p:pic>
        <p:nvPicPr>
          <p:cNvPr id="4" name="Picture 3"/>
          <p:cNvPicPr>
            <a:picLocks noChangeAspect="1"/>
          </p:cNvPicPr>
          <p:nvPr/>
        </p:nvPicPr>
        <p:blipFill>
          <a:blip r:embed="rId2"/>
          <a:stretch>
            <a:fillRect/>
          </a:stretch>
        </p:blipFill>
        <p:spPr>
          <a:xfrm>
            <a:off x="257520" y="548640"/>
            <a:ext cx="11718181" cy="5341149"/>
          </a:xfrm>
          <a:prstGeom prst="rect">
            <a:avLst/>
          </a:prstGeom>
        </p:spPr>
      </p:pic>
    </p:spTree>
    <p:extLst>
      <p:ext uri="{BB962C8B-B14F-4D97-AF65-F5344CB8AC3E}">
        <p14:creationId xmlns:p14="http://schemas.microsoft.com/office/powerpoint/2010/main" val="21134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45</a:t>
            </a:fld>
            <a:endParaRPr lang="en-US" dirty="0"/>
          </a:p>
        </p:txBody>
      </p:sp>
      <p:pic>
        <p:nvPicPr>
          <p:cNvPr id="4" name="Picture 3"/>
          <p:cNvPicPr>
            <a:picLocks noChangeAspect="1"/>
          </p:cNvPicPr>
          <p:nvPr/>
        </p:nvPicPr>
        <p:blipFill>
          <a:blip r:embed="rId2"/>
          <a:stretch>
            <a:fillRect/>
          </a:stretch>
        </p:blipFill>
        <p:spPr>
          <a:xfrm>
            <a:off x="135492" y="1207008"/>
            <a:ext cx="11885929" cy="4463804"/>
          </a:xfrm>
          <a:prstGeom prst="rect">
            <a:avLst/>
          </a:prstGeom>
        </p:spPr>
      </p:pic>
    </p:spTree>
    <p:extLst>
      <p:ext uri="{BB962C8B-B14F-4D97-AF65-F5344CB8AC3E}">
        <p14:creationId xmlns:p14="http://schemas.microsoft.com/office/powerpoint/2010/main" val="383124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48" y="394342"/>
            <a:ext cx="9601200" cy="1143000"/>
          </a:xfrm>
        </p:spPr>
        <p:txBody>
          <a:bodyPr>
            <a:normAutofit/>
          </a:bodyPr>
          <a:lstStyle/>
          <a:p>
            <a:pPr algn="ctr"/>
            <a:r>
              <a:rPr lang="en-US" dirty="0"/>
              <a:t>Responsibilities when fraud is </a:t>
            </a:r>
            <a:r>
              <a:rPr lang="en-US" dirty="0" smtClean="0"/>
              <a:t/>
            </a:r>
            <a:br>
              <a:rPr lang="en-US" dirty="0" smtClean="0"/>
            </a:br>
            <a:r>
              <a:rPr lang="en-US" dirty="0" smtClean="0"/>
              <a:t>suspected (cont.)</a:t>
            </a:r>
            <a:endParaRPr lang="en-US" dirty="0"/>
          </a:p>
        </p:txBody>
      </p:sp>
      <p:sp>
        <p:nvSpPr>
          <p:cNvPr id="3" name="Content Placeholder 2"/>
          <p:cNvSpPr>
            <a:spLocks noGrp="1"/>
          </p:cNvSpPr>
          <p:nvPr>
            <p:ph idx="1"/>
          </p:nvPr>
        </p:nvSpPr>
        <p:spPr>
          <a:xfrm>
            <a:off x="804672" y="2066544"/>
            <a:ext cx="10424160" cy="3794760"/>
          </a:xfrm>
        </p:spPr>
        <p:txBody>
          <a:bodyPr>
            <a:normAutofit/>
          </a:bodyPr>
          <a:lstStyle/>
          <a:p>
            <a:pPr marL="45720" indent="0">
              <a:buNone/>
            </a:pPr>
            <a:r>
              <a:rPr lang="en-US" sz="2600" b="1" dirty="0" smtClean="0">
                <a:solidFill>
                  <a:srgbClr val="50838E"/>
                </a:solidFill>
              </a:rPr>
              <a:t>Other Responsibilities When Fraud Is Suspected—</a:t>
            </a:r>
            <a:r>
              <a:rPr lang="en-US" sz="2400" b="1" dirty="0" smtClean="0">
                <a:solidFill>
                  <a:schemeClr val="accent1"/>
                </a:solidFill>
              </a:rPr>
              <a:t>Besides inquiry, the auditor may use any of the following procedures to determine whether fraud actually exists:</a:t>
            </a:r>
          </a:p>
          <a:p>
            <a:pPr lvl="1"/>
            <a:r>
              <a:rPr lang="en-US" sz="2200" b="1" dirty="0" smtClean="0">
                <a:solidFill>
                  <a:schemeClr val="accent1"/>
                </a:solidFill>
              </a:rPr>
              <a:t>Audit software analysis</a:t>
            </a:r>
          </a:p>
          <a:p>
            <a:pPr lvl="1"/>
            <a:r>
              <a:rPr lang="en-US" sz="2200" b="1" dirty="0" smtClean="0">
                <a:solidFill>
                  <a:schemeClr val="accent1"/>
                </a:solidFill>
              </a:rPr>
              <a:t>Expanded substantive testing</a:t>
            </a:r>
          </a:p>
          <a:p>
            <a:pPr lvl="1"/>
            <a:r>
              <a:rPr lang="en-US" sz="2200" b="1" dirty="0" smtClean="0">
                <a:solidFill>
                  <a:schemeClr val="accent1"/>
                </a:solidFill>
              </a:rPr>
              <a:t>Consider other audit implications</a:t>
            </a:r>
            <a:endParaRPr lang="en-US" sz="22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46</a:t>
            </a:fld>
            <a:endParaRPr lang="en-US" dirty="0"/>
          </a:p>
        </p:txBody>
      </p:sp>
    </p:spTree>
    <p:extLst>
      <p:ext uri="{BB962C8B-B14F-4D97-AF65-F5344CB8AC3E}">
        <p14:creationId xmlns:p14="http://schemas.microsoft.com/office/powerpoint/2010/main" val="208445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47</a:t>
            </a:fld>
            <a:endParaRPr lang="en-US" dirty="0">
              <a:solidFill>
                <a:srgbClr val="514A40"/>
              </a:solidFill>
            </a:endParaRPr>
          </a:p>
        </p:txBody>
      </p:sp>
      <p:sp>
        <p:nvSpPr>
          <p:cNvPr id="3" name="TextBox 2"/>
          <p:cNvSpPr txBox="1"/>
          <p:nvPr/>
        </p:nvSpPr>
        <p:spPr>
          <a:xfrm>
            <a:off x="2574194" y="2173435"/>
            <a:ext cx="7488936"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10-8</a:t>
            </a:r>
          </a:p>
          <a:p>
            <a:pPr marL="45720" indent="0" algn="ctr">
              <a:buNone/>
            </a:pPr>
            <a:r>
              <a:rPr lang="en-US" sz="3200" b="1" dirty="0">
                <a:solidFill>
                  <a:schemeClr val="accent1"/>
                </a:solidFill>
              </a:rPr>
              <a:t>Describe information about the fraud risk assessment that must </a:t>
            </a:r>
            <a:r>
              <a:rPr lang="en-US" sz="3200" b="1" dirty="0" smtClean="0">
                <a:solidFill>
                  <a:schemeClr val="accent1"/>
                </a:solidFill>
              </a:rPr>
              <a:t>be </a:t>
            </a:r>
            <a:r>
              <a:rPr lang="en-US" sz="3200" b="1" dirty="0">
                <a:solidFill>
                  <a:schemeClr val="accent1"/>
                </a:solidFill>
              </a:rPr>
              <a:t>documented in the working papers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52085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Documenting the fraud assessment</a:t>
            </a:r>
            <a:br>
              <a:rPr lang="en-US" dirty="0" smtClean="0"/>
            </a:br>
            <a:endParaRPr lang="en-US" dirty="0"/>
          </a:p>
        </p:txBody>
      </p:sp>
      <p:sp>
        <p:nvSpPr>
          <p:cNvPr id="3" name="Content Placeholder 2"/>
          <p:cNvSpPr>
            <a:spLocks noGrp="1"/>
          </p:cNvSpPr>
          <p:nvPr>
            <p:ph idx="1"/>
          </p:nvPr>
        </p:nvSpPr>
        <p:spPr>
          <a:xfrm>
            <a:off x="1403684" y="1330158"/>
            <a:ext cx="9718842" cy="4613442"/>
          </a:xfrm>
        </p:spPr>
        <p:txBody>
          <a:bodyPr>
            <a:normAutofit/>
          </a:bodyPr>
          <a:lstStyle/>
          <a:p>
            <a:pPr marL="45720" indent="0">
              <a:buNone/>
            </a:pPr>
            <a:r>
              <a:rPr lang="en-US" sz="2600" b="1" dirty="0" smtClean="0">
                <a:solidFill>
                  <a:srgbClr val="50838E"/>
                </a:solidFill>
              </a:rPr>
              <a:t>Auditors must document the following matters related to consideration of material misstatements due to fraud:</a:t>
            </a:r>
          </a:p>
          <a:p>
            <a:pPr lvl="1"/>
            <a:r>
              <a:rPr lang="en-US" sz="2400" b="1" dirty="0" smtClean="0">
                <a:solidFill>
                  <a:schemeClr val="accent1"/>
                </a:solidFill>
              </a:rPr>
              <a:t>Significant decisions made during the discussion among engagement team in planning the audit</a:t>
            </a:r>
          </a:p>
          <a:p>
            <a:pPr lvl="1"/>
            <a:r>
              <a:rPr lang="en-US" sz="2400" b="1" dirty="0" smtClean="0">
                <a:solidFill>
                  <a:schemeClr val="accent1"/>
                </a:solidFill>
              </a:rPr>
              <a:t>Procedures performed to obtain information necessary to identify and assess the risks of material fraud</a:t>
            </a:r>
          </a:p>
          <a:p>
            <a:pPr lvl="1"/>
            <a:r>
              <a:rPr lang="en-US" sz="2400" b="1" dirty="0" smtClean="0">
                <a:solidFill>
                  <a:schemeClr val="accent1"/>
                </a:solidFill>
              </a:rPr>
              <a:t>Specific risks of material fraud that were identified at both the overall financial statement level and the assertion level and the auditor’s response to those risks</a:t>
            </a:r>
          </a:p>
          <a:p>
            <a:pPr lvl="1"/>
            <a:r>
              <a:rPr lang="en-US" sz="2400" b="1" dirty="0" smtClean="0">
                <a:solidFill>
                  <a:schemeClr val="accent1"/>
                </a:solidFill>
              </a:rPr>
              <a:t>Reasons supporting a conclusion that there is not a significant risk of material improper revenue recognition</a:t>
            </a:r>
          </a:p>
          <a:p>
            <a:endParaRPr lang="en-US" sz="2800" dirty="0" smtClean="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48</a:t>
            </a:fld>
            <a:endParaRPr lang="en-US" dirty="0">
              <a:solidFill>
                <a:srgbClr val="514A40"/>
              </a:solidFill>
            </a:endParaRPr>
          </a:p>
        </p:txBody>
      </p:sp>
    </p:spTree>
    <p:extLst>
      <p:ext uri="{BB962C8B-B14F-4D97-AF65-F5344CB8AC3E}">
        <p14:creationId xmlns:p14="http://schemas.microsoft.com/office/powerpoint/2010/main" val="396181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48" y="394342"/>
            <a:ext cx="9601200" cy="1143000"/>
          </a:xfrm>
        </p:spPr>
        <p:txBody>
          <a:bodyPr>
            <a:normAutofit/>
          </a:bodyPr>
          <a:lstStyle/>
          <a:p>
            <a:pPr algn="ctr"/>
            <a:r>
              <a:rPr lang="en-US" dirty="0"/>
              <a:t>Documenting the fraud </a:t>
            </a:r>
            <a:r>
              <a:rPr lang="en-US" dirty="0" smtClean="0"/>
              <a:t>assessment (cont.)</a:t>
            </a:r>
            <a:endParaRPr lang="en-US" dirty="0"/>
          </a:p>
        </p:txBody>
      </p:sp>
      <p:sp>
        <p:nvSpPr>
          <p:cNvPr id="3" name="Content Placeholder 2"/>
          <p:cNvSpPr>
            <a:spLocks noGrp="1"/>
          </p:cNvSpPr>
          <p:nvPr>
            <p:ph idx="1"/>
          </p:nvPr>
        </p:nvSpPr>
        <p:spPr>
          <a:xfrm>
            <a:off x="841248" y="1865376"/>
            <a:ext cx="10387584" cy="3995928"/>
          </a:xfrm>
        </p:spPr>
        <p:txBody>
          <a:bodyPr>
            <a:normAutofit/>
          </a:bodyPr>
          <a:lstStyle/>
          <a:p>
            <a:pPr marL="45720" indent="0">
              <a:buNone/>
            </a:pPr>
            <a:r>
              <a:rPr lang="en-US" sz="2600" b="1" dirty="0" smtClean="0">
                <a:solidFill>
                  <a:srgbClr val="50838E"/>
                </a:solidFill>
              </a:rPr>
              <a:t>Auditors must </a:t>
            </a:r>
            <a:r>
              <a:rPr lang="en-US" sz="2600" b="1" dirty="0">
                <a:solidFill>
                  <a:srgbClr val="50838E"/>
                </a:solidFill>
              </a:rPr>
              <a:t>document the following matters related to consideration of material misstatements due to </a:t>
            </a:r>
            <a:r>
              <a:rPr lang="en-US" sz="2600" b="1" dirty="0" smtClean="0">
                <a:solidFill>
                  <a:srgbClr val="50838E"/>
                </a:solidFill>
              </a:rPr>
              <a:t>fraud (cont.):</a:t>
            </a:r>
          </a:p>
          <a:p>
            <a:pPr lvl="1"/>
            <a:r>
              <a:rPr lang="en-US" sz="2400" b="1" dirty="0" smtClean="0">
                <a:solidFill>
                  <a:schemeClr val="accent1"/>
                </a:solidFill>
              </a:rPr>
              <a:t>Results of procedures performed to address the risk of management override of controls</a:t>
            </a:r>
          </a:p>
          <a:p>
            <a:pPr lvl="1"/>
            <a:r>
              <a:rPr lang="en-US" sz="2400" b="1" dirty="0" smtClean="0">
                <a:solidFill>
                  <a:schemeClr val="accent1"/>
                </a:solidFill>
              </a:rPr>
              <a:t>Other conditions and analytical relationships indicating that additional auditing procedures or other responses were required, and the actions taken by the auditor in response</a:t>
            </a:r>
          </a:p>
          <a:p>
            <a:pPr lvl="1"/>
            <a:r>
              <a:rPr lang="en-US" sz="2400" b="1" dirty="0" smtClean="0">
                <a:solidFill>
                  <a:schemeClr val="accent1"/>
                </a:solidFill>
              </a:rPr>
              <a:t>The nature of communications about fraud made to management, the audit committee, or others</a:t>
            </a:r>
            <a:endParaRPr lang="en-US" sz="2400" b="1" dirty="0">
              <a:solidFill>
                <a:schemeClr val="accent1"/>
              </a:solidFill>
            </a:endParaRPr>
          </a:p>
          <a:p>
            <a:pPr lvl="1"/>
            <a:endParaRPr lang="en-US"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10-</a:t>
            </a:r>
            <a:fld id="{E31375A4-56A4-47D6-9801-1991572033F7}" type="slidenum">
              <a:rPr lang="en-US" smtClean="0"/>
              <a:t>49</a:t>
            </a:fld>
            <a:endParaRPr lang="en-US" dirty="0"/>
          </a:p>
        </p:txBody>
      </p:sp>
    </p:spTree>
    <p:extLst>
      <p:ext uri="{BB962C8B-B14F-4D97-AF65-F5344CB8AC3E}">
        <p14:creationId xmlns:p14="http://schemas.microsoft.com/office/powerpoint/2010/main" val="8611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Types of fraud</a:t>
            </a:r>
            <a:endParaRPr lang="en-US" dirty="0"/>
          </a:p>
        </p:txBody>
      </p:sp>
      <p:sp>
        <p:nvSpPr>
          <p:cNvPr id="3" name="Content Placeholder 2"/>
          <p:cNvSpPr>
            <a:spLocks noGrp="1"/>
          </p:cNvSpPr>
          <p:nvPr>
            <p:ph idx="1"/>
          </p:nvPr>
        </p:nvSpPr>
        <p:spPr>
          <a:xfrm>
            <a:off x="1403684" y="1444752"/>
            <a:ext cx="9492916" cy="4498848"/>
          </a:xfrm>
        </p:spPr>
        <p:txBody>
          <a:bodyPr>
            <a:normAutofit lnSpcReduction="10000"/>
          </a:bodyPr>
          <a:lstStyle/>
          <a:p>
            <a:pPr marL="45720" indent="0">
              <a:buNone/>
            </a:pPr>
            <a:r>
              <a:rPr lang="en-US" sz="2600" b="1" dirty="0" smtClean="0">
                <a:solidFill>
                  <a:srgbClr val="50838E"/>
                </a:solidFill>
              </a:rPr>
              <a:t>Fraudulent Financial Reporting—</a:t>
            </a:r>
            <a:r>
              <a:rPr lang="en-US" sz="2400" b="1" dirty="0" smtClean="0">
                <a:solidFill>
                  <a:schemeClr val="accent1"/>
                </a:solidFill>
              </a:rPr>
              <a:t>An intentional misstatement or omission of amounts or disclosures with the intent to deceive users. </a:t>
            </a:r>
          </a:p>
          <a:p>
            <a:r>
              <a:rPr lang="en-US" sz="2400" b="1" dirty="0" smtClean="0">
                <a:solidFill>
                  <a:schemeClr val="accent1"/>
                </a:solidFill>
              </a:rPr>
              <a:t>Most cases involve an attempt to overstate income, but can also understate income.  </a:t>
            </a:r>
            <a:endParaRPr lang="en-US" sz="2400" b="1" dirty="0">
              <a:solidFill>
                <a:schemeClr val="accent1"/>
              </a:solidFill>
            </a:endParaRPr>
          </a:p>
          <a:p>
            <a:r>
              <a:rPr lang="en-US" sz="2400" b="1" dirty="0" smtClean="0">
                <a:solidFill>
                  <a:schemeClr val="accent1"/>
                </a:solidFill>
              </a:rPr>
              <a:t>Earnings management involves fraud to meet earnings goals. </a:t>
            </a:r>
          </a:p>
          <a:p>
            <a:r>
              <a:rPr lang="en-US" sz="2400" b="1" dirty="0" smtClean="0">
                <a:solidFill>
                  <a:schemeClr val="accent1"/>
                </a:solidFill>
              </a:rPr>
              <a:t>Income smoothing is a form of earnings management that shifts income from year to year to reduce fluctuations.</a:t>
            </a:r>
          </a:p>
          <a:p>
            <a:pPr marL="45720" indent="0">
              <a:buNone/>
            </a:pPr>
            <a:r>
              <a:rPr lang="en-US" sz="2600" b="1" dirty="0" smtClean="0">
                <a:solidFill>
                  <a:srgbClr val="50838E"/>
                </a:solidFill>
              </a:rPr>
              <a:t>Misappropriation of Assets—</a:t>
            </a:r>
            <a:r>
              <a:rPr lang="en-US" sz="2400" b="1" dirty="0" smtClean="0">
                <a:solidFill>
                  <a:schemeClr val="accent1"/>
                </a:solidFill>
              </a:rPr>
              <a:t>Fraud that involves theft of an entity’s assets. Normally perpetrated by lower level employees, but can involve upper management.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5</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50</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6</a:t>
            </a:fld>
            <a:endParaRPr lang="en-US" dirty="0">
              <a:solidFill>
                <a:srgbClr val="514A40"/>
              </a:solidFill>
            </a:endParaRPr>
          </a:p>
        </p:txBody>
      </p:sp>
      <p:sp>
        <p:nvSpPr>
          <p:cNvPr id="3" name="TextBox 2"/>
          <p:cNvSpPr txBox="1"/>
          <p:nvPr/>
        </p:nvSpPr>
        <p:spPr>
          <a:xfrm>
            <a:off x="2448070" y="2346855"/>
            <a:ext cx="7132320" cy="1569660"/>
          </a:xfrm>
          <a:prstGeom prst="rect">
            <a:avLst/>
          </a:prstGeom>
          <a:solidFill>
            <a:srgbClr val="ABECDB"/>
          </a:solidFill>
        </p:spPr>
        <p:txBody>
          <a:bodyPr wrap="square" rtlCol="0">
            <a:spAutoFit/>
          </a:bodyPr>
          <a:lstStyle/>
          <a:p>
            <a:pPr algn="ctr"/>
            <a:r>
              <a:rPr lang="en-US" sz="3200" b="1" dirty="0" smtClean="0">
                <a:solidFill>
                  <a:schemeClr val="accent1"/>
                </a:solidFill>
              </a:rPr>
              <a:t>OBJECTIVE 10-2</a:t>
            </a:r>
          </a:p>
          <a:p>
            <a:pPr marL="45720" indent="0" algn="ctr">
              <a:buNone/>
            </a:pPr>
            <a:r>
              <a:rPr lang="en-US" sz="3200" b="1" dirty="0">
                <a:solidFill>
                  <a:schemeClr val="accent1"/>
                </a:solidFill>
              </a:rPr>
              <a:t>Describe the fraud triangle and identify conditions for fraud</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12408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Conditions for fraud</a:t>
            </a:r>
            <a:br>
              <a:rPr lang="en-US" dirty="0" smtClean="0"/>
            </a:br>
            <a:endParaRPr lang="en-US" dirty="0"/>
          </a:p>
        </p:txBody>
      </p:sp>
      <p:sp>
        <p:nvSpPr>
          <p:cNvPr id="3" name="Content Placeholder 2"/>
          <p:cNvSpPr>
            <a:spLocks noGrp="1"/>
          </p:cNvSpPr>
          <p:nvPr>
            <p:ph idx="1"/>
          </p:nvPr>
        </p:nvSpPr>
        <p:spPr>
          <a:xfrm>
            <a:off x="1403684" y="1016000"/>
            <a:ext cx="9718842" cy="4927600"/>
          </a:xfrm>
        </p:spPr>
        <p:txBody>
          <a:bodyPr>
            <a:normAutofit lnSpcReduction="10000"/>
          </a:bodyPr>
          <a:lstStyle/>
          <a:p>
            <a:pPr marL="45720" indent="0">
              <a:buNone/>
            </a:pPr>
            <a:r>
              <a:rPr lang="en-US" sz="2400" b="1" dirty="0" smtClean="0">
                <a:solidFill>
                  <a:schemeClr val="accent1"/>
                </a:solidFill>
              </a:rPr>
              <a:t>Three conditions for fraud are referred to as the </a:t>
            </a:r>
            <a:r>
              <a:rPr lang="en-US" sz="2400" b="1" dirty="0" smtClean="0">
                <a:solidFill>
                  <a:srgbClr val="50838E"/>
                </a:solidFill>
              </a:rPr>
              <a:t>fraud triangle:</a:t>
            </a:r>
          </a:p>
          <a:p>
            <a:pPr marL="822960" lvl="1" indent="-457200">
              <a:buFont typeface="+mj-lt"/>
              <a:buAutoNum type="arabicPeriod"/>
            </a:pPr>
            <a:r>
              <a:rPr lang="en-US" sz="2200" b="1" dirty="0" smtClean="0">
                <a:solidFill>
                  <a:srgbClr val="50838E"/>
                </a:solidFill>
              </a:rPr>
              <a:t>Incentives/Pressures—</a:t>
            </a:r>
            <a:r>
              <a:rPr lang="en-US" sz="2200" b="1" dirty="0" smtClean="0">
                <a:solidFill>
                  <a:schemeClr val="accent1"/>
                </a:solidFill>
              </a:rPr>
              <a:t>Management or other employees have incentives or pressures to commit fraud.</a:t>
            </a:r>
          </a:p>
          <a:p>
            <a:pPr marL="822960" lvl="1" indent="-457200">
              <a:buFont typeface="+mj-lt"/>
              <a:buAutoNum type="arabicPeriod"/>
            </a:pPr>
            <a:r>
              <a:rPr lang="en-US" sz="2200" b="1" dirty="0" smtClean="0">
                <a:solidFill>
                  <a:srgbClr val="50838E"/>
                </a:solidFill>
              </a:rPr>
              <a:t>Opportunities—</a:t>
            </a:r>
            <a:r>
              <a:rPr lang="en-US" sz="2200" b="1" dirty="0" smtClean="0">
                <a:solidFill>
                  <a:schemeClr val="accent1"/>
                </a:solidFill>
              </a:rPr>
              <a:t>Circumstances provide opportunities for management or employees to commit fraud.</a:t>
            </a:r>
          </a:p>
          <a:p>
            <a:pPr marL="822960" lvl="1" indent="-457200">
              <a:buFont typeface="+mj-lt"/>
              <a:buAutoNum type="arabicPeriod"/>
            </a:pPr>
            <a:r>
              <a:rPr lang="en-US" sz="2200" b="1" dirty="0" smtClean="0">
                <a:solidFill>
                  <a:srgbClr val="50838E"/>
                </a:solidFill>
              </a:rPr>
              <a:t>Attitudes/Rationalization—</a:t>
            </a:r>
            <a:r>
              <a:rPr lang="en-US" sz="2200" b="1" dirty="0" smtClean="0">
                <a:solidFill>
                  <a:schemeClr val="accent1"/>
                </a:solidFill>
              </a:rPr>
              <a:t>An attitude, character, or set of ethical values exists that allows management or employees to commit a dishonest act, or they are in an environment that imposes sufficient pressure that causes them to rationalize committing a dishonest act.</a:t>
            </a:r>
          </a:p>
          <a:p>
            <a:pPr marL="45720" indent="0">
              <a:buNone/>
            </a:pPr>
            <a:r>
              <a:rPr lang="en-US" sz="2400" b="1" dirty="0" smtClean="0">
                <a:solidFill>
                  <a:schemeClr val="accent1"/>
                </a:solidFill>
              </a:rPr>
              <a:t>The fraud triangle is illustrated in </a:t>
            </a:r>
            <a:r>
              <a:rPr lang="en-US" sz="2400" b="1" dirty="0" smtClean="0">
                <a:solidFill>
                  <a:srgbClr val="50838E"/>
                </a:solidFill>
              </a:rPr>
              <a:t>Figure 10-1</a:t>
            </a:r>
            <a:r>
              <a:rPr lang="en-US" sz="2400" b="1" dirty="0">
                <a:solidFill>
                  <a:srgbClr val="50838E"/>
                </a:solidFill>
              </a:rPr>
              <a:t>.</a:t>
            </a:r>
          </a:p>
          <a:p>
            <a:pPr marL="45720" indent="0">
              <a:buNone/>
            </a:pPr>
            <a:r>
              <a:rPr lang="en-US" sz="2400" b="1" dirty="0">
                <a:solidFill>
                  <a:schemeClr val="accent1"/>
                </a:solidFill>
              </a:rPr>
              <a:t>Risk </a:t>
            </a:r>
            <a:r>
              <a:rPr lang="en-US" sz="2400" b="1" dirty="0" smtClean="0">
                <a:solidFill>
                  <a:schemeClr val="accent1"/>
                </a:solidFill>
              </a:rPr>
              <a:t>factors </a:t>
            </a:r>
            <a:r>
              <a:rPr lang="en-US" sz="2400" b="1" dirty="0">
                <a:solidFill>
                  <a:schemeClr val="accent1"/>
                </a:solidFill>
              </a:rPr>
              <a:t>for </a:t>
            </a:r>
            <a:r>
              <a:rPr lang="en-US" sz="2400" b="1" dirty="0" smtClean="0">
                <a:solidFill>
                  <a:schemeClr val="accent1"/>
                </a:solidFill>
              </a:rPr>
              <a:t>fraudulent financial reporting </a:t>
            </a:r>
            <a:r>
              <a:rPr lang="en-US" sz="2400" b="1" dirty="0">
                <a:solidFill>
                  <a:schemeClr val="accent1"/>
                </a:solidFill>
              </a:rPr>
              <a:t>are shown in </a:t>
            </a:r>
            <a:r>
              <a:rPr lang="en-US" sz="2400" b="1" dirty="0">
                <a:solidFill>
                  <a:srgbClr val="50838E"/>
                </a:solidFill>
              </a:rPr>
              <a:t>Table 10-1.</a:t>
            </a:r>
          </a:p>
          <a:p>
            <a:pPr marL="45720" indent="0">
              <a:buNone/>
            </a:pPr>
            <a:endParaRPr lang="en-US" sz="2400" dirty="0" smtClean="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10-</a:t>
            </a:r>
            <a:fld id="{E31375A4-56A4-47D6-9801-1991572033F7}" type="slidenum">
              <a:rPr lang="en-US" smtClean="0">
                <a:solidFill>
                  <a:srgbClr val="514A40"/>
                </a:solidFill>
              </a:rPr>
              <a:pPr/>
              <a:t>7</a:t>
            </a:fld>
            <a:endParaRPr lang="en-US" dirty="0">
              <a:solidFill>
                <a:srgbClr val="514A40"/>
              </a:solidFill>
            </a:endParaRPr>
          </a:p>
        </p:txBody>
      </p:sp>
    </p:spTree>
    <p:extLst>
      <p:ext uri="{BB962C8B-B14F-4D97-AF65-F5344CB8AC3E}">
        <p14:creationId xmlns:p14="http://schemas.microsoft.com/office/powerpoint/2010/main" val="41819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8</a:t>
            </a:fld>
            <a:endParaRPr lang="en-US" dirty="0"/>
          </a:p>
        </p:txBody>
      </p:sp>
      <p:pic>
        <p:nvPicPr>
          <p:cNvPr id="4" name="Picture 3"/>
          <p:cNvPicPr>
            <a:picLocks noChangeAspect="1"/>
          </p:cNvPicPr>
          <p:nvPr/>
        </p:nvPicPr>
        <p:blipFill>
          <a:blip r:embed="rId2"/>
          <a:stretch>
            <a:fillRect/>
          </a:stretch>
        </p:blipFill>
        <p:spPr>
          <a:xfrm>
            <a:off x="1059175" y="1243584"/>
            <a:ext cx="10291853" cy="4511065"/>
          </a:xfrm>
          <a:prstGeom prst="rect">
            <a:avLst/>
          </a:prstGeom>
        </p:spPr>
      </p:pic>
    </p:spTree>
    <p:extLst>
      <p:ext uri="{BB962C8B-B14F-4D97-AF65-F5344CB8AC3E}">
        <p14:creationId xmlns:p14="http://schemas.microsoft.com/office/powerpoint/2010/main" val="42703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10-</a:t>
            </a:r>
            <a:fld id="{E31375A4-56A4-47D6-9801-1991572033F7}" type="slidenum">
              <a:rPr lang="en-US" smtClean="0"/>
              <a:t>9</a:t>
            </a:fld>
            <a:endParaRPr lang="en-US" dirty="0"/>
          </a:p>
        </p:txBody>
      </p:sp>
      <p:pic>
        <p:nvPicPr>
          <p:cNvPr id="5" name="Picture 4"/>
          <p:cNvPicPr>
            <a:picLocks noChangeAspect="1"/>
          </p:cNvPicPr>
          <p:nvPr/>
        </p:nvPicPr>
        <p:blipFill>
          <a:blip r:embed="rId2"/>
          <a:stretch>
            <a:fillRect/>
          </a:stretch>
        </p:blipFill>
        <p:spPr>
          <a:xfrm>
            <a:off x="481748" y="256032"/>
            <a:ext cx="11311074" cy="5903513"/>
          </a:xfrm>
          <a:prstGeom prst="rect">
            <a:avLst/>
          </a:prstGeom>
        </p:spPr>
      </p:pic>
    </p:spTree>
    <p:extLst>
      <p:ext uri="{BB962C8B-B14F-4D97-AF65-F5344CB8AC3E}">
        <p14:creationId xmlns:p14="http://schemas.microsoft.com/office/powerpoint/2010/main" val="96928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3139</Words>
  <Application>Microsoft Office PowerPoint</Application>
  <PresentationFormat>Widescreen</PresentationFormat>
  <Paragraphs>337</Paragraphs>
  <Slides>50</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Cambria</vt:lpstr>
      <vt:lpstr>Red Line Business 16x9</vt:lpstr>
      <vt:lpstr>Assessing  and responding  to fraud risks</vt:lpstr>
      <vt:lpstr>Chapter 10 Learning Objectives </vt:lpstr>
      <vt:lpstr>Chapter 10 Learning Objectives (cont.) </vt:lpstr>
      <vt:lpstr>PowerPoint Presentation</vt:lpstr>
      <vt:lpstr>Types of fraud</vt:lpstr>
      <vt:lpstr>PowerPoint Presentation</vt:lpstr>
      <vt:lpstr>Conditions for fraud </vt:lpstr>
      <vt:lpstr>PowerPoint Presentation</vt:lpstr>
      <vt:lpstr>PowerPoint Presentation</vt:lpstr>
      <vt:lpstr>Conditions for fraud (cont.) </vt:lpstr>
      <vt:lpstr>PowerPoint Presentation</vt:lpstr>
      <vt:lpstr>PowerPoint Presentation</vt:lpstr>
      <vt:lpstr>PowerPoint Presentation</vt:lpstr>
      <vt:lpstr>PowerPoint Presentation</vt:lpstr>
      <vt:lpstr>Assessing the risk of fraud</vt:lpstr>
      <vt:lpstr>Assessing the risk of fraud (cont.)  </vt:lpstr>
      <vt:lpstr>PowerPoint Presentation</vt:lpstr>
      <vt:lpstr>PowerPoint Presentation</vt:lpstr>
      <vt:lpstr>Assessing the risk of fraud (cont.) </vt:lpstr>
      <vt:lpstr>PowerPoint Presentation</vt:lpstr>
      <vt:lpstr>Corporate governance oversight to  reduce fraud risks</vt:lpstr>
      <vt:lpstr>Corporate governance oversight to  reduce fraud risks (cont.) </vt:lpstr>
      <vt:lpstr>PowerPoint Presentation</vt:lpstr>
      <vt:lpstr>Corporate governance oversight to  reduce fraud risks (cont.) </vt:lpstr>
      <vt:lpstr>Corporate governance oversight to  reduce fraud risks (cont.) </vt:lpstr>
      <vt:lpstr>PowerPoint Presentation</vt:lpstr>
      <vt:lpstr>Corporate governance oversight to  reduce fraud risks (cont.) </vt:lpstr>
      <vt:lpstr>PowerPoint Presentation</vt:lpstr>
      <vt:lpstr>PowerPoint Presentation</vt:lpstr>
      <vt:lpstr>Responding to the risk of fraud </vt:lpstr>
      <vt:lpstr>Responding to the risk of fraud (cont.) </vt:lpstr>
      <vt:lpstr>PowerPoint Presentation</vt:lpstr>
      <vt:lpstr>Specific fraud risk areas </vt:lpstr>
      <vt:lpstr>Specific fraud risk areas (cont.)  </vt:lpstr>
      <vt:lpstr>PowerPoint Presentation</vt:lpstr>
      <vt:lpstr>Specific fraud risk areas (cont.) </vt:lpstr>
      <vt:lpstr>PowerPoint Presentation</vt:lpstr>
      <vt:lpstr>Specific fraud risk areas (cont.) </vt:lpstr>
      <vt:lpstr>PowerPoint Presentation</vt:lpstr>
      <vt:lpstr>Responsibilities when fraud is suspected </vt:lpstr>
      <vt:lpstr>PowerPoint Presentation</vt:lpstr>
      <vt:lpstr>Responsibilities when fraud is  suspected (cont.)</vt:lpstr>
      <vt:lpstr>Responsibilities when fraud is  suspected (cont.)</vt:lpstr>
      <vt:lpstr>PowerPoint Presentation</vt:lpstr>
      <vt:lpstr>PowerPoint Presentation</vt:lpstr>
      <vt:lpstr>Responsibilities when fraud is  suspected (cont.)</vt:lpstr>
      <vt:lpstr>PowerPoint Presentation</vt:lpstr>
      <vt:lpstr>Documenting the fraud assessment </vt:lpstr>
      <vt:lpstr>Documenting the fraud assessment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2016-04-04T16:12:11Z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