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2" r:id="rId1"/>
  </p:sldMasterIdLst>
  <p:notesMasterIdLst>
    <p:notesMasterId r:id="rId24"/>
  </p:notesMasterIdLst>
  <p:handoutMasterIdLst>
    <p:handoutMasterId r:id="rId25"/>
  </p:handoutMasterIdLst>
  <p:sldIdLst>
    <p:sldId id="256" r:id="rId2"/>
    <p:sldId id="274" r:id="rId3"/>
    <p:sldId id="275" r:id="rId4"/>
    <p:sldId id="276" r:id="rId5"/>
    <p:sldId id="277" r:id="rId6"/>
    <p:sldId id="278" r:id="rId7"/>
    <p:sldId id="279" r:id="rId8"/>
    <p:sldId id="280" r:id="rId9"/>
    <p:sldId id="293" r:id="rId10"/>
    <p:sldId id="281" r:id="rId11"/>
    <p:sldId id="282" r:id="rId12"/>
    <p:sldId id="283" r:id="rId13"/>
    <p:sldId id="284" r:id="rId14"/>
    <p:sldId id="285" r:id="rId15"/>
    <p:sldId id="286" r:id="rId16"/>
    <p:sldId id="287" r:id="rId17"/>
    <p:sldId id="291" r:id="rId18"/>
    <p:sldId id="288" r:id="rId19"/>
    <p:sldId id="294" r:id="rId20"/>
    <p:sldId id="290" r:id="rId21"/>
    <p:sldId id="289" r:id="rId22"/>
    <p:sldId id="292"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2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nb-NO"/>
          </a:p>
        </p:txBody>
      </p:sp>
      <p:sp>
        <p:nvSpPr>
          <p:cNvPr id="6963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nb-NO"/>
          </a:p>
        </p:txBody>
      </p:sp>
      <p:sp>
        <p:nvSpPr>
          <p:cNvPr id="6963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nb-NO"/>
          </a:p>
        </p:txBody>
      </p:sp>
      <p:sp>
        <p:nvSpPr>
          <p:cNvPr id="6963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3FA135E5-9DEF-46F9-AE5B-6870C8EA14A2}" type="slidenum">
              <a:rPr lang="nb-NO"/>
              <a:pPr>
                <a:defRPr/>
              </a:pPr>
              <a:t>‹#›</a:t>
            </a:fld>
            <a:endParaRPr lang="nb-NO"/>
          </a:p>
        </p:txBody>
      </p:sp>
    </p:spTree>
    <p:extLst>
      <p:ext uri="{BB962C8B-B14F-4D97-AF65-F5344CB8AC3E}">
        <p14:creationId xmlns:p14="http://schemas.microsoft.com/office/powerpoint/2010/main" val="35596110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86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86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86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86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E4009C30-4B0B-4C1A-8933-D7D27239876E}" type="slidenum">
              <a:rPr lang="en-US"/>
              <a:pPr>
                <a:defRPr/>
              </a:pPr>
              <a:t>‹#›</a:t>
            </a:fld>
            <a:endParaRPr lang="en-US"/>
          </a:p>
        </p:txBody>
      </p:sp>
    </p:spTree>
    <p:extLst>
      <p:ext uri="{BB962C8B-B14F-4D97-AF65-F5344CB8AC3E}">
        <p14:creationId xmlns:p14="http://schemas.microsoft.com/office/powerpoint/2010/main" val="3375417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r>
              <a:rPr lang="en-US" smtClean="0"/>
              <a:t>Patrick Bours</a:t>
            </a:r>
            <a:endParaRPr lang="en-US"/>
          </a:p>
        </p:txBody>
      </p:sp>
      <p:sp>
        <p:nvSpPr>
          <p:cNvPr id="19" name="Footer Placeholder 18"/>
          <p:cNvSpPr>
            <a:spLocks noGrp="1"/>
          </p:cNvSpPr>
          <p:nvPr>
            <p:ph type="ftr" sz="quarter" idx="11"/>
          </p:nvPr>
        </p:nvSpPr>
        <p:spPr/>
        <p:txBody>
          <a:bodyPr/>
          <a:lstStyle/>
          <a:p>
            <a:pPr>
              <a:defRPr/>
            </a:pPr>
            <a:r>
              <a:rPr lang="en-US" smtClean="0"/>
              <a:t>Authentication Course 2007/2008</a:t>
            </a:r>
            <a:endParaRPr lang="en-US"/>
          </a:p>
        </p:txBody>
      </p:sp>
      <p:sp>
        <p:nvSpPr>
          <p:cNvPr id="27" name="Slide Number Placeholder 26"/>
          <p:cNvSpPr>
            <a:spLocks noGrp="1"/>
          </p:cNvSpPr>
          <p:nvPr>
            <p:ph type="sldNum" sz="quarter" idx="12"/>
          </p:nvPr>
        </p:nvSpPr>
        <p:spPr/>
        <p:txBody>
          <a:bodyPr/>
          <a:lstStyle/>
          <a:p>
            <a:pPr>
              <a:defRPr/>
            </a:pPr>
            <a:fld id="{4800BA34-C2F4-441F-9F89-8E107404B6A8}"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r>
              <a:rPr lang="en-US" smtClean="0"/>
              <a:t>Patrick Bours</a:t>
            </a:r>
            <a:endParaRPr lang="en-US"/>
          </a:p>
        </p:txBody>
      </p:sp>
      <p:sp>
        <p:nvSpPr>
          <p:cNvPr id="5" name="Footer Placeholder 4"/>
          <p:cNvSpPr>
            <a:spLocks noGrp="1"/>
          </p:cNvSpPr>
          <p:nvPr>
            <p:ph type="ftr" sz="quarter" idx="11"/>
          </p:nvPr>
        </p:nvSpPr>
        <p:spPr/>
        <p:txBody>
          <a:bodyPr/>
          <a:lstStyle/>
          <a:p>
            <a:pPr>
              <a:defRPr/>
            </a:pPr>
            <a:r>
              <a:rPr lang="en-US" smtClean="0"/>
              <a:t>Authentication Course 2007/2008</a:t>
            </a:r>
            <a:endParaRPr lang="en-US"/>
          </a:p>
        </p:txBody>
      </p:sp>
      <p:sp>
        <p:nvSpPr>
          <p:cNvPr id="6" name="Slide Number Placeholder 5"/>
          <p:cNvSpPr>
            <a:spLocks noGrp="1"/>
          </p:cNvSpPr>
          <p:nvPr>
            <p:ph type="sldNum" sz="quarter" idx="12"/>
          </p:nvPr>
        </p:nvSpPr>
        <p:spPr/>
        <p:txBody>
          <a:bodyPr/>
          <a:lstStyle/>
          <a:p>
            <a:pPr>
              <a:defRPr/>
            </a:pPr>
            <a:fld id="{47D8CD15-36AC-4598-9AED-E639C21B1F06}"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r>
              <a:rPr lang="en-US" smtClean="0"/>
              <a:t>Patrick Bours</a:t>
            </a:r>
            <a:endParaRPr lang="en-US"/>
          </a:p>
        </p:txBody>
      </p:sp>
      <p:sp>
        <p:nvSpPr>
          <p:cNvPr id="5" name="Footer Placeholder 4"/>
          <p:cNvSpPr>
            <a:spLocks noGrp="1"/>
          </p:cNvSpPr>
          <p:nvPr>
            <p:ph type="ftr" sz="quarter" idx="11"/>
          </p:nvPr>
        </p:nvSpPr>
        <p:spPr/>
        <p:txBody>
          <a:bodyPr/>
          <a:lstStyle/>
          <a:p>
            <a:pPr>
              <a:defRPr/>
            </a:pPr>
            <a:r>
              <a:rPr lang="en-US" smtClean="0"/>
              <a:t>Authentication Course 2007/2008</a:t>
            </a:r>
            <a:endParaRPr lang="en-US"/>
          </a:p>
        </p:txBody>
      </p:sp>
      <p:sp>
        <p:nvSpPr>
          <p:cNvPr id="6" name="Slide Number Placeholder 5"/>
          <p:cNvSpPr>
            <a:spLocks noGrp="1"/>
          </p:cNvSpPr>
          <p:nvPr>
            <p:ph type="sldNum" sz="quarter" idx="12"/>
          </p:nvPr>
        </p:nvSpPr>
        <p:spPr/>
        <p:txBody>
          <a:bodyPr/>
          <a:lstStyle/>
          <a:p>
            <a:pPr>
              <a:defRPr/>
            </a:pPr>
            <a:fld id="{5BC1465D-27FC-4863-995E-27EF2AB591DD}"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r>
              <a:rPr lang="en-US" smtClean="0"/>
              <a:t>Patrick Bours</a:t>
            </a:r>
            <a:endParaRPr lang="en-US"/>
          </a:p>
        </p:txBody>
      </p:sp>
      <p:sp>
        <p:nvSpPr>
          <p:cNvPr id="5" name="Footer Placeholder 4"/>
          <p:cNvSpPr>
            <a:spLocks noGrp="1"/>
          </p:cNvSpPr>
          <p:nvPr>
            <p:ph type="ftr" sz="quarter" idx="11"/>
          </p:nvPr>
        </p:nvSpPr>
        <p:spPr/>
        <p:txBody>
          <a:bodyPr/>
          <a:lstStyle/>
          <a:p>
            <a:pPr>
              <a:defRPr/>
            </a:pPr>
            <a:r>
              <a:rPr lang="en-US" smtClean="0"/>
              <a:t>Authentication Course 2007/2008</a:t>
            </a:r>
            <a:endParaRPr lang="en-US"/>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r>
              <a:rPr lang="en-US" smtClean="0"/>
              <a:t>Patrick Bours</a:t>
            </a:r>
            <a:endParaRPr lang="en-US"/>
          </a:p>
        </p:txBody>
      </p:sp>
      <p:sp>
        <p:nvSpPr>
          <p:cNvPr id="5" name="Footer Placeholder 4"/>
          <p:cNvSpPr>
            <a:spLocks noGrp="1"/>
          </p:cNvSpPr>
          <p:nvPr>
            <p:ph type="ftr" sz="quarter" idx="11"/>
          </p:nvPr>
        </p:nvSpPr>
        <p:spPr/>
        <p:txBody>
          <a:bodyPr/>
          <a:lstStyle/>
          <a:p>
            <a:pPr>
              <a:defRPr/>
            </a:pPr>
            <a:r>
              <a:rPr lang="en-US" smtClean="0"/>
              <a:t>Authentication Course 2007/2008</a:t>
            </a:r>
            <a:endParaRPr lang="en-US"/>
          </a:p>
        </p:txBody>
      </p:sp>
      <p:sp>
        <p:nvSpPr>
          <p:cNvPr id="6" name="Slide Number Placeholder 5"/>
          <p:cNvSpPr>
            <a:spLocks noGrp="1"/>
          </p:cNvSpPr>
          <p:nvPr>
            <p:ph type="sldNum" sz="quarter" idx="12"/>
          </p:nvPr>
        </p:nvSpPr>
        <p:spPr/>
        <p:txBody>
          <a:bodyPr/>
          <a:lstStyle/>
          <a:p>
            <a:pPr>
              <a:defRPr/>
            </a:pPr>
            <a:fld id="{5CE84070-ADDA-4193-803A-31EDE78FB96C}"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r>
              <a:rPr lang="en-US" smtClean="0"/>
              <a:t>Patrick Bours</a:t>
            </a:r>
            <a:endParaRPr lang="en-US"/>
          </a:p>
        </p:txBody>
      </p:sp>
      <p:sp>
        <p:nvSpPr>
          <p:cNvPr id="6" name="Footer Placeholder 5"/>
          <p:cNvSpPr>
            <a:spLocks noGrp="1"/>
          </p:cNvSpPr>
          <p:nvPr>
            <p:ph type="ftr" sz="quarter" idx="11"/>
          </p:nvPr>
        </p:nvSpPr>
        <p:spPr/>
        <p:txBody>
          <a:bodyPr/>
          <a:lstStyle/>
          <a:p>
            <a:pPr>
              <a:defRPr/>
            </a:pPr>
            <a:r>
              <a:rPr lang="en-US" smtClean="0"/>
              <a:t>Authentication Course 2007/2008</a:t>
            </a:r>
            <a:endParaRPr lang="en-US"/>
          </a:p>
        </p:txBody>
      </p:sp>
      <p:sp>
        <p:nvSpPr>
          <p:cNvPr id="7" name="Slide Number Placeholder 6"/>
          <p:cNvSpPr>
            <a:spLocks noGrp="1"/>
          </p:cNvSpPr>
          <p:nvPr>
            <p:ph type="sldNum" sz="quarter" idx="12"/>
          </p:nvPr>
        </p:nvSpPr>
        <p:spPr/>
        <p:txBody>
          <a:bodyPr/>
          <a:lstStyle/>
          <a:p>
            <a:pPr>
              <a:defRPr/>
            </a:pPr>
            <a:fld id="{FE2A0C04-233F-46B8-8D95-4391EA4E62A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r>
              <a:rPr lang="en-US" smtClean="0"/>
              <a:t>Patrick Bours</a:t>
            </a:r>
            <a:endParaRPr lang="en-US"/>
          </a:p>
        </p:txBody>
      </p:sp>
      <p:sp>
        <p:nvSpPr>
          <p:cNvPr id="8" name="Footer Placeholder 7"/>
          <p:cNvSpPr>
            <a:spLocks noGrp="1"/>
          </p:cNvSpPr>
          <p:nvPr>
            <p:ph type="ftr" sz="quarter" idx="11"/>
          </p:nvPr>
        </p:nvSpPr>
        <p:spPr/>
        <p:txBody>
          <a:bodyPr/>
          <a:lstStyle/>
          <a:p>
            <a:pPr>
              <a:defRPr/>
            </a:pPr>
            <a:r>
              <a:rPr lang="en-US" smtClean="0"/>
              <a:t>Authentication Course 2007/2008</a:t>
            </a:r>
            <a:endParaRPr lang="en-US"/>
          </a:p>
        </p:txBody>
      </p:sp>
      <p:sp>
        <p:nvSpPr>
          <p:cNvPr id="9" name="Slide Number Placeholder 8"/>
          <p:cNvSpPr>
            <a:spLocks noGrp="1"/>
          </p:cNvSpPr>
          <p:nvPr>
            <p:ph type="sldNum" sz="quarter" idx="12"/>
          </p:nvPr>
        </p:nvSpPr>
        <p:spPr/>
        <p:txBody>
          <a:bodyPr/>
          <a:lstStyle/>
          <a:p>
            <a:pPr>
              <a:defRPr/>
            </a:pPr>
            <a:fld id="{4D3999AD-3FA7-4FC4-919D-297E1D897BAD}"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r>
              <a:rPr lang="en-US" smtClean="0"/>
              <a:t>Patrick Bours</a:t>
            </a:r>
            <a:endParaRPr lang="en-US"/>
          </a:p>
        </p:txBody>
      </p:sp>
      <p:sp>
        <p:nvSpPr>
          <p:cNvPr id="8" name="Slide Number Placeholder 7"/>
          <p:cNvSpPr>
            <a:spLocks noGrp="1"/>
          </p:cNvSpPr>
          <p:nvPr>
            <p:ph type="sldNum" sz="quarter" idx="11"/>
          </p:nvPr>
        </p:nvSpPr>
        <p:spPr/>
        <p:txBody>
          <a:bodyPr/>
          <a:lstStyle/>
          <a:p>
            <a:pPr>
              <a:defRPr/>
            </a:pPr>
            <a:fld id="{CB114BCD-4A32-4A8D-B8C3-CEA2949AD546}"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r>
              <a:rPr lang="en-US" smtClean="0"/>
              <a:t>Authentication Course 2007/2008</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Patrick Bours</a:t>
            </a:r>
            <a:endParaRPr lang="en-US"/>
          </a:p>
        </p:txBody>
      </p:sp>
      <p:sp>
        <p:nvSpPr>
          <p:cNvPr id="3" name="Footer Placeholder 2"/>
          <p:cNvSpPr>
            <a:spLocks noGrp="1"/>
          </p:cNvSpPr>
          <p:nvPr>
            <p:ph type="ftr" sz="quarter" idx="11"/>
          </p:nvPr>
        </p:nvSpPr>
        <p:spPr/>
        <p:txBody>
          <a:bodyPr/>
          <a:lstStyle/>
          <a:p>
            <a:pPr>
              <a:defRPr/>
            </a:pPr>
            <a:r>
              <a:rPr lang="en-US" smtClean="0"/>
              <a:t>Authentication Course 2007/2008</a:t>
            </a:r>
            <a:endParaRPr lang="en-US"/>
          </a:p>
        </p:txBody>
      </p:sp>
      <p:sp>
        <p:nvSpPr>
          <p:cNvPr id="4" name="Slide Number Placeholder 3"/>
          <p:cNvSpPr>
            <a:spLocks noGrp="1"/>
          </p:cNvSpPr>
          <p:nvPr>
            <p:ph type="sldNum" sz="quarter" idx="12"/>
          </p:nvPr>
        </p:nvSpPr>
        <p:spPr/>
        <p:txBody>
          <a:bodyPr/>
          <a:lstStyle/>
          <a:p>
            <a:pPr>
              <a:defRPr/>
            </a:pPr>
            <a:fld id="{F092CDEB-6400-4B26-95C5-AFDC2B3FD8E6}"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r>
              <a:rPr lang="en-US" smtClean="0"/>
              <a:t>Patrick Bours</a:t>
            </a:r>
            <a:endParaRPr lang="en-US"/>
          </a:p>
        </p:txBody>
      </p:sp>
      <p:sp>
        <p:nvSpPr>
          <p:cNvPr id="6" name="Footer Placeholder 5"/>
          <p:cNvSpPr>
            <a:spLocks noGrp="1"/>
          </p:cNvSpPr>
          <p:nvPr>
            <p:ph type="ftr" sz="quarter" idx="11"/>
          </p:nvPr>
        </p:nvSpPr>
        <p:spPr/>
        <p:txBody>
          <a:bodyPr/>
          <a:lstStyle/>
          <a:p>
            <a:pPr>
              <a:defRPr/>
            </a:pPr>
            <a:r>
              <a:rPr lang="en-US" smtClean="0"/>
              <a:t>Authentication Course 2007/2008</a:t>
            </a:r>
            <a:endParaRPr lang="en-US"/>
          </a:p>
        </p:txBody>
      </p:sp>
      <p:sp>
        <p:nvSpPr>
          <p:cNvPr id="7" name="Slide Number Placeholder 6"/>
          <p:cNvSpPr>
            <a:spLocks noGrp="1"/>
          </p:cNvSpPr>
          <p:nvPr>
            <p:ph type="sldNum" sz="quarter" idx="12"/>
          </p:nvPr>
        </p:nvSpPr>
        <p:spPr>
          <a:xfrm>
            <a:off x="8156448" y="6422064"/>
            <a:ext cx="762000" cy="365125"/>
          </a:xfrm>
        </p:spPr>
        <p:txBody>
          <a:bodyPr/>
          <a:lstStyle/>
          <a:p>
            <a:pPr>
              <a:defRPr/>
            </a:pPr>
            <a:fld id="{17C58FD5-3D11-4113-BD22-58C81AC2261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pPr>
              <a:defRPr/>
            </a:pPr>
            <a:r>
              <a:rPr lang="en-US" smtClean="0"/>
              <a:t>Patrick Bours</a:t>
            </a:r>
            <a:endParaRPr lang="en-US"/>
          </a:p>
        </p:txBody>
      </p:sp>
      <p:sp>
        <p:nvSpPr>
          <p:cNvPr id="6" name="Footer Placeholder 5"/>
          <p:cNvSpPr>
            <a:spLocks noGrp="1"/>
          </p:cNvSpPr>
          <p:nvPr>
            <p:ph type="ftr" sz="quarter" idx="11"/>
          </p:nvPr>
        </p:nvSpPr>
        <p:spPr/>
        <p:txBody>
          <a:bodyPr/>
          <a:lstStyle/>
          <a:p>
            <a:pPr>
              <a:defRPr/>
            </a:pPr>
            <a:r>
              <a:rPr lang="en-US" smtClean="0"/>
              <a:t>Authentication Course 2007/2008</a:t>
            </a:r>
            <a:endParaRPr lang="en-US"/>
          </a:p>
        </p:txBody>
      </p:sp>
      <p:sp>
        <p:nvSpPr>
          <p:cNvPr id="7" name="Slide Number Placeholder 6"/>
          <p:cNvSpPr>
            <a:spLocks noGrp="1"/>
          </p:cNvSpPr>
          <p:nvPr>
            <p:ph type="sldNum" sz="quarter" idx="12"/>
          </p:nvPr>
        </p:nvSpPr>
        <p:spPr/>
        <p:txBody>
          <a:bodyPr/>
          <a:lstStyle/>
          <a:p>
            <a:pPr>
              <a:defRPr/>
            </a:pPr>
            <a:fld id="{AFAC097A-225D-421A-ABD4-F5ABC60647C2}"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r>
              <a:rPr lang="en-US" smtClean="0"/>
              <a:t>Patrick Bours</a:t>
            </a:r>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r>
              <a:rPr lang="en-US" smtClean="0"/>
              <a:t>Authentication Course 2007/2008</a:t>
            </a: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FEB83024-6E6E-40D3-928D-9B6125EB961B}"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Lst>
  <p:hf hdr="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dirty="0" smtClean="0"/>
              <a:t>Firewalls</a:t>
            </a:r>
          </a:p>
        </p:txBody>
      </p:sp>
      <p:sp>
        <p:nvSpPr>
          <p:cNvPr id="3075" name="Rectangle 3"/>
          <p:cNvSpPr>
            <a:spLocks noGrp="1" noChangeArrowheads="1"/>
          </p:cNvSpPr>
          <p:nvPr>
            <p:ph type="subTitle" idx="1"/>
          </p:nvPr>
        </p:nvSpPr>
        <p:spPr/>
        <p:txBody>
          <a:bodyPr>
            <a:normAutofit/>
          </a:bodyPr>
          <a:lstStyle/>
          <a:p>
            <a:pPr eaLnBrk="1" hangingPunct="1">
              <a:buFont typeface="Wingdings" pitchFamily="-107" charset="2"/>
              <a:buNone/>
            </a:pPr>
            <a:endParaRPr lang="en-US" dirty="0" smtClean="0">
              <a:latin typeface="Arial" charset="0"/>
            </a:endParaRPr>
          </a:p>
          <a:p>
            <a:pPr eaLnBrk="1" hangingPunct="1">
              <a:buFont typeface="Wingdings" pitchFamily="-107" charset="2"/>
              <a:buNone/>
            </a:pPr>
            <a:endParaRPr lang="en-US" dirty="0" smtClean="0">
              <a:latin typeface="Arial" charset="0"/>
            </a:endParaRPr>
          </a:p>
          <a:p>
            <a:pPr eaLnBrk="1" hangingPunct="1">
              <a:buFont typeface="Wingdings" pitchFamily="-107" charset="2"/>
              <a:buNone/>
            </a:pPr>
            <a:endParaRPr lang="en-US" dirty="0" smtClean="0">
              <a:latin typeface="Arial" charset="0"/>
            </a:endParaRPr>
          </a:p>
          <a:p>
            <a:pPr eaLnBrk="1" hangingPunct="1">
              <a:buFont typeface="Wingdings" pitchFamily="-107" charset="2"/>
              <a:buNone/>
            </a:pPr>
            <a:r>
              <a:rPr lang="en-US" dirty="0" smtClean="0">
                <a:latin typeface="Arial" charset="0"/>
              </a:rPr>
              <a:t>Hafez Barghouthi</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a:t>
            </a:r>
            <a:endParaRPr lang="en-US" dirty="0"/>
          </a:p>
        </p:txBody>
      </p:sp>
      <p:sp>
        <p:nvSpPr>
          <p:cNvPr id="3" name="Content Placeholder 2"/>
          <p:cNvSpPr>
            <a:spLocks noGrp="1"/>
          </p:cNvSpPr>
          <p:nvPr>
            <p:ph idx="1"/>
          </p:nvPr>
        </p:nvSpPr>
        <p:spPr/>
        <p:txBody>
          <a:bodyPr>
            <a:normAutofit lnSpcReduction="10000"/>
          </a:bodyPr>
          <a:lstStyle/>
          <a:p>
            <a:r>
              <a:rPr lang="en-US" dirty="0" smtClean="0"/>
              <a:t> Widely available in many hardware and   </a:t>
            </a:r>
          </a:p>
          <a:p>
            <a:pPr>
              <a:buNone/>
            </a:pPr>
            <a:r>
              <a:rPr lang="en-US" dirty="0" smtClean="0"/>
              <a:t>	 software products. </a:t>
            </a:r>
          </a:p>
          <a:p>
            <a:r>
              <a:rPr lang="en-US" dirty="0" smtClean="0"/>
              <a:t> Easy to install. </a:t>
            </a:r>
          </a:p>
          <a:p>
            <a:r>
              <a:rPr lang="en-US" dirty="0" smtClean="0"/>
              <a:t> Packet filters make use of current network routers. Therefore implementing packet filter is less complicated than other firewall approaches. </a:t>
            </a:r>
          </a:p>
          <a:p>
            <a:r>
              <a:rPr lang="en-US" dirty="0" smtClean="0"/>
              <a:t> Support high speed with simple network condition. </a:t>
            </a: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a:t>
            </a:r>
            <a:endParaRPr lang="en-US" dirty="0"/>
          </a:p>
        </p:txBody>
      </p:sp>
      <p:sp>
        <p:nvSpPr>
          <p:cNvPr id="3" name="Content Placeholder 2"/>
          <p:cNvSpPr>
            <a:spLocks noGrp="1"/>
          </p:cNvSpPr>
          <p:nvPr>
            <p:ph idx="1"/>
          </p:nvPr>
        </p:nvSpPr>
        <p:spPr/>
        <p:txBody>
          <a:bodyPr>
            <a:normAutofit fontScale="77500" lnSpcReduction="20000"/>
          </a:bodyPr>
          <a:lstStyle/>
          <a:p>
            <a:endParaRPr lang="en-US" sz="2400" dirty="0" smtClean="0"/>
          </a:p>
          <a:p>
            <a:r>
              <a:rPr lang="en-US" sz="3100" dirty="0" smtClean="0"/>
              <a:t>Packet filters make decisions based on individual packet and not on the context of traffic. This will not provide good security condition. </a:t>
            </a:r>
          </a:p>
          <a:p>
            <a:endParaRPr lang="en-US" sz="3100" dirty="0" smtClean="0"/>
          </a:p>
          <a:p>
            <a:r>
              <a:rPr lang="en-US" sz="3100" dirty="0" smtClean="0"/>
              <a:t>Creating complex access rules with packet filters can be difficult. </a:t>
            </a:r>
          </a:p>
          <a:p>
            <a:endParaRPr lang="en-US" sz="3100" dirty="0" smtClean="0"/>
          </a:p>
          <a:p>
            <a:r>
              <a:rPr lang="en-US" sz="3100" dirty="0" smtClean="0"/>
              <a:t>With packet filtering users connect directly from network to network. Direct connection leaves data susceptible to exposure. Hacker can use packet- sniffer to access information such as an external host sniffer  can use an internal IP address to access the internal network. </a:t>
            </a:r>
          </a:p>
          <a:p>
            <a:pPr>
              <a:buNone/>
            </a:pPr>
            <a:endParaRPr lang="en-US" sz="2400" dirty="0" smtClean="0"/>
          </a:p>
          <a:p>
            <a:endParaRPr lang="en-US" sz="2400"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proxies</a:t>
            </a:r>
            <a:endParaRPr lang="en-US" dirty="0"/>
          </a:p>
        </p:txBody>
      </p:sp>
      <p:sp>
        <p:nvSpPr>
          <p:cNvPr id="3" name="Content Placeholder 2"/>
          <p:cNvSpPr>
            <a:spLocks noGrp="1"/>
          </p:cNvSpPr>
          <p:nvPr>
            <p:ph idx="1"/>
          </p:nvPr>
        </p:nvSpPr>
        <p:spPr/>
        <p:txBody>
          <a:bodyPr>
            <a:noAutofit/>
          </a:bodyPr>
          <a:lstStyle/>
          <a:p>
            <a:r>
              <a:rPr lang="en-US" sz="2200" dirty="0" smtClean="0"/>
              <a:t>Instead of working on network and transport layer, proxy services work on the application protocol layer. </a:t>
            </a:r>
          </a:p>
          <a:p>
            <a:r>
              <a:rPr lang="en-US" sz="2200" dirty="0" smtClean="0"/>
              <a:t>It plays as an intermediate blocks between the internal user and the service on the internet (indirect connection). </a:t>
            </a:r>
          </a:p>
          <a:p>
            <a:r>
              <a:rPr lang="en-US" sz="2200" dirty="0" smtClean="0"/>
              <a:t>The major benefit of this approach is called Transparency which means that the proxy server (firewall) presents the illusion that user (internal client) is dealing directly with a real server (external) and the proxy also presents the illusion that the real server is dealing directly with a user on the internal network. </a:t>
            </a:r>
            <a:endParaRPr lang="en-US" sz="2200"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Dual Homed host proxy</a:t>
            </a: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13</a:t>
            </a:fld>
            <a:endParaRPr 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500174"/>
            <a:ext cx="9144000" cy="5357826"/>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a:t>
            </a:r>
            <a:endParaRPr lang="en-US" dirty="0"/>
          </a:p>
        </p:txBody>
      </p:sp>
      <p:sp>
        <p:nvSpPr>
          <p:cNvPr id="3" name="Content Placeholder 2"/>
          <p:cNvSpPr>
            <a:spLocks noGrp="1"/>
          </p:cNvSpPr>
          <p:nvPr>
            <p:ph idx="1"/>
          </p:nvPr>
        </p:nvSpPr>
        <p:spPr/>
        <p:txBody>
          <a:bodyPr/>
          <a:lstStyle/>
          <a:p>
            <a:endParaRPr lang="en-US" dirty="0" smtClean="0"/>
          </a:p>
          <a:p>
            <a:r>
              <a:rPr lang="en-US" dirty="0" smtClean="0"/>
              <a:t>Transparency </a:t>
            </a:r>
          </a:p>
          <a:p>
            <a:r>
              <a:rPr lang="en-US" dirty="0" smtClean="0"/>
              <a:t>Filtering based on content.</a:t>
            </a:r>
          </a:p>
          <a:p>
            <a:r>
              <a:rPr lang="en-US" dirty="0" smtClean="0"/>
              <a:t>Much better in virus detection than packet Filtering. </a:t>
            </a:r>
          </a:p>
          <a:p>
            <a:r>
              <a:rPr lang="en-US" dirty="0" smtClean="0"/>
              <a:t>ex</a:t>
            </a:r>
            <a:r>
              <a:rPr lang="nb-NO" dirty="0" smtClean="0"/>
              <a:t>: A mail proxy could filter viruses,spams and worms</a:t>
            </a: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Disadvantages</a:t>
            </a:r>
            <a:endParaRPr lang="en-US" dirty="0"/>
          </a:p>
        </p:txBody>
      </p:sp>
      <p:sp>
        <p:nvSpPr>
          <p:cNvPr id="3" name="Content Placeholder 2"/>
          <p:cNvSpPr>
            <a:spLocks noGrp="1"/>
          </p:cNvSpPr>
          <p:nvPr>
            <p:ph idx="1"/>
          </p:nvPr>
        </p:nvSpPr>
        <p:spPr/>
        <p:txBody>
          <a:bodyPr/>
          <a:lstStyle/>
          <a:p>
            <a:r>
              <a:rPr lang="nb-NO" dirty="0" smtClean="0"/>
              <a:t>Cost is higher and performance is lower.</a:t>
            </a:r>
          </a:p>
          <a:p>
            <a:r>
              <a:rPr lang="nb-NO" dirty="0" smtClean="0"/>
              <a:t>You need a proxy server for each service you want to protect.</a:t>
            </a:r>
          </a:p>
          <a:p>
            <a:endParaRPr lang="en-US" dirty="0" smtClean="0"/>
          </a:p>
          <a:p>
            <a:r>
              <a:rPr lang="en-US" dirty="0" smtClean="0"/>
              <a:t>Limitation of proxy services (Not available for every service) for example no proxy server available for any of the new audio and video streaming service [3]. </a:t>
            </a:r>
          </a:p>
          <a:p>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In real life</a:t>
            </a:r>
            <a:endParaRPr lang="en-US" dirty="0"/>
          </a:p>
        </p:txBody>
      </p:sp>
      <p:sp>
        <p:nvSpPr>
          <p:cNvPr id="3" name="Content Placeholder 2"/>
          <p:cNvSpPr>
            <a:spLocks noGrp="1"/>
          </p:cNvSpPr>
          <p:nvPr>
            <p:ph idx="1"/>
          </p:nvPr>
        </p:nvSpPr>
        <p:spPr/>
        <p:txBody>
          <a:bodyPr/>
          <a:lstStyle/>
          <a:p>
            <a:r>
              <a:rPr lang="en-US" dirty="0" smtClean="0"/>
              <a:t>In real firewalls to use a combination between firewall technologies in order to build a reliable firewall and getting the advantages of more than one technique.</a:t>
            </a:r>
          </a:p>
          <a:p>
            <a:r>
              <a:rPr lang="nb-NO" sz="3000" dirty="0" smtClean="0"/>
              <a:t>Examples</a:t>
            </a:r>
            <a:endParaRPr lang="en-US" sz="3000" dirty="0" smtClean="0"/>
          </a:p>
          <a:p>
            <a:pPr lvl="1"/>
            <a:r>
              <a:rPr lang="en-US" dirty="0" smtClean="0"/>
              <a:t>Combination of packet filtering with proxy services .  Perimeter security approach.</a:t>
            </a:r>
          </a:p>
          <a:p>
            <a:pPr lvl="1"/>
            <a:r>
              <a:rPr lang="en-US" dirty="0" smtClean="0"/>
              <a:t>Combination</a:t>
            </a:r>
            <a:r>
              <a:rPr lang="en-US" sz="2800" dirty="0" smtClean="0"/>
              <a:t> of packet filtering with Network address translator </a:t>
            </a:r>
            <a:endParaRPr lang="en-US" dirty="0" smtClean="0"/>
          </a:p>
          <a:p>
            <a:pPr lvl="1"/>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Perimeter Networks(DMZ)</a:t>
            </a: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17</a:t>
            </a:fld>
            <a:endParaRPr lang="en-US"/>
          </a:p>
        </p:txBody>
      </p:sp>
      <p:pic>
        <p:nvPicPr>
          <p:cNvPr id="2050" name="Picture 2"/>
          <p:cNvPicPr>
            <a:picLocks noGrp="1" noChangeAspect="1" noChangeArrowheads="1"/>
          </p:cNvPicPr>
          <p:nvPr>
            <p:ph idx="1"/>
          </p:nvPr>
        </p:nvPicPr>
        <p:blipFill>
          <a:blip r:embed="rId2" cstate="print"/>
          <a:srcRect/>
          <a:stretch>
            <a:fillRect/>
          </a:stretch>
        </p:blipFill>
        <p:spPr bwMode="auto">
          <a:xfrm>
            <a:off x="0" y="1214423"/>
            <a:ext cx="9144000" cy="564357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Firewall policies-1</a:t>
            </a:r>
            <a:endParaRPr lang="en-US" dirty="0"/>
          </a:p>
        </p:txBody>
      </p:sp>
      <p:sp>
        <p:nvSpPr>
          <p:cNvPr id="3" name="Content Placeholder 2"/>
          <p:cNvSpPr>
            <a:spLocks noGrp="1"/>
          </p:cNvSpPr>
          <p:nvPr>
            <p:ph idx="1"/>
          </p:nvPr>
        </p:nvSpPr>
        <p:spPr/>
        <p:txBody>
          <a:bodyPr/>
          <a:lstStyle/>
          <a:p>
            <a:r>
              <a:rPr lang="nb-NO" dirty="0" smtClean="0"/>
              <a:t>Permissive  policies :allow all but block certain dangerous service</a:t>
            </a:r>
          </a:p>
          <a:p>
            <a:r>
              <a:rPr lang="nb-NO" dirty="0" smtClean="0"/>
              <a:t>Restrictive policies: prevent all but allow only traffic to meet a useful purpose http, pop3,SSH</a:t>
            </a:r>
          </a:p>
          <a:p>
            <a:pPr>
              <a:buNone/>
            </a:pP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Rules</a:t>
            </a:r>
            <a:endParaRPr lang="en-US" dirty="0"/>
          </a:p>
        </p:txBody>
      </p:sp>
      <p:sp>
        <p:nvSpPr>
          <p:cNvPr id="3" name="Content Placeholder 2"/>
          <p:cNvSpPr>
            <a:spLocks noGrp="1"/>
          </p:cNvSpPr>
          <p:nvPr>
            <p:ph idx="1"/>
          </p:nvPr>
        </p:nvSpPr>
        <p:spPr/>
        <p:txBody>
          <a:bodyPr/>
          <a:lstStyle/>
          <a:p>
            <a:r>
              <a:rPr lang="nb-NO" dirty="0" smtClean="0"/>
              <a:t>Firewall rules can be as following:</a:t>
            </a:r>
          </a:p>
          <a:p>
            <a:pPr lvl="1"/>
            <a:r>
              <a:rPr lang="nb-NO" dirty="0" smtClean="0"/>
              <a:t>Allow from internal network to internet:http,ftp,SSH,DNS</a:t>
            </a:r>
          </a:p>
          <a:p>
            <a:pPr lvl="1"/>
            <a:r>
              <a:rPr lang="nb-NO" dirty="0" smtClean="0"/>
              <a:t>Allow from anywhere to mail server smtp only.</a:t>
            </a:r>
          </a:p>
          <a:p>
            <a:pPr lvl="1"/>
            <a:r>
              <a:rPr lang="nb-NO" dirty="0" smtClean="0"/>
              <a:t>Allow from mail server to internet smtp,DNS.</a:t>
            </a:r>
          </a:p>
          <a:p>
            <a:pPr lvl="1"/>
            <a:r>
              <a:rPr lang="nb-NO" dirty="0" smtClean="0"/>
              <a:t>Allow from inside to mail server smtp,pop3.</a:t>
            </a:r>
          </a:p>
          <a:p>
            <a:pPr lvl="1"/>
            <a:r>
              <a:rPr lang="nb-NO" dirty="0" smtClean="0"/>
              <a:t>Allow reply packets.</a:t>
            </a:r>
          </a:p>
          <a:p>
            <a:pPr lvl="1"/>
            <a:r>
              <a:rPr lang="nb-NO" dirty="0" smtClean="0"/>
              <a:t>Block everything else.</a:t>
            </a:r>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ea typeface="ＭＳ Ｐゴシック" pitchFamily="-107" charset="-128"/>
              </a:rPr>
              <a:t>Model for Network Access Security (our concern)</a:t>
            </a:r>
            <a:endParaRPr lang="en-US" dirty="0"/>
          </a:p>
        </p:txBody>
      </p:sp>
      <p:sp>
        <p:nvSpPr>
          <p:cNvPr id="4" name="Date Placeholder 3"/>
          <p:cNvSpPr>
            <a:spLocks noGrp="1"/>
          </p:cNvSpPr>
          <p:nvPr>
            <p:ph type="dt" sz="half" idx="10"/>
          </p:nvPr>
        </p:nvSpPr>
        <p:spPr/>
        <p:txBody>
          <a:bodyPr/>
          <a:lstStyle/>
          <a:p>
            <a:pPr>
              <a:defRPr/>
            </a:pPr>
            <a:r>
              <a:rPr lang="en-US" smtClean="0"/>
              <a:t>Patrick Bours</a:t>
            </a:r>
            <a:endParaRPr lang="en-US"/>
          </a:p>
        </p:txBody>
      </p:sp>
      <p:sp>
        <p:nvSpPr>
          <p:cNvPr id="5" name="Footer Placeholder 4"/>
          <p:cNvSpPr>
            <a:spLocks noGrp="1"/>
          </p:cNvSpPr>
          <p:nvPr>
            <p:ph type="ftr" sz="quarter" idx="11"/>
          </p:nvPr>
        </p:nvSpPr>
        <p:spPr/>
        <p:txBody>
          <a:bodyPr/>
          <a:lstStyle/>
          <a:p>
            <a:pPr>
              <a:defRPr/>
            </a:pPr>
            <a:r>
              <a:rPr lang="en-US" smtClean="0"/>
              <a:t>Authentication Course 2007/2008</a:t>
            </a:r>
            <a:endParaRPr lang="en-US"/>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2</a:t>
            </a:fld>
            <a:endParaRPr lang="en-US"/>
          </a:p>
        </p:txBody>
      </p:sp>
      <p:pic>
        <p:nvPicPr>
          <p:cNvPr id="7" name="Picture 4"/>
          <p:cNvPicPr>
            <a:picLocks noGrp="1" noChangeAspect="1"/>
          </p:cNvPicPr>
          <p:nvPr>
            <p:ph idx="1"/>
          </p:nvPr>
        </p:nvPicPr>
        <p:blipFill>
          <a:blip r:embed="rId2" cstate="print"/>
          <a:srcRect l="2013"/>
          <a:stretch>
            <a:fillRect/>
          </a:stretch>
        </p:blipFill>
        <p:spPr bwMode="auto">
          <a:xfrm>
            <a:off x="0" y="1643050"/>
            <a:ext cx="9144000" cy="5214949"/>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Limitiations</a:t>
            </a:r>
            <a:endParaRPr lang="en-US" dirty="0"/>
          </a:p>
        </p:txBody>
      </p:sp>
      <p:sp>
        <p:nvSpPr>
          <p:cNvPr id="3" name="Content Placeholder 2"/>
          <p:cNvSpPr>
            <a:spLocks noGrp="1"/>
          </p:cNvSpPr>
          <p:nvPr>
            <p:ph idx="1"/>
          </p:nvPr>
        </p:nvSpPr>
        <p:spPr>
          <a:xfrm>
            <a:off x="457200" y="1357298"/>
            <a:ext cx="7467600" cy="5000660"/>
          </a:xfrm>
        </p:spPr>
        <p:txBody>
          <a:bodyPr>
            <a:noAutofit/>
          </a:bodyPr>
          <a:lstStyle/>
          <a:p>
            <a:endParaRPr lang="en-US" sz="2000" dirty="0" smtClean="0"/>
          </a:p>
          <a:p>
            <a:r>
              <a:rPr lang="en-US" sz="2000" dirty="0" smtClean="0"/>
              <a:t>Firewall can't protect against viruses so having a firewall doesn't mean that you don't need any an antivirus program such as MacAfee antivirus or Norton antivirus.</a:t>
            </a:r>
          </a:p>
          <a:p>
            <a:endParaRPr lang="en-US" sz="2000" dirty="0" smtClean="0"/>
          </a:p>
          <a:p>
            <a:r>
              <a:rPr lang="en-US" sz="2000" dirty="0" smtClean="0"/>
              <a:t>Firewall can't protect against all the software vulnerabilities such as SQL injection. This type of attack is difficult to detect at the network level.[4] </a:t>
            </a:r>
          </a:p>
          <a:p>
            <a:r>
              <a:rPr lang="en-US" sz="2000" dirty="0" smtClean="0"/>
              <a:t>Firewall can't protect against insider threat because firewall is considered as an external defender protection (the inside from the outside) but if the attacker is behind you (on your internal network) firewall can't do anything. </a:t>
            </a:r>
          </a:p>
          <a:p>
            <a:r>
              <a:rPr lang="en-US" sz="2000" dirty="0" smtClean="0"/>
              <a:t> A lot of configuration need to set up a firewall many people have firewalls that are in the end not effective this is because they are not configure the firewall properly.  </a:t>
            </a:r>
          </a:p>
          <a:p>
            <a:endParaRPr lang="en-US" sz="2000"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solutions</a:t>
            </a:r>
            <a:endParaRPr lang="en-US" dirty="0"/>
          </a:p>
        </p:txBody>
      </p:sp>
      <p:sp>
        <p:nvSpPr>
          <p:cNvPr id="3" name="Content Placeholder 2"/>
          <p:cNvSpPr>
            <a:spLocks noGrp="1"/>
          </p:cNvSpPr>
          <p:nvPr>
            <p:ph idx="1"/>
          </p:nvPr>
        </p:nvSpPr>
        <p:spPr/>
        <p:txBody>
          <a:bodyPr/>
          <a:lstStyle/>
          <a:p>
            <a:r>
              <a:rPr lang="nb-NO" dirty="0" smtClean="0"/>
              <a:t>Intrusion detection and prevention </a:t>
            </a:r>
          </a:p>
          <a:p>
            <a:r>
              <a:rPr lang="nb-NO" dirty="0" smtClean="0"/>
              <a:t>Software security</a:t>
            </a:r>
          </a:p>
          <a:p>
            <a:r>
              <a:rPr lang="nb-NO" dirty="0" smtClean="0"/>
              <a:t>Database security</a:t>
            </a:r>
          </a:p>
          <a:p>
            <a:r>
              <a:rPr lang="nb-NO" dirty="0" smtClean="0"/>
              <a:t>Again cryptology to provide end to end solution.</a:t>
            </a:r>
          </a:p>
          <a:p>
            <a:r>
              <a:rPr lang="nb-NO" dirty="0" smtClean="0"/>
              <a:t>Personal firewalls to provide end to end security.</a:t>
            </a: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References. </a:t>
            </a:r>
            <a:br>
              <a:rPr lang="en-US" sz="4800" dirty="0" smtClean="0"/>
            </a:b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sz="4000" dirty="0" smtClean="0"/>
              <a:t>	[1] </a:t>
            </a:r>
            <a:r>
              <a:rPr lang="en-US" sz="3200" dirty="0" smtClean="0"/>
              <a:t>Elizabeth D. Zwicky, Simon Cooper and D. Brent 	Chapman:</a:t>
            </a:r>
            <a:r>
              <a:rPr lang="en-US" sz="2800" dirty="0" smtClean="0"/>
              <a:t>'Building Internet Firewalls', O'Reilly and 	Associates 2000: </a:t>
            </a:r>
            <a:r>
              <a:rPr lang="en-US" sz="3200" dirty="0" smtClean="0"/>
              <a:t>Second Edition. </a:t>
            </a:r>
          </a:p>
          <a:p>
            <a:pPr>
              <a:buNone/>
            </a:pPr>
            <a:r>
              <a:rPr lang="en-US" sz="4000" dirty="0" smtClean="0"/>
              <a:t>	[2] </a:t>
            </a:r>
            <a:r>
              <a:rPr lang="en-US" sz="3200" dirty="0" smtClean="0"/>
              <a:t>S D Hubbard and J C Sager: 'Fire walling the net', BT 	Technol	J, 15, No2, pp 94-106 (April 1997). </a:t>
            </a:r>
          </a:p>
          <a:p>
            <a:pPr>
              <a:buNone/>
            </a:pPr>
            <a:r>
              <a:rPr lang="en-US" sz="4000" dirty="0" smtClean="0"/>
              <a:t>	[3] </a:t>
            </a:r>
            <a:r>
              <a:rPr lang="en-US" sz="3200" dirty="0" smtClean="0"/>
              <a:t>Rudkin S et al: ‘Real time applications on the Internet’, 	BTTechnol 15, No 2, pp 208—224 (April 1997). </a:t>
            </a:r>
          </a:p>
          <a:p>
            <a:pPr>
              <a:buNone/>
            </a:pPr>
            <a:r>
              <a:rPr lang="en-US" sz="4000" dirty="0" smtClean="0"/>
              <a:t>	[4] </a:t>
            </a:r>
            <a:r>
              <a:rPr lang="en-US" sz="3200" dirty="0" smtClean="0"/>
              <a:t>Stephen D. Wolthusen: 'SQL injection', lecture slides of 	session 5, http://www.hig.no/imt/file.php?id=1192. </a:t>
            </a:r>
          </a:p>
          <a:p>
            <a:pPr>
              <a:buNone/>
            </a:pPr>
            <a:r>
              <a:rPr lang="en-US" sz="4000" dirty="0" smtClean="0"/>
              <a:t>	[5]</a:t>
            </a:r>
            <a:r>
              <a:rPr lang="en-US" sz="3200" dirty="0" smtClean="0"/>
              <a:t>Firewall(networking)',http://en.wikipedia.org/wiki/firewall_(	networking)</a:t>
            </a:r>
            <a:r>
              <a:rPr lang="en-US" sz="2400" dirty="0" smtClean="0"/>
              <a:t>. </a:t>
            </a:r>
          </a:p>
          <a:p>
            <a:pPr>
              <a:buNone/>
            </a:pPr>
            <a:r>
              <a:rPr lang="en-US" sz="3200" dirty="0" smtClean="0"/>
              <a:t> </a:t>
            </a: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22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normAutofit/>
          </a:bodyPr>
          <a:lstStyle/>
          <a:p>
            <a:r>
              <a:rPr lang="en-US" i="1" dirty="0" smtClean="0"/>
              <a:t>"Firewall is an information technology security device which is configured to permit, deny or proxy data connections set and configured by the organization's security policy. Firewall can either be hardware or software based.</a:t>
            </a:r>
          </a:p>
          <a:p>
            <a:endParaRPr lang="en-US" dirty="0" smtClean="0"/>
          </a:p>
          <a:p>
            <a:pPr>
              <a:buNone/>
            </a:pPr>
            <a:r>
              <a:rPr lang="en-US" sz="2000" dirty="0" smtClean="0"/>
              <a:t>http://en.wikipedia.org/wiki/firewall_(networking). </a:t>
            </a:r>
            <a:endParaRPr lang="en-US" sz="2000"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our simple words-1</a:t>
            </a:r>
            <a:endParaRPr lang="en-US" dirty="0"/>
          </a:p>
        </p:txBody>
      </p:sp>
      <p:sp>
        <p:nvSpPr>
          <p:cNvPr id="3" name="Content Placeholder 2"/>
          <p:cNvSpPr>
            <a:spLocks noGrp="1"/>
          </p:cNvSpPr>
          <p:nvPr>
            <p:ph idx="1"/>
          </p:nvPr>
        </p:nvSpPr>
        <p:spPr/>
        <p:txBody>
          <a:bodyPr/>
          <a:lstStyle/>
          <a:p>
            <a:r>
              <a:rPr lang="en-US" dirty="0" smtClean="0"/>
              <a:t>firewall is a separator between a trusted network area (your company local area network (LAN)) and the UN trusted network area (internet).so it is installed in a point where you protected internal network connects to the internet.</a:t>
            </a:r>
          </a:p>
          <a:p>
            <a:r>
              <a:rPr lang="en-US" dirty="0" smtClean="0"/>
              <a:t>Note</a:t>
            </a:r>
            <a:r>
              <a:rPr lang="nb-NO" dirty="0" smtClean="0"/>
              <a:t>:</a:t>
            </a:r>
            <a:r>
              <a:rPr lang="en-US" dirty="0" smtClean="0"/>
              <a:t>We talk about internet firewall not intranet firewall (within the same site)</a:t>
            </a: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In a simple picture</a:t>
            </a:r>
            <a:endParaRPr lang="en-US" dirty="0"/>
          </a:p>
        </p:txBody>
      </p:sp>
      <p:sp>
        <p:nvSpPr>
          <p:cNvPr id="4" name="Date Placeholder 3"/>
          <p:cNvSpPr>
            <a:spLocks noGrp="1"/>
          </p:cNvSpPr>
          <p:nvPr>
            <p:ph type="dt" sz="half" idx="10"/>
          </p:nvPr>
        </p:nvSpPr>
        <p:spPr/>
        <p:txBody>
          <a:bodyPr/>
          <a:lstStyle/>
          <a:p>
            <a:pPr>
              <a:defRPr/>
            </a:pPr>
            <a:r>
              <a:rPr lang="en-US" smtClean="0"/>
              <a:t>Patrick Bours</a:t>
            </a:r>
            <a:endParaRPr lang="en-US"/>
          </a:p>
        </p:txBody>
      </p:sp>
      <p:sp>
        <p:nvSpPr>
          <p:cNvPr id="5" name="Footer Placeholder 4"/>
          <p:cNvSpPr>
            <a:spLocks noGrp="1"/>
          </p:cNvSpPr>
          <p:nvPr>
            <p:ph type="ftr" sz="quarter" idx="11"/>
          </p:nvPr>
        </p:nvSpPr>
        <p:spPr/>
        <p:txBody>
          <a:bodyPr/>
          <a:lstStyle/>
          <a:p>
            <a:pPr>
              <a:defRPr/>
            </a:pPr>
            <a:r>
              <a:rPr lang="en-US" smtClean="0"/>
              <a:t>Authentication Course 2007/2008</a:t>
            </a:r>
            <a:endParaRPr lang="en-US"/>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5</a:t>
            </a:fld>
            <a:endParaRPr 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142984"/>
            <a:ext cx="9144000" cy="571501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Firewall Types</a:t>
            </a:r>
            <a:endParaRPr lang="en-US" dirty="0"/>
          </a:p>
        </p:txBody>
      </p:sp>
      <p:sp>
        <p:nvSpPr>
          <p:cNvPr id="3" name="Content Placeholder 2"/>
          <p:cNvSpPr>
            <a:spLocks noGrp="1"/>
          </p:cNvSpPr>
          <p:nvPr>
            <p:ph idx="1"/>
          </p:nvPr>
        </p:nvSpPr>
        <p:spPr/>
        <p:txBody>
          <a:bodyPr/>
          <a:lstStyle/>
          <a:p>
            <a:r>
              <a:rPr lang="nb-NO" dirty="0" smtClean="0"/>
              <a:t>Packet filters</a:t>
            </a:r>
          </a:p>
          <a:p>
            <a:r>
              <a:rPr lang="nb-NO" dirty="0" smtClean="0"/>
              <a:t>Stateful packet filters</a:t>
            </a:r>
          </a:p>
          <a:p>
            <a:r>
              <a:rPr lang="nb-NO" dirty="0" smtClean="0"/>
              <a:t>Circuit level proxies </a:t>
            </a:r>
          </a:p>
          <a:p>
            <a:r>
              <a:rPr lang="nb-NO" dirty="0" smtClean="0"/>
              <a:t>Application level proxies</a:t>
            </a:r>
          </a:p>
          <a:p>
            <a:r>
              <a:rPr lang="nb-NO" dirty="0" smtClean="0"/>
              <a:t>Network address Translator(NAT).</a:t>
            </a:r>
          </a:p>
          <a:p>
            <a:r>
              <a:rPr lang="nb-NO" dirty="0" smtClean="0"/>
              <a:t>We will talk about 1,4.</a:t>
            </a:r>
          </a:p>
          <a:p>
            <a:pPr>
              <a:buNone/>
            </a:pP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Packet filters</a:t>
            </a:r>
            <a:endParaRPr lang="en-US" dirty="0"/>
          </a:p>
        </p:txBody>
      </p:sp>
      <p:sp>
        <p:nvSpPr>
          <p:cNvPr id="3" name="Content Placeholder 2"/>
          <p:cNvSpPr>
            <a:spLocks noGrp="1"/>
          </p:cNvSpPr>
          <p:nvPr>
            <p:ph idx="1"/>
          </p:nvPr>
        </p:nvSpPr>
        <p:spPr/>
        <p:txBody>
          <a:bodyPr/>
          <a:lstStyle/>
          <a:p>
            <a:r>
              <a:rPr lang="en-US" dirty="0" smtClean="0"/>
              <a:t>The packet filter firewall depends on allowing or blocking packets usually while routing them from one network to another .</a:t>
            </a:r>
          </a:p>
          <a:p>
            <a:r>
              <a:rPr lang="en-US" dirty="0" smtClean="0"/>
              <a:t>set of rules that specify what types of packets to allow and what types of packets to block .</a:t>
            </a:r>
          </a:p>
          <a:p>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Filtering depends on what</a:t>
            </a:r>
            <a:endParaRPr lang="en-US" dirty="0"/>
          </a:p>
        </p:txBody>
      </p:sp>
      <p:sp>
        <p:nvSpPr>
          <p:cNvPr id="3" name="Content Placeholder 2"/>
          <p:cNvSpPr>
            <a:spLocks noGrp="1"/>
          </p:cNvSpPr>
          <p:nvPr>
            <p:ph idx="1"/>
          </p:nvPr>
        </p:nvSpPr>
        <p:spPr/>
        <p:txBody>
          <a:bodyPr/>
          <a:lstStyle/>
          <a:p>
            <a:r>
              <a:rPr lang="en-US" dirty="0" smtClean="0"/>
              <a:t>IP </a:t>
            </a:r>
            <a:r>
              <a:rPr lang="en-US" dirty="0" err="1" smtClean="0"/>
              <a:t>src</a:t>
            </a:r>
            <a:r>
              <a:rPr lang="en-US" dirty="0" smtClean="0"/>
              <a:t>. and </a:t>
            </a:r>
            <a:r>
              <a:rPr lang="en-US" dirty="0" err="1" smtClean="0"/>
              <a:t>dest</a:t>
            </a:r>
            <a:r>
              <a:rPr lang="en-US" dirty="0" smtClean="0"/>
              <a:t>. address .</a:t>
            </a:r>
          </a:p>
          <a:p>
            <a:pPr lvl="1"/>
            <a:r>
              <a:rPr lang="en-US" dirty="0" smtClean="0"/>
              <a:t>restrict which internal network machines have access to the internet and vise versa depending on the possible range of IP addresses. </a:t>
            </a:r>
          </a:p>
          <a:p>
            <a:r>
              <a:rPr lang="en-US" dirty="0" smtClean="0"/>
              <a:t> TCP or UDP </a:t>
            </a:r>
            <a:r>
              <a:rPr lang="en-US" dirty="0" err="1" smtClean="0"/>
              <a:t>src</a:t>
            </a:r>
            <a:r>
              <a:rPr lang="en-US" dirty="0" smtClean="0"/>
              <a:t>. and </a:t>
            </a:r>
            <a:r>
              <a:rPr lang="en-US" dirty="0" err="1" smtClean="0"/>
              <a:t>dest</a:t>
            </a:r>
            <a:r>
              <a:rPr lang="en-US" dirty="0" smtClean="0"/>
              <a:t>. port </a:t>
            </a:r>
          </a:p>
          <a:p>
            <a:pPr lvl="1"/>
            <a:r>
              <a:rPr lang="en-US" dirty="0" smtClean="0"/>
              <a:t>limit external access to a specific internal services or vise versa.</a:t>
            </a:r>
          </a:p>
          <a:p>
            <a:pPr lvl="1"/>
            <a:r>
              <a:rPr lang="en-US" dirty="0" smtClean="0"/>
              <a:t>example mail service SMTP uses TCP port number 25. </a:t>
            </a: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router</a:t>
            </a:r>
            <a:endParaRPr lang="en-US" dirty="0"/>
          </a:p>
        </p:txBody>
      </p:sp>
      <p:sp>
        <p:nvSpPr>
          <p:cNvPr id="6" name="Slide Number Placeholder 5"/>
          <p:cNvSpPr>
            <a:spLocks noGrp="1"/>
          </p:cNvSpPr>
          <p:nvPr>
            <p:ph type="sldNum" sz="quarter" idx="12"/>
          </p:nvPr>
        </p:nvSpPr>
        <p:spPr/>
        <p:txBody>
          <a:bodyPr/>
          <a:lstStyle/>
          <a:p>
            <a:pPr>
              <a:defRPr/>
            </a:pPr>
            <a:fld id="{2E5CDAFD-BF33-45C5-88A5-CAC99FCDC0BD}" type="slidenum">
              <a:rPr lang="en-US" smtClean="0"/>
              <a:pPr>
                <a:defRPr/>
              </a:pPr>
              <a:t>9</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0" y="1214422"/>
            <a:ext cx="9144000" cy="5500726"/>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6261</TotalTime>
  <Words>844</Words>
  <Application>Microsoft Office PowerPoint</Application>
  <PresentationFormat>On-screen Show (4:3)</PresentationFormat>
  <Paragraphs>122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Technic</vt:lpstr>
      <vt:lpstr>Firewalls</vt:lpstr>
      <vt:lpstr>Model for Network Access Security (our concern)</vt:lpstr>
      <vt:lpstr>Definition</vt:lpstr>
      <vt:lpstr>In our simple words-1</vt:lpstr>
      <vt:lpstr>In a simple picture</vt:lpstr>
      <vt:lpstr>Firewall Types</vt:lpstr>
      <vt:lpstr>Packet filters</vt:lpstr>
      <vt:lpstr>Filtering depends on what</vt:lpstr>
      <vt:lpstr>Screening router</vt:lpstr>
      <vt:lpstr>Advantages</vt:lpstr>
      <vt:lpstr>Disadvantages</vt:lpstr>
      <vt:lpstr>proxies</vt:lpstr>
      <vt:lpstr>Dual Homed host proxy</vt:lpstr>
      <vt:lpstr>Advantages</vt:lpstr>
      <vt:lpstr>Disadvantages</vt:lpstr>
      <vt:lpstr>In real life</vt:lpstr>
      <vt:lpstr>Perimeter Networks(DMZ)</vt:lpstr>
      <vt:lpstr>Firewall policies-1</vt:lpstr>
      <vt:lpstr>Rules</vt:lpstr>
      <vt:lpstr>Limitiations</vt:lpstr>
      <vt:lpstr>solutions</vt:lpstr>
      <vt:lpstr>References.  </vt:lpstr>
    </vt:vector>
  </TitlesOfParts>
  <Company>Høgskolen I Gjøvik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Passwords</dc:title>
  <dc:creator>Patrick Bours</dc:creator>
  <cp:lastModifiedBy> </cp:lastModifiedBy>
  <cp:revision>101</cp:revision>
  <dcterms:created xsi:type="dcterms:W3CDTF">2005-06-22T17:11:26Z</dcterms:created>
  <dcterms:modified xsi:type="dcterms:W3CDTF">2014-04-11T20:51:13Z</dcterms:modified>
</cp:coreProperties>
</file>